
<file path=[Content_Types].xml><?xml version="1.0" encoding="utf-8"?>
<Types xmlns="http://schemas.openxmlformats.org/package/2006/content-types">
  <Default Extension="bin" ContentType="application/vnd.openxmlformats-officedocument.oleObject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notesSlides/notesSlide3.xml" ContentType="application/vnd.openxmlformats-officedocument.presentationml.notesSlide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notesSlides/notesSlide4.xml" ContentType="application/vnd.openxmlformats-officedocument.presentationml.notesSlide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tags/tag30.xml" ContentType="application/vnd.openxmlformats-officedocument.presentationml.tags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1"/>
  </p:notesMasterIdLst>
  <p:handoutMasterIdLst>
    <p:handoutMasterId r:id="rId32"/>
  </p:handoutMasterIdLst>
  <p:sldIdLst>
    <p:sldId id="256" r:id="rId2"/>
    <p:sldId id="258" r:id="rId3"/>
    <p:sldId id="804" r:id="rId4"/>
    <p:sldId id="527" r:id="rId5"/>
    <p:sldId id="528" r:id="rId6"/>
    <p:sldId id="529" r:id="rId7"/>
    <p:sldId id="531" r:id="rId8"/>
    <p:sldId id="530" r:id="rId9"/>
    <p:sldId id="532" r:id="rId10"/>
    <p:sldId id="533" r:id="rId11"/>
    <p:sldId id="534" r:id="rId12"/>
    <p:sldId id="535" r:id="rId13"/>
    <p:sldId id="536" r:id="rId14"/>
    <p:sldId id="548" r:id="rId15"/>
    <p:sldId id="551" r:id="rId16"/>
    <p:sldId id="552" r:id="rId17"/>
    <p:sldId id="553" r:id="rId18"/>
    <p:sldId id="537" r:id="rId19"/>
    <p:sldId id="538" r:id="rId20"/>
    <p:sldId id="539" r:id="rId21"/>
    <p:sldId id="541" r:id="rId22"/>
    <p:sldId id="554" r:id="rId23"/>
    <p:sldId id="555" r:id="rId24"/>
    <p:sldId id="556" r:id="rId25"/>
    <p:sldId id="612" r:id="rId26"/>
    <p:sldId id="800" r:id="rId27"/>
    <p:sldId id="557" r:id="rId28"/>
    <p:sldId id="558" r:id="rId29"/>
    <p:sldId id="560" r:id="rId30"/>
  </p:sldIdLst>
  <p:sldSz cx="12192000" cy="6858000"/>
  <p:notesSz cx="7010400" cy="9296400"/>
  <p:custDataLst>
    <p:tags r:id="rId33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333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4957" autoAdjust="0"/>
    <p:restoredTop sz="94017" autoAdjust="0"/>
  </p:normalViewPr>
  <p:slideViewPr>
    <p:cSldViewPr>
      <p:cViewPr varScale="1">
        <p:scale>
          <a:sx n="60" d="100"/>
          <a:sy n="60" d="100"/>
        </p:scale>
        <p:origin x="246" y="28"/>
      </p:cViewPr>
      <p:guideLst>
        <p:guide orient="horz" pos="2160"/>
        <p:guide pos="384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gs" Target="tags/tag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handoutMaster" Target="handoutMasters/handoutMaster1.xml"/><Relationship Id="rId37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viewProps" Target="view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image" Target="../media/image4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C409C86-0DB4-461E-B411-3132234C96B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38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C4552C4-BC4B-4C71-991C-7B2020479DE0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385105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D492CD9C-0936-4CB5-8F47-4F37A3C1BD80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406400" y="696913"/>
            <a:ext cx="61976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2A8A4206-02EB-4F55-B83C-8E908C558B6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867466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06400" y="696913"/>
            <a:ext cx="6197600" cy="34861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8A4206-02EB-4F55-B83C-8E908C558B6E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97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6913"/>
            <a:ext cx="6197600" cy="3486150"/>
          </a:xfrm>
          <a:ln/>
        </p:spPr>
      </p:sp>
      <p:sp>
        <p:nvSpPr>
          <p:cNvPr id="2079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6F6D4CD-A124-4734-886E-96ABD1A5E8B4}" type="slidenum">
              <a:rPr lang="en-US">
                <a:solidFill>
                  <a:prstClr val="black"/>
                </a:solidFill>
              </a:rPr>
              <a:pPr/>
              <a:t>21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410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6913"/>
            <a:ext cx="6197600" cy="3486150"/>
          </a:xfrm>
          <a:ln/>
        </p:spPr>
      </p:sp>
      <p:sp>
        <p:nvSpPr>
          <p:cNvPr id="4106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6FEBDF4A-DD92-43C7-B56D-8495FFC4745A}" type="slidenum">
              <a:rPr lang="en-US">
                <a:solidFill>
                  <a:prstClr val="black"/>
                </a:solidFill>
              </a:rPr>
              <a:pPr/>
              <a:t>22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4116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6913"/>
            <a:ext cx="6197600" cy="3486150"/>
          </a:xfrm>
          <a:ln/>
        </p:spPr>
      </p:sp>
      <p:sp>
        <p:nvSpPr>
          <p:cNvPr id="4116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20A8478-A600-4664-8B25-23E579FCCD03}" type="slidenum">
              <a:rPr lang="en-US">
                <a:solidFill>
                  <a:prstClr val="black"/>
                </a:solidFill>
              </a:rPr>
              <a:pPr/>
              <a:t>24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4126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6913"/>
            <a:ext cx="6197600" cy="3486150"/>
          </a:xfrm>
          <a:ln/>
        </p:spPr>
      </p:sp>
      <p:sp>
        <p:nvSpPr>
          <p:cNvPr id="4126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 b="1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 b="1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 b="1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 b="1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6535FC9-4C7C-4839-AD87-B5CD13220982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://www.wired.com/gadgetlab/2010/07/camera-software-lets-you-see-into-the-past/" TargetMode="Externa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png"/><Relationship Id="rId3" Type="http://schemas.openxmlformats.org/officeDocument/2006/relationships/image" Target="../media/image12.png"/><Relationship Id="rId7" Type="http://schemas.openxmlformats.org/officeDocument/2006/relationships/image" Target="../media/image14.png"/><Relationship Id="rId12" Type="http://schemas.openxmlformats.org/officeDocument/2006/relationships/image" Target="../media/image19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11" Type="http://schemas.openxmlformats.org/officeDocument/2006/relationships/image" Target="../media/image18.png"/><Relationship Id="rId5" Type="http://schemas.openxmlformats.org/officeDocument/2006/relationships/image" Target="../media/image10.png"/><Relationship Id="rId10" Type="http://schemas.openxmlformats.org/officeDocument/2006/relationships/image" Target="../media/image17.png"/><Relationship Id="rId4" Type="http://schemas.openxmlformats.org/officeDocument/2006/relationships/image" Target="../media/image9.png"/><Relationship Id="rId9" Type="http://schemas.openxmlformats.org/officeDocument/2006/relationships/image" Target="../media/image16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openxmlformats.org/officeDocument/2006/relationships/image" Target="../media/image10.png"/><Relationship Id="rId7" Type="http://schemas.openxmlformats.org/officeDocument/2006/relationships/image" Target="../media/image16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10" Type="http://schemas.openxmlformats.org/officeDocument/2006/relationships/image" Target="../media/image18.png"/><Relationship Id="rId4" Type="http://schemas.openxmlformats.org/officeDocument/2006/relationships/image" Target="../media/image13.png"/><Relationship Id="rId9" Type="http://schemas.openxmlformats.org/officeDocument/2006/relationships/image" Target="../media/image17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openxmlformats.org/officeDocument/2006/relationships/image" Target="../media/image10.png"/><Relationship Id="rId7" Type="http://schemas.openxmlformats.org/officeDocument/2006/relationships/image" Target="../media/image16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10" Type="http://schemas.openxmlformats.org/officeDocument/2006/relationships/image" Target="../media/image18.png"/><Relationship Id="rId4" Type="http://schemas.openxmlformats.org/officeDocument/2006/relationships/image" Target="../media/image13.png"/><Relationship Id="rId9" Type="http://schemas.openxmlformats.org/officeDocument/2006/relationships/image" Target="../media/image17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2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8.png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wmf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w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34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9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8.png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tags" Target="../tags/tag8.xml"/><Relationship Id="rId13" Type="http://schemas.openxmlformats.org/officeDocument/2006/relationships/tags" Target="../tags/tag13.xml"/><Relationship Id="rId18" Type="http://schemas.openxmlformats.org/officeDocument/2006/relationships/notesSlide" Target="../notesSlides/notesSlide3.xml"/><Relationship Id="rId3" Type="http://schemas.openxmlformats.org/officeDocument/2006/relationships/tags" Target="../tags/tag3.xml"/><Relationship Id="rId21" Type="http://schemas.openxmlformats.org/officeDocument/2006/relationships/oleObject" Target="../embeddings/oleObject2.bin"/><Relationship Id="rId7" Type="http://schemas.openxmlformats.org/officeDocument/2006/relationships/tags" Target="../tags/tag7.xml"/><Relationship Id="rId12" Type="http://schemas.openxmlformats.org/officeDocument/2006/relationships/tags" Target="../tags/tag12.xml"/><Relationship Id="rId17" Type="http://schemas.openxmlformats.org/officeDocument/2006/relationships/slideLayout" Target="../slideLayouts/slideLayout2.xml"/><Relationship Id="rId2" Type="http://schemas.openxmlformats.org/officeDocument/2006/relationships/tags" Target="../tags/tag2.xml"/><Relationship Id="rId16" Type="http://schemas.openxmlformats.org/officeDocument/2006/relationships/tags" Target="../tags/tag16.xml"/><Relationship Id="rId20" Type="http://schemas.openxmlformats.org/officeDocument/2006/relationships/image" Target="../media/image41.png"/><Relationship Id="rId1" Type="http://schemas.openxmlformats.org/officeDocument/2006/relationships/vmlDrawing" Target="../drawings/vmlDrawing1.vml"/><Relationship Id="rId6" Type="http://schemas.openxmlformats.org/officeDocument/2006/relationships/tags" Target="../tags/tag6.xml"/><Relationship Id="rId11" Type="http://schemas.openxmlformats.org/officeDocument/2006/relationships/tags" Target="../tags/tag11.xml"/><Relationship Id="rId5" Type="http://schemas.openxmlformats.org/officeDocument/2006/relationships/tags" Target="../tags/tag5.xml"/><Relationship Id="rId15" Type="http://schemas.openxmlformats.org/officeDocument/2006/relationships/tags" Target="../tags/tag15.xml"/><Relationship Id="rId10" Type="http://schemas.openxmlformats.org/officeDocument/2006/relationships/tags" Target="../tags/tag10.xml"/><Relationship Id="rId19" Type="http://schemas.openxmlformats.org/officeDocument/2006/relationships/oleObject" Target="../embeddings/oleObject1.bin"/><Relationship Id="rId4" Type="http://schemas.openxmlformats.org/officeDocument/2006/relationships/tags" Target="../tags/tag4.xml"/><Relationship Id="rId9" Type="http://schemas.openxmlformats.org/officeDocument/2006/relationships/tags" Target="../tags/tag9.xml"/><Relationship Id="rId14" Type="http://schemas.openxmlformats.org/officeDocument/2006/relationships/tags" Target="../tags/tag14.xml"/><Relationship Id="rId22" Type="http://schemas.openxmlformats.org/officeDocument/2006/relationships/image" Target="../media/image42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44.png"/><Relationship Id="rId3" Type="http://schemas.openxmlformats.org/officeDocument/2006/relationships/tags" Target="../tags/tag19.xml"/><Relationship Id="rId7" Type="http://schemas.openxmlformats.org/officeDocument/2006/relationships/image" Target="../media/image43.png"/><Relationship Id="rId2" Type="http://schemas.openxmlformats.org/officeDocument/2006/relationships/tags" Target="../tags/tag18.xml"/><Relationship Id="rId1" Type="http://schemas.openxmlformats.org/officeDocument/2006/relationships/tags" Target="../tags/tag17.xml"/><Relationship Id="rId6" Type="http://schemas.openxmlformats.org/officeDocument/2006/relationships/notesSlide" Target="../notesSlides/notesSlide4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20.xml"/><Relationship Id="rId9" Type="http://schemas.openxmlformats.org/officeDocument/2006/relationships/image" Target="../media/image45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2.xml"/><Relationship Id="rId1" Type="http://schemas.openxmlformats.org/officeDocument/2006/relationships/tags" Target="../tags/tag21.xml"/><Relationship Id="rId5" Type="http://schemas.openxmlformats.org/officeDocument/2006/relationships/image" Target="../media/image45.png"/><Relationship Id="rId4" Type="http://schemas.openxmlformats.org/officeDocument/2006/relationships/image" Target="../media/image46.png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tags" Target="../tags/tag30.xml"/><Relationship Id="rId13" Type="http://schemas.openxmlformats.org/officeDocument/2006/relationships/image" Target="../media/image49.png"/><Relationship Id="rId3" Type="http://schemas.openxmlformats.org/officeDocument/2006/relationships/tags" Target="../tags/tag25.xml"/><Relationship Id="rId7" Type="http://schemas.openxmlformats.org/officeDocument/2006/relationships/tags" Target="../tags/tag29.xml"/><Relationship Id="rId12" Type="http://schemas.openxmlformats.org/officeDocument/2006/relationships/image" Target="../media/image48.png"/><Relationship Id="rId17" Type="http://schemas.openxmlformats.org/officeDocument/2006/relationships/image" Target="../media/image53.png"/><Relationship Id="rId2" Type="http://schemas.openxmlformats.org/officeDocument/2006/relationships/tags" Target="../tags/tag24.xml"/><Relationship Id="rId16" Type="http://schemas.openxmlformats.org/officeDocument/2006/relationships/image" Target="../media/image52.png"/><Relationship Id="rId1" Type="http://schemas.openxmlformats.org/officeDocument/2006/relationships/tags" Target="../tags/tag23.xml"/><Relationship Id="rId6" Type="http://schemas.openxmlformats.org/officeDocument/2006/relationships/tags" Target="../tags/tag28.xml"/><Relationship Id="rId11" Type="http://schemas.openxmlformats.org/officeDocument/2006/relationships/image" Target="../media/image47.png"/><Relationship Id="rId5" Type="http://schemas.openxmlformats.org/officeDocument/2006/relationships/tags" Target="../tags/tag27.xml"/><Relationship Id="rId15" Type="http://schemas.openxmlformats.org/officeDocument/2006/relationships/image" Target="../media/image51.png"/><Relationship Id="rId10" Type="http://schemas.openxmlformats.org/officeDocument/2006/relationships/notesSlide" Target="../notesSlides/notesSlide5.xml"/><Relationship Id="rId4" Type="http://schemas.openxmlformats.org/officeDocument/2006/relationships/tags" Target="../tags/tag26.xml"/><Relationship Id="rId9" Type="http://schemas.openxmlformats.org/officeDocument/2006/relationships/slideLayout" Target="../slideLayouts/slideLayout2.xml"/><Relationship Id="rId14" Type="http://schemas.openxmlformats.org/officeDocument/2006/relationships/image" Target="../media/image50.pn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3.png"/><Relationship Id="rId3" Type="http://schemas.openxmlformats.org/officeDocument/2006/relationships/image" Target="../media/image58.png"/><Relationship Id="rId7" Type="http://schemas.openxmlformats.org/officeDocument/2006/relationships/image" Target="../media/image62.png"/><Relationship Id="rId2" Type="http://schemas.openxmlformats.org/officeDocument/2006/relationships/image" Target="../media/image570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61.png"/><Relationship Id="rId5" Type="http://schemas.openxmlformats.org/officeDocument/2006/relationships/image" Target="../media/image60.png"/><Relationship Id="rId4" Type="http://schemas.openxmlformats.org/officeDocument/2006/relationships/image" Target="../media/image59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jpeg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46315"/>
            <a:ext cx="3962400" cy="1469571"/>
          </a:xfrm>
        </p:spPr>
        <p:txBody>
          <a:bodyPr>
            <a:normAutofit/>
          </a:bodyPr>
          <a:lstStyle/>
          <a:p>
            <a:pPr algn="l"/>
            <a:r>
              <a:rPr lang="en-US" sz="3600" dirty="0"/>
              <a:t>Image alignment</a:t>
            </a:r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304800" y="-164275"/>
            <a:ext cx="86868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Bef>
                <a:spcPct val="0"/>
              </a:spcBef>
              <a:defRPr/>
            </a:pPr>
            <a:r>
              <a:rPr lang="en-US" sz="4400" b="1" dirty="0">
                <a:latin typeface="+mj-lt"/>
                <a:ea typeface="+mj-ea"/>
                <a:cs typeface="+mj-cs"/>
              </a:rPr>
              <a:t>CS5760: Computer Vision</a:t>
            </a:r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192000" cy="457200"/>
          </a:xfrm>
          <a:prstGeom prst="rect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>
            <a:outerShdw blurRad="101600" dist="762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31777" name="Picture 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238500" y="2336800"/>
            <a:ext cx="5867400" cy="391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10" name="Rectangle 9"/>
          <p:cNvSpPr/>
          <p:nvPr/>
        </p:nvSpPr>
        <p:spPr>
          <a:xfrm>
            <a:off x="2286000" y="6400801"/>
            <a:ext cx="75438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hlinkClick r:id="rId3"/>
              </a:rPr>
              <a:t>http://www.wired.com/gadgetlab/2010/07/camera-software-lets-you-see-into-the-past/</a:t>
            </a:r>
            <a:endParaRPr lang="en-US" sz="14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Reading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/>
              <a:t>Szeliski</a:t>
            </a:r>
            <a:r>
              <a:rPr lang="en-US" dirty="0"/>
              <a:t> (</a:t>
            </a:r>
            <a:r>
              <a:rPr lang="en-US"/>
              <a:t>2</a:t>
            </a:r>
            <a:r>
              <a:rPr lang="en-US" baseline="30000"/>
              <a:t>nd</a:t>
            </a:r>
            <a:r>
              <a:rPr lang="en-US"/>
              <a:t> edition): Chapter 8.1</a:t>
            </a:r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F093411-BA9F-46CD-B346-054F206DA8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Announcements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6237E3A-994A-45A2-8890-32ED069AC36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Project 2 due Thursday, March 3 by 8pm</a:t>
            </a:r>
          </a:p>
          <a:p>
            <a:pPr lvl="1"/>
            <a:r>
              <a:rPr lang="en-US" dirty="0"/>
              <a:t>Please get started now if you haven’t already!</a:t>
            </a:r>
          </a:p>
          <a:p>
            <a:pPr lvl="1"/>
            <a:r>
              <a:rPr lang="en-US" dirty="0"/>
              <a:t>Report due next Monday, March 7 by 11:59pm on CMSX</a:t>
            </a:r>
          </a:p>
          <a:p>
            <a:r>
              <a:rPr lang="en-US" dirty="0"/>
              <a:t>Take-home midterm to be released after February Break</a:t>
            </a:r>
          </a:p>
          <a:p>
            <a:pPr lvl="1"/>
            <a:r>
              <a:rPr lang="en-US" dirty="0"/>
              <a:t>To be released at 2:15pm Thursday, March 3</a:t>
            </a:r>
          </a:p>
          <a:p>
            <a:pPr lvl="1"/>
            <a:r>
              <a:rPr lang="en-US" dirty="0"/>
              <a:t>Due Tuesday, March 8 by 1pm</a:t>
            </a:r>
          </a:p>
          <a:p>
            <a:pPr lvl="1"/>
            <a:r>
              <a:rPr lang="en-US" dirty="0"/>
              <a:t>Open book, open note (but no Google)</a:t>
            </a:r>
          </a:p>
          <a:p>
            <a:pPr lvl="1"/>
            <a:r>
              <a:rPr lang="en-US" dirty="0"/>
              <a:t>To be done on your own</a:t>
            </a:r>
          </a:p>
        </p:txBody>
      </p:sp>
    </p:spTree>
    <p:extLst>
      <p:ext uri="{BB962C8B-B14F-4D97-AF65-F5344CB8AC3E}">
        <p14:creationId xmlns:p14="http://schemas.microsoft.com/office/powerpoint/2010/main" val="4967408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Computing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00201"/>
            <a:ext cx="10972800" cy="5333999"/>
          </a:xfrm>
        </p:spPr>
        <p:txBody>
          <a:bodyPr>
            <a:normAutofit lnSpcReduction="10000"/>
          </a:bodyPr>
          <a:lstStyle/>
          <a:p>
            <a:r>
              <a:rPr lang="en-US" dirty="0"/>
              <a:t>Given a set of matches between images A and B</a:t>
            </a:r>
          </a:p>
          <a:p>
            <a:pPr lvl="1"/>
            <a:r>
              <a:rPr lang="en-US" dirty="0"/>
              <a:t>How can we compute the transform T from A to B?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r>
              <a:rPr lang="en-US" dirty="0"/>
              <a:t>Find transform T that best “agrees” with the matches</a:t>
            </a:r>
          </a:p>
        </p:txBody>
      </p:sp>
      <p:pic>
        <p:nvPicPr>
          <p:cNvPr id="7" name="Picture 2" descr="C:\snavely\matlab\A2P3\search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867400" y="2819400"/>
            <a:ext cx="3505200" cy="3045850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42556" y="2839937"/>
            <a:ext cx="2128158" cy="323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362200" y="2838603"/>
            <a:ext cx="7010400" cy="32225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Computing transformations</a:t>
            </a:r>
          </a:p>
        </p:txBody>
      </p:sp>
      <p:pic>
        <p:nvPicPr>
          <p:cNvPr id="4" name="Picture 4" descr="IMG_010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111834" y="3705680"/>
            <a:ext cx="2038350" cy="1530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IMG_010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111834" y="1981200"/>
            <a:ext cx="2038350" cy="1530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6" descr="pan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715004" y="2552020"/>
            <a:ext cx="4342683" cy="20199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Right Arrow 6"/>
          <p:cNvSpPr/>
          <p:nvPr/>
        </p:nvSpPr>
        <p:spPr>
          <a:xfrm>
            <a:off x="4615548" y="3276602"/>
            <a:ext cx="642258" cy="64225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4707534" y="2667001"/>
            <a:ext cx="39786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b="1"/>
              <a:t>?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8954" name="Picture 1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1" y="6368144"/>
            <a:ext cx="1125111" cy="4048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38953" name="Picture 9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257926" y="13933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76200"/>
            <a:ext cx="9906000" cy="1143000"/>
          </a:xfrm>
        </p:spPr>
        <p:txBody>
          <a:bodyPr/>
          <a:lstStyle/>
          <a:p>
            <a:r>
              <a:rPr lang="en-US" dirty="0"/>
              <a:t>Simple case: translations</a:t>
            </a:r>
          </a:p>
        </p:txBody>
      </p:sp>
      <p:pic>
        <p:nvPicPr>
          <p:cNvPr id="338947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838326" y="1393373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53" name="Group 52"/>
          <p:cNvGrpSpPr/>
          <p:nvPr/>
        </p:nvGrpSpPr>
        <p:grpSpPr>
          <a:xfrm>
            <a:off x="4342039" y="1371600"/>
            <a:ext cx="3635828" cy="1850572"/>
            <a:chOff x="2732314" y="1654628"/>
            <a:chExt cx="3635828" cy="1850572"/>
          </a:xfrm>
        </p:grpSpPr>
        <p:cxnSp>
          <p:nvCxnSpPr>
            <p:cNvPr id="11" name="Straight Connector 10"/>
            <p:cNvCxnSpPr/>
            <p:nvPr/>
          </p:nvCxnSpPr>
          <p:spPr>
            <a:xfrm flipV="1">
              <a:off x="3635830" y="1719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Oval 7"/>
            <p:cNvSpPr/>
            <p:nvPr/>
          </p:nvSpPr>
          <p:spPr>
            <a:xfrm>
              <a:off x="3559628" y="1905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Oval 8"/>
            <p:cNvSpPr/>
            <p:nvPr/>
          </p:nvSpPr>
          <p:spPr>
            <a:xfrm>
              <a:off x="6085114" y="1654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Straight Connector 34"/>
            <p:cNvCxnSpPr/>
            <p:nvPr/>
          </p:nvCxnSpPr>
          <p:spPr>
            <a:xfrm flipV="1">
              <a:off x="3766458" y="21227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/>
            <p:cNvSpPr/>
            <p:nvPr/>
          </p:nvSpPr>
          <p:spPr>
            <a:xfrm>
              <a:off x="3690256" y="23077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6215742" y="20574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8" name="Straight Connector 37"/>
            <p:cNvCxnSpPr/>
            <p:nvPr/>
          </p:nvCxnSpPr>
          <p:spPr>
            <a:xfrm flipV="1">
              <a:off x="3679372" y="26561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Oval 38"/>
            <p:cNvSpPr/>
            <p:nvPr/>
          </p:nvSpPr>
          <p:spPr>
            <a:xfrm>
              <a:off x="3603170" y="28411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6128656" y="2590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1" name="Straight Connector 40"/>
            <p:cNvCxnSpPr/>
            <p:nvPr/>
          </p:nvCxnSpPr>
          <p:spPr>
            <a:xfrm flipV="1">
              <a:off x="3733798" y="2971799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Oval 41"/>
            <p:cNvSpPr/>
            <p:nvPr/>
          </p:nvSpPr>
          <p:spPr>
            <a:xfrm>
              <a:off x="3657596" y="3156856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6183082" y="2906484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/>
          </p:nvCxnSpPr>
          <p:spPr>
            <a:xfrm flipV="1">
              <a:off x="2808516" y="2862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5" name="Oval 44"/>
            <p:cNvSpPr/>
            <p:nvPr/>
          </p:nvSpPr>
          <p:spPr>
            <a:xfrm>
              <a:off x="2732314" y="3048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5257800" y="2797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7" name="Straight Connector 46"/>
            <p:cNvCxnSpPr/>
            <p:nvPr/>
          </p:nvCxnSpPr>
          <p:spPr>
            <a:xfrm flipV="1">
              <a:off x="3559630" y="31677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Oval 47"/>
            <p:cNvSpPr/>
            <p:nvPr/>
          </p:nvSpPr>
          <p:spPr>
            <a:xfrm>
              <a:off x="3483428" y="3352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6008914" y="31024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54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847851" y="3984173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56" name="Picture 9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38326" y="39841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cxnSp>
        <p:nvCxnSpPr>
          <p:cNvPr id="59" name="Straight Arrow Connector 58"/>
          <p:cNvCxnSpPr/>
          <p:nvPr/>
        </p:nvCxnSpPr>
        <p:spPr>
          <a:xfrm>
            <a:off x="1838326" y="6193973"/>
            <a:ext cx="1883229" cy="261257"/>
          </a:xfrm>
          <a:prstGeom prst="straightConnector1">
            <a:avLst/>
          </a:prstGeom>
          <a:ln w="57150">
            <a:solidFill>
              <a:schemeClr val="tx1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65" name="Group 64"/>
          <p:cNvGrpSpPr/>
          <p:nvPr/>
        </p:nvGrpSpPr>
        <p:grpSpPr>
          <a:xfrm>
            <a:off x="8077200" y="4778514"/>
            <a:ext cx="2359172" cy="707886"/>
            <a:chOff x="6553200" y="4267200"/>
            <a:chExt cx="2359172" cy="707886"/>
          </a:xfrm>
        </p:grpSpPr>
        <p:sp>
          <p:nvSpPr>
            <p:cNvPr id="63" name="TextBox 62"/>
            <p:cNvSpPr txBox="1"/>
            <p:nvPr/>
          </p:nvSpPr>
          <p:spPr>
            <a:xfrm>
              <a:off x="6553200" y="4267200"/>
              <a:ext cx="2359172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000" b="1" dirty="0"/>
                <a:t>How do we solve for</a:t>
              </a:r>
            </a:p>
            <a:p>
              <a:r>
                <a:rPr lang="en-US" sz="2000" b="1" dirty="0"/>
                <a:t>                    ? </a:t>
              </a:r>
            </a:p>
          </p:txBody>
        </p:sp>
        <p:pic>
          <p:nvPicPr>
            <p:cNvPr id="64" name="Picture 10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7086600" y="4635493"/>
              <a:ext cx="856090" cy="30801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63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6.25E-7 -1.85185E-6 L 0.1569 0.04306 " pathEditMode="relative" rAng="0" ptsTypes="AA">
                                      <p:cBhvr>
                                        <p:cTn id="18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7839" y="2153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9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" name="Group 56"/>
          <p:cNvGrpSpPr/>
          <p:nvPr/>
        </p:nvGrpSpPr>
        <p:grpSpPr>
          <a:xfrm>
            <a:off x="2382976" y="4953000"/>
            <a:ext cx="7904024" cy="1524000"/>
            <a:chOff x="858976" y="5105400"/>
            <a:chExt cx="7904024" cy="1524000"/>
          </a:xfrm>
        </p:grpSpPr>
        <p:sp>
          <p:nvSpPr>
            <p:cNvPr id="53" name="TextBox 52"/>
            <p:cNvSpPr txBox="1"/>
            <p:nvPr/>
          </p:nvSpPr>
          <p:spPr>
            <a:xfrm>
              <a:off x="858976" y="5619690"/>
              <a:ext cx="2493824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000" dirty="0"/>
                <a:t>Mean displacement = </a:t>
              </a:r>
              <a:endParaRPr lang="en-US" sz="2000" i="1" dirty="0"/>
            </a:p>
          </p:txBody>
        </p:sp>
        <p:pic>
          <p:nvPicPr>
            <p:cNvPr id="51" name="Picture 10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3162298" y="5105400"/>
              <a:ext cx="5600702" cy="1524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sp>
        <p:nvSpPr>
          <p:cNvPr id="54" name="Rectangle 53"/>
          <p:cNvSpPr/>
          <p:nvPr/>
        </p:nvSpPr>
        <p:spPr>
          <a:xfrm>
            <a:off x="2057400" y="5410200"/>
            <a:ext cx="2743200" cy="4572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pic>
        <p:nvPicPr>
          <p:cNvPr id="340994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14600" y="5334001"/>
            <a:ext cx="2114550" cy="5788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38953" name="Picture 9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257926" y="13933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8947" name="Picture 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1838326" y="1393373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3" name="Group 52"/>
          <p:cNvGrpSpPr/>
          <p:nvPr/>
        </p:nvGrpSpPr>
        <p:grpSpPr>
          <a:xfrm>
            <a:off x="4342039" y="1371600"/>
            <a:ext cx="3635828" cy="1850572"/>
            <a:chOff x="2732314" y="1654628"/>
            <a:chExt cx="3635828" cy="1850572"/>
          </a:xfrm>
        </p:grpSpPr>
        <p:cxnSp>
          <p:nvCxnSpPr>
            <p:cNvPr id="11" name="Straight Connector 10"/>
            <p:cNvCxnSpPr/>
            <p:nvPr/>
          </p:nvCxnSpPr>
          <p:spPr>
            <a:xfrm flipV="1">
              <a:off x="3635830" y="1719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Oval 7"/>
            <p:cNvSpPr/>
            <p:nvPr/>
          </p:nvSpPr>
          <p:spPr>
            <a:xfrm>
              <a:off x="3559628" y="1905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Oval 8"/>
            <p:cNvSpPr/>
            <p:nvPr/>
          </p:nvSpPr>
          <p:spPr>
            <a:xfrm>
              <a:off x="6085114" y="1654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Straight Connector 34"/>
            <p:cNvCxnSpPr/>
            <p:nvPr/>
          </p:nvCxnSpPr>
          <p:spPr>
            <a:xfrm flipV="1">
              <a:off x="3766458" y="21227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/>
            <p:cNvSpPr/>
            <p:nvPr/>
          </p:nvSpPr>
          <p:spPr>
            <a:xfrm>
              <a:off x="3690256" y="23077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6215742" y="20574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8" name="Straight Connector 37"/>
            <p:cNvCxnSpPr/>
            <p:nvPr/>
          </p:nvCxnSpPr>
          <p:spPr>
            <a:xfrm flipV="1">
              <a:off x="3679372" y="26561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Oval 38"/>
            <p:cNvSpPr/>
            <p:nvPr/>
          </p:nvSpPr>
          <p:spPr>
            <a:xfrm>
              <a:off x="3603170" y="28411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6128656" y="2590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1" name="Straight Connector 40"/>
            <p:cNvCxnSpPr/>
            <p:nvPr/>
          </p:nvCxnSpPr>
          <p:spPr>
            <a:xfrm flipV="1">
              <a:off x="3733798" y="2971799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Oval 41"/>
            <p:cNvSpPr/>
            <p:nvPr/>
          </p:nvSpPr>
          <p:spPr>
            <a:xfrm>
              <a:off x="3657596" y="3156856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6183082" y="2906484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/>
          </p:nvCxnSpPr>
          <p:spPr>
            <a:xfrm flipV="1">
              <a:off x="2808516" y="2862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5" name="Oval 44"/>
            <p:cNvSpPr/>
            <p:nvPr/>
          </p:nvSpPr>
          <p:spPr>
            <a:xfrm>
              <a:off x="2732314" y="3048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5257800" y="2797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7" name="Straight Connector 46"/>
            <p:cNvCxnSpPr/>
            <p:nvPr/>
          </p:nvCxnSpPr>
          <p:spPr>
            <a:xfrm flipV="1">
              <a:off x="3559630" y="31677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Oval 47"/>
            <p:cNvSpPr/>
            <p:nvPr/>
          </p:nvSpPr>
          <p:spPr>
            <a:xfrm>
              <a:off x="3483428" y="3352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6008914" y="31024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339970" name="Picture 2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572000" y="1184974"/>
            <a:ext cx="920212" cy="33902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2" name="Picture 4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7277100" y="947058"/>
            <a:ext cx="952500" cy="39553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3" name="Picture 5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4267200" y="1905000"/>
            <a:ext cx="936356" cy="3470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4" name="Picture 6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8040320" y="1632858"/>
            <a:ext cx="940394" cy="36727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5" name="Picture 7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3952821" y="3091151"/>
            <a:ext cx="1064132" cy="38139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6" name="Picture 8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7847239" y="2862099"/>
            <a:ext cx="991961" cy="39851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4" name="Group 54"/>
          <p:cNvGrpSpPr/>
          <p:nvPr/>
        </p:nvGrpSpPr>
        <p:grpSpPr>
          <a:xfrm>
            <a:off x="2833008" y="4191000"/>
            <a:ext cx="6330042" cy="633412"/>
            <a:chOff x="1309008" y="4343400"/>
            <a:chExt cx="6330042" cy="633412"/>
          </a:xfrm>
        </p:grpSpPr>
        <p:pic>
          <p:nvPicPr>
            <p:cNvPr id="50" name="Picture 9"/>
            <p:cNvPicPr>
              <a:picLocks noChangeAspect="1" noChangeArrowheads="1"/>
            </p:cNvPicPr>
            <p:nvPr/>
          </p:nvPicPr>
          <p:blipFill>
            <a:blip r:embed="rId12" cstate="print"/>
            <a:srcRect/>
            <a:stretch>
              <a:fillRect/>
            </a:stretch>
          </p:blipFill>
          <p:spPr bwMode="auto">
            <a:xfrm>
              <a:off x="4495800" y="4343400"/>
              <a:ext cx="3143250" cy="63341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52" name="TextBox 51"/>
            <p:cNvSpPr txBox="1"/>
            <p:nvPr/>
          </p:nvSpPr>
          <p:spPr>
            <a:xfrm>
              <a:off x="1309008" y="4454918"/>
              <a:ext cx="2951577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000" dirty="0"/>
                <a:t>Displacement of match </a:t>
              </a:r>
              <a:r>
                <a:rPr lang="en-US" sz="2000" i="1" dirty="0" err="1"/>
                <a:t>i</a:t>
              </a:r>
              <a:r>
                <a:rPr lang="en-US" sz="2000" i="1" dirty="0"/>
                <a:t> </a:t>
              </a:r>
              <a:r>
                <a:rPr lang="en-US" sz="2000" dirty="0"/>
                <a:t> =</a:t>
              </a:r>
              <a:endParaRPr lang="en-US" sz="2000" i="1" dirty="0"/>
            </a:p>
          </p:txBody>
        </p:sp>
      </p:grpSp>
      <p:sp>
        <p:nvSpPr>
          <p:cNvPr id="55" name="Title 1">
            <a:extLst>
              <a:ext uri="{FF2B5EF4-FFF2-40B4-BE49-F238E27FC236}">
                <a16:creationId xmlns:a16="http://schemas.microsoft.com/office/drawing/2014/main" id="{B2E6D885-D79E-414A-97AF-78C15FC8D63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76200"/>
            <a:ext cx="9906000" cy="1143000"/>
          </a:xfrm>
        </p:spPr>
        <p:txBody>
          <a:bodyPr/>
          <a:lstStyle/>
          <a:p>
            <a:r>
              <a:rPr lang="en-US" dirty="0"/>
              <a:t>Simple case: translations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09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8953" name="Picture 9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257926" y="13933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-13727"/>
            <a:ext cx="9803962" cy="1143000"/>
          </a:xfrm>
        </p:spPr>
        <p:txBody>
          <a:bodyPr/>
          <a:lstStyle/>
          <a:p>
            <a:r>
              <a:rPr lang="en-US" dirty="0"/>
              <a:t>Another view</a:t>
            </a:r>
          </a:p>
        </p:txBody>
      </p:sp>
      <p:sp>
        <p:nvSpPr>
          <p:cNvPr id="60" name="Content Placeholder 59"/>
          <p:cNvSpPr>
            <a:spLocks noGrp="1"/>
          </p:cNvSpPr>
          <p:nvPr>
            <p:ph idx="1"/>
          </p:nvPr>
        </p:nvSpPr>
        <p:spPr>
          <a:xfrm>
            <a:off x="1981200" y="5257800"/>
            <a:ext cx="8229600" cy="1600200"/>
          </a:xfrm>
        </p:spPr>
        <p:txBody>
          <a:bodyPr>
            <a:normAutofit/>
          </a:bodyPr>
          <a:lstStyle/>
          <a:p>
            <a:r>
              <a:rPr lang="en-US" sz="2400" dirty="0"/>
              <a:t>System of linear equations</a:t>
            </a:r>
          </a:p>
          <a:p>
            <a:pPr lvl="1"/>
            <a:r>
              <a:rPr lang="en-US" sz="2000" dirty="0"/>
              <a:t>What are the </a:t>
            </a:r>
            <a:r>
              <a:rPr lang="en-US" sz="2000" dirty="0" err="1"/>
              <a:t>knowns</a:t>
            </a:r>
            <a:r>
              <a:rPr lang="en-US" sz="2000" dirty="0"/>
              <a:t>?  Unknowns?</a:t>
            </a:r>
          </a:p>
          <a:p>
            <a:pPr lvl="1"/>
            <a:r>
              <a:rPr lang="en-US" sz="2000" dirty="0"/>
              <a:t>How many unknowns?  How many equations (per match)?</a:t>
            </a:r>
          </a:p>
        </p:txBody>
      </p:sp>
      <p:pic>
        <p:nvPicPr>
          <p:cNvPr id="338947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38326" y="1393373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3" name="Group 52"/>
          <p:cNvGrpSpPr/>
          <p:nvPr/>
        </p:nvGrpSpPr>
        <p:grpSpPr>
          <a:xfrm>
            <a:off x="4342039" y="1371600"/>
            <a:ext cx="3635828" cy="1850572"/>
            <a:chOff x="2732314" y="1654628"/>
            <a:chExt cx="3635828" cy="1850572"/>
          </a:xfrm>
        </p:grpSpPr>
        <p:cxnSp>
          <p:nvCxnSpPr>
            <p:cNvPr id="11" name="Straight Connector 10"/>
            <p:cNvCxnSpPr/>
            <p:nvPr/>
          </p:nvCxnSpPr>
          <p:spPr>
            <a:xfrm flipV="1">
              <a:off x="3635830" y="1719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Oval 7"/>
            <p:cNvSpPr/>
            <p:nvPr/>
          </p:nvSpPr>
          <p:spPr>
            <a:xfrm>
              <a:off x="3559628" y="1905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Oval 8"/>
            <p:cNvSpPr/>
            <p:nvPr/>
          </p:nvSpPr>
          <p:spPr>
            <a:xfrm>
              <a:off x="6085114" y="1654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Straight Connector 34"/>
            <p:cNvCxnSpPr/>
            <p:nvPr/>
          </p:nvCxnSpPr>
          <p:spPr>
            <a:xfrm flipV="1">
              <a:off x="3766458" y="21227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/>
            <p:cNvSpPr/>
            <p:nvPr/>
          </p:nvSpPr>
          <p:spPr>
            <a:xfrm>
              <a:off x="3690256" y="23077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6215742" y="20574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8" name="Straight Connector 37"/>
            <p:cNvCxnSpPr/>
            <p:nvPr/>
          </p:nvCxnSpPr>
          <p:spPr>
            <a:xfrm flipV="1">
              <a:off x="3679372" y="26561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Oval 38"/>
            <p:cNvSpPr/>
            <p:nvPr/>
          </p:nvSpPr>
          <p:spPr>
            <a:xfrm>
              <a:off x="3603170" y="28411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6128656" y="2590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1" name="Straight Connector 40"/>
            <p:cNvCxnSpPr/>
            <p:nvPr/>
          </p:nvCxnSpPr>
          <p:spPr>
            <a:xfrm flipV="1">
              <a:off x="3733798" y="2971799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Oval 41"/>
            <p:cNvSpPr/>
            <p:nvPr/>
          </p:nvSpPr>
          <p:spPr>
            <a:xfrm>
              <a:off x="3657596" y="3156856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6183082" y="2906484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/>
          </p:nvCxnSpPr>
          <p:spPr>
            <a:xfrm flipV="1">
              <a:off x="2808516" y="2862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5" name="Oval 44"/>
            <p:cNvSpPr/>
            <p:nvPr/>
          </p:nvSpPr>
          <p:spPr>
            <a:xfrm>
              <a:off x="2732314" y="3048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5257800" y="2797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7" name="Straight Connector 46"/>
            <p:cNvCxnSpPr/>
            <p:nvPr/>
          </p:nvCxnSpPr>
          <p:spPr>
            <a:xfrm flipV="1">
              <a:off x="3559630" y="31677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Oval 47"/>
            <p:cNvSpPr/>
            <p:nvPr/>
          </p:nvSpPr>
          <p:spPr>
            <a:xfrm>
              <a:off x="3483428" y="3352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6008914" y="31024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339970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572000" y="1184974"/>
            <a:ext cx="920212" cy="33902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2" name="Picture 4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277100" y="947058"/>
            <a:ext cx="952500" cy="39553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3" name="Picture 5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267200" y="1905000"/>
            <a:ext cx="936356" cy="3470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4" name="Picture 6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8040320" y="1632858"/>
            <a:ext cx="940394" cy="36727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9" name="Picture 11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4297784" y="3827993"/>
            <a:ext cx="3627016" cy="13852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2" name="Picture 7">
            <a:extLst>
              <a:ext uri="{FF2B5EF4-FFF2-40B4-BE49-F238E27FC236}">
                <a16:creationId xmlns:a16="http://schemas.microsoft.com/office/drawing/2014/main" id="{A84B7573-2B33-4185-880F-FDB53744337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3952821" y="3091151"/>
            <a:ext cx="1064132" cy="38139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" name="Picture 8">
            <a:extLst>
              <a:ext uri="{FF2B5EF4-FFF2-40B4-BE49-F238E27FC236}">
                <a16:creationId xmlns:a16="http://schemas.microsoft.com/office/drawing/2014/main" id="{DC24D477-57CA-428D-83D2-F962F68DBE1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7847239" y="2862099"/>
            <a:ext cx="991961" cy="39851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8953" name="Picture 9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257926" y="13933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60" name="Content Placeholder 59"/>
          <p:cNvSpPr>
            <a:spLocks noGrp="1"/>
          </p:cNvSpPr>
          <p:nvPr>
            <p:ph idx="1"/>
          </p:nvPr>
        </p:nvSpPr>
        <p:spPr>
          <a:xfrm>
            <a:off x="1981200" y="5486400"/>
            <a:ext cx="8229600" cy="1143000"/>
          </a:xfrm>
        </p:spPr>
        <p:txBody>
          <a:bodyPr>
            <a:normAutofit lnSpcReduction="10000"/>
          </a:bodyPr>
          <a:lstStyle/>
          <a:p>
            <a:r>
              <a:rPr lang="en-US" sz="2400" dirty="0"/>
              <a:t>Problem: more equations than unknowns</a:t>
            </a:r>
          </a:p>
          <a:p>
            <a:pPr lvl="1"/>
            <a:r>
              <a:rPr lang="en-US" sz="2000" dirty="0"/>
              <a:t>“</a:t>
            </a:r>
            <a:r>
              <a:rPr lang="en-US" sz="2000" dirty="0" err="1"/>
              <a:t>Overdetermined</a:t>
            </a:r>
            <a:r>
              <a:rPr lang="en-US" sz="2000" dirty="0"/>
              <a:t>” system of equations</a:t>
            </a:r>
          </a:p>
          <a:p>
            <a:pPr lvl="1"/>
            <a:r>
              <a:rPr lang="en-US" sz="2000" dirty="0"/>
              <a:t>We will find the </a:t>
            </a:r>
            <a:r>
              <a:rPr lang="en-US" sz="2000" i="1" dirty="0"/>
              <a:t>least squares</a:t>
            </a:r>
            <a:r>
              <a:rPr lang="en-US" sz="2000" dirty="0"/>
              <a:t> solution</a:t>
            </a:r>
            <a:endParaRPr lang="en-US" sz="2000" i="1" dirty="0"/>
          </a:p>
          <a:p>
            <a:endParaRPr lang="en-US" sz="1600" dirty="0"/>
          </a:p>
        </p:txBody>
      </p:sp>
      <p:pic>
        <p:nvPicPr>
          <p:cNvPr id="338947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38326" y="1393373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3" name="Group 52"/>
          <p:cNvGrpSpPr/>
          <p:nvPr/>
        </p:nvGrpSpPr>
        <p:grpSpPr>
          <a:xfrm>
            <a:off x="4342039" y="1371600"/>
            <a:ext cx="3635828" cy="1850572"/>
            <a:chOff x="2732314" y="1654628"/>
            <a:chExt cx="3635828" cy="1850572"/>
          </a:xfrm>
        </p:grpSpPr>
        <p:cxnSp>
          <p:nvCxnSpPr>
            <p:cNvPr id="11" name="Straight Connector 10"/>
            <p:cNvCxnSpPr/>
            <p:nvPr/>
          </p:nvCxnSpPr>
          <p:spPr>
            <a:xfrm flipV="1">
              <a:off x="3635830" y="1719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Oval 7"/>
            <p:cNvSpPr/>
            <p:nvPr/>
          </p:nvSpPr>
          <p:spPr>
            <a:xfrm>
              <a:off x="3559628" y="1905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Oval 8"/>
            <p:cNvSpPr/>
            <p:nvPr/>
          </p:nvSpPr>
          <p:spPr>
            <a:xfrm>
              <a:off x="6085114" y="1654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Straight Connector 34"/>
            <p:cNvCxnSpPr/>
            <p:nvPr/>
          </p:nvCxnSpPr>
          <p:spPr>
            <a:xfrm flipV="1">
              <a:off x="3766458" y="21227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/>
            <p:cNvSpPr/>
            <p:nvPr/>
          </p:nvSpPr>
          <p:spPr>
            <a:xfrm>
              <a:off x="3690256" y="23077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6215742" y="20574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8" name="Straight Connector 37"/>
            <p:cNvCxnSpPr/>
            <p:nvPr/>
          </p:nvCxnSpPr>
          <p:spPr>
            <a:xfrm flipV="1">
              <a:off x="3679372" y="26561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Oval 38"/>
            <p:cNvSpPr/>
            <p:nvPr/>
          </p:nvSpPr>
          <p:spPr>
            <a:xfrm>
              <a:off x="3603170" y="28411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6128656" y="2590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1" name="Straight Connector 40"/>
            <p:cNvCxnSpPr/>
            <p:nvPr/>
          </p:nvCxnSpPr>
          <p:spPr>
            <a:xfrm flipV="1">
              <a:off x="3733798" y="2971799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Oval 41"/>
            <p:cNvSpPr/>
            <p:nvPr/>
          </p:nvSpPr>
          <p:spPr>
            <a:xfrm>
              <a:off x="3657596" y="3156856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6183082" y="2906484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/>
          </p:nvCxnSpPr>
          <p:spPr>
            <a:xfrm flipV="1">
              <a:off x="2808516" y="2862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5" name="Oval 44"/>
            <p:cNvSpPr/>
            <p:nvPr/>
          </p:nvSpPr>
          <p:spPr>
            <a:xfrm>
              <a:off x="2732314" y="3048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5257800" y="2797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7" name="Straight Connector 46"/>
            <p:cNvCxnSpPr/>
            <p:nvPr/>
          </p:nvCxnSpPr>
          <p:spPr>
            <a:xfrm flipV="1">
              <a:off x="3559630" y="31677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Oval 47"/>
            <p:cNvSpPr/>
            <p:nvPr/>
          </p:nvSpPr>
          <p:spPr>
            <a:xfrm>
              <a:off x="3483428" y="3352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6008914" y="31024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339970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572000" y="1184974"/>
            <a:ext cx="920212" cy="33902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2" name="Picture 4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277100" y="947058"/>
            <a:ext cx="952500" cy="39553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3" name="Picture 5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267200" y="1905000"/>
            <a:ext cx="936356" cy="3470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4" name="Picture 6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8040320" y="1632858"/>
            <a:ext cx="940394" cy="36727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2" name="Picture 11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4297784" y="3827993"/>
            <a:ext cx="3627016" cy="13852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3" name="Picture 7">
            <a:extLst>
              <a:ext uri="{FF2B5EF4-FFF2-40B4-BE49-F238E27FC236}">
                <a16:creationId xmlns:a16="http://schemas.microsoft.com/office/drawing/2014/main" id="{8A811008-8A00-444E-9B7A-10523332F64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3952821" y="3091151"/>
            <a:ext cx="1064132" cy="38139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4" name="Picture 8">
            <a:extLst>
              <a:ext uri="{FF2B5EF4-FFF2-40B4-BE49-F238E27FC236}">
                <a16:creationId xmlns:a16="http://schemas.microsoft.com/office/drawing/2014/main" id="{ABD0F719-8548-493B-A3F1-D159D5AAB17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7847239" y="2862099"/>
            <a:ext cx="991961" cy="39851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50" name="Title 1">
            <a:extLst>
              <a:ext uri="{FF2B5EF4-FFF2-40B4-BE49-F238E27FC236}">
                <a16:creationId xmlns:a16="http://schemas.microsoft.com/office/drawing/2014/main" id="{F41B1BC5-897A-4007-9088-1507CA064E5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1000" y="-13727"/>
            <a:ext cx="9803962" cy="1143000"/>
          </a:xfrm>
        </p:spPr>
        <p:txBody>
          <a:bodyPr/>
          <a:lstStyle/>
          <a:p>
            <a:r>
              <a:rPr lang="en-US" dirty="0"/>
              <a:t>Another view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Least squares formulation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For each point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we define the </a:t>
            </a:r>
            <a:r>
              <a:rPr lang="en-US" i="1" dirty="0"/>
              <a:t>residuals </a:t>
            </a:r>
            <a:r>
              <a:rPr lang="en-US" dirty="0"/>
              <a:t>as </a:t>
            </a:r>
          </a:p>
        </p:txBody>
      </p:sp>
      <p:pic>
        <p:nvPicPr>
          <p:cNvPr id="4" name="Picture 1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038600" y="2236322"/>
            <a:ext cx="3322216" cy="126887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2018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76800" y="1665514"/>
            <a:ext cx="1371600" cy="520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2020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352800" y="4648200"/>
            <a:ext cx="5486400" cy="128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20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Least squares formulation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05000" y="1676400"/>
            <a:ext cx="8382000" cy="4495800"/>
          </a:xfrm>
        </p:spPr>
        <p:txBody>
          <a:bodyPr>
            <a:normAutofit lnSpcReduction="10000"/>
          </a:bodyPr>
          <a:lstStyle/>
          <a:p>
            <a:r>
              <a:rPr lang="en-US" dirty="0"/>
              <a:t>Goal: minimize sum of squared residuals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“Least squares” solution</a:t>
            </a:r>
          </a:p>
          <a:p>
            <a:r>
              <a:rPr lang="en-US" dirty="0"/>
              <a:t>For translations, is equal to mean (average) displacement</a:t>
            </a:r>
          </a:p>
        </p:txBody>
      </p:sp>
      <p:pic>
        <p:nvPicPr>
          <p:cNvPr id="34304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28800" y="2285999"/>
            <a:ext cx="8458200" cy="160260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30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Least squares formulation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Can also write as a matrix equation</a:t>
            </a:r>
          </a:p>
        </p:txBody>
      </p:sp>
      <p:pic>
        <p:nvPicPr>
          <p:cNvPr id="344067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733800" y="2477621"/>
            <a:ext cx="4724400" cy="307531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14" name="Group 13"/>
          <p:cNvGrpSpPr/>
          <p:nvPr/>
        </p:nvGrpSpPr>
        <p:grpSpPr>
          <a:xfrm>
            <a:off x="4049487" y="5673538"/>
            <a:ext cx="3932025" cy="1020394"/>
            <a:chOff x="2525486" y="5673538"/>
            <a:chExt cx="3932025" cy="1020394"/>
          </a:xfrm>
        </p:grpSpPr>
        <p:pic>
          <p:nvPicPr>
            <p:cNvPr id="344068" name="Picture 4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2557182" y="5673538"/>
              <a:ext cx="700554" cy="76424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344069" name="Picture 5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3946712" y="5673538"/>
              <a:ext cx="379227" cy="6947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344070" name="Picture 6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4641476" y="5881967"/>
              <a:ext cx="457485" cy="4284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344071" name="Picture 7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5753100" y="5673538"/>
              <a:ext cx="541338" cy="6947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1" name="TextBox 10"/>
            <p:cNvSpPr txBox="1"/>
            <p:nvPr/>
          </p:nvSpPr>
          <p:spPr>
            <a:xfrm>
              <a:off x="2525486" y="6324600"/>
              <a:ext cx="74251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n </a:t>
              </a:r>
              <a:r>
                <a:rPr lang="en-US" dirty="0"/>
                <a:t>x 2</a:t>
              </a: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3842658" y="6324600"/>
              <a:ext cx="623889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 </a:t>
              </a:r>
              <a:r>
                <a:rPr lang="en-US" dirty="0"/>
                <a:t>x 1</a:t>
              </a:r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5715000" y="6324600"/>
              <a:ext cx="74251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n </a:t>
              </a:r>
              <a:r>
                <a:rPr lang="en-US" dirty="0"/>
                <a:t>x 1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40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Least squares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2286001"/>
            <a:ext cx="8229600" cy="3459163"/>
          </a:xfrm>
        </p:spPr>
        <p:txBody>
          <a:bodyPr/>
          <a:lstStyle/>
          <a:p>
            <a:r>
              <a:rPr lang="en-US" dirty="0"/>
              <a:t>Find </a:t>
            </a:r>
            <a:r>
              <a:rPr lang="en-US" b="1" dirty="0"/>
              <a:t>t</a:t>
            </a:r>
            <a:r>
              <a:rPr lang="en-US" dirty="0"/>
              <a:t> that minimizes </a:t>
            </a:r>
          </a:p>
          <a:p>
            <a:endParaRPr lang="en-US" dirty="0"/>
          </a:p>
          <a:p>
            <a:pPr>
              <a:buNone/>
            </a:pPr>
            <a:endParaRPr lang="en-US" dirty="0"/>
          </a:p>
          <a:p>
            <a:r>
              <a:rPr lang="en-US" dirty="0"/>
              <a:t>To solve, form the </a:t>
            </a:r>
            <a:r>
              <a:rPr lang="en-US" i="1" dirty="0"/>
              <a:t>normal equations</a:t>
            </a:r>
          </a:p>
        </p:txBody>
      </p:sp>
      <p:pic>
        <p:nvPicPr>
          <p:cNvPr id="345091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48726" y="1507876"/>
            <a:ext cx="2189748" cy="630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5092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495800" y="2895600"/>
            <a:ext cx="2971800" cy="865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5093" name="Picture 5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177532" y="4673154"/>
            <a:ext cx="4084586" cy="7336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5094" name="Picture 6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314700" y="5600517"/>
            <a:ext cx="5600700" cy="10687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50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50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50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Questions?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Least squares: linear regression</a:t>
            </a:r>
          </a:p>
        </p:txBody>
      </p:sp>
      <p:pic>
        <p:nvPicPr>
          <p:cNvPr id="5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122776" y="1963738"/>
            <a:ext cx="3967163" cy="405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cxnSp>
        <p:nvCxnSpPr>
          <p:cNvPr id="6" name="Straight Connector 5"/>
          <p:cNvCxnSpPr/>
          <p:nvPr/>
        </p:nvCxnSpPr>
        <p:spPr bwMode="auto">
          <a:xfrm rot="5400000" flipH="1" flipV="1">
            <a:off x="4629615" y="2506277"/>
            <a:ext cx="3066584" cy="2988527"/>
          </a:xfrm>
          <a:prstGeom prst="line">
            <a:avLst/>
          </a:prstGeom>
          <a:noFill/>
          <a:ln w="2540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sp>
        <p:nvSpPr>
          <p:cNvPr id="7" name="TextBox 6"/>
          <p:cNvSpPr txBox="1"/>
          <p:nvPr/>
        </p:nvSpPr>
        <p:spPr>
          <a:xfrm>
            <a:off x="5872986" y="4162219"/>
            <a:ext cx="113473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buNone/>
            </a:pPr>
            <a:r>
              <a:rPr lang="en-US" dirty="0"/>
              <a:t>y = </a:t>
            </a:r>
            <a:r>
              <a:rPr lang="en-US" dirty="0" err="1"/>
              <a:t>mx</a:t>
            </a:r>
            <a:r>
              <a:rPr lang="en-US" dirty="0"/>
              <a:t> + b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943601" y="3013645"/>
            <a:ext cx="71045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buNone/>
            </a:pPr>
            <a:r>
              <a:rPr lang="en-US" dirty="0"/>
              <a:t>(</a:t>
            </a:r>
            <a:r>
              <a:rPr lang="en-US" dirty="0" err="1"/>
              <a:t>y</a:t>
            </a:r>
            <a:r>
              <a:rPr lang="en-US" baseline="-25000" dirty="0" err="1"/>
              <a:t>i</a:t>
            </a:r>
            <a:r>
              <a:rPr lang="en-US" dirty="0"/>
              <a:t>, x</a:t>
            </a:r>
            <a:r>
              <a:rPr lang="en-US" baseline="-25000" dirty="0"/>
              <a:t>i</a:t>
            </a:r>
            <a:r>
              <a:rPr lang="en-US" dirty="0"/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19251557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87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Linear regression</a:t>
            </a:r>
          </a:p>
        </p:txBody>
      </p:sp>
      <p:pic>
        <p:nvPicPr>
          <p:cNvPr id="2078723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060049" y="1524001"/>
            <a:ext cx="3967163" cy="405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078724" name="Line 4"/>
          <p:cNvSpPr>
            <a:spLocks noChangeShapeType="1"/>
          </p:cNvSpPr>
          <p:nvPr/>
        </p:nvSpPr>
        <p:spPr bwMode="auto">
          <a:xfrm flipV="1">
            <a:off x="4579896" y="3522663"/>
            <a:ext cx="2895600" cy="30480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/>
          </a:ln>
          <a:effectLst/>
        </p:spPr>
        <p:txBody>
          <a:bodyPr anchor="ctr"/>
          <a:lstStyle/>
          <a:p>
            <a:endParaRPr lang="en-US"/>
          </a:p>
        </p:txBody>
      </p:sp>
      <p:sp>
        <p:nvSpPr>
          <p:cNvPr id="2078725" name="Line 5"/>
          <p:cNvSpPr>
            <a:spLocks noChangeShapeType="1"/>
          </p:cNvSpPr>
          <p:nvPr/>
        </p:nvSpPr>
        <p:spPr bwMode="auto">
          <a:xfrm flipV="1">
            <a:off x="6542046" y="2876551"/>
            <a:ext cx="0" cy="703263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 type="diamond" w="med" len="med"/>
            <a:tailEnd type="diamond" w="med" len="med"/>
          </a:ln>
          <a:effectLst/>
        </p:spPr>
        <p:txBody>
          <a:bodyPr anchor="ctr"/>
          <a:lstStyle/>
          <a:p>
            <a:endParaRPr lang="en-US"/>
          </a:p>
        </p:txBody>
      </p:sp>
      <p:sp>
        <p:nvSpPr>
          <p:cNvPr id="2078726" name="Line 6"/>
          <p:cNvSpPr>
            <a:spLocks noChangeShapeType="1"/>
          </p:cNvSpPr>
          <p:nvPr/>
        </p:nvSpPr>
        <p:spPr bwMode="auto">
          <a:xfrm flipV="1">
            <a:off x="5522871" y="3779838"/>
            <a:ext cx="0" cy="63976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 type="diamond" w="med" len="med"/>
            <a:tailEnd type="diamond" w="med" len="med"/>
          </a:ln>
          <a:effectLst/>
        </p:spPr>
        <p:txBody>
          <a:bodyPr anchor="ctr"/>
          <a:lstStyle/>
          <a:p>
            <a:endParaRPr lang="en-US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581401" y="5495231"/>
            <a:ext cx="5263373" cy="10090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" name="TextBox 1"/>
          <p:cNvSpPr txBox="1"/>
          <p:nvPr/>
        </p:nvSpPr>
        <p:spPr>
          <a:xfrm>
            <a:off x="6512362" y="3048000"/>
            <a:ext cx="14977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residual error</a:t>
            </a:r>
          </a:p>
        </p:txBody>
      </p:sp>
    </p:spTree>
    <p:extLst>
      <p:ext uri="{BB962C8B-B14F-4D97-AF65-F5344CB8AC3E}">
        <p14:creationId xmlns:p14="http://schemas.microsoft.com/office/powerpoint/2010/main" val="272132260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Linear regression</a:t>
            </a:r>
          </a:p>
        </p:txBody>
      </p:sp>
      <p:pic>
        <p:nvPicPr>
          <p:cNvPr id="385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76400" y="1819474"/>
            <a:ext cx="8839201" cy="40479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23942578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Affine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3352801"/>
            <a:ext cx="8229600" cy="2773363"/>
          </a:xfrm>
        </p:spPr>
        <p:txBody>
          <a:bodyPr/>
          <a:lstStyle/>
          <a:p>
            <a:r>
              <a:rPr lang="en-US" dirty="0"/>
              <a:t>How many unknowns?</a:t>
            </a:r>
          </a:p>
          <a:p>
            <a:r>
              <a:rPr lang="en-US" dirty="0"/>
              <a:t>How many equations per match?</a:t>
            </a:r>
          </a:p>
          <a:p>
            <a:r>
              <a:rPr lang="en-US" dirty="0"/>
              <a:t>How many matches do we need?</a:t>
            </a:r>
          </a:p>
        </p:txBody>
      </p:sp>
      <p:pic>
        <p:nvPicPr>
          <p:cNvPr id="34611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44270" y="1625239"/>
            <a:ext cx="8090330" cy="14739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Rectangle 5"/>
          <p:cNvSpPr/>
          <p:nvPr/>
        </p:nvSpPr>
        <p:spPr>
          <a:xfrm>
            <a:off x="7010400" y="1371600"/>
            <a:ext cx="3429000" cy="18288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2" descr="C:\snavely\matlab\A2P3\search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610600" y="1676400"/>
            <a:ext cx="1756312" cy="1526150"/>
          </a:xfrm>
          <a:prstGeom prst="rect">
            <a:avLst/>
          </a:prstGeom>
          <a:noFill/>
          <a:ln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315200" y="1600200"/>
            <a:ext cx="1066332" cy="162082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Affine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Residuals: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Cost function:</a:t>
            </a:r>
          </a:p>
        </p:txBody>
      </p:sp>
      <p:pic>
        <p:nvPicPr>
          <p:cNvPr id="34713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08813" y="2182762"/>
            <a:ext cx="8431500" cy="1322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8" name="Group 7"/>
          <p:cNvGrpSpPr/>
          <p:nvPr/>
        </p:nvGrpSpPr>
        <p:grpSpPr>
          <a:xfrm>
            <a:off x="1859448" y="4572000"/>
            <a:ext cx="8503752" cy="1981200"/>
            <a:chOff x="609600" y="4572000"/>
            <a:chExt cx="8503752" cy="1981200"/>
          </a:xfrm>
        </p:grpSpPr>
        <p:pic>
          <p:nvPicPr>
            <p:cNvPr id="347140" name="Picture 4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09600" y="4572000"/>
              <a:ext cx="3305176" cy="81567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347141" name="Picture 5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1458684" y="5181600"/>
              <a:ext cx="7654668" cy="13716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Affine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Matrix form</a:t>
            </a:r>
          </a:p>
        </p:txBody>
      </p:sp>
      <p:pic>
        <p:nvPicPr>
          <p:cNvPr id="34816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819400" y="2286000"/>
            <a:ext cx="6400800" cy="37320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5" name="Group 4"/>
          <p:cNvGrpSpPr/>
          <p:nvPr/>
        </p:nvGrpSpPr>
        <p:grpSpPr>
          <a:xfrm>
            <a:off x="4419601" y="5900057"/>
            <a:ext cx="4650483" cy="947824"/>
            <a:chOff x="856165" y="5528066"/>
            <a:chExt cx="5659895" cy="1153552"/>
          </a:xfrm>
        </p:grpSpPr>
        <p:pic>
          <p:nvPicPr>
            <p:cNvPr id="6" name="Picture 4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980005" y="5581059"/>
              <a:ext cx="700555" cy="76424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7" name="Picture 5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4092439" y="5528066"/>
              <a:ext cx="379228" cy="6947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8" name="Picture 6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4929671" y="5695809"/>
              <a:ext cx="457486" cy="4284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9" name="Picture 7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5718371" y="5581059"/>
              <a:ext cx="541339" cy="6947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0" name="TextBox 9"/>
            <p:cNvSpPr txBox="1"/>
            <p:nvPr/>
          </p:nvSpPr>
          <p:spPr>
            <a:xfrm>
              <a:off x="856165" y="6232121"/>
              <a:ext cx="903677" cy="4494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n </a:t>
              </a:r>
              <a:r>
                <a:rPr lang="en-US" dirty="0"/>
                <a:t>x 6</a:t>
              </a:r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3943070" y="6111002"/>
              <a:ext cx="759307" cy="4494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6</a:t>
              </a:r>
              <a:r>
                <a:rPr lang="en-US" i="1" dirty="0"/>
                <a:t> </a:t>
              </a:r>
              <a:r>
                <a:rPr lang="en-US" dirty="0"/>
                <a:t>x 1</a:t>
              </a: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5612383" y="6137497"/>
              <a:ext cx="903677" cy="4494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n </a:t>
              </a:r>
              <a:r>
                <a:rPr lang="en-US" dirty="0"/>
                <a:t>x 1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0754" name="Rectangle 2"/>
          <p:cNvSpPr>
            <a:spLocks noGrp="1" noChangeArrowheads="1"/>
          </p:cNvSpPr>
          <p:nvPr>
            <p:ph type="title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err="1"/>
              <a:t>Homographies</a:t>
            </a:r>
            <a:endParaRPr lang="en-US" dirty="0"/>
          </a:p>
        </p:txBody>
      </p:sp>
      <p:sp>
        <p:nvSpPr>
          <p:cNvPr id="330755" name="Rectangle 3"/>
          <p:cNvSpPr>
            <a:spLocks noGrp="1" noChangeArrowheads="1"/>
          </p:cNvSpPr>
          <p:nvPr>
            <p:ph type="body" idx="1"/>
            <p:custDataLst>
              <p:tags r:id="rId3"/>
            </p:custDataLst>
          </p:nvPr>
        </p:nvSpPr>
        <p:spPr/>
        <p:txBody>
          <a:bodyPr/>
          <a:lstStyle/>
          <a:p>
            <a:endParaRPr lang="en-US"/>
          </a:p>
          <a:p>
            <a:endParaRPr lang="en-US"/>
          </a:p>
        </p:txBody>
      </p:sp>
      <p:sp>
        <p:nvSpPr>
          <p:cNvPr id="330773" name="Rectangle 21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438400" y="4572000"/>
            <a:ext cx="7772400" cy="2514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eaLnBrk="0" fontAlgn="base" hangingPunct="0">
              <a:spcBef>
                <a:spcPct val="20000"/>
              </a:spcBef>
              <a:spcAft>
                <a:spcPct val="0"/>
              </a:spcAft>
            </a:pPr>
            <a:r>
              <a:rPr lang="en-US" sz="2400" dirty="0">
                <a:solidFill>
                  <a:srgbClr val="000000"/>
                </a:solidFill>
              </a:rPr>
              <a:t>To </a:t>
            </a:r>
            <a:r>
              <a:rPr lang="en-US" sz="2400" dirty="0" err="1">
                <a:solidFill>
                  <a:srgbClr val="000000"/>
                </a:solidFill>
              </a:rPr>
              <a:t>unwarp</a:t>
            </a:r>
            <a:r>
              <a:rPr lang="en-US" sz="2400" dirty="0">
                <a:solidFill>
                  <a:srgbClr val="000000"/>
                </a:solidFill>
              </a:rPr>
              <a:t> (rectify) an image</a:t>
            </a:r>
          </a:p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solve for </a:t>
            </a:r>
            <a:r>
              <a:rPr lang="en-US" sz="2000" dirty="0" err="1">
                <a:solidFill>
                  <a:srgbClr val="000000"/>
                </a:solidFill>
              </a:rPr>
              <a:t>homography</a:t>
            </a:r>
            <a:r>
              <a:rPr lang="en-US" sz="2000" dirty="0">
                <a:solidFill>
                  <a:srgbClr val="000000"/>
                </a:solidFill>
              </a:rPr>
              <a:t> </a:t>
            </a:r>
            <a:r>
              <a:rPr lang="en-US" sz="2000" b="1" dirty="0">
                <a:solidFill>
                  <a:srgbClr val="000000"/>
                </a:solidFill>
              </a:rPr>
              <a:t>H</a:t>
            </a:r>
            <a:r>
              <a:rPr lang="en-US" sz="2000" dirty="0">
                <a:solidFill>
                  <a:srgbClr val="000000"/>
                </a:solidFill>
              </a:rPr>
              <a:t> given </a:t>
            </a:r>
            <a:r>
              <a:rPr lang="en-US" sz="2000" b="1" dirty="0">
                <a:solidFill>
                  <a:srgbClr val="000000"/>
                </a:solidFill>
              </a:rPr>
              <a:t>p</a:t>
            </a:r>
            <a:r>
              <a:rPr lang="en-US" sz="2000" dirty="0">
                <a:solidFill>
                  <a:srgbClr val="000000"/>
                </a:solidFill>
              </a:rPr>
              <a:t> and </a:t>
            </a:r>
            <a:r>
              <a:rPr lang="en-US" sz="2000" b="1" dirty="0">
                <a:solidFill>
                  <a:srgbClr val="000000"/>
                </a:solidFill>
              </a:rPr>
              <a:t>p’</a:t>
            </a:r>
          </a:p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solve equations of the form:  </a:t>
            </a:r>
            <a:r>
              <a:rPr lang="en-US" sz="2000" dirty="0" err="1">
                <a:solidFill>
                  <a:srgbClr val="000000"/>
                </a:solidFill>
              </a:rPr>
              <a:t>w</a:t>
            </a:r>
            <a:r>
              <a:rPr lang="en-US" sz="2000" b="1" dirty="0" err="1">
                <a:solidFill>
                  <a:srgbClr val="000000"/>
                </a:solidFill>
              </a:rPr>
              <a:t>p</a:t>
            </a:r>
            <a:r>
              <a:rPr lang="en-US" sz="2000" b="1" dirty="0">
                <a:solidFill>
                  <a:srgbClr val="000000"/>
                </a:solidFill>
              </a:rPr>
              <a:t>’</a:t>
            </a:r>
            <a:r>
              <a:rPr lang="en-US" sz="2000" dirty="0">
                <a:solidFill>
                  <a:srgbClr val="000000"/>
                </a:solidFill>
              </a:rPr>
              <a:t> = </a:t>
            </a:r>
            <a:r>
              <a:rPr lang="en-US" sz="2000" b="1" dirty="0">
                <a:solidFill>
                  <a:srgbClr val="000000"/>
                </a:solidFill>
              </a:rPr>
              <a:t>Hp</a:t>
            </a:r>
          </a:p>
          <a:p>
            <a:pPr marL="1143000" lvl="2" indent="-22860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–"/>
            </a:pPr>
            <a:r>
              <a:rPr lang="en-US" dirty="0">
                <a:solidFill>
                  <a:srgbClr val="000000"/>
                </a:solidFill>
              </a:rPr>
              <a:t>linear in unknowns:  w and coefficients of </a:t>
            </a:r>
            <a:r>
              <a:rPr lang="en-US" b="1" dirty="0">
                <a:solidFill>
                  <a:srgbClr val="000000"/>
                </a:solidFill>
              </a:rPr>
              <a:t>H</a:t>
            </a:r>
          </a:p>
          <a:p>
            <a:pPr marL="1143000" lvl="2" indent="-22860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–"/>
            </a:pPr>
            <a:r>
              <a:rPr lang="en-US" dirty="0">
                <a:solidFill>
                  <a:srgbClr val="000000"/>
                </a:solidFill>
              </a:rPr>
              <a:t>H is defined up to an arbitrary scale factor</a:t>
            </a:r>
          </a:p>
          <a:p>
            <a:pPr marL="1143000" lvl="2" indent="-22860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–"/>
            </a:pPr>
            <a:r>
              <a:rPr lang="en-US" dirty="0">
                <a:solidFill>
                  <a:srgbClr val="000000"/>
                </a:solidFill>
              </a:rPr>
              <a:t>how many matches are necessary to solve for </a:t>
            </a:r>
            <a:r>
              <a:rPr lang="en-US" b="1" dirty="0">
                <a:solidFill>
                  <a:srgbClr val="000000"/>
                </a:solidFill>
              </a:rPr>
              <a:t>H</a:t>
            </a:r>
            <a:r>
              <a:rPr lang="en-US" dirty="0">
                <a:solidFill>
                  <a:srgbClr val="000000"/>
                </a:solidFill>
              </a:rPr>
              <a:t>?</a:t>
            </a:r>
            <a:endParaRPr lang="en-US" sz="2800" b="1" dirty="0">
              <a:solidFill>
                <a:srgbClr val="000000"/>
              </a:solidFill>
            </a:endParaRPr>
          </a:p>
        </p:txBody>
      </p:sp>
      <p:grpSp>
        <p:nvGrpSpPr>
          <p:cNvPr id="17" name="Group 16"/>
          <p:cNvGrpSpPr/>
          <p:nvPr/>
        </p:nvGrpSpPr>
        <p:grpSpPr>
          <a:xfrm>
            <a:off x="2860676" y="1371600"/>
            <a:ext cx="6283325" cy="3124200"/>
            <a:chOff x="609600" y="914400"/>
            <a:chExt cx="6283325" cy="3124200"/>
          </a:xfrm>
        </p:grpSpPr>
        <p:graphicFrame>
          <p:nvGraphicFramePr>
            <p:cNvPr id="330756" name="Object 4"/>
            <p:cNvGraphicFramePr>
              <a:graphicFrameLocks noChangeAspect="1"/>
            </p:cNvGraphicFramePr>
            <p:nvPr>
              <p:custDataLst>
                <p:tags r:id="rId5"/>
              </p:custDataLst>
            </p:nvPr>
          </p:nvGraphicFramePr>
          <p:xfrm>
            <a:off x="609600" y="914400"/>
            <a:ext cx="3082925" cy="31242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1050" name="Photo Editor Photo" r:id="rId19" imgW="5106113" imgH="5172797" progId="">
                    <p:embed/>
                  </p:oleObj>
                </mc:Choice>
                <mc:Fallback>
                  <p:oleObj name="Photo Editor Photo" r:id="rId19" imgW="5106113" imgH="5172797" progId="">
                    <p:embed/>
                    <p:pic>
                      <p:nvPicPr>
                        <p:cNvPr id="0" name="Picture 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20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09600" y="914400"/>
                          <a:ext cx="3082925" cy="3124200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330759" name="Object 7"/>
            <p:cNvGraphicFramePr>
              <a:graphicFrameLocks noChangeAspect="1"/>
            </p:cNvGraphicFramePr>
            <p:nvPr>
              <p:custDataLst>
                <p:tags r:id="rId6"/>
              </p:custDataLst>
            </p:nvPr>
          </p:nvGraphicFramePr>
          <p:xfrm>
            <a:off x="3810000" y="914400"/>
            <a:ext cx="3082925" cy="31242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1051" name="Photo Editor Photo" r:id="rId21" imgW="5106113" imgH="5172797" progId="">
                    <p:embed/>
                  </p:oleObj>
                </mc:Choice>
                <mc:Fallback>
                  <p:oleObj name="Photo Editor Photo" r:id="rId21" imgW="5106113" imgH="5172797" progId="">
                    <p:embed/>
                    <p:pic>
                      <p:nvPicPr>
                        <p:cNvPr id="0" name="Picture 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22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810000" y="914400"/>
                          <a:ext cx="3082925" cy="3124200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330765" name="Oval 13"/>
            <p:cNvSpPr>
              <a:spLocks noChangeArrowheads="1"/>
            </p:cNvSpPr>
            <p:nvPr>
              <p:custDataLst>
                <p:tags r:id="rId7"/>
              </p:custDataLst>
            </p:nvPr>
          </p:nvSpPr>
          <p:spPr bwMode="auto">
            <a:xfrm>
              <a:off x="1166813" y="3895725"/>
              <a:ext cx="76200" cy="76200"/>
            </a:xfrm>
            <a:prstGeom prst="ellipse">
              <a:avLst/>
            </a:prstGeom>
            <a:solidFill>
              <a:srgbClr val="33CC33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66" name="Oval 14"/>
            <p:cNvSpPr>
              <a:spLocks noChangeArrowheads="1"/>
            </p:cNvSpPr>
            <p:nvPr>
              <p:custDataLst>
                <p:tags r:id="rId8"/>
              </p:custDataLst>
            </p:nvPr>
          </p:nvSpPr>
          <p:spPr bwMode="auto">
            <a:xfrm>
              <a:off x="2066925" y="3533775"/>
              <a:ext cx="76200" cy="76200"/>
            </a:xfrm>
            <a:prstGeom prst="ellipse">
              <a:avLst/>
            </a:prstGeom>
            <a:solidFill>
              <a:srgbClr val="0066FF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67" name="Oval 15"/>
            <p:cNvSpPr>
              <a:spLocks noChangeArrowheads="1"/>
            </p:cNvSpPr>
            <p:nvPr>
              <p:custDataLst>
                <p:tags r:id="rId9"/>
              </p:custDataLst>
            </p:nvPr>
          </p:nvSpPr>
          <p:spPr bwMode="auto">
            <a:xfrm>
              <a:off x="1228725" y="3562350"/>
              <a:ext cx="76200" cy="76200"/>
            </a:xfrm>
            <a:prstGeom prst="ellipse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68" name="Oval 16"/>
            <p:cNvSpPr>
              <a:spLocks noChangeArrowheads="1"/>
            </p:cNvSpPr>
            <p:nvPr>
              <p:custDataLst>
                <p:tags r:id="rId10"/>
              </p:custDataLst>
            </p:nvPr>
          </p:nvSpPr>
          <p:spPr bwMode="auto">
            <a:xfrm>
              <a:off x="2209800" y="3819525"/>
              <a:ext cx="76200" cy="76200"/>
            </a:xfrm>
            <a:prstGeom prst="ellipse">
              <a:avLst/>
            </a:prstGeom>
            <a:solidFill>
              <a:srgbClr val="FFFF00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69" name="Oval 17"/>
            <p:cNvSpPr>
              <a:spLocks noChangeArrowheads="1"/>
            </p:cNvSpPr>
            <p:nvPr>
              <p:custDataLst>
                <p:tags r:id="rId11"/>
              </p:custDataLst>
            </p:nvPr>
          </p:nvSpPr>
          <p:spPr bwMode="auto">
            <a:xfrm>
              <a:off x="4819650" y="3917950"/>
              <a:ext cx="76200" cy="76200"/>
            </a:xfrm>
            <a:prstGeom prst="ellipse">
              <a:avLst/>
            </a:prstGeom>
            <a:solidFill>
              <a:srgbClr val="33CC33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70" name="Oval 18"/>
            <p:cNvSpPr>
              <a:spLocks noChangeArrowheads="1"/>
            </p:cNvSpPr>
            <p:nvPr>
              <p:custDataLst>
                <p:tags r:id="rId12"/>
              </p:custDataLst>
            </p:nvPr>
          </p:nvSpPr>
          <p:spPr bwMode="auto">
            <a:xfrm>
              <a:off x="5776913" y="3213100"/>
              <a:ext cx="76200" cy="76200"/>
            </a:xfrm>
            <a:prstGeom prst="ellipse">
              <a:avLst/>
            </a:prstGeom>
            <a:solidFill>
              <a:srgbClr val="0066FF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71" name="Oval 19"/>
            <p:cNvSpPr>
              <a:spLocks noChangeArrowheads="1"/>
            </p:cNvSpPr>
            <p:nvPr>
              <p:custDataLst>
                <p:tags r:id="rId13"/>
              </p:custDataLst>
            </p:nvPr>
          </p:nvSpPr>
          <p:spPr bwMode="auto">
            <a:xfrm>
              <a:off x="4829175" y="3213100"/>
              <a:ext cx="76200" cy="76200"/>
            </a:xfrm>
            <a:prstGeom prst="ellipse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72" name="Oval 20"/>
            <p:cNvSpPr>
              <a:spLocks noChangeArrowheads="1"/>
            </p:cNvSpPr>
            <p:nvPr>
              <p:custDataLst>
                <p:tags r:id="rId14"/>
              </p:custDataLst>
            </p:nvPr>
          </p:nvSpPr>
          <p:spPr bwMode="auto">
            <a:xfrm>
              <a:off x="5781675" y="3917950"/>
              <a:ext cx="76200" cy="76200"/>
            </a:xfrm>
            <a:prstGeom prst="ellipse">
              <a:avLst/>
            </a:prstGeom>
            <a:solidFill>
              <a:srgbClr val="FFFF00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74" name="Text Box 22"/>
            <p:cNvSpPr txBox="1">
              <a:spLocks noChangeArrowheads="1"/>
            </p:cNvSpPr>
            <p:nvPr>
              <p:custDataLst>
                <p:tags r:id="rId15"/>
              </p:custDataLst>
            </p:nvPr>
          </p:nvSpPr>
          <p:spPr bwMode="auto">
            <a:xfrm>
              <a:off x="1260475" y="3352800"/>
              <a:ext cx="322524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2000" b="1">
                  <a:solidFill>
                    <a:srgbClr val="FF0000"/>
                  </a:solidFill>
                </a:rPr>
                <a:t>p</a:t>
              </a:r>
            </a:p>
          </p:txBody>
        </p:sp>
        <p:sp>
          <p:nvSpPr>
            <p:cNvPr id="330775" name="Text Box 23"/>
            <p:cNvSpPr txBox="1">
              <a:spLocks noChangeArrowheads="1"/>
            </p:cNvSpPr>
            <p:nvPr>
              <p:custDataLst>
                <p:tags r:id="rId16"/>
              </p:custDataLst>
            </p:nvPr>
          </p:nvSpPr>
          <p:spPr bwMode="auto">
            <a:xfrm>
              <a:off x="4856163" y="3124200"/>
              <a:ext cx="388248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2000" b="1">
                  <a:solidFill>
                    <a:srgbClr val="FF0000"/>
                  </a:solidFill>
                </a:rPr>
                <a:t>p’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77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77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77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77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785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/>
              <a:t>Solving for homographies</a:t>
            </a:r>
          </a:p>
        </p:txBody>
      </p:sp>
      <p:pic>
        <p:nvPicPr>
          <p:cNvPr id="377859" name="Picture 3" descr="Edittex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3865563" y="1459073"/>
            <a:ext cx="3983038" cy="9378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377860" name="Picture 4" descr="Edittex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3507256" y="2958902"/>
            <a:ext cx="4644088" cy="17654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377861" name="Picture 5" descr="Edittex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2230665" y="5410200"/>
            <a:ext cx="7579858" cy="8801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" name="TextBox 1"/>
          <p:cNvSpPr txBox="1"/>
          <p:nvPr/>
        </p:nvSpPr>
        <p:spPr>
          <a:xfrm>
            <a:off x="8458201" y="3581400"/>
            <a:ext cx="179408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/>
              <a:t>Not linear!</a:t>
            </a:r>
          </a:p>
        </p:txBody>
      </p:sp>
    </p:spTree>
    <p:extLst>
      <p:ext uri="{BB962C8B-B14F-4D97-AF65-F5344CB8AC3E}">
        <p14:creationId xmlns:p14="http://schemas.microsoft.com/office/powerpoint/2010/main" val="23591985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78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78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Solving for </a:t>
            </a:r>
            <a:r>
              <a:rPr lang="en-US" dirty="0" err="1"/>
              <a:t>homographies</a:t>
            </a:r>
            <a:endParaRPr lang="en-US" dirty="0"/>
          </a:p>
        </p:txBody>
      </p:sp>
      <p:pic>
        <p:nvPicPr>
          <p:cNvPr id="4" name="Picture 6" descr="Edittex"/>
          <p:cNvPicPr>
            <a:picLocks noChangeAspect="1" noChangeArrowheads="1"/>
          </p:cNvPicPr>
          <p:nvPr>
            <p:custDataLst>
              <p:tags r:id="rId1"/>
            </p:custDataLst>
          </p:nvPr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174798" y="2950030"/>
            <a:ext cx="7986294" cy="320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5" name="Picture 5" descr="Edittex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198003" y="1460286"/>
            <a:ext cx="7579858" cy="8801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31087161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8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/>
              <a:t>Solving for </a:t>
            </a:r>
            <a:r>
              <a:rPr lang="en-US" dirty="0" err="1"/>
              <a:t>homographies</a:t>
            </a:r>
            <a:endParaRPr lang="en-US" dirty="0"/>
          </a:p>
        </p:txBody>
      </p:sp>
      <p:pic>
        <p:nvPicPr>
          <p:cNvPr id="378883" name="Picture 3" descr="Edittex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2214113" y="1231803"/>
            <a:ext cx="7702776" cy="28409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78888" name="Rectangle 8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209800" y="4942140"/>
            <a:ext cx="7848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eaLnBrk="0" fontAlgn="base" hangingPunct="0">
              <a:spcBef>
                <a:spcPct val="20000"/>
              </a:spcBef>
              <a:spcAft>
                <a:spcPct val="0"/>
              </a:spcAft>
            </a:pPr>
            <a:r>
              <a:rPr lang="en-US" sz="2400" dirty="0">
                <a:solidFill>
                  <a:srgbClr val="000000"/>
                </a:solidFill>
              </a:rPr>
              <a:t>Defines a least squares problem:</a:t>
            </a:r>
          </a:p>
        </p:txBody>
      </p:sp>
      <p:sp>
        <p:nvSpPr>
          <p:cNvPr id="378895" name="Rectangle 1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209800" y="5399340"/>
            <a:ext cx="85344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Since      is only defined up to scale, solve for unit vector</a:t>
            </a:r>
            <a:endParaRPr lang="en-US" sz="2000" b="1" dirty="0">
              <a:solidFill>
                <a:srgbClr val="000000"/>
              </a:solidFill>
            </a:endParaRPr>
          </a:p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Solution:        = eigenvector of </a:t>
            </a:r>
            <a:r>
              <a:rPr lang="en-US" sz="2000" b="1" dirty="0">
                <a:solidFill>
                  <a:srgbClr val="000000"/>
                </a:solidFill>
              </a:rPr>
              <a:t>        </a:t>
            </a:r>
            <a:r>
              <a:rPr lang="en-US" sz="2000" dirty="0">
                <a:solidFill>
                  <a:srgbClr val="000000"/>
                </a:solidFill>
              </a:rPr>
              <a:t>       with smallest eigenvalue</a:t>
            </a:r>
          </a:p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Works with 4 or more points</a:t>
            </a:r>
          </a:p>
        </p:txBody>
      </p:sp>
      <p:pic>
        <p:nvPicPr>
          <p:cNvPr id="378901" name="Picture 21" descr="Edittex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12" cstate="print"/>
          <a:srcRect/>
          <a:stretch>
            <a:fillRect/>
          </a:stretch>
        </p:blipFill>
        <p:spPr bwMode="auto">
          <a:xfrm>
            <a:off x="6542567" y="5012749"/>
            <a:ext cx="2439987" cy="301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grpSp>
        <p:nvGrpSpPr>
          <p:cNvPr id="2" name="Group 18"/>
          <p:cNvGrpSpPr/>
          <p:nvPr/>
        </p:nvGrpSpPr>
        <p:grpSpPr>
          <a:xfrm>
            <a:off x="4800601" y="4032497"/>
            <a:ext cx="734315" cy="904855"/>
            <a:chOff x="3265714" y="3761697"/>
            <a:chExt cx="734315" cy="904855"/>
          </a:xfrm>
        </p:grpSpPr>
        <p:sp>
          <p:nvSpPr>
            <p:cNvPr id="378892" name="Text Box 12"/>
            <p:cNvSpPr txBox="1">
              <a:spLocks noChangeArrowheads="1"/>
            </p:cNvSpPr>
            <p:nvPr>
              <p:custDataLst>
                <p:tags r:id="rId8"/>
              </p:custDataLst>
            </p:nvPr>
          </p:nvSpPr>
          <p:spPr bwMode="auto">
            <a:xfrm>
              <a:off x="3265714" y="4327998"/>
              <a:ext cx="713657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1600" b="1" dirty="0">
                  <a:solidFill>
                    <a:srgbClr val="000000"/>
                  </a:solidFill>
                </a:rPr>
                <a:t>2n </a:t>
              </a:r>
              <a:r>
                <a:rPr lang="en-US" sz="1600" b="1" dirty="0">
                  <a:solidFill>
                    <a:srgbClr val="000000"/>
                  </a:solidFill>
                  <a:cs typeface="Times New Roman" pitchFamily="18" charset="0"/>
                </a:rPr>
                <a:t>× 9</a:t>
              </a:r>
              <a:endParaRPr lang="en-US" sz="1600" b="1" dirty="0">
                <a:solidFill>
                  <a:srgbClr val="000000"/>
                </a:solidFill>
              </a:endParaRPr>
            </a:p>
          </p:txBody>
        </p:sp>
        <p:pic>
          <p:nvPicPr>
            <p:cNvPr id="585729" name="Picture 1"/>
            <p:cNvPicPr>
              <a:picLocks noChangeAspect="1" noChangeArrowheads="1"/>
            </p:cNvPicPr>
            <p:nvPr/>
          </p:nvPicPr>
          <p:blipFill>
            <a:blip r:embed="rId13" cstate="print"/>
            <a:srcRect/>
            <a:stretch>
              <a:fillRect/>
            </a:stretch>
          </p:blipFill>
          <p:spPr bwMode="auto">
            <a:xfrm>
              <a:off x="3292249" y="3761697"/>
              <a:ext cx="707780" cy="6034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3" name="Group 19"/>
          <p:cNvGrpSpPr/>
          <p:nvPr/>
        </p:nvGrpSpPr>
        <p:grpSpPr>
          <a:xfrm>
            <a:off x="8204590" y="4071089"/>
            <a:ext cx="550760" cy="881911"/>
            <a:chOff x="6724134" y="3832947"/>
            <a:chExt cx="550760" cy="881911"/>
          </a:xfrm>
        </p:grpSpPr>
        <p:sp>
          <p:nvSpPr>
            <p:cNvPr id="378893" name="Text Box 13"/>
            <p:cNvSpPr txBox="1">
              <a:spLocks noChangeArrowheads="1"/>
            </p:cNvSpPr>
            <p:nvPr>
              <p:custDataLst>
                <p:tags r:id="rId7"/>
              </p:custDataLst>
            </p:nvPr>
          </p:nvSpPr>
          <p:spPr bwMode="auto">
            <a:xfrm>
              <a:off x="6857547" y="4376304"/>
              <a:ext cx="298480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1600" b="1" dirty="0">
                  <a:solidFill>
                    <a:srgbClr val="000000"/>
                  </a:solidFill>
                  <a:cs typeface="Times New Roman" pitchFamily="18" charset="0"/>
                </a:rPr>
                <a:t>9</a:t>
              </a:r>
              <a:endParaRPr lang="en-US" sz="1600" b="1" dirty="0">
                <a:solidFill>
                  <a:srgbClr val="000000"/>
                </a:solidFill>
              </a:endParaRPr>
            </a:p>
          </p:txBody>
        </p:sp>
        <p:pic>
          <p:nvPicPr>
            <p:cNvPr id="585730" name="Picture 2"/>
            <p:cNvPicPr>
              <a:picLocks noChangeAspect="1" noChangeArrowheads="1"/>
            </p:cNvPicPr>
            <p:nvPr/>
          </p:nvPicPr>
          <p:blipFill>
            <a:blip r:embed="rId14" cstate="print"/>
            <a:srcRect/>
            <a:stretch>
              <a:fillRect/>
            </a:stretch>
          </p:blipFill>
          <p:spPr bwMode="auto">
            <a:xfrm>
              <a:off x="6724134" y="3832947"/>
              <a:ext cx="550760" cy="60724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585731" name="Picture 3"/>
          <p:cNvPicPr>
            <a:picLocks noChangeAspect="1" noChangeArrowheads="1"/>
          </p:cNvPicPr>
          <p:nvPr/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8915400" y="5384983"/>
            <a:ext cx="217715" cy="3148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5732" name="Picture 4"/>
          <p:cNvPicPr>
            <a:picLocks noChangeAspect="1" noChangeArrowheads="1"/>
          </p:cNvPicPr>
          <p:nvPr/>
        </p:nvPicPr>
        <p:blipFill>
          <a:blip r:embed="rId16" cstate="print"/>
          <a:srcRect/>
          <a:stretch>
            <a:fillRect/>
          </a:stretch>
        </p:blipFill>
        <p:spPr bwMode="auto">
          <a:xfrm>
            <a:off x="6237515" y="5796792"/>
            <a:ext cx="683078" cy="2883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4" name="Group 21"/>
          <p:cNvGrpSpPr/>
          <p:nvPr/>
        </p:nvGrpSpPr>
        <p:grpSpPr>
          <a:xfrm>
            <a:off x="9510714" y="4088284"/>
            <a:ext cx="424641" cy="832058"/>
            <a:chOff x="7975827" y="3839257"/>
            <a:chExt cx="424641" cy="832058"/>
          </a:xfrm>
        </p:grpSpPr>
        <p:sp>
          <p:nvSpPr>
            <p:cNvPr id="378894" name="Text Box 14"/>
            <p:cNvSpPr txBox="1">
              <a:spLocks noChangeArrowheads="1"/>
            </p:cNvSpPr>
            <p:nvPr>
              <p:custDataLst>
                <p:tags r:id="rId6"/>
              </p:custDataLst>
            </p:nvPr>
          </p:nvSpPr>
          <p:spPr bwMode="auto">
            <a:xfrm>
              <a:off x="8001000" y="4332761"/>
              <a:ext cx="399468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1600" b="1" dirty="0">
                  <a:solidFill>
                    <a:srgbClr val="000000"/>
                  </a:solidFill>
                  <a:cs typeface="Times New Roman" pitchFamily="18" charset="0"/>
                </a:rPr>
                <a:t>2n</a:t>
              </a:r>
              <a:endParaRPr lang="en-US" sz="1600" b="1" dirty="0">
                <a:solidFill>
                  <a:srgbClr val="000000"/>
                </a:solidFill>
              </a:endParaRPr>
            </a:p>
          </p:txBody>
        </p:sp>
        <p:pic>
          <p:nvPicPr>
            <p:cNvPr id="585733" name="Picture 5"/>
            <p:cNvPicPr>
              <a:picLocks noChangeAspect="1" noChangeArrowheads="1"/>
            </p:cNvPicPr>
            <p:nvPr/>
          </p:nvPicPr>
          <p:blipFill>
            <a:blip r:embed="rId17" cstate="print"/>
            <a:srcRect/>
            <a:stretch>
              <a:fillRect/>
            </a:stretch>
          </p:blipFill>
          <p:spPr bwMode="auto">
            <a:xfrm>
              <a:off x="7975827" y="3839257"/>
              <a:ext cx="415747" cy="51503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25" name="Picture 2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3657600" y="5472189"/>
            <a:ext cx="229228" cy="2527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8" name="Picture 3"/>
          <p:cNvPicPr>
            <a:picLocks noChangeAspect="1" noChangeArrowheads="1"/>
          </p:cNvPicPr>
          <p:nvPr/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4114800" y="5750812"/>
            <a:ext cx="217715" cy="3148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4366794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88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9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8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57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8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57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8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8888" grpId="0" build="p" bldLvl="2"/>
      <p:bldP spid="378895" grpId="0" uiExpand="1" build="p" autoUpdateAnimBg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ounded Rectangle 17"/>
          <p:cNvSpPr/>
          <p:nvPr/>
        </p:nvSpPr>
        <p:spPr>
          <a:xfrm>
            <a:off x="1905000" y="4114800"/>
            <a:ext cx="8305800" cy="1752600"/>
          </a:xfrm>
          <a:prstGeom prst="roundRect">
            <a:avLst/>
          </a:prstGeom>
          <a:solidFill>
            <a:srgbClr val="E6EDF6"/>
          </a:solidFill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  <a:scene3d>
            <a:camera prst="orthographicFront"/>
            <a:lightRig rig="threePt" dir="t">
              <a:rot lat="0" lon="0" rev="0"/>
            </a:lightRig>
          </a:scene3d>
          <a:sp3d extrusionH="31750" contourW="19050" prstMaterial="matte">
            <a:bevelT w="3175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+mj-lt"/>
            </a:endParaRPr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152400" y="152400"/>
            <a:ext cx="11963400" cy="1143000"/>
          </a:xfrm>
        </p:spPr>
        <p:txBody>
          <a:bodyPr>
            <a:noAutofit/>
          </a:bodyPr>
          <a:lstStyle/>
          <a:p>
            <a:r>
              <a:rPr lang="en-US" dirty="0"/>
              <a:t>Recap: Two Common Optimization Problems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half" idx="1"/>
          </p:nvPr>
        </p:nvSpPr>
        <p:spPr>
          <a:xfrm>
            <a:off x="1981200" y="4191000"/>
            <a:ext cx="4038600" cy="685800"/>
          </a:xfrm>
        </p:spPr>
        <p:txBody>
          <a:bodyPr/>
          <a:lstStyle/>
          <a:p>
            <a:pPr algn="ctr">
              <a:buNone/>
            </a:pPr>
            <a:r>
              <a:rPr lang="en-US" b="1" dirty="0">
                <a:latin typeface="+mj-lt"/>
              </a:rPr>
              <a:t>Problem statement</a:t>
            </a:r>
          </a:p>
        </p:txBody>
      </p:sp>
      <p:sp>
        <p:nvSpPr>
          <p:cNvPr id="12" name="Content Placeholder 11"/>
          <p:cNvSpPr>
            <a:spLocks noGrp="1"/>
          </p:cNvSpPr>
          <p:nvPr>
            <p:ph sz="half" idx="2"/>
          </p:nvPr>
        </p:nvSpPr>
        <p:spPr>
          <a:xfrm>
            <a:off x="6172200" y="4160837"/>
            <a:ext cx="4038600" cy="639763"/>
          </a:xfrm>
        </p:spPr>
        <p:txBody>
          <a:bodyPr/>
          <a:lstStyle/>
          <a:p>
            <a:pPr algn="ctr">
              <a:buNone/>
            </a:pPr>
            <a:r>
              <a:rPr lang="en-US" b="1" dirty="0">
                <a:latin typeface="+mj-lt"/>
              </a:rPr>
              <a:t>Solution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65036" name="Object 12"/>
              <p:cNvSpPr txBox="1"/>
              <p:nvPr/>
            </p:nvSpPr>
            <p:spPr bwMode="auto">
              <a:xfrm>
                <a:off x="2085975" y="4724400"/>
                <a:ext cx="5153025" cy="409575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="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="" w="9525">
                    <a:solidFill>
                      <a:srgbClr val="FF0000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="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no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func>
                        <m:func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2400" i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minimize</m:t>
                          </m:r>
                        </m:fName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 </m:t>
                          </m:r>
                        </m:e>
                      </m:func>
                      <m:r>
                        <m:rPr>
                          <m:nor/>
                        </m:rPr>
                        <a:rPr lang="en-US" sz="2400" i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  </m:t>
                      </m:r>
                      <m:sSup>
                        <m:sSup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𝐱</m:t>
                          </m:r>
                        </m:e>
                        <m:sup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sup>
                      </m:sSup>
                      <m:sSup>
                        <m:sSup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𝐀</m:t>
                          </m:r>
                        </m:e>
                        <m:sup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sup>
                      </m:sSup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𝐀𝐱</m:t>
                      </m:r>
                      <m:r>
                        <m:rPr>
                          <m:nor/>
                        </m:rPr>
                        <a:rPr lang="en-US" sz="2400" i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   </m:t>
                      </m:r>
                      <m:r>
                        <m:rPr>
                          <m:sty m:val="p"/>
                        </m:rP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s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.</m:t>
                      </m:r>
                      <m:r>
                        <m:rPr>
                          <m:sty m:val="p"/>
                        </m:rP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t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.  </m:t>
                      </m:r>
                      <m:sSup>
                        <m:sSup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𝐱</m:t>
                          </m:r>
                        </m:e>
                        <m:sup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sup>
                      </m:sSup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𝐱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=1</m:t>
                      </m:r>
                      <m:r>
                        <m:rPr>
                          <m:nor/>
                        </m:rPr>
                        <a:rPr lang="en-US" sz="2400" i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    </m:t>
                      </m:r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1665036" name="Object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2085975" y="4724400"/>
                <a:ext cx="5153025" cy="409575"/>
              </a:xfrm>
              <a:prstGeom prst="rect">
                <a:avLst/>
              </a:prstGeom>
              <a:blipFill>
                <a:blip r:embed="rId2"/>
                <a:stretch>
                  <a:fillRect l="-236" b="-8955"/>
                </a:stretch>
              </a:blipFill>
              <a:ln>
                <a:noFill/>
              </a:ln>
              <a:effectLst/>
              <a:extLst>
                <a:ext uri="{909E8E84-426E-40dd-AFC4-6F175D3DCCD1}">
                  <a14:hiddenFill xmlns=""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9525">
                    <a:solidFill>
                      <a:srgbClr val="FF0000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=""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Object 12"/>
              <p:cNvSpPr txBox="1"/>
              <p:nvPr/>
            </p:nvSpPr>
            <p:spPr bwMode="auto">
              <a:xfrm>
                <a:off x="2220912" y="5234781"/>
                <a:ext cx="4187825" cy="411162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="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="" w="9525">
                    <a:solidFill>
                      <a:srgbClr val="FF0000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="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normAutofit/>
              </a:bodyPr>
              <a:lstStyle/>
              <a:p>
                <a:r>
                  <a:rPr lang="en-US" sz="2000" dirty="0">
                    <a:solidFill>
                      <a:srgbClr val="000000"/>
                    </a:solidFill>
                  </a:rPr>
                  <a:t>(</a:t>
                </a:r>
                <a14:m>
                  <m:oMath xmlns:m="http://schemas.openxmlformats.org/officeDocument/2006/math"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non</m:t>
                    </m:r>
                    <m:r>
                      <m:rPr>
                        <m:nor/>
                      </m:rPr>
                      <a:rPr lang="en-US" sz="2000" b="0" i="0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−</m:t>
                    </m:r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trivial</m:t>
                    </m:r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lsq</m:t>
                    </m:r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solution</m:t>
                    </m:r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to</m:t>
                    </m:r>
                    <m:r>
                      <m:rPr>
                        <m:nor/>
                      </m:rPr>
                      <a:rPr lang="en-US" sz="2000" i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20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𝐀𝐱</m:t>
                    </m:r>
                    <m:r>
                      <a:rPr lang="en-US" sz="20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=0</m:t>
                    </m:r>
                  </m:oMath>
                </a14:m>
                <a:r>
                  <a:rPr lang="en-US" sz="2000" dirty="0"/>
                  <a:t>)</a:t>
                </a:r>
              </a:p>
            </p:txBody>
          </p:sp>
        </mc:Choice>
        <mc:Fallback xmlns="">
          <p:sp>
            <p:nvSpPr>
              <p:cNvPr id="9" name="Object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2220912" y="5234781"/>
                <a:ext cx="4187825" cy="411162"/>
              </a:xfrm>
              <a:prstGeom prst="rect">
                <a:avLst/>
              </a:prstGeom>
              <a:blipFill>
                <a:blip r:embed="rId3"/>
                <a:stretch>
                  <a:fillRect l="-1456" t="-7463" b="-25373"/>
                </a:stretch>
              </a:blipFill>
              <a:ln>
                <a:noFill/>
              </a:ln>
              <a:effectLst/>
              <a:extLst>
                <a:ext uri="{909E8E84-426E-40dd-AFC4-6F175D3DCCD1}">
                  <a14:hiddenFill xmlns=""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9525">
                    <a:solidFill>
                      <a:srgbClr val="FF0000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=""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Object 12"/>
              <p:cNvSpPr txBox="1"/>
              <p:nvPr/>
            </p:nvSpPr>
            <p:spPr bwMode="auto">
              <a:xfrm>
                <a:off x="7208720" y="4760035"/>
                <a:ext cx="2868612" cy="922337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="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="" w="9525">
                    <a:solidFill>
                      <a:srgbClr val="FF0000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="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>
                <a:no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[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𝐯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,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𝜆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]=</m:t>
                      </m:r>
                      <m:func>
                        <m:func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2400" i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eig</m:t>
                          </m:r>
                        </m:fName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(</m:t>
                          </m:r>
                        </m:e>
                      </m:func>
                      <m:sSup>
                        <m:sSup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𝐀</m:t>
                          </m:r>
                        </m:e>
                        <m:sup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sup>
                      </m:sSup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𝐀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)</m:t>
                      </m:r>
                    </m:oMath>
                    <m:oMath xmlns:m="http://schemas.openxmlformats.org/officeDocument/2006/math">
                      <m:sSub>
                        <m:sSub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𝜆</m:t>
                          </m:r>
                        </m:e>
                        <m:sub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&lt;</m:t>
                      </m:r>
                      <m:sSub>
                        <m:sSub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𝜆</m:t>
                          </m:r>
                        </m:e>
                        <m:sub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2..</m:t>
                          </m:r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𝑛</m:t>
                          </m:r>
                        </m:sub>
                      </m:sSub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: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𝐱</m:t>
                      </m:r>
                      <m:r>
                        <a:rPr lang="en-US" sz="2400" i="1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𝐯</m:t>
                          </m:r>
                        </m:e>
                        <m:sub>
                          <m:r>
                            <a:rPr lang="en-US" sz="24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13" name="Object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7208720" y="4760035"/>
                <a:ext cx="2868612" cy="922337"/>
              </a:xfrm>
              <a:prstGeom prst="rect">
                <a:avLst/>
              </a:prstGeom>
              <a:blipFill>
                <a:blip r:embed="rId4"/>
                <a:stretch>
                  <a:fillRect l="-1915"/>
                </a:stretch>
              </a:blipFill>
              <a:ln>
                <a:noFill/>
              </a:ln>
              <a:effectLst/>
              <a:extLst>
                <a:ext uri="{909E8E84-426E-40dd-AFC4-6F175D3DCCD1}">
                  <a14:hiddenFill xmlns=""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9525">
                    <a:solidFill>
                      <a:srgbClr val="FF0000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=""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9" name="Group 28"/>
          <p:cNvGrpSpPr/>
          <p:nvPr/>
        </p:nvGrpSpPr>
        <p:grpSpPr>
          <a:xfrm>
            <a:off x="1905000" y="1828800"/>
            <a:ext cx="8305800" cy="2057400"/>
            <a:chOff x="228600" y="4114800"/>
            <a:chExt cx="8305800" cy="2057400"/>
          </a:xfrm>
        </p:grpSpPr>
        <p:sp>
          <p:nvSpPr>
            <p:cNvPr id="19" name="Rounded Rectangle 18"/>
            <p:cNvSpPr/>
            <p:nvPr/>
          </p:nvSpPr>
          <p:spPr>
            <a:xfrm>
              <a:off x="228600" y="4114800"/>
              <a:ext cx="8305800" cy="2057400"/>
            </a:xfrm>
            <a:prstGeom prst="roundRect">
              <a:avLst/>
            </a:prstGeom>
            <a:solidFill>
              <a:srgbClr val="E6EDF6"/>
            </a:solidFill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  <a:scene3d>
              <a:camera prst="orthographicFront"/>
              <a:lightRig rig="threePt" dir="t">
                <a:rot lat="0" lon="0" rev="0"/>
              </a:lightRig>
            </a:scene3d>
            <a:sp3d extrusionH="31750" contourW="19050" prstMaterial="matte">
              <a:bevelT w="31750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>
                <a:solidFill>
                  <a:prstClr val="white"/>
                </a:solidFill>
                <a:latin typeface="+mj-lt"/>
              </a:endParaRPr>
            </a:p>
          </p:txBody>
        </p:sp>
        <p:sp>
          <p:nvSpPr>
            <p:cNvPr id="20" name="Content Placeholder 10"/>
            <p:cNvSpPr txBox="1">
              <a:spLocks/>
            </p:cNvSpPr>
            <p:nvPr/>
          </p:nvSpPr>
          <p:spPr bwMode="auto">
            <a:xfrm>
              <a:off x="304800" y="4191000"/>
              <a:ext cx="4038600" cy="6858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342900" indent="-342900" algn="ctr" eaLnBrk="0" hangingPunct="0">
                <a:spcBef>
                  <a:spcPct val="20000"/>
                </a:spcBef>
                <a:defRPr/>
              </a:pPr>
              <a:r>
                <a:rPr lang="en-US" sz="2800" b="1" dirty="0">
                  <a:solidFill>
                    <a:prstClr val="black"/>
                  </a:solidFill>
                  <a:latin typeface="+mj-lt"/>
                </a:rPr>
                <a:t>Problem statement</a:t>
              </a:r>
            </a:p>
          </p:txBody>
        </p:sp>
        <p:sp>
          <p:nvSpPr>
            <p:cNvPr id="21" name="Content Placeholder 11"/>
            <p:cNvSpPr txBox="1">
              <a:spLocks/>
            </p:cNvSpPr>
            <p:nvPr/>
          </p:nvSpPr>
          <p:spPr bwMode="auto">
            <a:xfrm>
              <a:off x="4495800" y="4160837"/>
              <a:ext cx="4038600" cy="6397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342900" indent="-342900" algn="ctr" eaLnBrk="0" hangingPunct="0">
                <a:spcBef>
                  <a:spcPct val="20000"/>
                </a:spcBef>
                <a:defRPr/>
              </a:pPr>
              <a:r>
                <a:rPr lang="en-US" sz="2800" b="1" dirty="0">
                  <a:solidFill>
                    <a:prstClr val="black"/>
                  </a:solidFill>
                  <a:latin typeface="+mj-lt"/>
                </a:rPr>
                <a:t>Solution</a:t>
              </a: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Object 12"/>
                <p:cNvSpPr txBox="1"/>
                <p:nvPr/>
              </p:nvSpPr>
              <p:spPr bwMode="auto">
                <a:xfrm>
                  <a:off x="914023" y="5380038"/>
                  <a:ext cx="3905250" cy="411162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="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="" w="9525">
                      <a:solidFill>
                        <a:srgbClr val="FF0000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="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norm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left"/>
                      </m:oMathParaPr>
                      <m:oMath xmlns:m="http://schemas.openxmlformats.org/officeDocument/2006/math">
                        <m:r>
                          <m:rPr>
                            <m:nor/>
                          </m:rPr>
                          <a:rPr lang="en-US" sz="2000" b="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m:rPr>
                            <m:nor/>
                          </m:rPr>
                          <a:rPr lang="en-US" sz="200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least</m:t>
                        </m:r>
                        <m:r>
                          <m:rPr>
                            <m:nor/>
                          </m:rPr>
                          <a:rPr lang="en-US" sz="200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nor/>
                          </m:rPr>
                          <a:rPr lang="en-US" sz="200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squares</m:t>
                        </m:r>
                        <m:r>
                          <m:rPr>
                            <m:nor/>
                          </m:rPr>
                          <a:rPr lang="en-US" sz="200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nor/>
                          </m:rPr>
                          <a:rPr lang="en-US" sz="200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solution</m:t>
                        </m:r>
                        <m:r>
                          <m:rPr>
                            <m:nor/>
                          </m:rPr>
                          <a:rPr lang="en-US" sz="200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nor/>
                          </m:rPr>
                          <a:rPr lang="en-US" sz="200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to</m:t>
                        </m:r>
                        <m:r>
                          <m:rPr>
                            <m:nor/>
                          </m:rPr>
                          <a:rPr lang="en-US" sz="2000" i="0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US" sz="20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𝐀𝐱</m:t>
                        </m:r>
                        <m:r>
                          <a:rPr lang="en-US" sz="20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=</m:t>
                        </m:r>
                        <m:r>
                          <a:rPr lang="en-US" sz="20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𝐛</m:t>
                        </m:r>
                        <m:r>
                          <a:rPr lang="en-US" sz="20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oMath>
                    </m:oMathPara>
                  </a14:m>
                  <a:endParaRPr lang="en-US" sz="2000" dirty="0"/>
                </a:p>
              </p:txBody>
            </p:sp>
          </mc:Choice>
          <mc:Fallback xmlns="">
            <p:sp>
              <p:nvSpPr>
                <p:cNvPr id="24" name="Object 12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 bwMode="auto">
                <a:xfrm>
                  <a:off x="914023" y="5380038"/>
                  <a:ext cx="3905250" cy="411162"/>
                </a:xfrm>
                <a:prstGeom prst="rect">
                  <a:avLst/>
                </a:prstGeom>
                <a:blipFill>
                  <a:blip r:embed="rId5"/>
                  <a:stretch>
                    <a:fillRect l="-780" b="-13433"/>
                  </a:stretch>
                </a:blipFill>
                <a:ln>
                  <a:noFill/>
                </a:ln>
                <a:effectLst/>
                <a:extLst>
                  <a:ext uri="{909E8E84-426E-40dd-AFC4-6F175D3DCCD1}">
                    <a14:hiddenFill xmlns=""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="" xmlns:a14="http://schemas.microsoft.com/office/drawing/2010/main" w="9525">
                      <a:solidFill>
                        <a:srgbClr val="FF0000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=""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5" name="Object 24"/>
                <p:cNvSpPr txBox="1"/>
                <p:nvPr/>
              </p:nvSpPr>
              <p:spPr bwMode="auto">
                <a:xfrm>
                  <a:off x="5562600" y="5405735"/>
                  <a:ext cx="1524000" cy="411162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="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="" w="9525">
                      <a:solidFill>
                        <a:srgbClr val="FF0000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="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>
                  <a:no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left"/>
                      </m:oMathParaPr>
                      <m:oMath xmlns:m="http://schemas.openxmlformats.org/officeDocument/2006/math">
                        <m:r>
                          <a:rPr lang="en-US" sz="24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𝐱</m:t>
                        </m:r>
                        <m:r>
                          <a:rPr lang="en-US" sz="24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=</m:t>
                        </m:r>
                        <m:r>
                          <a:rPr lang="en-US" sz="24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𝐀</m:t>
                        </m:r>
                        <m:r>
                          <a:rPr lang="en-US" sz="24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\</m:t>
                        </m:r>
                        <m:r>
                          <a:rPr lang="en-US" sz="24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𝐛</m:t>
                        </m:r>
                      </m:oMath>
                    </m:oMathPara>
                  </a14:m>
                  <a:endParaRPr lang="en-US" sz="2400" dirty="0"/>
                </a:p>
              </p:txBody>
            </p:sp>
          </mc:Choice>
          <mc:Fallback xmlns="">
            <p:sp>
              <p:nvSpPr>
                <p:cNvPr id="25" name="Object 24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 bwMode="auto">
                <a:xfrm>
                  <a:off x="5562600" y="5405735"/>
                  <a:ext cx="1524000" cy="411162"/>
                </a:xfrm>
                <a:prstGeom prst="rect">
                  <a:avLst/>
                </a:prstGeom>
                <a:blipFill>
                  <a:blip r:embed="rId6"/>
                  <a:stretch>
                    <a:fillRect b="-34328"/>
                  </a:stretch>
                </a:blipFill>
                <a:ln>
                  <a:noFill/>
                </a:ln>
                <a:effectLst/>
                <a:extLst>
                  <a:ext uri="{909E8E84-426E-40dd-AFC4-6F175D3DCCD1}">
                    <a14:hiddenFill xmlns=""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="" xmlns:a14="http://schemas.microsoft.com/office/drawing/2010/main" w="9525">
                      <a:solidFill>
                        <a:srgbClr val="FF0000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=""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43370" name="Object 6"/>
                <p:cNvSpPr txBox="1"/>
                <p:nvPr/>
              </p:nvSpPr>
              <p:spPr bwMode="auto">
                <a:xfrm>
                  <a:off x="757237" y="4852112"/>
                  <a:ext cx="3357564" cy="520700"/>
                </a:xfrm>
                <a:prstGeom prst="rect">
                  <a:avLst/>
                </a:prstGeom>
                <a:noFill/>
                <a:extLst>
                  <a:ext uri="{909E8E84-426E-40dd-AFC4-6F175D3DCCD1}">
                    <a14:hiddenFill xmlns="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>
                  <a:no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left"/>
                      </m:oMathParaPr>
                      <m:oMath xmlns:m="http://schemas.openxmlformats.org/officeDocument/2006/math">
                        <m:func>
                          <m:funcPr>
                            <m:ctrlP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funcPr>
                          <m:fName>
                            <m:r>
                              <m:rPr>
                                <m:sty m:val="p"/>
                              </m:rPr>
                              <a:rPr lang="en-US" sz="2400" i="0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minimize</m:t>
                            </m:r>
                          </m:fName>
                          <m:e>
                            <m: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 </m:t>
                            </m:r>
                          </m:e>
                        </m:func>
                        <m:r>
                          <a:rPr lang="en-US" sz="2400" i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sSup>
                          <m:sSupPr>
                            <m:ctrlP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d>
                              <m:dPr>
                                <m:begChr m:val="‖"/>
                                <m:endChr m:val="‖"/>
                                <m:ctrlPr>
                                  <a:rPr lang="en-US" sz="2400" i="1">
                                    <a:solidFill>
                                      <a:srgbClr val="000000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sz="2400" i="1">
                                    <a:solidFill>
                                      <a:srgbClr val="000000"/>
                                    </a:solidFill>
                                    <a:latin typeface="Cambria Math" panose="02040503050406030204" pitchFamily="18" charset="0"/>
                                  </a:rPr>
                                  <m:t>𝐀𝐱</m:t>
                                </m:r>
                                <m:r>
                                  <a:rPr lang="en-US" sz="2400" i="1">
                                    <a:solidFill>
                                      <a:srgbClr val="000000"/>
                                    </a:solidFill>
                                    <a:latin typeface="Cambria Math" panose="02040503050406030204" pitchFamily="18" charset="0"/>
                                  </a:rPr>
                                  <m:t>−</m:t>
                                </m:r>
                                <m:r>
                                  <a:rPr lang="en-US" sz="2400" i="1">
                                    <a:solidFill>
                                      <a:srgbClr val="000000"/>
                                    </a:solidFill>
                                    <a:latin typeface="Cambria Math" panose="02040503050406030204" pitchFamily="18" charset="0"/>
                                  </a:rPr>
                                  <m:t>𝐛</m:t>
                                </m:r>
                              </m:e>
                            </m:d>
                          </m:e>
                          <m:sup>
                            <m: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2</m:t>
                            </m:r>
                          </m:sup>
                        </m:sSup>
                      </m:oMath>
                    </m:oMathPara>
                  </a14:m>
                  <a:endParaRPr lang="en-US" sz="2400" dirty="0"/>
                </a:p>
              </p:txBody>
            </p:sp>
          </mc:Choice>
          <mc:Fallback xmlns="">
            <p:sp>
              <p:nvSpPr>
                <p:cNvPr id="143370" name="Object 6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 bwMode="auto">
                <a:xfrm>
                  <a:off x="757237" y="4852112"/>
                  <a:ext cx="3357564" cy="520700"/>
                </a:xfrm>
                <a:prstGeom prst="rect">
                  <a:avLst/>
                </a:prstGeom>
                <a:blipFill>
                  <a:blip r:embed="rId7"/>
                  <a:stretch>
                    <a:fillRect l="-363"/>
                  </a:stretch>
                </a:blipFill>
                <a:extLst>
                  <a:ext uri="{909E8E84-426E-40dd-AFC4-6F175D3DCCD1}">
                    <a14:hiddenFill xmlns=""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60933" name="Object 5"/>
                <p:cNvSpPr txBox="1"/>
                <p:nvPr/>
              </p:nvSpPr>
              <p:spPr bwMode="auto">
                <a:xfrm>
                  <a:off x="5537199" y="4781609"/>
                  <a:ext cx="2714625" cy="500063"/>
                </a:xfrm>
                <a:prstGeom prst="rect">
                  <a:avLst/>
                </a:prstGeom>
                <a:noFill/>
                <a:extLst>
                  <a:ext uri="{909E8E84-426E-40dd-AFC4-6F175D3DCCD1}">
                    <a14:hiddenFill xmlns="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>
                  <a:no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left"/>
                      </m:oMathParaPr>
                      <m:oMath xmlns:m="http://schemas.openxmlformats.org/officeDocument/2006/math">
                        <m:r>
                          <a:rPr lang="en-US" sz="2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𝐱</m:t>
                        </m:r>
                        <m:r>
                          <a:rPr lang="en-US" sz="2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=</m:t>
                        </m:r>
                        <m:sSup>
                          <m:sSupPr>
                            <m:ctrlP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d>
                              <m:dPr>
                                <m:ctrlPr>
                                  <a:rPr lang="en-US" sz="2400" i="1">
                                    <a:solidFill>
                                      <a:srgbClr val="000000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sSup>
                                  <m:sSupPr>
                                    <m:ctrlPr>
                                      <a:rPr lang="en-US" sz="2400" i="1">
                                        <a:solidFill>
                                          <a:srgbClr val="000000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sSupPr>
                                  <m:e>
                                    <m:r>
                                      <a:rPr lang="en-US" sz="2400" i="1">
                                        <a:solidFill>
                                          <a:srgbClr val="00000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𝐀</m:t>
                                    </m:r>
                                  </m:e>
                                  <m:sup>
                                    <m:r>
                                      <a:rPr lang="en-US" sz="2400" i="1">
                                        <a:solidFill>
                                          <a:srgbClr val="00000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𝑇</m:t>
                                    </m:r>
                                  </m:sup>
                                </m:sSup>
                                <m:r>
                                  <a:rPr lang="en-US" sz="2400" i="1">
                                    <a:solidFill>
                                      <a:srgbClr val="000000"/>
                                    </a:solidFill>
                                    <a:latin typeface="Cambria Math" panose="02040503050406030204" pitchFamily="18" charset="0"/>
                                  </a:rPr>
                                  <m:t>𝐀</m:t>
                                </m:r>
                              </m:e>
                            </m:d>
                          </m:e>
                          <m:sup>
                            <m: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−1</m:t>
                            </m:r>
                          </m:sup>
                        </m:sSup>
                        <m:sSup>
                          <m:sSupPr>
                            <m:ctrlP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𝐀</m:t>
                            </m:r>
                          </m:e>
                          <m:sup>
                            <m:r>
                              <a:rPr lang="en-US" sz="2400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𝑇</m:t>
                            </m:r>
                          </m:sup>
                        </m:sSup>
                        <m:r>
                          <a:rPr lang="en-US" sz="2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𝐛</m:t>
                        </m:r>
                      </m:oMath>
                    </m:oMathPara>
                  </a14:m>
                  <a:endParaRPr lang="en-US" sz="2400" dirty="0"/>
                </a:p>
              </p:txBody>
            </p:sp>
          </mc:Choice>
          <mc:Fallback xmlns="">
            <p:sp>
              <p:nvSpPr>
                <p:cNvPr id="1660933" name="Object 5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 bwMode="auto">
                <a:xfrm>
                  <a:off x="5537199" y="4781609"/>
                  <a:ext cx="2714625" cy="500063"/>
                </a:xfrm>
                <a:prstGeom prst="rect">
                  <a:avLst/>
                </a:prstGeom>
                <a:blipFill>
                  <a:blip r:embed="rId8"/>
                  <a:stretch>
                    <a:fillRect b="-6098"/>
                  </a:stretch>
                </a:blipFill>
                <a:extLst>
                  <a:ext uri="{909E8E84-426E-40dd-AFC4-6F175D3DCCD1}">
                    <a14:hiddenFill xmlns=""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8" name="TextBox 27"/>
            <p:cNvSpPr txBox="1"/>
            <p:nvPr/>
          </p:nvSpPr>
          <p:spPr>
            <a:xfrm>
              <a:off x="6814226" y="5405735"/>
              <a:ext cx="126297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solidFill>
                    <a:prstClr val="black"/>
                  </a:solidFill>
                  <a:latin typeface="+mj-lt"/>
                </a:rPr>
                <a:t>(</a:t>
              </a:r>
              <a:r>
                <a:rPr lang="en-US" sz="2400" dirty="0" err="1">
                  <a:solidFill>
                    <a:prstClr val="black"/>
                  </a:solidFill>
                  <a:latin typeface="+mj-lt"/>
                </a:rPr>
                <a:t>matlab</a:t>
              </a:r>
              <a:r>
                <a:rPr lang="en-US" sz="2400" dirty="0">
                  <a:solidFill>
                    <a:prstClr val="black"/>
                  </a:solidFill>
                  <a:latin typeface="+mj-lt"/>
                </a:rPr>
                <a:t>)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7953762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50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11" grpId="0" build="p"/>
      <p:bldP spid="12" grpId="0" build="p"/>
      <p:bldP spid="1665036" grpId="0"/>
      <p:bldP spid="9" grpId="0"/>
      <p:bldP spid="13" grpId="0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Computing transformations</a:t>
            </a:r>
          </a:p>
        </p:txBody>
      </p:sp>
      <p:pic>
        <p:nvPicPr>
          <p:cNvPr id="4" name="Picture 4" descr="IMG_010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111834" y="3705680"/>
            <a:ext cx="2038350" cy="1530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IMG_010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111834" y="1981200"/>
            <a:ext cx="2038350" cy="1530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6" descr="pan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715004" y="2552020"/>
            <a:ext cx="4342683" cy="20199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Right Arrow 6"/>
          <p:cNvSpPr/>
          <p:nvPr/>
        </p:nvSpPr>
        <p:spPr>
          <a:xfrm>
            <a:off x="4615548" y="3276602"/>
            <a:ext cx="642258" cy="64225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826927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Questions?</a:t>
            </a:r>
          </a:p>
        </p:txBody>
      </p:sp>
    </p:spTree>
    <p:extLst>
      <p:ext uri="{BB962C8B-B14F-4D97-AF65-F5344CB8AC3E}">
        <p14:creationId xmlns:p14="http://schemas.microsoft.com/office/powerpoint/2010/main" val="131831890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Image alignment algorithm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514350" indent="-514350">
              <a:buNone/>
            </a:pPr>
            <a:r>
              <a:rPr lang="en-US" dirty="0"/>
              <a:t>Given images A and B</a:t>
            </a:r>
          </a:p>
          <a:p>
            <a:pPr marL="514350" indent="-514350">
              <a:buFont typeface="+mj-lt"/>
              <a:buAutoNum type="arabicPeriod"/>
            </a:pPr>
            <a:endParaRPr lang="en-US" dirty="0"/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Compute image features for A and B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Match features between A and B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Compute </a:t>
            </a:r>
            <a:r>
              <a:rPr lang="en-US" dirty="0" err="1"/>
              <a:t>homography</a:t>
            </a:r>
            <a:r>
              <a:rPr lang="en-US" dirty="0"/>
              <a:t> between A and B using least squares on set of matches</a:t>
            </a:r>
          </a:p>
          <a:p>
            <a:pPr marL="514350" indent="-514350">
              <a:buFont typeface="+mj-lt"/>
              <a:buAutoNum type="arabicPeriod"/>
            </a:pPr>
            <a:endParaRPr lang="en-US" dirty="0"/>
          </a:p>
          <a:p>
            <a:pPr marL="514350" indent="-514350">
              <a:buNone/>
            </a:pPr>
            <a:r>
              <a:rPr lang="en-US" dirty="0"/>
              <a:t>What could go wrong?</a:t>
            </a:r>
          </a:p>
        </p:txBody>
      </p:sp>
    </p:spTree>
    <p:extLst>
      <p:ext uri="{BB962C8B-B14F-4D97-AF65-F5344CB8AC3E}">
        <p14:creationId xmlns:p14="http://schemas.microsoft.com/office/powerpoint/2010/main" val="19356382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Outliers</a:t>
            </a: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1828800"/>
            <a:ext cx="8951496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Oval 4"/>
          <p:cNvSpPr/>
          <p:nvPr/>
        </p:nvSpPr>
        <p:spPr>
          <a:xfrm>
            <a:off x="9556596" y="1719147"/>
            <a:ext cx="501804" cy="501804"/>
          </a:xfrm>
          <a:prstGeom prst="ellipse">
            <a:avLst/>
          </a:prstGeom>
          <a:noFill/>
          <a:ln w="57150">
            <a:solidFill>
              <a:srgbClr val="FF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>
            <a:off x="9045498" y="4287645"/>
            <a:ext cx="501804" cy="501804"/>
          </a:xfrm>
          <a:prstGeom prst="ellipse">
            <a:avLst/>
          </a:prstGeom>
          <a:noFill/>
          <a:ln w="57150">
            <a:solidFill>
              <a:srgbClr val="FF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" name="Straight Arrow Connector 9"/>
          <p:cNvCxnSpPr/>
          <p:nvPr/>
        </p:nvCxnSpPr>
        <p:spPr>
          <a:xfrm>
            <a:off x="8458200" y="1371600"/>
            <a:ext cx="1128132" cy="434898"/>
          </a:xfrm>
          <a:prstGeom prst="straightConnector1">
            <a:avLst/>
          </a:prstGeom>
          <a:noFill/>
          <a:ln w="57150">
            <a:solidFill>
              <a:srgbClr val="FF0000"/>
            </a:solidFill>
            <a:tailEnd type="triangle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2" name="Straight Arrow Connector 11"/>
          <p:cNvCxnSpPr/>
          <p:nvPr/>
        </p:nvCxnSpPr>
        <p:spPr>
          <a:xfrm rot="16200000" flipH="1">
            <a:off x="7394186" y="2435614"/>
            <a:ext cx="2910472" cy="782443"/>
          </a:xfrm>
          <a:prstGeom prst="straightConnector1">
            <a:avLst/>
          </a:prstGeom>
          <a:noFill/>
          <a:ln w="57150">
            <a:solidFill>
              <a:srgbClr val="FF0000"/>
            </a:solidFill>
            <a:tailEnd type="triangle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sp>
        <p:nvSpPr>
          <p:cNvPr id="13" name="TextBox 12"/>
          <p:cNvSpPr txBox="1"/>
          <p:nvPr/>
        </p:nvSpPr>
        <p:spPr>
          <a:xfrm>
            <a:off x="7848601" y="971490"/>
            <a:ext cx="99424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outliers</a:t>
            </a:r>
          </a:p>
        </p:txBody>
      </p:sp>
      <p:sp>
        <p:nvSpPr>
          <p:cNvPr id="9" name="Oval 8"/>
          <p:cNvSpPr/>
          <p:nvPr/>
        </p:nvSpPr>
        <p:spPr>
          <a:xfrm>
            <a:off x="7620000" y="3124200"/>
            <a:ext cx="1219200" cy="2743200"/>
          </a:xfrm>
          <a:prstGeom prst="ellipse">
            <a:avLst/>
          </a:prstGeom>
          <a:noFill/>
          <a:ln w="57150">
            <a:solidFill>
              <a:srgbClr val="00FF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7170260" y="5772090"/>
            <a:ext cx="83074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inliers</a:t>
            </a:r>
          </a:p>
        </p:txBody>
      </p:sp>
    </p:spTree>
    <p:extLst>
      <p:ext uri="{BB962C8B-B14F-4D97-AF65-F5344CB8AC3E}">
        <p14:creationId xmlns:p14="http://schemas.microsoft.com/office/powerpoint/2010/main" val="7798076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13" grpId="0"/>
      <p:bldP spid="9" grpId="0" animBg="1"/>
      <p:bldP spid="11" grpId="0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LIDO_APP_VERSION" val="0.17.1.1417"/>
  <p:tag name="SLIDO_PRESENTATION_ID" val="00000000-0000-0000-0000-000000000000"/>
  <p:tag name="SLIDO_EVENT_UUID" val="5d1e9998-5e66-4966-9d9c-d984553528dc"/>
  <p:tag name="SLIDO_EVENT_SECTION_UUID" val="68063fc2-e9e9-4970-94ba-7e5a9090b26e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[&#10; \matrx{c}{x'_i \\ y'_i \\ 1} \cong&#10; \matrx{cccc}{h_{00} &amp; h_{01} &amp; h_{02} \\&#10;       h_{10} &amp; h_{11} &amp; h_{12} \\&#10;       h_{20} &amp; h_{21} &amp; h_{22}}&#10; \matrx{c}{x_i \\ y_i \\  1}&#10;\]&#10;\end{document}&#10;"/>
  <p:tag name="EXTERNALNAME" val="Edittex"/>
  <p:tag name="BLEND" val="False"/>
  <p:tag name="TRANSPARENT" val="False"/>
  <p:tag name="BITMAPFORMAT" val="bmpmono"/>
  <p:tag name="DEBUGINTERACTIVE" val="True"/>
  <p:tag name="ORIGWIDTH" val="1161.875"/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begin{eqnarray*}&#10;x'_i &amp;=&amp; \frac{&#10;h_{00} x_i + h_{01} y_i  + h_{02}&#10;}{&#10;h_{20} x_i + h_{21} y_i  + h_{22} \quad&#10;} \\&#10;\\&#10;y'_i  &amp;=&amp; \frac{&#10;h_{10} x_i + h_{11} y_i  + h_{12}&#10;}{&#10;h_{20} x_i + h_{21} y_i  + h_{22} \quad&#10;}&#10;\end{eqnarray*}&#10;\end{document}&#10;"/>
  <p:tag name="EXTERNALNAME" val="Edittex"/>
  <p:tag name="BLEND" val="False"/>
  <p:tag name="TRANSPARENT" val="False"/>
  <p:tag name="BITMAPFORMAT" val="bmpmono"/>
  <p:tag name="DEBUGINTERACTIVE" val="True"/>
  <p:tag name="ORIGWIDTH" val="1083.625"/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begin{eqnarray*}&#10;x'_i (&#10;h_{20} x_i + h_{21} y_i  + h_{22}) &amp; = &amp; h_{00} x_i +h_{01} y_i +  h_{02} \\&#10;y'_i (&#10;h_{20} x_i + h_{21} y_i  + h_{22}) &amp; = &amp; &#10;h_{10} x_i + h_{11} y_i + h_{12}&#10;\end{eqnarray*}&#10;\end{document}&#10;"/>
  <p:tag name="EXTERNALNAME" val="Edittex"/>
  <p:tag name="BLEND" val="False"/>
  <p:tag name="TRANSPARENT" val="False"/>
  <p:tag name="BITMAPFORMAT" val="bmpmono"/>
  <p:tag name="DEBUGINTERACTIVE" val="True"/>
  <p:tag name="ORIGWIDTH" val="1773"/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[ &#10;\matrx{ccccccccc}{x_i &amp; y_i &amp; 1 &amp; 0 &amp; 0 &amp; 0 &amp; -x'_i x_i &amp; -x'_i y_i  &amp; -x'_i \\&#10;0 &amp; 0 &amp; 0 &amp; x_i &amp; y_i &amp; 1 &amp;  -y'_i x_i &amp; -y'_i y_i  &amp; -y'_i}&#10;\matrx{c}{ h_{00} \\ h_{01} \\ h_{02}  \\ h_{10} \\ h_{11} \\ h_{12} \\  h_{20} \\ h_{21} \\ h_{22} } =&#10; \matrx{c}{0 \\0}&#10;\]&#10;\end{document}&#10;"/>
  <p:tag name="EXTERNALNAME" val="Edittex"/>
  <p:tag name="BLEND" val="False"/>
  <p:tag name="TRANSPARENT" val="False"/>
  <p:tag name="BITMAPFORMAT" val="bmpmono"/>
  <p:tag name="DEBUGINTERACTIVE" val="True"/>
  <p:tag name="ORIGWIDTH" val="2039.375"/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begin{eqnarray*}&#10;x'_i (&#10;h_{20} x_i + h_{21} y_i  + h_{22}) &amp; = &amp; h_{00} x_i +h_{01} y_i +  h_{02} \\&#10;y'_i (&#10;h_{20} x_i + h_{21} y_i  + h_{22}) &amp; = &amp; &#10;h_{10} x_i + h_{11} y_i + h_{12}&#10;\end{eqnarray*}&#10;\end{document}&#10;"/>
  <p:tag name="EXTERNALNAME" val="Edittex"/>
  <p:tag name="BLEND" val="False"/>
  <p:tag name="TRANSPARENT" val="False"/>
  <p:tag name="BITMAPFORMAT" val="bmpmono"/>
  <p:tag name="DEBUGINTERACTIVE" val="True"/>
  <p:tag name="ORIGWIDTH" val="1773"/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[ &#10;\matrx{ccccccccc}{x_1 &amp; y_1 &amp; 1 &amp; 0 &amp; 0 &amp; 0 &amp; -x'_1 x_1 &amp; -x'_1 y_1  &amp; -x'_1 \\&#10;0 &amp; 0 &amp; 0 &amp; x_1 &amp; y_1 &amp; 1 &amp;  -y'_1 x_1 &amp; -y'_1 y_1  &amp; -y'_1 \\&#10;\multicolumn{9}{c}{\vdots} \\&#10;x_n &amp; y_n &amp; 1 &amp; 0 &amp; 0 &amp; 0 &amp; -x'_n x_n &amp; -x'_n y_n  &amp; -x'_n \\&#10;0 &amp; 0 &amp; 0 &amp; x_n &amp; y_n &amp; 1 &amp;  -y'_n x_n &amp; -y'_n y_n  &amp; -y'_n \\&#10;}&#10;\matrx{c}{ h_{00} \\ h_{01} \\ h_{02}  \\ h_{10} \\ h_{11} \\ h_{12} \\  h_{20} \\ h_{21} \\ h_{22} } =&#10; \matrx{c}{0 \\0 \\ \vdots \\0 \\ 0}&#10;\]&#10;\end{document}&#10;"/>
  <p:tag name="EXTERNALNAME" val="Edittex"/>
  <p:tag name="BLEND" val="False"/>
  <p:tag name="TRANSPARENT" val="False"/>
  <p:tag name="BITMAPFORMAT" val="bmpmono"/>
  <p:tag name="DEBUGINTERACTIVE" val="True"/>
  <p:tag name="ORIGWIDTH" val="2215.75"/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minimize $\|\bf Ah - 0\|^2$&#10;\end{document}&#10;"/>
  <p:tag name="EXTERNALNAME" val="Edittex"/>
  <p:tag name="BLEND" val="False"/>
  <p:tag name="TRANSPARENT" val="False"/>
  <p:tag name="KEEPFILES" val="False"/>
  <p:tag name="DEBUGPAUSE" val="False"/>
  <p:tag name="RESOLUTION" val="300"/>
  <p:tag name="TIMEOUT" val="(none)"/>
  <p:tag name="BOXWIDTH" val="348"/>
  <p:tag name="BOXHEIGHT" val="276"/>
  <p:tag name="BOXFONT" val="10"/>
  <p:tag name="BOXWRAP" val="False"/>
  <p:tag name="WORKAROUNDTRANSPARENCYBUG" val="False"/>
  <p:tag name="BITMAPFORMAT" val="bmp256"/>
  <p:tag name="DEBUGINTERACTIVE" val="True"/>
  <p:tag name="ORIGWIDTH" val="193.875"/>
  <p:tag name="PICTUREFILESIZE" val="81878"/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Myriad">
      <a:majorFont>
        <a:latin typeface="Myriad Pro"/>
        <a:ea typeface=""/>
        <a:cs typeface=""/>
      </a:majorFont>
      <a:minorFont>
        <a:latin typeface="Myriad Pro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13633</TotalTime>
  <Words>569</Words>
  <Application>Microsoft Office PowerPoint</Application>
  <PresentationFormat>Widescreen</PresentationFormat>
  <Paragraphs>139</Paragraphs>
  <Slides>29</Slides>
  <Notes>5</Notes>
  <HiddenSlides>0</HiddenSlides>
  <MMClips>0</MMClips>
  <ScaleCrop>false</ScaleCrop>
  <HeadingPairs>
    <vt:vector size="8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6" baseType="lpstr">
      <vt:lpstr>Arial</vt:lpstr>
      <vt:lpstr>Calibri</vt:lpstr>
      <vt:lpstr>Cambria Math</vt:lpstr>
      <vt:lpstr>Myriad Pro</vt:lpstr>
      <vt:lpstr>Times New Roman</vt:lpstr>
      <vt:lpstr>Office Theme</vt:lpstr>
      <vt:lpstr>Photo Editor Photo</vt:lpstr>
      <vt:lpstr>Image alignment</vt:lpstr>
      <vt:lpstr>Reading</vt:lpstr>
      <vt:lpstr>Announcements</vt:lpstr>
      <vt:lpstr>Computing transformations</vt:lpstr>
      <vt:lpstr>Computing transformations</vt:lpstr>
      <vt:lpstr>Simple case: translations</vt:lpstr>
      <vt:lpstr>Simple case: translations</vt:lpstr>
      <vt:lpstr>Another view</vt:lpstr>
      <vt:lpstr>Another view</vt:lpstr>
      <vt:lpstr>Least squares formulation</vt:lpstr>
      <vt:lpstr>Least squares formulation</vt:lpstr>
      <vt:lpstr>Least squares formulation</vt:lpstr>
      <vt:lpstr>Least squares</vt:lpstr>
      <vt:lpstr>Questions?</vt:lpstr>
      <vt:lpstr>Least squares: linear regression</vt:lpstr>
      <vt:lpstr>Linear regression</vt:lpstr>
      <vt:lpstr>Linear regression</vt:lpstr>
      <vt:lpstr>Affine transformations</vt:lpstr>
      <vt:lpstr>Affine transformations</vt:lpstr>
      <vt:lpstr>Affine transformations</vt:lpstr>
      <vt:lpstr>Homographies</vt:lpstr>
      <vt:lpstr>Solving for homographies</vt:lpstr>
      <vt:lpstr>Solving for homographies</vt:lpstr>
      <vt:lpstr>Solving for homographies</vt:lpstr>
      <vt:lpstr>Recap: Two Common Optimization Problems</vt:lpstr>
      <vt:lpstr>Computing transformations</vt:lpstr>
      <vt:lpstr>Questions?</vt:lpstr>
      <vt:lpstr>Image alignment algorithm</vt:lpstr>
      <vt:lpstr>Outliers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8: Image alignment</dc:title>
  <dc:creator>Noah Snavely</dc:creator>
  <cp:lastModifiedBy>Noah Snavely</cp:lastModifiedBy>
  <cp:revision>650</cp:revision>
  <dcterms:created xsi:type="dcterms:W3CDTF">2009-08-25T02:47:59Z</dcterms:created>
  <dcterms:modified xsi:type="dcterms:W3CDTF">2022-02-23T02:34:36Z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SlidoAppVersion">
    <vt:lpwstr>0.17.1.1417</vt:lpwstr>
  </property>
</Properties>
</file>