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8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0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1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10" r:id="rId2"/>
    <p:sldId id="532" r:id="rId3"/>
    <p:sldId id="558" r:id="rId4"/>
    <p:sldId id="512" r:id="rId5"/>
    <p:sldId id="513" r:id="rId6"/>
    <p:sldId id="514" r:id="rId7"/>
    <p:sldId id="515" r:id="rId8"/>
    <p:sldId id="516" r:id="rId9"/>
    <p:sldId id="517" r:id="rId10"/>
    <p:sldId id="519" r:id="rId11"/>
    <p:sldId id="520" r:id="rId12"/>
    <p:sldId id="521" r:id="rId13"/>
    <p:sldId id="522" r:id="rId14"/>
    <p:sldId id="560" r:id="rId15"/>
    <p:sldId id="523" r:id="rId16"/>
    <p:sldId id="56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3" r:id="rId26"/>
    <p:sldId id="534" r:id="rId27"/>
    <p:sldId id="535" r:id="rId28"/>
    <p:sldId id="537" r:id="rId29"/>
    <p:sldId id="538" r:id="rId30"/>
    <p:sldId id="539" r:id="rId31"/>
    <p:sldId id="540" r:id="rId32"/>
    <p:sldId id="549" r:id="rId33"/>
    <p:sldId id="541" r:id="rId34"/>
    <p:sldId id="550" r:id="rId35"/>
    <p:sldId id="551" r:id="rId36"/>
    <p:sldId id="552" r:id="rId37"/>
    <p:sldId id="553" r:id="rId38"/>
    <p:sldId id="554" r:id="rId39"/>
    <p:sldId id="555" r:id="rId40"/>
    <p:sldId id="556" r:id="rId41"/>
  </p:sldIdLst>
  <p:sldSz cx="12192000" cy="6858000"/>
  <p:notesSz cx="7010400" cy="9296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 snapToGrid="0">
      <p:cViewPr varScale="1">
        <p:scale>
          <a:sx n="60" d="100"/>
          <a:sy n="60" d="100"/>
        </p:scale>
        <p:origin x="400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643DC-E903-4A92-9CBE-2A336786E449}" type="slidenum">
              <a:rPr lang="en-US"/>
              <a:pPr/>
              <a:t>37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7FD42-65E1-4693-B87B-93E2F143EBFB}" type="slidenum">
              <a:rPr lang="en-US"/>
              <a:pPr/>
              <a:t>38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2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678C-E7DE-407E-9C53-D0713641D6B0}" type="slidenum">
              <a:rPr lang="en-US"/>
              <a:pPr/>
              <a:t>39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DF41F-8483-408D-BE6C-C8117F745841}" type="slidenum">
              <a:rPr lang="en-US"/>
              <a:pPr/>
              <a:t>8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873A7-87E4-420C-96F6-58DFB1FC7D6C}" type="slidenum">
              <a:rPr lang="en-US"/>
              <a:pPr/>
              <a:t>9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174E2-203A-4600-9649-6C808475F23D}" type="slidenum">
              <a:rPr lang="en-US"/>
              <a:pPr/>
              <a:t>10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A226C-DAA6-45F8-9400-DCE1DD4915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86F30-5E83-4849-BF0D-B0D4FC2EC547}" type="slidenum">
              <a:rPr lang="en-US"/>
              <a:pPr/>
              <a:t>34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6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841FB-E06A-4D96-8961-B3D6010EB212}" type="slidenum">
              <a:rPr lang="en-US"/>
              <a:pPr/>
              <a:t>35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63219-480C-49BE-A056-623C42F0679C}" type="slidenum">
              <a:rPr lang="en-US"/>
              <a:pPr/>
              <a:t>36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9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8.jpeg"/><Relationship Id="rId5" Type="http://schemas.openxmlformats.org/officeDocument/2006/relationships/tags" Target="../tags/tag5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27.png"/><Relationship Id="rId4" Type="http://schemas.openxmlformats.org/officeDocument/2006/relationships/tags" Target="../tags/tag65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3" Type="http://schemas.openxmlformats.org/officeDocument/2006/relationships/tags" Target="../tags/tag7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9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8.jpeg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image" Target="../media/image9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8.jpe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tags" Target="../tags/tag138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notesSlide" Target="../notesSlides/notesSlide9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tags" Target="../tags/tag13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9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8.jpe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tags" Target="../tags/tag189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notesSlide" Target="../notesSlides/notesSlide1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5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8.jpe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621" y="519508"/>
            <a:ext cx="10652487" cy="1469571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Image transformations and image warping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622" y="-164275"/>
            <a:ext cx="85182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59081" y="1600200"/>
            <a:ext cx="13310162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752843" y="2818294"/>
            <a:ext cx="10686314" cy="352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7186-4E63-452B-BE44-119D89CEC350}" type="slidenum">
              <a:rPr lang="en-US"/>
              <a:pPr/>
              <a:t>10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81200" y="1600201"/>
            <a:ext cx="8229600" cy="762000"/>
          </a:xfrm>
        </p:spPr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71826" y="3338514"/>
            <a:ext cx="1462087" cy="1095375"/>
          </a:xfrm>
          <a:prstGeom prst="rect">
            <a:avLst/>
          </a:prstGeom>
          <a:noFill/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05112" y="44338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58112" y="3352800"/>
            <a:ext cx="1462088" cy="762000"/>
          </a:xfrm>
          <a:prstGeom prst="rect">
            <a:avLst/>
          </a:prstGeom>
          <a:noFill/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67313" y="3124200"/>
            <a:ext cx="1755775" cy="1411288"/>
          </a:xfrm>
          <a:prstGeom prst="rect">
            <a:avLst/>
          </a:prstGeom>
          <a:noFill/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99087" y="44196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34312" y="43434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aspect</a:t>
            </a:r>
          </a:p>
        </p:txBody>
      </p:sp>
    </p:spTree>
    <p:extLst>
      <p:ext uri="{BB962C8B-B14F-4D97-AF65-F5344CB8AC3E}">
        <p14:creationId xmlns:p14="http://schemas.microsoft.com/office/powerpoint/2010/main" val="334791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Parametric (global) warping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273" y="3003009"/>
            <a:ext cx="9792854" cy="2706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Transformation T is a coordinate-changing machine: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/>
              <a:t>					</a:t>
            </a:r>
            <a:r>
              <a:rPr lang="en-US" sz="2400" b="1" dirty="0"/>
              <a:t>p</a:t>
            </a:r>
            <a:r>
              <a:rPr lang="en-US" sz="2400" dirty="0"/>
              <a:t>’ = </a:t>
            </a:r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b="1" dirty="0"/>
              <a:t>p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does it mean that </a:t>
            </a:r>
            <a:r>
              <a:rPr lang="en-US" sz="2400" i="1" dirty="0"/>
              <a:t>T</a:t>
            </a:r>
            <a:r>
              <a:rPr lang="en-US" sz="2400" dirty="0"/>
              <a:t> is global?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Is the same for any point </a:t>
            </a:r>
            <a:r>
              <a:rPr lang="en-US" sz="2000" b="1" dirty="0"/>
              <a:t>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can be described by just a few numbers (parameters)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Let’s consider </a:t>
            </a:r>
            <a:r>
              <a:rPr lang="en-US" sz="2400" i="1" dirty="0"/>
              <a:t>linear</a:t>
            </a:r>
            <a:r>
              <a:rPr lang="en-US" sz="2400" dirty="0"/>
              <a:t> </a:t>
            </a:r>
            <a:r>
              <a:rPr lang="en-US" sz="2400" dirty="0" err="1"/>
              <a:t>xforms</a:t>
            </a:r>
            <a:r>
              <a:rPr lang="en-US" sz="2400" dirty="0"/>
              <a:t> (can be represented by a 2x2 matrix):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1690020"/>
            <a:ext cx="1600200" cy="369888"/>
            <a:chOff x="2256" y="2064"/>
            <a:chExt cx="1008" cy="233"/>
          </a:xfrm>
        </p:grpSpPr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253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6" name="Picture 8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5692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709066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048001" y="2471066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272339" y="2471066"/>
            <a:ext cx="1096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250" name="Oval 12"/>
          <p:cNvSpPr>
            <a:spLocks noChangeAspect="1" noChangeArrowheads="1"/>
          </p:cNvSpPr>
          <p:nvPr/>
        </p:nvSpPr>
        <p:spPr bwMode="auto">
          <a:xfrm>
            <a:off x="7653338" y="1818604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13"/>
          <p:cNvSpPr>
            <a:spLocks noChangeAspect="1" noChangeArrowheads="1"/>
          </p:cNvSpPr>
          <p:nvPr/>
        </p:nvSpPr>
        <p:spPr bwMode="auto">
          <a:xfrm>
            <a:off x="3538538" y="155666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4" y="5682938"/>
            <a:ext cx="1756001" cy="5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2433" y="5423719"/>
            <a:ext cx="3389539" cy="118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4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scaling by </a:t>
            </a:r>
            <a:r>
              <a:rPr lang="en-US" i="1" dirty="0"/>
              <a:t>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736" y="27704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6" y="2065565"/>
            <a:ext cx="3918064" cy="2628900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1"/>
          <p:cNvGrpSpPr/>
          <p:nvPr/>
        </p:nvGrpSpPr>
        <p:grpSpPr>
          <a:xfrm>
            <a:off x="3709307" y="5310148"/>
            <a:ext cx="2757104" cy="1222427"/>
            <a:chOff x="3143250" y="5027119"/>
            <a:chExt cx="2757104" cy="122242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50" y="5027119"/>
              <a:ext cx="2757104" cy="122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54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8861" y="5370349"/>
              <a:ext cx="319882" cy="39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2561917" y="458288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8631" y="460465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02972" y="446314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1458" y="44740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5713" y="5671456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</p:spTree>
    <p:extLst>
      <p:ext uri="{BB962C8B-B14F-4D97-AF65-F5344CB8AC3E}">
        <p14:creationId xmlns:p14="http://schemas.microsoft.com/office/powerpoint/2010/main" val="23869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by angle </a:t>
            </a:r>
            <a:r>
              <a:rPr lang="el-GR" sz="2800" i="1" kern="0" dirty="0">
                <a:solidFill>
                  <a:prstClr val="black"/>
                </a:solidFill>
                <a:latin typeface="Verdana"/>
              </a:rPr>
              <a:t>θ</a:t>
            </a:r>
            <a:r>
              <a:rPr lang="en-US" sz="2800" i="1" kern="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2800" kern="0" dirty="0">
                <a:solidFill>
                  <a:prstClr val="black"/>
                </a:solidFill>
              </a:rPr>
              <a:t>(about the origin)</a:t>
            </a:r>
            <a:endParaRPr lang="en-US" i="1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965" y="3118760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00000">
            <a:off x="6645767" y="25533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0"/>
          <p:cNvGrpSpPr/>
          <p:nvPr/>
        </p:nvGrpSpPr>
        <p:grpSpPr>
          <a:xfrm>
            <a:off x="2479222" y="5384348"/>
            <a:ext cx="4467225" cy="1266825"/>
            <a:chOff x="2490107" y="5053693"/>
            <a:chExt cx="4467225" cy="126682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0107" y="5053693"/>
              <a:ext cx="446722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64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9106" y="5427210"/>
              <a:ext cx="453896" cy="39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2529260" y="492034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70315" y="480059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5" name="Oval 14"/>
          <p:cNvSpPr/>
          <p:nvPr/>
        </p:nvSpPr>
        <p:spPr>
          <a:xfrm>
            <a:off x="7210117" y="49312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51172" y="481148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5" y="5410192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9" y="6223228"/>
            <a:ext cx="1754501" cy="3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739755" y="5845627"/>
            <a:ext cx="1591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For rotations: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293428" y="5018314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077200" y="459377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kern="0" dirty="0">
                <a:solidFill>
                  <a:prstClr val="black"/>
                </a:solidFill>
                <a:latin typeface="Verdana"/>
              </a:rPr>
              <a:t>θ</a:t>
            </a:r>
            <a:endParaRPr lang="en-US" dirty="0"/>
          </a:p>
        </p:txBody>
      </p:sp>
      <p:sp>
        <p:nvSpPr>
          <p:cNvPr id="28" name="Arc 27"/>
          <p:cNvSpPr/>
          <p:nvPr/>
        </p:nvSpPr>
        <p:spPr>
          <a:xfrm>
            <a:off x="6858000" y="4419600"/>
            <a:ext cx="1219200" cy="1219200"/>
          </a:xfrm>
          <a:prstGeom prst="arc">
            <a:avLst>
              <a:gd name="adj1" fmla="val 1930843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362201" y="2681288"/>
            <a:ext cx="3926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2362201" y="4586288"/>
            <a:ext cx="4114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3284766"/>
            <a:ext cx="1992086" cy="10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741230" y="3897087"/>
            <a:ext cx="381000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257800"/>
            <a:ext cx="20399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5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362201" y="2681288"/>
            <a:ext cx="3926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2362201" y="4586288"/>
            <a:ext cx="4114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3284766"/>
            <a:ext cx="1992086" cy="10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7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278" y="3154817"/>
            <a:ext cx="3721112" cy="128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741230" y="3897087"/>
            <a:ext cx="381000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257800"/>
            <a:ext cx="20399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105401"/>
            <a:ext cx="3352800" cy="159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2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types of transformations can be </a:t>
            </a:r>
            <a:br>
              <a:rPr lang="en-US"/>
            </a:br>
            <a:r>
              <a:rPr lang="en-US"/>
              <a:t>represented with a 2x2 matrix?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62200" y="2757488"/>
            <a:ext cx="2439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Translation?</a:t>
            </a:r>
          </a:p>
        </p:txBody>
      </p:sp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707" y="3254149"/>
            <a:ext cx="2474696" cy="111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</p:spTree>
    <p:extLst>
      <p:ext uri="{BB962C8B-B14F-4D97-AF65-F5344CB8AC3E}">
        <p14:creationId xmlns:p14="http://schemas.microsoft.com/office/powerpoint/2010/main" val="264699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types of transformations can be </a:t>
            </a:r>
            <a:br>
              <a:rPr lang="en-US"/>
            </a:br>
            <a:r>
              <a:rPr lang="en-US"/>
              <a:t>represented with a 2x2 matrix?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62200" y="2757488"/>
            <a:ext cx="2439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Translation?</a:t>
            </a:r>
          </a:p>
        </p:txBody>
      </p:sp>
      <p:sp>
        <p:nvSpPr>
          <p:cNvPr id="865286" name="Text Box 6"/>
          <p:cNvSpPr txBox="1">
            <a:spLocks noChangeArrowheads="1"/>
          </p:cNvSpPr>
          <p:nvPr/>
        </p:nvSpPr>
        <p:spPr bwMode="auto">
          <a:xfrm>
            <a:off x="1730820" y="4634141"/>
            <a:ext cx="8817428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tx2"/>
                </a:solidFill>
              </a:rPr>
              <a:t>Translation is not a linear operation on 2D coordinates</a:t>
            </a:r>
          </a:p>
        </p:txBody>
      </p:sp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5199076" y="3505200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707" y="3254149"/>
            <a:ext cx="2474696" cy="111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</p:spTree>
    <p:extLst>
      <p:ext uri="{BB962C8B-B14F-4D97-AF65-F5344CB8AC3E}">
        <p14:creationId xmlns:p14="http://schemas.microsoft.com/office/powerpoint/2010/main" val="15877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6" grpId="0" animBg="1"/>
      <p:bldP spid="8652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All 2D Linear Transformations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2479288" y="1600201"/>
            <a:ext cx="7233424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Linear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Scale,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Rotation,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Shear,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Mirror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Properties of linear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Origin maps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Closed under composition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477001" y="21653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653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5215392" y="5584145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392" y="5584145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4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20484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1905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Trick:  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17876" y="3600451"/>
            <a:ext cx="28677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homogeneous image </a:t>
            </a:r>
          </a:p>
          <a:p>
            <a:pPr algn="ctr"/>
            <a:r>
              <a:rPr lang="en-US" sz="2400"/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5029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Converting </a:t>
            </a:r>
            <a:r>
              <a:rPr lang="en-US" sz="2400" i="1" dirty="0"/>
              <a:t>from</a:t>
            </a:r>
            <a:r>
              <a:rPr lang="en-US" sz="2400" dirty="0"/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13089" y="2449512"/>
            <a:ext cx="18430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5562600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6400800" y="1459468"/>
            <a:ext cx="3408252" cy="3351236"/>
            <a:chOff x="4876800" y="1459468"/>
            <a:chExt cx="3408252" cy="33512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172200" y="3579812"/>
              <a:ext cx="1828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56609" y="2667397"/>
              <a:ext cx="18295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5400" y="3581400"/>
              <a:ext cx="106680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01000" y="33854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6800" y="444137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51024" y="1459468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5400000" flipH="1" flipV="1">
            <a:off x="7124700" y="1866900"/>
            <a:ext cx="2286000" cy="11430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922623" y="300228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791302" y="12736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17796" y="1110342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400800" y="2208814"/>
            <a:ext cx="3810000" cy="1187528"/>
            <a:chOff x="4876800" y="2208814"/>
            <a:chExt cx="3810000" cy="1187528"/>
          </a:xfrm>
        </p:grpSpPr>
        <p:sp>
          <p:nvSpPr>
            <p:cNvPr id="26" name="Parallelogram 25"/>
            <p:cNvSpPr/>
            <p:nvPr/>
          </p:nvSpPr>
          <p:spPr>
            <a:xfrm>
              <a:off x="4876800" y="2208814"/>
              <a:ext cx="3810000" cy="1143986"/>
            </a:xfrm>
            <a:prstGeom prst="parallelogram">
              <a:avLst>
                <a:gd name="adj" fmla="val 1017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61858" y="3027010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w</a:t>
              </a:r>
              <a:r>
                <a:rPr lang="en-US" dirty="0"/>
                <a:t> = 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25167" y="289560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1</a:t>
            </a:r>
            <a:r>
              <a:rPr lang="en-US" dirty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63001" y="1927035"/>
            <a:ext cx="1675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homogeneous plane</a:t>
            </a:r>
          </a:p>
        </p:txBody>
      </p:sp>
    </p:spTree>
    <p:extLst>
      <p:ext uri="{BB962C8B-B14F-4D97-AF65-F5344CB8AC3E}">
        <p14:creationId xmlns:p14="http://schemas.microsoft.com/office/powerpoint/2010/main" val="33134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36" grpId="0" animBg="1"/>
      <p:bldP spid="37" grpId="0" animBg="1"/>
      <p:bldP spid="38" grpId="0"/>
      <p:bldP spid="39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: Chapter 3.6</a:t>
            </a:r>
          </a:p>
        </p:txBody>
      </p:sp>
    </p:spTree>
    <p:extLst>
      <p:ext uri="{BB962C8B-B14F-4D97-AF65-F5344CB8AC3E}">
        <p14:creationId xmlns:p14="http://schemas.microsoft.com/office/powerpoint/2010/main" val="345573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homogeneous coordinates to the rescue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136" y="4691717"/>
            <a:ext cx="6588578" cy="17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5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62400" y="3897087"/>
            <a:ext cx="1905000" cy="42454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6346372" y="3897086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3646716"/>
            <a:ext cx="3595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transformation represented by a 3x3 matrix with last row [ 0 0 1 ] we call an </a:t>
            </a:r>
            <a:r>
              <a:rPr lang="en-US" sz="2000" i="1" dirty="0"/>
              <a:t>affine</a:t>
            </a:r>
            <a:r>
              <a:rPr lang="en-US" sz="2000" dirty="0"/>
              <a:t> transformation</a:t>
            </a:r>
            <a:endParaRPr lang="en-US" sz="2000" i="1" dirty="0"/>
          </a:p>
        </p:txBody>
      </p:sp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199" y="4970154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affine transformations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2590800" y="3897076"/>
          <a:ext cx="2868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1854000" imgH="711000" progId="Equation.3">
                  <p:embed/>
                </p:oleObj>
              </mc:Choice>
              <mc:Fallback>
                <p:oleObj name="Equation" r:id="rId3" imgW="1854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97076"/>
                        <a:ext cx="2868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2868612" y="2066926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2" y="2066926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6800851" y="3897077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7" imgW="1600200" imgH="711000" progId="Equation.3">
                  <p:embed/>
                </p:oleObj>
              </mc:Choice>
              <mc:Fallback>
                <p:oleObj name="Equation" r:id="rId7" imgW="1600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1" y="3897077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3271837" y="3178175"/>
            <a:ext cx="1049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+mj-lt"/>
              </a:rPr>
              <a:t>Translate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2934369" y="5017851"/>
            <a:ext cx="2090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+mj-lt"/>
              </a:rPr>
              <a:t>2D </a:t>
            </a:r>
            <a:r>
              <a:rPr lang="en-US" i="1" dirty="0">
                <a:latin typeface="+mj-lt"/>
              </a:rPr>
              <a:t>in-plane </a:t>
            </a:r>
            <a:r>
              <a:rPr lang="en-US" dirty="0">
                <a:latin typeface="+mj-lt"/>
              </a:rPr>
              <a:t>rotation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7539038" y="5017851"/>
            <a:ext cx="728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+mj-lt"/>
              </a:rPr>
              <a:t>Shear</a:t>
            </a:r>
          </a:p>
        </p:txBody>
      </p:sp>
      <p:graphicFrame>
        <p:nvGraphicFramePr>
          <p:cNvPr id="22533" name="Object 10"/>
          <p:cNvGraphicFramePr>
            <a:graphicFrameLocks noChangeAspect="1"/>
          </p:cNvGraphicFramePr>
          <p:nvPr/>
        </p:nvGraphicFramePr>
        <p:xfrm>
          <a:off x="6800851" y="2057401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1" y="2057401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539038" y="3200400"/>
            <a:ext cx="684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+mj-lt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2779262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1612900"/>
            <a:ext cx="1012825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Affine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transformations,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Translations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Properties of affine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Closed under composition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7162801" y="2209801"/>
          <a:ext cx="27828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1371600" imgH="583920" progId="Equation.3">
                  <p:embed/>
                </p:oleObj>
              </mc:Choice>
              <mc:Fallback>
                <p:oleObj name="Equation" r:id="rId3" imgW="1371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2209801"/>
                        <a:ext cx="27828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796DC03-A7B6-4B68-8ECF-4FE50EA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Affine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0970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9736" y="274638"/>
            <a:ext cx="9826445" cy="1143000"/>
          </a:xfrm>
        </p:spPr>
        <p:txBody>
          <a:bodyPr>
            <a:normAutofit/>
          </a:bodyPr>
          <a:lstStyle/>
          <a:p>
            <a:r>
              <a:rPr lang="en-US" dirty="0"/>
              <a:t>Is this an affine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964859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1" y="4191001"/>
            <a:ext cx="2846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affine transformation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5780314" y="3643422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46370" y="3494002"/>
            <a:ext cx="291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happens when we mess </a:t>
            </a:r>
            <a:r>
              <a:rPr lang="en-US" sz="2000"/>
              <a:t>with this row?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348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695" y="274638"/>
            <a:ext cx="1082461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Projective Transformations </a:t>
            </a:r>
            <a:r>
              <a:rPr lang="en-US" sz="3600" i="1" dirty="0"/>
              <a:t>aka</a:t>
            </a:r>
            <a:r>
              <a:rPr lang="en-US" sz="3600" dirty="0"/>
              <a:t> </a:t>
            </a:r>
            <a:r>
              <a:rPr lang="en-US" sz="3600" dirty="0" err="1"/>
              <a:t>Homographies</a:t>
            </a:r>
            <a:r>
              <a:rPr lang="en-US" sz="3600" dirty="0"/>
              <a:t> </a:t>
            </a:r>
            <a:r>
              <a:rPr lang="en-US" sz="3600" i="1" dirty="0"/>
              <a:t>aka </a:t>
            </a:r>
            <a:r>
              <a:rPr lang="en-US" sz="3600" dirty="0"/>
              <a:t>Planar Perspective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0970" y="3352800"/>
            <a:ext cx="392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Called a </a:t>
            </a:r>
            <a:r>
              <a:rPr lang="en-US" sz="2400" i="1" dirty="0" err="1"/>
              <a:t>homography</a:t>
            </a:r>
            <a:r>
              <a:rPr lang="en-US" sz="2400" dirty="0"/>
              <a:t> </a:t>
            </a:r>
          </a:p>
          <a:p>
            <a:r>
              <a:rPr lang="en-US" sz="2400" dirty="0"/>
              <a:t>(or </a:t>
            </a:r>
            <a:r>
              <a:rPr lang="en-US" sz="2400" i="1" dirty="0"/>
              <a:t>planar perspective map</a:t>
            </a:r>
            <a:r>
              <a:rPr lang="en-US" sz="2400" dirty="0"/>
              <a:t>)</a:t>
            </a:r>
            <a:endParaRPr lang="en-US" sz="2400" i="1" dirty="0"/>
          </a:p>
        </p:txBody>
      </p:sp>
      <p:grpSp>
        <p:nvGrpSpPr>
          <p:cNvPr id="2" name="Group 11"/>
          <p:cNvGrpSpPr/>
          <p:nvPr/>
        </p:nvGrpSpPr>
        <p:grpSpPr>
          <a:xfrm>
            <a:off x="6312807" y="1774147"/>
            <a:ext cx="3989666" cy="1992311"/>
            <a:chOff x="750206" y="1393146"/>
            <a:chExt cx="7893051" cy="3941536"/>
          </a:xfrm>
        </p:grpSpPr>
        <p:pic>
          <p:nvPicPr>
            <p:cNvPr id="9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ight Arrow 10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556907" y="4637314"/>
            <a:ext cx="5154387" cy="1763486"/>
            <a:chOff x="1543049" y="4365172"/>
            <a:chExt cx="5154387" cy="1763486"/>
          </a:xfrm>
        </p:grpSpPr>
        <p:pic>
          <p:nvPicPr>
            <p:cNvPr id="7987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3049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87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3078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ight Arrow 15"/>
            <p:cNvSpPr/>
            <p:nvPr/>
          </p:nvSpPr>
          <p:spPr>
            <a:xfrm>
              <a:off x="3914010" y="5061926"/>
              <a:ext cx="451193" cy="434686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09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1" y="1828801"/>
            <a:ext cx="3178899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8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5814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H="1">
            <a:off x="1676400" y="21336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30778"/>
            <a:ext cx="8991600" cy="15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62800" y="1524000"/>
            <a:ext cx="3429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669309" y="2895601"/>
            <a:ext cx="5331691" cy="1973997"/>
            <a:chOff x="1145309" y="2895600"/>
            <a:chExt cx="5331691" cy="1973997"/>
          </a:xfrm>
        </p:grpSpPr>
        <p:sp>
          <p:nvSpPr>
            <p:cNvPr id="7" name="TextBox 6"/>
            <p:cNvSpPr txBox="1"/>
            <p:nvPr/>
          </p:nvSpPr>
          <p:spPr>
            <a:xfrm>
              <a:off x="1145309" y="4038600"/>
              <a:ext cx="3519568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What happens when the denominator is 0?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495800" y="2895600"/>
              <a:ext cx="1981200" cy="1143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6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8501744" y="1981200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at infinity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2513443" y="2362200"/>
            <a:ext cx="7171866" cy="3581400"/>
            <a:chOff x="750206" y="1393146"/>
            <a:chExt cx="7893051" cy="3941536"/>
          </a:xfrm>
        </p:grpSpPr>
        <p:pic>
          <p:nvPicPr>
            <p:cNvPr id="5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 flipH="1" flipV="1">
            <a:off x="2667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26289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389095" y="2798295"/>
            <a:ext cx="3873987" cy="2416629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7185164" y="3451362"/>
            <a:ext cx="3886202" cy="1098278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83204"/>
            <a:ext cx="457200" cy="33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9753105">
            <a:off x="7642226" y="4208464"/>
            <a:ext cx="455613" cy="592137"/>
            <a:chOff x="3979" y="3269"/>
            <a:chExt cx="260" cy="408"/>
          </a:xfrm>
        </p:grpSpPr>
        <p:sp>
          <p:nvSpPr>
            <p:cNvPr id="4132" name="Freeform 3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Arc 4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5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Oval 6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Line 7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Line 8"/>
          <p:cNvSpPr>
            <a:spLocks noChangeShapeType="1"/>
          </p:cNvSpPr>
          <p:nvPr/>
        </p:nvSpPr>
        <p:spPr bwMode="auto">
          <a:xfrm flipV="1">
            <a:off x="97536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89916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xfrm>
            <a:off x="628073" y="-106372"/>
            <a:ext cx="1093585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Image warping with </a:t>
            </a:r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14600" y="914400"/>
            <a:ext cx="7772400" cy="52578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2438401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Photo Editor Photo" r:id="rId4" imgW="5106113" imgH="5172797" progId="">
                  <p:embed/>
                </p:oleObj>
              </mc:Choice>
              <mc:Fallback>
                <p:oleObj name="Photo Editor Photo" r:id="rId4" imgW="5106113" imgH="5172797" progId="">
                  <p:embed/>
                  <p:pic>
                    <p:nvPicPr>
                      <p:cNvPr id="40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6705601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Photo Editor Photo" r:id="rId6" imgW="5106113" imgH="5172797" progId="">
                  <p:embed/>
                </p:oleObj>
              </mc:Choice>
              <mc:Fallback>
                <p:oleObj name="Photo Editor Photo" r:id="rId6" imgW="5106113" imgH="5172797" progId="">
                  <p:embed/>
                  <p:pic>
                    <p:nvPicPr>
                      <p:cNvPr id="409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 rot="4164331">
            <a:off x="3241675" y="4270375"/>
            <a:ext cx="412750" cy="647700"/>
            <a:chOff x="3979" y="3269"/>
            <a:chExt cx="260" cy="408"/>
          </a:xfrm>
        </p:grpSpPr>
        <p:sp>
          <p:nvSpPr>
            <p:cNvPr id="4127" name="Freeform 15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Arc 16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Line 17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8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Line 19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4343400" y="4114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>
            <a:off x="4343400" y="4114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22"/>
          <p:cNvSpPr>
            <a:spLocks noChangeShapeType="1"/>
          </p:cNvSpPr>
          <p:nvPr/>
        </p:nvSpPr>
        <p:spPr bwMode="auto">
          <a:xfrm>
            <a:off x="4343400" y="4876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110" name="Line 23"/>
          <p:cNvSpPr>
            <a:spLocks noChangeShapeType="1"/>
          </p:cNvSpPr>
          <p:nvPr/>
        </p:nvSpPr>
        <p:spPr bwMode="auto">
          <a:xfrm>
            <a:off x="4800600" y="4495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 rot="16200000">
            <a:off x="7658100" y="4533900"/>
            <a:ext cx="457200" cy="1143000"/>
            <a:chOff x="4416" y="2592"/>
            <a:chExt cx="288" cy="720"/>
          </a:xfrm>
        </p:grpSpPr>
        <p:sp>
          <p:nvSpPr>
            <p:cNvPr id="4123" name="Line 25"/>
            <p:cNvSpPr>
              <a:spLocks noChangeShapeType="1"/>
            </p:cNvSpPr>
            <p:nvPr/>
          </p:nvSpPr>
          <p:spPr bwMode="auto">
            <a:xfrm>
              <a:off x="4416" y="259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6"/>
            <p:cNvSpPr>
              <a:spLocks noChangeShapeType="1"/>
            </p:cNvSpPr>
            <p:nvPr/>
          </p:nvSpPr>
          <p:spPr bwMode="auto">
            <a:xfrm>
              <a:off x="4416" y="259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7"/>
            <p:cNvSpPr>
              <a:spLocks noChangeShapeType="1"/>
            </p:cNvSpPr>
            <p:nvPr/>
          </p:nvSpPr>
          <p:spPr bwMode="auto">
            <a:xfrm>
              <a:off x="4416" y="307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28"/>
            <p:cNvSpPr>
              <a:spLocks noChangeShapeType="1"/>
            </p:cNvSpPr>
            <p:nvPr/>
          </p:nvSpPr>
          <p:spPr bwMode="auto">
            <a:xfrm>
              <a:off x="4704" y="28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" name="Text Box 29"/>
          <p:cNvSpPr txBox="1">
            <a:spLocks noChangeArrowheads="1"/>
          </p:cNvSpPr>
          <p:nvPr/>
        </p:nvSpPr>
        <p:spPr bwMode="auto">
          <a:xfrm>
            <a:off x="2819400" y="5334001"/>
            <a:ext cx="241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+mj-lt"/>
              </a:rPr>
              <a:t>image plane in front</a:t>
            </a:r>
          </a:p>
        </p:txBody>
      </p:sp>
      <p:sp>
        <p:nvSpPr>
          <p:cNvPr id="4113" name="Text Box 30"/>
          <p:cNvSpPr txBox="1">
            <a:spLocks noChangeArrowheads="1"/>
          </p:cNvSpPr>
          <p:nvPr/>
        </p:nvSpPr>
        <p:spPr bwMode="auto">
          <a:xfrm>
            <a:off x="7162801" y="5334001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+mj-lt"/>
              </a:rPr>
              <a:t>image plane below</a:t>
            </a:r>
          </a:p>
        </p:txBody>
      </p:sp>
      <p:sp>
        <p:nvSpPr>
          <p:cNvPr id="4114" name="Line 31"/>
          <p:cNvSpPr>
            <a:spLocks noChangeShapeType="1"/>
          </p:cNvSpPr>
          <p:nvPr/>
        </p:nvSpPr>
        <p:spPr bwMode="auto">
          <a:xfrm>
            <a:off x="5791200" y="2438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416550" y="4038601"/>
            <a:ext cx="1517650" cy="2474913"/>
            <a:chOff x="2452" y="2544"/>
            <a:chExt cx="956" cy="1559"/>
          </a:xfrm>
        </p:grpSpPr>
        <p:sp>
          <p:nvSpPr>
            <p:cNvPr id="4121" name="Text Box 33"/>
            <p:cNvSpPr txBox="1">
              <a:spLocks noChangeArrowheads="1"/>
            </p:cNvSpPr>
            <p:nvPr/>
          </p:nvSpPr>
          <p:spPr bwMode="auto">
            <a:xfrm>
              <a:off x="2452" y="3583"/>
              <a:ext cx="94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+mj-lt"/>
                </a:rPr>
                <a:t>black area</a:t>
              </a:r>
            </a:p>
            <a:p>
              <a:pPr eaLnBrk="0" hangingPunct="0"/>
              <a:r>
                <a:rPr lang="en-US" sz="1600">
                  <a:latin typeface="+mj-lt"/>
                </a:rPr>
                <a:t>where no pixel</a:t>
              </a:r>
            </a:p>
            <a:p>
              <a:pPr eaLnBrk="0" hangingPunct="0"/>
              <a:r>
                <a:rPr lang="en-US" sz="1600">
                  <a:latin typeface="+mj-lt"/>
                </a:rPr>
                <a:t>maps to</a:t>
              </a:r>
            </a:p>
          </p:txBody>
        </p:sp>
        <p:sp>
          <p:nvSpPr>
            <p:cNvPr id="4122" name="Line 34"/>
            <p:cNvSpPr>
              <a:spLocks noChangeShapeType="1"/>
            </p:cNvSpPr>
            <p:nvPr/>
          </p:nvSpPr>
          <p:spPr bwMode="auto">
            <a:xfrm flipV="1">
              <a:off x="3120" y="2544"/>
              <a:ext cx="28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116" name="Line 35"/>
          <p:cNvSpPr>
            <a:spLocks noChangeShapeType="1"/>
          </p:cNvSpPr>
          <p:nvPr/>
        </p:nvSpPr>
        <p:spPr bwMode="auto">
          <a:xfrm flipV="1">
            <a:off x="58674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36"/>
          <p:cNvSpPr>
            <a:spLocks noChangeShapeType="1"/>
          </p:cNvSpPr>
          <p:nvPr/>
        </p:nvSpPr>
        <p:spPr bwMode="auto">
          <a:xfrm>
            <a:off x="51054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2048778" y="2740936"/>
            <a:ext cx="1718616" cy="808744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3095172" y="2485572"/>
            <a:ext cx="1676400" cy="1277257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034540"/>
            <a:ext cx="457200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Connector 50"/>
          <p:cNvCxnSpPr/>
          <p:nvPr/>
        </p:nvCxnSpPr>
        <p:spPr>
          <a:xfrm rot="5400000" flipH="1" flipV="1">
            <a:off x="5715000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7489372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257442" y="2277726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715000" y="3733800"/>
            <a:ext cx="4267200" cy="2895600"/>
            <a:chOff x="2640" y="2304"/>
            <a:chExt cx="2688" cy="1824"/>
          </a:xfrm>
        </p:grpSpPr>
        <p:graphicFrame>
          <p:nvGraphicFramePr>
            <p:cNvPr id="4100" name="Object 38"/>
            <p:cNvGraphicFramePr>
              <a:graphicFrameLocks noChangeAspect="1"/>
            </p:cNvGraphicFramePr>
            <p:nvPr/>
          </p:nvGraphicFramePr>
          <p:xfrm>
            <a:off x="3576" y="2304"/>
            <a:ext cx="1752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" name="Photo Editor Photo" r:id="rId9" imgW="5125165" imgH="5191850" progId="">
                    <p:embed/>
                  </p:oleObj>
                </mc:Choice>
                <mc:Fallback>
                  <p:oleObj name="Photo Editor Photo" r:id="rId9" imgW="5125165" imgH="5191850" progId="">
                    <p:embed/>
                    <p:pic>
                      <p:nvPicPr>
                        <p:cNvPr id="410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194" t="2563"/>
                        <a:stretch>
                          <a:fillRect/>
                        </a:stretch>
                      </p:blipFill>
                      <p:spPr bwMode="auto">
                        <a:xfrm>
                          <a:off x="3576" y="2304"/>
                          <a:ext cx="1752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9" name="Line 39"/>
            <p:cNvSpPr>
              <a:spLocks noChangeShapeType="1"/>
            </p:cNvSpPr>
            <p:nvPr/>
          </p:nvSpPr>
          <p:spPr bwMode="auto">
            <a:xfrm>
              <a:off x="2640" y="2304"/>
              <a:ext cx="48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40"/>
            <p:cNvSpPr>
              <a:spLocks noChangeShapeType="1"/>
            </p:cNvSpPr>
            <p:nvPr/>
          </p:nvSpPr>
          <p:spPr bwMode="auto">
            <a:xfrm>
              <a:off x="3264" y="3648"/>
              <a:ext cx="18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5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13" grpId="0"/>
      <p:bldP spid="4114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E561-628C-4A9F-9749-E1C5CE44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1CDC-9316-4D98-BBA3-7E7F15BC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out, due Thursday, March 3 by 8pm</a:t>
            </a:r>
          </a:p>
          <a:p>
            <a:pPr lvl="1"/>
            <a:r>
              <a:rPr lang="en-US" dirty="0"/>
              <a:t>Do be done in groups of 2 – if you need help finding a partner, try Ed Discussions or let us know</a:t>
            </a:r>
          </a:p>
        </p:txBody>
      </p:sp>
    </p:spTree>
    <p:extLst>
      <p:ext uri="{BB962C8B-B14F-4D97-AF65-F5344CB8AC3E}">
        <p14:creationId xmlns:p14="http://schemas.microsoft.com/office/powerpoint/2010/main" val="988937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Homographies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3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err="1"/>
              <a:t>Homographies</a:t>
            </a:r>
            <a:r>
              <a:rPr lang="en-US" sz="2800" dirty="0"/>
              <a:t> …</a:t>
            </a:r>
          </a:p>
          <a:p>
            <a:pPr lvl="1" eaLnBrk="1" hangingPunct="1"/>
            <a:r>
              <a:rPr lang="en-US" sz="2400" dirty="0"/>
              <a:t>Affine transformations, and</a:t>
            </a:r>
          </a:p>
          <a:p>
            <a:pPr lvl="1" eaLnBrk="1" hangingPunct="1"/>
            <a:r>
              <a:rPr lang="en-US" sz="2400" dirty="0"/>
              <a:t>Projective warps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Properties of projective transformations: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/>
            <a:r>
              <a:rPr lang="en-US" sz="2400" dirty="0"/>
              <a:t>Lines map to lines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Parallel lines do not necessarily remain parallel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Ratios are not preserved</a:t>
            </a:r>
          </a:p>
          <a:p>
            <a:pPr lvl="1" eaLnBrk="1" hangingPunct="1"/>
            <a:r>
              <a:rPr lang="en-US" sz="2400" dirty="0"/>
              <a:t>Closed under composition</a:t>
            </a:r>
          </a:p>
        </p:txBody>
      </p:sp>
      <p:pic>
        <p:nvPicPr>
          <p:cNvPr id="318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824" y="1644832"/>
            <a:ext cx="4210050" cy="11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5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Alternate formulation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5342" y="2472072"/>
            <a:ext cx="6372354" cy="15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56034" y="4277380"/>
            <a:ext cx="7292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where the length of the vector [h</a:t>
            </a:r>
            <a:r>
              <a:rPr lang="en-US" sz="2800" baseline="-25000" dirty="0"/>
              <a:t>00</a:t>
            </a:r>
            <a:r>
              <a:rPr lang="en-US" sz="2800" dirty="0"/>
              <a:t> h</a:t>
            </a:r>
            <a:r>
              <a:rPr lang="en-US" sz="2800" baseline="-25000" dirty="0"/>
              <a:t>01</a:t>
            </a:r>
            <a:r>
              <a:rPr lang="en-US" sz="2800" dirty="0"/>
              <a:t> … h</a:t>
            </a:r>
            <a:r>
              <a:rPr lang="en-US" sz="2800" baseline="-25000" dirty="0"/>
              <a:t>22</a:t>
            </a:r>
            <a:r>
              <a:rPr lang="en-US" sz="2800" dirty="0"/>
              <a:t>] is 1</a:t>
            </a:r>
          </a:p>
        </p:txBody>
      </p:sp>
    </p:spTree>
    <p:extLst>
      <p:ext uri="{BB962C8B-B14F-4D97-AF65-F5344CB8AC3E}">
        <p14:creationId xmlns:p14="http://schemas.microsoft.com/office/powerpoint/2010/main" val="1114680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2D image transformations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3167743" y="1307951"/>
            <a:ext cx="5475514" cy="180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2960914" y="3058886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2346326" y="5930449"/>
            <a:ext cx="7940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These transformations are a nested set of groups</a:t>
            </a:r>
          </a:p>
          <a:p>
            <a:pPr lvl="1" eaLnBrk="0" hangingPunct="0">
              <a:buFontTx/>
              <a:buChar char="•"/>
            </a:pPr>
            <a:r>
              <a:rPr lang="en-US" sz="2000" dirty="0"/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2151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Implementing 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70617" y="1600200"/>
            <a:ext cx="10883676" cy="3384673"/>
          </a:xfrm>
        </p:spPr>
        <p:txBody>
          <a:bodyPr>
            <a:normAutofit/>
          </a:bodyPr>
          <a:lstStyle/>
          <a:p>
            <a:r>
              <a:rPr lang="en-US" sz="2800" dirty="0"/>
              <a:t>Given a coordinate </a:t>
            </a:r>
            <a:r>
              <a:rPr lang="en-US" sz="2800" dirty="0" err="1"/>
              <a:t>xform</a:t>
            </a:r>
            <a:r>
              <a:rPr lang="en-US" sz="2800" dirty="0"/>
              <a:t> (</a:t>
            </a:r>
            <a:r>
              <a:rPr lang="en-US" sz="2800" b="1" i="1" dirty="0" err="1"/>
              <a:t>x’</a:t>
            </a:r>
            <a:r>
              <a:rPr lang="en-US" sz="2800" b="1" dirty="0" err="1"/>
              <a:t>,</a:t>
            </a:r>
            <a:r>
              <a:rPr lang="en-US" sz="2800" b="1" i="1" dirty="0" err="1"/>
              <a:t>y</a:t>
            </a:r>
            <a:r>
              <a:rPr lang="en-US" sz="2800" b="1" i="1" dirty="0"/>
              <a:t>’</a:t>
            </a:r>
            <a:r>
              <a:rPr lang="en-US" sz="2800" dirty="0"/>
              <a:t>)</a:t>
            </a:r>
            <a:r>
              <a:rPr lang="en-US" sz="2800" b="1" i="1" dirty="0"/>
              <a:t> </a:t>
            </a:r>
            <a:r>
              <a:rPr lang="en-US" sz="2800" dirty="0"/>
              <a:t>=</a:t>
            </a:r>
            <a:r>
              <a:rPr lang="en-US" sz="2800" b="1" i="1" dirty="0"/>
              <a:t> T</a:t>
            </a:r>
            <a:r>
              <a:rPr lang="en-US" sz="2800" dirty="0"/>
              <a:t>(</a:t>
            </a:r>
            <a:r>
              <a:rPr lang="en-US" sz="2800" b="1" i="1" dirty="0" err="1"/>
              <a:t>x,y</a:t>
            </a:r>
            <a:r>
              <a:rPr lang="en-US" sz="2800" dirty="0"/>
              <a:t>) 					and a source image </a:t>
            </a:r>
            <a:r>
              <a:rPr lang="en-US" sz="2800" b="1" i="1" dirty="0"/>
              <a:t>f</a:t>
            </a:r>
            <a:r>
              <a:rPr lang="en-US" sz="2800" dirty="0"/>
              <a:t>(</a:t>
            </a:r>
            <a:r>
              <a:rPr lang="en-US" sz="2800" b="1" i="1" dirty="0" err="1"/>
              <a:t>x,y</a:t>
            </a:r>
            <a:r>
              <a:rPr lang="en-US" sz="2800" dirty="0"/>
              <a:t>), 						how do we compute a transformed image </a:t>
            </a:r>
            <a:r>
              <a:rPr lang="en-US" sz="2800" b="1" i="1" dirty="0"/>
              <a:t>g</a:t>
            </a:r>
            <a:r>
              <a:rPr lang="en-US" sz="2800" dirty="0"/>
              <a:t>(</a:t>
            </a:r>
            <a:r>
              <a:rPr lang="en-US" sz="2800" b="1" i="1" dirty="0" err="1"/>
              <a:t>x’</a:t>
            </a:r>
            <a:r>
              <a:rPr lang="en-US" sz="2800" b="1" dirty="0" err="1"/>
              <a:t>,</a:t>
            </a:r>
            <a:r>
              <a:rPr lang="en-US" sz="2800" b="1" i="1" dirty="0" err="1"/>
              <a:t>y</a:t>
            </a:r>
            <a:r>
              <a:rPr lang="en-US" sz="2800" b="1" i="1" dirty="0"/>
              <a:t>’</a:t>
            </a:r>
            <a:r>
              <a:rPr lang="en-US" sz="2800" dirty="0"/>
              <a:t>)</a:t>
            </a:r>
            <a:r>
              <a:rPr lang="en-US" sz="2800" b="1" dirty="0"/>
              <a:t> </a:t>
            </a:r>
            <a:r>
              <a:rPr lang="en-US" sz="2800" dirty="0"/>
              <a:t>=</a:t>
            </a:r>
            <a:r>
              <a:rPr lang="en-US" sz="2800" b="1" dirty="0"/>
              <a:t> </a:t>
            </a:r>
            <a:r>
              <a:rPr lang="en-US" sz="2800" b="1" i="1" dirty="0"/>
              <a:t>f</a:t>
            </a:r>
            <a:r>
              <a:rPr lang="en-US" sz="2800" dirty="0"/>
              <a:t>(</a:t>
            </a:r>
            <a:r>
              <a:rPr lang="en-US" sz="2800" b="1" i="1" dirty="0"/>
              <a:t>T</a:t>
            </a:r>
            <a:r>
              <a:rPr lang="en-US" sz="2800" dirty="0"/>
              <a:t>(</a:t>
            </a:r>
            <a:r>
              <a:rPr lang="en-US" sz="2800" b="1" i="1" dirty="0" err="1"/>
              <a:t>x</a:t>
            </a:r>
            <a:r>
              <a:rPr lang="en-US" sz="2800" b="1" dirty="0" err="1"/>
              <a:t>,</a:t>
            </a:r>
            <a:r>
              <a:rPr lang="en-US" sz="2800" b="1" i="1" dirty="0" err="1"/>
              <a:t>y</a:t>
            </a:r>
            <a:r>
              <a:rPr lang="en-US" sz="2800" dirty="0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06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to its corresponding location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x</a:t>
            </a:r>
            <a:endParaRPr lang="en-US" dirty="0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275EBB90-3E9E-43BD-B03D-D6CD5C299969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793D001A-242A-4F44-8954-13209F52E44C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0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to its corresponding location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8790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04315" y="5099504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15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Answer: add “contribution” to several pixels, normalize later (</a:t>
            </a:r>
            <a:r>
              <a:rPr lang="en-US" sz="2800" i="1" dirty="0" err="1"/>
              <a:t>splatting</a:t>
            </a:r>
            <a:r>
              <a:rPr lang="en-US" sz="280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Can still result in holes</a:t>
            </a:r>
          </a:p>
        </p:txBody>
      </p:sp>
      <p:grpSp>
        <p:nvGrpSpPr>
          <p:cNvPr id="4" name="Group 2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3505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010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7E6F7B30-7E83-4308-8684-22BF98897374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20801351-6B52-4CB1-80AB-3F799CBBFA1E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0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 from its corresponding location (</a:t>
            </a:r>
            <a:r>
              <a:rPr lang="en-US" b="1" i="1" dirty="0" err="1"/>
              <a:t>x,y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9001" y="3886201"/>
            <a:ext cx="2193925" cy="1643063"/>
          </a:xfrm>
          <a:prstGeom prst="rect">
            <a:avLst/>
          </a:prstGeom>
          <a:noFill/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92926" y="3733800"/>
            <a:ext cx="2632075" cy="211455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49676" y="5105401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15201" y="5121276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57150">
            <a:solidFill>
              <a:schemeClr val="accent6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4200" y="4800600"/>
            <a:ext cx="93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Requires taking the inverse of the transform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E54DEA88-1DAE-4688-97C3-B08087372B97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401BDBB6-7832-4220-A5D5-136C4E2F7B7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61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build="allAtOnce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 from its corresponding location (</a:t>
            </a:r>
            <a:r>
              <a:rPr lang="en-US" b="1" i="1" dirty="0" err="1"/>
              <a:t>x,y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/>
              <a:t>’</a:t>
            </a:r>
            <a:r>
              <a:rPr lang="en-US"/>
              <a:t>) </a:t>
            </a:r>
            <a:r>
              <a:rPr lang="en-US" dirty="0"/>
              <a:t>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Answer: </a:t>
            </a:r>
            <a:r>
              <a:rPr lang="en-US" sz="2800" i="1"/>
              <a:t>resample</a:t>
            </a:r>
            <a:r>
              <a:rPr lang="en-US" sz="2800"/>
              <a:t> color value from </a:t>
            </a:r>
            <a:r>
              <a:rPr lang="en-US" sz="2800" i="1"/>
              <a:t>interpolated</a:t>
            </a:r>
            <a:r>
              <a:rPr lang="en-US" sz="2800"/>
              <a:t> (</a:t>
            </a:r>
            <a:r>
              <a:rPr lang="en-US" sz="2800" i="1"/>
              <a:t>prefiltered</a:t>
            </a:r>
            <a:r>
              <a:rPr lang="en-US" sz="2800"/>
              <a:t>) source image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76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81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81800" y="5562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27904" y="5072743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69162" y="5060949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46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505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010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7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33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8CD2FE61-9FB4-4F3F-A559-3157E06498C2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8AD2B899-F1D5-40C4-BA22-681044F8DA76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19999" y="5715000"/>
            <a:ext cx="99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8954F3C1-6C62-4119-BFE0-731D26530AB5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64200" y="4800600"/>
            <a:ext cx="93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46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/>
              <a:t>bicubic</a:t>
            </a:r>
            <a:endParaRPr lang="en-US" dirty="0"/>
          </a:p>
          <a:p>
            <a:pPr lvl="1"/>
            <a:r>
              <a:rPr lang="en-US" dirty="0" err="1"/>
              <a:t>sinc</a:t>
            </a:r>
            <a:endParaRPr lang="en-US" dirty="0"/>
          </a:p>
          <a:p>
            <a:r>
              <a:rPr lang="en-US" dirty="0"/>
              <a:t>Needed to prevent “jaggies”</a:t>
            </a:r>
            <a:br>
              <a:rPr lang="en-US" dirty="0"/>
            </a:br>
            <a:r>
              <a:rPr lang="en-US" dirty="0"/>
              <a:t> and “texture crawl” 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sz="2400" dirty="0"/>
              <a:t>(with </a:t>
            </a:r>
            <a:r>
              <a:rPr lang="en-US" sz="2400" dirty="0" err="1"/>
              <a:t>prefiltering</a:t>
            </a:r>
            <a:r>
              <a:rPr lang="en-US" sz="2400" dirty="0"/>
              <a:t>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807029"/>
            <a:ext cx="3449638" cy="2840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</a:t>
            </a:r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87148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5467290"/>
            <a:ext cx="4264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Why don’t these image line up exactly?</a:t>
            </a:r>
          </a:p>
        </p:txBody>
      </p:sp>
    </p:spTree>
    <p:extLst>
      <p:ext uri="{BB962C8B-B14F-4D97-AF65-F5344CB8AC3E}">
        <p14:creationId xmlns:p14="http://schemas.microsoft.com/office/powerpoint/2010/main" val="3358993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  <p:pic>
        <p:nvPicPr>
          <p:cNvPr id="311298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784" y="2538984"/>
            <a:ext cx="2139616" cy="32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800600" y="3377626"/>
            <a:ext cx="685800" cy="1041975"/>
            <a:chOff x="3276600" y="3377625"/>
            <a:chExt cx="685800" cy="1041975"/>
          </a:xfrm>
        </p:grpSpPr>
        <p:sp>
          <p:nvSpPr>
            <p:cNvPr id="6" name="Right Arrow 5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49496" y="6153090"/>
            <a:ext cx="770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Answer: Similarity transformation </a:t>
            </a:r>
            <a:r>
              <a:rPr lang="en-US" sz="2000" dirty="0"/>
              <a:t>(translation, rotation, uniform scale)</a:t>
            </a:r>
          </a:p>
        </p:txBody>
      </p:sp>
    </p:spTree>
    <p:extLst>
      <p:ext uri="{BB962C8B-B14F-4D97-AF65-F5344CB8AC3E}">
        <p14:creationId xmlns:p14="http://schemas.microsoft.com/office/powerpoint/2010/main" val="27367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062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715000" y="3352801"/>
            <a:ext cx="685800" cy="1041975"/>
            <a:chOff x="3276600" y="3377625"/>
            <a:chExt cx="685800" cy="1041975"/>
          </a:xfrm>
        </p:grpSpPr>
        <p:sp>
          <p:nvSpPr>
            <p:cNvPr id="12" name="Right Arrow 11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E06C2C16-E3E2-4F52-95EC-F8E15B12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</p:spTree>
    <p:extLst>
      <p:ext uri="{BB962C8B-B14F-4D97-AF65-F5344CB8AC3E}">
        <p14:creationId xmlns:p14="http://schemas.microsoft.com/office/powerpoint/2010/main" val="248676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1809" y="5535305"/>
            <a:ext cx="9132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Very important for creating mosaics!</a:t>
            </a:r>
          </a:p>
          <a:p>
            <a:r>
              <a:rPr lang="en-US" sz="2400" dirty="0"/>
              <a:t>First, we need to know what this transformation is.</a:t>
            </a:r>
          </a:p>
          <a:p>
            <a:r>
              <a:rPr lang="en-US" sz="2400" dirty="0"/>
              <a:t>Second, we need to figure out how to compute it using feature matches.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D7150-EF8C-42C8-9FFD-3D844DD5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</p:spTree>
    <p:extLst>
      <p:ext uri="{BB962C8B-B14F-4D97-AF65-F5344CB8AC3E}">
        <p14:creationId xmlns:p14="http://schemas.microsoft.com/office/powerpoint/2010/main" val="39052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337-7AB0-4109-ABB2-4E1E89413B77}" type="slidenum">
              <a:rPr lang="en-US"/>
              <a:pPr/>
              <a:t>8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image filtering: change </a:t>
            </a:r>
            <a:r>
              <a:rPr lang="en-US" i="1" dirty="0"/>
              <a:t>range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>
              <a:lnSpc>
                <a:spcPct val="170000"/>
              </a:lnSpc>
            </a:pPr>
            <a:r>
              <a:rPr lang="en-US" dirty="0"/>
              <a:t>image warping: change </a:t>
            </a:r>
            <a:r>
              <a:rPr lang="en-US" i="1" dirty="0"/>
              <a:t>domain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f(h(x))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0" y="2667000"/>
            <a:ext cx="1981200" cy="1219200"/>
            <a:chOff x="960" y="1872"/>
            <a:chExt cx="1248" cy="768"/>
          </a:xfrm>
        </p:grpSpPr>
        <p:sp>
          <p:nvSpPr>
            <p:cNvPr id="398341" name="Line 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2" name="Line 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3" name="Freeform 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4" name="Text Box 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398345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105400" y="2971804"/>
            <a:ext cx="1600200" cy="369888"/>
            <a:chOff x="2256" y="2064"/>
            <a:chExt cx="1008" cy="233"/>
          </a:xfrm>
        </p:grpSpPr>
        <p:sp>
          <p:nvSpPr>
            <p:cNvPr id="398347" name="Text Box 1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48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9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162800" y="2667000"/>
            <a:ext cx="1981200" cy="1219200"/>
            <a:chOff x="3552" y="1872"/>
            <a:chExt cx="1248" cy="768"/>
          </a:xfrm>
        </p:grpSpPr>
        <p:sp>
          <p:nvSpPr>
            <p:cNvPr id="398351" name="Line 1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2" name="Line 1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3" name="Freeform 1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000"/>
              <a:ext cx="672" cy="16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4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g</a:t>
              </a:r>
            </a:p>
          </p:txBody>
        </p:sp>
        <p:sp>
          <p:nvSpPr>
            <p:cNvPr id="398355" name="Text Box 1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048000" y="5029200"/>
            <a:ext cx="1981200" cy="1219200"/>
            <a:chOff x="960" y="1872"/>
            <a:chExt cx="1248" cy="768"/>
          </a:xfrm>
        </p:grpSpPr>
        <p:sp>
          <p:nvSpPr>
            <p:cNvPr id="398357" name="Line 2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8" name="Line 2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9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0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f</a:t>
              </a:r>
            </a:p>
          </p:txBody>
        </p:sp>
        <p:sp>
          <p:nvSpPr>
            <p:cNvPr id="398361" name="Text Box 2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105400" y="5314954"/>
            <a:ext cx="1600200" cy="369888"/>
            <a:chOff x="2256" y="2064"/>
            <a:chExt cx="1008" cy="233"/>
          </a:xfrm>
        </p:grpSpPr>
        <p:sp>
          <p:nvSpPr>
            <p:cNvPr id="398363" name="Text Box 2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64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5" name="Line 2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162800" y="5029200"/>
            <a:ext cx="1981200" cy="1219200"/>
            <a:chOff x="3552" y="3168"/>
            <a:chExt cx="1248" cy="768"/>
          </a:xfrm>
        </p:grpSpPr>
        <p:sp>
          <p:nvSpPr>
            <p:cNvPr id="398367" name="Line 3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8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9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4" y="3296"/>
              <a:ext cx="384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70" name="Text Box 3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g</a:t>
              </a:r>
            </a:p>
          </p:txBody>
        </p:sp>
        <p:sp>
          <p:nvSpPr>
            <p:cNvPr id="398371" name="Text Box 3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8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914-9068-42C4-B28F-653E5D555BEA}" type="slidenum">
              <a:rPr lang="en-US"/>
              <a:pPr/>
              <a:t>9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image filtering: change </a:t>
            </a:r>
            <a:r>
              <a:rPr lang="en-US" i="1"/>
              <a:t>range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/>
          </a:p>
          <a:p>
            <a:pPr algn="ctr">
              <a:lnSpc>
                <a:spcPct val="90000"/>
              </a:lnSpc>
            </a:pPr>
            <a:endParaRPr lang="en-US" i="1"/>
          </a:p>
          <a:p>
            <a:pPr>
              <a:lnSpc>
                <a:spcPct val="170000"/>
              </a:lnSpc>
            </a:pPr>
            <a:r>
              <a:rPr lang="en-US"/>
              <a:t>image warping: change </a:t>
            </a:r>
            <a:r>
              <a:rPr lang="en-US" i="1"/>
              <a:t>domain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f(h(x))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05400" y="2924179"/>
            <a:ext cx="1600200" cy="369888"/>
            <a:chOff x="2256" y="2064"/>
            <a:chExt cx="1008" cy="233"/>
          </a:xfrm>
        </p:grpSpPr>
        <p:sp>
          <p:nvSpPr>
            <p:cNvPr id="399365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66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67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105400" y="5314954"/>
            <a:ext cx="1600200" cy="369888"/>
            <a:chOff x="2256" y="2064"/>
            <a:chExt cx="1008" cy="233"/>
          </a:xfrm>
        </p:grpSpPr>
        <p:sp>
          <p:nvSpPr>
            <p:cNvPr id="399369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2064"/>
              <a:ext cx="336" cy="2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70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71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372" name="Picture 12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6600" y="2590801"/>
            <a:ext cx="1462088" cy="1095375"/>
          </a:xfrm>
          <a:prstGeom prst="rect">
            <a:avLst/>
          </a:prstGeom>
          <a:noFill/>
        </p:spPr>
      </p:pic>
      <p:pic>
        <p:nvPicPr>
          <p:cNvPr id="399373" name="Picture 13" descr="HHHIMG_116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lum bright="48000"/>
          </a:blip>
          <a:srcRect/>
          <a:stretch>
            <a:fillRect/>
          </a:stretch>
        </p:blipFill>
        <p:spPr bwMode="auto">
          <a:xfrm>
            <a:off x="7467600" y="2590801"/>
            <a:ext cx="1462088" cy="1095375"/>
          </a:xfrm>
          <a:prstGeom prst="rect">
            <a:avLst/>
          </a:prstGeom>
          <a:noFill/>
        </p:spPr>
      </p:pic>
      <p:pic>
        <p:nvPicPr>
          <p:cNvPr id="399374" name="Picture 14" descr="HHHIMG_116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6600" y="5000626"/>
            <a:ext cx="1462088" cy="1095375"/>
          </a:xfrm>
          <a:prstGeom prst="rect">
            <a:avLst/>
          </a:prstGeom>
          <a:noFill/>
        </p:spPr>
      </p:pic>
      <p:pic>
        <p:nvPicPr>
          <p:cNvPr id="399375" name="Picture 15" descr="HHHIMG_11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53314" y="5105400"/>
            <a:ext cx="1843087" cy="762000"/>
          </a:xfrm>
          <a:prstGeom prst="rect">
            <a:avLst/>
          </a:prstGeom>
          <a:noFill/>
        </p:spPr>
      </p:pic>
      <p:sp>
        <p:nvSpPr>
          <p:cNvPr id="399376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6193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71800" y="504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</a:t>
            </a:r>
          </a:p>
        </p:txBody>
      </p:sp>
      <p:sp>
        <p:nvSpPr>
          <p:cNvPr id="399378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5119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</a:t>
            </a:r>
          </a:p>
        </p:txBody>
      </p:sp>
      <p:sp>
        <p:nvSpPr>
          <p:cNvPr id="39937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62800" y="2619376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8886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ddcd4ec7-4e7b-49b2-9470-3ab17b7ef00d"/>
  <p:tag name="SLIDO_EVENT_SECTION_UUID" val="668f0d42-67c0-41a5-a3f1-688ee53fdd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6822</TotalTime>
  <Words>1234</Words>
  <Application>Microsoft Office PowerPoint</Application>
  <PresentationFormat>Widescreen</PresentationFormat>
  <Paragraphs>251</Paragraphs>
  <Slides>40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Myriad Pro</vt:lpstr>
      <vt:lpstr>Verdana</vt:lpstr>
      <vt:lpstr>Office Theme</vt:lpstr>
      <vt:lpstr>Equation</vt:lpstr>
      <vt:lpstr>Photo Editor Photo</vt:lpstr>
      <vt:lpstr>Image transformations and image warping</vt:lpstr>
      <vt:lpstr>Reading</vt:lpstr>
      <vt:lpstr>Announcements</vt:lpstr>
      <vt:lpstr>Image alignment</vt:lpstr>
      <vt:lpstr>What is the geometric relationship between these two images?</vt:lpstr>
      <vt:lpstr>What is the geometric relationship between these two images?</vt:lpstr>
      <vt:lpstr>What is the geometric relationship between these two images?</vt:lpstr>
      <vt:lpstr>Image Warping</vt:lpstr>
      <vt:lpstr>Image Warping</vt:lpstr>
      <vt:lpstr>Parametric (global) warping</vt:lpstr>
      <vt:lpstr>Parametric (global) warping</vt:lpstr>
      <vt:lpstr>Common linear transformations</vt:lpstr>
      <vt:lpstr>Common linear transformations</vt:lpstr>
      <vt:lpstr>2x2 Matrices</vt:lpstr>
      <vt:lpstr>2x2 Matrices</vt:lpstr>
      <vt:lpstr>2x2 Matrices</vt:lpstr>
      <vt:lpstr>2x2 Matrices</vt:lpstr>
      <vt:lpstr>All 2D Linear Transformations</vt:lpstr>
      <vt:lpstr>Homogeneous coordinates</vt:lpstr>
      <vt:lpstr>Translation</vt:lpstr>
      <vt:lpstr>Affine transformations</vt:lpstr>
      <vt:lpstr>Basic affine transformations</vt:lpstr>
      <vt:lpstr>Affine transformations</vt:lpstr>
      <vt:lpstr>Is this an affine transformation?</vt:lpstr>
      <vt:lpstr>Where do we go from here?</vt:lpstr>
      <vt:lpstr>Projective Transformations aka Homographies aka Planar Perspective Maps</vt:lpstr>
      <vt:lpstr>Homographies</vt:lpstr>
      <vt:lpstr>Points at infinity</vt:lpstr>
      <vt:lpstr>Image warping with homographies</vt:lpstr>
      <vt:lpstr>Homographies</vt:lpstr>
      <vt:lpstr>Homographies</vt:lpstr>
      <vt:lpstr>Alternate formulation for homographies</vt:lpstr>
      <vt:lpstr>2D image transformations</vt:lpstr>
      <vt:lpstr>Implementing image warping</vt:lpstr>
      <vt:lpstr>Forward Warping</vt:lpstr>
      <vt:lpstr>Forward Warping</vt:lpstr>
      <vt:lpstr>Inverse Warping</vt:lpstr>
      <vt:lpstr>Inverse Warping</vt:lpstr>
      <vt:lpstr>Interpolation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Transformations and warping</dc:title>
  <dc:creator>Noah Snavely</dc:creator>
  <cp:lastModifiedBy>Noah Snavely</cp:lastModifiedBy>
  <cp:revision>229</cp:revision>
  <dcterms:created xsi:type="dcterms:W3CDTF">2009-08-25T02:47:59Z</dcterms:created>
  <dcterms:modified xsi:type="dcterms:W3CDTF">2022-02-17T20:00:52Z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