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4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5.xml" ContentType="application/vnd.openxmlformats-officedocument.presentationml.notes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notesSlides/notesSlide6.xml" ContentType="application/vnd.openxmlformats-officedocument.presentationml.notesSlid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notesSlides/notesSlide7.xml" ContentType="application/vnd.openxmlformats-officedocument.presentationml.notesSlide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387" r:id="rId2"/>
    <p:sldId id="398" r:id="rId3"/>
    <p:sldId id="346" r:id="rId4"/>
    <p:sldId id="347" r:id="rId5"/>
    <p:sldId id="348" r:id="rId6"/>
    <p:sldId id="391" r:id="rId7"/>
    <p:sldId id="392" r:id="rId8"/>
    <p:sldId id="393" r:id="rId9"/>
    <p:sldId id="352" r:id="rId10"/>
    <p:sldId id="402" r:id="rId11"/>
    <p:sldId id="378" r:id="rId12"/>
    <p:sldId id="376" r:id="rId13"/>
    <p:sldId id="354" r:id="rId14"/>
    <p:sldId id="355" r:id="rId15"/>
    <p:sldId id="356" r:id="rId16"/>
    <p:sldId id="357" r:id="rId17"/>
    <p:sldId id="358" r:id="rId18"/>
    <p:sldId id="397" r:id="rId19"/>
    <p:sldId id="361" r:id="rId20"/>
    <p:sldId id="362" r:id="rId21"/>
    <p:sldId id="377" r:id="rId22"/>
    <p:sldId id="408" r:id="rId23"/>
    <p:sldId id="406" r:id="rId24"/>
    <p:sldId id="403" r:id="rId25"/>
    <p:sldId id="365" r:id="rId26"/>
    <p:sldId id="366" r:id="rId27"/>
    <p:sldId id="367" r:id="rId28"/>
    <p:sldId id="368" r:id="rId29"/>
    <p:sldId id="369" r:id="rId30"/>
    <p:sldId id="370" r:id="rId31"/>
    <p:sldId id="371" r:id="rId32"/>
    <p:sldId id="372" r:id="rId33"/>
    <p:sldId id="373" r:id="rId34"/>
    <p:sldId id="394" r:id="rId35"/>
    <p:sldId id="395" r:id="rId36"/>
    <p:sldId id="396" r:id="rId37"/>
    <p:sldId id="400" r:id="rId38"/>
    <p:sldId id="401" r:id="rId39"/>
    <p:sldId id="374" r:id="rId40"/>
  </p:sldIdLst>
  <p:sldSz cx="12192000" cy="6858000"/>
  <p:notesSz cx="7010400" cy="9296400"/>
  <p:custDataLst>
    <p:tags r:id="rId4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93" autoAdjust="0"/>
    <p:restoredTop sz="94587" autoAdjust="0"/>
  </p:normalViewPr>
  <p:slideViewPr>
    <p:cSldViewPr>
      <p:cViewPr varScale="1">
        <p:scale>
          <a:sx n="66" d="100"/>
          <a:sy n="66" d="100"/>
        </p:scale>
        <p:origin x="464" y="3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492CD9C-0936-4CB5-8F47-4F37A3C1BD80}" type="datetimeFigureOut">
              <a:rPr lang="en-US" smtClean="0"/>
              <a:pPr/>
              <a:t>2/3/2022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8A4206-02EB-4F55-B83C-8E908C558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371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623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D82530-5356-474B-952C-7411B353ECE8}" type="slidenum">
              <a:rPr lang="en-US"/>
              <a:pPr/>
              <a:t>19</a:t>
            </a:fld>
            <a:endParaRPr lang="en-US"/>
          </a:p>
        </p:txBody>
      </p:sp>
      <p:sp>
        <p:nvSpPr>
          <p:cNvPr id="489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5325"/>
            <a:ext cx="6167437" cy="3470275"/>
          </a:xfrm>
          <a:ln/>
        </p:spPr>
      </p:sp>
      <p:sp>
        <p:nvSpPr>
          <p:cNvPr id="489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D82530-5356-474B-952C-7411B353ECE8}" type="slidenum">
              <a:rPr lang="en-US"/>
              <a:pPr/>
              <a:t>20</a:t>
            </a:fld>
            <a:endParaRPr lang="en-US"/>
          </a:p>
        </p:txBody>
      </p:sp>
      <p:sp>
        <p:nvSpPr>
          <p:cNvPr id="489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5325"/>
            <a:ext cx="6167437" cy="3470275"/>
          </a:xfrm>
          <a:ln/>
        </p:spPr>
      </p:sp>
      <p:sp>
        <p:nvSpPr>
          <p:cNvPr id="489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3DC254-149C-498F-8815-7C1C302AE3D7}" type="slidenum">
              <a:rPr lang="en-US"/>
              <a:pPr/>
              <a:t>27</a:t>
            </a:fld>
            <a:endParaRPr lang="en-US"/>
          </a:p>
        </p:txBody>
      </p:sp>
      <p:sp>
        <p:nvSpPr>
          <p:cNvPr id="495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5325"/>
            <a:ext cx="6167437" cy="3470275"/>
          </a:xfrm>
          <a:ln/>
        </p:spPr>
      </p:sp>
      <p:sp>
        <p:nvSpPr>
          <p:cNvPr id="495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1DD676-CD22-46A5-AB2F-E720FE6E420B}" type="slidenum">
              <a:rPr lang="en-US"/>
              <a:pPr/>
              <a:t>28</a:t>
            </a:fld>
            <a:endParaRPr lang="en-US"/>
          </a:p>
        </p:txBody>
      </p:sp>
      <p:sp>
        <p:nvSpPr>
          <p:cNvPr id="49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5325"/>
            <a:ext cx="6167437" cy="3470275"/>
          </a:xfrm>
          <a:ln/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29DBDB-E8F5-4B5B-909A-75CD8EEAB6AB}" type="slidenum">
              <a:rPr lang="en-US"/>
              <a:pPr/>
              <a:t>29</a:t>
            </a:fld>
            <a:endParaRPr lang="en-US"/>
          </a:p>
        </p:txBody>
      </p:sp>
      <p:sp>
        <p:nvSpPr>
          <p:cNvPr id="497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5325"/>
            <a:ext cx="6167437" cy="3470275"/>
          </a:xfrm>
          <a:ln/>
        </p:spPr>
      </p:sp>
      <p:sp>
        <p:nvSpPr>
          <p:cNvPr id="497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E6F44F-91D6-46DF-8B0A-4FF0D7EEC38E}" type="slidenum">
              <a:rPr lang="en-US"/>
              <a:pPr/>
              <a:t>31</a:t>
            </a:fld>
            <a:endParaRPr lang="en-US"/>
          </a:p>
        </p:txBody>
      </p:sp>
      <p:sp>
        <p:nvSpPr>
          <p:cNvPr id="49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5325"/>
            <a:ext cx="6167437" cy="3470275"/>
          </a:xfrm>
          <a:ln/>
        </p:spPr>
      </p:sp>
      <p:sp>
        <p:nvSpPr>
          <p:cNvPr id="498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5" Type="http://schemas.openxmlformats.org/officeDocument/2006/relationships/hyperlink" Target="https://en.wikipedia.org/wiki/Wagon-wheel_effect" TargetMode="Externa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4.xml"/><Relationship Id="rId7" Type="http://schemas.openxmlformats.org/officeDocument/2006/relationships/oleObject" Target="../embeddings/oleObject1.bin"/><Relationship Id="rId2" Type="http://schemas.openxmlformats.org/officeDocument/2006/relationships/tags" Target="../tags/tag3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7.xml"/><Relationship Id="rId7" Type="http://schemas.openxmlformats.org/officeDocument/2006/relationships/oleObject" Target="../embeddings/oleObject2.bin"/><Relationship Id="rId2" Type="http://schemas.openxmlformats.org/officeDocument/2006/relationships/tags" Target="../tags/tag6.xml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11.xml"/><Relationship Id="rId7" Type="http://schemas.openxmlformats.org/officeDocument/2006/relationships/image" Target="../media/image30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tags" Target="../tags/tag26.xml"/><Relationship Id="rId18" Type="http://schemas.openxmlformats.org/officeDocument/2006/relationships/tags" Target="../tags/tag31.xml"/><Relationship Id="rId26" Type="http://schemas.openxmlformats.org/officeDocument/2006/relationships/notesSlide" Target="../notesSlides/notesSlide4.xml"/><Relationship Id="rId3" Type="http://schemas.openxmlformats.org/officeDocument/2006/relationships/tags" Target="../tags/tag16.xml"/><Relationship Id="rId21" Type="http://schemas.openxmlformats.org/officeDocument/2006/relationships/tags" Target="../tags/tag34.xml"/><Relationship Id="rId7" Type="http://schemas.openxmlformats.org/officeDocument/2006/relationships/tags" Target="../tags/tag20.xml"/><Relationship Id="rId12" Type="http://schemas.openxmlformats.org/officeDocument/2006/relationships/tags" Target="../tags/tag25.xml"/><Relationship Id="rId17" Type="http://schemas.openxmlformats.org/officeDocument/2006/relationships/tags" Target="../tags/tag30.xml"/><Relationship Id="rId25" Type="http://schemas.openxmlformats.org/officeDocument/2006/relationships/slideLayout" Target="../slideLayouts/slideLayout7.xml"/><Relationship Id="rId2" Type="http://schemas.openxmlformats.org/officeDocument/2006/relationships/tags" Target="../tags/tag15.xml"/><Relationship Id="rId16" Type="http://schemas.openxmlformats.org/officeDocument/2006/relationships/tags" Target="../tags/tag29.xml"/><Relationship Id="rId20" Type="http://schemas.openxmlformats.org/officeDocument/2006/relationships/tags" Target="../tags/tag33.xml"/><Relationship Id="rId29" Type="http://schemas.openxmlformats.org/officeDocument/2006/relationships/image" Target="../media/image38.png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tags" Target="../tags/tag24.xml"/><Relationship Id="rId24" Type="http://schemas.openxmlformats.org/officeDocument/2006/relationships/tags" Target="../tags/tag37.xml"/><Relationship Id="rId5" Type="http://schemas.openxmlformats.org/officeDocument/2006/relationships/tags" Target="../tags/tag18.xml"/><Relationship Id="rId15" Type="http://schemas.openxmlformats.org/officeDocument/2006/relationships/tags" Target="../tags/tag28.xml"/><Relationship Id="rId23" Type="http://schemas.openxmlformats.org/officeDocument/2006/relationships/tags" Target="../tags/tag36.xml"/><Relationship Id="rId28" Type="http://schemas.openxmlformats.org/officeDocument/2006/relationships/image" Target="../media/image37.png"/><Relationship Id="rId10" Type="http://schemas.openxmlformats.org/officeDocument/2006/relationships/tags" Target="../tags/tag23.xml"/><Relationship Id="rId19" Type="http://schemas.openxmlformats.org/officeDocument/2006/relationships/tags" Target="../tags/tag32.xml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4" Type="http://schemas.openxmlformats.org/officeDocument/2006/relationships/tags" Target="../tags/tag27.xml"/><Relationship Id="rId22" Type="http://schemas.openxmlformats.org/officeDocument/2006/relationships/tags" Target="../tags/tag35.xml"/><Relationship Id="rId27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tags" Target="../tags/tag50.xml"/><Relationship Id="rId18" Type="http://schemas.openxmlformats.org/officeDocument/2006/relationships/tags" Target="../tags/tag55.xml"/><Relationship Id="rId26" Type="http://schemas.openxmlformats.org/officeDocument/2006/relationships/tags" Target="../tags/tag63.xml"/><Relationship Id="rId21" Type="http://schemas.openxmlformats.org/officeDocument/2006/relationships/tags" Target="../tags/tag58.xml"/><Relationship Id="rId34" Type="http://schemas.openxmlformats.org/officeDocument/2006/relationships/notesSlide" Target="../notesSlides/notesSlide5.xml"/><Relationship Id="rId7" Type="http://schemas.openxmlformats.org/officeDocument/2006/relationships/tags" Target="../tags/tag44.xml"/><Relationship Id="rId12" Type="http://schemas.openxmlformats.org/officeDocument/2006/relationships/tags" Target="../tags/tag49.xml"/><Relationship Id="rId17" Type="http://schemas.openxmlformats.org/officeDocument/2006/relationships/tags" Target="../tags/tag54.xml"/><Relationship Id="rId25" Type="http://schemas.openxmlformats.org/officeDocument/2006/relationships/tags" Target="../tags/tag62.xml"/><Relationship Id="rId33" Type="http://schemas.openxmlformats.org/officeDocument/2006/relationships/slideLayout" Target="../slideLayouts/slideLayout7.xml"/><Relationship Id="rId2" Type="http://schemas.openxmlformats.org/officeDocument/2006/relationships/tags" Target="../tags/tag39.xml"/><Relationship Id="rId16" Type="http://schemas.openxmlformats.org/officeDocument/2006/relationships/tags" Target="../tags/tag53.xml"/><Relationship Id="rId20" Type="http://schemas.openxmlformats.org/officeDocument/2006/relationships/tags" Target="../tags/tag57.xml"/><Relationship Id="rId29" Type="http://schemas.openxmlformats.org/officeDocument/2006/relationships/tags" Target="../tags/tag66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tags" Target="../tags/tag48.xml"/><Relationship Id="rId24" Type="http://schemas.openxmlformats.org/officeDocument/2006/relationships/tags" Target="../tags/tag61.xml"/><Relationship Id="rId32" Type="http://schemas.openxmlformats.org/officeDocument/2006/relationships/tags" Target="../tags/tag69.xml"/><Relationship Id="rId37" Type="http://schemas.openxmlformats.org/officeDocument/2006/relationships/image" Target="../media/image37.png"/><Relationship Id="rId5" Type="http://schemas.openxmlformats.org/officeDocument/2006/relationships/tags" Target="../tags/tag42.xml"/><Relationship Id="rId15" Type="http://schemas.openxmlformats.org/officeDocument/2006/relationships/tags" Target="../tags/tag52.xml"/><Relationship Id="rId23" Type="http://schemas.openxmlformats.org/officeDocument/2006/relationships/tags" Target="../tags/tag60.xml"/><Relationship Id="rId28" Type="http://schemas.openxmlformats.org/officeDocument/2006/relationships/tags" Target="../tags/tag65.xml"/><Relationship Id="rId36" Type="http://schemas.openxmlformats.org/officeDocument/2006/relationships/image" Target="../media/image38.png"/><Relationship Id="rId10" Type="http://schemas.openxmlformats.org/officeDocument/2006/relationships/tags" Target="../tags/tag47.xml"/><Relationship Id="rId19" Type="http://schemas.openxmlformats.org/officeDocument/2006/relationships/tags" Target="../tags/tag56.xml"/><Relationship Id="rId31" Type="http://schemas.openxmlformats.org/officeDocument/2006/relationships/tags" Target="../tags/tag68.xml"/><Relationship Id="rId4" Type="http://schemas.openxmlformats.org/officeDocument/2006/relationships/tags" Target="../tags/tag41.xml"/><Relationship Id="rId9" Type="http://schemas.openxmlformats.org/officeDocument/2006/relationships/tags" Target="../tags/tag46.xml"/><Relationship Id="rId14" Type="http://schemas.openxmlformats.org/officeDocument/2006/relationships/tags" Target="../tags/tag51.xml"/><Relationship Id="rId22" Type="http://schemas.openxmlformats.org/officeDocument/2006/relationships/tags" Target="../tags/tag59.xml"/><Relationship Id="rId27" Type="http://schemas.openxmlformats.org/officeDocument/2006/relationships/tags" Target="../tags/tag64.xml"/><Relationship Id="rId30" Type="http://schemas.openxmlformats.org/officeDocument/2006/relationships/tags" Target="../tags/tag67.xml"/><Relationship Id="rId35" Type="http://schemas.openxmlformats.org/officeDocument/2006/relationships/image" Target="../media/image36.png"/><Relationship Id="rId8" Type="http://schemas.openxmlformats.org/officeDocument/2006/relationships/tags" Target="../tags/tag45.xml"/><Relationship Id="rId3" Type="http://schemas.openxmlformats.org/officeDocument/2006/relationships/tags" Target="../tags/tag40.xml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tags" Target="../tags/tag82.xml"/><Relationship Id="rId18" Type="http://schemas.openxmlformats.org/officeDocument/2006/relationships/tags" Target="../tags/tag87.xml"/><Relationship Id="rId26" Type="http://schemas.openxmlformats.org/officeDocument/2006/relationships/tags" Target="../tags/tag95.xml"/><Relationship Id="rId39" Type="http://schemas.openxmlformats.org/officeDocument/2006/relationships/notesSlide" Target="../notesSlides/notesSlide6.xml"/><Relationship Id="rId21" Type="http://schemas.openxmlformats.org/officeDocument/2006/relationships/tags" Target="../tags/tag90.xml"/><Relationship Id="rId34" Type="http://schemas.openxmlformats.org/officeDocument/2006/relationships/tags" Target="../tags/tag103.xml"/><Relationship Id="rId42" Type="http://schemas.openxmlformats.org/officeDocument/2006/relationships/image" Target="../media/image39.png"/><Relationship Id="rId47" Type="http://schemas.openxmlformats.org/officeDocument/2006/relationships/image" Target="../media/image44.png"/><Relationship Id="rId7" Type="http://schemas.openxmlformats.org/officeDocument/2006/relationships/tags" Target="../tags/tag76.xml"/><Relationship Id="rId2" Type="http://schemas.openxmlformats.org/officeDocument/2006/relationships/tags" Target="../tags/tag71.xml"/><Relationship Id="rId16" Type="http://schemas.openxmlformats.org/officeDocument/2006/relationships/tags" Target="../tags/tag85.xml"/><Relationship Id="rId29" Type="http://schemas.openxmlformats.org/officeDocument/2006/relationships/tags" Target="../tags/tag98.xml"/><Relationship Id="rId1" Type="http://schemas.openxmlformats.org/officeDocument/2006/relationships/tags" Target="../tags/tag70.xml"/><Relationship Id="rId6" Type="http://schemas.openxmlformats.org/officeDocument/2006/relationships/tags" Target="../tags/tag75.xml"/><Relationship Id="rId11" Type="http://schemas.openxmlformats.org/officeDocument/2006/relationships/tags" Target="../tags/tag80.xml"/><Relationship Id="rId24" Type="http://schemas.openxmlformats.org/officeDocument/2006/relationships/tags" Target="../tags/tag93.xml"/><Relationship Id="rId32" Type="http://schemas.openxmlformats.org/officeDocument/2006/relationships/tags" Target="../tags/tag101.xml"/><Relationship Id="rId37" Type="http://schemas.openxmlformats.org/officeDocument/2006/relationships/tags" Target="../tags/tag106.xml"/><Relationship Id="rId40" Type="http://schemas.openxmlformats.org/officeDocument/2006/relationships/image" Target="../media/image36.png"/><Relationship Id="rId45" Type="http://schemas.openxmlformats.org/officeDocument/2006/relationships/image" Target="../media/image42.png"/><Relationship Id="rId5" Type="http://schemas.openxmlformats.org/officeDocument/2006/relationships/tags" Target="../tags/tag74.xml"/><Relationship Id="rId15" Type="http://schemas.openxmlformats.org/officeDocument/2006/relationships/tags" Target="../tags/tag84.xml"/><Relationship Id="rId23" Type="http://schemas.openxmlformats.org/officeDocument/2006/relationships/tags" Target="../tags/tag92.xml"/><Relationship Id="rId28" Type="http://schemas.openxmlformats.org/officeDocument/2006/relationships/tags" Target="../tags/tag97.xml"/><Relationship Id="rId36" Type="http://schemas.openxmlformats.org/officeDocument/2006/relationships/tags" Target="../tags/tag105.xml"/><Relationship Id="rId10" Type="http://schemas.openxmlformats.org/officeDocument/2006/relationships/tags" Target="../tags/tag79.xml"/><Relationship Id="rId19" Type="http://schemas.openxmlformats.org/officeDocument/2006/relationships/tags" Target="../tags/tag88.xml"/><Relationship Id="rId31" Type="http://schemas.openxmlformats.org/officeDocument/2006/relationships/tags" Target="../tags/tag100.xml"/><Relationship Id="rId44" Type="http://schemas.openxmlformats.org/officeDocument/2006/relationships/image" Target="../media/image41.png"/><Relationship Id="rId4" Type="http://schemas.openxmlformats.org/officeDocument/2006/relationships/tags" Target="../tags/tag73.xml"/><Relationship Id="rId9" Type="http://schemas.openxmlformats.org/officeDocument/2006/relationships/tags" Target="../tags/tag78.xml"/><Relationship Id="rId14" Type="http://schemas.openxmlformats.org/officeDocument/2006/relationships/tags" Target="../tags/tag83.xml"/><Relationship Id="rId22" Type="http://schemas.openxmlformats.org/officeDocument/2006/relationships/tags" Target="../tags/tag91.xml"/><Relationship Id="rId27" Type="http://schemas.openxmlformats.org/officeDocument/2006/relationships/tags" Target="../tags/tag96.xml"/><Relationship Id="rId30" Type="http://schemas.openxmlformats.org/officeDocument/2006/relationships/tags" Target="../tags/tag99.xml"/><Relationship Id="rId35" Type="http://schemas.openxmlformats.org/officeDocument/2006/relationships/tags" Target="../tags/tag104.xml"/><Relationship Id="rId43" Type="http://schemas.openxmlformats.org/officeDocument/2006/relationships/image" Target="../media/image40.png"/><Relationship Id="rId8" Type="http://schemas.openxmlformats.org/officeDocument/2006/relationships/tags" Target="../tags/tag77.xml"/><Relationship Id="rId3" Type="http://schemas.openxmlformats.org/officeDocument/2006/relationships/tags" Target="../tags/tag72.xml"/><Relationship Id="rId12" Type="http://schemas.openxmlformats.org/officeDocument/2006/relationships/tags" Target="../tags/tag81.xml"/><Relationship Id="rId17" Type="http://schemas.openxmlformats.org/officeDocument/2006/relationships/tags" Target="../tags/tag86.xml"/><Relationship Id="rId25" Type="http://schemas.openxmlformats.org/officeDocument/2006/relationships/tags" Target="../tags/tag94.xml"/><Relationship Id="rId33" Type="http://schemas.openxmlformats.org/officeDocument/2006/relationships/tags" Target="../tags/tag102.xml"/><Relationship Id="rId38" Type="http://schemas.openxmlformats.org/officeDocument/2006/relationships/slideLayout" Target="../slideLayouts/slideLayout7.xml"/><Relationship Id="rId46" Type="http://schemas.openxmlformats.org/officeDocument/2006/relationships/image" Target="../media/image43.png"/><Relationship Id="rId20" Type="http://schemas.openxmlformats.org/officeDocument/2006/relationships/tags" Target="../tags/tag89.xml"/><Relationship Id="rId41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115.xml"/><Relationship Id="rId13" Type="http://schemas.openxmlformats.org/officeDocument/2006/relationships/tags" Target="../tags/tag120.xml"/><Relationship Id="rId18" Type="http://schemas.openxmlformats.org/officeDocument/2006/relationships/tags" Target="../tags/tag125.xml"/><Relationship Id="rId26" Type="http://schemas.openxmlformats.org/officeDocument/2006/relationships/image" Target="../media/image48.png"/><Relationship Id="rId3" Type="http://schemas.openxmlformats.org/officeDocument/2006/relationships/tags" Target="../tags/tag110.xml"/><Relationship Id="rId21" Type="http://schemas.openxmlformats.org/officeDocument/2006/relationships/notesSlide" Target="../notesSlides/notesSlide7.xml"/><Relationship Id="rId7" Type="http://schemas.openxmlformats.org/officeDocument/2006/relationships/tags" Target="../tags/tag114.xml"/><Relationship Id="rId12" Type="http://schemas.openxmlformats.org/officeDocument/2006/relationships/tags" Target="../tags/tag119.xml"/><Relationship Id="rId17" Type="http://schemas.openxmlformats.org/officeDocument/2006/relationships/tags" Target="../tags/tag124.xml"/><Relationship Id="rId25" Type="http://schemas.openxmlformats.org/officeDocument/2006/relationships/image" Target="../media/image39.png"/><Relationship Id="rId2" Type="http://schemas.openxmlformats.org/officeDocument/2006/relationships/tags" Target="../tags/tag109.xml"/><Relationship Id="rId16" Type="http://schemas.openxmlformats.org/officeDocument/2006/relationships/tags" Target="../tags/tag123.xml"/><Relationship Id="rId20" Type="http://schemas.openxmlformats.org/officeDocument/2006/relationships/slideLayout" Target="../slideLayouts/slideLayout7.xml"/><Relationship Id="rId29" Type="http://schemas.openxmlformats.org/officeDocument/2006/relationships/image" Target="../media/image51.png"/><Relationship Id="rId1" Type="http://schemas.openxmlformats.org/officeDocument/2006/relationships/tags" Target="../tags/tag108.xml"/><Relationship Id="rId6" Type="http://schemas.openxmlformats.org/officeDocument/2006/relationships/tags" Target="../tags/tag113.xml"/><Relationship Id="rId11" Type="http://schemas.openxmlformats.org/officeDocument/2006/relationships/tags" Target="../tags/tag118.xml"/><Relationship Id="rId24" Type="http://schemas.openxmlformats.org/officeDocument/2006/relationships/image" Target="../media/image47.png"/><Relationship Id="rId5" Type="http://schemas.openxmlformats.org/officeDocument/2006/relationships/tags" Target="../tags/tag112.xml"/><Relationship Id="rId15" Type="http://schemas.openxmlformats.org/officeDocument/2006/relationships/tags" Target="../tags/tag122.xml"/><Relationship Id="rId23" Type="http://schemas.openxmlformats.org/officeDocument/2006/relationships/hyperlink" Target="http://en.wikipedia.org/wiki/Bilinear_interpolation" TargetMode="External"/><Relationship Id="rId28" Type="http://schemas.openxmlformats.org/officeDocument/2006/relationships/image" Target="../media/image50.png"/><Relationship Id="rId10" Type="http://schemas.openxmlformats.org/officeDocument/2006/relationships/tags" Target="../tags/tag117.xml"/><Relationship Id="rId19" Type="http://schemas.openxmlformats.org/officeDocument/2006/relationships/tags" Target="../tags/tag126.xml"/><Relationship Id="rId4" Type="http://schemas.openxmlformats.org/officeDocument/2006/relationships/tags" Target="../tags/tag111.xml"/><Relationship Id="rId9" Type="http://schemas.openxmlformats.org/officeDocument/2006/relationships/tags" Target="../tags/tag116.xml"/><Relationship Id="rId14" Type="http://schemas.openxmlformats.org/officeDocument/2006/relationships/tags" Target="../tags/tag121.xml"/><Relationship Id="rId22" Type="http://schemas.openxmlformats.org/officeDocument/2006/relationships/image" Target="../media/image46.png"/><Relationship Id="rId27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7.xml"/><Relationship Id="rId6" Type="http://schemas.openxmlformats.org/officeDocument/2006/relationships/image" Target="../media/image35.png"/><Relationship Id="rId5" Type="http://schemas.openxmlformats.org/officeDocument/2006/relationships/image" Target="../media/image53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8.xml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606.01299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ai.googleblog.com/2018/10/see-better-and-further-with-super-res.html" TargetMode="External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pUNpyF58BY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chaelbach.de/ot/mot-wagonWheel/index.html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685800"/>
            <a:ext cx="8077200" cy="1066800"/>
          </a:xfrm>
        </p:spPr>
        <p:txBody>
          <a:bodyPr>
            <a:normAutofit/>
          </a:bodyPr>
          <a:lstStyle/>
          <a:p>
            <a:pPr algn="l"/>
            <a:r>
              <a:rPr lang="en-US" sz="3600" b="0" dirty="0"/>
              <a:t>Image Resampling &amp; Interpolation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533400" y="-164275"/>
            <a:ext cx="866305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400" b="1" dirty="0">
                <a:latin typeface="+mj-lt"/>
                <a:ea typeface="+mj-ea"/>
                <a:cs typeface="+mj-cs"/>
              </a:rPr>
              <a:t>CS5670: Computer Vision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-381000" y="1600200"/>
            <a:ext cx="129540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16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E324EAF-63C9-4224-9C2E-F4DB0884DC3B}"/>
              </a:ext>
            </a:extLst>
          </p:cNvPr>
          <p:cNvGrpSpPr/>
          <p:nvPr/>
        </p:nvGrpSpPr>
        <p:grpSpPr>
          <a:xfrm>
            <a:off x="1127125" y="3048000"/>
            <a:ext cx="10013950" cy="2895600"/>
            <a:chOff x="2971800" y="3581400"/>
            <a:chExt cx="6324600" cy="1828800"/>
          </a:xfrm>
        </p:grpSpPr>
        <p:pic>
          <p:nvPicPr>
            <p:cNvPr id="191490" name="Picture 2" descr="http://upload.wikimedia.org/wikipedia/commons/c/cb/Test_nn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71800" y="4114800"/>
              <a:ext cx="1524000" cy="762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1492" name="Picture 4" descr="http://upload.wikimedia.org/wikipedia/commons/f/f5/Test_hq3x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38800" y="3581400"/>
              <a:ext cx="3657600" cy="1828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Right Arrow 9"/>
            <p:cNvSpPr/>
            <p:nvPr/>
          </p:nvSpPr>
          <p:spPr>
            <a:xfrm>
              <a:off x="4876800" y="4223658"/>
              <a:ext cx="381000" cy="457200"/>
            </a:xfrm>
            <a:prstGeom prst="rightArrow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65743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E5878-4396-4BAF-8F67-0D2F0F840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Wagon-wheel effect</a:t>
            </a:r>
          </a:p>
        </p:txBody>
      </p:sp>
      <p:pic>
        <p:nvPicPr>
          <p:cNvPr id="4" name="The_wagon-wheel_effect.ogv.720p.vp9">
            <a:hlinkClick r:id="" action="ppaction://media"/>
            <a:extLst>
              <a:ext uri="{FF2B5EF4-FFF2-40B4-BE49-F238E27FC236}">
                <a16:creationId xmlns:a16="http://schemas.microsoft.com/office/drawing/2014/main" id="{C8C513C1-4A94-4C83-9A82-62F5EF6002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73867" y="1600200"/>
            <a:ext cx="7044266" cy="3962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33348EA-BDB3-41F3-8860-D543D74297AC}"/>
              </a:ext>
            </a:extLst>
          </p:cNvPr>
          <p:cNvSpPr/>
          <p:nvPr/>
        </p:nvSpPr>
        <p:spPr>
          <a:xfrm>
            <a:off x="3124200" y="5721278"/>
            <a:ext cx="5943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5"/>
              </a:rPr>
              <a:t>https://en.wikipedia.org/wiki/Wagon-wheel_effect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32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9601200" cy="1143000"/>
          </a:xfrm>
        </p:spPr>
        <p:txBody>
          <a:bodyPr/>
          <a:lstStyle/>
          <a:p>
            <a:r>
              <a:rPr lang="en-US" dirty="0" err="1"/>
              <a:t>Nyquist</a:t>
            </a:r>
            <a:r>
              <a:rPr lang="en-US" dirty="0"/>
              <a:t> limit – 2D example</a:t>
            </a: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990600"/>
            <a:ext cx="57023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7467600" y="2209800"/>
            <a:ext cx="2895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+mj-lt"/>
              </a:rPr>
              <a:t>Good sampling</a:t>
            </a:r>
          </a:p>
          <a:p>
            <a:endParaRPr lang="en-US">
              <a:latin typeface="+mj-lt"/>
            </a:endParaRP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7467600" y="4997450"/>
            <a:ext cx="2895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+mj-lt"/>
              </a:rPr>
              <a:t>Bad sampling</a:t>
            </a:r>
          </a:p>
          <a:p>
            <a:endParaRPr lang="en-US">
              <a:latin typeface="+mj-l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Aliasing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</a:t>
            </a:r>
            <a:r>
              <a:rPr lang="en-US" dirty="0" err="1"/>
              <a:t>downsampling</a:t>
            </a:r>
            <a:r>
              <a:rPr lang="en-US" dirty="0"/>
              <a:t> by a factor of two</a:t>
            </a:r>
          </a:p>
          <a:p>
            <a:pPr lvl="1"/>
            <a:r>
              <a:rPr lang="en-US" dirty="0"/>
              <a:t>Original image has frequencies that are too high</a:t>
            </a:r>
          </a:p>
          <a:p>
            <a:endParaRPr lang="en-US" dirty="0"/>
          </a:p>
          <a:p>
            <a:r>
              <a:rPr lang="en-US" dirty="0"/>
              <a:t>How can we fix this?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vg-gauss-eigh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86800" y="2617788"/>
            <a:ext cx="788988" cy="10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3" descr="vg-gauss-quar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126" y="2124076"/>
            <a:ext cx="1565275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4" descr="vg-gauss-hal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1143000"/>
            <a:ext cx="3132138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7" name="Rectangle 5"/>
          <p:cNvSpPr>
            <a:spLocks noGrp="1" noChangeArrowheads="1"/>
          </p:cNvSpPr>
          <p:nvPr>
            <p:ph type="title"/>
          </p:nvPr>
        </p:nvSpPr>
        <p:spPr>
          <a:xfrm>
            <a:off x="423069" y="152400"/>
            <a:ext cx="7924800" cy="838200"/>
          </a:xfrm>
        </p:spPr>
        <p:txBody>
          <a:bodyPr/>
          <a:lstStyle/>
          <a:p>
            <a:pPr eaLnBrk="1" hangingPunct="1"/>
            <a:r>
              <a:rPr lang="en-US" dirty="0"/>
              <a:t>Gaussian pre-filtering</a:t>
            </a:r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6919914" y="4241800"/>
            <a:ext cx="7489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G 1/4</a:t>
            </a:r>
          </a:p>
        </p:txBody>
      </p:sp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8596314" y="3644900"/>
            <a:ext cx="7489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G 1/8</a:t>
            </a:r>
          </a:p>
        </p:txBody>
      </p:sp>
      <p:sp>
        <p:nvSpPr>
          <p:cNvPr id="59400" name="Text Box 8"/>
          <p:cNvSpPr txBox="1">
            <a:spLocks noChangeArrowheads="1"/>
          </p:cNvSpPr>
          <p:nvPr/>
        </p:nvSpPr>
        <p:spPr bwMode="auto">
          <a:xfrm>
            <a:off x="3429000" y="5334000"/>
            <a:ext cx="1544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latin typeface="Arial" charset="0"/>
                <a:cs typeface="Arial" charset="0"/>
              </a:rPr>
              <a:t>Gaussian 1/2</a:t>
            </a:r>
          </a:p>
        </p:txBody>
      </p:sp>
      <p:sp>
        <p:nvSpPr>
          <p:cNvPr id="59401" name="Rectangle 9"/>
          <p:cNvSpPr>
            <a:spLocks noChangeArrowheads="1"/>
          </p:cNvSpPr>
          <p:nvPr/>
        </p:nvSpPr>
        <p:spPr bwMode="auto">
          <a:xfrm>
            <a:off x="1828800" y="5867400"/>
            <a:ext cx="883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 dirty="0"/>
              <a:t>Solution: filter the image, </a:t>
            </a:r>
            <a:r>
              <a:rPr lang="en-US" sz="3200" i="1" dirty="0"/>
              <a:t>then</a:t>
            </a:r>
            <a:r>
              <a:rPr lang="en-US" sz="3200" dirty="0"/>
              <a:t> subsample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9209321" y="6491289"/>
            <a:ext cx="1371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Source: S. Seitz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vg-gauss-eigh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1" y="914401"/>
            <a:ext cx="3154363" cy="415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3" descr="vg-gauss-quar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0414" y="914400"/>
            <a:ext cx="3125787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4" descr="vg-gauss-hal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914400"/>
            <a:ext cx="3132138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11277600" cy="838200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/>
              <a:t>Subsampling with Gaussian pre-filtering</a:t>
            </a:r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5791201" y="5105400"/>
            <a:ext cx="8130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G 1/4 </a:t>
            </a:r>
          </a:p>
        </p:txBody>
      </p:sp>
      <p:sp>
        <p:nvSpPr>
          <p:cNvPr id="60423" name="Text Box 7"/>
          <p:cNvSpPr txBox="1">
            <a:spLocks noChangeArrowheads="1"/>
          </p:cNvSpPr>
          <p:nvPr/>
        </p:nvSpPr>
        <p:spPr bwMode="auto">
          <a:xfrm>
            <a:off x="8901114" y="5105400"/>
            <a:ext cx="7489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G 1/8</a:t>
            </a:r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2057400" y="5105400"/>
            <a:ext cx="1544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Gaussian 1/2</a:t>
            </a:r>
          </a:p>
        </p:txBody>
      </p:sp>
      <p:sp>
        <p:nvSpPr>
          <p:cNvPr id="60425" name="Rectangle 9"/>
          <p:cNvSpPr>
            <a:spLocks noChangeArrowheads="1"/>
          </p:cNvSpPr>
          <p:nvPr/>
        </p:nvSpPr>
        <p:spPr bwMode="auto">
          <a:xfrm>
            <a:off x="1828800" y="5867400"/>
            <a:ext cx="883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 dirty="0"/>
              <a:t>Solution: filter the image, </a:t>
            </a:r>
            <a:r>
              <a:rPr lang="en-US" sz="3200" i="1" dirty="0"/>
              <a:t>then</a:t>
            </a:r>
            <a:r>
              <a:rPr lang="en-US" sz="3200" dirty="0"/>
              <a:t> subsample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9209321" y="6491289"/>
            <a:ext cx="1371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Source: S. Seitz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vg-nn-hal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914401"/>
            <a:ext cx="3181350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3" descr="vg-nn-quar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914401"/>
            <a:ext cx="3181350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4" descr="vg-nn-eight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1" y="900113"/>
            <a:ext cx="3198813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5" name="Rectangle 5"/>
          <p:cNvSpPr>
            <a:spLocks noGrp="1" noChangeArrowheads="1"/>
          </p:cNvSpPr>
          <p:nvPr>
            <p:ph type="title"/>
          </p:nvPr>
        </p:nvSpPr>
        <p:spPr>
          <a:xfrm>
            <a:off x="1981200" y="-117258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Compare with...</a:t>
            </a:r>
          </a:p>
        </p:txBody>
      </p:sp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5257800" y="5105400"/>
            <a:ext cx="15472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1/4  </a:t>
            </a:r>
            <a:r>
              <a:rPr lang="en-US" sz="1600">
                <a:latin typeface="Arial" charset="0"/>
                <a:cs typeface="Arial" charset="0"/>
              </a:rPr>
              <a:t>(2x zoom)</a:t>
            </a:r>
          </a:p>
        </p:txBody>
      </p:sp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8458200" y="5105400"/>
            <a:ext cx="15472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1/8  </a:t>
            </a:r>
            <a:r>
              <a:rPr lang="en-US" sz="1600">
                <a:latin typeface="Arial" charset="0"/>
                <a:cs typeface="Arial" charset="0"/>
              </a:rPr>
              <a:t>(4x zoom)</a:t>
            </a:r>
          </a:p>
        </p:txBody>
      </p:sp>
      <p:sp>
        <p:nvSpPr>
          <p:cNvPr id="61448" name="Text Box 8"/>
          <p:cNvSpPr txBox="1">
            <a:spLocks noChangeArrowheads="1"/>
          </p:cNvSpPr>
          <p:nvPr/>
        </p:nvSpPr>
        <p:spPr bwMode="auto">
          <a:xfrm>
            <a:off x="2819401" y="5105400"/>
            <a:ext cx="5052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1/2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9209321" y="6491289"/>
            <a:ext cx="1371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Source: S. Seitz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544"/>
            <a:ext cx="3788228" cy="1785256"/>
          </a:xfrm>
        </p:spPr>
        <p:txBody>
          <a:bodyPr>
            <a:normAutofit/>
          </a:bodyPr>
          <a:lstStyle/>
          <a:p>
            <a:r>
              <a:rPr lang="en-US" dirty="0"/>
              <a:t>Gaussian pre-filtering</a:t>
            </a:r>
          </a:p>
        </p:txBody>
      </p:sp>
      <p:pic>
        <p:nvPicPr>
          <p:cNvPr id="104461" name="Picture 13" descr="C:\snavely\tmp\vg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95619" y="2753552"/>
            <a:ext cx="281295" cy="369199"/>
          </a:xfrm>
          <a:prstGeom prst="rect">
            <a:avLst/>
          </a:prstGeom>
          <a:noFill/>
        </p:spPr>
      </p:pic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1662966" y="2658878"/>
            <a:ext cx="2656115" cy="145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 dirty="0"/>
              <a:t>Solution: filter the image, </a:t>
            </a:r>
            <a:r>
              <a:rPr lang="en-US" sz="2400" i="1" dirty="0"/>
              <a:t>then</a:t>
            </a:r>
            <a:r>
              <a:rPr lang="en-US" sz="2400" dirty="0"/>
              <a:t> subsample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</a:pPr>
            <a:endParaRPr lang="en-US" sz="2000" dirty="0"/>
          </a:p>
        </p:txBody>
      </p:sp>
      <p:grpSp>
        <p:nvGrpSpPr>
          <p:cNvPr id="3" name="Group 46"/>
          <p:cNvGrpSpPr/>
          <p:nvPr/>
        </p:nvGrpSpPr>
        <p:grpSpPr>
          <a:xfrm>
            <a:off x="5265873" y="3261445"/>
            <a:ext cx="539142" cy="433080"/>
            <a:chOff x="1390497" y="3261445"/>
            <a:chExt cx="539142" cy="433080"/>
          </a:xfrm>
        </p:grpSpPr>
        <p:sp>
          <p:nvSpPr>
            <p:cNvPr id="19" name="Down Arrow 18"/>
            <p:cNvSpPr/>
            <p:nvPr/>
          </p:nvSpPr>
          <p:spPr>
            <a:xfrm>
              <a:off x="1390497" y="3261445"/>
              <a:ext cx="539142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404248" y="3320138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blur</a:t>
              </a:r>
            </a:p>
          </p:txBody>
        </p:sp>
      </p:grpSp>
      <p:grpSp>
        <p:nvGrpSpPr>
          <p:cNvPr id="4" name="Group 51"/>
          <p:cNvGrpSpPr/>
          <p:nvPr/>
        </p:nvGrpSpPr>
        <p:grpSpPr>
          <a:xfrm>
            <a:off x="4390407" y="3777332"/>
            <a:ext cx="2215195" cy="2993593"/>
            <a:chOff x="515031" y="3777331"/>
            <a:chExt cx="2215195" cy="2993593"/>
          </a:xfrm>
        </p:grpSpPr>
        <p:pic>
          <p:nvPicPr>
            <p:cNvPr id="104457" name="Picture 9" descr="C:\snavely\tmp\vg1b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5031" y="3861283"/>
              <a:ext cx="2215195" cy="2909641"/>
            </a:xfrm>
            <a:prstGeom prst="rect">
              <a:avLst/>
            </a:prstGeom>
            <a:noFill/>
          </p:spPr>
        </p:pic>
        <p:sp>
          <p:nvSpPr>
            <p:cNvPr id="22" name="TextBox 21"/>
            <p:cNvSpPr txBox="1"/>
            <p:nvPr/>
          </p:nvSpPr>
          <p:spPr>
            <a:xfrm>
              <a:off x="1549733" y="3777331"/>
              <a:ext cx="1051891" cy="58477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F</a:t>
              </a:r>
              <a:r>
                <a:rPr lang="en-US" sz="3200" b="1" baseline="-25000" dirty="0">
                  <a:solidFill>
                    <a:schemeClr val="bg1"/>
                  </a:solidFill>
                </a:rPr>
                <a:t>0</a:t>
              </a:r>
              <a:r>
                <a:rPr lang="en-US" sz="3200" b="1" dirty="0">
                  <a:solidFill>
                    <a:schemeClr val="bg1"/>
                  </a:solidFill>
                </a:rPr>
                <a:t>   H</a:t>
              </a:r>
              <a:endParaRPr lang="en-US" sz="3200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887187" y="3864430"/>
              <a:ext cx="389850" cy="58477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*</a:t>
              </a:r>
            </a:p>
          </p:txBody>
        </p:sp>
      </p:grpSp>
      <p:grpSp>
        <p:nvGrpSpPr>
          <p:cNvPr id="5" name="Group 47"/>
          <p:cNvGrpSpPr/>
          <p:nvPr/>
        </p:nvGrpSpPr>
        <p:grpSpPr>
          <a:xfrm>
            <a:off x="6052506" y="3217903"/>
            <a:ext cx="1076513" cy="433080"/>
            <a:chOff x="2177129" y="3217903"/>
            <a:chExt cx="1076513" cy="433080"/>
          </a:xfrm>
        </p:grpSpPr>
        <p:sp>
          <p:nvSpPr>
            <p:cNvPr id="24" name="Down Arrow 23"/>
            <p:cNvSpPr/>
            <p:nvPr/>
          </p:nvSpPr>
          <p:spPr>
            <a:xfrm rot="13480851">
              <a:off x="2435525" y="3217903"/>
              <a:ext cx="539140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177129" y="3309249"/>
              <a:ext cx="10765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subsample</a:t>
              </a:r>
            </a:p>
          </p:txBody>
        </p:sp>
      </p:grpSp>
      <p:grpSp>
        <p:nvGrpSpPr>
          <p:cNvPr id="6" name="Group 48"/>
          <p:cNvGrpSpPr/>
          <p:nvPr/>
        </p:nvGrpSpPr>
        <p:grpSpPr>
          <a:xfrm>
            <a:off x="7247073" y="3261445"/>
            <a:ext cx="539142" cy="433080"/>
            <a:chOff x="3371697" y="3261445"/>
            <a:chExt cx="539142" cy="433080"/>
          </a:xfrm>
        </p:grpSpPr>
        <p:sp>
          <p:nvSpPr>
            <p:cNvPr id="26" name="Down Arrow 25"/>
            <p:cNvSpPr/>
            <p:nvPr/>
          </p:nvSpPr>
          <p:spPr>
            <a:xfrm>
              <a:off x="3371697" y="3261445"/>
              <a:ext cx="539142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385448" y="3320138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blur</a:t>
              </a:r>
            </a:p>
          </p:txBody>
        </p:sp>
      </p:grpSp>
      <p:grpSp>
        <p:nvGrpSpPr>
          <p:cNvPr id="7" name="Group 49"/>
          <p:cNvGrpSpPr/>
          <p:nvPr/>
        </p:nvGrpSpPr>
        <p:grpSpPr>
          <a:xfrm>
            <a:off x="7892236" y="3217899"/>
            <a:ext cx="1076513" cy="433080"/>
            <a:chOff x="4016859" y="3217899"/>
            <a:chExt cx="1076513" cy="433080"/>
          </a:xfrm>
        </p:grpSpPr>
        <p:sp>
          <p:nvSpPr>
            <p:cNvPr id="28" name="Down Arrow 27"/>
            <p:cNvSpPr/>
            <p:nvPr/>
          </p:nvSpPr>
          <p:spPr>
            <a:xfrm rot="13480851">
              <a:off x="4275255" y="3217899"/>
              <a:ext cx="539140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16859" y="3298359"/>
              <a:ext cx="10765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subsample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9111401" y="2960899"/>
            <a:ext cx="5389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pic>
        <p:nvPicPr>
          <p:cNvPr id="104462" name="Picture 14" descr="C:\snavely\tmp\vg8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95618" y="3844336"/>
            <a:ext cx="280416" cy="368046"/>
          </a:xfrm>
          <a:prstGeom prst="rect">
            <a:avLst/>
          </a:prstGeom>
          <a:noFill/>
        </p:spPr>
      </p:pic>
      <p:pic>
        <p:nvPicPr>
          <p:cNvPr id="104463" name="Picture 15" descr="C:\snavely\tmp\vg1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34208" y="2938728"/>
            <a:ext cx="140208" cy="184023"/>
          </a:xfrm>
          <a:prstGeom prst="rect">
            <a:avLst/>
          </a:prstGeom>
          <a:noFill/>
        </p:spPr>
      </p:pic>
      <p:pic>
        <p:nvPicPr>
          <p:cNvPr id="104464" name="Picture 16" descr="C:\snavely\tmp\vg16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134208" y="3844337"/>
            <a:ext cx="140208" cy="184023"/>
          </a:xfrm>
          <a:prstGeom prst="rect">
            <a:avLst/>
          </a:prstGeom>
          <a:noFill/>
        </p:spPr>
      </p:pic>
      <p:pic>
        <p:nvPicPr>
          <p:cNvPr id="104465" name="Picture 17" descr="C:\snavely\tmp\vg3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542423" y="3026358"/>
            <a:ext cx="70104" cy="96393"/>
          </a:xfrm>
          <a:prstGeom prst="rect">
            <a:avLst/>
          </a:prstGeom>
          <a:noFill/>
        </p:spPr>
      </p:pic>
      <p:grpSp>
        <p:nvGrpSpPr>
          <p:cNvPr id="8" name="Group 52"/>
          <p:cNvGrpSpPr/>
          <p:nvPr/>
        </p:nvGrpSpPr>
        <p:grpSpPr>
          <a:xfrm>
            <a:off x="7011273" y="1655788"/>
            <a:ext cx="1169347" cy="1461986"/>
            <a:chOff x="3135896" y="1655788"/>
            <a:chExt cx="1169347" cy="1461986"/>
          </a:xfrm>
        </p:grpSpPr>
        <p:pic>
          <p:nvPicPr>
            <p:cNvPr id="104458" name="Picture 10" descr="C:\snavely\tmp\vg2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135896" y="1655788"/>
              <a:ext cx="1107598" cy="1459216"/>
            </a:xfrm>
            <a:prstGeom prst="rect">
              <a:avLst/>
            </a:prstGeom>
            <a:noFill/>
          </p:spPr>
        </p:pic>
        <p:sp>
          <p:nvSpPr>
            <p:cNvPr id="39" name="TextBox 38"/>
            <p:cNvSpPr txBox="1"/>
            <p:nvPr/>
          </p:nvSpPr>
          <p:spPr>
            <a:xfrm>
              <a:off x="3875317" y="2656109"/>
              <a:ext cx="429926" cy="46166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F</a:t>
              </a:r>
              <a:r>
                <a:rPr lang="en-US" sz="2400" b="1" baseline="-250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9" name="Group 53"/>
          <p:cNvGrpSpPr/>
          <p:nvPr/>
        </p:nvGrpSpPr>
        <p:grpSpPr>
          <a:xfrm>
            <a:off x="7011273" y="3799099"/>
            <a:ext cx="1107598" cy="1521196"/>
            <a:chOff x="3135896" y="3799099"/>
            <a:chExt cx="1107598" cy="1521196"/>
          </a:xfrm>
        </p:grpSpPr>
        <p:pic>
          <p:nvPicPr>
            <p:cNvPr id="104459" name="Picture 11" descr="C:\snavely\tmp\vg2b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135896" y="3861079"/>
              <a:ext cx="1107598" cy="1459216"/>
            </a:xfrm>
            <a:prstGeom prst="rect">
              <a:avLst/>
            </a:prstGeom>
            <a:noFill/>
          </p:spPr>
        </p:pic>
        <p:sp>
          <p:nvSpPr>
            <p:cNvPr id="40" name="TextBox 39"/>
            <p:cNvSpPr txBox="1"/>
            <p:nvPr/>
          </p:nvSpPr>
          <p:spPr>
            <a:xfrm>
              <a:off x="3357292" y="3799099"/>
              <a:ext cx="830677" cy="46166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F</a:t>
              </a:r>
              <a:r>
                <a:rPr lang="en-US" sz="2400" b="1" baseline="-25000" dirty="0">
                  <a:solidFill>
                    <a:schemeClr val="bg1"/>
                  </a:solidFill>
                </a:rPr>
                <a:t>1</a:t>
              </a:r>
              <a:r>
                <a:rPr lang="en-US" sz="2400" b="1" dirty="0">
                  <a:solidFill>
                    <a:schemeClr val="bg1"/>
                  </a:solidFill>
                </a:rPr>
                <a:t>   H</a:t>
              </a:r>
              <a:endParaRPr lang="en-US" sz="2400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618544" y="3886198"/>
              <a:ext cx="338554" cy="46166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*</a:t>
              </a:r>
            </a:p>
          </p:txBody>
        </p:sp>
      </p:grpSp>
      <p:grpSp>
        <p:nvGrpSpPr>
          <p:cNvPr id="10" name="Group 54"/>
          <p:cNvGrpSpPr/>
          <p:nvPr/>
        </p:nvGrpSpPr>
        <p:grpSpPr>
          <a:xfrm>
            <a:off x="8654558" y="2402354"/>
            <a:ext cx="619037" cy="753719"/>
            <a:chOff x="4779181" y="2402353"/>
            <a:chExt cx="619037" cy="753719"/>
          </a:xfrm>
        </p:grpSpPr>
        <p:pic>
          <p:nvPicPr>
            <p:cNvPr id="104455" name="Picture 7" descr="C:\snavely\tmp\vg4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779181" y="2402353"/>
              <a:ext cx="553799" cy="729608"/>
            </a:xfrm>
            <a:prstGeom prst="rect">
              <a:avLst/>
            </a:prstGeom>
            <a:noFill/>
          </p:spPr>
        </p:pic>
        <p:sp>
          <p:nvSpPr>
            <p:cNvPr id="44" name="TextBox 43"/>
            <p:cNvSpPr txBox="1"/>
            <p:nvPr/>
          </p:nvSpPr>
          <p:spPr>
            <a:xfrm>
              <a:off x="5029206" y="2786740"/>
              <a:ext cx="369012" cy="369332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F</a:t>
              </a:r>
              <a:r>
                <a:rPr lang="en-US" b="1" baseline="-250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104460" name="Picture 12" descr="C:\snavely\tmp\vg4b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654558" y="3844336"/>
            <a:ext cx="553799" cy="729608"/>
          </a:xfrm>
          <a:prstGeom prst="rect">
            <a:avLst/>
          </a:prstGeom>
          <a:noFill/>
        </p:spPr>
      </p:pic>
      <p:grpSp>
        <p:nvGrpSpPr>
          <p:cNvPr id="11" name="Group 50"/>
          <p:cNvGrpSpPr/>
          <p:nvPr/>
        </p:nvGrpSpPr>
        <p:grpSpPr>
          <a:xfrm>
            <a:off x="4383289" y="190711"/>
            <a:ext cx="2236360" cy="2938315"/>
            <a:chOff x="507913" y="190710"/>
            <a:chExt cx="2236360" cy="2938315"/>
          </a:xfrm>
        </p:grpSpPr>
        <p:pic>
          <p:nvPicPr>
            <p:cNvPr id="104456" name="Picture 8" descr="C:\snavely\tmp\vg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07913" y="190710"/>
              <a:ext cx="2236360" cy="2938315"/>
            </a:xfrm>
            <a:prstGeom prst="rect">
              <a:avLst/>
            </a:prstGeom>
            <a:noFill/>
          </p:spPr>
        </p:pic>
        <p:sp>
          <p:nvSpPr>
            <p:cNvPr id="21" name="TextBox 20"/>
            <p:cNvSpPr txBox="1"/>
            <p:nvPr/>
          </p:nvSpPr>
          <p:spPr>
            <a:xfrm>
              <a:off x="2220686" y="2525477"/>
              <a:ext cx="513282" cy="58477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F</a:t>
              </a:r>
              <a:r>
                <a:rPr lang="en-US" sz="3200" b="1" baseline="-25000" dirty="0">
                  <a:solidFill>
                    <a:schemeClr val="bg1"/>
                  </a:solidFill>
                </a:rPr>
                <a:t>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61" name="Picture 13" descr="C:\snavely\tmp\vg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95619" y="2753552"/>
            <a:ext cx="281295" cy="369199"/>
          </a:xfrm>
          <a:prstGeom prst="rect">
            <a:avLst/>
          </a:prstGeom>
          <a:noFill/>
        </p:spPr>
      </p:pic>
      <p:grpSp>
        <p:nvGrpSpPr>
          <p:cNvPr id="2" name="Group 46"/>
          <p:cNvGrpSpPr/>
          <p:nvPr/>
        </p:nvGrpSpPr>
        <p:grpSpPr>
          <a:xfrm>
            <a:off x="5265873" y="3261445"/>
            <a:ext cx="539142" cy="433080"/>
            <a:chOff x="1390497" y="3261445"/>
            <a:chExt cx="539142" cy="433080"/>
          </a:xfrm>
        </p:grpSpPr>
        <p:sp>
          <p:nvSpPr>
            <p:cNvPr id="19" name="Down Arrow 18"/>
            <p:cNvSpPr/>
            <p:nvPr/>
          </p:nvSpPr>
          <p:spPr>
            <a:xfrm>
              <a:off x="1390497" y="3261445"/>
              <a:ext cx="539142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404248" y="3320138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blur</a:t>
              </a:r>
            </a:p>
          </p:txBody>
        </p:sp>
      </p:grpSp>
      <p:grpSp>
        <p:nvGrpSpPr>
          <p:cNvPr id="3" name="Group 51"/>
          <p:cNvGrpSpPr/>
          <p:nvPr/>
        </p:nvGrpSpPr>
        <p:grpSpPr>
          <a:xfrm>
            <a:off x="4390407" y="3777332"/>
            <a:ext cx="2278578" cy="2993593"/>
            <a:chOff x="515031" y="3777331"/>
            <a:chExt cx="2278578" cy="2993593"/>
          </a:xfrm>
        </p:grpSpPr>
        <p:pic>
          <p:nvPicPr>
            <p:cNvPr id="104457" name="Picture 9" descr="C:\snavely\tmp\vg1b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5031" y="3861283"/>
              <a:ext cx="2215195" cy="2909641"/>
            </a:xfrm>
            <a:prstGeom prst="rect">
              <a:avLst/>
            </a:prstGeom>
            <a:noFill/>
          </p:spPr>
        </p:pic>
        <p:sp>
          <p:nvSpPr>
            <p:cNvPr id="22" name="TextBox 21"/>
            <p:cNvSpPr txBox="1"/>
            <p:nvPr/>
          </p:nvSpPr>
          <p:spPr>
            <a:xfrm>
              <a:off x="1741718" y="3777331"/>
              <a:ext cx="1051891" cy="58477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F</a:t>
              </a:r>
              <a:r>
                <a:rPr lang="en-US" sz="3200" b="1" baseline="-25000" dirty="0">
                  <a:solidFill>
                    <a:schemeClr val="bg1"/>
                  </a:solidFill>
                </a:rPr>
                <a:t>0</a:t>
              </a:r>
              <a:r>
                <a:rPr lang="en-US" sz="3200" b="1" dirty="0">
                  <a:solidFill>
                    <a:schemeClr val="bg1"/>
                  </a:solidFill>
                </a:rPr>
                <a:t>   H</a:t>
              </a:r>
              <a:endParaRPr lang="en-US" sz="3200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79172" y="3864430"/>
              <a:ext cx="389850" cy="58477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*</a:t>
              </a:r>
            </a:p>
          </p:txBody>
        </p:sp>
      </p:grpSp>
      <p:grpSp>
        <p:nvGrpSpPr>
          <p:cNvPr id="4" name="Group 47"/>
          <p:cNvGrpSpPr/>
          <p:nvPr/>
        </p:nvGrpSpPr>
        <p:grpSpPr>
          <a:xfrm>
            <a:off x="6052506" y="3217903"/>
            <a:ext cx="1076513" cy="433080"/>
            <a:chOff x="2177129" y="3217903"/>
            <a:chExt cx="1076513" cy="433080"/>
          </a:xfrm>
        </p:grpSpPr>
        <p:sp>
          <p:nvSpPr>
            <p:cNvPr id="24" name="Down Arrow 23"/>
            <p:cNvSpPr/>
            <p:nvPr/>
          </p:nvSpPr>
          <p:spPr>
            <a:xfrm rot="13480851">
              <a:off x="2435525" y="3217903"/>
              <a:ext cx="539140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177129" y="3309249"/>
              <a:ext cx="10765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subsample</a:t>
              </a:r>
            </a:p>
          </p:txBody>
        </p:sp>
      </p:grpSp>
      <p:grpSp>
        <p:nvGrpSpPr>
          <p:cNvPr id="5" name="Group 48"/>
          <p:cNvGrpSpPr/>
          <p:nvPr/>
        </p:nvGrpSpPr>
        <p:grpSpPr>
          <a:xfrm>
            <a:off x="7247073" y="3261445"/>
            <a:ext cx="539142" cy="433080"/>
            <a:chOff x="3371697" y="3261445"/>
            <a:chExt cx="539142" cy="433080"/>
          </a:xfrm>
        </p:grpSpPr>
        <p:sp>
          <p:nvSpPr>
            <p:cNvPr id="26" name="Down Arrow 25"/>
            <p:cNvSpPr/>
            <p:nvPr/>
          </p:nvSpPr>
          <p:spPr>
            <a:xfrm>
              <a:off x="3371697" y="3261445"/>
              <a:ext cx="539142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385448" y="3320138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blur</a:t>
              </a:r>
            </a:p>
          </p:txBody>
        </p:sp>
      </p:grpSp>
      <p:grpSp>
        <p:nvGrpSpPr>
          <p:cNvPr id="6" name="Group 49"/>
          <p:cNvGrpSpPr/>
          <p:nvPr/>
        </p:nvGrpSpPr>
        <p:grpSpPr>
          <a:xfrm>
            <a:off x="7892236" y="3217899"/>
            <a:ext cx="1076513" cy="433080"/>
            <a:chOff x="4016859" y="3217899"/>
            <a:chExt cx="1076513" cy="433080"/>
          </a:xfrm>
        </p:grpSpPr>
        <p:sp>
          <p:nvSpPr>
            <p:cNvPr id="28" name="Down Arrow 27"/>
            <p:cNvSpPr/>
            <p:nvPr/>
          </p:nvSpPr>
          <p:spPr>
            <a:xfrm rot="13480851">
              <a:off x="4275255" y="3217899"/>
              <a:ext cx="539140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16859" y="3298359"/>
              <a:ext cx="10765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subsample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9111401" y="2960899"/>
            <a:ext cx="5389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pic>
        <p:nvPicPr>
          <p:cNvPr id="104462" name="Picture 14" descr="C:\snavely\tmp\vg8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95618" y="3844336"/>
            <a:ext cx="280416" cy="368046"/>
          </a:xfrm>
          <a:prstGeom prst="rect">
            <a:avLst/>
          </a:prstGeom>
          <a:noFill/>
        </p:spPr>
      </p:pic>
      <p:pic>
        <p:nvPicPr>
          <p:cNvPr id="104463" name="Picture 15" descr="C:\snavely\tmp\vg1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34208" y="2938728"/>
            <a:ext cx="140208" cy="184023"/>
          </a:xfrm>
          <a:prstGeom prst="rect">
            <a:avLst/>
          </a:prstGeom>
          <a:noFill/>
        </p:spPr>
      </p:pic>
      <p:pic>
        <p:nvPicPr>
          <p:cNvPr id="104464" name="Picture 16" descr="C:\snavely\tmp\vg16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134208" y="3844337"/>
            <a:ext cx="140208" cy="184023"/>
          </a:xfrm>
          <a:prstGeom prst="rect">
            <a:avLst/>
          </a:prstGeom>
          <a:noFill/>
        </p:spPr>
      </p:pic>
      <p:pic>
        <p:nvPicPr>
          <p:cNvPr id="104465" name="Picture 17" descr="C:\snavely\tmp\vg3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542423" y="3026358"/>
            <a:ext cx="70104" cy="96393"/>
          </a:xfrm>
          <a:prstGeom prst="rect">
            <a:avLst/>
          </a:prstGeom>
          <a:noFill/>
        </p:spPr>
      </p:pic>
      <p:grpSp>
        <p:nvGrpSpPr>
          <p:cNvPr id="7" name="Group 52"/>
          <p:cNvGrpSpPr/>
          <p:nvPr/>
        </p:nvGrpSpPr>
        <p:grpSpPr>
          <a:xfrm>
            <a:off x="7011273" y="1655788"/>
            <a:ext cx="1169347" cy="1461986"/>
            <a:chOff x="3135896" y="1655788"/>
            <a:chExt cx="1169347" cy="1461986"/>
          </a:xfrm>
        </p:grpSpPr>
        <p:pic>
          <p:nvPicPr>
            <p:cNvPr id="104458" name="Picture 10" descr="C:\snavely\tmp\vg2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135896" y="1655788"/>
              <a:ext cx="1107598" cy="1459216"/>
            </a:xfrm>
            <a:prstGeom prst="rect">
              <a:avLst/>
            </a:prstGeom>
            <a:noFill/>
          </p:spPr>
        </p:pic>
        <p:sp>
          <p:nvSpPr>
            <p:cNvPr id="39" name="TextBox 38"/>
            <p:cNvSpPr txBox="1"/>
            <p:nvPr/>
          </p:nvSpPr>
          <p:spPr>
            <a:xfrm>
              <a:off x="3875317" y="2656109"/>
              <a:ext cx="429926" cy="46166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F</a:t>
              </a:r>
              <a:r>
                <a:rPr lang="en-US" sz="2400" b="1" baseline="-250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3"/>
          <p:cNvGrpSpPr/>
          <p:nvPr/>
        </p:nvGrpSpPr>
        <p:grpSpPr>
          <a:xfrm>
            <a:off x="7011273" y="3799099"/>
            <a:ext cx="1210913" cy="1521196"/>
            <a:chOff x="3135896" y="3799099"/>
            <a:chExt cx="1210913" cy="1521196"/>
          </a:xfrm>
        </p:grpSpPr>
        <p:pic>
          <p:nvPicPr>
            <p:cNvPr id="104459" name="Picture 11" descr="C:\snavely\tmp\vg2b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135896" y="3861079"/>
              <a:ext cx="1107598" cy="1459216"/>
            </a:xfrm>
            <a:prstGeom prst="rect">
              <a:avLst/>
            </a:prstGeom>
            <a:noFill/>
          </p:spPr>
        </p:pic>
        <p:sp>
          <p:nvSpPr>
            <p:cNvPr id="40" name="TextBox 39"/>
            <p:cNvSpPr txBox="1"/>
            <p:nvPr/>
          </p:nvSpPr>
          <p:spPr>
            <a:xfrm>
              <a:off x="3516132" y="3799099"/>
              <a:ext cx="830677" cy="46166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F</a:t>
              </a:r>
              <a:r>
                <a:rPr lang="en-US" sz="2400" b="1" baseline="-25000" dirty="0">
                  <a:solidFill>
                    <a:schemeClr val="bg1"/>
                  </a:solidFill>
                </a:rPr>
                <a:t>1</a:t>
              </a:r>
              <a:r>
                <a:rPr lang="en-US" sz="2400" b="1" dirty="0">
                  <a:solidFill>
                    <a:schemeClr val="bg1"/>
                  </a:solidFill>
                </a:rPr>
                <a:t>   H</a:t>
              </a:r>
              <a:endParaRPr lang="en-US" sz="2400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777384" y="3886198"/>
              <a:ext cx="338554" cy="46166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*</a:t>
              </a:r>
            </a:p>
          </p:txBody>
        </p:sp>
      </p:grpSp>
      <p:grpSp>
        <p:nvGrpSpPr>
          <p:cNvPr id="9" name="Group 54"/>
          <p:cNvGrpSpPr/>
          <p:nvPr/>
        </p:nvGrpSpPr>
        <p:grpSpPr>
          <a:xfrm>
            <a:off x="8654558" y="2402354"/>
            <a:ext cx="619037" cy="753719"/>
            <a:chOff x="4779181" y="2402353"/>
            <a:chExt cx="619037" cy="753719"/>
          </a:xfrm>
        </p:grpSpPr>
        <p:pic>
          <p:nvPicPr>
            <p:cNvPr id="104455" name="Picture 7" descr="C:\snavely\tmp\vg4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779181" y="2402353"/>
              <a:ext cx="553799" cy="729608"/>
            </a:xfrm>
            <a:prstGeom prst="rect">
              <a:avLst/>
            </a:prstGeom>
            <a:noFill/>
          </p:spPr>
        </p:pic>
        <p:sp>
          <p:nvSpPr>
            <p:cNvPr id="44" name="TextBox 43"/>
            <p:cNvSpPr txBox="1"/>
            <p:nvPr/>
          </p:nvSpPr>
          <p:spPr>
            <a:xfrm>
              <a:off x="5029206" y="2786740"/>
              <a:ext cx="369012" cy="369332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F</a:t>
              </a:r>
              <a:r>
                <a:rPr lang="en-US" b="1" baseline="-250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104460" name="Picture 12" descr="C:\snavely\tmp\vg4b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654558" y="3844336"/>
            <a:ext cx="553799" cy="729608"/>
          </a:xfrm>
          <a:prstGeom prst="rect">
            <a:avLst/>
          </a:prstGeom>
          <a:noFill/>
        </p:spPr>
      </p:pic>
      <p:grpSp>
        <p:nvGrpSpPr>
          <p:cNvPr id="10" name="Group 50"/>
          <p:cNvGrpSpPr/>
          <p:nvPr/>
        </p:nvGrpSpPr>
        <p:grpSpPr>
          <a:xfrm>
            <a:off x="4383289" y="190711"/>
            <a:ext cx="2236360" cy="2938315"/>
            <a:chOff x="507913" y="190710"/>
            <a:chExt cx="2236360" cy="2938315"/>
          </a:xfrm>
        </p:grpSpPr>
        <p:pic>
          <p:nvPicPr>
            <p:cNvPr id="104456" name="Picture 8" descr="C:\snavely\tmp\vg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07913" y="190710"/>
              <a:ext cx="2236360" cy="2938315"/>
            </a:xfrm>
            <a:prstGeom prst="rect">
              <a:avLst/>
            </a:prstGeom>
            <a:noFill/>
          </p:spPr>
        </p:pic>
        <p:sp>
          <p:nvSpPr>
            <p:cNvPr id="21" name="TextBox 20"/>
            <p:cNvSpPr txBox="1"/>
            <p:nvPr/>
          </p:nvSpPr>
          <p:spPr>
            <a:xfrm>
              <a:off x="2220686" y="2525477"/>
              <a:ext cx="513282" cy="58477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F</a:t>
              </a:r>
              <a:r>
                <a:rPr lang="en-US" sz="3200" b="1" baseline="-25000" dirty="0">
                  <a:solidFill>
                    <a:schemeClr val="bg1"/>
                  </a:solidFill>
                </a:rPr>
                <a:t>0</a:t>
              </a:r>
            </a:p>
          </p:txBody>
        </p:sp>
      </p:grpSp>
      <p:sp>
        <p:nvSpPr>
          <p:cNvPr id="57" name="Rectangle 56"/>
          <p:cNvSpPr/>
          <p:nvPr/>
        </p:nvSpPr>
        <p:spPr>
          <a:xfrm>
            <a:off x="4310744" y="3799118"/>
            <a:ext cx="6553255" cy="3298371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2898087" y="-616559"/>
            <a:ext cx="1656223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 dirty="0">
                <a:latin typeface="Times New Roman" pitchFamily="18" charset="0"/>
                <a:cs typeface="Times New Roman" pitchFamily="18" charset="0"/>
              </a:rPr>
              <a:t>{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777386" y="1200841"/>
            <a:ext cx="1872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/>
              <a:t>Gaussian pyramid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 descr="https://upload.wikimedia.org/wikipedia/commons/thumb/4/43/Image_pyramid.svg/512px-Image_pyramid.svg.png">
            <a:extLst>
              <a:ext uri="{FF2B5EF4-FFF2-40B4-BE49-F238E27FC236}">
                <a16:creationId xmlns:a16="http://schemas.microsoft.com/office/drawing/2014/main" id="{A2B044E1-485B-46F2-8470-4C4D3609D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99060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9877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/>
          <p:cNvSpPr>
            <a:spLocks noGrp="1" noChangeArrowheads="1"/>
          </p:cNvSpPr>
          <p:nvPr>
            <p:ph type="title" idx="4294967295"/>
            <p:custDataLst>
              <p:tags r:id="rId2"/>
            </p:custDataLst>
          </p:nvPr>
        </p:nvSpPr>
        <p:spPr>
          <a:xfrm>
            <a:off x="304800" y="239490"/>
            <a:ext cx="11582400" cy="838200"/>
          </a:xfrm>
        </p:spPr>
        <p:txBody>
          <a:bodyPr>
            <a:normAutofit/>
          </a:bodyPr>
          <a:lstStyle/>
          <a:p>
            <a:r>
              <a:rPr lang="en-US" b="1" dirty="0"/>
              <a:t>Gaussian pyramids </a:t>
            </a:r>
            <a:r>
              <a:rPr lang="en-US" dirty="0"/>
              <a:t>[Burt and Adelson, 1983]</a:t>
            </a:r>
          </a:p>
        </p:txBody>
      </p:sp>
      <p:graphicFrame>
        <p:nvGraphicFramePr>
          <p:cNvPr id="470019" name="Object 3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3124200" y="1407896"/>
          <a:ext cx="5638800" cy="393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Photo Editor Photo" r:id="rId7" imgW="4896533" imgH="3419952" progId="">
                  <p:embed/>
                </p:oleObj>
              </mc:Choice>
              <mc:Fallback>
                <p:oleObj name="Photo Editor Photo" r:id="rId7" imgW="4896533" imgH="3419952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1407896"/>
                        <a:ext cx="5638800" cy="393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0020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828800" y="5127172"/>
            <a:ext cx="8839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</a:pPr>
            <a:endParaRPr lang="en-US" dirty="0"/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/>
              <a:t>In computer graphics, a </a:t>
            </a:r>
            <a:r>
              <a:rPr lang="en-US" i="1" dirty="0" err="1"/>
              <a:t>mip</a:t>
            </a:r>
            <a:r>
              <a:rPr lang="en-US" i="1" dirty="0"/>
              <a:t> map </a:t>
            </a:r>
            <a:r>
              <a:rPr lang="en-US" dirty="0"/>
              <a:t>[Williams, 1983]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/>
              <a:t>A precursor to </a:t>
            </a:r>
            <a:r>
              <a:rPr lang="en-US" i="1" dirty="0"/>
              <a:t>wavelet transform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US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dirty="0"/>
              <a:t>Gaussian Pyramids have all sorts of applications in computer vision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9209321" y="6491289"/>
            <a:ext cx="1371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Source: S. Seitz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DD7D6-3FBA-4D3D-B019-D22014044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48661-4EA0-4954-AF21-34E9793BF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0200"/>
            <a:ext cx="10896600" cy="5105400"/>
          </a:xfrm>
        </p:spPr>
        <p:txBody>
          <a:bodyPr>
            <a:normAutofit/>
          </a:bodyPr>
          <a:lstStyle/>
          <a:p>
            <a:r>
              <a:rPr lang="en-US" dirty="0"/>
              <a:t>Project 1 released, due Friday, February 11 by 11:59pm on GitHub Classroom</a:t>
            </a:r>
          </a:p>
          <a:p>
            <a:pPr lvl="1"/>
            <a:r>
              <a:rPr lang="en-US" dirty="0"/>
              <a:t>Project to be done solo (teams of one)</a:t>
            </a:r>
          </a:p>
          <a:p>
            <a:pPr lvl="1"/>
            <a:r>
              <a:rPr lang="en-US" dirty="0"/>
              <a:t>Artifact due Monday, Feb 14 by 11:59pm</a:t>
            </a:r>
          </a:p>
          <a:p>
            <a:r>
              <a:rPr lang="en-US" dirty="0"/>
              <a:t>First quiz next week, format TBA</a:t>
            </a:r>
          </a:p>
        </p:txBody>
      </p:sp>
    </p:spTree>
    <p:extLst>
      <p:ext uri="{BB962C8B-B14F-4D97-AF65-F5344CB8AC3E}">
        <p14:creationId xmlns:p14="http://schemas.microsoft.com/office/powerpoint/2010/main" val="401559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0019" name="Object 3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3124200" y="1407896"/>
          <a:ext cx="5638800" cy="393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Photo Editor Photo" r:id="rId7" imgW="4896533" imgH="3419952" progId="">
                  <p:embed/>
                </p:oleObj>
              </mc:Choice>
              <mc:Fallback>
                <p:oleObj name="Photo Editor Photo" r:id="rId7" imgW="4896533" imgH="3419952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1407896"/>
                        <a:ext cx="5638800" cy="393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0020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81000" y="5246918"/>
            <a:ext cx="11353800" cy="1001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</a:pPr>
            <a:endParaRPr lang="en-US" sz="2400" dirty="0"/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 dirty="0"/>
              <a:t>How much space does a Gaussian pyramid take compared to the original image?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9209321" y="6491289"/>
            <a:ext cx="1371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Source: S. Seitz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1CF3D86-28F7-4CA2-A4C3-9CE84CE639B3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>
          <a:xfrm>
            <a:off x="304800" y="239490"/>
            <a:ext cx="11582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/>
              <a:t>Gaussian pyramids </a:t>
            </a:r>
            <a:r>
              <a:rPr lang="en-US"/>
              <a:t>[Burt and Adelson, 1983]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pyramid</a:t>
            </a:r>
          </a:p>
        </p:txBody>
      </p:sp>
      <p:pic>
        <p:nvPicPr>
          <p:cNvPr id="1945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9889" y="1516063"/>
            <a:ext cx="6486525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9CB392-07EA-45BD-9B64-7CC2DD3249D9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670" y="508000"/>
            <a:ext cx="1219200" cy="510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D3A9D3-0EFE-40BE-8F2C-A74415613141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209800"/>
            <a:ext cx="2438400" cy="2438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3BEC5D3-CD7C-4D75-9CDA-E97D70241E0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200400" y="2571750"/>
            <a:ext cx="8483600" cy="1714500"/>
          </a:xfrm>
          <a:prstGeom prst="rect">
            <a:avLst/>
          </a:prstGeom>
          <a:noFill/>
          <a:ln w="25400" cap="flat" cmpd="sng" algn="ctr">
            <a:solidFill>
              <a:srgbClr val="FFFFFF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5B5B5B"/>
                </a:solidFill>
              </a:rPr>
              <a:t>How much space (number of pixels) does a Gaussian pyramid of an image take compared to the original image?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B8EA6B-B6C8-462A-B91F-6692CB4C761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200400" y="6096000"/>
            <a:ext cx="8737600" cy="51012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00" b="1">
                <a:solidFill>
                  <a:srgbClr val="5B5B5B"/>
                </a:solidFill>
              </a:rPr>
              <a:t>ⓘ</a:t>
            </a:r>
            <a:r>
              <a:rPr lang="en-US" sz="1400">
                <a:solidFill>
                  <a:srgbClr val="5B5B5B"/>
                </a:solidFill>
              </a:rPr>
              <a:t> Start presenting to display the poll results on this slide.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02068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pyramid</a:t>
            </a:r>
          </a:p>
        </p:txBody>
      </p:sp>
      <p:pic>
        <p:nvPicPr>
          <p:cNvPr id="1945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9889" y="1516063"/>
            <a:ext cx="6486525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09526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871A9-3593-4259-ACA4-6FBDDD94A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the checkerboard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97248-24AE-4523-8AE5-FB373B537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1219200"/>
          </a:xfrm>
        </p:spPr>
        <p:txBody>
          <a:bodyPr/>
          <a:lstStyle/>
          <a:p>
            <a:r>
              <a:rPr lang="en-US" dirty="0"/>
              <a:t>What should happen when you make the checkerboard smaller and smaller?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414CAC-994E-4BB5-B82F-931DE25C8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301" y="3255901"/>
            <a:ext cx="2387726" cy="23877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B804FD-3FD7-4D3D-9F40-92157435CFAA}"/>
              </a:ext>
            </a:extLst>
          </p:cNvPr>
          <p:cNvSpPr txBox="1"/>
          <p:nvPr/>
        </p:nvSpPr>
        <p:spPr>
          <a:xfrm>
            <a:off x="2487680" y="5726668"/>
            <a:ext cx="1942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Naïve subsampling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6F438A3-8A2E-4682-8763-D957B92239DB}"/>
              </a:ext>
            </a:extLst>
          </p:cNvPr>
          <p:cNvGrpSpPr/>
          <p:nvPr/>
        </p:nvGrpSpPr>
        <p:grpSpPr>
          <a:xfrm>
            <a:off x="5486400" y="3255902"/>
            <a:ext cx="2387726" cy="3057689"/>
            <a:chOff x="3733800" y="3032128"/>
            <a:chExt cx="2835272" cy="3630810"/>
          </a:xfrm>
        </p:grpSpPr>
        <p:pic>
          <p:nvPicPr>
            <p:cNvPr id="5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D8FCC878-624B-40CB-A189-CC2F5D226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800" y="3032128"/>
              <a:ext cx="2835272" cy="283527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355E15-2FDF-48C9-8D69-37193A6D6C55}"/>
                </a:ext>
              </a:extLst>
            </p:cNvPr>
            <p:cNvSpPr txBox="1"/>
            <p:nvPr/>
          </p:nvSpPr>
          <p:spPr>
            <a:xfrm>
              <a:off x="3999048" y="5895461"/>
              <a:ext cx="2273041" cy="7674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Proper prefiltering</a:t>
              </a:r>
            </a:p>
            <a:p>
              <a:pPr algn="ctr"/>
              <a:r>
                <a:rPr lang="en-US" dirty="0"/>
                <a:t>(“antialiasing”)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332135E-629B-4135-954D-D342C7757753}"/>
              </a:ext>
            </a:extLst>
          </p:cNvPr>
          <p:cNvGrpSpPr/>
          <p:nvPr/>
        </p:nvGrpSpPr>
        <p:grpSpPr>
          <a:xfrm>
            <a:off x="7010401" y="3247072"/>
            <a:ext cx="3505201" cy="1477328"/>
            <a:chOff x="5486400" y="3124200"/>
            <a:chExt cx="3505201" cy="147732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9C8A781-13B6-4F6C-8F8C-D82E373AE5C9}"/>
                </a:ext>
              </a:extLst>
            </p:cNvPr>
            <p:cNvSpPr txBox="1"/>
            <p:nvPr/>
          </p:nvSpPr>
          <p:spPr>
            <a:xfrm>
              <a:off x="6751093" y="3124200"/>
              <a:ext cx="224050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Image turns grey! (Average of black and white squares, because each pixel contains both.)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8057F9B-1517-4D80-ABFF-97C2764C36A2}"/>
                </a:ext>
              </a:extLst>
            </p:cNvPr>
            <p:cNvCxnSpPr>
              <a:stCxn id="11" idx="1"/>
            </p:cNvCxnSpPr>
            <p:nvPr/>
          </p:nvCxnSpPr>
          <p:spPr>
            <a:xfrm flipH="1" flipV="1">
              <a:off x="5486400" y="3429000"/>
              <a:ext cx="1264693" cy="43386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7781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Upsampling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4855029"/>
          </a:xfrm>
        </p:spPr>
        <p:txBody>
          <a:bodyPr/>
          <a:lstStyle/>
          <a:p>
            <a:r>
              <a:rPr lang="en-US" dirty="0"/>
              <a:t>This image is too small for this screen:</a:t>
            </a:r>
          </a:p>
          <a:p>
            <a:r>
              <a:rPr lang="en-US" dirty="0"/>
              <a:t>How can we make it 10 times as big?</a:t>
            </a:r>
          </a:p>
          <a:p>
            <a:r>
              <a:rPr lang="en-US" dirty="0"/>
              <a:t>Simplest approach:</a:t>
            </a:r>
          </a:p>
          <a:p>
            <a:pPr>
              <a:buNone/>
            </a:pPr>
            <a:r>
              <a:rPr lang="en-US" dirty="0"/>
              <a:t>	 repeat each row</a:t>
            </a:r>
          </a:p>
          <a:p>
            <a:pPr>
              <a:buNone/>
            </a:pPr>
            <a:r>
              <a:rPr lang="en-US" dirty="0"/>
              <a:t>	 and column 10 times</a:t>
            </a:r>
          </a:p>
          <a:p>
            <a:r>
              <a:rPr lang="en-US" dirty="0"/>
              <a:t>(“Nearest neighbor</a:t>
            </a:r>
          </a:p>
          <a:p>
            <a:pPr>
              <a:buNone/>
            </a:pPr>
            <a:r>
              <a:rPr lang="en-US" dirty="0"/>
              <a:t>	  interpolation”)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214020" name="Picture 4" descr="C:\snavely\work\teaching\09Fa-CS6610\lectures\lec02\images\bee10x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8576" y="2916918"/>
            <a:ext cx="2678906" cy="2678906"/>
          </a:xfrm>
          <a:prstGeom prst="rect">
            <a:avLst/>
          </a:prstGeom>
          <a:noFill/>
        </p:spPr>
      </p:pic>
      <p:pic>
        <p:nvPicPr>
          <p:cNvPr id="214021" name="Picture 5" descr="C:\snavely\work\teaching\09Fa-CS6610\lectures\lec02\images\bee_smal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72600" y="1752600"/>
            <a:ext cx="267891" cy="2678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066" name="Picture 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3124200" y="1797489"/>
            <a:ext cx="6350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2067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4191000" y="2721414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2068" name="Freeform 4"/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4191000" y="2073714"/>
            <a:ext cx="3048000" cy="711200"/>
          </a:xfrm>
          <a:custGeom>
            <a:avLst/>
            <a:gdLst>
              <a:gd name="T0" fmla="*/ 0 w 1920"/>
              <a:gd name="T1" fmla="*/ 408 h 448"/>
              <a:gd name="T2" fmla="*/ 480 w 1920"/>
              <a:gd name="T3" fmla="*/ 24 h 448"/>
              <a:gd name="T4" fmla="*/ 960 w 1920"/>
              <a:gd name="T5" fmla="*/ 264 h 448"/>
              <a:gd name="T6" fmla="*/ 1440 w 1920"/>
              <a:gd name="T7" fmla="*/ 408 h 448"/>
              <a:gd name="T8" fmla="*/ 1920 w 1920"/>
              <a:gd name="T9" fmla="*/ 24 h 4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0"/>
              <a:gd name="T16" fmla="*/ 0 h 448"/>
              <a:gd name="T17" fmla="*/ 1920 w 1920"/>
              <a:gd name="T18" fmla="*/ 448 h 4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0" h="448">
                <a:moveTo>
                  <a:pt x="0" y="408"/>
                </a:moveTo>
                <a:cubicBezTo>
                  <a:pt x="160" y="228"/>
                  <a:pt x="320" y="48"/>
                  <a:pt x="480" y="24"/>
                </a:cubicBezTo>
                <a:cubicBezTo>
                  <a:pt x="640" y="0"/>
                  <a:pt x="800" y="200"/>
                  <a:pt x="960" y="264"/>
                </a:cubicBezTo>
                <a:cubicBezTo>
                  <a:pt x="1120" y="328"/>
                  <a:pt x="1280" y="448"/>
                  <a:pt x="1440" y="408"/>
                </a:cubicBezTo>
                <a:cubicBezTo>
                  <a:pt x="1600" y="368"/>
                  <a:pt x="1760" y="196"/>
                  <a:pt x="1920" y="24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206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4953000" y="2111814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2070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5715000" y="2492814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2071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6477000" y="2721414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2072" name="Rectangle 8"/>
          <p:cNvSpPr>
            <a:spLocks noGrp="1" noChangeArrowheads="1"/>
          </p:cNvSpPr>
          <p:nvPr>
            <p:ph type="title" idx="4294967295"/>
            <p:custDataLst>
              <p:tags r:id="rId7"/>
            </p:custDataLst>
          </p:nvPr>
        </p:nvSpPr>
        <p:spPr/>
        <p:txBody>
          <a:bodyPr/>
          <a:lstStyle/>
          <a:p>
            <a:pPr algn="l"/>
            <a:r>
              <a:rPr lang="en-US" b="1" dirty="0"/>
              <a:t>Image interpolation</a:t>
            </a:r>
          </a:p>
        </p:txBody>
      </p:sp>
      <p:sp>
        <p:nvSpPr>
          <p:cNvPr id="472074" name="Oval 10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152900" y="2683314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2075" name="Oval 11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676900" y="2454714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2076" name="Oval 12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914900" y="2064189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2077" name="Oval 13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438900" y="2673789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2078" name="Line 14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3962400" y="3407214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72079" name="Line 15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7239000" y="2111814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2080" name="Oval 16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7200900" y="2064189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2081" name="Line 17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 flipV="1">
            <a:off x="3962400" y="1730814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72082" name="Rectangle 18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220686" y="4082139"/>
            <a:ext cx="7772400" cy="2242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Recall that a digital images is formed as follows:</a:t>
            </a:r>
          </a:p>
          <a:p>
            <a:pPr marL="342900" indent="-342900">
              <a:spcBef>
                <a:spcPct val="20000"/>
              </a:spcBef>
            </a:pPr>
            <a:endParaRPr lang="en-US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It is a discrete point-sampling of a continuous function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If we could somehow reconstruct the original function, any new image could be generated, at any resolution and scale </a:t>
            </a:r>
          </a:p>
        </p:txBody>
      </p:sp>
      <p:pic>
        <p:nvPicPr>
          <p:cNvPr id="472083" name="Picture 19" descr="Edittex"/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3437846" y="4673596"/>
            <a:ext cx="4343270" cy="322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2084" name="Text Box 20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060825" y="3331014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1</a:t>
            </a:r>
          </a:p>
        </p:txBody>
      </p:sp>
      <p:sp>
        <p:nvSpPr>
          <p:cNvPr id="472085" name="Text Box 21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819650" y="3331014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2</a:t>
            </a:r>
          </a:p>
        </p:txBody>
      </p:sp>
      <p:sp>
        <p:nvSpPr>
          <p:cNvPr id="472086" name="Text Box 22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5581650" y="3331014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3</a:t>
            </a:r>
          </a:p>
        </p:txBody>
      </p:sp>
      <p:sp>
        <p:nvSpPr>
          <p:cNvPr id="472087" name="Text Box 23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6343650" y="3331014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4</a:t>
            </a:r>
          </a:p>
        </p:txBody>
      </p:sp>
      <p:sp>
        <p:nvSpPr>
          <p:cNvPr id="472088" name="Text Box 24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7105650" y="3331014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5</a:t>
            </a:r>
          </a:p>
        </p:txBody>
      </p:sp>
      <p:pic>
        <p:nvPicPr>
          <p:cNvPr id="472089" name="Picture 25" descr="txp_fig"/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7543800" y="3332602"/>
            <a:ext cx="192088" cy="15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8719458" y="6491289"/>
            <a:ext cx="22533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Adapted from: S. Seitz</a:t>
            </a:r>
          </a:p>
        </p:txBody>
      </p:sp>
      <p:sp>
        <p:nvSpPr>
          <p:cNvPr id="28" name="Text Box 34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8528050" y="2409581"/>
            <a:ext cx="14654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d = 1 in this </a:t>
            </a:r>
          </a:p>
          <a:p>
            <a:r>
              <a:rPr lang="en-US" dirty="0">
                <a:latin typeface="+mj-lt"/>
              </a:rPr>
              <a:t>example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06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6096000" y="2673790"/>
            <a:ext cx="0" cy="733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3091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4191000" y="2721414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3092" name="Freeform 4"/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4191000" y="2073714"/>
            <a:ext cx="3048000" cy="711200"/>
          </a:xfrm>
          <a:custGeom>
            <a:avLst/>
            <a:gdLst>
              <a:gd name="T0" fmla="*/ 0 w 1920"/>
              <a:gd name="T1" fmla="*/ 408 h 448"/>
              <a:gd name="T2" fmla="*/ 480 w 1920"/>
              <a:gd name="T3" fmla="*/ 24 h 448"/>
              <a:gd name="T4" fmla="*/ 960 w 1920"/>
              <a:gd name="T5" fmla="*/ 264 h 448"/>
              <a:gd name="T6" fmla="*/ 1440 w 1920"/>
              <a:gd name="T7" fmla="*/ 408 h 448"/>
              <a:gd name="T8" fmla="*/ 1920 w 1920"/>
              <a:gd name="T9" fmla="*/ 24 h 4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0"/>
              <a:gd name="T16" fmla="*/ 0 h 448"/>
              <a:gd name="T17" fmla="*/ 1920 w 1920"/>
              <a:gd name="T18" fmla="*/ 448 h 4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0" h="448">
                <a:moveTo>
                  <a:pt x="0" y="408"/>
                </a:moveTo>
                <a:cubicBezTo>
                  <a:pt x="160" y="228"/>
                  <a:pt x="320" y="48"/>
                  <a:pt x="480" y="24"/>
                </a:cubicBezTo>
                <a:cubicBezTo>
                  <a:pt x="640" y="0"/>
                  <a:pt x="800" y="200"/>
                  <a:pt x="960" y="264"/>
                </a:cubicBezTo>
                <a:cubicBezTo>
                  <a:pt x="1120" y="328"/>
                  <a:pt x="1280" y="448"/>
                  <a:pt x="1440" y="408"/>
                </a:cubicBezTo>
                <a:cubicBezTo>
                  <a:pt x="1600" y="368"/>
                  <a:pt x="1760" y="196"/>
                  <a:pt x="1920" y="24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3093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4953000" y="2111814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3094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5715000" y="2492814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3095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6477000" y="2721414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3096" name="Rectangle 8"/>
          <p:cNvSpPr>
            <a:spLocks noGrp="1" noChangeArrowheads="1"/>
          </p:cNvSpPr>
          <p:nvPr>
            <p:ph type="title" idx="4294967295"/>
            <p:custDataLst>
              <p:tags r:id="rId7"/>
            </p:custDataLst>
          </p:nvPr>
        </p:nvSpPr>
        <p:spPr/>
        <p:txBody>
          <a:bodyPr/>
          <a:lstStyle/>
          <a:p>
            <a:pPr algn="l"/>
            <a:r>
              <a:rPr lang="en-US" b="1" dirty="0"/>
              <a:t>Image interpolation</a:t>
            </a:r>
          </a:p>
        </p:txBody>
      </p:sp>
      <p:sp>
        <p:nvSpPr>
          <p:cNvPr id="473098" name="Oval 10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152900" y="2683314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3099" name="Oval 11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676900" y="2454714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3100" name="Oval 12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914900" y="2064189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3101" name="Oval 13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438900" y="2673789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3102" name="Line 14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3962400" y="3407214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73103" name="Line 15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7239000" y="2111814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3104" name="Oval 16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7200900" y="2064189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3105" name="Line 17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 flipV="1">
            <a:off x="3962400" y="1730814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73108" name="Text Box 20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060825" y="3331014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1</a:t>
            </a:r>
          </a:p>
        </p:txBody>
      </p:sp>
      <p:sp>
        <p:nvSpPr>
          <p:cNvPr id="473109" name="Text Box 21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819650" y="3331014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2</a:t>
            </a:r>
          </a:p>
        </p:txBody>
      </p:sp>
      <p:sp>
        <p:nvSpPr>
          <p:cNvPr id="473110" name="Text Box 22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581650" y="3331014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3</a:t>
            </a:r>
          </a:p>
        </p:txBody>
      </p:sp>
      <p:sp>
        <p:nvSpPr>
          <p:cNvPr id="473111" name="Text Box 23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6343650" y="3331014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4</a:t>
            </a:r>
          </a:p>
        </p:txBody>
      </p:sp>
      <p:sp>
        <p:nvSpPr>
          <p:cNvPr id="473112" name="Text Box 24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7105650" y="3331014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5</a:t>
            </a:r>
          </a:p>
        </p:txBody>
      </p:sp>
      <p:sp>
        <p:nvSpPr>
          <p:cNvPr id="473113" name="Oval 25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6057900" y="2616639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3114" name="Line 26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 flipV="1">
            <a:off x="4572000" y="2340414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3115" name="Line 27"/>
          <p:cNvSpPr>
            <a:spLocks noChangeShapeType="1"/>
          </p:cNvSpPr>
          <p:nvPr>
            <p:custDataLst>
              <p:tags r:id="rId23"/>
            </p:custDataLst>
          </p:nvPr>
        </p:nvSpPr>
        <p:spPr bwMode="auto">
          <a:xfrm flipV="1">
            <a:off x="6858000" y="2492814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3116" name="Line 28"/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 flipV="1">
            <a:off x="5334000" y="2264214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3117" name="Oval 29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5295900" y="2216589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3118" name="Oval 30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4533900" y="2283264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3119" name="Oval 31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6819900" y="2435664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73120" name="Picture 32" descr="txp_fig"/>
          <p:cNvPicPr>
            <a:picLocks noChangeAspect="1" noChangeArrowheads="1"/>
          </p:cNvPicPr>
          <p:nvPr>
            <p:custDataLst>
              <p:tags r:id="rId28"/>
            </p:custDataLst>
          </p:nvPr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3124200" y="1797489"/>
            <a:ext cx="6350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3121" name="Picture 33" descr="txp_fig"/>
          <p:cNvPicPr>
            <a:picLocks noChangeAspect="1" noChangeArrowheads="1"/>
          </p:cNvPicPr>
          <p:nvPr>
            <p:custDataLst>
              <p:tags r:id="rId29"/>
            </p:custDataLst>
          </p:nvPr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7543800" y="3332602"/>
            <a:ext cx="192088" cy="15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3122" name="Text Box 34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8528050" y="2409581"/>
            <a:ext cx="14654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d = 1 in this </a:t>
            </a:r>
          </a:p>
          <a:p>
            <a:r>
              <a:rPr lang="en-US" dirty="0">
                <a:latin typeface="+mj-lt"/>
              </a:rPr>
              <a:t>example</a:t>
            </a:r>
          </a:p>
        </p:txBody>
      </p:sp>
      <p:sp>
        <p:nvSpPr>
          <p:cNvPr id="35" name="Rectangle 18"/>
          <p:cNvSpPr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2220686" y="4082139"/>
            <a:ext cx="7772400" cy="2242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Recall that a digital images is formed as follows:</a:t>
            </a:r>
          </a:p>
          <a:p>
            <a:pPr marL="342900" indent="-342900">
              <a:spcBef>
                <a:spcPct val="20000"/>
              </a:spcBef>
            </a:pPr>
            <a:endParaRPr lang="en-US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It is a discrete point-sampling of a continuous function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If we could somehow reconstruct the original function, any new image could be generated, at any resolution and scale </a:t>
            </a:r>
          </a:p>
        </p:txBody>
      </p:sp>
      <p:pic>
        <p:nvPicPr>
          <p:cNvPr id="36" name="Picture 19" descr="Edittex"/>
          <p:cNvPicPr>
            <a:picLocks noChangeAspect="1" noChangeArrowheads="1"/>
          </p:cNvPicPr>
          <p:nvPr>
            <p:custDataLst>
              <p:tags r:id="rId32"/>
            </p:custDataLst>
          </p:nvPr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3437846" y="4673596"/>
            <a:ext cx="4343270" cy="322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 Box 8"/>
          <p:cNvSpPr txBox="1">
            <a:spLocks noChangeArrowheads="1"/>
          </p:cNvSpPr>
          <p:nvPr/>
        </p:nvSpPr>
        <p:spPr bwMode="auto">
          <a:xfrm>
            <a:off x="8719458" y="6491289"/>
            <a:ext cx="25581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Adapted from: S. Seitz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/>
        <p:txBody>
          <a:bodyPr/>
          <a:lstStyle/>
          <a:p>
            <a:pPr algn="l"/>
            <a:r>
              <a:rPr lang="en-US" b="1" dirty="0"/>
              <a:t>Image interpolation</a:t>
            </a:r>
          </a:p>
        </p:txBody>
      </p:sp>
      <p:sp>
        <p:nvSpPr>
          <p:cNvPr id="474118" name="Line 6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4191000" y="2721414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4119" name="Line 7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4953000" y="2111814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4120" name="Line 8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5715000" y="2492814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4121" name="Line 9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6477000" y="2721414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4122" name="Oval 10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152900" y="2683314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4123" name="Oval 1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676900" y="2454714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4124" name="Oval 12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914900" y="2064189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4125" name="Oval 13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438900" y="2673789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4126" name="Line 14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3962400" y="3407214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74127" name="Line 15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7239000" y="2111814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4128" name="Oval 16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200900" y="2064189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4129" name="Line 17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3962400" y="1730814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74130" name="Text Box 18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060825" y="3331014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1</a:t>
            </a:r>
          </a:p>
        </p:txBody>
      </p:sp>
      <p:sp>
        <p:nvSpPr>
          <p:cNvPr id="474131" name="Text Box 19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819650" y="3331014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2</a:t>
            </a:r>
          </a:p>
        </p:txBody>
      </p:sp>
      <p:sp>
        <p:nvSpPr>
          <p:cNvPr id="474132" name="Text Box 20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581650" y="3331014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3</a:t>
            </a:r>
          </a:p>
        </p:txBody>
      </p:sp>
      <p:sp>
        <p:nvSpPr>
          <p:cNvPr id="474133" name="Text Box 21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343650" y="3331014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4</a:t>
            </a:r>
          </a:p>
        </p:txBody>
      </p:sp>
      <p:sp>
        <p:nvSpPr>
          <p:cNvPr id="474134" name="Text Box 22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7105650" y="3331014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5</a:t>
            </a:r>
          </a:p>
        </p:txBody>
      </p:sp>
      <p:pic>
        <p:nvPicPr>
          <p:cNvPr id="474135" name="Picture 23" descr="txp_fig"/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3124200" y="1797489"/>
            <a:ext cx="6350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4136" name="Text Box 24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5124450" y="3341900"/>
            <a:ext cx="4443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2.5</a:t>
            </a:r>
          </a:p>
        </p:txBody>
      </p:sp>
      <p:sp>
        <p:nvSpPr>
          <p:cNvPr id="474137" name="Text Box 25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752850" y="2461064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1</a:t>
            </a:r>
          </a:p>
        </p:txBody>
      </p:sp>
      <p:pic>
        <p:nvPicPr>
          <p:cNvPr id="474138" name="Picture 26" descr="txp_fig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7532688" y="3334190"/>
            <a:ext cx="192088" cy="15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4552950" y="2645214"/>
            <a:ext cx="1543050" cy="762000"/>
            <a:chOff x="1908" y="2016"/>
            <a:chExt cx="972" cy="480"/>
          </a:xfrm>
        </p:grpSpPr>
        <p:sp>
          <p:nvSpPr>
            <p:cNvPr id="474145" name="Freeform 33"/>
            <p:cNvSpPr>
              <a:spLocks/>
            </p:cNvSpPr>
            <p:nvPr>
              <p:custDataLst>
                <p:tags r:id="rId36"/>
              </p:custDataLst>
            </p:nvPr>
          </p:nvSpPr>
          <p:spPr bwMode="auto">
            <a:xfrm>
              <a:off x="1920" y="2016"/>
              <a:ext cx="960" cy="480"/>
            </a:xfrm>
            <a:custGeom>
              <a:avLst/>
              <a:gdLst>
                <a:gd name="T0" fmla="*/ 0 w 960"/>
                <a:gd name="T1" fmla="*/ 480 h 480"/>
                <a:gd name="T2" fmla="*/ 480 w 960"/>
                <a:gd name="T3" fmla="*/ 0 h 480"/>
                <a:gd name="T4" fmla="*/ 960 w 960"/>
                <a:gd name="T5" fmla="*/ 480 h 480"/>
                <a:gd name="T6" fmla="*/ 0 60000 65536"/>
                <a:gd name="T7" fmla="*/ 0 60000 65536"/>
                <a:gd name="T8" fmla="*/ 0 60000 65536"/>
                <a:gd name="T9" fmla="*/ 0 w 960"/>
                <a:gd name="T10" fmla="*/ 0 h 480"/>
                <a:gd name="T11" fmla="*/ 960 w 960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0" h="480">
                  <a:moveTo>
                    <a:pt x="0" y="480"/>
                  </a:moveTo>
                  <a:lnTo>
                    <a:pt x="480" y="0"/>
                  </a:lnTo>
                  <a:lnTo>
                    <a:pt x="960" y="480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474146" name="Picture 34" descr="txp_fig"/>
            <p:cNvPicPr>
              <a:picLocks noChangeAspect="1" noChangeArrowheads="1"/>
            </p:cNvPicPr>
            <p:nvPr>
              <p:custDataLst>
                <p:tags r:id="rId37"/>
              </p:custDataLst>
            </p:nvPr>
          </p:nvPicPr>
          <p:blipFill>
            <a:blip r:embed="rId42" cstate="print"/>
            <a:srcRect/>
            <a:stretch>
              <a:fillRect/>
            </a:stretch>
          </p:blipFill>
          <p:spPr bwMode="auto">
            <a:xfrm>
              <a:off x="1908" y="2165"/>
              <a:ext cx="108" cy="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35"/>
          <p:cNvGrpSpPr>
            <a:grpSpLocks/>
          </p:cNvGrpSpPr>
          <p:nvPr>
            <p:custDataLst>
              <p:tags r:id="rId23"/>
            </p:custDataLst>
          </p:nvPr>
        </p:nvGrpSpPr>
        <p:grpSpPr bwMode="auto">
          <a:xfrm>
            <a:off x="4953000" y="2111814"/>
            <a:ext cx="762000" cy="1295400"/>
            <a:chOff x="2160" y="1680"/>
            <a:chExt cx="480" cy="816"/>
          </a:xfrm>
        </p:grpSpPr>
        <p:sp>
          <p:nvSpPr>
            <p:cNvPr id="474148" name="Line 36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 flipV="1">
              <a:off x="2400" y="1824"/>
              <a:ext cx="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149" name="Line 37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2160" y="1680"/>
              <a:ext cx="480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150" name="Oval 38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2376" y="1776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26023" name="Freeform 39"/>
          <p:cNvSpPr>
            <a:spLocks/>
          </p:cNvSpPr>
          <p:nvPr>
            <p:custDataLst>
              <p:tags r:id="rId24"/>
            </p:custDataLst>
          </p:nvPr>
        </p:nvSpPr>
        <p:spPr bwMode="auto">
          <a:xfrm>
            <a:off x="4191000" y="2111814"/>
            <a:ext cx="3048000" cy="609600"/>
          </a:xfrm>
          <a:custGeom>
            <a:avLst/>
            <a:gdLst>
              <a:gd name="T0" fmla="*/ 0 w 1920"/>
              <a:gd name="T1" fmla="*/ 384 h 384"/>
              <a:gd name="T2" fmla="*/ 480 w 1920"/>
              <a:gd name="T3" fmla="*/ 0 h 384"/>
              <a:gd name="T4" fmla="*/ 960 w 1920"/>
              <a:gd name="T5" fmla="*/ 240 h 384"/>
              <a:gd name="T6" fmla="*/ 1440 w 1920"/>
              <a:gd name="T7" fmla="*/ 384 h 384"/>
              <a:gd name="T8" fmla="*/ 1920 w 1920"/>
              <a:gd name="T9" fmla="*/ 0 h 3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0"/>
              <a:gd name="T16" fmla="*/ 0 h 384"/>
              <a:gd name="T17" fmla="*/ 1920 w 1920"/>
              <a:gd name="T18" fmla="*/ 384 h 3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0" h="384">
                <a:moveTo>
                  <a:pt x="0" y="384"/>
                </a:moveTo>
                <a:lnTo>
                  <a:pt x="480" y="0"/>
                </a:lnTo>
                <a:lnTo>
                  <a:pt x="960" y="240"/>
                </a:lnTo>
                <a:lnTo>
                  <a:pt x="1440" y="384"/>
                </a:lnTo>
                <a:lnTo>
                  <a:pt x="1920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4154" name="Rectangle 42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2209800" y="4495800"/>
            <a:ext cx="7772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Convert      to a continuous function: </a:t>
            </a:r>
          </a:p>
          <a:p>
            <a:pPr marL="742950" lvl="1" indent="-285750">
              <a:spcBef>
                <a:spcPct val="20000"/>
              </a:spcBef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5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Reconstruct by convolution with a </a:t>
            </a:r>
            <a:r>
              <a:rPr lang="en-US" sz="2000" i="1" dirty="0"/>
              <a:t>reconstruction filter,</a:t>
            </a:r>
            <a:r>
              <a:rPr lang="en-US" sz="2000" dirty="0"/>
              <a:t>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pic>
        <p:nvPicPr>
          <p:cNvPr id="474155" name="Picture 43" descr="Edittex"/>
          <p:cNvPicPr>
            <a:picLocks noChangeAspect="1" noChangeArrowheads="1"/>
          </p:cNvPicPr>
          <p:nvPr>
            <p:custDataLst>
              <p:tags r:id="rId26"/>
            </p:custDataLst>
          </p:nvPr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4012840" y="4955100"/>
            <a:ext cx="211692" cy="18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4156" name="Picture 44" descr="Edittex"/>
          <p:cNvPicPr>
            <a:picLocks noChangeAspect="1" noChangeArrowheads="1"/>
          </p:cNvPicPr>
          <p:nvPr>
            <p:custDataLst>
              <p:tags r:id="rId27"/>
            </p:custDataLst>
          </p:nvPr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3429454" y="5286831"/>
            <a:ext cx="620871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Rectangle 3"/>
          <p:cNvSpPr txBox="1">
            <a:spLocks noChangeArrowheads="1"/>
          </p:cNvSpPr>
          <p:nvPr>
            <p:custDataLst>
              <p:tags r:id="rId28"/>
            </p:custDataLst>
          </p:nvPr>
        </p:nvSpPr>
        <p:spPr>
          <a:xfrm>
            <a:off x="2220686" y="3744760"/>
            <a:ext cx="77724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dirty="0"/>
              <a:t>What if we don’t know    ?</a:t>
            </a:r>
          </a:p>
        </p:txBody>
      </p:sp>
      <p:pic>
        <p:nvPicPr>
          <p:cNvPr id="47" name="Picture 4" descr="txp_fig"/>
          <p:cNvPicPr>
            <a:picLocks noChangeAspect="1" noChangeArrowheads="1"/>
          </p:cNvPicPr>
          <p:nvPr>
            <p:custDataLst>
              <p:tags r:id="rId29"/>
            </p:custDataLst>
          </p:nvPr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6302807" y="3852665"/>
            <a:ext cx="173038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2209800" y="4212171"/>
            <a:ext cx="7772400" cy="762000"/>
            <a:chOff x="432" y="987"/>
            <a:chExt cx="4896" cy="480"/>
          </a:xfrm>
        </p:grpSpPr>
        <p:sp>
          <p:nvSpPr>
            <p:cNvPr id="49" name="Rectangle 30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432" y="987"/>
              <a:ext cx="4896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000" dirty="0"/>
                <a:t>Guess an approximation:</a:t>
              </a:r>
            </a:p>
            <a:p>
              <a:pPr marL="742950" lvl="1" indent="-285750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000" dirty="0"/>
                <a:t>Can be done in a principled way: filtering</a:t>
              </a:r>
            </a:p>
          </p:txBody>
        </p:sp>
        <p:pic>
          <p:nvPicPr>
            <p:cNvPr id="50" name="Picture 31" descr="Edittex"/>
            <p:cNvPicPr>
              <a:picLocks noChangeAspect="1" noChangeArrowheads="1"/>
            </p:cNvPicPr>
            <p:nvPr>
              <p:custDataLst>
                <p:tags r:id="rId32"/>
              </p:custDataLst>
            </p:nvPr>
          </p:nvPicPr>
          <p:blipFill>
            <a:blip r:embed="rId46" cstate="print"/>
            <a:srcRect/>
            <a:stretch>
              <a:fillRect/>
            </a:stretch>
          </p:blipFill>
          <p:spPr bwMode="auto">
            <a:xfrm>
              <a:off x="2738" y="1006"/>
              <a:ext cx="105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" name="Text Box 34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8528050" y="2409581"/>
            <a:ext cx="15303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d = 1 in this example</a:t>
            </a:r>
          </a:p>
        </p:txBody>
      </p:sp>
      <p:pic>
        <p:nvPicPr>
          <p:cNvPr id="215042" name="Picture 2"/>
          <p:cNvPicPr>
            <a:picLocks noChangeAspect="1" noChangeArrowheads="1"/>
          </p:cNvPicPr>
          <p:nvPr/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4865918" y="6061315"/>
            <a:ext cx="1523996" cy="43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Text Box 8"/>
          <p:cNvSpPr txBox="1">
            <a:spLocks noChangeArrowheads="1"/>
          </p:cNvSpPr>
          <p:nvPr/>
        </p:nvSpPr>
        <p:spPr bwMode="auto">
          <a:xfrm>
            <a:off x="9677400" y="6346914"/>
            <a:ext cx="2438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Adapted from: S.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4136" grpId="0"/>
      <p:bldP spid="4260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Image scaling</a:t>
            </a:r>
          </a:p>
        </p:txBody>
      </p:sp>
      <p:pic>
        <p:nvPicPr>
          <p:cNvPr id="48131" name="Picture 3" descr="van_Gogh_-_Self_Portrai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35650" y="-1371600"/>
            <a:ext cx="6280150" cy="825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2270126" y="1716089"/>
            <a:ext cx="334113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dirty="0">
                <a:cs typeface="Arial" charset="0"/>
              </a:rPr>
              <a:t>This image is too big to fit on the screen.  How can we generate a half-sized version?</a:t>
            </a:r>
          </a:p>
          <a:p>
            <a:pPr eaLnBrk="0" hangingPunct="0"/>
            <a:endParaRPr lang="en-US" dirty="0">
              <a:cs typeface="Arial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9377196" y="6491289"/>
            <a:ext cx="19796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bg2"/>
                </a:solidFill>
              </a:rPr>
              <a:t>Source: S. </a:t>
            </a:r>
            <a:r>
              <a:rPr lang="en-US" sz="1400" dirty="0">
                <a:solidFill>
                  <a:schemeClr val="bg2"/>
                </a:solidFill>
              </a:rPr>
              <a:t>Seitz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762000" y="274638"/>
            <a:ext cx="10668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4400" b="1">
                <a:latin typeface="+mj-lt"/>
                <a:ea typeface="+mj-ea"/>
                <a:cs typeface="+mj-cs"/>
              </a:rPr>
              <a:t>Image interpolation</a:t>
            </a:r>
            <a:endParaRPr lang="en-US" sz="44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2160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1" y="1438537"/>
            <a:ext cx="6760027" cy="52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8262253" y="1730825"/>
            <a:ext cx="2257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“Ideal</a:t>
            </a:r>
            <a:r>
              <a:rPr lang="en-US"/>
              <a:t>” reconstruction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62253" y="3026232"/>
            <a:ext cx="2520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Nearest-neighbor interpolation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62253" y="4550237"/>
            <a:ext cx="2520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Linear interpolation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262253" y="5943608"/>
            <a:ext cx="2520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Gaussian reconstruction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591800" y="6505523"/>
            <a:ext cx="14772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B. Curless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4"/>
          <p:cNvGrpSpPr/>
          <p:nvPr/>
        </p:nvGrpSpPr>
        <p:grpSpPr>
          <a:xfrm>
            <a:off x="6756614" y="1796521"/>
            <a:ext cx="2163763" cy="1543050"/>
            <a:chOff x="6433450" y="1994824"/>
            <a:chExt cx="2163763" cy="1543050"/>
          </a:xfrm>
        </p:grpSpPr>
        <p:pic>
          <p:nvPicPr>
            <p:cNvPr id="475152" name="Picture 60"/>
            <p:cNvPicPr>
              <a:picLocks noChangeAspect="1" noChangeArrowheads="1"/>
            </p:cNvPicPr>
            <p:nvPr>
              <p:custDataLst>
                <p:tags r:id="rId15"/>
              </p:custDataLst>
            </p:nvPr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6433450" y="1994824"/>
              <a:ext cx="2163763" cy="154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75153" name="Straight Connector 19"/>
            <p:cNvCxnSpPr>
              <a:cxnSpLocks noChangeShapeType="1"/>
            </p:cNvCxnSpPr>
            <p:nvPr>
              <p:custDataLst>
                <p:tags r:id="rId16"/>
              </p:custDataLst>
            </p:nvPr>
          </p:nvCxnSpPr>
          <p:spPr bwMode="auto">
            <a:xfrm rot="16200000" flipH="1">
              <a:off x="7221644" y="2654431"/>
              <a:ext cx="901700" cy="258762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75154" name="Straight Connector 24"/>
            <p:cNvCxnSpPr>
              <a:cxnSpLocks noChangeShapeType="1"/>
            </p:cNvCxnSpPr>
            <p:nvPr>
              <p:custDataLst>
                <p:tags r:id="rId17"/>
              </p:custDataLst>
            </p:nvPr>
          </p:nvCxnSpPr>
          <p:spPr bwMode="auto">
            <a:xfrm rot="5400000">
              <a:off x="6939863" y="2599661"/>
              <a:ext cx="869950" cy="339725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75155" name="Straight Connector 26"/>
            <p:cNvCxnSpPr>
              <a:cxnSpLocks noChangeShapeType="1"/>
            </p:cNvCxnSpPr>
            <p:nvPr>
              <p:custDataLst>
                <p:tags r:id="rId18"/>
              </p:custDataLst>
            </p:nvPr>
          </p:nvCxnSpPr>
          <p:spPr bwMode="auto">
            <a:xfrm rot="16200000" flipH="1">
              <a:off x="7412144" y="2463930"/>
              <a:ext cx="527050" cy="26193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75156" name="Straight Connector 28"/>
            <p:cNvCxnSpPr>
              <a:cxnSpLocks noChangeShapeType="1"/>
            </p:cNvCxnSpPr>
            <p:nvPr>
              <p:custDataLst>
                <p:tags r:id="rId19"/>
              </p:custDataLst>
            </p:nvPr>
          </p:nvCxnSpPr>
          <p:spPr bwMode="auto">
            <a:xfrm rot="16200000" flipH="1">
              <a:off x="7763775" y="2888587"/>
              <a:ext cx="147638" cy="74612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</p:cxnSp>
      </p:grpSp>
      <p:sp>
        <p:nvSpPr>
          <p:cNvPr id="475138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/>
        <p:txBody>
          <a:bodyPr/>
          <a:lstStyle/>
          <a:p>
            <a:pPr algn="l"/>
            <a:r>
              <a:rPr lang="en-US" b="1" dirty="0"/>
              <a:t>Reconstruction filters</a:t>
            </a:r>
          </a:p>
        </p:txBody>
      </p:sp>
      <p:sp>
        <p:nvSpPr>
          <p:cNvPr id="475139" name="Rectangle 3"/>
          <p:cNvSpPr>
            <a:spLocks noGrp="1" noChangeArrowheads="1"/>
          </p:cNvSpPr>
          <p:nvPr>
            <p:ph type="body" idx="4294967295"/>
            <p:custDataLst>
              <p:tags r:id="rId2"/>
            </p:custDataLst>
          </p:nvPr>
        </p:nvSpPr>
        <p:spPr>
          <a:xfrm>
            <a:off x="2209800" y="1393384"/>
            <a:ext cx="7772400" cy="5334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What does the 2D version of this hat function look like?</a:t>
            </a:r>
          </a:p>
        </p:txBody>
      </p:sp>
      <p:sp>
        <p:nvSpPr>
          <p:cNvPr id="397349" name="Rectangle 3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79291" y="4103932"/>
            <a:ext cx="7569507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/>
              <a:t>Often implemented without cross-correlation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E.g., </a:t>
            </a:r>
            <a:r>
              <a:rPr lang="en-US" sz="2000" dirty="0">
                <a:hlinkClick r:id="rId23"/>
              </a:rPr>
              <a:t>http://en.wikipedia.org/wiki/Bilinear_interpolation</a:t>
            </a:r>
            <a:r>
              <a:rPr lang="en-US" sz="2000" dirty="0"/>
              <a:t> </a:t>
            </a:r>
            <a:endParaRPr lang="en-US" dirty="0"/>
          </a:p>
          <a:p>
            <a:pPr marL="342900" indent="-342900">
              <a:spcBef>
                <a:spcPct val="20000"/>
              </a:spcBef>
            </a:pPr>
            <a:r>
              <a:rPr lang="en-US" sz="2000" dirty="0"/>
              <a:t>Better filters give better </a:t>
            </a:r>
            <a:r>
              <a:rPr lang="en-US" sz="2000" dirty="0" err="1"/>
              <a:t>resampled</a:t>
            </a:r>
            <a:r>
              <a:rPr lang="en-US" sz="2000" dirty="0"/>
              <a:t> images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 dirty="0" err="1"/>
              <a:t>Bicubic</a:t>
            </a:r>
            <a:r>
              <a:rPr lang="en-US" sz="2000" dirty="0"/>
              <a:t> is common choice</a:t>
            </a:r>
          </a:p>
        </p:txBody>
      </p:sp>
      <p:sp>
        <p:nvSpPr>
          <p:cNvPr id="475141" name="Rectangle 4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948794" y="4322057"/>
            <a:ext cx="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475142" name="Picture 45" descr="s3img254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2415150" y="3537874"/>
            <a:ext cx="14636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5143" name="Rectangle 4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664013" y="4289006"/>
            <a:ext cx="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75144" name="Rectangle 47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948794" y="4322057"/>
            <a:ext cx="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3" name="Group 52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3623231" y="2351725"/>
            <a:ext cx="1543050" cy="762000"/>
            <a:chOff x="1908" y="2016"/>
            <a:chExt cx="972" cy="480"/>
          </a:xfrm>
        </p:grpSpPr>
        <p:sp>
          <p:nvSpPr>
            <p:cNvPr id="475146" name="Freeform 53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1920" y="2016"/>
              <a:ext cx="960" cy="480"/>
            </a:xfrm>
            <a:custGeom>
              <a:avLst/>
              <a:gdLst>
                <a:gd name="T0" fmla="*/ 0 w 960"/>
                <a:gd name="T1" fmla="*/ 480 h 480"/>
                <a:gd name="T2" fmla="*/ 480 w 960"/>
                <a:gd name="T3" fmla="*/ 0 h 480"/>
                <a:gd name="T4" fmla="*/ 960 w 960"/>
                <a:gd name="T5" fmla="*/ 480 h 480"/>
                <a:gd name="T6" fmla="*/ 0 60000 65536"/>
                <a:gd name="T7" fmla="*/ 0 60000 65536"/>
                <a:gd name="T8" fmla="*/ 0 60000 65536"/>
                <a:gd name="T9" fmla="*/ 0 w 960"/>
                <a:gd name="T10" fmla="*/ 0 h 480"/>
                <a:gd name="T11" fmla="*/ 960 w 960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0" h="480">
                  <a:moveTo>
                    <a:pt x="0" y="480"/>
                  </a:moveTo>
                  <a:lnTo>
                    <a:pt x="480" y="0"/>
                  </a:lnTo>
                  <a:lnTo>
                    <a:pt x="960" y="480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475147" name="Picture 54" descr="txp_fig"/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908" y="2165"/>
              <a:ext cx="108" cy="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75148" name="Picture 55" descr="txp_fi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3166031" y="2532701"/>
            <a:ext cx="647700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5149" name="Picture 57" descr="txp_fi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5680632" y="2499363"/>
            <a:ext cx="968375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5150" name="Text Box 58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394631" y="3189925"/>
            <a:ext cx="2051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performs </a:t>
            </a:r>
          </a:p>
          <a:p>
            <a:pPr algn="ctr"/>
            <a:r>
              <a:rPr lang="en-US"/>
              <a:t>linear interpolation</a:t>
            </a:r>
          </a:p>
        </p:txBody>
      </p:sp>
      <p:sp>
        <p:nvSpPr>
          <p:cNvPr id="475151" name="Text Box 59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141006" y="3189925"/>
            <a:ext cx="2609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(tent function) performs </a:t>
            </a:r>
          </a:p>
          <a:p>
            <a:pPr algn="ctr"/>
            <a:r>
              <a:rPr lang="en-US" b="1"/>
              <a:t>bilinear interpolation</a:t>
            </a:r>
          </a:p>
        </p:txBody>
      </p:sp>
      <p:pic>
        <p:nvPicPr>
          <p:cNvPr id="217091" name="Picture 3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7086600" y="5346415"/>
            <a:ext cx="1377372" cy="1123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6690256" y="6413629"/>
            <a:ext cx="2082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Cubic reconstruction filter</a:t>
            </a:r>
          </a:p>
        </p:txBody>
      </p:sp>
      <p:pic>
        <p:nvPicPr>
          <p:cNvPr id="217092" name="Picture 4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8662275" y="5560915"/>
            <a:ext cx="3305061" cy="592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7349" grpId="0" build="p" autoUpdateAnimBg="0"/>
      <p:bldP spid="2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4400" b="1" dirty="0">
                <a:latin typeface="+mj-lt"/>
                <a:ea typeface="+mj-ea"/>
                <a:cs typeface="+mj-cs"/>
              </a:rPr>
              <a:t>Image interpolation</a:t>
            </a: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7745" y="2721202"/>
            <a:ext cx="2678906" cy="267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C:\snavely\work\teaching\09Fa-CS6610\lectures\lec02\images\bee10x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344" y="2721202"/>
            <a:ext cx="2678906" cy="2678906"/>
          </a:xfrm>
          <a:prstGeom prst="rect">
            <a:avLst/>
          </a:prstGeom>
          <a:noFill/>
        </p:spPr>
      </p:pic>
      <p:pic>
        <p:nvPicPr>
          <p:cNvPr id="2181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3045" y="2721202"/>
            <a:ext cx="2678906" cy="267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807010" y="5410190"/>
            <a:ext cx="27785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Nearest-neighbor interpolation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76334" y="5410190"/>
            <a:ext cx="1946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Bilinear interpolation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75154" y="5410190"/>
            <a:ext cx="1908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Bicubic</a:t>
            </a:r>
            <a:r>
              <a:rPr lang="en-US" sz="1600" dirty="0"/>
              <a:t> interpolation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06507" y="1750419"/>
            <a:ext cx="3570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Original image:          x 10</a:t>
            </a:r>
          </a:p>
        </p:txBody>
      </p:sp>
      <p:pic>
        <p:nvPicPr>
          <p:cNvPr id="5" name="Picture 5" descr="C:\snavely\work\teaching\09Fa-CS6610\lectures\lec02\images\bee_smal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400" y="1812246"/>
            <a:ext cx="267891" cy="2678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 descr="C:\snavely\work\teaching\09Fa-CS6610\lectures\lec02\images\bee_pers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5721" y="1393146"/>
            <a:ext cx="3941536" cy="3941536"/>
          </a:xfrm>
          <a:prstGeom prst="rect">
            <a:avLst/>
          </a:prstGeom>
          <a:noFill/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0163" name="Picture 3" descr="C:\snavely\work\teaching\09Fa-CS6610\lectures\lec02\images\be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74207" y="2612347"/>
            <a:ext cx="2613025" cy="2613025"/>
          </a:xfrm>
          <a:prstGeom prst="rect">
            <a:avLst/>
          </a:prstGeom>
          <a:noFill/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ight Arrow 7"/>
          <p:cNvSpPr/>
          <p:nvPr/>
        </p:nvSpPr>
        <p:spPr>
          <a:xfrm>
            <a:off x="5453743" y="3418114"/>
            <a:ext cx="892629" cy="859972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169230" y="1567543"/>
            <a:ext cx="3782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Also used for </a:t>
            </a:r>
            <a:r>
              <a:rPr lang="en-US" sz="2800" i="1" dirty="0" err="1"/>
              <a:t>resampling</a:t>
            </a:r>
            <a:endParaRPr lang="en-US" sz="2800" i="1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2772D6B6-A8F9-4AFE-8B09-A8745AEE54B5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4400" b="1" dirty="0">
                <a:latin typeface="+mj-lt"/>
                <a:ea typeface="+mj-ea"/>
                <a:cs typeface="+mj-cs"/>
              </a:rPr>
              <a:t>Image interpolation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Raster-to-vector graphics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A57CDA-072F-4B98-9883-D30F5ACBF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088" y="2438400"/>
            <a:ext cx="9144000" cy="28006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0D9163-DD5A-4960-844B-0C4662A27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088" y="1659664"/>
            <a:ext cx="3086100" cy="77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740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Depixelating</a:t>
            </a:r>
            <a:r>
              <a:rPr lang="en-US" dirty="0"/>
              <a:t> Pixel 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8658" name="Picture 2" descr="http://static02.mediaite.com/geekosystem/uploads/2011/05/depixela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879" y="1905000"/>
            <a:ext cx="5238750" cy="408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317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methods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219200"/>
            <a:ext cx="8229600" cy="49772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47800" y="6172201"/>
            <a:ext cx="8991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Lucida Grande"/>
              </a:rPr>
              <a:t>From Romano, et al: RAISR: Rapid and Accurate Image Super Resolution, </a:t>
            </a:r>
            <a:r>
              <a:rPr lang="en-US" dirty="0">
                <a:solidFill>
                  <a:srgbClr val="000000"/>
                </a:solidFill>
                <a:latin typeface="Lucida Grande"/>
                <a:hlinkClick r:id="rId3"/>
              </a:rPr>
              <a:t>https://arxiv.org/abs/1606.01299</a:t>
            </a:r>
            <a:endParaRPr lang="en-US" dirty="0">
              <a:solidFill>
                <a:srgbClr val="000000"/>
              </a:solidFill>
              <a:latin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22757594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C54EF-3545-46D7-97B2-B892CB35D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Super-resolution with multiple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EC76B-13AA-45B4-8EF2-A7EDBBFC20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do better </a:t>
            </a:r>
            <a:r>
              <a:rPr lang="en-US" dirty="0" err="1"/>
              <a:t>upsampling</a:t>
            </a:r>
            <a:r>
              <a:rPr lang="en-US" dirty="0"/>
              <a:t> if you have multiple images of the scene taken with small (subpixel) shifts</a:t>
            </a:r>
          </a:p>
          <a:p>
            <a:r>
              <a:rPr lang="en-US" dirty="0"/>
              <a:t>Some cellphone cameras (like the Google Pixel line) capture a </a:t>
            </a:r>
            <a:r>
              <a:rPr lang="en-US" b="1" dirty="0"/>
              <a:t>burst</a:t>
            </a:r>
            <a:r>
              <a:rPr lang="en-US" dirty="0"/>
              <a:t> of photos</a:t>
            </a:r>
          </a:p>
          <a:p>
            <a:r>
              <a:rPr lang="en-US" dirty="0"/>
              <a:t>Can we use that burst for </a:t>
            </a:r>
            <a:r>
              <a:rPr lang="en-US" dirty="0" err="1"/>
              <a:t>upsampling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275383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24B4F-0145-4B4E-9FCF-1EC311C98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Pixel 3 Super Res Zoom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F4C0AF-BA9A-41C1-85D4-6D16F49D99E6}"/>
              </a:ext>
            </a:extLst>
          </p:cNvPr>
          <p:cNvSpPr/>
          <p:nvPr/>
        </p:nvSpPr>
        <p:spPr>
          <a:xfrm>
            <a:off x="1500116" y="556260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latin typeface="+mj-lt"/>
              </a:rPr>
              <a:t>Effect of hand tremor as seen in a cropped burst of photos, after global alignment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62E718-CC3C-4A59-A56B-30B5743BE4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1" y="1752600"/>
            <a:ext cx="4073237" cy="3733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D533E42-F9AE-4648-A60D-565CA1CD6687}"/>
              </a:ext>
            </a:extLst>
          </p:cNvPr>
          <p:cNvSpPr/>
          <p:nvPr/>
        </p:nvSpPr>
        <p:spPr>
          <a:xfrm>
            <a:off x="1600200" y="6398696"/>
            <a:ext cx="10058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https://ai.googleblog.com/2018/10/see-better-and-further-with-super-res.html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18FA23-698C-45E5-AB48-EB234ED7568B}"/>
              </a:ext>
            </a:extLst>
          </p:cNvPr>
          <p:cNvGrpSpPr/>
          <p:nvPr/>
        </p:nvGrpSpPr>
        <p:grpSpPr>
          <a:xfrm>
            <a:off x="6019800" y="1376422"/>
            <a:ext cx="4572000" cy="4832508"/>
            <a:chOff x="4495800" y="1376422"/>
            <a:chExt cx="4572000" cy="4832508"/>
          </a:xfrm>
        </p:grpSpPr>
        <p:pic>
          <p:nvPicPr>
            <p:cNvPr id="9" name="Picture 8" descr="A sign on the side of a building&#10;&#10;Description automatically generated">
              <a:extLst>
                <a:ext uri="{FF2B5EF4-FFF2-40B4-BE49-F238E27FC236}">
                  <a16:creationId xmlns:a16="http://schemas.microsoft.com/office/drawing/2014/main" id="{99AB3422-0573-4540-A62D-ADCA2C4F0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9612" y="1376422"/>
              <a:ext cx="3354140" cy="419100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1A6D74-4C9D-4F1B-929E-563D8E39630A}"/>
                </a:ext>
              </a:extLst>
            </p:cNvPr>
            <p:cNvSpPr/>
            <p:nvPr/>
          </p:nvSpPr>
          <p:spPr>
            <a:xfrm>
              <a:off x="4495800" y="5562599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dirty="0">
                  <a:latin typeface="+mj-lt"/>
                </a:rPr>
                <a:t>Example photo with and without super res zoom (smart burst align and merge)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116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Image sub-sampling</a:t>
            </a:r>
          </a:p>
        </p:txBody>
      </p:sp>
      <p:pic>
        <p:nvPicPr>
          <p:cNvPr id="49155" name="Picture 3" descr="vg-nn-hal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1360727"/>
            <a:ext cx="3181350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 descr="vg-nn-quar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4950" y="2325926"/>
            <a:ext cx="15875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5" descr="vg-nn-eight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86800" y="2808526"/>
            <a:ext cx="8001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2438400" y="5599352"/>
            <a:ext cx="414655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 dirty="0">
                <a:cs typeface="Arial" charset="0"/>
              </a:rPr>
              <a:t>Throw away every other row and column to create a </a:t>
            </a:r>
            <a:r>
              <a:rPr lang="en-US" dirty="0">
                <a:cs typeface="Arial" charset="0"/>
              </a:rPr>
              <a:t>1/2</a:t>
            </a:r>
            <a:r>
              <a:rPr lang="en-US" sz="2000" dirty="0">
                <a:cs typeface="Arial" charset="0"/>
              </a:rPr>
              <a:t> size image</a:t>
            </a:r>
          </a:p>
          <a:p>
            <a:pPr lvl="1" eaLnBrk="0" hangingPunct="0"/>
            <a:r>
              <a:rPr lang="en-US" sz="2000" dirty="0">
                <a:cs typeface="Arial" charset="0"/>
              </a:rPr>
              <a:t>- called</a:t>
            </a:r>
            <a:r>
              <a:rPr lang="en-US" sz="2000" i="1" dirty="0">
                <a:cs typeface="Arial" charset="0"/>
              </a:rPr>
              <a:t> image sub-sampling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7088189" y="4459526"/>
            <a:ext cx="5052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1/4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8764589" y="3862626"/>
            <a:ext cx="5052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1/8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8991601" y="6491289"/>
            <a:ext cx="19796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Source: S. </a:t>
            </a:r>
            <a:r>
              <a:rPr lang="en-US" sz="1400" dirty="0"/>
              <a:t>Seitz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vg-nn-hal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447815"/>
            <a:ext cx="3181350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3" descr="vg-nn-quar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447815"/>
            <a:ext cx="3181350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4" descr="vg-nn-eight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1" y="1433527"/>
            <a:ext cx="3198813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Image sub-sampling</a:t>
            </a: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5257800" y="5638814"/>
            <a:ext cx="15838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cs typeface="Arial" charset="0"/>
              </a:rPr>
              <a:t>1/4  </a:t>
            </a:r>
            <a:r>
              <a:rPr lang="en-US">
                <a:cs typeface="Arial" charset="0"/>
              </a:rPr>
              <a:t>(2x zoom)</a:t>
            </a: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8458200" y="5638814"/>
            <a:ext cx="15838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cs typeface="Arial" charset="0"/>
              </a:rPr>
              <a:t>1/8  </a:t>
            </a:r>
            <a:r>
              <a:rPr lang="en-US">
                <a:cs typeface="Arial" charset="0"/>
              </a:rPr>
              <a:t>(4x zoom)</a:t>
            </a: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2133600" y="6248414"/>
            <a:ext cx="8305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>
                <a:cs typeface="Arial" charset="0"/>
              </a:rPr>
              <a:t>Why does this look so crufty?</a:t>
            </a:r>
          </a:p>
        </p:txBody>
      </p:sp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2819401" y="5638814"/>
            <a:ext cx="5437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cs typeface="Arial" charset="0"/>
              </a:rPr>
              <a:t>1/2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8991601" y="6491289"/>
            <a:ext cx="19796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Source: S. </a:t>
            </a:r>
            <a:r>
              <a:rPr lang="en-US" sz="1400" dirty="0"/>
              <a:t>Seitz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99822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Image sub-sampling – another example</a:t>
            </a:r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2572" y="1366590"/>
            <a:ext cx="6923314" cy="5092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9154886" y="6491289"/>
            <a:ext cx="197031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Source: F. Durand</a:t>
            </a:r>
          </a:p>
        </p:txBody>
      </p:sp>
    </p:spTree>
    <p:extLst>
      <p:ext uri="{BB962C8B-B14F-4D97-AF65-F5344CB8AC3E}">
        <p14:creationId xmlns:p14="http://schemas.microsoft.com/office/powerpoint/2010/main" val="677828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 l="7500" t="7025" r="7187" b="21312"/>
          <a:stretch>
            <a:fillRect/>
          </a:stretch>
        </p:blipFill>
        <p:spPr bwMode="auto">
          <a:xfrm>
            <a:off x="3505200" y="2247235"/>
            <a:ext cx="520065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Even worse for synthetic images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9209320" y="6491289"/>
            <a:ext cx="1687279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Source: L. Zhang</a:t>
            </a:r>
          </a:p>
        </p:txBody>
      </p:sp>
    </p:spTree>
    <p:extLst>
      <p:ext uri="{BB962C8B-B14F-4D97-AF65-F5344CB8AC3E}">
        <p14:creationId xmlns:p14="http://schemas.microsoft.com/office/powerpoint/2010/main" val="884515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6918"/>
            <a:ext cx="10820400" cy="1143000"/>
          </a:xfrm>
        </p:spPr>
        <p:txBody>
          <a:bodyPr/>
          <a:lstStyle/>
          <a:p>
            <a:pPr eaLnBrk="1" hangingPunct="1"/>
            <a:r>
              <a:rPr lang="en-US" dirty="0"/>
              <a:t>Aliasing</a:t>
            </a:r>
          </a:p>
        </p:txBody>
      </p:sp>
      <p:sp>
        <p:nvSpPr>
          <p:cNvPr id="1125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677934"/>
            <a:ext cx="10896600" cy="4256314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Occurs when your sampling rate is not high enough to capture the amount of detail in your image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Can give you the wrong signal/image—an </a:t>
            </a:r>
            <a:r>
              <a:rPr lang="en-US" sz="2400" i="1" dirty="0"/>
              <a:t>alias</a:t>
            </a:r>
          </a:p>
          <a:p>
            <a:pPr lvl="1" eaLnBrk="1" hangingPunct="1">
              <a:lnSpc>
                <a:spcPct val="90000"/>
              </a:lnSpc>
              <a:buNone/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To do sampling right, need to understand the structure of your signal/image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solidFill>
                  <a:srgbClr val="FF0000"/>
                </a:solidFill>
              </a:rPr>
              <a:t>Enter Monsieur Fourier…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“But what is the Fourier Transform? A visual introduction.” </a:t>
            </a:r>
            <a:r>
              <a:rPr lang="en-US" sz="2000" dirty="0">
                <a:hlinkClick r:id="rId3"/>
              </a:rPr>
              <a:t>https://www.youtube.com/watch?v=spUNpyF58BY</a:t>
            </a:r>
            <a:r>
              <a:rPr lang="en-US" sz="2000" dirty="0"/>
              <a:t> </a:t>
            </a:r>
          </a:p>
          <a:p>
            <a:r>
              <a:rPr lang="en-US" sz="2400" dirty="0"/>
              <a:t>To avoid aliasing:</a:t>
            </a:r>
          </a:p>
          <a:p>
            <a:pPr lvl="1"/>
            <a:r>
              <a:rPr lang="en-US" sz="2000" dirty="0"/>
              <a:t>sampling rate </a:t>
            </a:r>
            <a:r>
              <a:rPr lang="en-US" sz="2000" dirty="0">
                <a:cs typeface="Arial" charset="0"/>
              </a:rPr>
              <a:t>≥</a:t>
            </a:r>
            <a:r>
              <a:rPr lang="en-US" sz="2000" dirty="0"/>
              <a:t> 2 * max frequency in the image</a:t>
            </a:r>
          </a:p>
          <a:p>
            <a:pPr lvl="2"/>
            <a:r>
              <a:rPr lang="en-US" sz="1800" dirty="0"/>
              <a:t>said another way: </a:t>
            </a:r>
            <a:r>
              <a:rPr lang="en-US" sz="1800" dirty="0">
                <a:cs typeface="Arial" charset="0"/>
              </a:rPr>
              <a:t>≥</a:t>
            </a:r>
            <a:r>
              <a:rPr lang="en-US" sz="1800" dirty="0"/>
              <a:t> two samples per cycle</a:t>
            </a:r>
          </a:p>
          <a:p>
            <a:pPr lvl="1"/>
            <a:r>
              <a:rPr lang="en-US" sz="2000" dirty="0"/>
              <a:t>This minimum sampling rate is called the </a:t>
            </a:r>
            <a:r>
              <a:rPr lang="en-US" sz="2000" b="1" dirty="0" err="1"/>
              <a:t>Nyquist</a:t>
            </a:r>
            <a:r>
              <a:rPr lang="en-US" sz="2000" b="1" dirty="0"/>
              <a:t> rate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4" name="Picture 5" descr="alias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70264" y="1088572"/>
            <a:ext cx="545147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0363200" y="6493305"/>
            <a:ext cx="199207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Source: L. Zhang</a:t>
            </a:r>
          </a:p>
        </p:txBody>
      </p:sp>
    </p:spTree>
    <p:extLst>
      <p:ext uri="{BB962C8B-B14F-4D97-AF65-F5344CB8AC3E}">
        <p14:creationId xmlns:p14="http://schemas.microsoft.com/office/powerpoint/2010/main" val="305300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5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5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25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25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5379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Wagon-wheel effect</a:t>
            </a: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 cstate="print"/>
          <a:srcRect l="8000" t="18286" r="9714" b="14667"/>
          <a:stretch>
            <a:fillRect/>
          </a:stretch>
        </p:blipFill>
        <p:spPr bwMode="auto">
          <a:xfrm>
            <a:off x="1981200" y="1317176"/>
            <a:ext cx="8229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564316" y="6488668"/>
            <a:ext cx="8494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(See </a:t>
            </a:r>
            <a:r>
              <a:rPr lang="en-US" dirty="0">
                <a:hlinkClick r:id="rId3"/>
              </a:rPr>
              <a:t>http://www.michaelbach.de/ot/mot-wagonWheel/index.html</a:t>
            </a:r>
            <a:r>
              <a:rPr lang="en-US" dirty="0"/>
              <a:t>) 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0210800" y="6491289"/>
            <a:ext cx="21771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Source: L. Zhang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0.17.0.1412"/>
  <p:tag name="SLIDO_PRESENTATION_ID" val="00000000-0000-0000-0000-000000000000"/>
  <p:tag name="SLIDO_EVENT_UUID" val="1fb4eb8c-523e-4709-ac25-3a6664dfaa47"/>
  <p:tag name="SLIDO_EVENT_SECTION_UUID" val="4b1379f1-b0ad-45c4-8fba-bce733a8272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tilde{f}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52.25"/>
  <p:tag name="PICTUREFILESIZE" val="790"/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0.5"/>
  <p:tag name="PICTUREFILESIZE" val="526"/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WordCloud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53"/>
  <p:tag name="PICTUREFILESIZE" val="2054"/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(x,y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8.625"/>
  <p:tag name="PICTUREFILESIZE" val="2718"/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0.5"/>
  <p:tag name="PICTUREFILESIZE" val="526"/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9.375"/>
  <p:tag name="PICTUREFILESIZE" val="2054"/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 = \mbox{quantize} \{ f(xd,yd)\}$&#10;\end{document}&#10;"/>
  <p:tag name="EXTERNALNAME" val="Edittex"/>
  <p:tag name="BLEND" val="False"/>
  <p:tag name="TRANSPARENT" val="False"/>
  <p:tag name="BITMAPFORMAT" val="bmp16m"/>
  <p:tag name="DEBUGINTERACTIVE" val="True"/>
  <p:tag name="ORIGWIDTH" val="1061.125"/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5"/>
  <p:tag name="PICTUREFILESIZE" val="390"/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9.375"/>
  <p:tag name="PICTUREFILESIZE" val="2054"/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5"/>
  <p:tag name="PICTUREFILESIZE" val="390"/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 = \mbox{quantize} \{ f(xd,yd)\}$&#10;\end{document}&#10;"/>
  <p:tag name="EXTERNALNAME" val="Edittex"/>
  <p:tag name="BLEND" val="False"/>
  <p:tag name="TRANSPARENT" val="False"/>
  <p:tag name="BITMAPFORMAT" val="bmp16m"/>
  <p:tag name="DEBUGINTERACTIVE" val="True"/>
  <p:tag name="ORIGWIDTH" val="1061.125"/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9.375"/>
  <p:tag name="PICTUREFILESIZE" val="2054"/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2NDM4OTc0MTJ9"/>
  <p:tag name="SLIDO_TYPE" val="SlidoPoll"/>
  <p:tag name="SLIDO_POLL_UUID" val="188bd669-7fcc-4c5f-981d-8ac6ef06db2f"/>
  <p:tag name="SLIDO_TIMELINE" val="W3sicG9sbFF1ZXN0aW9uVXVpZCI6IjZhMmE4NjA5LTFjN2UtNDdiYy05ZGNlLTgwZDFjZjY3ZjI2OCIsInNob3dSZXN1bHRzIjp0cnVlLCJzaG93Q29ycmVjdEFuc3dlcnMiOmZhbHNlLCJ2b3RpbmdMb2NrZWQiOmZhbHNlfV0=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5"/>
  <p:tag name="PICTUREFILESIZE" val="390"/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F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59.375"/>
  <p:tag name="PICTUREFILESIZE" val="758"/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_F(x) = F(\frac{x}{d})$ when $\frac{x}{d}$ is an integer, $0$ otherwise   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746.875"/>
  <p:tag name="PICTUREFILESIZE" val="24462"/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0.5"/>
  <p:tag name="PICTUREFILESIZE" val="694"/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yriad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14063</TotalTime>
  <Words>1025</Words>
  <Application>Microsoft Office PowerPoint</Application>
  <PresentationFormat>Widescreen</PresentationFormat>
  <Paragraphs>216</Paragraphs>
  <Slides>39</Slides>
  <Notes>7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Calibri</vt:lpstr>
      <vt:lpstr>Lucida Grande</vt:lpstr>
      <vt:lpstr>Myriad Pro</vt:lpstr>
      <vt:lpstr>Times New Roman</vt:lpstr>
      <vt:lpstr>Office Theme</vt:lpstr>
      <vt:lpstr>Photo Editor Photo</vt:lpstr>
      <vt:lpstr>Image Resampling &amp; Interpolation</vt:lpstr>
      <vt:lpstr>Announcements</vt:lpstr>
      <vt:lpstr>Image scaling</vt:lpstr>
      <vt:lpstr>Image sub-sampling</vt:lpstr>
      <vt:lpstr>Image sub-sampling</vt:lpstr>
      <vt:lpstr>Image sub-sampling – another example</vt:lpstr>
      <vt:lpstr>Even worse for synthetic images</vt:lpstr>
      <vt:lpstr>Aliasing</vt:lpstr>
      <vt:lpstr>Wagon-wheel effect</vt:lpstr>
      <vt:lpstr>Wagon-wheel effect</vt:lpstr>
      <vt:lpstr>Nyquist limit – 2D example</vt:lpstr>
      <vt:lpstr>Aliasing</vt:lpstr>
      <vt:lpstr>Gaussian pre-filtering</vt:lpstr>
      <vt:lpstr>Subsampling with Gaussian pre-filtering</vt:lpstr>
      <vt:lpstr>Compare with...</vt:lpstr>
      <vt:lpstr>Gaussian pre-filtering</vt:lpstr>
      <vt:lpstr>PowerPoint Presentation</vt:lpstr>
      <vt:lpstr>PowerPoint Presentation</vt:lpstr>
      <vt:lpstr>Gaussian pyramids [Burt and Adelson, 1983]</vt:lpstr>
      <vt:lpstr>PowerPoint Presentation</vt:lpstr>
      <vt:lpstr>Gaussian pyramid</vt:lpstr>
      <vt:lpstr>PowerPoint Presentation</vt:lpstr>
      <vt:lpstr>Gaussian pyramid</vt:lpstr>
      <vt:lpstr>Back to the checkerboard</vt:lpstr>
      <vt:lpstr>Questions?</vt:lpstr>
      <vt:lpstr>Upsampling</vt:lpstr>
      <vt:lpstr>Image interpolation</vt:lpstr>
      <vt:lpstr>Image interpolation</vt:lpstr>
      <vt:lpstr>Image interpolation</vt:lpstr>
      <vt:lpstr>PowerPoint Presentation</vt:lpstr>
      <vt:lpstr>Reconstruction filters</vt:lpstr>
      <vt:lpstr>PowerPoint Presentation</vt:lpstr>
      <vt:lpstr>PowerPoint Presentation</vt:lpstr>
      <vt:lpstr>Raster-to-vector graphics</vt:lpstr>
      <vt:lpstr>Depixelating Pixel Art</vt:lpstr>
      <vt:lpstr>Modern methods</vt:lpstr>
      <vt:lpstr>Super-resolution with multiple images</vt:lpstr>
      <vt:lpstr>Google Pixel 3 Super Res Zoom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1: Images and image filtering</dc:title>
  <dc:creator>Noah Snavely</dc:creator>
  <cp:lastModifiedBy>Noah Snavely</cp:lastModifiedBy>
  <cp:revision>255</cp:revision>
  <dcterms:created xsi:type="dcterms:W3CDTF">2009-08-25T02:47:59Z</dcterms:created>
  <dcterms:modified xsi:type="dcterms:W3CDTF">2022-02-04T02:25:55Z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0.17.0.1412</vt:lpwstr>
  </property>
</Properties>
</file>