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9" r:id="rId2"/>
    <p:sldId id="327" r:id="rId3"/>
    <p:sldId id="329" r:id="rId4"/>
    <p:sldId id="328" r:id="rId5"/>
    <p:sldId id="296" r:id="rId6"/>
    <p:sldId id="297" r:id="rId7"/>
    <p:sldId id="321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3" r:id="rId16"/>
    <p:sldId id="305" r:id="rId17"/>
    <p:sldId id="306" r:id="rId18"/>
    <p:sldId id="307" r:id="rId19"/>
    <p:sldId id="308" r:id="rId20"/>
    <p:sldId id="322" r:id="rId21"/>
    <p:sldId id="309" r:id="rId22"/>
    <p:sldId id="310" r:id="rId23"/>
    <p:sldId id="335" r:id="rId24"/>
    <p:sldId id="333" r:id="rId25"/>
    <p:sldId id="311" r:id="rId26"/>
    <p:sldId id="324" r:id="rId27"/>
    <p:sldId id="312" r:id="rId28"/>
    <p:sldId id="325" r:id="rId29"/>
    <p:sldId id="326" r:id="rId30"/>
    <p:sldId id="313" r:id="rId31"/>
    <p:sldId id="314" r:id="rId32"/>
    <p:sldId id="315" r:id="rId33"/>
    <p:sldId id="316" r:id="rId34"/>
    <p:sldId id="317" r:id="rId35"/>
    <p:sldId id="318" r:id="rId36"/>
    <p:sldId id="319" r:id="rId37"/>
  </p:sldIdLst>
  <p:sldSz cx="12192000" cy="6858000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 varScale="1">
        <p:scale>
          <a:sx n="57" d="100"/>
          <a:sy n="57" d="100"/>
        </p:scale>
        <p:origin x="48" y="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5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18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18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sandlotscience.com/Contrast/Contrast_frm.htm" TargetMode="Externa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0.png"/><Relationship Id="rId5" Type="http://schemas.openxmlformats.org/officeDocument/2006/relationships/tags" Target="../tags/tag2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oleObject" Target="../embeddings/oleObject8.bin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2.png"/><Relationship Id="rId2" Type="http://schemas.openxmlformats.org/officeDocument/2006/relationships/tags" Target="../tags/tag29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6.vml"/><Relationship Id="rId6" Type="http://schemas.openxmlformats.org/officeDocument/2006/relationships/tags" Target="../tags/tag33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2.xml"/><Relationship Id="rId15" Type="http://schemas.openxmlformats.org/officeDocument/2006/relationships/image" Target="../media/image44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5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5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gwww.epfl.ch/demo/ip/demos/edgeDetec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7.xml"/><Relationship Id="rId7" Type="http://schemas.openxmlformats.org/officeDocument/2006/relationships/image" Target="../media/image6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52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2.png"/><Relationship Id="rId5" Type="http://schemas.openxmlformats.org/officeDocument/2006/relationships/tags" Target="../tags/tag54.xml"/><Relationship Id="rId10" Type="http://schemas.openxmlformats.org/officeDocument/2006/relationships/image" Target="../media/image81.png"/><Relationship Id="rId4" Type="http://schemas.openxmlformats.org/officeDocument/2006/relationships/tags" Target="../tags/tag53.xml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7.png"/><Relationship Id="rId5" Type="http://schemas.openxmlformats.org/officeDocument/2006/relationships/tags" Target="../tags/tag18.xml"/><Relationship Id="rId10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32206"/>
            <a:ext cx="8077200" cy="1087438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Lecture 2: Edge detection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217869"/>
            <a:ext cx="7448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9743" y="4904581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latin typeface="Arial" charset="0"/>
              </a:rPr>
              <a:t>From </a:t>
            </a:r>
            <a:r>
              <a:rPr lang="en-US" sz="1000" dirty="0">
                <a:latin typeface="Arial" charset="0"/>
                <a:hlinkClick r:id="rId5"/>
              </a:rPr>
              <a:t>Sandlot Science</a:t>
            </a:r>
            <a:endParaRPr lang="en-US" sz="1000" dirty="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654355"/>
              </p:ext>
            </p:extLst>
          </p:nvPr>
        </p:nvGraphicFramePr>
        <p:xfrm>
          <a:off x="838200" y="3984179"/>
          <a:ext cx="4686300" cy="87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6" imgW="3123810" imgH="581106" progId="">
                  <p:embed/>
                </p:oleObj>
              </mc:Choice>
              <mc:Fallback>
                <p:oleObj name="Photo Editor Photo" r:id="rId6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4179"/>
                        <a:ext cx="4686300" cy="870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E355-8FBD-4F17-8891-4BA0984A4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6999"/>
            <a:ext cx="18396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25254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055938" y="6098978"/>
            <a:ext cx="47085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28489"/>
            <a:ext cx="7772400" cy="659750"/>
            <a:chOff x="1273628" y="6028489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35881" y="6028489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1"/>
            <a:ext cx="11125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82974" y="25146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9510743"/>
                </p:ext>
              </p:extLst>
            </p:nvPr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656879"/>
            <a:ext cx="27157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1" y="39624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1054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29200" y="38862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7688" y="51054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5791201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40988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4400" y="1371600"/>
            <a:ext cx="105156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29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629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017839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2700" y="3022601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4800600"/>
            <a:ext cx="1036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definition of the Sobel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1214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9451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9090492" y="6477001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5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876800"/>
          </a:xfrm>
        </p:spPr>
        <p:txBody>
          <a:bodyPr>
            <a:normAutofit/>
          </a:bodyPr>
          <a:lstStyle/>
          <a:p>
            <a:r>
              <a:rPr lang="en-US" dirty="0"/>
              <a:t>Project 1 (Hybrid Images) is now on the course webpage (see </a:t>
            </a:r>
            <a:r>
              <a:rPr lang="en-US" i="1" dirty="0"/>
              <a:t>Projects</a:t>
            </a:r>
            <a:r>
              <a:rPr lang="en-US" dirty="0"/>
              <a:t> link)</a:t>
            </a:r>
          </a:p>
          <a:p>
            <a:pPr lvl="1"/>
            <a:r>
              <a:rPr lang="en-US" dirty="0"/>
              <a:t>Due Friday, Feb 11, by 11:59pm on </a:t>
            </a:r>
            <a:r>
              <a:rPr lang="en-US" dirty="0" err="1"/>
              <a:t>Github</a:t>
            </a:r>
            <a:r>
              <a:rPr lang="en-US" dirty="0"/>
              <a:t> Classroom</a:t>
            </a:r>
          </a:p>
          <a:p>
            <a:pPr lvl="1"/>
            <a:r>
              <a:rPr lang="en-US" dirty="0"/>
              <a:t>Artifact due Monday, Feb 14, by 11:59pm</a:t>
            </a:r>
          </a:p>
          <a:p>
            <a:pPr lvl="1"/>
            <a:r>
              <a:rPr lang="en-US" dirty="0"/>
              <a:t>Project to be done individually</a:t>
            </a:r>
          </a:p>
          <a:p>
            <a:pPr lvl="1"/>
            <a:r>
              <a:rPr lang="en-US" dirty="0"/>
              <a:t>Skeleton code available soon on </a:t>
            </a:r>
            <a:r>
              <a:rPr lang="en-US" dirty="0" err="1"/>
              <a:t>Github</a:t>
            </a:r>
            <a:r>
              <a:rPr lang="en-US" dirty="0"/>
              <a:t> Classroom – instructions for setting up Python environment on the project webpage</a:t>
            </a:r>
          </a:p>
          <a:p>
            <a:r>
              <a:rPr lang="en-US" dirty="0"/>
              <a:t>Office hours on course webpage – feedback welcome</a:t>
            </a:r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791200"/>
            <a:ext cx="7772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original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9909-37A7-4CF6-BDCA-7CEA59AE6BC5}"/>
              </a:ext>
            </a:extLst>
          </p:cNvPr>
          <p:cNvSpPr/>
          <p:nvPr/>
        </p:nvSpPr>
        <p:spPr>
          <a:xfrm>
            <a:off x="152400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Demo:  </a:t>
            </a:r>
            <a:r>
              <a:rPr lang="en-US" dirty="0">
                <a:hlinkClick r:id="rId3"/>
              </a:rPr>
              <a:t>http://bigwww.epfl.ch/demo/ip/demos/edgeDetector/</a:t>
            </a:r>
            <a:r>
              <a:rPr lang="en-US" dirty="0"/>
              <a:t> </a:t>
            </a:r>
          </a:p>
        </p:txBody>
      </p:sp>
      <p:pic>
        <p:nvPicPr>
          <p:cNvPr id="132098" name="Picture 2" descr="https://lh4.googleusercontent.com/IEXMjimwvH5fpDZjvxpPs1JmygrZtA72aaS37zaL20fAl79bjWuK18Ah0y5nYT0yQScGfoX03AcZPNjrH2Mp27n2N4poSm8Qvfkl8JZuLnlyIPjUBDEzBhXNlBj1oENjF4LA3r-9n0s">
            <a:extLst>
              <a:ext uri="{FF2B5EF4-FFF2-40B4-BE49-F238E27FC236}">
                <a16:creationId xmlns:a16="http://schemas.microsoft.com/office/drawing/2014/main" id="{F4D6576B-4F23-4F70-A2B2-370E6921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37E575-B634-4251-A193-906EF3D17F15}"/>
              </a:ext>
            </a:extLst>
          </p:cNvPr>
          <p:cNvSpPr/>
          <p:nvPr/>
        </p:nvSpPr>
        <p:spPr>
          <a:xfrm>
            <a:off x="9220200" y="6463145"/>
            <a:ext cx="264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credit: Joseph Redmon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333E3-69EE-4179-8014-8C646CA794C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5ED31-48DD-435D-8F88-C3B4A1B0261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349D9A-804E-4D29-B9BB-71369118C2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method is the best way to compute the derivative of an image?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7903F-F79E-471E-BAD8-5589C6ECC14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6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  <p:extLst>
      <p:ext uri="{BB962C8B-B14F-4D97-AF65-F5344CB8AC3E}">
        <p14:creationId xmlns:p14="http://schemas.microsoft.com/office/powerpoint/2010/main" val="70497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  <p:pic>
        <p:nvPicPr>
          <p:cNvPr id="10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3442126-8C31-4D18-8348-6936A1D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34200" y="211995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54839" y="2346947"/>
            <a:ext cx="1745776" cy="205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942161" y="1207828"/>
            <a:ext cx="1951630" cy="887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C2CD4-F9FD-4BF8-B17A-B278D5AF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84" y="1222718"/>
            <a:ext cx="1338192" cy="1338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3632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Get orientation (below, threshold at minimum gradient magnitude)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315200" y="2057401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A740-B745-4145-858F-CB9F3B9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8006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C772-EEC3-48A9-97BD-D5F15E6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2749551"/>
            <a:ext cx="310850" cy="383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A72AD-74A8-4F1F-A5F5-AEA784F9A692}"/>
              </a:ext>
            </a:extLst>
          </p:cNvPr>
          <p:cNvSpPr txBox="1"/>
          <p:nvPr/>
        </p:nvSpPr>
        <p:spPr>
          <a:xfrm>
            <a:off x="7588542" y="6432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0C28E-B372-4CF0-8009-326E53752D60}"/>
              </a:ext>
            </a:extLst>
          </p:cNvPr>
          <p:cNvSpPr txBox="1"/>
          <p:nvPr/>
        </p:nvSpPr>
        <p:spPr>
          <a:xfrm>
            <a:off x="7617676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3967-4966-42B4-AFBD-591F53BD6E0C}"/>
              </a:ext>
            </a:extLst>
          </p:cNvPr>
          <p:cNvSpPr txBox="1"/>
          <p:nvPr/>
        </p:nvSpPr>
        <p:spPr>
          <a:xfrm>
            <a:off x="7740942" y="4451740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orientation angle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057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68487" y="3516087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Non-max Suppression</a:t>
            </a:r>
          </a:p>
        </p:txBody>
      </p:sp>
      <p:pic>
        <p:nvPicPr>
          <p:cNvPr id="4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7A21366-0AD3-4F57-B80C-649DFF82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  <p:pic>
        <p:nvPicPr>
          <p:cNvPr id="4" name="Picture 2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6E25C69F-6363-464D-B8F9-612E3A8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8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43200" y="3608355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0" y="2144030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Thresholding edges</a:t>
            </a:r>
          </a:p>
        </p:txBody>
      </p:sp>
      <p:pic>
        <p:nvPicPr>
          <p:cNvPr id="5" name="Picture 2" descr="https://lh5.googleusercontent.com/GiW0yLLmlMM733W-0CY2IRMpLgz52RCiPj2prVCS8VQppoSy8Y824CwCqAYjPy3le857nw3-YrGZlVdet7mWQf9erPtBq0TadlsmruLxUnMilSHfpARWZY0uZvdsq5DdA0QOjfWxpp8">
            <a:extLst>
              <a:ext uri="{FF2B5EF4-FFF2-40B4-BE49-F238E27FC236}">
                <a16:creationId xmlns:a16="http://schemas.microsoft.com/office/drawing/2014/main" id="{C8D30686-3DDC-44E5-B207-D1759E02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8332-C4D3-45B7-BA06-30CCF344E2EF}"/>
              </a:ext>
            </a:extLst>
          </p:cNvPr>
          <p:cNvSpPr txBox="1"/>
          <p:nvPr/>
        </p:nvSpPr>
        <p:spPr>
          <a:xfrm>
            <a:off x="1600200" y="1865055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Still some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want strong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thresholds, 3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&gt; T: strong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 but R &gt; t: weak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t: no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two thresholds?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Connecting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86D57-84E4-425B-872B-854B05452925}"/>
              </a:ext>
            </a:extLst>
          </p:cNvPr>
          <p:cNvSpPr txBox="1"/>
          <p:nvPr/>
        </p:nvSpPr>
        <p:spPr>
          <a:xfrm>
            <a:off x="1219201" y="2286000"/>
            <a:ext cx="500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Strong edges are edges!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Weak edges are edges </a:t>
            </a:r>
            <a:br>
              <a:rPr lang="en-US" sz="2800" dirty="0"/>
            </a:br>
            <a:r>
              <a:rPr lang="en-US" sz="2800" dirty="0" err="1"/>
              <a:t>iff</a:t>
            </a:r>
            <a:r>
              <a:rPr lang="en-US" sz="2800" dirty="0"/>
              <a:t> they connect to strong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Look in some neighborhood</a:t>
            </a:r>
            <a:br>
              <a:rPr lang="en-US" sz="2800" dirty="0"/>
            </a:br>
            <a:r>
              <a:rPr lang="en-US" sz="2800" dirty="0"/>
              <a:t>(usually 8 closest)</a:t>
            </a:r>
          </a:p>
          <a:p>
            <a:endParaRPr lang="en-US" sz="2800" dirty="0"/>
          </a:p>
        </p:txBody>
      </p:sp>
      <p:pic>
        <p:nvPicPr>
          <p:cNvPr id="8" name="Picture 2" descr="https://lh4.googleusercontent.com/VBulbEH6rMveyhbwkYDN88P11eja0yrRe8Ap_si8PKeHC48tKEpe8q5XyGcWRAZv513KsadupRymTexCxml-N1kt-DsXPQsHBlId3xb2GT9Hjim19FmnRQ5mfYFJIDH2MzQbzgmulAM">
            <a:extLst>
              <a:ext uri="{FF2B5EF4-FFF2-40B4-BE49-F238E27FC236}">
                <a16:creationId xmlns:a16="http://schemas.microsoft.com/office/drawing/2014/main" id="{D10741AF-1C43-4E87-9099-C65B549C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8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6875" y="129383"/>
            <a:ext cx="38650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086" y="1905001"/>
            <a:ext cx="7010400" cy="4525963"/>
          </a:xfrm>
        </p:spPr>
        <p:txBody>
          <a:bodyPr>
            <a:normAutofit fontScale="850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64576" y="6553201"/>
            <a:ext cx="2903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D. Lowe, L. Fei-Fei, J. Redmon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7495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139266" name="Picture 2" descr="https://lh5.googleusercontent.com/MV7zelDynpOd0Aq3H07KZ6x8jPfK99SHfbe_kTJTioUc8BltEo99YM18dMNJZ--zF9Jhln30xrTJJRQRoA5Cb9xLy2QeRUSB7rlrYzQxYcHXWYNH3v5T7QqC840NVTPzBPMY3a8yfPU">
            <a:extLst>
              <a:ext uri="{FF2B5EF4-FFF2-40B4-BE49-F238E27FC236}">
                <a16:creationId xmlns:a16="http://schemas.microsoft.com/office/drawing/2014/main" id="{228D57AF-2EBF-409F-9603-5F426F8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304800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lh6.googleusercontent.com/GZaL28u0ZfTIjV_VRjGsbtadZQudQ8QM9I1aRZ-XeFmal3pWDvYrFObM_nGWozXNf2zGtFkGGizPB6J1suleN6kyiJhhsbQnOyRVKtkwFBsYyLjlJQoFStNMZbsgoVPSHvVFctjn3aw">
            <a:extLst>
              <a:ext uri="{FF2B5EF4-FFF2-40B4-BE49-F238E27FC236}">
                <a16:creationId xmlns:a16="http://schemas.microsoft.com/office/drawing/2014/main" id="{F125E5BA-6CC3-45F3-8369-0663920B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5144126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C4D789BA-F8AF-4273-AF88-0E0BE9A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3521034"/>
            <a:ext cx="1439024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47E8E70-C06A-470B-AC44-08F637E7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1896128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computer vision pipeline!</a:t>
            </a:r>
          </a:p>
          <a:p>
            <a:r>
              <a:rPr lang="en-US" dirty="0"/>
              <a:t>Still a widely used edge detector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2086" y="3260726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855" y="5673198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31768" y="561969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728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64100" y="4157664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835900" y="4146551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2562225" y="4146551"/>
            <a:ext cx="110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106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5052333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1" y="5408839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0" y="5783037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[</a:t>
            </a:r>
            <a:r>
              <a:rPr lang="en-US" sz="1800" dirty="0" err="1"/>
              <a:t>Witkin</a:t>
            </a:r>
            <a:r>
              <a:rPr lang="en-US" sz="1800" dirty="0"/>
              <a:t> 83]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219700"/>
            <a:ext cx="7772400" cy="1409700"/>
          </a:xfrm>
        </p:spPr>
        <p:txBody>
          <a:bodyPr>
            <a:normAutofit fontScale="92500" lnSpcReduction="20000"/>
          </a:bodyPr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4391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4335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4314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4279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4237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4203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4171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4171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4171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4171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4162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4140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181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3195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162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3159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144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3144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3130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3148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3390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3362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3373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3387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3373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3373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3376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43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26" y="3173414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2743200" y="2843214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1600200" y="3048001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3321050" y="4657726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3105150" y="13049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049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209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5588" y="920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191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 Editor Photo" r:id="rId12" imgW="2991268" imgH="2857899" progId="">
                  <p:embed/>
                </p:oleObj>
              </mc:Choice>
              <mc:Fallback>
                <p:oleObj name="Photo Editor Photo" r:id="rId12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1" y="2330450"/>
            <a:ext cx="1927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971800"/>
            <a:ext cx="2556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3625850"/>
            <a:ext cx="2459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1" y="1676400"/>
            <a:ext cx="2736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+mj-lt"/>
              </a:rPr>
              <a:t>surface normal discontinuity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791200"/>
            <a:ext cx="10972800" cy="792164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 marL="382588"/>
            <a:r>
              <a:rPr lang="en-US" dirty="0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19214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1"/>
            <a:ext cx="106680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71600" y="6583361"/>
            <a:ext cx="23622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2000" y="1447800"/>
            <a:ext cx="9601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digital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6190" y="3581400"/>
            <a:ext cx="4481062" cy="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3"/>
            <a:ext cx="167638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33df81ea-7f17-450f-a693-fc035b9aeb87"/>
  <p:tag name="SLIDO_EVENT_SECTION_UUID" val="3b8c116d-04db-46e3-8bf4-bfdd4e6769f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M2ODI4NDN9"/>
  <p:tag name="SLIDO_TYPE" val="SlidoPoll"/>
  <p:tag name="SLIDO_POLL_UUID" val="a448c4bc-f083-4b8f-8e27-2466c456a1cc"/>
  <p:tag name="SLIDO_TIMELINE" val="W3sicG9sbFF1ZXN0aW9uVXVpZCI6IjY0MGJhYWU0LThkNTgtNDU4YS04NjZiLTc1Y2I2Mjg1NjA0OCIsInNob3dSZXN1bHRzIjpmYWxzZSwic2hvd0NvcnJlY3RBbnN3ZXJzIjpmYWxzZSwidm90aW5nTG9ja2VkIjpmYWxzZX0seyJwb2xsUXVlc3Rpb25VdWlkIjoiNjQwYmFhZTQtOGQ1OC00NThhLTg2NmItNzVjYjYyODU2MDQ4Iiwic2hvd1Jlc3VsdHMiOnRydWUsInNob3dDb3JyZWN0QW5zd2VycyI6dHJ1ZSwidm90aW5nTG9ja2VkIjpmYWxzZX1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12388</TotalTime>
  <Words>965</Words>
  <Application>Microsoft Office PowerPoint</Application>
  <PresentationFormat>Widescreen</PresentationFormat>
  <Paragraphs>206</Paragraphs>
  <Slides>36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CMMI10</vt:lpstr>
      <vt:lpstr>CMR10</vt:lpstr>
      <vt:lpstr>CMR7</vt:lpstr>
      <vt:lpstr>Courier New</vt:lpstr>
      <vt:lpstr>Myriad Pro</vt:lpstr>
      <vt:lpstr>Myriad Roman</vt:lpstr>
      <vt:lpstr>Times New Roman</vt:lpstr>
      <vt:lpstr>Office Theme</vt:lpstr>
      <vt:lpstr>Photo Editor Photo</vt:lpstr>
      <vt:lpstr>Lecture 2: Edge detection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[Witkin 83]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231</cp:revision>
  <dcterms:created xsi:type="dcterms:W3CDTF">2009-08-25T02:47:59Z</dcterms:created>
  <dcterms:modified xsi:type="dcterms:W3CDTF">2022-02-01T20:06:23Z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