
<file path=[Content_Types].xml><?xml version="1.0" encoding="utf-8"?>
<Types xmlns="http://schemas.openxmlformats.org/package/2006/content-types">
  <Default Extension="avi" ContentType="video/x-msvideo"/>
  <Default Extension="bin" ContentType="application/vnd.openxmlformats-officedocument.oleObject"/>
  <Default Extension="gif" ContentType="image/gif"/>
  <Default Extension="jpeg" ContentType="image/jpeg"/>
  <Default Extension="jpg" ContentType="image/jpeg"/>
  <Default Extension="mp4" ContentType="video/mp4"/>
  <Default Extension="png" ContentType="image/png"/>
  <Default Extension="rels" ContentType="application/vnd.openxmlformats-package.relationships+xml"/>
  <Default Extension="vml" ContentType="application/vnd.openxmlformats-officedocument.vmlDrawing"/>
  <Default Extension="wmf" ContentType="image/x-wmf"/>
  <Default Extension="wmv" ContentType="video/x-ms-wmv"/>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ppt/notesSlides/notesSlide2.xml" ContentType="application/vnd.openxmlformats-officedocument.presentationml.notesSlide+xml"/>
  <Override PartName="/ppt/tags/tag7.xml" ContentType="application/vnd.openxmlformats-officedocument.presentationml.tags+xml"/>
  <Override PartName="/ppt/notesSlides/notesSlide3.xml" ContentType="application/vnd.openxmlformats-officedocument.presentationml.notesSlide+xml"/>
  <Override PartName="/ppt/notesSlides/notesSlide4.xml" ContentType="application/vnd.openxmlformats-officedocument.presentationml.notesSlide+xml"/>
  <Override PartName="/ppt/tags/tag8.xml" ContentType="application/vnd.openxmlformats-officedocument.presentationml.tags+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tags/tag9.xml" ContentType="application/vnd.openxmlformats-officedocument.presentationml.tags+xml"/>
  <Override PartName="/ppt/tags/tag10.xml" ContentType="application/vnd.openxmlformats-officedocument.presentationml.tags+xml"/>
  <Override PartName="/ppt/tags/tag11.xml" ContentType="application/vnd.openxmlformats-officedocument.presentationml.tags+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tags/tag12.xml" ContentType="application/vnd.openxmlformats-officedocument.presentationml.tags+xml"/>
  <Override PartName="/ppt/notesSlides/notesSlide28.xml" ContentType="application/vnd.openxmlformats-officedocument.presentationml.notesSlide+xml"/>
  <Override PartName="/ppt/tags/tag13.xml" ContentType="application/vnd.openxmlformats-officedocument.presentationml.tags+xml"/>
  <Override PartName="/ppt/notesSlides/notesSlide29.xml" ContentType="application/vnd.openxmlformats-officedocument.presentationml.notesSlide+xml"/>
  <Override PartName="/ppt/tags/tag14.xml" ContentType="application/vnd.openxmlformats-officedocument.presentationml.tags+xml"/>
  <Override PartName="/ppt/tags/tag15.xml" ContentType="application/vnd.openxmlformats-officedocument.presentationml.tags+xml"/>
  <Override PartName="/ppt/tags/tag16.xml" ContentType="application/vnd.openxmlformats-officedocument.presentationml.tags+xml"/>
  <Override PartName="/ppt/tags/tag17.xml" ContentType="application/vnd.openxmlformats-officedocument.presentationml.tags+xml"/>
  <Override PartName="/ppt/tags/tag18.xml" ContentType="application/vnd.openxmlformats-officedocument.presentationml.tags+xml"/>
  <Override PartName="/ppt/notesSlides/notesSlide30.xml" ContentType="application/vnd.openxmlformats-officedocument.presentationml.notesSlide+xml"/>
  <Override PartName="/ppt/tags/tag19.xml" ContentType="application/vnd.openxmlformats-officedocument.presentationml.tags+xml"/>
  <Override PartName="/ppt/tags/tag20.xml" ContentType="application/vnd.openxmlformats-officedocument.presentationml.tags+xml"/>
  <Override PartName="/ppt/tags/tag21.xml" ContentType="application/vnd.openxmlformats-officedocument.presentationml.tags+xml"/>
  <Override PartName="/ppt/notesSlides/notesSlide31.xml" ContentType="application/vnd.openxmlformats-officedocument.presentationml.notesSlide+xml"/>
  <Override PartName="/ppt/notesSlides/notesSlide3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98" r:id="rId1"/>
  </p:sldMasterIdLst>
  <p:notesMasterIdLst>
    <p:notesMasterId r:id="rId81"/>
  </p:notesMasterIdLst>
  <p:handoutMasterIdLst>
    <p:handoutMasterId r:id="rId82"/>
  </p:handoutMasterIdLst>
  <p:sldIdLst>
    <p:sldId id="751" r:id="rId2"/>
    <p:sldId id="668" r:id="rId3"/>
    <p:sldId id="789" r:id="rId4"/>
    <p:sldId id="817" r:id="rId5"/>
    <p:sldId id="859" r:id="rId6"/>
    <p:sldId id="870" r:id="rId7"/>
    <p:sldId id="856" r:id="rId8"/>
    <p:sldId id="871" r:id="rId9"/>
    <p:sldId id="666" r:id="rId10"/>
    <p:sldId id="796" r:id="rId11"/>
    <p:sldId id="753" r:id="rId12"/>
    <p:sldId id="752" r:id="rId13"/>
    <p:sldId id="754" r:id="rId14"/>
    <p:sldId id="755" r:id="rId15"/>
    <p:sldId id="760" r:id="rId16"/>
    <p:sldId id="795" r:id="rId17"/>
    <p:sldId id="819" r:id="rId18"/>
    <p:sldId id="759" r:id="rId19"/>
    <p:sldId id="758" r:id="rId20"/>
    <p:sldId id="785" r:id="rId21"/>
    <p:sldId id="786" r:id="rId22"/>
    <p:sldId id="812" r:id="rId23"/>
    <p:sldId id="813" r:id="rId24"/>
    <p:sldId id="807" r:id="rId25"/>
    <p:sldId id="808" r:id="rId26"/>
    <p:sldId id="809" r:id="rId27"/>
    <p:sldId id="764" r:id="rId28"/>
    <p:sldId id="783" r:id="rId29"/>
    <p:sldId id="765" r:id="rId30"/>
    <p:sldId id="766" r:id="rId31"/>
    <p:sldId id="825" r:id="rId32"/>
    <p:sldId id="769" r:id="rId33"/>
    <p:sldId id="770" r:id="rId34"/>
    <p:sldId id="771" r:id="rId35"/>
    <p:sldId id="861" r:id="rId36"/>
    <p:sldId id="855" r:id="rId37"/>
    <p:sldId id="847" r:id="rId38"/>
    <p:sldId id="775" r:id="rId39"/>
    <p:sldId id="776" r:id="rId40"/>
    <p:sldId id="862" r:id="rId41"/>
    <p:sldId id="868" r:id="rId42"/>
    <p:sldId id="846" r:id="rId43"/>
    <p:sldId id="857" r:id="rId44"/>
    <p:sldId id="869" r:id="rId45"/>
    <p:sldId id="858" r:id="rId46"/>
    <p:sldId id="777" r:id="rId47"/>
    <p:sldId id="778" r:id="rId48"/>
    <p:sldId id="828" r:id="rId49"/>
    <p:sldId id="781" r:id="rId50"/>
    <p:sldId id="784" r:id="rId51"/>
    <p:sldId id="844" r:id="rId52"/>
    <p:sldId id="845" r:id="rId53"/>
    <p:sldId id="782" r:id="rId54"/>
    <p:sldId id="792" r:id="rId55"/>
    <p:sldId id="794" r:id="rId56"/>
    <p:sldId id="689" r:id="rId57"/>
    <p:sldId id="705" r:id="rId58"/>
    <p:sldId id="717" r:id="rId59"/>
    <p:sldId id="848" r:id="rId60"/>
    <p:sldId id="849" r:id="rId61"/>
    <p:sldId id="850" r:id="rId62"/>
    <p:sldId id="843" r:id="rId63"/>
    <p:sldId id="841" r:id="rId64"/>
    <p:sldId id="842" r:id="rId65"/>
    <p:sldId id="703" r:id="rId66"/>
    <p:sldId id="670" r:id="rId67"/>
    <p:sldId id="851" r:id="rId68"/>
    <p:sldId id="852" r:id="rId69"/>
    <p:sldId id="853" r:id="rId70"/>
    <p:sldId id="801" r:id="rId71"/>
    <p:sldId id="697" r:id="rId72"/>
    <p:sldId id="802" r:id="rId73"/>
    <p:sldId id="854" r:id="rId74"/>
    <p:sldId id="864" r:id="rId75"/>
    <p:sldId id="803" r:id="rId76"/>
    <p:sldId id="702" r:id="rId77"/>
    <p:sldId id="836" r:id="rId78"/>
    <p:sldId id="839" r:id="rId79"/>
    <p:sldId id="811" r:id="rId80"/>
  </p:sldIdLst>
  <p:sldSz cx="12192000" cy="6858000"/>
  <p:notesSz cx="7010400" cy="9296400"/>
  <p:custDataLst>
    <p:tags r:id="rId83"/>
  </p:custDataLst>
  <p:defaultTextStyle>
    <a:defPPr>
      <a:defRPr lang="en-US"/>
    </a:defPPr>
    <a:lvl1pPr algn="ctr" rtl="0" fontAlgn="base">
      <a:spcBef>
        <a:spcPct val="50000"/>
      </a:spcBef>
      <a:spcAft>
        <a:spcPct val="0"/>
      </a:spcAft>
      <a:defRPr sz="1200" b="1" kern="1200">
        <a:solidFill>
          <a:srgbClr val="FFFF00"/>
        </a:solidFill>
        <a:latin typeface="Arial" charset="0"/>
        <a:ea typeface="+mn-ea"/>
        <a:cs typeface="+mn-cs"/>
      </a:defRPr>
    </a:lvl1pPr>
    <a:lvl2pPr marL="457200" algn="ctr" rtl="0" fontAlgn="base">
      <a:spcBef>
        <a:spcPct val="50000"/>
      </a:spcBef>
      <a:spcAft>
        <a:spcPct val="0"/>
      </a:spcAft>
      <a:defRPr sz="1200" b="1" kern="1200">
        <a:solidFill>
          <a:srgbClr val="FFFF00"/>
        </a:solidFill>
        <a:latin typeface="Arial" charset="0"/>
        <a:ea typeface="+mn-ea"/>
        <a:cs typeface="+mn-cs"/>
      </a:defRPr>
    </a:lvl2pPr>
    <a:lvl3pPr marL="914400" algn="ctr" rtl="0" fontAlgn="base">
      <a:spcBef>
        <a:spcPct val="50000"/>
      </a:spcBef>
      <a:spcAft>
        <a:spcPct val="0"/>
      </a:spcAft>
      <a:defRPr sz="1200" b="1" kern="1200">
        <a:solidFill>
          <a:srgbClr val="FFFF00"/>
        </a:solidFill>
        <a:latin typeface="Arial" charset="0"/>
        <a:ea typeface="+mn-ea"/>
        <a:cs typeface="+mn-cs"/>
      </a:defRPr>
    </a:lvl3pPr>
    <a:lvl4pPr marL="1371600" algn="ctr" rtl="0" fontAlgn="base">
      <a:spcBef>
        <a:spcPct val="50000"/>
      </a:spcBef>
      <a:spcAft>
        <a:spcPct val="0"/>
      </a:spcAft>
      <a:defRPr sz="1200" b="1" kern="1200">
        <a:solidFill>
          <a:srgbClr val="FFFF00"/>
        </a:solidFill>
        <a:latin typeface="Arial" charset="0"/>
        <a:ea typeface="+mn-ea"/>
        <a:cs typeface="+mn-cs"/>
      </a:defRPr>
    </a:lvl4pPr>
    <a:lvl5pPr marL="1828800" algn="ctr" rtl="0" fontAlgn="base">
      <a:spcBef>
        <a:spcPct val="50000"/>
      </a:spcBef>
      <a:spcAft>
        <a:spcPct val="0"/>
      </a:spcAft>
      <a:defRPr sz="1200" b="1" kern="1200">
        <a:solidFill>
          <a:srgbClr val="FFFF00"/>
        </a:solidFill>
        <a:latin typeface="Arial" charset="0"/>
        <a:ea typeface="+mn-ea"/>
        <a:cs typeface="+mn-cs"/>
      </a:defRPr>
    </a:lvl5pPr>
    <a:lvl6pPr marL="2286000" algn="l" defTabSz="914400" rtl="0" eaLnBrk="1" latinLnBrk="0" hangingPunct="1">
      <a:defRPr sz="1200" b="1" kern="1200">
        <a:solidFill>
          <a:srgbClr val="FFFF00"/>
        </a:solidFill>
        <a:latin typeface="Arial" charset="0"/>
        <a:ea typeface="+mn-ea"/>
        <a:cs typeface="+mn-cs"/>
      </a:defRPr>
    </a:lvl6pPr>
    <a:lvl7pPr marL="2743200" algn="l" defTabSz="914400" rtl="0" eaLnBrk="1" latinLnBrk="0" hangingPunct="1">
      <a:defRPr sz="1200" b="1" kern="1200">
        <a:solidFill>
          <a:srgbClr val="FFFF00"/>
        </a:solidFill>
        <a:latin typeface="Arial" charset="0"/>
        <a:ea typeface="+mn-ea"/>
        <a:cs typeface="+mn-cs"/>
      </a:defRPr>
    </a:lvl7pPr>
    <a:lvl8pPr marL="3200400" algn="l" defTabSz="914400" rtl="0" eaLnBrk="1" latinLnBrk="0" hangingPunct="1">
      <a:defRPr sz="1200" b="1" kern="1200">
        <a:solidFill>
          <a:srgbClr val="FFFF00"/>
        </a:solidFill>
        <a:latin typeface="Arial" charset="0"/>
        <a:ea typeface="+mn-ea"/>
        <a:cs typeface="+mn-cs"/>
      </a:defRPr>
    </a:lvl8pPr>
    <a:lvl9pPr marL="3657600" algn="l" defTabSz="914400" rtl="0" eaLnBrk="1" latinLnBrk="0" hangingPunct="1">
      <a:defRPr sz="1200" b="1" kern="1200">
        <a:solidFill>
          <a:srgbClr val="FFFF00"/>
        </a:solidFill>
        <a:latin typeface="Arial" charset="0"/>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FF"/>
    <a:srgbClr val="111111"/>
    <a:srgbClr val="D9D9D9"/>
    <a:srgbClr val="FF00FF"/>
    <a:srgbClr val="00FFFF"/>
    <a:srgbClr val="FFFF00"/>
    <a:srgbClr val="FF0000"/>
    <a:srgbClr val="008000"/>
    <a:srgbClr val="66FF33"/>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6124" autoAdjust="0"/>
    <p:restoredTop sz="93100" autoAdjust="0"/>
  </p:normalViewPr>
  <p:slideViewPr>
    <p:cSldViewPr>
      <p:cViewPr varScale="1">
        <p:scale>
          <a:sx n="107" d="100"/>
          <a:sy n="107" d="100"/>
        </p:scale>
        <p:origin x="132" y="144"/>
      </p:cViewPr>
      <p:guideLst>
        <p:guide orient="horz" pos="2160"/>
        <p:guide pos="3840"/>
      </p:guideLst>
    </p:cSldViewPr>
  </p:slideViewPr>
  <p:outlineViewPr>
    <p:cViewPr>
      <p:scale>
        <a:sx n="25" d="100"/>
        <a:sy n="25" d="100"/>
      </p:scale>
      <p:origin x="0" y="8154"/>
    </p:cViewPr>
  </p:outlin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presProps" Target="presProps.xml"/><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slide" Target="slides/slide78.xml"/><Relationship Id="rId5" Type="http://schemas.openxmlformats.org/officeDocument/2006/relationships/slide" Target="slides/slide4.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viewProps" Target="viewProp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tags" Target="tags/tag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notesMaster" Target="notesMasters/notesMaster1.xml"/><Relationship Id="rId86"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 Id="rId87" Type="http://schemas.openxmlformats.org/officeDocument/2006/relationships/tableStyles" Target="tableStyles.xml"/><Relationship Id="rId61" Type="http://schemas.openxmlformats.org/officeDocument/2006/relationships/slide" Target="slides/slide60.xml"/><Relationship Id="rId82" Type="http://schemas.openxmlformats.org/officeDocument/2006/relationships/handoutMaster" Target="handoutMasters/handoutMaster1.xml"/></Relationships>
</file>

<file path=ppt/drawings/_rels/vmlDrawing1.v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image" Target="../media/image121.wmf"/><Relationship Id="rId1" Type="http://schemas.openxmlformats.org/officeDocument/2006/relationships/image" Target="../media/image120.wmf"/><Relationship Id="rId4" Type="http://schemas.openxmlformats.org/officeDocument/2006/relationships/image" Target="../media/image123.png"/></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8475" cy="46513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970338" y="0"/>
            <a:ext cx="3038475" cy="465138"/>
          </a:xfrm>
          <a:prstGeom prst="rect">
            <a:avLst/>
          </a:prstGeom>
        </p:spPr>
        <p:txBody>
          <a:bodyPr vert="horz" lIns="91440" tIns="45720" rIns="91440" bIns="45720" rtlCol="0"/>
          <a:lstStyle>
            <a:lvl1pPr algn="r">
              <a:defRPr sz="1200"/>
            </a:lvl1pPr>
          </a:lstStyle>
          <a:p>
            <a:fld id="{BA2B0C7A-5019-408E-AABC-62145126007F}" type="datetimeFigureOut">
              <a:rPr lang="en-US" smtClean="0"/>
              <a:pPr/>
              <a:t>1/24/2022</a:t>
            </a:fld>
            <a:endParaRPr lang="en-US"/>
          </a:p>
        </p:txBody>
      </p:sp>
      <p:sp>
        <p:nvSpPr>
          <p:cNvPr id="4" name="Footer Placeholder 3"/>
          <p:cNvSpPr>
            <a:spLocks noGrp="1"/>
          </p:cNvSpPr>
          <p:nvPr>
            <p:ph type="ftr" sz="quarter" idx="2"/>
          </p:nvPr>
        </p:nvSpPr>
        <p:spPr>
          <a:xfrm>
            <a:off x="0" y="8829675"/>
            <a:ext cx="3038475" cy="465138"/>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970338" y="8829675"/>
            <a:ext cx="3038475" cy="465138"/>
          </a:xfrm>
          <a:prstGeom prst="rect">
            <a:avLst/>
          </a:prstGeom>
        </p:spPr>
        <p:txBody>
          <a:bodyPr vert="horz" lIns="91440" tIns="45720" rIns="91440" bIns="45720" rtlCol="0" anchor="b"/>
          <a:lstStyle>
            <a:lvl1pPr algn="r">
              <a:defRPr sz="1200"/>
            </a:lvl1pPr>
          </a:lstStyle>
          <a:p>
            <a:fld id="{48057AEB-5644-47BC-A24E-225B9E9A6332}" type="slidenum">
              <a:rPr lang="en-US" smtClean="0"/>
              <a:pPr/>
              <a:t>‹#›</a:t>
            </a:fld>
            <a:endParaRPr lang="en-US"/>
          </a:p>
        </p:txBody>
      </p:sp>
    </p:spTree>
    <p:extLst>
      <p:ext uri="{BB962C8B-B14F-4D97-AF65-F5344CB8AC3E}">
        <p14:creationId xmlns:p14="http://schemas.microsoft.com/office/powerpoint/2010/main" val="1942747902"/>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6626" name="Rectangle 2"/>
          <p:cNvSpPr>
            <a:spLocks noGrp="1" noChangeArrowheads="1"/>
          </p:cNvSpPr>
          <p:nvPr>
            <p:ph type="hdr" sz="quarter"/>
          </p:nvPr>
        </p:nvSpPr>
        <p:spPr bwMode="auto">
          <a:xfrm>
            <a:off x="0" y="1"/>
            <a:ext cx="3038145" cy="464205"/>
          </a:xfrm>
          <a:prstGeom prst="rect">
            <a:avLst/>
          </a:prstGeom>
          <a:noFill/>
          <a:ln w="9525">
            <a:noFill/>
            <a:miter lim="800000"/>
            <a:headEnd/>
            <a:tailEnd/>
          </a:ln>
          <a:effectLst/>
        </p:spPr>
        <p:txBody>
          <a:bodyPr vert="horz" wrap="square" lIns="93172" tIns="46586" rIns="93172" bIns="46586" numCol="1" anchor="t" anchorCtr="0" compatLnSpc="1">
            <a:prstTxWarp prst="textNoShape">
              <a:avLst/>
            </a:prstTxWarp>
          </a:bodyPr>
          <a:lstStyle>
            <a:lvl1pPr algn="l" defTabSz="931887">
              <a:spcBef>
                <a:spcPct val="0"/>
              </a:spcBef>
              <a:defRPr sz="1300" b="0">
                <a:solidFill>
                  <a:schemeClr val="bg1"/>
                </a:solidFill>
              </a:defRPr>
            </a:lvl1pPr>
          </a:lstStyle>
          <a:p>
            <a:endParaRPr lang="en-US"/>
          </a:p>
        </p:txBody>
      </p:sp>
      <p:sp>
        <p:nvSpPr>
          <p:cNvPr id="26627" name="Rectangle 3"/>
          <p:cNvSpPr>
            <a:spLocks noGrp="1" noChangeArrowheads="1"/>
          </p:cNvSpPr>
          <p:nvPr>
            <p:ph type="dt" idx="1"/>
          </p:nvPr>
        </p:nvSpPr>
        <p:spPr bwMode="auto">
          <a:xfrm>
            <a:off x="3972257" y="1"/>
            <a:ext cx="3038144" cy="464205"/>
          </a:xfrm>
          <a:prstGeom prst="rect">
            <a:avLst/>
          </a:prstGeom>
          <a:noFill/>
          <a:ln w="9525">
            <a:noFill/>
            <a:miter lim="800000"/>
            <a:headEnd/>
            <a:tailEnd/>
          </a:ln>
          <a:effectLst/>
        </p:spPr>
        <p:txBody>
          <a:bodyPr vert="horz" wrap="square" lIns="93172" tIns="46586" rIns="93172" bIns="46586" numCol="1" anchor="t" anchorCtr="0" compatLnSpc="1">
            <a:prstTxWarp prst="textNoShape">
              <a:avLst/>
            </a:prstTxWarp>
          </a:bodyPr>
          <a:lstStyle>
            <a:lvl1pPr algn="r" defTabSz="931887">
              <a:spcBef>
                <a:spcPct val="0"/>
              </a:spcBef>
              <a:defRPr sz="1300" b="0">
                <a:solidFill>
                  <a:schemeClr val="bg1"/>
                </a:solidFill>
              </a:defRPr>
            </a:lvl1pPr>
          </a:lstStyle>
          <a:p>
            <a:endParaRPr lang="en-US"/>
          </a:p>
        </p:txBody>
      </p:sp>
      <p:sp>
        <p:nvSpPr>
          <p:cNvPr id="26628" name="Rectangle 4"/>
          <p:cNvSpPr>
            <a:spLocks noGrp="1" noRot="1" noChangeAspect="1" noChangeArrowheads="1" noTextEdit="1"/>
          </p:cNvSpPr>
          <p:nvPr>
            <p:ph type="sldImg" idx="2"/>
          </p:nvPr>
        </p:nvSpPr>
        <p:spPr bwMode="auto">
          <a:xfrm>
            <a:off x="406400" y="698500"/>
            <a:ext cx="6197600" cy="3486150"/>
          </a:xfrm>
          <a:prstGeom prst="rect">
            <a:avLst/>
          </a:prstGeom>
          <a:noFill/>
          <a:ln w="9525">
            <a:solidFill>
              <a:srgbClr val="000000"/>
            </a:solidFill>
            <a:miter lim="800000"/>
            <a:headEnd/>
            <a:tailEnd/>
          </a:ln>
          <a:effectLst/>
        </p:spPr>
      </p:sp>
      <p:sp>
        <p:nvSpPr>
          <p:cNvPr id="26629" name="Rectangle 5"/>
          <p:cNvSpPr>
            <a:spLocks noGrp="1" noChangeArrowheads="1"/>
          </p:cNvSpPr>
          <p:nvPr>
            <p:ph type="body" sz="quarter" idx="3"/>
          </p:nvPr>
        </p:nvSpPr>
        <p:spPr bwMode="auto">
          <a:xfrm>
            <a:off x="934112" y="4416099"/>
            <a:ext cx="5142177" cy="4182457"/>
          </a:xfrm>
          <a:prstGeom prst="rect">
            <a:avLst/>
          </a:prstGeom>
          <a:noFill/>
          <a:ln w="9525">
            <a:noFill/>
            <a:miter lim="800000"/>
            <a:headEnd/>
            <a:tailEnd/>
          </a:ln>
          <a:effectLst/>
        </p:spPr>
        <p:txBody>
          <a:bodyPr vert="horz" wrap="square" lIns="93172" tIns="46586" rIns="93172" bIns="46586"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6630" name="Rectangle 6"/>
          <p:cNvSpPr>
            <a:spLocks noGrp="1" noChangeArrowheads="1"/>
          </p:cNvSpPr>
          <p:nvPr>
            <p:ph type="ftr" sz="quarter" idx="4"/>
          </p:nvPr>
        </p:nvSpPr>
        <p:spPr bwMode="auto">
          <a:xfrm>
            <a:off x="0" y="8832195"/>
            <a:ext cx="3038145" cy="464205"/>
          </a:xfrm>
          <a:prstGeom prst="rect">
            <a:avLst/>
          </a:prstGeom>
          <a:noFill/>
          <a:ln w="9525">
            <a:noFill/>
            <a:miter lim="800000"/>
            <a:headEnd/>
            <a:tailEnd/>
          </a:ln>
          <a:effectLst/>
        </p:spPr>
        <p:txBody>
          <a:bodyPr vert="horz" wrap="square" lIns="93172" tIns="46586" rIns="93172" bIns="46586" numCol="1" anchor="b" anchorCtr="0" compatLnSpc="1">
            <a:prstTxWarp prst="textNoShape">
              <a:avLst/>
            </a:prstTxWarp>
          </a:bodyPr>
          <a:lstStyle>
            <a:lvl1pPr algn="l" defTabSz="931887">
              <a:spcBef>
                <a:spcPct val="0"/>
              </a:spcBef>
              <a:defRPr sz="1300" b="0">
                <a:solidFill>
                  <a:schemeClr val="bg1"/>
                </a:solidFill>
              </a:defRPr>
            </a:lvl1pPr>
          </a:lstStyle>
          <a:p>
            <a:endParaRPr lang="en-US"/>
          </a:p>
        </p:txBody>
      </p:sp>
      <p:sp>
        <p:nvSpPr>
          <p:cNvPr id="26631" name="Rectangle 7"/>
          <p:cNvSpPr>
            <a:spLocks noGrp="1" noChangeArrowheads="1"/>
          </p:cNvSpPr>
          <p:nvPr>
            <p:ph type="sldNum" sz="quarter" idx="5"/>
          </p:nvPr>
        </p:nvSpPr>
        <p:spPr bwMode="auto">
          <a:xfrm>
            <a:off x="3972257" y="8832195"/>
            <a:ext cx="3038144" cy="464205"/>
          </a:xfrm>
          <a:prstGeom prst="rect">
            <a:avLst/>
          </a:prstGeom>
          <a:noFill/>
          <a:ln w="9525">
            <a:noFill/>
            <a:miter lim="800000"/>
            <a:headEnd/>
            <a:tailEnd/>
          </a:ln>
          <a:effectLst/>
        </p:spPr>
        <p:txBody>
          <a:bodyPr vert="horz" wrap="square" lIns="93172" tIns="46586" rIns="93172" bIns="46586" numCol="1" anchor="b" anchorCtr="0" compatLnSpc="1">
            <a:prstTxWarp prst="textNoShape">
              <a:avLst/>
            </a:prstTxWarp>
          </a:bodyPr>
          <a:lstStyle>
            <a:lvl1pPr algn="r" defTabSz="931887">
              <a:spcBef>
                <a:spcPct val="0"/>
              </a:spcBef>
              <a:defRPr sz="1300" b="0">
                <a:solidFill>
                  <a:schemeClr val="bg1"/>
                </a:solidFill>
              </a:defRPr>
            </a:lvl1pPr>
          </a:lstStyle>
          <a:p>
            <a:fld id="{D50BD8BB-733A-4C3E-A556-733F0C693F13}" type="slidenum">
              <a:rPr lang="en-US"/>
              <a:pPr/>
              <a:t>‹#›</a:t>
            </a:fld>
            <a:endParaRPr lang="en-US"/>
          </a:p>
        </p:txBody>
      </p:sp>
    </p:spTree>
    <p:extLst>
      <p:ext uri="{BB962C8B-B14F-4D97-AF65-F5344CB8AC3E}">
        <p14:creationId xmlns:p14="http://schemas.microsoft.com/office/powerpoint/2010/main" val="2602254187"/>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Times New Roman" pitchFamily="18" charset="0"/>
        <a:ea typeface="+mn-ea"/>
        <a:cs typeface="+mn-cs"/>
      </a:defRPr>
    </a:lvl1pPr>
    <a:lvl2pPr marL="457200" algn="l" rtl="0" fontAlgn="base">
      <a:spcBef>
        <a:spcPct val="30000"/>
      </a:spcBef>
      <a:spcAft>
        <a:spcPct val="0"/>
      </a:spcAft>
      <a:defRPr sz="1200" kern="1200">
        <a:solidFill>
          <a:schemeClr val="tx1"/>
        </a:solidFill>
        <a:latin typeface="Times New Roman" pitchFamily="18" charset="0"/>
        <a:ea typeface="+mn-ea"/>
        <a:cs typeface="+mn-cs"/>
      </a:defRPr>
    </a:lvl2pPr>
    <a:lvl3pPr marL="914400" algn="l" rtl="0" fontAlgn="base">
      <a:spcBef>
        <a:spcPct val="30000"/>
      </a:spcBef>
      <a:spcAft>
        <a:spcPct val="0"/>
      </a:spcAft>
      <a:defRPr sz="1200" kern="1200">
        <a:solidFill>
          <a:schemeClr val="tx1"/>
        </a:solidFill>
        <a:latin typeface="Times New Roman" pitchFamily="18" charset="0"/>
        <a:ea typeface="+mn-ea"/>
        <a:cs typeface="+mn-cs"/>
      </a:defRPr>
    </a:lvl3pPr>
    <a:lvl4pPr marL="1371600" algn="l" rtl="0" fontAlgn="base">
      <a:spcBef>
        <a:spcPct val="30000"/>
      </a:spcBef>
      <a:spcAft>
        <a:spcPct val="0"/>
      </a:spcAft>
      <a:defRPr sz="1200" kern="1200">
        <a:solidFill>
          <a:schemeClr val="tx1"/>
        </a:solidFill>
        <a:latin typeface="Times New Roman" pitchFamily="18" charset="0"/>
        <a:ea typeface="+mn-ea"/>
        <a:cs typeface="+mn-cs"/>
      </a:defRPr>
    </a:lvl4pPr>
    <a:lvl5pPr marL="1828800" algn="l" rtl="0" fontAlgn="base">
      <a:spcBef>
        <a:spcPct val="30000"/>
      </a:spcBef>
      <a:spcAft>
        <a:spcPct val="0"/>
      </a:spcAft>
      <a:defRPr sz="1200" kern="1200">
        <a:solidFill>
          <a:schemeClr val="tx1"/>
        </a:solidFill>
        <a:latin typeface="Times New Roman" pitchFamily="18"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838BA026-E42E-46CF-8C2B-7467AC3A8245}" type="slidenum">
              <a:rPr lang="en-US"/>
              <a:pPr/>
              <a:t>2</a:t>
            </a:fld>
            <a:endParaRPr lang="en-US"/>
          </a:p>
        </p:txBody>
      </p:sp>
      <p:sp>
        <p:nvSpPr>
          <p:cNvPr id="675842" name="Rectangle 2"/>
          <p:cNvSpPr>
            <a:spLocks noGrp="1" noRot="1" noChangeAspect="1" noChangeArrowheads="1" noTextEdit="1"/>
          </p:cNvSpPr>
          <p:nvPr>
            <p:ph type="sldImg"/>
          </p:nvPr>
        </p:nvSpPr>
        <p:spPr>
          <a:xfrm>
            <a:off x="406400" y="698500"/>
            <a:ext cx="6197600" cy="3486150"/>
          </a:xfrm>
          <a:ln/>
        </p:spPr>
      </p:sp>
      <p:sp>
        <p:nvSpPr>
          <p:cNvPr id="675843"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125C6E3B-ACBE-4D10-8F11-FC5630CB752D}" type="slidenum">
              <a:rPr lang="en-US"/>
              <a:pPr/>
              <a:t>3</a:t>
            </a:fld>
            <a:endParaRPr lang="en-US"/>
          </a:p>
        </p:txBody>
      </p:sp>
      <p:sp>
        <p:nvSpPr>
          <p:cNvPr id="828418" name="Rectangle 2"/>
          <p:cNvSpPr>
            <a:spLocks noGrp="1" noRot="1" noChangeAspect="1" noChangeArrowheads="1" noTextEdit="1"/>
          </p:cNvSpPr>
          <p:nvPr>
            <p:ph type="sldImg"/>
          </p:nvPr>
        </p:nvSpPr>
        <p:spPr>
          <a:xfrm>
            <a:off x="406400" y="698500"/>
            <a:ext cx="6197600" cy="3486150"/>
          </a:xfrm>
          <a:ln/>
        </p:spPr>
      </p:sp>
      <p:sp>
        <p:nvSpPr>
          <p:cNvPr id="828419"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196173890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6400" y="698500"/>
            <a:ext cx="6197600" cy="3486150"/>
          </a:xfrm>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D50BD8BB-733A-4C3E-A556-733F0C693F13}" type="slidenum">
              <a:rPr lang="en-US" smtClean="0"/>
              <a:pPr/>
              <a:t>8</a:t>
            </a:fld>
            <a:endParaRPr lang="en-US"/>
          </a:p>
        </p:txBody>
      </p:sp>
    </p:spTree>
    <p:extLst>
      <p:ext uri="{BB962C8B-B14F-4D97-AF65-F5344CB8AC3E}">
        <p14:creationId xmlns:p14="http://schemas.microsoft.com/office/powerpoint/2010/main" val="412322145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8BA5B0D3-A6B3-4219-9062-FBE8E6C5DB5C}" type="slidenum">
              <a:rPr lang="en-US"/>
              <a:pPr/>
              <a:t>9</a:t>
            </a:fld>
            <a:endParaRPr lang="en-US"/>
          </a:p>
        </p:txBody>
      </p:sp>
      <p:sp>
        <p:nvSpPr>
          <p:cNvPr id="671746" name="Rectangle 2"/>
          <p:cNvSpPr>
            <a:spLocks noGrp="1" noRot="1" noChangeAspect="1" noChangeArrowheads="1" noTextEdit="1"/>
          </p:cNvSpPr>
          <p:nvPr>
            <p:ph type="sldImg"/>
          </p:nvPr>
        </p:nvSpPr>
        <p:spPr>
          <a:xfrm>
            <a:off x="406400" y="698500"/>
            <a:ext cx="6197600" cy="3486150"/>
          </a:xfrm>
          <a:ln/>
        </p:spPr>
      </p:sp>
      <p:sp>
        <p:nvSpPr>
          <p:cNvPr id="671747" name="Rectangle 3"/>
          <p:cNvSpPr>
            <a:spLocks noGrp="1" noChangeArrowheads="1"/>
          </p:cNvSpPr>
          <p:nvPr>
            <p:ph type="body" idx="1"/>
          </p:nvPr>
        </p:nvSpPr>
        <p:spPr/>
        <p:txBody>
          <a:bodyPr/>
          <a:lstStyle/>
          <a:p>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A2C28404-0FB3-48B1-9521-16A4B1275AEC}" type="slidenum">
              <a:rPr lang="en-US"/>
              <a:pPr/>
              <a:t>20</a:t>
            </a:fld>
            <a:endParaRPr lang="en-US"/>
          </a:p>
        </p:txBody>
      </p:sp>
      <p:sp>
        <p:nvSpPr>
          <p:cNvPr id="730114" name="Rectangle 2"/>
          <p:cNvSpPr>
            <a:spLocks noGrp="1" noRot="1" noChangeAspect="1" noChangeArrowheads="1" noTextEdit="1"/>
          </p:cNvSpPr>
          <p:nvPr>
            <p:ph type="sldImg"/>
          </p:nvPr>
        </p:nvSpPr>
        <p:spPr>
          <a:xfrm>
            <a:off x="406400" y="698500"/>
            <a:ext cx="6197600" cy="3486150"/>
          </a:xfrm>
          <a:ln/>
        </p:spPr>
      </p:sp>
      <p:sp>
        <p:nvSpPr>
          <p:cNvPr id="730115" name="Rectangle 3"/>
          <p:cNvSpPr>
            <a:spLocks noGrp="1" noChangeArrowheads="1"/>
          </p:cNvSpPr>
          <p:nvPr>
            <p:ph type="body" idx="1"/>
          </p:nvPr>
        </p:nvSpPr>
        <p:spPr>
          <a:xfrm>
            <a:off x="701345" y="4416099"/>
            <a:ext cx="5607711" cy="4182457"/>
          </a:xfrm>
        </p:spPr>
        <p:txBody>
          <a:bodyPr/>
          <a:lstStyle/>
          <a:p>
            <a:endParaRPr 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B2A3CB2F-5F5C-4B0A-A83C-535E925C0803}" type="slidenum">
              <a:rPr lang="en-US"/>
              <a:pPr/>
              <a:t>21</a:t>
            </a:fld>
            <a:endParaRPr lang="en-US"/>
          </a:p>
        </p:txBody>
      </p:sp>
      <p:sp>
        <p:nvSpPr>
          <p:cNvPr id="754690" name="Rectangle 2"/>
          <p:cNvSpPr>
            <a:spLocks noGrp="1" noRot="1" noChangeAspect="1" noChangeArrowheads="1" noTextEdit="1"/>
          </p:cNvSpPr>
          <p:nvPr>
            <p:ph type="sldImg"/>
          </p:nvPr>
        </p:nvSpPr>
        <p:spPr>
          <a:xfrm>
            <a:off x="406400" y="698500"/>
            <a:ext cx="6197600" cy="3486150"/>
          </a:xfrm>
          <a:ln/>
        </p:spPr>
      </p:sp>
      <p:sp>
        <p:nvSpPr>
          <p:cNvPr id="75469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59B4DA34-03C6-4569-87BC-526FF9673C23}" type="slidenum">
              <a:rPr lang="en-US" altLang="ja-JP"/>
              <a:pPr/>
              <a:t>25</a:t>
            </a:fld>
            <a:endParaRPr lang="en-US" altLang="ja-JP"/>
          </a:p>
        </p:txBody>
      </p:sp>
      <p:sp>
        <p:nvSpPr>
          <p:cNvPr id="7170" name="Rectangle 2"/>
          <p:cNvSpPr>
            <a:spLocks noGrp="1" noRot="1" noChangeAspect="1" noChangeArrowheads="1" noTextEdit="1"/>
          </p:cNvSpPr>
          <p:nvPr>
            <p:ph type="sldImg"/>
          </p:nvPr>
        </p:nvSpPr>
        <p:spPr>
          <a:xfrm>
            <a:off x="406400" y="698500"/>
            <a:ext cx="6197600" cy="3486150"/>
          </a:xfrm>
          <a:ln/>
        </p:spPr>
      </p:sp>
      <p:sp>
        <p:nvSpPr>
          <p:cNvPr id="717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6400" y="698500"/>
            <a:ext cx="6197600" cy="348615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50BD8BB-733A-4C3E-A556-733F0C693F13}" type="slidenum">
              <a:rPr lang="en-US" smtClean="0"/>
              <a:pPr/>
              <a:t>27</a:t>
            </a:fld>
            <a:endParaRPr lang="en-US"/>
          </a:p>
        </p:txBody>
      </p:sp>
    </p:spTree>
    <p:extLst>
      <p:ext uri="{BB962C8B-B14F-4D97-AF65-F5344CB8AC3E}">
        <p14:creationId xmlns:p14="http://schemas.microsoft.com/office/powerpoint/2010/main" val="2995961945"/>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6B2513ED-5D4A-4BC4-9F15-104C777208CC}" type="slidenum">
              <a:rPr lang="en-US"/>
              <a:pPr/>
              <a:t>29</a:t>
            </a:fld>
            <a:endParaRPr lang="en-US"/>
          </a:p>
        </p:txBody>
      </p:sp>
      <p:sp>
        <p:nvSpPr>
          <p:cNvPr id="890882" name="Rectangle 2"/>
          <p:cNvSpPr>
            <a:spLocks noGrp="1" noRot="1" noChangeAspect="1" noChangeArrowheads="1" noTextEdit="1"/>
          </p:cNvSpPr>
          <p:nvPr>
            <p:ph type="sldImg"/>
          </p:nvPr>
        </p:nvSpPr>
        <p:spPr>
          <a:xfrm>
            <a:off x="407988" y="695325"/>
            <a:ext cx="6164262" cy="3468688"/>
          </a:xfrm>
          <a:ln/>
        </p:spPr>
      </p:sp>
      <p:sp>
        <p:nvSpPr>
          <p:cNvPr id="890883"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3CF2083D-7E6F-4BA7-99CF-AAB4336652FB}" type="slidenum">
              <a:rPr lang="en-US"/>
              <a:pPr/>
              <a:t>30</a:t>
            </a:fld>
            <a:endParaRPr lang="en-US"/>
          </a:p>
        </p:txBody>
      </p:sp>
      <p:sp>
        <p:nvSpPr>
          <p:cNvPr id="892930" name="Rectangle 2"/>
          <p:cNvSpPr>
            <a:spLocks noGrp="1" noRot="1" noChangeAspect="1" noChangeArrowheads="1" noTextEdit="1"/>
          </p:cNvSpPr>
          <p:nvPr>
            <p:ph type="sldImg"/>
          </p:nvPr>
        </p:nvSpPr>
        <p:spPr>
          <a:xfrm>
            <a:off x="407988" y="695325"/>
            <a:ext cx="6164262" cy="3468688"/>
          </a:xfrm>
          <a:ln/>
        </p:spPr>
      </p:sp>
      <p:sp>
        <p:nvSpPr>
          <p:cNvPr id="892931" name="Rectangle 3"/>
          <p:cNvSpPr>
            <a:spLocks noGrp="1" noChangeArrowheads="1"/>
          </p:cNvSpPr>
          <p:nvPr>
            <p:ph type="body" idx="1"/>
          </p:nvPr>
        </p:nvSpPr>
        <p:spPr>
          <a:xfrm>
            <a:off x="909770" y="4396116"/>
            <a:ext cx="5160433" cy="4240868"/>
          </a:xfrm>
        </p:spPr>
        <p:txBody>
          <a:bodyPr/>
          <a:lstStyle/>
          <a:p>
            <a:r>
              <a:rPr lang="en-US"/>
              <a:t>Why would this be useful?  Main reason is focus.  Also enables “smart” cropping.</a:t>
            </a: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3E5157A4-2D14-49F8-99F1-8BB97BCAEA85}" type="slidenum">
              <a:rPr lang="en-US"/>
              <a:pPr/>
              <a:t>32</a:t>
            </a:fld>
            <a:endParaRPr lang="en-US"/>
          </a:p>
        </p:txBody>
      </p:sp>
      <p:sp>
        <p:nvSpPr>
          <p:cNvPr id="899074" name="Rectangle 2"/>
          <p:cNvSpPr>
            <a:spLocks noGrp="1" noRot="1" noChangeAspect="1" noChangeArrowheads="1" noTextEdit="1"/>
          </p:cNvSpPr>
          <p:nvPr>
            <p:ph type="sldImg"/>
          </p:nvPr>
        </p:nvSpPr>
        <p:spPr>
          <a:xfrm>
            <a:off x="407988" y="695325"/>
            <a:ext cx="6164262" cy="3468688"/>
          </a:xfrm>
          <a:ln/>
        </p:spPr>
      </p:sp>
      <p:sp>
        <p:nvSpPr>
          <p:cNvPr id="899075"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87B8B80A-74B7-476E-A94F-60A7396FE810}" type="slidenum">
              <a:rPr lang="en-US"/>
              <a:pPr/>
              <a:t>33</a:t>
            </a:fld>
            <a:endParaRPr lang="en-US"/>
          </a:p>
        </p:txBody>
      </p:sp>
      <p:sp>
        <p:nvSpPr>
          <p:cNvPr id="901122" name="Rectangle 2"/>
          <p:cNvSpPr>
            <a:spLocks noGrp="1" noRot="1" noChangeAspect="1" noChangeArrowheads="1" noTextEdit="1"/>
          </p:cNvSpPr>
          <p:nvPr>
            <p:ph type="sldImg"/>
          </p:nvPr>
        </p:nvSpPr>
        <p:spPr>
          <a:xfrm>
            <a:off x="407988" y="695325"/>
            <a:ext cx="6164262" cy="3468688"/>
          </a:xfrm>
          <a:ln/>
        </p:spPr>
      </p:sp>
      <p:sp>
        <p:nvSpPr>
          <p:cNvPr id="901123"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02C44350-AB74-4678-A7E4-CDBC6C3C3FBF}" type="slidenum">
              <a:rPr lang="en-US"/>
              <a:pPr/>
              <a:t>34</a:t>
            </a:fld>
            <a:endParaRPr lang="en-US"/>
          </a:p>
        </p:txBody>
      </p:sp>
      <p:sp>
        <p:nvSpPr>
          <p:cNvPr id="903170" name="Rectangle 2"/>
          <p:cNvSpPr>
            <a:spLocks noGrp="1" noRot="1" noChangeAspect="1" noChangeArrowheads="1" noTextEdit="1"/>
          </p:cNvSpPr>
          <p:nvPr>
            <p:ph type="sldImg"/>
          </p:nvPr>
        </p:nvSpPr>
        <p:spPr>
          <a:xfrm>
            <a:off x="407988" y="695325"/>
            <a:ext cx="6164262" cy="3468688"/>
          </a:xfrm>
          <a:ln/>
        </p:spPr>
      </p:sp>
      <p:sp>
        <p:nvSpPr>
          <p:cNvPr id="903171"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5FE3208D-DCD8-417F-9E6D-D2DCC0217FD6}" type="slidenum">
              <a:rPr lang="en-US"/>
              <a:pPr/>
              <a:t>38</a:t>
            </a:fld>
            <a:endParaRPr lang="en-US"/>
          </a:p>
        </p:txBody>
      </p:sp>
      <p:sp>
        <p:nvSpPr>
          <p:cNvPr id="907266" name="Rectangle 2"/>
          <p:cNvSpPr>
            <a:spLocks noGrp="1" noRot="1" noChangeAspect="1" noChangeArrowheads="1" noTextEdit="1"/>
          </p:cNvSpPr>
          <p:nvPr>
            <p:ph type="sldImg"/>
          </p:nvPr>
        </p:nvSpPr>
        <p:spPr>
          <a:xfrm>
            <a:off x="407988" y="695325"/>
            <a:ext cx="6164262" cy="3468688"/>
          </a:xfrm>
          <a:ln/>
        </p:spPr>
      </p:sp>
      <p:sp>
        <p:nvSpPr>
          <p:cNvPr id="907267"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4FA83151-3EB1-48A7-B909-AD3BDE53099C}" type="slidenum">
              <a:rPr lang="en-US"/>
              <a:pPr/>
              <a:t>39</a:t>
            </a:fld>
            <a:endParaRPr lang="en-US"/>
          </a:p>
        </p:txBody>
      </p:sp>
      <p:sp>
        <p:nvSpPr>
          <p:cNvPr id="909314" name="Rectangle 2"/>
          <p:cNvSpPr>
            <a:spLocks noGrp="1" noRot="1" noChangeAspect="1" noChangeArrowheads="1" noTextEdit="1"/>
          </p:cNvSpPr>
          <p:nvPr>
            <p:ph type="sldImg"/>
          </p:nvPr>
        </p:nvSpPr>
        <p:spPr>
          <a:xfrm>
            <a:off x="407988" y="695325"/>
            <a:ext cx="6164262" cy="3468688"/>
          </a:xfrm>
          <a:ln/>
        </p:spPr>
      </p:sp>
      <p:sp>
        <p:nvSpPr>
          <p:cNvPr id="909315"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A26AD2C8-0894-4F69-A654-0CFC1A594337}" type="slidenum">
              <a:rPr lang="en-US"/>
              <a:pPr/>
              <a:t>46</a:t>
            </a:fld>
            <a:endParaRPr lang="en-US"/>
          </a:p>
        </p:txBody>
      </p:sp>
      <p:sp>
        <p:nvSpPr>
          <p:cNvPr id="911362" name="Rectangle 2"/>
          <p:cNvSpPr>
            <a:spLocks noGrp="1" noRot="1" noChangeAspect="1" noChangeArrowheads="1" noTextEdit="1"/>
          </p:cNvSpPr>
          <p:nvPr>
            <p:ph type="sldImg"/>
          </p:nvPr>
        </p:nvSpPr>
        <p:spPr>
          <a:xfrm>
            <a:off x="407988" y="695325"/>
            <a:ext cx="6164262" cy="3468688"/>
          </a:xfrm>
          <a:ln/>
        </p:spPr>
      </p:sp>
      <p:sp>
        <p:nvSpPr>
          <p:cNvPr id="911363"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E4C4DD22-87D4-470F-A90B-612FE7D0A490}" type="slidenum">
              <a:rPr lang="en-US"/>
              <a:pPr/>
              <a:t>47</a:t>
            </a:fld>
            <a:endParaRPr lang="en-US"/>
          </a:p>
        </p:txBody>
      </p:sp>
      <p:sp>
        <p:nvSpPr>
          <p:cNvPr id="913410" name="Rectangle 2"/>
          <p:cNvSpPr>
            <a:spLocks noGrp="1" noRot="1" noChangeAspect="1" noChangeArrowheads="1" noTextEdit="1"/>
          </p:cNvSpPr>
          <p:nvPr>
            <p:ph type="sldImg"/>
          </p:nvPr>
        </p:nvSpPr>
        <p:spPr>
          <a:xfrm>
            <a:off x="407988" y="695325"/>
            <a:ext cx="6164262" cy="3468688"/>
          </a:xfrm>
          <a:ln/>
        </p:spPr>
      </p:sp>
      <p:sp>
        <p:nvSpPr>
          <p:cNvPr id="913411"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12B6FD4A-F5AC-423D-8F57-C6B004050CD0}" type="slidenum">
              <a:rPr lang="en-US"/>
              <a:pPr/>
              <a:t>49</a:t>
            </a:fld>
            <a:endParaRPr lang="en-US"/>
          </a:p>
        </p:txBody>
      </p:sp>
      <p:sp>
        <p:nvSpPr>
          <p:cNvPr id="919554" name="Rectangle 2"/>
          <p:cNvSpPr>
            <a:spLocks noGrp="1" noRot="1" noChangeAspect="1" noChangeArrowheads="1" noTextEdit="1"/>
          </p:cNvSpPr>
          <p:nvPr>
            <p:ph type="sldImg"/>
          </p:nvPr>
        </p:nvSpPr>
        <p:spPr>
          <a:xfrm>
            <a:off x="407988" y="695325"/>
            <a:ext cx="6164262" cy="3468688"/>
          </a:xfrm>
          <a:ln/>
        </p:spPr>
      </p:sp>
      <p:sp>
        <p:nvSpPr>
          <p:cNvPr id="919555" name="Rectangle 3"/>
          <p:cNvSpPr>
            <a:spLocks noGrp="1" noChangeArrowheads="1"/>
          </p:cNvSpPr>
          <p:nvPr>
            <p:ph type="body" idx="1"/>
          </p:nvPr>
        </p:nvSpPr>
        <p:spPr>
          <a:xfrm>
            <a:off x="909770" y="4396116"/>
            <a:ext cx="5160433" cy="4240868"/>
          </a:xfrm>
        </p:spPr>
        <p:txBody>
          <a:bodyPr/>
          <a:lstStyle/>
          <a:p>
            <a:endParaRPr lang="en-US" dirty="0"/>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algn="r" rtl="0" eaLnBrk="0" fontAlgn="base" hangingPunct="0">
              <a:spcBef>
                <a:spcPct val="0"/>
              </a:spcBef>
              <a:spcAft>
                <a:spcPct val="0"/>
              </a:spcAft>
            </a:pPr>
            <a:fld id="{2AD5CF80-F3B5-463B-92CC-DA743C308056}" type="slidenum">
              <a:rPr lang="en-US" sz="1200">
                <a:solidFill>
                  <a:prstClr val="black"/>
                </a:solidFill>
                <a:latin typeface="Times New Roman" pitchFamily="18" charset="0"/>
              </a:rPr>
              <a:pPr algn="r" rtl="0" eaLnBrk="0" fontAlgn="base" hangingPunct="0">
                <a:spcBef>
                  <a:spcPct val="0"/>
                </a:spcBef>
                <a:spcAft>
                  <a:spcPct val="0"/>
                </a:spcAft>
              </a:pPr>
              <a:t>50</a:t>
            </a:fld>
            <a:endParaRPr lang="en-US" sz="1200" dirty="0">
              <a:solidFill>
                <a:prstClr val="black"/>
              </a:solidFill>
              <a:latin typeface="Times New Roman" pitchFamily="18" charset="0"/>
            </a:endParaRPr>
          </a:p>
        </p:txBody>
      </p:sp>
      <p:sp>
        <p:nvSpPr>
          <p:cNvPr id="441346" name="Rectangle 2"/>
          <p:cNvSpPr>
            <a:spLocks noGrp="1" noRot="1" noChangeAspect="1" noChangeArrowheads="1" noTextEdit="1"/>
          </p:cNvSpPr>
          <p:nvPr>
            <p:ph type="sldImg"/>
          </p:nvPr>
        </p:nvSpPr>
        <p:spPr>
          <a:xfrm>
            <a:off x="406400" y="698500"/>
            <a:ext cx="6197600" cy="3486150"/>
          </a:xfrm>
          <a:ln/>
        </p:spPr>
      </p:sp>
      <p:sp>
        <p:nvSpPr>
          <p:cNvPr id="441347"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5" name="Shape 166"/>
          <p:cNvSpPr>
            <a:spLocks noGrp="1" noRot="1" noChangeAspect="1"/>
          </p:cNvSpPr>
          <p:nvPr>
            <p:ph type="sldImg"/>
          </p:nvPr>
        </p:nvSpPr>
        <p:spPr>
          <a:xfrm>
            <a:off x="406400" y="698500"/>
            <a:ext cx="6197600" cy="3486150"/>
          </a:xfrm>
          <a:ln/>
        </p:spPr>
      </p:sp>
      <p:sp>
        <p:nvSpPr>
          <p:cNvPr id="77826" name="Shape 167"/>
          <p:cNvSpPr>
            <a:spLocks noGrp="1"/>
          </p:cNvSpPr>
          <p:nvPr>
            <p:ph type="body" sz="quarter"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US" altLang="en-US"/>
              <a:t>You may have read this headline last year and thought: 2 billion! That</a:t>
            </a:r>
            <a:r>
              <a:rPr lang="ja-JP" altLang="en-US"/>
              <a:t>’</a:t>
            </a:r>
            <a:r>
              <a:rPr lang="en-US" altLang="ja-JP"/>
              <a:t>s crazy? What is Virtual Reality? And why is it going to be so big?</a:t>
            </a:r>
            <a:endParaRPr lang="en-US" altLang="en-US"/>
          </a:p>
        </p:txBody>
      </p:sp>
    </p:spTree>
    <p:extLst>
      <p:ext uri="{BB962C8B-B14F-4D97-AF65-F5344CB8AC3E}">
        <p14:creationId xmlns:p14="http://schemas.microsoft.com/office/powerpoint/2010/main" val="285286500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125C6E3B-ACBE-4D10-8F11-FC5630CB752D}" type="slidenum">
              <a:rPr lang="en-US"/>
              <a:pPr/>
              <a:t>53</a:t>
            </a:fld>
            <a:endParaRPr lang="en-US"/>
          </a:p>
        </p:txBody>
      </p:sp>
      <p:sp>
        <p:nvSpPr>
          <p:cNvPr id="828418" name="Rectangle 2"/>
          <p:cNvSpPr>
            <a:spLocks noGrp="1" noRot="1" noChangeAspect="1" noChangeArrowheads="1" noTextEdit="1"/>
          </p:cNvSpPr>
          <p:nvPr>
            <p:ph type="sldImg"/>
          </p:nvPr>
        </p:nvSpPr>
        <p:spPr>
          <a:xfrm>
            <a:off x="406400" y="698500"/>
            <a:ext cx="6197600" cy="3486150"/>
          </a:xfrm>
          <a:ln/>
        </p:spPr>
      </p:sp>
      <p:sp>
        <p:nvSpPr>
          <p:cNvPr id="828419"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6FB2CE73-EF3E-40F6-809D-21219CA0368E}" type="slidenum">
              <a:rPr lang="en-US"/>
              <a:pPr/>
              <a:t>54</a:t>
            </a:fld>
            <a:endParaRPr lang="en-US"/>
          </a:p>
        </p:txBody>
      </p:sp>
      <p:sp>
        <p:nvSpPr>
          <p:cNvPr id="937986" name="Rectangle 2"/>
          <p:cNvSpPr>
            <a:spLocks noGrp="1" noRot="1" noChangeAspect="1" noChangeArrowheads="1" noTextEdit="1"/>
          </p:cNvSpPr>
          <p:nvPr>
            <p:ph type="sldImg"/>
          </p:nvPr>
        </p:nvSpPr>
        <p:spPr>
          <a:xfrm>
            <a:off x="406400" y="698500"/>
            <a:ext cx="6197600" cy="3486150"/>
          </a:xfrm>
          <a:ln/>
        </p:spPr>
      </p:sp>
      <p:sp>
        <p:nvSpPr>
          <p:cNvPr id="937987"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22E030EF-5DBE-4A61-95FC-6577C96129FD}" type="slidenum">
              <a:rPr lang="en-US"/>
              <a:pPr/>
              <a:t>56</a:t>
            </a:fld>
            <a:endParaRPr lang="en-US"/>
          </a:p>
        </p:txBody>
      </p:sp>
      <p:sp>
        <p:nvSpPr>
          <p:cNvPr id="746498" name="Rectangle 2"/>
          <p:cNvSpPr>
            <a:spLocks noGrp="1" noRot="1" noChangeAspect="1" noChangeArrowheads="1" noTextEdit="1"/>
          </p:cNvSpPr>
          <p:nvPr>
            <p:ph type="sldImg"/>
          </p:nvPr>
        </p:nvSpPr>
        <p:spPr>
          <a:xfrm>
            <a:off x="406400" y="698500"/>
            <a:ext cx="6197600" cy="3486150"/>
          </a:xfrm>
          <a:ln/>
        </p:spPr>
      </p:sp>
      <p:sp>
        <p:nvSpPr>
          <p:cNvPr id="746499" name="Rectangle 3"/>
          <p:cNvSpPr>
            <a:spLocks noGrp="1" noChangeArrowheads="1"/>
          </p:cNvSpPr>
          <p:nvPr>
            <p:ph type="body" idx="1"/>
          </p:nvPr>
        </p:nvSpPr>
        <p:spPr>
          <a:xfrm>
            <a:off x="701345" y="4416099"/>
            <a:ext cx="5607711" cy="4182457"/>
          </a:xfrm>
        </p:spPr>
        <p:txBody>
          <a:bodyPr/>
          <a:lstStyle/>
          <a:p>
            <a:endParaRPr lang="en-US"/>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E0F7752D-4CDC-4460-8B2F-2306D75CB913}" type="slidenum">
              <a:rPr lang="en-US"/>
              <a:pPr/>
              <a:t>57</a:t>
            </a:fld>
            <a:endParaRPr lang="en-US"/>
          </a:p>
        </p:txBody>
      </p:sp>
      <p:sp>
        <p:nvSpPr>
          <p:cNvPr id="790530" name="Rectangle 2"/>
          <p:cNvSpPr>
            <a:spLocks noGrp="1" noRot="1" noChangeAspect="1" noChangeArrowheads="1" noTextEdit="1"/>
          </p:cNvSpPr>
          <p:nvPr>
            <p:ph type="sldImg"/>
          </p:nvPr>
        </p:nvSpPr>
        <p:spPr>
          <a:xfrm>
            <a:off x="406400" y="698500"/>
            <a:ext cx="6197600" cy="3486150"/>
          </a:xfrm>
          <a:ln/>
        </p:spPr>
      </p:sp>
      <p:sp>
        <p:nvSpPr>
          <p:cNvPr id="79053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00C15DC7-7B48-4594-B27B-302579429747}" type="slidenum">
              <a:rPr lang="en-US"/>
              <a:pPr/>
              <a:t>58</a:t>
            </a:fld>
            <a:endParaRPr lang="en-US"/>
          </a:p>
        </p:txBody>
      </p:sp>
      <p:sp>
        <p:nvSpPr>
          <p:cNvPr id="816130" name="Rectangle 2"/>
          <p:cNvSpPr>
            <a:spLocks noGrp="1" noRot="1" noChangeAspect="1" noChangeArrowheads="1" noTextEdit="1"/>
          </p:cNvSpPr>
          <p:nvPr>
            <p:ph type="sldImg"/>
          </p:nvPr>
        </p:nvSpPr>
        <p:spPr>
          <a:xfrm>
            <a:off x="406400" y="698500"/>
            <a:ext cx="6197600" cy="3486150"/>
          </a:xfrm>
          <a:ln/>
        </p:spPr>
      </p:sp>
      <p:sp>
        <p:nvSpPr>
          <p:cNvPr id="81613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50BD8BB-733A-4C3E-A556-733F0C693F13}" type="slidenum">
              <a:rPr lang="en-US" smtClean="0"/>
              <a:pPr/>
              <a:t>62</a:t>
            </a:fld>
            <a:endParaRPr lang="en-US"/>
          </a:p>
        </p:txBody>
      </p:sp>
    </p:spTree>
    <p:extLst>
      <p:ext uri="{BB962C8B-B14F-4D97-AF65-F5344CB8AC3E}">
        <p14:creationId xmlns:p14="http://schemas.microsoft.com/office/powerpoint/2010/main" val="959428412"/>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6400" y="698500"/>
            <a:ext cx="6197600" cy="3486150"/>
          </a:xfrm>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D50BD8BB-733A-4C3E-A556-733F0C693F13}" type="slidenum">
              <a:rPr lang="en-US" smtClean="0"/>
              <a:pPr/>
              <a:t>63</a:t>
            </a:fld>
            <a:endParaRPr lang="en-US"/>
          </a:p>
        </p:txBody>
      </p:sp>
    </p:spTree>
    <p:extLst>
      <p:ext uri="{BB962C8B-B14F-4D97-AF65-F5344CB8AC3E}">
        <p14:creationId xmlns:p14="http://schemas.microsoft.com/office/powerpoint/2010/main" val="4075057882"/>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D299B631-F5F2-46C1-AE74-046CF2FE58AC}" type="slidenum">
              <a:rPr lang="en-US"/>
              <a:pPr/>
              <a:t>65</a:t>
            </a:fld>
            <a:endParaRPr lang="en-US"/>
          </a:p>
        </p:txBody>
      </p:sp>
      <p:sp>
        <p:nvSpPr>
          <p:cNvPr id="786434" name="Rectangle 2"/>
          <p:cNvSpPr>
            <a:spLocks noGrp="1" noRot="1" noChangeAspect="1" noChangeArrowheads="1" noTextEdit="1"/>
          </p:cNvSpPr>
          <p:nvPr>
            <p:ph type="sldImg"/>
          </p:nvPr>
        </p:nvSpPr>
        <p:spPr>
          <a:xfrm>
            <a:off x="406400" y="698500"/>
            <a:ext cx="6197600" cy="3486150"/>
          </a:xfrm>
          <a:ln/>
        </p:spPr>
      </p:sp>
      <p:sp>
        <p:nvSpPr>
          <p:cNvPr id="786435" name="Rectangle 3"/>
          <p:cNvSpPr>
            <a:spLocks noGrp="1" noChangeArrowheads="1"/>
          </p:cNvSpPr>
          <p:nvPr>
            <p:ph type="body" idx="1"/>
          </p:nvPr>
        </p:nvSpPr>
        <p:spPr/>
        <p:txBody>
          <a:bodyPr/>
          <a:lstStyle/>
          <a:p>
            <a:endParaRPr lang="en-US" dirty="0"/>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5CC047F4-7705-4A15-9013-23F0BF43FB90}" type="slidenum">
              <a:rPr lang="en-US"/>
              <a:pPr/>
              <a:t>66</a:t>
            </a:fld>
            <a:endParaRPr lang="en-US"/>
          </a:p>
        </p:txBody>
      </p:sp>
      <p:sp>
        <p:nvSpPr>
          <p:cNvPr id="679938" name="Rectangle 2"/>
          <p:cNvSpPr>
            <a:spLocks noGrp="1" noRot="1" noChangeAspect="1" noChangeArrowheads="1" noTextEdit="1"/>
          </p:cNvSpPr>
          <p:nvPr>
            <p:ph type="sldImg"/>
          </p:nvPr>
        </p:nvSpPr>
        <p:spPr>
          <a:xfrm>
            <a:off x="406400" y="698500"/>
            <a:ext cx="6197600" cy="3486150"/>
          </a:xfrm>
          <a:ln/>
        </p:spPr>
      </p:sp>
      <p:sp>
        <p:nvSpPr>
          <p:cNvPr id="679939" name="Rectangle 3"/>
          <p:cNvSpPr>
            <a:spLocks noGrp="1" noChangeArrowheads="1"/>
          </p:cNvSpPr>
          <p:nvPr>
            <p:ph type="body" idx="1"/>
          </p:nvPr>
        </p:nvSpPr>
        <p:spPr/>
        <p:txBody>
          <a:bodyPr/>
          <a:lstStyle/>
          <a:p>
            <a:endParaRPr lang="en-US"/>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D8D0A1CB-5827-45E5-ACAD-138954887DA6}" type="slidenum">
              <a:rPr lang="en-US"/>
              <a:pPr/>
              <a:t>71</a:t>
            </a:fld>
            <a:endParaRPr lang="en-US"/>
          </a:p>
        </p:txBody>
      </p:sp>
      <p:sp>
        <p:nvSpPr>
          <p:cNvPr id="773122" name="Rectangle 2"/>
          <p:cNvSpPr>
            <a:spLocks noGrp="1" noRot="1" noChangeAspect="1" noChangeArrowheads="1" noTextEdit="1"/>
          </p:cNvSpPr>
          <p:nvPr>
            <p:ph type="sldImg"/>
          </p:nvPr>
        </p:nvSpPr>
        <p:spPr>
          <a:xfrm>
            <a:off x="406400" y="698500"/>
            <a:ext cx="6197600" cy="3486150"/>
          </a:xfrm>
          <a:ln/>
        </p:spPr>
      </p:sp>
      <p:sp>
        <p:nvSpPr>
          <p:cNvPr id="773123" name="Rectangle 3"/>
          <p:cNvSpPr>
            <a:spLocks noGrp="1" noChangeArrowheads="1"/>
          </p:cNvSpPr>
          <p:nvPr>
            <p:ph type="body" idx="1"/>
          </p:nvPr>
        </p:nvSpPr>
        <p:spPr/>
        <p:txBody>
          <a:bodyPr/>
          <a:lstStyle/>
          <a:p>
            <a:endParaRPr lang="en-US"/>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F14D775A-E911-4CA9-8F0F-73C0D387AFF5}" type="slidenum">
              <a:rPr lang="en-US"/>
              <a:pPr/>
              <a:t>74</a:t>
            </a:fld>
            <a:endParaRPr lang="en-US"/>
          </a:p>
        </p:txBody>
      </p:sp>
      <p:sp>
        <p:nvSpPr>
          <p:cNvPr id="777218" name="Rectangle 2"/>
          <p:cNvSpPr>
            <a:spLocks noGrp="1" noRot="1" noChangeAspect="1" noChangeArrowheads="1" noTextEdit="1"/>
          </p:cNvSpPr>
          <p:nvPr>
            <p:ph type="sldImg"/>
          </p:nvPr>
        </p:nvSpPr>
        <p:spPr>
          <a:xfrm>
            <a:off x="406400" y="698500"/>
            <a:ext cx="6197600" cy="3486150"/>
          </a:xfrm>
          <a:ln/>
        </p:spPr>
      </p:sp>
      <p:sp>
        <p:nvSpPr>
          <p:cNvPr id="777219" name="Rectangle 3"/>
          <p:cNvSpPr>
            <a:spLocks noGrp="1" noChangeArrowheads="1"/>
          </p:cNvSpPr>
          <p:nvPr>
            <p:ph type="body" idx="1"/>
          </p:nvPr>
        </p:nvSpPr>
        <p:spPr/>
        <p:txBody>
          <a:bodyPr/>
          <a:lstStyle/>
          <a:p>
            <a:endParaRPr lang="en-US" dirty="0"/>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85C5D440-115A-4F57-A3AC-A5D037A197E7}" type="slidenum">
              <a:rPr lang="en-US"/>
              <a:pPr/>
              <a:t>76</a:t>
            </a:fld>
            <a:endParaRPr lang="en-US"/>
          </a:p>
        </p:txBody>
      </p:sp>
      <p:sp>
        <p:nvSpPr>
          <p:cNvPr id="783362" name="Rectangle 2"/>
          <p:cNvSpPr>
            <a:spLocks noGrp="1" noRot="1" noChangeAspect="1" noChangeArrowheads="1" noTextEdit="1"/>
          </p:cNvSpPr>
          <p:nvPr>
            <p:ph type="sldImg"/>
          </p:nvPr>
        </p:nvSpPr>
        <p:spPr>
          <a:xfrm>
            <a:off x="406400" y="698500"/>
            <a:ext cx="6197600" cy="3486150"/>
          </a:xfrm>
          <a:ln/>
        </p:spPr>
      </p:sp>
      <p:sp>
        <p:nvSpPr>
          <p:cNvPr id="783363" name="Rectangle 3"/>
          <p:cNvSpPr>
            <a:spLocks noGrp="1" noChangeArrowheads="1"/>
          </p:cNvSpPr>
          <p:nvPr>
            <p:ph type="body" idx="1"/>
          </p:nvPr>
        </p:nvSpPr>
        <p:spPr/>
        <p:txBody>
          <a:bodyPr/>
          <a:lstStyle/>
          <a:p>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CA9B76C-1EE9-4FB0-A4F6-AD0E9825381E}"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b="1"/>
            </a:lvl1pPr>
          </a:lstStyle>
          <a:p>
            <a:r>
              <a:rPr lang="en-US" dirty="0"/>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26C5967-0A4D-4B81-ACA3-870B92E25ACE}"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947C8F0-04CE-422D-86C2-FEEA433FCB46}"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b="1"/>
            </a:lvl1pPr>
          </a:lstStyle>
          <a:p>
            <a:r>
              <a:rPr lang="en-US" dirty="0"/>
              <a:t>Click to edit Master title style</a:t>
            </a:r>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8E3D52E-D212-4708-A5C8-8924A8CA410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b="1"/>
            </a:lvl1pPr>
          </a:lstStyle>
          <a:p>
            <a:r>
              <a:rPr lang="en-US" dirty="0"/>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5C534415-FB52-46C2-8007-D452AA22007C}"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b="1"/>
            </a:lvl1pPr>
          </a:lstStyle>
          <a:p>
            <a:r>
              <a:rPr lang="en-US" dirty="0"/>
              <a:t>Click to edit Master title style</a:t>
            </a:r>
          </a:p>
        </p:txBody>
      </p:sp>
      <p:sp>
        <p:nvSpPr>
          <p:cNvPr id="3" name="Date Placeholder 2"/>
          <p:cNvSpPr>
            <a:spLocks noGrp="1"/>
          </p:cNvSpPr>
          <p:nvPr>
            <p:ph type="dt" sz="half" idx="10"/>
          </p:nvPr>
        </p:nvSpPr>
        <p:spPr/>
        <p:txBody>
          <a:bodyPr/>
          <a:lstStyle/>
          <a:p>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1CFEE16C-538C-4179-B248-DB868A4F648E}"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477659EC-329D-43BA-95B1-B2934A3B83C8}"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8AEFD48-7217-4BF0-9D11-08055AB83087}"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8D6E536-C955-4E3B-8F02-DA139273EC35}"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44E3287-1C01-4BF5-B8E3-AF6199221C7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AC2355C-310C-424C-94CC-8E0A94DEFB32}" type="slidenum">
              <a:rPr lang="en-US" smtClean="0"/>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
  <p:cSld name="Title &amp; Subtitle">
    <p:spTree>
      <p:nvGrpSpPr>
        <p:cNvPr id="1" name=""/>
        <p:cNvGrpSpPr/>
        <p:nvPr/>
      </p:nvGrpSpPr>
      <p:grpSpPr>
        <a:xfrm>
          <a:off x="0" y="0"/>
          <a:ext cx="0" cy="0"/>
          <a:chOff x="0" y="0"/>
          <a:chExt cx="0" cy="0"/>
        </a:xfrm>
      </p:grpSpPr>
      <p:sp>
        <p:nvSpPr>
          <p:cNvPr id="20" name="Shape 20"/>
          <p:cNvSpPr>
            <a:spLocks noGrp="1"/>
          </p:cNvSpPr>
          <p:nvPr>
            <p:ph type="title"/>
          </p:nvPr>
        </p:nvSpPr>
        <p:spPr>
          <a:xfrm>
            <a:off x="869950" y="531615"/>
            <a:ext cx="10452101" cy="1738313"/>
          </a:xfrm>
          <a:prstGeom prst="rect">
            <a:avLst/>
          </a:prstGeom>
        </p:spPr>
        <p:txBody>
          <a:bodyPr lIns="19049" tIns="19049" rIns="19049" bIns="19049" anchor="b"/>
          <a:lstStyle>
            <a:lvl1pPr defTabSz="580409">
              <a:defRPr sz="4500">
                <a:latin typeface="Gill Sans"/>
                <a:ea typeface="Gill Sans"/>
                <a:cs typeface="Gill Sans"/>
                <a:sym typeface="Gill Sans"/>
              </a:defRPr>
            </a:lvl1pPr>
          </a:lstStyle>
          <a:p>
            <a:r>
              <a:t>Title Text</a:t>
            </a:r>
          </a:p>
        </p:txBody>
      </p:sp>
      <p:sp>
        <p:nvSpPr>
          <p:cNvPr id="21" name="Shape 21"/>
          <p:cNvSpPr>
            <a:spLocks noGrp="1"/>
          </p:cNvSpPr>
          <p:nvPr>
            <p:ph type="body" sz="quarter" idx="1"/>
          </p:nvPr>
        </p:nvSpPr>
        <p:spPr>
          <a:xfrm>
            <a:off x="869950" y="3630215"/>
            <a:ext cx="10452101" cy="1283736"/>
          </a:xfrm>
          <a:prstGeom prst="rect">
            <a:avLst/>
          </a:prstGeom>
        </p:spPr>
        <p:txBody>
          <a:bodyPr lIns="19049" tIns="19049" rIns="19049" bIns="19049"/>
          <a:lstStyle>
            <a:lvl1pPr marL="0" indent="0" algn="ctr" defTabSz="580409">
              <a:spcBef>
                <a:spcPts val="0"/>
              </a:spcBef>
              <a:buClrTx/>
              <a:buSzTx/>
              <a:buNone/>
              <a:defRPr sz="3100">
                <a:latin typeface="Gill Sans"/>
                <a:ea typeface="Gill Sans"/>
                <a:cs typeface="Gill Sans"/>
                <a:sym typeface="Gill Sans"/>
              </a:defRPr>
            </a:lvl1pPr>
            <a:lvl2pPr marL="0" indent="0" algn="ctr" defTabSz="580409">
              <a:spcBef>
                <a:spcPts val="0"/>
              </a:spcBef>
              <a:buClrTx/>
              <a:buSzTx/>
              <a:buNone/>
              <a:defRPr sz="3100">
                <a:latin typeface="Gill Sans"/>
                <a:ea typeface="Gill Sans"/>
                <a:cs typeface="Gill Sans"/>
                <a:sym typeface="Gill Sans"/>
              </a:defRPr>
            </a:lvl2pPr>
            <a:lvl3pPr marL="0" indent="0" algn="ctr" defTabSz="580409">
              <a:spcBef>
                <a:spcPts val="0"/>
              </a:spcBef>
              <a:buClrTx/>
              <a:buSzTx/>
              <a:buNone/>
              <a:defRPr sz="3100">
                <a:latin typeface="Gill Sans"/>
                <a:ea typeface="Gill Sans"/>
                <a:cs typeface="Gill Sans"/>
                <a:sym typeface="Gill Sans"/>
              </a:defRPr>
            </a:lvl3pPr>
            <a:lvl4pPr marL="0" indent="0" algn="ctr" defTabSz="580409">
              <a:spcBef>
                <a:spcPts val="0"/>
              </a:spcBef>
              <a:buClrTx/>
              <a:buSzTx/>
              <a:buNone/>
              <a:defRPr sz="3100">
                <a:latin typeface="Gill Sans"/>
                <a:ea typeface="Gill Sans"/>
                <a:cs typeface="Gill Sans"/>
                <a:sym typeface="Gill Sans"/>
              </a:defRPr>
            </a:lvl4pPr>
            <a:lvl5pPr marL="0" indent="0" algn="ctr" defTabSz="580409">
              <a:spcBef>
                <a:spcPts val="0"/>
              </a:spcBef>
              <a:buClrTx/>
              <a:buSzTx/>
              <a:buNone/>
              <a:defRPr sz="3100">
                <a:latin typeface="Gill Sans"/>
                <a:ea typeface="Gill Sans"/>
                <a:cs typeface="Gill Sans"/>
                <a:sym typeface="Gill Sans"/>
              </a:defRPr>
            </a:lvl5pPr>
          </a:lstStyle>
          <a:p>
            <a:r>
              <a:t>Body Level One</a:t>
            </a:r>
          </a:p>
          <a:p>
            <a:pPr lvl="1"/>
            <a:r>
              <a:t>Body Level Two</a:t>
            </a:r>
          </a:p>
          <a:p>
            <a:pPr lvl="2"/>
            <a:r>
              <a:t>Body Level Three</a:t>
            </a:r>
          </a:p>
          <a:p>
            <a:pPr lvl="3"/>
            <a:r>
              <a:t>Body Level Four</a:t>
            </a:r>
          </a:p>
          <a:p>
            <a:pPr lvl="4"/>
            <a:r>
              <a:t>Body Level Five</a:t>
            </a:r>
          </a:p>
        </p:txBody>
      </p:sp>
      <p:sp>
        <p:nvSpPr>
          <p:cNvPr id="4" name="Shape 22"/>
          <p:cNvSpPr>
            <a:spLocks noGrp="1"/>
          </p:cNvSpPr>
          <p:nvPr>
            <p:ph type="sldNum" sz="quarter" idx="10"/>
          </p:nvPr>
        </p:nvSpPr>
        <p:spPr>
          <a:xfrm>
            <a:off x="5962651" y="5767388"/>
            <a:ext cx="254000" cy="207962"/>
          </a:xfrm>
        </p:spPr>
        <p:txBody>
          <a:bodyPr lIns="19049" tIns="19049" rIns="19049" bIns="19049"/>
          <a:lstStyle>
            <a:lvl1pPr defTabSz="579438">
              <a:defRPr/>
            </a:lvl1pPr>
          </a:lstStyle>
          <a:p>
            <a:fld id="{4C9A46C9-2568-4FCA-855A-4CD97DD88317}" type="slidenum">
              <a:rPr lang="en-US" altLang="en-US"/>
              <a:pPr/>
              <a:t>‹#›</a:t>
            </a:fld>
            <a:endParaRPr lang="en-US" altLang="en-US"/>
          </a:p>
        </p:txBody>
      </p:sp>
    </p:spTree>
    <p:extLst>
      <p:ext uri="{BB962C8B-B14F-4D97-AF65-F5344CB8AC3E}">
        <p14:creationId xmlns:p14="http://schemas.microsoft.com/office/powerpoint/2010/main" val="3094808243"/>
      </p:ext>
    </p:extLst>
  </p:cSld>
  <p:clrMapOvr>
    <a:masterClrMapping/>
  </p:clrMapOvr>
  <p:transition spd="med"/>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9728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609600" y="1600201"/>
            <a:ext cx="109728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endParaRPr lang="en-US"/>
          </a:p>
        </p:txBody>
      </p:sp>
      <p:sp>
        <p:nvSpPr>
          <p:cNvPr id="5" name="Footer Placeholder 4"/>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737600" y="6356351"/>
            <a:ext cx="28448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86402D4-04EE-4539-8C84-FD4007F708E7}"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799" r:id="rId1"/>
    <p:sldLayoutId id="2147483800" r:id="rId2"/>
    <p:sldLayoutId id="2147483801" r:id="rId3"/>
    <p:sldLayoutId id="2147483802" r:id="rId4"/>
    <p:sldLayoutId id="2147483803" r:id="rId5"/>
    <p:sldLayoutId id="2147483804" r:id="rId6"/>
    <p:sldLayoutId id="2147483805" r:id="rId7"/>
    <p:sldLayoutId id="2147483806" r:id="rId8"/>
    <p:sldLayoutId id="2147483807" r:id="rId9"/>
    <p:sldLayoutId id="2147483808" r:id="rId10"/>
    <p:sldLayoutId id="2147483809" r:id="rId11"/>
    <p:sldLayoutId id="2147483838" r:id="rId12"/>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jpeg"/><Relationship Id="rId1" Type="http://schemas.openxmlformats.org/officeDocument/2006/relationships/slideLayout" Target="../slideLayouts/slideLayout1.xml"/><Relationship Id="rId5" Type="http://schemas.openxmlformats.org/officeDocument/2006/relationships/image" Target="../media/image4.jpeg"/><Relationship Id="rId4" Type="http://schemas.openxmlformats.org/officeDocument/2006/relationships/image" Target="../media/image3.jpeg"/></Relationships>
</file>

<file path=ppt/slides/_rels/slide2.xml.rels><?xml version="1.0" encoding="UTF-8" standalone="yes"?>
<Relationships xmlns="http://schemas.openxmlformats.org/package/2006/relationships"><Relationship Id="rId3" Type="http://schemas.openxmlformats.org/officeDocument/2006/relationships/hyperlink" Target="mailto:snavely@cs.cornell.edu" TargetMode="External"/><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8" Type="http://schemas.openxmlformats.org/officeDocument/2006/relationships/image" Target="../media/image5.png"/><Relationship Id="rId3" Type="http://schemas.openxmlformats.org/officeDocument/2006/relationships/tags" Target="../tags/tag4.xml"/><Relationship Id="rId7" Type="http://schemas.openxmlformats.org/officeDocument/2006/relationships/notesSlide" Target="../notesSlides/notesSlide2.xml"/><Relationship Id="rId2" Type="http://schemas.openxmlformats.org/officeDocument/2006/relationships/tags" Target="../tags/tag3.xml"/><Relationship Id="rId1" Type="http://schemas.openxmlformats.org/officeDocument/2006/relationships/tags" Target="../tags/tag2.xml"/><Relationship Id="rId6" Type="http://schemas.openxmlformats.org/officeDocument/2006/relationships/slideLayout" Target="../slideLayouts/slideLayout2.xml"/><Relationship Id="rId5" Type="http://schemas.openxmlformats.org/officeDocument/2006/relationships/tags" Target="../tags/tag6.xml"/><Relationship Id="rId4" Type="http://schemas.openxmlformats.org/officeDocument/2006/relationships/tags" Target="../tags/tag5.xml"/></Relationships>
</file>

<file path=ppt/slides/_rels/slide4.xml.rels><?xml version="1.0" encoding="UTF-8" standalone="yes"?>
<Relationships xmlns="http://schemas.openxmlformats.org/package/2006/relationships"><Relationship Id="rId3" Type="http://schemas.openxmlformats.org/officeDocument/2006/relationships/video" Target="../media/media1.avi"/><Relationship Id="rId2" Type="http://schemas.microsoft.com/office/2007/relationships/media" Target="../media/media1.avi"/><Relationship Id="rId1" Type="http://schemas.openxmlformats.org/officeDocument/2006/relationships/tags" Target="../tags/tag7.xml"/><Relationship Id="rId5" Type="http://schemas.openxmlformats.org/officeDocument/2006/relationships/image" Target="../media/image6.png"/><Relationship Id="rId4"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8" Type="http://schemas.openxmlformats.org/officeDocument/2006/relationships/video" Target="../media/media5.mp4"/><Relationship Id="rId13" Type="http://schemas.openxmlformats.org/officeDocument/2006/relationships/image" Target="../media/image10.png"/><Relationship Id="rId3" Type="http://schemas.microsoft.com/office/2007/relationships/media" Target="../media/media3.mp4"/><Relationship Id="rId7" Type="http://schemas.microsoft.com/office/2007/relationships/media" Target="../media/media5.mp4"/><Relationship Id="rId12" Type="http://schemas.openxmlformats.org/officeDocument/2006/relationships/image" Target="../media/image9.png"/><Relationship Id="rId2" Type="http://schemas.openxmlformats.org/officeDocument/2006/relationships/video" Target="../media/media2.mp4"/><Relationship Id="rId16" Type="http://schemas.openxmlformats.org/officeDocument/2006/relationships/image" Target="../media/image13.png"/><Relationship Id="rId1" Type="http://schemas.microsoft.com/office/2007/relationships/media" Target="../media/media2.mp4"/><Relationship Id="rId6" Type="http://schemas.openxmlformats.org/officeDocument/2006/relationships/video" Target="../media/media4.mp4"/><Relationship Id="rId11" Type="http://schemas.openxmlformats.org/officeDocument/2006/relationships/slideLayout" Target="../slideLayouts/slideLayout2.xml"/><Relationship Id="rId5" Type="http://schemas.microsoft.com/office/2007/relationships/media" Target="../media/media4.mp4"/><Relationship Id="rId15" Type="http://schemas.openxmlformats.org/officeDocument/2006/relationships/image" Target="../media/image12.png"/><Relationship Id="rId10" Type="http://schemas.openxmlformats.org/officeDocument/2006/relationships/video" Target="../media/media6.mp4"/><Relationship Id="rId4" Type="http://schemas.openxmlformats.org/officeDocument/2006/relationships/video" Target="../media/media3.mp4"/><Relationship Id="rId9" Type="http://schemas.microsoft.com/office/2007/relationships/media" Target="../media/media6.mp4"/><Relationship Id="rId14" Type="http://schemas.openxmlformats.org/officeDocument/2006/relationships/image" Target="../media/image11.png"/></Relationships>
</file>

<file path=ppt/slides/_rels/slide7.xml.rels><?xml version="1.0" encoding="UTF-8" standalone="yes"?>
<Relationships xmlns="http://schemas.openxmlformats.org/package/2006/relationships"><Relationship Id="rId8" Type="http://schemas.openxmlformats.org/officeDocument/2006/relationships/image" Target="../media/image16.jpeg"/><Relationship Id="rId3" Type="http://schemas.openxmlformats.org/officeDocument/2006/relationships/image" Target="../media/image14.jpeg"/><Relationship Id="rId7" Type="http://schemas.openxmlformats.org/officeDocument/2006/relationships/hyperlink" Target="mailto:wx97@cornell.edu" TargetMode="External"/><Relationship Id="rId2" Type="http://schemas.openxmlformats.org/officeDocument/2006/relationships/hyperlink" Target="https://www.cs.cornell.edu/courses/cs5670/2022sp/" TargetMode="External"/><Relationship Id="rId1" Type="http://schemas.openxmlformats.org/officeDocument/2006/relationships/slideLayout" Target="../slideLayouts/slideLayout2.xml"/><Relationship Id="rId6" Type="http://schemas.openxmlformats.org/officeDocument/2006/relationships/hyperlink" Target="mailto:qw246@cornell.edu" TargetMode="External"/><Relationship Id="rId5" Type="http://schemas.openxmlformats.org/officeDocument/2006/relationships/image" Target="../media/image15.png"/><Relationship Id="rId10" Type="http://schemas.openxmlformats.org/officeDocument/2006/relationships/hyperlink" Target="mailto:hz472@cornell.edu" TargetMode="External"/><Relationship Id="rId4" Type="http://schemas.openxmlformats.org/officeDocument/2006/relationships/hyperlink" Target="mailto:rc844@cornell.edu" TargetMode="External"/><Relationship Id="rId9" Type="http://schemas.openxmlformats.org/officeDocument/2006/relationships/image" Target="../media/image17.jpeg"/></Relationships>
</file>

<file path=ppt/slides/_rels/slide8.xml.rels><?xml version="1.0" encoding="UTF-8" standalone="yes"?>
<Relationships xmlns="http://schemas.openxmlformats.org/package/2006/relationships"><Relationship Id="rId3" Type="http://schemas.openxmlformats.org/officeDocument/2006/relationships/hyperlink" Target="http://szeliski.org/Book/" TargetMode="External"/><Relationship Id="rId7" Type="http://schemas.openxmlformats.org/officeDocument/2006/relationships/image" Target="../media/image18.png"/><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hyperlink" Target="https://cmsx.cs.cornell.edu/" TargetMode="External"/><Relationship Id="rId5" Type="http://schemas.openxmlformats.org/officeDocument/2006/relationships/hyperlink" Target="https://canvas.cornell.edu/courses/37687" TargetMode="External"/><Relationship Id="rId4" Type="http://schemas.openxmlformats.org/officeDocument/2006/relationships/hyperlink" Target="http://www.cs.cornell.edu/courses/cs5670/2022sp/" TargetMode="Externa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hyperlink" Target="http://web.mit.edu/bcs/sinha/papers/clinton_gore_nature.gif" TargetMode="External"/><Relationship Id="rId2" Type="http://schemas.openxmlformats.org/officeDocument/2006/relationships/slideLayout" Target="../slideLayouts/slideLayout2.xml"/><Relationship Id="rId1" Type="http://schemas.openxmlformats.org/officeDocument/2006/relationships/tags" Target="../tags/tag8.xml"/><Relationship Id="rId4" Type="http://schemas.openxmlformats.org/officeDocument/2006/relationships/image" Target="../media/image21.png"/></Relationships>
</file>

<file path=ppt/slides/_rels/slide15.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microsoft.com/office/2007/relationships/media" Target="file:///C:\snavely\work\teaching\2018\18Sp-CS5670\lectures\lec00_intro\blur.wmv" TargetMode="External"/><Relationship Id="rId7" Type="http://schemas.openxmlformats.org/officeDocument/2006/relationships/image" Target="../media/image24.png"/><Relationship Id="rId2" Type="http://schemas.openxmlformats.org/officeDocument/2006/relationships/video" Target="file:///C:\snavely\work\teaching\2018\18Sp-CS5670\lectures\lec00_intro\highres.wmv" TargetMode="External"/><Relationship Id="rId1" Type="http://schemas.microsoft.com/office/2007/relationships/media" Target="file:///C:\snavely\work\teaching\2018\18Sp-CS5670\lectures\lec00_intro\highres.wmv" TargetMode="External"/><Relationship Id="rId6" Type="http://schemas.openxmlformats.org/officeDocument/2006/relationships/image" Target="../media/image23.png"/><Relationship Id="rId5" Type="http://schemas.openxmlformats.org/officeDocument/2006/relationships/slideLayout" Target="../slideLayouts/slideLayout2.xml"/><Relationship Id="rId4" Type="http://schemas.openxmlformats.org/officeDocument/2006/relationships/video" Target="file:///C:\snavely\work\teaching\2018\18Sp-CS5670\lectures\lec00_intro\blur.wmv" TargetMode="External"/></Relationships>
</file>

<file path=ppt/slides/_rels/slide17.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8" Type="http://schemas.openxmlformats.org/officeDocument/2006/relationships/image" Target="../media/image30.jpeg"/><Relationship Id="rId3" Type="http://schemas.openxmlformats.org/officeDocument/2006/relationships/slideLayout" Target="../slideLayouts/slideLayout2.xml"/><Relationship Id="rId7" Type="http://schemas.openxmlformats.org/officeDocument/2006/relationships/image" Target="../media/image29.png"/><Relationship Id="rId2" Type="http://schemas.openxmlformats.org/officeDocument/2006/relationships/video" Target="../media/media7.mp4"/><Relationship Id="rId1" Type="http://schemas.microsoft.com/office/2007/relationships/media" Target="../media/media7.mp4"/><Relationship Id="rId6" Type="http://schemas.openxmlformats.org/officeDocument/2006/relationships/image" Target="../media/image28.png"/><Relationship Id="rId5" Type="http://schemas.openxmlformats.org/officeDocument/2006/relationships/image" Target="../media/image27.png"/><Relationship Id="rId4" Type="http://schemas.openxmlformats.org/officeDocument/2006/relationships/image" Target="../media/image26.png"/><Relationship Id="rId9" Type="http://schemas.openxmlformats.org/officeDocument/2006/relationships/image" Target="../media/image31.png"/></Relationships>
</file>

<file path=ppt/slides/_rels/slide19.xml.rels><?xml version="1.0" encoding="UTF-8" standalone="yes"?>
<Relationships xmlns="http://schemas.openxmlformats.org/package/2006/relationships"><Relationship Id="rId2" Type="http://schemas.openxmlformats.org/officeDocument/2006/relationships/image" Target="../media/image32.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hyperlink" Target="http://people.w3.org/rishida/photos/html/slides/0311-beijing1_031111_035240+8_beijing_e031124.jpg.html" TargetMode="External"/><Relationship Id="rId2" Type="http://schemas.openxmlformats.org/officeDocument/2006/relationships/notesSlide" Target="../notesSlides/notesSlide5.xml"/><Relationship Id="rId1" Type="http://schemas.openxmlformats.org/officeDocument/2006/relationships/slideLayout" Target="../slideLayouts/slideLayout7.xml"/><Relationship Id="rId4" Type="http://schemas.openxmlformats.org/officeDocument/2006/relationships/image" Target="../media/image33.jpeg"/></Relationships>
</file>

<file path=ppt/slides/_rels/slide21.xml.rels><?xml version="1.0" encoding="UTF-8" standalone="yes"?>
<Relationships xmlns="http://schemas.openxmlformats.org/package/2006/relationships"><Relationship Id="rId3" Type="http://schemas.openxmlformats.org/officeDocument/2006/relationships/hyperlink" Target="http://people.w3.org/rishida/photos/html/slides/0311-beijing1_031111_035240+8_beijing_e031124.jpg.html" TargetMode="External"/><Relationship Id="rId2" Type="http://schemas.openxmlformats.org/officeDocument/2006/relationships/notesSlide" Target="../notesSlides/notesSlide6.xml"/><Relationship Id="rId1" Type="http://schemas.openxmlformats.org/officeDocument/2006/relationships/slideLayout" Target="../slideLayouts/slideLayout7.xml"/><Relationship Id="rId4" Type="http://schemas.openxmlformats.org/officeDocument/2006/relationships/image" Target="../media/image33.jpeg"/></Relationships>
</file>

<file path=ppt/slides/_rels/slide22.xml.rels><?xml version="1.0" encoding="UTF-8" standalone="yes"?>
<Relationships xmlns="http://schemas.openxmlformats.org/package/2006/relationships"><Relationship Id="rId2" Type="http://schemas.openxmlformats.org/officeDocument/2006/relationships/image" Target="../media/image34.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8.wmv"/><Relationship Id="rId1" Type="http://schemas.microsoft.com/office/2007/relationships/media" Target="../media/media8.wmv"/><Relationship Id="rId4" Type="http://schemas.openxmlformats.org/officeDocument/2006/relationships/image" Target="../media/image35.png"/></Relationships>
</file>

<file path=ppt/slides/_rels/slide24.xml.rels><?xml version="1.0" encoding="UTF-8" standalone="yes"?>
<Relationships xmlns="http://schemas.openxmlformats.org/package/2006/relationships"><Relationship Id="rId2" Type="http://schemas.openxmlformats.org/officeDocument/2006/relationships/image" Target="../media/image36.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7.xml"/><Relationship Id="rId1" Type="http://schemas.openxmlformats.org/officeDocument/2006/relationships/slideLayout" Target="../slideLayouts/slideLayout7.xml"/><Relationship Id="rId4" Type="http://schemas.openxmlformats.org/officeDocument/2006/relationships/image" Target="../media/image38.png"/></Relationships>
</file>

<file path=ppt/slides/_rels/slide26.xml.rels><?xml version="1.0" encoding="UTF-8" standalone="yes"?>
<Relationships xmlns="http://schemas.openxmlformats.org/package/2006/relationships"><Relationship Id="rId2" Type="http://schemas.openxmlformats.org/officeDocument/2006/relationships/image" Target="../media/image39.png"/><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8" Type="http://schemas.openxmlformats.org/officeDocument/2006/relationships/hyperlink" Target="http://graphics.stanford.edu/papers/hdrp/hasinoff-hdrplus-sigasia16-preprint.pdf" TargetMode="External"/><Relationship Id="rId3" Type="http://schemas.openxmlformats.org/officeDocument/2006/relationships/image" Target="../media/image40.png"/><Relationship Id="rId7" Type="http://schemas.openxmlformats.org/officeDocument/2006/relationships/image" Target="../media/image44.png"/><Relationship Id="rId2" Type="http://schemas.openxmlformats.org/officeDocument/2006/relationships/notesSlide" Target="../notesSlides/notesSlide8.xml"/><Relationship Id="rId1" Type="http://schemas.openxmlformats.org/officeDocument/2006/relationships/slideLayout" Target="../slideLayouts/slideLayout2.xml"/><Relationship Id="rId6" Type="http://schemas.openxmlformats.org/officeDocument/2006/relationships/image" Target="../media/image43.png"/><Relationship Id="rId5" Type="http://schemas.openxmlformats.org/officeDocument/2006/relationships/image" Target="../media/image42.png"/><Relationship Id="rId10" Type="http://schemas.openxmlformats.org/officeDocument/2006/relationships/hyperlink" Target="https://research.googleblog.com/2017/10/portrait-mode-on-pixel-2-and-pixel-2-xl.html" TargetMode="External"/><Relationship Id="rId4" Type="http://schemas.openxmlformats.org/officeDocument/2006/relationships/image" Target="../media/image41.png"/><Relationship Id="rId9" Type="http://schemas.openxmlformats.org/officeDocument/2006/relationships/image" Target="../media/image45.jpeg"/></Relationships>
</file>

<file path=ppt/slides/_rels/slide28.xml.rels><?xml version="1.0" encoding="UTF-8" standalone="yes"?>
<Relationships xmlns="http://schemas.openxmlformats.org/package/2006/relationships"><Relationship Id="rId8" Type="http://schemas.openxmlformats.org/officeDocument/2006/relationships/image" Target="../media/image52.png"/><Relationship Id="rId13" Type="http://schemas.openxmlformats.org/officeDocument/2006/relationships/image" Target="../media/image57.jpeg"/><Relationship Id="rId18" Type="http://schemas.openxmlformats.org/officeDocument/2006/relationships/image" Target="../media/image62.jpeg"/><Relationship Id="rId3" Type="http://schemas.openxmlformats.org/officeDocument/2006/relationships/image" Target="../media/image47.png"/><Relationship Id="rId7" Type="http://schemas.openxmlformats.org/officeDocument/2006/relationships/image" Target="../media/image51.png"/><Relationship Id="rId12" Type="http://schemas.openxmlformats.org/officeDocument/2006/relationships/image" Target="../media/image56.jpeg"/><Relationship Id="rId17" Type="http://schemas.openxmlformats.org/officeDocument/2006/relationships/image" Target="../media/image61.jpeg"/><Relationship Id="rId2" Type="http://schemas.openxmlformats.org/officeDocument/2006/relationships/image" Target="../media/image46.png"/><Relationship Id="rId16" Type="http://schemas.openxmlformats.org/officeDocument/2006/relationships/image" Target="../media/image60.jpeg"/><Relationship Id="rId20" Type="http://schemas.openxmlformats.org/officeDocument/2006/relationships/image" Target="../media/image64.jpeg"/><Relationship Id="rId1" Type="http://schemas.openxmlformats.org/officeDocument/2006/relationships/slideLayout" Target="../slideLayouts/slideLayout2.xml"/><Relationship Id="rId6" Type="http://schemas.openxmlformats.org/officeDocument/2006/relationships/image" Target="../media/image50.png"/><Relationship Id="rId11" Type="http://schemas.openxmlformats.org/officeDocument/2006/relationships/image" Target="../media/image55.jpeg"/><Relationship Id="rId5" Type="http://schemas.openxmlformats.org/officeDocument/2006/relationships/image" Target="../media/image49.png"/><Relationship Id="rId15" Type="http://schemas.openxmlformats.org/officeDocument/2006/relationships/image" Target="../media/image59.jpeg"/><Relationship Id="rId10" Type="http://schemas.openxmlformats.org/officeDocument/2006/relationships/image" Target="../media/image54.jpeg"/><Relationship Id="rId19" Type="http://schemas.openxmlformats.org/officeDocument/2006/relationships/image" Target="../media/image63.jpeg"/><Relationship Id="rId4" Type="http://schemas.openxmlformats.org/officeDocument/2006/relationships/image" Target="../media/image48.png"/><Relationship Id="rId9" Type="http://schemas.openxmlformats.org/officeDocument/2006/relationships/image" Target="../media/image53.jpeg"/><Relationship Id="rId14" Type="http://schemas.openxmlformats.org/officeDocument/2006/relationships/image" Target="../media/image58.png"/></Relationships>
</file>

<file path=ppt/slides/_rels/slide29.xml.rels><?xml version="1.0" encoding="UTF-8" standalone="yes"?>
<Relationships xmlns="http://schemas.openxmlformats.org/package/2006/relationships"><Relationship Id="rId8" Type="http://schemas.openxmlformats.org/officeDocument/2006/relationships/image" Target="../media/image68.png"/><Relationship Id="rId3" Type="http://schemas.openxmlformats.org/officeDocument/2006/relationships/image" Target="../media/image65.gif"/><Relationship Id="rId7" Type="http://schemas.openxmlformats.org/officeDocument/2006/relationships/image" Target="../media/image67.png"/><Relationship Id="rId2" Type="http://schemas.openxmlformats.org/officeDocument/2006/relationships/notesSlide" Target="../notesSlides/notesSlide9.xml"/><Relationship Id="rId1" Type="http://schemas.openxmlformats.org/officeDocument/2006/relationships/slideLayout" Target="../slideLayouts/slideLayout6.xml"/><Relationship Id="rId6" Type="http://schemas.openxmlformats.org/officeDocument/2006/relationships/hyperlink" Target="http://en.wikipedia.org/wiki/Automatic_number_plate_recognition" TargetMode="External"/><Relationship Id="rId5" Type="http://schemas.openxmlformats.org/officeDocument/2006/relationships/image" Target="../media/image66.png"/><Relationship Id="rId10" Type="http://schemas.openxmlformats.org/officeDocument/2006/relationships/image" Target="../media/image69.png"/><Relationship Id="rId4" Type="http://schemas.openxmlformats.org/officeDocument/2006/relationships/hyperlink" Target="http://yann.lecun.com/exdb/lenet/" TargetMode="External"/><Relationship Id="rId9" Type="http://schemas.openxmlformats.org/officeDocument/2006/relationships/hyperlink" Target="http://sudokugrab.blogspot.com/" TargetMode="External"/></Relationships>
</file>

<file path=ppt/slides/_rels/slide30.xml.rels><?xml version="1.0" encoding="UTF-8" standalone="yes"?>
<Relationships xmlns="http://schemas.openxmlformats.org/package/2006/relationships"><Relationship Id="rId3" Type="http://schemas.openxmlformats.org/officeDocument/2006/relationships/image" Target="../media/image70.pn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71.jpe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72.jpe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73.jpeg"/><Relationship Id="rId2" Type="http://schemas.openxmlformats.org/officeDocument/2006/relationships/notesSlide" Target="../notesSlides/notesSlide12.xml"/><Relationship Id="rId1" Type="http://schemas.openxmlformats.org/officeDocument/2006/relationships/slideLayout" Target="../slideLayouts/slideLayout2.xml"/><Relationship Id="rId6" Type="http://schemas.openxmlformats.org/officeDocument/2006/relationships/hyperlink" Target="http://www.cl.cam.ac.uk/~jgd1000/afghan.html" TargetMode="External"/><Relationship Id="rId5" Type="http://schemas.openxmlformats.org/officeDocument/2006/relationships/image" Target="../media/image75.jpeg"/><Relationship Id="rId4" Type="http://schemas.openxmlformats.org/officeDocument/2006/relationships/image" Target="../media/image74.jpeg"/></Relationships>
</file>

<file path=ppt/slides/_rels/slide34.xml.rels><?xml version="1.0" encoding="UTF-8" standalone="yes"?>
<Relationships xmlns="http://schemas.openxmlformats.org/package/2006/relationships"><Relationship Id="rId3" Type="http://schemas.openxmlformats.org/officeDocument/2006/relationships/image" Target="../media/image76.jpeg"/><Relationship Id="rId2" Type="http://schemas.openxmlformats.org/officeDocument/2006/relationships/notesSlide" Target="../notesSlides/notesSlide13.xml"/><Relationship Id="rId1" Type="http://schemas.openxmlformats.org/officeDocument/2006/relationships/slideLayout" Target="../slideLayouts/slideLayout2.xml"/><Relationship Id="rId5" Type="http://schemas.openxmlformats.org/officeDocument/2006/relationships/image" Target="../media/image77.jpeg"/><Relationship Id="rId4" Type="http://schemas.openxmlformats.org/officeDocument/2006/relationships/hyperlink" Target="http://www.sensiblevision.com/" TargetMode="External"/></Relationships>
</file>

<file path=ppt/slides/_rels/slide35.xml.rels><?xml version="1.0" encoding="UTF-8" standalone="yes"?>
<Relationships xmlns="http://schemas.openxmlformats.org/package/2006/relationships"><Relationship Id="rId2" Type="http://schemas.openxmlformats.org/officeDocument/2006/relationships/image" Target="../media/image78.png"/><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79.png"/><Relationship Id="rId1" Type="http://schemas.openxmlformats.org/officeDocument/2006/relationships/slideLayout" Target="../slideLayouts/slideLayout7.xml"/></Relationships>
</file>

<file path=ppt/slides/_rels/slide37.xml.rels><?xml version="1.0" encoding="UTF-8" standalone="yes"?>
<Relationships xmlns="http://schemas.openxmlformats.org/package/2006/relationships"><Relationship Id="rId2" Type="http://schemas.openxmlformats.org/officeDocument/2006/relationships/image" Target="../media/image80.pn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81.jpeg"/><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image" Target="../media/image82.jpeg"/></Relationships>
</file>

<file path=ppt/slides/_rels/slide39.xml.rels><?xml version="1.0" encoding="UTF-8" standalone="yes"?>
<Relationships xmlns="http://schemas.openxmlformats.org/package/2006/relationships"><Relationship Id="rId3" Type="http://schemas.openxmlformats.org/officeDocument/2006/relationships/image" Target="../media/image83.png"/><Relationship Id="rId2" Type="http://schemas.openxmlformats.org/officeDocument/2006/relationships/notesSlide" Target="../notesSlides/notesSlide15.xml"/><Relationship Id="rId1" Type="http://schemas.openxmlformats.org/officeDocument/2006/relationships/slideLayout" Target="../slideLayouts/slideLayout2.xml"/><Relationship Id="rId4" Type="http://schemas.openxmlformats.org/officeDocument/2006/relationships/image" Target="../media/image84.png"/></Relationships>
</file>

<file path=ppt/slides/_rels/slide40.xml.rels><?xml version="1.0" encoding="UTF-8" standalone="yes"?>
<Relationships xmlns="http://schemas.openxmlformats.org/package/2006/relationships"><Relationship Id="rId3" Type="http://schemas.openxmlformats.org/officeDocument/2006/relationships/image" Target="../media/image86.png"/><Relationship Id="rId2" Type="http://schemas.openxmlformats.org/officeDocument/2006/relationships/image" Target="../media/image85.pn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86.png"/><Relationship Id="rId2" Type="http://schemas.openxmlformats.org/officeDocument/2006/relationships/image" Target="../media/image85.png"/><Relationship Id="rId1" Type="http://schemas.openxmlformats.org/officeDocument/2006/relationships/slideLayout" Target="../slideLayouts/slideLayout2.xml"/><Relationship Id="rId4" Type="http://schemas.openxmlformats.org/officeDocument/2006/relationships/image" Target="../media/image87.jpeg"/></Relationships>
</file>

<file path=ppt/slides/_rels/slide42.xml.rels><?xml version="1.0" encoding="UTF-8" standalone="yes"?>
<Relationships xmlns="http://schemas.openxmlformats.org/package/2006/relationships"><Relationship Id="rId3" Type="http://schemas.openxmlformats.org/officeDocument/2006/relationships/image" Target="../media/image89.png"/><Relationship Id="rId2" Type="http://schemas.openxmlformats.org/officeDocument/2006/relationships/image" Target="../media/image88.png"/><Relationship Id="rId1" Type="http://schemas.openxmlformats.org/officeDocument/2006/relationships/slideLayout" Target="../slideLayouts/slideLayout2.xml"/><Relationship Id="rId4" Type="http://schemas.openxmlformats.org/officeDocument/2006/relationships/hyperlink" Target="http://www.graphics.stanford.edu/~niessner/thies2016face.html" TargetMode="External"/></Relationships>
</file>

<file path=ppt/slides/_rels/slide43.xml.rels><?xml version="1.0" encoding="UTF-8" standalone="yes"?>
<Relationships xmlns="http://schemas.openxmlformats.org/package/2006/relationships"><Relationship Id="rId3" Type="http://schemas.openxmlformats.org/officeDocument/2006/relationships/image" Target="../media/image90.jpeg"/><Relationship Id="rId2" Type="http://schemas.openxmlformats.org/officeDocument/2006/relationships/slideLayout" Target="../slideLayouts/slideLayout2.xml"/><Relationship Id="rId1" Type="http://schemas.openxmlformats.org/officeDocument/2006/relationships/video" Target="https://www.youtube.com/embed/XOxxPcy5Gr4" TargetMode="External"/></Relationships>
</file>

<file path=ppt/slides/_rels/slide44.xml.rels><?xml version="1.0" encoding="UTF-8" standalone="yes"?>
<Relationships xmlns="http://schemas.openxmlformats.org/package/2006/relationships"><Relationship Id="rId3" Type="http://schemas.openxmlformats.org/officeDocument/2006/relationships/hyperlink" Target="https://www.whichfaceisreal.com/" TargetMode="External"/><Relationship Id="rId2" Type="http://schemas.openxmlformats.org/officeDocument/2006/relationships/image" Target="../media/image91.png"/><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2" Type="http://schemas.openxmlformats.org/officeDocument/2006/relationships/image" Target="../media/image92.jpeg"/><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image" Target="../media/image93.jpeg"/><Relationship Id="rId2" Type="http://schemas.openxmlformats.org/officeDocument/2006/relationships/notesSlide" Target="../notesSlides/notesSlide16.xml"/><Relationship Id="rId1" Type="http://schemas.openxmlformats.org/officeDocument/2006/relationships/slideLayout" Target="../slideLayouts/slideLayout2.xml"/><Relationship Id="rId5" Type="http://schemas.openxmlformats.org/officeDocument/2006/relationships/image" Target="../media/image94.jpeg"/><Relationship Id="rId4" Type="http://schemas.openxmlformats.org/officeDocument/2006/relationships/hyperlink" Target="http://www.howstuffworks.com/first-down-line.htm" TargetMode="External"/></Relationships>
</file>

<file path=ppt/slides/_rels/slide47.xml.rels><?xml version="1.0" encoding="UTF-8" standalone="yes"?>
<Relationships xmlns="http://schemas.openxmlformats.org/package/2006/relationships"><Relationship Id="rId3" Type="http://schemas.openxmlformats.org/officeDocument/2006/relationships/hyperlink" Target="http://www.mobileye.com/" TargetMode="External"/><Relationship Id="rId2" Type="http://schemas.openxmlformats.org/officeDocument/2006/relationships/notesSlide" Target="../notesSlides/notesSlide17.xml"/><Relationship Id="rId1" Type="http://schemas.openxmlformats.org/officeDocument/2006/relationships/slideLayout" Target="../slideLayouts/slideLayout2.xml"/><Relationship Id="rId4" Type="http://schemas.openxmlformats.org/officeDocument/2006/relationships/image" Target="../media/image95.png"/></Relationships>
</file>

<file path=ppt/slides/_rels/slide48.xml.rels><?xml version="1.0" encoding="UTF-8" standalone="yes"?>
<Relationships xmlns="http://schemas.openxmlformats.org/package/2006/relationships"><Relationship Id="rId2" Type="http://schemas.openxmlformats.org/officeDocument/2006/relationships/image" Target="../media/image96.jpeg"/><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8" Type="http://schemas.openxmlformats.org/officeDocument/2006/relationships/image" Target="../media/image99.jpeg"/><Relationship Id="rId3" Type="http://schemas.openxmlformats.org/officeDocument/2006/relationships/hyperlink" Target="https://en.wikipedia.org/wiki/Curiosity_(rover)" TargetMode="External"/><Relationship Id="rId7" Type="http://schemas.openxmlformats.org/officeDocument/2006/relationships/image" Target="../media/image98.png"/><Relationship Id="rId2" Type="http://schemas.openxmlformats.org/officeDocument/2006/relationships/notesSlide" Target="../notesSlides/notesSlide18.xml"/><Relationship Id="rId1" Type="http://schemas.openxmlformats.org/officeDocument/2006/relationships/slideLayout" Target="../slideLayouts/slideLayout6.xml"/><Relationship Id="rId6" Type="http://schemas.openxmlformats.org/officeDocument/2006/relationships/image" Target="../media/image97.png"/><Relationship Id="rId5" Type="http://schemas.openxmlformats.org/officeDocument/2006/relationships/hyperlink" Target="http://www.robocup2016.org/en/events/amazon-picking-challenge/" TargetMode="External"/><Relationship Id="rId4" Type="http://schemas.openxmlformats.org/officeDocument/2006/relationships/image" Target="../media/image4.jpeg"/></Relationships>
</file>

<file path=ppt/slides/_rels/slide50.xml.rels><?xml version="1.0" encoding="UTF-8" standalone="yes"?>
<Relationships xmlns="http://schemas.openxmlformats.org/package/2006/relationships"><Relationship Id="rId8" Type="http://schemas.openxmlformats.org/officeDocument/2006/relationships/hyperlink" Target="https://cs.stanford.edu/people/esteva/nature/" TargetMode="External"/><Relationship Id="rId3" Type="http://schemas.openxmlformats.org/officeDocument/2006/relationships/tags" Target="../tags/tag11.xml"/><Relationship Id="rId7" Type="http://schemas.openxmlformats.org/officeDocument/2006/relationships/image" Target="../media/image101.jpeg"/><Relationship Id="rId2" Type="http://schemas.openxmlformats.org/officeDocument/2006/relationships/tags" Target="../tags/tag10.xml"/><Relationship Id="rId1" Type="http://schemas.openxmlformats.org/officeDocument/2006/relationships/tags" Target="../tags/tag9.xml"/><Relationship Id="rId6" Type="http://schemas.openxmlformats.org/officeDocument/2006/relationships/image" Target="../media/image100.png"/><Relationship Id="rId5" Type="http://schemas.openxmlformats.org/officeDocument/2006/relationships/notesSlide" Target="../notesSlides/notesSlide19.xml"/><Relationship Id="rId4"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3" Type="http://schemas.openxmlformats.org/officeDocument/2006/relationships/image" Target="../media/image102.png"/><Relationship Id="rId2" Type="http://schemas.openxmlformats.org/officeDocument/2006/relationships/notesSlide" Target="../notesSlides/notesSlide20.xml"/><Relationship Id="rId1" Type="http://schemas.openxmlformats.org/officeDocument/2006/relationships/slideLayout" Target="../slideLayouts/slideLayout12.xml"/></Relationships>
</file>

<file path=ppt/slides/_rels/slide52.xml.rels><?xml version="1.0" encoding="UTF-8" standalone="yes"?>
<Relationships xmlns="http://schemas.openxmlformats.org/package/2006/relationships"><Relationship Id="rId3" Type="http://schemas.openxmlformats.org/officeDocument/2006/relationships/image" Target="../media/image104.jpeg"/><Relationship Id="rId2" Type="http://schemas.openxmlformats.org/officeDocument/2006/relationships/image" Target="../media/image103.jpeg"/><Relationship Id="rId1" Type="http://schemas.openxmlformats.org/officeDocument/2006/relationships/slideLayout" Target="../slideLayouts/slideLayout2.xml"/><Relationship Id="rId5" Type="http://schemas.openxmlformats.org/officeDocument/2006/relationships/image" Target="../media/image106.png"/><Relationship Id="rId4" Type="http://schemas.openxmlformats.org/officeDocument/2006/relationships/image" Target="../media/image105.png"/></Relationships>
</file>

<file path=ppt/slides/_rels/slide53.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8" Type="http://schemas.openxmlformats.org/officeDocument/2006/relationships/image" Target="../media/image112.png"/><Relationship Id="rId3" Type="http://schemas.openxmlformats.org/officeDocument/2006/relationships/image" Target="../media/image107.png"/><Relationship Id="rId7" Type="http://schemas.openxmlformats.org/officeDocument/2006/relationships/image" Target="../media/image111.png"/><Relationship Id="rId2" Type="http://schemas.openxmlformats.org/officeDocument/2006/relationships/notesSlide" Target="../notesSlides/notesSlide22.xml"/><Relationship Id="rId1" Type="http://schemas.openxmlformats.org/officeDocument/2006/relationships/slideLayout" Target="../slideLayouts/slideLayout2.xml"/><Relationship Id="rId6" Type="http://schemas.openxmlformats.org/officeDocument/2006/relationships/image" Target="../media/image110.png"/><Relationship Id="rId5" Type="http://schemas.openxmlformats.org/officeDocument/2006/relationships/image" Target="../media/image109.png"/><Relationship Id="rId10" Type="http://schemas.openxmlformats.org/officeDocument/2006/relationships/hyperlink" Target="https://flic.kr/p/RnT3iG" TargetMode="External"/><Relationship Id="rId4" Type="http://schemas.openxmlformats.org/officeDocument/2006/relationships/image" Target="../media/image108.png"/><Relationship Id="rId9" Type="http://schemas.openxmlformats.org/officeDocument/2006/relationships/image" Target="../media/image113.jpg"/></Relationships>
</file>

<file path=ppt/slides/_rels/slide55.xml.rels><?xml version="1.0" encoding="UTF-8" standalone="yes"?>
<Relationships xmlns="http://schemas.openxmlformats.org/package/2006/relationships"><Relationship Id="rId3" Type="http://schemas.openxmlformats.org/officeDocument/2006/relationships/image" Target="../media/image115.png"/><Relationship Id="rId7" Type="http://schemas.openxmlformats.org/officeDocument/2006/relationships/image" Target="../media/image119.png"/><Relationship Id="rId2" Type="http://schemas.openxmlformats.org/officeDocument/2006/relationships/image" Target="../media/image114.png"/><Relationship Id="rId1" Type="http://schemas.openxmlformats.org/officeDocument/2006/relationships/slideLayout" Target="../slideLayouts/slideLayout2.xml"/><Relationship Id="rId6" Type="http://schemas.openxmlformats.org/officeDocument/2006/relationships/image" Target="../media/image118.jpeg"/><Relationship Id="rId5" Type="http://schemas.openxmlformats.org/officeDocument/2006/relationships/image" Target="../media/image117.png"/><Relationship Id="rId4" Type="http://schemas.openxmlformats.org/officeDocument/2006/relationships/image" Target="../media/image116.png"/></Relationships>
</file>

<file path=ppt/slides/_rels/slide56.xml.rels><?xml version="1.0" encoding="UTF-8" standalone="yes"?>
<Relationships xmlns="http://schemas.openxmlformats.org/package/2006/relationships"><Relationship Id="rId8" Type="http://schemas.openxmlformats.org/officeDocument/2006/relationships/oleObject" Target="../embeddings/oleObject3.bin"/><Relationship Id="rId3" Type="http://schemas.openxmlformats.org/officeDocument/2006/relationships/notesSlide" Target="../notesSlides/notesSlide23.xml"/><Relationship Id="rId7" Type="http://schemas.openxmlformats.org/officeDocument/2006/relationships/image" Target="../media/image121.wmf"/><Relationship Id="rId12" Type="http://schemas.openxmlformats.org/officeDocument/2006/relationships/oleObject" Target="../embeddings/oleObject5.bin"/><Relationship Id="rId2" Type="http://schemas.openxmlformats.org/officeDocument/2006/relationships/slideLayout" Target="../slideLayouts/slideLayout6.xml"/><Relationship Id="rId1" Type="http://schemas.openxmlformats.org/officeDocument/2006/relationships/vmlDrawing" Target="../drawings/vmlDrawing1.vml"/><Relationship Id="rId6" Type="http://schemas.openxmlformats.org/officeDocument/2006/relationships/oleObject" Target="../embeddings/oleObject2.bin"/><Relationship Id="rId11" Type="http://schemas.openxmlformats.org/officeDocument/2006/relationships/image" Target="../media/image123.png"/><Relationship Id="rId5" Type="http://schemas.openxmlformats.org/officeDocument/2006/relationships/image" Target="../media/image120.wmf"/><Relationship Id="rId10" Type="http://schemas.openxmlformats.org/officeDocument/2006/relationships/oleObject" Target="../embeddings/oleObject4.bin"/><Relationship Id="rId4" Type="http://schemas.openxmlformats.org/officeDocument/2006/relationships/oleObject" Target="../embeddings/oleObject1.bin"/><Relationship Id="rId9" Type="http://schemas.openxmlformats.org/officeDocument/2006/relationships/image" Target="../media/image122.png"/></Relationships>
</file>

<file path=ppt/slides/_rels/slide57.xml.rels><?xml version="1.0" encoding="UTF-8" standalone="yes"?>
<Relationships xmlns="http://schemas.openxmlformats.org/package/2006/relationships"><Relationship Id="rId3" Type="http://schemas.openxmlformats.org/officeDocument/2006/relationships/image" Target="../media/image124.jpeg"/><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3" Type="http://schemas.openxmlformats.org/officeDocument/2006/relationships/image" Target="../media/image125.png"/><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2" Type="http://schemas.openxmlformats.org/officeDocument/2006/relationships/image" Target="../media/image126.png"/><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2" Type="http://schemas.openxmlformats.org/officeDocument/2006/relationships/image" Target="../media/image126.png"/><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2" Type="http://schemas.openxmlformats.org/officeDocument/2006/relationships/image" Target="../media/image126.png"/><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3" Type="http://schemas.openxmlformats.org/officeDocument/2006/relationships/hyperlink" Target="http://szeliski.org/Book/" TargetMode="External"/><Relationship Id="rId7" Type="http://schemas.openxmlformats.org/officeDocument/2006/relationships/image" Target="../media/image18.png"/><Relationship Id="rId2" Type="http://schemas.openxmlformats.org/officeDocument/2006/relationships/notesSlide" Target="../notesSlides/notesSlide27.xml"/><Relationship Id="rId1" Type="http://schemas.openxmlformats.org/officeDocument/2006/relationships/slideLayout" Target="../slideLayouts/slideLayout2.xml"/><Relationship Id="rId6" Type="http://schemas.openxmlformats.org/officeDocument/2006/relationships/hyperlink" Target="https://cmsx.cs.cornell.edu/" TargetMode="External"/><Relationship Id="rId5" Type="http://schemas.openxmlformats.org/officeDocument/2006/relationships/hyperlink" Target="https://canvas.cornell.edu/courses/37687" TargetMode="External"/><Relationship Id="rId4" Type="http://schemas.openxmlformats.org/officeDocument/2006/relationships/hyperlink" Target="http://www.cs.cornell.edu/courses/cs5670/2022sp/" TargetMode="External"/></Relationships>
</file>

<file path=ppt/slides/_rels/slide64.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12.xml"/></Relationships>
</file>

<file path=ppt/slides/_rels/slide65.xml.rels><?xml version="1.0" encoding="UTF-8" standalone="yes"?>
<Relationships xmlns="http://schemas.openxmlformats.org/package/2006/relationships"><Relationship Id="rId3" Type="http://schemas.openxmlformats.org/officeDocument/2006/relationships/image" Target="../media/image127.png"/><Relationship Id="rId2" Type="http://schemas.openxmlformats.org/officeDocument/2006/relationships/notesSlide" Target="../notesSlides/notesSlide28.xml"/><Relationship Id="rId1" Type="http://schemas.openxmlformats.org/officeDocument/2006/relationships/slideLayout" Target="../slideLayouts/slideLayout2.xml"/><Relationship Id="rId5" Type="http://schemas.openxmlformats.org/officeDocument/2006/relationships/image" Target="../media/image129.png"/><Relationship Id="rId4" Type="http://schemas.openxmlformats.org/officeDocument/2006/relationships/image" Target="../media/image128.png"/></Relationships>
</file>

<file path=ppt/slides/_rels/slide66.xml.rels><?xml version="1.0" encoding="UTF-8" standalone="yes"?>
<Relationships xmlns="http://schemas.openxmlformats.org/package/2006/relationships"><Relationship Id="rId8" Type="http://schemas.openxmlformats.org/officeDocument/2006/relationships/image" Target="../media/image134.png"/><Relationship Id="rId3" Type="http://schemas.openxmlformats.org/officeDocument/2006/relationships/notesSlide" Target="../notesSlides/notesSlide29.xml"/><Relationship Id="rId7" Type="http://schemas.openxmlformats.org/officeDocument/2006/relationships/image" Target="../media/image133.jpeg"/><Relationship Id="rId2" Type="http://schemas.openxmlformats.org/officeDocument/2006/relationships/slideLayout" Target="../slideLayouts/slideLayout2.xml"/><Relationship Id="rId1" Type="http://schemas.openxmlformats.org/officeDocument/2006/relationships/tags" Target="../tags/tag13.xml"/><Relationship Id="rId6" Type="http://schemas.openxmlformats.org/officeDocument/2006/relationships/image" Target="../media/image132.jpeg"/><Relationship Id="rId11" Type="http://schemas.openxmlformats.org/officeDocument/2006/relationships/image" Target="../media/image137.jpeg"/><Relationship Id="rId5" Type="http://schemas.openxmlformats.org/officeDocument/2006/relationships/image" Target="../media/image131.jpeg"/><Relationship Id="rId10" Type="http://schemas.openxmlformats.org/officeDocument/2006/relationships/image" Target="../media/image136.png"/><Relationship Id="rId4" Type="http://schemas.openxmlformats.org/officeDocument/2006/relationships/image" Target="../media/image130.jpeg"/><Relationship Id="rId9" Type="http://schemas.openxmlformats.org/officeDocument/2006/relationships/image" Target="../media/image135.png"/></Relationships>
</file>

<file path=ppt/slides/_rels/slide67.xml.rels><?xml version="1.0" encoding="UTF-8" standalone="yes"?>
<Relationships xmlns="http://schemas.openxmlformats.org/package/2006/relationships"><Relationship Id="rId3" Type="http://schemas.openxmlformats.org/officeDocument/2006/relationships/image" Target="../media/image139.jpeg"/><Relationship Id="rId2" Type="http://schemas.openxmlformats.org/officeDocument/2006/relationships/image" Target="../media/image138.jpeg"/><Relationship Id="rId1" Type="http://schemas.openxmlformats.org/officeDocument/2006/relationships/slideLayout" Target="../slideLayouts/slideLayout2.xml"/><Relationship Id="rId4" Type="http://schemas.openxmlformats.org/officeDocument/2006/relationships/image" Target="../media/image140.jpeg"/></Relationships>
</file>

<file path=ppt/slides/_rels/slide68.xml.rels><?xml version="1.0" encoding="UTF-8" standalone="yes"?>
<Relationships xmlns="http://schemas.openxmlformats.org/package/2006/relationships"><Relationship Id="rId2" Type="http://schemas.openxmlformats.org/officeDocument/2006/relationships/image" Target="../media/image141.jpeg"/><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2" Type="http://schemas.openxmlformats.org/officeDocument/2006/relationships/image" Target="../media/image142.jpeg"/><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3" Type="http://schemas.openxmlformats.org/officeDocument/2006/relationships/image" Target="../media/image144.jpeg"/><Relationship Id="rId2" Type="http://schemas.openxmlformats.org/officeDocument/2006/relationships/image" Target="../media/image143.jpeg"/><Relationship Id="rId1" Type="http://schemas.openxmlformats.org/officeDocument/2006/relationships/slideLayout" Target="../slideLayouts/slideLayout2.xml"/><Relationship Id="rId5" Type="http://schemas.openxmlformats.org/officeDocument/2006/relationships/image" Target="../media/image146.png"/><Relationship Id="rId4" Type="http://schemas.openxmlformats.org/officeDocument/2006/relationships/image" Target="../media/image145.png"/></Relationships>
</file>

<file path=ppt/slides/_rels/slide71.xml.rels><?xml version="1.0" encoding="UTF-8" standalone="yes"?>
<Relationships xmlns="http://schemas.openxmlformats.org/package/2006/relationships"><Relationship Id="rId8" Type="http://schemas.openxmlformats.org/officeDocument/2006/relationships/image" Target="../media/image147.png"/><Relationship Id="rId13" Type="http://schemas.openxmlformats.org/officeDocument/2006/relationships/hyperlink" Target="https://www.ids-imaging.us/whitepaper-details/whitepaper-depth-information-3d-images.html" TargetMode="External"/><Relationship Id="rId3" Type="http://schemas.openxmlformats.org/officeDocument/2006/relationships/tags" Target="../tags/tag16.xml"/><Relationship Id="rId7" Type="http://schemas.openxmlformats.org/officeDocument/2006/relationships/notesSlide" Target="../notesSlides/notesSlide30.xml"/><Relationship Id="rId12" Type="http://schemas.openxmlformats.org/officeDocument/2006/relationships/image" Target="../media/image151.png"/><Relationship Id="rId2" Type="http://schemas.openxmlformats.org/officeDocument/2006/relationships/tags" Target="../tags/tag15.xml"/><Relationship Id="rId1" Type="http://schemas.openxmlformats.org/officeDocument/2006/relationships/tags" Target="../tags/tag14.xml"/><Relationship Id="rId6" Type="http://schemas.openxmlformats.org/officeDocument/2006/relationships/slideLayout" Target="../slideLayouts/slideLayout2.xml"/><Relationship Id="rId11" Type="http://schemas.openxmlformats.org/officeDocument/2006/relationships/image" Target="../media/image150.png"/><Relationship Id="rId5" Type="http://schemas.openxmlformats.org/officeDocument/2006/relationships/tags" Target="../tags/tag18.xml"/><Relationship Id="rId10" Type="http://schemas.openxmlformats.org/officeDocument/2006/relationships/image" Target="../media/image149.png"/><Relationship Id="rId4" Type="http://schemas.openxmlformats.org/officeDocument/2006/relationships/tags" Target="../tags/tag17.xml"/><Relationship Id="rId9" Type="http://schemas.openxmlformats.org/officeDocument/2006/relationships/image" Target="../media/image148.png"/></Relationships>
</file>

<file path=ppt/slides/_rels/slide72.xml.rels><?xml version="1.0" encoding="UTF-8" standalone="yes"?>
<Relationships xmlns="http://schemas.openxmlformats.org/package/2006/relationships"><Relationship Id="rId3" Type="http://schemas.openxmlformats.org/officeDocument/2006/relationships/image" Target="../media/image153.png"/><Relationship Id="rId2" Type="http://schemas.openxmlformats.org/officeDocument/2006/relationships/image" Target="../media/image152.png"/><Relationship Id="rId1" Type="http://schemas.openxmlformats.org/officeDocument/2006/relationships/slideLayout" Target="../slideLayouts/slideLayout2.xml"/><Relationship Id="rId4" Type="http://schemas.openxmlformats.org/officeDocument/2006/relationships/image" Target="../media/image154.png"/></Relationships>
</file>

<file path=ppt/slides/_rels/slide73.xml.rels><?xml version="1.0" encoding="UTF-8" standalone="yes"?>
<Relationships xmlns="http://schemas.openxmlformats.org/package/2006/relationships"><Relationship Id="rId2" Type="http://schemas.openxmlformats.org/officeDocument/2006/relationships/image" Target="../media/image155.png"/><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8" Type="http://schemas.openxmlformats.org/officeDocument/2006/relationships/image" Target="../media/image158.png"/><Relationship Id="rId3" Type="http://schemas.openxmlformats.org/officeDocument/2006/relationships/tags" Target="../tags/tag21.xml"/><Relationship Id="rId7" Type="http://schemas.openxmlformats.org/officeDocument/2006/relationships/image" Target="../media/image157.jpeg"/><Relationship Id="rId2" Type="http://schemas.openxmlformats.org/officeDocument/2006/relationships/tags" Target="../tags/tag20.xml"/><Relationship Id="rId1" Type="http://schemas.openxmlformats.org/officeDocument/2006/relationships/tags" Target="../tags/tag19.xml"/><Relationship Id="rId6" Type="http://schemas.openxmlformats.org/officeDocument/2006/relationships/image" Target="../media/image156.png"/><Relationship Id="rId5" Type="http://schemas.openxmlformats.org/officeDocument/2006/relationships/notesSlide" Target="../notesSlides/notesSlide31.xml"/><Relationship Id="rId4"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3" Type="http://schemas.openxmlformats.org/officeDocument/2006/relationships/image" Target="../media/image160.png"/><Relationship Id="rId2" Type="http://schemas.openxmlformats.org/officeDocument/2006/relationships/image" Target="../media/image159.png"/><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2" Type="http://schemas.openxmlformats.org/officeDocument/2006/relationships/hyperlink" Target="http://cuinfo.cornell.edu/aic.cfm" TargetMode="External"/><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76200" y="150875"/>
            <a:ext cx="12039600" cy="839726"/>
          </a:xfrm>
        </p:spPr>
        <p:txBody>
          <a:bodyPr>
            <a:noAutofit/>
          </a:bodyPr>
          <a:lstStyle/>
          <a:p>
            <a:r>
              <a:rPr lang="en-US" sz="4000" b="1" dirty="0"/>
              <a:t>CS5670: Intro to Computer Vision (Cornell Tech)</a:t>
            </a:r>
          </a:p>
        </p:txBody>
      </p:sp>
      <p:sp>
        <p:nvSpPr>
          <p:cNvPr id="3" name="Subtitle 2"/>
          <p:cNvSpPr>
            <a:spLocks noGrp="1"/>
          </p:cNvSpPr>
          <p:nvPr>
            <p:ph type="subTitle" idx="1"/>
          </p:nvPr>
        </p:nvSpPr>
        <p:spPr>
          <a:xfrm>
            <a:off x="381000" y="914400"/>
            <a:ext cx="6380335" cy="773875"/>
          </a:xfrm>
        </p:spPr>
        <p:txBody>
          <a:bodyPr>
            <a:normAutofit/>
          </a:bodyPr>
          <a:lstStyle/>
          <a:p>
            <a:pPr algn="l"/>
            <a:r>
              <a:rPr lang="en-US" dirty="0">
                <a:solidFill>
                  <a:schemeClr val="tx1"/>
                </a:solidFill>
              </a:rPr>
              <a:t>Instructor: Noah Snavely</a:t>
            </a:r>
          </a:p>
        </p:txBody>
      </p:sp>
      <p:sp>
        <p:nvSpPr>
          <p:cNvPr id="4" name="Rectangle 3"/>
          <p:cNvSpPr/>
          <p:nvPr/>
        </p:nvSpPr>
        <p:spPr>
          <a:xfrm>
            <a:off x="-76200" y="1600200"/>
            <a:ext cx="12344400" cy="457200"/>
          </a:xfrm>
          <a:prstGeom prst="rect">
            <a:avLst/>
          </a:prstGeom>
          <a:solidFill>
            <a:schemeClr val="bg1">
              <a:lumMod val="65000"/>
            </a:schemeClr>
          </a:solidFill>
          <a:ln>
            <a:noFill/>
          </a:ln>
          <a:effectLst>
            <a:outerShdw blurRad="101600" dist="762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80996" name="Picture 4" descr="http://www.realitytechnologies.com/images/superimposition.jpg">
            <a:extLst>
              <a:ext uri="{FF2B5EF4-FFF2-40B4-BE49-F238E27FC236}">
                <a16:creationId xmlns:a16="http://schemas.microsoft.com/office/drawing/2014/main" id="{99B00F7F-17EC-4F33-8201-293A3B8E4B65}"/>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2667000" y="4646013"/>
            <a:ext cx="2774574" cy="2061112"/>
          </a:xfrm>
          <a:prstGeom prst="rect">
            <a:avLst/>
          </a:prstGeom>
          <a:noFill/>
          <a:ln w="19050" cap="flat" cmpd="sng">
            <a:noFill/>
            <a:prstDash val="solid"/>
            <a:miter lim="800000"/>
            <a:headEnd/>
            <a:tailEnd/>
          </a:ln>
          <a:effectLst>
            <a:outerShdw blurRad="101600" dist="762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pic>
        <p:nvPicPr>
          <p:cNvPr id="980998" name="Picture 6" descr="http://www.kitguru.net/wp-content/uploads/2017/05/6_fi-ziptopia-zipcar-generic-autonomous-cars-image_2.jpg">
            <a:extLst>
              <a:ext uri="{FF2B5EF4-FFF2-40B4-BE49-F238E27FC236}">
                <a16:creationId xmlns:a16="http://schemas.microsoft.com/office/drawing/2014/main" id="{18B37F7E-2CFF-4018-8C14-F4C2A5E1DF7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867400" y="4865797"/>
            <a:ext cx="3584609" cy="1981492"/>
          </a:xfrm>
          <a:prstGeom prst="rect">
            <a:avLst/>
          </a:prstGeom>
          <a:noFill/>
          <a:ln w="19050" cap="flat" cmpd="sng">
            <a:noFill/>
            <a:prstDash val="solid"/>
            <a:miter lim="800000"/>
            <a:headEnd/>
            <a:tailEnd/>
          </a:ln>
          <a:effectLst>
            <a:outerShdw blurRad="101600" dist="762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pic>
        <p:nvPicPr>
          <p:cNvPr id="980994" name="Picture 2">
            <a:extLst>
              <a:ext uri="{FF2B5EF4-FFF2-40B4-BE49-F238E27FC236}">
                <a16:creationId xmlns:a16="http://schemas.microsoft.com/office/drawing/2014/main" id="{D4DC5EEE-DF2C-4201-ADCD-F6A4666654BD}"/>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t="11165" r="34000" b="20486"/>
          <a:stretch/>
        </p:blipFill>
        <p:spPr bwMode="auto">
          <a:xfrm>
            <a:off x="6516167" y="1752600"/>
            <a:ext cx="4572002" cy="3048001"/>
          </a:xfrm>
          <a:prstGeom prst="rect">
            <a:avLst/>
          </a:prstGeom>
          <a:noFill/>
          <a:ln w="19050" cap="flat" cmpd="sng">
            <a:noFill/>
            <a:prstDash val="solid"/>
            <a:miter lim="800000"/>
            <a:headEnd/>
            <a:tailEnd/>
          </a:ln>
          <a:effectLst>
            <a:outerShdw blurRad="101600" dist="762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pic>
        <p:nvPicPr>
          <p:cNvPr id="988162" name="Picture 2" descr="File:Mars Science Laboratory Curiosity rover.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389579" y="1752600"/>
            <a:ext cx="4706421" cy="2647362"/>
          </a:xfrm>
          <a:prstGeom prst="rect">
            <a:avLst/>
          </a:prstGeom>
          <a:noFill/>
          <a:ln w="19050" cap="flat" cmpd="sng">
            <a:noFill/>
            <a:prstDash val="solid"/>
            <a:miter lim="800000"/>
            <a:headEnd/>
            <a:tailEnd/>
          </a:ln>
          <a:effectLst>
            <a:outerShdw blurRad="101600" dist="762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4818" name="Rectangle 2"/>
          <p:cNvSpPr>
            <a:spLocks noGrp="1" noChangeArrowheads="1"/>
          </p:cNvSpPr>
          <p:nvPr>
            <p:ph type="title"/>
          </p:nvPr>
        </p:nvSpPr>
        <p:spPr/>
        <p:txBody>
          <a:bodyPr/>
          <a:lstStyle/>
          <a:p>
            <a:r>
              <a:rPr lang="en-US" dirty="0"/>
              <a:t>Instructor</a:t>
            </a:r>
          </a:p>
        </p:txBody>
      </p:sp>
      <p:sp>
        <p:nvSpPr>
          <p:cNvPr id="674819" name="Rectangle 3"/>
          <p:cNvSpPr>
            <a:spLocks noGrp="1" noChangeArrowheads="1"/>
          </p:cNvSpPr>
          <p:nvPr>
            <p:ph idx="1"/>
          </p:nvPr>
        </p:nvSpPr>
        <p:spPr>
          <a:xfrm>
            <a:off x="685800" y="1524000"/>
            <a:ext cx="11277600" cy="5181600"/>
          </a:xfrm>
        </p:spPr>
        <p:txBody>
          <a:bodyPr>
            <a:normAutofit/>
          </a:bodyPr>
          <a:lstStyle/>
          <a:p>
            <a:r>
              <a:rPr lang="en-US" dirty="0"/>
              <a:t>Noah Snavely (</a:t>
            </a:r>
            <a:r>
              <a:rPr lang="en-US" dirty="0">
                <a:hlinkClick r:id="rId3"/>
              </a:rPr>
              <a:t>snavely@cs.cornell.edu</a:t>
            </a:r>
            <a:r>
              <a:rPr lang="en-US" dirty="0"/>
              <a:t>)</a:t>
            </a:r>
            <a:br>
              <a:rPr lang="en-US" dirty="0"/>
            </a:br>
            <a:endParaRPr lang="en-US" dirty="0"/>
          </a:p>
          <a:p>
            <a:r>
              <a:rPr lang="en-US" dirty="0"/>
              <a:t>Research interests:</a:t>
            </a:r>
          </a:p>
          <a:p>
            <a:pPr lvl="1"/>
            <a:r>
              <a:rPr lang="en-US" dirty="0"/>
              <a:t>Computer vision and graphics</a:t>
            </a:r>
          </a:p>
          <a:p>
            <a:pPr lvl="1"/>
            <a:r>
              <a:rPr lang="en-US" dirty="0"/>
              <a:t>3D reconstruction and visualization of Internet photo collections</a:t>
            </a:r>
          </a:p>
          <a:p>
            <a:pPr lvl="1"/>
            <a:r>
              <a:rPr lang="en-US" dirty="0"/>
              <a:t>Deep learning for computer graphics</a:t>
            </a:r>
          </a:p>
          <a:p>
            <a:pPr lvl="1"/>
            <a:r>
              <a:rPr lang="en-US" dirty="0"/>
              <a:t>Virtual and augmented reality</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7394" name="Rectangle 2"/>
          <p:cNvSpPr>
            <a:spLocks noGrp="1" noChangeArrowheads="1"/>
          </p:cNvSpPr>
          <p:nvPr>
            <p:ph type="title"/>
          </p:nvPr>
        </p:nvSpPr>
        <p:spPr/>
        <p:txBody>
          <a:bodyPr/>
          <a:lstStyle/>
          <a:p>
            <a:r>
              <a:rPr lang="en-US" dirty="0"/>
              <a:t>Noah’s work</a:t>
            </a:r>
          </a:p>
        </p:txBody>
      </p:sp>
      <p:sp>
        <p:nvSpPr>
          <p:cNvPr id="827395" name="Rectangle 3"/>
          <p:cNvSpPr>
            <a:spLocks noGrp="1" noChangeArrowheads="1"/>
          </p:cNvSpPr>
          <p:nvPr>
            <p:ph idx="1"/>
          </p:nvPr>
        </p:nvSpPr>
        <p:spPr>
          <a:xfrm>
            <a:off x="914400" y="1371600"/>
            <a:ext cx="10363200" cy="1219200"/>
          </a:xfrm>
        </p:spPr>
        <p:txBody>
          <a:bodyPr/>
          <a:lstStyle/>
          <a:p>
            <a:r>
              <a:rPr lang="en-US" dirty="0"/>
              <a:t>Automatic 3D reconstruction from Internet photo collections</a:t>
            </a:r>
            <a:endParaRPr lang="en-US" dirty="0">
              <a:solidFill>
                <a:srgbClr val="FFFF00"/>
              </a:solidFill>
            </a:endParaRPr>
          </a:p>
        </p:txBody>
      </p:sp>
      <p:pic>
        <p:nvPicPr>
          <p:cNvPr id="985090" name="Picture 2" descr="C:\snavely\work\papers\2009\internet_vision\fig\im2structure.png"/>
          <p:cNvPicPr>
            <a:picLocks noChangeAspect="1" noChangeArrowheads="1"/>
          </p:cNvPicPr>
          <p:nvPr/>
        </p:nvPicPr>
        <p:blipFill>
          <a:blip r:embed="rId8" cstate="print"/>
          <a:srcRect/>
          <a:stretch>
            <a:fillRect/>
          </a:stretch>
        </p:blipFill>
        <p:spPr bwMode="auto">
          <a:xfrm>
            <a:off x="2895600" y="3006910"/>
            <a:ext cx="7467600" cy="3698690"/>
          </a:xfrm>
          <a:prstGeom prst="rect">
            <a:avLst/>
          </a:prstGeom>
          <a:noFill/>
        </p:spPr>
      </p:pic>
      <p:sp>
        <p:nvSpPr>
          <p:cNvPr id="7" name="Rectangle 7"/>
          <p:cNvSpPr>
            <a:spLocks noChangeArrowheads="1"/>
          </p:cNvSpPr>
          <p:nvPr>
            <p:custDataLst>
              <p:tags r:id="rId1"/>
            </p:custDataLst>
          </p:nvPr>
        </p:nvSpPr>
        <p:spPr bwMode="auto">
          <a:xfrm>
            <a:off x="3124200" y="2667000"/>
            <a:ext cx="1923796"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dirty="0">
                <a:solidFill>
                  <a:srgbClr val="000000"/>
                </a:solidFill>
                <a:latin typeface="Calibri" pitchFamily="34" charset="0"/>
              </a:rPr>
              <a:t>“Statue of Liberty”</a:t>
            </a:r>
          </a:p>
        </p:txBody>
      </p:sp>
      <p:sp>
        <p:nvSpPr>
          <p:cNvPr id="8" name="Rectangle 7"/>
          <p:cNvSpPr>
            <a:spLocks noChangeArrowheads="1"/>
          </p:cNvSpPr>
          <p:nvPr>
            <p:custDataLst>
              <p:tags r:id="rId2"/>
            </p:custDataLst>
          </p:nvPr>
        </p:nvSpPr>
        <p:spPr bwMode="auto">
          <a:xfrm>
            <a:off x="1707480" y="5489671"/>
            <a:ext cx="1093569"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a:solidFill>
                  <a:srgbClr val="000000"/>
                </a:solidFill>
                <a:latin typeface="Calibri" pitchFamily="34" charset="0"/>
              </a:rPr>
              <a:t>3D model</a:t>
            </a:r>
            <a:endParaRPr lang="en-US" sz="1800" b="0" dirty="0">
              <a:solidFill>
                <a:srgbClr val="000000"/>
              </a:solidFill>
              <a:latin typeface="Calibri" pitchFamily="34" charset="0"/>
            </a:endParaRPr>
          </a:p>
        </p:txBody>
      </p:sp>
      <p:sp>
        <p:nvSpPr>
          <p:cNvPr id="10" name="Rectangle 7"/>
          <p:cNvSpPr>
            <a:spLocks noChangeArrowheads="1"/>
          </p:cNvSpPr>
          <p:nvPr>
            <p:custDataLst>
              <p:tags r:id="rId3"/>
            </p:custDataLst>
          </p:nvPr>
        </p:nvSpPr>
        <p:spPr bwMode="auto">
          <a:xfrm>
            <a:off x="1752600" y="3813271"/>
            <a:ext cx="1383072"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dirty="0" err="1">
                <a:solidFill>
                  <a:srgbClr val="000000"/>
                </a:solidFill>
                <a:latin typeface="Calibri" pitchFamily="34" charset="0"/>
              </a:rPr>
              <a:t>Flickr</a:t>
            </a:r>
            <a:r>
              <a:rPr lang="en-US" sz="1800" b="0" dirty="0">
                <a:solidFill>
                  <a:srgbClr val="000000"/>
                </a:solidFill>
                <a:latin typeface="Calibri" pitchFamily="34" charset="0"/>
              </a:rPr>
              <a:t> photos</a:t>
            </a:r>
          </a:p>
        </p:txBody>
      </p:sp>
      <p:sp>
        <p:nvSpPr>
          <p:cNvPr id="11" name="Rectangle 7"/>
          <p:cNvSpPr>
            <a:spLocks noChangeArrowheads="1"/>
          </p:cNvSpPr>
          <p:nvPr>
            <p:custDataLst>
              <p:tags r:id="rId4"/>
            </p:custDataLst>
          </p:nvPr>
        </p:nvSpPr>
        <p:spPr bwMode="auto">
          <a:xfrm>
            <a:off x="5410201" y="2667000"/>
            <a:ext cx="2328971"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dirty="0">
                <a:solidFill>
                  <a:srgbClr val="000000"/>
                </a:solidFill>
                <a:latin typeface="Calibri" pitchFamily="34" charset="0"/>
              </a:rPr>
              <a:t>“Half Dome</a:t>
            </a:r>
            <a:r>
              <a:rPr lang="en-US" sz="1800" b="0">
                <a:solidFill>
                  <a:srgbClr val="000000"/>
                </a:solidFill>
                <a:latin typeface="Calibri" pitchFamily="34" charset="0"/>
              </a:rPr>
              <a:t>, Yosemite”</a:t>
            </a:r>
            <a:endParaRPr lang="en-US" sz="1800" b="0" dirty="0">
              <a:solidFill>
                <a:srgbClr val="000000"/>
              </a:solidFill>
              <a:latin typeface="Calibri" pitchFamily="34" charset="0"/>
            </a:endParaRPr>
          </a:p>
        </p:txBody>
      </p:sp>
      <p:sp>
        <p:nvSpPr>
          <p:cNvPr id="12" name="Rectangle 7"/>
          <p:cNvSpPr>
            <a:spLocks noChangeArrowheads="1"/>
          </p:cNvSpPr>
          <p:nvPr>
            <p:custDataLst>
              <p:tags r:id="rId5"/>
            </p:custDataLst>
          </p:nvPr>
        </p:nvSpPr>
        <p:spPr bwMode="auto">
          <a:xfrm>
            <a:off x="8087180" y="2667000"/>
            <a:ext cx="2047420"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dirty="0">
                <a:solidFill>
                  <a:srgbClr val="000000"/>
                </a:solidFill>
                <a:latin typeface="Calibri" pitchFamily="34" charset="0"/>
              </a:rPr>
              <a:t>“</a:t>
            </a:r>
            <a:r>
              <a:rPr lang="en-US" sz="1800" b="0" dirty="0" err="1">
                <a:solidFill>
                  <a:srgbClr val="000000"/>
                </a:solidFill>
                <a:latin typeface="Calibri" pitchFamily="34" charset="0"/>
              </a:rPr>
              <a:t>Colosseum</a:t>
            </a:r>
            <a:r>
              <a:rPr lang="en-US" sz="1800" b="0" dirty="0">
                <a:solidFill>
                  <a:srgbClr val="000000"/>
                </a:solidFill>
                <a:latin typeface="Calibri" pitchFamily="34" charset="0"/>
              </a:rPr>
              <a:t>, Rome”</a:t>
            </a:r>
          </a:p>
        </p:txBody>
      </p:sp>
    </p:spTree>
    <p:extLst>
      <p:ext uri="{BB962C8B-B14F-4D97-AF65-F5344CB8AC3E}">
        <p14:creationId xmlns:p14="http://schemas.microsoft.com/office/powerpoint/2010/main" val="175036548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City-scale 3D reconstruction</a:t>
            </a:r>
          </a:p>
        </p:txBody>
      </p:sp>
      <p:sp>
        <p:nvSpPr>
          <p:cNvPr id="7" name="Rectangle 6"/>
          <p:cNvSpPr>
            <a:spLocks noChangeArrowheads="1"/>
          </p:cNvSpPr>
          <p:nvPr>
            <p:custDataLst>
              <p:tags r:id="rId1"/>
            </p:custDataLst>
          </p:nvPr>
        </p:nvSpPr>
        <p:spPr bwMode="auto">
          <a:xfrm>
            <a:off x="3183446" y="5955268"/>
            <a:ext cx="5731954"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dirty="0">
                <a:solidFill>
                  <a:srgbClr val="000000"/>
                </a:solidFill>
                <a:latin typeface="Calibri" pitchFamily="34" charset="0"/>
              </a:rPr>
              <a:t>Reconstruction of Dubrovnik, Croatia, from ~40,000 images</a:t>
            </a:r>
          </a:p>
        </p:txBody>
      </p:sp>
      <p:pic>
        <p:nvPicPr>
          <p:cNvPr id="3" name="dubrovnik2.avi">
            <a:hlinkClick r:id="" action="ppaction://media"/>
          </p:cNvPr>
          <p:cNvPicPr>
            <a:picLocks noChangeAspect="1"/>
          </p:cNvPicPr>
          <p:nvPr>
            <a:videoFile r:link="rId3"/>
            <p:extLst>
              <p:ext uri="{DAA4B4D4-6D71-4841-9C94-3DE7FCFB9230}">
                <p14:media xmlns:p14="http://schemas.microsoft.com/office/powerpoint/2010/main" r:embed="rId2"/>
              </p:ext>
            </p:extLst>
          </p:nvPr>
        </p:nvPicPr>
        <p:blipFill>
          <a:blip r:embed="rId5"/>
          <a:stretch>
            <a:fillRect/>
          </a:stretch>
        </p:blipFill>
        <p:spPr>
          <a:xfrm>
            <a:off x="2133600" y="1271426"/>
            <a:ext cx="7924800" cy="4595974"/>
          </a:xfrm>
          <a:prstGeom prst="rect">
            <a:avLst/>
          </a:prstGeom>
        </p:spPr>
      </p:pic>
    </p:spTree>
    <p:extLst>
      <p:ext uri="{BB962C8B-B14F-4D97-AF65-F5344CB8AC3E}">
        <p14:creationId xmlns:p14="http://schemas.microsoft.com/office/powerpoint/2010/main" val="326369718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22655" fill="hold"/>
                                        <p:tgtEl>
                                          <p:spTgt spid="3"/>
                                        </p:tgtEl>
                                      </p:cBhvr>
                                    </p:cmd>
                                  </p:childTnLst>
                                </p:cTn>
                              </p:par>
                              <p:par>
                                <p:cTn id="7" presetID="1" presetClass="entr" presetSubtype="0" fill="hold" grpId="0" nodeType="withEffect">
                                  <p:stCondLst>
                                    <p:cond delay="0"/>
                                  </p:stCondLst>
                                  <p:childTnLst>
                                    <p:set>
                                      <p:cBhvr>
                                        <p:cTn id="8"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9" fill="hold" display="0">
                  <p:stCondLst>
                    <p:cond delay="indefinite"/>
                  </p:stCondLst>
                </p:cTn>
                <p:tgtEl>
                  <p:spTgt spid="3"/>
                </p:tgtEl>
              </p:cMediaNode>
            </p:video>
          </p:childTnLst>
        </p:cTn>
      </p:par>
    </p:tnLst>
    <p:bldLst>
      <p:bldP spid="7"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39E14F2-FC41-4238-A120-F799FEA9C617}"/>
              </a:ext>
            </a:extLst>
          </p:cNvPr>
          <p:cNvSpPr>
            <a:spLocks noGrp="1"/>
          </p:cNvSpPr>
          <p:nvPr>
            <p:ph type="title"/>
          </p:nvPr>
        </p:nvSpPr>
        <p:spPr/>
        <p:txBody>
          <a:bodyPr/>
          <a:lstStyle/>
          <a:p>
            <a:r>
              <a:rPr lang="en-US" dirty="0"/>
              <a:t>Depth from a single image</a:t>
            </a:r>
          </a:p>
        </p:txBody>
      </p:sp>
      <p:pic>
        <p:nvPicPr>
          <p:cNvPr id="4" name="Picture 3" descr="https://lh3.googleusercontent.com/P4oDv1MKYoV60Dy236EC9xgG2sXWdvvv2aXRRRN1awWWCRIwUI-8Jhb_ONNWg-etdhX4KRpvtz88RiUQSoAYPITx1bV11-l8oYIXYrXcaJ34NhEIUx7JqxYe82GUDzgpC97A5bZ9ZM0">
            <a:extLst>
              <a:ext uri="{FF2B5EF4-FFF2-40B4-BE49-F238E27FC236}">
                <a16:creationId xmlns:a16="http://schemas.microsoft.com/office/drawing/2014/main" id="{D5D3BBEE-FD4E-484B-9C65-9B311B3FAA6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905000" y="4000221"/>
            <a:ext cx="8492530" cy="2229290"/>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https://lh4.googleusercontent.com/AKAChmmNloTtwy_XI7wSukI7pJPhbemffLEAl4JNSKF0RdcJ55Q-p9lwH2wD5Kv_ipuocqRFx9t-uEVVLifwF2DXWPvZEZuyzHSwLPxxyTDV4d4o5gXZFX8BZlUiF3NRviBghFuFW1E">
            <a:extLst>
              <a:ext uri="{FF2B5EF4-FFF2-40B4-BE49-F238E27FC236}">
                <a16:creationId xmlns:a16="http://schemas.microsoft.com/office/drawing/2014/main" id="{BF61A0F3-A1DD-476D-A914-D3D9FB32013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905000" y="1447800"/>
            <a:ext cx="8620130" cy="239747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9768243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CBB621-48C7-4D4C-9F9A-9D6091EC1D5C}"/>
              </a:ext>
            </a:extLst>
          </p:cNvPr>
          <p:cNvSpPr>
            <a:spLocks noGrp="1"/>
          </p:cNvSpPr>
          <p:nvPr>
            <p:ph type="title"/>
          </p:nvPr>
        </p:nvSpPr>
        <p:spPr/>
        <p:txBody>
          <a:bodyPr/>
          <a:lstStyle/>
          <a:p>
            <a:r>
              <a:rPr lang="en-US" dirty="0"/>
              <a:t>Visualizing scenes from tourist photos</a:t>
            </a:r>
          </a:p>
        </p:txBody>
      </p:sp>
      <p:sp>
        <p:nvSpPr>
          <p:cNvPr id="3" name="Content Placeholder 2">
            <a:extLst>
              <a:ext uri="{FF2B5EF4-FFF2-40B4-BE49-F238E27FC236}">
                <a16:creationId xmlns:a16="http://schemas.microsoft.com/office/drawing/2014/main" id="{6AC2A26B-D43F-4385-8985-8A5D7C5634C3}"/>
              </a:ext>
            </a:extLst>
          </p:cNvPr>
          <p:cNvSpPr>
            <a:spLocks noGrp="1"/>
          </p:cNvSpPr>
          <p:nvPr>
            <p:ph idx="1"/>
          </p:nvPr>
        </p:nvSpPr>
        <p:spPr/>
        <p:txBody>
          <a:bodyPr/>
          <a:lstStyle/>
          <a:p>
            <a:endParaRPr lang="en-US"/>
          </a:p>
        </p:txBody>
      </p:sp>
      <p:pic>
        <p:nvPicPr>
          <p:cNvPr id="4" name="long_wander_coeur_br500">
            <a:hlinkClick r:id="" action="ppaction://media"/>
            <a:extLst>
              <a:ext uri="{FF2B5EF4-FFF2-40B4-BE49-F238E27FC236}">
                <a16:creationId xmlns:a16="http://schemas.microsoft.com/office/drawing/2014/main" id="{1451AFF0-33D0-445A-A4A0-C8DF26039730}"/>
              </a:ext>
            </a:extLst>
          </p:cNvPr>
          <p:cNvPicPr>
            <a:picLocks noChangeAspect="1"/>
          </p:cNvPicPr>
          <p:nvPr>
            <a:videoFile r:link="rId2"/>
            <p:extLst>
              <p:ext uri="{DAA4B4D4-6D71-4841-9C94-3DE7FCFB9230}">
                <p14:media xmlns:p14="http://schemas.microsoft.com/office/powerpoint/2010/main" r:embed="rId1"/>
              </p:ext>
            </p:extLst>
          </p:nvPr>
        </p:nvPicPr>
        <p:blipFill>
          <a:blip r:embed="rId12"/>
          <a:stretch>
            <a:fillRect/>
          </a:stretch>
        </p:blipFill>
        <p:spPr>
          <a:xfrm>
            <a:off x="8110909" y="1536632"/>
            <a:ext cx="3184639" cy="2388479"/>
          </a:xfrm>
          <a:prstGeom prst="rect">
            <a:avLst/>
          </a:prstGeom>
        </p:spPr>
      </p:pic>
      <p:pic>
        <p:nvPicPr>
          <p:cNvPr id="5" name="long_wander_navona_br500">
            <a:hlinkClick r:id="" action="ppaction://media"/>
            <a:extLst>
              <a:ext uri="{FF2B5EF4-FFF2-40B4-BE49-F238E27FC236}">
                <a16:creationId xmlns:a16="http://schemas.microsoft.com/office/drawing/2014/main" id="{C36DA8F2-567E-4917-9E78-6792C4591145}"/>
              </a:ext>
            </a:extLst>
          </p:cNvPr>
          <p:cNvPicPr>
            <a:picLocks noChangeAspect="1"/>
          </p:cNvPicPr>
          <p:nvPr>
            <a:videoFile r:link="rId4"/>
            <p:extLst>
              <p:ext uri="{DAA4B4D4-6D71-4841-9C94-3DE7FCFB9230}">
                <p14:media xmlns:p14="http://schemas.microsoft.com/office/powerpoint/2010/main" r:embed="rId3"/>
              </p:ext>
            </p:extLst>
          </p:nvPr>
        </p:nvPicPr>
        <p:blipFill>
          <a:blip r:embed="rId13"/>
          <a:stretch>
            <a:fillRect/>
          </a:stretch>
        </p:blipFill>
        <p:spPr>
          <a:xfrm>
            <a:off x="6479301" y="4051819"/>
            <a:ext cx="3385460" cy="2539095"/>
          </a:xfrm>
          <a:prstGeom prst="rect">
            <a:avLst/>
          </a:prstGeom>
        </p:spPr>
      </p:pic>
      <p:pic>
        <p:nvPicPr>
          <p:cNvPr id="6" name="long_wander_trevi_br500">
            <a:hlinkClick r:id="" action="ppaction://media"/>
            <a:extLst>
              <a:ext uri="{FF2B5EF4-FFF2-40B4-BE49-F238E27FC236}">
                <a16:creationId xmlns:a16="http://schemas.microsoft.com/office/drawing/2014/main" id="{BA17293A-BA04-4384-8D05-D3CBEC1BF78F}"/>
              </a:ext>
            </a:extLst>
          </p:cNvPr>
          <p:cNvPicPr>
            <a:picLocks noChangeAspect="1"/>
          </p:cNvPicPr>
          <p:nvPr>
            <a:videoFile r:link="rId6"/>
            <p:extLst>
              <p:ext uri="{DAA4B4D4-6D71-4841-9C94-3DE7FCFB9230}">
                <p14:media xmlns:p14="http://schemas.microsoft.com/office/powerpoint/2010/main" r:embed="rId5"/>
              </p:ext>
            </p:extLst>
          </p:nvPr>
        </p:nvPicPr>
        <p:blipFill>
          <a:blip r:embed="rId14"/>
          <a:stretch>
            <a:fillRect/>
          </a:stretch>
        </p:blipFill>
        <p:spPr>
          <a:xfrm>
            <a:off x="932708" y="1543759"/>
            <a:ext cx="3184638" cy="2388478"/>
          </a:xfrm>
          <a:prstGeom prst="rect">
            <a:avLst/>
          </a:prstGeom>
        </p:spPr>
      </p:pic>
      <p:pic>
        <p:nvPicPr>
          <p:cNvPr id="7" name="long_wander_pantheon_br500">
            <a:hlinkClick r:id="" action="ppaction://media"/>
            <a:extLst>
              <a:ext uri="{FF2B5EF4-FFF2-40B4-BE49-F238E27FC236}">
                <a16:creationId xmlns:a16="http://schemas.microsoft.com/office/drawing/2014/main" id="{FF3278B9-1147-4583-8534-30D0B458B8BD}"/>
              </a:ext>
            </a:extLst>
          </p:cNvPr>
          <p:cNvPicPr>
            <a:picLocks noChangeAspect="1"/>
          </p:cNvPicPr>
          <p:nvPr>
            <a:videoFile r:link="rId8"/>
            <p:extLst>
              <p:ext uri="{DAA4B4D4-6D71-4841-9C94-3DE7FCFB9230}">
                <p14:media xmlns:p14="http://schemas.microsoft.com/office/powerpoint/2010/main" r:embed="rId7"/>
              </p:ext>
            </p:extLst>
          </p:nvPr>
        </p:nvPicPr>
        <p:blipFill>
          <a:blip r:embed="rId15"/>
          <a:stretch>
            <a:fillRect/>
          </a:stretch>
        </p:blipFill>
        <p:spPr>
          <a:xfrm>
            <a:off x="2327239" y="4051819"/>
            <a:ext cx="3385460" cy="2539095"/>
          </a:xfrm>
          <a:prstGeom prst="rect">
            <a:avLst/>
          </a:prstGeom>
        </p:spPr>
      </p:pic>
      <p:pic>
        <p:nvPicPr>
          <p:cNvPr id="8" name="long_wander_rock_br500">
            <a:hlinkClick r:id="" action="ppaction://media"/>
            <a:extLst>
              <a:ext uri="{FF2B5EF4-FFF2-40B4-BE49-F238E27FC236}">
                <a16:creationId xmlns:a16="http://schemas.microsoft.com/office/drawing/2014/main" id="{DDA043E9-F37B-4FA9-81D7-F9DAC9B02FC1}"/>
              </a:ext>
            </a:extLst>
          </p:cNvPr>
          <p:cNvPicPr>
            <a:picLocks noChangeAspect="1"/>
          </p:cNvPicPr>
          <p:nvPr>
            <a:videoFile r:link="rId10"/>
            <p:extLst>
              <p:ext uri="{DAA4B4D4-6D71-4841-9C94-3DE7FCFB9230}">
                <p14:media xmlns:p14="http://schemas.microsoft.com/office/powerpoint/2010/main" r:embed="rId9"/>
              </p:ext>
            </p:extLst>
          </p:nvPr>
        </p:nvPicPr>
        <p:blipFill>
          <a:blip r:embed="rId16"/>
          <a:stretch>
            <a:fillRect/>
          </a:stretch>
        </p:blipFill>
        <p:spPr>
          <a:xfrm>
            <a:off x="4567762" y="1543759"/>
            <a:ext cx="3184638" cy="2388479"/>
          </a:xfrm>
          <a:prstGeom prst="rect">
            <a:avLst/>
          </a:prstGeom>
        </p:spPr>
      </p:pic>
    </p:spTree>
    <p:extLst>
      <p:ext uri="{BB962C8B-B14F-4D97-AF65-F5344CB8AC3E}">
        <p14:creationId xmlns:p14="http://schemas.microsoft.com/office/powerpoint/2010/main" val="22454562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2000" fill="hold"/>
                                        <p:tgtEl>
                                          <p:spTgt spid="6"/>
                                        </p:tgtEl>
                                      </p:cBhvr>
                                    </p:cmd>
                                  </p:childTnLst>
                                </p:cTn>
                              </p:par>
                              <p:par>
                                <p:cTn id="7" presetID="1" presetClass="mediacall" presetSubtype="0" fill="hold" nodeType="withEffect">
                                  <p:stCondLst>
                                    <p:cond delay="0"/>
                                  </p:stCondLst>
                                  <p:childTnLst>
                                    <p:cmd type="call" cmd="playFrom(0.0)">
                                      <p:cBhvr>
                                        <p:cTn id="8" dur="12000" fill="hold"/>
                                        <p:tgtEl>
                                          <p:spTgt spid="7"/>
                                        </p:tgtEl>
                                      </p:cBhvr>
                                    </p:cmd>
                                  </p:childTnLst>
                                </p:cTn>
                              </p:par>
                              <p:par>
                                <p:cTn id="9" presetID="1" presetClass="mediacall" presetSubtype="0" fill="hold" nodeType="withEffect">
                                  <p:stCondLst>
                                    <p:cond delay="0"/>
                                  </p:stCondLst>
                                  <p:childTnLst>
                                    <p:cmd type="call" cmd="playFrom(0.0)">
                                      <p:cBhvr>
                                        <p:cTn id="10" dur="12000" fill="hold"/>
                                        <p:tgtEl>
                                          <p:spTgt spid="5"/>
                                        </p:tgtEl>
                                      </p:cBhvr>
                                    </p:cmd>
                                  </p:childTnLst>
                                </p:cTn>
                              </p:par>
                              <p:par>
                                <p:cTn id="11" presetID="1" presetClass="mediacall" presetSubtype="0" fill="hold" nodeType="withEffect">
                                  <p:stCondLst>
                                    <p:cond delay="0"/>
                                  </p:stCondLst>
                                  <p:childTnLst>
                                    <p:cmd type="call" cmd="playFrom(0.0)">
                                      <p:cBhvr>
                                        <p:cTn id="12" dur="12000" fill="hold"/>
                                        <p:tgtEl>
                                          <p:spTgt spid="4"/>
                                        </p:tgtEl>
                                      </p:cBhvr>
                                    </p:cmd>
                                  </p:childTnLst>
                                </p:cTn>
                              </p:par>
                              <p:par>
                                <p:cTn id="13" presetID="1" presetClass="mediacall" presetSubtype="0" fill="hold" nodeType="withEffect">
                                  <p:stCondLst>
                                    <p:cond delay="0"/>
                                  </p:stCondLst>
                                  <p:childTnLst>
                                    <p:cmd type="call" cmd="playFrom(0.0)">
                                      <p:cBhvr>
                                        <p:cTn id="14" dur="12000" fill="hold"/>
                                        <p:tgtEl>
                                          <p:spTgt spid="8"/>
                                        </p:tgtEl>
                                      </p:cBhvr>
                                    </p:cmd>
                                  </p:childTnLst>
                                </p:cTn>
                              </p:par>
                            </p:childTnLst>
                          </p:cTn>
                        </p:par>
                      </p:childTnLst>
                    </p:cTn>
                  </p:par>
                </p:childTnLst>
              </p:cTn>
              <p:prevCondLst>
                <p:cond evt="onPrev" delay="0">
                  <p:tgtEl>
                    <p:sldTgt/>
                  </p:tgtEl>
                </p:cond>
              </p:prevCondLst>
              <p:nextCondLst>
                <p:cond evt="onNext" delay="0">
                  <p:tgtEl>
                    <p:sldTgt/>
                  </p:tgtEl>
                </p:cond>
              </p:nextCondLst>
            </p:seq>
            <p:seq concurrent="1" nextAc="seek">
              <p:cTn id="15" restart="whenNotActive" fill="hold" evtFilter="cancelBubble" nodeType="interactiveSeq">
                <p:stCondLst>
                  <p:cond evt="onClick" delay="0">
                    <p:tgtEl>
                      <p:spTgt spid="6"/>
                    </p:tgtEl>
                  </p:cond>
                </p:stCondLst>
                <p:endSync evt="end" delay="0">
                  <p:rtn val="all"/>
                </p:endSync>
                <p:childTnLst>
                  <p:par>
                    <p:cTn id="16" fill="hold">
                      <p:stCondLst>
                        <p:cond delay="0"/>
                      </p:stCondLst>
                      <p:childTnLst>
                        <p:par>
                          <p:cTn id="17" fill="hold">
                            <p:stCondLst>
                              <p:cond delay="0"/>
                            </p:stCondLst>
                            <p:childTnLst>
                              <p:par>
                                <p:cTn id="18" presetID="2" presetClass="mediacall" presetSubtype="0" fill="hold" nodeType="withEffect">
                                  <p:stCondLst>
                                    <p:cond delay="0"/>
                                  </p:stCondLst>
                                  <p:childTnLst>
                                    <p:cmd type="call" cmd="togglePause">
                                      <p:cBhvr>
                                        <p:cTn id="19" dur="1" fill="hold"/>
                                        <p:tgtEl>
                                          <p:spTgt spid="6"/>
                                        </p:tgtEl>
                                      </p:cBhvr>
                                    </p:cmd>
                                  </p:childTnLst>
                                </p:cTn>
                              </p:par>
                            </p:childTnLst>
                          </p:cTn>
                        </p:par>
                      </p:childTnLst>
                    </p:cTn>
                  </p:par>
                </p:childTnLst>
              </p:cTn>
              <p:nextCondLst>
                <p:cond evt="onClick" delay="0">
                  <p:tgtEl>
                    <p:spTgt spid="6"/>
                  </p:tgtEl>
                </p:cond>
              </p:nextCondLst>
            </p:seq>
            <p:seq concurrent="1" nextAc="seek">
              <p:cTn id="20" restart="whenNotActive" fill="hold" evtFilter="cancelBubble" nodeType="interactiveSeq">
                <p:stCondLst>
                  <p:cond evt="onClick" delay="0">
                    <p:tgtEl>
                      <p:spTgt spid="7"/>
                    </p:tgtEl>
                  </p:cond>
                </p:stCondLst>
                <p:endSync evt="end" delay="0">
                  <p:rtn val="all"/>
                </p:endSync>
                <p:childTnLst>
                  <p:par>
                    <p:cTn id="21" fill="hold">
                      <p:stCondLst>
                        <p:cond delay="0"/>
                      </p:stCondLst>
                      <p:childTnLst>
                        <p:par>
                          <p:cTn id="22" fill="hold">
                            <p:stCondLst>
                              <p:cond delay="0"/>
                            </p:stCondLst>
                            <p:childTnLst>
                              <p:par>
                                <p:cTn id="23" presetID="2" presetClass="mediacall" presetSubtype="0" fill="hold" nodeType="withEffect">
                                  <p:stCondLst>
                                    <p:cond delay="0"/>
                                  </p:stCondLst>
                                  <p:childTnLst>
                                    <p:cmd type="call" cmd="togglePause">
                                      <p:cBhvr>
                                        <p:cTn id="24" dur="1" fill="hold"/>
                                        <p:tgtEl>
                                          <p:spTgt spid="7"/>
                                        </p:tgtEl>
                                      </p:cBhvr>
                                    </p:cmd>
                                  </p:childTnLst>
                                </p:cTn>
                              </p:par>
                            </p:childTnLst>
                          </p:cTn>
                        </p:par>
                      </p:childTnLst>
                    </p:cTn>
                  </p:par>
                </p:childTnLst>
              </p:cTn>
              <p:nextCondLst>
                <p:cond evt="onClick" delay="0">
                  <p:tgtEl>
                    <p:spTgt spid="7"/>
                  </p:tgtEl>
                </p:cond>
              </p:nextCondLst>
            </p:seq>
            <p:seq concurrent="1" nextAc="seek">
              <p:cTn id="25" restart="whenNotActive" fill="hold" evtFilter="cancelBubble" nodeType="interactiveSeq">
                <p:stCondLst>
                  <p:cond evt="onClick" delay="0">
                    <p:tgtEl>
                      <p:spTgt spid="5"/>
                    </p:tgtEl>
                  </p:cond>
                </p:stCondLst>
                <p:endSync evt="end" delay="0">
                  <p:rtn val="all"/>
                </p:endSync>
                <p:childTnLst>
                  <p:par>
                    <p:cTn id="26" fill="hold">
                      <p:stCondLst>
                        <p:cond delay="0"/>
                      </p:stCondLst>
                      <p:childTnLst>
                        <p:par>
                          <p:cTn id="27" fill="hold">
                            <p:stCondLst>
                              <p:cond delay="0"/>
                            </p:stCondLst>
                            <p:childTnLst>
                              <p:par>
                                <p:cTn id="28" presetID="2" presetClass="mediacall" presetSubtype="0" fill="hold" nodeType="withEffect">
                                  <p:stCondLst>
                                    <p:cond delay="0"/>
                                  </p:stCondLst>
                                  <p:childTnLst>
                                    <p:cmd type="call" cmd="togglePause">
                                      <p:cBhvr>
                                        <p:cTn id="29" dur="1" fill="hold"/>
                                        <p:tgtEl>
                                          <p:spTgt spid="5"/>
                                        </p:tgtEl>
                                      </p:cBhvr>
                                    </p:cmd>
                                  </p:childTnLst>
                                </p:cTn>
                              </p:par>
                            </p:childTnLst>
                          </p:cTn>
                        </p:par>
                      </p:childTnLst>
                    </p:cTn>
                  </p:par>
                </p:childTnLst>
              </p:cTn>
              <p:nextCondLst>
                <p:cond evt="onClick" delay="0">
                  <p:tgtEl>
                    <p:spTgt spid="5"/>
                  </p:tgtEl>
                </p:cond>
              </p:nextCondLst>
            </p:seq>
            <p:seq concurrent="1" nextAc="seek">
              <p:cTn id="30" restart="whenNotActive" fill="hold" evtFilter="cancelBubble" nodeType="interactiveSeq">
                <p:stCondLst>
                  <p:cond evt="onClick" delay="0">
                    <p:tgtEl>
                      <p:spTgt spid="4"/>
                    </p:tgtEl>
                  </p:cond>
                </p:stCondLst>
                <p:endSync evt="end" delay="0">
                  <p:rtn val="all"/>
                </p:endSync>
                <p:childTnLst>
                  <p:par>
                    <p:cTn id="31" fill="hold">
                      <p:stCondLst>
                        <p:cond delay="0"/>
                      </p:stCondLst>
                      <p:childTnLst>
                        <p:par>
                          <p:cTn id="32" fill="hold">
                            <p:stCondLst>
                              <p:cond delay="0"/>
                            </p:stCondLst>
                            <p:childTnLst>
                              <p:par>
                                <p:cTn id="33" presetID="2" presetClass="mediacall" presetSubtype="0" fill="hold" nodeType="withEffect">
                                  <p:stCondLst>
                                    <p:cond delay="0"/>
                                  </p:stCondLst>
                                  <p:childTnLst>
                                    <p:cmd type="call" cmd="togglePause">
                                      <p:cBhvr>
                                        <p:cTn id="34" dur="1" fill="hold"/>
                                        <p:tgtEl>
                                          <p:spTgt spid="4"/>
                                        </p:tgtEl>
                                      </p:cBhvr>
                                    </p:cmd>
                                  </p:childTnLst>
                                </p:cTn>
                              </p:par>
                            </p:childTnLst>
                          </p:cTn>
                        </p:par>
                      </p:childTnLst>
                    </p:cTn>
                  </p:par>
                </p:childTnLst>
              </p:cTn>
              <p:nextCondLst>
                <p:cond evt="onClick" delay="0">
                  <p:tgtEl>
                    <p:spTgt spid="4"/>
                  </p:tgtEl>
                </p:cond>
              </p:nextCondLst>
            </p:seq>
            <p:seq concurrent="1" nextAc="seek">
              <p:cTn id="35" restart="whenNotActive" fill="hold" evtFilter="cancelBubble" nodeType="interactiveSeq">
                <p:stCondLst>
                  <p:cond evt="onClick" delay="0">
                    <p:tgtEl>
                      <p:spTgt spid="8"/>
                    </p:tgtEl>
                  </p:cond>
                </p:stCondLst>
                <p:endSync evt="end" delay="0">
                  <p:rtn val="all"/>
                </p:endSync>
                <p:childTnLst>
                  <p:par>
                    <p:cTn id="36" fill="hold">
                      <p:stCondLst>
                        <p:cond delay="0"/>
                      </p:stCondLst>
                      <p:childTnLst>
                        <p:par>
                          <p:cTn id="37" fill="hold">
                            <p:stCondLst>
                              <p:cond delay="0"/>
                            </p:stCondLst>
                            <p:childTnLst>
                              <p:par>
                                <p:cTn id="38" presetID="2" presetClass="mediacall" presetSubtype="0" fill="hold" nodeType="withEffect">
                                  <p:stCondLst>
                                    <p:cond delay="0"/>
                                  </p:stCondLst>
                                  <p:childTnLst>
                                    <p:cmd type="call" cmd="togglePause">
                                      <p:cBhvr>
                                        <p:cTn id="39" dur="1" fill="hold"/>
                                        <p:tgtEl>
                                          <p:spTgt spid="8"/>
                                        </p:tgtEl>
                                      </p:cBhvr>
                                    </p:cmd>
                                  </p:childTnLst>
                                </p:cTn>
                              </p:par>
                            </p:childTnLst>
                          </p:cTn>
                        </p:par>
                      </p:childTnLst>
                    </p:cTn>
                  </p:par>
                </p:childTnLst>
              </p:cTn>
              <p:nextCondLst>
                <p:cond evt="onClick" delay="0">
                  <p:tgtEl>
                    <p:spTgt spid="8"/>
                  </p:tgtEl>
                </p:cond>
              </p:nextCondLst>
            </p:seq>
            <p:video>
              <p:cMediaNode vol="80000">
                <p:cTn id="40" fill="hold" display="0">
                  <p:stCondLst>
                    <p:cond delay="indefinite"/>
                  </p:stCondLst>
                </p:cTn>
                <p:tgtEl>
                  <p:spTgt spid="6"/>
                </p:tgtEl>
              </p:cMediaNode>
            </p:video>
            <p:video>
              <p:cMediaNode vol="80000">
                <p:cTn id="41" fill="hold" display="0">
                  <p:stCondLst>
                    <p:cond delay="indefinite"/>
                  </p:stCondLst>
                </p:cTn>
                <p:tgtEl>
                  <p:spTgt spid="7"/>
                </p:tgtEl>
              </p:cMediaNode>
            </p:video>
            <p:video>
              <p:cMediaNode vol="80000">
                <p:cTn id="42" fill="hold" display="0">
                  <p:stCondLst>
                    <p:cond delay="indefinite"/>
                  </p:stCondLst>
                </p:cTn>
                <p:tgtEl>
                  <p:spTgt spid="5"/>
                </p:tgtEl>
              </p:cMediaNode>
            </p:video>
            <p:video>
              <p:cMediaNode vol="80000">
                <p:cTn id="43" fill="hold" display="0">
                  <p:stCondLst>
                    <p:cond delay="indefinite"/>
                  </p:stCondLst>
                </p:cTn>
                <p:tgtEl>
                  <p:spTgt spid="4"/>
                </p:tgtEl>
              </p:cMediaNode>
            </p:video>
            <p:video>
              <p:cMediaNode vol="80000">
                <p:cTn id="44" fill="hold" display="0">
                  <p:stCondLst>
                    <p:cond delay="indefinite"/>
                  </p:stCondLst>
                </p:cTn>
                <p:tgtEl>
                  <p:spTgt spid="8"/>
                </p:tgtEl>
              </p:cMediaNode>
            </p:video>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Teaching assistants</a:t>
            </a:r>
          </a:p>
        </p:txBody>
      </p:sp>
      <p:sp>
        <p:nvSpPr>
          <p:cNvPr id="3" name="Content Placeholder 2"/>
          <p:cNvSpPr>
            <a:spLocks noGrp="1"/>
          </p:cNvSpPr>
          <p:nvPr>
            <p:ph idx="1"/>
          </p:nvPr>
        </p:nvSpPr>
        <p:spPr>
          <a:xfrm>
            <a:off x="838200" y="5334000"/>
            <a:ext cx="10287000" cy="1477962"/>
          </a:xfrm>
        </p:spPr>
        <p:txBody>
          <a:bodyPr>
            <a:normAutofit/>
          </a:bodyPr>
          <a:lstStyle/>
          <a:p>
            <a:r>
              <a:rPr lang="en-US" dirty="0"/>
              <a:t>Please check back on course webpage for office hours</a:t>
            </a:r>
          </a:p>
          <a:p>
            <a:pPr marL="0" indent="0">
              <a:buNone/>
            </a:pPr>
            <a:r>
              <a:rPr lang="en-US" sz="3600" dirty="0"/>
              <a:t>	</a:t>
            </a:r>
            <a:r>
              <a:rPr lang="en-US" sz="2800" dirty="0">
                <a:hlinkClick r:id="rId2"/>
              </a:rPr>
              <a:t>https://www.cs.cornell.edu/courses/cs5670/2022sp/</a:t>
            </a:r>
            <a:endParaRPr lang="en-US" sz="2800" dirty="0"/>
          </a:p>
        </p:txBody>
      </p:sp>
      <p:grpSp>
        <p:nvGrpSpPr>
          <p:cNvPr id="28" name="Group 27">
            <a:extLst>
              <a:ext uri="{FF2B5EF4-FFF2-40B4-BE49-F238E27FC236}">
                <a16:creationId xmlns:a16="http://schemas.microsoft.com/office/drawing/2014/main" id="{6BD0FFD8-7797-4ED6-806E-26905EB11F41}"/>
              </a:ext>
            </a:extLst>
          </p:cNvPr>
          <p:cNvGrpSpPr/>
          <p:nvPr/>
        </p:nvGrpSpPr>
        <p:grpSpPr>
          <a:xfrm>
            <a:off x="5920254" y="1883852"/>
            <a:ext cx="2438400" cy="2901159"/>
            <a:chOff x="1505030" y="2002279"/>
            <a:chExt cx="2438400" cy="2901159"/>
          </a:xfrm>
        </p:grpSpPr>
        <p:pic>
          <p:nvPicPr>
            <p:cNvPr id="1026" name="Picture 2">
              <a:extLst>
                <a:ext uri="{FF2B5EF4-FFF2-40B4-BE49-F238E27FC236}">
                  <a16:creationId xmlns:a16="http://schemas.microsoft.com/office/drawing/2014/main" id="{4347D8A6-14AC-4950-B925-1DD1B6C0A94C}"/>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t="5827" b="24797"/>
            <a:stretch/>
          </p:blipFill>
          <p:spPr bwMode="auto">
            <a:xfrm>
              <a:off x="1603933" y="2002279"/>
              <a:ext cx="2206068" cy="2074503"/>
            </a:xfrm>
            <a:prstGeom prst="rect">
              <a:avLst/>
            </a:prstGeom>
            <a:noFill/>
            <a:extLst>
              <a:ext uri="{909E8E84-426E-40DD-AFC4-6F175D3DCCD1}">
                <a14:hiddenFill xmlns:a14="http://schemas.microsoft.com/office/drawing/2010/main">
                  <a:solidFill>
                    <a:srgbClr val="FFFFFF"/>
                  </a:solidFill>
                </a14:hiddenFill>
              </a:ext>
            </a:extLst>
          </p:spPr>
        </p:pic>
        <p:sp>
          <p:nvSpPr>
            <p:cNvPr id="23" name="TextBox 22">
              <a:extLst>
                <a:ext uri="{FF2B5EF4-FFF2-40B4-BE49-F238E27FC236}">
                  <a16:creationId xmlns:a16="http://schemas.microsoft.com/office/drawing/2014/main" id="{6D9C4DBD-0DE7-421C-ABC1-9633205EACEA}"/>
                </a:ext>
              </a:extLst>
            </p:cNvPr>
            <p:cNvSpPr txBox="1"/>
            <p:nvPr/>
          </p:nvSpPr>
          <p:spPr>
            <a:xfrm>
              <a:off x="1505030" y="4133997"/>
              <a:ext cx="2438400" cy="769441"/>
            </a:xfrm>
            <a:prstGeom prst="rect">
              <a:avLst/>
            </a:prstGeom>
            <a:noFill/>
          </p:spPr>
          <p:txBody>
            <a:bodyPr wrap="square">
              <a:spAutoFit/>
            </a:bodyPr>
            <a:lstStyle/>
            <a:p>
              <a:pPr marR="0" lvl="0" defTabSz="914400" rtl="0" eaLnBrk="1" fontAlgn="auto" latinLnBrk="0" hangingPunct="1">
                <a:lnSpc>
                  <a:spcPct val="100000"/>
                </a:lnSpc>
                <a:spcBef>
                  <a:spcPct val="20000"/>
                </a:spcBef>
                <a:spcAft>
                  <a:spcPts val="0"/>
                </a:spcAft>
                <a:buClrTx/>
                <a:buSzTx/>
                <a:tabLst/>
                <a:defRPr/>
              </a:pPr>
              <a:r>
                <a:rPr kumimoji="0" lang="en-US" sz="2000" b="0" i="0" u="none" strike="noStrike" kern="1200" cap="none" spc="0" normalizeH="0" baseline="0" noProof="0" dirty="0" err="1">
                  <a:ln>
                    <a:noFill/>
                  </a:ln>
                  <a:solidFill>
                    <a:prstClr val="black"/>
                  </a:solidFill>
                  <a:effectLst/>
                  <a:uLnTx/>
                  <a:uFillTx/>
                  <a:latin typeface="Myriad Pro"/>
                  <a:ea typeface="+mn-ea"/>
                  <a:cs typeface="+mn-cs"/>
                </a:rPr>
                <a:t>Ruojin</a:t>
              </a:r>
              <a:r>
                <a:rPr kumimoji="0" lang="en-US" sz="2000" b="0" i="0" u="none" strike="noStrike" kern="1200" cap="none" spc="0" normalizeH="0" baseline="0" noProof="0" dirty="0">
                  <a:ln>
                    <a:noFill/>
                  </a:ln>
                  <a:solidFill>
                    <a:prstClr val="black"/>
                  </a:solidFill>
                  <a:effectLst/>
                  <a:uLnTx/>
                  <a:uFillTx/>
                  <a:latin typeface="Myriad Pro"/>
                  <a:ea typeface="+mn-ea"/>
                  <a:cs typeface="+mn-cs"/>
                </a:rPr>
                <a:t> Cai</a:t>
              </a:r>
            </a:p>
            <a:p>
              <a:pPr marR="0" lvl="0" defTabSz="914400" rtl="0" eaLnBrk="1" fontAlgn="auto" latinLnBrk="0" hangingPunct="1">
                <a:lnSpc>
                  <a:spcPct val="100000"/>
                </a:lnSpc>
                <a:spcBef>
                  <a:spcPct val="20000"/>
                </a:spcBef>
                <a:spcAft>
                  <a:spcPts val="0"/>
                </a:spcAft>
                <a:buClrTx/>
                <a:buSzTx/>
                <a:tabLst/>
                <a:defRPr/>
              </a:pPr>
              <a:r>
                <a:rPr kumimoji="0" lang="en-US" sz="2000" b="0" i="0" u="none" strike="noStrike" kern="1200" cap="none" spc="0" normalizeH="0" baseline="0" noProof="0" dirty="0">
                  <a:ln>
                    <a:noFill/>
                  </a:ln>
                  <a:solidFill>
                    <a:prstClr val="black"/>
                  </a:solidFill>
                  <a:effectLst/>
                  <a:uLnTx/>
                  <a:uFillTx/>
                  <a:latin typeface="Myriad Pro"/>
                  <a:ea typeface="+mn-ea"/>
                  <a:cs typeface="+mn-cs"/>
                  <a:hlinkClick r:id="rId4"/>
                </a:rPr>
                <a:t>rc844@cornell.edu</a:t>
              </a:r>
              <a:endParaRPr kumimoji="0" lang="en-US" sz="2000" b="0" i="0" u="none" strike="noStrike" kern="1200" cap="none" spc="0" normalizeH="0" baseline="0" noProof="0" dirty="0">
                <a:ln>
                  <a:noFill/>
                </a:ln>
                <a:solidFill>
                  <a:prstClr val="black"/>
                </a:solidFill>
                <a:effectLst/>
                <a:uLnTx/>
                <a:uFillTx/>
                <a:latin typeface="Myriad Pro"/>
                <a:ea typeface="+mn-ea"/>
                <a:cs typeface="+mn-cs"/>
              </a:endParaRPr>
            </a:p>
          </p:txBody>
        </p:sp>
      </p:grpSp>
      <p:grpSp>
        <p:nvGrpSpPr>
          <p:cNvPr id="30" name="Group 29">
            <a:extLst>
              <a:ext uri="{FF2B5EF4-FFF2-40B4-BE49-F238E27FC236}">
                <a16:creationId xmlns:a16="http://schemas.microsoft.com/office/drawing/2014/main" id="{14722CA3-9972-4D08-B641-F2FEB0560110}"/>
              </a:ext>
            </a:extLst>
          </p:cNvPr>
          <p:cNvGrpSpPr/>
          <p:nvPr/>
        </p:nvGrpSpPr>
        <p:grpSpPr>
          <a:xfrm>
            <a:off x="8443685" y="1868001"/>
            <a:ext cx="2761956" cy="2917010"/>
            <a:chOff x="8001000" y="1829476"/>
            <a:chExt cx="2761956" cy="2917010"/>
          </a:xfrm>
        </p:grpSpPr>
        <p:pic>
          <p:nvPicPr>
            <p:cNvPr id="24" name="Picture 23">
              <a:extLst>
                <a:ext uri="{FF2B5EF4-FFF2-40B4-BE49-F238E27FC236}">
                  <a16:creationId xmlns:a16="http://schemas.microsoft.com/office/drawing/2014/main" id="{705CEDD4-DE14-49C1-8F36-2AB6C5AD0893}"/>
                </a:ext>
              </a:extLst>
            </p:cNvPr>
            <p:cNvPicPr>
              <a:picLocks noChangeAspect="1"/>
            </p:cNvPicPr>
            <p:nvPr/>
          </p:nvPicPr>
          <p:blipFill>
            <a:blip r:embed="rId5"/>
            <a:stretch>
              <a:fillRect/>
            </a:stretch>
          </p:blipFill>
          <p:spPr>
            <a:xfrm>
              <a:off x="8295511" y="1829476"/>
              <a:ext cx="2105166" cy="2209124"/>
            </a:xfrm>
            <a:prstGeom prst="rect">
              <a:avLst/>
            </a:prstGeom>
          </p:spPr>
        </p:pic>
        <p:sp>
          <p:nvSpPr>
            <p:cNvPr id="29" name="TextBox 28">
              <a:extLst>
                <a:ext uri="{FF2B5EF4-FFF2-40B4-BE49-F238E27FC236}">
                  <a16:creationId xmlns:a16="http://schemas.microsoft.com/office/drawing/2014/main" id="{0819AD07-AB33-4AD3-A137-0A9262936C2A}"/>
                </a:ext>
              </a:extLst>
            </p:cNvPr>
            <p:cNvSpPr txBox="1"/>
            <p:nvPr/>
          </p:nvSpPr>
          <p:spPr>
            <a:xfrm>
              <a:off x="8001000" y="4038600"/>
              <a:ext cx="2761956" cy="707886"/>
            </a:xfrm>
            <a:prstGeom prst="rect">
              <a:avLst/>
            </a:prstGeom>
            <a:noFill/>
          </p:spPr>
          <p:txBody>
            <a:bodyPr wrap="square">
              <a:spAutoFit/>
            </a:bodyPr>
            <a:lstStyle/>
            <a:p>
              <a:pPr marR="0" lvl="0" defTabSz="914400" rtl="0" eaLnBrk="1" fontAlgn="auto" latinLnBrk="0" hangingPunct="1">
                <a:lnSpc>
                  <a:spcPct val="100000"/>
                </a:lnSpc>
                <a:spcBef>
                  <a:spcPct val="20000"/>
                </a:spcBef>
                <a:spcAft>
                  <a:spcPts val="0"/>
                </a:spcAft>
                <a:buClrTx/>
                <a:buSzTx/>
                <a:tabLst/>
                <a:defRPr/>
              </a:pPr>
              <a:r>
                <a:rPr kumimoji="0" lang="en-US" sz="2000" b="0" i="0" u="none" strike="noStrike" kern="1200" cap="none" spc="0" normalizeH="0" baseline="0" noProof="0" dirty="0">
                  <a:ln>
                    <a:noFill/>
                  </a:ln>
                  <a:solidFill>
                    <a:prstClr val="black"/>
                  </a:solidFill>
                  <a:effectLst/>
                  <a:uLnTx/>
                  <a:uFillTx/>
                  <a:latin typeface="Myriad Pro"/>
                  <a:ea typeface="+mn-ea"/>
                  <a:cs typeface="+mn-cs"/>
                </a:rPr>
                <a:t>Qianqian Wang </a:t>
              </a:r>
              <a:r>
                <a:rPr kumimoji="0" lang="en-US" sz="2000" b="0" i="0" u="none" strike="noStrike" kern="1200" cap="none" spc="0" normalizeH="0" baseline="0" noProof="0" dirty="0">
                  <a:ln>
                    <a:noFill/>
                  </a:ln>
                  <a:solidFill>
                    <a:prstClr val="black"/>
                  </a:solidFill>
                  <a:effectLst/>
                  <a:uLnTx/>
                  <a:uFillTx/>
                  <a:latin typeface="Myriad Pro"/>
                  <a:ea typeface="+mn-ea"/>
                  <a:cs typeface="+mn-cs"/>
                  <a:hlinkClick r:id="rId6"/>
                </a:rPr>
                <a:t>qw246@cornell.edu</a:t>
              </a:r>
              <a:endParaRPr kumimoji="0" lang="en-US" sz="2000" b="0" i="0" u="none" strike="noStrike" kern="1200" cap="none" spc="0" normalizeH="0" baseline="0" noProof="0" dirty="0">
                <a:ln>
                  <a:noFill/>
                </a:ln>
                <a:solidFill>
                  <a:prstClr val="black"/>
                </a:solidFill>
                <a:effectLst/>
                <a:uLnTx/>
                <a:uFillTx/>
                <a:latin typeface="Myriad Pro"/>
                <a:ea typeface="+mn-ea"/>
                <a:cs typeface="+mn-cs"/>
              </a:endParaRPr>
            </a:p>
          </p:txBody>
        </p:sp>
      </p:grpSp>
      <p:grpSp>
        <p:nvGrpSpPr>
          <p:cNvPr id="6" name="Group 5">
            <a:extLst>
              <a:ext uri="{FF2B5EF4-FFF2-40B4-BE49-F238E27FC236}">
                <a16:creationId xmlns:a16="http://schemas.microsoft.com/office/drawing/2014/main" id="{88739BA3-5591-4CFC-AA11-B76532F65B62}"/>
              </a:ext>
            </a:extLst>
          </p:cNvPr>
          <p:cNvGrpSpPr/>
          <p:nvPr/>
        </p:nvGrpSpPr>
        <p:grpSpPr>
          <a:xfrm>
            <a:off x="3379560" y="1923159"/>
            <a:ext cx="2438400" cy="2864798"/>
            <a:chOff x="3921369" y="1905000"/>
            <a:chExt cx="2438400" cy="2864798"/>
          </a:xfrm>
        </p:grpSpPr>
        <p:sp>
          <p:nvSpPr>
            <p:cNvPr id="15" name="TextBox 14">
              <a:extLst>
                <a:ext uri="{FF2B5EF4-FFF2-40B4-BE49-F238E27FC236}">
                  <a16:creationId xmlns:a16="http://schemas.microsoft.com/office/drawing/2014/main" id="{1328CD5B-AF58-4FAD-B81E-62F4EB06D2F0}"/>
                </a:ext>
              </a:extLst>
            </p:cNvPr>
            <p:cNvSpPr txBox="1"/>
            <p:nvPr/>
          </p:nvSpPr>
          <p:spPr>
            <a:xfrm>
              <a:off x="3921369" y="4000357"/>
              <a:ext cx="2438400" cy="769441"/>
            </a:xfrm>
            <a:prstGeom prst="rect">
              <a:avLst/>
            </a:prstGeom>
            <a:noFill/>
          </p:spPr>
          <p:txBody>
            <a:bodyPr wrap="square">
              <a:spAutoFit/>
            </a:bodyPr>
            <a:lstStyle/>
            <a:p>
              <a:pPr marR="0" lvl="0" defTabSz="914400" rtl="0" eaLnBrk="1" fontAlgn="auto" latinLnBrk="0" hangingPunct="1">
                <a:lnSpc>
                  <a:spcPct val="100000"/>
                </a:lnSpc>
                <a:spcBef>
                  <a:spcPct val="20000"/>
                </a:spcBef>
                <a:spcAft>
                  <a:spcPts val="0"/>
                </a:spcAft>
                <a:buClrTx/>
                <a:buSzTx/>
                <a:tabLst/>
                <a:defRPr/>
              </a:pPr>
              <a:r>
                <a:rPr kumimoji="0" lang="en-US" sz="2000" b="0" i="0" u="none" strike="noStrike" kern="1200" cap="none" spc="0" normalizeH="0" baseline="0" noProof="0" dirty="0" err="1">
                  <a:ln>
                    <a:noFill/>
                  </a:ln>
                  <a:solidFill>
                    <a:prstClr val="black"/>
                  </a:solidFill>
                  <a:effectLst/>
                  <a:uLnTx/>
                  <a:uFillTx/>
                  <a:latin typeface="Myriad Pro"/>
                  <a:ea typeface="+mn-ea"/>
                  <a:cs typeface="+mn-cs"/>
                </a:rPr>
                <a:t>Wenqi</a:t>
              </a:r>
              <a:r>
                <a:rPr kumimoji="0" lang="en-US" sz="2000" b="0" i="0" u="none" strike="noStrike" kern="1200" cap="none" spc="0" normalizeH="0" baseline="0" noProof="0" dirty="0">
                  <a:ln>
                    <a:noFill/>
                  </a:ln>
                  <a:solidFill>
                    <a:prstClr val="black"/>
                  </a:solidFill>
                  <a:effectLst/>
                  <a:uLnTx/>
                  <a:uFillTx/>
                  <a:latin typeface="Myriad Pro"/>
                  <a:ea typeface="+mn-ea"/>
                  <a:cs typeface="+mn-cs"/>
                </a:rPr>
                <a:t> Xian</a:t>
              </a:r>
            </a:p>
            <a:p>
              <a:pPr marR="0" lvl="0" defTabSz="914400" rtl="0" eaLnBrk="1" fontAlgn="auto" latinLnBrk="0" hangingPunct="1">
                <a:lnSpc>
                  <a:spcPct val="100000"/>
                </a:lnSpc>
                <a:spcBef>
                  <a:spcPct val="20000"/>
                </a:spcBef>
                <a:spcAft>
                  <a:spcPts val="0"/>
                </a:spcAft>
                <a:buClrTx/>
                <a:buSzTx/>
                <a:tabLst/>
                <a:defRPr/>
              </a:pPr>
              <a:r>
                <a:rPr kumimoji="0" lang="en-US" sz="2000" b="0" i="0" u="none" strike="noStrike" kern="1200" cap="none" spc="0" normalizeH="0" baseline="0" noProof="0" dirty="0">
                  <a:ln>
                    <a:noFill/>
                  </a:ln>
                  <a:solidFill>
                    <a:prstClr val="black"/>
                  </a:solidFill>
                  <a:effectLst/>
                  <a:uLnTx/>
                  <a:uFillTx/>
                  <a:latin typeface="Myriad Pro"/>
                  <a:ea typeface="+mn-ea"/>
                  <a:cs typeface="+mn-cs"/>
                  <a:hlinkClick r:id="rId7"/>
                </a:rPr>
                <a:t>wx97@cornell.edu</a:t>
              </a:r>
              <a:endParaRPr kumimoji="0" lang="en-US" sz="2000" b="0" i="0" u="none" strike="noStrike" kern="1200" cap="none" spc="0" normalizeH="0" baseline="0" noProof="0" dirty="0">
                <a:ln>
                  <a:noFill/>
                </a:ln>
                <a:solidFill>
                  <a:prstClr val="black"/>
                </a:solidFill>
                <a:effectLst/>
                <a:uLnTx/>
                <a:uFillTx/>
                <a:latin typeface="Myriad Pro"/>
                <a:ea typeface="+mn-ea"/>
                <a:cs typeface="+mn-cs"/>
              </a:endParaRPr>
            </a:p>
          </p:txBody>
        </p:sp>
        <p:pic>
          <p:nvPicPr>
            <p:cNvPr id="4" name="Picture 2">
              <a:extLst>
                <a:ext uri="{FF2B5EF4-FFF2-40B4-BE49-F238E27FC236}">
                  <a16:creationId xmlns:a16="http://schemas.microsoft.com/office/drawing/2014/main" id="{D6E6B270-E70A-4EB2-8A5D-71D44F70D5B0}"/>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149969" y="1905000"/>
              <a:ext cx="1981200" cy="1981200"/>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7" name="Group 6">
            <a:extLst>
              <a:ext uri="{FF2B5EF4-FFF2-40B4-BE49-F238E27FC236}">
                <a16:creationId xmlns:a16="http://schemas.microsoft.com/office/drawing/2014/main" id="{A1AFDD88-F517-422D-B162-26890C4D2FB5}"/>
              </a:ext>
            </a:extLst>
          </p:cNvPr>
          <p:cNvGrpSpPr/>
          <p:nvPr/>
        </p:nvGrpSpPr>
        <p:grpSpPr>
          <a:xfrm>
            <a:off x="856129" y="1923159"/>
            <a:ext cx="2438400" cy="2861852"/>
            <a:chOff x="1217913" y="1905000"/>
            <a:chExt cx="2438400" cy="2861852"/>
          </a:xfrm>
        </p:grpSpPr>
        <p:pic>
          <p:nvPicPr>
            <p:cNvPr id="1028" name="Picture 4">
              <a:extLst>
                <a:ext uri="{FF2B5EF4-FFF2-40B4-BE49-F238E27FC236}">
                  <a16:creationId xmlns:a16="http://schemas.microsoft.com/office/drawing/2014/main" id="{4135874F-5261-4A97-93F8-9DBB05469D6C}"/>
                </a:ext>
              </a:extLst>
            </p:cNvPr>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1447800" y="1905000"/>
              <a:ext cx="1978627" cy="1978627"/>
            </a:xfrm>
            <a:prstGeom prst="rect">
              <a:avLst/>
            </a:prstGeom>
            <a:noFill/>
            <a:extLst>
              <a:ext uri="{909E8E84-426E-40DD-AFC4-6F175D3DCCD1}">
                <a14:hiddenFill xmlns:a14="http://schemas.microsoft.com/office/drawing/2010/main">
                  <a:solidFill>
                    <a:srgbClr val="FFFFFF"/>
                  </a:solidFill>
                </a14:hiddenFill>
              </a:ext>
            </a:extLst>
          </p:spPr>
        </p:pic>
        <p:sp>
          <p:nvSpPr>
            <p:cNvPr id="19" name="TextBox 18">
              <a:extLst>
                <a:ext uri="{FF2B5EF4-FFF2-40B4-BE49-F238E27FC236}">
                  <a16:creationId xmlns:a16="http://schemas.microsoft.com/office/drawing/2014/main" id="{E40DF2EF-4AA1-49FC-8A01-CD21B240D0F1}"/>
                </a:ext>
              </a:extLst>
            </p:cNvPr>
            <p:cNvSpPr txBox="1"/>
            <p:nvPr/>
          </p:nvSpPr>
          <p:spPr>
            <a:xfrm>
              <a:off x="1217913" y="3997411"/>
              <a:ext cx="2438400" cy="769441"/>
            </a:xfrm>
            <a:prstGeom prst="rect">
              <a:avLst/>
            </a:prstGeom>
            <a:noFill/>
          </p:spPr>
          <p:txBody>
            <a:bodyPr wrap="square">
              <a:spAutoFit/>
            </a:bodyPr>
            <a:lstStyle/>
            <a:p>
              <a:pPr marR="0" lvl="0" defTabSz="914400" rtl="0" eaLnBrk="1" fontAlgn="auto" latinLnBrk="0" hangingPunct="1">
                <a:lnSpc>
                  <a:spcPct val="100000"/>
                </a:lnSpc>
                <a:spcBef>
                  <a:spcPct val="20000"/>
                </a:spcBef>
                <a:spcAft>
                  <a:spcPts val="0"/>
                </a:spcAft>
                <a:buClrTx/>
                <a:buSzTx/>
                <a:tabLst/>
                <a:defRPr/>
              </a:pPr>
              <a:r>
                <a:rPr kumimoji="0" lang="en-US" sz="2000" b="0" i="0" u="none" strike="noStrike" kern="1200" cap="none" spc="0" normalizeH="0" baseline="0" noProof="0" dirty="0" err="1">
                  <a:ln>
                    <a:noFill/>
                  </a:ln>
                  <a:solidFill>
                    <a:prstClr val="black"/>
                  </a:solidFill>
                  <a:effectLst/>
                  <a:uLnTx/>
                  <a:uFillTx/>
                  <a:latin typeface="Myriad Pro"/>
                  <a:ea typeface="+mn-ea"/>
                  <a:cs typeface="+mn-cs"/>
                </a:rPr>
                <a:t>Zekun</a:t>
              </a:r>
              <a:r>
                <a:rPr kumimoji="0" lang="en-US" sz="2000" b="0" i="0" u="none" strike="noStrike" kern="1200" cap="none" spc="0" normalizeH="0" baseline="0" noProof="0" dirty="0">
                  <a:ln>
                    <a:noFill/>
                  </a:ln>
                  <a:solidFill>
                    <a:prstClr val="black"/>
                  </a:solidFill>
                  <a:effectLst/>
                  <a:uLnTx/>
                  <a:uFillTx/>
                  <a:latin typeface="Myriad Pro"/>
                  <a:ea typeface="+mn-ea"/>
                  <a:cs typeface="+mn-cs"/>
                </a:rPr>
                <a:t> Hao</a:t>
              </a:r>
            </a:p>
            <a:p>
              <a:pPr marR="0" lvl="0" defTabSz="914400" rtl="0" eaLnBrk="1" fontAlgn="auto" latinLnBrk="0" hangingPunct="1">
                <a:lnSpc>
                  <a:spcPct val="100000"/>
                </a:lnSpc>
                <a:spcBef>
                  <a:spcPct val="20000"/>
                </a:spcBef>
                <a:spcAft>
                  <a:spcPts val="0"/>
                </a:spcAft>
                <a:buClrTx/>
                <a:buSzTx/>
                <a:tabLst/>
                <a:defRPr/>
              </a:pPr>
              <a:r>
                <a:rPr kumimoji="0" lang="en-US" sz="2000" b="0" i="0" u="none" strike="noStrike" kern="1200" cap="none" spc="0" normalizeH="0" baseline="0" noProof="0" dirty="0">
                  <a:ln>
                    <a:noFill/>
                  </a:ln>
                  <a:solidFill>
                    <a:prstClr val="black"/>
                  </a:solidFill>
                  <a:effectLst/>
                  <a:uLnTx/>
                  <a:uFillTx/>
                  <a:latin typeface="Myriad Pro"/>
                  <a:ea typeface="+mn-ea"/>
                  <a:cs typeface="+mn-cs"/>
                  <a:hlinkClick r:id="rId10"/>
                </a:rPr>
                <a:t>hz472@cornell.edu</a:t>
              </a:r>
              <a:endParaRPr kumimoji="0" lang="en-US" sz="2000" b="0" i="0" u="none" strike="noStrike" kern="1200" cap="none" spc="0" normalizeH="0" baseline="0" noProof="0" dirty="0">
                <a:ln>
                  <a:noFill/>
                </a:ln>
                <a:solidFill>
                  <a:prstClr val="black"/>
                </a:solidFill>
                <a:effectLst/>
                <a:uLnTx/>
                <a:uFillTx/>
                <a:latin typeface="Myriad Pro"/>
                <a:ea typeface="+mn-ea"/>
                <a:cs typeface="+mn-cs"/>
              </a:endParaRPr>
            </a:p>
          </p:txBody>
        </p:sp>
      </p:grpSp>
    </p:spTree>
    <p:extLst>
      <p:ext uri="{BB962C8B-B14F-4D97-AF65-F5344CB8AC3E}">
        <p14:creationId xmlns:p14="http://schemas.microsoft.com/office/powerpoint/2010/main" val="329829238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Important information</a:t>
            </a:r>
          </a:p>
        </p:txBody>
      </p:sp>
      <p:sp>
        <p:nvSpPr>
          <p:cNvPr id="3" name="Content Placeholder 2"/>
          <p:cNvSpPr>
            <a:spLocks noGrp="1"/>
          </p:cNvSpPr>
          <p:nvPr>
            <p:ph idx="1"/>
          </p:nvPr>
        </p:nvSpPr>
        <p:spPr>
          <a:xfrm>
            <a:off x="2209800" y="1371600"/>
            <a:ext cx="9906001" cy="5334000"/>
          </a:xfrm>
        </p:spPr>
        <p:txBody>
          <a:bodyPr>
            <a:normAutofit/>
          </a:bodyPr>
          <a:lstStyle/>
          <a:p>
            <a:r>
              <a:rPr lang="en-US" sz="2800" dirty="0"/>
              <a:t>Textbook:</a:t>
            </a:r>
          </a:p>
          <a:p>
            <a:pPr lvl="1">
              <a:buNone/>
            </a:pPr>
            <a:r>
              <a:rPr lang="en-US" sz="2400" dirty="0"/>
              <a:t>Rick Szeliski, </a:t>
            </a:r>
            <a:r>
              <a:rPr lang="en-US" sz="2400" i="1" dirty="0"/>
              <a:t>Computer Vision: Algorithms and Applications </a:t>
            </a:r>
            <a:r>
              <a:rPr lang="en-US" sz="2400" dirty="0"/>
              <a:t>online at:	</a:t>
            </a:r>
            <a:r>
              <a:rPr lang="en-US" sz="2000" dirty="0">
                <a:hlinkClick r:id="rId3"/>
              </a:rPr>
              <a:t>http://szeliski.org/Book/</a:t>
            </a:r>
            <a:endParaRPr lang="en-US" sz="2000" dirty="0"/>
          </a:p>
          <a:p>
            <a:pPr lvl="1">
              <a:buNone/>
            </a:pPr>
            <a:endParaRPr lang="en-US" sz="800" dirty="0"/>
          </a:p>
          <a:p>
            <a:r>
              <a:rPr lang="en-US" sz="2800" dirty="0"/>
              <a:t>Course webpage: 			</a:t>
            </a:r>
            <a:r>
              <a:rPr lang="en-US" sz="2000" dirty="0">
                <a:hlinkClick r:id="rId4"/>
              </a:rPr>
              <a:t>http://www.cs.cornell.edu/courses/cs5670/2022sp/</a:t>
            </a:r>
            <a:endParaRPr lang="en-US" sz="2000" dirty="0"/>
          </a:p>
          <a:p>
            <a:pPr marL="0" indent="0">
              <a:buNone/>
            </a:pPr>
            <a:endParaRPr lang="en-US" sz="900" dirty="0"/>
          </a:p>
          <a:p>
            <a:r>
              <a:rPr lang="en-US" sz="2800" dirty="0"/>
              <a:t>Canvas Page: 					</a:t>
            </a:r>
            <a:r>
              <a:rPr lang="en-US" sz="2100" dirty="0">
                <a:hlinkClick r:id="rId5"/>
              </a:rPr>
              <a:t>https://canvas.cornell.edu/courses/37687</a:t>
            </a:r>
            <a:endParaRPr lang="en-US" sz="2100" dirty="0"/>
          </a:p>
          <a:p>
            <a:pPr marL="0" indent="0">
              <a:buNone/>
            </a:pPr>
            <a:endParaRPr lang="en-US" sz="800" dirty="0"/>
          </a:p>
          <a:p>
            <a:r>
              <a:rPr lang="en-US" sz="2800" dirty="0"/>
              <a:t>Announcements/discussion via Ed Discussions (via Canvas)</a:t>
            </a:r>
          </a:p>
          <a:p>
            <a:pPr marL="0" indent="0">
              <a:buNone/>
            </a:pPr>
            <a:endParaRPr lang="en-US" sz="800" dirty="0"/>
          </a:p>
          <a:p>
            <a:r>
              <a:rPr lang="en-US" sz="2800" dirty="0"/>
              <a:t>Assignment </a:t>
            </a:r>
            <a:r>
              <a:rPr lang="en-US" sz="2800" dirty="0" err="1"/>
              <a:t>turnin</a:t>
            </a:r>
            <a:r>
              <a:rPr lang="en-US" sz="2800" dirty="0"/>
              <a:t> via CMSX:				 	</a:t>
            </a:r>
            <a:r>
              <a:rPr lang="en-US" sz="2000" dirty="0">
                <a:hlinkClick r:id="rId6"/>
              </a:rPr>
              <a:t>https://cmsx.cs.cornell.edu</a:t>
            </a:r>
            <a:endParaRPr lang="en-US" sz="2000" dirty="0"/>
          </a:p>
          <a:p>
            <a:endParaRPr lang="en-US" sz="2800" dirty="0"/>
          </a:p>
        </p:txBody>
      </p:sp>
      <p:pic>
        <p:nvPicPr>
          <p:cNvPr id="6146" name="Picture 2">
            <a:extLst>
              <a:ext uri="{FF2B5EF4-FFF2-40B4-BE49-F238E27FC236}">
                <a16:creationId xmlns:a16="http://schemas.microsoft.com/office/drawing/2014/main" id="{98282D5D-58B1-45F3-ADF9-BA22267C7162}"/>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07575" y="1371600"/>
            <a:ext cx="2000250" cy="28956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78434390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0722" name="Rectangle 2"/>
          <p:cNvSpPr>
            <a:spLocks noGrp="1" noChangeArrowheads="1"/>
          </p:cNvSpPr>
          <p:nvPr>
            <p:ph type="title"/>
          </p:nvPr>
        </p:nvSpPr>
        <p:spPr/>
        <p:txBody>
          <a:bodyPr/>
          <a:lstStyle/>
          <a:p>
            <a:r>
              <a:rPr lang="en-US"/>
              <a:t>Today</a:t>
            </a:r>
          </a:p>
        </p:txBody>
      </p:sp>
      <p:sp>
        <p:nvSpPr>
          <p:cNvPr id="670723" name="Rectangle 3"/>
          <p:cNvSpPr>
            <a:spLocks noGrp="1" noChangeArrowheads="1"/>
          </p:cNvSpPr>
          <p:nvPr>
            <p:ph idx="1"/>
          </p:nvPr>
        </p:nvSpPr>
        <p:spPr>
          <a:xfrm>
            <a:off x="990600" y="1600201"/>
            <a:ext cx="10515600" cy="4876799"/>
          </a:xfrm>
        </p:spPr>
        <p:txBody>
          <a:bodyPr>
            <a:normAutofit/>
          </a:bodyPr>
          <a:lstStyle/>
          <a:p>
            <a:pPr marL="514350" indent="-514350">
              <a:buAutoNum type="arabicPeriod"/>
            </a:pPr>
            <a:r>
              <a:rPr lang="en-US" sz="3600" dirty="0"/>
              <a:t>What is computer vision?</a:t>
            </a:r>
          </a:p>
          <a:p>
            <a:pPr marL="514350" indent="-514350">
              <a:buAutoNum type="arabicPeriod"/>
            </a:pPr>
            <a:endParaRPr lang="en-US" sz="3600" dirty="0"/>
          </a:p>
          <a:p>
            <a:pPr marL="514350" indent="-514350">
              <a:buAutoNum type="arabicPeriod"/>
            </a:pPr>
            <a:r>
              <a:rPr lang="en-US" sz="3600" dirty="0"/>
              <a:t>Why study computer vision?</a:t>
            </a:r>
          </a:p>
          <a:p>
            <a:pPr marL="514350" indent="-514350">
              <a:buAutoNum type="arabicPeriod"/>
            </a:pPr>
            <a:endParaRPr lang="en-US" sz="3600" dirty="0"/>
          </a:p>
          <a:p>
            <a:pPr marL="514350" indent="-514350">
              <a:buAutoNum type="arabicPeriod"/>
            </a:pPr>
            <a:r>
              <a:rPr lang="en-US" sz="3600" dirty="0"/>
              <a:t>Course overview</a:t>
            </a:r>
          </a:p>
          <a:p>
            <a:pPr marL="514350" indent="-514350">
              <a:buAutoNum type="arabicPeriod"/>
            </a:pPr>
            <a:endParaRPr lang="en-US" sz="3600" dirty="0"/>
          </a:p>
          <a:p>
            <a:pPr marL="514350" indent="-514350">
              <a:buAutoNum type="arabicPeriod"/>
            </a:pPr>
            <a:r>
              <a:rPr lang="en-US" sz="3600" dirty="0"/>
              <a:t>Images &amp; image filtering [time permitting]</a:t>
            </a:r>
          </a:p>
          <a:p>
            <a:pPr marL="0" indent="0">
              <a:buNone/>
            </a:pPr>
            <a:endParaRPr lang="en-US" sz="3600" dirty="0"/>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Today</a:t>
            </a:r>
          </a:p>
        </p:txBody>
      </p:sp>
      <p:sp>
        <p:nvSpPr>
          <p:cNvPr id="3" name="Content Placeholder 2"/>
          <p:cNvSpPr>
            <a:spLocks noGrp="1"/>
          </p:cNvSpPr>
          <p:nvPr>
            <p:ph idx="1"/>
          </p:nvPr>
        </p:nvSpPr>
        <p:spPr/>
        <p:txBody>
          <a:bodyPr/>
          <a:lstStyle/>
          <a:p>
            <a:r>
              <a:rPr lang="en-US" dirty="0"/>
              <a:t>Readings</a:t>
            </a:r>
          </a:p>
          <a:p>
            <a:pPr lvl="1"/>
            <a:r>
              <a:rPr lang="en-US" dirty="0"/>
              <a:t>Szeliski, Chapter 1 (Introduction)</a:t>
            </a:r>
          </a:p>
          <a:p>
            <a:pPr lvl="1"/>
            <a:endParaRPr lang="en-US" dirty="0"/>
          </a:p>
          <a:p>
            <a:endParaRPr lang="en-US" dirty="0"/>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2"/>
          <p:cNvSpPr>
            <a:spLocks noGrp="1" noChangeArrowheads="1"/>
          </p:cNvSpPr>
          <p:nvPr>
            <p:ph type="title"/>
          </p:nvPr>
        </p:nvSpPr>
        <p:spPr/>
        <p:txBody>
          <a:bodyPr>
            <a:normAutofit/>
          </a:bodyPr>
          <a:lstStyle/>
          <a:p>
            <a:pPr eaLnBrk="1" hangingPunct="1"/>
            <a:r>
              <a:rPr lang="en-US" dirty="0"/>
              <a:t>Every image tells a story</a:t>
            </a:r>
          </a:p>
        </p:txBody>
      </p:sp>
      <p:sp>
        <p:nvSpPr>
          <p:cNvPr id="5" name="Content Placeholder 4"/>
          <p:cNvSpPr>
            <a:spLocks noGrp="1"/>
          </p:cNvSpPr>
          <p:nvPr>
            <p:ph idx="1"/>
          </p:nvPr>
        </p:nvSpPr>
        <p:spPr>
          <a:xfrm>
            <a:off x="4724400" y="1524000"/>
            <a:ext cx="5638800" cy="4648200"/>
          </a:xfrm>
        </p:spPr>
        <p:txBody>
          <a:bodyPr>
            <a:normAutofit/>
          </a:bodyPr>
          <a:lstStyle/>
          <a:p>
            <a:r>
              <a:rPr lang="en-US" dirty="0"/>
              <a:t>Goal of computer vision: perceive the “story” behind the picture</a:t>
            </a:r>
          </a:p>
          <a:p>
            <a:r>
              <a:rPr lang="en-US" dirty="0"/>
              <a:t>Compute properties of the world</a:t>
            </a:r>
          </a:p>
          <a:p>
            <a:pPr lvl="1"/>
            <a:r>
              <a:rPr lang="en-US" dirty="0"/>
              <a:t>3D shape</a:t>
            </a:r>
          </a:p>
          <a:p>
            <a:pPr lvl="1"/>
            <a:r>
              <a:rPr lang="en-US" dirty="0"/>
              <a:t> Names of people or objects</a:t>
            </a:r>
          </a:p>
          <a:p>
            <a:pPr lvl="1"/>
            <a:r>
              <a:rPr lang="en-US" dirty="0"/>
              <a:t>What happened?</a:t>
            </a:r>
          </a:p>
        </p:txBody>
      </p:sp>
      <p:pic>
        <p:nvPicPr>
          <p:cNvPr id="6" name="Picture 5" descr="U121">
            <a:extLst>
              <a:ext uri="{FF2B5EF4-FFF2-40B4-BE49-F238E27FC236}">
                <a16:creationId xmlns:a16="http://schemas.microsoft.com/office/drawing/2014/main" id="{B7F80E69-1325-4B1E-9ACD-7285B4A518C6}"/>
              </a:ext>
            </a:extLst>
          </p:cNvPr>
          <p:cNvPicPr>
            <a:picLocks noChangeAspect="1" noChangeArrowheads="1"/>
          </p:cNvPicPr>
          <p:nvPr/>
        </p:nvPicPr>
        <p:blipFill>
          <a:blip r:embed="rId2" cstate="print"/>
          <a:srcRect/>
          <a:stretch>
            <a:fillRect/>
          </a:stretch>
        </p:blipFill>
        <p:spPr bwMode="auto">
          <a:xfrm>
            <a:off x="990600" y="1618686"/>
            <a:ext cx="3411940" cy="4572000"/>
          </a:xfrm>
          <a:prstGeom prst="rect">
            <a:avLst/>
          </a:prstGeom>
          <a:noFill/>
          <a:ln w="9525">
            <a:noFill/>
            <a:miter lim="800000"/>
            <a:headEnd/>
            <a:tailEnd/>
          </a:ln>
          <a:effectLst>
            <a:outerShdw blurRad="101600" dist="76200" dir="2700000" algn="tl" rotWithShape="0">
              <a:prstClr val="black">
                <a:alpha val="40000"/>
              </a:prstClr>
            </a:outerShdw>
          </a:effec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xEl>
                                              <p:pRg st="1" end="1"/>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5">
                                            <p:txEl>
                                              <p:pRg st="2" end="2"/>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5">
                                            <p:txEl>
                                              <p:pRg st="3" end="3"/>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5">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2"/>
          <p:cNvSpPr>
            <a:spLocks noGrp="1" noChangeArrowheads="1"/>
          </p:cNvSpPr>
          <p:nvPr>
            <p:ph type="title"/>
          </p:nvPr>
        </p:nvSpPr>
        <p:spPr/>
        <p:txBody>
          <a:bodyPr>
            <a:normAutofit/>
          </a:bodyPr>
          <a:lstStyle/>
          <a:p>
            <a:pPr eaLnBrk="1" hangingPunct="1"/>
            <a:r>
              <a:rPr lang="en-US" dirty="0"/>
              <a:t>The goal of computer vision</a:t>
            </a:r>
          </a:p>
        </p:txBody>
      </p:sp>
      <p:pic>
        <p:nvPicPr>
          <p:cNvPr id="19460" name="Picture 5" descr="U121"/>
          <p:cNvPicPr>
            <a:picLocks noChangeAspect="1" noChangeArrowheads="1"/>
          </p:cNvPicPr>
          <p:nvPr/>
        </p:nvPicPr>
        <p:blipFill>
          <a:blip r:embed="rId2" cstate="print"/>
          <a:srcRect/>
          <a:stretch>
            <a:fillRect/>
          </a:stretch>
        </p:blipFill>
        <p:spPr bwMode="auto">
          <a:xfrm>
            <a:off x="2057400" y="1600200"/>
            <a:ext cx="3411940" cy="4572000"/>
          </a:xfrm>
          <a:prstGeom prst="rect">
            <a:avLst/>
          </a:prstGeom>
          <a:noFill/>
          <a:ln w="9525">
            <a:noFill/>
            <a:miter lim="800000"/>
            <a:headEnd/>
            <a:tailEnd/>
          </a:ln>
          <a:effectLst>
            <a:outerShdw blurRad="101600" dist="76200" dir="2700000" algn="tl" rotWithShape="0">
              <a:prstClr val="black">
                <a:alpha val="40000"/>
              </a:prstClr>
            </a:outerShdw>
          </a:effectLst>
        </p:spPr>
      </p:pic>
      <p:pic>
        <p:nvPicPr>
          <p:cNvPr id="7" name="Picture 4"/>
          <p:cNvPicPr>
            <a:picLocks noChangeAspect="1" noChangeArrowheads="1"/>
          </p:cNvPicPr>
          <p:nvPr/>
        </p:nvPicPr>
        <p:blipFill>
          <a:blip r:embed="rId3" cstate="print"/>
          <a:srcRect/>
          <a:stretch>
            <a:fillRect/>
          </a:stretch>
        </p:blipFill>
        <p:spPr bwMode="auto">
          <a:xfrm>
            <a:off x="5867400" y="1676400"/>
            <a:ext cx="4495800" cy="4528906"/>
          </a:xfrm>
          <a:prstGeom prst="rect">
            <a:avLst/>
          </a:prstGeom>
          <a:noFill/>
          <a:ln w="9525">
            <a:noFill/>
            <a:miter lim="800000"/>
            <a:headEnd/>
            <a:tailEnd/>
          </a:ln>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2"/>
          <p:cNvSpPr>
            <a:spLocks noGrp="1" noChangeArrowheads="1"/>
          </p:cNvSpPr>
          <p:nvPr>
            <p:ph type="title"/>
          </p:nvPr>
        </p:nvSpPr>
        <p:spPr/>
        <p:txBody>
          <a:bodyPr>
            <a:normAutofit fontScale="90000"/>
          </a:bodyPr>
          <a:lstStyle/>
          <a:p>
            <a:pPr eaLnBrk="1" hangingPunct="1"/>
            <a:r>
              <a:rPr lang="en-US" dirty="0"/>
              <a:t>Can computers match human perception?</a:t>
            </a:r>
          </a:p>
        </p:txBody>
      </p:sp>
      <p:sp>
        <p:nvSpPr>
          <p:cNvPr id="5" name="Content Placeholder 4"/>
          <p:cNvSpPr>
            <a:spLocks noGrp="1"/>
          </p:cNvSpPr>
          <p:nvPr>
            <p:ph idx="1"/>
          </p:nvPr>
        </p:nvSpPr>
        <p:spPr>
          <a:xfrm>
            <a:off x="5848464" y="1432719"/>
            <a:ext cx="5733936" cy="4906962"/>
          </a:xfrm>
        </p:spPr>
        <p:txBody>
          <a:bodyPr>
            <a:normAutofit/>
          </a:bodyPr>
          <a:lstStyle/>
          <a:p>
            <a:r>
              <a:rPr lang="en-US" dirty="0"/>
              <a:t>Yes and no (mainly no)</a:t>
            </a:r>
          </a:p>
          <a:p>
            <a:pPr lvl="1">
              <a:lnSpc>
                <a:spcPct val="90000"/>
              </a:lnSpc>
            </a:pPr>
            <a:r>
              <a:rPr lang="en-US" dirty="0"/>
              <a:t>computers can be better at “easy” things</a:t>
            </a:r>
          </a:p>
          <a:p>
            <a:pPr lvl="1">
              <a:lnSpc>
                <a:spcPct val="90000"/>
              </a:lnSpc>
            </a:pPr>
            <a:r>
              <a:rPr lang="en-US" dirty="0"/>
              <a:t>humans are better at “hard” things</a:t>
            </a:r>
          </a:p>
          <a:p>
            <a:pPr lvl="1">
              <a:lnSpc>
                <a:spcPct val="90000"/>
              </a:lnSpc>
            </a:pPr>
            <a:endParaRPr lang="en-US" sz="1800" dirty="0"/>
          </a:p>
          <a:p>
            <a:pPr>
              <a:lnSpc>
                <a:spcPct val="90000"/>
              </a:lnSpc>
            </a:pPr>
            <a:r>
              <a:rPr lang="en-US" dirty="0"/>
              <a:t>But huge progress</a:t>
            </a:r>
          </a:p>
          <a:p>
            <a:pPr lvl="1">
              <a:lnSpc>
                <a:spcPct val="90000"/>
              </a:lnSpc>
            </a:pPr>
            <a:r>
              <a:rPr lang="en-US" dirty="0"/>
              <a:t>Accelerating in the last five years due to deep learning</a:t>
            </a:r>
          </a:p>
          <a:p>
            <a:pPr lvl="1">
              <a:lnSpc>
                <a:spcPct val="90000"/>
              </a:lnSpc>
            </a:pPr>
            <a:r>
              <a:rPr lang="en-US" dirty="0"/>
              <a:t>What is considered “hard” keeps changing</a:t>
            </a:r>
          </a:p>
          <a:p>
            <a:pPr lvl="1"/>
            <a:endParaRPr lang="en-US" dirty="0"/>
          </a:p>
        </p:txBody>
      </p:sp>
      <p:pic>
        <p:nvPicPr>
          <p:cNvPr id="19460" name="Picture 5" descr="U121"/>
          <p:cNvPicPr>
            <a:picLocks noChangeAspect="1" noChangeArrowheads="1"/>
          </p:cNvPicPr>
          <p:nvPr/>
        </p:nvPicPr>
        <p:blipFill>
          <a:blip r:embed="rId2" cstate="print"/>
          <a:srcRect/>
          <a:stretch>
            <a:fillRect/>
          </a:stretch>
        </p:blipFill>
        <p:spPr bwMode="auto">
          <a:xfrm>
            <a:off x="2057400" y="1600200"/>
            <a:ext cx="3411940" cy="4572000"/>
          </a:xfrm>
          <a:prstGeom prst="rect">
            <a:avLst/>
          </a:prstGeom>
          <a:noFill/>
          <a:ln w="9525">
            <a:noFill/>
            <a:miter lim="800000"/>
            <a:headEnd/>
            <a:tailEnd/>
          </a:ln>
          <a:effectLst>
            <a:outerShdw blurRad="101600" dist="76200" dir="2700000" algn="tl" rotWithShape="0">
              <a:prstClr val="black">
                <a:alpha val="40000"/>
              </a:prstClr>
            </a:outerShdw>
          </a:effec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5">
                                            <p:txEl>
                                              <p:pRg st="1" end="1"/>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5">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5">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5">
                                            <p:txEl>
                                              <p:pRg st="5" end="5"/>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5">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Human perception has its shortcomings</a:t>
            </a:r>
          </a:p>
        </p:txBody>
      </p:sp>
      <p:sp>
        <p:nvSpPr>
          <p:cNvPr id="5" name="Rectangle 5"/>
          <p:cNvSpPr>
            <a:spLocks noChangeArrowheads="1"/>
          </p:cNvSpPr>
          <p:nvPr>
            <p:custDataLst>
              <p:tags r:id="rId1"/>
            </p:custDataLst>
          </p:nvPr>
        </p:nvSpPr>
        <p:spPr bwMode="auto">
          <a:xfrm>
            <a:off x="4813400" y="5475729"/>
            <a:ext cx="2680477" cy="630942"/>
          </a:xfrm>
          <a:prstGeom prst="rect">
            <a:avLst/>
          </a:prstGeom>
          <a:noFill/>
          <a:ln w="9525">
            <a:noFill/>
            <a:miter lim="800000"/>
            <a:headEnd/>
            <a:tailEnd/>
          </a:ln>
          <a:effectLst/>
        </p:spPr>
        <p:txBody>
          <a:bodyPr wrap="none" anchor="ctr">
            <a:spAutoFit/>
          </a:bodyPr>
          <a:lstStyle/>
          <a:p>
            <a:r>
              <a:rPr lang="en-US" sz="1400" b="0" dirty="0">
                <a:latin typeface="+mj-lt"/>
                <a:hlinkClick r:id="rId3"/>
              </a:rPr>
              <a:t>Sinha and </a:t>
            </a:r>
            <a:r>
              <a:rPr lang="en-US" sz="1400" b="0" dirty="0" err="1">
                <a:latin typeface="+mj-lt"/>
                <a:hlinkClick r:id="rId3"/>
              </a:rPr>
              <a:t>Poggio</a:t>
            </a:r>
            <a:r>
              <a:rPr lang="en-US" sz="1400" b="0" dirty="0">
                <a:latin typeface="+mj-lt"/>
                <a:hlinkClick r:id="rId3"/>
              </a:rPr>
              <a:t>, </a:t>
            </a:r>
            <a:r>
              <a:rPr lang="en-US" sz="1400" b="0" i="1" dirty="0">
                <a:latin typeface="+mj-lt"/>
                <a:hlinkClick r:id="rId3"/>
              </a:rPr>
              <a:t>Nature</a:t>
            </a:r>
            <a:r>
              <a:rPr lang="en-US" sz="1400" b="0" dirty="0">
                <a:latin typeface="+mj-lt"/>
                <a:hlinkClick r:id="rId3"/>
              </a:rPr>
              <a:t>, 1996</a:t>
            </a:r>
            <a:endParaRPr lang="en-US" sz="1400" b="0" dirty="0">
              <a:latin typeface="+mj-lt"/>
            </a:endParaRPr>
          </a:p>
          <a:p>
            <a:r>
              <a:rPr lang="en-US" sz="1400" b="0" dirty="0">
                <a:solidFill>
                  <a:schemeClr val="tx1"/>
                </a:solidFill>
                <a:latin typeface="+mj-lt"/>
              </a:rPr>
              <a:t>(“The Presidential Illusion”)</a:t>
            </a:r>
          </a:p>
        </p:txBody>
      </p:sp>
      <p:pic>
        <p:nvPicPr>
          <p:cNvPr id="980994" name="Picture 2" descr="Two versions of the 'Presidential Illusion' devised by Sinha and Poggio (22, 23) which support the hypothesis that human judgments of facial identity are not based merely on the internal features and their mutual configuration .In both of these displays, the vice-presidents have been given the presidents' internal features in their original (presidents') spatial configuration.">
            <a:extLst>
              <a:ext uri="{FF2B5EF4-FFF2-40B4-BE49-F238E27FC236}">
                <a16:creationId xmlns:a16="http://schemas.microsoft.com/office/drawing/2014/main" id="{7FB33428-1E74-4FD6-9323-436A56714586}"/>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80021" y="1828800"/>
            <a:ext cx="3031958" cy="3657600"/>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381000"/>
            <a:ext cx="11430000" cy="1143000"/>
          </a:xfrm>
        </p:spPr>
        <p:txBody>
          <a:bodyPr>
            <a:normAutofit fontScale="90000"/>
          </a:bodyPr>
          <a:lstStyle/>
          <a:p>
            <a:r>
              <a:rPr lang="en-US" dirty="0"/>
              <a:t>But humans can tell a lot about a scene from a little information…</a:t>
            </a:r>
          </a:p>
        </p:txBody>
      </p:sp>
      <p:pic>
        <p:nvPicPr>
          <p:cNvPr id="12" name="Picture 2"/>
          <p:cNvPicPr>
            <a:picLocks noChangeAspect="1" noChangeArrowheads="1"/>
          </p:cNvPicPr>
          <p:nvPr/>
        </p:nvPicPr>
        <p:blipFill>
          <a:blip r:embed="rId2" cstate="print"/>
          <a:srcRect/>
          <a:stretch>
            <a:fillRect/>
          </a:stretch>
        </p:blipFill>
        <p:spPr bwMode="auto">
          <a:xfrm>
            <a:off x="4038600" y="1828801"/>
            <a:ext cx="3848100" cy="3840215"/>
          </a:xfrm>
          <a:prstGeom prst="rect">
            <a:avLst/>
          </a:prstGeom>
          <a:noFill/>
          <a:ln w="9525" cap="flat" cmpd="sng">
            <a:noFill/>
            <a:prstDash val="solid"/>
            <a:miter lim="800000"/>
            <a:headEnd/>
            <a:tailEnd/>
          </a:ln>
          <a:effectLst>
            <a:outerShdw blurRad="50800" dist="38100" dir="2700000" algn="tl" rotWithShape="0">
              <a:prstClr val="black">
                <a:alpha val="40000"/>
              </a:prstClr>
            </a:outerShdw>
          </a:effectLst>
        </p:spPr>
      </p:pic>
      <p:sp>
        <p:nvSpPr>
          <p:cNvPr id="13" name="TextBox 12"/>
          <p:cNvSpPr txBox="1"/>
          <p:nvPr/>
        </p:nvSpPr>
        <p:spPr>
          <a:xfrm>
            <a:off x="4181152" y="5638801"/>
            <a:ext cx="3563797" cy="276999"/>
          </a:xfrm>
          <a:prstGeom prst="rect">
            <a:avLst/>
          </a:prstGeom>
          <a:noFill/>
        </p:spPr>
        <p:txBody>
          <a:bodyPr wrap="none" rtlCol="0">
            <a:spAutoFit/>
          </a:bodyPr>
          <a:lstStyle/>
          <a:p>
            <a:pPr fontAlgn="auto">
              <a:spcBef>
                <a:spcPts val="0"/>
              </a:spcBef>
              <a:spcAft>
                <a:spcPts val="0"/>
              </a:spcAft>
              <a:defRPr/>
            </a:pPr>
            <a:r>
              <a:rPr lang="en-US" b="0" kern="0" dirty="0">
                <a:solidFill>
                  <a:sysClr val="windowText" lastClr="000000"/>
                </a:solidFill>
              </a:rPr>
              <a:t>Source: “80 million tiny images” by </a:t>
            </a:r>
            <a:r>
              <a:rPr lang="en-US" b="0" kern="0" dirty="0" err="1">
                <a:solidFill>
                  <a:sysClr val="windowText" lastClr="000000"/>
                </a:solidFill>
              </a:rPr>
              <a:t>Torralba</a:t>
            </a:r>
            <a:r>
              <a:rPr lang="en-US" b="0" kern="0" dirty="0">
                <a:solidFill>
                  <a:sysClr val="windowText" lastClr="000000"/>
                </a:solidFill>
              </a:rPr>
              <a:t>, et al.</a:t>
            </a: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highres.wmv">
            <a:hlinkClick r:id="" action="ppaction://media"/>
          </p:cNvPr>
          <p:cNvPicPr>
            <a:picLocks noChangeAspect="1"/>
          </p:cNvPicPr>
          <p:nvPr>
            <a:videoFile r:link="rId2"/>
            <p:extLst>
              <p:ext uri="{DAA4B4D4-6D71-4841-9C94-3DE7FCFB9230}">
                <p14:media xmlns:p14="http://schemas.microsoft.com/office/powerpoint/2010/main" r:link="rId1"/>
              </p:ext>
            </p:extLst>
          </p:nvPr>
        </p:nvPicPr>
        <p:blipFill>
          <a:blip r:embed="rId6" cstate="print"/>
          <a:stretch>
            <a:fillRect/>
          </a:stretch>
        </p:blipFill>
        <p:spPr>
          <a:xfrm>
            <a:off x="4648200" y="2203892"/>
            <a:ext cx="2971800" cy="2288286"/>
          </a:xfrm>
          <a:prstGeom prst="rect">
            <a:avLst/>
          </a:prstGeom>
        </p:spPr>
      </p:pic>
      <p:pic>
        <p:nvPicPr>
          <p:cNvPr id="4" name="blur.wmv">
            <a:hlinkClick r:id="" action="ppaction://media"/>
          </p:cNvPr>
          <p:cNvPicPr>
            <a:picLocks noChangeAspect="1"/>
          </p:cNvPicPr>
          <p:nvPr>
            <a:videoFile r:link="rId4"/>
            <p:extLst>
              <p:ext uri="{DAA4B4D4-6D71-4841-9C94-3DE7FCFB9230}">
                <p14:media xmlns:p14="http://schemas.microsoft.com/office/powerpoint/2010/main" r:link="rId3"/>
              </p:ext>
            </p:extLst>
          </p:nvPr>
        </p:nvPicPr>
        <p:blipFill>
          <a:blip r:embed="rId7" cstate="print"/>
          <a:stretch>
            <a:fillRect/>
          </a:stretch>
        </p:blipFill>
        <p:spPr>
          <a:xfrm>
            <a:off x="4648200" y="2240466"/>
            <a:ext cx="2929006" cy="2255335"/>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3766" fill="hold"/>
                                        <p:tgtEl>
                                          <p:spTgt spid="4"/>
                                        </p:tgtEl>
                                      </p:cBhvr>
                                    </p:cmd>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par>
                                <p:cTn id="11" presetID="1" presetClass="exit" presetSubtype="0" fill="hold" nodeType="withEffect">
                                  <p:stCondLst>
                                    <p:cond delay="0"/>
                                  </p:stCondLst>
                                  <p:childTnLst>
                                    <p:set>
                                      <p:cBhvr>
                                        <p:cTn id="12" dur="1" fill="hold">
                                          <p:stCondLst>
                                            <p:cond delay="0"/>
                                          </p:stCondLst>
                                        </p:cTn>
                                        <p:tgtEl>
                                          <p:spTgt spid="4"/>
                                        </p:tgtEl>
                                        <p:attrNameLst>
                                          <p:attrName>style.visibility</p:attrName>
                                        </p:attrNameLst>
                                      </p:cBhvr>
                                      <p:to>
                                        <p:strVal val="hidden"/>
                                      </p:to>
                                    </p:set>
                                    <p:cmd type="call" cmd="stop">
                                      <p:cBhvr>
                                        <p:cTn id="13" dur="1">
                                          <p:stCondLst>
                                            <p:cond delay="0"/>
                                          </p:stCondLst>
                                        </p:cTn>
                                        <p:tgtEl>
                                          <p:spTgt spid="4"/>
                                        </p:tgtEl>
                                      </p:cBhvr>
                                    </p:cmd>
                                  </p:childTnLst>
                                </p:cTn>
                              </p:par>
                            </p:childTnLst>
                          </p:cTn>
                        </p:par>
                        <p:par>
                          <p:cTn id="14" fill="hold">
                            <p:stCondLst>
                              <p:cond delay="0"/>
                            </p:stCondLst>
                            <p:childTnLst>
                              <p:par>
                                <p:cTn id="15" presetID="1" presetClass="mediacall" presetSubtype="0" fill="hold" nodeType="afterEffect">
                                  <p:stCondLst>
                                    <p:cond delay="0"/>
                                  </p:stCondLst>
                                  <p:childTnLst>
                                    <p:cmd type="call" cmd="playFrom(0.0)">
                                      <p:cBhvr>
                                        <p:cTn id="16" dur="14033" fill="hold"/>
                                        <p:tgtEl>
                                          <p:spTgt spid="5"/>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p:cTn id="17" fill="hold" display="0">
                  <p:stCondLst>
                    <p:cond delay="indefinite"/>
                  </p:stCondLst>
                  <p:endCondLst>
                    <p:cond evt="onNext" delay="0">
                      <p:tgtEl>
                        <p:sldTgt/>
                      </p:tgtEl>
                    </p:cond>
                    <p:cond evt="onPrev" delay="0">
                      <p:tgtEl>
                        <p:sldTgt/>
                      </p:tgtEl>
                    </p:cond>
                  </p:endCondLst>
                </p:cTn>
                <p:tgtEl>
                  <p:spTgt spid="4"/>
                </p:tgtEl>
              </p:cMediaNode>
            </p:video>
            <p:video>
              <p:cMediaNode>
                <p:cTn id="18" fill="hold" display="0">
                  <p:stCondLst>
                    <p:cond delay="indefinite"/>
                  </p:stCondLst>
                  <p:endCondLst>
                    <p:cond evt="onPrev" delay="0">
                      <p:tgtEl>
                        <p:sldTgt/>
                      </p:tgtEl>
                    </p:cond>
                  </p:endCondLst>
                </p:cTn>
                <p:tgtEl>
                  <p:spTgt spid="5"/>
                </p:tgtEl>
              </p:cMediaNode>
            </p:video>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pic>
        <p:nvPicPr>
          <p:cNvPr id="1093634" name="Picture 2"/>
          <p:cNvPicPr>
            <a:picLocks noChangeAspect="1" noChangeArrowheads="1"/>
          </p:cNvPicPr>
          <p:nvPr/>
        </p:nvPicPr>
        <p:blipFill>
          <a:blip r:embed="rId2" cstate="print"/>
          <a:srcRect/>
          <a:stretch>
            <a:fillRect/>
          </a:stretch>
        </p:blipFill>
        <p:spPr bwMode="auto">
          <a:xfrm>
            <a:off x="2133600" y="1447800"/>
            <a:ext cx="7715250" cy="5029200"/>
          </a:xfrm>
          <a:prstGeom prst="rect">
            <a:avLst/>
          </a:prstGeom>
          <a:noFill/>
          <a:ln w="9525">
            <a:noFill/>
            <a:miter lim="800000"/>
            <a:headEnd/>
            <a:tailEnd/>
          </a:ln>
          <a:effectLst>
            <a:outerShdw blurRad="50800" dist="38100" dir="2700000" algn="tl" rotWithShape="0">
              <a:prstClr val="black">
                <a:alpha val="40000"/>
              </a:prstClr>
            </a:outerShdw>
          </a:effectLst>
        </p:spPr>
      </p:pic>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a:xfrm>
            <a:off x="1981200" y="1295400"/>
            <a:ext cx="8229600" cy="838200"/>
          </a:xfrm>
        </p:spPr>
        <p:txBody>
          <a:bodyPr/>
          <a:lstStyle/>
          <a:p>
            <a:r>
              <a:rPr lang="en-US" dirty="0"/>
              <a:t>Compute the 3D shape of the world</a:t>
            </a:r>
          </a:p>
          <a:p>
            <a:endParaRPr lang="en-US" dirty="0"/>
          </a:p>
          <a:p>
            <a:endParaRPr lang="en-US" dirty="0"/>
          </a:p>
        </p:txBody>
      </p:sp>
      <p:grpSp>
        <p:nvGrpSpPr>
          <p:cNvPr id="6" name="Group 5">
            <a:extLst>
              <a:ext uri="{FF2B5EF4-FFF2-40B4-BE49-F238E27FC236}">
                <a16:creationId xmlns:a16="http://schemas.microsoft.com/office/drawing/2014/main" id="{9EE4FCA0-9202-4A6A-88B0-0FF5DF40F6DF}"/>
              </a:ext>
            </a:extLst>
          </p:cNvPr>
          <p:cNvGrpSpPr/>
          <p:nvPr/>
        </p:nvGrpSpPr>
        <p:grpSpPr>
          <a:xfrm>
            <a:off x="6553200" y="1828800"/>
            <a:ext cx="3733800" cy="2590800"/>
            <a:chOff x="6553200" y="1828800"/>
            <a:chExt cx="3733800" cy="2590800"/>
          </a:xfrm>
        </p:grpSpPr>
        <p:pic>
          <p:nvPicPr>
            <p:cNvPr id="13" name="Picture 3"/>
            <p:cNvPicPr>
              <a:picLocks noChangeAspect="1" noChangeArrowheads="1"/>
            </p:cNvPicPr>
            <p:nvPr/>
          </p:nvPicPr>
          <p:blipFill>
            <a:blip r:embed="rId4" cstate="print"/>
            <a:srcRect/>
            <a:stretch>
              <a:fillRect/>
            </a:stretch>
          </p:blipFill>
          <p:spPr bwMode="auto">
            <a:xfrm>
              <a:off x="6553200" y="2057400"/>
              <a:ext cx="3529724" cy="2362200"/>
            </a:xfrm>
            <a:prstGeom prst="rect">
              <a:avLst/>
            </a:prstGeom>
            <a:noFill/>
            <a:ln w="19050" cap="flat" cmpd="sng">
              <a:noFill/>
              <a:prstDash val="solid"/>
              <a:miter lim="800000"/>
              <a:headEnd/>
              <a:tailEnd/>
            </a:ln>
            <a:effectLst>
              <a:outerShdw blurRad="50800" dist="38100" dir="2700000" algn="tl" rotWithShape="0">
                <a:prstClr val="black">
                  <a:alpha val="40000"/>
                </a:prstClr>
              </a:outerShdw>
            </a:effectLst>
          </p:spPr>
        </p:pic>
        <p:pic>
          <p:nvPicPr>
            <p:cNvPr id="14" name="Picture 2"/>
            <p:cNvPicPr>
              <a:picLocks noChangeAspect="1" noChangeArrowheads="1"/>
            </p:cNvPicPr>
            <p:nvPr/>
          </p:nvPicPr>
          <p:blipFill>
            <a:blip r:embed="rId5" cstate="print"/>
            <a:srcRect/>
            <a:stretch>
              <a:fillRect/>
            </a:stretch>
          </p:blipFill>
          <p:spPr bwMode="auto">
            <a:xfrm>
              <a:off x="9220200" y="1828800"/>
              <a:ext cx="1066800" cy="2245614"/>
            </a:xfrm>
            <a:prstGeom prst="rect">
              <a:avLst/>
            </a:prstGeom>
            <a:noFill/>
            <a:ln w="19050" cap="flat" cmpd="sng">
              <a:noFill/>
              <a:prstDash val="solid"/>
              <a:miter lim="800000"/>
              <a:headEnd/>
              <a:tailEnd/>
            </a:ln>
            <a:effectLst>
              <a:outerShdw blurRad="50800" dist="38100" dir="2700000" algn="tl" rotWithShape="0">
                <a:prstClr val="black">
                  <a:alpha val="40000"/>
                </a:prstClr>
              </a:outerShdw>
            </a:effectLst>
          </p:spPr>
        </p:pic>
      </p:grpSp>
      <p:grpSp>
        <p:nvGrpSpPr>
          <p:cNvPr id="7" name="Group 6">
            <a:extLst>
              <a:ext uri="{FF2B5EF4-FFF2-40B4-BE49-F238E27FC236}">
                <a16:creationId xmlns:a16="http://schemas.microsoft.com/office/drawing/2014/main" id="{47834FB9-04D1-4E9F-AE63-00B42B6B4C54}"/>
              </a:ext>
            </a:extLst>
          </p:cNvPr>
          <p:cNvGrpSpPr/>
          <p:nvPr/>
        </p:nvGrpSpPr>
        <p:grpSpPr>
          <a:xfrm>
            <a:off x="6450054" y="4800600"/>
            <a:ext cx="3997814" cy="1690688"/>
            <a:chOff x="6450054" y="4800600"/>
            <a:chExt cx="3997814" cy="1690688"/>
          </a:xfrm>
        </p:grpSpPr>
        <p:pic>
          <p:nvPicPr>
            <p:cNvPr id="16" name="Picture 2"/>
            <p:cNvPicPr>
              <a:picLocks noChangeAspect="1" noChangeArrowheads="1"/>
            </p:cNvPicPr>
            <p:nvPr/>
          </p:nvPicPr>
          <p:blipFill>
            <a:blip r:embed="rId6" cstate="print"/>
            <a:srcRect/>
            <a:stretch>
              <a:fillRect/>
            </a:stretch>
          </p:blipFill>
          <p:spPr bwMode="auto">
            <a:xfrm>
              <a:off x="6450054" y="4800601"/>
              <a:ext cx="2236747" cy="1690687"/>
            </a:xfrm>
            <a:prstGeom prst="rect">
              <a:avLst/>
            </a:prstGeom>
            <a:noFill/>
            <a:ln w="9525">
              <a:noFill/>
              <a:miter lim="800000"/>
              <a:headEnd/>
              <a:tailEnd/>
            </a:ln>
          </p:spPr>
        </p:pic>
        <p:pic>
          <p:nvPicPr>
            <p:cNvPr id="976901" name="Picture 5"/>
            <p:cNvPicPr>
              <a:picLocks noChangeAspect="1" noChangeArrowheads="1"/>
            </p:cNvPicPr>
            <p:nvPr/>
          </p:nvPicPr>
          <p:blipFill>
            <a:blip r:embed="rId7" cstate="print"/>
            <a:srcRect/>
            <a:stretch>
              <a:fillRect/>
            </a:stretch>
          </p:blipFill>
          <p:spPr bwMode="auto">
            <a:xfrm>
              <a:off x="9144001" y="4800600"/>
              <a:ext cx="1303867" cy="1676400"/>
            </a:xfrm>
            <a:prstGeom prst="rect">
              <a:avLst/>
            </a:prstGeom>
            <a:noFill/>
            <a:ln w="9525">
              <a:noFill/>
              <a:miter lim="800000"/>
              <a:headEnd/>
              <a:tailEnd/>
            </a:ln>
          </p:spPr>
        </p:pic>
        <p:sp>
          <p:nvSpPr>
            <p:cNvPr id="18" name="Right Arrow 17"/>
            <p:cNvSpPr/>
            <p:nvPr/>
          </p:nvSpPr>
          <p:spPr>
            <a:xfrm>
              <a:off x="8751426" y="5527875"/>
              <a:ext cx="367373" cy="304800"/>
            </a:xfrm>
            <a:prstGeom prst="rightArrow">
              <a:avLst>
                <a:gd name="adj1" fmla="val 50000"/>
                <a:gd name="adj2" fmla="val 79508"/>
              </a:avLst>
            </a:prstGeom>
            <a:solidFill>
              <a:schemeClr val="accent1">
                <a:lumMod val="60000"/>
                <a:lumOff val="40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pic>
        <p:nvPicPr>
          <p:cNvPr id="4098" name="Picture 2">
            <a:extLst>
              <a:ext uri="{FF2B5EF4-FFF2-40B4-BE49-F238E27FC236}">
                <a16:creationId xmlns:a16="http://schemas.microsoft.com/office/drawing/2014/main" id="{F56C7066-4D69-4755-B910-40FD8F8AE180}"/>
              </a:ext>
            </a:extLst>
          </p:cNvPr>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1056703" y="2213419"/>
            <a:ext cx="3338658" cy="1704976"/>
          </a:xfrm>
          <a:prstGeom prst="rect">
            <a:avLst/>
          </a:prstGeom>
          <a:noFill/>
          <a:extLst>
            <a:ext uri="{909E8E84-426E-40DD-AFC4-6F175D3DCCD1}">
              <a14:hiddenFill xmlns:a14="http://schemas.microsoft.com/office/drawing/2010/main">
                <a:solidFill>
                  <a:srgbClr val="FFFFFF"/>
                </a:solidFill>
              </a14:hiddenFill>
            </a:ext>
          </a:extLst>
        </p:spPr>
      </p:pic>
      <p:pic>
        <p:nvPicPr>
          <p:cNvPr id="4" name="zed-spatial-mapping-point-cloud">
            <a:hlinkClick r:id="" action="ppaction://media"/>
            <a:extLst>
              <a:ext uri="{FF2B5EF4-FFF2-40B4-BE49-F238E27FC236}">
                <a16:creationId xmlns:a16="http://schemas.microsoft.com/office/drawing/2014/main" id="{E1900F7B-9117-4EE5-9A12-C0CFC29DFD2A}"/>
              </a:ext>
            </a:extLst>
          </p:cNvPr>
          <p:cNvPicPr>
            <a:picLocks noChangeAspect="1"/>
          </p:cNvPicPr>
          <p:nvPr>
            <a:videoFile r:link="rId2"/>
            <p:extLst>
              <p:ext uri="{DAA4B4D4-6D71-4841-9C94-3DE7FCFB9230}">
                <p14:media xmlns:p14="http://schemas.microsoft.com/office/powerpoint/2010/main" r:embed="rId1"/>
              </p:ext>
            </p:extLst>
          </p:nvPr>
        </p:nvPicPr>
        <p:blipFill>
          <a:blip r:embed="rId9"/>
          <a:stretch>
            <a:fillRect/>
          </a:stretch>
        </p:blipFill>
        <p:spPr>
          <a:xfrm>
            <a:off x="609600" y="3695700"/>
            <a:ext cx="4944534" cy="2781300"/>
          </a:xfrm>
          <a:prstGeom prst="rect">
            <a:avLst/>
          </a:prstGeom>
        </p:spPr>
      </p:pic>
      <p:sp>
        <p:nvSpPr>
          <p:cNvPr id="17" name="TextBox 16">
            <a:extLst>
              <a:ext uri="{FF2B5EF4-FFF2-40B4-BE49-F238E27FC236}">
                <a16:creationId xmlns:a16="http://schemas.microsoft.com/office/drawing/2014/main" id="{0F85947E-892C-41B0-AC95-341C645FB7C2}"/>
              </a:ext>
            </a:extLst>
          </p:cNvPr>
          <p:cNvSpPr txBox="1"/>
          <p:nvPr/>
        </p:nvSpPr>
        <p:spPr>
          <a:xfrm>
            <a:off x="1999129" y="3338882"/>
            <a:ext cx="1455328" cy="276999"/>
          </a:xfrm>
          <a:prstGeom prst="rect">
            <a:avLst/>
          </a:prstGeom>
          <a:noFill/>
        </p:spPr>
        <p:txBody>
          <a:bodyPr wrap="square">
            <a:spAutoFit/>
          </a:bodyPr>
          <a:lstStyle/>
          <a:p>
            <a:r>
              <a:rPr lang="en-US" b="0" i="0" dirty="0">
                <a:solidFill>
                  <a:schemeClr val="tx1"/>
                </a:solidFill>
                <a:effectLst/>
                <a:latin typeface="+mj-lt"/>
              </a:rPr>
              <a:t>ZED 2i Camera</a:t>
            </a:r>
            <a:endParaRPr lang="en-US" dirty="0">
              <a:solidFill>
                <a:schemeClr val="tx1"/>
              </a:solidFill>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5022" fill="hold"/>
                                        <p:tgtEl>
                                          <p:spTgt spid="4"/>
                                        </p:tgtEl>
                                      </p:cBhvr>
                                    </p:cmd>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15" fill="hold" display="0">
                  <p:stCondLst>
                    <p:cond delay="indefinite"/>
                  </p:stCondLst>
                </p:cTn>
                <p:tgtEl>
                  <p:spTgt spid="4"/>
                </p:tgtEl>
              </p:cMediaNode>
            </p:video>
            <p:seq concurrent="1" nextAc="seek">
              <p:cTn id="16" restart="whenNotActive" fill="hold" evtFilter="cancelBubble" nodeType="interactiveSeq">
                <p:stCondLst>
                  <p:cond evt="onClick" delay="0">
                    <p:tgtEl>
                      <p:spTgt spid="4"/>
                    </p:tgtEl>
                  </p:cond>
                </p:stCondLst>
                <p:endSync evt="end" delay="0">
                  <p:rtn val="all"/>
                </p:endSync>
                <p:childTnLst>
                  <p:par>
                    <p:cTn id="17" fill="hold">
                      <p:stCondLst>
                        <p:cond delay="0"/>
                      </p:stCondLst>
                      <p:childTnLst>
                        <p:par>
                          <p:cTn id="18" fill="hold">
                            <p:stCondLst>
                              <p:cond delay="0"/>
                            </p:stCondLst>
                            <p:childTnLst>
                              <p:par>
                                <p:cTn id="19" presetID="2" presetClass="mediacall" presetSubtype="0" fill="hold" nodeType="withEffect">
                                  <p:stCondLst>
                                    <p:cond delay="0"/>
                                  </p:stCondLst>
                                  <p:childTnLst>
                                    <p:cmd type="call" cmd="togglePause">
                                      <p:cBhvr>
                                        <p:cTn id="20"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a:xfrm>
            <a:off x="1143000" y="1600201"/>
            <a:ext cx="9906000" cy="838200"/>
          </a:xfrm>
        </p:spPr>
        <p:txBody>
          <a:bodyPr/>
          <a:lstStyle/>
          <a:p>
            <a:r>
              <a:rPr lang="en-US" dirty="0"/>
              <a:t>Recognize objects and people</a:t>
            </a:r>
          </a:p>
          <a:p>
            <a:endParaRPr lang="en-US" dirty="0"/>
          </a:p>
          <a:p>
            <a:endParaRPr lang="en-US" dirty="0"/>
          </a:p>
        </p:txBody>
      </p:sp>
      <p:pic>
        <p:nvPicPr>
          <p:cNvPr id="974850" name="Picture 2"/>
          <p:cNvPicPr>
            <a:picLocks noChangeAspect="1" noChangeArrowheads="1"/>
          </p:cNvPicPr>
          <p:nvPr/>
        </p:nvPicPr>
        <p:blipFill>
          <a:blip r:embed="rId2" cstate="print"/>
          <a:srcRect/>
          <a:stretch>
            <a:fillRect/>
          </a:stretch>
        </p:blipFill>
        <p:spPr bwMode="auto">
          <a:xfrm>
            <a:off x="3048000" y="2579724"/>
            <a:ext cx="5791200" cy="2449476"/>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6" name="Rectangle 5"/>
          <p:cNvSpPr/>
          <p:nvPr/>
        </p:nvSpPr>
        <p:spPr>
          <a:xfrm>
            <a:off x="4668700" y="5105401"/>
            <a:ext cx="2549801" cy="461665"/>
          </a:xfrm>
          <a:prstGeom prst="rect">
            <a:avLst/>
          </a:prstGeom>
        </p:spPr>
        <p:txBody>
          <a:bodyPr wrap="none">
            <a:spAutoFit/>
          </a:bodyPr>
          <a:lstStyle/>
          <a:p>
            <a:r>
              <a:rPr lang="en-US" sz="2400" b="0" i="1" dirty="0">
                <a:solidFill>
                  <a:schemeClr val="tx1"/>
                </a:solidFill>
                <a:latin typeface="+mj-lt"/>
              </a:rPr>
              <a:t>Terminator 2</a:t>
            </a:r>
            <a:r>
              <a:rPr lang="en-US" sz="2400" b="0" dirty="0">
                <a:solidFill>
                  <a:schemeClr val="tx1"/>
                </a:solidFill>
                <a:latin typeface="+mj-lt"/>
              </a:rPr>
              <a:t>, 1991</a:t>
            </a:r>
            <a:endParaRPr lang="en-US" sz="2400" b="0" i="1" dirty="0">
              <a:solidFill>
                <a:schemeClr val="tx1"/>
              </a:solidFill>
              <a:latin typeface="+mj-lt"/>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29091" name="Picture 3" descr="031111_034757+8_beijing_e031124">
            <a:hlinkClick r:id="rId3"/>
          </p:cNvPr>
          <p:cNvPicPr>
            <a:picLocks noChangeAspect="1" noChangeArrowheads="1"/>
          </p:cNvPicPr>
          <p:nvPr/>
        </p:nvPicPr>
        <p:blipFill>
          <a:blip r:embed="rId4" cstate="print">
            <a:lum bright="-6000" contrast="18000"/>
          </a:blip>
          <a:srcRect l="7777" t="1466" r="16173"/>
          <a:stretch>
            <a:fillRect/>
          </a:stretch>
        </p:blipFill>
        <p:spPr bwMode="auto">
          <a:xfrm>
            <a:off x="1524000" y="381000"/>
            <a:ext cx="9144000" cy="6096000"/>
          </a:xfrm>
          <a:prstGeom prst="rect">
            <a:avLst/>
          </a:prstGeom>
          <a:noFill/>
        </p:spPr>
      </p:pic>
      <p:sp>
        <p:nvSpPr>
          <p:cNvPr id="729093" name="Text Box 5"/>
          <p:cNvSpPr txBox="1">
            <a:spLocks noChangeArrowheads="1"/>
          </p:cNvSpPr>
          <p:nvPr/>
        </p:nvSpPr>
        <p:spPr bwMode="auto">
          <a:xfrm>
            <a:off x="7777164" y="6575425"/>
            <a:ext cx="2822575" cy="274638"/>
          </a:xfrm>
          <a:prstGeom prst="rect">
            <a:avLst/>
          </a:prstGeom>
          <a:noFill/>
          <a:ln w="9525">
            <a:noFill/>
            <a:miter lim="800000"/>
            <a:headEnd/>
            <a:tailEnd/>
          </a:ln>
          <a:effectLst/>
        </p:spPr>
        <p:txBody>
          <a:bodyPr wrap="none">
            <a:spAutoFit/>
          </a:bodyPr>
          <a:lstStyle/>
          <a:p>
            <a:pPr algn="l" eaLnBrk="0" hangingPunct="0">
              <a:spcBef>
                <a:spcPct val="0"/>
              </a:spcBef>
            </a:pPr>
            <a:r>
              <a:rPr lang="en-US" b="0">
                <a:solidFill>
                  <a:schemeClr val="bg1"/>
                </a:solidFill>
                <a:cs typeface="Arial" charset="0"/>
              </a:rPr>
              <a:t>slide credit: Fei-Fei, Fergus &amp; Torralba </a:t>
            </a: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31138" name="Picture 2" descr="031111_034757+8_beijing_e031124">
            <a:hlinkClick r:id="rId3"/>
          </p:cNvPr>
          <p:cNvPicPr>
            <a:picLocks noChangeAspect="1" noChangeArrowheads="1"/>
          </p:cNvPicPr>
          <p:nvPr/>
        </p:nvPicPr>
        <p:blipFill>
          <a:blip r:embed="rId4" cstate="print">
            <a:lum bright="-6000" contrast="18000"/>
          </a:blip>
          <a:srcRect l="7777" t="1466" r="16173"/>
          <a:stretch>
            <a:fillRect/>
          </a:stretch>
        </p:blipFill>
        <p:spPr bwMode="auto">
          <a:xfrm>
            <a:off x="1524000" y="381000"/>
            <a:ext cx="9144000" cy="6096000"/>
          </a:xfrm>
          <a:prstGeom prst="rect">
            <a:avLst/>
          </a:prstGeom>
          <a:noFill/>
        </p:spPr>
      </p:pic>
      <p:sp>
        <p:nvSpPr>
          <p:cNvPr id="731140" name="Text Box 4"/>
          <p:cNvSpPr txBox="1">
            <a:spLocks noChangeArrowheads="1"/>
          </p:cNvSpPr>
          <p:nvPr/>
        </p:nvSpPr>
        <p:spPr bwMode="auto">
          <a:xfrm>
            <a:off x="1752600" y="762001"/>
            <a:ext cx="1143000" cy="519113"/>
          </a:xfrm>
          <a:prstGeom prst="rect">
            <a:avLst/>
          </a:prstGeom>
          <a:solidFill>
            <a:srgbClr val="000080"/>
          </a:solidFill>
          <a:ln w="9525">
            <a:noFill/>
            <a:miter lim="800000"/>
            <a:headEnd/>
            <a:tailEnd/>
          </a:ln>
          <a:effectLst/>
        </p:spPr>
        <p:txBody>
          <a:bodyPr>
            <a:spAutoFit/>
          </a:bodyPr>
          <a:lstStyle/>
          <a:p>
            <a:r>
              <a:rPr lang="en-US" sz="2800">
                <a:cs typeface="Arial" charset="0"/>
              </a:rPr>
              <a:t>sky</a:t>
            </a:r>
          </a:p>
        </p:txBody>
      </p:sp>
      <p:sp>
        <p:nvSpPr>
          <p:cNvPr id="731141" name="Text Box 5"/>
          <p:cNvSpPr txBox="1">
            <a:spLocks noChangeArrowheads="1"/>
          </p:cNvSpPr>
          <p:nvPr/>
        </p:nvSpPr>
        <p:spPr bwMode="auto">
          <a:xfrm>
            <a:off x="5105400" y="1447801"/>
            <a:ext cx="1828800" cy="519113"/>
          </a:xfrm>
          <a:prstGeom prst="rect">
            <a:avLst/>
          </a:prstGeom>
          <a:solidFill>
            <a:srgbClr val="000080"/>
          </a:solidFill>
          <a:ln w="9525">
            <a:noFill/>
            <a:miter lim="800000"/>
            <a:headEnd/>
            <a:tailEnd/>
          </a:ln>
          <a:effectLst/>
        </p:spPr>
        <p:txBody>
          <a:bodyPr>
            <a:spAutoFit/>
          </a:bodyPr>
          <a:lstStyle/>
          <a:p>
            <a:r>
              <a:rPr lang="en-US" sz="2800">
                <a:cs typeface="Arial" charset="0"/>
              </a:rPr>
              <a:t>building</a:t>
            </a:r>
          </a:p>
        </p:txBody>
      </p:sp>
      <p:sp>
        <p:nvSpPr>
          <p:cNvPr id="731142" name="Text Box 6"/>
          <p:cNvSpPr txBox="1">
            <a:spLocks noChangeArrowheads="1"/>
          </p:cNvSpPr>
          <p:nvPr/>
        </p:nvSpPr>
        <p:spPr bwMode="auto">
          <a:xfrm>
            <a:off x="1524000" y="2514601"/>
            <a:ext cx="1143000" cy="519113"/>
          </a:xfrm>
          <a:prstGeom prst="rect">
            <a:avLst/>
          </a:prstGeom>
          <a:solidFill>
            <a:srgbClr val="000080"/>
          </a:solidFill>
          <a:ln w="9525">
            <a:noFill/>
            <a:miter lim="800000"/>
            <a:headEnd/>
            <a:tailEnd/>
          </a:ln>
          <a:effectLst/>
        </p:spPr>
        <p:txBody>
          <a:bodyPr>
            <a:spAutoFit/>
          </a:bodyPr>
          <a:lstStyle/>
          <a:p>
            <a:r>
              <a:rPr lang="en-US" sz="2800">
                <a:cs typeface="Arial" charset="0"/>
              </a:rPr>
              <a:t>flag</a:t>
            </a:r>
          </a:p>
        </p:txBody>
      </p:sp>
      <p:sp>
        <p:nvSpPr>
          <p:cNvPr id="731143" name="Text Box 7"/>
          <p:cNvSpPr txBox="1">
            <a:spLocks noChangeArrowheads="1"/>
          </p:cNvSpPr>
          <p:nvPr/>
        </p:nvSpPr>
        <p:spPr bwMode="auto">
          <a:xfrm>
            <a:off x="9448800" y="4038601"/>
            <a:ext cx="1143000" cy="519113"/>
          </a:xfrm>
          <a:prstGeom prst="rect">
            <a:avLst/>
          </a:prstGeom>
          <a:solidFill>
            <a:srgbClr val="000080"/>
          </a:solidFill>
          <a:ln w="9525">
            <a:noFill/>
            <a:miter lim="800000"/>
            <a:headEnd/>
            <a:tailEnd/>
          </a:ln>
          <a:effectLst/>
        </p:spPr>
        <p:txBody>
          <a:bodyPr>
            <a:spAutoFit/>
          </a:bodyPr>
          <a:lstStyle/>
          <a:p>
            <a:r>
              <a:rPr lang="en-US" sz="2800">
                <a:cs typeface="Arial" charset="0"/>
              </a:rPr>
              <a:t>wall</a:t>
            </a:r>
          </a:p>
        </p:txBody>
      </p:sp>
      <p:sp>
        <p:nvSpPr>
          <p:cNvPr id="731144" name="Text Box 8"/>
          <p:cNvSpPr txBox="1">
            <a:spLocks noChangeArrowheads="1"/>
          </p:cNvSpPr>
          <p:nvPr/>
        </p:nvSpPr>
        <p:spPr bwMode="auto">
          <a:xfrm>
            <a:off x="1752600" y="3810001"/>
            <a:ext cx="1447800" cy="519113"/>
          </a:xfrm>
          <a:prstGeom prst="rect">
            <a:avLst/>
          </a:prstGeom>
          <a:solidFill>
            <a:srgbClr val="000080"/>
          </a:solidFill>
          <a:ln w="9525">
            <a:noFill/>
            <a:miter lim="800000"/>
            <a:headEnd/>
            <a:tailEnd/>
          </a:ln>
          <a:effectLst/>
        </p:spPr>
        <p:txBody>
          <a:bodyPr>
            <a:spAutoFit/>
          </a:bodyPr>
          <a:lstStyle/>
          <a:p>
            <a:r>
              <a:rPr lang="en-US" sz="2800">
                <a:cs typeface="Arial" charset="0"/>
              </a:rPr>
              <a:t>banner</a:t>
            </a:r>
          </a:p>
        </p:txBody>
      </p:sp>
      <p:sp>
        <p:nvSpPr>
          <p:cNvPr id="731145" name="Text Box 9"/>
          <p:cNvSpPr txBox="1">
            <a:spLocks noChangeArrowheads="1"/>
          </p:cNvSpPr>
          <p:nvPr/>
        </p:nvSpPr>
        <p:spPr bwMode="auto">
          <a:xfrm>
            <a:off x="2819400" y="4800601"/>
            <a:ext cx="990600" cy="519113"/>
          </a:xfrm>
          <a:prstGeom prst="rect">
            <a:avLst/>
          </a:prstGeom>
          <a:solidFill>
            <a:srgbClr val="000080"/>
          </a:solidFill>
          <a:ln w="9525">
            <a:noFill/>
            <a:miter lim="800000"/>
            <a:headEnd/>
            <a:tailEnd/>
          </a:ln>
          <a:effectLst/>
        </p:spPr>
        <p:txBody>
          <a:bodyPr>
            <a:spAutoFit/>
          </a:bodyPr>
          <a:lstStyle/>
          <a:p>
            <a:r>
              <a:rPr lang="en-US" sz="2800">
                <a:cs typeface="Arial" charset="0"/>
              </a:rPr>
              <a:t>bus</a:t>
            </a:r>
          </a:p>
        </p:txBody>
      </p:sp>
      <p:sp>
        <p:nvSpPr>
          <p:cNvPr id="731146" name="Text Box 10"/>
          <p:cNvSpPr txBox="1">
            <a:spLocks noChangeArrowheads="1"/>
          </p:cNvSpPr>
          <p:nvPr/>
        </p:nvSpPr>
        <p:spPr bwMode="auto">
          <a:xfrm>
            <a:off x="6019800" y="5943601"/>
            <a:ext cx="1066800" cy="519113"/>
          </a:xfrm>
          <a:prstGeom prst="rect">
            <a:avLst/>
          </a:prstGeom>
          <a:solidFill>
            <a:srgbClr val="000080"/>
          </a:solidFill>
          <a:ln w="9525">
            <a:noFill/>
            <a:miter lim="800000"/>
            <a:headEnd/>
            <a:tailEnd/>
          </a:ln>
          <a:effectLst/>
        </p:spPr>
        <p:txBody>
          <a:bodyPr>
            <a:spAutoFit/>
          </a:bodyPr>
          <a:lstStyle/>
          <a:p>
            <a:r>
              <a:rPr lang="en-US" sz="2800">
                <a:cs typeface="Arial" charset="0"/>
              </a:rPr>
              <a:t>cars</a:t>
            </a:r>
          </a:p>
        </p:txBody>
      </p:sp>
      <p:sp>
        <p:nvSpPr>
          <p:cNvPr id="731147" name="Text Box 11"/>
          <p:cNvSpPr txBox="1">
            <a:spLocks noChangeArrowheads="1"/>
          </p:cNvSpPr>
          <p:nvPr/>
        </p:nvSpPr>
        <p:spPr bwMode="auto">
          <a:xfrm>
            <a:off x="8991600" y="4800601"/>
            <a:ext cx="990600" cy="519113"/>
          </a:xfrm>
          <a:prstGeom prst="rect">
            <a:avLst/>
          </a:prstGeom>
          <a:solidFill>
            <a:srgbClr val="000080"/>
          </a:solidFill>
          <a:ln w="9525">
            <a:noFill/>
            <a:miter lim="800000"/>
            <a:headEnd/>
            <a:tailEnd/>
          </a:ln>
          <a:effectLst/>
        </p:spPr>
        <p:txBody>
          <a:bodyPr>
            <a:spAutoFit/>
          </a:bodyPr>
          <a:lstStyle/>
          <a:p>
            <a:r>
              <a:rPr lang="en-US" sz="2800">
                <a:cs typeface="Arial" charset="0"/>
              </a:rPr>
              <a:t>bus</a:t>
            </a:r>
          </a:p>
        </p:txBody>
      </p:sp>
      <p:sp>
        <p:nvSpPr>
          <p:cNvPr id="731148" name="Text Box 12"/>
          <p:cNvSpPr txBox="1">
            <a:spLocks noChangeArrowheads="1"/>
          </p:cNvSpPr>
          <p:nvPr/>
        </p:nvSpPr>
        <p:spPr bwMode="auto">
          <a:xfrm>
            <a:off x="4724400" y="3505201"/>
            <a:ext cx="1143000" cy="519113"/>
          </a:xfrm>
          <a:prstGeom prst="rect">
            <a:avLst/>
          </a:prstGeom>
          <a:solidFill>
            <a:srgbClr val="000080"/>
          </a:solidFill>
          <a:ln w="9525">
            <a:noFill/>
            <a:miter lim="800000"/>
            <a:headEnd/>
            <a:tailEnd/>
          </a:ln>
          <a:effectLst/>
        </p:spPr>
        <p:txBody>
          <a:bodyPr>
            <a:spAutoFit/>
          </a:bodyPr>
          <a:lstStyle/>
          <a:p>
            <a:r>
              <a:rPr lang="en-US" sz="2800">
                <a:cs typeface="Arial" charset="0"/>
              </a:rPr>
              <a:t>face</a:t>
            </a:r>
          </a:p>
        </p:txBody>
      </p:sp>
      <p:sp>
        <p:nvSpPr>
          <p:cNvPr id="731149" name="Text Box 13"/>
          <p:cNvSpPr txBox="1">
            <a:spLocks noChangeArrowheads="1"/>
          </p:cNvSpPr>
          <p:nvPr/>
        </p:nvSpPr>
        <p:spPr bwMode="auto">
          <a:xfrm>
            <a:off x="6629400" y="4419601"/>
            <a:ext cx="2133600" cy="519113"/>
          </a:xfrm>
          <a:prstGeom prst="rect">
            <a:avLst/>
          </a:prstGeom>
          <a:solidFill>
            <a:srgbClr val="000080"/>
          </a:solidFill>
          <a:ln w="9525">
            <a:noFill/>
            <a:miter lim="800000"/>
            <a:headEnd/>
            <a:tailEnd/>
          </a:ln>
          <a:effectLst/>
        </p:spPr>
        <p:txBody>
          <a:bodyPr>
            <a:spAutoFit/>
          </a:bodyPr>
          <a:lstStyle/>
          <a:p>
            <a:r>
              <a:rPr lang="en-US" sz="2800">
                <a:cs typeface="Arial" charset="0"/>
              </a:rPr>
              <a:t>street lamp</a:t>
            </a:r>
          </a:p>
        </p:txBody>
      </p:sp>
      <p:sp>
        <p:nvSpPr>
          <p:cNvPr id="731150" name="Text Box 14"/>
          <p:cNvSpPr txBox="1">
            <a:spLocks noChangeArrowheads="1"/>
          </p:cNvSpPr>
          <p:nvPr/>
        </p:nvSpPr>
        <p:spPr bwMode="auto">
          <a:xfrm>
            <a:off x="7777164" y="6194425"/>
            <a:ext cx="2822575" cy="274638"/>
          </a:xfrm>
          <a:prstGeom prst="rect">
            <a:avLst/>
          </a:prstGeom>
          <a:noFill/>
          <a:ln w="9525">
            <a:noFill/>
            <a:miter lim="800000"/>
            <a:headEnd/>
            <a:tailEnd/>
          </a:ln>
          <a:effectLst/>
        </p:spPr>
        <p:txBody>
          <a:bodyPr wrap="none">
            <a:spAutoFit/>
          </a:bodyPr>
          <a:lstStyle/>
          <a:p>
            <a:pPr algn="l" eaLnBrk="0" hangingPunct="0">
              <a:spcBef>
                <a:spcPct val="0"/>
              </a:spcBef>
            </a:pPr>
            <a:r>
              <a:rPr lang="en-US" b="0">
                <a:solidFill>
                  <a:schemeClr val="bg1"/>
                </a:solidFill>
                <a:cs typeface="Arial" charset="0"/>
              </a:rPr>
              <a:t>slide credit: Fei-Fei, Fergus &amp; Torralba </a:t>
            </a: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a:xfrm>
            <a:off x="1219200" y="1295400"/>
            <a:ext cx="8991600" cy="685800"/>
          </a:xfrm>
        </p:spPr>
        <p:txBody>
          <a:bodyPr/>
          <a:lstStyle/>
          <a:p>
            <a:r>
              <a:rPr lang="en-US" dirty="0"/>
              <a:t>“Enhance” images</a:t>
            </a:r>
          </a:p>
        </p:txBody>
      </p:sp>
      <p:pic>
        <p:nvPicPr>
          <p:cNvPr id="1086466" name="Picture 2"/>
          <p:cNvPicPr>
            <a:picLocks noChangeAspect="1" noChangeArrowheads="1"/>
          </p:cNvPicPr>
          <p:nvPr/>
        </p:nvPicPr>
        <p:blipFill>
          <a:blip r:embed="rId2" cstate="print"/>
          <a:srcRect/>
          <a:stretch>
            <a:fillRect/>
          </a:stretch>
        </p:blipFill>
        <p:spPr bwMode="auto">
          <a:xfrm>
            <a:off x="3962400" y="2286001"/>
            <a:ext cx="4360764" cy="3290887"/>
          </a:xfrm>
          <a:prstGeom prst="rect">
            <a:avLst/>
          </a:prstGeom>
          <a:noFill/>
          <a:ln w="9525">
            <a:noFill/>
            <a:miter lim="800000"/>
            <a:headEnd/>
            <a:tailEnd/>
          </a:ln>
        </p:spPr>
      </p:pic>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endParaRPr lang="en-US"/>
          </a:p>
        </p:txBody>
      </p:sp>
      <p:pic>
        <p:nvPicPr>
          <p:cNvPr id="4" name="csi.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cstate="print"/>
          <a:stretch>
            <a:fillRect/>
          </a:stretch>
        </p:blipFill>
        <p:spPr>
          <a:xfrm>
            <a:off x="1524000" y="0"/>
            <a:ext cx="9144000" cy="685800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53834"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p:cTn id="7" fill="hold" display="0">
                  <p:stCondLst>
                    <p:cond delay="indefinite"/>
                  </p:stCondLst>
                  <p:endCondLst>
                    <p:cond evt="onNext" delay="0">
                      <p:tgtEl>
                        <p:sldTgt/>
                      </p:tgtEl>
                    </p:cond>
                    <p:cond evt="onPrev" delay="0">
                      <p:tgtEl>
                        <p:sldTgt/>
                      </p:tgtEl>
                    </p:cond>
                  </p:endCondLst>
                </p:cTn>
                <p:tgtEl>
                  <p:spTgt spid="4"/>
                </p:tgtEl>
              </p:cMediaNode>
            </p:video>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p:txBody>
          <a:bodyPr/>
          <a:lstStyle/>
          <a:p>
            <a:r>
              <a:rPr lang="en-US" dirty="0"/>
              <a:t>Forensics</a:t>
            </a:r>
          </a:p>
        </p:txBody>
      </p:sp>
      <p:pic>
        <p:nvPicPr>
          <p:cNvPr id="4" name="Picture 2" descr="cropinemiko1_10bright"/>
          <p:cNvPicPr>
            <a:picLocks noChangeAspect="1" noChangeArrowheads="1"/>
          </p:cNvPicPr>
          <p:nvPr/>
        </p:nvPicPr>
        <p:blipFill>
          <a:blip r:embed="rId2" cstate="print"/>
          <a:srcRect/>
          <a:stretch>
            <a:fillRect/>
          </a:stretch>
        </p:blipFill>
        <p:spPr bwMode="auto">
          <a:xfrm>
            <a:off x="4724401" y="2274888"/>
            <a:ext cx="2388377" cy="3744912"/>
          </a:xfrm>
          <a:prstGeom prst="rect">
            <a:avLst/>
          </a:prstGeom>
          <a:noFill/>
          <a:effectLst>
            <a:outerShdw blurRad="50800" dist="38100" dir="2700000" algn="tl" rotWithShape="0">
              <a:prstClr val="black">
                <a:alpha val="40000"/>
              </a:prstClr>
            </a:outerShdw>
          </a:effectLst>
        </p:spPr>
      </p:pic>
      <p:sp>
        <p:nvSpPr>
          <p:cNvPr id="6" name="Text Box 6"/>
          <p:cNvSpPr txBox="1">
            <a:spLocks noChangeArrowheads="1"/>
          </p:cNvSpPr>
          <p:nvPr/>
        </p:nvSpPr>
        <p:spPr bwMode="auto">
          <a:xfrm>
            <a:off x="6951174" y="6553201"/>
            <a:ext cx="3793026" cy="276999"/>
          </a:xfrm>
          <a:prstGeom prst="rect">
            <a:avLst/>
          </a:prstGeom>
          <a:noFill/>
          <a:ln w="19050">
            <a:noFill/>
            <a:miter lim="800000"/>
            <a:headEnd/>
            <a:tailEnd/>
          </a:ln>
          <a:effectLst/>
        </p:spPr>
        <p:txBody>
          <a:bodyPr wrap="none">
            <a:spAutoFit/>
          </a:bodyPr>
          <a:lstStyle/>
          <a:p>
            <a:r>
              <a:rPr lang="en-US" dirty="0">
                <a:solidFill>
                  <a:schemeClr val="tx1"/>
                </a:solidFill>
              </a:rPr>
              <a:t>Source: </a:t>
            </a:r>
            <a:r>
              <a:rPr lang="en-US" dirty="0" err="1">
                <a:solidFill>
                  <a:schemeClr val="tx1"/>
                </a:solidFill>
              </a:rPr>
              <a:t>Nayar</a:t>
            </a:r>
            <a:r>
              <a:rPr lang="en-US" dirty="0">
                <a:solidFill>
                  <a:schemeClr val="tx1"/>
                </a:solidFill>
              </a:rPr>
              <a:t> and Nishino, “Eyes for Relighting”</a:t>
            </a: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2" descr="cropinemiko1_10bright"/>
          <p:cNvPicPr>
            <a:picLocks noChangeAspect="1" noChangeArrowheads="1"/>
          </p:cNvPicPr>
          <p:nvPr/>
        </p:nvPicPr>
        <p:blipFill>
          <a:blip r:embed="rId3" cstate="print"/>
          <a:srcRect/>
          <a:stretch>
            <a:fillRect/>
          </a:stretch>
        </p:blipFill>
        <p:spPr bwMode="auto">
          <a:xfrm>
            <a:off x="3911600" y="65088"/>
            <a:ext cx="4332288" cy="6792912"/>
          </a:xfrm>
          <a:prstGeom prst="rect">
            <a:avLst/>
          </a:prstGeom>
          <a:noFill/>
        </p:spPr>
      </p:pic>
      <p:pic>
        <p:nvPicPr>
          <p:cNvPr id="6147" name="Picture 3" descr="emikoseye"/>
          <p:cNvPicPr>
            <a:picLocks noChangeAspect="1" noChangeArrowheads="1"/>
          </p:cNvPicPr>
          <p:nvPr/>
        </p:nvPicPr>
        <p:blipFill>
          <a:blip r:embed="rId4" cstate="print"/>
          <a:srcRect/>
          <a:stretch>
            <a:fillRect/>
          </a:stretch>
        </p:blipFill>
        <p:spPr bwMode="auto">
          <a:xfrm>
            <a:off x="1270000" y="-774700"/>
            <a:ext cx="9588500" cy="7920038"/>
          </a:xfrm>
          <a:prstGeom prst="rect">
            <a:avLst/>
          </a:prstGeom>
          <a:noFill/>
        </p:spPr>
      </p:pic>
      <p:sp>
        <p:nvSpPr>
          <p:cNvPr id="9" name="Text Box 6"/>
          <p:cNvSpPr txBox="1">
            <a:spLocks noChangeArrowheads="1"/>
          </p:cNvSpPr>
          <p:nvPr/>
        </p:nvSpPr>
        <p:spPr bwMode="auto">
          <a:xfrm>
            <a:off x="6951174" y="6553201"/>
            <a:ext cx="3793026" cy="276999"/>
          </a:xfrm>
          <a:prstGeom prst="rect">
            <a:avLst/>
          </a:prstGeom>
          <a:noFill/>
          <a:ln w="19050">
            <a:noFill/>
            <a:miter lim="800000"/>
            <a:headEnd/>
            <a:tailEnd/>
          </a:ln>
          <a:effectLst/>
        </p:spPr>
        <p:txBody>
          <a:bodyPr wrap="none">
            <a:spAutoFit/>
          </a:bodyPr>
          <a:lstStyle/>
          <a:p>
            <a:r>
              <a:rPr lang="en-US" dirty="0">
                <a:solidFill>
                  <a:schemeClr val="tx1"/>
                </a:solidFill>
              </a:rPr>
              <a:t>Source: </a:t>
            </a:r>
            <a:r>
              <a:rPr lang="en-US" dirty="0" err="1">
                <a:solidFill>
                  <a:schemeClr val="tx1"/>
                </a:solidFill>
              </a:rPr>
              <a:t>Nayar</a:t>
            </a:r>
            <a:r>
              <a:rPr lang="en-US" dirty="0">
                <a:solidFill>
                  <a:schemeClr val="tx1"/>
                </a:solidFill>
              </a:rPr>
              <a:t> and Nishino, “Eyes for Relighting”</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nodeType="clickEffect">
                                  <p:stCondLst>
                                    <p:cond delay="0"/>
                                  </p:stCondLst>
                                  <p:childTnLst>
                                    <p:set>
                                      <p:cBhvr>
                                        <p:cTn id="6" dur="1" fill="hold">
                                          <p:stCondLst>
                                            <p:cond delay="0"/>
                                          </p:stCondLst>
                                        </p:cTn>
                                        <p:tgtEl>
                                          <p:spTgt spid="6147"/>
                                        </p:tgtEl>
                                        <p:attrNameLst>
                                          <p:attrName>style.visibility</p:attrName>
                                        </p:attrNameLst>
                                      </p:cBhvr>
                                      <p:to>
                                        <p:strVal val="visible"/>
                                      </p:to>
                                    </p:set>
                                    <p:anim calcmode="lin" valueType="num">
                                      <p:cBhvr>
                                        <p:cTn id="7" dur="500" fill="hold"/>
                                        <p:tgtEl>
                                          <p:spTgt spid="6147"/>
                                        </p:tgtEl>
                                        <p:attrNameLst>
                                          <p:attrName>ppt_w</p:attrName>
                                        </p:attrNameLst>
                                      </p:cBhvr>
                                      <p:tavLst>
                                        <p:tav tm="0">
                                          <p:val>
                                            <p:fltVal val="0"/>
                                          </p:val>
                                        </p:tav>
                                        <p:tav tm="100000">
                                          <p:val>
                                            <p:strVal val="#ppt_w"/>
                                          </p:val>
                                        </p:tav>
                                      </p:tavLst>
                                    </p:anim>
                                    <p:anim calcmode="lin" valueType="num">
                                      <p:cBhvr>
                                        <p:cTn id="8" dur="500" fill="hold"/>
                                        <p:tgtEl>
                                          <p:spTgt spid="6147"/>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81347" name="Picture 3"/>
          <p:cNvPicPr>
            <a:picLocks noChangeAspect="1" noChangeArrowheads="1"/>
          </p:cNvPicPr>
          <p:nvPr/>
        </p:nvPicPr>
        <p:blipFill>
          <a:blip r:embed="rId2" cstate="print"/>
          <a:srcRect/>
          <a:stretch>
            <a:fillRect/>
          </a:stretch>
        </p:blipFill>
        <p:spPr bwMode="auto">
          <a:xfrm>
            <a:off x="1524000" y="2336300"/>
            <a:ext cx="9354453" cy="2235700"/>
          </a:xfrm>
          <a:prstGeom prst="rect">
            <a:avLst/>
          </a:prstGeom>
          <a:noFill/>
          <a:ln w="9525">
            <a:noFill/>
            <a:miter lim="800000"/>
            <a:headEnd/>
            <a:tailEnd/>
          </a:ln>
        </p:spPr>
      </p:pic>
      <p:sp>
        <p:nvSpPr>
          <p:cNvPr id="3" name="Text Box 6"/>
          <p:cNvSpPr txBox="1">
            <a:spLocks noChangeArrowheads="1"/>
          </p:cNvSpPr>
          <p:nvPr/>
        </p:nvSpPr>
        <p:spPr bwMode="auto">
          <a:xfrm>
            <a:off x="6951174" y="6553201"/>
            <a:ext cx="3793026" cy="276999"/>
          </a:xfrm>
          <a:prstGeom prst="rect">
            <a:avLst/>
          </a:prstGeom>
          <a:noFill/>
          <a:ln w="19050">
            <a:noFill/>
            <a:miter lim="800000"/>
            <a:headEnd/>
            <a:tailEnd/>
          </a:ln>
          <a:effectLst/>
        </p:spPr>
        <p:txBody>
          <a:bodyPr wrap="none">
            <a:spAutoFit/>
          </a:bodyPr>
          <a:lstStyle/>
          <a:p>
            <a:r>
              <a:rPr lang="en-US" dirty="0">
                <a:solidFill>
                  <a:schemeClr val="tx1"/>
                </a:solidFill>
              </a:rPr>
              <a:t>Source: </a:t>
            </a:r>
            <a:r>
              <a:rPr lang="en-US" dirty="0" err="1">
                <a:solidFill>
                  <a:schemeClr val="tx1"/>
                </a:solidFill>
              </a:rPr>
              <a:t>Nayar</a:t>
            </a:r>
            <a:r>
              <a:rPr lang="en-US" dirty="0">
                <a:solidFill>
                  <a:schemeClr val="tx1"/>
                </a:solidFill>
              </a:rPr>
              <a:t> and Nishino, “Eyes for Relighting”</a:t>
            </a:r>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a:xfrm>
            <a:off x="762000" y="1295400"/>
            <a:ext cx="10896600" cy="609600"/>
          </a:xfrm>
        </p:spPr>
        <p:txBody>
          <a:bodyPr>
            <a:normAutofit/>
          </a:bodyPr>
          <a:lstStyle/>
          <a:p>
            <a:r>
              <a:rPr lang="en-US" dirty="0"/>
              <a:t>Improve photos (“Computational Photography”)</a:t>
            </a:r>
          </a:p>
        </p:txBody>
      </p:sp>
      <p:grpSp>
        <p:nvGrpSpPr>
          <p:cNvPr id="5" name="Group 4"/>
          <p:cNvGrpSpPr/>
          <p:nvPr/>
        </p:nvGrpSpPr>
        <p:grpSpPr>
          <a:xfrm>
            <a:off x="5715000" y="4622365"/>
            <a:ext cx="4827300" cy="2033907"/>
            <a:chOff x="3260925" y="4572000"/>
            <a:chExt cx="5730675" cy="2387728"/>
          </a:xfrm>
        </p:grpSpPr>
        <p:pic>
          <p:nvPicPr>
            <p:cNvPr id="19" name="Picture 6"/>
            <p:cNvPicPr>
              <a:picLocks noChangeAspect="1" noChangeArrowheads="1"/>
            </p:cNvPicPr>
            <p:nvPr/>
          </p:nvPicPr>
          <p:blipFill>
            <a:blip r:embed="rId3" cstate="print"/>
            <a:srcRect/>
            <a:stretch>
              <a:fillRect/>
            </a:stretch>
          </p:blipFill>
          <p:spPr bwMode="auto">
            <a:xfrm>
              <a:off x="3260925" y="4572000"/>
              <a:ext cx="3848100" cy="1704975"/>
            </a:xfrm>
            <a:prstGeom prst="rect">
              <a:avLst/>
            </a:prstGeom>
            <a:noFill/>
            <a:ln w="9525">
              <a:noFill/>
              <a:miter lim="800000"/>
              <a:headEnd/>
              <a:tailEnd/>
            </a:ln>
          </p:spPr>
        </p:pic>
        <p:sp>
          <p:nvSpPr>
            <p:cNvPr id="20" name="TextBox 19"/>
            <p:cNvSpPr txBox="1"/>
            <p:nvPr/>
          </p:nvSpPr>
          <p:spPr>
            <a:xfrm>
              <a:off x="3321450" y="6273225"/>
              <a:ext cx="5670150" cy="686503"/>
            </a:xfrm>
            <a:prstGeom prst="rect">
              <a:avLst/>
            </a:prstGeom>
            <a:noFill/>
          </p:spPr>
          <p:txBody>
            <a:bodyPr wrap="square" rtlCol="0">
              <a:spAutoFit/>
            </a:bodyPr>
            <a:lstStyle/>
            <a:p>
              <a:pPr>
                <a:spcBef>
                  <a:spcPts val="0"/>
                </a:spcBef>
              </a:pPr>
              <a:r>
                <a:rPr lang="en-US" sz="1600" b="0" dirty="0">
                  <a:solidFill>
                    <a:schemeClr val="tx1"/>
                  </a:solidFill>
                  <a:latin typeface="+mn-lt"/>
                </a:rPr>
                <a:t>Inpainting / image completion </a:t>
              </a:r>
            </a:p>
            <a:p>
              <a:pPr>
                <a:spcBef>
                  <a:spcPts val="0"/>
                </a:spcBef>
              </a:pPr>
              <a:r>
                <a:rPr lang="en-US" sz="1600" b="0" dirty="0">
                  <a:solidFill>
                    <a:schemeClr val="tx1"/>
                  </a:solidFill>
                  <a:latin typeface="+mn-lt"/>
                </a:rPr>
                <a:t>(image credit: Hays and Efros)</a:t>
              </a:r>
            </a:p>
          </p:txBody>
        </p:sp>
        <p:pic>
          <p:nvPicPr>
            <p:cNvPr id="21" name="Picture 7"/>
            <p:cNvPicPr>
              <a:picLocks noChangeAspect="1" noChangeArrowheads="1"/>
            </p:cNvPicPr>
            <p:nvPr/>
          </p:nvPicPr>
          <p:blipFill>
            <a:blip r:embed="rId4" cstate="print"/>
            <a:srcRect/>
            <a:stretch>
              <a:fillRect/>
            </a:stretch>
          </p:blipFill>
          <p:spPr bwMode="auto">
            <a:xfrm>
              <a:off x="7105650" y="4572000"/>
              <a:ext cx="1885950" cy="1695450"/>
            </a:xfrm>
            <a:prstGeom prst="rect">
              <a:avLst/>
            </a:prstGeom>
            <a:noFill/>
            <a:ln w="9525">
              <a:noFill/>
              <a:miter lim="800000"/>
              <a:headEnd/>
              <a:tailEnd/>
            </a:ln>
          </p:spPr>
        </p:pic>
      </p:grpSp>
      <p:grpSp>
        <p:nvGrpSpPr>
          <p:cNvPr id="8" name="Group 7">
            <a:extLst>
              <a:ext uri="{FF2B5EF4-FFF2-40B4-BE49-F238E27FC236}">
                <a16:creationId xmlns:a16="http://schemas.microsoft.com/office/drawing/2014/main" id="{63299FB7-2E3D-4290-A43A-B4025F724773}"/>
              </a:ext>
            </a:extLst>
          </p:cNvPr>
          <p:cNvGrpSpPr/>
          <p:nvPr/>
        </p:nvGrpSpPr>
        <p:grpSpPr>
          <a:xfrm>
            <a:off x="1778978" y="1905001"/>
            <a:ext cx="4062417" cy="2014771"/>
            <a:chOff x="254977" y="1957511"/>
            <a:chExt cx="4062417" cy="2014771"/>
          </a:xfrm>
        </p:grpSpPr>
        <p:sp>
          <p:nvSpPr>
            <p:cNvPr id="27" name="TextBox 26"/>
            <p:cNvSpPr txBox="1"/>
            <p:nvPr/>
          </p:nvSpPr>
          <p:spPr>
            <a:xfrm>
              <a:off x="757925" y="3633728"/>
              <a:ext cx="3048000" cy="338554"/>
            </a:xfrm>
            <a:prstGeom prst="rect">
              <a:avLst/>
            </a:prstGeom>
            <a:noFill/>
          </p:spPr>
          <p:txBody>
            <a:bodyPr wrap="square" rtlCol="0">
              <a:spAutoFit/>
            </a:bodyPr>
            <a:lstStyle/>
            <a:p>
              <a:r>
                <a:rPr lang="en-US" sz="1600" b="0" dirty="0">
                  <a:solidFill>
                    <a:schemeClr val="tx1"/>
                  </a:solidFill>
                  <a:latin typeface="+mn-lt"/>
                </a:rPr>
                <a:t>Super-resolution (source: 2d3)</a:t>
              </a:r>
            </a:p>
          </p:txBody>
        </p:sp>
        <p:grpSp>
          <p:nvGrpSpPr>
            <p:cNvPr id="7" name="Group 6">
              <a:extLst>
                <a:ext uri="{FF2B5EF4-FFF2-40B4-BE49-F238E27FC236}">
                  <a16:creationId xmlns:a16="http://schemas.microsoft.com/office/drawing/2014/main" id="{BF0DD811-3DDC-40FC-9879-680C4D70933A}"/>
                </a:ext>
              </a:extLst>
            </p:cNvPr>
            <p:cNvGrpSpPr/>
            <p:nvPr/>
          </p:nvGrpSpPr>
          <p:grpSpPr>
            <a:xfrm>
              <a:off x="254977" y="1957511"/>
              <a:ext cx="4062417" cy="1648713"/>
              <a:chOff x="254977" y="1957512"/>
              <a:chExt cx="4149673" cy="1613310"/>
            </a:xfrm>
          </p:grpSpPr>
          <p:pic>
            <p:nvPicPr>
              <p:cNvPr id="1002497" name="Picture 1"/>
              <p:cNvPicPr>
                <a:picLocks noChangeAspect="1" noChangeArrowheads="1"/>
              </p:cNvPicPr>
              <p:nvPr/>
            </p:nvPicPr>
            <p:blipFill>
              <a:blip r:embed="rId5" cstate="print"/>
              <a:srcRect/>
              <a:stretch>
                <a:fillRect/>
              </a:stretch>
            </p:blipFill>
            <p:spPr bwMode="auto">
              <a:xfrm>
                <a:off x="254977" y="2316162"/>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22" name="Picture 1"/>
              <p:cNvPicPr>
                <a:picLocks noChangeAspect="1" noChangeArrowheads="1"/>
              </p:cNvPicPr>
              <p:nvPr/>
            </p:nvPicPr>
            <p:blipFill>
              <a:blip r:embed="rId5" cstate="print"/>
              <a:srcRect/>
              <a:stretch>
                <a:fillRect/>
              </a:stretch>
            </p:blipFill>
            <p:spPr bwMode="auto">
              <a:xfrm>
                <a:off x="304800" y="2362200"/>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23" name="Picture 1"/>
              <p:cNvPicPr>
                <a:picLocks noChangeAspect="1" noChangeArrowheads="1"/>
              </p:cNvPicPr>
              <p:nvPr/>
            </p:nvPicPr>
            <p:blipFill>
              <a:blip r:embed="rId5" cstate="print"/>
              <a:srcRect/>
              <a:stretch>
                <a:fillRect/>
              </a:stretch>
            </p:blipFill>
            <p:spPr bwMode="auto">
              <a:xfrm>
                <a:off x="381000" y="2438400"/>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24" name="Picture 1"/>
              <p:cNvPicPr>
                <a:picLocks noChangeAspect="1" noChangeArrowheads="1"/>
              </p:cNvPicPr>
              <p:nvPr/>
            </p:nvPicPr>
            <p:blipFill>
              <a:blip r:embed="rId5" cstate="print"/>
              <a:srcRect/>
              <a:stretch>
                <a:fillRect/>
              </a:stretch>
            </p:blipFill>
            <p:spPr bwMode="auto">
              <a:xfrm>
                <a:off x="457200" y="2514600"/>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25" name="Picture 1"/>
              <p:cNvPicPr>
                <a:picLocks noChangeAspect="1" noChangeArrowheads="1"/>
              </p:cNvPicPr>
              <p:nvPr/>
            </p:nvPicPr>
            <p:blipFill>
              <a:blip r:embed="rId5" cstate="print"/>
              <a:srcRect/>
              <a:stretch>
                <a:fillRect/>
              </a:stretch>
            </p:blipFill>
            <p:spPr bwMode="auto">
              <a:xfrm>
                <a:off x="533400" y="2590800"/>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26" name="Right Arrow 25"/>
              <p:cNvSpPr/>
              <p:nvPr/>
            </p:nvSpPr>
            <p:spPr>
              <a:xfrm>
                <a:off x="1405545" y="2560638"/>
                <a:ext cx="367373" cy="304800"/>
              </a:xfrm>
              <a:prstGeom prst="rightArrow">
                <a:avLst>
                  <a:gd name="adj1" fmla="val 50000"/>
                  <a:gd name="adj2" fmla="val 79508"/>
                </a:avLst>
              </a:prstGeom>
              <a:solidFill>
                <a:schemeClr val="accent1">
                  <a:lumMod val="60000"/>
                  <a:lumOff val="40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02499" name="Picture 3"/>
              <p:cNvPicPr>
                <a:picLocks noChangeAspect="1" noChangeArrowheads="1"/>
              </p:cNvPicPr>
              <p:nvPr/>
            </p:nvPicPr>
            <p:blipFill>
              <a:blip r:embed="rId6" cstate="print"/>
              <a:srcRect/>
              <a:stretch>
                <a:fillRect/>
              </a:stretch>
            </p:blipFill>
            <p:spPr bwMode="auto">
              <a:xfrm>
                <a:off x="1890050" y="1957512"/>
                <a:ext cx="2514600" cy="1613310"/>
              </a:xfrm>
              <a:prstGeom prst="rect">
                <a:avLst/>
              </a:prstGeom>
              <a:noFill/>
              <a:ln w="9525">
                <a:noFill/>
                <a:miter lim="800000"/>
                <a:headEnd/>
                <a:tailEnd/>
              </a:ln>
              <a:effectLst>
                <a:outerShdw blurRad="50800" dist="38100" dir="2700000" algn="tl" rotWithShape="0">
                  <a:prstClr val="black">
                    <a:alpha val="40000"/>
                  </a:prstClr>
                </a:outerShdw>
              </a:effectLst>
            </p:spPr>
          </p:pic>
        </p:grpSp>
      </p:grpSp>
      <p:grpSp>
        <p:nvGrpSpPr>
          <p:cNvPr id="6" name="Group 5">
            <a:extLst>
              <a:ext uri="{FF2B5EF4-FFF2-40B4-BE49-F238E27FC236}">
                <a16:creationId xmlns:a16="http://schemas.microsoft.com/office/drawing/2014/main" id="{9661DCF7-A8F8-470D-9351-0CF6262754EA}"/>
              </a:ext>
            </a:extLst>
          </p:cNvPr>
          <p:cNvGrpSpPr/>
          <p:nvPr/>
        </p:nvGrpSpPr>
        <p:grpSpPr>
          <a:xfrm>
            <a:off x="6134460" y="1857386"/>
            <a:ext cx="4685940" cy="2522955"/>
            <a:chOff x="2988761" y="1828800"/>
            <a:chExt cx="6057540" cy="3144658"/>
          </a:xfrm>
        </p:grpSpPr>
        <p:pic>
          <p:nvPicPr>
            <p:cNvPr id="4" name="Picture 3"/>
            <p:cNvPicPr>
              <a:picLocks noChangeAspect="1"/>
            </p:cNvPicPr>
            <p:nvPr/>
          </p:nvPicPr>
          <p:blipFill>
            <a:blip r:embed="rId7"/>
            <a:stretch>
              <a:fillRect/>
            </a:stretch>
          </p:blipFill>
          <p:spPr>
            <a:xfrm>
              <a:off x="3429000" y="1828800"/>
              <a:ext cx="5257800" cy="2381275"/>
            </a:xfrm>
            <a:prstGeom prst="rect">
              <a:avLst/>
            </a:prstGeom>
          </p:spPr>
        </p:pic>
        <p:sp>
          <p:nvSpPr>
            <p:cNvPr id="30" name="TextBox 29"/>
            <p:cNvSpPr txBox="1"/>
            <p:nvPr/>
          </p:nvSpPr>
          <p:spPr>
            <a:xfrm>
              <a:off x="2988761" y="4244584"/>
              <a:ext cx="6057540" cy="728874"/>
            </a:xfrm>
            <a:prstGeom prst="rect">
              <a:avLst/>
            </a:prstGeom>
            <a:noFill/>
          </p:spPr>
          <p:txBody>
            <a:bodyPr wrap="square" rtlCol="0">
              <a:spAutoFit/>
            </a:bodyPr>
            <a:lstStyle/>
            <a:p>
              <a:pPr>
                <a:spcBef>
                  <a:spcPts val="0"/>
                </a:spcBef>
              </a:pPr>
              <a:r>
                <a:rPr lang="en-US" sz="1600" b="0" dirty="0">
                  <a:solidFill>
                    <a:schemeClr val="tx1"/>
                  </a:solidFill>
                  <a:latin typeface="+mn-lt"/>
                </a:rPr>
                <a:t>Low-light photography </a:t>
              </a:r>
            </a:p>
            <a:p>
              <a:pPr>
                <a:spcBef>
                  <a:spcPts val="0"/>
                </a:spcBef>
              </a:pPr>
              <a:r>
                <a:rPr lang="en-US" sz="1600" b="0" dirty="0">
                  <a:solidFill>
                    <a:schemeClr val="tx1"/>
                  </a:solidFill>
                  <a:latin typeface="+mn-lt"/>
                </a:rPr>
                <a:t>(credit: </a:t>
              </a:r>
              <a:r>
                <a:rPr lang="en-US" sz="1600" b="0" dirty="0" err="1">
                  <a:solidFill>
                    <a:schemeClr val="tx1"/>
                  </a:solidFill>
                  <a:latin typeface="+mn-lt"/>
                  <a:hlinkClick r:id="rId8"/>
                </a:rPr>
                <a:t>Hasinoff</a:t>
              </a:r>
              <a:r>
                <a:rPr lang="en-US" sz="1600" b="0" dirty="0">
                  <a:solidFill>
                    <a:schemeClr val="tx1"/>
                  </a:solidFill>
                  <a:latin typeface="+mn-lt"/>
                  <a:hlinkClick r:id="rId8"/>
                </a:rPr>
                <a:t> et al., SIGGRAPH ASIA 2016</a:t>
              </a:r>
              <a:r>
                <a:rPr lang="en-US" sz="1600" b="0" dirty="0">
                  <a:solidFill>
                    <a:schemeClr val="tx1"/>
                  </a:solidFill>
                  <a:latin typeface="+mn-lt"/>
                </a:rPr>
                <a:t>)</a:t>
              </a:r>
            </a:p>
          </p:txBody>
        </p:sp>
      </p:grpSp>
      <p:grpSp>
        <p:nvGrpSpPr>
          <p:cNvPr id="10" name="Group 9">
            <a:extLst>
              <a:ext uri="{FF2B5EF4-FFF2-40B4-BE49-F238E27FC236}">
                <a16:creationId xmlns:a16="http://schemas.microsoft.com/office/drawing/2014/main" id="{D1398F68-4144-4C4F-8E6E-A7096B0F0899}"/>
              </a:ext>
            </a:extLst>
          </p:cNvPr>
          <p:cNvGrpSpPr/>
          <p:nvPr/>
        </p:nvGrpSpPr>
        <p:grpSpPr>
          <a:xfrm>
            <a:off x="1827752" y="4072200"/>
            <a:ext cx="3581400" cy="2819589"/>
            <a:chOff x="152400" y="4123013"/>
            <a:chExt cx="3809513" cy="2999179"/>
          </a:xfrm>
        </p:grpSpPr>
        <p:pic>
          <p:nvPicPr>
            <p:cNvPr id="982018" name="Picture 2" descr="https://4.bp.blogspot.com/-pQ1j2lyMvMw/WeUbl8BfPdI/AAAAAAAACDk/_nR4-zLdzIoaxOHhbb3AHPRSQRwhb8FfQCLcBGAs/s640/girl-with-the-orange-hat-s.jpg">
              <a:extLst>
                <a:ext uri="{FF2B5EF4-FFF2-40B4-BE49-F238E27FC236}">
                  <a16:creationId xmlns:a16="http://schemas.microsoft.com/office/drawing/2014/main" id="{E42275CC-0AC0-4955-8E8E-37ACD2149FE3}"/>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303061" y="4123013"/>
              <a:ext cx="3658648" cy="2378122"/>
            </a:xfrm>
            <a:prstGeom prst="rect">
              <a:avLst/>
            </a:prstGeom>
            <a:noFill/>
            <a:extLst>
              <a:ext uri="{909E8E84-426E-40DD-AFC4-6F175D3DCCD1}">
                <a14:hiddenFill xmlns:a14="http://schemas.microsoft.com/office/drawing/2010/main">
                  <a:solidFill>
                    <a:srgbClr val="FFFFFF"/>
                  </a:solidFill>
                </a14:hiddenFill>
              </a:ext>
            </a:extLst>
          </p:spPr>
        </p:pic>
        <p:sp>
          <p:nvSpPr>
            <p:cNvPr id="9" name="TextBox 8">
              <a:extLst>
                <a:ext uri="{FF2B5EF4-FFF2-40B4-BE49-F238E27FC236}">
                  <a16:creationId xmlns:a16="http://schemas.microsoft.com/office/drawing/2014/main" id="{992A7B0F-2DA9-455F-A280-85F238F2837C}"/>
                </a:ext>
              </a:extLst>
            </p:cNvPr>
            <p:cNvSpPr txBox="1"/>
            <p:nvPr/>
          </p:nvSpPr>
          <p:spPr>
            <a:xfrm>
              <a:off x="152400" y="6500170"/>
              <a:ext cx="3809513" cy="622022"/>
            </a:xfrm>
            <a:prstGeom prst="rect">
              <a:avLst/>
            </a:prstGeom>
            <a:noFill/>
          </p:spPr>
          <p:txBody>
            <a:bodyPr wrap="square" rtlCol="0">
              <a:spAutoFit/>
            </a:bodyPr>
            <a:lstStyle>
              <a:defPPr>
                <a:defRPr lang="en-US"/>
              </a:defPPr>
              <a:lvl1pPr>
                <a:defRPr sz="1600" b="0">
                  <a:solidFill>
                    <a:schemeClr val="tx1"/>
                  </a:solidFill>
                  <a:latin typeface="+mn-lt"/>
                </a:defRPr>
              </a:lvl1pPr>
            </a:lstStyle>
            <a:p>
              <a:r>
                <a:rPr lang="en-US" dirty="0"/>
                <a:t>Depth of field on cell phone camera (source: </a:t>
              </a:r>
              <a:r>
                <a:rPr lang="en-US" dirty="0">
                  <a:hlinkClick r:id="rId10"/>
                </a:rPr>
                <a:t>Google Research Blog</a:t>
              </a:r>
              <a:r>
                <a:rPr lang="en-US" dirty="0"/>
                <a:t>)</a:t>
              </a:r>
            </a:p>
          </p:txBody>
        </p: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0"/>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5">
            <a:extLst>
              <a:ext uri="{FF2B5EF4-FFF2-40B4-BE49-F238E27FC236}">
                <a16:creationId xmlns:a16="http://schemas.microsoft.com/office/drawing/2014/main" id="{3662AE67-04C1-42FC-8097-C3322B1720FF}"/>
              </a:ext>
            </a:extLst>
          </p:cNvPr>
          <p:cNvGrpSpPr/>
          <p:nvPr/>
        </p:nvGrpSpPr>
        <p:grpSpPr>
          <a:xfrm>
            <a:off x="1512664" y="2906742"/>
            <a:ext cx="9187581" cy="1440812"/>
            <a:chOff x="2057400" y="3174007"/>
            <a:chExt cx="9187581" cy="1440812"/>
          </a:xfrm>
        </p:grpSpPr>
        <p:grpSp>
          <p:nvGrpSpPr>
            <p:cNvPr id="31" name="Group 30"/>
            <p:cNvGrpSpPr/>
            <p:nvPr/>
          </p:nvGrpSpPr>
          <p:grpSpPr>
            <a:xfrm>
              <a:off x="2057400" y="3174007"/>
              <a:ext cx="9187581" cy="1440812"/>
              <a:chOff x="304800" y="2754434"/>
              <a:chExt cx="9688721" cy="1519402"/>
            </a:xfrm>
          </p:grpSpPr>
          <p:pic>
            <p:nvPicPr>
              <p:cNvPr id="22" name="Picture 21"/>
              <p:cNvPicPr>
                <a:picLocks noChangeAspect="1"/>
              </p:cNvPicPr>
              <p:nvPr/>
            </p:nvPicPr>
            <p:blipFill>
              <a:blip r:embed="rId2"/>
              <a:stretch>
                <a:fillRect/>
              </a:stretch>
            </p:blipFill>
            <p:spPr>
              <a:xfrm>
                <a:off x="4577942" y="2947358"/>
                <a:ext cx="1295491" cy="1133554"/>
              </a:xfrm>
              <a:prstGeom prst="rect">
                <a:avLst/>
              </a:prstGeom>
            </p:spPr>
          </p:pic>
          <p:pic>
            <p:nvPicPr>
              <p:cNvPr id="29" name="Picture 28"/>
              <p:cNvPicPr>
                <a:picLocks noChangeAspect="1"/>
              </p:cNvPicPr>
              <p:nvPr/>
            </p:nvPicPr>
            <p:blipFill>
              <a:blip r:embed="rId3"/>
              <a:stretch>
                <a:fillRect/>
              </a:stretch>
            </p:blipFill>
            <p:spPr>
              <a:xfrm>
                <a:off x="8621921" y="2754434"/>
                <a:ext cx="1371600" cy="1519402"/>
              </a:xfrm>
              <a:prstGeom prst="rect">
                <a:avLst/>
              </a:prstGeom>
            </p:spPr>
          </p:pic>
          <p:pic>
            <p:nvPicPr>
              <p:cNvPr id="15" name="Picture 36"/>
              <p:cNvPicPr>
                <a:picLocks noChangeAspect="1" noChangeArrowheads="1"/>
              </p:cNvPicPr>
              <p:nvPr/>
            </p:nvPicPr>
            <p:blipFill>
              <a:blip r:embed="rId4" cstate="print">
                <a:extLst>
                  <a:ext uri="{28A0092B-C50C-407E-A947-70E740481C1C}">
                    <a14:useLocalDpi xmlns:a14="http://schemas.microsoft.com/office/drawing/2010/main" val="0"/>
                  </a:ext>
                </a:extLst>
              </a:blip>
              <a:stretch>
                <a:fillRect/>
              </a:stretch>
            </p:blipFill>
            <p:spPr bwMode="auto">
              <a:xfrm>
                <a:off x="304800" y="3352801"/>
                <a:ext cx="1371600" cy="457199"/>
              </a:xfrm>
              <a:prstGeom prst="rect">
                <a:avLst/>
              </a:prstGeom>
              <a:noFill/>
            </p:spPr>
          </p:pic>
          <p:pic>
            <p:nvPicPr>
              <p:cNvPr id="27" name="Picture 9"/>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p:blipFill>
            <p:spPr bwMode="auto">
              <a:xfrm>
                <a:off x="1930754" y="3054916"/>
                <a:ext cx="1068306" cy="10683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980994" name="Picture 2" descr="https://img.buzzfeed.com/buzzfeed-static/static/2015-10/22/13/enhanced/webdr15/enhanced-1331-1445534657-2.pn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3296347" y="3036946"/>
                <a:ext cx="954916" cy="954916"/>
              </a:xfrm>
              <a:prstGeom prst="rect">
                <a:avLst/>
              </a:prstGeom>
              <a:noFill/>
              <a:extLst>
                <a:ext uri="{909E8E84-426E-40DD-AFC4-6F175D3DCCD1}">
                  <a14:hiddenFill xmlns:a14="http://schemas.microsoft.com/office/drawing/2010/main">
                    <a:solidFill>
                      <a:srgbClr val="FFFFFF"/>
                    </a:solidFill>
                  </a14:hiddenFill>
                </a:ext>
              </a:extLst>
            </p:spPr>
          </p:pic>
        </p:grpSp>
        <p:pic>
          <p:nvPicPr>
            <p:cNvPr id="5122" name="Picture 2" descr="The YouTube logo is made of a red round-rectangular box with a white &quot;play&quot; button inside and the word &quot;YouTube&quot; written in black.">
              <a:extLst>
                <a:ext uri="{FF2B5EF4-FFF2-40B4-BE49-F238E27FC236}">
                  <a16:creationId xmlns:a16="http://schemas.microsoft.com/office/drawing/2014/main" id="{CC07D923-4401-4930-8208-F5F14976E4E4}"/>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7325387" y="3703573"/>
              <a:ext cx="1377647" cy="307818"/>
            </a:xfrm>
            <a:prstGeom prst="rect">
              <a:avLst/>
            </a:prstGeom>
            <a:noFill/>
            <a:extLst>
              <a:ext uri="{909E8E84-426E-40DD-AFC4-6F175D3DCCD1}">
                <a14:hiddenFill xmlns:a14="http://schemas.microsoft.com/office/drawing/2010/main">
                  <a:solidFill>
                    <a:srgbClr val="FFFFFF"/>
                  </a:solidFill>
                </a14:hiddenFill>
              </a:ext>
            </a:extLst>
          </p:spPr>
        </p:pic>
        <p:pic>
          <p:nvPicPr>
            <p:cNvPr id="5124" name="Picture 4" descr="Tiktok Logo">
              <a:extLst>
                <a:ext uri="{FF2B5EF4-FFF2-40B4-BE49-F238E27FC236}">
                  <a16:creationId xmlns:a16="http://schemas.microsoft.com/office/drawing/2014/main" id="{D6CAE40C-D32F-413E-85CC-3FF4E3F76F45}"/>
                </a:ext>
              </a:extLst>
            </p:cNvPr>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8505835" y="3371118"/>
              <a:ext cx="1738653" cy="1088397"/>
            </a:xfrm>
            <a:prstGeom prst="rect">
              <a:avLst/>
            </a:prstGeom>
            <a:noFill/>
            <a:extLst>
              <a:ext uri="{909E8E84-426E-40DD-AFC4-6F175D3DCCD1}">
                <a14:hiddenFill xmlns:a14="http://schemas.microsoft.com/office/drawing/2010/main">
                  <a:solidFill>
                    <a:srgbClr val="FFFFFF"/>
                  </a:solidFill>
                </a14:hiddenFill>
              </a:ext>
            </a:extLst>
          </p:spPr>
        </p:pic>
      </p:grpSp>
      <p:sp>
        <p:nvSpPr>
          <p:cNvPr id="2" name="Title 1"/>
          <p:cNvSpPr>
            <a:spLocks noGrp="1"/>
          </p:cNvSpPr>
          <p:nvPr>
            <p:ph type="title"/>
          </p:nvPr>
        </p:nvSpPr>
        <p:spPr/>
        <p:txBody>
          <a:bodyPr/>
          <a:lstStyle/>
          <a:p>
            <a:r>
              <a:rPr lang="en-US" dirty="0"/>
              <a:t>Why study computer vision?</a:t>
            </a:r>
          </a:p>
        </p:txBody>
      </p:sp>
      <p:sp>
        <p:nvSpPr>
          <p:cNvPr id="3" name="Content Placeholder 2"/>
          <p:cNvSpPr>
            <a:spLocks noGrp="1"/>
          </p:cNvSpPr>
          <p:nvPr>
            <p:ph idx="1"/>
          </p:nvPr>
        </p:nvSpPr>
        <p:spPr>
          <a:xfrm>
            <a:off x="609600" y="1349668"/>
            <a:ext cx="10972800" cy="786742"/>
          </a:xfrm>
        </p:spPr>
        <p:txBody>
          <a:bodyPr>
            <a:normAutofit/>
          </a:bodyPr>
          <a:lstStyle/>
          <a:p>
            <a:r>
              <a:rPr lang="en-US" dirty="0"/>
              <a:t>Billions of images/videos captured per day</a:t>
            </a:r>
          </a:p>
        </p:txBody>
      </p:sp>
      <p:grpSp>
        <p:nvGrpSpPr>
          <p:cNvPr id="30" name="Group 29"/>
          <p:cNvGrpSpPr/>
          <p:nvPr/>
        </p:nvGrpSpPr>
        <p:grpSpPr>
          <a:xfrm>
            <a:off x="1904015" y="1981200"/>
            <a:ext cx="8345870" cy="1088396"/>
            <a:chOff x="152400" y="1900237"/>
            <a:chExt cx="8801100" cy="1147763"/>
          </a:xfrm>
        </p:grpSpPr>
        <p:pic>
          <p:nvPicPr>
            <p:cNvPr id="4" name="Picture 7" descr="album5"/>
            <p:cNvPicPr>
              <a:picLocks noChangeAspect="1" noChangeArrowheads="1"/>
            </p:cNvPicPr>
            <p:nvPr/>
          </p:nvPicPr>
          <p:blipFill>
            <a:blip r:embed="rId9" cstate="print"/>
            <a:srcRect/>
            <a:stretch>
              <a:fillRect/>
            </a:stretch>
          </p:blipFill>
          <p:spPr bwMode="auto">
            <a:xfrm>
              <a:off x="1614805" y="1900237"/>
              <a:ext cx="1457325" cy="1147763"/>
            </a:xfrm>
            <a:prstGeom prst="rect">
              <a:avLst/>
            </a:prstGeom>
            <a:noFill/>
          </p:spPr>
        </p:pic>
        <p:pic>
          <p:nvPicPr>
            <p:cNvPr id="5" name="Picture 8" descr="album7"/>
            <p:cNvPicPr>
              <a:picLocks noChangeAspect="1" noChangeArrowheads="1"/>
            </p:cNvPicPr>
            <p:nvPr/>
          </p:nvPicPr>
          <p:blipFill>
            <a:blip r:embed="rId10" cstate="print"/>
            <a:srcRect/>
            <a:stretch>
              <a:fillRect/>
            </a:stretch>
          </p:blipFill>
          <p:spPr bwMode="auto">
            <a:xfrm>
              <a:off x="152400" y="1955006"/>
              <a:ext cx="1468438" cy="1038225"/>
            </a:xfrm>
            <a:prstGeom prst="rect">
              <a:avLst/>
            </a:prstGeom>
            <a:noFill/>
          </p:spPr>
        </p:pic>
        <p:pic>
          <p:nvPicPr>
            <p:cNvPr id="11" name="Picture 22" descr="movie7"/>
            <p:cNvPicPr>
              <a:picLocks noChangeAspect="1" noChangeArrowheads="1"/>
            </p:cNvPicPr>
            <p:nvPr/>
          </p:nvPicPr>
          <p:blipFill>
            <a:blip r:embed="rId11" cstate="print"/>
            <a:srcRect/>
            <a:stretch>
              <a:fillRect/>
            </a:stretch>
          </p:blipFill>
          <p:spPr bwMode="auto">
            <a:xfrm>
              <a:off x="4584064" y="1966912"/>
              <a:ext cx="1600200" cy="1014413"/>
            </a:xfrm>
            <a:prstGeom prst="rect">
              <a:avLst/>
            </a:prstGeom>
            <a:noFill/>
          </p:spPr>
        </p:pic>
        <p:pic>
          <p:nvPicPr>
            <p:cNvPr id="12" name="Picture 24" descr="sports2"/>
            <p:cNvPicPr>
              <a:picLocks noChangeAspect="1" noChangeArrowheads="1"/>
            </p:cNvPicPr>
            <p:nvPr/>
          </p:nvPicPr>
          <p:blipFill>
            <a:blip r:embed="rId12" cstate="print"/>
            <a:srcRect/>
            <a:stretch>
              <a:fillRect/>
            </a:stretch>
          </p:blipFill>
          <p:spPr bwMode="auto">
            <a:xfrm>
              <a:off x="7467600" y="1980406"/>
              <a:ext cx="1485900" cy="987425"/>
            </a:xfrm>
            <a:prstGeom prst="rect">
              <a:avLst/>
            </a:prstGeom>
            <a:noFill/>
          </p:spPr>
        </p:pic>
        <p:pic>
          <p:nvPicPr>
            <p:cNvPr id="13" name="Picture 25" descr="movie8"/>
            <p:cNvPicPr>
              <a:picLocks noChangeAspect="1" noChangeArrowheads="1"/>
            </p:cNvPicPr>
            <p:nvPr/>
          </p:nvPicPr>
          <p:blipFill>
            <a:blip r:embed="rId13" cstate="print"/>
            <a:srcRect/>
            <a:stretch>
              <a:fillRect/>
            </a:stretch>
          </p:blipFill>
          <p:spPr bwMode="auto">
            <a:xfrm>
              <a:off x="3066097" y="1983581"/>
              <a:ext cx="1524000" cy="981075"/>
            </a:xfrm>
            <a:prstGeom prst="rect">
              <a:avLst/>
            </a:prstGeom>
            <a:noFill/>
          </p:spPr>
        </p:pic>
        <p:pic>
          <p:nvPicPr>
            <p:cNvPr id="9" name="Picture 8"/>
            <p:cNvPicPr>
              <a:picLocks noChangeAspect="1"/>
            </p:cNvPicPr>
            <p:nvPr/>
          </p:nvPicPr>
          <p:blipFill>
            <a:blip r:embed="rId14"/>
            <a:stretch>
              <a:fillRect/>
            </a:stretch>
          </p:blipFill>
          <p:spPr>
            <a:xfrm>
              <a:off x="6007673" y="2015128"/>
              <a:ext cx="1626103" cy="913119"/>
            </a:xfrm>
            <a:prstGeom prst="rect">
              <a:avLst/>
            </a:prstGeom>
          </p:spPr>
        </p:pic>
      </p:grpSp>
      <p:sp>
        <p:nvSpPr>
          <p:cNvPr id="980996" name="Rectangle 980995"/>
          <p:cNvSpPr/>
          <p:nvPr/>
        </p:nvSpPr>
        <p:spPr>
          <a:xfrm>
            <a:off x="587957" y="5529894"/>
            <a:ext cx="9220200" cy="1175706"/>
          </a:xfrm>
          <a:prstGeom prst="rect">
            <a:avLst/>
          </a:prstGeom>
        </p:spPr>
        <p:txBody>
          <a:bodyPr wrap="square">
            <a:spAutoFit/>
          </a:bodyPr>
          <a:lstStyle/>
          <a:p>
            <a:pPr marL="342900" indent="-342900" algn="l" fontAlgn="auto">
              <a:spcBef>
                <a:spcPct val="20000"/>
              </a:spcBef>
              <a:spcAft>
                <a:spcPts val="0"/>
              </a:spcAft>
              <a:buFont typeface="Arial" pitchFamily="34" charset="0"/>
              <a:buChar char="•"/>
            </a:pPr>
            <a:r>
              <a:rPr lang="en-US" sz="3200" b="0" dirty="0">
                <a:solidFill>
                  <a:prstClr val="black"/>
                </a:solidFill>
                <a:latin typeface="+mj-lt"/>
              </a:rPr>
              <a:t>Huge number of potential applications</a:t>
            </a:r>
          </a:p>
          <a:p>
            <a:pPr marL="342900" indent="-342900" algn="l" fontAlgn="auto">
              <a:spcBef>
                <a:spcPct val="20000"/>
              </a:spcBef>
              <a:spcAft>
                <a:spcPts val="0"/>
              </a:spcAft>
              <a:buFont typeface="Arial" pitchFamily="34" charset="0"/>
              <a:buChar char="•"/>
            </a:pPr>
            <a:r>
              <a:rPr lang="en-US" sz="3200" b="0" dirty="0">
                <a:solidFill>
                  <a:prstClr val="black"/>
                </a:solidFill>
                <a:latin typeface="+mj-lt"/>
              </a:rPr>
              <a:t>The next slides show the current state of the art</a:t>
            </a:r>
          </a:p>
        </p:txBody>
      </p:sp>
      <p:grpSp>
        <p:nvGrpSpPr>
          <p:cNvPr id="10" name="Group 9">
            <a:extLst>
              <a:ext uri="{FF2B5EF4-FFF2-40B4-BE49-F238E27FC236}">
                <a16:creationId xmlns:a16="http://schemas.microsoft.com/office/drawing/2014/main" id="{F560EEFA-2393-4D8A-835A-4507BCE0CD4C}"/>
              </a:ext>
            </a:extLst>
          </p:cNvPr>
          <p:cNvGrpSpPr/>
          <p:nvPr/>
        </p:nvGrpSpPr>
        <p:grpSpPr>
          <a:xfrm>
            <a:off x="2889043" y="4305408"/>
            <a:ext cx="6309964" cy="1224136"/>
            <a:chOff x="1939874" y="4518761"/>
            <a:chExt cx="6309964" cy="1224136"/>
          </a:xfrm>
        </p:grpSpPr>
        <p:grpSp>
          <p:nvGrpSpPr>
            <p:cNvPr id="980992" name="Group 980991"/>
            <p:cNvGrpSpPr/>
            <p:nvPr/>
          </p:nvGrpSpPr>
          <p:grpSpPr>
            <a:xfrm>
              <a:off x="1939874" y="4518761"/>
              <a:ext cx="4998552" cy="1224136"/>
              <a:chOff x="3390900" y="3962400"/>
              <a:chExt cx="5600700" cy="1371600"/>
            </a:xfrm>
          </p:grpSpPr>
          <p:pic>
            <p:nvPicPr>
              <p:cNvPr id="17" name="Picture 45" descr="vessels"/>
              <p:cNvPicPr>
                <a:picLocks noChangeAspect="1" noChangeArrowheads="1"/>
              </p:cNvPicPr>
              <p:nvPr/>
            </p:nvPicPr>
            <p:blipFill>
              <a:blip r:embed="rId15" cstate="print"/>
              <a:srcRect/>
              <a:stretch>
                <a:fillRect/>
              </a:stretch>
            </p:blipFill>
            <p:spPr bwMode="auto">
              <a:xfrm>
                <a:off x="3390900" y="4114800"/>
                <a:ext cx="838200" cy="1066800"/>
              </a:xfrm>
              <a:prstGeom prst="rect">
                <a:avLst/>
              </a:prstGeom>
              <a:noFill/>
            </p:spPr>
          </p:pic>
          <p:pic>
            <p:nvPicPr>
              <p:cNvPr id="18" name="Picture 46" descr="spine"/>
              <p:cNvPicPr>
                <a:picLocks noChangeAspect="1" noChangeArrowheads="1"/>
              </p:cNvPicPr>
              <p:nvPr/>
            </p:nvPicPr>
            <p:blipFill>
              <a:blip r:embed="rId16" cstate="print"/>
              <a:srcRect/>
              <a:stretch>
                <a:fillRect/>
              </a:stretch>
            </p:blipFill>
            <p:spPr bwMode="auto">
              <a:xfrm>
                <a:off x="4311650" y="4038600"/>
                <a:ext cx="825500" cy="1219200"/>
              </a:xfrm>
              <a:prstGeom prst="rect">
                <a:avLst/>
              </a:prstGeom>
              <a:noFill/>
            </p:spPr>
          </p:pic>
          <p:pic>
            <p:nvPicPr>
              <p:cNvPr id="19" name="Picture 47" descr="hubble4"/>
              <p:cNvPicPr>
                <a:picLocks noChangeAspect="1" noChangeArrowheads="1"/>
              </p:cNvPicPr>
              <p:nvPr/>
            </p:nvPicPr>
            <p:blipFill>
              <a:blip r:embed="rId17" cstate="print"/>
              <a:srcRect/>
              <a:stretch>
                <a:fillRect/>
              </a:stretch>
            </p:blipFill>
            <p:spPr bwMode="auto">
              <a:xfrm>
                <a:off x="7823200" y="4180681"/>
                <a:ext cx="1168400" cy="935038"/>
              </a:xfrm>
              <a:prstGeom prst="rect">
                <a:avLst/>
              </a:prstGeom>
              <a:noFill/>
            </p:spPr>
          </p:pic>
          <p:pic>
            <p:nvPicPr>
              <p:cNvPr id="24" name="Picture 43" descr="Hawaii_IR_loop"/>
              <p:cNvPicPr>
                <a:picLocks noChangeAspect="1" noChangeArrowheads="1"/>
              </p:cNvPicPr>
              <p:nvPr/>
            </p:nvPicPr>
            <p:blipFill>
              <a:blip r:embed="rId18" cstate="print"/>
              <a:srcRect/>
              <a:stretch>
                <a:fillRect/>
              </a:stretch>
            </p:blipFill>
            <p:spPr bwMode="auto">
              <a:xfrm>
                <a:off x="6445250" y="3962400"/>
                <a:ext cx="1295400" cy="1371600"/>
              </a:xfrm>
              <a:prstGeom prst="rect">
                <a:avLst/>
              </a:prstGeom>
              <a:noFill/>
            </p:spPr>
          </p:pic>
          <p:pic>
            <p:nvPicPr>
              <p:cNvPr id="25" name="Picture 44" descr="aerial"/>
              <p:cNvPicPr>
                <a:picLocks noChangeAspect="1" noChangeArrowheads="1"/>
              </p:cNvPicPr>
              <p:nvPr/>
            </p:nvPicPr>
            <p:blipFill>
              <a:blip r:embed="rId19" cstate="print"/>
              <a:srcRect/>
              <a:stretch>
                <a:fillRect/>
              </a:stretch>
            </p:blipFill>
            <p:spPr bwMode="auto">
              <a:xfrm>
                <a:off x="5219700" y="4041775"/>
                <a:ext cx="1143000" cy="1212850"/>
              </a:xfrm>
              <a:prstGeom prst="rect">
                <a:avLst/>
              </a:prstGeom>
              <a:noFill/>
            </p:spPr>
          </p:pic>
        </p:grpSp>
        <p:pic>
          <p:nvPicPr>
            <p:cNvPr id="5126" name="Picture 6" descr="Scanning electron microscope - Wikipedia">
              <a:extLst>
                <a:ext uri="{FF2B5EF4-FFF2-40B4-BE49-F238E27FC236}">
                  <a16:creationId xmlns:a16="http://schemas.microsoft.com/office/drawing/2014/main" id="{3F6B9C0C-0035-4BCC-8A96-01BF3697312B}"/>
                </a:ext>
              </a:extLst>
            </p:cNvPr>
            <p:cNvPicPr>
              <a:picLocks noChangeAspect="1" noChangeArrowheads="1"/>
            </p:cNvPicPr>
            <p:nvPr/>
          </p:nvPicPr>
          <p:blipFill>
            <a:blip r:embed="rId20" cstate="print">
              <a:extLst>
                <a:ext uri="{28A0092B-C50C-407E-A947-70E740481C1C}">
                  <a14:useLocalDpi xmlns:a14="http://schemas.microsoft.com/office/drawing/2010/main" val="0"/>
                </a:ext>
              </a:extLst>
            </a:blip>
            <a:srcRect/>
            <a:stretch>
              <a:fillRect/>
            </a:stretch>
          </p:blipFill>
          <p:spPr bwMode="auto">
            <a:xfrm>
              <a:off x="7022122" y="4663457"/>
              <a:ext cx="1227716" cy="934743"/>
            </a:xfrm>
            <a:prstGeom prst="rect">
              <a:avLst/>
            </a:prstGeom>
            <a:noFill/>
            <a:extLst>
              <a:ext uri="{909E8E84-426E-40DD-AFC4-6F175D3DCCD1}">
                <a14:hiddenFill xmlns:a14="http://schemas.microsoft.com/office/drawing/2010/main">
                  <a:solidFill>
                    <a:srgbClr val="FFFFFF"/>
                  </a:solidFill>
                </a14:hiddenFill>
              </a:ext>
            </a:extLst>
          </p:spPr>
        </p:pic>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0"/>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98099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80996"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89858" name="Rectangle 2"/>
          <p:cNvSpPr>
            <a:spLocks noGrp="1" noChangeArrowheads="1"/>
          </p:cNvSpPr>
          <p:nvPr>
            <p:ph type="title"/>
          </p:nvPr>
        </p:nvSpPr>
        <p:spPr/>
        <p:txBody>
          <a:bodyPr/>
          <a:lstStyle/>
          <a:p>
            <a:r>
              <a:rPr lang="en-US"/>
              <a:t>Optical character recognition (OCR)</a:t>
            </a:r>
          </a:p>
        </p:txBody>
      </p:sp>
      <p:pic>
        <p:nvPicPr>
          <p:cNvPr id="889859" name="Picture 3" descr="asamples"/>
          <p:cNvPicPr>
            <a:picLocks noChangeAspect="1" noChangeArrowheads="1" noCrop="1"/>
          </p:cNvPicPr>
          <p:nvPr/>
        </p:nvPicPr>
        <p:blipFill>
          <a:blip r:embed="rId3" cstate="print"/>
          <a:srcRect/>
          <a:stretch>
            <a:fillRect/>
          </a:stretch>
        </p:blipFill>
        <p:spPr bwMode="auto">
          <a:xfrm>
            <a:off x="2057400" y="1676400"/>
            <a:ext cx="3657600" cy="2286000"/>
          </a:xfrm>
          <a:prstGeom prst="rect">
            <a:avLst/>
          </a:prstGeom>
          <a:noFill/>
        </p:spPr>
      </p:pic>
      <p:sp>
        <p:nvSpPr>
          <p:cNvPr id="889860" name="Text Box 4"/>
          <p:cNvSpPr txBox="1">
            <a:spLocks noChangeArrowheads="1"/>
          </p:cNvSpPr>
          <p:nvPr/>
        </p:nvSpPr>
        <p:spPr bwMode="auto">
          <a:xfrm>
            <a:off x="2306309" y="3914776"/>
            <a:ext cx="3186770" cy="584775"/>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Digit recognition, AT&amp;T labs (1990’s)</a:t>
            </a:r>
          </a:p>
          <a:p>
            <a:pPr eaLnBrk="0" hangingPunct="0">
              <a:spcBef>
                <a:spcPct val="0"/>
              </a:spcBef>
            </a:pPr>
            <a:r>
              <a:rPr lang="en-US" sz="1600" b="0" dirty="0">
                <a:solidFill>
                  <a:schemeClr val="tx1"/>
                </a:solidFill>
                <a:latin typeface="+mn-lt"/>
                <a:hlinkClick r:id="rId4"/>
              </a:rPr>
              <a:t>http://yann.lecun.com/exdb/lenet/</a:t>
            </a:r>
            <a:r>
              <a:rPr lang="en-US" sz="1600" b="0" dirty="0">
                <a:solidFill>
                  <a:schemeClr val="tx1"/>
                </a:solidFill>
                <a:latin typeface="+mn-lt"/>
              </a:rPr>
              <a:t> </a:t>
            </a:r>
          </a:p>
        </p:txBody>
      </p:sp>
      <p:sp>
        <p:nvSpPr>
          <p:cNvPr id="889861" name="Rectangle 5"/>
          <p:cNvSpPr>
            <a:spLocks noChangeArrowheads="1"/>
          </p:cNvSpPr>
          <p:nvPr/>
        </p:nvSpPr>
        <p:spPr bwMode="auto">
          <a:xfrm>
            <a:off x="2133600" y="1219200"/>
            <a:ext cx="7772400" cy="381000"/>
          </a:xfrm>
          <a:prstGeom prst="rect">
            <a:avLst/>
          </a:prstGeom>
          <a:noFill/>
          <a:ln w="9525">
            <a:noFill/>
            <a:miter lim="800000"/>
            <a:headEnd/>
            <a:tailEnd/>
          </a:ln>
          <a:effectLst/>
        </p:spPr>
        <p:txBody>
          <a:bodyPr/>
          <a:lstStyle/>
          <a:p>
            <a:pPr marL="742950" lvl="1" indent="-285750" algn="l" eaLnBrk="0" hangingPunct="0">
              <a:spcBef>
                <a:spcPct val="20000"/>
              </a:spcBef>
              <a:buFontTx/>
              <a:buChar char="•"/>
            </a:pPr>
            <a:r>
              <a:rPr lang="en-US" sz="2000" b="0" dirty="0">
                <a:solidFill>
                  <a:schemeClr val="tx1"/>
                </a:solidFill>
                <a:latin typeface="+mn-lt"/>
              </a:rPr>
              <a:t>If you have a scanner, it probably came with OCR software</a:t>
            </a:r>
          </a:p>
          <a:p>
            <a:pPr marL="342900" indent="-342900" algn="l" eaLnBrk="0" hangingPunct="0">
              <a:spcBef>
                <a:spcPct val="20000"/>
              </a:spcBef>
            </a:pPr>
            <a:endParaRPr lang="en-US" sz="2800" b="0" dirty="0">
              <a:solidFill>
                <a:schemeClr val="tx1"/>
              </a:solidFill>
              <a:latin typeface="+mn-lt"/>
            </a:endParaRPr>
          </a:p>
        </p:txBody>
      </p:sp>
      <p:pic>
        <p:nvPicPr>
          <p:cNvPr id="889862" name="Picture 6" descr="California_license_plate_ANPR"/>
          <p:cNvPicPr>
            <a:picLocks noChangeAspect="1" noChangeArrowheads="1"/>
          </p:cNvPicPr>
          <p:nvPr/>
        </p:nvPicPr>
        <p:blipFill>
          <a:blip r:embed="rId5" cstate="print"/>
          <a:srcRect/>
          <a:stretch>
            <a:fillRect/>
          </a:stretch>
        </p:blipFill>
        <p:spPr bwMode="auto">
          <a:xfrm>
            <a:off x="6858001" y="1676400"/>
            <a:ext cx="2766323" cy="2133600"/>
          </a:xfrm>
          <a:prstGeom prst="rect">
            <a:avLst/>
          </a:prstGeom>
          <a:noFill/>
        </p:spPr>
      </p:pic>
      <p:sp>
        <p:nvSpPr>
          <p:cNvPr id="889863" name="Text Box 7"/>
          <p:cNvSpPr txBox="1">
            <a:spLocks noChangeArrowheads="1"/>
          </p:cNvSpPr>
          <p:nvPr/>
        </p:nvSpPr>
        <p:spPr bwMode="auto">
          <a:xfrm>
            <a:off x="6035676" y="3870326"/>
            <a:ext cx="4513263" cy="701675"/>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License plate readers</a:t>
            </a:r>
          </a:p>
          <a:p>
            <a:pPr eaLnBrk="0" hangingPunct="0">
              <a:spcBef>
                <a:spcPct val="0"/>
              </a:spcBef>
            </a:pPr>
            <a:r>
              <a:rPr lang="en-US" b="0" dirty="0">
                <a:solidFill>
                  <a:schemeClr val="tx1"/>
                </a:solidFill>
                <a:latin typeface="+mn-lt"/>
                <a:hlinkClick r:id="rId6"/>
              </a:rPr>
              <a:t>http://en.wikipedia.org/wiki/Automatic_number_plate_recognition</a:t>
            </a:r>
            <a:endParaRPr lang="en-US" b="0" dirty="0">
              <a:solidFill>
                <a:schemeClr val="tx1"/>
              </a:solidFill>
              <a:latin typeface="+mn-lt"/>
            </a:endParaRPr>
          </a:p>
          <a:p>
            <a:pPr eaLnBrk="0" hangingPunct="0">
              <a:spcBef>
                <a:spcPct val="0"/>
              </a:spcBef>
            </a:pPr>
            <a:endParaRPr lang="en-US" b="0" dirty="0">
              <a:solidFill>
                <a:schemeClr val="tx1"/>
              </a:solidFill>
              <a:latin typeface="+mn-lt"/>
            </a:endParaRPr>
          </a:p>
        </p:txBody>
      </p:sp>
      <p:pic>
        <p:nvPicPr>
          <p:cNvPr id="983042" name="Picture 2"/>
          <p:cNvPicPr>
            <a:picLocks noChangeAspect="1" noChangeArrowheads="1"/>
          </p:cNvPicPr>
          <p:nvPr/>
        </p:nvPicPr>
        <p:blipFill>
          <a:blip r:embed="rId7" cstate="print"/>
          <a:srcRect/>
          <a:stretch>
            <a:fillRect/>
          </a:stretch>
        </p:blipFill>
        <p:spPr bwMode="auto">
          <a:xfrm>
            <a:off x="2743200" y="4724400"/>
            <a:ext cx="2442210" cy="1828800"/>
          </a:xfrm>
          <a:prstGeom prst="rect">
            <a:avLst/>
          </a:prstGeom>
          <a:noFill/>
          <a:ln w="9525">
            <a:noFill/>
            <a:miter lim="800000"/>
            <a:headEnd/>
            <a:tailEnd/>
          </a:ln>
        </p:spPr>
      </p:pic>
      <p:sp>
        <p:nvSpPr>
          <p:cNvPr id="11" name="Text Box 7"/>
          <p:cNvSpPr txBox="1">
            <a:spLocks noChangeArrowheads="1"/>
          </p:cNvSpPr>
          <p:nvPr/>
        </p:nvSpPr>
        <p:spPr bwMode="auto">
          <a:xfrm>
            <a:off x="2731626" y="6519446"/>
            <a:ext cx="2501775" cy="338554"/>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Automatic check processing</a:t>
            </a:r>
            <a:endParaRPr lang="en-US" b="0" dirty="0">
              <a:solidFill>
                <a:schemeClr val="tx1"/>
              </a:solidFill>
              <a:latin typeface="+mn-lt"/>
            </a:endParaRPr>
          </a:p>
        </p:txBody>
      </p:sp>
      <p:pic>
        <p:nvPicPr>
          <p:cNvPr id="983043" name="Picture 3"/>
          <p:cNvPicPr>
            <a:picLocks noChangeAspect="1" noChangeArrowheads="1"/>
          </p:cNvPicPr>
          <p:nvPr/>
        </p:nvPicPr>
        <p:blipFill>
          <a:blip r:embed="rId8" cstate="print"/>
          <a:srcRect/>
          <a:stretch>
            <a:fillRect/>
          </a:stretch>
        </p:blipFill>
        <p:spPr bwMode="auto">
          <a:xfrm>
            <a:off x="6400800" y="4572000"/>
            <a:ext cx="1657350" cy="2209800"/>
          </a:xfrm>
          <a:prstGeom prst="rect">
            <a:avLst/>
          </a:prstGeom>
          <a:noFill/>
          <a:ln w="9525">
            <a:noFill/>
            <a:miter lim="800000"/>
            <a:headEnd/>
            <a:tailEnd/>
          </a:ln>
        </p:spPr>
      </p:pic>
      <p:sp>
        <p:nvSpPr>
          <p:cNvPr id="13" name="Text Box 7"/>
          <p:cNvSpPr txBox="1">
            <a:spLocks noChangeArrowheads="1"/>
          </p:cNvSpPr>
          <p:nvPr/>
        </p:nvSpPr>
        <p:spPr bwMode="auto">
          <a:xfrm>
            <a:off x="8153401" y="5562600"/>
            <a:ext cx="2278123" cy="523220"/>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Sudoku grabber</a:t>
            </a:r>
          </a:p>
          <a:p>
            <a:pPr eaLnBrk="0" hangingPunct="0">
              <a:spcBef>
                <a:spcPct val="0"/>
              </a:spcBef>
            </a:pPr>
            <a:r>
              <a:rPr lang="en-US" b="0" dirty="0">
                <a:solidFill>
                  <a:schemeClr val="tx1"/>
                </a:solidFill>
                <a:latin typeface="+mn-lt"/>
                <a:hlinkClick r:id="rId9"/>
              </a:rPr>
              <a:t>http://sudokugrab.blogspot.com/</a:t>
            </a:r>
            <a:endParaRPr lang="en-US" b="0" dirty="0">
              <a:solidFill>
                <a:schemeClr val="tx1"/>
              </a:solidFill>
              <a:latin typeface="+mn-lt"/>
            </a:endParaRPr>
          </a:p>
        </p:txBody>
      </p:sp>
      <p:pic>
        <p:nvPicPr>
          <p:cNvPr id="996353" name="Picture 1"/>
          <p:cNvPicPr>
            <a:picLocks noChangeAspect="1" noChangeArrowheads="1"/>
          </p:cNvPicPr>
          <p:nvPr/>
        </p:nvPicPr>
        <p:blipFill>
          <a:blip r:embed="rId10" cstate="print"/>
          <a:srcRect/>
          <a:stretch>
            <a:fillRect/>
          </a:stretch>
        </p:blipFill>
        <p:spPr bwMode="auto">
          <a:xfrm>
            <a:off x="2057401" y="1676400"/>
            <a:ext cx="3655279" cy="2286000"/>
          </a:xfrm>
          <a:prstGeom prst="rect">
            <a:avLst/>
          </a:prstGeom>
          <a:noFill/>
          <a:ln w="9525">
            <a:noFill/>
            <a:miter lim="800000"/>
            <a:headEnd/>
            <a:tailEnd/>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89862"/>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996353"/>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889863"/>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983042"/>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1"/>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983043"/>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1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89863" grpId="0"/>
      <p:bldP spid="11" grpId="0"/>
      <p:bldP spid="13"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91906" name="Rectangle 2"/>
          <p:cNvSpPr>
            <a:spLocks noGrp="1" noChangeArrowheads="1"/>
          </p:cNvSpPr>
          <p:nvPr>
            <p:ph type="title"/>
          </p:nvPr>
        </p:nvSpPr>
        <p:spPr/>
        <p:txBody>
          <a:bodyPr/>
          <a:lstStyle/>
          <a:p>
            <a:r>
              <a:rPr lang="en-US"/>
              <a:t>Face detection</a:t>
            </a:r>
          </a:p>
        </p:txBody>
      </p:sp>
      <p:sp>
        <p:nvSpPr>
          <p:cNvPr id="891907" name="Rectangle 3"/>
          <p:cNvSpPr>
            <a:spLocks noGrp="1" noChangeArrowheads="1"/>
          </p:cNvSpPr>
          <p:nvPr>
            <p:ph idx="1"/>
          </p:nvPr>
        </p:nvSpPr>
        <p:spPr>
          <a:xfrm>
            <a:off x="2209800" y="4876800"/>
            <a:ext cx="7772400" cy="1295400"/>
          </a:xfrm>
        </p:spPr>
        <p:txBody>
          <a:bodyPr>
            <a:normAutofit fontScale="92500"/>
          </a:bodyPr>
          <a:lstStyle/>
          <a:p>
            <a:r>
              <a:rPr lang="en-US" dirty="0"/>
              <a:t>Nearly all cameras detect faces in real time</a:t>
            </a:r>
          </a:p>
          <a:p>
            <a:pPr lvl="1"/>
            <a:r>
              <a:rPr lang="en-US" dirty="0"/>
              <a:t>(Why?)</a:t>
            </a:r>
          </a:p>
        </p:txBody>
      </p:sp>
      <p:pic>
        <p:nvPicPr>
          <p:cNvPr id="982018" name="Picture 2" descr="http://www.theiphonemom.com/wp-content/uploads/2015/01/Screenshot-2015-01-03-06.37.00.pn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2590800" y="1515679"/>
            <a:ext cx="6781800" cy="3317901"/>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Face analysis and recognition</a:t>
            </a:r>
          </a:p>
        </p:txBody>
      </p:sp>
      <p:pic>
        <p:nvPicPr>
          <p:cNvPr id="980996" name="Picture 4" descr="http://www.etechmag.com/wp-content/uploads/2012/06/Face-dot-com.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276600" y="1447800"/>
            <a:ext cx="5638800" cy="561017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65376210"/>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98051" name="Picture 3" descr="10"/>
          <p:cNvPicPr>
            <a:picLocks noChangeAspect="1" noChangeArrowheads="1"/>
          </p:cNvPicPr>
          <p:nvPr/>
        </p:nvPicPr>
        <p:blipFill>
          <a:blip r:embed="rId3" cstate="print"/>
          <a:srcRect/>
          <a:stretch>
            <a:fillRect/>
          </a:stretch>
        </p:blipFill>
        <p:spPr bwMode="auto">
          <a:xfrm>
            <a:off x="4205288" y="1219200"/>
            <a:ext cx="3517900" cy="5105400"/>
          </a:xfrm>
          <a:prstGeom prst="rect">
            <a:avLst/>
          </a:prstGeom>
          <a:noFill/>
        </p:spPr>
      </p:pic>
      <p:sp>
        <p:nvSpPr>
          <p:cNvPr id="898052" name="Rectangle 4"/>
          <p:cNvSpPr>
            <a:spLocks noChangeArrowheads="1"/>
          </p:cNvSpPr>
          <p:nvPr/>
        </p:nvSpPr>
        <p:spPr bwMode="auto">
          <a:xfrm>
            <a:off x="2590800" y="6400800"/>
            <a:ext cx="6737350" cy="457200"/>
          </a:xfrm>
          <a:prstGeom prst="rect">
            <a:avLst/>
          </a:prstGeom>
          <a:noFill/>
          <a:ln w="9525">
            <a:noFill/>
            <a:miter lim="800000"/>
            <a:headEnd/>
            <a:tailEnd/>
          </a:ln>
          <a:effectLst/>
        </p:spPr>
        <p:txBody>
          <a:bodyPr anchor="ctr">
            <a:spAutoFit/>
          </a:bodyPr>
          <a:lstStyle/>
          <a:p>
            <a:pPr eaLnBrk="0" hangingPunct="0">
              <a:spcBef>
                <a:spcPct val="0"/>
              </a:spcBef>
            </a:pPr>
            <a:r>
              <a:rPr lang="en-US" sz="2400" b="0" dirty="0">
                <a:solidFill>
                  <a:schemeClr val="tx1"/>
                </a:solidFill>
                <a:latin typeface="+mj-lt"/>
              </a:rPr>
              <a:t>Who is she? </a:t>
            </a:r>
          </a:p>
        </p:txBody>
      </p:sp>
      <p:sp>
        <p:nvSpPr>
          <p:cNvPr id="898053" name="Text Box 5"/>
          <p:cNvSpPr txBox="1">
            <a:spLocks noChangeArrowheads="1"/>
          </p:cNvSpPr>
          <p:nvPr/>
        </p:nvSpPr>
        <p:spPr bwMode="auto">
          <a:xfrm>
            <a:off x="9220201" y="6434139"/>
            <a:ext cx="1336675" cy="274637"/>
          </a:xfrm>
          <a:prstGeom prst="rect">
            <a:avLst/>
          </a:prstGeom>
          <a:noFill/>
          <a:ln w="19050">
            <a:noFill/>
            <a:miter lim="800000"/>
            <a:headEnd/>
            <a:tailEnd/>
          </a:ln>
          <a:effectLst/>
        </p:spPr>
        <p:txBody>
          <a:bodyPr wrap="none">
            <a:spAutoFit/>
          </a:bodyPr>
          <a:lstStyle/>
          <a:p>
            <a:r>
              <a:rPr lang="en-US">
                <a:solidFill>
                  <a:schemeClr val="tx1"/>
                </a:solidFill>
              </a:rPr>
              <a:t>Source: S. Seitz</a:t>
            </a:r>
          </a:p>
        </p:txBody>
      </p:sp>
      <p:sp>
        <p:nvSpPr>
          <p:cNvPr id="9" name="Rectangle 2">
            <a:extLst>
              <a:ext uri="{FF2B5EF4-FFF2-40B4-BE49-F238E27FC236}">
                <a16:creationId xmlns:a16="http://schemas.microsoft.com/office/drawing/2014/main" id="{84A45F2C-F4F7-4954-95B9-FF114A113CA5}"/>
              </a:ext>
            </a:extLst>
          </p:cNvPr>
          <p:cNvSpPr>
            <a:spLocks noGrp="1" noChangeArrowheads="1"/>
          </p:cNvSpPr>
          <p:nvPr>
            <p:ph type="title"/>
          </p:nvPr>
        </p:nvSpPr>
        <p:spPr>
          <a:xfrm>
            <a:off x="609600" y="274638"/>
            <a:ext cx="10972800" cy="1143000"/>
          </a:xfrm>
        </p:spPr>
        <p:txBody>
          <a:bodyPr/>
          <a:lstStyle/>
          <a:p>
            <a:r>
              <a:rPr lang="en-US" dirty="0"/>
              <a:t>Vision-based biometrics</a:t>
            </a:r>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0098" name="Rectangle 2"/>
          <p:cNvSpPr>
            <a:spLocks noGrp="1" noChangeArrowheads="1"/>
          </p:cNvSpPr>
          <p:nvPr>
            <p:ph type="title"/>
          </p:nvPr>
        </p:nvSpPr>
        <p:spPr/>
        <p:txBody>
          <a:bodyPr/>
          <a:lstStyle/>
          <a:p>
            <a:r>
              <a:rPr lang="en-US" dirty="0"/>
              <a:t>Vision-based biometrics</a:t>
            </a:r>
          </a:p>
        </p:txBody>
      </p:sp>
      <p:sp>
        <p:nvSpPr>
          <p:cNvPr id="2" name="Content Placeholder 1">
            <a:extLst>
              <a:ext uri="{FF2B5EF4-FFF2-40B4-BE49-F238E27FC236}">
                <a16:creationId xmlns:a16="http://schemas.microsoft.com/office/drawing/2014/main" id="{1D570507-4C4E-4D50-9347-1B51EAEA2719}"/>
              </a:ext>
            </a:extLst>
          </p:cNvPr>
          <p:cNvSpPr>
            <a:spLocks noGrp="1"/>
          </p:cNvSpPr>
          <p:nvPr>
            <p:ph idx="1"/>
          </p:nvPr>
        </p:nvSpPr>
        <p:spPr/>
        <p:txBody>
          <a:bodyPr/>
          <a:lstStyle/>
          <a:p>
            <a:endParaRPr lang="en-US" dirty="0"/>
          </a:p>
        </p:txBody>
      </p:sp>
      <p:pic>
        <p:nvPicPr>
          <p:cNvPr id="900099" name="Picture 3" descr="youngProcessedR"/>
          <p:cNvPicPr>
            <a:picLocks noChangeAspect="1" noChangeArrowheads="1"/>
          </p:cNvPicPr>
          <p:nvPr/>
        </p:nvPicPr>
        <p:blipFill>
          <a:blip r:embed="rId3" cstate="print"/>
          <a:srcRect/>
          <a:stretch>
            <a:fillRect/>
          </a:stretch>
        </p:blipFill>
        <p:spPr bwMode="auto">
          <a:xfrm>
            <a:off x="2438400" y="4362450"/>
            <a:ext cx="3124200" cy="2343150"/>
          </a:xfrm>
          <a:prstGeom prst="rect">
            <a:avLst/>
          </a:prstGeom>
          <a:noFill/>
        </p:spPr>
      </p:pic>
      <p:pic>
        <p:nvPicPr>
          <p:cNvPr id="900100" name="Picture 4" descr="matched2002_R"/>
          <p:cNvPicPr>
            <a:picLocks noChangeAspect="1" noChangeArrowheads="1"/>
          </p:cNvPicPr>
          <p:nvPr/>
        </p:nvPicPr>
        <p:blipFill>
          <a:blip r:embed="rId4" cstate="print"/>
          <a:srcRect/>
          <a:stretch>
            <a:fillRect/>
          </a:stretch>
        </p:blipFill>
        <p:spPr bwMode="auto">
          <a:xfrm>
            <a:off x="6019800" y="4362450"/>
            <a:ext cx="3124200" cy="2343150"/>
          </a:xfrm>
          <a:prstGeom prst="rect">
            <a:avLst/>
          </a:prstGeom>
          <a:noFill/>
        </p:spPr>
      </p:pic>
      <p:pic>
        <p:nvPicPr>
          <p:cNvPr id="900101" name="Picture 5" descr="afghanportraits"/>
          <p:cNvPicPr>
            <a:picLocks noChangeAspect="1" noChangeArrowheads="1"/>
          </p:cNvPicPr>
          <p:nvPr/>
        </p:nvPicPr>
        <p:blipFill>
          <a:blip r:embed="rId5" cstate="print"/>
          <a:srcRect/>
          <a:stretch>
            <a:fillRect/>
          </a:stretch>
        </p:blipFill>
        <p:spPr bwMode="auto">
          <a:xfrm>
            <a:off x="4495800" y="1367722"/>
            <a:ext cx="3200400" cy="2392298"/>
          </a:xfrm>
          <a:prstGeom prst="rect">
            <a:avLst/>
          </a:prstGeom>
          <a:noFill/>
        </p:spPr>
      </p:pic>
      <p:sp>
        <p:nvSpPr>
          <p:cNvPr id="900102" name="Rectangle 6"/>
          <p:cNvSpPr>
            <a:spLocks noChangeArrowheads="1"/>
          </p:cNvSpPr>
          <p:nvPr/>
        </p:nvSpPr>
        <p:spPr bwMode="auto">
          <a:xfrm>
            <a:off x="3016250" y="3886200"/>
            <a:ext cx="6737350" cy="336550"/>
          </a:xfrm>
          <a:prstGeom prst="rect">
            <a:avLst/>
          </a:prstGeom>
          <a:noFill/>
          <a:ln w="9525">
            <a:noFill/>
            <a:miter lim="800000"/>
            <a:headEnd/>
            <a:tailEnd/>
          </a:ln>
          <a:effectLst/>
        </p:spPr>
        <p:txBody>
          <a:bodyPr anchor="ctr">
            <a:spAutoFit/>
          </a:bodyPr>
          <a:lstStyle/>
          <a:p>
            <a:pPr eaLnBrk="0" hangingPunct="0">
              <a:spcBef>
                <a:spcPct val="0"/>
              </a:spcBef>
            </a:pPr>
            <a:r>
              <a:rPr lang="en-US" sz="1600" b="0" dirty="0">
                <a:solidFill>
                  <a:schemeClr val="tx1"/>
                </a:solidFill>
                <a:latin typeface="+mj-lt"/>
              </a:rPr>
              <a:t>“</a:t>
            </a:r>
            <a:r>
              <a:rPr lang="en-US" sz="1600" b="0" i="1" dirty="0">
                <a:solidFill>
                  <a:schemeClr val="tx1"/>
                </a:solidFill>
                <a:latin typeface="+mj-lt"/>
              </a:rPr>
              <a:t>How the Afghan Girl was Identified by Her Iris Patterns</a:t>
            </a:r>
            <a:r>
              <a:rPr lang="en-US" sz="1600" b="0" dirty="0">
                <a:solidFill>
                  <a:schemeClr val="tx1"/>
                </a:solidFill>
                <a:latin typeface="+mj-lt"/>
              </a:rPr>
              <a:t>”  Read the </a:t>
            </a:r>
            <a:r>
              <a:rPr lang="en-US" sz="1600" b="0" dirty="0">
                <a:solidFill>
                  <a:schemeClr val="tx1"/>
                </a:solidFill>
                <a:latin typeface="+mj-lt"/>
                <a:hlinkClick r:id="rId6"/>
              </a:rPr>
              <a:t>story </a:t>
            </a:r>
            <a:endParaRPr lang="en-US" sz="1600" b="0" dirty="0">
              <a:solidFill>
                <a:schemeClr val="tx1"/>
              </a:solidFill>
              <a:latin typeface="+mj-lt"/>
            </a:endParaRPr>
          </a:p>
        </p:txBody>
      </p:sp>
      <p:sp>
        <p:nvSpPr>
          <p:cNvPr id="900103" name="Text Box 7"/>
          <p:cNvSpPr txBox="1">
            <a:spLocks noChangeArrowheads="1"/>
          </p:cNvSpPr>
          <p:nvPr/>
        </p:nvSpPr>
        <p:spPr bwMode="auto">
          <a:xfrm>
            <a:off x="9250671" y="6434139"/>
            <a:ext cx="1275734" cy="276999"/>
          </a:xfrm>
          <a:prstGeom prst="rect">
            <a:avLst/>
          </a:prstGeom>
          <a:noFill/>
          <a:ln w="19050">
            <a:noFill/>
            <a:miter lim="800000"/>
            <a:headEnd/>
            <a:tailEnd/>
          </a:ln>
          <a:effectLst/>
        </p:spPr>
        <p:txBody>
          <a:bodyPr wrap="none">
            <a:spAutoFit/>
          </a:bodyPr>
          <a:lstStyle/>
          <a:p>
            <a:r>
              <a:rPr lang="en-US">
                <a:solidFill>
                  <a:schemeClr val="tx1"/>
                </a:solidFill>
                <a:latin typeface="+mj-lt"/>
              </a:rPr>
              <a:t>Source: S. Seitz</a:t>
            </a:r>
          </a:p>
        </p:txBody>
      </p:sp>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2146" name="Rectangle 2"/>
          <p:cNvSpPr>
            <a:spLocks noGrp="1" noChangeArrowheads="1"/>
          </p:cNvSpPr>
          <p:nvPr>
            <p:ph type="title"/>
          </p:nvPr>
        </p:nvSpPr>
        <p:spPr/>
        <p:txBody>
          <a:bodyPr/>
          <a:lstStyle/>
          <a:p>
            <a:r>
              <a:rPr lang="en-US" dirty="0"/>
              <a:t>Login without a password</a:t>
            </a:r>
          </a:p>
        </p:txBody>
      </p:sp>
      <p:grpSp>
        <p:nvGrpSpPr>
          <p:cNvPr id="2" name="Group 1">
            <a:extLst>
              <a:ext uri="{FF2B5EF4-FFF2-40B4-BE49-F238E27FC236}">
                <a16:creationId xmlns:a16="http://schemas.microsoft.com/office/drawing/2014/main" id="{581D71F5-7DC2-425D-AA92-E6BDE1C978C5}"/>
              </a:ext>
            </a:extLst>
          </p:cNvPr>
          <p:cNvGrpSpPr/>
          <p:nvPr/>
        </p:nvGrpSpPr>
        <p:grpSpPr>
          <a:xfrm>
            <a:off x="2133600" y="2057400"/>
            <a:ext cx="3505200" cy="3495424"/>
            <a:chOff x="685800" y="2364773"/>
            <a:chExt cx="3505200" cy="3495424"/>
          </a:xfrm>
        </p:grpSpPr>
        <p:sp>
          <p:nvSpPr>
            <p:cNvPr id="902149" name="Rectangle 5"/>
            <p:cNvSpPr>
              <a:spLocks noChangeArrowheads="1"/>
            </p:cNvSpPr>
            <p:nvPr/>
          </p:nvSpPr>
          <p:spPr bwMode="auto">
            <a:xfrm>
              <a:off x="1181100" y="5029200"/>
              <a:ext cx="2514600" cy="830997"/>
            </a:xfrm>
            <a:prstGeom prst="rect">
              <a:avLst/>
            </a:prstGeom>
            <a:noFill/>
            <a:ln w="9525">
              <a:noFill/>
              <a:miter lim="800000"/>
              <a:headEnd/>
              <a:tailEnd/>
            </a:ln>
            <a:effectLst/>
          </p:spPr>
          <p:txBody>
            <a:bodyPr anchor="ctr">
              <a:spAutoFit/>
            </a:bodyPr>
            <a:lstStyle/>
            <a:p>
              <a:pPr eaLnBrk="0" hangingPunct="0">
                <a:spcBef>
                  <a:spcPct val="0"/>
                </a:spcBef>
              </a:pPr>
              <a:r>
                <a:rPr lang="en-US" sz="1600" b="0" dirty="0">
                  <a:solidFill>
                    <a:schemeClr val="tx1"/>
                  </a:solidFill>
                </a:rPr>
                <a:t>Fingerprint scanners on many new smartphones and other devices</a:t>
              </a:r>
            </a:p>
          </p:txBody>
        </p:sp>
        <p:pic>
          <p:nvPicPr>
            <p:cNvPr id="983042" name="Picture 2" descr="Image result for fingerprint scanner apple">
              <a:extLst>
                <a:ext uri="{FF2B5EF4-FFF2-40B4-BE49-F238E27FC236}">
                  <a16:creationId xmlns:a16="http://schemas.microsoft.com/office/drawing/2014/main" id="{7EA1CBCE-B9A7-4312-9068-C3307D31C3E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5800" y="2364773"/>
              <a:ext cx="3505200" cy="2628900"/>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3" name="Group 2">
            <a:extLst>
              <a:ext uri="{FF2B5EF4-FFF2-40B4-BE49-F238E27FC236}">
                <a16:creationId xmlns:a16="http://schemas.microsoft.com/office/drawing/2014/main" id="{FDAF7DEA-EE92-4B8B-B002-9A85E680BAA5}"/>
              </a:ext>
            </a:extLst>
          </p:cNvPr>
          <p:cNvGrpSpPr/>
          <p:nvPr/>
        </p:nvGrpSpPr>
        <p:grpSpPr>
          <a:xfrm>
            <a:off x="6203307" y="2057400"/>
            <a:ext cx="3991096" cy="3460950"/>
            <a:chOff x="4619504" y="2368469"/>
            <a:chExt cx="3991096" cy="3460950"/>
          </a:xfrm>
        </p:grpSpPr>
        <p:sp>
          <p:nvSpPr>
            <p:cNvPr id="902152" name="Rectangle 8"/>
            <p:cNvSpPr>
              <a:spLocks noChangeArrowheads="1"/>
            </p:cNvSpPr>
            <p:nvPr/>
          </p:nvSpPr>
          <p:spPr bwMode="auto">
            <a:xfrm>
              <a:off x="4953000" y="5029200"/>
              <a:ext cx="3581400" cy="800219"/>
            </a:xfrm>
            <a:prstGeom prst="rect">
              <a:avLst/>
            </a:prstGeom>
            <a:noFill/>
            <a:ln w="9525">
              <a:noFill/>
              <a:miter lim="800000"/>
              <a:headEnd/>
              <a:tailEnd/>
            </a:ln>
            <a:effectLst/>
          </p:spPr>
          <p:txBody>
            <a:bodyPr anchor="ctr">
              <a:spAutoFit/>
            </a:bodyPr>
            <a:lstStyle/>
            <a:p>
              <a:pPr eaLnBrk="0" hangingPunct="0">
                <a:spcBef>
                  <a:spcPct val="0"/>
                </a:spcBef>
              </a:pPr>
              <a:r>
                <a:rPr lang="en-US" sz="1600" b="0" dirty="0">
                  <a:solidFill>
                    <a:schemeClr val="tx1"/>
                  </a:solidFill>
                </a:rPr>
                <a:t>Face unlock on Apple iPhone X</a:t>
              </a:r>
              <a:br>
                <a:rPr lang="en-US" sz="1600" b="0" dirty="0">
                  <a:solidFill>
                    <a:schemeClr val="tx1"/>
                  </a:solidFill>
                </a:rPr>
              </a:br>
              <a:r>
                <a:rPr lang="en-US" sz="1600" b="0" dirty="0">
                  <a:solidFill>
                    <a:schemeClr val="tx1"/>
                  </a:solidFill>
                </a:rPr>
                <a:t>See also </a:t>
              </a:r>
              <a:r>
                <a:rPr lang="en-US" sz="1400" b="0" dirty="0">
                  <a:solidFill>
                    <a:schemeClr val="tx1"/>
                  </a:solidFill>
                  <a:hlinkClick r:id="rId4"/>
                </a:rPr>
                <a:t>http://www.sensiblevision.com/</a:t>
              </a:r>
              <a:endParaRPr lang="en-US" sz="1400" b="0" dirty="0">
                <a:solidFill>
                  <a:schemeClr val="tx1"/>
                </a:solidFill>
              </a:endParaRPr>
            </a:p>
            <a:p>
              <a:pPr eaLnBrk="0" hangingPunct="0">
                <a:spcBef>
                  <a:spcPct val="0"/>
                </a:spcBef>
              </a:pPr>
              <a:endParaRPr lang="en-US" sz="1400" b="0" dirty="0">
                <a:solidFill>
                  <a:schemeClr val="tx1"/>
                </a:solidFill>
              </a:endParaRPr>
            </a:p>
          </p:txBody>
        </p:sp>
        <p:pic>
          <p:nvPicPr>
            <p:cNvPr id="983044" name="Picture 4" descr="Image result for iphone x face unlock">
              <a:extLst>
                <a:ext uri="{FF2B5EF4-FFF2-40B4-BE49-F238E27FC236}">
                  <a16:creationId xmlns:a16="http://schemas.microsoft.com/office/drawing/2014/main" id="{52EFBF5D-3570-4544-92A9-E5120B34B210}"/>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4619504" y="2368469"/>
              <a:ext cx="3991096" cy="2660731"/>
            </a:xfrm>
            <a:prstGeom prst="rect">
              <a:avLst/>
            </a:prstGeom>
            <a:noFill/>
            <a:extLst>
              <a:ext uri="{909E8E84-426E-40DD-AFC4-6F175D3DCCD1}">
                <a14:hiddenFill xmlns:a14="http://schemas.microsoft.com/office/drawing/2010/main">
                  <a:solidFill>
                    <a:srgbClr val="FFFFFF"/>
                  </a:solidFill>
                </a14:hiddenFill>
              </a:ext>
            </a:extLst>
          </p:spPr>
        </p:pic>
      </p:grpSp>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42ADEE34-9BF2-413C-99D9-C6807642B283}"/>
              </a:ext>
            </a:extLst>
          </p:cNvPr>
          <p:cNvPicPr>
            <a:picLocks noChangeAspect="1"/>
          </p:cNvPicPr>
          <p:nvPr/>
        </p:nvPicPr>
        <p:blipFill>
          <a:blip r:embed="rId2"/>
          <a:stretch>
            <a:fillRect/>
          </a:stretch>
        </p:blipFill>
        <p:spPr>
          <a:xfrm>
            <a:off x="1524000" y="857250"/>
            <a:ext cx="9144000" cy="5143500"/>
          </a:xfrm>
          <a:prstGeom prst="rect">
            <a:avLst/>
          </a:prstGeom>
        </p:spPr>
      </p:pic>
      <p:sp>
        <p:nvSpPr>
          <p:cNvPr id="8" name="Rectangle 7">
            <a:extLst>
              <a:ext uri="{FF2B5EF4-FFF2-40B4-BE49-F238E27FC236}">
                <a16:creationId xmlns:a16="http://schemas.microsoft.com/office/drawing/2014/main" id="{BDF34330-D764-4E3C-B91D-F61D65FB2964}"/>
              </a:ext>
            </a:extLst>
          </p:cNvPr>
          <p:cNvSpPr/>
          <p:nvPr/>
        </p:nvSpPr>
        <p:spPr>
          <a:xfrm>
            <a:off x="1600200" y="6019800"/>
            <a:ext cx="4572000" cy="759182"/>
          </a:xfrm>
          <a:prstGeom prst="rect">
            <a:avLst/>
          </a:prstGeom>
        </p:spPr>
        <p:txBody>
          <a:bodyPr>
            <a:spAutoFit/>
          </a:bodyPr>
          <a:lstStyle/>
          <a:p>
            <a:pPr algn="l">
              <a:spcBef>
                <a:spcPts val="400"/>
              </a:spcBef>
            </a:pPr>
            <a:r>
              <a:rPr lang="en-US" sz="2000" b="0" dirty="0">
                <a:solidFill>
                  <a:schemeClr val="tx1"/>
                </a:solidFill>
                <a:latin typeface="+mj-lt"/>
              </a:rPr>
              <a:t>New York Times, Jan. 18, 2020</a:t>
            </a:r>
          </a:p>
          <a:p>
            <a:pPr algn="l">
              <a:spcBef>
                <a:spcPts val="400"/>
              </a:spcBef>
            </a:pPr>
            <a:r>
              <a:rPr lang="en-US" sz="2000" b="0" dirty="0">
                <a:solidFill>
                  <a:schemeClr val="tx1"/>
                </a:solidFill>
                <a:latin typeface="+mj-lt"/>
              </a:rPr>
              <a:t>by Kashmir Hill</a:t>
            </a:r>
          </a:p>
        </p:txBody>
      </p:sp>
    </p:spTree>
    <p:extLst>
      <p:ext uri="{BB962C8B-B14F-4D97-AF65-F5344CB8AC3E}">
        <p14:creationId xmlns:p14="http://schemas.microsoft.com/office/powerpoint/2010/main" val="3612448332"/>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2673428" y="0"/>
            <a:ext cx="6845145" cy="6858000"/>
          </a:xfrm>
          <a:prstGeom prst="rect">
            <a:avLst/>
          </a:prstGeom>
        </p:spPr>
      </p:pic>
    </p:spTree>
    <p:extLst>
      <p:ext uri="{BB962C8B-B14F-4D97-AF65-F5344CB8AC3E}">
        <p14:creationId xmlns:p14="http://schemas.microsoft.com/office/powerpoint/2010/main" val="2064244737"/>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2"/>
          <a:stretch>
            <a:fillRect/>
          </a:stretch>
        </p:blipFill>
        <p:spPr>
          <a:xfrm>
            <a:off x="3308699" y="1537252"/>
            <a:ext cx="5574603" cy="4406349"/>
          </a:xfrm>
          <a:prstGeom prst="rect">
            <a:avLst/>
          </a:prstGeom>
        </p:spPr>
      </p:pic>
      <p:sp>
        <p:nvSpPr>
          <p:cNvPr id="7" name="Title 6"/>
          <p:cNvSpPr>
            <a:spLocks noGrp="1"/>
          </p:cNvSpPr>
          <p:nvPr>
            <p:ph type="title"/>
          </p:nvPr>
        </p:nvSpPr>
        <p:spPr/>
        <p:txBody>
          <a:bodyPr/>
          <a:lstStyle/>
          <a:p>
            <a:r>
              <a:rPr lang="en-US" dirty="0"/>
              <a:t>Bird identification</a:t>
            </a:r>
          </a:p>
        </p:txBody>
      </p:sp>
      <p:sp>
        <p:nvSpPr>
          <p:cNvPr id="9" name="Text Box 4"/>
          <p:cNvSpPr txBox="1">
            <a:spLocks noChangeArrowheads="1"/>
          </p:cNvSpPr>
          <p:nvPr/>
        </p:nvSpPr>
        <p:spPr bwMode="auto">
          <a:xfrm>
            <a:off x="3581401" y="5976492"/>
            <a:ext cx="4908203" cy="369332"/>
          </a:xfrm>
          <a:prstGeom prst="rect">
            <a:avLst/>
          </a:prstGeom>
          <a:noFill/>
          <a:ln w="9525">
            <a:noFill/>
            <a:miter lim="800000"/>
            <a:headEnd/>
            <a:tailEnd/>
          </a:ln>
          <a:effectLst/>
        </p:spPr>
        <p:txBody>
          <a:bodyPr wrap="none">
            <a:spAutoFit/>
          </a:bodyPr>
          <a:lstStyle/>
          <a:p>
            <a:pPr algn="l">
              <a:spcBef>
                <a:spcPct val="0"/>
              </a:spcBef>
            </a:pPr>
            <a:r>
              <a:rPr lang="en-US" sz="1800" b="0" dirty="0">
                <a:solidFill>
                  <a:schemeClr val="tx1"/>
                </a:solidFill>
                <a:latin typeface="+mn-lt"/>
              </a:rPr>
              <a:t>Merlin Bird ID (based on Cornell Tech technology!)</a:t>
            </a:r>
          </a:p>
        </p:txBody>
      </p:sp>
    </p:spTree>
    <p:extLst>
      <p:ext uri="{BB962C8B-B14F-4D97-AF65-F5344CB8AC3E}">
        <p14:creationId xmlns:p14="http://schemas.microsoft.com/office/powerpoint/2010/main" val="2539935651"/>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06242" name="Picture 2" descr="____"/>
          <p:cNvPicPr>
            <a:picLocks noChangeAspect="1" noChangeArrowheads="1"/>
          </p:cNvPicPr>
          <p:nvPr/>
        </p:nvPicPr>
        <p:blipFill>
          <a:blip r:embed="rId3" cstate="print"/>
          <a:srcRect/>
          <a:stretch>
            <a:fillRect/>
          </a:stretch>
        </p:blipFill>
        <p:spPr bwMode="auto">
          <a:xfrm>
            <a:off x="7924800" y="1952626"/>
            <a:ext cx="2343150" cy="3076575"/>
          </a:xfrm>
          <a:prstGeom prst="rect">
            <a:avLst/>
          </a:prstGeom>
          <a:noFill/>
        </p:spPr>
      </p:pic>
      <p:pic>
        <p:nvPicPr>
          <p:cNvPr id="906243" name="Picture 3" descr="cap_138439"/>
          <p:cNvPicPr>
            <a:picLocks noChangeAspect="1" noChangeArrowheads="1"/>
          </p:cNvPicPr>
          <p:nvPr/>
        </p:nvPicPr>
        <p:blipFill>
          <a:blip r:embed="rId4" cstate="print"/>
          <a:srcRect/>
          <a:stretch>
            <a:fillRect/>
          </a:stretch>
        </p:blipFill>
        <p:spPr bwMode="auto">
          <a:xfrm>
            <a:off x="2057400" y="2181226"/>
            <a:ext cx="5715000" cy="2619375"/>
          </a:xfrm>
          <a:prstGeom prst="rect">
            <a:avLst/>
          </a:prstGeom>
          <a:noFill/>
        </p:spPr>
      </p:pic>
      <p:sp>
        <p:nvSpPr>
          <p:cNvPr id="906244" name="Text Box 4"/>
          <p:cNvSpPr txBox="1">
            <a:spLocks noChangeArrowheads="1"/>
          </p:cNvSpPr>
          <p:nvPr/>
        </p:nvSpPr>
        <p:spPr bwMode="auto">
          <a:xfrm>
            <a:off x="3489326" y="5988050"/>
            <a:ext cx="5129481" cy="369332"/>
          </a:xfrm>
          <a:prstGeom prst="rect">
            <a:avLst/>
          </a:prstGeom>
          <a:noFill/>
          <a:ln w="9525">
            <a:noFill/>
            <a:miter lim="800000"/>
            <a:headEnd/>
            <a:tailEnd/>
          </a:ln>
          <a:effectLst/>
        </p:spPr>
        <p:txBody>
          <a:bodyPr wrap="none">
            <a:spAutoFit/>
          </a:bodyPr>
          <a:lstStyle/>
          <a:p>
            <a:pPr algn="l">
              <a:spcBef>
                <a:spcPct val="0"/>
              </a:spcBef>
            </a:pPr>
            <a:r>
              <a:rPr lang="en-US" sz="1800" b="0" i="1" dirty="0">
                <a:solidFill>
                  <a:schemeClr val="tx1"/>
                </a:solidFill>
                <a:latin typeface="+mn-lt"/>
              </a:rPr>
              <a:t>The Matrix</a:t>
            </a:r>
            <a:r>
              <a:rPr lang="en-US" sz="1800" b="0" dirty="0">
                <a:solidFill>
                  <a:schemeClr val="tx1"/>
                </a:solidFill>
                <a:latin typeface="+mn-lt"/>
              </a:rPr>
              <a:t> movies, ESC Entertainment, XYZRGB, NRC</a:t>
            </a:r>
          </a:p>
        </p:txBody>
      </p:sp>
      <p:sp>
        <p:nvSpPr>
          <p:cNvPr id="906245" name="Rectangle 5"/>
          <p:cNvSpPr>
            <a:spLocks noGrp="1" noChangeArrowheads="1"/>
          </p:cNvSpPr>
          <p:nvPr>
            <p:ph type="title"/>
          </p:nvPr>
        </p:nvSpPr>
        <p:spPr>
          <a:noFill/>
          <a:ln/>
        </p:spPr>
        <p:txBody>
          <a:bodyPr/>
          <a:lstStyle/>
          <a:p>
            <a:r>
              <a:rPr lang="en-US" dirty="0"/>
              <a:t>Special effects: shape capture</a:t>
            </a:r>
          </a:p>
        </p:txBody>
      </p:sp>
      <p:sp>
        <p:nvSpPr>
          <p:cNvPr id="906246" name="Text Box 6"/>
          <p:cNvSpPr txBox="1">
            <a:spLocks noChangeArrowheads="1"/>
          </p:cNvSpPr>
          <p:nvPr/>
        </p:nvSpPr>
        <p:spPr bwMode="auto">
          <a:xfrm>
            <a:off x="9250671" y="6434139"/>
            <a:ext cx="1275734" cy="276999"/>
          </a:xfrm>
          <a:prstGeom prst="rect">
            <a:avLst/>
          </a:prstGeom>
          <a:noFill/>
          <a:ln w="19050">
            <a:noFill/>
            <a:miter lim="800000"/>
            <a:headEnd/>
            <a:tailEnd/>
          </a:ln>
          <a:effectLst/>
        </p:spPr>
        <p:txBody>
          <a:bodyPr wrap="none">
            <a:spAutoFit/>
          </a:bodyPr>
          <a:lstStyle/>
          <a:p>
            <a:r>
              <a:rPr lang="en-US" dirty="0">
                <a:solidFill>
                  <a:schemeClr val="tx1"/>
                </a:solidFill>
                <a:latin typeface="+mj-lt"/>
              </a:rPr>
              <a:t>Source: S. Seitz</a:t>
            </a:r>
          </a:p>
        </p:txBody>
      </p:sp>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8290" name="Text Box 2"/>
          <p:cNvSpPr txBox="1">
            <a:spLocks noChangeArrowheads="1"/>
          </p:cNvSpPr>
          <p:nvPr/>
        </p:nvSpPr>
        <p:spPr bwMode="auto">
          <a:xfrm>
            <a:off x="3698876" y="6369050"/>
            <a:ext cx="4759325" cy="336550"/>
          </a:xfrm>
          <a:prstGeom prst="rect">
            <a:avLst/>
          </a:prstGeom>
          <a:noFill/>
          <a:ln w="9525">
            <a:noFill/>
            <a:miter lim="800000"/>
            <a:headEnd/>
            <a:tailEnd/>
          </a:ln>
          <a:effectLst/>
        </p:spPr>
        <p:txBody>
          <a:bodyPr wrap="none">
            <a:spAutoFit/>
          </a:bodyPr>
          <a:lstStyle/>
          <a:p>
            <a:pPr>
              <a:spcBef>
                <a:spcPct val="0"/>
              </a:spcBef>
            </a:pPr>
            <a:r>
              <a:rPr lang="en-US" sz="1600" b="0" i="1">
                <a:solidFill>
                  <a:schemeClr val="tx1"/>
                </a:solidFill>
                <a:latin typeface="+mj-lt"/>
              </a:rPr>
              <a:t>Pirates of the </a:t>
            </a:r>
            <a:r>
              <a:rPr lang="en-US" sz="1600" b="0" i="1" dirty="0" err="1">
                <a:solidFill>
                  <a:schemeClr val="tx1"/>
                </a:solidFill>
                <a:latin typeface="+mj-lt"/>
              </a:rPr>
              <a:t>Carribean</a:t>
            </a:r>
            <a:r>
              <a:rPr lang="en-US" sz="1600" b="0" dirty="0">
                <a:solidFill>
                  <a:schemeClr val="tx1"/>
                </a:solidFill>
                <a:latin typeface="+mj-lt"/>
              </a:rPr>
              <a:t>, Industrial Light and Magic</a:t>
            </a:r>
          </a:p>
        </p:txBody>
      </p:sp>
      <p:sp>
        <p:nvSpPr>
          <p:cNvPr id="908291" name="Rectangle 3"/>
          <p:cNvSpPr>
            <a:spLocks noGrp="1" noChangeArrowheads="1"/>
          </p:cNvSpPr>
          <p:nvPr>
            <p:ph type="title"/>
          </p:nvPr>
        </p:nvSpPr>
        <p:spPr>
          <a:noFill/>
          <a:ln/>
        </p:spPr>
        <p:txBody>
          <a:bodyPr/>
          <a:lstStyle/>
          <a:p>
            <a:r>
              <a:rPr lang="en-US" dirty="0"/>
              <a:t>Special effects: motion capture</a:t>
            </a:r>
          </a:p>
        </p:txBody>
      </p:sp>
      <p:pic>
        <p:nvPicPr>
          <p:cNvPr id="908292" name="Picture 4"/>
          <p:cNvPicPr>
            <a:picLocks noChangeAspect="1" noChangeArrowheads="1"/>
          </p:cNvPicPr>
          <p:nvPr/>
        </p:nvPicPr>
        <p:blipFill>
          <a:blip r:embed="rId3" cstate="print"/>
          <a:srcRect/>
          <a:stretch>
            <a:fillRect/>
          </a:stretch>
        </p:blipFill>
        <p:spPr bwMode="auto">
          <a:xfrm>
            <a:off x="3457575" y="1400176"/>
            <a:ext cx="5276850" cy="2409825"/>
          </a:xfrm>
          <a:prstGeom prst="rect">
            <a:avLst/>
          </a:prstGeom>
          <a:noFill/>
          <a:ln w="9525">
            <a:noFill/>
            <a:miter lim="800000"/>
            <a:headEnd/>
            <a:tailEnd/>
          </a:ln>
          <a:effectLst/>
        </p:spPr>
      </p:pic>
      <p:pic>
        <p:nvPicPr>
          <p:cNvPr id="908293" name="Picture 5"/>
          <p:cNvPicPr>
            <a:picLocks noChangeAspect="1" noChangeArrowheads="1"/>
          </p:cNvPicPr>
          <p:nvPr/>
        </p:nvPicPr>
        <p:blipFill>
          <a:blip r:embed="rId4" cstate="print"/>
          <a:srcRect/>
          <a:stretch>
            <a:fillRect/>
          </a:stretch>
        </p:blipFill>
        <p:spPr bwMode="auto">
          <a:xfrm>
            <a:off x="3462339" y="3854450"/>
            <a:ext cx="5267325" cy="2419350"/>
          </a:xfrm>
          <a:prstGeom prst="rect">
            <a:avLst/>
          </a:prstGeom>
          <a:noFill/>
          <a:ln w="9525">
            <a:noFill/>
            <a:miter lim="800000"/>
            <a:headEnd/>
            <a:tailEnd/>
          </a:ln>
          <a:effectLst/>
        </p:spPr>
      </p:pic>
      <p:sp>
        <p:nvSpPr>
          <p:cNvPr id="908294" name="Text Box 6"/>
          <p:cNvSpPr txBox="1">
            <a:spLocks noChangeArrowheads="1"/>
          </p:cNvSpPr>
          <p:nvPr/>
        </p:nvSpPr>
        <p:spPr bwMode="auto">
          <a:xfrm>
            <a:off x="9220201" y="6434139"/>
            <a:ext cx="1336675" cy="274637"/>
          </a:xfrm>
          <a:prstGeom prst="rect">
            <a:avLst/>
          </a:prstGeom>
          <a:noFill/>
          <a:ln w="19050">
            <a:noFill/>
            <a:miter lim="800000"/>
            <a:headEnd/>
            <a:tailEnd/>
          </a:ln>
          <a:effectLst/>
        </p:spPr>
        <p:txBody>
          <a:bodyPr wrap="none">
            <a:spAutoFit/>
          </a:bodyPr>
          <a:lstStyle/>
          <a:p>
            <a:r>
              <a:rPr lang="en-US">
                <a:solidFill>
                  <a:schemeClr val="tx1"/>
                </a:solidFill>
              </a:rPr>
              <a:t>Source: S. Seitz</a:t>
            </a:r>
          </a:p>
        </p:txBody>
      </p:sp>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4CB6828D-4BED-48B5-8D67-274EC6C958AC}"/>
              </a:ext>
            </a:extLst>
          </p:cNvPr>
          <p:cNvPicPr>
            <a:picLocks noChangeAspect="1"/>
          </p:cNvPicPr>
          <p:nvPr/>
        </p:nvPicPr>
        <p:blipFill>
          <a:blip r:embed="rId2"/>
          <a:stretch>
            <a:fillRect/>
          </a:stretch>
        </p:blipFill>
        <p:spPr>
          <a:xfrm>
            <a:off x="1905000" y="6553199"/>
            <a:ext cx="4002006" cy="304802"/>
          </a:xfrm>
          <a:prstGeom prst="rect">
            <a:avLst/>
          </a:prstGeom>
        </p:spPr>
      </p:pic>
      <p:pic>
        <p:nvPicPr>
          <p:cNvPr id="4" name="Picture 3">
            <a:extLst>
              <a:ext uri="{FF2B5EF4-FFF2-40B4-BE49-F238E27FC236}">
                <a16:creationId xmlns:a16="http://schemas.microsoft.com/office/drawing/2014/main" id="{58DCACDF-E430-4422-9433-1D25D54828CF}"/>
              </a:ext>
            </a:extLst>
          </p:cNvPr>
          <p:cNvPicPr>
            <a:picLocks noChangeAspect="1"/>
          </p:cNvPicPr>
          <p:nvPr/>
        </p:nvPicPr>
        <p:blipFill>
          <a:blip r:embed="rId3"/>
          <a:stretch>
            <a:fillRect/>
          </a:stretch>
        </p:blipFill>
        <p:spPr>
          <a:xfrm>
            <a:off x="1515580" y="152401"/>
            <a:ext cx="9144000" cy="6140101"/>
          </a:xfrm>
          <a:prstGeom prst="rect">
            <a:avLst/>
          </a:prstGeom>
        </p:spPr>
      </p:pic>
      <p:sp>
        <p:nvSpPr>
          <p:cNvPr id="5" name="Rectangle 4">
            <a:extLst>
              <a:ext uri="{FF2B5EF4-FFF2-40B4-BE49-F238E27FC236}">
                <a16:creationId xmlns:a16="http://schemas.microsoft.com/office/drawing/2014/main" id="{358464E9-BDAE-4EE0-94C7-9F73FC4716D5}"/>
              </a:ext>
            </a:extLst>
          </p:cNvPr>
          <p:cNvSpPr/>
          <p:nvPr/>
        </p:nvSpPr>
        <p:spPr>
          <a:xfrm>
            <a:off x="8001000" y="1"/>
            <a:ext cx="2971800" cy="56549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Rectangle 1">
            <a:extLst>
              <a:ext uri="{FF2B5EF4-FFF2-40B4-BE49-F238E27FC236}">
                <a16:creationId xmlns:a16="http://schemas.microsoft.com/office/drawing/2014/main" id="{1EED3DAC-DE66-43AB-95C3-C65433011BA3}"/>
              </a:ext>
            </a:extLst>
          </p:cNvPr>
          <p:cNvSpPr/>
          <p:nvPr/>
        </p:nvSpPr>
        <p:spPr>
          <a:xfrm>
            <a:off x="7162800" y="2819400"/>
            <a:ext cx="3496780" cy="373379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583093028"/>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4CB6828D-4BED-48B5-8D67-274EC6C958AC}"/>
              </a:ext>
            </a:extLst>
          </p:cNvPr>
          <p:cNvPicPr>
            <a:picLocks noChangeAspect="1"/>
          </p:cNvPicPr>
          <p:nvPr/>
        </p:nvPicPr>
        <p:blipFill>
          <a:blip r:embed="rId2"/>
          <a:stretch>
            <a:fillRect/>
          </a:stretch>
        </p:blipFill>
        <p:spPr>
          <a:xfrm>
            <a:off x="1905000" y="6553199"/>
            <a:ext cx="4002006" cy="304802"/>
          </a:xfrm>
          <a:prstGeom prst="rect">
            <a:avLst/>
          </a:prstGeom>
        </p:spPr>
      </p:pic>
      <p:pic>
        <p:nvPicPr>
          <p:cNvPr id="4" name="Picture 3">
            <a:extLst>
              <a:ext uri="{FF2B5EF4-FFF2-40B4-BE49-F238E27FC236}">
                <a16:creationId xmlns:a16="http://schemas.microsoft.com/office/drawing/2014/main" id="{58DCACDF-E430-4422-9433-1D25D54828CF}"/>
              </a:ext>
            </a:extLst>
          </p:cNvPr>
          <p:cNvPicPr>
            <a:picLocks noChangeAspect="1"/>
          </p:cNvPicPr>
          <p:nvPr/>
        </p:nvPicPr>
        <p:blipFill>
          <a:blip r:embed="rId3"/>
          <a:stretch>
            <a:fillRect/>
          </a:stretch>
        </p:blipFill>
        <p:spPr>
          <a:xfrm>
            <a:off x="1515580" y="152401"/>
            <a:ext cx="9144000" cy="6140101"/>
          </a:xfrm>
          <a:prstGeom prst="rect">
            <a:avLst/>
          </a:prstGeom>
        </p:spPr>
      </p:pic>
      <p:sp>
        <p:nvSpPr>
          <p:cNvPr id="5" name="Rectangle 4">
            <a:extLst>
              <a:ext uri="{FF2B5EF4-FFF2-40B4-BE49-F238E27FC236}">
                <a16:creationId xmlns:a16="http://schemas.microsoft.com/office/drawing/2014/main" id="{358464E9-BDAE-4EE0-94C7-9F73FC4716D5}"/>
              </a:ext>
            </a:extLst>
          </p:cNvPr>
          <p:cNvSpPr/>
          <p:nvPr/>
        </p:nvSpPr>
        <p:spPr>
          <a:xfrm>
            <a:off x="8001000" y="1"/>
            <a:ext cx="2971800" cy="56549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82018" name="Picture 2" descr="The camera rig, dubbed “the three-headed monster” used on “The Irishman.”">
            <a:extLst>
              <a:ext uri="{FF2B5EF4-FFF2-40B4-BE49-F238E27FC236}">
                <a16:creationId xmlns:a16="http://schemas.microsoft.com/office/drawing/2014/main" id="{D3A8D536-19F2-4A60-9903-15A367AE076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000250" y="685801"/>
            <a:ext cx="8191500" cy="61436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083443576"/>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274638"/>
            <a:ext cx="11125200" cy="1143000"/>
          </a:xfrm>
        </p:spPr>
        <p:txBody>
          <a:bodyPr>
            <a:normAutofit/>
          </a:bodyPr>
          <a:lstStyle/>
          <a:p>
            <a:r>
              <a:rPr lang="en-US" dirty="0"/>
              <a:t>3D face tracking w/ consumer cameras</a:t>
            </a:r>
          </a:p>
        </p:txBody>
      </p:sp>
      <p:grpSp>
        <p:nvGrpSpPr>
          <p:cNvPr id="6" name="Group 5"/>
          <p:cNvGrpSpPr/>
          <p:nvPr/>
        </p:nvGrpSpPr>
        <p:grpSpPr>
          <a:xfrm>
            <a:off x="4076700" y="1417638"/>
            <a:ext cx="4038600" cy="2883932"/>
            <a:chOff x="1371600" y="1600200"/>
            <a:chExt cx="6400800" cy="4570762"/>
          </a:xfrm>
        </p:grpSpPr>
        <p:pic>
          <p:nvPicPr>
            <p:cNvPr id="4" name="Picture 3"/>
            <p:cNvPicPr>
              <a:picLocks noChangeAspect="1"/>
            </p:cNvPicPr>
            <p:nvPr/>
          </p:nvPicPr>
          <p:blipFill>
            <a:blip r:embed="rId2"/>
            <a:stretch>
              <a:fillRect/>
            </a:stretch>
          </p:blipFill>
          <p:spPr>
            <a:xfrm>
              <a:off x="1371600" y="1600200"/>
              <a:ext cx="6400800" cy="3949032"/>
            </a:xfrm>
            <a:prstGeom prst="rect">
              <a:avLst/>
            </a:prstGeom>
          </p:spPr>
        </p:pic>
        <p:sp>
          <p:nvSpPr>
            <p:cNvPr id="5" name="Text Box 4"/>
            <p:cNvSpPr txBox="1">
              <a:spLocks noChangeArrowheads="1"/>
            </p:cNvSpPr>
            <p:nvPr/>
          </p:nvSpPr>
          <p:spPr bwMode="auto">
            <a:xfrm>
              <a:off x="2940352" y="5585605"/>
              <a:ext cx="3624350" cy="585357"/>
            </a:xfrm>
            <a:prstGeom prst="rect">
              <a:avLst/>
            </a:prstGeom>
            <a:noFill/>
            <a:ln w="9525">
              <a:noFill/>
              <a:miter lim="800000"/>
              <a:headEnd/>
              <a:tailEnd/>
            </a:ln>
            <a:effectLst/>
          </p:spPr>
          <p:txBody>
            <a:bodyPr wrap="square">
              <a:spAutoFit/>
            </a:bodyPr>
            <a:lstStyle/>
            <a:p>
              <a:pPr>
                <a:spcBef>
                  <a:spcPct val="0"/>
                </a:spcBef>
              </a:pPr>
              <a:r>
                <a:rPr lang="en-US" sz="1800" b="0" dirty="0">
                  <a:solidFill>
                    <a:schemeClr val="tx1"/>
                  </a:solidFill>
                  <a:latin typeface="+mn-lt"/>
                </a:rPr>
                <a:t>Snapchat Lenses</a:t>
              </a:r>
            </a:p>
          </p:txBody>
        </p:sp>
      </p:grpSp>
      <p:pic>
        <p:nvPicPr>
          <p:cNvPr id="7" name="Picture 6"/>
          <p:cNvPicPr>
            <a:picLocks noChangeAspect="1"/>
          </p:cNvPicPr>
          <p:nvPr/>
        </p:nvPicPr>
        <p:blipFill>
          <a:blip r:embed="rId3"/>
          <a:stretch>
            <a:fillRect/>
          </a:stretch>
        </p:blipFill>
        <p:spPr>
          <a:xfrm>
            <a:off x="2857104" y="4419600"/>
            <a:ext cx="6705600" cy="1900648"/>
          </a:xfrm>
          <a:prstGeom prst="rect">
            <a:avLst/>
          </a:prstGeom>
        </p:spPr>
      </p:pic>
      <p:sp>
        <p:nvSpPr>
          <p:cNvPr id="8" name="Text Box 4"/>
          <p:cNvSpPr txBox="1">
            <a:spLocks noChangeArrowheads="1"/>
          </p:cNvSpPr>
          <p:nvPr/>
        </p:nvSpPr>
        <p:spPr bwMode="auto">
          <a:xfrm>
            <a:off x="4533108" y="6320248"/>
            <a:ext cx="3696492" cy="369332"/>
          </a:xfrm>
          <a:prstGeom prst="rect">
            <a:avLst/>
          </a:prstGeom>
          <a:noFill/>
          <a:ln w="9525">
            <a:noFill/>
            <a:miter lim="800000"/>
            <a:headEnd/>
            <a:tailEnd/>
          </a:ln>
          <a:effectLst/>
        </p:spPr>
        <p:txBody>
          <a:bodyPr wrap="square">
            <a:spAutoFit/>
          </a:bodyPr>
          <a:lstStyle/>
          <a:p>
            <a:pPr>
              <a:spcBef>
                <a:spcPct val="0"/>
              </a:spcBef>
            </a:pPr>
            <a:r>
              <a:rPr lang="en-US" sz="1800" b="0" dirty="0">
                <a:solidFill>
                  <a:schemeClr val="tx1"/>
                </a:solidFill>
                <a:latin typeface="+mn-lt"/>
                <a:hlinkClick r:id="rId4"/>
              </a:rPr>
              <a:t>Face2Face system</a:t>
            </a:r>
            <a:r>
              <a:rPr lang="en-US" sz="1800" b="0" dirty="0">
                <a:solidFill>
                  <a:schemeClr val="tx1"/>
                </a:solidFill>
                <a:latin typeface="+mn-lt"/>
              </a:rPr>
              <a:t> (</a:t>
            </a:r>
            <a:r>
              <a:rPr lang="en-US" sz="1800" b="0" dirty="0" err="1">
                <a:solidFill>
                  <a:schemeClr val="tx1"/>
                </a:solidFill>
                <a:latin typeface="+mn-lt"/>
              </a:rPr>
              <a:t>Thies</a:t>
            </a:r>
            <a:r>
              <a:rPr lang="en-US" sz="1800" b="0" dirty="0">
                <a:solidFill>
                  <a:schemeClr val="tx1"/>
                </a:solidFill>
                <a:latin typeface="+mn-lt"/>
              </a:rPr>
              <a:t> et al.)</a:t>
            </a:r>
          </a:p>
        </p:txBody>
      </p:sp>
    </p:spTree>
    <p:extLst>
      <p:ext uri="{BB962C8B-B14F-4D97-AF65-F5344CB8AC3E}">
        <p14:creationId xmlns:p14="http://schemas.microsoft.com/office/powerpoint/2010/main" val="2805201139"/>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281E1C-8038-4C08-A36E-DA52B8FC9031}"/>
              </a:ext>
            </a:extLst>
          </p:cNvPr>
          <p:cNvSpPr>
            <a:spLocks noGrp="1"/>
          </p:cNvSpPr>
          <p:nvPr>
            <p:ph type="title"/>
          </p:nvPr>
        </p:nvSpPr>
        <p:spPr/>
        <p:txBody>
          <a:bodyPr/>
          <a:lstStyle/>
          <a:p>
            <a:r>
              <a:rPr lang="en-US" dirty="0"/>
              <a:t>Image synthesis</a:t>
            </a:r>
          </a:p>
        </p:txBody>
      </p:sp>
      <p:pic>
        <p:nvPicPr>
          <p:cNvPr id="4" name="Online Media 3" title="Progressive Growing of GANs for Improved Quality, Stability, and Variation">
            <a:hlinkClick r:id="" action="ppaction://media"/>
            <a:extLst>
              <a:ext uri="{FF2B5EF4-FFF2-40B4-BE49-F238E27FC236}">
                <a16:creationId xmlns:a16="http://schemas.microsoft.com/office/drawing/2014/main" id="{FBEEA46B-91D8-46CA-A0F3-D7D5F5C392BD}"/>
              </a:ext>
            </a:extLst>
          </p:cNvPr>
          <p:cNvPicPr>
            <a:picLocks noRot="1" noChangeAspect="1"/>
          </p:cNvPicPr>
          <p:nvPr>
            <a:videoFile r:link="rId1"/>
          </p:nvPr>
        </p:nvPicPr>
        <p:blipFill>
          <a:blip r:embed="rId3"/>
          <a:stretch>
            <a:fillRect/>
          </a:stretch>
        </p:blipFill>
        <p:spPr>
          <a:xfrm>
            <a:off x="1761067" y="1600200"/>
            <a:ext cx="8669866" cy="4876800"/>
          </a:xfrm>
          <a:prstGeom prst="rect">
            <a:avLst/>
          </a:prstGeom>
        </p:spPr>
      </p:pic>
      <p:sp>
        <p:nvSpPr>
          <p:cNvPr id="5" name="TextBox 4">
            <a:extLst>
              <a:ext uri="{FF2B5EF4-FFF2-40B4-BE49-F238E27FC236}">
                <a16:creationId xmlns:a16="http://schemas.microsoft.com/office/drawing/2014/main" id="{82F076BB-0B91-4794-B18C-37E768F3CDF7}"/>
              </a:ext>
            </a:extLst>
          </p:cNvPr>
          <p:cNvSpPr txBox="1"/>
          <p:nvPr/>
        </p:nvSpPr>
        <p:spPr>
          <a:xfrm>
            <a:off x="1752601" y="6521063"/>
            <a:ext cx="8900197" cy="307777"/>
          </a:xfrm>
          <a:prstGeom prst="rect">
            <a:avLst/>
          </a:prstGeom>
          <a:noFill/>
        </p:spPr>
        <p:txBody>
          <a:bodyPr wrap="square" rtlCol="0">
            <a:spAutoFit/>
          </a:bodyPr>
          <a:lstStyle/>
          <a:p>
            <a:r>
              <a:rPr lang="en-US" sz="1400" b="0" dirty="0" err="1">
                <a:solidFill>
                  <a:schemeClr val="tx1"/>
                </a:solidFill>
              </a:rPr>
              <a:t>Karras</a:t>
            </a:r>
            <a:r>
              <a:rPr lang="en-US" sz="1400" b="0" dirty="0">
                <a:solidFill>
                  <a:schemeClr val="tx1"/>
                </a:solidFill>
              </a:rPr>
              <a:t>, et al., </a:t>
            </a:r>
            <a:r>
              <a:rPr lang="en-US" sz="1400" b="0" i="1" dirty="0">
                <a:solidFill>
                  <a:schemeClr val="tx1"/>
                </a:solidFill>
              </a:rPr>
              <a:t>Progressive Growing of GANs for Improved Quality, Stability, and Variation</a:t>
            </a:r>
            <a:r>
              <a:rPr lang="en-US" sz="1400" b="0" dirty="0">
                <a:solidFill>
                  <a:schemeClr val="tx1"/>
                </a:solidFill>
              </a:rPr>
              <a:t>, ICLR 2018</a:t>
            </a:r>
            <a:endParaRPr lang="en-US" sz="1400" b="0" i="1" dirty="0">
              <a:solidFill>
                <a:schemeClr val="tx1"/>
              </a:solidFill>
            </a:endParaRPr>
          </a:p>
        </p:txBody>
      </p:sp>
    </p:spTree>
    <p:extLst>
      <p:ext uri="{BB962C8B-B14F-4D97-AF65-F5344CB8AC3E}">
        <p14:creationId xmlns:p14="http://schemas.microsoft.com/office/powerpoint/2010/main" val="814588238"/>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AEA698C-BCD6-4C59-B88A-47C32624C9E9}"/>
              </a:ext>
            </a:extLst>
          </p:cNvPr>
          <p:cNvSpPr>
            <a:spLocks noGrp="1"/>
          </p:cNvSpPr>
          <p:nvPr>
            <p:ph type="title"/>
          </p:nvPr>
        </p:nvSpPr>
        <p:spPr/>
        <p:txBody>
          <a:bodyPr/>
          <a:lstStyle/>
          <a:p>
            <a:r>
              <a:rPr lang="en-US" dirty="0"/>
              <a:t>Which face is real?</a:t>
            </a:r>
          </a:p>
        </p:txBody>
      </p:sp>
      <p:pic>
        <p:nvPicPr>
          <p:cNvPr id="7" name="Picture 6">
            <a:extLst>
              <a:ext uri="{FF2B5EF4-FFF2-40B4-BE49-F238E27FC236}">
                <a16:creationId xmlns:a16="http://schemas.microsoft.com/office/drawing/2014/main" id="{93DEC4C2-33BD-47C7-99B7-680BEF32E7AD}"/>
              </a:ext>
            </a:extLst>
          </p:cNvPr>
          <p:cNvPicPr>
            <a:picLocks noChangeAspect="1"/>
          </p:cNvPicPr>
          <p:nvPr/>
        </p:nvPicPr>
        <p:blipFill>
          <a:blip r:embed="rId2"/>
          <a:stretch>
            <a:fillRect/>
          </a:stretch>
        </p:blipFill>
        <p:spPr>
          <a:xfrm>
            <a:off x="1904999" y="1417638"/>
            <a:ext cx="8382002" cy="4884000"/>
          </a:xfrm>
          <a:prstGeom prst="rect">
            <a:avLst/>
          </a:prstGeom>
        </p:spPr>
      </p:pic>
      <p:sp>
        <p:nvSpPr>
          <p:cNvPr id="9" name="TextBox 8">
            <a:extLst>
              <a:ext uri="{FF2B5EF4-FFF2-40B4-BE49-F238E27FC236}">
                <a16:creationId xmlns:a16="http://schemas.microsoft.com/office/drawing/2014/main" id="{62AA5261-2A34-4566-8BD9-9F66CF7F0378}"/>
              </a:ext>
            </a:extLst>
          </p:cNvPr>
          <p:cNvSpPr txBox="1"/>
          <p:nvPr/>
        </p:nvSpPr>
        <p:spPr>
          <a:xfrm>
            <a:off x="3048000" y="6123801"/>
            <a:ext cx="6096000" cy="338554"/>
          </a:xfrm>
          <a:prstGeom prst="rect">
            <a:avLst/>
          </a:prstGeom>
          <a:noFill/>
        </p:spPr>
        <p:txBody>
          <a:bodyPr wrap="square">
            <a:spAutoFit/>
          </a:bodyPr>
          <a:lstStyle/>
          <a:p>
            <a:r>
              <a:rPr lang="en-US" sz="1600" b="0" dirty="0">
                <a:solidFill>
                  <a:schemeClr val="tx1"/>
                </a:solidFill>
                <a:latin typeface="+mj-lt"/>
                <a:hlinkClick r:id="rId3"/>
              </a:rPr>
              <a:t>https://www.whichfaceisreal.com/</a:t>
            </a:r>
            <a:endParaRPr lang="en-US" sz="1600" b="0" dirty="0">
              <a:solidFill>
                <a:schemeClr val="tx1"/>
              </a:solidFill>
              <a:latin typeface="+mj-lt"/>
            </a:endParaRPr>
          </a:p>
        </p:txBody>
      </p:sp>
    </p:spTree>
    <p:extLst>
      <p:ext uri="{BB962C8B-B14F-4D97-AF65-F5344CB8AC3E}">
        <p14:creationId xmlns:p14="http://schemas.microsoft.com/office/powerpoint/2010/main" val="123855600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E6BD26F-FD97-4AB8-8A4F-CBB460F4EEAF}"/>
              </a:ext>
            </a:extLst>
          </p:cNvPr>
          <p:cNvSpPr>
            <a:spLocks noGrp="1"/>
          </p:cNvSpPr>
          <p:nvPr>
            <p:ph type="title"/>
          </p:nvPr>
        </p:nvSpPr>
        <p:spPr/>
        <p:txBody>
          <a:bodyPr/>
          <a:lstStyle/>
          <a:p>
            <a:r>
              <a:rPr lang="en-US" dirty="0"/>
              <a:t>Image synthesis</a:t>
            </a:r>
          </a:p>
        </p:txBody>
      </p:sp>
      <p:pic>
        <p:nvPicPr>
          <p:cNvPr id="982018" name="Picture 2" descr="https://camo.githubusercontent.com/69cbc0371777fba5d251a564e2f8a8f38d1bf43f/68747470733a2f2f6a756e79616e7a2e6769746875622e696f2f4379636c6547414e2f696d616765732f7465617365725f686967685f7265732e6a7067">
            <a:extLst>
              <a:ext uri="{FF2B5EF4-FFF2-40B4-BE49-F238E27FC236}">
                <a16:creationId xmlns:a16="http://schemas.microsoft.com/office/drawing/2014/main" id="{043F42D0-6A63-4DCB-8EF8-516B09464AE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1524000"/>
            <a:ext cx="9144000" cy="4394200"/>
          </a:xfrm>
          <a:prstGeom prst="rect">
            <a:avLst/>
          </a:prstGeom>
          <a:noFill/>
          <a:extLst>
            <a:ext uri="{909E8E84-426E-40DD-AFC4-6F175D3DCCD1}">
              <a14:hiddenFill xmlns:a14="http://schemas.microsoft.com/office/drawing/2010/main">
                <a:solidFill>
                  <a:srgbClr val="FFFFFF"/>
                </a:solidFill>
              </a14:hiddenFill>
            </a:ext>
          </a:extLst>
        </p:spPr>
      </p:pic>
      <p:sp>
        <p:nvSpPr>
          <p:cNvPr id="5" name="TextBox 4">
            <a:extLst>
              <a:ext uri="{FF2B5EF4-FFF2-40B4-BE49-F238E27FC236}">
                <a16:creationId xmlns:a16="http://schemas.microsoft.com/office/drawing/2014/main" id="{1D300754-3FE5-41BC-87C0-0286F78BE506}"/>
              </a:ext>
            </a:extLst>
          </p:cNvPr>
          <p:cNvSpPr txBox="1"/>
          <p:nvPr/>
        </p:nvSpPr>
        <p:spPr>
          <a:xfrm>
            <a:off x="1752601" y="6169224"/>
            <a:ext cx="8900197" cy="307777"/>
          </a:xfrm>
          <a:prstGeom prst="rect">
            <a:avLst/>
          </a:prstGeom>
          <a:noFill/>
        </p:spPr>
        <p:txBody>
          <a:bodyPr wrap="square" rtlCol="0">
            <a:spAutoFit/>
          </a:bodyPr>
          <a:lstStyle/>
          <a:p>
            <a:r>
              <a:rPr lang="en-US" sz="1400" b="0" dirty="0">
                <a:solidFill>
                  <a:schemeClr val="tx1"/>
                </a:solidFill>
              </a:rPr>
              <a:t>Zhu, et al., </a:t>
            </a:r>
            <a:r>
              <a:rPr lang="en-US" sz="1400" b="0" i="1" dirty="0">
                <a:solidFill>
                  <a:schemeClr val="tx1"/>
                </a:solidFill>
              </a:rPr>
              <a:t>Unpaired Image-to-Image Translation using Cycle-Consistent Adversarial Networks</a:t>
            </a:r>
            <a:r>
              <a:rPr lang="en-US" sz="1400" b="0" dirty="0">
                <a:solidFill>
                  <a:schemeClr val="tx1"/>
                </a:solidFill>
              </a:rPr>
              <a:t>, ICCV 2017</a:t>
            </a:r>
            <a:endParaRPr lang="en-US" sz="1400" b="0" i="1" dirty="0">
              <a:solidFill>
                <a:schemeClr val="tx1"/>
              </a:solidFill>
            </a:endParaRPr>
          </a:p>
        </p:txBody>
      </p:sp>
    </p:spTree>
    <p:extLst>
      <p:ext uri="{BB962C8B-B14F-4D97-AF65-F5344CB8AC3E}">
        <p14:creationId xmlns:p14="http://schemas.microsoft.com/office/powerpoint/2010/main" val="53032244"/>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0338" name="Rectangle 2"/>
          <p:cNvSpPr>
            <a:spLocks noGrp="1" noChangeArrowheads="1"/>
          </p:cNvSpPr>
          <p:nvPr>
            <p:ph type="title"/>
          </p:nvPr>
        </p:nvSpPr>
        <p:spPr/>
        <p:txBody>
          <a:bodyPr/>
          <a:lstStyle/>
          <a:p>
            <a:r>
              <a:rPr lang="en-US"/>
              <a:t>Sports</a:t>
            </a:r>
          </a:p>
        </p:txBody>
      </p:sp>
      <p:pic>
        <p:nvPicPr>
          <p:cNvPr id="910340" name="Picture 4" descr="first-down-line"/>
          <p:cNvPicPr>
            <a:picLocks noChangeAspect="1" noChangeArrowheads="1"/>
          </p:cNvPicPr>
          <p:nvPr/>
        </p:nvPicPr>
        <p:blipFill>
          <a:blip r:embed="rId3" cstate="print"/>
          <a:srcRect/>
          <a:stretch>
            <a:fillRect/>
          </a:stretch>
        </p:blipFill>
        <p:spPr bwMode="auto">
          <a:xfrm>
            <a:off x="1981200" y="1981200"/>
            <a:ext cx="3810000" cy="2857500"/>
          </a:xfrm>
          <a:prstGeom prst="rect">
            <a:avLst/>
          </a:prstGeom>
          <a:noFill/>
        </p:spPr>
      </p:pic>
      <p:sp>
        <p:nvSpPr>
          <p:cNvPr id="910341" name="Text Box 5"/>
          <p:cNvSpPr txBox="1">
            <a:spLocks noChangeArrowheads="1"/>
          </p:cNvSpPr>
          <p:nvPr/>
        </p:nvSpPr>
        <p:spPr bwMode="auto">
          <a:xfrm>
            <a:off x="1789445" y="4924426"/>
            <a:ext cx="4264565" cy="646331"/>
          </a:xfrm>
          <a:prstGeom prst="rect">
            <a:avLst/>
          </a:prstGeom>
          <a:noFill/>
          <a:ln w="9525">
            <a:noFill/>
            <a:miter lim="800000"/>
            <a:headEnd/>
            <a:tailEnd/>
          </a:ln>
          <a:effectLst/>
        </p:spPr>
        <p:txBody>
          <a:bodyPr wrap="none">
            <a:spAutoFit/>
          </a:bodyPr>
          <a:lstStyle/>
          <a:p>
            <a:pPr>
              <a:spcBef>
                <a:spcPct val="0"/>
              </a:spcBef>
            </a:pPr>
            <a:r>
              <a:rPr lang="en-US" sz="1800" b="0" i="1" dirty="0" err="1">
                <a:solidFill>
                  <a:schemeClr val="tx1"/>
                </a:solidFill>
                <a:latin typeface="+mn-lt"/>
              </a:rPr>
              <a:t>Sportvision</a:t>
            </a:r>
            <a:r>
              <a:rPr lang="en-US" sz="1800" b="0" dirty="0">
                <a:solidFill>
                  <a:schemeClr val="tx1"/>
                </a:solidFill>
                <a:latin typeface="+mn-lt"/>
              </a:rPr>
              <a:t> first down line</a:t>
            </a:r>
          </a:p>
          <a:p>
            <a:pPr>
              <a:spcBef>
                <a:spcPct val="0"/>
              </a:spcBef>
            </a:pPr>
            <a:r>
              <a:rPr lang="en-US" sz="1800" b="0" dirty="0">
                <a:solidFill>
                  <a:schemeClr val="tx1"/>
                </a:solidFill>
                <a:latin typeface="+mn-lt"/>
                <a:hlinkClick r:id="rId4"/>
              </a:rPr>
              <a:t>Explanation</a:t>
            </a:r>
            <a:r>
              <a:rPr lang="en-US" sz="1800" b="0" dirty="0">
                <a:solidFill>
                  <a:schemeClr val="tx1"/>
                </a:solidFill>
                <a:latin typeface="+mn-lt"/>
              </a:rPr>
              <a:t> on www.howstuffworks.com</a:t>
            </a:r>
          </a:p>
        </p:txBody>
      </p:sp>
      <p:sp>
        <p:nvSpPr>
          <p:cNvPr id="910342" name="Text Box 6"/>
          <p:cNvSpPr txBox="1">
            <a:spLocks noChangeArrowheads="1"/>
          </p:cNvSpPr>
          <p:nvPr/>
        </p:nvSpPr>
        <p:spPr bwMode="auto">
          <a:xfrm>
            <a:off x="9250671" y="6434139"/>
            <a:ext cx="1275734" cy="276999"/>
          </a:xfrm>
          <a:prstGeom prst="rect">
            <a:avLst/>
          </a:prstGeom>
          <a:noFill/>
          <a:ln w="19050">
            <a:noFill/>
            <a:miter lim="800000"/>
            <a:headEnd/>
            <a:tailEnd/>
          </a:ln>
          <a:effectLst/>
        </p:spPr>
        <p:txBody>
          <a:bodyPr wrap="none">
            <a:spAutoFit/>
          </a:bodyPr>
          <a:lstStyle/>
          <a:p>
            <a:r>
              <a:rPr lang="en-US" dirty="0">
                <a:solidFill>
                  <a:schemeClr val="tx1"/>
                </a:solidFill>
                <a:latin typeface="+mj-lt"/>
              </a:rPr>
              <a:t>Source: S. Seitz</a:t>
            </a:r>
          </a:p>
        </p:txBody>
      </p:sp>
      <p:pic>
        <p:nvPicPr>
          <p:cNvPr id="983044" name="Picture 4" descr="http://www.halobattleguide.com/images/blog/writing/arbook/OlympicAR2.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267236" y="1831542"/>
            <a:ext cx="4112354" cy="3156816"/>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2386" name="Rectangle 2"/>
          <p:cNvSpPr>
            <a:spLocks noGrp="1" noChangeArrowheads="1"/>
          </p:cNvSpPr>
          <p:nvPr>
            <p:ph type="title"/>
          </p:nvPr>
        </p:nvSpPr>
        <p:spPr/>
        <p:txBody>
          <a:bodyPr/>
          <a:lstStyle/>
          <a:p>
            <a:r>
              <a:rPr lang="en-US" dirty="0"/>
              <a:t>Smart cars</a:t>
            </a:r>
          </a:p>
        </p:txBody>
      </p:sp>
      <p:sp>
        <p:nvSpPr>
          <p:cNvPr id="912387" name="Rectangle 3"/>
          <p:cNvSpPr>
            <a:spLocks noGrp="1" noChangeArrowheads="1"/>
          </p:cNvSpPr>
          <p:nvPr>
            <p:ph idx="1"/>
          </p:nvPr>
        </p:nvSpPr>
        <p:spPr>
          <a:xfrm>
            <a:off x="228600" y="5105400"/>
            <a:ext cx="5334000" cy="1631950"/>
          </a:xfrm>
        </p:spPr>
        <p:txBody>
          <a:bodyPr>
            <a:normAutofit fontScale="92500" lnSpcReduction="10000"/>
          </a:bodyPr>
          <a:lstStyle/>
          <a:p>
            <a:r>
              <a:rPr lang="en-US" dirty="0">
                <a:hlinkClick r:id="rId3"/>
              </a:rPr>
              <a:t>Mobileye</a:t>
            </a:r>
            <a:endParaRPr lang="en-US" dirty="0"/>
          </a:p>
          <a:p>
            <a:r>
              <a:rPr lang="en-US" dirty="0"/>
              <a:t>Tesla Autopilot</a:t>
            </a:r>
          </a:p>
          <a:p>
            <a:r>
              <a:rPr lang="en-US" dirty="0"/>
              <a:t>Safety features in many cars</a:t>
            </a:r>
          </a:p>
        </p:txBody>
      </p:sp>
      <p:pic>
        <p:nvPicPr>
          <p:cNvPr id="912388" name="Picture 4"/>
          <p:cNvPicPr>
            <a:picLocks noChangeAspect="1" noChangeArrowheads="1"/>
          </p:cNvPicPr>
          <p:nvPr/>
        </p:nvPicPr>
        <p:blipFill>
          <a:blip r:embed="rId4" cstate="print"/>
          <a:srcRect/>
          <a:stretch>
            <a:fillRect/>
          </a:stretch>
        </p:blipFill>
        <p:spPr bwMode="auto">
          <a:xfrm>
            <a:off x="2514600" y="1417638"/>
            <a:ext cx="7781925" cy="4006850"/>
          </a:xfrm>
          <a:prstGeom prst="rect">
            <a:avLst/>
          </a:prstGeom>
          <a:noFill/>
          <a:ln w="9525">
            <a:noFill/>
            <a:miter lim="800000"/>
            <a:headEnd/>
            <a:tailEnd/>
          </a:ln>
          <a:effectLst/>
        </p:spPr>
      </p:pic>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2"/>
          <p:cNvSpPr>
            <a:spLocks noGrp="1" noChangeArrowheads="1"/>
          </p:cNvSpPr>
          <p:nvPr>
            <p:ph type="title"/>
          </p:nvPr>
        </p:nvSpPr>
        <p:spPr/>
        <p:txBody>
          <a:bodyPr/>
          <a:lstStyle/>
          <a:p>
            <a:r>
              <a:rPr lang="en-US" dirty="0"/>
              <a:t>Self-driving cars</a:t>
            </a:r>
          </a:p>
        </p:txBody>
      </p:sp>
      <p:sp>
        <p:nvSpPr>
          <p:cNvPr id="7" name="Content Placeholder 6">
            <a:extLst>
              <a:ext uri="{FF2B5EF4-FFF2-40B4-BE49-F238E27FC236}">
                <a16:creationId xmlns:a16="http://schemas.microsoft.com/office/drawing/2014/main" id="{F888DEE2-4DC4-444A-AAE9-3A911CB5CDB2}"/>
              </a:ext>
            </a:extLst>
          </p:cNvPr>
          <p:cNvSpPr>
            <a:spLocks noGrp="1"/>
          </p:cNvSpPr>
          <p:nvPr>
            <p:ph idx="1"/>
          </p:nvPr>
        </p:nvSpPr>
        <p:spPr/>
        <p:txBody>
          <a:bodyPr/>
          <a:lstStyle/>
          <a:p>
            <a:endParaRPr lang="en-US"/>
          </a:p>
        </p:txBody>
      </p:sp>
      <p:pic>
        <p:nvPicPr>
          <p:cNvPr id="2" name="Picture 2" descr="Image result for waymo">
            <a:extLst>
              <a:ext uri="{FF2B5EF4-FFF2-40B4-BE49-F238E27FC236}">
                <a16:creationId xmlns:a16="http://schemas.microsoft.com/office/drawing/2014/main" id="{24F41B59-02FB-4593-AD5E-E943A128934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200400" y="1676400"/>
            <a:ext cx="5791200" cy="4343400"/>
          </a:xfrm>
          <a:prstGeom prst="rect">
            <a:avLst/>
          </a:prstGeom>
          <a:noFill/>
          <a:extLst>
            <a:ext uri="{909E8E84-426E-40DD-AFC4-6F175D3DCCD1}">
              <a14:hiddenFill xmlns:a14="http://schemas.microsoft.com/office/drawing/2010/main">
                <a:solidFill>
                  <a:srgbClr val="FFFFFF"/>
                </a:solidFill>
              </a14:hiddenFill>
            </a:ext>
          </a:extLst>
        </p:spPr>
      </p:pic>
      <p:sp>
        <p:nvSpPr>
          <p:cNvPr id="8" name="Rectangle 3">
            <a:extLst>
              <a:ext uri="{FF2B5EF4-FFF2-40B4-BE49-F238E27FC236}">
                <a16:creationId xmlns:a16="http://schemas.microsoft.com/office/drawing/2014/main" id="{45C4BD6A-C06A-421B-A285-A5AFDAD410D3}"/>
              </a:ext>
            </a:extLst>
          </p:cNvPr>
          <p:cNvSpPr txBox="1">
            <a:spLocks noChangeArrowheads="1"/>
          </p:cNvSpPr>
          <p:nvPr/>
        </p:nvSpPr>
        <p:spPr>
          <a:xfrm>
            <a:off x="4419600" y="6096000"/>
            <a:ext cx="3352800" cy="685800"/>
          </a:xfrm>
          <a:prstGeom prst="rect">
            <a:avLst/>
          </a:prstGeom>
        </p:spPr>
        <p:txBody>
          <a:bodyPr vert="horz" lIns="91440" tIns="45720" rIns="91440" bIns="45720" rtlCol="0">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lgn="ctr" fontAlgn="auto">
              <a:spcAft>
                <a:spcPts val="0"/>
              </a:spcAft>
              <a:buFont typeface="Arial" pitchFamily="34" charset="0"/>
              <a:buNone/>
            </a:pPr>
            <a:r>
              <a:rPr lang="en-US" b="0"/>
              <a:t>Waymo</a:t>
            </a:r>
            <a:endParaRPr lang="en-US" b="0" dirty="0"/>
          </a:p>
        </p:txBody>
      </p:sp>
    </p:spTree>
    <p:extLst>
      <p:ext uri="{BB962C8B-B14F-4D97-AF65-F5344CB8AC3E}">
        <p14:creationId xmlns:p14="http://schemas.microsoft.com/office/powerpoint/2010/main" val="968104727"/>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8530" name="Rectangle 2"/>
          <p:cNvSpPr>
            <a:spLocks noGrp="1" noChangeArrowheads="1"/>
          </p:cNvSpPr>
          <p:nvPr>
            <p:ph type="title"/>
          </p:nvPr>
        </p:nvSpPr>
        <p:spPr/>
        <p:txBody>
          <a:bodyPr/>
          <a:lstStyle/>
          <a:p>
            <a:r>
              <a:rPr lang="en-US"/>
              <a:t>Robotics</a:t>
            </a:r>
          </a:p>
        </p:txBody>
      </p:sp>
      <p:grpSp>
        <p:nvGrpSpPr>
          <p:cNvPr id="3" name="Group 2"/>
          <p:cNvGrpSpPr/>
          <p:nvPr/>
        </p:nvGrpSpPr>
        <p:grpSpPr>
          <a:xfrm>
            <a:off x="1854692" y="1219201"/>
            <a:ext cx="3712904" cy="3193993"/>
            <a:chOff x="838200" y="2352174"/>
            <a:chExt cx="3787437" cy="3258108"/>
          </a:xfrm>
        </p:grpSpPr>
        <p:sp>
          <p:nvSpPr>
            <p:cNvPr id="918536" name="Rectangle 8"/>
            <p:cNvSpPr>
              <a:spLocks noChangeArrowheads="1"/>
            </p:cNvSpPr>
            <p:nvPr/>
          </p:nvSpPr>
          <p:spPr bwMode="auto">
            <a:xfrm>
              <a:off x="1078277" y="5076559"/>
              <a:ext cx="3178401" cy="533723"/>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NASA’s Mars Curiosity Rover</a:t>
              </a:r>
            </a:p>
            <a:p>
              <a:pPr eaLnBrk="0" hangingPunct="0">
                <a:spcBef>
                  <a:spcPct val="0"/>
                </a:spcBef>
              </a:pPr>
              <a:r>
                <a:rPr lang="en-US" b="0" dirty="0">
                  <a:solidFill>
                    <a:schemeClr val="tx1"/>
                  </a:solidFill>
                  <a:latin typeface="+mn-lt"/>
                  <a:hlinkClick r:id="rId3"/>
                </a:rPr>
                <a:t>https://en.wikipedia.org/wiki/Curiosity_(rover)</a:t>
              </a:r>
              <a:endParaRPr lang="en-US" b="0" dirty="0">
                <a:solidFill>
                  <a:schemeClr val="tx1"/>
                </a:solidFill>
                <a:latin typeface="+mn-lt"/>
              </a:endParaRPr>
            </a:p>
          </p:txBody>
        </p:sp>
        <p:pic>
          <p:nvPicPr>
            <p:cNvPr id="986114" name="Picture 2" descr="File:Mars Science Laboratory Curiosity rover.jpg"/>
            <p:cNvPicPr>
              <a:picLocks noChangeAspect="1" noChangeArrowheads="1"/>
            </p:cNvPicPr>
            <p:nvPr/>
          </p:nvPicPr>
          <p:blipFill rotWithShape="1">
            <a:blip r:embed="rId4">
              <a:extLst>
                <a:ext uri="{28A0092B-C50C-407E-A947-70E740481C1C}">
                  <a14:useLocalDpi xmlns:a14="http://schemas.microsoft.com/office/drawing/2010/main" val="0"/>
                </a:ext>
              </a:extLst>
            </a:blip>
            <a:srcRect r="20980"/>
            <a:stretch/>
          </p:blipFill>
          <p:spPr bwMode="auto">
            <a:xfrm>
              <a:off x="838200" y="2352174"/>
              <a:ext cx="3787437" cy="2696076"/>
            </a:xfrm>
            <a:prstGeom prst="rect">
              <a:avLst/>
            </a:prstGeom>
            <a:noFill/>
            <a:ln w="9525">
              <a:noFill/>
              <a:miter lim="800000"/>
              <a:headEnd/>
              <a:tailEnd/>
            </a:ln>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grpSp>
      <p:grpSp>
        <p:nvGrpSpPr>
          <p:cNvPr id="4" name="Group 3"/>
          <p:cNvGrpSpPr/>
          <p:nvPr/>
        </p:nvGrpSpPr>
        <p:grpSpPr>
          <a:xfrm>
            <a:off x="5780343" y="1311389"/>
            <a:ext cx="4811458" cy="3056422"/>
            <a:chOff x="4206207" y="2177240"/>
            <a:chExt cx="5174583" cy="3287093"/>
          </a:xfrm>
        </p:grpSpPr>
        <p:sp>
          <p:nvSpPr>
            <p:cNvPr id="11" name="Rectangle 8"/>
            <p:cNvSpPr>
              <a:spLocks noChangeArrowheads="1"/>
            </p:cNvSpPr>
            <p:nvPr/>
          </p:nvSpPr>
          <p:spPr bwMode="auto">
            <a:xfrm>
              <a:off x="4206207" y="4901625"/>
              <a:ext cx="5174583" cy="562708"/>
            </a:xfrm>
            <a:prstGeom prst="rect">
              <a:avLst/>
            </a:prstGeom>
            <a:noFill/>
            <a:ln w="9525">
              <a:noFill/>
              <a:miter lim="800000"/>
              <a:headEnd/>
              <a:tailEnd/>
            </a:ln>
            <a:effectLst/>
          </p:spPr>
          <p:txBody>
            <a:bodyPr wrap="square">
              <a:spAutoFit/>
            </a:bodyPr>
            <a:lstStyle/>
            <a:p>
              <a:pPr eaLnBrk="0" hangingPunct="0">
                <a:spcBef>
                  <a:spcPct val="0"/>
                </a:spcBef>
              </a:pPr>
              <a:r>
                <a:rPr lang="en-US" sz="1600" b="0" dirty="0">
                  <a:solidFill>
                    <a:schemeClr val="tx1"/>
                  </a:solidFill>
                  <a:latin typeface="+mn-lt"/>
                </a:rPr>
                <a:t>Amazon Picking Challenge</a:t>
              </a:r>
            </a:p>
            <a:p>
              <a:pPr eaLnBrk="0" hangingPunct="0">
                <a:spcBef>
                  <a:spcPct val="0"/>
                </a:spcBef>
              </a:pPr>
              <a:r>
                <a:rPr lang="en-US" b="0" dirty="0">
                  <a:solidFill>
                    <a:schemeClr val="tx1"/>
                  </a:solidFill>
                  <a:latin typeface="+mn-lt"/>
                  <a:hlinkClick r:id="rId5"/>
                </a:rPr>
                <a:t>http://www.robocup2016.org/en/events/amazon-picking-challenge/</a:t>
              </a:r>
              <a:endParaRPr lang="en-US" b="0" dirty="0">
                <a:solidFill>
                  <a:schemeClr val="tx1"/>
                </a:solidFill>
                <a:latin typeface="+mn-lt"/>
              </a:endParaRPr>
            </a:p>
          </p:txBody>
        </p:sp>
        <p:pic>
          <p:nvPicPr>
            <p:cNvPr id="2" name="Picture 1"/>
            <p:cNvPicPr>
              <a:picLocks noChangeAspect="1"/>
            </p:cNvPicPr>
            <p:nvPr/>
          </p:nvPicPr>
          <p:blipFill rotWithShape="1">
            <a:blip r:embed="rId6"/>
            <a:srcRect r="9381"/>
            <a:stretch/>
          </p:blipFill>
          <p:spPr>
            <a:xfrm>
              <a:off x="4545686" y="2177240"/>
              <a:ext cx="4343399" cy="2696076"/>
            </a:xfrm>
            <a:prstGeom prst="rect">
              <a:avLst/>
            </a:prstGeom>
            <a:noFill/>
            <a:ln w="9525">
              <a:noFill/>
              <a:miter lim="800000"/>
              <a:headEnd/>
              <a:tailEnd/>
            </a:ln>
            <a:effectLst>
              <a:outerShdw blurRad="50800" dist="38100" dir="2700000" algn="tl" rotWithShape="0">
                <a:prstClr val="black">
                  <a:alpha val="40000"/>
                </a:prstClr>
              </a:outerShdw>
            </a:effectLst>
          </p:spPr>
        </p:pic>
      </p:grpSp>
      <p:grpSp>
        <p:nvGrpSpPr>
          <p:cNvPr id="6" name="Group 5"/>
          <p:cNvGrpSpPr/>
          <p:nvPr/>
        </p:nvGrpSpPr>
        <p:grpSpPr>
          <a:xfrm>
            <a:off x="1675020" y="4683390"/>
            <a:ext cx="4191000" cy="2174611"/>
            <a:chOff x="2400299" y="4724400"/>
            <a:chExt cx="4191000" cy="2174611"/>
          </a:xfrm>
        </p:grpSpPr>
        <p:pic>
          <p:nvPicPr>
            <p:cNvPr id="5" name="Picture 4"/>
            <p:cNvPicPr>
              <a:picLocks noChangeAspect="1"/>
            </p:cNvPicPr>
            <p:nvPr/>
          </p:nvPicPr>
          <p:blipFill rotWithShape="1">
            <a:blip r:embed="rId7"/>
            <a:srcRect t="25077" r="12500" b="7483"/>
            <a:stretch/>
          </p:blipFill>
          <p:spPr>
            <a:xfrm>
              <a:off x="2400299" y="4724400"/>
              <a:ext cx="4191000" cy="1836057"/>
            </a:xfrm>
            <a:prstGeom prst="rect">
              <a:avLst/>
            </a:prstGeom>
          </p:spPr>
        </p:pic>
        <p:sp>
          <p:nvSpPr>
            <p:cNvPr id="12" name="Rectangle 8"/>
            <p:cNvSpPr>
              <a:spLocks noChangeArrowheads="1"/>
            </p:cNvSpPr>
            <p:nvPr/>
          </p:nvSpPr>
          <p:spPr bwMode="auto">
            <a:xfrm>
              <a:off x="3732506" y="6560457"/>
              <a:ext cx="1678986" cy="338554"/>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Amazon Prime Air</a:t>
              </a:r>
            </a:p>
          </p:txBody>
        </p:sp>
      </p:grpSp>
      <p:pic>
        <p:nvPicPr>
          <p:cNvPr id="983042" name="Picture 2" descr="Image result for amazon scout">
            <a:extLst>
              <a:ext uri="{FF2B5EF4-FFF2-40B4-BE49-F238E27FC236}">
                <a16:creationId xmlns:a16="http://schemas.microsoft.com/office/drawing/2014/main" id="{93D2BBE2-C906-423B-99C7-994F544A319C}"/>
              </a:ext>
            </a:extLst>
          </p:cNvPr>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6547772" y="4679873"/>
            <a:ext cx="3282028" cy="1846140"/>
          </a:xfrm>
          <a:prstGeom prst="rect">
            <a:avLst/>
          </a:prstGeom>
          <a:noFill/>
          <a:extLst>
            <a:ext uri="{909E8E84-426E-40DD-AFC4-6F175D3DCCD1}">
              <a14:hiddenFill xmlns:a14="http://schemas.microsoft.com/office/drawing/2010/main">
                <a:solidFill>
                  <a:srgbClr val="FFFFFF"/>
                </a:solidFill>
              </a14:hiddenFill>
            </a:ext>
          </a:extLst>
        </p:spPr>
      </p:pic>
      <p:sp>
        <p:nvSpPr>
          <p:cNvPr id="13" name="Rectangle 8">
            <a:extLst>
              <a:ext uri="{FF2B5EF4-FFF2-40B4-BE49-F238E27FC236}">
                <a16:creationId xmlns:a16="http://schemas.microsoft.com/office/drawing/2014/main" id="{FA101404-B092-4075-9417-F8DA75F2726B}"/>
              </a:ext>
            </a:extLst>
          </p:cNvPr>
          <p:cNvSpPr>
            <a:spLocks noChangeArrowheads="1"/>
          </p:cNvSpPr>
          <p:nvPr/>
        </p:nvSpPr>
        <p:spPr bwMode="auto">
          <a:xfrm>
            <a:off x="7501333" y="6499521"/>
            <a:ext cx="1369478" cy="338554"/>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Amazon Scout</a:t>
            </a:r>
          </a:p>
        </p:txBody>
      </p:sp>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0994" name="Rectangle 2"/>
          <p:cNvSpPr>
            <a:spLocks noGrp="1" noChangeArrowheads="1"/>
          </p:cNvSpPr>
          <p:nvPr>
            <p:ph type="title"/>
            <p:custDataLst>
              <p:tags r:id="rId1"/>
            </p:custDataLst>
          </p:nvPr>
        </p:nvSpPr>
        <p:spPr/>
        <p:txBody>
          <a:bodyPr/>
          <a:lstStyle/>
          <a:p>
            <a:r>
              <a:rPr lang="en-US" dirty="0"/>
              <a:t>Medical imaging</a:t>
            </a:r>
          </a:p>
        </p:txBody>
      </p:sp>
      <p:grpSp>
        <p:nvGrpSpPr>
          <p:cNvPr id="2" name="Group 1">
            <a:extLst>
              <a:ext uri="{FF2B5EF4-FFF2-40B4-BE49-F238E27FC236}">
                <a16:creationId xmlns:a16="http://schemas.microsoft.com/office/drawing/2014/main" id="{4F605D9D-5941-4506-BF9C-1609E5241FDA}"/>
              </a:ext>
            </a:extLst>
          </p:cNvPr>
          <p:cNvGrpSpPr/>
          <p:nvPr/>
        </p:nvGrpSpPr>
        <p:grpSpPr>
          <a:xfrm>
            <a:off x="838200" y="1728215"/>
            <a:ext cx="2091295" cy="2729110"/>
            <a:chOff x="457200" y="1616075"/>
            <a:chExt cx="3505200" cy="4574236"/>
          </a:xfrm>
        </p:grpSpPr>
        <p:pic>
          <p:nvPicPr>
            <p:cNvPr id="340996" name="Picture 4" descr="mybrain"/>
            <p:cNvPicPr>
              <a:picLocks noChangeAspect="1" noChangeArrowheads="1"/>
            </p:cNvPicPr>
            <p:nvPr>
              <p:custDataLst>
                <p:tags r:id="rId2"/>
              </p:custDataLst>
            </p:nvPr>
          </p:nvPicPr>
          <p:blipFill>
            <a:blip r:embed="rId6" cstate="print"/>
            <a:srcRect/>
            <a:stretch>
              <a:fillRect/>
            </a:stretch>
          </p:blipFill>
          <p:spPr bwMode="auto">
            <a:xfrm>
              <a:off x="457200" y="1616075"/>
              <a:ext cx="3505200" cy="3505200"/>
            </a:xfrm>
            <a:prstGeom prst="rect">
              <a:avLst/>
            </a:prstGeom>
            <a:noFill/>
          </p:spPr>
        </p:pic>
        <p:sp>
          <p:nvSpPr>
            <p:cNvPr id="340999" name="Rectangle 7"/>
            <p:cNvSpPr>
              <a:spLocks noChangeArrowheads="1"/>
            </p:cNvSpPr>
            <p:nvPr>
              <p:custDataLst>
                <p:tags r:id="rId3"/>
              </p:custDataLst>
            </p:nvPr>
          </p:nvSpPr>
          <p:spPr bwMode="auto">
            <a:xfrm>
              <a:off x="932078" y="5210175"/>
              <a:ext cx="2496923" cy="980136"/>
            </a:xfrm>
            <a:prstGeom prst="rect">
              <a:avLst/>
            </a:prstGeom>
            <a:noFill/>
            <a:ln w="9525">
              <a:noFill/>
              <a:miter lim="800000"/>
              <a:headEnd/>
              <a:tailEnd/>
            </a:ln>
            <a:effectLst/>
          </p:spPr>
          <p:txBody>
            <a:bodyPr wrap="square">
              <a:spAutoFit/>
            </a:bodyPr>
            <a:lstStyle/>
            <a:p>
              <a:pPr algn="ctr" rtl="0" eaLnBrk="0" fontAlgn="base" hangingPunct="0">
                <a:spcBef>
                  <a:spcPct val="0"/>
                </a:spcBef>
                <a:spcAft>
                  <a:spcPct val="0"/>
                </a:spcAft>
              </a:pPr>
              <a:r>
                <a:rPr lang="en-US" sz="1600" b="0" dirty="0">
                  <a:solidFill>
                    <a:srgbClr val="000000"/>
                  </a:solidFill>
                  <a:latin typeface="+mj-lt"/>
                </a:rPr>
                <a:t>3D imaging (MRI, CT)</a:t>
              </a:r>
            </a:p>
          </p:txBody>
        </p:sp>
      </p:grpSp>
      <p:grpSp>
        <p:nvGrpSpPr>
          <p:cNvPr id="4" name="Group 3">
            <a:extLst>
              <a:ext uri="{FF2B5EF4-FFF2-40B4-BE49-F238E27FC236}">
                <a16:creationId xmlns:a16="http://schemas.microsoft.com/office/drawing/2014/main" id="{E879F24D-023F-439D-9C0A-316CC0F0BBE1}"/>
              </a:ext>
            </a:extLst>
          </p:cNvPr>
          <p:cNvGrpSpPr/>
          <p:nvPr/>
        </p:nvGrpSpPr>
        <p:grpSpPr>
          <a:xfrm>
            <a:off x="3352800" y="1728215"/>
            <a:ext cx="8374284" cy="2898707"/>
            <a:chOff x="1908858" y="3796316"/>
            <a:chExt cx="8374284" cy="2898707"/>
          </a:xfrm>
        </p:grpSpPr>
        <p:pic>
          <p:nvPicPr>
            <p:cNvPr id="984066" name="Picture 2" descr="Figure 1">
              <a:extLst>
                <a:ext uri="{FF2B5EF4-FFF2-40B4-BE49-F238E27FC236}">
                  <a16:creationId xmlns:a16="http://schemas.microsoft.com/office/drawing/2014/main" id="{96A4A93F-1AED-44ED-AF3A-FECB8138A058}"/>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1908858" y="3796316"/>
              <a:ext cx="8374284" cy="2284030"/>
            </a:xfrm>
            <a:prstGeom prst="rect">
              <a:avLst/>
            </a:prstGeom>
            <a:noFill/>
            <a:ln>
              <a:solidFill>
                <a:schemeClr val="tx1"/>
              </a:solidFill>
            </a:ln>
            <a:extLst>
              <a:ext uri="{909E8E84-426E-40DD-AFC4-6F175D3DCCD1}">
                <a14:hiddenFill xmlns:a14="http://schemas.microsoft.com/office/drawing/2010/main">
                  <a:solidFill>
                    <a:srgbClr val="FFFFFF"/>
                  </a:solidFill>
                </a14:hiddenFill>
              </a:ext>
            </a:extLst>
          </p:spPr>
        </p:pic>
        <p:sp>
          <p:nvSpPr>
            <p:cNvPr id="3" name="Rectangle 2">
              <a:extLst>
                <a:ext uri="{FF2B5EF4-FFF2-40B4-BE49-F238E27FC236}">
                  <a16:creationId xmlns:a16="http://schemas.microsoft.com/office/drawing/2014/main" id="{8D4FC63E-B886-4FD6-91AD-951193FB14A9}"/>
                </a:ext>
              </a:extLst>
            </p:cNvPr>
            <p:cNvSpPr/>
            <p:nvPr/>
          </p:nvSpPr>
          <p:spPr>
            <a:xfrm>
              <a:off x="2697004" y="6110248"/>
              <a:ext cx="6755654" cy="584775"/>
            </a:xfrm>
            <a:prstGeom prst="rect">
              <a:avLst/>
            </a:prstGeom>
            <a:noFill/>
            <a:ln w="9525">
              <a:noFill/>
              <a:miter lim="800000"/>
              <a:headEnd/>
              <a:tailEnd/>
            </a:ln>
            <a:effectLst/>
          </p:spPr>
          <p:txBody>
            <a:bodyPr wrap="square">
              <a:spAutoFit/>
            </a:bodyPr>
            <a:lstStyle/>
            <a:p>
              <a:pPr eaLnBrk="0" hangingPunct="0">
                <a:spcBef>
                  <a:spcPct val="0"/>
                </a:spcBef>
              </a:pPr>
              <a:r>
                <a:rPr lang="en-US" sz="1600" b="0" dirty="0">
                  <a:solidFill>
                    <a:srgbClr val="000000"/>
                  </a:solidFill>
                  <a:latin typeface="+mj-lt"/>
                </a:rPr>
                <a:t>Skin cancer classification with deep learning </a:t>
              </a:r>
              <a:r>
                <a:rPr lang="en-US" sz="1600" b="0" dirty="0">
                  <a:solidFill>
                    <a:srgbClr val="000000"/>
                  </a:solidFill>
                  <a:latin typeface="+mj-lt"/>
                  <a:hlinkClick r:id="rId8"/>
                </a:rPr>
                <a:t>https://cs.stanford.edu/people/esteva/nature/</a:t>
              </a:r>
              <a:endParaRPr lang="en-US" sz="1600" b="0" dirty="0">
                <a:solidFill>
                  <a:srgbClr val="000000"/>
                </a:solidFill>
                <a:latin typeface="+mj-lt"/>
              </a:endParaRPr>
            </a:p>
          </p:txBody>
        </p:sp>
      </p:grpSp>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6801" name="Screen Shot 2015-04-23 at 5.52.59 PM.png"/>
          <p:cNvPicPr>
            <a:picLocks noChangeAspect="1"/>
          </p:cNvPicPr>
          <p:nvPr/>
        </p:nvPicPr>
        <p:blipFill>
          <a:blip r:embed="rId3">
            <a:extLst>
              <a:ext uri="{28A0092B-C50C-407E-A947-70E740481C1C}">
                <a14:useLocalDpi xmlns:a14="http://schemas.microsoft.com/office/drawing/2010/main" val="0"/>
              </a:ext>
            </a:extLst>
          </a:blip>
          <a:srcRect l="1392" t="16205" r="6075" b="1205"/>
          <a:stretch>
            <a:fillRect/>
          </a:stretch>
        </p:blipFill>
        <p:spPr bwMode="auto">
          <a:xfrm>
            <a:off x="1447800" y="685800"/>
            <a:ext cx="9013825" cy="5745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400000"/>
                <a:headEnd/>
                <a:tailEnd/>
              </a14:hiddenLine>
            </a:ext>
          </a:extLst>
        </p:spPr>
      </p:pic>
    </p:spTree>
    <p:extLst>
      <p:ext uri="{BB962C8B-B14F-4D97-AF65-F5344CB8AC3E}">
        <p14:creationId xmlns:p14="http://schemas.microsoft.com/office/powerpoint/2010/main" val="2283107359"/>
      </p:ext>
    </p:extLst>
  </p:cSld>
  <p:clrMapOvr>
    <a:masterClrMapping/>
  </p:clrMapOvr>
  <p:transition spd="slow"/>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Virtual &amp; Augmented Reality</a:t>
            </a:r>
          </a:p>
        </p:txBody>
      </p:sp>
      <p:grpSp>
        <p:nvGrpSpPr>
          <p:cNvPr id="6" name="Group 5"/>
          <p:cNvGrpSpPr/>
          <p:nvPr/>
        </p:nvGrpSpPr>
        <p:grpSpPr>
          <a:xfrm>
            <a:off x="2514600" y="1061283"/>
            <a:ext cx="2895600" cy="2838510"/>
            <a:chOff x="609600" y="1371600"/>
            <a:chExt cx="2895600" cy="2838510"/>
          </a:xfrm>
        </p:grpSpPr>
        <p:pic>
          <p:nvPicPr>
            <p:cNvPr id="1000450" name="Picture 2" descr="http://onlinecmag.com/wp-content/uploads/2016/11/dsky.co_.jpg?x59574"/>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609600" y="1371600"/>
              <a:ext cx="2895600" cy="2326034"/>
            </a:xfrm>
            <a:prstGeom prst="rect">
              <a:avLst/>
            </a:prstGeom>
            <a:noFill/>
            <a:extLst>
              <a:ext uri="{909E8E84-426E-40DD-AFC4-6F175D3DCCD1}">
                <a14:hiddenFill xmlns:a14="http://schemas.microsoft.com/office/drawing/2010/main">
                  <a:solidFill>
                    <a:srgbClr val="FFFFFF"/>
                  </a:solidFill>
                </a14:hiddenFill>
              </a:ext>
            </a:extLst>
          </p:spPr>
        </p:pic>
        <p:sp>
          <p:nvSpPr>
            <p:cNvPr id="7" name="Rectangle 8"/>
            <p:cNvSpPr>
              <a:spLocks noChangeArrowheads="1"/>
            </p:cNvSpPr>
            <p:nvPr/>
          </p:nvSpPr>
          <p:spPr bwMode="auto">
            <a:xfrm>
              <a:off x="951665" y="3810000"/>
              <a:ext cx="2195987" cy="400110"/>
            </a:xfrm>
            <a:prstGeom prst="rect">
              <a:avLst/>
            </a:prstGeom>
            <a:noFill/>
            <a:ln w="9525">
              <a:noFill/>
              <a:miter lim="800000"/>
              <a:headEnd/>
              <a:tailEnd/>
            </a:ln>
            <a:effectLst/>
          </p:spPr>
          <p:txBody>
            <a:bodyPr wrap="none">
              <a:spAutoFit/>
            </a:bodyPr>
            <a:lstStyle/>
            <a:p>
              <a:pPr eaLnBrk="0" hangingPunct="0">
                <a:spcBef>
                  <a:spcPct val="0"/>
                </a:spcBef>
              </a:pPr>
              <a:r>
                <a:rPr lang="en-US" sz="2000" b="0" dirty="0">
                  <a:solidFill>
                    <a:schemeClr val="tx1"/>
                  </a:solidFill>
                  <a:latin typeface="+mn-lt"/>
                </a:rPr>
                <a:t>6DoF head tracking</a:t>
              </a:r>
            </a:p>
          </p:txBody>
        </p:sp>
      </p:grpSp>
      <p:grpSp>
        <p:nvGrpSpPr>
          <p:cNvPr id="9" name="Group 8"/>
          <p:cNvGrpSpPr/>
          <p:nvPr/>
        </p:nvGrpSpPr>
        <p:grpSpPr>
          <a:xfrm>
            <a:off x="5867400" y="1608423"/>
            <a:ext cx="3358858" cy="2290822"/>
            <a:chOff x="3352800" y="1600200"/>
            <a:chExt cx="3358858" cy="2290822"/>
          </a:xfrm>
        </p:grpSpPr>
        <p:pic>
          <p:nvPicPr>
            <p:cNvPr id="1000452" name="Picture 4" descr="http://media.gizmodo.co.uk/wp-content/uploads/2015/07/oculus-rift-final-620x349.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52800" y="1600200"/>
              <a:ext cx="3358858" cy="1890712"/>
            </a:xfrm>
            <a:prstGeom prst="rect">
              <a:avLst/>
            </a:prstGeom>
            <a:noFill/>
            <a:extLst>
              <a:ext uri="{909E8E84-426E-40DD-AFC4-6F175D3DCCD1}">
                <a14:hiddenFill xmlns:a14="http://schemas.microsoft.com/office/drawing/2010/main">
                  <a:solidFill>
                    <a:srgbClr val="FFFFFF"/>
                  </a:solidFill>
                </a14:hiddenFill>
              </a:ext>
            </a:extLst>
          </p:spPr>
        </p:pic>
        <p:sp>
          <p:nvSpPr>
            <p:cNvPr id="10" name="Rectangle 8"/>
            <p:cNvSpPr>
              <a:spLocks noChangeArrowheads="1"/>
            </p:cNvSpPr>
            <p:nvPr/>
          </p:nvSpPr>
          <p:spPr bwMode="auto">
            <a:xfrm>
              <a:off x="3884957" y="3490912"/>
              <a:ext cx="2439643" cy="400110"/>
            </a:xfrm>
            <a:prstGeom prst="rect">
              <a:avLst/>
            </a:prstGeom>
            <a:noFill/>
            <a:ln w="9525">
              <a:noFill/>
              <a:miter lim="800000"/>
              <a:headEnd/>
              <a:tailEnd/>
            </a:ln>
            <a:effectLst/>
          </p:spPr>
          <p:txBody>
            <a:bodyPr wrap="none">
              <a:spAutoFit/>
            </a:bodyPr>
            <a:lstStyle/>
            <a:p>
              <a:pPr eaLnBrk="0" hangingPunct="0">
                <a:spcBef>
                  <a:spcPct val="0"/>
                </a:spcBef>
              </a:pPr>
              <a:r>
                <a:rPr lang="en-US" sz="2000" b="0" dirty="0">
                  <a:solidFill>
                    <a:schemeClr val="tx1"/>
                  </a:solidFill>
                  <a:latin typeface="+mn-lt"/>
                </a:rPr>
                <a:t>Hand &amp; body tracking</a:t>
              </a:r>
            </a:p>
          </p:txBody>
        </p:sp>
      </p:grpSp>
      <p:grpSp>
        <p:nvGrpSpPr>
          <p:cNvPr id="11" name="Group 10"/>
          <p:cNvGrpSpPr/>
          <p:nvPr/>
        </p:nvGrpSpPr>
        <p:grpSpPr>
          <a:xfrm>
            <a:off x="6556230" y="4267200"/>
            <a:ext cx="3197371" cy="2377708"/>
            <a:chOff x="5032229" y="4219441"/>
            <a:chExt cx="3197371" cy="2377708"/>
          </a:xfrm>
        </p:grpSpPr>
        <p:pic>
          <p:nvPicPr>
            <p:cNvPr id="8" name="Picture 7"/>
            <p:cNvPicPr>
              <a:picLocks noChangeAspect="1"/>
            </p:cNvPicPr>
            <p:nvPr/>
          </p:nvPicPr>
          <p:blipFill>
            <a:blip r:embed="rId4"/>
            <a:stretch>
              <a:fillRect/>
            </a:stretch>
          </p:blipFill>
          <p:spPr>
            <a:xfrm>
              <a:off x="5032229" y="4219441"/>
              <a:ext cx="3197371" cy="1945254"/>
            </a:xfrm>
            <a:prstGeom prst="rect">
              <a:avLst/>
            </a:prstGeom>
          </p:spPr>
        </p:pic>
        <p:sp>
          <p:nvSpPr>
            <p:cNvPr id="13" name="Rectangle 8"/>
            <p:cNvSpPr>
              <a:spLocks noChangeArrowheads="1"/>
            </p:cNvSpPr>
            <p:nvPr/>
          </p:nvSpPr>
          <p:spPr bwMode="auto">
            <a:xfrm>
              <a:off x="5417410" y="6197039"/>
              <a:ext cx="2427011" cy="400110"/>
            </a:xfrm>
            <a:prstGeom prst="rect">
              <a:avLst/>
            </a:prstGeom>
            <a:noFill/>
            <a:ln w="9525">
              <a:noFill/>
              <a:miter lim="800000"/>
              <a:headEnd/>
              <a:tailEnd/>
            </a:ln>
            <a:effectLst/>
          </p:spPr>
          <p:txBody>
            <a:bodyPr wrap="none">
              <a:spAutoFit/>
            </a:bodyPr>
            <a:lstStyle/>
            <a:p>
              <a:pPr eaLnBrk="0" hangingPunct="0">
                <a:spcBef>
                  <a:spcPct val="0"/>
                </a:spcBef>
              </a:pPr>
              <a:r>
                <a:rPr lang="en-US" sz="2000" b="0" dirty="0">
                  <a:solidFill>
                    <a:schemeClr val="tx1"/>
                  </a:solidFill>
                  <a:latin typeface="+mn-lt"/>
                </a:rPr>
                <a:t>3D-360 video capture</a:t>
              </a:r>
            </a:p>
          </p:txBody>
        </p:sp>
      </p:grpSp>
      <p:pic>
        <p:nvPicPr>
          <p:cNvPr id="12" name="Picture 11"/>
          <p:cNvPicPr>
            <a:picLocks noChangeAspect="1"/>
          </p:cNvPicPr>
          <p:nvPr/>
        </p:nvPicPr>
        <p:blipFill>
          <a:blip r:embed="rId5"/>
          <a:stretch>
            <a:fillRect/>
          </a:stretch>
        </p:blipFill>
        <p:spPr>
          <a:xfrm>
            <a:off x="2286000" y="4226369"/>
            <a:ext cx="3674986" cy="1993213"/>
          </a:xfrm>
          <a:prstGeom prst="rect">
            <a:avLst/>
          </a:prstGeom>
        </p:spPr>
      </p:pic>
      <p:sp>
        <p:nvSpPr>
          <p:cNvPr id="16" name="Rectangle 8"/>
          <p:cNvSpPr>
            <a:spLocks noChangeArrowheads="1"/>
          </p:cNvSpPr>
          <p:nvPr/>
        </p:nvSpPr>
        <p:spPr bwMode="auto">
          <a:xfrm>
            <a:off x="2776398" y="6229449"/>
            <a:ext cx="2694199" cy="400110"/>
          </a:xfrm>
          <a:prstGeom prst="rect">
            <a:avLst/>
          </a:prstGeom>
          <a:noFill/>
          <a:ln w="9525">
            <a:noFill/>
            <a:miter lim="800000"/>
            <a:headEnd/>
            <a:tailEnd/>
          </a:ln>
          <a:effectLst/>
        </p:spPr>
        <p:txBody>
          <a:bodyPr wrap="none">
            <a:spAutoFit/>
          </a:bodyPr>
          <a:lstStyle/>
          <a:p>
            <a:pPr eaLnBrk="0" hangingPunct="0">
              <a:spcBef>
                <a:spcPct val="0"/>
              </a:spcBef>
            </a:pPr>
            <a:r>
              <a:rPr lang="en-US" sz="2000" b="0" dirty="0">
                <a:solidFill>
                  <a:schemeClr val="tx1"/>
                </a:solidFill>
                <a:latin typeface="+mn-lt"/>
              </a:rPr>
              <a:t>3D scene understanding</a:t>
            </a:r>
          </a:p>
        </p:txBody>
      </p:sp>
    </p:spTree>
    <p:extLst>
      <p:ext uri="{BB962C8B-B14F-4D97-AF65-F5344CB8AC3E}">
        <p14:creationId xmlns:p14="http://schemas.microsoft.com/office/powerpoint/2010/main" val="890649651"/>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7394" name="Rectangle 2"/>
          <p:cNvSpPr>
            <a:spLocks noGrp="1" noChangeArrowheads="1"/>
          </p:cNvSpPr>
          <p:nvPr>
            <p:ph type="title"/>
          </p:nvPr>
        </p:nvSpPr>
        <p:spPr/>
        <p:txBody>
          <a:bodyPr/>
          <a:lstStyle/>
          <a:p>
            <a:r>
              <a:rPr lang="en-US" dirty="0"/>
              <a:t>Current state of the art</a:t>
            </a:r>
          </a:p>
        </p:txBody>
      </p:sp>
      <p:sp>
        <p:nvSpPr>
          <p:cNvPr id="827395" name="Rectangle 3"/>
          <p:cNvSpPr>
            <a:spLocks noGrp="1" noChangeArrowheads="1"/>
          </p:cNvSpPr>
          <p:nvPr>
            <p:ph idx="1"/>
          </p:nvPr>
        </p:nvSpPr>
        <p:spPr>
          <a:xfrm>
            <a:off x="762000" y="1371600"/>
            <a:ext cx="10668000" cy="5257800"/>
          </a:xfrm>
        </p:spPr>
        <p:txBody>
          <a:bodyPr>
            <a:normAutofit/>
          </a:bodyPr>
          <a:lstStyle/>
          <a:p>
            <a:r>
              <a:rPr lang="en-US" sz="2800" dirty="0"/>
              <a:t>You just saw many examples of current systems.</a:t>
            </a:r>
          </a:p>
          <a:p>
            <a:pPr lvl="1"/>
            <a:r>
              <a:rPr lang="en-US" sz="2400" dirty="0"/>
              <a:t>Many of these are less than 5 years old</a:t>
            </a:r>
          </a:p>
          <a:p>
            <a:pPr lvl="1"/>
            <a:endParaRPr lang="en-US" sz="1600" dirty="0"/>
          </a:p>
          <a:p>
            <a:r>
              <a:rPr lang="en-US" sz="2800" dirty="0"/>
              <a:t>Computer vision is an active research area, and rapidly changing</a:t>
            </a:r>
            <a:endParaRPr lang="en-US" sz="2400" dirty="0"/>
          </a:p>
          <a:p>
            <a:pPr lvl="1"/>
            <a:r>
              <a:rPr lang="en-US" sz="2400" dirty="0"/>
              <a:t>Many new apps in the next 5 years</a:t>
            </a:r>
          </a:p>
          <a:p>
            <a:pPr lvl="1"/>
            <a:r>
              <a:rPr lang="en-US" sz="2400" dirty="0"/>
              <a:t>Deep learning powering many modern applications</a:t>
            </a:r>
          </a:p>
          <a:p>
            <a:pPr lvl="1"/>
            <a:endParaRPr lang="en-US" sz="1400" dirty="0"/>
          </a:p>
          <a:p>
            <a:r>
              <a:rPr lang="en-US" sz="2800" dirty="0"/>
              <a:t>Many startups across a dizzying array of areas</a:t>
            </a:r>
          </a:p>
          <a:p>
            <a:pPr lvl="1"/>
            <a:r>
              <a:rPr lang="en-US" sz="2400" dirty="0"/>
              <a:t>Deep learning, robotics, autonomous vehicles, medical imaging, construction, inspection, VR/AR, …</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27395">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827395">
                                            <p:txEl>
                                              <p:pRg st="4" end="4"/>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827395">
                                            <p:txEl>
                                              <p:pRg st="5" end="5"/>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827395">
                                            <p:txEl>
                                              <p:pRg st="7" end="7"/>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827395">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99780" name="Picture 4"/>
          <p:cNvPicPr>
            <a:picLocks noChangeAspect="1" noChangeArrowheads="1"/>
          </p:cNvPicPr>
          <p:nvPr/>
        </p:nvPicPr>
        <p:blipFill>
          <a:blip r:embed="rId3" cstate="print"/>
          <a:srcRect/>
          <a:stretch>
            <a:fillRect/>
          </a:stretch>
        </p:blipFill>
        <p:spPr bwMode="auto">
          <a:xfrm>
            <a:off x="4267200" y="1524000"/>
            <a:ext cx="1943100" cy="129540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936962" name="Rectangle 2"/>
          <p:cNvSpPr>
            <a:spLocks noGrp="1" noChangeArrowheads="1"/>
          </p:cNvSpPr>
          <p:nvPr>
            <p:ph type="title"/>
          </p:nvPr>
        </p:nvSpPr>
        <p:spPr/>
        <p:txBody>
          <a:bodyPr/>
          <a:lstStyle/>
          <a:p>
            <a:r>
              <a:rPr lang="en-US"/>
              <a:t>Why is computer vision difficult?</a:t>
            </a:r>
          </a:p>
        </p:txBody>
      </p:sp>
      <p:pic>
        <p:nvPicPr>
          <p:cNvPr id="1099779" name="Picture 3"/>
          <p:cNvPicPr>
            <a:picLocks noChangeAspect="1" noChangeArrowheads="1"/>
          </p:cNvPicPr>
          <p:nvPr/>
        </p:nvPicPr>
        <p:blipFill>
          <a:blip r:embed="rId4" cstate="print"/>
          <a:srcRect/>
          <a:stretch>
            <a:fillRect/>
          </a:stretch>
        </p:blipFill>
        <p:spPr bwMode="auto">
          <a:xfrm>
            <a:off x="2895600" y="2286000"/>
            <a:ext cx="2286000" cy="15240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099778" name="Picture 2"/>
          <p:cNvPicPr>
            <a:picLocks noChangeAspect="1" noChangeArrowheads="1"/>
          </p:cNvPicPr>
          <p:nvPr/>
        </p:nvPicPr>
        <p:blipFill>
          <a:blip r:embed="rId5" cstate="print"/>
          <a:srcRect/>
          <a:stretch>
            <a:fillRect/>
          </a:stretch>
        </p:blipFill>
        <p:spPr bwMode="auto">
          <a:xfrm>
            <a:off x="2057401" y="1447800"/>
            <a:ext cx="2043953" cy="144780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8" name="TextBox 7"/>
          <p:cNvSpPr txBox="1"/>
          <p:nvPr/>
        </p:nvSpPr>
        <p:spPr>
          <a:xfrm>
            <a:off x="3008262" y="3821668"/>
            <a:ext cx="2088265" cy="369332"/>
          </a:xfrm>
          <a:prstGeom prst="rect">
            <a:avLst/>
          </a:prstGeom>
          <a:noFill/>
        </p:spPr>
        <p:txBody>
          <a:bodyPr wrap="none" rtlCol="0">
            <a:spAutoFit/>
          </a:bodyPr>
          <a:lstStyle/>
          <a:p>
            <a:r>
              <a:rPr lang="en-US" sz="1800" b="0" dirty="0">
                <a:solidFill>
                  <a:schemeClr val="tx1"/>
                </a:solidFill>
                <a:latin typeface="+mn-lt"/>
              </a:rPr>
              <a:t>Viewpoint variation</a:t>
            </a:r>
          </a:p>
        </p:txBody>
      </p:sp>
      <p:sp>
        <p:nvSpPr>
          <p:cNvPr id="13" name="TextBox 12"/>
          <p:cNvSpPr txBox="1"/>
          <p:nvPr/>
        </p:nvSpPr>
        <p:spPr>
          <a:xfrm>
            <a:off x="3429001" y="6248400"/>
            <a:ext cx="1311065" cy="369332"/>
          </a:xfrm>
          <a:prstGeom prst="rect">
            <a:avLst/>
          </a:prstGeom>
          <a:noFill/>
        </p:spPr>
        <p:txBody>
          <a:bodyPr wrap="none" rtlCol="0">
            <a:spAutoFit/>
          </a:bodyPr>
          <a:lstStyle/>
          <a:p>
            <a:r>
              <a:rPr lang="en-US" sz="1800" b="0" dirty="0">
                <a:solidFill>
                  <a:schemeClr val="tx1"/>
                </a:solidFill>
                <a:latin typeface="+mn-lt"/>
              </a:rPr>
              <a:t>Illumination</a:t>
            </a:r>
          </a:p>
        </p:txBody>
      </p:sp>
      <p:sp>
        <p:nvSpPr>
          <p:cNvPr id="17" name="TextBox 16"/>
          <p:cNvSpPr txBox="1"/>
          <p:nvPr/>
        </p:nvSpPr>
        <p:spPr>
          <a:xfrm>
            <a:off x="8212823" y="6107668"/>
            <a:ext cx="665247" cy="369332"/>
          </a:xfrm>
          <a:prstGeom prst="rect">
            <a:avLst/>
          </a:prstGeom>
          <a:noFill/>
        </p:spPr>
        <p:txBody>
          <a:bodyPr wrap="none" rtlCol="0">
            <a:spAutoFit/>
          </a:bodyPr>
          <a:lstStyle/>
          <a:p>
            <a:r>
              <a:rPr lang="en-US" sz="1800" b="0" dirty="0">
                <a:solidFill>
                  <a:schemeClr val="tx1"/>
                </a:solidFill>
                <a:latin typeface="+mn-lt"/>
              </a:rPr>
              <a:t>Scale</a:t>
            </a:r>
          </a:p>
        </p:txBody>
      </p:sp>
      <p:pic>
        <p:nvPicPr>
          <p:cNvPr id="1076225" name="Picture 1"/>
          <p:cNvPicPr>
            <a:picLocks noChangeAspect="1" noChangeArrowheads="1"/>
          </p:cNvPicPr>
          <p:nvPr/>
        </p:nvPicPr>
        <p:blipFill>
          <a:blip r:embed="rId6" cstate="print"/>
          <a:srcRect/>
          <a:stretch>
            <a:fillRect/>
          </a:stretch>
        </p:blipFill>
        <p:spPr bwMode="auto">
          <a:xfrm>
            <a:off x="1981200" y="4343400"/>
            <a:ext cx="1968012" cy="12954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076226" name="Picture 2"/>
          <p:cNvPicPr>
            <a:picLocks noChangeAspect="1" noChangeArrowheads="1"/>
          </p:cNvPicPr>
          <p:nvPr/>
        </p:nvPicPr>
        <p:blipFill>
          <a:blip r:embed="rId7" cstate="print"/>
          <a:srcRect/>
          <a:stretch>
            <a:fillRect/>
          </a:stretch>
        </p:blipFill>
        <p:spPr bwMode="auto">
          <a:xfrm>
            <a:off x="3276600" y="4572001"/>
            <a:ext cx="1981200" cy="1304081"/>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076228" name="Picture 4"/>
          <p:cNvPicPr>
            <a:picLocks noChangeAspect="1" noChangeArrowheads="1"/>
          </p:cNvPicPr>
          <p:nvPr/>
        </p:nvPicPr>
        <p:blipFill>
          <a:blip r:embed="rId8" cstate="print"/>
          <a:srcRect/>
          <a:stretch>
            <a:fillRect/>
          </a:stretch>
        </p:blipFill>
        <p:spPr bwMode="auto">
          <a:xfrm>
            <a:off x="4419600" y="4800601"/>
            <a:ext cx="1981200" cy="1304081"/>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3" name="Picture 2" descr="A picture containing outdoor, person, young, boy&#10;&#10;Description automatically generated">
            <a:extLst>
              <a:ext uri="{FF2B5EF4-FFF2-40B4-BE49-F238E27FC236}">
                <a16:creationId xmlns:a16="http://schemas.microsoft.com/office/drawing/2014/main" id="{6130EBEC-3807-4F1F-A322-5BEABAE9E122}"/>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6934202" y="1371600"/>
            <a:ext cx="3147848" cy="4718820"/>
          </a:xfrm>
          <a:prstGeom prst="rect">
            <a:avLst/>
          </a:prstGeom>
        </p:spPr>
      </p:pic>
      <p:sp>
        <p:nvSpPr>
          <p:cNvPr id="4" name="Rectangle 3">
            <a:hlinkClick r:id="rId10"/>
            <a:extLst>
              <a:ext uri="{FF2B5EF4-FFF2-40B4-BE49-F238E27FC236}">
                <a16:creationId xmlns:a16="http://schemas.microsoft.com/office/drawing/2014/main" id="{AED27E65-B332-4F44-9491-5D6B60797FEA}"/>
              </a:ext>
            </a:extLst>
          </p:cNvPr>
          <p:cNvSpPr/>
          <p:nvPr/>
        </p:nvSpPr>
        <p:spPr>
          <a:xfrm>
            <a:off x="7898695" y="5803686"/>
            <a:ext cx="2247731" cy="276999"/>
          </a:xfrm>
          <a:prstGeom prst="rect">
            <a:avLst/>
          </a:prstGeom>
        </p:spPr>
        <p:txBody>
          <a:bodyPr wrap="none">
            <a:spAutoFit/>
          </a:bodyPr>
          <a:lstStyle/>
          <a:p>
            <a:r>
              <a:rPr lang="en-US" b="0" dirty="0">
                <a:solidFill>
                  <a:schemeClr val="bg1"/>
                </a:solidFill>
                <a:hlinkClick r:id="rId10">
                  <a:extLst>
                    <a:ext uri="{A12FA001-AC4F-418D-AE19-62706E023703}">
                      <ahyp:hlinkClr xmlns:ahyp="http://schemas.microsoft.com/office/drawing/2018/hyperlinkcolor" val="tx"/>
                    </a:ext>
                  </a:extLst>
                </a:hlinkClick>
              </a:rPr>
              <a:t>Credit: Flickr user </a:t>
            </a:r>
            <a:r>
              <a:rPr lang="en-US" b="0" dirty="0" err="1">
                <a:solidFill>
                  <a:schemeClr val="bg1"/>
                </a:solidFill>
                <a:hlinkClick r:id="rId10">
                  <a:extLst>
                    <a:ext uri="{A12FA001-AC4F-418D-AE19-62706E023703}">
                      <ahyp:hlinkClr xmlns:ahyp="http://schemas.microsoft.com/office/drawing/2018/hyperlinkcolor" val="tx"/>
                    </a:ext>
                  </a:extLst>
                </a:hlinkClick>
              </a:rPr>
              <a:t>michaelpaul</a:t>
            </a:r>
            <a:endParaRPr lang="en-US" b="0" dirty="0">
              <a:solidFill>
                <a:schemeClr val="bg1"/>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99780"/>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099779"/>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099778"/>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8"/>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13"/>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1076225"/>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1076226"/>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076228"/>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1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3" grpId="0"/>
      <p:bldP spid="17" grpId="0"/>
    </p:bld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Why is computer vision difficult?</a:t>
            </a:r>
          </a:p>
        </p:txBody>
      </p:sp>
      <p:grpSp>
        <p:nvGrpSpPr>
          <p:cNvPr id="9" name="Group 8"/>
          <p:cNvGrpSpPr/>
          <p:nvPr/>
        </p:nvGrpSpPr>
        <p:grpSpPr>
          <a:xfrm>
            <a:off x="1981200" y="1295401"/>
            <a:ext cx="4038600" cy="2366367"/>
            <a:chOff x="304800" y="1600200"/>
            <a:chExt cx="4876800" cy="2857500"/>
          </a:xfrm>
        </p:grpSpPr>
        <p:pic>
          <p:nvPicPr>
            <p:cNvPr id="1100804" name="Picture 4"/>
            <p:cNvPicPr>
              <a:picLocks noChangeAspect="1" noChangeArrowheads="1"/>
            </p:cNvPicPr>
            <p:nvPr/>
          </p:nvPicPr>
          <p:blipFill>
            <a:blip r:embed="rId2" cstate="print"/>
            <a:srcRect/>
            <a:stretch>
              <a:fillRect/>
            </a:stretch>
          </p:blipFill>
          <p:spPr bwMode="auto">
            <a:xfrm>
              <a:off x="304800" y="1676400"/>
              <a:ext cx="2286000" cy="146685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100805" name="Picture 5"/>
            <p:cNvPicPr>
              <a:picLocks noChangeAspect="1" noChangeArrowheads="1"/>
            </p:cNvPicPr>
            <p:nvPr/>
          </p:nvPicPr>
          <p:blipFill>
            <a:blip r:embed="rId3" cstate="print"/>
            <a:srcRect/>
            <a:stretch>
              <a:fillRect/>
            </a:stretch>
          </p:blipFill>
          <p:spPr bwMode="auto">
            <a:xfrm>
              <a:off x="1676400" y="2743200"/>
              <a:ext cx="2286000" cy="17145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100806" name="Picture 6"/>
            <p:cNvPicPr>
              <a:picLocks noChangeAspect="1" noChangeArrowheads="1"/>
            </p:cNvPicPr>
            <p:nvPr/>
          </p:nvPicPr>
          <p:blipFill>
            <a:blip r:embed="rId4" cstate="print"/>
            <a:srcRect/>
            <a:stretch>
              <a:fillRect/>
            </a:stretch>
          </p:blipFill>
          <p:spPr bwMode="auto">
            <a:xfrm>
              <a:off x="2895600" y="1600200"/>
              <a:ext cx="2286000" cy="1714500"/>
            </a:xfrm>
            <a:prstGeom prst="rect">
              <a:avLst/>
            </a:prstGeom>
            <a:noFill/>
            <a:ln w="9525">
              <a:noFill/>
              <a:miter lim="800000"/>
              <a:headEnd/>
              <a:tailEnd/>
            </a:ln>
            <a:effectLst>
              <a:outerShdw blurRad="50800" dist="38100" dir="2700000" algn="tl" rotWithShape="0">
                <a:prstClr val="black">
                  <a:alpha val="40000"/>
                </a:prstClr>
              </a:outerShdw>
            </a:effectLst>
          </p:spPr>
        </p:pic>
      </p:grpSp>
      <p:sp>
        <p:nvSpPr>
          <p:cNvPr id="11" name="TextBox 10"/>
          <p:cNvSpPr txBox="1"/>
          <p:nvPr/>
        </p:nvSpPr>
        <p:spPr>
          <a:xfrm>
            <a:off x="2976572" y="3745468"/>
            <a:ext cx="2158604" cy="369332"/>
          </a:xfrm>
          <a:prstGeom prst="rect">
            <a:avLst/>
          </a:prstGeom>
          <a:noFill/>
        </p:spPr>
        <p:txBody>
          <a:bodyPr wrap="none" rtlCol="0">
            <a:spAutoFit/>
          </a:bodyPr>
          <a:lstStyle/>
          <a:p>
            <a:r>
              <a:rPr lang="en-US" sz="1800" b="0" dirty="0">
                <a:solidFill>
                  <a:schemeClr val="tx1"/>
                </a:solidFill>
                <a:latin typeface="+mj-lt"/>
              </a:rPr>
              <a:t>Intra-class variation</a:t>
            </a:r>
          </a:p>
        </p:txBody>
      </p:sp>
      <p:pic>
        <p:nvPicPr>
          <p:cNvPr id="1100807" name="Picture 7"/>
          <p:cNvPicPr>
            <a:picLocks noChangeAspect="1" noChangeArrowheads="1"/>
          </p:cNvPicPr>
          <p:nvPr/>
        </p:nvPicPr>
        <p:blipFill>
          <a:blip r:embed="rId5" cstate="print"/>
          <a:srcRect/>
          <a:stretch>
            <a:fillRect/>
          </a:stretch>
        </p:blipFill>
        <p:spPr bwMode="auto">
          <a:xfrm>
            <a:off x="2590800" y="4191000"/>
            <a:ext cx="2781300" cy="222504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13" name="TextBox 12"/>
          <p:cNvSpPr txBox="1"/>
          <p:nvPr/>
        </p:nvSpPr>
        <p:spPr>
          <a:xfrm>
            <a:off x="2916707" y="6424043"/>
            <a:ext cx="2108462" cy="369332"/>
          </a:xfrm>
          <a:prstGeom prst="rect">
            <a:avLst/>
          </a:prstGeom>
          <a:noFill/>
        </p:spPr>
        <p:txBody>
          <a:bodyPr wrap="none" rtlCol="0">
            <a:spAutoFit/>
          </a:bodyPr>
          <a:lstStyle/>
          <a:p>
            <a:r>
              <a:rPr lang="en-US" sz="1800" b="0" dirty="0">
                <a:solidFill>
                  <a:schemeClr val="tx1"/>
                </a:solidFill>
                <a:latin typeface="+mj-lt"/>
              </a:rPr>
              <a:t>Background clutter</a:t>
            </a:r>
          </a:p>
        </p:txBody>
      </p:sp>
      <p:pic>
        <p:nvPicPr>
          <p:cNvPr id="14" name="Picture 6" descr="bird_head_motion_blur"/>
          <p:cNvPicPr>
            <a:picLocks noChangeAspect="1" noChangeArrowheads="1"/>
          </p:cNvPicPr>
          <p:nvPr/>
        </p:nvPicPr>
        <p:blipFill>
          <a:blip r:embed="rId6" cstate="print"/>
          <a:srcRect/>
          <a:stretch>
            <a:fillRect/>
          </a:stretch>
        </p:blipFill>
        <p:spPr bwMode="auto">
          <a:xfrm>
            <a:off x="7086600" y="1524000"/>
            <a:ext cx="2667000" cy="1741412"/>
          </a:xfrm>
          <a:prstGeom prst="rect">
            <a:avLst/>
          </a:prstGeom>
          <a:noFill/>
          <a:effectLst>
            <a:outerShdw blurRad="50800" dist="38100" dir="2700000" algn="tl" rotWithShape="0">
              <a:prstClr val="black">
                <a:alpha val="40000"/>
              </a:prstClr>
            </a:outerShdw>
          </a:effectLst>
        </p:spPr>
      </p:pic>
      <p:sp>
        <p:nvSpPr>
          <p:cNvPr id="15" name="TextBox 14"/>
          <p:cNvSpPr txBox="1"/>
          <p:nvPr/>
        </p:nvSpPr>
        <p:spPr>
          <a:xfrm>
            <a:off x="6909828" y="3352800"/>
            <a:ext cx="3054234" cy="369332"/>
          </a:xfrm>
          <a:prstGeom prst="rect">
            <a:avLst/>
          </a:prstGeom>
          <a:noFill/>
        </p:spPr>
        <p:txBody>
          <a:bodyPr wrap="none" rtlCol="0">
            <a:spAutoFit/>
          </a:bodyPr>
          <a:lstStyle/>
          <a:p>
            <a:r>
              <a:rPr lang="en-US" sz="1800" b="0" dirty="0">
                <a:solidFill>
                  <a:schemeClr val="tx1"/>
                </a:solidFill>
                <a:latin typeface="+mj-lt"/>
              </a:rPr>
              <a:t>Motion (Source: S. Lazebnik)</a:t>
            </a:r>
          </a:p>
        </p:txBody>
      </p:sp>
      <p:pic>
        <p:nvPicPr>
          <p:cNvPr id="1074177" name="Picture 1"/>
          <p:cNvPicPr>
            <a:picLocks noChangeAspect="1" noChangeArrowheads="1"/>
          </p:cNvPicPr>
          <p:nvPr/>
        </p:nvPicPr>
        <p:blipFill>
          <a:blip r:embed="rId7" cstate="print"/>
          <a:srcRect/>
          <a:stretch>
            <a:fillRect/>
          </a:stretch>
        </p:blipFill>
        <p:spPr bwMode="auto">
          <a:xfrm>
            <a:off x="6934200" y="4114800"/>
            <a:ext cx="2895600" cy="217170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16" name="TextBox 15"/>
          <p:cNvSpPr txBox="1"/>
          <p:nvPr/>
        </p:nvSpPr>
        <p:spPr>
          <a:xfrm>
            <a:off x="7855552" y="6336268"/>
            <a:ext cx="1178529" cy="369332"/>
          </a:xfrm>
          <a:prstGeom prst="rect">
            <a:avLst/>
          </a:prstGeom>
          <a:noFill/>
        </p:spPr>
        <p:txBody>
          <a:bodyPr wrap="none" rtlCol="0">
            <a:spAutoFit/>
          </a:bodyPr>
          <a:lstStyle/>
          <a:p>
            <a:r>
              <a:rPr lang="en-US" sz="1800" b="0" dirty="0">
                <a:solidFill>
                  <a:schemeClr val="tx1"/>
                </a:solidFill>
                <a:latin typeface="+mj-lt"/>
              </a:rPr>
              <a:t>Occlusion</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5"/>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1100807"/>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3"/>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1074177"/>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1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P spid="15" grpId="0"/>
      <p:bldP spid="16" grpId="0"/>
    </p:bld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45491" name="Group 19"/>
          <p:cNvGrpSpPr>
            <a:grpSpLocks/>
          </p:cNvGrpSpPr>
          <p:nvPr/>
        </p:nvGrpSpPr>
        <p:grpSpPr bwMode="auto">
          <a:xfrm>
            <a:off x="2057400" y="762000"/>
            <a:ext cx="5715000" cy="5715000"/>
            <a:chOff x="1776" y="480"/>
            <a:chExt cx="3600" cy="3600"/>
          </a:xfrm>
        </p:grpSpPr>
        <p:graphicFrame>
          <p:nvGraphicFramePr>
            <p:cNvPr id="745475" name="Object 3"/>
            <p:cNvGraphicFramePr>
              <a:graphicFrameLocks noChangeAspect="1"/>
            </p:cNvGraphicFramePr>
            <p:nvPr/>
          </p:nvGraphicFramePr>
          <p:xfrm>
            <a:off x="1776" y="2352"/>
            <a:ext cx="1728" cy="1728"/>
          </p:xfrm>
          <a:graphic>
            <a:graphicData uri="http://schemas.openxmlformats.org/presentationml/2006/ole">
              <mc:AlternateContent xmlns:mc="http://schemas.openxmlformats.org/markup-compatibility/2006">
                <mc:Choice xmlns:v="urn:schemas-microsoft-com:vml" Requires="v">
                  <p:oleObj spid="_x0000_s3169" name="Image File" r:id="rId4" imgW="3251160" imgH="3251160" progId="">
                    <p:embed/>
                  </p:oleObj>
                </mc:Choice>
                <mc:Fallback>
                  <p:oleObj name="Image File" r:id="rId4" imgW="3251160" imgH="3251160" progId="">
                    <p:embed/>
                    <p:pic>
                      <p:nvPicPr>
                        <p:cNvPr id="0" name="Picture 3"/>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776" y="2352"/>
                          <a:ext cx="1728" cy="1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745476" name="Object 4"/>
            <p:cNvGraphicFramePr>
              <a:graphicFrameLocks noChangeAspect="1"/>
            </p:cNvGraphicFramePr>
            <p:nvPr/>
          </p:nvGraphicFramePr>
          <p:xfrm>
            <a:off x="1776" y="480"/>
            <a:ext cx="1728" cy="1728"/>
          </p:xfrm>
          <a:graphic>
            <a:graphicData uri="http://schemas.openxmlformats.org/presentationml/2006/ole">
              <mc:AlternateContent xmlns:mc="http://schemas.openxmlformats.org/markup-compatibility/2006">
                <mc:Choice xmlns:v="urn:schemas-microsoft-com:vml" Requires="v">
                  <p:oleObj spid="_x0000_s3170" name="Image File" r:id="rId6" imgW="3251160" imgH="3251160" progId="">
                    <p:embed/>
                  </p:oleObj>
                </mc:Choice>
                <mc:Fallback>
                  <p:oleObj name="Image File" r:id="rId6" imgW="3251160" imgH="3251160" progId="">
                    <p:embed/>
                    <p:pic>
                      <p:nvPicPr>
                        <p:cNvPr id="0" name="Picture 4"/>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776" y="480"/>
                          <a:ext cx="1728" cy="1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745477" name="Object 5"/>
            <p:cNvGraphicFramePr>
              <a:graphicFrameLocks noChangeAspect="1"/>
            </p:cNvGraphicFramePr>
            <p:nvPr/>
          </p:nvGraphicFramePr>
          <p:xfrm>
            <a:off x="3648" y="2352"/>
            <a:ext cx="1728" cy="1728"/>
          </p:xfrm>
          <a:graphic>
            <a:graphicData uri="http://schemas.openxmlformats.org/presentationml/2006/ole">
              <mc:AlternateContent xmlns:mc="http://schemas.openxmlformats.org/markup-compatibility/2006">
                <mc:Choice xmlns:v="urn:schemas-microsoft-com:vml" Requires="v">
                  <p:oleObj spid="_x0000_s3171" name="Image" r:id="rId8" imgW="3250794" imgH="3250794" progId="">
                    <p:embed/>
                  </p:oleObj>
                </mc:Choice>
                <mc:Fallback>
                  <p:oleObj name="Image" r:id="rId8" imgW="3250794" imgH="3250794" progId="">
                    <p:embed/>
                    <p:pic>
                      <p:nvPicPr>
                        <p:cNvPr id="0" name="Picture 5"/>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3648" y="2352"/>
                          <a:ext cx="1728" cy="1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745478" name="Object 6"/>
            <p:cNvGraphicFramePr>
              <a:graphicFrameLocks noChangeAspect="1"/>
            </p:cNvGraphicFramePr>
            <p:nvPr/>
          </p:nvGraphicFramePr>
          <p:xfrm>
            <a:off x="3648" y="480"/>
            <a:ext cx="1728" cy="1728"/>
          </p:xfrm>
          <a:graphic>
            <a:graphicData uri="http://schemas.openxmlformats.org/presentationml/2006/ole">
              <mc:AlternateContent xmlns:mc="http://schemas.openxmlformats.org/markup-compatibility/2006">
                <mc:Choice xmlns:v="urn:schemas-microsoft-com:vml" Requires="v">
                  <p:oleObj spid="_x0000_s3172" name="Image" r:id="rId10" imgW="3250794" imgH="3250794" progId="">
                    <p:embed/>
                  </p:oleObj>
                </mc:Choice>
                <mc:Fallback>
                  <p:oleObj name="Image" r:id="rId10" imgW="3250794" imgH="3250794" progId="">
                    <p:embed/>
                    <p:pic>
                      <p:nvPicPr>
                        <p:cNvPr id="0" name="Picture 6"/>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3648" y="480"/>
                          <a:ext cx="1728" cy="1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pSp>
      <p:grpSp>
        <p:nvGrpSpPr>
          <p:cNvPr id="745492" name="Group 20"/>
          <p:cNvGrpSpPr>
            <a:grpSpLocks/>
          </p:cNvGrpSpPr>
          <p:nvPr/>
        </p:nvGrpSpPr>
        <p:grpSpPr bwMode="auto">
          <a:xfrm>
            <a:off x="2209800" y="1219200"/>
            <a:ext cx="4495800" cy="5257800"/>
            <a:chOff x="1872" y="768"/>
            <a:chExt cx="2832" cy="3312"/>
          </a:xfrm>
        </p:grpSpPr>
        <p:sp>
          <p:nvSpPr>
            <p:cNvPr id="745479" name="Oval 7"/>
            <p:cNvSpPr>
              <a:spLocks noChangeArrowheads="1"/>
            </p:cNvSpPr>
            <p:nvPr/>
          </p:nvSpPr>
          <p:spPr bwMode="auto">
            <a:xfrm>
              <a:off x="2304" y="1824"/>
              <a:ext cx="480" cy="480"/>
            </a:xfrm>
            <a:prstGeom prst="ellipse">
              <a:avLst/>
            </a:prstGeom>
            <a:noFill/>
            <a:ln w="28575">
              <a:solidFill>
                <a:srgbClr val="FF3300"/>
              </a:solidFill>
              <a:round/>
              <a:headEnd/>
              <a:tailEnd/>
            </a:ln>
            <a:effectLst/>
          </p:spPr>
          <p:txBody>
            <a:bodyPr wrap="none" anchor="ctr"/>
            <a:lstStyle/>
            <a:p>
              <a:endParaRPr lang="en-US"/>
            </a:p>
          </p:txBody>
        </p:sp>
        <p:sp>
          <p:nvSpPr>
            <p:cNvPr id="745480" name="Oval 8"/>
            <p:cNvSpPr>
              <a:spLocks noChangeArrowheads="1"/>
            </p:cNvSpPr>
            <p:nvPr/>
          </p:nvSpPr>
          <p:spPr bwMode="auto">
            <a:xfrm>
              <a:off x="2688" y="1632"/>
              <a:ext cx="480" cy="480"/>
            </a:xfrm>
            <a:prstGeom prst="ellipse">
              <a:avLst/>
            </a:prstGeom>
            <a:noFill/>
            <a:ln w="28575">
              <a:solidFill>
                <a:srgbClr val="FF3300"/>
              </a:solidFill>
              <a:round/>
              <a:headEnd/>
              <a:tailEnd/>
            </a:ln>
            <a:effectLst/>
          </p:spPr>
          <p:txBody>
            <a:bodyPr wrap="none" anchor="ctr"/>
            <a:lstStyle/>
            <a:p>
              <a:endParaRPr lang="en-US"/>
            </a:p>
          </p:txBody>
        </p:sp>
        <p:sp>
          <p:nvSpPr>
            <p:cNvPr id="745481" name="Oval 9"/>
            <p:cNvSpPr>
              <a:spLocks noChangeArrowheads="1"/>
            </p:cNvSpPr>
            <p:nvPr/>
          </p:nvSpPr>
          <p:spPr bwMode="auto">
            <a:xfrm>
              <a:off x="3888" y="768"/>
              <a:ext cx="480" cy="480"/>
            </a:xfrm>
            <a:prstGeom prst="ellipse">
              <a:avLst/>
            </a:prstGeom>
            <a:noFill/>
            <a:ln w="28575">
              <a:solidFill>
                <a:srgbClr val="FF3300"/>
              </a:solidFill>
              <a:round/>
              <a:headEnd/>
              <a:tailEnd/>
            </a:ln>
            <a:effectLst/>
          </p:spPr>
          <p:txBody>
            <a:bodyPr wrap="none" anchor="ctr"/>
            <a:lstStyle/>
            <a:p>
              <a:endParaRPr lang="en-US"/>
            </a:p>
          </p:txBody>
        </p:sp>
        <p:sp>
          <p:nvSpPr>
            <p:cNvPr id="745482" name="Oval 10"/>
            <p:cNvSpPr>
              <a:spLocks noChangeArrowheads="1"/>
            </p:cNvSpPr>
            <p:nvPr/>
          </p:nvSpPr>
          <p:spPr bwMode="auto">
            <a:xfrm>
              <a:off x="1872" y="3264"/>
              <a:ext cx="480" cy="480"/>
            </a:xfrm>
            <a:prstGeom prst="ellipse">
              <a:avLst/>
            </a:prstGeom>
            <a:noFill/>
            <a:ln w="28575">
              <a:solidFill>
                <a:srgbClr val="FF3300"/>
              </a:solidFill>
              <a:round/>
              <a:headEnd/>
              <a:tailEnd/>
            </a:ln>
            <a:effectLst/>
          </p:spPr>
          <p:txBody>
            <a:bodyPr wrap="none" anchor="ctr"/>
            <a:lstStyle/>
            <a:p>
              <a:endParaRPr lang="en-US"/>
            </a:p>
          </p:txBody>
        </p:sp>
        <p:sp>
          <p:nvSpPr>
            <p:cNvPr id="745483" name="Oval 11"/>
            <p:cNvSpPr>
              <a:spLocks noChangeArrowheads="1"/>
            </p:cNvSpPr>
            <p:nvPr/>
          </p:nvSpPr>
          <p:spPr bwMode="auto">
            <a:xfrm>
              <a:off x="2640" y="3456"/>
              <a:ext cx="480" cy="480"/>
            </a:xfrm>
            <a:prstGeom prst="ellipse">
              <a:avLst/>
            </a:prstGeom>
            <a:noFill/>
            <a:ln w="28575">
              <a:solidFill>
                <a:srgbClr val="FF3300"/>
              </a:solidFill>
              <a:round/>
              <a:headEnd/>
              <a:tailEnd/>
            </a:ln>
            <a:effectLst/>
          </p:spPr>
          <p:txBody>
            <a:bodyPr wrap="none" anchor="ctr"/>
            <a:lstStyle/>
            <a:p>
              <a:endParaRPr lang="en-US"/>
            </a:p>
          </p:txBody>
        </p:sp>
        <p:sp>
          <p:nvSpPr>
            <p:cNvPr id="745484" name="Oval 12"/>
            <p:cNvSpPr>
              <a:spLocks noChangeArrowheads="1"/>
            </p:cNvSpPr>
            <p:nvPr/>
          </p:nvSpPr>
          <p:spPr bwMode="auto">
            <a:xfrm>
              <a:off x="2736" y="2976"/>
              <a:ext cx="480" cy="480"/>
            </a:xfrm>
            <a:prstGeom prst="ellipse">
              <a:avLst/>
            </a:prstGeom>
            <a:noFill/>
            <a:ln w="28575">
              <a:solidFill>
                <a:srgbClr val="FF3300"/>
              </a:solidFill>
              <a:round/>
              <a:headEnd/>
              <a:tailEnd/>
            </a:ln>
            <a:effectLst/>
          </p:spPr>
          <p:txBody>
            <a:bodyPr wrap="none" anchor="ctr"/>
            <a:lstStyle/>
            <a:p>
              <a:endParaRPr lang="en-US"/>
            </a:p>
          </p:txBody>
        </p:sp>
        <p:sp>
          <p:nvSpPr>
            <p:cNvPr id="745485" name="Oval 13"/>
            <p:cNvSpPr>
              <a:spLocks noChangeArrowheads="1"/>
            </p:cNvSpPr>
            <p:nvPr/>
          </p:nvSpPr>
          <p:spPr bwMode="auto">
            <a:xfrm>
              <a:off x="3792" y="3600"/>
              <a:ext cx="480" cy="480"/>
            </a:xfrm>
            <a:prstGeom prst="ellipse">
              <a:avLst/>
            </a:prstGeom>
            <a:noFill/>
            <a:ln w="28575">
              <a:solidFill>
                <a:srgbClr val="FF3300"/>
              </a:solidFill>
              <a:round/>
              <a:headEnd/>
              <a:tailEnd/>
            </a:ln>
            <a:effectLst/>
          </p:spPr>
          <p:txBody>
            <a:bodyPr wrap="none" anchor="ctr"/>
            <a:lstStyle/>
            <a:p>
              <a:endParaRPr lang="en-US"/>
            </a:p>
          </p:txBody>
        </p:sp>
        <p:sp>
          <p:nvSpPr>
            <p:cNvPr id="745486" name="Oval 14"/>
            <p:cNvSpPr>
              <a:spLocks noChangeArrowheads="1"/>
            </p:cNvSpPr>
            <p:nvPr/>
          </p:nvSpPr>
          <p:spPr bwMode="auto">
            <a:xfrm>
              <a:off x="4224" y="3600"/>
              <a:ext cx="480" cy="480"/>
            </a:xfrm>
            <a:prstGeom prst="ellipse">
              <a:avLst/>
            </a:prstGeom>
            <a:noFill/>
            <a:ln w="28575">
              <a:solidFill>
                <a:srgbClr val="FF3300"/>
              </a:solidFill>
              <a:round/>
              <a:headEnd/>
              <a:tailEnd/>
            </a:ln>
            <a:effectLst/>
          </p:spPr>
          <p:txBody>
            <a:bodyPr wrap="none" anchor="ctr"/>
            <a:lstStyle/>
            <a:p>
              <a:endParaRPr lang="en-US"/>
            </a:p>
          </p:txBody>
        </p:sp>
      </p:grpSp>
      <p:graphicFrame>
        <p:nvGraphicFramePr>
          <p:cNvPr id="745487" name="Object 15"/>
          <p:cNvGraphicFramePr>
            <a:graphicFrameLocks noChangeAspect="1"/>
          </p:cNvGraphicFramePr>
          <p:nvPr/>
        </p:nvGraphicFramePr>
        <p:xfrm>
          <a:off x="8763000" y="3200401"/>
          <a:ext cx="757238" cy="473075"/>
        </p:xfrm>
        <a:graphic>
          <a:graphicData uri="http://schemas.openxmlformats.org/presentationml/2006/ole">
            <mc:AlternateContent xmlns:mc="http://schemas.openxmlformats.org/markup-compatibility/2006">
              <mc:Choice xmlns:v="urn:schemas-microsoft-com:vml" Requires="v">
                <p:oleObj spid="_x0000_s3173" name="Image File" r:id="rId12" imgW="3251160" imgH="3251160" progId="">
                  <p:embed/>
                </p:oleObj>
              </mc:Choice>
              <mc:Fallback>
                <p:oleObj name="Image File" r:id="rId12" imgW="3251160" imgH="3251160" progId="">
                  <p:embed/>
                  <p:pic>
                    <p:nvPicPr>
                      <p:cNvPr id="0" name="Picture 15"/>
                      <p:cNvPicPr>
                        <a:picLocks noChangeAspect="1" noChangeArrowheads="1"/>
                      </p:cNvPicPr>
                      <p:nvPr/>
                    </p:nvPicPr>
                    <p:blipFill>
                      <a:blip r:embed="rId7">
                        <a:extLst>
                          <a:ext uri="{28A0092B-C50C-407E-A947-70E740481C1C}">
                            <a14:useLocalDpi xmlns:a14="http://schemas.microsoft.com/office/drawing/2010/main" val="0"/>
                          </a:ext>
                        </a:extLst>
                      </a:blip>
                      <a:srcRect l="31035" t="82759" r="41379"/>
                      <a:stretch>
                        <a:fillRect/>
                      </a:stretch>
                    </p:blipFill>
                    <p:spPr bwMode="auto">
                      <a:xfrm>
                        <a:off x="8763000" y="3200401"/>
                        <a:ext cx="757238" cy="4730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745488" name="Rectangle 16"/>
          <p:cNvSpPr>
            <a:spLocks noGrp="1" noChangeArrowheads="1"/>
          </p:cNvSpPr>
          <p:nvPr>
            <p:ph type="title"/>
          </p:nvPr>
        </p:nvSpPr>
        <p:spPr>
          <a:xfrm>
            <a:off x="304800" y="136192"/>
            <a:ext cx="8229600" cy="563563"/>
          </a:xfrm>
          <a:noFill/>
          <a:ln/>
        </p:spPr>
        <p:txBody>
          <a:bodyPr>
            <a:normAutofit fontScale="90000"/>
          </a:bodyPr>
          <a:lstStyle/>
          <a:p>
            <a:r>
              <a:rPr lang="en-US" dirty="0"/>
              <a:t>Challenges:  local ambiguity</a:t>
            </a:r>
          </a:p>
        </p:txBody>
      </p:sp>
      <p:sp>
        <p:nvSpPr>
          <p:cNvPr id="745490" name="Text Box 18"/>
          <p:cNvSpPr txBox="1">
            <a:spLocks noChangeArrowheads="1"/>
          </p:cNvSpPr>
          <p:nvPr/>
        </p:nvSpPr>
        <p:spPr bwMode="auto">
          <a:xfrm>
            <a:off x="7777164" y="6575425"/>
            <a:ext cx="2822575" cy="274638"/>
          </a:xfrm>
          <a:prstGeom prst="rect">
            <a:avLst/>
          </a:prstGeom>
          <a:noFill/>
          <a:ln w="9525">
            <a:noFill/>
            <a:miter lim="800000"/>
            <a:headEnd/>
            <a:tailEnd/>
          </a:ln>
          <a:effectLst/>
        </p:spPr>
        <p:txBody>
          <a:bodyPr wrap="none">
            <a:spAutoFit/>
          </a:bodyPr>
          <a:lstStyle/>
          <a:p>
            <a:pPr algn="l" eaLnBrk="0" hangingPunct="0">
              <a:spcBef>
                <a:spcPct val="0"/>
              </a:spcBef>
            </a:pPr>
            <a:r>
              <a:rPr lang="en-US" b="0">
                <a:solidFill>
                  <a:schemeClr val="tx1"/>
                </a:solidFill>
                <a:cs typeface="Arial" charset="0"/>
              </a:rPr>
              <a:t>slide credit: Fei-Fei, Fergus &amp; Torralba </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4549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74548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9506" name="Rectangle 2"/>
          <p:cNvSpPr>
            <a:spLocks noGrp="1" noChangeArrowheads="1"/>
          </p:cNvSpPr>
          <p:nvPr>
            <p:ph type="title"/>
          </p:nvPr>
        </p:nvSpPr>
        <p:spPr>
          <a:xfrm>
            <a:off x="381000" y="-152400"/>
            <a:ext cx="10515600" cy="1143000"/>
          </a:xfrm>
        </p:spPr>
        <p:txBody>
          <a:bodyPr>
            <a:normAutofit/>
          </a:bodyPr>
          <a:lstStyle/>
          <a:p>
            <a:r>
              <a:rPr lang="en-US" sz="3600" dirty="0"/>
              <a:t>But there are lots of visual cues we can use…</a:t>
            </a:r>
          </a:p>
        </p:txBody>
      </p:sp>
      <p:pic>
        <p:nvPicPr>
          <p:cNvPr id="789514" name="Picture 10" descr="brunei"/>
          <p:cNvPicPr>
            <a:picLocks noChangeAspect="1" noChangeArrowheads="1"/>
          </p:cNvPicPr>
          <p:nvPr/>
        </p:nvPicPr>
        <p:blipFill>
          <a:blip r:embed="rId3" cstate="print"/>
          <a:srcRect t="6250"/>
          <a:stretch>
            <a:fillRect/>
          </a:stretch>
        </p:blipFill>
        <p:spPr bwMode="auto">
          <a:xfrm>
            <a:off x="2209800" y="876962"/>
            <a:ext cx="7820152" cy="5500688"/>
          </a:xfrm>
          <a:prstGeom prst="rect">
            <a:avLst/>
          </a:prstGeom>
          <a:noFill/>
          <a:ln w="9525">
            <a:noFill/>
            <a:miter lim="800000"/>
            <a:headEnd/>
            <a:tailEnd/>
          </a:ln>
        </p:spPr>
      </p:pic>
      <p:sp>
        <p:nvSpPr>
          <p:cNvPr id="4" name="Text Box 9"/>
          <p:cNvSpPr txBox="1">
            <a:spLocks noChangeArrowheads="1"/>
          </p:cNvSpPr>
          <p:nvPr/>
        </p:nvSpPr>
        <p:spPr bwMode="auto">
          <a:xfrm>
            <a:off x="8991600" y="6458502"/>
            <a:ext cx="1648208" cy="276999"/>
          </a:xfrm>
          <a:prstGeom prst="rect">
            <a:avLst/>
          </a:prstGeom>
          <a:noFill/>
          <a:ln w="19050">
            <a:noFill/>
            <a:miter lim="800000"/>
            <a:headEnd/>
            <a:tailEnd/>
          </a:ln>
          <a:effectLst/>
        </p:spPr>
        <p:txBody>
          <a:bodyPr wrap="none">
            <a:spAutoFit/>
          </a:bodyPr>
          <a:lstStyle/>
          <a:p>
            <a:r>
              <a:rPr lang="en-US" dirty="0">
                <a:solidFill>
                  <a:schemeClr val="tx1"/>
                </a:solidFill>
              </a:rPr>
              <a:t>Source: S. Lazebnik</a:t>
            </a:r>
          </a:p>
        </p:txBody>
      </p:sp>
    </p:spTree>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5106" name="Rectangle 2"/>
          <p:cNvSpPr>
            <a:spLocks noGrp="1" noChangeArrowheads="1"/>
          </p:cNvSpPr>
          <p:nvPr>
            <p:ph type="title"/>
          </p:nvPr>
        </p:nvSpPr>
        <p:spPr>
          <a:xfrm>
            <a:off x="609600" y="114299"/>
            <a:ext cx="8229600" cy="1143000"/>
          </a:xfrm>
        </p:spPr>
        <p:txBody>
          <a:bodyPr/>
          <a:lstStyle/>
          <a:p>
            <a:r>
              <a:rPr lang="en-US" dirty="0"/>
              <a:t>Bottom line</a:t>
            </a:r>
          </a:p>
        </p:txBody>
      </p:sp>
      <p:sp>
        <p:nvSpPr>
          <p:cNvPr id="815107" name="Rectangle 3"/>
          <p:cNvSpPr>
            <a:spLocks noGrp="1" noChangeArrowheads="1"/>
          </p:cNvSpPr>
          <p:nvPr>
            <p:ph idx="1"/>
          </p:nvPr>
        </p:nvSpPr>
        <p:spPr>
          <a:xfrm>
            <a:off x="609600" y="1371600"/>
            <a:ext cx="11049000" cy="5257800"/>
          </a:xfrm>
        </p:spPr>
        <p:txBody>
          <a:bodyPr>
            <a:normAutofit lnSpcReduction="10000"/>
          </a:bodyPr>
          <a:lstStyle/>
          <a:p>
            <a:r>
              <a:rPr lang="en-US" dirty="0"/>
              <a:t>Perception is an inherently ambiguous problem</a:t>
            </a:r>
          </a:p>
          <a:p>
            <a:pPr lvl="1"/>
            <a:r>
              <a:rPr lang="en-US" dirty="0"/>
              <a:t>Many different 3D scenes could have given rise to a given 2D image</a:t>
            </a:r>
          </a:p>
          <a:p>
            <a:pPr lvl="1"/>
            <a:endParaRPr lang="en-US" dirty="0"/>
          </a:p>
          <a:p>
            <a:pPr marL="457200" lvl="1" indent="0">
              <a:buNone/>
            </a:pPr>
            <a:endParaRPr lang="en-US" dirty="0"/>
          </a:p>
          <a:p>
            <a:pPr marL="457200" lvl="1" indent="0">
              <a:buNone/>
            </a:pPr>
            <a:endParaRPr lang="en-US" dirty="0"/>
          </a:p>
          <a:p>
            <a:pPr marL="457200" lvl="1" indent="0">
              <a:buNone/>
            </a:pPr>
            <a:endParaRPr lang="en-US" dirty="0"/>
          </a:p>
          <a:p>
            <a:pPr marL="457200" lvl="1" indent="0">
              <a:buNone/>
            </a:pPr>
            <a:endParaRPr lang="en-US" dirty="0"/>
          </a:p>
          <a:p>
            <a:pPr lvl="1"/>
            <a:endParaRPr lang="en-US" dirty="0"/>
          </a:p>
          <a:p>
            <a:pPr lvl="1">
              <a:buNone/>
            </a:pPr>
            <a:endParaRPr lang="en-US" dirty="0"/>
          </a:p>
          <a:p>
            <a:pPr lvl="1"/>
            <a:r>
              <a:rPr lang="en-US" dirty="0"/>
              <a:t>We often must use prior knowledge about the world’s structure</a:t>
            </a:r>
          </a:p>
        </p:txBody>
      </p:sp>
      <p:sp>
        <p:nvSpPr>
          <p:cNvPr id="815112" name="Rectangle 8"/>
          <p:cNvSpPr>
            <a:spLocks noChangeArrowheads="1"/>
          </p:cNvSpPr>
          <p:nvPr/>
        </p:nvSpPr>
        <p:spPr bwMode="auto">
          <a:xfrm>
            <a:off x="8778875" y="6583364"/>
            <a:ext cx="1866900" cy="274637"/>
          </a:xfrm>
          <a:prstGeom prst="rect">
            <a:avLst/>
          </a:prstGeom>
          <a:noFill/>
          <a:ln w="19050">
            <a:noFill/>
            <a:miter lim="800000"/>
            <a:headEnd/>
            <a:tailEnd/>
          </a:ln>
          <a:effectLst/>
        </p:spPr>
        <p:txBody>
          <a:bodyPr wrap="none">
            <a:spAutoFit/>
          </a:bodyPr>
          <a:lstStyle/>
          <a:p>
            <a:r>
              <a:rPr lang="en-US" b="0">
                <a:solidFill>
                  <a:schemeClr val="bg1"/>
                </a:solidFill>
              </a:rPr>
              <a:t>Image source: F. Durand</a:t>
            </a:r>
          </a:p>
        </p:txBody>
      </p:sp>
      <p:pic>
        <p:nvPicPr>
          <p:cNvPr id="1105922" name="Picture 2"/>
          <p:cNvPicPr>
            <a:picLocks noChangeAspect="1" noChangeArrowheads="1"/>
          </p:cNvPicPr>
          <p:nvPr/>
        </p:nvPicPr>
        <p:blipFill>
          <a:blip r:embed="rId3" cstate="print"/>
          <a:srcRect/>
          <a:stretch>
            <a:fillRect/>
          </a:stretch>
        </p:blipFill>
        <p:spPr bwMode="auto">
          <a:xfrm>
            <a:off x="3657600" y="2667000"/>
            <a:ext cx="4572000" cy="3014507"/>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6" name="TextBox 5">
            <a:extLst>
              <a:ext uri="{FF2B5EF4-FFF2-40B4-BE49-F238E27FC236}">
                <a16:creationId xmlns:a16="http://schemas.microsoft.com/office/drawing/2014/main" id="{2E0D0FF0-4370-4091-ABE8-161F77359353}"/>
              </a:ext>
            </a:extLst>
          </p:cNvPr>
          <p:cNvSpPr txBox="1"/>
          <p:nvPr/>
        </p:nvSpPr>
        <p:spPr>
          <a:xfrm>
            <a:off x="3657600" y="5681507"/>
            <a:ext cx="4631461" cy="338554"/>
          </a:xfrm>
          <a:prstGeom prst="rect">
            <a:avLst/>
          </a:prstGeom>
          <a:noFill/>
        </p:spPr>
        <p:txBody>
          <a:bodyPr wrap="none" rtlCol="0">
            <a:spAutoFit/>
          </a:bodyPr>
          <a:lstStyle/>
          <a:p>
            <a:pPr algn="ctr"/>
            <a:r>
              <a:rPr lang="en-US" sz="1600" b="0" dirty="0">
                <a:solidFill>
                  <a:schemeClr val="tx1"/>
                </a:solidFill>
                <a:latin typeface="+mj-lt"/>
              </a:rPr>
              <a:t>Artist Julian </a:t>
            </a:r>
            <a:r>
              <a:rPr lang="en-US" sz="1600" b="0" dirty="0" err="1">
                <a:solidFill>
                  <a:schemeClr val="tx1"/>
                </a:solidFill>
                <a:latin typeface="+mj-lt"/>
              </a:rPr>
              <a:t>Beever</a:t>
            </a:r>
            <a:r>
              <a:rPr lang="en-US" sz="1600" b="0" dirty="0">
                <a:solidFill>
                  <a:schemeClr val="tx1"/>
                </a:solidFill>
                <a:latin typeface="+mj-lt"/>
              </a:rPr>
              <a:t> with his anamorphic Coke bottle</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15107">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113" name="Title 1"/>
          <p:cNvSpPr>
            <a:spLocks noGrp="1"/>
          </p:cNvSpPr>
          <p:nvPr>
            <p:ph type="title"/>
          </p:nvPr>
        </p:nvSpPr>
        <p:spPr/>
        <p:txBody>
          <a:bodyPr/>
          <a:lstStyle/>
          <a:p>
            <a:endParaRPr lang="en-US" altLang="en-US"/>
          </a:p>
        </p:txBody>
      </p:sp>
      <p:sp>
        <p:nvSpPr>
          <p:cNvPr id="90114" name="Content Placeholder 2"/>
          <p:cNvSpPr>
            <a:spLocks noGrp="1"/>
          </p:cNvSpPr>
          <p:nvPr>
            <p:ph idx="1"/>
          </p:nvPr>
        </p:nvSpPr>
        <p:spPr/>
        <p:txBody>
          <a:bodyPr/>
          <a:lstStyle/>
          <a:p>
            <a:endParaRPr lang="en-US" altLang="en-US"/>
          </a:p>
        </p:txBody>
      </p:sp>
      <p:sp>
        <p:nvSpPr>
          <p:cNvPr id="90115" name="Picture 3" descr="Screen Shot 2015-01-21 at 11.55.15 AM.png"/>
          <p:cNvSpPr>
            <a:spLocks noChangeAspect="1"/>
          </p:cNvSpPr>
          <p:nvPr/>
        </p:nvSpPr>
        <p:spPr bwMode="auto">
          <a:xfrm>
            <a:off x="1524000" y="187326"/>
            <a:ext cx="9144000" cy="6442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pPr eaLnBrk="1" hangingPunct="1"/>
            <a:endParaRPr lang="en-US" altLang="en-US"/>
          </a:p>
        </p:txBody>
      </p:sp>
      <p:pic>
        <p:nvPicPr>
          <p:cNvPr id="90116" name="Picture 1" descr="Screen Shot 2015-01-21 at 11.55.15 AM.pn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152401"/>
            <a:ext cx="9144000" cy="6442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290514814"/>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137" name="Title 1"/>
          <p:cNvSpPr>
            <a:spLocks noGrp="1"/>
          </p:cNvSpPr>
          <p:nvPr>
            <p:ph type="title"/>
          </p:nvPr>
        </p:nvSpPr>
        <p:spPr/>
        <p:txBody>
          <a:bodyPr/>
          <a:lstStyle/>
          <a:p>
            <a:endParaRPr lang="en-US" altLang="en-US"/>
          </a:p>
        </p:txBody>
      </p:sp>
      <p:sp>
        <p:nvSpPr>
          <p:cNvPr id="91138" name="Content Placeholder 2"/>
          <p:cNvSpPr>
            <a:spLocks noGrp="1"/>
          </p:cNvSpPr>
          <p:nvPr>
            <p:ph idx="1"/>
          </p:nvPr>
        </p:nvSpPr>
        <p:spPr/>
        <p:txBody>
          <a:bodyPr/>
          <a:lstStyle/>
          <a:p>
            <a:endParaRPr lang="en-US" altLang="en-US"/>
          </a:p>
        </p:txBody>
      </p:sp>
      <p:sp>
        <p:nvSpPr>
          <p:cNvPr id="91139" name="Picture 3" descr="Screen Shot 2015-01-21 at 11.55.15 AM.png"/>
          <p:cNvSpPr>
            <a:spLocks noChangeAspect="1"/>
          </p:cNvSpPr>
          <p:nvPr/>
        </p:nvSpPr>
        <p:spPr bwMode="auto">
          <a:xfrm>
            <a:off x="1524000" y="187326"/>
            <a:ext cx="9144000" cy="6442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pPr eaLnBrk="1" hangingPunct="1"/>
            <a:endParaRPr lang="en-US" altLang="en-US"/>
          </a:p>
        </p:txBody>
      </p:sp>
      <p:pic>
        <p:nvPicPr>
          <p:cNvPr id="91140" name="Picture 1" descr="Screen Shot 2015-01-21 at 11.55.15 AM.png"/>
          <p:cNvPicPr>
            <a:picLocks noChangeAspect="1"/>
          </p:cNvPicPr>
          <p:nvPr/>
        </p:nvPicPr>
        <p:blipFill>
          <a:blip r:embed="rId2">
            <a:extLst>
              <a:ext uri="{28A0092B-C50C-407E-A947-70E740481C1C}">
                <a14:useLocalDpi xmlns:a14="http://schemas.microsoft.com/office/drawing/2010/main" val="0"/>
              </a:ext>
            </a:extLst>
          </a:blip>
          <a:srcRect l="30556" r="29861" b="53574"/>
          <a:stretch>
            <a:fillRect/>
          </a:stretch>
        </p:blipFill>
        <p:spPr bwMode="auto">
          <a:xfrm>
            <a:off x="1905000" y="152400"/>
            <a:ext cx="8077200" cy="6673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449720741"/>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61" name="Title 1"/>
          <p:cNvSpPr>
            <a:spLocks noGrp="1"/>
          </p:cNvSpPr>
          <p:nvPr>
            <p:ph type="title"/>
          </p:nvPr>
        </p:nvSpPr>
        <p:spPr/>
        <p:txBody>
          <a:bodyPr/>
          <a:lstStyle/>
          <a:p>
            <a:endParaRPr lang="en-US" altLang="en-US"/>
          </a:p>
        </p:txBody>
      </p:sp>
      <p:sp>
        <p:nvSpPr>
          <p:cNvPr id="92162" name="Content Placeholder 2"/>
          <p:cNvSpPr>
            <a:spLocks noGrp="1"/>
          </p:cNvSpPr>
          <p:nvPr>
            <p:ph idx="1"/>
          </p:nvPr>
        </p:nvSpPr>
        <p:spPr/>
        <p:txBody>
          <a:bodyPr/>
          <a:lstStyle/>
          <a:p>
            <a:endParaRPr lang="en-US" altLang="en-US"/>
          </a:p>
        </p:txBody>
      </p:sp>
      <p:pic>
        <p:nvPicPr>
          <p:cNvPr id="92163" name="Picture 1" descr="Screen Shot 2015-01-21 at 11.55.15 AM.png"/>
          <p:cNvPicPr>
            <a:picLocks noChangeAspect="1"/>
          </p:cNvPicPr>
          <p:nvPr/>
        </p:nvPicPr>
        <p:blipFill>
          <a:blip r:embed="rId2">
            <a:extLst>
              <a:ext uri="{28A0092B-C50C-407E-A947-70E740481C1C}">
                <a14:useLocalDpi xmlns:a14="http://schemas.microsoft.com/office/drawing/2010/main" val="0"/>
              </a:ext>
            </a:extLst>
          </a:blip>
          <a:srcRect l="31081" t="47131" r="29457"/>
          <a:stretch>
            <a:fillRect/>
          </a:stretch>
        </p:blipFill>
        <p:spPr bwMode="auto">
          <a:xfrm>
            <a:off x="2133600" y="1"/>
            <a:ext cx="7162800" cy="6761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470587460"/>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a:t>CS5670</a:t>
            </a:r>
            <a:r>
              <a:rPr lang="en-US" dirty="0"/>
              <a:t>: Introduction to Computer Vision</a:t>
            </a:r>
          </a:p>
        </p:txBody>
      </p:sp>
      <p:sp>
        <p:nvSpPr>
          <p:cNvPr id="3" name="Content Placeholder 2"/>
          <p:cNvSpPr>
            <a:spLocks noGrp="1"/>
          </p:cNvSpPr>
          <p:nvPr>
            <p:ph idx="1"/>
          </p:nvPr>
        </p:nvSpPr>
        <p:spPr/>
        <p:txBody>
          <a:bodyPr/>
          <a:lstStyle/>
          <a:p>
            <a:r>
              <a:rPr lang="en-US" dirty="0"/>
              <a:t>Project-based course whose goal is to teach you the basics of computer vision – image processing, geometry, recognition – in a hands-on way</a:t>
            </a:r>
          </a:p>
        </p:txBody>
      </p:sp>
    </p:spTree>
    <p:extLst>
      <p:ext uri="{BB962C8B-B14F-4D97-AF65-F5344CB8AC3E}">
        <p14:creationId xmlns:p14="http://schemas.microsoft.com/office/powerpoint/2010/main" val="3915045968"/>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Important information</a:t>
            </a:r>
          </a:p>
        </p:txBody>
      </p:sp>
      <p:sp>
        <p:nvSpPr>
          <p:cNvPr id="3" name="Content Placeholder 2"/>
          <p:cNvSpPr>
            <a:spLocks noGrp="1"/>
          </p:cNvSpPr>
          <p:nvPr>
            <p:ph idx="1"/>
          </p:nvPr>
        </p:nvSpPr>
        <p:spPr>
          <a:xfrm>
            <a:off x="2209800" y="1371600"/>
            <a:ext cx="9906001" cy="5334000"/>
          </a:xfrm>
        </p:spPr>
        <p:txBody>
          <a:bodyPr>
            <a:normAutofit/>
          </a:bodyPr>
          <a:lstStyle/>
          <a:p>
            <a:r>
              <a:rPr lang="en-US" sz="2800" dirty="0"/>
              <a:t>Textbook:</a:t>
            </a:r>
          </a:p>
          <a:p>
            <a:pPr lvl="1">
              <a:buNone/>
            </a:pPr>
            <a:r>
              <a:rPr lang="en-US" sz="2400" dirty="0"/>
              <a:t>Rick Szeliski, </a:t>
            </a:r>
            <a:r>
              <a:rPr lang="en-US" sz="2400" i="1" dirty="0"/>
              <a:t>Computer Vision: Algorithms and Applications </a:t>
            </a:r>
            <a:r>
              <a:rPr lang="en-US" sz="2400" dirty="0"/>
              <a:t>online at:	</a:t>
            </a:r>
            <a:r>
              <a:rPr lang="en-US" sz="2000" dirty="0">
                <a:hlinkClick r:id="rId3"/>
              </a:rPr>
              <a:t>http://szeliski.org/Book/</a:t>
            </a:r>
            <a:endParaRPr lang="en-US" sz="2000" dirty="0"/>
          </a:p>
          <a:p>
            <a:pPr lvl="1">
              <a:buNone/>
            </a:pPr>
            <a:endParaRPr lang="en-US" sz="800" dirty="0"/>
          </a:p>
          <a:p>
            <a:r>
              <a:rPr lang="en-US" sz="2800" dirty="0"/>
              <a:t>Course webpage: 			</a:t>
            </a:r>
            <a:r>
              <a:rPr lang="en-US" sz="2000" dirty="0">
                <a:hlinkClick r:id="rId4"/>
              </a:rPr>
              <a:t>http://www.cs.cornell.edu/courses/cs5670/2022sp/</a:t>
            </a:r>
            <a:endParaRPr lang="en-US" sz="2000" dirty="0"/>
          </a:p>
          <a:p>
            <a:pPr marL="0" indent="0">
              <a:buNone/>
            </a:pPr>
            <a:endParaRPr lang="en-US" sz="900" dirty="0"/>
          </a:p>
          <a:p>
            <a:r>
              <a:rPr lang="en-US" sz="2800" dirty="0"/>
              <a:t>Canvas Page: 					</a:t>
            </a:r>
            <a:r>
              <a:rPr lang="en-US" sz="2100" dirty="0">
                <a:hlinkClick r:id="rId5"/>
              </a:rPr>
              <a:t>https://canvas.cornell.edu/courses/37687</a:t>
            </a:r>
            <a:endParaRPr lang="en-US" sz="2100" dirty="0"/>
          </a:p>
          <a:p>
            <a:pPr marL="0" indent="0">
              <a:buNone/>
            </a:pPr>
            <a:endParaRPr lang="en-US" sz="800" dirty="0"/>
          </a:p>
          <a:p>
            <a:r>
              <a:rPr lang="en-US" sz="2800" dirty="0"/>
              <a:t>Announcements/discussion via Ed Discussions (via Canvas)</a:t>
            </a:r>
          </a:p>
          <a:p>
            <a:pPr marL="0" indent="0">
              <a:buNone/>
            </a:pPr>
            <a:endParaRPr lang="en-US" sz="800" dirty="0"/>
          </a:p>
          <a:p>
            <a:r>
              <a:rPr lang="en-US" sz="2800" dirty="0"/>
              <a:t>Assignment </a:t>
            </a:r>
            <a:r>
              <a:rPr lang="en-US" sz="2800" dirty="0" err="1"/>
              <a:t>turnin</a:t>
            </a:r>
            <a:r>
              <a:rPr lang="en-US" sz="2800" dirty="0"/>
              <a:t> via CMSX:				 	</a:t>
            </a:r>
            <a:r>
              <a:rPr lang="en-US" sz="2000" dirty="0">
                <a:hlinkClick r:id="rId6"/>
              </a:rPr>
              <a:t>https://cmsx.cs.cornell.edu</a:t>
            </a:r>
            <a:endParaRPr lang="en-US" sz="2000" dirty="0"/>
          </a:p>
          <a:p>
            <a:endParaRPr lang="en-US" sz="2800" dirty="0"/>
          </a:p>
        </p:txBody>
      </p:sp>
      <p:pic>
        <p:nvPicPr>
          <p:cNvPr id="6146" name="Picture 2">
            <a:extLst>
              <a:ext uri="{FF2B5EF4-FFF2-40B4-BE49-F238E27FC236}">
                <a16:creationId xmlns:a16="http://schemas.microsoft.com/office/drawing/2014/main" id="{98282D5D-58B1-45F3-ADF9-BA22267C7162}"/>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07575" y="1371600"/>
            <a:ext cx="2000250" cy="28956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44275729"/>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Course requirements</a:t>
            </a:r>
          </a:p>
        </p:txBody>
      </p:sp>
      <p:sp>
        <p:nvSpPr>
          <p:cNvPr id="4" name="Rectangle 3"/>
          <p:cNvSpPr>
            <a:spLocks noGrp="1" noChangeArrowheads="1"/>
          </p:cNvSpPr>
          <p:nvPr>
            <p:ph idx="1"/>
            <p:custDataLst>
              <p:tags r:id="rId1"/>
            </p:custDataLst>
          </p:nvPr>
        </p:nvSpPr>
        <p:spPr>
          <a:xfrm>
            <a:off x="762000" y="1371601"/>
            <a:ext cx="10820400" cy="5105399"/>
          </a:xfrm>
        </p:spPr>
        <p:txBody>
          <a:bodyPr>
            <a:normAutofit/>
          </a:bodyPr>
          <a:lstStyle/>
          <a:p>
            <a:r>
              <a:rPr lang="en-US" dirty="0"/>
              <a:t>Prerequisites</a:t>
            </a:r>
          </a:p>
          <a:p>
            <a:pPr lvl="1"/>
            <a:r>
              <a:rPr lang="en-US" dirty="0"/>
              <a:t>Data structures</a:t>
            </a:r>
          </a:p>
          <a:p>
            <a:pPr lvl="1"/>
            <a:r>
              <a:rPr lang="en-US" dirty="0"/>
              <a:t>Good working knowledge of Python programming</a:t>
            </a:r>
          </a:p>
          <a:p>
            <a:pPr lvl="1"/>
            <a:r>
              <a:rPr lang="en-US" dirty="0"/>
              <a:t>Linear algebra</a:t>
            </a:r>
          </a:p>
          <a:p>
            <a:pPr lvl="1"/>
            <a:r>
              <a:rPr lang="en-US" dirty="0"/>
              <a:t>Vector calculus</a:t>
            </a:r>
          </a:p>
          <a:p>
            <a:pPr marL="457200" lvl="1" indent="0">
              <a:buNone/>
            </a:pPr>
            <a:endParaRPr lang="en-US" dirty="0"/>
          </a:p>
          <a:p>
            <a:r>
              <a:rPr lang="en-US" dirty="0"/>
              <a:t>Course does </a:t>
            </a:r>
            <a:r>
              <a:rPr lang="en-US" b="1" i="1" dirty="0"/>
              <a:t>not</a:t>
            </a:r>
            <a:r>
              <a:rPr lang="en-US" dirty="0"/>
              <a:t> assume prior imaging experience</a:t>
            </a:r>
          </a:p>
          <a:p>
            <a:pPr lvl="1"/>
            <a:r>
              <a:rPr lang="en-US" dirty="0"/>
              <a:t>computer vision, image processing, graphics, etc.</a:t>
            </a:r>
          </a:p>
          <a:p>
            <a:pPr marL="0" indent="0">
              <a:buNone/>
            </a:pPr>
            <a:endParaRPr lang="en-US" sz="2600" dirty="0"/>
          </a:p>
          <a:p>
            <a:pPr>
              <a:buNone/>
            </a:pPr>
            <a:endParaRPr lang="en-US" sz="2400" dirty="0"/>
          </a:p>
        </p:txBody>
      </p:sp>
    </p:spTree>
    <p:extLst>
      <p:ext uri="{BB962C8B-B14F-4D97-AF65-F5344CB8AC3E}">
        <p14:creationId xmlns:p14="http://schemas.microsoft.com/office/powerpoint/2010/main" val="3908079894"/>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5410" name="Rectangle 2"/>
          <p:cNvSpPr>
            <a:spLocks noGrp="1" noChangeArrowheads="1"/>
          </p:cNvSpPr>
          <p:nvPr>
            <p:ph type="title"/>
          </p:nvPr>
        </p:nvSpPr>
        <p:spPr>
          <a:xfrm>
            <a:off x="1981200" y="0"/>
            <a:ext cx="8229600" cy="1143000"/>
          </a:xfrm>
        </p:spPr>
        <p:txBody>
          <a:bodyPr/>
          <a:lstStyle/>
          <a:p>
            <a:r>
              <a:rPr lang="en-US" dirty="0"/>
              <a:t>Course overview (tentative)</a:t>
            </a:r>
          </a:p>
        </p:txBody>
      </p:sp>
      <p:sp>
        <p:nvSpPr>
          <p:cNvPr id="785411" name="Rectangle 3"/>
          <p:cNvSpPr>
            <a:spLocks noGrp="1" noChangeArrowheads="1"/>
          </p:cNvSpPr>
          <p:nvPr>
            <p:ph idx="1"/>
          </p:nvPr>
        </p:nvSpPr>
        <p:spPr>
          <a:xfrm>
            <a:off x="4572000" y="1371600"/>
            <a:ext cx="5715000" cy="5562600"/>
          </a:xfrm>
        </p:spPr>
        <p:txBody>
          <a:bodyPr>
            <a:normAutofit/>
          </a:bodyPr>
          <a:lstStyle/>
          <a:p>
            <a:pPr marL="609600" indent="-609600">
              <a:buAutoNum type="arabicPeriod"/>
            </a:pPr>
            <a:r>
              <a:rPr lang="en-US" dirty="0"/>
              <a:t>Low-level vision</a:t>
            </a:r>
          </a:p>
          <a:p>
            <a:pPr marL="1009650" lvl="1" indent="-609600"/>
            <a:r>
              <a:rPr lang="en-US" sz="2400" dirty="0"/>
              <a:t>image processing, edge detection, feature detection, cameras, image formation</a:t>
            </a:r>
          </a:p>
          <a:p>
            <a:pPr marL="609600" indent="-609600">
              <a:buFont typeface="Arial" pitchFamily="34" charset="0"/>
              <a:buAutoNum type="arabicPeriod"/>
            </a:pPr>
            <a:r>
              <a:rPr lang="en-US" dirty="0"/>
              <a:t>Geometry and algorithms</a:t>
            </a:r>
          </a:p>
          <a:p>
            <a:pPr marL="1009650" lvl="1" indent="-609600"/>
            <a:r>
              <a:rPr lang="en-US" sz="2400" dirty="0"/>
              <a:t>projective geometry, stereo, structure from motion, optimization</a:t>
            </a:r>
          </a:p>
          <a:p>
            <a:pPr marL="609600" indent="-609600">
              <a:buFont typeface="Arial" pitchFamily="34" charset="0"/>
              <a:buAutoNum type="arabicPeriod"/>
            </a:pPr>
            <a:r>
              <a:rPr lang="en-US" dirty="0"/>
              <a:t>Recognition</a:t>
            </a:r>
          </a:p>
          <a:p>
            <a:pPr marL="1009650" lvl="1" indent="-609600"/>
            <a:r>
              <a:rPr lang="en-US" sz="2400" dirty="0"/>
              <a:t>face detection / recognition, category recognition, segmentation</a:t>
            </a:r>
            <a:endParaRPr lang="en-US" dirty="0"/>
          </a:p>
          <a:p>
            <a:pPr marL="0" indent="0">
              <a:buNone/>
            </a:pPr>
            <a:endParaRPr lang="en-US" dirty="0"/>
          </a:p>
        </p:txBody>
      </p:sp>
      <p:pic>
        <p:nvPicPr>
          <p:cNvPr id="1080322" name="Picture 2"/>
          <p:cNvPicPr>
            <a:picLocks noChangeAspect="1" noChangeArrowheads="1"/>
          </p:cNvPicPr>
          <p:nvPr/>
        </p:nvPicPr>
        <p:blipFill>
          <a:blip r:embed="rId3" cstate="print"/>
          <a:srcRect/>
          <a:stretch>
            <a:fillRect/>
          </a:stretch>
        </p:blipFill>
        <p:spPr bwMode="auto">
          <a:xfrm>
            <a:off x="2438400" y="1600200"/>
            <a:ext cx="1600200" cy="1004048"/>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080325" name="Picture 5" descr="C:\snavely\work\teaching\09Fa-CS6610\material\Epipolar_geometry.png"/>
          <p:cNvPicPr>
            <a:picLocks noChangeAspect="1" noChangeArrowheads="1"/>
          </p:cNvPicPr>
          <p:nvPr/>
        </p:nvPicPr>
        <p:blipFill>
          <a:blip r:embed="rId4" cstate="print"/>
          <a:srcRect/>
          <a:stretch>
            <a:fillRect/>
          </a:stretch>
        </p:blipFill>
        <p:spPr bwMode="auto">
          <a:xfrm>
            <a:off x="2405666" y="3124200"/>
            <a:ext cx="1709134" cy="1052734"/>
          </a:xfrm>
          <a:prstGeom prst="rect">
            <a:avLst/>
          </a:prstGeom>
          <a:noFill/>
          <a:effectLst>
            <a:outerShdw blurRad="50800" dist="38100" dir="2700000" algn="tl" rotWithShape="0">
              <a:prstClr val="black">
                <a:alpha val="40000"/>
              </a:prstClr>
            </a:outerShdw>
          </a:effectLst>
        </p:spPr>
      </p:pic>
      <p:pic>
        <p:nvPicPr>
          <p:cNvPr id="1080326" name="Picture 6"/>
          <p:cNvPicPr>
            <a:picLocks noChangeAspect="1" noChangeArrowheads="1"/>
          </p:cNvPicPr>
          <p:nvPr/>
        </p:nvPicPr>
        <p:blipFill>
          <a:blip r:embed="rId5" cstate="print"/>
          <a:srcRect/>
          <a:stretch>
            <a:fillRect/>
          </a:stretch>
        </p:blipFill>
        <p:spPr bwMode="auto">
          <a:xfrm>
            <a:off x="2514600" y="4648200"/>
            <a:ext cx="1600200" cy="1060133"/>
          </a:xfrm>
          <a:prstGeom prst="rect">
            <a:avLst/>
          </a:prstGeom>
          <a:noFill/>
          <a:ln w="9525">
            <a:noFill/>
            <a:miter lim="800000"/>
            <a:headEnd/>
            <a:tailEnd/>
          </a:ln>
          <a:effectLst>
            <a:outerShdw blurRad="50800" dist="38100" dir="2700000" algn="tl" rotWithShape="0">
              <a:prstClr val="black">
                <a:alpha val="40000"/>
              </a:prstClr>
            </a:outerShdw>
          </a:effec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85411">
                                            <p:txEl>
                                              <p:pRg st="2" end="2"/>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785411">
                                            <p:txEl>
                                              <p:pRg st="3" end="3"/>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08032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785411">
                                            <p:txEl>
                                              <p:pRg st="4" end="4"/>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785411">
                                            <p:txEl>
                                              <p:pRg st="5" end="5"/>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108032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85411" grpId="0" uiExpand="1" build="p"/>
    </p:bld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8914" name="Rectangle 2"/>
          <p:cNvSpPr>
            <a:spLocks noGrp="1" noChangeArrowheads="1"/>
          </p:cNvSpPr>
          <p:nvPr>
            <p:ph type="title"/>
          </p:nvPr>
        </p:nvSpPr>
        <p:spPr/>
        <p:txBody>
          <a:bodyPr>
            <a:normAutofit/>
          </a:bodyPr>
          <a:lstStyle/>
          <a:p>
            <a:r>
              <a:rPr lang="en-US" dirty="0"/>
              <a:t>1. Low-level vision</a:t>
            </a:r>
          </a:p>
        </p:txBody>
      </p:sp>
      <p:sp>
        <p:nvSpPr>
          <p:cNvPr id="678929" name="Rectangle 17"/>
          <p:cNvSpPr>
            <a:spLocks noGrp="1" noChangeArrowheads="1"/>
          </p:cNvSpPr>
          <p:nvPr>
            <p:ph idx="1"/>
          </p:nvPr>
        </p:nvSpPr>
        <p:spPr/>
        <p:txBody>
          <a:bodyPr/>
          <a:lstStyle/>
          <a:p>
            <a:r>
              <a:rPr lang="en-US" dirty="0"/>
              <a:t>Basic image processing and image formation</a:t>
            </a:r>
          </a:p>
        </p:txBody>
      </p:sp>
      <p:grpSp>
        <p:nvGrpSpPr>
          <p:cNvPr id="678931" name="Group 19"/>
          <p:cNvGrpSpPr>
            <a:grpSpLocks/>
          </p:cNvGrpSpPr>
          <p:nvPr/>
        </p:nvGrpSpPr>
        <p:grpSpPr bwMode="auto">
          <a:xfrm>
            <a:off x="2006600" y="2438400"/>
            <a:ext cx="4267200" cy="1397000"/>
            <a:chOff x="2880" y="1234"/>
            <a:chExt cx="2688" cy="880"/>
          </a:xfrm>
        </p:grpSpPr>
        <p:pic>
          <p:nvPicPr>
            <p:cNvPr id="678918" name="Picture 6"/>
            <p:cNvPicPr>
              <a:picLocks noChangeAspect="1" noChangeArrowheads="1"/>
            </p:cNvPicPr>
            <p:nvPr/>
          </p:nvPicPr>
          <p:blipFill>
            <a:blip r:embed="rId4" cstate="print"/>
            <a:srcRect/>
            <a:stretch>
              <a:fillRect/>
            </a:stretch>
          </p:blipFill>
          <p:spPr bwMode="auto">
            <a:xfrm>
              <a:off x="4032" y="1378"/>
              <a:ext cx="248" cy="248"/>
            </a:xfrm>
            <a:prstGeom prst="rect">
              <a:avLst/>
            </a:prstGeom>
            <a:noFill/>
          </p:spPr>
        </p:pic>
        <p:pic>
          <p:nvPicPr>
            <p:cNvPr id="678919" name="Picture 7"/>
            <p:cNvPicPr>
              <a:picLocks noChangeAspect="1" noChangeArrowheads="1"/>
            </p:cNvPicPr>
            <p:nvPr/>
          </p:nvPicPr>
          <p:blipFill>
            <a:blip r:embed="rId5" cstate="print"/>
            <a:srcRect/>
            <a:stretch>
              <a:fillRect/>
            </a:stretch>
          </p:blipFill>
          <p:spPr bwMode="auto">
            <a:xfrm>
              <a:off x="2880" y="1234"/>
              <a:ext cx="892" cy="613"/>
            </a:xfrm>
            <a:prstGeom prst="rect">
              <a:avLst/>
            </a:prstGeom>
            <a:noFill/>
          </p:spPr>
        </p:pic>
        <p:pic>
          <p:nvPicPr>
            <p:cNvPr id="678920" name="Picture 8"/>
            <p:cNvPicPr>
              <a:picLocks noChangeAspect="1" noChangeArrowheads="1"/>
            </p:cNvPicPr>
            <p:nvPr/>
          </p:nvPicPr>
          <p:blipFill>
            <a:blip r:embed="rId6" cstate="print"/>
            <a:srcRect/>
            <a:stretch>
              <a:fillRect/>
            </a:stretch>
          </p:blipFill>
          <p:spPr bwMode="auto">
            <a:xfrm>
              <a:off x="4656" y="1234"/>
              <a:ext cx="912" cy="619"/>
            </a:xfrm>
            <a:prstGeom prst="rect">
              <a:avLst/>
            </a:prstGeom>
            <a:noFill/>
          </p:spPr>
        </p:pic>
        <p:sp>
          <p:nvSpPr>
            <p:cNvPr id="678925" name="Text Box 13"/>
            <p:cNvSpPr txBox="1">
              <a:spLocks noChangeArrowheads="1"/>
            </p:cNvSpPr>
            <p:nvPr/>
          </p:nvSpPr>
          <p:spPr bwMode="auto">
            <a:xfrm>
              <a:off x="3312" y="1881"/>
              <a:ext cx="1558" cy="233"/>
            </a:xfrm>
            <a:prstGeom prst="rect">
              <a:avLst/>
            </a:prstGeom>
            <a:noFill/>
            <a:ln w="19050">
              <a:noFill/>
              <a:miter lim="800000"/>
              <a:headEnd/>
              <a:tailEnd/>
            </a:ln>
            <a:effectLst/>
          </p:spPr>
          <p:txBody>
            <a:bodyPr wrap="none">
              <a:spAutoFit/>
            </a:bodyPr>
            <a:lstStyle/>
            <a:p>
              <a:r>
                <a:rPr lang="en-US" sz="1800" b="0" dirty="0">
                  <a:solidFill>
                    <a:schemeClr val="tx1"/>
                  </a:solidFill>
                  <a:latin typeface="+mn-lt"/>
                </a:rPr>
                <a:t>Filtering, edge detection</a:t>
              </a:r>
            </a:p>
          </p:txBody>
        </p:sp>
        <p:sp>
          <p:nvSpPr>
            <p:cNvPr id="678926" name="Text Box 14"/>
            <p:cNvSpPr txBox="1">
              <a:spLocks noChangeArrowheads="1"/>
            </p:cNvSpPr>
            <p:nvPr/>
          </p:nvSpPr>
          <p:spPr bwMode="auto">
            <a:xfrm>
              <a:off x="3792" y="1378"/>
              <a:ext cx="216" cy="365"/>
            </a:xfrm>
            <a:prstGeom prst="rect">
              <a:avLst/>
            </a:prstGeom>
            <a:noFill/>
            <a:ln w="19050">
              <a:noFill/>
              <a:miter lim="800000"/>
              <a:headEnd/>
              <a:tailEnd/>
            </a:ln>
            <a:effectLst/>
          </p:spPr>
          <p:txBody>
            <a:bodyPr wrap="none">
              <a:spAutoFit/>
            </a:bodyPr>
            <a:lstStyle/>
            <a:p>
              <a:r>
                <a:rPr lang="en-US" sz="3200">
                  <a:solidFill>
                    <a:schemeClr val="bg1"/>
                  </a:solidFill>
                </a:rPr>
                <a:t>*</a:t>
              </a:r>
            </a:p>
          </p:txBody>
        </p:sp>
        <p:sp>
          <p:nvSpPr>
            <p:cNvPr id="678927" name="Text Box 15"/>
            <p:cNvSpPr txBox="1">
              <a:spLocks noChangeArrowheads="1"/>
            </p:cNvSpPr>
            <p:nvPr/>
          </p:nvSpPr>
          <p:spPr bwMode="auto">
            <a:xfrm>
              <a:off x="4342" y="1330"/>
              <a:ext cx="266" cy="365"/>
            </a:xfrm>
            <a:prstGeom prst="rect">
              <a:avLst/>
            </a:prstGeom>
            <a:noFill/>
            <a:ln w="19050">
              <a:noFill/>
              <a:miter lim="800000"/>
              <a:headEnd/>
              <a:tailEnd/>
            </a:ln>
            <a:effectLst/>
          </p:spPr>
          <p:txBody>
            <a:bodyPr wrap="none">
              <a:spAutoFit/>
            </a:bodyPr>
            <a:lstStyle/>
            <a:p>
              <a:r>
                <a:rPr lang="en-US" sz="3200">
                  <a:solidFill>
                    <a:schemeClr val="bg1"/>
                  </a:solidFill>
                </a:rPr>
                <a:t>=</a:t>
              </a:r>
            </a:p>
          </p:txBody>
        </p:sp>
      </p:grpSp>
      <p:grpSp>
        <p:nvGrpSpPr>
          <p:cNvPr id="678932" name="Group 20"/>
          <p:cNvGrpSpPr>
            <a:grpSpLocks/>
          </p:cNvGrpSpPr>
          <p:nvPr/>
        </p:nvGrpSpPr>
        <p:grpSpPr bwMode="auto">
          <a:xfrm>
            <a:off x="1905000" y="4160840"/>
            <a:ext cx="4267200" cy="2457450"/>
            <a:chOff x="1680" y="2669"/>
            <a:chExt cx="2688" cy="1548"/>
          </a:xfrm>
        </p:grpSpPr>
        <p:pic>
          <p:nvPicPr>
            <p:cNvPr id="678921" name="Picture 9" descr="Sunflowers2_circles"/>
            <p:cNvPicPr>
              <a:picLocks noChangeAspect="1" noChangeArrowheads="1"/>
            </p:cNvPicPr>
            <p:nvPr/>
          </p:nvPicPr>
          <p:blipFill>
            <a:blip r:embed="rId7" cstate="print"/>
            <a:srcRect/>
            <a:stretch>
              <a:fillRect/>
            </a:stretch>
          </p:blipFill>
          <p:spPr bwMode="auto">
            <a:xfrm>
              <a:off x="3072" y="2669"/>
              <a:ext cx="1296" cy="1296"/>
            </a:xfrm>
            <a:prstGeom prst="rect">
              <a:avLst/>
            </a:prstGeom>
            <a:noFill/>
            <a:ln w="6350">
              <a:solidFill>
                <a:schemeClr val="bg1"/>
              </a:solidFill>
              <a:miter lim="800000"/>
              <a:headEnd/>
              <a:tailEnd/>
            </a:ln>
          </p:spPr>
        </p:pic>
        <p:pic>
          <p:nvPicPr>
            <p:cNvPr id="678922" name="Picture 10"/>
            <p:cNvPicPr>
              <a:picLocks noChangeAspect="1" noChangeArrowheads="1"/>
            </p:cNvPicPr>
            <p:nvPr/>
          </p:nvPicPr>
          <p:blipFill>
            <a:blip r:embed="rId8" cstate="print"/>
            <a:srcRect/>
            <a:stretch>
              <a:fillRect/>
            </a:stretch>
          </p:blipFill>
          <p:spPr bwMode="auto">
            <a:xfrm>
              <a:off x="1680" y="2669"/>
              <a:ext cx="1281" cy="1310"/>
            </a:xfrm>
            <a:prstGeom prst="rect">
              <a:avLst/>
            </a:prstGeom>
            <a:noFill/>
            <a:ln w="19050">
              <a:noFill/>
              <a:miter lim="800000"/>
              <a:headEnd/>
              <a:tailEnd/>
            </a:ln>
            <a:effectLst/>
          </p:spPr>
        </p:pic>
        <p:sp>
          <p:nvSpPr>
            <p:cNvPr id="678928" name="Text Box 16"/>
            <p:cNvSpPr txBox="1">
              <a:spLocks noChangeArrowheads="1"/>
            </p:cNvSpPr>
            <p:nvPr/>
          </p:nvSpPr>
          <p:spPr bwMode="auto">
            <a:xfrm>
              <a:off x="2418" y="3984"/>
              <a:ext cx="1198" cy="233"/>
            </a:xfrm>
            <a:prstGeom prst="rect">
              <a:avLst/>
            </a:prstGeom>
            <a:noFill/>
            <a:ln w="19050">
              <a:noFill/>
              <a:miter lim="800000"/>
              <a:headEnd/>
              <a:tailEnd/>
            </a:ln>
            <a:effectLst/>
          </p:spPr>
          <p:txBody>
            <a:bodyPr wrap="none">
              <a:spAutoFit/>
            </a:bodyPr>
            <a:lstStyle/>
            <a:p>
              <a:r>
                <a:rPr lang="en-US" sz="1800" b="0" dirty="0">
                  <a:solidFill>
                    <a:schemeClr val="tx1"/>
                  </a:solidFill>
                  <a:latin typeface="+mn-lt"/>
                </a:rPr>
                <a:t>Feature extraction</a:t>
              </a:r>
            </a:p>
          </p:txBody>
        </p:sp>
      </p:grpSp>
      <p:grpSp>
        <p:nvGrpSpPr>
          <p:cNvPr id="24" name="Group 23"/>
          <p:cNvGrpSpPr/>
          <p:nvPr/>
        </p:nvGrpSpPr>
        <p:grpSpPr>
          <a:xfrm>
            <a:off x="6822580" y="2286000"/>
            <a:ext cx="3388221" cy="4255532"/>
            <a:chOff x="457200" y="2438400"/>
            <a:chExt cx="3388221" cy="4255532"/>
          </a:xfrm>
        </p:grpSpPr>
        <p:grpSp>
          <p:nvGrpSpPr>
            <p:cNvPr id="21" name="Group 20"/>
            <p:cNvGrpSpPr/>
            <p:nvPr/>
          </p:nvGrpSpPr>
          <p:grpSpPr>
            <a:xfrm>
              <a:off x="457200" y="2438400"/>
              <a:ext cx="3388221" cy="4255532"/>
              <a:chOff x="457200" y="2438400"/>
              <a:chExt cx="3388221" cy="4255532"/>
            </a:xfrm>
          </p:grpSpPr>
          <p:pic>
            <p:nvPicPr>
              <p:cNvPr id="18" name="Picture 4" descr="CAM_OBS_LOUVAIN_1544_s"/>
              <p:cNvPicPr>
                <a:picLocks noChangeAspect="1" noChangeArrowheads="1"/>
              </p:cNvPicPr>
              <p:nvPr/>
            </p:nvPicPr>
            <p:blipFill>
              <a:blip r:embed="rId9" cstate="print"/>
              <a:srcRect/>
              <a:stretch>
                <a:fillRect/>
              </a:stretch>
            </p:blipFill>
            <p:spPr bwMode="auto">
              <a:xfrm>
                <a:off x="457200" y="2438400"/>
                <a:ext cx="3388221" cy="2373312"/>
              </a:xfrm>
              <a:prstGeom prst="rect">
                <a:avLst/>
              </a:prstGeom>
              <a:noFill/>
            </p:spPr>
          </p:pic>
          <p:sp>
            <p:nvSpPr>
              <p:cNvPr id="20" name="Rectangle 7"/>
              <p:cNvSpPr>
                <a:spLocks noChangeArrowheads="1"/>
              </p:cNvSpPr>
              <p:nvPr>
                <p:custDataLst>
                  <p:tags r:id="rId1"/>
                </p:custDataLst>
              </p:nvPr>
            </p:nvSpPr>
            <p:spPr bwMode="auto">
              <a:xfrm>
                <a:off x="1227850" y="6324600"/>
                <a:ext cx="1881798"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dirty="0">
                    <a:solidFill>
                      <a:srgbClr val="000000"/>
                    </a:solidFill>
                    <a:latin typeface="+mj-lt"/>
                  </a:rPr>
                  <a:t>Image formation</a:t>
                </a:r>
              </a:p>
            </p:txBody>
          </p:sp>
        </p:grpSp>
        <p:pic>
          <p:nvPicPr>
            <p:cNvPr id="22" name="Picture 4" descr="neweye"/>
            <p:cNvPicPr>
              <a:picLocks noChangeAspect="1" noChangeArrowheads="1"/>
            </p:cNvPicPr>
            <p:nvPr/>
          </p:nvPicPr>
          <p:blipFill>
            <a:blip r:embed="rId10" cstate="print"/>
            <a:srcRect/>
            <a:stretch>
              <a:fillRect/>
            </a:stretch>
          </p:blipFill>
          <p:spPr bwMode="auto">
            <a:xfrm>
              <a:off x="592666" y="4953000"/>
              <a:ext cx="1388534" cy="1214967"/>
            </a:xfrm>
            <a:prstGeom prst="rect">
              <a:avLst/>
            </a:prstGeom>
            <a:noFill/>
            <a:ln w="9525">
              <a:noFill/>
              <a:miter lim="800000"/>
              <a:headEnd/>
              <a:tailEnd/>
            </a:ln>
          </p:spPr>
        </p:pic>
        <p:pic>
          <p:nvPicPr>
            <p:cNvPr id="23" name="Picture 6" descr="mosquito"/>
            <p:cNvPicPr>
              <a:picLocks noChangeAspect="1" noChangeArrowheads="1"/>
            </p:cNvPicPr>
            <p:nvPr/>
          </p:nvPicPr>
          <p:blipFill>
            <a:blip r:embed="rId11" cstate="print"/>
            <a:srcRect/>
            <a:stretch>
              <a:fillRect/>
            </a:stretch>
          </p:blipFill>
          <p:spPr bwMode="auto">
            <a:xfrm>
              <a:off x="2362200" y="4953000"/>
              <a:ext cx="1074561" cy="1143000"/>
            </a:xfrm>
            <a:prstGeom prst="rect">
              <a:avLst/>
            </a:prstGeom>
            <a:noFill/>
            <a:ln w="9525">
              <a:solidFill>
                <a:srgbClr val="292929"/>
              </a:solidFill>
              <a:miter lim="800000"/>
              <a:headEnd/>
              <a:tailEnd/>
            </a:ln>
          </p:spPr>
        </p:pic>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7893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49" name="Title 1"/>
          <p:cNvSpPr>
            <a:spLocks noGrp="1"/>
          </p:cNvSpPr>
          <p:nvPr>
            <p:ph type="title"/>
          </p:nvPr>
        </p:nvSpPr>
        <p:spPr/>
        <p:txBody>
          <a:bodyPr>
            <a:normAutofit fontScale="90000"/>
          </a:bodyPr>
          <a:lstStyle/>
          <a:p>
            <a:pPr eaLnBrk="1" hangingPunct="1"/>
            <a:r>
              <a:rPr lang="en-US" altLang="en-US" dirty="0"/>
              <a:t>Project: Hybrid images from image pyramids</a:t>
            </a:r>
          </a:p>
        </p:txBody>
      </p:sp>
      <p:pic>
        <p:nvPicPr>
          <p:cNvPr id="104450" name="Picture 2" descr="vg-gauss-eighth"/>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610600" y="2998788"/>
            <a:ext cx="788988" cy="10398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4451" name="Picture 3" descr="vg-gauss-quart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511926" y="2505076"/>
            <a:ext cx="1565275" cy="2066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4452" name="Picture 4" descr="vg-gauss-half"/>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743200" y="1524000"/>
            <a:ext cx="3132138" cy="4121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4453" name="Text Box 6"/>
          <p:cNvSpPr txBox="1">
            <a:spLocks noChangeArrowheads="1"/>
          </p:cNvSpPr>
          <p:nvPr/>
        </p:nvSpPr>
        <p:spPr bwMode="auto">
          <a:xfrm>
            <a:off x="6843714" y="4622801"/>
            <a:ext cx="560387"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r>
              <a:rPr lang="en-US" altLang="en-US">
                <a:solidFill>
                  <a:schemeClr val="tx1"/>
                </a:solidFill>
                <a:cs typeface="Arial" panose="020B0604020202020204" pitchFamily="34" charset="0"/>
              </a:rPr>
              <a:t>G 1/4</a:t>
            </a:r>
          </a:p>
        </p:txBody>
      </p:sp>
      <p:sp>
        <p:nvSpPr>
          <p:cNvPr id="104454" name="Text Box 7"/>
          <p:cNvSpPr txBox="1">
            <a:spLocks noChangeArrowheads="1"/>
          </p:cNvSpPr>
          <p:nvPr/>
        </p:nvSpPr>
        <p:spPr bwMode="auto">
          <a:xfrm>
            <a:off x="8520114" y="4025901"/>
            <a:ext cx="560387"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r>
              <a:rPr lang="en-US" altLang="en-US">
                <a:solidFill>
                  <a:schemeClr val="tx1"/>
                </a:solidFill>
                <a:cs typeface="Arial" panose="020B0604020202020204" pitchFamily="34" charset="0"/>
              </a:rPr>
              <a:t>G 1/8</a:t>
            </a:r>
          </a:p>
        </p:txBody>
      </p:sp>
      <p:sp>
        <p:nvSpPr>
          <p:cNvPr id="104455" name="Text Box 8"/>
          <p:cNvSpPr txBox="1">
            <a:spLocks noChangeArrowheads="1"/>
          </p:cNvSpPr>
          <p:nvPr/>
        </p:nvSpPr>
        <p:spPr bwMode="auto">
          <a:xfrm>
            <a:off x="3352801" y="5715001"/>
            <a:ext cx="1133475"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r>
              <a:rPr lang="en-US" altLang="en-US">
                <a:solidFill>
                  <a:schemeClr val="tx1"/>
                </a:solidFill>
                <a:cs typeface="Arial" panose="020B0604020202020204" pitchFamily="34" charset="0"/>
              </a:rPr>
              <a:t>Gaussian 1/2</a:t>
            </a:r>
          </a:p>
        </p:txBody>
      </p:sp>
    </p:spTree>
    <p:extLst>
      <p:ext uri="{BB962C8B-B14F-4D97-AF65-F5344CB8AC3E}">
        <p14:creationId xmlns:p14="http://schemas.microsoft.com/office/powerpoint/2010/main" val="317210155"/>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5473" name="Title 1"/>
          <p:cNvSpPr>
            <a:spLocks noGrp="1"/>
          </p:cNvSpPr>
          <p:nvPr>
            <p:ph type="title"/>
          </p:nvPr>
        </p:nvSpPr>
        <p:spPr/>
        <p:txBody>
          <a:bodyPr/>
          <a:lstStyle/>
          <a:p>
            <a:endParaRPr lang="en-US" altLang="en-US"/>
          </a:p>
        </p:txBody>
      </p:sp>
      <p:pic>
        <p:nvPicPr>
          <p:cNvPr id="105474" name="Picture 5" descr="MonroeEnstein_AudeOliva2007.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3276600" y="163513"/>
            <a:ext cx="4851400" cy="6692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531430966"/>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6497" name="Title 1"/>
          <p:cNvSpPr>
            <a:spLocks noGrp="1"/>
          </p:cNvSpPr>
          <p:nvPr>
            <p:ph type="title"/>
          </p:nvPr>
        </p:nvSpPr>
        <p:spPr/>
        <p:txBody>
          <a:bodyPr/>
          <a:lstStyle/>
          <a:p>
            <a:endParaRPr lang="en-US" altLang="en-US"/>
          </a:p>
        </p:txBody>
      </p:sp>
      <p:pic>
        <p:nvPicPr>
          <p:cNvPr id="106498" name="Picture 2" descr="MonroeEnsteinSmall_AudeOliva2007.jpg"/>
          <p:cNvPicPr>
            <a:picLocks noChangeAspect="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980114" y="3315466"/>
            <a:ext cx="268286" cy="35406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533726950"/>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Project: Feature detection and matching</a:t>
            </a:r>
          </a:p>
        </p:txBody>
      </p:sp>
      <p:grpSp>
        <p:nvGrpSpPr>
          <p:cNvPr id="11" name="Group 10"/>
          <p:cNvGrpSpPr/>
          <p:nvPr/>
        </p:nvGrpSpPr>
        <p:grpSpPr>
          <a:xfrm>
            <a:off x="2971801" y="1524000"/>
            <a:ext cx="5918549" cy="4114800"/>
            <a:chOff x="685800" y="1066800"/>
            <a:chExt cx="8001000" cy="5562600"/>
          </a:xfrm>
          <a:effectLst>
            <a:outerShdw blurRad="50800" dist="38100" dir="2700000" algn="tl" rotWithShape="0">
              <a:prstClr val="black">
                <a:alpha val="40000"/>
              </a:prstClr>
            </a:outerShdw>
          </a:effectLst>
        </p:grpSpPr>
        <p:pic>
          <p:nvPicPr>
            <p:cNvPr id="5" name="Picture 5" descr="featExtract1"/>
            <p:cNvPicPr>
              <a:picLocks noChangeAspect="1" noChangeArrowheads="1"/>
            </p:cNvPicPr>
            <p:nvPr/>
          </p:nvPicPr>
          <p:blipFill>
            <a:blip r:embed="rId2" cstate="print"/>
            <a:srcRect/>
            <a:stretch>
              <a:fillRect/>
            </a:stretch>
          </p:blipFill>
          <p:spPr bwMode="auto">
            <a:xfrm>
              <a:off x="685800" y="1066800"/>
              <a:ext cx="2846388" cy="3817938"/>
            </a:xfrm>
            <a:prstGeom prst="rect">
              <a:avLst/>
            </a:prstGeom>
            <a:noFill/>
            <a:ln w="9525">
              <a:noFill/>
              <a:miter lim="800000"/>
              <a:headEnd/>
              <a:tailEnd/>
            </a:ln>
          </p:spPr>
        </p:pic>
        <p:pic>
          <p:nvPicPr>
            <p:cNvPr id="6" name="Picture 6" descr="featExtract2"/>
            <p:cNvPicPr>
              <a:picLocks noChangeAspect="1" noChangeArrowheads="1"/>
            </p:cNvPicPr>
            <p:nvPr/>
          </p:nvPicPr>
          <p:blipFill>
            <a:blip r:embed="rId3" cstate="print"/>
            <a:srcRect/>
            <a:stretch>
              <a:fillRect/>
            </a:stretch>
          </p:blipFill>
          <p:spPr bwMode="auto">
            <a:xfrm>
              <a:off x="4267200" y="1187450"/>
              <a:ext cx="4419600" cy="3536950"/>
            </a:xfrm>
            <a:prstGeom prst="rect">
              <a:avLst/>
            </a:prstGeom>
            <a:noFill/>
            <a:ln w="9525">
              <a:noFill/>
              <a:miter lim="800000"/>
              <a:headEnd/>
              <a:tailEnd/>
            </a:ln>
          </p:spPr>
        </p:pic>
        <p:pic>
          <p:nvPicPr>
            <p:cNvPr id="7" name="Picture 8" descr="featData2"/>
            <p:cNvPicPr>
              <a:picLocks noChangeAspect="1" noChangeArrowheads="1"/>
            </p:cNvPicPr>
            <p:nvPr/>
          </p:nvPicPr>
          <p:blipFill>
            <a:blip r:embed="rId4" cstate="print"/>
            <a:srcRect/>
            <a:stretch>
              <a:fillRect/>
            </a:stretch>
          </p:blipFill>
          <p:spPr bwMode="auto">
            <a:xfrm>
              <a:off x="2752725" y="5038725"/>
              <a:ext cx="1590675" cy="1590675"/>
            </a:xfrm>
            <a:prstGeom prst="rect">
              <a:avLst/>
            </a:prstGeom>
            <a:noFill/>
            <a:ln w="9525">
              <a:noFill/>
              <a:miter lim="800000"/>
              <a:headEnd/>
              <a:tailEnd/>
            </a:ln>
          </p:spPr>
        </p:pic>
        <p:pic>
          <p:nvPicPr>
            <p:cNvPr id="8" name="Picture 7" descr="featData1"/>
            <p:cNvPicPr>
              <a:picLocks noChangeAspect="1" noChangeArrowheads="1"/>
            </p:cNvPicPr>
            <p:nvPr/>
          </p:nvPicPr>
          <p:blipFill>
            <a:blip r:embed="rId5" cstate="print"/>
            <a:srcRect/>
            <a:stretch>
              <a:fillRect/>
            </a:stretch>
          </p:blipFill>
          <p:spPr bwMode="auto">
            <a:xfrm>
              <a:off x="5191125" y="5030788"/>
              <a:ext cx="1590675" cy="1598612"/>
            </a:xfrm>
            <a:prstGeom prst="rect">
              <a:avLst/>
            </a:prstGeom>
            <a:noFill/>
            <a:ln w="9525">
              <a:noFill/>
              <a:miter lim="800000"/>
              <a:headEnd/>
              <a:tailEnd/>
            </a:ln>
          </p:spPr>
        </p:pic>
        <p:sp>
          <p:nvSpPr>
            <p:cNvPr id="9" name="Right Arrow 13"/>
            <p:cNvSpPr>
              <a:spLocks noChangeArrowheads="1"/>
            </p:cNvSpPr>
            <p:nvPr/>
          </p:nvSpPr>
          <p:spPr bwMode="auto">
            <a:xfrm rot="3375002">
              <a:off x="2547937" y="4100513"/>
              <a:ext cx="1133475" cy="685800"/>
            </a:xfrm>
            <a:prstGeom prst="rightArrow">
              <a:avLst>
                <a:gd name="adj1" fmla="val 50000"/>
                <a:gd name="adj2" fmla="val 49997"/>
              </a:avLst>
            </a:prstGeom>
            <a:solidFill>
              <a:schemeClr val="accent1">
                <a:lumMod val="60000"/>
                <a:lumOff val="40000"/>
              </a:schemeClr>
            </a:solidFill>
            <a:ln w="25400">
              <a:solidFill>
                <a:schemeClr val="tx1"/>
              </a:solidFill>
              <a:round/>
              <a:headEnd/>
              <a:tailEnd/>
            </a:ln>
          </p:spPr>
          <p:txBody>
            <a:bodyPr/>
            <a:lstStyle/>
            <a:p>
              <a:endParaRPr lang="en-US"/>
            </a:p>
          </p:txBody>
        </p:sp>
        <p:sp>
          <p:nvSpPr>
            <p:cNvPr id="10" name="Right Arrow 14"/>
            <p:cNvSpPr>
              <a:spLocks noChangeArrowheads="1"/>
            </p:cNvSpPr>
            <p:nvPr/>
          </p:nvSpPr>
          <p:spPr bwMode="auto">
            <a:xfrm rot="7715876">
              <a:off x="5618162" y="4129088"/>
              <a:ext cx="1133475" cy="685800"/>
            </a:xfrm>
            <a:prstGeom prst="rightArrow">
              <a:avLst>
                <a:gd name="adj1" fmla="val 50000"/>
                <a:gd name="adj2" fmla="val 49997"/>
              </a:avLst>
            </a:prstGeom>
            <a:solidFill>
              <a:schemeClr val="accent1">
                <a:lumMod val="60000"/>
                <a:lumOff val="40000"/>
              </a:schemeClr>
            </a:solidFill>
            <a:ln w="25400">
              <a:solidFill>
                <a:schemeClr val="tx1"/>
              </a:solidFill>
              <a:round/>
              <a:headEnd/>
              <a:tailEnd/>
            </a:ln>
          </p:spPr>
          <p:txBody>
            <a:bodyPr/>
            <a:lstStyle/>
            <a:p>
              <a:endParaRPr lang="en-US"/>
            </a:p>
          </p:txBody>
        </p:sp>
      </p:grpSp>
    </p:spTree>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2098" name="Rectangle 2"/>
          <p:cNvSpPr>
            <a:spLocks noGrp="1" noChangeArrowheads="1"/>
          </p:cNvSpPr>
          <p:nvPr>
            <p:ph type="title"/>
          </p:nvPr>
        </p:nvSpPr>
        <p:spPr/>
        <p:txBody>
          <a:bodyPr/>
          <a:lstStyle/>
          <a:p>
            <a:r>
              <a:rPr lang="en-US" dirty="0"/>
              <a:t>2. Geometry</a:t>
            </a:r>
          </a:p>
        </p:txBody>
      </p:sp>
      <p:sp>
        <p:nvSpPr>
          <p:cNvPr id="15" name="Rectangle 7"/>
          <p:cNvSpPr>
            <a:spLocks noChangeArrowheads="1"/>
          </p:cNvSpPr>
          <p:nvPr>
            <p:custDataLst>
              <p:tags r:id="rId1"/>
            </p:custDataLst>
          </p:nvPr>
        </p:nvSpPr>
        <p:spPr bwMode="auto">
          <a:xfrm>
            <a:off x="2789863" y="3886200"/>
            <a:ext cx="2000356"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dirty="0">
                <a:solidFill>
                  <a:srgbClr val="000000"/>
                </a:solidFill>
                <a:latin typeface="+mj-lt"/>
              </a:rPr>
              <a:t>Projective geometry</a:t>
            </a:r>
          </a:p>
        </p:txBody>
      </p:sp>
      <p:grpSp>
        <p:nvGrpSpPr>
          <p:cNvPr id="20" name="Group 19"/>
          <p:cNvGrpSpPr/>
          <p:nvPr/>
        </p:nvGrpSpPr>
        <p:grpSpPr>
          <a:xfrm>
            <a:off x="2209800" y="4419601"/>
            <a:ext cx="3048000" cy="2155597"/>
            <a:chOff x="2819400" y="4473803"/>
            <a:chExt cx="3048000" cy="2155597"/>
          </a:xfrm>
        </p:grpSpPr>
        <p:pic>
          <p:nvPicPr>
            <p:cNvPr id="1081347" name="Picture 3"/>
            <p:cNvPicPr>
              <a:picLocks noChangeAspect="1" noChangeArrowheads="1"/>
            </p:cNvPicPr>
            <p:nvPr/>
          </p:nvPicPr>
          <p:blipFill>
            <a:blip r:embed="rId8" cstate="print"/>
            <a:srcRect/>
            <a:stretch>
              <a:fillRect/>
            </a:stretch>
          </p:blipFill>
          <p:spPr bwMode="auto">
            <a:xfrm>
              <a:off x="2819400" y="4473803"/>
              <a:ext cx="3048000" cy="1774597"/>
            </a:xfrm>
            <a:prstGeom prst="rect">
              <a:avLst/>
            </a:prstGeom>
            <a:noFill/>
            <a:ln w="9525">
              <a:noFill/>
              <a:miter lim="800000"/>
              <a:headEnd/>
              <a:tailEnd/>
            </a:ln>
          </p:spPr>
        </p:pic>
        <p:sp>
          <p:nvSpPr>
            <p:cNvPr id="19" name="Rectangle 7"/>
            <p:cNvSpPr>
              <a:spLocks noChangeArrowheads="1"/>
            </p:cNvSpPr>
            <p:nvPr>
              <p:custDataLst>
                <p:tags r:id="rId5"/>
              </p:custDataLst>
            </p:nvPr>
          </p:nvSpPr>
          <p:spPr bwMode="auto">
            <a:xfrm>
              <a:off x="3532156" y="6290846"/>
              <a:ext cx="1752916"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dirty="0">
                  <a:solidFill>
                    <a:srgbClr val="000000"/>
                  </a:solidFill>
                  <a:latin typeface="+mj-lt"/>
                </a:rPr>
                <a:t>Multi-view stereo</a:t>
              </a:r>
            </a:p>
          </p:txBody>
        </p:sp>
      </p:grpSp>
      <p:grpSp>
        <p:nvGrpSpPr>
          <p:cNvPr id="25" name="Group 24"/>
          <p:cNvGrpSpPr/>
          <p:nvPr/>
        </p:nvGrpSpPr>
        <p:grpSpPr>
          <a:xfrm>
            <a:off x="6096000" y="4800601"/>
            <a:ext cx="4114800" cy="1390381"/>
            <a:chOff x="1" y="2895600"/>
            <a:chExt cx="5943599" cy="2008329"/>
          </a:xfrm>
        </p:grpSpPr>
        <p:pic>
          <p:nvPicPr>
            <p:cNvPr id="22" name="Picture 4" descr="C:\snavely\thesis\Colosseum1.png"/>
            <p:cNvPicPr>
              <a:picLocks noChangeAspect="1" noChangeArrowheads="1"/>
            </p:cNvPicPr>
            <p:nvPr/>
          </p:nvPicPr>
          <p:blipFill>
            <a:blip r:embed="rId9" cstate="print"/>
            <a:srcRect l="2835" r="2835"/>
            <a:stretch>
              <a:fillRect/>
            </a:stretch>
          </p:blipFill>
          <p:spPr bwMode="auto">
            <a:xfrm>
              <a:off x="3313727" y="2895600"/>
              <a:ext cx="2629873" cy="1981200"/>
            </a:xfrm>
            <a:prstGeom prst="rect">
              <a:avLst/>
            </a:prstGeom>
            <a:noFill/>
            <a:ln w="19050">
              <a:solidFill>
                <a:schemeClr val="tx1"/>
              </a:solidFill>
            </a:ln>
            <a:effectLst>
              <a:outerShdw blurRad="50800" dist="38100" dir="2700000" algn="tl" rotWithShape="0">
                <a:prstClr val="black">
                  <a:alpha val="40000"/>
                </a:prstClr>
              </a:outerShdw>
            </a:effectLst>
          </p:spPr>
        </p:pic>
        <p:pic>
          <p:nvPicPr>
            <p:cNvPr id="23" name="Picture 2"/>
            <p:cNvPicPr>
              <a:picLocks noChangeAspect="1" noChangeArrowheads="1"/>
            </p:cNvPicPr>
            <p:nvPr/>
          </p:nvPicPr>
          <p:blipFill>
            <a:blip r:embed="rId10" cstate="print"/>
            <a:srcRect/>
            <a:stretch>
              <a:fillRect/>
            </a:stretch>
          </p:blipFill>
          <p:spPr bwMode="auto">
            <a:xfrm>
              <a:off x="1" y="2895600"/>
              <a:ext cx="2743200" cy="2008329"/>
            </a:xfrm>
            <a:prstGeom prst="rect">
              <a:avLst/>
            </a:prstGeom>
            <a:noFill/>
            <a:ln w="9525">
              <a:noFill/>
              <a:miter lim="800000"/>
              <a:headEnd/>
              <a:tailEnd/>
            </a:ln>
            <a:effectLst/>
          </p:spPr>
        </p:pic>
        <p:sp>
          <p:nvSpPr>
            <p:cNvPr id="24" name="Right Arrow 23"/>
            <p:cNvSpPr/>
            <p:nvPr/>
          </p:nvSpPr>
          <p:spPr>
            <a:xfrm>
              <a:off x="2819400" y="3657600"/>
              <a:ext cx="367373" cy="304800"/>
            </a:xfrm>
            <a:prstGeom prst="rightArrow">
              <a:avLst>
                <a:gd name="adj1" fmla="val 50000"/>
                <a:gd name="adj2" fmla="val 79508"/>
              </a:avLst>
            </a:prstGeom>
            <a:solidFill>
              <a:schemeClr val="accent1">
                <a:lumMod val="60000"/>
                <a:lumOff val="40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atin typeface="+mj-lt"/>
              </a:endParaRPr>
            </a:p>
          </p:txBody>
        </p:sp>
      </p:grpSp>
      <p:sp>
        <p:nvSpPr>
          <p:cNvPr id="26" name="Rectangle 7"/>
          <p:cNvSpPr>
            <a:spLocks noChangeArrowheads="1"/>
          </p:cNvSpPr>
          <p:nvPr>
            <p:custDataLst>
              <p:tags r:id="rId2"/>
            </p:custDataLst>
          </p:nvPr>
        </p:nvSpPr>
        <p:spPr bwMode="auto">
          <a:xfrm>
            <a:off x="7092085" y="6248400"/>
            <a:ext cx="2192460"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dirty="0">
                <a:solidFill>
                  <a:srgbClr val="000000"/>
                </a:solidFill>
                <a:latin typeface="+mj-lt"/>
              </a:rPr>
              <a:t>Structure from motion</a:t>
            </a:r>
          </a:p>
        </p:txBody>
      </p:sp>
      <p:pic>
        <p:nvPicPr>
          <p:cNvPr id="27" name="Picture 5" descr="perspective_2_lg"/>
          <p:cNvPicPr>
            <a:picLocks noGrp="1" noChangeAspect="1" noChangeArrowheads="1"/>
          </p:cNvPicPr>
          <p:nvPr>
            <p:ph idx="1"/>
          </p:nvPr>
        </p:nvPicPr>
        <p:blipFill>
          <a:blip r:embed="rId11" cstate="print"/>
          <a:srcRect/>
          <a:stretch>
            <a:fillRect/>
          </a:stretch>
        </p:blipFill>
        <p:spPr>
          <a:xfrm>
            <a:off x="2286000" y="1524001"/>
            <a:ext cx="3048000" cy="2346755"/>
          </a:xfrm>
          <a:noFill/>
        </p:spPr>
      </p:pic>
      <p:pic>
        <p:nvPicPr>
          <p:cNvPr id="7170" name="Picture 2">
            <a:extLst>
              <a:ext uri="{FF2B5EF4-FFF2-40B4-BE49-F238E27FC236}">
                <a16:creationId xmlns:a16="http://schemas.microsoft.com/office/drawing/2014/main" id="{893F438E-9C2B-4EFC-8525-72DB0A07EF2A}"/>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6804514" y="1422120"/>
            <a:ext cx="2381250" cy="2333625"/>
          </a:xfrm>
          <a:prstGeom prst="rect">
            <a:avLst/>
          </a:prstGeom>
          <a:noFill/>
          <a:extLst>
            <a:ext uri="{909E8E84-426E-40DD-AFC4-6F175D3DCCD1}">
              <a14:hiddenFill xmlns:a14="http://schemas.microsoft.com/office/drawing/2010/main">
                <a:solidFill>
                  <a:srgbClr val="FFFFFF"/>
                </a:solidFill>
              </a14:hiddenFill>
            </a:ext>
          </a:extLst>
        </p:spPr>
      </p:pic>
      <p:sp>
        <p:nvSpPr>
          <p:cNvPr id="28" name="Rectangle 7">
            <a:extLst>
              <a:ext uri="{FF2B5EF4-FFF2-40B4-BE49-F238E27FC236}">
                <a16:creationId xmlns:a16="http://schemas.microsoft.com/office/drawing/2014/main" id="{8A81BCFB-00B7-445C-BBB2-38EDDA312440}"/>
              </a:ext>
            </a:extLst>
          </p:cNvPr>
          <p:cNvSpPr>
            <a:spLocks noChangeArrowheads="1"/>
          </p:cNvSpPr>
          <p:nvPr>
            <p:custDataLst>
              <p:tags r:id="rId3"/>
            </p:custDataLst>
          </p:nvPr>
        </p:nvSpPr>
        <p:spPr bwMode="auto">
          <a:xfrm>
            <a:off x="7422368" y="3885148"/>
            <a:ext cx="1334340"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dirty="0">
                <a:solidFill>
                  <a:srgbClr val="000000"/>
                </a:solidFill>
                <a:latin typeface="+mj-lt"/>
              </a:rPr>
              <a:t>Stereo vision</a:t>
            </a:r>
          </a:p>
        </p:txBody>
      </p:sp>
      <p:sp>
        <p:nvSpPr>
          <p:cNvPr id="29" name="Rectangle 7">
            <a:extLst>
              <a:ext uri="{FF2B5EF4-FFF2-40B4-BE49-F238E27FC236}">
                <a16:creationId xmlns:a16="http://schemas.microsoft.com/office/drawing/2014/main" id="{E8BCDBFE-A0F2-4020-8529-45DD3E67F7B6}"/>
              </a:ext>
            </a:extLst>
          </p:cNvPr>
          <p:cNvSpPr>
            <a:spLocks noChangeArrowheads="1"/>
          </p:cNvSpPr>
          <p:nvPr>
            <p:custDataLst>
              <p:tags r:id="rId4"/>
            </p:custDataLst>
          </p:nvPr>
        </p:nvSpPr>
        <p:spPr bwMode="auto">
          <a:xfrm>
            <a:off x="6630294" y="3532235"/>
            <a:ext cx="1795683" cy="261610"/>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100" b="0" dirty="0">
                <a:solidFill>
                  <a:srgbClr val="000000"/>
                </a:solidFill>
                <a:latin typeface="+mj-lt"/>
              </a:rPr>
              <a:t>Image credit: </a:t>
            </a:r>
            <a:r>
              <a:rPr lang="en-US" sz="1100" b="0" dirty="0">
                <a:solidFill>
                  <a:srgbClr val="000000"/>
                </a:solidFill>
                <a:latin typeface="+mj-lt"/>
                <a:hlinkClick r:id="rId13"/>
              </a:rPr>
              <a:t>IDS Imaging</a:t>
            </a:r>
            <a:endParaRPr lang="en-US" sz="1100" b="0" dirty="0">
              <a:solidFill>
                <a:srgbClr val="000000"/>
              </a:solidFill>
              <a:latin typeface="+mj-lt"/>
            </a:endParaRPr>
          </a:p>
        </p:txBody>
      </p:sp>
    </p:spTree>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Project: Creating panoramas</a:t>
            </a:r>
          </a:p>
        </p:txBody>
      </p:sp>
      <p:pic>
        <p:nvPicPr>
          <p:cNvPr id="1084418" name="Picture 2"/>
          <p:cNvPicPr>
            <a:picLocks noChangeAspect="1" noChangeArrowheads="1"/>
          </p:cNvPicPr>
          <p:nvPr/>
        </p:nvPicPr>
        <p:blipFill>
          <a:blip r:embed="rId2" cstate="print"/>
          <a:srcRect/>
          <a:stretch>
            <a:fillRect/>
          </a:stretch>
        </p:blipFill>
        <p:spPr bwMode="auto">
          <a:xfrm>
            <a:off x="1524001" y="4262438"/>
            <a:ext cx="9164095" cy="2443162"/>
          </a:xfrm>
          <a:prstGeom prst="rect">
            <a:avLst/>
          </a:prstGeom>
          <a:noFill/>
          <a:ln w="9525">
            <a:noFill/>
            <a:miter lim="800000"/>
            <a:headEnd/>
            <a:tailEnd/>
          </a:ln>
        </p:spPr>
      </p:pic>
      <p:pic>
        <p:nvPicPr>
          <p:cNvPr id="1084420" name="Picture 4"/>
          <p:cNvPicPr>
            <a:picLocks noChangeAspect="1" noChangeArrowheads="1"/>
          </p:cNvPicPr>
          <p:nvPr/>
        </p:nvPicPr>
        <p:blipFill>
          <a:blip r:embed="rId3" cstate="print"/>
          <a:srcRect/>
          <a:stretch>
            <a:fillRect/>
          </a:stretch>
        </p:blipFill>
        <p:spPr bwMode="auto">
          <a:xfrm>
            <a:off x="1524001" y="1457326"/>
            <a:ext cx="5800725" cy="2124075"/>
          </a:xfrm>
          <a:prstGeom prst="rect">
            <a:avLst/>
          </a:prstGeom>
          <a:noFill/>
          <a:ln w="9525">
            <a:noFill/>
            <a:miter lim="800000"/>
            <a:headEnd/>
            <a:tailEnd/>
          </a:ln>
        </p:spPr>
      </p:pic>
      <p:pic>
        <p:nvPicPr>
          <p:cNvPr id="1084421" name="Picture 5"/>
          <p:cNvPicPr>
            <a:picLocks noChangeAspect="1" noChangeArrowheads="1"/>
          </p:cNvPicPr>
          <p:nvPr/>
        </p:nvPicPr>
        <p:blipFill>
          <a:blip r:embed="rId4" cstate="print"/>
          <a:srcRect/>
          <a:stretch>
            <a:fillRect/>
          </a:stretch>
        </p:blipFill>
        <p:spPr bwMode="auto">
          <a:xfrm>
            <a:off x="4267201" y="2133600"/>
            <a:ext cx="6181725" cy="1943100"/>
          </a:xfrm>
          <a:prstGeom prst="rect">
            <a:avLst/>
          </a:prstGeom>
          <a:noFill/>
          <a:ln w="9525">
            <a:noFill/>
            <a:miter lim="800000"/>
            <a:headEnd/>
            <a:tailEnd/>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84421"/>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08441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Project: 3D reconstruction</a:t>
            </a:r>
          </a:p>
        </p:txBody>
      </p:sp>
      <p:pic>
        <p:nvPicPr>
          <p:cNvPr id="3" name="Picture 2"/>
          <p:cNvPicPr>
            <a:picLocks noChangeAspect="1"/>
          </p:cNvPicPr>
          <p:nvPr/>
        </p:nvPicPr>
        <p:blipFill>
          <a:blip r:embed="rId2"/>
          <a:stretch>
            <a:fillRect/>
          </a:stretch>
        </p:blipFill>
        <p:spPr>
          <a:xfrm>
            <a:off x="2845207" y="1295400"/>
            <a:ext cx="6501587" cy="4876190"/>
          </a:xfrm>
          <a:prstGeom prst="rect">
            <a:avLst/>
          </a:prstGeom>
        </p:spPr>
      </p:pic>
    </p:spTree>
    <p:extLst>
      <p:ext uri="{BB962C8B-B14F-4D97-AF65-F5344CB8AC3E}">
        <p14:creationId xmlns:p14="http://schemas.microsoft.com/office/powerpoint/2010/main" val="1711605151"/>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6194" name="Rectangle 2"/>
          <p:cNvSpPr>
            <a:spLocks noGrp="1" noChangeArrowheads="1"/>
          </p:cNvSpPr>
          <p:nvPr>
            <p:ph type="title"/>
          </p:nvPr>
        </p:nvSpPr>
        <p:spPr/>
        <p:txBody>
          <a:bodyPr/>
          <a:lstStyle/>
          <a:p>
            <a:r>
              <a:rPr lang="en-US" dirty="0"/>
              <a:t>3. Recognition</a:t>
            </a:r>
          </a:p>
        </p:txBody>
      </p:sp>
      <p:grpSp>
        <p:nvGrpSpPr>
          <p:cNvPr id="38" name="Group 37"/>
          <p:cNvGrpSpPr/>
          <p:nvPr/>
        </p:nvGrpSpPr>
        <p:grpSpPr>
          <a:xfrm>
            <a:off x="6553200" y="1295400"/>
            <a:ext cx="2951132" cy="2762310"/>
            <a:chOff x="2895600" y="3962400"/>
            <a:chExt cx="2951132" cy="2762310"/>
          </a:xfrm>
        </p:grpSpPr>
        <p:pic>
          <p:nvPicPr>
            <p:cNvPr id="1082371" name="Picture 3"/>
            <p:cNvPicPr>
              <a:picLocks noChangeAspect="1" noChangeArrowheads="1"/>
            </p:cNvPicPr>
            <p:nvPr/>
          </p:nvPicPr>
          <p:blipFill>
            <a:blip r:embed="rId6" cstate="print"/>
            <a:srcRect/>
            <a:stretch>
              <a:fillRect/>
            </a:stretch>
          </p:blipFill>
          <p:spPr bwMode="auto">
            <a:xfrm>
              <a:off x="2895600" y="3962400"/>
              <a:ext cx="2951132" cy="2362200"/>
            </a:xfrm>
            <a:prstGeom prst="rect">
              <a:avLst/>
            </a:prstGeom>
            <a:noFill/>
            <a:ln w="9525">
              <a:noFill/>
              <a:miter lim="800000"/>
              <a:headEnd/>
              <a:tailEnd/>
            </a:ln>
          </p:spPr>
        </p:pic>
        <p:sp>
          <p:nvSpPr>
            <p:cNvPr id="36" name="Rectangle 7"/>
            <p:cNvSpPr>
              <a:spLocks noChangeArrowheads="1"/>
            </p:cNvSpPr>
            <p:nvPr>
              <p:custDataLst>
                <p:tags r:id="rId3"/>
              </p:custDataLst>
            </p:nvPr>
          </p:nvSpPr>
          <p:spPr bwMode="auto">
            <a:xfrm>
              <a:off x="3355014" y="6324600"/>
              <a:ext cx="2071016" cy="400110"/>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2000" b="0" dirty="0">
                  <a:solidFill>
                    <a:srgbClr val="000000"/>
                  </a:solidFill>
                  <a:latin typeface="+mj-lt"/>
                </a:rPr>
                <a:t>Object detection</a:t>
              </a:r>
            </a:p>
          </p:txBody>
        </p:sp>
      </p:grpSp>
      <p:grpSp>
        <p:nvGrpSpPr>
          <p:cNvPr id="5" name="Group 4">
            <a:extLst>
              <a:ext uri="{FF2B5EF4-FFF2-40B4-BE49-F238E27FC236}">
                <a16:creationId xmlns:a16="http://schemas.microsoft.com/office/drawing/2014/main" id="{3A4F7F4E-AFF0-47E4-877F-400F5B6C957C}"/>
              </a:ext>
            </a:extLst>
          </p:cNvPr>
          <p:cNvGrpSpPr/>
          <p:nvPr/>
        </p:nvGrpSpPr>
        <p:grpSpPr>
          <a:xfrm>
            <a:off x="2476501" y="1685955"/>
            <a:ext cx="3390899" cy="1816295"/>
            <a:chOff x="647701" y="2438400"/>
            <a:chExt cx="3390899" cy="1816295"/>
          </a:xfrm>
        </p:grpSpPr>
        <p:grpSp>
          <p:nvGrpSpPr>
            <p:cNvPr id="4" name="Group 3">
              <a:extLst>
                <a:ext uri="{FF2B5EF4-FFF2-40B4-BE49-F238E27FC236}">
                  <a16:creationId xmlns:a16="http://schemas.microsoft.com/office/drawing/2014/main" id="{34D4EC34-8C33-4C18-AF0F-DA6B47E85375}"/>
                </a:ext>
              </a:extLst>
            </p:cNvPr>
            <p:cNvGrpSpPr/>
            <p:nvPr/>
          </p:nvGrpSpPr>
          <p:grpSpPr>
            <a:xfrm>
              <a:off x="647701" y="2438400"/>
              <a:ext cx="3390899" cy="1371600"/>
              <a:chOff x="76200" y="2438400"/>
              <a:chExt cx="3390899" cy="1371600"/>
            </a:xfrm>
          </p:grpSpPr>
          <p:pic>
            <p:nvPicPr>
              <p:cNvPr id="1026" name="Picture 2" descr="Image result for dog">
                <a:extLst>
                  <a:ext uri="{FF2B5EF4-FFF2-40B4-BE49-F238E27FC236}">
                    <a16:creationId xmlns:a16="http://schemas.microsoft.com/office/drawing/2014/main" id="{AEAD0C69-D6B0-421F-ACD2-7D6AAE762F80}"/>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76200" y="2438400"/>
                <a:ext cx="1828800" cy="1371600"/>
              </a:xfrm>
              <a:prstGeom prst="rect">
                <a:avLst/>
              </a:prstGeom>
              <a:noFill/>
              <a:extLst>
                <a:ext uri="{909E8E84-426E-40DD-AFC4-6F175D3DCCD1}">
                  <a14:hiddenFill xmlns:a14="http://schemas.microsoft.com/office/drawing/2010/main">
                    <a:solidFill>
                      <a:srgbClr val="FFFFFF"/>
                    </a:solidFill>
                  </a14:hiddenFill>
                </a:ext>
              </a:extLst>
            </p:spPr>
          </p:pic>
          <p:sp>
            <p:nvSpPr>
              <p:cNvPr id="2" name="Arrow: Right 1">
                <a:extLst>
                  <a:ext uri="{FF2B5EF4-FFF2-40B4-BE49-F238E27FC236}">
                    <a16:creationId xmlns:a16="http://schemas.microsoft.com/office/drawing/2014/main" id="{451BFCE3-758A-43FD-A5F1-348A052A834D}"/>
                  </a:ext>
                </a:extLst>
              </p:cNvPr>
              <p:cNvSpPr/>
              <p:nvPr/>
            </p:nvSpPr>
            <p:spPr>
              <a:xfrm>
                <a:off x="2039120" y="2856290"/>
                <a:ext cx="457200" cy="533400"/>
              </a:xfrm>
              <a:prstGeom prst="rightArrow">
                <a:avLst/>
              </a:prstGeom>
              <a:solidFill>
                <a:schemeClr val="accent1">
                  <a:lumMod val="40000"/>
                  <a:lumOff val="6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extBox 2">
                <a:extLst>
                  <a:ext uri="{FF2B5EF4-FFF2-40B4-BE49-F238E27FC236}">
                    <a16:creationId xmlns:a16="http://schemas.microsoft.com/office/drawing/2014/main" id="{882B4C7A-C08C-4A8B-B687-582DA7B122CE}"/>
                  </a:ext>
                </a:extLst>
              </p:cNvPr>
              <p:cNvSpPr txBox="1"/>
              <p:nvPr/>
            </p:nvSpPr>
            <p:spPr>
              <a:xfrm>
                <a:off x="2496320" y="2884463"/>
                <a:ext cx="970779" cy="477054"/>
              </a:xfrm>
              <a:prstGeom prst="rect">
                <a:avLst/>
              </a:prstGeom>
              <a:noFill/>
            </p:spPr>
            <p:txBody>
              <a:bodyPr wrap="none" rtlCol="0">
                <a:spAutoFit/>
              </a:bodyPr>
              <a:lstStyle/>
              <a:p>
                <a:r>
                  <a:rPr lang="en-US" sz="2500" b="0" dirty="0">
                    <a:solidFill>
                      <a:schemeClr val="tx1"/>
                    </a:solidFill>
                    <a:latin typeface="+mj-lt"/>
                  </a:rPr>
                  <a:t>“dog”</a:t>
                </a:r>
              </a:p>
            </p:txBody>
          </p:sp>
        </p:grpSp>
        <p:sp>
          <p:nvSpPr>
            <p:cNvPr id="19" name="Rectangle 7">
              <a:extLst>
                <a:ext uri="{FF2B5EF4-FFF2-40B4-BE49-F238E27FC236}">
                  <a16:creationId xmlns:a16="http://schemas.microsoft.com/office/drawing/2014/main" id="{21721626-75B0-4C98-9477-54B094F2F390}"/>
                </a:ext>
              </a:extLst>
            </p:cNvPr>
            <p:cNvSpPr>
              <a:spLocks noChangeArrowheads="1"/>
            </p:cNvSpPr>
            <p:nvPr>
              <p:custDataLst>
                <p:tags r:id="rId2"/>
              </p:custDataLst>
            </p:nvPr>
          </p:nvSpPr>
          <p:spPr bwMode="auto">
            <a:xfrm>
              <a:off x="1052732" y="3854585"/>
              <a:ext cx="2388795" cy="400110"/>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2000" b="0" dirty="0">
                  <a:solidFill>
                    <a:srgbClr val="000000"/>
                  </a:solidFill>
                  <a:latin typeface="+mj-lt"/>
                </a:rPr>
                <a:t>Image classification</a:t>
              </a:r>
            </a:p>
          </p:txBody>
        </p:sp>
      </p:grpSp>
      <p:pic>
        <p:nvPicPr>
          <p:cNvPr id="1028" name="Picture 4">
            <a:extLst>
              <a:ext uri="{FF2B5EF4-FFF2-40B4-BE49-F238E27FC236}">
                <a16:creationId xmlns:a16="http://schemas.microsoft.com/office/drawing/2014/main" id="{83BC8082-56BF-45E5-B6B4-64D1B54374D5}"/>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2476501" y="4150668"/>
            <a:ext cx="6778596" cy="2084418"/>
          </a:xfrm>
          <a:prstGeom prst="rect">
            <a:avLst/>
          </a:prstGeom>
          <a:noFill/>
          <a:extLst>
            <a:ext uri="{909E8E84-426E-40DD-AFC4-6F175D3DCCD1}">
              <a14:hiddenFill xmlns:a14="http://schemas.microsoft.com/office/drawing/2010/main">
                <a:solidFill>
                  <a:srgbClr val="FFFFFF"/>
                </a:solidFill>
              </a14:hiddenFill>
            </a:ext>
          </a:extLst>
        </p:spPr>
      </p:pic>
      <p:sp>
        <p:nvSpPr>
          <p:cNvPr id="22" name="Rectangle 7">
            <a:extLst>
              <a:ext uri="{FF2B5EF4-FFF2-40B4-BE49-F238E27FC236}">
                <a16:creationId xmlns:a16="http://schemas.microsoft.com/office/drawing/2014/main" id="{D2912F17-B3E5-43BF-8AA6-232F1D7AFF96}"/>
              </a:ext>
            </a:extLst>
          </p:cNvPr>
          <p:cNvSpPr>
            <a:spLocks noChangeArrowheads="1"/>
          </p:cNvSpPr>
          <p:nvPr>
            <p:custDataLst>
              <p:tags r:id="rId1"/>
            </p:custDataLst>
          </p:nvPr>
        </p:nvSpPr>
        <p:spPr bwMode="auto">
          <a:xfrm>
            <a:off x="4000071" y="6328044"/>
            <a:ext cx="3731471" cy="400110"/>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2000" b="0" dirty="0">
                <a:solidFill>
                  <a:srgbClr val="000000"/>
                </a:solidFill>
                <a:latin typeface="+mj-lt"/>
              </a:rPr>
              <a:t>Convolutional Neural Networks</a:t>
            </a:r>
          </a:p>
        </p:txBody>
      </p:sp>
    </p:spTree>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Project: Convolutional Neural Networks</a:t>
            </a:r>
          </a:p>
        </p:txBody>
      </p:sp>
      <p:pic>
        <p:nvPicPr>
          <p:cNvPr id="3" name="Picture 2">
            <a:extLst>
              <a:ext uri="{FF2B5EF4-FFF2-40B4-BE49-F238E27FC236}">
                <a16:creationId xmlns:a16="http://schemas.microsoft.com/office/drawing/2014/main" id="{D61180E1-4A63-4B26-8DAF-13524FA81C75}"/>
              </a:ext>
            </a:extLst>
          </p:cNvPr>
          <p:cNvPicPr>
            <a:picLocks noChangeAspect="1"/>
          </p:cNvPicPr>
          <p:nvPr/>
        </p:nvPicPr>
        <p:blipFill>
          <a:blip r:embed="rId2"/>
          <a:stretch>
            <a:fillRect/>
          </a:stretch>
        </p:blipFill>
        <p:spPr>
          <a:xfrm>
            <a:off x="3753463" y="3417534"/>
            <a:ext cx="4685074" cy="3417318"/>
          </a:xfrm>
          <a:prstGeom prst="rect">
            <a:avLst/>
          </a:prstGeom>
        </p:spPr>
      </p:pic>
      <p:pic>
        <p:nvPicPr>
          <p:cNvPr id="986114" name="Picture 2" descr="http://www.cs.cornell.edu/courses/cs5670/2017sp/projects/pa5/alexnet.png">
            <a:extLst>
              <a:ext uri="{FF2B5EF4-FFF2-40B4-BE49-F238E27FC236}">
                <a16:creationId xmlns:a16="http://schemas.microsoft.com/office/drawing/2014/main" id="{46925C0E-4029-4D86-AF1F-5CC5AD47660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819400" y="1295400"/>
            <a:ext cx="6248400" cy="2111212"/>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2338" name="Rectangle 2"/>
          <p:cNvSpPr>
            <a:spLocks noGrp="1" noChangeArrowheads="1"/>
          </p:cNvSpPr>
          <p:nvPr>
            <p:ph type="title"/>
          </p:nvPr>
        </p:nvSpPr>
        <p:spPr/>
        <p:txBody>
          <a:bodyPr/>
          <a:lstStyle/>
          <a:p>
            <a:r>
              <a:rPr lang="en-US" dirty="0"/>
              <a:t>Grading</a:t>
            </a:r>
          </a:p>
        </p:txBody>
      </p:sp>
      <p:sp>
        <p:nvSpPr>
          <p:cNvPr id="782339" name="Rectangle 3"/>
          <p:cNvSpPr>
            <a:spLocks noGrp="1" noChangeArrowheads="1"/>
          </p:cNvSpPr>
          <p:nvPr>
            <p:ph idx="1"/>
          </p:nvPr>
        </p:nvSpPr>
        <p:spPr>
          <a:xfrm>
            <a:off x="1066800" y="1447800"/>
            <a:ext cx="10363200" cy="5135562"/>
          </a:xfrm>
        </p:spPr>
        <p:txBody>
          <a:bodyPr>
            <a:normAutofit/>
          </a:bodyPr>
          <a:lstStyle/>
          <a:p>
            <a:r>
              <a:rPr lang="en-US" dirty="0"/>
              <a:t>Occasional quizzes (at the beginning of class)</a:t>
            </a:r>
          </a:p>
          <a:p>
            <a:r>
              <a:rPr lang="en-US" dirty="0"/>
              <a:t>One midterm (take-home), one final exam (in class vs. take-home TBA)</a:t>
            </a:r>
          </a:p>
          <a:p>
            <a:endParaRPr lang="en-US" dirty="0"/>
          </a:p>
          <a:p>
            <a:r>
              <a:rPr lang="en-US" dirty="0"/>
              <a:t>Grade breakdown (subject to minor tweaks):</a:t>
            </a:r>
          </a:p>
          <a:p>
            <a:pPr lvl="1"/>
            <a:r>
              <a:rPr lang="en-US" altLang="en-US" dirty="0"/>
              <a:t>Quizzes: 5% (lowest quiz grade dropped)</a:t>
            </a:r>
          </a:p>
          <a:p>
            <a:pPr lvl="1"/>
            <a:r>
              <a:rPr lang="en-US" altLang="en-US" dirty="0"/>
              <a:t>Midterm: 16%</a:t>
            </a:r>
          </a:p>
          <a:p>
            <a:pPr lvl="1"/>
            <a:r>
              <a:rPr lang="en-US" altLang="en-US" dirty="0"/>
              <a:t>Programming projects: 63%</a:t>
            </a:r>
          </a:p>
          <a:p>
            <a:pPr lvl="1"/>
            <a:r>
              <a:rPr lang="en-US" altLang="en-US" dirty="0"/>
              <a:t>Final exam: 16%</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82339">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782339">
                                            <p:txEl>
                                              <p:pRg st="4" end="4"/>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782339">
                                            <p:txEl>
                                              <p:pRg st="5" end="5"/>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782339">
                                            <p:txEl>
                                              <p:pRg st="6" end="6"/>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782339">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Late policy</a:t>
            </a:r>
          </a:p>
        </p:txBody>
      </p:sp>
      <p:sp>
        <p:nvSpPr>
          <p:cNvPr id="3" name="Content Placeholder 2"/>
          <p:cNvSpPr>
            <a:spLocks noGrp="1"/>
          </p:cNvSpPr>
          <p:nvPr>
            <p:ph idx="1"/>
          </p:nvPr>
        </p:nvSpPr>
        <p:spPr/>
        <p:txBody>
          <a:bodyPr/>
          <a:lstStyle/>
          <a:p>
            <a:endParaRPr lang="en-US" dirty="0"/>
          </a:p>
          <a:p>
            <a:r>
              <a:rPr lang="en-US" dirty="0"/>
              <a:t>Four free “slip days” will be available for the semester</a:t>
            </a:r>
          </a:p>
          <a:p>
            <a:pPr marL="0" indent="0">
              <a:buNone/>
            </a:pPr>
            <a:endParaRPr lang="en-US" dirty="0"/>
          </a:p>
          <a:p>
            <a:r>
              <a:rPr lang="en-US" altLang="en-US" dirty="0"/>
              <a:t>A late project will be penalized by 10% for each day it is late (excepting slip days), and no extra credit will be awarded</a:t>
            </a:r>
          </a:p>
        </p:txBody>
      </p:sp>
    </p:spTree>
    <p:extLst>
      <p:ext uri="{BB962C8B-B14F-4D97-AF65-F5344CB8AC3E}">
        <p14:creationId xmlns:p14="http://schemas.microsoft.com/office/powerpoint/2010/main" val="2801058346"/>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Academic Integrity</a:t>
            </a:r>
          </a:p>
        </p:txBody>
      </p:sp>
      <p:sp>
        <p:nvSpPr>
          <p:cNvPr id="3" name="Content Placeholder 2"/>
          <p:cNvSpPr>
            <a:spLocks noGrp="1"/>
          </p:cNvSpPr>
          <p:nvPr>
            <p:ph idx="1"/>
          </p:nvPr>
        </p:nvSpPr>
        <p:spPr/>
        <p:txBody>
          <a:bodyPr/>
          <a:lstStyle/>
          <a:p>
            <a:r>
              <a:rPr lang="en-US" altLang="en-US" dirty="0"/>
              <a:t>Assignments will be done solo or in pairs (we’ll let you know for each project)</a:t>
            </a:r>
          </a:p>
          <a:p>
            <a:r>
              <a:rPr lang="en-US" altLang="en-US" dirty="0"/>
              <a:t>Please do not leave any code public on GitHub (or the like) at the end of the semester!</a:t>
            </a:r>
          </a:p>
          <a:p>
            <a:r>
              <a:rPr lang="en-US" altLang="en-US" dirty="0"/>
              <a:t>We will follow the Cornell Code of Academic Integrity (</a:t>
            </a:r>
            <a:r>
              <a:rPr lang="en-US" altLang="en-US" dirty="0">
                <a:hlinkClick r:id="rId2"/>
              </a:rPr>
              <a:t>http://cuinfo.cornell.edu/aic.cfm</a:t>
            </a:r>
            <a:r>
              <a:rPr lang="en-US" altLang="en-US" dirty="0"/>
              <a:t>)</a:t>
            </a:r>
          </a:p>
          <a:p>
            <a:r>
              <a:rPr lang="en-US" altLang="en-US" dirty="0"/>
              <a:t>We reserve the right to run MOSS (automated code copying service) on submitted code</a:t>
            </a:r>
          </a:p>
        </p:txBody>
      </p:sp>
    </p:spTree>
    <p:extLst>
      <p:ext uri="{BB962C8B-B14F-4D97-AF65-F5344CB8AC3E}">
        <p14:creationId xmlns:p14="http://schemas.microsoft.com/office/powerpoint/2010/main" val="8157773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Questions?</a:t>
            </a:r>
          </a:p>
        </p:txBody>
      </p:sp>
      <p:sp>
        <p:nvSpPr>
          <p:cNvPr id="3" name="Content Placeholder 2"/>
          <p:cNvSpPr>
            <a:spLocks noGrp="1"/>
          </p:cNvSpPr>
          <p:nvPr>
            <p:ph idx="1"/>
          </p:nvPr>
        </p:nvSpPr>
        <p:spPr/>
        <p:txBody>
          <a:bodyPr/>
          <a:lstStyle/>
          <a:p>
            <a:endParaRPr lang="en-US"/>
          </a:p>
        </p:txBody>
      </p:sp>
    </p:spTree>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SLIDO_APP_VERSION" val="1.0.1.2417"/>
  <p:tag name="SLIDO_PRESENTATION_ID" val="00000000-0000-0000-0000-000000000000"/>
  <p:tag name="SLIDO_EVENT_UUID" val="f6c2a710-1c8b-40db-a7af-1f9857076e4e"/>
  <p:tag name="SLIDO_EVENT_SECTION_UUID" val="730f02d7-bcb0-4b4f-8e5d-3b95d31752c4"/>
</p:tagLst>
</file>

<file path=ppt/tags/tag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Myriad">
      <a:majorFont>
        <a:latin typeface="Myriad Pro"/>
        <a:ea typeface=""/>
        <a:cs typeface=""/>
      </a:majorFont>
      <a:minorFont>
        <a:latin typeface="Myriad Pro"/>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84740</TotalTime>
  <Words>1736</Words>
  <Application>Microsoft Office PowerPoint</Application>
  <PresentationFormat>Widescreen</PresentationFormat>
  <Paragraphs>321</Paragraphs>
  <Slides>79</Slides>
  <Notes>32</Notes>
  <HiddenSlides>0</HiddenSlides>
  <MMClips>11</MMClips>
  <ScaleCrop>false</ScaleCrop>
  <HeadingPairs>
    <vt:vector size="8" baseType="variant">
      <vt:variant>
        <vt:lpstr>Fonts Used</vt:lpstr>
      </vt:variant>
      <vt:variant>
        <vt:i4>5</vt:i4>
      </vt:variant>
      <vt:variant>
        <vt:lpstr>Theme</vt:lpstr>
      </vt:variant>
      <vt:variant>
        <vt:i4>1</vt:i4>
      </vt:variant>
      <vt:variant>
        <vt:lpstr>Embedded OLE Servers</vt:lpstr>
      </vt:variant>
      <vt:variant>
        <vt:i4>2</vt:i4>
      </vt:variant>
      <vt:variant>
        <vt:lpstr>Slide Titles</vt:lpstr>
      </vt:variant>
      <vt:variant>
        <vt:i4>79</vt:i4>
      </vt:variant>
    </vt:vector>
  </HeadingPairs>
  <TitlesOfParts>
    <vt:vector size="87" baseType="lpstr">
      <vt:lpstr>Arial</vt:lpstr>
      <vt:lpstr>Calibri</vt:lpstr>
      <vt:lpstr>Gill Sans</vt:lpstr>
      <vt:lpstr>Myriad Pro</vt:lpstr>
      <vt:lpstr>Times New Roman</vt:lpstr>
      <vt:lpstr>Office Theme</vt:lpstr>
      <vt:lpstr>Image File</vt:lpstr>
      <vt:lpstr>Image</vt:lpstr>
      <vt:lpstr>CS5670: Intro to Computer Vision (Cornell Tech)</vt:lpstr>
      <vt:lpstr>Instructor</vt:lpstr>
      <vt:lpstr>Noah’s work</vt:lpstr>
      <vt:lpstr>City-scale 3D reconstruction</vt:lpstr>
      <vt:lpstr>Depth from a single image</vt:lpstr>
      <vt:lpstr>Visualizing scenes from tourist photos</vt:lpstr>
      <vt:lpstr>Teaching assistants</vt:lpstr>
      <vt:lpstr>Important information</vt:lpstr>
      <vt:lpstr>Today</vt:lpstr>
      <vt:lpstr>Today</vt:lpstr>
      <vt:lpstr>Every image tells a story</vt:lpstr>
      <vt:lpstr>The goal of computer vision</vt:lpstr>
      <vt:lpstr>Can computers match human perception?</vt:lpstr>
      <vt:lpstr>Human perception has its shortcomings</vt:lpstr>
      <vt:lpstr>But humans can tell a lot about a scene from a little information…</vt:lpstr>
      <vt:lpstr>PowerPoint Presentation</vt:lpstr>
      <vt:lpstr>The goal of computer vision</vt:lpstr>
      <vt:lpstr>The goal of computer vision</vt:lpstr>
      <vt:lpstr>The goal of computer vision</vt:lpstr>
      <vt:lpstr>PowerPoint Presentation</vt:lpstr>
      <vt:lpstr>PowerPoint Presentation</vt:lpstr>
      <vt:lpstr>The goal of computer vision</vt:lpstr>
      <vt:lpstr>PowerPoint Presentation</vt:lpstr>
      <vt:lpstr>The goal of computer vision</vt:lpstr>
      <vt:lpstr>PowerPoint Presentation</vt:lpstr>
      <vt:lpstr>PowerPoint Presentation</vt:lpstr>
      <vt:lpstr>The goal of computer vision</vt:lpstr>
      <vt:lpstr>Why study computer vision?</vt:lpstr>
      <vt:lpstr>Optical character recognition (OCR)</vt:lpstr>
      <vt:lpstr>Face detection</vt:lpstr>
      <vt:lpstr>Face analysis and recognition</vt:lpstr>
      <vt:lpstr>Vision-based biometrics</vt:lpstr>
      <vt:lpstr>Vision-based biometrics</vt:lpstr>
      <vt:lpstr>Login without a password</vt:lpstr>
      <vt:lpstr>PowerPoint Presentation</vt:lpstr>
      <vt:lpstr>PowerPoint Presentation</vt:lpstr>
      <vt:lpstr>Bird identification</vt:lpstr>
      <vt:lpstr>Special effects: shape capture</vt:lpstr>
      <vt:lpstr>Special effects: motion capture</vt:lpstr>
      <vt:lpstr>PowerPoint Presentation</vt:lpstr>
      <vt:lpstr>PowerPoint Presentation</vt:lpstr>
      <vt:lpstr>3D face tracking w/ consumer cameras</vt:lpstr>
      <vt:lpstr>Image synthesis</vt:lpstr>
      <vt:lpstr>Which face is real?</vt:lpstr>
      <vt:lpstr>Image synthesis</vt:lpstr>
      <vt:lpstr>Sports</vt:lpstr>
      <vt:lpstr>Smart cars</vt:lpstr>
      <vt:lpstr>Self-driving cars</vt:lpstr>
      <vt:lpstr>Robotics</vt:lpstr>
      <vt:lpstr>Medical imaging</vt:lpstr>
      <vt:lpstr>PowerPoint Presentation</vt:lpstr>
      <vt:lpstr>Virtual &amp; Augmented Reality</vt:lpstr>
      <vt:lpstr>Current state of the art</vt:lpstr>
      <vt:lpstr>Why is computer vision difficult?</vt:lpstr>
      <vt:lpstr>Why is computer vision difficult?</vt:lpstr>
      <vt:lpstr>Challenges:  local ambiguity</vt:lpstr>
      <vt:lpstr>But there are lots of visual cues we can use…</vt:lpstr>
      <vt:lpstr>Bottom line</vt:lpstr>
      <vt:lpstr>PowerPoint Presentation</vt:lpstr>
      <vt:lpstr>PowerPoint Presentation</vt:lpstr>
      <vt:lpstr>PowerPoint Presentation</vt:lpstr>
      <vt:lpstr>CS5670: Introduction to Computer Vision</vt:lpstr>
      <vt:lpstr>Important information</vt:lpstr>
      <vt:lpstr>Course requirements</vt:lpstr>
      <vt:lpstr>Course overview (tentative)</vt:lpstr>
      <vt:lpstr>1. Low-level vision</vt:lpstr>
      <vt:lpstr>Project: Hybrid images from image pyramids</vt:lpstr>
      <vt:lpstr>PowerPoint Presentation</vt:lpstr>
      <vt:lpstr>PowerPoint Presentation</vt:lpstr>
      <vt:lpstr>Project: Feature detection and matching</vt:lpstr>
      <vt:lpstr>2. Geometry</vt:lpstr>
      <vt:lpstr>Project: Creating panoramas</vt:lpstr>
      <vt:lpstr>Project: 3D reconstruction</vt:lpstr>
      <vt:lpstr>3. Recognition</vt:lpstr>
      <vt:lpstr>Project: Convolutional Neural Networks</vt:lpstr>
      <vt:lpstr>Grading</vt:lpstr>
      <vt:lpstr>Late policy</vt:lpstr>
      <vt:lpstr>Academic Integrity</vt:lpstr>
      <vt:lpstr>Questions?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CS6670: Computer Vision</dc:title>
  <dc:creator>Noah Snavely</dc:creator>
  <cp:lastModifiedBy>Noah Snavely</cp:lastModifiedBy>
  <cp:revision>393</cp:revision>
  <dcterms:created xsi:type="dcterms:W3CDTF">2003-06-12T19:48:44Z</dcterms:created>
  <dcterms:modified xsi:type="dcterms:W3CDTF">2022-01-26T00:21:48Z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SlidoAppVersion">
    <vt:lpwstr>1.0.1.2417</vt:lpwstr>
  </property>
</Properties>
</file>