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2.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3.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14.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15.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21.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1" r:id="rId2"/>
    <p:sldMasterId id="2147483799" r:id="rId3"/>
    <p:sldMasterId id="2147483825" r:id="rId4"/>
    <p:sldMasterId id="2147484020" r:id="rId5"/>
    <p:sldMasterId id="2147484034" r:id="rId6"/>
    <p:sldMasterId id="2147484048" r:id="rId7"/>
  </p:sldMasterIdLst>
  <p:notesMasterIdLst>
    <p:notesMasterId r:id="rId85"/>
  </p:notesMasterIdLst>
  <p:handoutMasterIdLst>
    <p:handoutMasterId r:id="rId86"/>
  </p:handoutMasterIdLst>
  <p:sldIdLst>
    <p:sldId id="1049" r:id="rId8"/>
    <p:sldId id="1761" r:id="rId9"/>
    <p:sldId id="1676" r:id="rId10"/>
    <p:sldId id="1677" r:id="rId11"/>
    <p:sldId id="1678" r:id="rId12"/>
    <p:sldId id="1755" r:id="rId13"/>
    <p:sldId id="1679" r:id="rId14"/>
    <p:sldId id="1756" r:id="rId15"/>
    <p:sldId id="1754" r:id="rId16"/>
    <p:sldId id="1681" r:id="rId17"/>
    <p:sldId id="1669" r:id="rId18"/>
    <p:sldId id="1671" r:id="rId19"/>
    <p:sldId id="1670" r:id="rId20"/>
    <p:sldId id="1672" r:id="rId21"/>
    <p:sldId id="1675" r:id="rId22"/>
    <p:sldId id="1674" r:id="rId23"/>
    <p:sldId id="1682" r:id="rId24"/>
    <p:sldId id="1683" r:id="rId25"/>
    <p:sldId id="1684" r:id="rId26"/>
    <p:sldId id="1686" r:id="rId27"/>
    <p:sldId id="1687" r:id="rId28"/>
    <p:sldId id="1689" r:id="rId29"/>
    <p:sldId id="1690" r:id="rId30"/>
    <p:sldId id="1691" r:id="rId31"/>
    <p:sldId id="1692" r:id="rId32"/>
    <p:sldId id="1693" r:id="rId33"/>
    <p:sldId id="1694" r:id="rId34"/>
    <p:sldId id="1697" r:id="rId35"/>
    <p:sldId id="1699" r:id="rId36"/>
    <p:sldId id="1698" r:id="rId37"/>
    <p:sldId id="1700" r:id="rId38"/>
    <p:sldId id="1701" r:id="rId39"/>
    <p:sldId id="1702" r:id="rId40"/>
    <p:sldId id="1707" r:id="rId41"/>
    <p:sldId id="1704" r:id="rId42"/>
    <p:sldId id="1703" r:id="rId43"/>
    <p:sldId id="1708" r:id="rId44"/>
    <p:sldId id="1709" r:id="rId45"/>
    <p:sldId id="1710" r:id="rId46"/>
    <p:sldId id="1711" r:id="rId47"/>
    <p:sldId id="1712" r:id="rId48"/>
    <p:sldId id="1713" r:id="rId49"/>
    <p:sldId id="1714" r:id="rId50"/>
    <p:sldId id="1715" r:id="rId51"/>
    <p:sldId id="1716" r:id="rId52"/>
    <p:sldId id="1599" r:id="rId53"/>
    <p:sldId id="966" r:id="rId54"/>
    <p:sldId id="1717" r:id="rId55"/>
    <p:sldId id="1718" r:id="rId56"/>
    <p:sldId id="1719" r:id="rId57"/>
    <p:sldId id="1720" r:id="rId58"/>
    <p:sldId id="1158" r:id="rId59"/>
    <p:sldId id="1727" r:id="rId60"/>
    <p:sldId id="1728" r:id="rId61"/>
    <p:sldId id="1538" r:id="rId62"/>
    <p:sldId id="1730" r:id="rId63"/>
    <p:sldId id="1731" r:id="rId64"/>
    <p:sldId id="1721" r:id="rId65"/>
    <p:sldId id="1216" r:id="rId66"/>
    <p:sldId id="1758" r:id="rId67"/>
    <p:sldId id="1224" r:id="rId68"/>
    <p:sldId id="1279" r:id="rId69"/>
    <p:sldId id="1314" r:id="rId70"/>
    <p:sldId id="1287" r:id="rId71"/>
    <p:sldId id="1292" r:id="rId72"/>
    <p:sldId id="1264" r:id="rId73"/>
    <p:sldId id="1473" r:id="rId74"/>
    <p:sldId id="1500" r:id="rId75"/>
    <p:sldId id="1760" r:id="rId76"/>
    <p:sldId id="306" r:id="rId77"/>
    <p:sldId id="310" r:id="rId78"/>
    <p:sldId id="1577" r:id="rId79"/>
    <p:sldId id="1762" r:id="rId80"/>
    <p:sldId id="1582" r:id="rId81"/>
    <p:sldId id="1765" r:id="rId82"/>
    <p:sldId id="1766" r:id="rId83"/>
    <p:sldId id="1759" r:id="rId84"/>
  </p:sldIdLst>
  <p:sldSz cx="12192000" cy="6858000"/>
  <p:notesSz cx="7010400" cy="9296400"/>
  <p:custDataLst>
    <p:tags r:id="rId8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0099"/>
    <a:srgbClr val="800000"/>
    <a:srgbClr val="00CC00"/>
    <a:srgbClr val="FF0000"/>
    <a:srgbClr val="00FF00"/>
    <a:srgbClr val="FFFFFF"/>
    <a:srgbClr val="FF6699"/>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7" autoAdjust="0"/>
    <p:restoredTop sz="94444" autoAdjust="0"/>
  </p:normalViewPr>
  <p:slideViewPr>
    <p:cSldViewPr snapToGrid="0">
      <p:cViewPr varScale="1">
        <p:scale>
          <a:sx n="97" d="100"/>
          <a:sy n="97" d="100"/>
        </p:scale>
        <p:origin x="84" y="432"/>
      </p:cViewPr>
      <p:guideLst>
        <p:guide orient="horz" pos="2160"/>
        <p:guide pos="3840"/>
      </p:guideLst>
    </p:cSldViewPr>
  </p:slideViewPr>
  <p:outlineViewPr>
    <p:cViewPr>
      <p:scale>
        <a:sx n="33" d="100"/>
        <a:sy n="33" d="100"/>
      </p:scale>
      <p:origin x="0" y="606"/>
    </p:cViewPr>
    <p:sldLst>
      <p:sld r:id="rId1" collapse="1"/>
    </p:sldLst>
  </p:outlineViewPr>
  <p:notesTextViewPr>
    <p:cViewPr>
      <p:scale>
        <a:sx n="100" d="100"/>
        <a:sy n="100" d="100"/>
      </p:scale>
      <p:origin x="0" y="0"/>
    </p:cViewPr>
  </p:notesTextViewPr>
  <p:sorterViewPr>
    <p:cViewPr>
      <p:scale>
        <a:sx n="66" d="100"/>
        <a:sy n="66" d="100"/>
      </p:scale>
      <p:origin x="0" y="18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viewProps" Target="view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tags" Target="tags/tag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_rels/viewProps.xml.rels><?xml version="1.0" encoding="UTF-8" standalone="yes"?>
<Relationships xmlns="http://schemas.openxmlformats.org/package/2006/relationships"><Relationship Id="rId1" Type="http://schemas.openxmlformats.org/officeDocument/2006/relationships/slide" Target="slides/slide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pPr/>
              <a:t>5/12/2021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pPr/>
              <a:t>‹#›</a:t>
            </a:fld>
            <a:endParaRPr lang="en-US"/>
          </a:p>
        </p:txBody>
      </p:sp>
    </p:spTree>
    <p:extLst>
      <p:ext uri="{BB962C8B-B14F-4D97-AF65-F5344CB8AC3E}">
        <p14:creationId xmlns:p14="http://schemas.microsoft.com/office/powerpoint/2010/main" val="42090494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92CD9C-0936-4CB5-8F47-4F37A3C1BD80}" type="datetimeFigureOut">
              <a:rPr lang="en-US" smtClean="0"/>
              <a:pPr/>
              <a:t>5/12/2021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8A4206-02EB-4F55-B83C-8E908C558B6E}" type="slidenum">
              <a:rPr lang="en-US" smtClean="0"/>
              <a:pPr/>
              <a:t>‹#›</a:t>
            </a:fld>
            <a:endParaRPr lang="en-US"/>
          </a:p>
        </p:txBody>
      </p:sp>
    </p:spTree>
    <p:extLst>
      <p:ext uri="{BB962C8B-B14F-4D97-AF65-F5344CB8AC3E}">
        <p14:creationId xmlns:p14="http://schemas.microsoft.com/office/powerpoint/2010/main" val="4053270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7</a:t>
            </a:fld>
            <a:endParaRPr lang="en-US"/>
          </a:p>
        </p:txBody>
      </p:sp>
    </p:spTree>
    <p:extLst>
      <p:ext uri="{BB962C8B-B14F-4D97-AF65-F5344CB8AC3E}">
        <p14:creationId xmlns:p14="http://schemas.microsoft.com/office/powerpoint/2010/main" val="2331951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2EA9A5-7220-454C-8A6E-DA894CA0BEA0}" type="slidenum">
              <a:rPr lang="en-US"/>
              <a:pPr fontAlgn="base">
                <a:spcBef>
                  <a:spcPct val="0"/>
                </a:spcBef>
                <a:spcAft>
                  <a:spcPct val="0"/>
                </a:spcAft>
              </a:pPr>
              <a:t>33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0386B9-09B2-41F0-8AF2-E20468D900E7}" type="slidenum">
              <a:rPr lang="en-US"/>
              <a:pPr fontAlgn="base">
                <a:spcBef>
                  <a:spcPct val="0"/>
                </a:spcBef>
                <a:spcAft>
                  <a:spcPct val="0"/>
                </a:spcAft>
              </a:pPr>
              <a:t>36</a:t>
            </a:fld>
            <a:endParaRPr lang="en-US"/>
          </a:p>
        </p:txBody>
      </p:sp>
      <p:sp>
        <p:nvSpPr>
          <p:cNvPr id="34819"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It gets inverted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327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C37A6C2-DB9B-4FEC-A23A-4E86793ECAD5}" type="slidenum">
              <a:rPr lang="en-US">
                <a:solidFill>
                  <a:srgbClr val="000000"/>
                </a:solidFill>
              </a:rPr>
              <a:pPr fontAlgn="base">
                <a:spcBef>
                  <a:spcPct val="0"/>
                </a:spcBef>
                <a:spcAft>
                  <a:spcPct val="0"/>
                </a:spcAft>
              </a:pPr>
              <a:t>39</a:t>
            </a:fld>
            <a:endParaRPr lang="en-US">
              <a:solidFill>
                <a:srgbClr val="000000"/>
              </a:solidFill>
            </a:endParaRPr>
          </a:p>
        </p:txBody>
      </p:sp>
      <p:sp>
        <p:nvSpPr>
          <p:cNvPr id="26627" name="Rectangle 2"/>
          <p:cNvSpPr>
            <a:spLocks noGrp="1" noRot="1" noChangeAspect="1" noChangeArrowheads="1" noTextEdit="1"/>
          </p:cNvSpPr>
          <p:nvPr>
            <p:ph type="sldImg"/>
          </p:nvPr>
        </p:nvSpPr>
        <p:spPr bwMode="auto">
          <a:xfrm>
            <a:off x="407988" y="695325"/>
            <a:ext cx="6164262" cy="3468688"/>
          </a:xfrm>
          <a:solidFill>
            <a:srgbClr val="FFFFFF"/>
          </a:solidFill>
          <a:ln>
            <a:solidFill>
              <a:srgbClr val="000000"/>
            </a:solidFill>
            <a:miter lim="800000"/>
            <a:headEnd/>
            <a:tailEnd/>
          </a:ln>
        </p:spPr>
      </p:sp>
      <p:sp>
        <p:nvSpPr>
          <p:cNvPr id="26628" name="Rectangle 3"/>
          <p:cNvSpPr>
            <a:spLocks noGrp="1" noChangeArrowheads="1"/>
          </p:cNvSpPr>
          <p:nvPr>
            <p:ph type="body" idx="1"/>
          </p:nvPr>
        </p:nvSpPr>
        <p:spPr bwMode="auto">
          <a:xfrm>
            <a:off x="909638" y="4395788"/>
            <a:ext cx="5160962" cy="4241800"/>
          </a:xfrm>
          <a:solidFill>
            <a:srgbClr val="FFFFFF"/>
          </a:solidFill>
          <a:ln>
            <a:solidFill>
              <a:srgbClr val="000000"/>
            </a:solidFill>
            <a:miter lim="800000"/>
            <a:headEnd/>
            <a:tailEnd/>
          </a:ln>
        </p:spPr>
        <p:txBody>
          <a:bodyPr wrap="square" lIns="91885" tIns="45942" rIns="91885" bIns="45942"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27F0D7-6628-4BE5-BEA2-44E3A89D2734}" type="slidenum">
              <a:rPr lang="en-US">
                <a:solidFill>
                  <a:srgbClr val="000000"/>
                </a:solidFill>
              </a:rPr>
              <a:pPr fontAlgn="base">
                <a:spcBef>
                  <a:spcPct val="0"/>
                </a:spcBef>
                <a:spcAft>
                  <a:spcPct val="0"/>
                </a:spcAft>
              </a:pPr>
              <a:t>40</a:t>
            </a:fld>
            <a:endParaRPr lang="en-US">
              <a:solidFill>
                <a:srgbClr val="000000"/>
              </a:solidFill>
            </a:endParaRPr>
          </a:p>
        </p:txBody>
      </p:sp>
      <p:sp>
        <p:nvSpPr>
          <p:cNvPr id="32771"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How to determine which lines in the scene vanish at a given pixel?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262110F-8D95-481B-AFA5-8547BAE09B0A}" type="slidenum">
              <a:rPr lang="en-US">
                <a:solidFill>
                  <a:srgbClr val="000000"/>
                </a:solidFill>
              </a:rPr>
              <a:pPr fontAlgn="base">
                <a:spcBef>
                  <a:spcPct val="0"/>
                </a:spcBef>
                <a:spcAft>
                  <a:spcPct val="0"/>
                </a:spcAft>
              </a:pPr>
              <a:t>41</a:t>
            </a:fld>
            <a:endParaRPr lang="en-US">
              <a:solidFill>
                <a:srgbClr val="000000"/>
              </a:solidFill>
            </a:endParaRPr>
          </a:p>
        </p:txBody>
      </p:sp>
      <p:sp>
        <p:nvSpPr>
          <p:cNvPr id="45059"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450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573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68D5FE-7988-4E22-9D87-6BBBFC52701B}" type="slidenum">
              <a:rPr lang="en-US">
                <a:solidFill>
                  <a:prstClr val="black"/>
                </a:solidFill>
              </a:rPr>
              <a:pPr/>
              <a:t>43</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0C595487-BBD5-47D9-BF54-8A281D155C70}" type="slidenum">
              <a:rPr lang="en-US" altLang="zh-TW"/>
              <a:pPr/>
              <a:t>47</a:t>
            </a:fld>
            <a:endParaRPr lang="en-US" altLang="zh-TW"/>
          </a:p>
        </p:txBody>
      </p:sp>
      <p:sp>
        <p:nvSpPr>
          <p:cNvPr id="98307" name="Rectangle 2"/>
          <p:cNvSpPr>
            <a:spLocks noGrp="1" noRot="1" noChangeAspect="1" noChangeArrowheads="1" noTextEdit="1"/>
          </p:cNvSpPr>
          <p:nvPr>
            <p:ph type="sldImg"/>
          </p:nvPr>
        </p:nvSpPr>
        <p:spPr>
          <a:xfrm>
            <a:off x="407988" y="698500"/>
            <a:ext cx="6194425" cy="3484563"/>
          </a:xfrm>
          <a:ln/>
        </p:spPr>
      </p:sp>
      <p:sp>
        <p:nvSpPr>
          <p:cNvPr id="983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038448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A7F5852B-4CE7-4A17-918B-93DC3E3FF9CC}" type="slidenum">
              <a:rPr lang="en-US" altLang="zh-TW"/>
              <a:pPr/>
              <a:t>48</a:t>
            </a:fld>
            <a:endParaRPr lang="en-US" altLang="zh-TW"/>
          </a:p>
        </p:txBody>
      </p:sp>
      <p:sp>
        <p:nvSpPr>
          <p:cNvPr id="99331" name="Rectangle 2"/>
          <p:cNvSpPr>
            <a:spLocks noGrp="1" noRot="1" noChangeAspect="1" noChangeArrowheads="1" noTextEdit="1"/>
          </p:cNvSpPr>
          <p:nvPr>
            <p:ph type="sldImg"/>
          </p:nvPr>
        </p:nvSpPr>
        <p:spPr>
          <a:xfrm>
            <a:off x="407988" y="698500"/>
            <a:ext cx="6194425" cy="3484563"/>
          </a:xfrm>
          <a:ln/>
        </p:spPr>
      </p:sp>
      <p:sp>
        <p:nvSpPr>
          <p:cNvPr id="9933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8</a:t>
            </a:fld>
            <a:endParaRPr lang="en-US"/>
          </a:p>
        </p:txBody>
      </p:sp>
    </p:spTree>
    <p:extLst>
      <p:ext uri="{BB962C8B-B14F-4D97-AF65-F5344CB8AC3E}">
        <p14:creationId xmlns:p14="http://schemas.microsoft.com/office/powerpoint/2010/main" val="3861311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440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Structure from motion solves the following problem:</a:t>
            </a:r>
          </a:p>
          <a:p>
            <a:pPr>
              <a:spcBef>
                <a:spcPct val="0"/>
              </a:spcBef>
            </a:pPr>
            <a:endParaRPr lang="en-US"/>
          </a:p>
          <a:p>
            <a:pPr>
              <a:spcBef>
                <a:spcPct val="0"/>
              </a:spcBef>
            </a:pPr>
            <a:r>
              <a:rPr lang="en-US"/>
              <a:t>Given a set of images of a static scene with 2D points in correspondence, shown here as color-coded points, find…</a:t>
            </a:r>
          </a:p>
          <a:p>
            <a:pPr>
              <a:spcBef>
                <a:spcPct val="0"/>
              </a:spcBef>
            </a:pPr>
            <a:endParaRPr lang="en-US"/>
          </a:p>
          <a:p>
            <a:pPr>
              <a:spcBef>
                <a:spcPct val="0"/>
              </a:spcBef>
            </a:pPr>
            <a:r>
              <a:rPr lang="en-US"/>
              <a:t>a set of 3D points P and </a:t>
            </a:r>
          </a:p>
          <a:p>
            <a:pPr>
              <a:spcBef>
                <a:spcPct val="0"/>
              </a:spcBef>
            </a:pPr>
            <a:r>
              <a:rPr lang="en-US"/>
              <a:t>a rotation R and position t of the cameras that explain the observed correspondences.  In other words, when we project a point into any of the cameras, the reprojection error between the projected and observed 2D points is low.</a:t>
            </a:r>
          </a:p>
          <a:p>
            <a:pPr>
              <a:spcBef>
                <a:spcPct val="0"/>
              </a:spcBef>
            </a:pPr>
            <a:r>
              <a:rPr lang="en-US"/>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634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675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3322C8-3806-4212-B76E-CFD722350DB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3491"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859740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p:txBody>
          <a:bodyPr/>
          <a:lstStyle/>
          <a:p>
            <a:pPr>
              <a:defRPr/>
            </a:pPr>
            <a:endParaRPr/>
          </a:p>
        </p:txBody>
      </p:sp>
      <p:sp>
        <p:nvSpPr>
          <p:cNvPr id="224" name="Shape 224"/>
          <p:cNvSpPr>
            <a:spLocks noGrp="1"/>
          </p:cNvSpPr>
          <p:nvPr>
            <p:ph type="body" sz="quarter" idx="1"/>
          </p:nvPr>
        </p:nvSpPr>
        <p:spPr/>
        <p:txBody>
          <a:bodyPr/>
          <a:lstStyle/>
          <a:p>
            <a:pPr marL="268288" indent="-228600" defTabSz="914400">
              <a:spcBef>
                <a:spcPts val="400"/>
              </a:spcBef>
              <a:buClr>
                <a:srgbClr val="000000"/>
              </a:buClr>
              <a:buFont typeface="Times New Roman" panose="02020603050405020304" pitchFamily="18" charset="0"/>
              <a:buNone/>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There are several types of surfaces that are assumed to make up the world.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Ideal diffuse. It is similar to the diffuse emitter in that it emits all incident light equally in all outgoing directions. When light hits the surface it is reflected uniformly anywhere in the hemisphere above the surface.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Ideal specular (perfect mirrors). Light is reflected exactly in the mirror direction of the incoming light. A perfect mirror is such a surface.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Directional diffuse (almost all materials in the world). Incoming light is reflected into the hemisphere to different extents. If the object is more glossy then more of the incoming energy reflects close to the mirror direction. If it is more diffuse then the reflection is more uniform.</a:t>
            </a:r>
          </a:p>
        </p:txBody>
      </p:sp>
    </p:spTree>
    <p:extLst>
      <p:ext uri="{BB962C8B-B14F-4D97-AF65-F5344CB8AC3E}">
        <p14:creationId xmlns:p14="http://schemas.microsoft.com/office/powerpoint/2010/main" val="2122168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binary logistic model is used to predict a binary response based on one or more predictor variables (features).</a:t>
            </a:r>
          </a:p>
          <a:p>
            <a:r>
              <a:rPr lang="en-US" sz="1200" kern="1200" dirty="0">
                <a:solidFill>
                  <a:schemeClr val="tx1"/>
                </a:solidFill>
                <a:latin typeface="+mn-lt"/>
                <a:ea typeface="+mn-ea"/>
                <a:cs typeface="+mn-cs"/>
              </a:rPr>
              <a:t>Notation: </a:t>
            </a:r>
            <a:r>
              <a:rPr lang="en-US" sz="1200" kern="1200" dirty="0" err="1">
                <a:solidFill>
                  <a:schemeClr val="tx1"/>
                </a:solidFill>
                <a:latin typeface="+mn-lt"/>
                <a:ea typeface="+mn-ea"/>
                <a:cs typeface="+mn-cs"/>
              </a:rPr>
              <a:t>f_j</a:t>
            </a:r>
            <a:r>
              <a:rPr lang="en-US" sz="1200" kern="1200" dirty="0">
                <a:solidFill>
                  <a:schemeClr val="tx1"/>
                </a:solidFill>
                <a:latin typeface="+mn-lt"/>
                <a:ea typeface="+mn-ea"/>
                <a:cs typeface="+mn-cs"/>
              </a:rPr>
              <a:t> is the </a:t>
            </a:r>
            <a:r>
              <a:rPr lang="en-US" sz="1200" kern="1200" dirty="0" err="1">
                <a:solidFill>
                  <a:schemeClr val="tx1"/>
                </a:solidFill>
                <a:latin typeface="+mn-lt"/>
                <a:ea typeface="+mn-ea"/>
                <a:cs typeface="+mn-cs"/>
              </a:rPr>
              <a:t>jth</a:t>
            </a:r>
            <a:r>
              <a:rPr lang="en-US" sz="1200" kern="1200" dirty="0">
                <a:solidFill>
                  <a:schemeClr val="tx1"/>
                </a:solidFill>
                <a:latin typeface="+mn-lt"/>
                <a:ea typeface="+mn-ea"/>
                <a:cs typeface="+mn-cs"/>
              </a:rPr>
              <a:t> element of the vector of class scores f.</a:t>
            </a:r>
          </a:p>
          <a:p>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66</a:t>
            </a:fld>
            <a:endParaRPr lang="en-US"/>
          </a:p>
        </p:txBody>
      </p:sp>
    </p:spTree>
    <p:extLst>
      <p:ext uri="{BB962C8B-B14F-4D97-AF65-F5344CB8AC3E}">
        <p14:creationId xmlns:p14="http://schemas.microsoft.com/office/powerpoint/2010/main" val="2424219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3056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FBC0D556-2D4C-43D7-A143-10DF9A50ECA8}" type="slidenum">
              <a:rPr lang="en-US" smtClean="0"/>
              <a:pPr/>
              <a:t>13</a:t>
            </a:fld>
            <a:endParaRPr lang="en-US"/>
          </a:p>
        </p:txBody>
      </p:sp>
      <p:sp>
        <p:nvSpPr>
          <p:cNvPr id="67587" name="Rectangle 2"/>
          <p:cNvSpPr>
            <a:spLocks noGrp="1" noRot="1" noChangeAspect="1" noChangeArrowheads="1" noTextEdit="1"/>
          </p:cNvSpPr>
          <p:nvPr>
            <p:ph type="sldImg"/>
          </p:nvPr>
        </p:nvSpPr>
        <p:spPr>
          <a:xfrm>
            <a:off x="406400" y="696913"/>
            <a:ext cx="6197600" cy="3486150"/>
          </a:xfrm>
          <a:ln/>
        </p:spPr>
      </p:sp>
      <p:sp>
        <p:nvSpPr>
          <p:cNvPr id="67588" name="Rectangle 3"/>
          <p:cNvSpPr>
            <a:spLocks noGrp="1" noChangeArrowheads="1"/>
          </p:cNvSpPr>
          <p:nvPr>
            <p:ph type="body" idx="1"/>
          </p:nvPr>
        </p:nvSpPr>
        <p:spPr>
          <a:xfrm>
            <a:off x="934113" y="4416099"/>
            <a:ext cx="5142177" cy="4182457"/>
          </a:xfrm>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8FF5886-D4A8-4A49-8F34-B8597D3588FD}" type="slidenum">
              <a:rPr lang="en-US" smtClean="0"/>
              <a:pPr/>
              <a:t>14</a:t>
            </a:fld>
            <a:endParaRPr lang="en-US"/>
          </a:p>
        </p:txBody>
      </p:sp>
      <p:sp>
        <p:nvSpPr>
          <p:cNvPr id="36867" name="Rectangle 2"/>
          <p:cNvSpPr>
            <a:spLocks noGrp="1" noRot="1" noChangeAspect="1" noChangeArrowheads="1" noTextEdit="1"/>
          </p:cNvSpPr>
          <p:nvPr>
            <p:ph type="sldImg"/>
          </p:nvPr>
        </p:nvSpPr>
        <p:spPr>
          <a:xfrm>
            <a:off x="407988" y="695325"/>
            <a:ext cx="6167437" cy="3470275"/>
          </a:xfrm>
          <a:ln/>
        </p:spPr>
      </p:sp>
      <p:sp>
        <p:nvSpPr>
          <p:cNvPr id="36868" name="Rectangle 3"/>
          <p:cNvSpPr>
            <a:spLocks noGrp="1" noChangeArrowheads="1"/>
          </p:cNvSpPr>
          <p:nvPr>
            <p:ph type="body" idx="1"/>
          </p:nvPr>
        </p:nvSpPr>
        <p:spPr>
          <a:xfrm>
            <a:off x="909770" y="4396116"/>
            <a:ext cx="5160433" cy="4240868"/>
          </a:xfrm>
          <a:noFill/>
          <a:ln/>
        </p:spPr>
        <p:txBody>
          <a:bodyPr/>
          <a:lstStyle/>
          <a:p>
            <a:pPr eaLnBrk="1" hangingPunct="1"/>
            <a:r>
              <a:rPr lang="en-US"/>
              <a:t>give definition of partial derivative:  lim h-&gt;0 [f(x+h,y) – f(x,y)]/h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DB8BDD3E-763B-40B1-9E99-56467CB73723}" type="slidenum">
              <a:rPr lang="en-US" smtClean="0"/>
              <a:pPr/>
              <a:t>15</a:t>
            </a:fld>
            <a:endParaRPr lang="en-US"/>
          </a:p>
        </p:txBody>
      </p:sp>
      <p:sp>
        <p:nvSpPr>
          <p:cNvPr id="54275" name="Rectangle 2"/>
          <p:cNvSpPr>
            <a:spLocks noGrp="1" noRot="1" noChangeAspect="1" noChangeArrowheads="1" noTextEdit="1"/>
          </p:cNvSpPr>
          <p:nvPr>
            <p:ph type="sldImg"/>
          </p:nvPr>
        </p:nvSpPr>
        <p:spPr>
          <a:xfrm>
            <a:off x="407988" y="695325"/>
            <a:ext cx="6167437" cy="3470275"/>
          </a:xfrm>
          <a:ln/>
        </p:spPr>
      </p:sp>
      <p:sp>
        <p:nvSpPr>
          <p:cNvPr id="54276" name="Rectangle 3"/>
          <p:cNvSpPr>
            <a:spLocks noGrp="1" noChangeArrowheads="1"/>
          </p:cNvSpPr>
          <p:nvPr>
            <p:ph type="body" idx="1"/>
          </p:nvPr>
        </p:nvSpPr>
        <p:spPr>
          <a:xfrm>
            <a:off x="909770" y="4396116"/>
            <a:ext cx="5160433" cy="4240868"/>
          </a:xfrm>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9A7EF8A6-361E-481F-B292-4B0DFD99E6D8}" type="slidenum">
              <a:rPr lang="en-US" smtClean="0"/>
              <a:pPr/>
              <a:t>16</a:t>
            </a:fld>
            <a:endParaRPr lang="en-US"/>
          </a:p>
        </p:txBody>
      </p:sp>
      <p:sp>
        <p:nvSpPr>
          <p:cNvPr id="56323" name="Rectangle 2"/>
          <p:cNvSpPr>
            <a:spLocks noGrp="1" noRot="1" noChangeAspect="1" noChangeArrowheads="1" noTextEdit="1"/>
          </p:cNvSpPr>
          <p:nvPr>
            <p:ph type="sldImg"/>
          </p:nvPr>
        </p:nvSpPr>
        <p:spPr>
          <a:xfrm>
            <a:off x="407988" y="695325"/>
            <a:ext cx="6167437" cy="3470275"/>
          </a:xfrm>
          <a:ln/>
        </p:spPr>
      </p:sp>
      <p:sp>
        <p:nvSpPr>
          <p:cNvPr id="56324" name="Rectangle 3"/>
          <p:cNvSpPr>
            <a:spLocks noGrp="1" noChangeArrowheads="1"/>
          </p:cNvSpPr>
          <p:nvPr>
            <p:ph type="body" idx="1"/>
          </p:nvPr>
        </p:nvSpPr>
        <p:spPr>
          <a:xfrm>
            <a:off x="909770" y="4396116"/>
            <a:ext cx="5160433" cy="4240868"/>
          </a:xfrm>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282DCB-78D0-4DE9-BDE5-2553A5D2A9F8}" type="slidenum">
              <a:rPr lang="en-US"/>
              <a:pPr fontAlgn="base">
                <a:spcBef>
                  <a:spcPct val="0"/>
                </a:spcBef>
                <a:spcAft>
                  <a:spcPct val="0"/>
                </a:spcAft>
              </a:pPr>
              <a:t>21</a:t>
            </a:fld>
            <a:endParaRPr lang="en-US"/>
          </a:p>
        </p:txBody>
      </p:sp>
      <p:sp>
        <p:nvSpPr>
          <p:cNvPr id="58371"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58372" name="Rectangle 3"/>
          <p:cNvSpPr>
            <a:spLocks noGrp="1" noChangeArrowheads="1"/>
          </p:cNvSpPr>
          <p:nvPr>
            <p:ph type="body" idx="1"/>
          </p:nvPr>
        </p:nvSpPr>
        <p:spPr bwMode="auto">
          <a:xfrm>
            <a:off x="933450" y="4416425"/>
            <a:ext cx="5143500" cy="4181475"/>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9808F4-35CB-4DA1-9073-3A220A9C87CB}" type="slidenum">
              <a:rPr lang="en-US"/>
              <a:pPr fontAlgn="base">
                <a:spcBef>
                  <a:spcPct val="0"/>
                </a:spcBef>
                <a:spcAft>
                  <a:spcPct val="0"/>
                </a:spcAft>
              </a:pPr>
              <a:t>24</a:t>
            </a:fld>
            <a:endParaRPr lang="en-US"/>
          </a:p>
        </p:txBody>
      </p:sp>
      <p:sp>
        <p:nvSpPr>
          <p:cNvPr id="43011"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B643DC-E903-4A92-9CBE-2A336786E449}" type="slidenum">
              <a:rPr lang="en-US"/>
              <a:pPr/>
              <a:t>30</a:t>
            </a:fld>
            <a:endParaRPr lang="en-US"/>
          </a:p>
        </p:txBody>
      </p:sp>
      <p:sp>
        <p:nvSpPr>
          <p:cNvPr id="498690" name="Rectangle 2"/>
          <p:cNvSpPr>
            <a:spLocks noGrp="1" noRot="1" noChangeAspect="1" noChangeArrowheads="1" noTextEdit="1"/>
          </p:cNvSpPr>
          <p:nvPr>
            <p:ph type="sldImg"/>
          </p:nvPr>
        </p:nvSpPr>
        <p:spPr>
          <a:xfrm>
            <a:off x="406400" y="696913"/>
            <a:ext cx="6197600" cy="3486150"/>
          </a:xfrm>
          <a:ln/>
        </p:spPr>
      </p:sp>
      <p:sp>
        <p:nvSpPr>
          <p:cNvPr id="49869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125" name="Shape 125"/>
          <p:cNvSpPr>
            <a:spLocks noGrp="1"/>
          </p:cNvSpPr>
          <p:nvPr>
            <p:ph type="title"/>
          </p:nvPr>
        </p:nvSpPr>
        <p:spPr>
          <a:xfrm>
            <a:off x="1981200" y="1063229"/>
            <a:ext cx="8229600" cy="857251"/>
          </a:xfrm>
          <a:prstGeom prst="rect">
            <a:avLst/>
          </a:prstGeom>
        </p:spPr>
        <p:txBody>
          <a:bodyPr lIns="91440" tIns="91440" rIns="91440" bIns="91440"/>
          <a:lstStyle>
            <a:lvl1pPr defTabSz="1219200">
              <a:defRPr sz="5700">
                <a:latin typeface="Calibri"/>
                <a:ea typeface="Calibri"/>
                <a:cs typeface="Calibri"/>
                <a:sym typeface="Calibri"/>
              </a:defRPr>
            </a:lvl1pPr>
          </a:lstStyle>
          <a:p>
            <a:r>
              <a:t>Title Text</a:t>
            </a:r>
          </a:p>
        </p:txBody>
      </p:sp>
      <p:sp>
        <p:nvSpPr>
          <p:cNvPr id="126" name="Shape 126"/>
          <p:cNvSpPr>
            <a:spLocks noGrp="1"/>
          </p:cNvSpPr>
          <p:nvPr>
            <p:ph type="body" sz="half" idx="1"/>
          </p:nvPr>
        </p:nvSpPr>
        <p:spPr>
          <a:xfrm>
            <a:off x="1981200" y="2057401"/>
            <a:ext cx="8229600" cy="3394473"/>
          </a:xfrm>
          <a:prstGeom prst="rect">
            <a:avLst/>
          </a:prstGeom>
        </p:spPr>
        <p:txBody>
          <a:bodyPr lIns="91440" tIns="91440" rIns="91440" bIns="91440"/>
          <a:lstStyle>
            <a:lvl1pPr marL="451821" indent="-451821" defTabSz="1219200">
              <a:spcBef>
                <a:spcPts val="1000"/>
              </a:spcBef>
              <a:buFont typeface="Arial"/>
              <a:defRPr sz="4200">
                <a:latin typeface="Calibri"/>
                <a:ea typeface="Calibri"/>
                <a:cs typeface="Calibri"/>
                <a:sym typeface="Calibri"/>
              </a:defRPr>
            </a:lvl1pPr>
            <a:lvl2pPr marL="792480" indent="-426720" defTabSz="1219200">
              <a:spcBef>
                <a:spcPts val="1000"/>
              </a:spcBef>
              <a:buFont typeface="Arial"/>
              <a:defRPr sz="4200">
                <a:latin typeface="Calibri"/>
                <a:ea typeface="Calibri"/>
                <a:cs typeface="Calibri"/>
                <a:sym typeface="Calibri"/>
              </a:defRPr>
            </a:lvl2pPr>
            <a:lvl3pPr marL="1135781" indent="-404261" defTabSz="1219200">
              <a:spcBef>
                <a:spcPts val="1000"/>
              </a:spcBef>
              <a:buFont typeface="Arial"/>
              <a:defRPr sz="4200">
                <a:latin typeface="Calibri"/>
                <a:ea typeface="Calibri"/>
                <a:cs typeface="Calibri"/>
                <a:sym typeface="Calibri"/>
              </a:defRPr>
            </a:lvl3pPr>
            <a:lvl4pPr marL="1577340" indent="-480060" defTabSz="1219200">
              <a:spcBef>
                <a:spcPts val="1000"/>
              </a:spcBef>
              <a:buFont typeface="Arial"/>
              <a:defRPr sz="4200">
                <a:latin typeface="Calibri"/>
                <a:ea typeface="Calibri"/>
                <a:cs typeface="Calibri"/>
                <a:sym typeface="Calibri"/>
              </a:defRPr>
            </a:lvl4pPr>
            <a:lvl5pPr marL="1943100" indent="-480060" defTabSz="1219200">
              <a:spcBef>
                <a:spcPts val="1000"/>
              </a:spcBef>
              <a:buFont typeface="Arial"/>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7" name="Shape 127"/>
          <p:cNvSpPr>
            <a:spLocks noGrp="1"/>
          </p:cNvSpPr>
          <p:nvPr>
            <p:ph type="sldNum" sz="quarter" idx="2"/>
          </p:nvPr>
        </p:nvSpPr>
        <p:spPr>
          <a:xfrm>
            <a:off x="9798507" y="5553687"/>
            <a:ext cx="412293" cy="415498"/>
          </a:xfrm>
          <a:prstGeom prst="rect">
            <a:avLst/>
          </a:prstGeom>
        </p:spPr>
        <p:txBody>
          <a:bodyPr lIns="91440" tIns="91440" rIns="91440" bIns="91440" anchor="ctr"/>
          <a:lstStyle>
            <a:lvl1pPr defTabSz="1219200">
              <a:defRPr sz="15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4754805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975DAF15-9B59-4554-887D-6F8F2BCEDF0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9751E684-ADC8-4C27-93FB-9AF0B0FD51D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240C6008-C978-422A-AD70-9CDD5C6370F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551" y="1371600"/>
            <a:ext cx="5507567"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317" y="1371600"/>
            <a:ext cx="5509683"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EABDA80A-3418-485D-9E0A-B6C4E0355B0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6ACC84A1-CC02-4F28-B098-02050764A6A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D56A668A-A179-4454-87A9-BBC28A93604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A138F16-081D-456F-BE83-5C8F2B7695B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72A80599-9BFB-4A2F-9D41-B42C7E2F251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A760188F-CA6A-43B9-991B-0713E4AF379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A4A85BB9-95A1-49D7-9A9E-3043F218A3A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60326"/>
            <a:ext cx="2819400" cy="6492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60326"/>
            <a:ext cx="8255000" cy="6492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40AE13E1-3424-4C00-9687-D942A11BF7C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solidFill>
                  <a:prstClr val="black">
                    <a:tint val="75000"/>
                  </a:prstClr>
                </a:solidFill>
              </a:rPr>
              <a:pPr/>
              <a:t>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solidFill>
                  <a:prstClr val="black">
                    <a:tint val="75000"/>
                  </a:prstClr>
                </a:solidFill>
              </a:rPr>
              <a:pPr/>
              <a:t>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solidFill>
                  <a:prstClr val="black">
                    <a:tint val="75000"/>
                  </a:prstClr>
                </a:solidFill>
              </a:rPr>
              <a:pPr/>
              <a:t>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solidFill>
                  <a:prstClr val="black">
                    <a:tint val="75000"/>
                  </a:prstClr>
                </a:solidFill>
              </a:rPr>
              <a:pPr/>
              <a:t>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solidFill>
                  <a:prstClr val="black">
                    <a:tint val="75000"/>
                  </a:prstClr>
                </a:solidFill>
              </a:rPr>
              <a:pPr/>
              <a:t>5/12/2021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solidFill>
                  <a:prstClr val="black">
                    <a:tint val="75000"/>
                  </a:prstClr>
                </a:solidFill>
              </a:rPr>
              <a:pPr/>
              <a:t>5/12/2021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solidFill>
                  <a:prstClr val="black">
                    <a:tint val="75000"/>
                  </a:prstClr>
                </a:solidFill>
              </a:rPr>
              <a:pPr/>
              <a:t>5/12/2021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solidFill>
                  <a:prstClr val="black">
                    <a:tint val="75000"/>
                  </a:prstClr>
                </a:solidFill>
              </a:rPr>
              <a:pPr/>
              <a:t>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solidFill>
                  <a:prstClr val="black">
                    <a:tint val="75000"/>
                  </a:prstClr>
                </a:solidFill>
              </a:rPr>
              <a:pPr/>
              <a:t>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solidFill>
                  <a:prstClr val="black">
                    <a:tint val="75000"/>
                  </a:prstClr>
                </a:solidFill>
              </a:rPr>
              <a:pPr/>
              <a:t>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solidFill>
                  <a:prstClr val="black">
                    <a:tint val="75000"/>
                  </a:prstClr>
                </a:solidFill>
              </a:rPr>
              <a:pPr/>
              <a:t>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28"/>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1029"/>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1030"/>
          <p:cNvSpPr>
            <a:spLocks noGrp="1" noChangeArrowheads="1"/>
          </p:cNvSpPr>
          <p:nvPr>
            <p:ph type="sldNum" sz="quarter" idx="12"/>
          </p:nvPr>
        </p:nvSpPr>
        <p:spPr>
          <a:ln/>
        </p:spPr>
        <p:txBody>
          <a:bodyPr/>
          <a:lstStyle>
            <a:lvl1pPr>
              <a:defRPr/>
            </a:lvl1pPr>
          </a:lstStyle>
          <a:p>
            <a:pPr>
              <a:defRPr/>
            </a:pPr>
            <a:fld id="{88E09770-A6B5-468B-A615-C727BC72F98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CB7CDC1-669F-41E5-A13D-D71CB1904B9E}" type="datetimeFigureOut">
              <a:rPr lang="en-US">
                <a:solidFill>
                  <a:prstClr val="black">
                    <a:tint val="75000"/>
                  </a:prstClr>
                </a:solidFill>
              </a:rPr>
              <a:pPr>
                <a:defRPr/>
              </a:pPr>
              <a:t>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0818DF-E3A7-40F8-8B68-BE98C72380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E43CF30-BBF0-4D7F-9F9D-AEA9A3D2DFDB}" type="datetimeFigureOut">
              <a:rPr lang="en-US">
                <a:solidFill>
                  <a:prstClr val="black">
                    <a:tint val="75000"/>
                  </a:prstClr>
                </a:solidFill>
              </a:rPr>
              <a:pPr>
                <a:defRPr/>
              </a:pPr>
              <a:t>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06C4E8-FBD2-445A-9BCA-89428293B19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4573398-7317-4D22-8E45-F6E2C5843263}" type="datetimeFigureOut">
              <a:rPr lang="en-US">
                <a:solidFill>
                  <a:prstClr val="black">
                    <a:tint val="75000"/>
                  </a:prstClr>
                </a:solidFill>
              </a:rPr>
              <a:pPr>
                <a:defRPr/>
              </a:pPr>
              <a:t>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DE8754A-0AA6-4DE5-A8BE-E7A97A94383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C3BD309-7C67-47B3-A0EE-A4AC0A8B50F6}" type="datetimeFigureOut">
              <a:rPr lang="en-US">
                <a:solidFill>
                  <a:prstClr val="black">
                    <a:tint val="75000"/>
                  </a:prstClr>
                </a:solidFill>
              </a:rPr>
              <a:pPr>
                <a:defRPr/>
              </a:pPr>
              <a:t>5/12/2021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BC68135-F7CD-4E30-B43A-A77F391033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1BF728A-260A-49F9-9C14-1AFEE7966A0D}" type="datetimeFigureOut">
              <a:rPr lang="en-US">
                <a:solidFill>
                  <a:prstClr val="black">
                    <a:tint val="75000"/>
                  </a:prstClr>
                </a:solidFill>
              </a:rPr>
              <a:pPr>
                <a:defRPr/>
              </a:pPr>
              <a:t>5/12/2021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556A133-94EC-4678-BBFD-FC79C1B94A9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5224E90-71D6-41CE-8E75-D987E3E74D7A}" type="datetimeFigureOut">
              <a:rPr lang="en-US">
                <a:solidFill>
                  <a:prstClr val="black">
                    <a:tint val="75000"/>
                  </a:prstClr>
                </a:solidFill>
              </a:rPr>
              <a:pPr>
                <a:defRPr/>
              </a:pPr>
              <a:t>5/12/2021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6AB4978-6E16-4959-BF9B-D6107FA6852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D055D35-38FA-4C55-8004-6263A85EC83F}" type="datetimeFigureOut">
              <a:rPr lang="en-US">
                <a:solidFill>
                  <a:prstClr val="black">
                    <a:tint val="75000"/>
                  </a:prstClr>
                </a:solidFill>
              </a:rPr>
              <a:pPr>
                <a:defRPr/>
              </a:pPr>
              <a:t>5/12/2021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E52EBBC-0969-4AB2-ACE9-C0B62ADA627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2666694-A7B1-443D-ABEE-53DE4B5953A1}" type="datetimeFigureOut">
              <a:rPr lang="en-US">
                <a:solidFill>
                  <a:prstClr val="black">
                    <a:tint val="75000"/>
                  </a:prstClr>
                </a:solidFill>
              </a:rPr>
              <a:pPr>
                <a:defRPr/>
              </a:pPr>
              <a:t>5/12/2021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BAAFEFB-66DC-406A-9769-AA1B163AD02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5D593C4-E58C-4576-882B-71FCD2497991}" type="datetimeFigureOut">
              <a:rPr lang="en-US">
                <a:solidFill>
                  <a:prstClr val="black">
                    <a:tint val="75000"/>
                  </a:prstClr>
                </a:solidFill>
              </a:rPr>
              <a:pPr>
                <a:defRPr/>
              </a:pPr>
              <a:t>5/12/2021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8D752EC-7204-477F-BE34-17F635E40C9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D836864-E60C-490D-9A32-15F1CB07E805}" type="datetimeFigureOut">
              <a:rPr lang="en-US">
                <a:solidFill>
                  <a:prstClr val="black">
                    <a:tint val="75000"/>
                  </a:prstClr>
                </a:solidFill>
              </a:rPr>
              <a:pPr>
                <a:defRPr/>
              </a:pPr>
              <a:t>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23BDCE-B0D3-4EB8-B2E6-1BEE3254D83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0C2C12-C469-4858-A027-56AFE589CB2D}" type="datetimeFigureOut">
              <a:rPr lang="en-US">
                <a:solidFill>
                  <a:prstClr val="black">
                    <a:tint val="75000"/>
                  </a:prstClr>
                </a:solidFill>
              </a:rPr>
              <a:pPr>
                <a:defRPr/>
              </a:pPr>
              <a:t>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4DD68F-CC09-4376-B6EA-2022DEAC787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33412"/>
          </a:xfrm>
        </p:spPr>
        <p:txBody>
          <a:bodyPr/>
          <a:lstStyle/>
          <a:p>
            <a:r>
              <a:rPr lang="en-US"/>
              <a:t>Click to edit Master title style</a:t>
            </a:r>
          </a:p>
        </p:txBody>
      </p:sp>
      <p:sp>
        <p:nvSpPr>
          <p:cNvPr id="3" name="Text Placeholder 2"/>
          <p:cNvSpPr>
            <a:spLocks noGrp="1"/>
          </p:cNvSpPr>
          <p:nvPr>
            <p:ph type="body" sz="half" idx="1"/>
          </p:nvPr>
        </p:nvSpPr>
        <p:spPr>
          <a:xfrm>
            <a:off x="609600" y="1052513"/>
            <a:ext cx="5384800" cy="5472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52513"/>
            <a:ext cx="5384800" cy="5472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99245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2419287009"/>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788162009"/>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5/12/2021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4202948133"/>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606616657"/>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5/12/2021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218153597"/>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5/12/2021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698787496"/>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5/12/2021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30058022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387560809"/>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83545588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056893806"/>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600292493"/>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lvl1pPr algn="l">
              <a:defRPr b="1"/>
            </a:lvl1pPr>
          </a:lstStyle>
          <a:p>
            <a:r>
              <a:rPr dirty="0"/>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2967718"/>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5/12/2021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en-US"/>
              <a:t>Click to edit Master title style</a:t>
            </a:r>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
        <p:nvSpPr>
          <p:cNvPr id="4" name="Rectangle 3"/>
          <p:cNvSpPr>
            <a:spLocks noGrp="1"/>
          </p:cNvSpPr>
          <p:nvPr>
            <p:ph type="sldNum" sz="quarter" idx="10"/>
          </p:nvPr>
        </p:nvSpPr>
        <p:spPr>
          <a:ln/>
        </p:spPr>
        <p:txBody>
          <a:bodyPr/>
          <a:lstStyle>
            <a:lvl1pPr>
              <a:defRPr/>
            </a:lvl1pPr>
          </a:lstStyle>
          <a:p>
            <a:fld id="{9888F745-469F-4381-8D2A-1947D588447B}" type="slidenum">
              <a:rPr lang="en-US" altLang="en-US"/>
              <a:pPr/>
              <a:t>‹#›</a:t>
            </a:fld>
            <a:endParaRPr lang="en-US" altLang="en-US"/>
          </a:p>
        </p:txBody>
      </p:sp>
    </p:spTree>
    <p:extLst>
      <p:ext uri="{BB962C8B-B14F-4D97-AF65-F5344CB8AC3E}">
        <p14:creationId xmlns:p14="http://schemas.microsoft.com/office/powerpoint/2010/main" val="12327877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p:cNvSpPr>
          <p:nvPr>
            <p:ph type="sldNum" sz="quarter" idx="10"/>
          </p:nvPr>
        </p:nvSpPr>
        <p:spPr>
          <a:ln/>
        </p:spPr>
        <p:txBody>
          <a:bodyPr/>
          <a:lstStyle>
            <a:lvl1pPr>
              <a:defRPr/>
            </a:lvl1pPr>
          </a:lstStyle>
          <a:p>
            <a:fld id="{D3944300-952D-441E-8A58-5F2F15E4359D}" type="slidenum">
              <a:rPr lang="en-US" altLang="en-US"/>
              <a:pPr/>
              <a:t>‹#›</a:t>
            </a:fld>
            <a:endParaRPr lang="en-US" altLang="en-US"/>
          </a:p>
        </p:txBody>
      </p:sp>
    </p:spTree>
    <p:extLst>
      <p:ext uri="{BB962C8B-B14F-4D97-AF65-F5344CB8AC3E}">
        <p14:creationId xmlns:p14="http://schemas.microsoft.com/office/powerpoint/2010/main" val="29571694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4406802"/>
            <a:ext cx="10362901" cy="1361777"/>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962919" y="2906613"/>
            <a:ext cx="10362901" cy="1500188"/>
          </a:xfr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a:t>Click to edit Master text styles</a:t>
            </a:r>
          </a:p>
        </p:txBody>
      </p:sp>
      <p:sp>
        <p:nvSpPr>
          <p:cNvPr id="4" name="Rectangle 3"/>
          <p:cNvSpPr>
            <a:spLocks noGrp="1"/>
          </p:cNvSpPr>
          <p:nvPr>
            <p:ph type="sldNum" sz="quarter" idx="10"/>
          </p:nvPr>
        </p:nvSpPr>
        <p:spPr>
          <a:ln/>
        </p:spPr>
        <p:txBody>
          <a:bodyPr/>
          <a:lstStyle>
            <a:lvl1pPr>
              <a:defRPr/>
            </a:lvl1pPr>
          </a:lstStyle>
          <a:p>
            <a:fld id="{8DAABB64-B5B7-4E07-A21C-E58CD753BF41}" type="slidenum">
              <a:rPr lang="en-US" altLang="en-US"/>
              <a:pPr/>
              <a:t>‹#›</a:t>
            </a:fld>
            <a:endParaRPr lang="en-US" altLang="en-US"/>
          </a:p>
        </p:txBody>
      </p:sp>
    </p:spTree>
    <p:extLst>
      <p:ext uri="{BB962C8B-B14F-4D97-AF65-F5344CB8AC3E}">
        <p14:creationId xmlns:p14="http://schemas.microsoft.com/office/powerpoint/2010/main" val="7649005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709" y="1599531"/>
            <a:ext cx="5414367" cy="5257354"/>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5950" y="1599531"/>
            <a:ext cx="5415855" cy="5257354"/>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p:cNvSpPr>
          <p:nvPr>
            <p:ph type="sldNum" sz="quarter" idx="10"/>
          </p:nvPr>
        </p:nvSpPr>
        <p:spPr>
          <a:ln/>
        </p:spPr>
        <p:txBody>
          <a:bodyPr/>
          <a:lstStyle>
            <a:lvl1pPr>
              <a:defRPr/>
            </a:lvl1pPr>
          </a:lstStyle>
          <a:p>
            <a:fld id="{037EA660-5421-4881-9ACA-D9B3D218BD73}" type="slidenum">
              <a:rPr lang="en-US" altLang="en-US"/>
              <a:pPr/>
              <a:t>‹#›</a:t>
            </a:fld>
            <a:endParaRPr lang="en-US" altLang="en-US"/>
          </a:p>
        </p:txBody>
      </p:sp>
    </p:spTree>
    <p:extLst>
      <p:ext uri="{BB962C8B-B14F-4D97-AF65-F5344CB8AC3E}">
        <p14:creationId xmlns:p14="http://schemas.microsoft.com/office/powerpoint/2010/main" val="7527046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p:cNvSpPr>
          <p:nvPr>
            <p:ph type="sldNum" sz="quarter" idx="10"/>
          </p:nvPr>
        </p:nvSpPr>
        <p:spPr>
          <a:ln/>
        </p:spPr>
        <p:txBody>
          <a:bodyPr/>
          <a:lstStyle>
            <a:lvl1pPr>
              <a:defRPr/>
            </a:lvl1pPr>
          </a:lstStyle>
          <a:p>
            <a:fld id="{991A32D5-FEBC-48F2-BDAA-200C644AED5E}" type="slidenum">
              <a:rPr lang="en-US" altLang="en-US"/>
              <a:pPr/>
              <a:t>‹#›</a:t>
            </a:fld>
            <a:endParaRPr lang="en-US" altLang="en-US"/>
          </a:p>
        </p:txBody>
      </p:sp>
    </p:spTree>
    <p:extLst>
      <p:ext uri="{BB962C8B-B14F-4D97-AF65-F5344CB8AC3E}">
        <p14:creationId xmlns:p14="http://schemas.microsoft.com/office/powerpoint/2010/main" val="195363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p:cNvSpPr>
          <p:nvPr>
            <p:ph type="sldNum" sz="quarter" idx="10"/>
          </p:nvPr>
        </p:nvSpPr>
        <p:spPr>
          <a:ln/>
        </p:spPr>
        <p:txBody>
          <a:bodyPr/>
          <a:lstStyle>
            <a:lvl1pPr>
              <a:defRPr/>
            </a:lvl1pPr>
          </a:lstStyle>
          <a:p>
            <a:fld id="{BCF67301-E547-4384-9689-6E3FBA117C1E}" type="slidenum">
              <a:rPr lang="en-US" altLang="en-US"/>
              <a:pPr/>
              <a:t>‹#›</a:t>
            </a:fld>
            <a:endParaRPr lang="en-US" altLang="en-US"/>
          </a:p>
        </p:txBody>
      </p:sp>
    </p:spTree>
    <p:extLst>
      <p:ext uri="{BB962C8B-B14F-4D97-AF65-F5344CB8AC3E}">
        <p14:creationId xmlns:p14="http://schemas.microsoft.com/office/powerpoint/2010/main" val="14418343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p:cNvSpPr>
          <p:nvPr>
            <p:ph type="sldNum" sz="quarter" idx="10"/>
          </p:nvPr>
        </p:nvSpPr>
        <p:spPr>
          <a:ln/>
        </p:spPr>
        <p:txBody>
          <a:bodyPr/>
          <a:lstStyle>
            <a:lvl1pPr>
              <a:defRPr/>
            </a:lvl1pPr>
          </a:lstStyle>
          <a:p>
            <a:fld id="{ABC2E42B-E4E6-451F-860D-8A6DAF800521}" type="slidenum">
              <a:rPr lang="en-US" altLang="en-US"/>
              <a:pPr/>
              <a:t>‹#›</a:t>
            </a:fld>
            <a:endParaRPr lang="en-US" altLang="en-US"/>
          </a:p>
        </p:txBody>
      </p:sp>
    </p:spTree>
    <p:extLst>
      <p:ext uri="{BB962C8B-B14F-4D97-AF65-F5344CB8AC3E}">
        <p14:creationId xmlns:p14="http://schemas.microsoft.com/office/powerpoint/2010/main" val="22528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1161975"/>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4766965" y="273472"/>
            <a:ext cx="6814840"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7" y="1435448"/>
            <a:ext cx="4010919" cy="469031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Rectangle 3"/>
          <p:cNvSpPr>
            <a:spLocks noGrp="1"/>
          </p:cNvSpPr>
          <p:nvPr>
            <p:ph type="sldNum" sz="quarter" idx="10"/>
          </p:nvPr>
        </p:nvSpPr>
        <p:spPr>
          <a:ln/>
        </p:spPr>
        <p:txBody>
          <a:bodyPr/>
          <a:lstStyle>
            <a:lvl1pPr>
              <a:defRPr/>
            </a:lvl1pPr>
          </a:lstStyle>
          <a:p>
            <a:fld id="{C46566AF-BF8C-44FB-A7EC-F6628FB967AC}" type="slidenum">
              <a:rPr lang="en-US" altLang="en-US"/>
              <a:pPr/>
              <a:t>‹#›</a:t>
            </a:fld>
            <a:endParaRPr lang="en-US" altLang="en-US"/>
          </a:p>
        </p:txBody>
      </p:sp>
    </p:spTree>
    <p:extLst>
      <p:ext uri="{BB962C8B-B14F-4D97-AF65-F5344CB8AC3E}">
        <p14:creationId xmlns:p14="http://schemas.microsoft.com/office/powerpoint/2010/main" val="24982122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1" y="4800825"/>
            <a:ext cx="7314903" cy="567035"/>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2390181"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Calibri" charset="0"/>
            </a:endParaRPr>
          </a:p>
        </p:txBody>
      </p:sp>
      <p:sp>
        <p:nvSpPr>
          <p:cNvPr id="4" name="Text Placeholder 3"/>
          <p:cNvSpPr>
            <a:spLocks noGrp="1"/>
          </p:cNvSpPr>
          <p:nvPr>
            <p:ph type="body" sz="half" idx="2"/>
          </p:nvPr>
        </p:nvSpPr>
        <p:spPr>
          <a:xfrm>
            <a:off x="2390181"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Rectangle 3"/>
          <p:cNvSpPr>
            <a:spLocks noGrp="1"/>
          </p:cNvSpPr>
          <p:nvPr>
            <p:ph type="sldNum" sz="quarter" idx="10"/>
          </p:nvPr>
        </p:nvSpPr>
        <p:spPr>
          <a:ln/>
        </p:spPr>
        <p:txBody>
          <a:bodyPr/>
          <a:lstStyle>
            <a:lvl1pPr>
              <a:defRPr/>
            </a:lvl1pPr>
          </a:lstStyle>
          <a:p>
            <a:fld id="{B9453FDC-DD62-4DCA-8288-856FA4CC7D26}" type="slidenum">
              <a:rPr lang="en-US" altLang="en-US"/>
              <a:pPr/>
              <a:t>‹#›</a:t>
            </a:fld>
            <a:endParaRPr lang="en-US" altLang="en-US"/>
          </a:p>
        </p:txBody>
      </p:sp>
    </p:spTree>
    <p:extLst>
      <p:ext uri="{BB962C8B-B14F-4D97-AF65-F5344CB8AC3E}">
        <p14:creationId xmlns:p14="http://schemas.microsoft.com/office/powerpoint/2010/main" val="11346139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p:cNvSpPr>
          <p:nvPr>
            <p:ph type="sldNum" sz="quarter" idx="10"/>
          </p:nvPr>
        </p:nvSpPr>
        <p:spPr>
          <a:ln/>
        </p:spPr>
        <p:txBody>
          <a:bodyPr/>
          <a:lstStyle>
            <a:lvl1pPr>
              <a:defRPr/>
            </a:lvl1pPr>
          </a:lstStyle>
          <a:p>
            <a:fld id="{A2F64855-8F2D-463B-A258-E036F12F4D37}" type="slidenum">
              <a:rPr lang="en-US" altLang="en-US"/>
              <a:pPr/>
              <a:t>‹#›</a:t>
            </a:fld>
            <a:endParaRPr lang="en-US" altLang="en-US"/>
          </a:p>
        </p:txBody>
      </p:sp>
    </p:spTree>
    <p:extLst>
      <p:ext uri="{BB962C8B-B14F-4D97-AF65-F5344CB8AC3E}">
        <p14:creationId xmlns:p14="http://schemas.microsoft.com/office/powerpoint/2010/main" val="3973021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5/12/2021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903" y="91529"/>
            <a:ext cx="2742901" cy="676535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708" y="91529"/>
            <a:ext cx="8087320" cy="67653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p:cNvSpPr>
          <p:nvPr>
            <p:ph type="sldNum" sz="quarter" idx="10"/>
          </p:nvPr>
        </p:nvSpPr>
        <p:spPr>
          <a:ln/>
        </p:spPr>
        <p:txBody>
          <a:bodyPr/>
          <a:lstStyle>
            <a:lvl1pPr>
              <a:defRPr/>
            </a:lvl1pPr>
          </a:lstStyle>
          <a:p>
            <a:fld id="{B028853B-3FB7-44B2-82A7-2FE3343CF317}" type="slidenum">
              <a:rPr lang="en-US" altLang="en-US"/>
              <a:pPr/>
              <a:t>‹#›</a:t>
            </a:fld>
            <a:endParaRPr lang="en-US" altLang="en-US"/>
          </a:p>
        </p:txBody>
      </p:sp>
    </p:spTree>
    <p:extLst>
      <p:ext uri="{BB962C8B-B14F-4D97-AF65-F5344CB8AC3E}">
        <p14:creationId xmlns:p14="http://schemas.microsoft.com/office/powerpoint/2010/main" val="16852396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Side Bar">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14"/>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lvl1pPr>
              <a:defRPr/>
            </a:lvl1pPr>
          </a:lstStyle>
          <a:p>
            <a:fld id="{DA6138CD-3F99-4A1D-BAD8-F4DD6CC7DCE1}" type="slidenum">
              <a:rPr lang="en-US" altLang="en-US"/>
              <a:pPr/>
              <a:t>‹#›</a:t>
            </a:fld>
            <a:endParaRPr lang="en-US" altLang="en-US"/>
          </a:p>
        </p:txBody>
      </p:sp>
    </p:spTree>
    <p:extLst>
      <p:ext uri="{BB962C8B-B14F-4D97-AF65-F5344CB8AC3E}">
        <p14:creationId xmlns:p14="http://schemas.microsoft.com/office/powerpoint/2010/main" val="10518134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lstStyle>
            <a:lvl1pPr lvl="0" algn="ctr">
              <a:spcBef>
                <a:spcPts val="0"/>
              </a:spcBef>
              <a:spcAft>
                <a:spcPts val="0"/>
              </a:spcAft>
              <a:buSzPts val="3600"/>
              <a:buFont typeface="Roboto"/>
              <a:buNone/>
              <a:defRPr sz="4800">
                <a:latin typeface="Roboto"/>
                <a:ea typeface="Roboto"/>
                <a:cs typeface="Roboto"/>
                <a:sym typeface="Roboto"/>
              </a:defRPr>
            </a:lvl1pPr>
            <a:lvl2pPr lvl="1" algn="ctr">
              <a:spcBef>
                <a:spcPts val="0"/>
              </a:spcBef>
              <a:spcAft>
                <a:spcPts val="0"/>
              </a:spcAft>
              <a:buSzPts val="3600"/>
              <a:buFont typeface="Roboto"/>
              <a:buNone/>
              <a:defRPr sz="4800">
                <a:latin typeface="Roboto"/>
                <a:ea typeface="Roboto"/>
                <a:cs typeface="Roboto"/>
                <a:sym typeface="Roboto"/>
              </a:defRPr>
            </a:lvl2pPr>
            <a:lvl3pPr lvl="2" algn="ctr">
              <a:spcBef>
                <a:spcPts val="0"/>
              </a:spcBef>
              <a:spcAft>
                <a:spcPts val="0"/>
              </a:spcAft>
              <a:buSzPts val="3600"/>
              <a:buFont typeface="Roboto"/>
              <a:buNone/>
              <a:defRPr sz="4800">
                <a:latin typeface="Roboto"/>
                <a:ea typeface="Roboto"/>
                <a:cs typeface="Roboto"/>
                <a:sym typeface="Roboto"/>
              </a:defRPr>
            </a:lvl3pPr>
            <a:lvl4pPr lvl="3" algn="ctr">
              <a:spcBef>
                <a:spcPts val="0"/>
              </a:spcBef>
              <a:spcAft>
                <a:spcPts val="0"/>
              </a:spcAft>
              <a:buSzPts val="3600"/>
              <a:buFont typeface="Roboto"/>
              <a:buNone/>
              <a:defRPr sz="4800">
                <a:latin typeface="Roboto"/>
                <a:ea typeface="Roboto"/>
                <a:cs typeface="Roboto"/>
                <a:sym typeface="Roboto"/>
              </a:defRPr>
            </a:lvl4pPr>
            <a:lvl5pPr lvl="4" algn="ctr">
              <a:spcBef>
                <a:spcPts val="0"/>
              </a:spcBef>
              <a:spcAft>
                <a:spcPts val="0"/>
              </a:spcAft>
              <a:buSzPts val="3600"/>
              <a:buFont typeface="Roboto"/>
              <a:buNone/>
              <a:defRPr sz="4800">
                <a:latin typeface="Roboto"/>
                <a:ea typeface="Roboto"/>
                <a:cs typeface="Roboto"/>
                <a:sym typeface="Roboto"/>
              </a:defRPr>
            </a:lvl5pPr>
            <a:lvl6pPr lvl="5" algn="ctr">
              <a:spcBef>
                <a:spcPts val="0"/>
              </a:spcBef>
              <a:spcAft>
                <a:spcPts val="0"/>
              </a:spcAft>
              <a:buSzPts val="3600"/>
              <a:buFont typeface="Roboto"/>
              <a:buNone/>
              <a:defRPr sz="4800">
                <a:latin typeface="Roboto"/>
                <a:ea typeface="Roboto"/>
                <a:cs typeface="Roboto"/>
                <a:sym typeface="Roboto"/>
              </a:defRPr>
            </a:lvl6pPr>
            <a:lvl7pPr lvl="6" algn="ctr">
              <a:spcBef>
                <a:spcPts val="0"/>
              </a:spcBef>
              <a:spcAft>
                <a:spcPts val="0"/>
              </a:spcAft>
              <a:buSzPts val="3600"/>
              <a:buFont typeface="Roboto"/>
              <a:buNone/>
              <a:defRPr sz="4800">
                <a:latin typeface="Roboto"/>
                <a:ea typeface="Roboto"/>
                <a:cs typeface="Roboto"/>
                <a:sym typeface="Roboto"/>
              </a:defRPr>
            </a:lvl7pPr>
            <a:lvl8pPr lvl="7" algn="ctr">
              <a:spcBef>
                <a:spcPts val="0"/>
              </a:spcBef>
              <a:spcAft>
                <a:spcPts val="0"/>
              </a:spcAft>
              <a:buSzPts val="3600"/>
              <a:buFont typeface="Roboto"/>
              <a:buNone/>
              <a:defRPr sz="4800">
                <a:latin typeface="Roboto"/>
                <a:ea typeface="Roboto"/>
                <a:cs typeface="Roboto"/>
                <a:sym typeface="Roboto"/>
              </a:defRPr>
            </a:lvl8pPr>
            <a:lvl9pPr lvl="8" algn="ctr">
              <a:spcBef>
                <a:spcPts val="0"/>
              </a:spcBef>
              <a:spcAft>
                <a:spcPts val="0"/>
              </a:spcAft>
              <a:buSzPts val="3600"/>
              <a:buFont typeface="Roboto"/>
              <a:buNone/>
              <a:defRPr sz="4800">
                <a:latin typeface="Roboto"/>
                <a:ea typeface="Roboto"/>
                <a:cs typeface="Roboto"/>
                <a:sym typeface="Roboto"/>
              </a:defRPr>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420120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277961"/>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Font typeface="Roboto"/>
              <a:buNone/>
              <a:defRPr sz="4400" b="1">
                <a:latin typeface="+mj-lt"/>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415600" y="1318055"/>
            <a:ext cx="11360800" cy="4773779"/>
          </a:xfrm>
          <a:prstGeom prst="rect">
            <a:avLst/>
          </a:prstGeom>
        </p:spPr>
        <p:txBody>
          <a:bodyPr spcFirstLastPara="1" wrap="square" lIns="91425" tIns="91425" rIns="91425" bIns="91425" anchor="t" anchorCtr="0"/>
          <a:lstStyle>
            <a:lvl1pPr marL="609585" lvl="0" indent="-457189">
              <a:spcBef>
                <a:spcPts val="0"/>
              </a:spcBef>
              <a:spcAft>
                <a:spcPts val="0"/>
              </a:spcAft>
              <a:buSzPts val="1800"/>
              <a:buFont typeface="Roboto"/>
              <a:buChar char="●"/>
              <a:defRPr sz="3200">
                <a:solidFill>
                  <a:schemeClr val="tx1"/>
                </a:solidFill>
                <a:latin typeface="+mj-lt"/>
                <a:ea typeface="Roboto"/>
                <a:cs typeface="Roboto"/>
                <a:sym typeface="Roboto"/>
              </a:defRPr>
            </a:lvl1pPr>
            <a:lvl2pPr marL="1219170" lvl="1" indent="-423323">
              <a:spcBef>
                <a:spcPts val="2133"/>
              </a:spcBef>
              <a:spcAft>
                <a:spcPts val="0"/>
              </a:spcAft>
              <a:buSzPts val="1400"/>
              <a:buFont typeface="Roboto"/>
              <a:buChar char="○"/>
              <a:defRPr>
                <a:latin typeface="Roboto"/>
                <a:ea typeface="Roboto"/>
                <a:cs typeface="Roboto"/>
                <a:sym typeface="Roboto"/>
              </a:defRPr>
            </a:lvl2pPr>
            <a:lvl3pPr marL="1828754" lvl="2" indent="-423323">
              <a:spcBef>
                <a:spcPts val="2133"/>
              </a:spcBef>
              <a:spcAft>
                <a:spcPts val="0"/>
              </a:spcAft>
              <a:buSzPts val="1400"/>
              <a:buFont typeface="Roboto"/>
              <a:buChar char="■"/>
              <a:defRPr>
                <a:latin typeface="Roboto"/>
                <a:ea typeface="Roboto"/>
                <a:cs typeface="Roboto"/>
                <a:sym typeface="Roboto"/>
              </a:defRPr>
            </a:lvl3pPr>
            <a:lvl4pPr marL="2438339" lvl="3" indent="-423323">
              <a:spcBef>
                <a:spcPts val="2133"/>
              </a:spcBef>
              <a:spcAft>
                <a:spcPts val="0"/>
              </a:spcAft>
              <a:buSzPts val="1400"/>
              <a:buFont typeface="Roboto"/>
              <a:buChar char="●"/>
              <a:defRPr>
                <a:latin typeface="Roboto"/>
                <a:ea typeface="Roboto"/>
                <a:cs typeface="Roboto"/>
                <a:sym typeface="Roboto"/>
              </a:defRPr>
            </a:lvl4pPr>
            <a:lvl5pPr marL="3047924" lvl="4" indent="-423323">
              <a:spcBef>
                <a:spcPts val="2133"/>
              </a:spcBef>
              <a:spcAft>
                <a:spcPts val="0"/>
              </a:spcAft>
              <a:buSzPts val="1400"/>
              <a:buFont typeface="Roboto"/>
              <a:buChar char="○"/>
              <a:defRPr>
                <a:latin typeface="Roboto"/>
                <a:ea typeface="Roboto"/>
                <a:cs typeface="Roboto"/>
                <a:sym typeface="Roboto"/>
              </a:defRPr>
            </a:lvl5pPr>
            <a:lvl6pPr marL="3657509" lvl="5" indent="-423323">
              <a:spcBef>
                <a:spcPts val="2133"/>
              </a:spcBef>
              <a:spcAft>
                <a:spcPts val="0"/>
              </a:spcAft>
              <a:buSzPts val="1400"/>
              <a:buFont typeface="Roboto"/>
              <a:buChar char="■"/>
              <a:defRPr>
                <a:latin typeface="Roboto"/>
                <a:ea typeface="Roboto"/>
                <a:cs typeface="Roboto"/>
                <a:sym typeface="Roboto"/>
              </a:defRPr>
            </a:lvl6pPr>
            <a:lvl7pPr marL="4267093" lvl="6" indent="-423323">
              <a:spcBef>
                <a:spcPts val="2133"/>
              </a:spcBef>
              <a:spcAft>
                <a:spcPts val="0"/>
              </a:spcAft>
              <a:buSzPts val="1400"/>
              <a:buFont typeface="Roboto"/>
              <a:buChar char="●"/>
              <a:defRPr>
                <a:latin typeface="Roboto"/>
                <a:ea typeface="Roboto"/>
                <a:cs typeface="Roboto"/>
                <a:sym typeface="Roboto"/>
              </a:defRPr>
            </a:lvl7pPr>
            <a:lvl8pPr marL="4876678" lvl="7" indent="-423323">
              <a:spcBef>
                <a:spcPts val="2133"/>
              </a:spcBef>
              <a:spcAft>
                <a:spcPts val="0"/>
              </a:spcAft>
              <a:buSzPts val="1400"/>
              <a:buFont typeface="Roboto"/>
              <a:buChar char="○"/>
              <a:defRPr>
                <a:latin typeface="Roboto"/>
                <a:ea typeface="Roboto"/>
                <a:cs typeface="Roboto"/>
                <a:sym typeface="Roboto"/>
              </a:defRPr>
            </a:lvl8pPr>
            <a:lvl9pPr marL="5486263" lvl="8" indent="-423323">
              <a:spcBef>
                <a:spcPts val="2133"/>
              </a:spcBef>
              <a:spcAft>
                <a:spcPts val="2133"/>
              </a:spcAft>
              <a:buSzPts val="1400"/>
              <a:buFont typeface="Roboto"/>
              <a:buChar char="■"/>
              <a:defRPr>
                <a:latin typeface="Roboto"/>
                <a:ea typeface="Roboto"/>
                <a:cs typeface="Roboto"/>
                <a:sym typeface="Roboto"/>
              </a:defRPr>
            </a:lvl9pPr>
          </a:lstStyle>
          <a:p>
            <a:endParaRPr dirty="0"/>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783810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Font typeface="Roboto"/>
              <a:buNone/>
              <a:defRPr>
                <a:latin typeface="Roboto"/>
                <a:ea typeface="Roboto"/>
                <a:cs typeface="Roboto"/>
                <a:sym typeface="Roboto"/>
              </a:defRPr>
            </a:lvl1pPr>
            <a:lvl2pPr lvl="1">
              <a:spcBef>
                <a:spcPts val="0"/>
              </a:spcBef>
              <a:spcAft>
                <a:spcPts val="0"/>
              </a:spcAft>
              <a:buSzPts val="2800"/>
              <a:buFont typeface="Roboto"/>
              <a:buNone/>
              <a:defRPr>
                <a:latin typeface="Roboto"/>
                <a:ea typeface="Roboto"/>
                <a:cs typeface="Roboto"/>
                <a:sym typeface="Roboto"/>
              </a:defRPr>
            </a:lvl2pPr>
            <a:lvl3pPr lvl="2">
              <a:spcBef>
                <a:spcPts val="0"/>
              </a:spcBef>
              <a:spcAft>
                <a:spcPts val="0"/>
              </a:spcAft>
              <a:buSzPts val="2800"/>
              <a:buFont typeface="Roboto"/>
              <a:buNone/>
              <a:defRPr>
                <a:latin typeface="Roboto"/>
                <a:ea typeface="Roboto"/>
                <a:cs typeface="Roboto"/>
                <a:sym typeface="Roboto"/>
              </a:defRPr>
            </a:lvl3pPr>
            <a:lvl4pPr lvl="3">
              <a:spcBef>
                <a:spcPts val="0"/>
              </a:spcBef>
              <a:spcAft>
                <a:spcPts val="0"/>
              </a:spcAft>
              <a:buSzPts val="2800"/>
              <a:buFont typeface="Roboto"/>
              <a:buNone/>
              <a:defRPr>
                <a:latin typeface="Roboto"/>
                <a:ea typeface="Roboto"/>
                <a:cs typeface="Roboto"/>
                <a:sym typeface="Roboto"/>
              </a:defRPr>
            </a:lvl4pPr>
            <a:lvl5pPr lvl="4">
              <a:spcBef>
                <a:spcPts val="0"/>
              </a:spcBef>
              <a:spcAft>
                <a:spcPts val="0"/>
              </a:spcAft>
              <a:buSzPts val="2800"/>
              <a:buFont typeface="Roboto"/>
              <a:buNone/>
              <a:defRPr>
                <a:latin typeface="Roboto"/>
                <a:ea typeface="Roboto"/>
                <a:cs typeface="Roboto"/>
                <a:sym typeface="Roboto"/>
              </a:defRPr>
            </a:lvl5pPr>
            <a:lvl6pPr lvl="5">
              <a:spcBef>
                <a:spcPts val="0"/>
              </a:spcBef>
              <a:spcAft>
                <a:spcPts val="0"/>
              </a:spcAft>
              <a:buSzPts val="2800"/>
              <a:buFont typeface="Roboto"/>
              <a:buNone/>
              <a:defRPr>
                <a:latin typeface="Roboto"/>
                <a:ea typeface="Roboto"/>
                <a:cs typeface="Roboto"/>
                <a:sym typeface="Roboto"/>
              </a:defRPr>
            </a:lvl6pPr>
            <a:lvl7pPr lvl="6">
              <a:spcBef>
                <a:spcPts val="0"/>
              </a:spcBef>
              <a:spcAft>
                <a:spcPts val="0"/>
              </a:spcAft>
              <a:buSzPts val="2800"/>
              <a:buFont typeface="Roboto"/>
              <a:buNone/>
              <a:defRPr>
                <a:latin typeface="Roboto"/>
                <a:ea typeface="Roboto"/>
                <a:cs typeface="Roboto"/>
                <a:sym typeface="Roboto"/>
              </a:defRPr>
            </a:lvl7pPr>
            <a:lvl8pPr lvl="7">
              <a:spcBef>
                <a:spcPts val="0"/>
              </a:spcBef>
              <a:spcAft>
                <a:spcPts val="0"/>
              </a:spcAft>
              <a:buSzPts val="2800"/>
              <a:buFont typeface="Roboto"/>
              <a:buNone/>
              <a:defRPr>
                <a:latin typeface="Roboto"/>
                <a:ea typeface="Roboto"/>
                <a:cs typeface="Roboto"/>
                <a:sym typeface="Roboto"/>
              </a:defRPr>
            </a:lvl8pPr>
            <a:lvl9pPr lvl="8">
              <a:spcBef>
                <a:spcPts val="0"/>
              </a:spcBef>
              <a:spcAft>
                <a:spcPts val="0"/>
              </a:spcAft>
              <a:buSzPts val="2800"/>
              <a:buFont typeface="Roboto"/>
              <a:buNone/>
              <a:defRPr>
                <a:latin typeface="Roboto"/>
                <a:ea typeface="Roboto"/>
                <a:cs typeface="Roboto"/>
                <a:sym typeface="Roboto"/>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Font typeface="Roboto"/>
              <a:buChar char="●"/>
              <a:defRPr sz="1867">
                <a:latin typeface="Roboto"/>
                <a:ea typeface="Roboto"/>
                <a:cs typeface="Roboto"/>
                <a:sym typeface="Roboto"/>
              </a:defRPr>
            </a:lvl1pPr>
            <a:lvl2pPr marL="1219170" lvl="1" indent="-406390">
              <a:spcBef>
                <a:spcPts val="2133"/>
              </a:spcBef>
              <a:spcAft>
                <a:spcPts val="0"/>
              </a:spcAft>
              <a:buSzPts val="1200"/>
              <a:buFont typeface="Roboto"/>
              <a:buChar char="○"/>
              <a:defRPr sz="1600">
                <a:latin typeface="Roboto"/>
                <a:ea typeface="Roboto"/>
                <a:cs typeface="Roboto"/>
                <a:sym typeface="Roboto"/>
              </a:defRPr>
            </a:lvl2pPr>
            <a:lvl3pPr marL="1828754" lvl="2" indent="-406390">
              <a:spcBef>
                <a:spcPts val="2133"/>
              </a:spcBef>
              <a:spcAft>
                <a:spcPts val="0"/>
              </a:spcAft>
              <a:buSzPts val="1200"/>
              <a:buFont typeface="Roboto"/>
              <a:buChar char="■"/>
              <a:defRPr sz="1600">
                <a:latin typeface="Roboto"/>
                <a:ea typeface="Roboto"/>
                <a:cs typeface="Roboto"/>
                <a:sym typeface="Roboto"/>
              </a:defRPr>
            </a:lvl3pPr>
            <a:lvl4pPr marL="2438339" lvl="3" indent="-406390">
              <a:spcBef>
                <a:spcPts val="2133"/>
              </a:spcBef>
              <a:spcAft>
                <a:spcPts val="0"/>
              </a:spcAft>
              <a:buSzPts val="1200"/>
              <a:buFont typeface="Roboto"/>
              <a:buChar char="●"/>
              <a:defRPr sz="1600">
                <a:latin typeface="Roboto"/>
                <a:ea typeface="Roboto"/>
                <a:cs typeface="Roboto"/>
                <a:sym typeface="Roboto"/>
              </a:defRPr>
            </a:lvl4pPr>
            <a:lvl5pPr marL="3047924" lvl="4" indent="-406390">
              <a:spcBef>
                <a:spcPts val="2133"/>
              </a:spcBef>
              <a:spcAft>
                <a:spcPts val="0"/>
              </a:spcAft>
              <a:buSzPts val="1200"/>
              <a:buFont typeface="Roboto"/>
              <a:buChar char="○"/>
              <a:defRPr sz="1600">
                <a:latin typeface="Roboto"/>
                <a:ea typeface="Roboto"/>
                <a:cs typeface="Roboto"/>
                <a:sym typeface="Roboto"/>
              </a:defRPr>
            </a:lvl5pPr>
            <a:lvl6pPr marL="3657509" lvl="5" indent="-406390">
              <a:spcBef>
                <a:spcPts val="2133"/>
              </a:spcBef>
              <a:spcAft>
                <a:spcPts val="0"/>
              </a:spcAft>
              <a:buSzPts val="1200"/>
              <a:buFont typeface="Roboto"/>
              <a:buChar char="■"/>
              <a:defRPr sz="1600">
                <a:latin typeface="Roboto"/>
                <a:ea typeface="Roboto"/>
                <a:cs typeface="Roboto"/>
                <a:sym typeface="Roboto"/>
              </a:defRPr>
            </a:lvl6pPr>
            <a:lvl7pPr marL="4267093" lvl="6" indent="-406390">
              <a:spcBef>
                <a:spcPts val="2133"/>
              </a:spcBef>
              <a:spcAft>
                <a:spcPts val="0"/>
              </a:spcAft>
              <a:buSzPts val="1200"/>
              <a:buFont typeface="Roboto"/>
              <a:buChar char="●"/>
              <a:defRPr sz="1600">
                <a:latin typeface="Roboto"/>
                <a:ea typeface="Roboto"/>
                <a:cs typeface="Roboto"/>
                <a:sym typeface="Roboto"/>
              </a:defRPr>
            </a:lvl7pPr>
            <a:lvl8pPr marL="4876678" lvl="7" indent="-406390">
              <a:spcBef>
                <a:spcPts val="2133"/>
              </a:spcBef>
              <a:spcAft>
                <a:spcPts val="0"/>
              </a:spcAft>
              <a:buSzPts val="1200"/>
              <a:buFont typeface="Roboto"/>
              <a:buChar char="○"/>
              <a:defRPr sz="1600">
                <a:latin typeface="Roboto"/>
                <a:ea typeface="Roboto"/>
                <a:cs typeface="Roboto"/>
                <a:sym typeface="Roboto"/>
              </a:defRPr>
            </a:lvl8pPr>
            <a:lvl9pPr marL="5486263" lvl="8" indent="-406390">
              <a:spcBef>
                <a:spcPts val="2133"/>
              </a:spcBef>
              <a:spcAft>
                <a:spcPts val="2133"/>
              </a:spcAft>
              <a:buSzPts val="1200"/>
              <a:buFont typeface="Roboto"/>
              <a:buChar char="■"/>
              <a:defRPr sz="1600">
                <a:latin typeface="Roboto"/>
                <a:ea typeface="Roboto"/>
                <a:cs typeface="Roboto"/>
                <a:sym typeface="Roboto"/>
              </a:defRPr>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Font typeface="Roboto"/>
              <a:buChar char="●"/>
              <a:defRPr sz="1867">
                <a:latin typeface="Roboto"/>
                <a:ea typeface="Roboto"/>
                <a:cs typeface="Roboto"/>
                <a:sym typeface="Roboto"/>
              </a:defRPr>
            </a:lvl1pPr>
            <a:lvl2pPr marL="1219170" lvl="1" indent="-406390">
              <a:spcBef>
                <a:spcPts val="2133"/>
              </a:spcBef>
              <a:spcAft>
                <a:spcPts val="0"/>
              </a:spcAft>
              <a:buSzPts val="1200"/>
              <a:buFont typeface="Roboto"/>
              <a:buChar char="○"/>
              <a:defRPr sz="1600">
                <a:latin typeface="Roboto"/>
                <a:ea typeface="Roboto"/>
                <a:cs typeface="Roboto"/>
                <a:sym typeface="Roboto"/>
              </a:defRPr>
            </a:lvl2pPr>
            <a:lvl3pPr marL="1828754" lvl="2" indent="-406390">
              <a:spcBef>
                <a:spcPts val="2133"/>
              </a:spcBef>
              <a:spcAft>
                <a:spcPts val="0"/>
              </a:spcAft>
              <a:buSzPts val="1200"/>
              <a:buFont typeface="Roboto"/>
              <a:buChar char="■"/>
              <a:defRPr sz="1600">
                <a:latin typeface="Roboto"/>
                <a:ea typeface="Roboto"/>
                <a:cs typeface="Roboto"/>
                <a:sym typeface="Roboto"/>
              </a:defRPr>
            </a:lvl3pPr>
            <a:lvl4pPr marL="2438339" lvl="3" indent="-406390">
              <a:spcBef>
                <a:spcPts val="2133"/>
              </a:spcBef>
              <a:spcAft>
                <a:spcPts val="0"/>
              </a:spcAft>
              <a:buSzPts val="1200"/>
              <a:buFont typeface="Roboto"/>
              <a:buChar char="●"/>
              <a:defRPr sz="1600">
                <a:latin typeface="Roboto"/>
                <a:ea typeface="Roboto"/>
                <a:cs typeface="Roboto"/>
                <a:sym typeface="Roboto"/>
              </a:defRPr>
            </a:lvl4pPr>
            <a:lvl5pPr marL="3047924" lvl="4" indent="-406390">
              <a:spcBef>
                <a:spcPts val="2133"/>
              </a:spcBef>
              <a:spcAft>
                <a:spcPts val="0"/>
              </a:spcAft>
              <a:buSzPts val="1200"/>
              <a:buFont typeface="Roboto"/>
              <a:buChar char="○"/>
              <a:defRPr sz="1600">
                <a:latin typeface="Roboto"/>
                <a:ea typeface="Roboto"/>
                <a:cs typeface="Roboto"/>
                <a:sym typeface="Roboto"/>
              </a:defRPr>
            </a:lvl5pPr>
            <a:lvl6pPr marL="3657509" lvl="5" indent="-406390">
              <a:spcBef>
                <a:spcPts val="2133"/>
              </a:spcBef>
              <a:spcAft>
                <a:spcPts val="0"/>
              </a:spcAft>
              <a:buSzPts val="1200"/>
              <a:buFont typeface="Roboto"/>
              <a:buChar char="■"/>
              <a:defRPr sz="1600">
                <a:latin typeface="Roboto"/>
                <a:ea typeface="Roboto"/>
                <a:cs typeface="Roboto"/>
                <a:sym typeface="Roboto"/>
              </a:defRPr>
            </a:lvl6pPr>
            <a:lvl7pPr marL="4267093" lvl="6" indent="-406390">
              <a:spcBef>
                <a:spcPts val="2133"/>
              </a:spcBef>
              <a:spcAft>
                <a:spcPts val="0"/>
              </a:spcAft>
              <a:buSzPts val="1200"/>
              <a:buFont typeface="Roboto"/>
              <a:buChar char="●"/>
              <a:defRPr sz="1600">
                <a:latin typeface="Roboto"/>
                <a:ea typeface="Roboto"/>
                <a:cs typeface="Roboto"/>
                <a:sym typeface="Roboto"/>
              </a:defRPr>
            </a:lvl7pPr>
            <a:lvl8pPr marL="4876678" lvl="7" indent="-406390">
              <a:spcBef>
                <a:spcPts val="2133"/>
              </a:spcBef>
              <a:spcAft>
                <a:spcPts val="0"/>
              </a:spcAft>
              <a:buSzPts val="1200"/>
              <a:buFont typeface="Roboto"/>
              <a:buChar char="○"/>
              <a:defRPr sz="1600">
                <a:latin typeface="Roboto"/>
                <a:ea typeface="Roboto"/>
                <a:cs typeface="Roboto"/>
                <a:sym typeface="Roboto"/>
              </a:defRPr>
            </a:lvl8pPr>
            <a:lvl9pPr marL="5486263" lvl="8" indent="-406390">
              <a:spcBef>
                <a:spcPts val="2133"/>
              </a:spcBef>
              <a:spcAft>
                <a:spcPts val="2133"/>
              </a:spcAft>
              <a:buSzPts val="1200"/>
              <a:buFont typeface="Roboto"/>
              <a:buChar char="■"/>
              <a:defRPr sz="1600">
                <a:latin typeface="Roboto"/>
                <a:ea typeface="Roboto"/>
                <a:cs typeface="Roboto"/>
                <a:sym typeface="Roboto"/>
              </a:defRPr>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678894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Font typeface="Roboto"/>
              <a:buNone/>
              <a:defRPr>
                <a:latin typeface="Roboto"/>
                <a:ea typeface="Roboto"/>
                <a:cs typeface="Roboto"/>
                <a:sym typeface="Roboto"/>
              </a:defRPr>
            </a:lvl1pPr>
            <a:lvl2pPr lvl="1">
              <a:spcBef>
                <a:spcPts val="0"/>
              </a:spcBef>
              <a:spcAft>
                <a:spcPts val="0"/>
              </a:spcAft>
              <a:buSzPts val="2800"/>
              <a:buFont typeface="Roboto"/>
              <a:buNone/>
              <a:defRPr>
                <a:latin typeface="Roboto"/>
                <a:ea typeface="Roboto"/>
                <a:cs typeface="Roboto"/>
                <a:sym typeface="Roboto"/>
              </a:defRPr>
            </a:lvl2pPr>
            <a:lvl3pPr lvl="2">
              <a:spcBef>
                <a:spcPts val="0"/>
              </a:spcBef>
              <a:spcAft>
                <a:spcPts val="0"/>
              </a:spcAft>
              <a:buSzPts val="2800"/>
              <a:buFont typeface="Roboto"/>
              <a:buNone/>
              <a:defRPr>
                <a:latin typeface="Roboto"/>
                <a:ea typeface="Roboto"/>
                <a:cs typeface="Roboto"/>
                <a:sym typeface="Roboto"/>
              </a:defRPr>
            </a:lvl3pPr>
            <a:lvl4pPr lvl="3">
              <a:spcBef>
                <a:spcPts val="0"/>
              </a:spcBef>
              <a:spcAft>
                <a:spcPts val="0"/>
              </a:spcAft>
              <a:buSzPts val="2800"/>
              <a:buFont typeface="Roboto"/>
              <a:buNone/>
              <a:defRPr>
                <a:latin typeface="Roboto"/>
                <a:ea typeface="Roboto"/>
                <a:cs typeface="Roboto"/>
                <a:sym typeface="Roboto"/>
              </a:defRPr>
            </a:lvl4pPr>
            <a:lvl5pPr lvl="4">
              <a:spcBef>
                <a:spcPts val="0"/>
              </a:spcBef>
              <a:spcAft>
                <a:spcPts val="0"/>
              </a:spcAft>
              <a:buSzPts val="2800"/>
              <a:buFont typeface="Roboto"/>
              <a:buNone/>
              <a:defRPr>
                <a:latin typeface="Roboto"/>
                <a:ea typeface="Roboto"/>
                <a:cs typeface="Roboto"/>
                <a:sym typeface="Roboto"/>
              </a:defRPr>
            </a:lvl5pPr>
            <a:lvl6pPr lvl="5">
              <a:spcBef>
                <a:spcPts val="0"/>
              </a:spcBef>
              <a:spcAft>
                <a:spcPts val="0"/>
              </a:spcAft>
              <a:buSzPts val="2800"/>
              <a:buFont typeface="Roboto"/>
              <a:buNone/>
              <a:defRPr>
                <a:latin typeface="Roboto"/>
                <a:ea typeface="Roboto"/>
                <a:cs typeface="Roboto"/>
                <a:sym typeface="Roboto"/>
              </a:defRPr>
            </a:lvl6pPr>
            <a:lvl7pPr lvl="6">
              <a:spcBef>
                <a:spcPts val="0"/>
              </a:spcBef>
              <a:spcAft>
                <a:spcPts val="0"/>
              </a:spcAft>
              <a:buSzPts val="2800"/>
              <a:buFont typeface="Roboto"/>
              <a:buNone/>
              <a:defRPr>
                <a:latin typeface="Roboto"/>
                <a:ea typeface="Roboto"/>
                <a:cs typeface="Roboto"/>
                <a:sym typeface="Roboto"/>
              </a:defRPr>
            </a:lvl7pPr>
            <a:lvl8pPr lvl="7">
              <a:spcBef>
                <a:spcPts val="0"/>
              </a:spcBef>
              <a:spcAft>
                <a:spcPts val="0"/>
              </a:spcAft>
              <a:buSzPts val="2800"/>
              <a:buFont typeface="Roboto"/>
              <a:buNone/>
              <a:defRPr>
                <a:latin typeface="Roboto"/>
                <a:ea typeface="Roboto"/>
                <a:cs typeface="Roboto"/>
                <a:sym typeface="Roboto"/>
              </a:defRPr>
            </a:lvl8pPr>
            <a:lvl9pPr lvl="8">
              <a:spcBef>
                <a:spcPts val="0"/>
              </a:spcBef>
              <a:spcAft>
                <a:spcPts val="0"/>
              </a:spcAft>
              <a:buSzPts val="2800"/>
              <a:buFont typeface="Roboto"/>
              <a:buNone/>
              <a:defRPr>
                <a:latin typeface="Roboto"/>
                <a:ea typeface="Roboto"/>
                <a:cs typeface="Roboto"/>
                <a:sym typeface="Roboto"/>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41210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28760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lstStyle>
            <a:lvl1pPr lvl="0">
              <a:spcBef>
                <a:spcPts val="0"/>
              </a:spcBef>
              <a:spcAft>
                <a:spcPts val="0"/>
              </a:spcAft>
              <a:buSzPts val="4800"/>
              <a:buFont typeface="Roboto"/>
              <a:buNone/>
              <a:defRPr sz="6400">
                <a:latin typeface="Roboto"/>
                <a:ea typeface="Roboto"/>
                <a:cs typeface="Roboto"/>
                <a:sym typeface="Roboto"/>
              </a:defRPr>
            </a:lvl1pPr>
            <a:lvl2pPr lvl="1">
              <a:spcBef>
                <a:spcPts val="0"/>
              </a:spcBef>
              <a:spcAft>
                <a:spcPts val="0"/>
              </a:spcAft>
              <a:buSzPts val="4800"/>
              <a:buFont typeface="Roboto"/>
              <a:buNone/>
              <a:defRPr sz="6400">
                <a:latin typeface="Roboto"/>
                <a:ea typeface="Roboto"/>
                <a:cs typeface="Roboto"/>
                <a:sym typeface="Roboto"/>
              </a:defRPr>
            </a:lvl2pPr>
            <a:lvl3pPr lvl="2">
              <a:spcBef>
                <a:spcPts val="0"/>
              </a:spcBef>
              <a:spcAft>
                <a:spcPts val="0"/>
              </a:spcAft>
              <a:buSzPts val="4800"/>
              <a:buFont typeface="Roboto"/>
              <a:buNone/>
              <a:defRPr sz="6400">
                <a:latin typeface="Roboto"/>
                <a:ea typeface="Roboto"/>
                <a:cs typeface="Roboto"/>
                <a:sym typeface="Roboto"/>
              </a:defRPr>
            </a:lvl3pPr>
            <a:lvl4pPr lvl="3">
              <a:spcBef>
                <a:spcPts val="0"/>
              </a:spcBef>
              <a:spcAft>
                <a:spcPts val="0"/>
              </a:spcAft>
              <a:buSzPts val="4800"/>
              <a:buFont typeface="Roboto"/>
              <a:buNone/>
              <a:defRPr sz="6400">
                <a:latin typeface="Roboto"/>
                <a:ea typeface="Roboto"/>
                <a:cs typeface="Roboto"/>
                <a:sym typeface="Roboto"/>
              </a:defRPr>
            </a:lvl4pPr>
            <a:lvl5pPr lvl="4">
              <a:spcBef>
                <a:spcPts val="0"/>
              </a:spcBef>
              <a:spcAft>
                <a:spcPts val="0"/>
              </a:spcAft>
              <a:buSzPts val="4800"/>
              <a:buFont typeface="Roboto"/>
              <a:buNone/>
              <a:defRPr sz="6400">
                <a:latin typeface="Roboto"/>
                <a:ea typeface="Roboto"/>
                <a:cs typeface="Roboto"/>
                <a:sym typeface="Roboto"/>
              </a:defRPr>
            </a:lvl5pPr>
            <a:lvl6pPr lvl="5">
              <a:spcBef>
                <a:spcPts val="0"/>
              </a:spcBef>
              <a:spcAft>
                <a:spcPts val="0"/>
              </a:spcAft>
              <a:buSzPts val="4800"/>
              <a:buFont typeface="Roboto"/>
              <a:buNone/>
              <a:defRPr sz="6400">
                <a:latin typeface="Roboto"/>
                <a:ea typeface="Roboto"/>
                <a:cs typeface="Roboto"/>
                <a:sym typeface="Roboto"/>
              </a:defRPr>
            </a:lvl6pPr>
            <a:lvl7pPr lvl="6">
              <a:spcBef>
                <a:spcPts val="0"/>
              </a:spcBef>
              <a:spcAft>
                <a:spcPts val="0"/>
              </a:spcAft>
              <a:buSzPts val="4800"/>
              <a:buFont typeface="Roboto"/>
              <a:buNone/>
              <a:defRPr sz="6400">
                <a:latin typeface="Roboto"/>
                <a:ea typeface="Roboto"/>
                <a:cs typeface="Roboto"/>
                <a:sym typeface="Roboto"/>
              </a:defRPr>
            </a:lvl7pPr>
            <a:lvl8pPr lvl="7">
              <a:spcBef>
                <a:spcPts val="0"/>
              </a:spcBef>
              <a:spcAft>
                <a:spcPts val="0"/>
              </a:spcAft>
              <a:buSzPts val="4800"/>
              <a:buFont typeface="Roboto"/>
              <a:buNone/>
              <a:defRPr sz="6400">
                <a:latin typeface="Roboto"/>
                <a:ea typeface="Roboto"/>
                <a:cs typeface="Roboto"/>
                <a:sym typeface="Roboto"/>
              </a:defRPr>
            </a:lvl8pPr>
            <a:lvl9pPr lvl="8">
              <a:spcBef>
                <a:spcPts val="0"/>
              </a:spcBef>
              <a:spcAft>
                <a:spcPts val="0"/>
              </a:spcAft>
              <a:buSzPts val="4800"/>
              <a:buFont typeface="Roboto"/>
              <a:buNone/>
              <a:defRPr sz="6400">
                <a:latin typeface="Roboto"/>
                <a:ea typeface="Roboto"/>
                <a:cs typeface="Roboto"/>
                <a:sym typeface="Roboto"/>
              </a:defRPr>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356830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373678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32731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9944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181589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Arial"/>
              <a:buNone/>
              <a:defRPr sz="4400" b="1" i="0" u="none" strike="noStrike" cap="none">
                <a:solidFill>
                  <a:schemeClr val="dk1"/>
                </a:solidFill>
                <a:latin typeface="+mj-lt"/>
                <a:ea typeface="Arial"/>
                <a:cs typeface="Arial"/>
                <a:sym typeface="Arial"/>
              </a:defRPr>
            </a:lvl1pPr>
            <a:lvl2pPr lvl="1" rtl="0">
              <a:spcBef>
                <a:spcPts val="0"/>
              </a:spcBef>
              <a:spcAft>
                <a:spcPts val="0"/>
              </a:spcAft>
              <a:buSzPts val="2800"/>
              <a:buNone/>
              <a:defRPr sz="1867"/>
            </a:lvl2pPr>
            <a:lvl3pPr lvl="2" rtl="0">
              <a:spcBef>
                <a:spcPts val="0"/>
              </a:spcBef>
              <a:spcAft>
                <a:spcPts val="0"/>
              </a:spcAft>
              <a:buSzPts val="2800"/>
              <a:buNone/>
              <a:defRPr sz="1867"/>
            </a:lvl3pPr>
            <a:lvl4pPr lvl="3" rtl="0">
              <a:spcBef>
                <a:spcPts val="0"/>
              </a:spcBef>
              <a:spcAft>
                <a:spcPts val="0"/>
              </a:spcAft>
              <a:buSzPts val="2800"/>
              <a:buNone/>
              <a:defRPr sz="1867"/>
            </a:lvl4pPr>
            <a:lvl5pPr lvl="4" rtl="0">
              <a:spcBef>
                <a:spcPts val="0"/>
              </a:spcBef>
              <a:spcAft>
                <a:spcPts val="0"/>
              </a:spcAft>
              <a:buSzPts val="2800"/>
              <a:buNone/>
              <a:defRPr sz="1867"/>
            </a:lvl5pPr>
            <a:lvl6pPr lvl="5" rtl="0">
              <a:spcBef>
                <a:spcPts val="0"/>
              </a:spcBef>
              <a:spcAft>
                <a:spcPts val="0"/>
              </a:spcAft>
              <a:buSzPts val="2800"/>
              <a:buNone/>
              <a:defRPr sz="1867"/>
            </a:lvl6pPr>
            <a:lvl7pPr lvl="6" rtl="0">
              <a:spcBef>
                <a:spcPts val="0"/>
              </a:spcBef>
              <a:spcAft>
                <a:spcPts val="0"/>
              </a:spcAft>
              <a:buSzPts val="2800"/>
              <a:buNone/>
              <a:defRPr sz="1867"/>
            </a:lvl7pPr>
            <a:lvl8pPr lvl="7" rtl="0">
              <a:spcBef>
                <a:spcPts val="0"/>
              </a:spcBef>
              <a:spcAft>
                <a:spcPts val="0"/>
              </a:spcAft>
              <a:buSzPts val="2800"/>
              <a:buNone/>
              <a:defRPr sz="1867"/>
            </a:lvl8pPr>
            <a:lvl9pPr lvl="8" rtl="0">
              <a:spcBef>
                <a:spcPts val="0"/>
              </a:spcBef>
              <a:spcAft>
                <a:spcPts val="0"/>
              </a:spcAft>
              <a:buSzPts val="2800"/>
              <a:buNone/>
              <a:defRPr sz="1867"/>
            </a:lvl9pPr>
          </a:lstStyle>
          <a:p>
            <a:endParaRPr dirty="0"/>
          </a:p>
        </p:txBody>
      </p:sp>
      <p:sp>
        <p:nvSpPr>
          <p:cNvPr id="52" name="Google Shape;52;p1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lstStyle>
            <a:lvl1pPr marL="609585" marR="0" lvl="0" indent="-507987" algn="l" rtl="0">
              <a:lnSpc>
                <a:spcPct val="90000"/>
              </a:lnSpc>
              <a:spcBef>
                <a:spcPts val="1067"/>
              </a:spcBef>
              <a:spcAft>
                <a:spcPts val="0"/>
              </a:spcAft>
              <a:buClr>
                <a:schemeClr val="dk1"/>
              </a:buClr>
              <a:buSzPts val="2400"/>
              <a:buFont typeface="Arial"/>
              <a:buChar char="•"/>
              <a:defRPr sz="3200" b="0" i="0" u="none" strike="noStrike" cap="none">
                <a:solidFill>
                  <a:schemeClr val="dk1"/>
                </a:solidFill>
                <a:latin typeface="+mj-lt"/>
                <a:ea typeface="Arial"/>
                <a:cs typeface="Arial"/>
                <a:sym typeface="Arial"/>
              </a:defRPr>
            </a:lvl1pPr>
            <a:lvl2pPr marL="1219170" marR="0" lvl="1" indent="-482588" algn="l" rtl="0">
              <a:lnSpc>
                <a:spcPct val="90000"/>
              </a:lnSpc>
              <a:spcBef>
                <a:spcPts val="2133"/>
              </a:spcBef>
              <a:spcAft>
                <a:spcPts val="0"/>
              </a:spcAft>
              <a:buClr>
                <a:schemeClr val="dk1"/>
              </a:buClr>
              <a:buSzPts val="2100"/>
              <a:buFont typeface="Arial"/>
              <a:buChar char="•"/>
              <a:defRPr sz="2800" b="0" i="0" u="none" strike="noStrike" cap="none">
                <a:solidFill>
                  <a:schemeClr val="dk1"/>
                </a:solidFill>
                <a:latin typeface="Arial"/>
                <a:ea typeface="Arial"/>
                <a:cs typeface="Arial"/>
                <a:sym typeface="Arial"/>
              </a:defRPr>
            </a:lvl2pPr>
            <a:lvl3pPr marL="1828754" marR="0" lvl="2" indent="-457189" algn="l" rtl="0">
              <a:lnSpc>
                <a:spcPct val="90000"/>
              </a:lnSpc>
              <a:spcBef>
                <a:spcPts val="21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3pPr>
            <a:lvl4pPr marL="2438339" marR="0" lvl="3"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2133"/>
              </a:spcBef>
              <a:spcAft>
                <a:spcPts val="2133"/>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dirty="0"/>
          </a:p>
        </p:txBody>
      </p:sp>
      <p:sp>
        <p:nvSpPr>
          <p:cNvPr id="53" name="Google Shape;53;p1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67"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67"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67"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67"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67"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67"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67"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67"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67"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67"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67"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67"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67"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67"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67"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67"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428653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5977053" y="6536531"/>
            <a:ext cx="233135" cy="238836"/>
          </a:xfrm>
          <a:prstGeom prst="rect">
            <a:avLst/>
          </a:prstGeom>
        </p:spPr>
        <p:txBody>
          <a:bodyPr lIns="71437" tIns="71437" rIns="71437" bIns="71437" anchor="t"/>
          <a:lstStyle>
            <a:lvl1pPr defTabSz="410755">
              <a:defRPr sz="11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870365280"/>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242"/>
        <p:cNvGrpSpPr/>
        <p:nvPr/>
      </p:nvGrpSpPr>
      <p:grpSpPr>
        <a:xfrm>
          <a:off x="0" y="0"/>
          <a:ext cx="0" cy="0"/>
          <a:chOff x="0" y="0"/>
          <a:chExt cx="0" cy="0"/>
        </a:xfrm>
      </p:grpSpPr>
      <p:sp>
        <p:nvSpPr>
          <p:cNvPr id="243" name="Google Shape;243;p55"/>
          <p:cNvSpPr txBox="1">
            <a:spLocks noGrp="1"/>
          </p:cNvSpPr>
          <p:nvPr>
            <p:ph type="title"/>
          </p:nvPr>
        </p:nvSpPr>
        <p:spPr>
          <a:xfrm>
            <a:off x="889000" y="2266951"/>
            <a:ext cx="10414000" cy="2324000"/>
          </a:xfrm>
          <a:prstGeom prst="rect">
            <a:avLst/>
          </a:prstGeom>
          <a:noFill/>
          <a:ln>
            <a:noFill/>
          </a:ln>
        </p:spPr>
        <p:txBody>
          <a:bodyPr spcFirstLastPara="1" wrap="square" lIns="19050" tIns="19050" rIns="19050" bIns="19050" anchor="ctr" anchorCtr="0"/>
          <a:lstStyle>
            <a:lvl1pPr marR="0" lvl="0" algn="ctr" rtl="0">
              <a:lnSpc>
                <a:spcPct val="100000"/>
              </a:lnSpc>
              <a:spcBef>
                <a:spcPts val="0"/>
              </a:spcBef>
              <a:spcAft>
                <a:spcPts val="0"/>
              </a:spcAft>
              <a:buClr>
                <a:srgbClr val="FFFFFF"/>
              </a:buClr>
              <a:buSzPts val="4200"/>
              <a:buFont typeface="Helvetica Neue"/>
              <a:buNone/>
              <a:defRPr sz="5600" b="0" i="0" u="none" strike="noStrike" cap="none">
                <a:solidFill>
                  <a:srgbClr val="FFFFFF"/>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FFFFFF"/>
              </a:buClr>
              <a:buSzPts val="4200"/>
              <a:buFont typeface="Helvetica Neue"/>
              <a:buNone/>
              <a:defRPr sz="5600" b="0" i="0" u="none" strike="noStrike" cap="none">
                <a:solidFill>
                  <a:srgbClr val="FFFFFF"/>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FFFFFF"/>
              </a:buClr>
              <a:buSzPts val="4200"/>
              <a:buFont typeface="Helvetica Neue"/>
              <a:buNone/>
              <a:defRPr sz="5600" b="0" i="0" u="none" strike="noStrike" cap="none">
                <a:solidFill>
                  <a:srgbClr val="FFFFFF"/>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FFFFFF"/>
              </a:buClr>
              <a:buSzPts val="4200"/>
              <a:buFont typeface="Helvetica Neue"/>
              <a:buNone/>
              <a:defRPr sz="5600" b="0" i="0" u="none" strike="noStrike" cap="none">
                <a:solidFill>
                  <a:srgbClr val="FFFFFF"/>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FFFFFF"/>
              </a:buClr>
              <a:buSzPts val="4200"/>
              <a:buFont typeface="Helvetica Neue"/>
              <a:buNone/>
              <a:defRPr sz="5600" b="0" i="0" u="none" strike="noStrike" cap="none">
                <a:solidFill>
                  <a:srgbClr val="FFFFFF"/>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FFFFFF"/>
              </a:buClr>
              <a:buSzPts val="4200"/>
              <a:buFont typeface="Helvetica Neue"/>
              <a:buNone/>
              <a:defRPr sz="5600" b="0" i="0" u="none" strike="noStrike" cap="none">
                <a:solidFill>
                  <a:srgbClr val="FFFFFF"/>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FFFFFF"/>
              </a:buClr>
              <a:buSzPts val="4200"/>
              <a:buFont typeface="Helvetica Neue"/>
              <a:buNone/>
              <a:defRPr sz="5600" b="0" i="0" u="none" strike="noStrike" cap="none">
                <a:solidFill>
                  <a:srgbClr val="FFFFFF"/>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FFFFFF"/>
              </a:buClr>
              <a:buSzPts val="4200"/>
              <a:buFont typeface="Helvetica Neue"/>
              <a:buNone/>
              <a:defRPr sz="5600" b="0" i="0" u="none" strike="noStrike" cap="none">
                <a:solidFill>
                  <a:srgbClr val="FFFFFF"/>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FFFFFF"/>
              </a:buClr>
              <a:buSzPts val="4200"/>
              <a:buFont typeface="Helvetica Neue"/>
              <a:buNone/>
              <a:defRPr sz="5600" b="0" i="0" u="none" strike="noStrike" cap="none">
                <a:solidFill>
                  <a:srgbClr val="FFFFFF"/>
                </a:solidFill>
                <a:latin typeface="Helvetica Neue"/>
                <a:ea typeface="Helvetica Neue"/>
                <a:cs typeface="Helvetica Neue"/>
                <a:sym typeface="Helvetica Neue"/>
              </a:defRPr>
            </a:lvl9pPr>
          </a:lstStyle>
          <a:p>
            <a:endParaRPr/>
          </a:p>
        </p:txBody>
      </p:sp>
      <p:sp>
        <p:nvSpPr>
          <p:cNvPr id="244" name="Google Shape;244;p55"/>
          <p:cNvSpPr txBox="1">
            <a:spLocks noGrp="1"/>
          </p:cNvSpPr>
          <p:nvPr>
            <p:ph type="sldNum" idx="12"/>
          </p:nvPr>
        </p:nvSpPr>
        <p:spPr>
          <a:xfrm>
            <a:off x="5979516" y="6540500"/>
            <a:ext cx="226800" cy="230400"/>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1806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5/12/2021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04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406400" y="60326"/>
            <a:ext cx="11277600" cy="1006475"/>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5699" name="Rectangle 3"/>
          <p:cNvSpPr>
            <a:spLocks noGrp="1" noChangeArrowheads="1"/>
          </p:cNvSpPr>
          <p:nvPr>
            <p:ph type="body" idx="1"/>
          </p:nvPr>
        </p:nvSpPr>
        <p:spPr bwMode="auto">
          <a:xfrm>
            <a:off x="463552" y="1371600"/>
            <a:ext cx="11220449"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Line 4"/>
          <p:cNvSpPr>
            <a:spLocks noChangeShapeType="1"/>
          </p:cNvSpPr>
          <p:nvPr userDrawn="1"/>
        </p:nvSpPr>
        <p:spPr bwMode="auto">
          <a:xfrm>
            <a:off x="508000" y="1066800"/>
            <a:ext cx="11176000" cy="0"/>
          </a:xfrm>
          <a:prstGeom prst="line">
            <a:avLst/>
          </a:prstGeom>
          <a:noFill/>
          <a:ln w="12700">
            <a:solidFill>
              <a:srgbClr val="0033CC"/>
            </a:solidFill>
            <a:round/>
            <a:headEnd/>
            <a:tailEnd/>
          </a:ln>
          <a:effectLst/>
        </p:spPr>
        <p:txBody>
          <a:bodyPr/>
          <a:lstStyle/>
          <a:p>
            <a:pPr>
              <a:defRPr/>
            </a:pPr>
            <a:endParaRPr lang="en-US" sz="1800">
              <a:solidFill>
                <a:srgbClr val="000000"/>
              </a:solidFill>
            </a:endParaRPr>
          </a:p>
        </p:txBody>
      </p:sp>
      <p:sp>
        <p:nvSpPr>
          <p:cNvPr id="86021" name="Rectangle 5"/>
          <p:cNvSpPr>
            <a:spLocks noGrp="1" noChangeArrowheads="1"/>
          </p:cNvSpPr>
          <p:nvPr>
            <p:ph type="sldNum" sz="quarter" idx="4"/>
          </p:nvPr>
        </p:nvSpPr>
        <p:spPr bwMode="auto">
          <a:xfrm>
            <a:off x="9347200" y="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BD77A13-D8F3-4465-9216-A0B44F05681A}" type="slidenum">
              <a:rPr lang="en-US" smtClean="0">
                <a:solidFill>
                  <a:srgbClr val="000000"/>
                </a:solidFill>
              </a:rPr>
              <a:pP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rtl="0" fontAlgn="base">
        <a:spcBef>
          <a:spcPct val="0"/>
        </a:spcBef>
        <a:spcAft>
          <a:spcPct val="0"/>
        </a:spcAft>
        <a:defRPr sz="3700" b="1">
          <a:solidFill>
            <a:srgbClr val="000000"/>
          </a:solidFill>
          <a:latin typeface="+mj-lt"/>
          <a:ea typeface="+mj-ea"/>
          <a:cs typeface="+mj-cs"/>
        </a:defRPr>
      </a:lvl1pPr>
      <a:lvl2pPr algn="l" rtl="0" fontAlgn="base">
        <a:spcBef>
          <a:spcPct val="0"/>
        </a:spcBef>
        <a:spcAft>
          <a:spcPct val="0"/>
        </a:spcAft>
        <a:defRPr sz="3700" b="1">
          <a:solidFill>
            <a:srgbClr val="000000"/>
          </a:solidFill>
          <a:latin typeface="Arial" charset="0"/>
          <a:cs typeface="Arial" charset="0"/>
        </a:defRPr>
      </a:lvl2pPr>
      <a:lvl3pPr algn="l" rtl="0" fontAlgn="base">
        <a:spcBef>
          <a:spcPct val="0"/>
        </a:spcBef>
        <a:spcAft>
          <a:spcPct val="0"/>
        </a:spcAft>
        <a:defRPr sz="3700" b="1">
          <a:solidFill>
            <a:srgbClr val="000000"/>
          </a:solidFill>
          <a:latin typeface="Arial" charset="0"/>
          <a:cs typeface="Arial" charset="0"/>
        </a:defRPr>
      </a:lvl3pPr>
      <a:lvl4pPr algn="l" rtl="0" fontAlgn="base">
        <a:spcBef>
          <a:spcPct val="0"/>
        </a:spcBef>
        <a:spcAft>
          <a:spcPct val="0"/>
        </a:spcAft>
        <a:defRPr sz="3700" b="1">
          <a:solidFill>
            <a:srgbClr val="000000"/>
          </a:solidFill>
          <a:latin typeface="Arial" charset="0"/>
          <a:cs typeface="Arial" charset="0"/>
        </a:defRPr>
      </a:lvl4pPr>
      <a:lvl5pPr algn="l" rtl="0" fontAlgn="base">
        <a:spcBef>
          <a:spcPct val="0"/>
        </a:spcBef>
        <a:spcAft>
          <a:spcPct val="0"/>
        </a:spcAft>
        <a:defRPr sz="3700" b="1">
          <a:solidFill>
            <a:srgbClr val="000000"/>
          </a:solidFill>
          <a:latin typeface="Arial" charset="0"/>
          <a:cs typeface="Arial" charset="0"/>
        </a:defRPr>
      </a:lvl5pPr>
      <a:lvl6pPr marL="457200" algn="l" rtl="0" fontAlgn="base">
        <a:spcBef>
          <a:spcPct val="0"/>
        </a:spcBef>
        <a:spcAft>
          <a:spcPct val="0"/>
        </a:spcAft>
        <a:defRPr sz="3700" b="1">
          <a:solidFill>
            <a:srgbClr val="000000"/>
          </a:solidFill>
          <a:latin typeface="Arial" charset="0"/>
          <a:cs typeface="Arial" charset="0"/>
        </a:defRPr>
      </a:lvl6pPr>
      <a:lvl7pPr marL="914400" algn="l" rtl="0" fontAlgn="base">
        <a:spcBef>
          <a:spcPct val="0"/>
        </a:spcBef>
        <a:spcAft>
          <a:spcPct val="0"/>
        </a:spcAft>
        <a:defRPr sz="3700" b="1">
          <a:solidFill>
            <a:srgbClr val="000000"/>
          </a:solidFill>
          <a:latin typeface="Arial" charset="0"/>
          <a:cs typeface="Arial" charset="0"/>
        </a:defRPr>
      </a:lvl7pPr>
      <a:lvl8pPr marL="1371600" algn="l" rtl="0" fontAlgn="base">
        <a:spcBef>
          <a:spcPct val="0"/>
        </a:spcBef>
        <a:spcAft>
          <a:spcPct val="0"/>
        </a:spcAft>
        <a:defRPr sz="3700" b="1">
          <a:solidFill>
            <a:srgbClr val="000000"/>
          </a:solidFill>
          <a:latin typeface="Arial" charset="0"/>
          <a:cs typeface="Arial" charset="0"/>
        </a:defRPr>
      </a:lvl8pPr>
      <a:lvl9pPr marL="1828800" algn="l" rtl="0" fontAlgn="base">
        <a:spcBef>
          <a:spcPct val="0"/>
        </a:spcBef>
        <a:spcAft>
          <a:spcPct val="0"/>
        </a:spcAft>
        <a:defRPr sz="3700" b="1">
          <a:solidFill>
            <a:srgbClr val="000000"/>
          </a:solidFill>
          <a:latin typeface="Arial" charset="0"/>
          <a:cs typeface="Arial" charset="0"/>
        </a:defRPr>
      </a:lvl9pPr>
    </p:titleStyle>
    <p:bodyStyle>
      <a:lvl1pPr marL="342900" indent="-342900" algn="l" rtl="0" fontAlgn="base">
        <a:lnSpc>
          <a:spcPct val="110000"/>
        </a:lnSpc>
        <a:spcBef>
          <a:spcPts val="600"/>
        </a:spcBef>
        <a:spcAft>
          <a:spcPts val="600"/>
        </a:spcAft>
        <a:buClr>
          <a:srgbClr val="000099"/>
        </a:buClr>
        <a:buSzPct val="110000"/>
        <a:buChar char="•"/>
        <a:defRPr sz="3100">
          <a:solidFill>
            <a:srgbClr val="000000"/>
          </a:solidFill>
          <a:latin typeface="+mn-lt"/>
          <a:ea typeface="+mn-ea"/>
          <a:cs typeface="+mn-cs"/>
        </a:defRPr>
      </a:lvl1pPr>
      <a:lvl2pPr marL="742950" indent="-285750" algn="l" rtl="0" fontAlgn="base">
        <a:lnSpc>
          <a:spcPct val="110000"/>
        </a:lnSpc>
        <a:spcBef>
          <a:spcPts val="600"/>
        </a:spcBef>
        <a:spcAft>
          <a:spcPts val="600"/>
        </a:spcAft>
        <a:buClr>
          <a:srgbClr val="000099"/>
        </a:buClr>
        <a:buSzPct val="110000"/>
        <a:buFont typeface="Arial" charset="0"/>
        <a:buChar char="–"/>
        <a:defRPr sz="2600">
          <a:solidFill>
            <a:srgbClr val="000000"/>
          </a:solidFill>
          <a:latin typeface="+mn-lt"/>
          <a:cs typeface="+mn-cs"/>
        </a:defRPr>
      </a:lvl2pPr>
      <a:lvl3pPr marL="1143000" indent="-228600" algn="l" rtl="0" fontAlgn="base">
        <a:lnSpc>
          <a:spcPct val="110000"/>
        </a:lnSpc>
        <a:spcBef>
          <a:spcPts val="600"/>
        </a:spcBef>
        <a:spcAft>
          <a:spcPts val="600"/>
        </a:spcAft>
        <a:buClr>
          <a:srgbClr val="000099"/>
        </a:buClr>
        <a:buSzPct val="110000"/>
        <a:buChar char="•"/>
        <a:defRPr sz="2100">
          <a:solidFill>
            <a:srgbClr val="000000"/>
          </a:solidFill>
          <a:latin typeface="+mn-lt"/>
          <a:cs typeface="+mn-cs"/>
        </a:defRPr>
      </a:lvl3pPr>
      <a:lvl4pPr marL="16002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4pPr>
      <a:lvl5pPr marL="20574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5pPr>
      <a:lvl6pPr marL="25146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6pPr>
      <a:lvl7pPr marL="29718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7pPr>
      <a:lvl8pPr marL="34290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8pPr>
      <a:lvl9pPr marL="38862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solidFill>
                  <a:prstClr val="black">
                    <a:tint val="75000"/>
                  </a:prstClr>
                </a:solidFill>
              </a:rPr>
              <a:pPr/>
              <a:t>5/12/2021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AA4589E9-09AB-4AE0-B748-8DF859E0FBD7}" type="datetimeFigureOut">
              <a:rPr lang="en-US">
                <a:solidFill>
                  <a:prstClr val="black">
                    <a:tint val="75000"/>
                  </a:prstClr>
                </a:solidFill>
              </a:rPr>
              <a:pPr>
                <a:defRPr/>
              </a:pPr>
              <a:t>5/12/2021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DC5E9876-0647-4C0D-9986-E075F7487773}"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4033"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5/12/2021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extLst>
      <p:ext uri="{BB962C8B-B14F-4D97-AF65-F5344CB8AC3E}">
        <p14:creationId xmlns:p14="http://schemas.microsoft.com/office/powerpoint/2010/main" val="2275857156"/>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Lst>
  <mc:AlternateContent xmlns:mc="http://schemas.openxmlformats.org/markup-compatibility/2006" xmlns:p14="http://schemas.microsoft.com/office/powerpoint/2010/main">
    <mc:Choice Requires="p14">
      <p:transition p14:dur="0" advTm="101360"/>
    </mc:Choice>
    <mc:Fallback xmlns="">
      <p:transition advTm="10136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608709" y="91531"/>
            <a:ext cx="10973097" cy="15080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5024" tIns="65024" rIns="65024" bIns="65024" numCol="1" anchor="ctr" anchorCtr="0" compatLnSpc="1">
            <a:prstTxWarp prst="textNoShape">
              <a:avLst/>
            </a:prstTxWarp>
          </a:bodyPr>
          <a:lstStyle/>
          <a:p>
            <a:pPr lvl="0"/>
            <a:r>
              <a:rPr lang="en-US">
                <a:sym typeface="Calibri" charset="0"/>
              </a:rPr>
              <a:t>Click to edit Master title style</a:t>
            </a:r>
          </a:p>
        </p:txBody>
      </p:sp>
      <p:sp>
        <p:nvSpPr>
          <p:cNvPr id="1026" name="Rectangle 2"/>
          <p:cNvSpPr>
            <a:spLocks noGrp="1"/>
          </p:cNvSpPr>
          <p:nvPr>
            <p:ph type="body" idx="1"/>
          </p:nvPr>
        </p:nvSpPr>
        <p:spPr bwMode="auto">
          <a:xfrm>
            <a:off x="608709" y="1599531"/>
            <a:ext cx="10973097" cy="52573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5024" tIns="65024" rIns="65024" bIns="65024"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1027" name="Rectangle 3"/>
          <p:cNvSpPr>
            <a:spLocks noGrp="1"/>
          </p:cNvSpPr>
          <p:nvPr>
            <p:ph type="sldNum" sz="quarter" idx="2"/>
          </p:nvPr>
        </p:nvSpPr>
        <p:spPr bwMode="auto">
          <a:xfrm>
            <a:off x="8736212" y="6408169"/>
            <a:ext cx="2845593" cy="2611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5024" tIns="65024" rIns="65024" bIns="65024" numCol="1" anchor="ctr" anchorCtr="0" compatLnSpc="1">
            <a:prstTxWarp prst="textNoShape">
              <a:avLst/>
            </a:prstTxWarp>
          </a:bodyPr>
          <a:lstStyle>
            <a:lvl1pPr algn="r" defTabSz="642915">
              <a:defRPr sz="1125">
                <a:solidFill>
                  <a:srgbClr val="888888"/>
                </a:solidFill>
                <a:latin typeface="Calibri" panose="020F0502020204030204" pitchFamily="34" charset="0"/>
                <a:sym typeface="Calibri" panose="020F0502020204030204" pitchFamily="34" charset="0"/>
              </a:defRPr>
            </a:lvl1pPr>
          </a:lstStyle>
          <a:p>
            <a:fld id="{177AF989-BE71-46FE-9118-EF312929C1CC}" type="slidenum">
              <a:rPr lang="en-US" altLang="en-US"/>
              <a:pPr/>
              <a:t>‹#›</a:t>
            </a:fld>
            <a:endParaRPr lang="en-US" altLang="en-US"/>
          </a:p>
        </p:txBody>
      </p:sp>
    </p:spTree>
    <p:extLst>
      <p:ext uri="{BB962C8B-B14F-4D97-AF65-F5344CB8AC3E}">
        <p14:creationId xmlns:p14="http://schemas.microsoft.com/office/powerpoint/2010/main" val="2532638569"/>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Lst>
  <p:txStyles>
    <p:titleStyle>
      <a:lvl1pPr algn="ctr" rtl="0" eaLnBrk="0" fontAlgn="base" hangingPunct="0">
        <a:spcBef>
          <a:spcPct val="0"/>
        </a:spcBef>
        <a:spcAft>
          <a:spcPct val="0"/>
        </a:spcAft>
        <a:defRPr sz="4359">
          <a:solidFill>
            <a:srgbClr val="000000"/>
          </a:solidFill>
          <a:latin typeface="+mj-lt"/>
          <a:ea typeface="MS PGothic" panose="020B0600070205080204" pitchFamily="34" charset="-128"/>
          <a:cs typeface="+mj-cs"/>
          <a:sym typeface="Calibri" panose="020F0502020204030204" pitchFamily="34" charset="0"/>
        </a:defRPr>
      </a:lvl1pPr>
      <a:lvl2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2pPr>
      <a:lvl3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3pPr>
      <a:lvl4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4pPr>
      <a:lvl5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5pPr>
      <a:lvl6pPr marL="321457"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6pPr>
      <a:lvl7pPr marL="642915"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7pPr>
      <a:lvl8pPr marL="964372"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8pPr>
      <a:lvl9pPr marL="1285829"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9pPr>
    </p:titleStyle>
    <p:bodyStyle>
      <a:lvl1pPr marL="331503" indent="-331503" algn="l" rtl="0" eaLnBrk="0" fontAlgn="base" hangingPunct="0">
        <a:spcBef>
          <a:spcPts val="492"/>
        </a:spcBef>
        <a:spcAft>
          <a:spcPct val="0"/>
        </a:spcAft>
        <a:buSzPct val="100000"/>
        <a:buFont typeface="Arial" panose="020B0604020202020204" pitchFamily="34" charset="0"/>
        <a:buChar char="•"/>
        <a:defRPr sz="3094">
          <a:solidFill>
            <a:srgbClr val="000000"/>
          </a:solidFill>
          <a:latin typeface="+mn-lt"/>
          <a:ea typeface="MS PGothic" panose="020B0600070205080204" pitchFamily="34" charset="-128"/>
          <a:cs typeface="+mn-cs"/>
          <a:sym typeface="Calibri" panose="020F0502020204030204" pitchFamily="34" charset="0"/>
        </a:defRPr>
      </a:lvl1pPr>
      <a:lvl2pPr marL="636218" indent="-314760" algn="l" rtl="0" eaLnBrk="0" fontAlgn="base" hangingPunct="0">
        <a:spcBef>
          <a:spcPts val="492"/>
        </a:spcBef>
        <a:spcAft>
          <a:spcPct val="0"/>
        </a:spcAft>
        <a:buSzPct val="100000"/>
        <a:buFont typeface="Arial" panose="020B0604020202020204" pitchFamily="34" charset="0"/>
        <a:buChar char="–"/>
        <a:defRPr sz="3094">
          <a:solidFill>
            <a:srgbClr val="000000"/>
          </a:solidFill>
          <a:latin typeface="+mn-lt"/>
          <a:ea typeface="Calibri" charset="0"/>
          <a:cs typeface="+mn-cs"/>
          <a:sym typeface="Calibri" panose="020F0502020204030204" pitchFamily="34" charset="0"/>
        </a:defRPr>
      </a:lvl2pPr>
      <a:lvl3pPr marL="937584" indent="-294669" algn="l" rtl="0" eaLnBrk="0" fontAlgn="base" hangingPunct="0">
        <a:spcBef>
          <a:spcPts val="492"/>
        </a:spcBef>
        <a:spcAft>
          <a:spcPct val="0"/>
        </a:spcAft>
        <a:buSzPct val="100000"/>
        <a:buFont typeface="Arial" panose="020B0604020202020204" pitchFamily="34" charset="0"/>
        <a:buChar char="•"/>
        <a:defRPr sz="3094">
          <a:solidFill>
            <a:srgbClr val="000000"/>
          </a:solidFill>
          <a:latin typeface="+mn-lt"/>
          <a:ea typeface="Calibri" charset="0"/>
          <a:cs typeface="+mn-cs"/>
          <a:sym typeface="Calibri" panose="020F0502020204030204" pitchFamily="34" charset="0"/>
        </a:defRPr>
      </a:lvl3pPr>
      <a:lvl4pPr marL="1317082" indent="-352710" algn="l" rtl="0" eaLnBrk="0" fontAlgn="base" hangingPunct="0">
        <a:spcBef>
          <a:spcPts val="492"/>
        </a:spcBef>
        <a:spcAft>
          <a:spcPct val="0"/>
        </a:spcAft>
        <a:buSzPct val="100000"/>
        <a:buFont typeface="Arial" panose="020B0604020202020204" pitchFamily="34" charset="0"/>
        <a:buChar char="–"/>
        <a:defRPr sz="3094">
          <a:solidFill>
            <a:srgbClr val="000000"/>
          </a:solidFill>
          <a:latin typeface="+mn-lt"/>
          <a:ea typeface="Calibri" charset="0"/>
          <a:cs typeface="+mn-cs"/>
          <a:sym typeface="Calibri" panose="020F0502020204030204" pitchFamily="34" charset="0"/>
        </a:defRPr>
      </a:lvl4pPr>
      <a:lvl5pPr marL="1638539" indent="-352710" algn="l" rtl="0" eaLnBrk="0" fontAlgn="base" hangingPunct="0">
        <a:spcBef>
          <a:spcPts val="492"/>
        </a:spcBef>
        <a:spcAft>
          <a:spcPct val="0"/>
        </a:spcAft>
        <a:buSzPct val="100000"/>
        <a:buFont typeface="Arial" panose="020B0604020202020204" pitchFamily="34" charset="0"/>
        <a:buChar char="»"/>
        <a:defRPr sz="3094">
          <a:solidFill>
            <a:srgbClr val="000000"/>
          </a:solidFill>
          <a:latin typeface="+mn-lt"/>
          <a:ea typeface="Calibri" charset="0"/>
          <a:cs typeface="+mn-cs"/>
          <a:sym typeface="Calibri" panose="020F0502020204030204" pitchFamily="34" charset="0"/>
        </a:defRPr>
      </a:lvl5pPr>
      <a:lvl6pPr marL="1959997" indent="-352710" algn="l" rtl="0" fontAlgn="base" hangingPunct="0">
        <a:spcBef>
          <a:spcPts val="492"/>
        </a:spcBef>
        <a:spcAft>
          <a:spcPct val="0"/>
        </a:spcAft>
        <a:buSzPct val="100000"/>
        <a:buFont typeface="Arial" charset="0"/>
        <a:buChar char="»"/>
        <a:defRPr sz="3094">
          <a:solidFill>
            <a:srgbClr val="000000"/>
          </a:solidFill>
          <a:latin typeface="+mn-lt"/>
          <a:ea typeface="Calibri" charset="0"/>
          <a:cs typeface="+mn-cs"/>
          <a:sym typeface="Calibri" charset="0"/>
        </a:defRPr>
      </a:lvl6pPr>
      <a:lvl7pPr marL="2281454" indent="-352710" algn="l" rtl="0" fontAlgn="base" hangingPunct="0">
        <a:spcBef>
          <a:spcPts val="492"/>
        </a:spcBef>
        <a:spcAft>
          <a:spcPct val="0"/>
        </a:spcAft>
        <a:buSzPct val="100000"/>
        <a:buFont typeface="Arial" charset="0"/>
        <a:buChar char="»"/>
        <a:defRPr sz="3094">
          <a:solidFill>
            <a:srgbClr val="000000"/>
          </a:solidFill>
          <a:latin typeface="+mn-lt"/>
          <a:ea typeface="Calibri" charset="0"/>
          <a:cs typeface="+mn-cs"/>
          <a:sym typeface="Calibri" charset="0"/>
        </a:defRPr>
      </a:lvl7pPr>
      <a:lvl8pPr marL="2602911" indent="-352710" algn="l" rtl="0" fontAlgn="base" hangingPunct="0">
        <a:spcBef>
          <a:spcPts val="492"/>
        </a:spcBef>
        <a:spcAft>
          <a:spcPct val="0"/>
        </a:spcAft>
        <a:buSzPct val="100000"/>
        <a:buFont typeface="Arial" charset="0"/>
        <a:buChar char="»"/>
        <a:defRPr sz="3094">
          <a:solidFill>
            <a:srgbClr val="000000"/>
          </a:solidFill>
          <a:latin typeface="+mn-lt"/>
          <a:ea typeface="Calibri" charset="0"/>
          <a:cs typeface="+mn-cs"/>
          <a:sym typeface="Calibri" charset="0"/>
        </a:defRPr>
      </a:lvl8pPr>
      <a:lvl9pPr marL="2924369" indent="-352710" algn="l" rtl="0" fontAlgn="base" hangingPunct="0">
        <a:spcBef>
          <a:spcPts val="492"/>
        </a:spcBef>
        <a:spcAft>
          <a:spcPct val="0"/>
        </a:spcAft>
        <a:buSzPct val="100000"/>
        <a:buFont typeface="Arial" charset="0"/>
        <a:buChar char="»"/>
        <a:defRPr sz="3094">
          <a:solidFill>
            <a:srgbClr val="000000"/>
          </a:solidFill>
          <a:latin typeface="+mn-lt"/>
          <a:ea typeface="Calibri" charset="0"/>
          <a:cs typeface="+mn-cs"/>
          <a:sym typeface="Calibri"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96403413"/>
      </p:ext>
    </p:extLst>
  </p:cSld>
  <p:clrMap bg1="lt1" tx1="dk1" bg2="dk2" tx2="lt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1"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5.xml"/><Relationship Id="rId1" Type="http://schemas.openxmlformats.org/officeDocument/2006/relationships/tags" Target="../tags/tag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1.pn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image" Target="../media/image1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9.png"/><Relationship Id="rId5" Type="http://schemas.openxmlformats.org/officeDocument/2006/relationships/tags" Target="../tags/tag8.xml"/><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tags" Target="../tags/tag7.xml"/><Relationship Id="rId9" Type="http://schemas.openxmlformats.org/officeDocument/2006/relationships/notesSlide" Target="../notesSlides/notesSlide4.xml"/><Relationship Id="rId1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9.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9.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0.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2" Type="http://schemas.openxmlformats.org/officeDocument/2006/relationships/hyperlink" Target="https://apps.engineering.cornell.edu/CourseEva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0.xml"/><Relationship Id="rId1" Type="http://schemas.openxmlformats.org/officeDocument/2006/relationships/tags" Target="../tags/tag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7.xml"/><Relationship Id="rId7" Type="http://schemas.openxmlformats.org/officeDocument/2006/relationships/image" Target="../media/image30.png"/><Relationship Id="rId2" Type="http://schemas.openxmlformats.org/officeDocument/2006/relationships/slideLayout" Target="../slideLayouts/slideLayout25.xml"/><Relationship Id="rId1" Type="http://schemas.openxmlformats.org/officeDocument/2006/relationships/tags" Target="../tags/tag1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tags" Target="../tags/tag33.xml"/><Relationship Id="rId3" Type="http://schemas.openxmlformats.org/officeDocument/2006/relationships/tags" Target="../tags/tag18.xml"/><Relationship Id="rId21" Type="http://schemas.openxmlformats.org/officeDocument/2006/relationships/tags" Target="../tags/tag36.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tags" Target="../tags/tag32.xml"/><Relationship Id="rId25" Type="http://schemas.openxmlformats.org/officeDocument/2006/relationships/image" Target="../media/image60.png"/><Relationship Id="rId2" Type="http://schemas.openxmlformats.org/officeDocument/2006/relationships/tags" Target="../tags/tag17.xml"/><Relationship Id="rId16" Type="http://schemas.openxmlformats.org/officeDocument/2006/relationships/tags" Target="../tags/tag31.xml"/><Relationship Id="rId20" Type="http://schemas.openxmlformats.org/officeDocument/2006/relationships/tags" Target="../tags/tag35.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24" Type="http://schemas.openxmlformats.org/officeDocument/2006/relationships/image" Target="../media/image50.jpeg"/><Relationship Id="rId5" Type="http://schemas.openxmlformats.org/officeDocument/2006/relationships/tags" Target="../tags/tag20.xml"/><Relationship Id="rId15" Type="http://schemas.openxmlformats.org/officeDocument/2006/relationships/tags" Target="../tags/tag30.xml"/><Relationship Id="rId23" Type="http://schemas.openxmlformats.org/officeDocument/2006/relationships/notesSlide" Target="../notesSlides/notesSlide9.xml"/><Relationship Id="rId10" Type="http://schemas.openxmlformats.org/officeDocument/2006/relationships/tags" Target="../tags/tag25.xml"/><Relationship Id="rId19" Type="http://schemas.openxmlformats.org/officeDocument/2006/relationships/tags" Target="../tags/tag34.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image" Target="../media/image69.wmf"/><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notesSlide" Target="../notesSlides/notesSlide11.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slideLayout" Target="../slideLayouts/slideLayout25.xml"/><Relationship Id="rId5" Type="http://schemas.openxmlformats.org/officeDocument/2006/relationships/tags" Target="../tags/tag41.xml"/><Relationship Id="rId10" Type="http://schemas.openxmlformats.org/officeDocument/2006/relationships/tags" Target="../tags/tag46.xml"/><Relationship Id="rId4" Type="http://schemas.openxmlformats.org/officeDocument/2006/relationships/tags" Target="../tags/tag40.xml"/><Relationship Id="rId9" Type="http://schemas.openxmlformats.org/officeDocument/2006/relationships/tags" Target="../tags/tag45.xml"/></Relationships>
</file>

<file path=ppt/slides/_rels/slide37.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image" Target="../media/image72.png"/><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image" Target="../media/image71.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media/image70.png"/><Relationship Id="rId5" Type="http://schemas.openxmlformats.org/officeDocument/2006/relationships/tags" Target="../tags/tag51.xml"/><Relationship Id="rId10" Type="http://schemas.openxmlformats.org/officeDocument/2006/relationships/notesSlide" Target="../notesSlides/notesSlide12.xml"/><Relationship Id="rId4" Type="http://schemas.openxmlformats.org/officeDocument/2006/relationships/tags" Target="../tags/tag50.xml"/><Relationship Id="rId9"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18" Type="http://schemas.openxmlformats.org/officeDocument/2006/relationships/tags" Target="../tags/tag72.xml"/><Relationship Id="rId26" Type="http://schemas.openxmlformats.org/officeDocument/2006/relationships/tags" Target="../tags/tag80.xml"/><Relationship Id="rId3" Type="http://schemas.openxmlformats.org/officeDocument/2006/relationships/tags" Target="../tags/tag57.xml"/><Relationship Id="rId21" Type="http://schemas.openxmlformats.org/officeDocument/2006/relationships/tags" Target="../tags/tag75.xml"/><Relationship Id="rId7" Type="http://schemas.openxmlformats.org/officeDocument/2006/relationships/tags" Target="../tags/tag61.xml"/><Relationship Id="rId12" Type="http://schemas.openxmlformats.org/officeDocument/2006/relationships/tags" Target="../tags/tag66.xml"/><Relationship Id="rId17" Type="http://schemas.openxmlformats.org/officeDocument/2006/relationships/tags" Target="../tags/tag71.xml"/><Relationship Id="rId25" Type="http://schemas.openxmlformats.org/officeDocument/2006/relationships/tags" Target="../tags/tag79.xml"/><Relationship Id="rId2" Type="http://schemas.openxmlformats.org/officeDocument/2006/relationships/tags" Target="../tags/tag56.xml"/><Relationship Id="rId16" Type="http://schemas.openxmlformats.org/officeDocument/2006/relationships/tags" Target="../tags/tag70.xml"/><Relationship Id="rId20" Type="http://schemas.openxmlformats.org/officeDocument/2006/relationships/tags" Target="../tags/tag74.xml"/><Relationship Id="rId29" Type="http://schemas.openxmlformats.org/officeDocument/2006/relationships/tags" Target="../tags/tag83.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tags" Target="../tags/tag65.xml"/><Relationship Id="rId24" Type="http://schemas.openxmlformats.org/officeDocument/2006/relationships/tags" Target="../tags/tag78.xml"/><Relationship Id="rId5" Type="http://schemas.openxmlformats.org/officeDocument/2006/relationships/tags" Target="../tags/tag59.xml"/><Relationship Id="rId15" Type="http://schemas.openxmlformats.org/officeDocument/2006/relationships/tags" Target="../tags/tag69.xml"/><Relationship Id="rId23" Type="http://schemas.openxmlformats.org/officeDocument/2006/relationships/tags" Target="../tags/tag77.xml"/><Relationship Id="rId28" Type="http://schemas.openxmlformats.org/officeDocument/2006/relationships/tags" Target="../tags/tag82.xml"/><Relationship Id="rId10" Type="http://schemas.openxmlformats.org/officeDocument/2006/relationships/tags" Target="../tags/tag64.xml"/><Relationship Id="rId19" Type="http://schemas.openxmlformats.org/officeDocument/2006/relationships/tags" Target="../tags/tag73.xml"/><Relationship Id="rId31" Type="http://schemas.openxmlformats.org/officeDocument/2006/relationships/notesSlide" Target="../notesSlides/notesSlide13.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tags" Target="../tags/tag68.xml"/><Relationship Id="rId22" Type="http://schemas.openxmlformats.org/officeDocument/2006/relationships/tags" Target="../tags/tag76.xml"/><Relationship Id="rId27" Type="http://schemas.openxmlformats.org/officeDocument/2006/relationships/tags" Target="../tags/tag81.xml"/><Relationship Id="rId30"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8" Type="http://schemas.openxmlformats.org/officeDocument/2006/relationships/tags" Target="../tags/tag91.xml"/><Relationship Id="rId13" Type="http://schemas.openxmlformats.org/officeDocument/2006/relationships/tags" Target="../tags/tag96.xml"/><Relationship Id="rId18" Type="http://schemas.openxmlformats.org/officeDocument/2006/relationships/tags" Target="../tags/tag101.xml"/><Relationship Id="rId3" Type="http://schemas.openxmlformats.org/officeDocument/2006/relationships/tags" Target="../tags/tag86.xml"/><Relationship Id="rId21" Type="http://schemas.openxmlformats.org/officeDocument/2006/relationships/tags" Target="../tags/tag104.xml"/><Relationship Id="rId7" Type="http://schemas.openxmlformats.org/officeDocument/2006/relationships/tags" Target="../tags/tag90.xml"/><Relationship Id="rId12" Type="http://schemas.openxmlformats.org/officeDocument/2006/relationships/tags" Target="../tags/tag95.xml"/><Relationship Id="rId17" Type="http://schemas.openxmlformats.org/officeDocument/2006/relationships/tags" Target="../tags/tag100.xml"/><Relationship Id="rId2" Type="http://schemas.openxmlformats.org/officeDocument/2006/relationships/tags" Target="../tags/tag85.xml"/><Relationship Id="rId16" Type="http://schemas.openxmlformats.org/officeDocument/2006/relationships/tags" Target="../tags/tag99.xml"/><Relationship Id="rId20" Type="http://schemas.openxmlformats.org/officeDocument/2006/relationships/tags" Target="../tags/tag103.xml"/><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tags" Target="../tags/tag94.xml"/><Relationship Id="rId24" Type="http://schemas.openxmlformats.org/officeDocument/2006/relationships/notesSlide" Target="../notesSlides/notesSlide14.xml"/><Relationship Id="rId5" Type="http://schemas.openxmlformats.org/officeDocument/2006/relationships/tags" Target="../tags/tag88.xml"/><Relationship Id="rId15" Type="http://schemas.openxmlformats.org/officeDocument/2006/relationships/tags" Target="../tags/tag98.xml"/><Relationship Id="rId23" Type="http://schemas.openxmlformats.org/officeDocument/2006/relationships/slideLayout" Target="../slideLayouts/slideLayout25.xml"/><Relationship Id="rId10" Type="http://schemas.openxmlformats.org/officeDocument/2006/relationships/tags" Target="../tags/tag93.xml"/><Relationship Id="rId19" Type="http://schemas.openxmlformats.org/officeDocument/2006/relationships/tags" Target="../tags/tag102.xml"/><Relationship Id="rId4" Type="http://schemas.openxmlformats.org/officeDocument/2006/relationships/tags" Target="../tags/tag87.xml"/><Relationship Id="rId9" Type="http://schemas.openxmlformats.org/officeDocument/2006/relationships/tags" Target="../tags/tag92.xml"/><Relationship Id="rId14" Type="http://schemas.openxmlformats.org/officeDocument/2006/relationships/tags" Target="../tags/tag97.xml"/><Relationship Id="rId22" Type="http://schemas.openxmlformats.org/officeDocument/2006/relationships/tags" Target="../tags/tag105.xml"/></Relationships>
</file>

<file path=ppt/slides/_rels/slide41.xml.rels><?xml version="1.0" encoding="UTF-8" standalone="yes"?>
<Relationships xmlns="http://schemas.openxmlformats.org/package/2006/relationships"><Relationship Id="rId26" Type="http://schemas.openxmlformats.org/officeDocument/2006/relationships/tags" Target="../tags/tag131.xml"/><Relationship Id="rId21" Type="http://schemas.openxmlformats.org/officeDocument/2006/relationships/tags" Target="../tags/tag126.xml"/><Relationship Id="rId42" Type="http://schemas.openxmlformats.org/officeDocument/2006/relationships/tags" Target="../tags/tag147.xml"/><Relationship Id="rId47" Type="http://schemas.openxmlformats.org/officeDocument/2006/relationships/tags" Target="../tags/tag152.xml"/><Relationship Id="rId63" Type="http://schemas.openxmlformats.org/officeDocument/2006/relationships/tags" Target="../tags/tag168.xml"/><Relationship Id="rId68" Type="http://schemas.openxmlformats.org/officeDocument/2006/relationships/tags" Target="../tags/tag173.xml"/><Relationship Id="rId16" Type="http://schemas.openxmlformats.org/officeDocument/2006/relationships/tags" Target="../tags/tag121.xml"/><Relationship Id="rId11" Type="http://schemas.openxmlformats.org/officeDocument/2006/relationships/tags" Target="../tags/tag116.xml"/><Relationship Id="rId24" Type="http://schemas.openxmlformats.org/officeDocument/2006/relationships/tags" Target="../tags/tag129.xml"/><Relationship Id="rId32" Type="http://schemas.openxmlformats.org/officeDocument/2006/relationships/tags" Target="../tags/tag137.xml"/><Relationship Id="rId37" Type="http://schemas.openxmlformats.org/officeDocument/2006/relationships/tags" Target="../tags/tag142.xml"/><Relationship Id="rId40" Type="http://schemas.openxmlformats.org/officeDocument/2006/relationships/tags" Target="../tags/tag145.xml"/><Relationship Id="rId45" Type="http://schemas.openxmlformats.org/officeDocument/2006/relationships/tags" Target="../tags/tag150.xml"/><Relationship Id="rId53" Type="http://schemas.openxmlformats.org/officeDocument/2006/relationships/tags" Target="../tags/tag158.xml"/><Relationship Id="rId58" Type="http://schemas.openxmlformats.org/officeDocument/2006/relationships/tags" Target="../tags/tag163.xml"/><Relationship Id="rId66" Type="http://schemas.openxmlformats.org/officeDocument/2006/relationships/tags" Target="../tags/tag171.xml"/><Relationship Id="rId74" Type="http://schemas.openxmlformats.org/officeDocument/2006/relationships/tags" Target="../tags/tag179.xml"/><Relationship Id="rId79" Type="http://schemas.openxmlformats.org/officeDocument/2006/relationships/image" Target="../media/image78.wmf"/><Relationship Id="rId5" Type="http://schemas.openxmlformats.org/officeDocument/2006/relationships/tags" Target="../tags/tag110.xml"/><Relationship Id="rId61" Type="http://schemas.openxmlformats.org/officeDocument/2006/relationships/tags" Target="../tags/tag166.xml"/><Relationship Id="rId19" Type="http://schemas.openxmlformats.org/officeDocument/2006/relationships/tags" Target="../tags/tag124.xml"/><Relationship Id="rId14" Type="http://schemas.openxmlformats.org/officeDocument/2006/relationships/tags" Target="../tags/tag119.xml"/><Relationship Id="rId22" Type="http://schemas.openxmlformats.org/officeDocument/2006/relationships/tags" Target="../tags/tag127.xml"/><Relationship Id="rId27" Type="http://schemas.openxmlformats.org/officeDocument/2006/relationships/tags" Target="../tags/tag132.xml"/><Relationship Id="rId30" Type="http://schemas.openxmlformats.org/officeDocument/2006/relationships/tags" Target="../tags/tag135.xml"/><Relationship Id="rId35" Type="http://schemas.openxmlformats.org/officeDocument/2006/relationships/tags" Target="../tags/tag140.xml"/><Relationship Id="rId43" Type="http://schemas.openxmlformats.org/officeDocument/2006/relationships/tags" Target="../tags/tag148.xml"/><Relationship Id="rId48" Type="http://schemas.openxmlformats.org/officeDocument/2006/relationships/tags" Target="../tags/tag153.xml"/><Relationship Id="rId56" Type="http://schemas.openxmlformats.org/officeDocument/2006/relationships/tags" Target="../tags/tag161.xml"/><Relationship Id="rId64" Type="http://schemas.openxmlformats.org/officeDocument/2006/relationships/tags" Target="../tags/tag169.xml"/><Relationship Id="rId69" Type="http://schemas.openxmlformats.org/officeDocument/2006/relationships/tags" Target="../tags/tag174.xml"/><Relationship Id="rId77" Type="http://schemas.openxmlformats.org/officeDocument/2006/relationships/slideLayout" Target="../slideLayouts/slideLayout30.xml"/><Relationship Id="rId8" Type="http://schemas.openxmlformats.org/officeDocument/2006/relationships/tags" Target="../tags/tag113.xml"/><Relationship Id="rId51" Type="http://schemas.openxmlformats.org/officeDocument/2006/relationships/tags" Target="../tags/tag156.xml"/><Relationship Id="rId72" Type="http://schemas.openxmlformats.org/officeDocument/2006/relationships/tags" Target="../tags/tag177.xml"/><Relationship Id="rId80" Type="http://schemas.openxmlformats.org/officeDocument/2006/relationships/image" Target="../media/image79.emf"/><Relationship Id="rId3" Type="http://schemas.openxmlformats.org/officeDocument/2006/relationships/tags" Target="../tags/tag108.xml"/><Relationship Id="rId12" Type="http://schemas.openxmlformats.org/officeDocument/2006/relationships/tags" Target="../tags/tag117.xml"/><Relationship Id="rId17" Type="http://schemas.openxmlformats.org/officeDocument/2006/relationships/tags" Target="../tags/tag122.xml"/><Relationship Id="rId25" Type="http://schemas.openxmlformats.org/officeDocument/2006/relationships/tags" Target="../tags/tag130.xml"/><Relationship Id="rId33" Type="http://schemas.openxmlformats.org/officeDocument/2006/relationships/tags" Target="../tags/tag138.xml"/><Relationship Id="rId38" Type="http://schemas.openxmlformats.org/officeDocument/2006/relationships/tags" Target="../tags/tag143.xml"/><Relationship Id="rId46" Type="http://schemas.openxmlformats.org/officeDocument/2006/relationships/tags" Target="../tags/tag151.xml"/><Relationship Id="rId59" Type="http://schemas.openxmlformats.org/officeDocument/2006/relationships/tags" Target="../tags/tag164.xml"/><Relationship Id="rId67" Type="http://schemas.openxmlformats.org/officeDocument/2006/relationships/tags" Target="../tags/tag172.xml"/><Relationship Id="rId20" Type="http://schemas.openxmlformats.org/officeDocument/2006/relationships/tags" Target="../tags/tag125.xml"/><Relationship Id="rId41" Type="http://schemas.openxmlformats.org/officeDocument/2006/relationships/tags" Target="../tags/tag146.xml"/><Relationship Id="rId54" Type="http://schemas.openxmlformats.org/officeDocument/2006/relationships/tags" Target="../tags/tag159.xml"/><Relationship Id="rId62" Type="http://schemas.openxmlformats.org/officeDocument/2006/relationships/tags" Target="../tags/tag167.xml"/><Relationship Id="rId70" Type="http://schemas.openxmlformats.org/officeDocument/2006/relationships/tags" Target="../tags/tag175.xml"/><Relationship Id="rId75" Type="http://schemas.openxmlformats.org/officeDocument/2006/relationships/tags" Target="../tags/tag180.xml"/><Relationship Id="rId1" Type="http://schemas.openxmlformats.org/officeDocument/2006/relationships/tags" Target="../tags/tag106.xml"/><Relationship Id="rId6" Type="http://schemas.openxmlformats.org/officeDocument/2006/relationships/tags" Target="../tags/tag111.xml"/><Relationship Id="rId15" Type="http://schemas.openxmlformats.org/officeDocument/2006/relationships/tags" Target="../tags/tag120.xml"/><Relationship Id="rId23" Type="http://schemas.openxmlformats.org/officeDocument/2006/relationships/tags" Target="../tags/tag128.xml"/><Relationship Id="rId28" Type="http://schemas.openxmlformats.org/officeDocument/2006/relationships/tags" Target="../tags/tag133.xml"/><Relationship Id="rId36" Type="http://schemas.openxmlformats.org/officeDocument/2006/relationships/tags" Target="../tags/tag141.xml"/><Relationship Id="rId49" Type="http://schemas.openxmlformats.org/officeDocument/2006/relationships/tags" Target="../tags/tag154.xml"/><Relationship Id="rId57" Type="http://schemas.openxmlformats.org/officeDocument/2006/relationships/tags" Target="../tags/tag162.xml"/><Relationship Id="rId10" Type="http://schemas.openxmlformats.org/officeDocument/2006/relationships/tags" Target="../tags/tag115.xml"/><Relationship Id="rId31" Type="http://schemas.openxmlformats.org/officeDocument/2006/relationships/tags" Target="../tags/tag136.xml"/><Relationship Id="rId44" Type="http://schemas.openxmlformats.org/officeDocument/2006/relationships/tags" Target="../tags/tag149.xml"/><Relationship Id="rId52" Type="http://schemas.openxmlformats.org/officeDocument/2006/relationships/tags" Target="../tags/tag157.xml"/><Relationship Id="rId60" Type="http://schemas.openxmlformats.org/officeDocument/2006/relationships/tags" Target="../tags/tag165.xml"/><Relationship Id="rId65" Type="http://schemas.openxmlformats.org/officeDocument/2006/relationships/tags" Target="../tags/tag170.xml"/><Relationship Id="rId73" Type="http://schemas.openxmlformats.org/officeDocument/2006/relationships/tags" Target="../tags/tag178.xml"/><Relationship Id="rId78" Type="http://schemas.openxmlformats.org/officeDocument/2006/relationships/notesSlide" Target="../notesSlides/notesSlide15.xml"/><Relationship Id="rId4" Type="http://schemas.openxmlformats.org/officeDocument/2006/relationships/tags" Target="../tags/tag109.xml"/><Relationship Id="rId9" Type="http://schemas.openxmlformats.org/officeDocument/2006/relationships/tags" Target="../tags/tag114.xml"/><Relationship Id="rId13" Type="http://schemas.openxmlformats.org/officeDocument/2006/relationships/tags" Target="../tags/tag118.xml"/><Relationship Id="rId18" Type="http://schemas.openxmlformats.org/officeDocument/2006/relationships/tags" Target="../tags/tag123.xml"/><Relationship Id="rId39" Type="http://schemas.openxmlformats.org/officeDocument/2006/relationships/tags" Target="../tags/tag144.xml"/><Relationship Id="rId34" Type="http://schemas.openxmlformats.org/officeDocument/2006/relationships/tags" Target="../tags/tag139.xml"/><Relationship Id="rId50" Type="http://schemas.openxmlformats.org/officeDocument/2006/relationships/tags" Target="../tags/tag155.xml"/><Relationship Id="rId55" Type="http://schemas.openxmlformats.org/officeDocument/2006/relationships/tags" Target="../tags/tag160.xml"/><Relationship Id="rId76" Type="http://schemas.openxmlformats.org/officeDocument/2006/relationships/tags" Target="../tags/tag181.xml"/><Relationship Id="rId7" Type="http://schemas.openxmlformats.org/officeDocument/2006/relationships/tags" Target="../tags/tag112.xml"/><Relationship Id="rId71" Type="http://schemas.openxmlformats.org/officeDocument/2006/relationships/tags" Target="../tags/tag176.xml"/><Relationship Id="rId2" Type="http://schemas.openxmlformats.org/officeDocument/2006/relationships/tags" Target="../tags/tag107.xml"/><Relationship Id="rId29" Type="http://schemas.openxmlformats.org/officeDocument/2006/relationships/tags" Target="../tags/tag134.xml"/></Relationships>
</file>

<file path=ppt/slides/_rels/slide42.xml.rels><?xml version="1.0" encoding="UTF-8" standalone="yes"?>
<Relationships xmlns="http://schemas.openxmlformats.org/package/2006/relationships"><Relationship Id="rId8" Type="http://schemas.openxmlformats.org/officeDocument/2006/relationships/tags" Target="../tags/tag189.xml"/><Relationship Id="rId13" Type="http://schemas.openxmlformats.org/officeDocument/2006/relationships/tags" Target="../tags/tag194.xml"/><Relationship Id="rId18" Type="http://schemas.openxmlformats.org/officeDocument/2006/relationships/image" Target="../media/image80.jpeg"/><Relationship Id="rId3" Type="http://schemas.openxmlformats.org/officeDocument/2006/relationships/tags" Target="../tags/tag184.xml"/><Relationship Id="rId7" Type="http://schemas.openxmlformats.org/officeDocument/2006/relationships/tags" Target="../tags/tag188.xml"/><Relationship Id="rId12" Type="http://schemas.openxmlformats.org/officeDocument/2006/relationships/tags" Target="../tags/tag193.xml"/><Relationship Id="rId17" Type="http://schemas.openxmlformats.org/officeDocument/2006/relationships/notesSlide" Target="../notesSlides/notesSlide16.xml"/><Relationship Id="rId2" Type="http://schemas.openxmlformats.org/officeDocument/2006/relationships/tags" Target="../tags/tag183.xml"/><Relationship Id="rId16" Type="http://schemas.openxmlformats.org/officeDocument/2006/relationships/slideLayout" Target="../slideLayouts/slideLayout2.xml"/><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tags" Target="../tags/tag192.xml"/><Relationship Id="rId5" Type="http://schemas.openxmlformats.org/officeDocument/2006/relationships/tags" Target="../tags/tag186.xml"/><Relationship Id="rId15" Type="http://schemas.openxmlformats.org/officeDocument/2006/relationships/tags" Target="../tags/tag196.xml"/><Relationship Id="rId10" Type="http://schemas.openxmlformats.org/officeDocument/2006/relationships/tags" Target="../tags/tag191.xml"/><Relationship Id="rId4" Type="http://schemas.openxmlformats.org/officeDocument/2006/relationships/tags" Target="../tags/tag185.xml"/><Relationship Id="rId9" Type="http://schemas.openxmlformats.org/officeDocument/2006/relationships/tags" Target="../tags/tag190.xml"/><Relationship Id="rId14" Type="http://schemas.openxmlformats.org/officeDocument/2006/relationships/tags" Target="../tags/tag195.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3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18.xml"/><Relationship Id="rId1" Type="http://schemas.openxmlformats.org/officeDocument/2006/relationships/slideLayout" Target="../slideLayouts/slideLayout47.xml"/><Relationship Id="rId6" Type="http://schemas.openxmlformats.org/officeDocument/2006/relationships/image" Target="../media/image93.wmf"/><Relationship Id="rId5" Type="http://schemas.openxmlformats.org/officeDocument/2006/relationships/oleObject" Target="../embeddings/oleObject2.bin"/><Relationship Id="rId4" Type="http://schemas.openxmlformats.org/officeDocument/2006/relationships/image" Target="../media/image92.wmf"/></Relationships>
</file>

<file path=ppt/slides/_rels/slide48.x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19.xml"/><Relationship Id="rId1" Type="http://schemas.openxmlformats.org/officeDocument/2006/relationships/slideLayout" Target="../slideLayouts/slideLayout37.xml"/><Relationship Id="rId6" Type="http://schemas.openxmlformats.org/officeDocument/2006/relationships/image" Target="../media/image96.emf"/><Relationship Id="rId5" Type="http://schemas.openxmlformats.org/officeDocument/2006/relationships/oleObject" Target="../embeddings/oleObject5.bin"/><Relationship Id="rId10" Type="http://schemas.openxmlformats.org/officeDocument/2006/relationships/image" Target="../media/image98.emf"/><Relationship Id="rId4" Type="http://schemas.openxmlformats.org/officeDocument/2006/relationships/image" Target="../media/image95.emf"/><Relationship Id="rId9" Type="http://schemas.openxmlformats.org/officeDocument/2006/relationships/oleObject" Target="../embeddings/oleObject7.bin"/></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13" Type="http://schemas.openxmlformats.org/officeDocument/2006/relationships/tags" Target="../tags/tag209.xml"/><Relationship Id="rId18" Type="http://schemas.openxmlformats.org/officeDocument/2006/relationships/tags" Target="../tags/tag214.xml"/><Relationship Id="rId26" Type="http://schemas.openxmlformats.org/officeDocument/2006/relationships/tags" Target="../tags/tag222.xml"/><Relationship Id="rId39" Type="http://schemas.openxmlformats.org/officeDocument/2006/relationships/tags" Target="../tags/tag235.xml"/><Relationship Id="rId21" Type="http://schemas.openxmlformats.org/officeDocument/2006/relationships/tags" Target="../tags/tag217.xml"/><Relationship Id="rId34" Type="http://schemas.openxmlformats.org/officeDocument/2006/relationships/tags" Target="../tags/tag230.xml"/><Relationship Id="rId42" Type="http://schemas.openxmlformats.org/officeDocument/2006/relationships/tags" Target="../tags/tag238.xml"/><Relationship Id="rId47" Type="http://schemas.openxmlformats.org/officeDocument/2006/relationships/tags" Target="../tags/tag243.xml"/><Relationship Id="rId50" Type="http://schemas.openxmlformats.org/officeDocument/2006/relationships/tags" Target="../tags/tag246.xml"/><Relationship Id="rId55" Type="http://schemas.openxmlformats.org/officeDocument/2006/relationships/tags" Target="../tags/tag251.xml"/><Relationship Id="rId7" Type="http://schemas.openxmlformats.org/officeDocument/2006/relationships/tags" Target="../tags/tag203.xml"/><Relationship Id="rId2" Type="http://schemas.openxmlformats.org/officeDocument/2006/relationships/tags" Target="../tags/tag198.xml"/><Relationship Id="rId16" Type="http://schemas.openxmlformats.org/officeDocument/2006/relationships/tags" Target="../tags/tag212.xml"/><Relationship Id="rId29" Type="http://schemas.openxmlformats.org/officeDocument/2006/relationships/tags" Target="../tags/tag225.xml"/><Relationship Id="rId11" Type="http://schemas.openxmlformats.org/officeDocument/2006/relationships/tags" Target="../tags/tag207.xml"/><Relationship Id="rId24" Type="http://schemas.openxmlformats.org/officeDocument/2006/relationships/tags" Target="../tags/tag220.xml"/><Relationship Id="rId32" Type="http://schemas.openxmlformats.org/officeDocument/2006/relationships/tags" Target="../tags/tag228.xml"/><Relationship Id="rId37" Type="http://schemas.openxmlformats.org/officeDocument/2006/relationships/tags" Target="../tags/tag233.xml"/><Relationship Id="rId40" Type="http://schemas.openxmlformats.org/officeDocument/2006/relationships/tags" Target="../tags/tag236.xml"/><Relationship Id="rId45" Type="http://schemas.openxmlformats.org/officeDocument/2006/relationships/tags" Target="../tags/tag241.xml"/><Relationship Id="rId53" Type="http://schemas.openxmlformats.org/officeDocument/2006/relationships/tags" Target="../tags/tag249.xml"/><Relationship Id="rId58" Type="http://schemas.openxmlformats.org/officeDocument/2006/relationships/notesSlide" Target="../notesSlides/notesSlide21.xml"/><Relationship Id="rId5" Type="http://schemas.openxmlformats.org/officeDocument/2006/relationships/tags" Target="../tags/tag201.xml"/><Relationship Id="rId61" Type="http://schemas.openxmlformats.org/officeDocument/2006/relationships/image" Target="../media/image102.png"/><Relationship Id="rId19" Type="http://schemas.openxmlformats.org/officeDocument/2006/relationships/tags" Target="../tags/tag215.xml"/><Relationship Id="rId14" Type="http://schemas.openxmlformats.org/officeDocument/2006/relationships/tags" Target="../tags/tag210.xml"/><Relationship Id="rId22" Type="http://schemas.openxmlformats.org/officeDocument/2006/relationships/tags" Target="../tags/tag218.xml"/><Relationship Id="rId27" Type="http://schemas.openxmlformats.org/officeDocument/2006/relationships/tags" Target="../tags/tag223.xml"/><Relationship Id="rId30" Type="http://schemas.openxmlformats.org/officeDocument/2006/relationships/tags" Target="../tags/tag226.xml"/><Relationship Id="rId35" Type="http://schemas.openxmlformats.org/officeDocument/2006/relationships/tags" Target="../tags/tag231.xml"/><Relationship Id="rId43" Type="http://schemas.openxmlformats.org/officeDocument/2006/relationships/tags" Target="../tags/tag239.xml"/><Relationship Id="rId48" Type="http://schemas.openxmlformats.org/officeDocument/2006/relationships/tags" Target="../tags/tag244.xml"/><Relationship Id="rId56" Type="http://schemas.openxmlformats.org/officeDocument/2006/relationships/tags" Target="../tags/tag252.xml"/><Relationship Id="rId8" Type="http://schemas.openxmlformats.org/officeDocument/2006/relationships/tags" Target="../tags/tag204.xml"/><Relationship Id="rId51" Type="http://schemas.openxmlformats.org/officeDocument/2006/relationships/tags" Target="../tags/tag247.xml"/><Relationship Id="rId3" Type="http://schemas.openxmlformats.org/officeDocument/2006/relationships/tags" Target="../tags/tag199.xml"/><Relationship Id="rId12" Type="http://schemas.openxmlformats.org/officeDocument/2006/relationships/tags" Target="../tags/tag208.xml"/><Relationship Id="rId17" Type="http://schemas.openxmlformats.org/officeDocument/2006/relationships/tags" Target="../tags/tag213.xml"/><Relationship Id="rId25" Type="http://schemas.openxmlformats.org/officeDocument/2006/relationships/tags" Target="../tags/tag221.xml"/><Relationship Id="rId33" Type="http://schemas.openxmlformats.org/officeDocument/2006/relationships/tags" Target="../tags/tag229.xml"/><Relationship Id="rId38" Type="http://schemas.openxmlformats.org/officeDocument/2006/relationships/tags" Target="../tags/tag234.xml"/><Relationship Id="rId46" Type="http://schemas.openxmlformats.org/officeDocument/2006/relationships/tags" Target="../tags/tag242.xml"/><Relationship Id="rId59" Type="http://schemas.openxmlformats.org/officeDocument/2006/relationships/image" Target="../media/image100.png"/><Relationship Id="rId20" Type="http://schemas.openxmlformats.org/officeDocument/2006/relationships/tags" Target="../tags/tag216.xml"/><Relationship Id="rId41" Type="http://schemas.openxmlformats.org/officeDocument/2006/relationships/tags" Target="../tags/tag237.xml"/><Relationship Id="rId54" Type="http://schemas.openxmlformats.org/officeDocument/2006/relationships/tags" Target="../tags/tag250.xml"/><Relationship Id="rId62" Type="http://schemas.openxmlformats.org/officeDocument/2006/relationships/image" Target="../media/image103.png"/><Relationship Id="rId1" Type="http://schemas.openxmlformats.org/officeDocument/2006/relationships/tags" Target="../tags/tag197.xml"/><Relationship Id="rId6" Type="http://schemas.openxmlformats.org/officeDocument/2006/relationships/tags" Target="../tags/tag202.xml"/><Relationship Id="rId15" Type="http://schemas.openxmlformats.org/officeDocument/2006/relationships/tags" Target="../tags/tag211.xml"/><Relationship Id="rId23" Type="http://schemas.openxmlformats.org/officeDocument/2006/relationships/tags" Target="../tags/tag219.xml"/><Relationship Id="rId28" Type="http://schemas.openxmlformats.org/officeDocument/2006/relationships/tags" Target="../tags/tag224.xml"/><Relationship Id="rId36" Type="http://schemas.openxmlformats.org/officeDocument/2006/relationships/tags" Target="../tags/tag232.xml"/><Relationship Id="rId49" Type="http://schemas.openxmlformats.org/officeDocument/2006/relationships/tags" Target="../tags/tag245.xml"/><Relationship Id="rId57" Type="http://schemas.openxmlformats.org/officeDocument/2006/relationships/slideLayout" Target="../slideLayouts/slideLayout37.xml"/><Relationship Id="rId10" Type="http://schemas.openxmlformats.org/officeDocument/2006/relationships/tags" Target="../tags/tag206.xml"/><Relationship Id="rId31" Type="http://schemas.openxmlformats.org/officeDocument/2006/relationships/tags" Target="../tags/tag227.xml"/><Relationship Id="rId44" Type="http://schemas.openxmlformats.org/officeDocument/2006/relationships/tags" Target="../tags/tag240.xml"/><Relationship Id="rId52" Type="http://schemas.openxmlformats.org/officeDocument/2006/relationships/tags" Target="../tags/tag248.xml"/><Relationship Id="rId60" Type="http://schemas.openxmlformats.org/officeDocument/2006/relationships/image" Target="../media/image101.png"/><Relationship Id="rId4" Type="http://schemas.openxmlformats.org/officeDocument/2006/relationships/tags" Target="../tags/tag200.xml"/><Relationship Id="rId9" Type="http://schemas.openxmlformats.org/officeDocument/2006/relationships/tags" Target="../tags/tag205.xml"/></Relationships>
</file>

<file path=ppt/slides/_rels/slide51.xml.rels><?xml version="1.0" encoding="UTF-8" standalone="yes"?>
<Relationships xmlns="http://schemas.openxmlformats.org/package/2006/relationships"><Relationship Id="rId8" Type="http://schemas.openxmlformats.org/officeDocument/2006/relationships/notesSlide" Target="../notesSlides/notesSlide22.xml"/><Relationship Id="rId13" Type="http://schemas.openxmlformats.org/officeDocument/2006/relationships/oleObject" Target="../embeddings/oleObject10.bin"/><Relationship Id="rId3" Type="http://schemas.openxmlformats.org/officeDocument/2006/relationships/tags" Target="../tags/tag255.xml"/><Relationship Id="rId7" Type="http://schemas.openxmlformats.org/officeDocument/2006/relationships/slideLayout" Target="../slideLayouts/slideLayout2.xml"/><Relationship Id="rId12" Type="http://schemas.openxmlformats.org/officeDocument/2006/relationships/image" Target="../media/image105.png"/><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11" Type="http://schemas.openxmlformats.org/officeDocument/2006/relationships/oleObject" Target="../embeddings/oleObject9.bin"/><Relationship Id="rId5" Type="http://schemas.openxmlformats.org/officeDocument/2006/relationships/tags" Target="../tags/tag257.xml"/><Relationship Id="rId10" Type="http://schemas.openxmlformats.org/officeDocument/2006/relationships/image" Target="../media/image104.png"/><Relationship Id="rId4" Type="http://schemas.openxmlformats.org/officeDocument/2006/relationships/tags" Target="../tags/tag256.xml"/><Relationship Id="rId9" Type="http://schemas.openxmlformats.org/officeDocument/2006/relationships/oleObject" Target="../embeddings/oleObject8.bin"/><Relationship Id="rId14" Type="http://schemas.openxmlformats.org/officeDocument/2006/relationships/image" Target="../media/image106.png"/></Relationships>
</file>

<file path=ppt/slides/_rels/slide5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5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tags" Target="../tags/tag261.xml"/><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slideLayout" Target="../slideLayouts/slideLayout2.xml"/><Relationship Id="rId10" Type="http://schemas.openxmlformats.org/officeDocument/2006/relationships/image" Target="../media/image114.png"/><Relationship Id="rId4" Type="http://schemas.openxmlformats.org/officeDocument/2006/relationships/tags" Target="../tags/tag262.xml"/><Relationship Id="rId9" Type="http://schemas.openxmlformats.org/officeDocument/2006/relationships/image" Target="../media/image113.png"/></Relationships>
</file>

<file path=ppt/slides/_rels/slide5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vision.stanford.edu/teaching/cs231n/" TargetMode="External"/><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6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13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3" Type="http://schemas.openxmlformats.org/officeDocument/2006/relationships/image" Target="../media/image140.png"/><Relationship Id="rId7" Type="http://schemas.openxmlformats.org/officeDocument/2006/relationships/image" Target="../media/image144.png"/><Relationship Id="rId12" Type="http://schemas.openxmlformats.org/officeDocument/2006/relationships/image" Target="../media/image149.jpeg"/><Relationship Id="rId2" Type="http://schemas.openxmlformats.org/officeDocument/2006/relationships/image" Target="../media/image139.png"/><Relationship Id="rId1" Type="http://schemas.openxmlformats.org/officeDocument/2006/relationships/slideLayout" Target="../slideLayouts/slideLayout12.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7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2.xml"/><Relationship Id="rId4" Type="http://schemas.openxmlformats.org/officeDocument/2006/relationships/image" Target="../media/image15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7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6.xml"/><Relationship Id="rId1" Type="http://schemas.openxmlformats.org/officeDocument/2006/relationships/slideLayout" Target="../slideLayouts/slideLayout73.xml"/><Relationship Id="rId5" Type="http://schemas.openxmlformats.org/officeDocument/2006/relationships/hyperlink" Target="https://www.matthewtancik.com/nerf" TargetMode="External"/><Relationship Id="rId4" Type="http://schemas.openxmlformats.org/officeDocument/2006/relationships/image" Target="../media/image158.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2285" y="463571"/>
            <a:ext cx="8679600" cy="1469571"/>
          </a:xfrm>
        </p:spPr>
        <p:txBody>
          <a:bodyPr>
            <a:normAutofit/>
          </a:bodyPr>
          <a:lstStyle/>
          <a:p>
            <a:pPr algn="l"/>
            <a:r>
              <a:rPr lang="en-US" sz="3200" dirty="0"/>
              <a:t>Course review</a:t>
            </a:r>
          </a:p>
        </p:txBody>
      </p:sp>
      <p:sp>
        <p:nvSpPr>
          <p:cNvPr id="6" name="Title 1"/>
          <p:cNvSpPr txBox="1">
            <a:spLocks/>
          </p:cNvSpPr>
          <p:nvPr/>
        </p:nvSpPr>
        <p:spPr>
          <a:xfrm>
            <a:off x="-445923" y="-224898"/>
            <a:ext cx="7772400" cy="1470025"/>
          </a:xfrm>
          <a:prstGeom prst="rect">
            <a:avLst/>
          </a:prstGeom>
        </p:spPr>
        <p:txBody>
          <a:bodyPr vert="horz" lIns="91440" tIns="45720" rIns="91440" bIns="45720" rtlCol="0" anchor="ctr">
            <a:normAutofit/>
          </a:bodyPr>
          <a:lstStyle/>
          <a:p>
            <a:pPr algn="ctr">
              <a:spcBef>
                <a:spcPct val="0"/>
              </a:spcBef>
              <a:defRPr/>
            </a:pPr>
            <a:r>
              <a:rPr lang="en-US" sz="4400" b="1" dirty="0">
                <a:latin typeface="+mj-lt"/>
                <a:ea typeface="+mj-ea"/>
                <a:cs typeface="+mj-cs"/>
              </a:rPr>
              <a:t>CS5670: Computer Vision</a:t>
            </a:r>
          </a:p>
        </p:txBody>
      </p:sp>
      <p:sp>
        <p:nvSpPr>
          <p:cNvPr id="8" name="Rectangle 7"/>
          <p:cNvSpPr/>
          <p:nvPr/>
        </p:nvSpPr>
        <p:spPr>
          <a:xfrm>
            <a:off x="-109459" y="1600200"/>
            <a:ext cx="12410918"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4ED04BA-ACDC-4483-8B49-E846DD463612}"/>
              </a:ext>
            </a:extLst>
          </p:cNvPr>
          <p:cNvPicPr>
            <a:picLocks noChangeAspect="1"/>
          </p:cNvPicPr>
          <p:nvPr/>
        </p:nvPicPr>
        <p:blipFill>
          <a:blip r:embed="rId2"/>
          <a:stretch>
            <a:fillRect/>
          </a:stretch>
        </p:blipFill>
        <p:spPr>
          <a:xfrm>
            <a:off x="7658924" y="0"/>
            <a:ext cx="4100791"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142" y="2778359"/>
            <a:ext cx="9477772" cy="1143000"/>
          </a:xfrm>
        </p:spPr>
        <p:txBody>
          <a:bodyPr>
            <a:normAutofit/>
          </a:bodyPr>
          <a:lstStyle/>
          <a:p>
            <a:r>
              <a:rPr lang="en-US" sz="6000" dirty="0"/>
              <a:t>Image Processing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80" name="Straight Arrow Connector 79"/>
          <p:cNvCxnSpPr>
            <a:stCxn id="61" idx="3"/>
            <a:endCxn id="34845" idx="1"/>
          </p:cNvCxnSpPr>
          <p:nvPr/>
        </p:nvCxnSpPr>
        <p:spPr>
          <a:xfrm>
            <a:off x="3929742" y="4991100"/>
            <a:ext cx="1175658" cy="1588"/>
          </a:xfrm>
          <a:prstGeom prst="straightConnector1">
            <a:avLst/>
          </a:prstGeom>
          <a:ln w="28575">
            <a:solidFill>
              <a:schemeClr val="tx1"/>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818" name="Rectangle 2"/>
          <p:cNvSpPr>
            <a:spLocks noGrp="1" noChangeArrowheads="1"/>
          </p:cNvSpPr>
          <p:nvPr>
            <p:ph type="title"/>
          </p:nvPr>
        </p:nvSpPr>
        <p:spPr/>
        <p:txBody>
          <a:bodyPr/>
          <a:lstStyle/>
          <a:p>
            <a:pPr eaLnBrk="1" hangingPunct="1"/>
            <a:r>
              <a:rPr lang="en-US" dirty="0"/>
              <a:t>Linear filtering</a:t>
            </a:r>
          </a:p>
        </p:txBody>
      </p:sp>
      <p:sp>
        <p:nvSpPr>
          <p:cNvPr id="814083" name="Rectangle 3"/>
          <p:cNvSpPr>
            <a:spLocks noGrp="1" noChangeArrowheads="1"/>
          </p:cNvSpPr>
          <p:nvPr>
            <p:ph type="body" idx="1"/>
          </p:nvPr>
        </p:nvSpPr>
        <p:spPr>
          <a:xfrm>
            <a:off x="900332" y="1493839"/>
            <a:ext cx="9462868" cy="2795587"/>
          </a:xfrm>
        </p:spPr>
        <p:txBody>
          <a:bodyPr>
            <a:normAutofit fontScale="92500"/>
          </a:bodyPr>
          <a:lstStyle/>
          <a:p>
            <a:pPr eaLnBrk="1" hangingPunct="1"/>
            <a:r>
              <a:rPr lang="en-US" dirty="0"/>
              <a:t>One simple function on images:  linear filtering                  (cross-correlation, convolution)</a:t>
            </a:r>
          </a:p>
          <a:p>
            <a:pPr lvl="1" eaLnBrk="1" hangingPunct="1"/>
            <a:r>
              <a:rPr lang="en-US" dirty="0"/>
              <a:t>Replace each pixel by a linear combination of its neighbors</a:t>
            </a:r>
          </a:p>
          <a:p>
            <a:pPr eaLnBrk="1" hangingPunct="1"/>
            <a:r>
              <a:rPr lang="en-US" dirty="0"/>
              <a:t>The prescription for the linear combination is called the “kernel” (or “mask”, “filter”)</a:t>
            </a:r>
          </a:p>
        </p:txBody>
      </p:sp>
      <p:grpSp>
        <p:nvGrpSpPr>
          <p:cNvPr id="2" name="Group 22"/>
          <p:cNvGrpSpPr>
            <a:grpSpLocks/>
          </p:cNvGrpSpPr>
          <p:nvPr/>
        </p:nvGrpSpPr>
        <p:grpSpPr bwMode="auto">
          <a:xfrm>
            <a:off x="5105403" y="4419600"/>
            <a:ext cx="1271588" cy="1143000"/>
            <a:chOff x="4896" y="1392"/>
            <a:chExt cx="801" cy="720"/>
          </a:xfrm>
        </p:grpSpPr>
        <p:sp>
          <p:nvSpPr>
            <p:cNvPr id="34843" name="Text Box 23"/>
            <p:cNvSpPr txBox="1">
              <a:spLocks noChangeArrowheads="1"/>
            </p:cNvSpPr>
            <p:nvPr/>
          </p:nvSpPr>
          <p:spPr bwMode="auto">
            <a:xfrm>
              <a:off x="5397" y="1872"/>
              <a:ext cx="300" cy="233"/>
            </a:xfrm>
            <a:prstGeom prst="rect">
              <a:avLst/>
            </a:prstGeom>
            <a:noFill/>
            <a:ln w="9525">
              <a:noFill/>
              <a:miter lim="800000"/>
              <a:headEnd/>
              <a:tailEnd/>
            </a:ln>
          </p:spPr>
          <p:txBody>
            <a:bodyPr wrap="none">
              <a:spAutoFit/>
            </a:bodyPr>
            <a:lstStyle/>
            <a:p>
              <a:pPr algn="ctr" eaLnBrk="0" hangingPunct="0"/>
              <a:r>
                <a:rPr lang="en-US" dirty="0">
                  <a:cs typeface="Arial" charset="0"/>
                </a:rPr>
                <a:t>0.5</a:t>
              </a:r>
            </a:p>
          </p:txBody>
        </p:sp>
        <p:grpSp>
          <p:nvGrpSpPr>
            <p:cNvPr id="3" name="Group 24"/>
            <p:cNvGrpSpPr>
              <a:grpSpLocks/>
            </p:cNvGrpSpPr>
            <p:nvPr/>
          </p:nvGrpSpPr>
          <p:grpSpPr bwMode="auto">
            <a:xfrm>
              <a:off x="4896" y="1392"/>
              <a:ext cx="768" cy="720"/>
              <a:chOff x="4896" y="1392"/>
              <a:chExt cx="768" cy="720"/>
            </a:xfrm>
          </p:grpSpPr>
          <p:sp>
            <p:nvSpPr>
              <p:cNvPr id="34845" name="Rectangle 25"/>
              <p:cNvSpPr>
                <a:spLocks noChangeArrowheads="1"/>
              </p:cNvSpPr>
              <p:nvPr/>
            </p:nvSpPr>
            <p:spPr bwMode="auto">
              <a:xfrm>
                <a:off x="4896" y="1392"/>
                <a:ext cx="768" cy="720"/>
              </a:xfrm>
              <a:prstGeom prst="rect">
                <a:avLst/>
              </a:prstGeom>
              <a:noFill/>
              <a:ln w="9525">
                <a:solidFill>
                  <a:schemeClr val="tx1"/>
                </a:solidFill>
                <a:miter lim="800000"/>
                <a:headEnd/>
                <a:tailEnd/>
              </a:ln>
            </p:spPr>
            <p:txBody>
              <a:bodyPr wrap="none" anchor="ctr"/>
              <a:lstStyle/>
              <a:p>
                <a:endParaRPr lang="en-US"/>
              </a:p>
            </p:txBody>
          </p:sp>
          <p:sp>
            <p:nvSpPr>
              <p:cNvPr id="34846" name="Line 26"/>
              <p:cNvSpPr>
                <a:spLocks noChangeShapeType="1"/>
              </p:cNvSpPr>
              <p:nvPr/>
            </p:nvSpPr>
            <p:spPr bwMode="auto">
              <a:xfrm>
                <a:off x="5136" y="1392"/>
                <a:ext cx="0" cy="720"/>
              </a:xfrm>
              <a:prstGeom prst="line">
                <a:avLst/>
              </a:prstGeom>
              <a:noFill/>
              <a:ln w="9525">
                <a:solidFill>
                  <a:schemeClr val="tx1"/>
                </a:solidFill>
                <a:round/>
                <a:headEnd/>
                <a:tailEnd/>
              </a:ln>
            </p:spPr>
            <p:txBody>
              <a:bodyPr wrap="none" anchor="ctr"/>
              <a:lstStyle/>
              <a:p>
                <a:endParaRPr lang="en-US"/>
              </a:p>
            </p:txBody>
          </p:sp>
          <p:sp>
            <p:nvSpPr>
              <p:cNvPr id="34847" name="Line 27"/>
              <p:cNvSpPr>
                <a:spLocks noChangeShapeType="1"/>
              </p:cNvSpPr>
              <p:nvPr/>
            </p:nvSpPr>
            <p:spPr bwMode="auto">
              <a:xfrm>
                <a:off x="5424" y="1392"/>
                <a:ext cx="0" cy="720"/>
              </a:xfrm>
              <a:prstGeom prst="line">
                <a:avLst/>
              </a:prstGeom>
              <a:noFill/>
              <a:ln w="9525">
                <a:solidFill>
                  <a:schemeClr val="tx1"/>
                </a:solidFill>
                <a:round/>
                <a:headEnd/>
                <a:tailEnd/>
              </a:ln>
            </p:spPr>
            <p:txBody>
              <a:bodyPr wrap="none" anchor="ctr"/>
              <a:lstStyle/>
              <a:p>
                <a:endParaRPr lang="en-US"/>
              </a:p>
            </p:txBody>
          </p:sp>
          <p:sp>
            <p:nvSpPr>
              <p:cNvPr id="34848" name="Line 28"/>
              <p:cNvSpPr>
                <a:spLocks noChangeShapeType="1"/>
              </p:cNvSpPr>
              <p:nvPr/>
            </p:nvSpPr>
            <p:spPr bwMode="auto">
              <a:xfrm>
                <a:off x="4896" y="1632"/>
                <a:ext cx="768" cy="0"/>
              </a:xfrm>
              <a:prstGeom prst="line">
                <a:avLst/>
              </a:prstGeom>
              <a:noFill/>
              <a:ln w="9525">
                <a:solidFill>
                  <a:schemeClr val="tx1"/>
                </a:solidFill>
                <a:round/>
                <a:headEnd/>
                <a:tailEnd/>
              </a:ln>
            </p:spPr>
            <p:txBody>
              <a:bodyPr wrap="none" anchor="ctr"/>
              <a:lstStyle/>
              <a:p>
                <a:endParaRPr lang="en-US"/>
              </a:p>
            </p:txBody>
          </p:sp>
          <p:sp>
            <p:nvSpPr>
              <p:cNvPr id="34849" name="Line 29"/>
              <p:cNvSpPr>
                <a:spLocks noChangeShapeType="1"/>
              </p:cNvSpPr>
              <p:nvPr/>
            </p:nvSpPr>
            <p:spPr bwMode="auto">
              <a:xfrm>
                <a:off x="4896" y="1872"/>
                <a:ext cx="768" cy="0"/>
              </a:xfrm>
              <a:prstGeom prst="line">
                <a:avLst/>
              </a:prstGeom>
              <a:noFill/>
              <a:ln w="9525">
                <a:solidFill>
                  <a:schemeClr val="tx1"/>
                </a:solidFill>
                <a:round/>
                <a:headEnd/>
                <a:tailEnd/>
              </a:ln>
            </p:spPr>
            <p:txBody>
              <a:bodyPr wrap="none" anchor="ctr"/>
              <a:lstStyle/>
              <a:p>
                <a:endParaRPr lang="en-US"/>
              </a:p>
            </p:txBody>
          </p:sp>
          <p:sp>
            <p:nvSpPr>
              <p:cNvPr id="34850" name="Text Box 30"/>
              <p:cNvSpPr txBox="1">
                <a:spLocks noChangeArrowheads="1"/>
              </p:cNvSpPr>
              <p:nvPr/>
            </p:nvSpPr>
            <p:spPr bwMode="auto">
              <a:xfrm>
                <a:off x="5115" y="1632"/>
                <a:ext cx="329" cy="233"/>
              </a:xfrm>
              <a:prstGeom prst="rect">
                <a:avLst/>
              </a:prstGeom>
              <a:noFill/>
              <a:ln w="9525">
                <a:noFill/>
                <a:miter lim="800000"/>
                <a:headEnd/>
                <a:tailEnd/>
              </a:ln>
            </p:spPr>
            <p:txBody>
              <a:bodyPr wrap="square">
                <a:spAutoFit/>
              </a:bodyPr>
              <a:lstStyle/>
              <a:p>
                <a:pPr algn="ctr" eaLnBrk="0" hangingPunct="0"/>
                <a:r>
                  <a:rPr lang="en-US" dirty="0">
                    <a:cs typeface="Arial" charset="0"/>
                  </a:rPr>
                  <a:t>0.5</a:t>
                </a:r>
              </a:p>
            </p:txBody>
          </p:sp>
          <p:sp>
            <p:nvSpPr>
              <p:cNvPr id="34851" name="Text Box 31"/>
              <p:cNvSpPr txBox="1">
                <a:spLocks noChangeArrowheads="1"/>
              </p:cNvSpPr>
              <p:nvPr/>
            </p:nvSpPr>
            <p:spPr bwMode="auto">
              <a:xfrm>
                <a:off x="5452" y="1632"/>
                <a:ext cx="190" cy="233"/>
              </a:xfrm>
              <a:prstGeom prst="rect">
                <a:avLst/>
              </a:prstGeom>
              <a:noFill/>
              <a:ln w="9525">
                <a:noFill/>
                <a:miter lim="800000"/>
                <a:headEnd/>
                <a:tailEnd/>
              </a:ln>
            </p:spPr>
            <p:txBody>
              <a:bodyPr wrap="none">
                <a:spAutoFit/>
              </a:bodyPr>
              <a:lstStyle/>
              <a:p>
                <a:pPr algn="ctr" eaLnBrk="0" hangingPunct="0"/>
                <a:r>
                  <a:rPr lang="en-US">
                    <a:cs typeface="Arial" charset="0"/>
                  </a:rPr>
                  <a:t>0</a:t>
                </a:r>
              </a:p>
            </p:txBody>
          </p:sp>
          <p:sp>
            <p:nvSpPr>
              <p:cNvPr id="34852" name="Text Box 32"/>
              <p:cNvSpPr txBox="1">
                <a:spLocks noChangeArrowheads="1"/>
              </p:cNvSpPr>
              <p:nvPr/>
            </p:nvSpPr>
            <p:spPr bwMode="auto">
              <a:xfrm>
                <a:off x="4913" y="1632"/>
                <a:ext cx="190" cy="233"/>
              </a:xfrm>
              <a:prstGeom prst="rect">
                <a:avLst/>
              </a:prstGeom>
              <a:noFill/>
              <a:ln w="9525">
                <a:noFill/>
                <a:miter lim="800000"/>
                <a:headEnd/>
                <a:tailEnd/>
              </a:ln>
            </p:spPr>
            <p:txBody>
              <a:bodyPr wrap="none">
                <a:spAutoFit/>
              </a:bodyPr>
              <a:lstStyle/>
              <a:p>
                <a:pPr eaLnBrk="0" hangingPunct="0"/>
                <a:r>
                  <a:rPr lang="en-US" dirty="0">
                    <a:cs typeface="Arial" charset="0"/>
                  </a:rPr>
                  <a:t>0</a:t>
                </a:r>
              </a:p>
            </p:txBody>
          </p:sp>
          <p:sp>
            <p:nvSpPr>
              <p:cNvPr id="34853" name="Text Box 33"/>
              <p:cNvSpPr txBox="1">
                <a:spLocks noChangeArrowheads="1"/>
              </p:cNvSpPr>
              <p:nvPr/>
            </p:nvSpPr>
            <p:spPr bwMode="auto">
              <a:xfrm>
                <a:off x="5185" y="1872"/>
                <a:ext cx="190" cy="233"/>
              </a:xfrm>
              <a:prstGeom prst="rect">
                <a:avLst/>
              </a:prstGeom>
              <a:noFill/>
              <a:ln w="9525">
                <a:noFill/>
                <a:miter lim="800000"/>
                <a:headEnd/>
                <a:tailEnd/>
              </a:ln>
            </p:spPr>
            <p:txBody>
              <a:bodyPr wrap="none">
                <a:spAutoFit/>
              </a:bodyPr>
              <a:lstStyle/>
              <a:p>
                <a:pPr algn="ctr" eaLnBrk="0" hangingPunct="0"/>
                <a:r>
                  <a:rPr lang="en-US" dirty="0">
                    <a:cs typeface="Arial" charset="0"/>
                  </a:rPr>
                  <a:t>1</a:t>
                </a:r>
              </a:p>
            </p:txBody>
          </p:sp>
          <p:sp>
            <p:nvSpPr>
              <p:cNvPr id="34854" name="Text Box 34"/>
              <p:cNvSpPr txBox="1">
                <a:spLocks noChangeArrowheads="1"/>
              </p:cNvSpPr>
              <p:nvPr/>
            </p:nvSpPr>
            <p:spPr bwMode="auto">
              <a:xfrm>
                <a:off x="4913" y="1872"/>
                <a:ext cx="190" cy="233"/>
              </a:xfrm>
              <a:prstGeom prst="rect">
                <a:avLst/>
              </a:prstGeom>
              <a:noFill/>
              <a:ln w="9525">
                <a:noFill/>
                <a:miter lim="800000"/>
                <a:headEnd/>
                <a:tailEnd/>
              </a:ln>
            </p:spPr>
            <p:txBody>
              <a:bodyPr wrap="none">
                <a:spAutoFit/>
              </a:bodyPr>
              <a:lstStyle/>
              <a:p>
                <a:pPr eaLnBrk="0" hangingPunct="0"/>
                <a:r>
                  <a:rPr lang="en-US" dirty="0">
                    <a:cs typeface="Arial" charset="0"/>
                  </a:rPr>
                  <a:t>0</a:t>
                </a:r>
              </a:p>
            </p:txBody>
          </p:sp>
          <p:sp>
            <p:nvSpPr>
              <p:cNvPr id="34855" name="Line 35"/>
              <p:cNvSpPr>
                <a:spLocks noChangeShapeType="1"/>
              </p:cNvSpPr>
              <p:nvPr/>
            </p:nvSpPr>
            <p:spPr bwMode="auto">
              <a:xfrm>
                <a:off x="4896" y="1632"/>
                <a:ext cx="768" cy="0"/>
              </a:xfrm>
              <a:prstGeom prst="line">
                <a:avLst/>
              </a:prstGeom>
              <a:noFill/>
              <a:ln w="9525">
                <a:solidFill>
                  <a:schemeClr val="tx1"/>
                </a:solidFill>
                <a:round/>
                <a:headEnd/>
                <a:tailEnd/>
              </a:ln>
            </p:spPr>
            <p:txBody>
              <a:bodyPr wrap="none" anchor="ctr"/>
              <a:lstStyle/>
              <a:p>
                <a:endParaRPr lang="en-US"/>
              </a:p>
            </p:txBody>
          </p:sp>
          <p:sp>
            <p:nvSpPr>
              <p:cNvPr id="34856" name="Text Box 36"/>
              <p:cNvSpPr txBox="1">
                <a:spLocks noChangeArrowheads="1"/>
              </p:cNvSpPr>
              <p:nvPr/>
            </p:nvSpPr>
            <p:spPr bwMode="auto">
              <a:xfrm>
                <a:off x="5185" y="1392"/>
                <a:ext cx="190" cy="233"/>
              </a:xfrm>
              <a:prstGeom prst="rect">
                <a:avLst/>
              </a:prstGeom>
              <a:noFill/>
              <a:ln w="9525">
                <a:noFill/>
                <a:miter lim="800000"/>
                <a:headEnd/>
                <a:tailEnd/>
              </a:ln>
            </p:spPr>
            <p:txBody>
              <a:bodyPr wrap="none">
                <a:spAutoFit/>
              </a:bodyPr>
              <a:lstStyle/>
              <a:p>
                <a:pPr algn="ctr" eaLnBrk="0" hangingPunct="0"/>
                <a:r>
                  <a:rPr lang="en-US" dirty="0">
                    <a:cs typeface="Arial" charset="0"/>
                  </a:rPr>
                  <a:t>0</a:t>
                </a:r>
              </a:p>
            </p:txBody>
          </p:sp>
          <p:sp>
            <p:nvSpPr>
              <p:cNvPr id="34857" name="Text Box 37"/>
              <p:cNvSpPr txBox="1">
                <a:spLocks noChangeArrowheads="1"/>
              </p:cNvSpPr>
              <p:nvPr/>
            </p:nvSpPr>
            <p:spPr bwMode="auto">
              <a:xfrm>
                <a:off x="5452" y="1392"/>
                <a:ext cx="190" cy="233"/>
              </a:xfrm>
              <a:prstGeom prst="rect">
                <a:avLst/>
              </a:prstGeom>
              <a:noFill/>
              <a:ln w="9525">
                <a:noFill/>
                <a:miter lim="800000"/>
                <a:headEnd/>
                <a:tailEnd/>
              </a:ln>
            </p:spPr>
            <p:txBody>
              <a:bodyPr wrap="none">
                <a:spAutoFit/>
              </a:bodyPr>
              <a:lstStyle/>
              <a:p>
                <a:pPr algn="ctr" eaLnBrk="0" hangingPunct="0"/>
                <a:r>
                  <a:rPr lang="en-US">
                    <a:cs typeface="Arial" charset="0"/>
                  </a:rPr>
                  <a:t>0</a:t>
                </a:r>
              </a:p>
            </p:txBody>
          </p:sp>
          <p:sp>
            <p:nvSpPr>
              <p:cNvPr id="34858" name="Text Box 38"/>
              <p:cNvSpPr txBox="1">
                <a:spLocks noChangeArrowheads="1"/>
              </p:cNvSpPr>
              <p:nvPr/>
            </p:nvSpPr>
            <p:spPr bwMode="auto">
              <a:xfrm>
                <a:off x="4913" y="1392"/>
                <a:ext cx="190" cy="233"/>
              </a:xfrm>
              <a:prstGeom prst="rect">
                <a:avLst/>
              </a:prstGeom>
              <a:noFill/>
              <a:ln w="9525">
                <a:noFill/>
                <a:miter lim="800000"/>
                <a:headEnd/>
                <a:tailEnd/>
              </a:ln>
            </p:spPr>
            <p:txBody>
              <a:bodyPr wrap="none">
                <a:spAutoFit/>
              </a:bodyPr>
              <a:lstStyle/>
              <a:p>
                <a:pPr eaLnBrk="0" hangingPunct="0"/>
                <a:r>
                  <a:rPr lang="en-US" dirty="0">
                    <a:cs typeface="Arial" charset="0"/>
                  </a:rPr>
                  <a:t>0</a:t>
                </a:r>
              </a:p>
            </p:txBody>
          </p:sp>
        </p:grpSp>
      </p:grpSp>
      <p:sp>
        <p:nvSpPr>
          <p:cNvPr id="34824" name="Text Box 40"/>
          <p:cNvSpPr txBox="1">
            <a:spLocks noChangeArrowheads="1"/>
          </p:cNvSpPr>
          <p:nvPr/>
        </p:nvSpPr>
        <p:spPr bwMode="auto">
          <a:xfrm>
            <a:off x="5334001" y="5638800"/>
            <a:ext cx="767133" cy="369332"/>
          </a:xfrm>
          <a:prstGeom prst="rect">
            <a:avLst/>
          </a:prstGeom>
          <a:noFill/>
          <a:ln w="9525">
            <a:noFill/>
            <a:miter lim="800000"/>
            <a:headEnd/>
            <a:tailEnd/>
          </a:ln>
        </p:spPr>
        <p:txBody>
          <a:bodyPr wrap="none">
            <a:spAutoFit/>
          </a:bodyPr>
          <a:lstStyle/>
          <a:p>
            <a:pPr eaLnBrk="0" hangingPunct="0"/>
            <a:r>
              <a:rPr lang="en-US">
                <a:cs typeface="Arial" charset="0"/>
              </a:rPr>
              <a:t>kernel</a:t>
            </a:r>
          </a:p>
        </p:txBody>
      </p:sp>
      <p:grpSp>
        <p:nvGrpSpPr>
          <p:cNvPr id="4" name="Group 41"/>
          <p:cNvGrpSpPr>
            <a:grpSpLocks/>
          </p:cNvGrpSpPr>
          <p:nvPr/>
        </p:nvGrpSpPr>
        <p:grpSpPr bwMode="auto">
          <a:xfrm>
            <a:off x="7543800" y="4419600"/>
            <a:ext cx="1295400" cy="1143000"/>
            <a:chOff x="2256" y="1920"/>
            <a:chExt cx="816" cy="720"/>
          </a:xfrm>
        </p:grpSpPr>
        <p:sp>
          <p:nvSpPr>
            <p:cNvPr id="34827" name="Rectangle 42"/>
            <p:cNvSpPr>
              <a:spLocks noChangeArrowheads="1"/>
            </p:cNvSpPr>
            <p:nvPr/>
          </p:nvSpPr>
          <p:spPr bwMode="auto">
            <a:xfrm>
              <a:off x="2304" y="1920"/>
              <a:ext cx="768" cy="720"/>
            </a:xfrm>
            <a:prstGeom prst="rect">
              <a:avLst/>
            </a:prstGeom>
            <a:noFill/>
            <a:ln w="9525">
              <a:solidFill>
                <a:schemeClr val="tx1"/>
              </a:solidFill>
              <a:miter lim="800000"/>
              <a:headEnd/>
              <a:tailEnd/>
            </a:ln>
          </p:spPr>
          <p:txBody>
            <a:bodyPr wrap="none" anchor="ctr"/>
            <a:lstStyle/>
            <a:p>
              <a:endParaRPr lang="en-US"/>
            </a:p>
          </p:txBody>
        </p:sp>
        <p:sp>
          <p:nvSpPr>
            <p:cNvPr id="34828" name="Line 43"/>
            <p:cNvSpPr>
              <a:spLocks noChangeShapeType="1"/>
            </p:cNvSpPr>
            <p:nvPr/>
          </p:nvSpPr>
          <p:spPr bwMode="auto">
            <a:xfrm>
              <a:off x="2544" y="1920"/>
              <a:ext cx="0" cy="720"/>
            </a:xfrm>
            <a:prstGeom prst="line">
              <a:avLst/>
            </a:prstGeom>
            <a:noFill/>
            <a:ln w="9525">
              <a:solidFill>
                <a:schemeClr val="tx1"/>
              </a:solidFill>
              <a:round/>
              <a:headEnd/>
              <a:tailEnd/>
            </a:ln>
          </p:spPr>
          <p:txBody>
            <a:bodyPr wrap="none" anchor="ctr"/>
            <a:lstStyle/>
            <a:p>
              <a:endParaRPr lang="en-US"/>
            </a:p>
          </p:txBody>
        </p:sp>
        <p:sp>
          <p:nvSpPr>
            <p:cNvPr id="34829" name="Line 44"/>
            <p:cNvSpPr>
              <a:spLocks noChangeShapeType="1"/>
            </p:cNvSpPr>
            <p:nvPr/>
          </p:nvSpPr>
          <p:spPr bwMode="auto">
            <a:xfrm>
              <a:off x="2832" y="1920"/>
              <a:ext cx="0" cy="720"/>
            </a:xfrm>
            <a:prstGeom prst="line">
              <a:avLst/>
            </a:prstGeom>
            <a:noFill/>
            <a:ln w="9525">
              <a:solidFill>
                <a:schemeClr val="tx1"/>
              </a:solidFill>
              <a:round/>
              <a:headEnd/>
              <a:tailEnd/>
            </a:ln>
          </p:spPr>
          <p:txBody>
            <a:bodyPr wrap="none" anchor="ctr"/>
            <a:lstStyle/>
            <a:p>
              <a:endParaRPr lang="en-US"/>
            </a:p>
          </p:txBody>
        </p:sp>
        <p:sp>
          <p:nvSpPr>
            <p:cNvPr id="34830" name="Line 45"/>
            <p:cNvSpPr>
              <a:spLocks noChangeShapeType="1"/>
            </p:cNvSpPr>
            <p:nvPr/>
          </p:nvSpPr>
          <p:spPr bwMode="auto">
            <a:xfrm>
              <a:off x="2304" y="2160"/>
              <a:ext cx="768" cy="0"/>
            </a:xfrm>
            <a:prstGeom prst="line">
              <a:avLst/>
            </a:prstGeom>
            <a:noFill/>
            <a:ln w="9525">
              <a:solidFill>
                <a:schemeClr val="tx1"/>
              </a:solidFill>
              <a:round/>
              <a:headEnd/>
              <a:tailEnd/>
            </a:ln>
          </p:spPr>
          <p:txBody>
            <a:bodyPr wrap="none" anchor="ctr"/>
            <a:lstStyle/>
            <a:p>
              <a:endParaRPr lang="en-US"/>
            </a:p>
          </p:txBody>
        </p:sp>
        <p:sp>
          <p:nvSpPr>
            <p:cNvPr id="34831" name="Line 46"/>
            <p:cNvSpPr>
              <a:spLocks noChangeShapeType="1"/>
            </p:cNvSpPr>
            <p:nvPr/>
          </p:nvSpPr>
          <p:spPr bwMode="auto">
            <a:xfrm>
              <a:off x="2304" y="2400"/>
              <a:ext cx="768" cy="0"/>
            </a:xfrm>
            <a:prstGeom prst="line">
              <a:avLst/>
            </a:prstGeom>
            <a:noFill/>
            <a:ln w="9525">
              <a:solidFill>
                <a:schemeClr val="tx1"/>
              </a:solidFill>
              <a:round/>
              <a:headEnd/>
              <a:tailEnd/>
            </a:ln>
          </p:spPr>
          <p:txBody>
            <a:bodyPr wrap="none" anchor="ctr"/>
            <a:lstStyle/>
            <a:p>
              <a:endParaRPr lang="en-US"/>
            </a:p>
          </p:txBody>
        </p:sp>
        <p:sp>
          <p:nvSpPr>
            <p:cNvPr id="34832" name="Text Box 47"/>
            <p:cNvSpPr txBox="1">
              <a:spLocks noChangeArrowheads="1"/>
            </p:cNvSpPr>
            <p:nvPr/>
          </p:nvSpPr>
          <p:spPr bwMode="auto">
            <a:xfrm>
              <a:off x="2582" y="2160"/>
              <a:ext cx="190" cy="233"/>
            </a:xfrm>
            <a:prstGeom prst="rect">
              <a:avLst/>
            </a:prstGeom>
            <a:noFill/>
            <a:ln w="9525">
              <a:noFill/>
              <a:miter lim="800000"/>
              <a:headEnd/>
              <a:tailEnd/>
            </a:ln>
          </p:spPr>
          <p:txBody>
            <a:bodyPr wrap="none">
              <a:spAutoFit/>
            </a:bodyPr>
            <a:lstStyle/>
            <a:p>
              <a:pPr eaLnBrk="0" hangingPunct="0"/>
              <a:r>
                <a:rPr lang="en-US" dirty="0">
                  <a:cs typeface="Arial" charset="0"/>
                </a:rPr>
                <a:t>8</a:t>
              </a:r>
            </a:p>
          </p:txBody>
        </p:sp>
        <p:sp>
          <p:nvSpPr>
            <p:cNvPr id="34833" name="Text Box 48"/>
            <p:cNvSpPr txBox="1">
              <a:spLocks noChangeArrowheads="1"/>
            </p:cNvSpPr>
            <p:nvPr/>
          </p:nvSpPr>
          <p:spPr bwMode="auto">
            <a:xfrm>
              <a:off x="2832" y="216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sp>
          <p:nvSpPr>
            <p:cNvPr id="34834" name="Text Box 49"/>
            <p:cNvSpPr txBox="1">
              <a:spLocks noChangeArrowheads="1"/>
            </p:cNvSpPr>
            <p:nvPr/>
          </p:nvSpPr>
          <p:spPr bwMode="auto">
            <a:xfrm>
              <a:off x="2352" y="216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sp>
          <p:nvSpPr>
            <p:cNvPr id="34835" name="Text Box 50"/>
            <p:cNvSpPr txBox="1">
              <a:spLocks noChangeArrowheads="1"/>
            </p:cNvSpPr>
            <p:nvPr/>
          </p:nvSpPr>
          <p:spPr bwMode="auto">
            <a:xfrm>
              <a:off x="2562" y="240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sp>
          <p:nvSpPr>
            <p:cNvPr id="34836" name="Text Box 51"/>
            <p:cNvSpPr txBox="1">
              <a:spLocks noChangeArrowheads="1"/>
            </p:cNvSpPr>
            <p:nvPr/>
          </p:nvSpPr>
          <p:spPr bwMode="auto">
            <a:xfrm>
              <a:off x="2812" y="240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sp>
          <p:nvSpPr>
            <p:cNvPr id="34837" name="Text Box 52"/>
            <p:cNvSpPr txBox="1">
              <a:spLocks noChangeArrowheads="1"/>
            </p:cNvSpPr>
            <p:nvPr/>
          </p:nvSpPr>
          <p:spPr bwMode="auto">
            <a:xfrm>
              <a:off x="2332" y="240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sp>
          <p:nvSpPr>
            <p:cNvPr id="34838" name="Line 53"/>
            <p:cNvSpPr>
              <a:spLocks noChangeShapeType="1"/>
            </p:cNvSpPr>
            <p:nvPr/>
          </p:nvSpPr>
          <p:spPr bwMode="auto">
            <a:xfrm>
              <a:off x="2304" y="1920"/>
              <a:ext cx="768" cy="0"/>
            </a:xfrm>
            <a:prstGeom prst="line">
              <a:avLst/>
            </a:prstGeom>
            <a:noFill/>
            <a:ln w="9525">
              <a:solidFill>
                <a:schemeClr val="tx1"/>
              </a:solidFill>
              <a:round/>
              <a:headEnd/>
              <a:tailEnd/>
            </a:ln>
          </p:spPr>
          <p:txBody>
            <a:bodyPr wrap="none" anchor="ctr"/>
            <a:lstStyle/>
            <a:p>
              <a:endParaRPr lang="en-US"/>
            </a:p>
          </p:txBody>
        </p:sp>
        <p:sp>
          <p:nvSpPr>
            <p:cNvPr id="34839" name="Line 54"/>
            <p:cNvSpPr>
              <a:spLocks noChangeShapeType="1"/>
            </p:cNvSpPr>
            <p:nvPr/>
          </p:nvSpPr>
          <p:spPr bwMode="auto">
            <a:xfrm>
              <a:off x="2304" y="2160"/>
              <a:ext cx="768" cy="0"/>
            </a:xfrm>
            <a:prstGeom prst="line">
              <a:avLst/>
            </a:prstGeom>
            <a:noFill/>
            <a:ln w="9525">
              <a:solidFill>
                <a:schemeClr val="tx1"/>
              </a:solidFill>
              <a:round/>
              <a:headEnd/>
              <a:tailEnd/>
            </a:ln>
          </p:spPr>
          <p:txBody>
            <a:bodyPr wrap="none" anchor="ctr"/>
            <a:lstStyle/>
            <a:p>
              <a:endParaRPr lang="en-US"/>
            </a:p>
          </p:txBody>
        </p:sp>
        <p:sp>
          <p:nvSpPr>
            <p:cNvPr id="34840" name="Text Box 55"/>
            <p:cNvSpPr txBox="1">
              <a:spLocks noChangeArrowheads="1"/>
            </p:cNvSpPr>
            <p:nvPr/>
          </p:nvSpPr>
          <p:spPr bwMode="auto">
            <a:xfrm>
              <a:off x="2582" y="192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sp>
          <p:nvSpPr>
            <p:cNvPr id="34841" name="Text Box 56"/>
            <p:cNvSpPr txBox="1">
              <a:spLocks noChangeArrowheads="1"/>
            </p:cNvSpPr>
            <p:nvPr/>
          </p:nvSpPr>
          <p:spPr bwMode="auto">
            <a:xfrm>
              <a:off x="2832" y="192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sp>
          <p:nvSpPr>
            <p:cNvPr id="34842" name="Text Box 57"/>
            <p:cNvSpPr txBox="1">
              <a:spLocks noChangeArrowheads="1"/>
            </p:cNvSpPr>
            <p:nvPr/>
          </p:nvSpPr>
          <p:spPr bwMode="auto">
            <a:xfrm>
              <a:off x="2256" y="192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grpSp>
      <p:sp>
        <p:nvSpPr>
          <p:cNvPr id="34826" name="Text Box 58"/>
          <p:cNvSpPr txBox="1">
            <a:spLocks noChangeArrowheads="1"/>
          </p:cNvSpPr>
          <p:nvPr/>
        </p:nvSpPr>
        <p:spPr bwMode="auto">
          <a:xfrm>
            <a:off x="7262813" y="5638800"/>
            <a:ext cx="2130263" cy="369332"/>
          </a:xfrm>
          <a:prstGeom prst="rect">
            <a:avLst/>
          </a:prstGeom>
          <a:noFill/>
          <a:ln w="9525">
            <a:noFill/>
            <a:miter lim="800000"/>
            <a:headEnd/>
            <a:tailEnd/>
          </a:ln>
        </p:spPr>
        <p:txBody>
          <a:bodyPr wrap="none">
            <a:spAutoFit/>
          </a:bodyPr>
          <a:lstStyle/>
          <a:p>
            <a:pPr eaLnBrk="0" hangingPunct="0"/>
            <a:r>
              <a:rPr lang="en-US">
                <a:cs typeface="Arial" charset="0"/>
              </a:rPr>
              <a:t>Modified image data</a:t>
            </a:r>
          </a:p>
        </p:txBody>
      </p:sp>
      <p:sp>
        <p:nvSpPr>
          <p:cNvPr id="59" name="Text Box 10"/>
          <p:cNvSpPr txBox="1">
            <a:spLocks noChangeArrowheads="1"/>
          </p:cNvSpPr>
          <p:nvPr/>
        </p:nvSpPr>
        <p:spPr bwMode="auto">
          <a:xfrm>
            <a:off x="9144000" y="6553201"/>
            <a:ext cx="1373068" cy="307777"/>
          </a:xfrm>
          <a:prstGeom prst="rect">
            <a:avLst/>
          </a:prstGeom>
          <a:noFill/>
          <a:ln w="9525">
            <a:noFill/>
            <a:miter lim="800000"/>
            <a:headEnd/>
            <a:tailEnd/>
          </a:ln>
        </p:spPr>
        <p:txBody>
          <a:bodyPr wrap="none">
            <a:spAutoFit/>
          </a:bodyPr>
          <a:lstStyle/>
          <a:p>
            <a:r>
              <a:rPr lang="en-US" sz="1400" dirty="0"/>
              <a:t>Source: L. Zhang</a:t>
            </a:r>
          </a:p>
        </p:txBody>
      </p:sp>
      <p:sp>
        <p:nvSpPr>
          <p:cNvPr id="34823" name="Text Box 39"/>
          <p:cNvSpPr txBox="1">
            <a:spLocks noChangeArrowheads="1"/>
          </p:cNvSpPr>
          <p:nvPr/>
        </p:nvSpPr>
        <p:spPr bwMode="auto">
          <a:xfrm>
            <a:off x="2438401" y="5638800"/>
            <a:ext cx="1828800" cy="369332"/>
          </a:xfrm>
          <a:prstGeom prst="rect">
            <a:avLst/>
          </a:prstGeom>
          <a:noFill/>
          <a:ln w="9525">
            <a:noFill/>
            <a:miter lim="800000"/>
            <a:headEnd/>
            <a:tailEnd/>
          </a:ln>
        </p:spPr>
        <p:txBody>
          <a:bodyPr wrap="square">
            <a:spAutoFit/>
          </a:bodyPr>
          <a:lstStyle/>
          <a:p>
            <a:pPr eaLnBrk="0" hangingPunct="0"/>
            <a:r>
              <a:rPr lang="en-US" dirty="0">
                <a:cs typeface="Arial" charset="0"/>
              </a:rPr>
              <a:t>Local image data</a:t>
            </a:r>
          </a:p>
        </p:txBody>
      </p:sp>
      <p:grpSp>
        <p:nvGrpSpPr>
          <p:cNvPr id="5" name="Group 5"/>
          <p:cNvGrpSpPr>
            <a:grpSpLocks/>
          </p:cNvGrpSpPr>
          <p:nvPr/>
        </p:nvGrpSpPr>
        <p:grpSpPr bwMode="auto">
          <a:xfrm>
            <a:off x="2688318" y="4419600"/>
            <a:ext cx="1241425" cy="1143000"/>
            <a:chOff x="2290" y="1920"/>
            <a:chExt cx="782" cy="720"/>
          </a:xfrm>
        </p:grpSpPr>
        <p:sp>
          <p:nvSpPr>
            <p:cNvPr id="61" name="Rectangle 6"/>
            <p:cNvSpPr>
              <a:spLocks noChangeArrowheads="1"/>
            </p:cNvSpPr>
            <p:nvPr/>
          </p:nvSpPr>
          <p:spPr bwMode="auto">
            <a:xfrm>
              <a:off x="2304" y="1920"/>
              <a:ext cx="768" cy="720"/>
            </a:xfrm>
            <a:prstGeom prst="rect">
              <a:avLst/>
            </a:prstGeom>
            <a:noFill/>
            <a:ln w="9525">
              <a:solidFill>
                <a:schemeClr val="tx1"/>
              </a:solidFill>
              <a:miter lim="800000"/>
              <a:headEnd/>
              <a:tailEnd/>
            </a:ln>
          </p:spPr>
          <p:txBody>
            <a:bodyPr wrap="none" anchor="ctr"/>
            <a:lstStyle/>
            <a:p>
              <a:endParaRPr lang="en-US"/>
            </a:p>
          </p:txBody>
        </p:sp>
        <p:sp>
          <p:nvSpPr>
            <p:cNvPr id="62" name="Line 7"/>
            <p:cNvSpPr>
              <a:spLocks noChangeShapeType="1"/>
            </p:cNvSpPr>
            <p:nvPr/>
          </p:nvSpPr>
          <p:spPr bwMode="auto">
            <a:xfrm>
              <a:off x="2565" y="1920"/>
              <a:ext cx="0" cy="720"/>
            </a:xfrm>
            <a:prstGeom prst="line">
              <a:avLst/>
            </a:prstGeom>
            <a:noFill/>
            <a:ln w="9525">
              <a:solidFill>
                <a:schemeClr val="tx1"/>
              </a:solidFill>
              <a:round/>
              <a:headEnd/>
              <a:tailEnd/>
            </a:ln>
          </p:spPr>
          <p:txBody>
            <a:bodyPr wrap="none" anchor="ctr"/>
            <a:lstStyle/>
            <a:p>
              <a:endParaRPr lang="en-US"/>
            </a:p>
          </p:txBody>
        </p:sp>
        <p:sp>
          <p:nvSpPr>
            <p:cNvPr id="63" name="Line 8"/>
            <p:cNvSpPr>
              <a:spLocks noChangeShapeType="1"/>
            </p:cNvSpPr>
            <p:nvPr/>
          </p:nvSpPr>
          <p:spPr bwMode="auto">
            <a:xfrm>
              <a:off x="2825" y="1920"/>
              <a:ext cx="0" cy="720"/>
            </a:xfrm>
            <a:prstGeom prst="line">
              <a:avLst/>
            </a:prstGeom>
            <a:noFill/>
            <a:ln w="9525">
              <a:solidFill>
                <a:schemeClr val="tx1"/>
              </a:solidFill>
              <a:round/>
              <a:headEnd/>
              <a:tailEnd/>
            </a:ln>
          </p:spPr>
          <p:txBody>
            <a:bodyPr wrap="none" anchor="ctr"/>
            <a:lstStyle/>
            <a:p>
              <a:endParaRPr lang="en-US"/>
            </a:p>
          </p:txBody>
        </p:sp>
        <p:sp>
          <p:nvSpPr>
            <p:cNvPr id="64" name="Line 9"/>
            <p:cNvSpPr>
              <a:spLocks noChangeShapeType="1"/>
            </p:cNvSpPr>
            <p:nvPr/>
          </p:nvSpPr>
          <p:spPr bwMode="auto">
            <a:xfrm>
              <a:off x="2304" y="2160"/>
              <a:ext cx="768" cy="0"/>
            </a:xfrm>
            <a:prstGeom prst="line">
              <a:avLst/>
            </a:prstGeom>
            <a:noFill/>
            <a:ln w="9525">
              <a:solidFill>
                <a:schemeClr val="tx1"/>
              </a:solidFill>
              <a:round/>
              <a:headEnd/>
              <a:tailEnd/>
            </a:ln>
          </p:spPr>
          <p:txBody>
            <a:bodyPr wrap="none" anchor="ctr"/>
            <a:lstStyle/>
            <a:p>
              <a:endParaRPr lang="en-US"/>
            </a:p>
          </p:txBody>
        </p:sp>
        <p:sp>
          <p:nvSpPr>
            <p:cNvPr id="65" name="Line 10"/>
            <p:cNvSpPr>
              <a:spLocks noChangeShapeType="1"/>
            </p:cNvSpPr>
            <p:nvPr/>
          </p:nvSpPr>
          <p:spPr bwMode="auto">
            <a:xfrm>
              <a:off x="2304" y="2400"/>
              <a:ext cx="768" cy="0"/>
            </a:xfrm>
            <a:prstGeom prst="line">
              <a:avLst/>
            </a:prstGeom>
            <a:noFill/>
            <a:ln w="9525">
              <a:solidFill>
                <a:schemeClr val="tx1"/>
              </a:solidFill>
              <a:round/>
              <a:headEnd/>
              <a:tailEnd/>
            </a:ln>
          </p:spPr>
          <p:txBody>
            <a:bodyPr wrap="none" anchor="ctr"/>
            <a:lstStyle/>
            <a:p>
              <a:endParaRPr lang="en-US"/>
            </a:p>
          </p:txBody>
        </p:sp>
        <p:sp>
          <p:nvSpPr>
            <p:cNvPr id="66" name="Text Box 11"/>
            <p:cNvSpPr txBox="1">
              <a:spLocks noChangeArrowheads="1"/>
            </p:cNvSpPr>
            <p:nvPr/>
          </p:nvSpPr>
          <p:spPr bwMode="auto">
            <a:xfrm>
              <a:off x="2591" y="2160"/>
              <a:ext cx="190" cy="233"/>
            </a:xfrm>
            <a:prstGeom prst="rect">
              <a:avLst/>
            </a:prstGeom>
            <a:noFill/>
            <a:ln w="9525">
              <a:noFill/>
              <a:miter lim="800000"/>
              <a:headEnd/>
              <a:tailEnd/>
            </a:ln>
          </p:spPr>
          <p:txBody>
            <a:bodyPr wrap="none">
              <a:spAutoFit/>
            </a:bodyPr>
            <a:lstStyle/>
            <a:p>
              <a:pPr algn="ctr" eaLnBrk="0" hangingPunct="0"/>
              <a:r>
                <a:rPr lang="en-US" dirty="0">
                  <a:cs typeface="Arial" charset="0"/>
                </a:rPr>
                <a:t>6</a:t>
              </a:r>
            </a:p>
          </p:txBody>
        </p:sp>
        <p:sp>
          <p:nvSpPr>
            <p:cNvPr id="67" name="Text Box 12"/>
            <p:cNvSpPr txBox="1">
              <a:spLocks noChangeArrowheads="1"/>
            </p:cNvSpPr>
            <p:nvPr/>
          </p:nvSpPr>
          <p:spPr bwMode="auto">
            <a:xfrm>
              <a:off x="2856" y="2160"/>
              <a:ext cx="190" cy="233"/>
            </a:xfrm>
            <a:prstGeom prst="rect">
              <a:avLst/>
            </a:prstGeom>
            <a:noFill/>
            <a:ln w="9525">
              <a:noFill/>
              <a:miter lim="800000"/>
              <a:headEnd/>
              <a:tailEnd/>
            </a:ln>
          </p:spPr>
          <p:txBody>
            <a:bodyPr wrap="none">
              <a:spAutoFit/>
            </a:bodyPr>
            <a:lstStyle/>
            <a:p>
              <a:pPr algn="ctr" eaLnBrk="0" hangingPunct="0"/>
              <a:r>
                <a:rPr lang="en-US">
                  <a:cs typeface="Arial" charset="0"/>
                </a:rPr>
                <a:t>1</a:t>
              </a:r>
            </a:p>
          </p:txBody>
        </p:sp>
        <p:sp>
          <p:nvSpPr>
            <p:cNvPr id="68" name="Text Box 13"/>
            <p:cNvSpPr txBox="1">
              <a:spLocks noChangeArrowheads="1"/>
            </p:cNvSpPr>
            <p:nvPr/>
          </p:nvSpPr>
          <p:spPr bwMode="auto">
            <a:xfrm>
              <a:off x="2327" y="2160"/>
              <a:ext cx="190" cy="233"/>
            </a:xfrm>
            <a:prstGeom prst="rect">
              <a:avLst/>
            </a:prstGeom>
            <a:noFill/>
            <a:ln w="9525">
              <a:noFill/>
              <a:miter lim="800000"/>
              <a:headEnd/>
              <a:tailEnd/>
            </a:ln>
          </p:spPr>
          <p:txBody>
            <a:bodyPr wrap="none">
              <a:spAutoFit/>
            </a:bodyPr>
            <a:lstStyle/>
            <a:p>
              <a:pPr algn="ctr" eaLnBrk="0" hangingPunct="0"/>
              <a:r>
                <a:rPr lang="en-US" dirty="0">
                  <a:cs typeface="Arial" charset="0"/>
                </a:rPr>
                <a:t>4</a:t>
              </a:r>
            </a:p>
          </p:txBody>
        </p:sp>
        <p:sp>
          <p:nvSpPr>
            <p:cNvPr id="69" name="Text Box 14"/>
            <p:cNvSpPr txBox="1">
              <a:spLocks noChangeArrowheads="1"/>
            </p:cNvSpPr>
            <p:nvPr/>
          </p:nvSpPr>
          <p:spPr bwMode="auto">
            <a:xfrm>
              <a:off x="2591" y="2400"/>
              <a:ext cx="190" cy="233"/>
            </a:xfrm>
            <a:prstGeom prst="rect">
              <a:avLst/>
            </a:prstGeom>
            <a:noFill/>
            <a:ln w="9525">
              <a:noFill/>
              <a:miter lim="800000"/>
              <a:headEnd/>
              <a:tailEnd/>
            </a:ln>
          </p:spPr>
          <p:txBody>
            <a:bodyPr wrap="none">
              <a:spAutoFit/>
            </a:bodyPr>
            <a:lstStyle/>
            <a:p>
              <a:pPr algn="ctr" eaLnBrk="0" hangingPunct="0"/>
              <a:r>
                <a:rPr lang="en-US" dirty="0">
                  <a:cs typeface="Arial" charset="0"/>
                </a:rPr>
                <a:t>1</a:t>
              </a:r>
            </a:p>
          </p:txBody>
        </p:sp>
        <p:sp>
          <p:nvSpPr>
            <p:cNvPr id="70" name="Text Box 15"/>
            <p:cNvSpPr txBox="1">
              <a:spLocks noChangeArrowheads="1"/>
            </p:cNvSpPr>
            <p:nvPr/>
          </p:nvSpPr>
          <p:spPr bwMode="auto">
            <a:xfrm>
              <a:off x="2856" y="2400"/>
              <a:ext cx="190" cy="233"/>
            </a:xfrm>
            <a:prstGeom prst="rect">
              <a:avLst/>
            </a:prstGeom>
            <a:noFill/>
            <a:ln w="9525">
              <a:noFill/>
              <a:miter lim="800000"/>
              <a:headEnd/>
              <a:tailEnd/>
            </a:ln>
          </p:spPr>
          <p:txBody>
            <a:bodyPr wrap="none">
              <a:spAutoFit/>
            </a:bodyPr>
            <a:lstStyle/>
            <a:p>
              <a:pPr algn="ctr" eaLnBrk="0" hangingPunct="0"/>
              <a:r>
                <a:rPr lang="en-US" dirty="0">
                  <a:cs typeface="Arial" charset="0"/>
                </a:rPr>
                <a:t>8</a:t>
              </a:r>
            </a:p>
          </p:txBody>
        </p:sp>
        <p:sp>
          <p:nvSpPr>
            <p:cNvPr id="71" name="Text Box 16"/>
            <p:cNvSpPr txBox="1">
              <a:spLocks noChangeArrowheads="1"/>
            </p:cNvSpPr>
            <p:nvPr/>
          </p:nvSpPr>
          <p:spPr bwMode="auto">
            <a:xfrm>
              <a:off x="2327" y="2400"/>
              <a:ext cx="190" cy="233"/>
            </a:xfrm>
            <a:prstGeom prst="rect">
              <a:avLst/>
            </a:prstGeom>
            <a:noFill/>
            <a:ln w="9525">
              <a:noFill/>
              <a:miter lim="800000"/>
              <a:headEnd/>
              <a:tailEnd/>
            </a:ln>
          </p:spPr>
          <p:txBody>
            <a:bodyPr wrap="none">
              <a:spAutoFit/>
            </a:bodyPr>
            <a:lstStyle/>
            <a:p>
              <a:pPr algn="ctr" eaLnBrk="0" hangingPunct="0"/>
              <a:r>
                <a:rPr lang="en-US">
                  <a:cs typeface="Arial" charset="0"/>
                </a:rPr>
                <a:t>1</a:t>
              </a:r>
            </a:p>
          </p:txBody>
        </p:sp>
        <p:sp>
          <p:nvSpPr>
            <p:cNvPr id="72" name="Line 17"/>
            <p:cNvSpPr>
              <a:spLocks noChangeShapeType="1"/>
            </p:cNvSpPr>
            <p:nvPr/>
          </p:nvSpPr>
          <p:spPr bwMode="auto">
            <a:xfrm>
              <a:off x="2304" y="1920"/>
              <a:ext cx="768" cy="0"/>
            </a:xfrm>
            <a:prstGeom prst="line">
              <a:avLst/>
            </a:prstGeom>
            <a:noFill/>
            <a:ln w="9525">
              <a:solidFill>
                <a:schemeClr val="tx1"/>
              </a:solidFill>
              <a:round/>
              <a:headEnd/>
              <a:tailEnd/>
            </a:ln>
          </p:spPr>
          <p:txBody>
            <a:bodyPr wrap="none" anchor="ctr"/>
            <a:lstStyle/>
            <a:p>
              <a:endParaRPr lang="en-US"/>
            </a:p>
          </p:txBody>
        </p:sp>
        <p:sp>
          <p:nvSpPr>
            <p:cNvPr id="73" name="Line 18"/>
            <p:cNvSpPr>
              <a:spLocks noChangeShapeType="1"/>
            </p:cNvSpPr>
            <p:nvPr/>
          </p:nvSpPr>
          <p:spPr bwMode="auto">
            <a:xfrm>
              <a:off x="2304" y="2160"/>
              <a:ext cx="768" cy="0"/>
            </a:xfrm>
            <a:prstGeom prst="line">
              <a:avLst/>
            </a:prstGeom>
            <a:noFill/>
            <a:ln w="9525">
              <a:solidFill>
                <a:schemeClr val="tx1"/>
              </a:solidFill>
              <a:round/>
              <a:headEnd/>
              <a:tailEnd/>
            </a:ln>
          </p:spPr>
          <p:txBody>
            <a:bodyPr wrap="none" anchor="ctr"/>
            <a:lstStyle/>
            <a:p>
              <a:endParaRPr lang="en-US"/>
            </a:p>
          </p:txBody>
        </p:sp>
        <p:sp>
          <p:nvSpPr>
            <p:cNvPr id="74" name="Text Box 19"/>
            <p:cNvSpPr txBox="1">
              <a:spLocks noChangeArrowheads="1"/>
            </p:cNvSpPr>
            <p:nvPr/>
          </p:nvSpPr>
          <p:spPr bwMode="auto">
            <a:xfrm>
              <a:off x="2591" y="1920"/>
              <a:ext cx="190" cy="233"/>
            </a:xfrm>
            <a:prstGeom prst="rect">
              <a:avLst/>
            </a:prstGeom>
            <a:noFill/>
            <a:ln w="9525">
              <a:noFill/>
              <a:miter lim="800000"/>
              <a:headEnd/>
              <a:tailEnd/>
            </a:ln>
          </p:spPr>
          <p:txBody>
            <a:bodyPr wrap="none">
              <a:spAutoFit/>
            </a:bodyPr>
            <a:lstStyle/>
            <a:p>
              <a:pPr algn="ctr" eaLnBrk="0" hangingPunct="0"/>
              <a:r>
                <a:rPr lang="en-US" dirty="0">
                  <a:cs typeface="Arial" charset="0"/>
                </a:rPr>
                <a:t>5</a:t>
              </a:r>
            </a:p>
          </p:txBody>
        </p:sp>
        <p:sp>
          <p:nvSpPr>
            <p:cNvPr id="75" name="Text Box 20"/>
            <p:cNvSpPr txBox="1">
              <a:spLocks noChangeArrowheads="1"/>
            </p:cNvSpPr>
            <p:nvPr/>
          </p:nvSpPr>
          <p:spPr bwMode="auto">
            <a:xfrm>
              <a:off x="2856" y="1920"/>
              <a:ext cx="190" cy="233"/>
            </a:xfrm>
            <a:prstGeom prst="rect">
              <a:avLst/>
            </a:prstGeom>
            <a:noFill/>
            <a:ln w="9525">
              <a:noFill/>
              <a:miter lim="800000"/>
              <a:headEnd/>
              <a:tailEnd/>
            </a:ln>
          </p:spPr>
          <p:txBody>
            <a:bodyPr wrap="none">
              <a:spAutoFit/>
            </a:bodyPr>
            <a:lstStyle/>
            <a:p>
              <a:pPr algn="ctr" eaLnBrk="0" hangingPunct="0"/>
              <a:r>
                <a:rPr lang="en-US">
                  <a:cs typeface="Arial" charset="0"/>
                </a:rPr>
                <a:t>3</a:t>
              </a:r>
            </a:p>
          </p:txBody>
        </p:sp>
        <p:sp>
          <p:nvSpPr>
            <p:cNvPr id="76" name="Text Box 21"/>
            <p:cNvSpPr txBox="1">
              <a:spLocks noChangeArrowheads="1"/>
            </p:cNvSpPr>
            <p:nvPr/>
          </p:nvSpPr>
          <p:spPr bwMode="auto">
            <a:xfrm>
              <a:off x="2290" y="1920"/>
              <a:ext cx="264" cy="233"/>
            </a:xfrm>
            <a:prstGeom prst="rect">
              <a:avLst/>
            </a:prstGeom>
            <a:noFill/>
            <a:ln w="9525">
              <a:noFill/>
              <a:miter lim="800000"/>
              <a:headEnd/>
              <a:tailEnd/>
            </a:ln>
          </p:spPr>
          <p:txBody>
            <a:bodyPr wrap="none">
              <a:spAutoFit/>
            </a:bodyPr>
            <a:lstStyle/>
            <a:p>
              <a:pPr algn="ctr" eaLnBrk="0" hangingPunct="0"/>
              <a:r>
                <a:rPr lang="en-US" dirty="0">
                  <a:cs typeface="Arial" charset="0"/>
                </a:rPr>
                <a:t>10</a:t>
              </a:r>
            </a:p>
          </p:txBody>
        </p:sp>
      </p:grpSp>
      <p:cxnSp>
        <p:nvCxnSpPr>
          <p:cNvPr id="83" name="Straight Arrow Connector 82"/>
          <p:cNvCxnSpPr>
            <a:stCxn id="34845" idx="3"/>
            <a:endCxn id="34827" idx="1"/>
          </p:cNvCxnSpPr>
          <p:nvPr/>
        </p:nvCxnSpPr>
        <p:spPr>
          <a:xfrm>
            <a:off x="6324600" y="4991100"/>
            <a:ext cx="1295400" cy="1588"/>
          </a:xfrm>
          <a:prstGeom prst="straightConnector1">
            <a:avLst/>
          </a:prstGeom>
          <a:ln w="28575">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8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4" grpId="0"/>
      <p:bldP spid="34826" grpId="0"/>
      <p:bldP spid="348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t>
            </a:r>
          </a:p>
        </p:txBody>
      </p:sp>
      <p:sp>
        <p:nvSpPr>
          <p:cNvPr id="3" name="Content Placeholder 2"/>
          <p:cNvSpPr>
            <a:spLocks noGrp="1"/>
          </p:cNvSpPr>
          <p:nvPr>
            <p:ph idx="1"/>
          </p:nvPr>
        </p:nvSpPr>
        <p:spPr>
          <a:xfrm>
            <a:off x="881575" y="1447800"/>
            <a:ext cx="10428850" cy="5181600"/>
          </a:xfrm>
        </p:spPr>
        <p:txBody>
          <a:bodyPr>
            <a:normAutofit/>
          </a:bodyPr>
          <a:lstStyle/>
          <a:p>
            <a:r>
              <a:rPr lang="en-US" dirty="0"/>
              <a:t>Same as cross-correlation, except that the kernel is “flipped” (horizontally and vertically)</a:t>
            </a:r>
          </a:p>
          <a:p>
            <a:endParaRPr lang="en-US" dirty="0"/>
          </a:p>
          <a:p>
            <a:endParaRPr lang="en-US" dirty="0"/>
          </a:p>
          <a:p>
            <a:endParaRPr lang="en-US" dirty="0"/>
          </a:p>
          <a:p>
            <a:endParaRPr lang="en-US" dirty="0"/>
          </a:p>
          <a:p>
            <a:endParaRPr lang="en-US" dirty="0"/>
          </a:p>
          <a:p>
            <a:r>
              <a:rPr lang="en-US" dirty="0"/>
              <a:t>Convolution is </a:t>
            </a:r>
            <a:r>
              <a:rPr lang="en-US" b="1" dirty="0"/>
              <a:t>commutative</a:t>
            </a:r>
            <a:r>
              <a:rPr lang="en-US" dirty="0"/>
              <a:t> and </a:t>
            </a:r>
            <a:r>
              <a:rPr lang="en-US" b="1" dirty="0"/>
              <a:t>associative</a:t>
            </a:r>
          </a:p>
        </p:txBody>
      </p:sp>
      <p:sp>
        <p:nvSpPr>
          <p:cNvPr id="5" name="Rectangle 10"/>
          <p:cNvSpPr>
            <a:spLocks noChangeArrowheads="1"/>
          </p:cNvSpPr>
          <p:nvPr>
            <p:custDataLst>
              <p:tags r:id="rId1"/>
            </p:custDataLst>
          </p:nvPr>
        </p:nvSpPr>
        <p:spPr bwMode="auto">
          <a:xfrm>
            <a:off x="3086100" y="4092575"/>
            <a:ext cx="7200900" cy="609600"/>
          </a:xfrm>
          <a:prstGeom prst="rect">
            <a:avLst/>
          </a:prstGeom>
          <a:noFill/>
          <a:ln w="9525">
            <a:noFill/>
            <a:miter lim="800000"/>
            <a:headEnd/>
            <a:tailEnd/>
          </a:ln>
          <a:effectLst/>
        </p:spPr>
        <p:txBody>
          <a:bodyPr/>
          <a:lstStyle/>
          <a:p>
            <a:pPr marL="342900" indent="-342900">
              <a:spcBef>
                <a:spcPct val="50000"/>
              </a:spcBef>
              <a:spcAft>
                <a:spcPct val="50000"/>
              </a:spcAft>
            </a:pPr>
            <a:r>
              <a:rPr lang="en-US" sz="2800" dirty="0"/>
              <a:t>This is called a </a:t>
            </a:r>
            <a:r>
              <a:rPr lang="en-US" sz="2800" b="1" dirty="0"/>
              <a:t>convolution</a:t>
            </a:r>
            <a:r>
              <a:rPr lang="en-US" sz="2800" dirty="0"/>
              <a:t> operation:</a:t>
            </a:r>
          </a:p>
        </p:txBody>
      </p:sp>
      <p:pic>
        <p:nvPicPr>
          <p:cNvPr id="46084" name="Picture 4"/>
          <p:cNvPicPr>
            <a:picLocks noChangeAspect="1" noChangeArrowheads="1"/>
          </p:cNvPicPr>
          <p:nvPr/>
        </p:nvPicPr>
        <p:blipFill>
          <a:blip r:embed="rId3" cstate="print"/>
          <a:srcRect/>
          <a:stretch>
            <a:fillRect/>
          </a:stretch>
        </p:blipFill>
        <p:spPr bwMode="auto">
          <a:xfrm>
            <a:off x="2667000" y="2743200"/>
            <a:ext cx="6629400" cy="1186432"/>
          </a:xfrm>
          <a:prstGeom prst="rect">
            <a:avLst/>
          </a:prstGeom>
          <a:noFill/>
          <a:ln w="9525">
            <a:noFill/>
            <a:miter lim="800000"/>
            <a:headEnd/>
            <a:tailEnd/>
          </a:ln>
        </p:spPr>
      </p:pic>
      <p:pic>
        <p:nvPicPr>
          <p:cNvPr id="46085" name="Picture 5"/>
          <p:cNvPicPr>
            <a:picLocks noChangeAspect="1" noChangeArrowheads="1"/>
          </p:cNvPicPr>
          <p:nvPr/>
        </p:nvPicPr>
        <p:blipFill>
          <a:blip r:embed="rId4" cstate="print"/>
          <a:srcRect/>
          <a:stretch>
            <a:fillRect/>
          </a:stretch>
        </p:blipFill>
        <p:spPr bwMode="auto">
          <a:xfrm>
            <a:off x="4267200" y="4629150"/>
            <a:ext cx="3219450" cy="78105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209800" y="228600"/>
            <a:ext cx="7772400" cy="609600"/>
          </a:xfrm>
        </p:spPr>
        <p:txBody>
          <a:bodyPr>
            <a:normAutofit fontScale="90000"/>
          </a:bodyPr>
          <a:lstStyle/>
          <a:p>
            <a:r>
              <a:rPr lang="en-US"/>
              <a:t>Gaussian Kernel</a:t>
            </a:r>
          </a:p>
        </p:txBody>
      </p:sp>
      <p:pic>
        <p:nvPicPr>
          <p:cNvPr id="28676" name="Picture 4" descr="realgaussian"/>
          <p:cNvPicPr>
            <a:picLocks noChangeAspect="1" noChangeArrowheads="1"/>
          </p:cNvPicPr>
          <p:nvPr/>
        </p:nvPicPr>
        <p:blipFill>
          <a:blip r:embed="rId4" cstate="print"/>
          <a:srcRect l="3360" t="15573" b="4480"/>
          <a:stretch>
            <a:fillRect/>
          </a:stretch>
        </p:blipFill>
        <p:spPr bwMode="auto">
          <a:xfrm>
            <a:off x="3276601" y="1995487"/>
            <a:ext cx="2943225" cy="1827212"/>
          </a:xfrm>
          <a:prstGeom prst="rect">
            <a:avLst/>
          </a:prstGeom>
          <a:noFill/>
          <a:ln w="9525">
            <a:noFill/>
            <a:miter lim="800000"/>
            <a:headEnd/>
            <a:tailEnd/>
          </a:ln>
        </p:spPr>
      </p:pic>
      <p:pic>
        <p:nvPicPr>
          <p:cNvPr id="28677" name="Picture 5"/>
          <p:cNvPicPr>
            <a:picLocks noChangeAspect="1" noChangeArrowheads="1"/>
          </p:cNvPicPr>
          <p:nvPr/>
        </p:nvPicPr>
        <p:blipFill>
          <a:blip r:embed="rId5" cstate="print"/>
          <a:srcRect/>
          <a:stretch>
            <a:fillRect/>
          </a:stretch>
        </p:blipFill>
        <p:spPr bwMode="auto">
          <a:xfrm>
            <a:off x="6705600" y="1995487"/>
            <a:ext cx="1828800" cy="1828800"/>
          </a:xfrm>
          <a:prstGeom prst="rect">
            <a:avLst/>
          </a:prstGeom>
          <a:noFill/>
          <a:ln w="9525">
            <a:noFill/>
            <a:miter lim="800000"/>
            <a:headEnd/>
            <a:tailEnd/>
          </a:ln>
        </p:spPr>
      </p:pic>
      <p:pic>
        <p:nvPicPr>
          <p:cNvPr id="28678" name="Picture 6" descr="txp_fig"/>
          <p:cNvPicPr>
            <a:picLocks noChangeAspect="1" noChangeArrowheads="1"/>
          </p:cNvPicPr>
          <p:nvPr>
            <p:custDataLst>
              <p:tags r:id="rId1"/>
            </p:custDataLst>
          </p:nvPr>
        </p:nvPicPr>
        <p:blipFill>
          <a:blip r:embed="rId6" cstate="print">
            <a:clrChange>
              <a:clrFrom>
                <a:srgbClr val="FFFFFF"/>
              </a:clrFrom>
              <a:clrTo>
                <a:srgbClr val="FFFFFF">
                  <a:alpha val="0"/>
                </a:srgbClr>
              </a:clrTo>
            </a:clrChange>
          </a:blip>
          <a:srcRect/>
          <a:stretch>
            <a:fillRect/>
          </a:stretch>
        </p:blipFill>
        <p:spPr bwMode="auto">
          <a:xfrm>
            <a:off x="3886200" y="4205288"/>
            <a:ext cx="4114800" cy="1052513"/>
          </a:xfrm>
          <a:prstGeom prst="rect">
            <a:avLst/>
          </a:prstGeom>
          <a:noFill/>
          <a:ln w="9525">
            <a:noFill/>
            <a:miter lim="800000"/>
            <a:headEnd/>
            <a:tailEnd/>
          </a:ln>
        </p:spPr>
      </p:pic>
      <p:sp>
        <p:nvSpPr>
          <p:cNvPr id="28682" name="Text Box 10"/>
          <p:cNvSpPr txBox="1">
            <a:spLocks noChangeArrowheads="1"/>
          </p:cNvSpPr>
          <p:nvPr/>
        </p:nvSpPr>
        <p:spPr bwMode="auto">
          <a:xfrm>
            <a:off x="8534401" y="6397625"/>
            <a:ext cx="1820307" cy="369332"/>
          </a:xfrm>
          <a:prstGeom prst="rect">
            <a:avLst/>
          </a:prstGeom>
          <a:noFill/>
          <a:ln w="9525">
            <a:noFill/>
            <a:miter lim="800000"/>
            <a:headEnd/>
            <a:tailEnd/>
          </a:ln>
        </p:spPr>
        <p:txBody>
          <a:bodyPr wrap="none">
            <a:spAutoFit/>
          </a:bodyPr>
          <a:lstStyle/>
          <a:p>
            <a:r>
              <a:rPr lang="en-US" sz="1400"/>
              <a:t>Source: C. </a:t>
            </a:r>
            <a:r>
              <a:rPr lang="en-US" sz="1400" dirty="0"/>
              <a:t>Rasmussen</a:t>
            </a:r>
            <a:r>
              <a:rPr lang="en-US" dirty="0"/>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9"/>
          <p:cNvSpPr>
            <a:spLocks noChangeArrowheads="1"/>
          </p:cNvSpPr>
          <p:nvPr/>
        </p:nvSpPr>
        <p:spPr bwMode="auto">
          <a:xfrm>
            <a:off x="2438400" y="1828800"/>
            <a:ext cx="8077200" cy="762000"/>
          </a:xfrm>
          <a:prstGeom prst="rect">
            <a:avLst/>
          </a:prstGeom>
          <a:noFill/>
          <a:ln w="9525">
            <a:noFill/>
            <a:miter lim="800000"/>
            <a:headEnd/>
            <a:tailEnd/>
          </a:ln>
        </p:spPr>
        <p:txBody>
          <a:bodyPr/>
          <a:lstStyle/>
          <a:p>
            <a:pPr marL="342900" indent="-342900">
              <a:spcBef>
                <a:spcPct val="20000"/>
              </a:spcBef>
            </a:pPr>
            <a:r>
              <a:rPr lang="en-US" dirty="0"/>
              <a:t>The gradient points in the direction of most rapid increase in intensity</a:t>
            </a:r>
            <a:br>
              <a:rPr lang="en-US" dirty="0"/>
            </a:br>
            <a:br>
              <a:rPr lang="en-US" dirty="0"/>
            </a:br>
            <a:br>
              <a:rPr lang="en-US" dirty="0"/>
            </a:br>
            <a:endParaRPr lang="en-US" dirty="0"/>
          </a:p>
        </p:txBody>
      </p:sp>
      <p:grpSp>
        <p:nvGrpSpPr>
          <p:cNvPr id="2" name="Group 2"/>
          <p:cNvGrpSpPr>
            <a:grpSpLocks/>
          </p:cNvGrpSpPr>
          <p:nvPr/>
        </p:nvGrpSpPr>
        <p:grpSpPr bwMode="auto">
          <a:xfrm>
            <a:off x="7315200" y="2438400"/>
            <a:ext cx="2590800" cy="990600"/>
            <a:chOff x="3840" y="1776"/>
            <a:chExt cx="1632" cy="624"/>
          </a:xfrm>
        </p:grpSpPr>
        <p:grpSp>
          <p:nvGrpSpPr>
            <p:cNvPr id="3" name="Group 3"/>
            <p:cNvGrpSpPr>
              <a:grpSpLocks/>
            </p:cNvGrpSpPr>
            <p:nvPr/>
          </p:nvGrpSpPr>
          <p:grpSpPr bwMode="auto">
            <a:xfrm>
              <a:off x="3840" y="1776"/>
              <a:ext cx="1632" cy="624"/>
              <a:chOff x="3840" y="1776"/>
              <a:chExt cx="1632" cy="624"/>
            </a:xfrm>
          </p:grpSpPr>
          <p:grpSp>
            <p:nvGrpSpPr>
              <p:cNvPr id="4" name="Group 4"/>
              <p:cNvGrpSpPr>
                <a:grpSpLocks/>
              </p:cNvGrpSpPr>
              <p:nvPr/>
            </p:nvGrpSpPr>
            <p:grpSpPr bwMode="auto">
              <a:xfrm>
                <a:off x="3840" y="1776"/>
                <a:ext cx="624" cy="624"/>
                <a:chOff x="3840" y="1776"/>
                <a:chExt cx="624" cy="624"/>
              </a:xfrm>
            </p:grpSpPr>
            <p:sp>
              <p:nvSpPr>
                <p:cNvPr id="974853" name="Rectangle 5"/>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w="9525">
                  <a:noFill/>
                  <a:miter lim="800000"/>
                  <a:headEnd/>
                  <a:tailEnd/>
                </a:ln>
                <a:effectLst/>
              </p:spPr>
              <p:txBody>
                <a:bodyPr wrap="none" anchor="ctr"/>
                <a:lstStyle/>
                <a:p>
                  <a:pPr>
                    <a:defRPr/>
                  </a:pPr>
                  <a:endParaRPr lang="en-US"/>
                </a:p>
              </p:txBody>
            </p:sp>
            <p:sp>
              <p:nvSpPr>
                <p:cNvPr id="9246" name="Line 6"/>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p:spPr>
              <p:txBody>
                <a:bodyPr/>
                <a:lstStyle/>
                <a:p>
                  <a:endParaRPr lang="en-US"/>
                </a:p>
              </p:txBody>
            </p:sp>
          </p:grpSp>
          <p:pic>
            <p:nvPicPr>
              <p:cNvPr id="9244" name="Picture 7" descr="Edittex"/>
              <p:cNvPicPr>
                <a:picLocks noChangeAspect="1" noChangeArrowheads="1"/>
              </p:cNvPicPr>
              <p:nvPr>
                <p:custDataLst>
                  <p:tags r:id="rId7"/>
                </p:custDataLst>
              </p:nvPr>
            </p:nvPicPr>
            <p:blipFill>
              <a:blip r:embed="rId10" cstate="print"/>
              <a:srcRect/>
              <a:stretch>
                <a:fillRect/>
              </a:stretch>
            </p:blipFill>
            <p:spPr bwMode="auto">
              <a:xfrm>
                <a:off x="4505" y="1824"/>
                <a:ext cx="967" cy="248"/>
              </a:xfrm>
              <a:prstGeom prst="rect">
                <a:avLst/>
              </a:prstGeom>
              <a:noFill/>
              <a:ln w="9525">
                <a:noFill/>
                <a:miter lim="800000"/>
                <a:headEnd/>
                <a:tailEnd/>
              </a:ln>
            </p:spPr>
          </p:pic>
        </p:grpSp>
        <p:sp>
          <p:nvSpPr>
            <p:cNvPr id="9242" name="Oval 8"/>
            <p:cNvSpPr>
              <a:spLocks noChangeArrowheads="1"/>
            </p:cNvSpPr>
            <p:nvPr/>
          </p:nvSpPr>
          <p:spPr bwMode="auto">
            <a:xfrm>
              <a:off x="4128" y="2064"/>
              <a:ext cx="48" cy="48"/>
            </a:xfrm>
            <a:prstGeom prst="ellipse">
              <a:avLst/>
            </a:prstGeom>
            <a:solidFill>
              <a:srgbClr val="FF0000"/>
            </a:solidFill>
            <a:ln w="9525">
              <a:noFill/>
              <a:round/>
              <a:headEnd/>
              <a:tailEnd/>
            </a:ln>
          </p:spPr>
          <p:txBody>
            <a:bodyPr wrap="none" anchor="ctr"/>
            <a:lstStyle/>
            <a:p>
              <a:endParaRPr lang="en-US"/>
            </a:p>
          </p:txBody>
        </p:sp>
      </p:grpSp>
      <p:sp>
        <p:nvSpPr>
          <p:cNvPr id="9220" name="Rectangle 9"/>
          <p:cNvSpPr>
            <a:spLocks noGrp="1" noChangeArrowheads="1"/>
          </p:cNvSpPr>
          <p:nvPr>
            <p:ph type="title"/>
          </p:nvPr>
        </p:nvSpPr>
        <p:spPr>
          <a:xfrm>
            <a:off x="1981200" y="0"/>
            <a:ext cx="8229600" cy="1143000"/>
          </a:xfrm>
        </p:spPr>
        <p:txBody>
          <a:bodyPr/>
          <a:lstStyle/>
          <a:p>
            <a:r>
              <a:rPr lang="en-US"/>
              <a:t>Image gradient</a:t>
            </a:r>
          </a:p>
        </p:txBody>
      </p:sp>
      <p:sp>
        <p:nvSpPr>
          <p:cNvPr id="9221" name="Rectangle 10"/>
          <p:cNvSpPr>
            <a:spLocks noGrp="1" noChangeArrowheads="1"/>
          </p:cNvSpPr>
          <p:nvPr>
            <p:ph type="body" idx="1"/>
          </p:nvPr>
        </p:nvSpPr>
        <p:spPr>
          <a:xfrm>
            <a:off x="2209800" y="1219200"/>
            <a:ext cx="8077200" cy="1295400"/>
          </a:xfrm>
        </p:spPr>
        <p:txBody>
          <a:bodyPr>
            <a:normAutofit/>
          </a:bodyPr>
          <a:lstStyle/>
          <a:p>
            <a:r>
              <a:rPr lang="en-US" sz="2400" dirty="0"/>
              <a:t>The </a:t>
            </a:r>
            <a:r>
              <a:rPr lang="en-US" sz="2400" i="1" dirty="0"/>
              <a:t>gradient</a:t>
            </a:r>
            <a:r>
              <a:rPr lang="en-US" sz="2400" dirty="0"/>
              <a:t> of an image: </a:t>
            </a:r>
          </a:p>
        </p:txBody>
      </p:sp>
      <p:pic>
        <p:nvPicPr>
          <p:cNvPr id="9222" name="Picture 11" descr="Edittex"/>
          <p:cNvPicPr>
            <a:picLocks noChangeAspect="1" noChangeArrowheads="1"/>
          </p:cNvPicPr>
          <p:nvPr>
            <p:custDataLst>
              <p:tags r:id="rId1"/>
            </p:custDataLst>
          </p:nvPr>
        </p:nvPicPr>
        <p:blipFill>
          <a:blip r:embed="rId10" cstate="print"/>
          <a:srcRect/>
          <a:stretch>
            <a:fillRect/>
          </a:stretch>
        </p:blipFill>
        <p:spPr bwMode="auto">
          <a:xfrm>
            <a:off x="6096001" y="1143001"/>
            <a:ext cx="2468563" cy="633413"/>
          </a:xfrm>
          <a:prstGeom prst="rect">
            <a:avLst/>
          </a:prstGeom>
          <a:noFill/>
          <a:ln w="9525">
            <a:noFill/>
            <a:miter lim="800000"/>
            <a:headEnd/>
            <a:tailEnd/>
          </a:ln>
        </p:spPr>
      </p:pic>
      <p:sp>
        <p:nvSpPr>
          <p:cNvPr id="974860" name="Rectangle 12"/>
          <p:cNvSpPr>
            <a:spLocks noChangeArrowheads="1"/>
          </p:cNvSpPr>
          <p:nvPr/>
        </p:nvSpPr>
        <p:spPr bwMode="auto">
          <a:xfrm>
            <a:off x="2286000" y="2438400"/>
            <a:ext cx="304800" cy="990600"/>
          </a:xfrm>
          <a:prstGeom prst="rect">
            <a:avLst/>
          </a:prstGeom>
          <a:gradFill rotWithShape="0">
            <a:gsLst>
              <a:gs pos="0">
                <a:schemeClr val="tx1"/>
              </a:gs>
              <a:gs pos="100000">
                <a:schemeClr val="tx1">
                  <a:gamma/>
                  <a:tint val="0"/>
                  <a:invGamma/>
                </a:schemeClr>
              </a:gs>
            </a:gsLst>
            <a:lin ang="0" scaled="1"/>
          </a:gradFill>
          <a:ln w="9525">
            <a:noFill/>
            <a:miter lim="800000"/>
            <a:headEnd/>
            <a:tailEnd/>
          </a:ln>
          <a:effectLst/>
        </p:spPr>
        <p:txBody>
          <a:bodyPr wrap="none" anchor="ctr"/>
          <a:lstStyle/>
          <a:p>
            <a:pPr>
              <a:defRPr/>
            </a:pPr>
            <a:endParaRPr lang="en-US"/>
          </a:p>
        </p:txBody>
      </p:sp>
      <p:sp>
        <p:nvSpPr>
          <p:cNvPr id="9224" name="Line 13"/>
          <p:cNvSpPr>
            <a:spLocks noChangeShapeType="1"/>
          </p:cNvSpPr>
          <p:nvPr/>
        </p:nvSpPr>
        <p:spPr bwMode="auto">
          <a:xfrm>
            <a:off x="2438400" y="2971800"/>
            <a:ext cx="533400" cy="0"/>
          </a:xfrm>
          <a:prstGeom prst="line">
            <a:avLst/>
          </a:prstGeom>
          <a:noFill/>
          <a:ln w="28575">
            <a:solidFill>
              <a:srgbClr val="FF0000"/>
            </a:solidFill>
            <a:round/>
            <a:headEnd/>
            <a:tailEnd type="triangle" w="med" len="med"/>
          </a:ln>
        </p:spPr>
        <p:txBody>
          <a:bodyPr/>
          <a:lstStyle/>
          <a:p>
            <a:endParaRPr lang="en-US"/>
          </a:p>
        </p:txBody>
      </p:sp>
      <p:sp>
        <p:nvSpPr>
          <p:cNvPr id="9225" name="Oval 14"/>
          <p:cNvSpPr>
            <a:spLocks noChangeArrowheads="1"/>
          </p:cNvSpPr>
          <p:nvPr/>
        </p:nvSpPr>
        <p:spPr bwMode="auto">
          <a:xfrm>
            <a:off x="2381250" y="2933700"/>
            <a:ext cx="76200" cy="76200"/>
          </a:xfrm>
          <a:prstGeom prst="ellipse">
            <a:avLst/>
          </a:prstGeom>
          <a:solidFill>
            <a:srgbClr val="FF0000"/>
          </a:solidFill>
          <a:ln w="9525">
            <a:noFill/>
            <a:round/>
            <a:headEnd/>
            <a:tailEnd/>
          </a:ln>
        </p:spPr>
        <p:txBody>
          <a:bodyPr wrap="none" anchor="ctr"/>
          <a:lstStyle/>
          <a:p>
            <a:endParaRPr lang="en-US"/>
          </a:p>
        </p:txBody>
      </p:sp>
      <p:pic>
        <p:nvPicPr>
          <p:cNvPr id="9226" name="Picture 15" descr="Edittex"/>
          <p:cNvPicPr>
            <a:picLocks noChangeAspect="1" noChangeArrowheads="1"/>
          </p:cNvPicPr>
          <p:nvPr>
            <p:custDataLst>
              <p:tags r:id="rId2"/>
            </p:custDataLst>
          </p:nvPr>
        </p:nvPicPr>
        <p:blipFill>
          <a:blip r:embed="rId11" cstate="print"/>
          <a:srcRect/>
          <a:stretch>
            <a:fillRect/>
          </a:stretch>
        </p:blipFill>
        <p:spPr bwMode="auto">
          <a:xfrm>
            <a:off x="2743201" y="2513014"/>
            <a:ext cx="1408113" cy="382587"/>
          </a:xfrm>
          <a:prstGeom prst="rect">
            <a:avLst/>
          </a:prstGeom>
          <a:noFill/>
          <a:ln w="9525">
            <a:noFill/>
            <a:miter lim="800000"/>
            <a:headEnd/>
            <a:tailEnd/>
          </a:ln>
        </p:spPr>
      </p:pic>
      <p:grpSp>
        <p:nvGrpSpPr>
          <p:cNvPr id="5" name="Group 16"/>
          <p:cNvGrpSpPr>
            <a:grpSpLocks/>
          </p:cNvGrpSpPr>
          <p:nvPr/>
        </p:nvGrpSpPr>
        <p:grpSpPr bwMode="auto">
          <a:xfrm>
            <a:off x="5021264" y="2438400"/>
            <a:ext cx="1882775" cy="1157288"/>
            <a:chOff x="2395" y="1776"/>
            <a:chExt cx="1186" cy="729"/>
          </a:xfrm>
        </p:grpSpPr>
        <p:pic>
          <p:nvPicPr>
            <p:cNvPr id="9237" name="Picture 17" descr="Edittex"/>
            <p:cNvPicPr>
              <a:picLocks noChangeAspect="1" noChangeArrowheads="1"/>
            </p:cNvPicPr>
            <p:nvPr>
              <p:custDataLst>
                <p:tags r:id="rId6"/>
              </p:custDataLst>
            </p:nvPr>
          </p:nvPicPr>
          <p:blipFill>
            <a:blip r:embed="rId12" cstate="print"/>
            <a:srcRect/>
            <a:stretch>
              <a:fillRect/>
            </a:stretch>
          </p:blipFill>
          <p:spPr bwMode="auto">
            <a:xfrm>
              <a:off x="2688" y="2256"/>
              <a:ext cx="893" cy="249"/>
            </a:xfrm>
            <a:prstGeom prst="rect">
              <a:avLst/>
            </a:prstGeom>
            <a:noFill/>
            <a:ln w="9525">
              <a:noFill/>
              <a:miter lim="800000"/>
              <a:headEnd/>
              <a:tailEnd/>
            </a:ln>
          </p:spPr>
        </p:pic>
        <p:sp>
          <p:nvSpPr>
            <p:cNvPr id="974866" name="Rectangle 18"/>
            <p:cNvSpPr>
              <a:spLocks noChangeArrowheads="1"/>
            </p:cNvSpPr>
            <p:nvPr/>
          </p:nvSpPr>
          <p:spPr bwMode="auto">
            <a:xfrm rot="5400000">
              <a:off x="2638" y="1533"/>
              <a:ext cx="192" cy="677"/>
            </a:xfrm>
            <a:prstGeom prst="rect">
              <a:avLst/>
            </a:prstGeom>
            <a:gradFill rotWithShape="0">
              <a:gsLst>
                <a:gs pos="0">
                  <a:schemeClr val="tx1"/>
                </a:gs>
                <a:gs pos="100000">
                  <a:schemeClr val="tx1">
                    <a:gamma/>
                    <a:tint val="0"/>
                    <a:invGamma/>
                  </a:schemeClr>
                </a:gs>
              </a:gsLst>
              <a:lin ang="5400000" scaled="1"/>
            </a:gradFill>
            <a:ln w="9525">
              <a:noFill/>
              <a:miter lim="800000"/>
              <a:headEnd/>
              <a:tailEnd/>
            </a:ln>
            <a:effectLst/>
          </p:spPr>
          <p:txBody>
            <a:bodyPr wrap="none" anchor="ctr"/>
            <a:lstStyle/>
            <a:p>
              <a:pPr>
                <a:defRPr/>
              </a:pPr>
              <a:endParaRPr lang="en-US"/>
            </a:p>
          </p:txBody>
        </p:sp>
        <p:sp>
          <p:nvSpPr>
            <p:cNvPr id="9239" name="Line 19"/>
            <p:cNvSpPr>
              <a:spLocks noChangeShapeType="1"/>
            </p:cNvSpPr>
            <p:nvPr/>
          </p:nvSpPr>
          <p:spPr bwMode="auto">
            <a:xfrm rot="5400000">
              <a:off x="2568" y="2040"/>
              <a:ext cx="336" cy="0"/>
            </a:xfrm>
            <a:prstGeom prst="line">
              <a:avLst/>
            </a:prstGeom>
            <a:noFill/>
            <a:ln w="28575">
              <a:solidFill>
                <a:srgbClr val="FF0000"/>
              </a:solidFill>
              <a:round/>
              <a:headEnd/>
              <a:tailEnd type="triangle" w="med" len="med"/>
            </a:ln>
          </p:spPr>
          <p:txBody>
            <a:bodyPr/>
            <a:lstStyle/>
            <a:p>
              <a:endParaRPr lang="en-US"/>
            </a:p>
          </p:txBody>
        </p:sp>
        <p:sp>
          <p:nvSpPr>
            <p:cNvPr id="9240" name="Oval 20"/>
            <p:cNvSpPr>
              <a:spLocks noChangeArrowheads="1"/>
            </p:cNvSpPr>
            <p:nvPr/>
          </p:nvSpPr>
          <p:spPr bwMode="auto">
            <a:xfrm>
              <a:off x="2712" y="1848"/>
              <a:ext cx="48" cy="48"/>
            </a:xfrm>
            <a:prstGeom prst="ellipse">
              <a:avLst/>
            </a:prstGeom>
            <a:solidFill>
              <a:srgbClr val="FF0000"/>
            </a:solidFill>
            <a:ln w="9525">
              <a:noFill/>
              <a:round/>
              <a:headEnd/>
              <a:tailEnd/>
            </a:ln>
          </p:spPr>
          <p:txBody>
            <a:bodyPr wrap="none" anchor="ctr"/>
            <a:lstStyle/>
            <a:p>
              <a:endParaRPr lang="en-US"/>
            </a:p>
          </p:txBody>
        </p:sp>
      </p:grpSp>
      <p:grpSp>
        <p:nvGrpSpPr>
          <p:cNvPr id="6" name="Group 21"/>
          <p:cNvGrpSpPr>
            <a:grpSpLocks/>
          </p:cNvGrpSpPr>
          <p:nvPr/>
        </p:nvGrpSpPr>
        <p:grpSpPr bwMode="auto">
          <a:xfrm>
            <a:off x="7800976" y="2449514"/>
            <a:ext cx="485775" cy="509587"/>
            <a:chOff x="4152" y="1776"/>
            <a:chExt cx="306" cy="321"/>
          </a:xfrm>
        </p:grpSpPr>
        <p:sp>
          <p:nvSpPr>
            <p:cNvPr id="9233" name="Line 22"/>
            <p:cNvSpPr>
              <a:spLocks noChangeShapeType="1"/>
            </p:cNvSpPr>
            <p:nvPr/>
          </p:nvSpPr>
          <p:spPr bwMode="auto">
            <a:xfrm>
              <a:off x="4155" y="2088"/>
              <a:ext cx="303" cy="0"/>
            </a:xfrm>
            <a:prstGeom prst="line">
              <a:avLst/>
            </a:prstGeom>
            <a:noFill/>
            <a:ln w="9525">
              <a:solidFill>
                <a:schemeClr val="tx1"/>
              </a:solidFill>
              <a:round/>
              <a:headEnd/>
              <a:tailEnd type="triangle" w="med" len="med"/>
            </a:ln>
          </p:spPr>
          <p:txBody>
            <a:bodyPr/>
            <a:lstStyle/>
            <a:p>
              <a:endParaRPr lang="en-US"/>
            </a:p>
          </p:txBody>
        </p:sp>
        <p:sp>
          <p:nvSpPr>
            <p:cNvPr id="9234" name="Line 23"/>
            <p:cNvSpPr>
              <a:spLocks noChangeShapeType="1"/>
            </p:cNvSpPr>
            <p:nvPr/>
          </p:nvSpPr>
          <p:spPr bwMode="auto">
            <a:xfrm flipV="1">
              <a:off x="4152" y="1776"/>
              <a:ext cx="0" cy="321"/>
            </a:xfrm>
            <a:prstGeom prst="line">
              <a:avLst/>
            </a:prstGeom>
            <a:noFill/>
            <a:ln w="9525">
              <a:solidFill>
                <a:schemeClr val="tx1"/>
              </a:solidFill>
              <a:round/>
              <a:headEnd/>
              <a:tailEnd type="triangle" w="med" len="med"/>
            </a:ln>
          </p:spPr>
          <p:txBody>
            <a:bodyPr/>
            <a:lstStyle/>
            <a:p>
              <a:endParaRPr lang="en-US"/>
            </a:p>
          </p:txBody>
        </p:sp>
        <p:sp>
          <p:nvSpPr>
            <p:cNvPr id="9235" name="Freeform 24"/>
            <p:cNvSpPr>
              <a:spLocks/>
            </p:cNvSpPr>
            <p:nvPr/>
          </p:nvSpPr>
          <p:spPr bwMode="auto">
            <a:xfrm flipV="1">
              <a:off x="4216" y="2032"/>
              <a:ext cx="27" cy="51"/>
            </a:xfrm>
            <a:custGeom>
              <a:avLst/>
              <a:gdLst>
                <a:gd name="T0" fmla="*/ 18 w 27"/>
                <a:gd name="T1" fmla="*/ 0 h 51"/>
                <a:gd name="T2" fmla="*/ 24 w 27"/>
                <a:gd name="T3" fmla="*/ 33 h 51"/>
                <a:gd name="T4" fmla="*/ 0 w 27"/>
                <a:gd name="T5" fmla="*/ 51 h 51"/>
                <a:gd name="T6" fmla="*/ 0 60000 65536"/>
                <a:gd name="T7" fmla="*/ 0 60000 65536"/>
                <a:gd name="T8" fmla="*/ 0 60000 65536"/>
                <a:gd name="T9" fmla="*/ 0 w 27"/>
                <a:gd name="T10" fmla="*/ 0 h 51"/>
                <a:gd name="T11" fmla="*/ 27 w 27"/>
                <a:gd name="T12" fmla="*/ 51 h 51"/>
              </a:gdLst>
              <a:ahLst/>
              <a:cxnLst>
                <a:cxn ang="T6">
                  <a:pos x="T0" y="T1"/>
                </a:cxn>
                <a:cxn ang="T7">
                  <a:pos x="T2" y="T3"/>
                </a:cxn>
                <a:cxn ang="T8">
                  <a:pos x="T4" y="T5"/>
                </a:cxn>
              </a:cxnLst>
              <a:rect l="T9" t="T10" r="T11" b="T12"/>
              <a:pathLst>
                <a:path w="27" h="51">
                  <a:moveTo>
                    <a:pt x="18" y="0"/>
                  </a:moveTo>
                  <a:cubicBezTo>
                    <a:pt x="22" y="12"/>
                    <a:pt x="27" y="25"/>
                    <a:pt x="24" y="33"/>
                  </a:cubicBezTo>
                  <a:cubicBezTo>
                    <a:pt x="21" y="41"/>
                    <a:pt x="10" y="46"/>
                    <a:pt x="0" y="51"/>
                  </a:cubicBezTo>
                </a:path>
              </a:pathLst>
            </a:custGeom>
            <a:noFill/>
            <a:ln w="12700">
              <a:solidFill>
                <a:schemeClr val="tx1"/>
              </a:solidFill>
              <a:round/>
              <a:headEnd/>
              <a:tailEnd/>
            </a:ln>
          </p:spPr>
          <p:txBody>
            <a:bodyPr/>
            <a:lstStyle/>
            <a:p>
              <a:endParaRPr lang="en-US"/>
            </a:p>
          </p:txBody>
        </p:sp>
        <p:pic>
          <p:nvPicPr>
            <p:cNvPr id="9236" name="Picture 25" descr="Edittex"/>
            <p:cNvPicPr>
              <a:picLocks noChangeAspect="1" noChangeArrowheads="1"/>
            </p:cNvPicPr>
            <p:nvPr>
              <p:custDataLst>
                <p:tags r:id="rId5"/>
              </p:custDataLst>
            </p:nvPr>
          </p:nvPicPr>
          <p:blipFill>
            <a:blip r:embed="rId13" cstate="print">
              <a:clrChange>
                <a:clrFrom>
                  <a:srgbClr val="FFFFFF"/>
                </a:clrFrom>
                <a:clrTo>
                  <a:srgbClr val="FFFFFF">
                    <a:alpha val="0"/>
                  </a:srgbClr>
                </a:clrTo>
              </a:clrChange>
            </a:blip>
            <a:srcRect/>
            <a:stretch>
              <a:fillRect/>
            </a:stretch>
          </p:blipFill>
          <p:spPr bwMode="auto">
            <a:xfrm>
              <a:off x="4299" y="1968"/>
              <a:ext cx="69" cy="123"/>
            </a:xfrm>
            <a:prstGeom prst="rect">
              <a:avLst/>
            </a:prstGeom>
            <a:noFill/>
            <a:ln w="9525">
              <a:noFill/>
              <a:miter lim="800000"/>
              <a:headEnd/>
              <a:tailEnd/>
            </a:ln>
          </p:spPr>
        </p:pic>
      </p:grpSp>
      <p:sp>
        <p:nvSpPr>
          <p:cNvPr id="9229" name="Rectangle 26"/>
          <p:cNvSpPr>
            <a:spLocks noChangeArrowheads="1"/>
          </p:cNvSpPr>
          <p:nvPr/>
        </p:nvSpPr>
        <p:spPr bwMode="auto">
          <a:xfrm>
            <a:off x="2057400" y="3962400"/>
            <a:ext cx="8077200" cy="2895600"/>
          </a:xfrm>
          <a:prstGeom prst="rect">
            <a:avLst/>
          </a:prstGeom>
          <a:noFill/>
          <a:ln w="9525">
            <a:noFill/>
            <a:miter lim="800000"/>
            <a:headEnd/>
            <a:tailEnd/>
          </a:ln>
        </p:spPr>
        <p:txBody>
          <a:bodyPr/>
          <a:lstStyle/>
          <a:p>
            <a:pPr marL="342900" indent="-342900">
              <a:spcBef>
                <a:spcPct val="20000"/>
              </a:spcBef>
            </a:pPr>
            <a:r>
              <a:rPr lang="en-US" dirty="0"/>
              <a:t>The </a:t>
            </a:r>
            <a:r>
              <a:rPr lang="en-US" i="1" dirty="0"/>
              <a:t>edge strength</a:t>
            </a:r>
            <a:r>
              <a:rPr lang="en-US" dirty="0"/>
              <a:t> is given by the gradient magnitude:</a:t>
            </a:r>
          </a:p>
          <a:p>
            <a:pPr marL="342900" indent="-342900">
              <a:spcBef>
                <a:spcPct val="20000"/>
              </a:spcBef>
            </a:pPr>
            <a:endParaRPr lang="en-US" dirty="0"/>
          </a:p>
          <a:p>
            <a:pPr marL="342900" indent="-342900">
              <a:spcBef>
                <a:spcPct val="20000"/>
              </a:spcBef>
            </a:pPr>
            <a:endParaRPr lang="en-US" dirty="0"/>
          </a:p>
          <a:p>
            <a:pPr marL="342900" indent="-342900">
              <a:spcBef>
                <a:spcPct val="20000"/>
              </a:spcBef>
            </a:pPr>
            <a:endParaRPr lang="en-US" dirty="0"/>
          </a:p>
          <a:p>
            <a:pPr marL="342900" indent="-342900">
              <a:spcBef>
                <a:spcPct val="20000"/>
              </a:spcBef>
            </a:pPr>
            <a:r>
              <a:rPr lang="en-US" dirty="0"/>
              <a:t>The gradient direction is given by:</a:t>
            </a:r>
          </a:p>
          <a:p>
            <a:pPr marL="742950" lvl="1" indent="-285750">
              <a:spcBef>
                <a:spcPct val="20000"/>
              </a:spcBef>
              <a:buFontTx/>
              <a:buChar char="•"/>
            </a:pPr>
            <a:endParaRPr lang="en-US" dirty="0"/>
          </a:p>
          <a:p>
            <a:pPr marL="742950" lvl="1" indent="-285750">
              <a:spcBef>
                <a:spcPct val="20000"/>
              </a:spcBef>
              <a:buFontTx/>
              <a:buChar char="•"/>
            </a:pPr>
            <a:endParaRPr lang="en-US" dirty="0"/>
          </a:p>
          <a:p>
            <a:pPr marL="742950" lvl="1" indent="-285750">
              <a:spcBef>
                <a:spcPct val="20000"/>
              </a:spcBef>
              <a:buFontTx/>
              <a:buChar char="•"/>
            </a:pPr>
            <a:r>
              <a:rPr lang="en-US" dirty="0"/>
              <a:t>how does this relate to the direction of the edge?</a:t>
            </a:r>
            <a:br>
              <a:rPr lang="en-US" dirty="0"/>
            </a:br>
            <a:endParaRPr lang="en-US" dirty="0"/>
          </a:p>
        </p:txBody>
      </p:sp>
      <p:pic>
        <p:nvPicPr>
          <p:cNvPr id="9230" name="Picture 27" descr="Edittex"/>
          <p:cNvPicPr>
            <a:picLocks noChangeAspect="1" noChangeArrowheads="1"/>
          </p:cNvPicPr>
          <p:nvPr>
            <p:custDataLst>
              <p:tags r:id="rId3"/>
            </p:custDataLst>
          </p:nvPr>
        </p:nvPicPr>
        <p:blipFill>
          <a:blip r:embed="rId14" cstate="print"/>
          <a:srcRect/>
          <a:stretch>
            <a:fillRect/>
          </a:stretch>
        </p:blipFill>
        <p:spPr bwMode="auto">
          <a:xfrm>
            <a:off x="4724401" y="5671456"/>
            <a:ext cx="2797175" cy="522288"/>
          </a:xfrm>
          <a:prstGeom prst="rect">
            <a:avLst/>
          </a:prstGeom>
          <a:noFill/>
          <a:ln w="9525">
            <a:noFill/>
            <a:miter lim="800000"/>
            <a:headEnd/>
            <a:tailEnd/>
          </a:ln>
        </p:spPr>
      </p:pic>
      <p:pic>
        <p:nvPicPr>
          <p:cNvPr id="9231" name="Picture 28" descr="Edittex"/>
          <p:cNvPicPr>
            <a:picLocks noChangeAspect="1" noChangeArrowheads="1"/>
          </p:cNvPicPr>
          <p:nvPr>
            <p:custDataLst>
              <p:tags r:id="rId4"/>
            </p:custDataLst>
          </p:nvPr>
        </p:nvPicPr>
        <p:blipFill>
          <a:blip r:embed="rId15" cstate="print"/>
          <a:srcRect/>
          <a:stretch>
            <a:fillRect/>
          </a:stretch>
        </p:blipFill>
        <p:spPr bwMode="auto">
          <a:xfrm>
            <a:off x="4190996" y="4354284"/>
            <a:ext cx="3708400" cy="668338"/>
          </a:xfrm>
          <a:prstGeom prst="rect">
            <a:avLst/>
          </a:prstGeom>
          <a:noFill/>
          <a:ln w="9525">
            <a:noFill/>
            <a:miter lim="800000"/>
            <a:headEnd/>
            <a:tailEnd/>
          </a:ln>
        </p:spPr>
      </p:pic>
      <p:sp>
        <p:nvSpPr>
          <p:cNvPr id="9232" name="Text Box 31"/>
          <p:cNvSpPr txBox="1">
            <a:spLocks noChangeArrowheads="1"/>
          </p:cNvSpPr>
          <p:nvPr/>
        </p:nvSpPr>
        <p:spPr bwMode="auto">
          <a:xfrm>
            <a:off x="9209324" y="6477000"/>
            <a:ext cx="1382486" cy="274638"/>
          </a:xfrm>
          <a:prstGeom prst="rect">
            <a:avLst/>
          </a:prstGeom>
          <a:solidFill>
            <a:schemeClr val="bg1"/>
          </a:solidFill>
          <a:ln w="9525">
            <a:noFill/>
            <a:miter lim="800000"/>
            <a:headEnd/>
            <a:tailEnd/>
          </a:ln>
        </p:spPr>
        <p:txBody>
          <a:bodyPr wrap="square">
            <a:spAutoFit/>
          </a:bodyPr>
          <a:lstStyle/>
          <a:p>
            <a:r>
              <a:rPr lang="en-US" sz="1200" dirty="0"/>
              <a:t>Source: Steve Seitz</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81200" y="76200"/>
            <a:ext cx="8229600" cy="1143000"/>
          </a:xfrm>
        </p:spPr>
        <p:txBody>
          <a:bodyPr/>
          <a:lstStyle/>
          <a:p>
            <a:r>
              <a:rPr lang="en-US" dirty="0"/>
              <a:t>Finding edges</a:t>
            </a:r>
          </a:p>
        </p:txBody>
      </p:sp>
      <p:sp>
        <p:nvSpPr>
          <p:cNvPr id="22532" name="Rectangle 4"/>
          <p:cNvSpPr>
            <a:spLocks noChangeArrowheads="1"/>
          </p:cNvSpPr>
          <p:nvPr/>
        </p:nvSpPr>
        <p:spPr bwMode="auto">
          <a:xfrm>
            <a:off x="2209800" y="5791200"/>
            <a:ext cx="7772400" cy="609600"/>
          </a:xfrm>
          <a:prstGeom prst="rect">
            <a:avLst/>
          </a:prstGeom>
          <a:noFill/>
          <a:ln w="9525">
            <a:noFill/>
            <a:miter lim="800000"/>
            <a:headEnd/>
            <a:tailEnd/>
          </a:ln>
        </p:spPr>
        <p:txBody>
          <a:bodyPr/>
          <a:lstStyle/>
          <a:p>
            <a:pPr marL="342900" indent="-342900" algn="ctr">
              <a:spcBef>
                <a:spcPct val="20000"/>
              </a:spcBef>
            </a:pPr>
            <a:r>
              <a:rPr lang="en-US" sz="2800" dirty="0"/>
              <a:t>gradient magnitude</a:t>
            </a:r>
          </a:p>
        </p:txBody>
      </p:sp>
      <p:pic>
        <p:nvPicPr>
          <p:cNvPr id="6" name="Picture 6" descr="https://lh3.googleusercontent.com/_oZjRL99_-7FF04-nnEmXK3z43TwVjOm_Q_dnmcI62sFP_XOnfGCFvj4LSntRi-2mtkDDQeEbZ1eM7LXepBamnW5COVYJP-QBLwH6rpIQOuqkXM2Sy_n_B1cXH4dGaMXOp-o5k8T2sQ">
            <a:extLst>
              <a:ext uri="{FF2B5EF4-FFF2-40B4-BE49-F238E27FC236}">
                <a16:creationId xmlns:a16="http://schemas.microsoft.com/office/drawing/2014/main" id="{61D5DD4F-2AEE-469A-B074-A903E38A8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295945"/>
            <a:ext cx="4419600" cy="441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ChangeArrowheads="1"/>
          </p:cNvSpPr>
          <p:nvPr/>
        </p:nvSpPr>
        <p:spPr bwMode="auto">
          <a:xfrm>
            <a:off x="2209800" y="5791200"/>
            <a:ext cx="7772400" cy="609600"/>
          </a:xfrm>
          <a:prstGeom prst="rect">
            <a:avLst/>
          </a:prstGeom>
          <a:noFill/>
          <a:ln w="9525">
            <a:noFill/>
            <a:miter lim="800000"/>
            <a:headEnd/>
            <a:tailEnd/>
          </a:ln>
        </p:spPr>
        <p:txBody>
          <a:bodyPr/>
          <a:lstStyle/>
          <a:p>
            <a:pPr marL="342900" indent="-342900" algn="ctr">
              <a:spcBef>
                <a:spcPct val="20000"/>
              </a:spcBef>
            </a:pPr>
            <a:r>
              <a:rPr lang="en-US" sz="2800"/>
              <a:t>thinning</a:t>
            </a:r>
          </a:p>
          <a:p>
            <a:pPr marL="342900" indent="-342900" algn="ctr">
              <a:spcBef>
                <a:spcPct val="20000"/>
              </a:spcBef>
            </a:pPr>
            <a:r>
              <a:rPr lang="en-US" sz="2000"/>
              <a:t>(non-maximum suppression)</a:t>
            </a:r>
          </a:p>
        </p:txBody>
      </p:sp>
      <p:pic>
        <p:nvPicPr>
          <p:cNvPr id="5" name="Picture 2" descr="https://lh3.googleusercontent.com/Lfg8v9BxNotSf67--yxvFhlVu8rh3YyQRImD32FoNZYGTmrEptP7GD77TXd14gh4xwNyW03ep_6H78-0RHZ1eGLbJpmpFWu9QeD2-WXaq2EGZNSeCSQrVsoIRp1BrQs4k6HngtfX1qk">
            <a:extLst>
              <a:ext uri="{FF2B5EF4-FFF2-40B4-BE49-F238E27FC236}">
                <a16:creationId xmlns:a16="http://schemas.microsoft.com/office/drawing/2014/main" id="{76E8A564-A40F-4681-8745-4F930BE1E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948" y="1295945"/>
            <a:ext cx="4419600" cy="4419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15776D8C-61C7-4538-9DFA-0649A77AA9E2}"/>
              </a:ext>
            </a:extLst>
          </p:cNvPr>
          <p:cNvSpPr>
            <a:spLocks noGrp="1" noChangeArrowheads="1"/>
          </p:cNvSpPr>
          <p:nvPr>
            <p:ph type="title"/>
          </p:nvPr>
        </p:nvSpPr>
        <p:spPr>
          <a:xfrm>
            <a:off x="1981200" y="71148"/>
            <a:ext cx="8229600" cy="1143000"/>
          </a:xfrm>
        </p:spPr>
        <p:txBody>
          <a:bodyPr/>
          <a:lstStyle/>
          <a:p>
            <a:r>
              <a:rPr lang="en-US" dirty="0"/>
              <a:t>Finding edges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vg-nn-half"/>
          <p:cNvPicPr>
            <a:picLocks noChangeAspect="1" noChangeArrowheads="1"/>
          </p:cNvPicPr>
          <p:nvPr/>
        </p:nvPicPr>
        <p:blipFill>
          <a:blip r:embed="rId2" cstate="print"/>
          <a:srcRect/>
          <a:stretch>
            <a:fillRect/>
          </a:stretch>
        </p:blipFill>
        <p:spPr bwMode="auto">
          <a:xfrm>
            <a:off x="1295400" y="1447815"/>
            <a:ext cx="3181350" cy="4187825"/>
          </a:xfrm>
          <a:prstGeom prst="rect">
            <a:avLst/>
          </a:prstGeom>
          <a:noFill/>
          <a:ln w="9525">
            <a:noFill/>
            <a:miter lim="800000"/>
            <a:headEnd/>
            <a:tailEnd/>
          </a:ln>
        </p:spPr>
      </p:pic>
      <p:pic>
        <p:nvPicPr>
          <p:cNvPr id="50179" name="Picture 3" descr="vg-nn-quarter"/>
          <p:cNvPicPr>
            <a:picLocks noChangeAspect="1" noChangeArrowheads="1"/>
          </p:cNvPicPr>
          <p:nvPr/>
        </p:nvPicPr>
        <p:blipFill>
          <a:blip r:embed="rId3" cstate="print"/>
          <a:srcRect/>
          <a:stretch>
            <a:fillRect/>
          </a:stretch>
        </p:blipFill>
        <p:spPr bwMode="auto">
          <a:xfrm>
            <a:off x="4495800" y="1447815"/>
            <a:ext cx="3181350" cy="4200525"/>
          </a:xfrm>
          <a:prstGeom prst="rect">
            <a:avLst/>
          </a:prstGeom>
          <a:noFill/>
          <a:ln w="9525">
            <a:noFill/>
            <a:miter lim="800000"/>
            <a:headEnd/>
            <a:tailEnd/>
          </a:ln>
        </p:spPr>
      </p:pic>
      <p:pic>
        <p:nvPicPr>
          <p:cNvPr id="50180" name="Picture 4" descr="vg-nn-eighth"/>
          <p:cNvPicPr>
            <a:picLocks noChangeAspect="1" noChangeArrowheads="1"/>
          </p:cNvPicPr>
          <p:nvPr/>
        </p:nvPicPr>
        <p:blipFill>
          <a:blip r:embed="rId4" cstate="print"/>
          <a:srcRect/>
          <a:stretch>
            <a:fillRect/>
          </a:stretch>
        </p:blipFill>
        <p:spPr bwMode="auto">
          <a:xfrm>
            <a:off x="7696201" y="1433527"/>
            <a:ext cx="3198813" cy="4214812"/>
          </a:xfrm>
          <a:prstGeom prst="rect">
            <a:avLst/>
          </a:prstGeom>
          <a:noFill/>
          <a:ln w="9525">
            <a:noFill/>
            <a:miter lim="800000"/>
            <a:headEnd/>
            <a:tailEnd/>
          </a:ln>
        </p:spPr>
      </p:pic>
      <p:sp>
        <p:nvSpPr>
          <p:cNvPr id="50181" name="Rectangle 5"/>
          <p:cNvSpPr>
            <a:spLocks noGrp="1" noChangeArrowheads="1"/>
          </p:cNvSpPr>
          <p:nvPr>
            <p:ph type="title"/>
          </p:nvPr>
        </p:nvSpPr>
        <p:spPr/>
        <p:txBody>
          <a:bodyPr/>
          <a:lstStyle/>
          <a:p>
            <a:pPr eaLnBrk="1" hangingPunct="1"/>
            <a:r>
              <a:rPr lang="en-US"/>
              <a:t>Image sub-sampling</a:t>
            </a:r>
          </a:p>
        </p:txBody>
      </p:sp>
      <p:sp>
        <p:nvSpPr>
          <p:cNvPr id="50182" name="Text Box 6"/>
          <p:cNvSpPr txBox="1">
            <a:spLocks noChangeArrowheads="1"/>
          </p:cNvSpPr>
          <p:nvPr/>
        </p:nvSpPr>
        <p:spPr bwMode="auto">
          <a:xfrm>
            <a:off x="5257800" y="5638814"/>
            <a:ext cx="1583832" cy="400110"/>
          </a:xfrm>
          <a:prstGeom prst="rect">
            <a:avLst/>
          </a:prstGeom>
          <a:noFill/>
          <a:ln w="9525">
            <a:noFill/>
            <a:miter lim="800000"/>
            <a:headEnd/>
            <a:tailEnd/>
          </a:ln>
        </p:spPr>
        <p:txBody>
          <a:bodyPr wrap="none">
            <a:spAutoFit/>
          </a:bodyPr>
          <a:lstStyle/>
          <a:p>
            <a:pPr eaLnBrk="0" hangingPunct="0"/>
            <a:r>
              <a:rPr lang="en-US" sz="2000">
                <a:cs typeface="Arial" charset="0"/>
              </a:rPr>
              <a:t>1/4  </a:t>
            </a:r>
            <a:r>
              <a:rPr lang="en-US">
                <a:cs typeface="Arial" charset="0"/>
              </a:rPr>
              <a:t>(2x zoom)</a:t>
            </a:r>
          </a:p>
        </p:txBody>
      </p:sp>
      <p:sp>
        <p:nvSpPr>
          <p:cNvPr id="50183" name="Text Box 7"/>
          <p:cNvSpPr txBox="1">
            <a:spLocks noChangeArrowheads="1"/>
          </p:cNvSpPr>
          <p:nvPr/>
        </p:nvSpPr>
        <p:spPr bwMode="auto">
          <a:xfrm>
            <a:off x="8458200" y="5638814"/>
            <a:ext cx="1583832" cy="400110"/>
          </a:xfrm>
          <a:prstGeom prst="rect">
            <a:avLst/>
          </a:prstGeom>
          <a:noFill/>
          <a:ln w="9525">
            <a:noFill/>
            <a:miter lim="800000"/>
            <a:headEnd/>
            <a:tailEnd/>
          </a:ln>
        </p:spPr>
        <p:txBody>
          <a:bodyPr wrap="none">
            <a:spAutoFit/>
          </a:bodyPr>
          <a:lstStyle/>
          <a:p>
            <a:pPr eaLnBrk="0" hangingPunct="0"/>
            <a:r>
              <a:rPr lang="en-US" sz="2000">
                <a:cs typeface="Arial" charset="0"/>
              </a:rPr>
              <a:t>1/8  </a:t>
            </a:r>
            <a:r>
              <a:rPr lang="en-US">
                <a:cs typeface="Arial" charset="0"/>
              </a:rPr>
              <a:t>(4x zoom)</a:t>
            </a:r>
          </a:p>
        </p:txBody>
      </p:sp>
      <p:sp>
        <p:nvSpPr>
          <p:cNvPr id="50184" name="Text Box 8"/>
          <p:cNvSpPr txBox="1">
            <a:spLocks noChangeArrowheads="1"/>
          </p:cNvSpPr>
          <p:nvPr/>
        </p:nvSpPr>
        <p:spPr bwMode="auto">
          <a:xfrm>
            <a:off x="2133600" y="6248414"/>
            <a:ext cx="8305800" cy="400110"/>
          </a:xfrm>
          <a:prstGeom prst="rect">
            <a:avLst/>
          </a:prstGeom>
          <a:noFill/>
          <a:ln w="9525">
            <a:noFill/>
            <a:miter lim="800000"/>
            <a:headEnd/>
            <a:tailEnd/>
          </a:ln>
        </p:spPr>
        <p:txBody>
          <a:bodyPr>
            <a:spAutoFit/>
          </a:bodyPr>
          <a:lstStyle/>
          <a:p>
            <a:pPr eaLnBrk="0" hangingPunct="0"/>
            <a:r>
              <a:rPr lang="en-US" sz="2000">
                <a:cs typeface="Arial" charset="0"/>
              </a:rPr>
              <a:t>Why does this look so crufty?</a:t>
            </a:r>
          </a:p>
        </p:txBody>
      </p:sp>
      <p:sp>
        <p:nvSpPr>
          <p:cNvPr id="50185" name="Text Box 9"/>
          <p:cNvSpPr txBox="1">
            <a:spLocks noChangeArrowheads="1"/>
          </p:cNvSpPr>
          <p:nvPr/>
        </p:nvSpPr>
        <p:spPr bwMode="auto">
          <a:xfrm>
            <a:off x="2819401" y="5638814"/>
            <a:ext cx="543739" cy="400110"/>
          </a:xfrm>
          <a:prstGeom prst="rect">
            <a:avLst/>
          </a:prstGeom>
          <a:noFill/>
          <a:ln w="9525">
            <a:noFill/>
            <a:miter lim="800000"/>
            <a:headEnd/>
            <a:tailEnd/>
          </a:ln>
        </p:spPr>
        <p:txBody>
          <a:bodyPr wrap="none">
            <a:spAutoFit/>
          </a:bodyPr>
          <a:lstStyle/>
          <a:p>
            <a:pPr eaLnBrk="0" hangingPunct="0"/>
            <a:r>
              <a:rPr lang="en-US" sz="2000">
                <a:cs typeface="Arial" charset="0"/>
              </a:rPr>
              <a:t>1/2</a:t>
            </a:r>
          </a:p>
        </p:txBody>
      </p:sp>
      <p:sp>
        <p:nvSpPr>
          <p:cNvPr id="10" name="Text Box 8"/>
          <p:cNvSpPr txBox="1">
            <a:spLocks noChangeArrowheads="1"/>
          </p:cNvSpPr>
          <p:nvPr/>
        </p:nvSpPr>
        <p:spPr bwMode="auto">
          <a:xfrm>
            <a:off x="8991601" y="6491289"/>
            <a:ext cx="1979613" cy="307975"/>
          </a:xfrm>
          <a:prstGeom prst="rect">
            <a:avLst/>
          </a:prstGeom>
          <a:noFill/>
          <a:ln w="9525">
            <a:noFill/>
            <a:miter lim="800000"/>
            <a:headEnd/>
            <a:tailEnd/>
          </a:ln>
        </p:spPr>
        <p:txBody>
          <a:bodyPr>
            <a:spAutoFit/>
          </a:bodyPr>
          <a:lstStyle/>
          <a:p>
            <a:pPr>
              <a:spcBef>
                <a:spcPct val="50000"/>
              </a:spcBef>
            </a:pPr>
            <a:r>
              <a:rPr lang="en-US" sz="1400"/>
              <a:t>Source: S. </a:t>
            </a:r>
            <a:r>
              <a:rPr lang="en-US" sz="1400" dirty="0"/>
              <a:t>Seitz</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vg-gauss-eighth"/>
          <p:cNvPicPr>
            <a:picLocks noChangeAspect="1" noChangeArrowheads="1"/>
          </p:cNvPicPr>
          <p:nvPr/>
        </p:nvPicPr>
        <p:blipFill>
          <a:blip r:embed="rId2" cstate="print"/>
          <a:srcRect/>
          <a:stretch>
            <a:fillRect/>
          </a:stretch>
        </p:blipFill>
        <p:spPr bwMode="auto">
          <a:xfrm>
            <a:off x="6265399" y="930274"/>
            <a:ext cx="771945" cy="1017476"/>
          </a:xfrm>
          <a:prstGeom prst="rect">
            <a:avLst/>
          </a:prstGeom>
          <a:noFill/>
          <a:ln w="9525">
            <a:noFill/>
            <a:miter lim="800000"/>
            <a:headEnd/>
            <a:tailEnd/>
          </a:ln>
        </p:spPr>
      </p:pic>
      <p:pic>
        <p:nvPicPr>
          <p:cNvPr id="60419" name="Picture 3" descr="vg-gauss-quarter"/>
          <p:cNvPicPr>
            <a:picLocks noChangeAspect="1" noChangeArrowheads="1"/>
          </p:cNvPicPr>
          <p:nvPr/>
        </p:nvPicPr>
        <p:blipFill>
          <a:blip r:embed="rId3" cstate="print"/>
          <a:srcRect/>
          <a:stretch>
            <a:fillRect/>
          </a:stretch>
        </p:blipFill>
        <p:spPr bwMode="auto">
          <a:xfrm>
            <a:off x="4570414" y="914400"/>
            <a:ext cx="1628309" cy="2150129"/>
          </a:xfrm>
          <a:prstGeom prst="rect">
            <a:avLst/>
          </a:prstGeom>
          <a:noFill/>
          <a:ln w="9525">
            <a:noFill/>
            <a:miter lim="800000"/>
            <a:headEnd/>
            <a:tailEnd/>
          </a:ln>
        </p:spPr>
      </p:pic>
      <p:pic>
        <p:nvPicPr>
          <p:cNvPr id="60420" name="Picture 4" descr="vg-gauss-half"/>
          <p:cNvPicPr>
            <a:picLocks noChangeAspect="1" noChangeArrowheads="1"/>
          </p:cNvPicPr>
          <p:nvPr/>
        </p:nvPicPr>
        <p:blipFill>
          <a:blip r:embed="rId4" cstate="print"/>
          <a:srcRect/>
          <a:stretch>
            <a:fillRect/>
          </a:stretch>
        </p:blipFill>
        <p:spPr bwMode="auto">
          <a:xfrm>
            <a:off x="1371600" y="914400"/>
            <a:ext cx="3132138" cy="4121150"/>
          </a:xfrm>
          <a:prstGeom prst="rect">
            <a:avLst/>
          </a:prstGeom>
          <a:noFill/>
          <a:ln w="9525">
            <a:noFill/>
            <a:miter lim="800000"/>
            <a:headEnd/>
            <a:tailEnd/>
          </a:ln>
        </p:spPr>
      </p:pic>
      <p:sp>
        <p:nvSpPr>
          <p:cNvPr id="60421" name="Rectangle 5"/>
          <p:cNvSpPr>
            <a:spLocks noGrp="1" noChangeArrowheads="1"/>
          </p:cNvSpPr>
          <p:nvPr>
            <p:ph type="title"/>
          </p:nvPr>
        </p:nvSpPr>
        <p:spPr>
          <a:xfrm>
            <a:off x="332935" y="76200"/>
            <a:ext cx="9801665" cy="838200"/>
          </a:xfrm>
        </p:spPr>
        <p:txBody>
          <a:bodyPr/>
          <a:lstStyle/>
          <a:p>
            <a:pPr eaLnBrk="1" hangingPunct="1"/>
            <a:r>
              <a:rPr lang="en-US" sz="3200" dirty="0"/>
              <a:t>Subsampling with Gaussian pre-filtering</a:t>
            </a:r>
          </a:p>
        </p:txBody>
      </p:sp>
      <p:sp>
        <p:nvSpPr>
          <p:cNvPr id="60422" name="Text Box 6"/>
          <p:cNvSpPr txBox="1">
            <a:spLocks noChangeArrowheads="1"/>
          </p:cNvSpPr>
          <p:nvPr/>
        </p:nvSpPr>
        <p:spPr bwMode="auto">
          <a:xfrm>
            <a:off x="5010106" y="3064529"/>
            <a:ext cx="748923" cy="369332"/>
          </a:xfrm>
          <a:prstGeom prst="rect">
            <a:avLst/>
          </a:prstGeom>
          <a:noFill/>
          <a:ln w="9525">
            <a:noFill/>
            <a:miter lim="800000"/>
            <a:headEnd/>
            <a:tailEnd/>
          </a:ln>
        </p:spPr>
        <p:txBody>
          <a:bodyPr wrap="none">
            <a:spAutoFit/>
          </a:bodyPr>
          <a:lstStyle/>
          <a:p>
            <a:pPr algn="ctr" eaLnBrk="0" hangingPunct="0"/>
            <a:r>
              <a:rPr lang="en-US">
                <a:latin typeface="+mj-lt"/>
                <a:cs typeface="Arial" charset="0"/>
              </a:rPr>
              <a:t>G 1/4 </a:t>
            </a:r>
          </a:p>
        </p:txBody>
      </p:sp>
      <p:sp>
        <p:nvSpPr>
          <p:cNvPr id="60423" name="Text Box 7"/>
          <p:cNvSpPr txBox="1">
            <a:spLocks noChangeArrowheads="1"/>
          </p:cNvSpPr>
          <p:nvPr/>
        </p:nvSpPr>
        <p:spPr bwMode="auto">
          <a:xfrm>
            <a:off x="6301756" y="1963624"/>
            <a:ext cx="699229" cy="369332"/>
          </a:xfrm>
          <a:prstGeom prst="rect">
            <a:avLst/>
          </a:prstGeom>
          <a:noFill/>
          <a:ln w="9525">
            <a:noFill/>
            <a:miter lim="800000"/>
            <a:headEnd/>
            <a:tailEnd/>
          </a:ln>
        </p:spPr>
        <p:txBody>
          <a:bodyPr wrap="none">
            <a:spAutoFit/>
          </a:bodyPr>
          <a:lstStyle/>
          <a:p>
            <a:pPr algn="ctr" eaLnBrk="0" hangingPunct="0"/>
            <a:r>
              <a:rPr lang="en-US">
                <a:latin typeface="+mj-lt"/>
                <a:cs typeface="Arial" charset="0"/>
              </a:rPr>
              <a:t>G 1/8</a:t>
            </a:r>
          </a:p>
        </p:txBody>
      </p:sp>
      <p:sp>
        <p:nvSpPr>
          <p:cNvPr id="60424" name="Text Box 8"/>
          <p:cNvSpPr txBox="1">
            <a:spLocks noChangeArrowheads="1"/>
          </p:cNvSpPr>
          <p:nvPr/>
        </p:nvSpPr>
        <p:spPr bwMode="auto">
          <a:xfrm>
            <a:off x="2230456" y="5035550"/>
            <a:ext cx="1414425" cy="369332"/>
          </a:xfrm>
          <a:prstGeom prst="rect">
            <a:avLst/>
          </a:prstGeom>
          <a:noFill/>
          <a:ln w="9525">
            <a:noFill/>
            <a:miter lim="800000"/>
            <a:headEnd/>
            <a:tailEnd/>
          </a:ln>
        </p:spPr>
        <p:txBody>
          <a:bodyPr wrap="none">
            <a:spAutoFit/>
          </a:bodyPr>
          <a:lstStyle/>
          <a:p>
            <a:pPr algn="ctr" eaLnBrk="0" hangingPunct="0"/>
            <a:r>
              <a:rPr lang="en-US" dirty="0">
                <a:latin typeface="+mj-lt"/>
                <a:cs typeface="Arial" charset="0"/>
              </a:rPr>
              <a:t>Gaussian 1/2</a:t>
            </a:r>
          </a:p>
        </p:txBody>
      </p:sp>
      <p:sp>
        <p:nvSpPr>
          <p:cNvPr id="60425" name="Rectangle 9"/>
          <p:cNvSpPr>
            <a:spLocks noChangeArrowheads="1"/>
          </p:cNvSpPr>
          <p:nvPr/>
        </p:nvSpPr>
        <p:spPr bwMode="auto">
          <a:xfrm>
            <a:off x="1828800" y="5638800"/>
            <a:ext cx="8839200" cy="11430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3200"/>
              <a:t>Solution:  filter the image, </a:t>
            </a:r>
            <a:r>
              <a:rPr lang="en-US" sz="3200" i="1"/>
              <a:t>then</a:t>
            </a:r>
            <a:r>
              <a:rPr lang="en-US" sz="3200"/>
              <a:t> subsample</a:t>
            </a:r>
          </a:p>
        </p:txBody>
      </p:sp>
      <p:sp>
        <p:nvSpPr>
          <p:cNvPr id="10" name="Text Box 8"/>
          <p:cNvSpPr txBox="1">
            <a:spLocks noChangeArrowheads="1"/>
          </p:cNvSpPr>
          <p:nvPr/>
        </p:nvSpPr>
        <p:spPr bwMode="auto">
          <a:xfrm>
            <a:off x="9209321" y="6491289"/>
            <a:ext cx="1371600" cy="307975"/>
          </a:xfrm>
          <a:prstGeom prst="rect">
            <a:avLst/>
          </a:prstGeom>
          <a:noFill/>
          <a:ln w="9525">
            <a:noFill/>
            <a:miter lim="800000"/>
            <a:headEnd/>
            <a:tailEnd/>
          </a:ln>
        </p:spPr>
        <p:txBody>
          <a:bodyPr wrap="square">
            <a:spAutoFit/>
          </a:bodyPr>
          <a:lstStyle/>
          <a:p>
            <a:pPr>
              <a:spcBef>
                <a:spcPct val="50000"/>
              </a:spcBef>
            </a:pPr>
            <a:r>
              <a:rPr lang="en-US" sz="1400" dirty="0"/>
              <a:t>Source: S. Seitz</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694006" y="274638"/>
            <a:ext cx="9516794" cy="1143000"/>
          </a:xfrm>
          <a:prstGeom prst="rect">
            <a:avLst/>
          </a:prstGeom>
        </p:spPr>
        <p:txBody>
          <a:bodyPr vert="horz" lIns="91440" tIns="45720" rIns="91440" bIns="45720" rtlCol="0" anchor="ctr">
            <a:normAutofit/>
          </a:bodyPr>
          <a:lstStyle/>
          <a:p>
            <a:pPr>
              <a:spcBef>
                <a:spcPct val="0"/>
              </a:spcBef>
              <a:defRPr/>
            </a:pPr>
            <a:r>
              <a:rPr lang="en-US" sz="4400" b="1" dirty="0">
                <a:latin typeface="+mj-lt"/>
                <a:ea typeface="+mj-ea"/>
                <a:cs typeface="+mj-cs"/>
              </a:rPr>
              <a:t>Image interpolation</a:t>
            </a:r>
          </a:p>
        </p:txBody>
      </p:sp>
      <p:pic>
        <p:nvPicPr>
          <p:cNvPr id="216066" name="Picture 2"/>
          <p:cNvPicPr>
            <a:picLocks noChangeAspect="1" noChangeArrowheads="1"/>
          </p:cNvPicPr>
          <p:nvPr/>
        </p:nvPicPr>
        <p:blipFill>
          <a:blip r:embed="rId3" cstate="print"/>
          <a:srcRect/>
          <a:stretch>
            <a:fillRect/>
          </a:stretch>
        </p:blipFill>
        <p:spPr bwMode="auto">
          <a:xfrm>
            <a:off x="1676401" y="1443226"/>
            <a:ext cx="6760027" cy="5220875"/>
          </a:xfrm>
          <a:prstGeom prst="rect">
            <a:avLst/>
          </a:prstGeom>
          <a:noFill/>
          <a:ln w="9525">
            <a:noFill/>
            <a:miter lim="800000"/>
            <a:headEnd/>
            <a:tailEnd/>
          </a:ln>
        </p:spPr>
      </p:pic>
      <p:sp>
        <p:nvSpPr>
          <p:cNvPr id="4" name="TextBox 3"/>
          <p:cNvSpPr txBox="1"/>
          <p:nvPr/>
        </p:nvSpPr>
        <p:spPr>
          <a:xfrm>
            <a:off x="8262253" y="1730825"/>
            <a:ext cx="2257862" cy="369332"/>
          </a:xfrm>
          <a:prstGeom prst="rect">
            <a:avLst/>
          </a:prstGeom>
          <a:noFill/>
        </p:spPr>
        <p:txBody>
          <a:bodyPr wrap="none" rtlCol="0">
            <a:spAutoFit/>
          </a:bodyPr>
          <a:lstStyle/>
          <a:p>
            <a:r>
              <a:rPr lang="en-US" dirty="0"/>
              <a:t>“Ideal</a:t>
            </a:r>
            <a:r>
              <a:rPr lang="en-US"/>
              <a:t>” reconstruction</a:t>
            </a:r>
          </a:p>
        </p:txBody>
      </p:sp>
      <p:sp>
        <p:nvSpPr>
          <p:cNvPr id="5" name="TextBox 4"/>
          <p:cNvSpPr txBox="1"/>
          <p:nvPr/>
        </p:nvSpPr>
        <p:spPr>
          <a:xfrm>
            <a:off x="8262253" y="3026232"/>
            <a:ext cx="2520696" cy="646331"/>
          </a:xfrm>
          <a:prstGeom prst="rect">
            <a:avLst/>
          </a:prstGeom>
          <a:noFill/>
        </p:spPr>
        <p:txBody>
          <a:bodyPr wrap="square" rtlCol="0">
            <a:spAutoFit/>
          </a:bodyPr>
          <a:lstStyle/>
          <a:p>
            <a:r>
              <a:rPr lang="en-US" dirty="0"/>
              <a:t>Nearest-neighbor interpolation</a:t>
            </a:r>
          </a:p>
        </p:txBody>
      </p:sp>
      <p:sp>
        <p:nvSpPr>
          <p:cNvPr id="6" name="TextBox 5"/>
          <p:cNvSpPr txBox="1"/>
          <p:nvPr/>
        </p:nvSpPr>
        <p:spPr>
          <a:xfrm>
            <a:off x="8262253" y="4550237"/>
            <a:ext cx="2520696" cy="369332"/>
          </a:xfrm>
          <a:prstGeom prst="rect">
            <a:avLst/>
          </a:prstGeom>
          <a:noFill/>
        </p:spPr>
        <p:txBody>
          <a:bodyPr wrap="square" rtlCol="0">
            <a:spAutoFit/>
          </a:bodyPr>
          <a:lstStyle/>
          <a:p>
            <a:r>
              <a:rPr lang="en-US"/>
              <a:t>Linear interpolation</a:t>
            </a:r>
            <a:endParaRPr lang="en-US" dirty="0"/>
          </a:p>
        </p:txBody>
      </p:sp>
      <p:sp>
        <p:nvSpPr>
          <p:cNvPr id="7" name="TextBox 6"/>
          <p:cNvSpPr txBox="1"/>
          <p:nvPr/>
        </p:nvSpPr>
        <p:spPr>
          <a:xfrm>
            <a:off x="8262253" y="5943608"/>
            <a:ext cx="2520696" cy="369332"/>
          </a:xfrm>
          <a:prstGeom prst="rect">
            <a:avLst/>
          </a:prstGeom>
          <a:noFill/>
        </p:spPr>
        <p:txBody>
          <a:bodyPr wrap="square" rtlCol="0">
            <a:spAutoFit/>
          </a:bodyPr>
          <a:lstStyle/>
          <a:p>
            <a:r>
              <a:rPr lang="en-US" dirty="0"/>
              <a:t>Gaussian reconstruction</a:t>
            </a:r>
          </a:p>
        </p:txBody>
      </p:sp>
      <p:sp>
        <p:nvSpPr>
          <p:cNvPr id="8" name="TextBox 7"/>
          <p:cNvSpPr txBox="1"/>
          <p:nvPr/>
        </p:nvSpPr>
        <p:spPr>
          <a:xfrm>
            <a:off x="9198439" y="6564084"/>
            <a:ext cx="1477264" cy="307777"/>
          </a:xfrm>
          <a:prstGeom prst="rect">
            <a:avLst/>
          </a:prstGeom>
          <a:noFill/>
        </p:spPr>
        <p:txBody>
          <a:bodyPr wrap="none" rtlCol="0">
            <a:spAutoFit/>
          </a:bodyPr>
          <a:lstStyle/>
          <a:p>
            <a:r>
              <a:rPr lang="en-US" sz="1400" dirty="0"/>
              <a:t>Source: B. Curless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823A-D6A4-4915-8F10-187F30550F1E}"/>
              </a:ext>
            </a:extLst>
          </p:cNvPr>
          <p:cNvSpPr>
            <a:spLocks noGrp="1"/>
          </p:cNvSpPr>
          <p:nvPr>
            <p:ph type="title"/>
          </p:nvPr>
        </p:nvSpPr>
        <p:spPr/>
        <p:txBody>
          <a:bodyPr/>
          <a:lstStyle/>
          <a:p>
            <a:pPr algn="l"/>
            <a:r>
              <a:rPr lang="en-US" b="1" dirty="0"/>
              <a:t>Announcements</a:t>
            </a:r>
          </a:p>
        </p:txBody>
      </p:sp>
      <p:sp>
        <p:nvSpPr>
          <p:cNvPr id="3" name="Content Placeholder 2">
            <a:extLst>
              <a:ext uri="{FF2B5EF4-FFF2-40B4-BE49-F238E27FC236}">
                <a16:creationId xmlns:a16="http://schemas.microsoft.com/office/drawing/2014/main" id="{9E46AB05-33C7-495C-B9F7-2AC4FE745EB9}"/>
              </a:ext>
            </a:extLst>
          </p:cNvPr>
          <p:cNvSpPr>
            <a:spLocks noGrp="1"/>
          </p:cNvSpPr>
          <p:nvPr>
            <p:ph idx="1"/>
          </p:nvPr>
        </p:nvSpPr>
        <p:spPr/>
        <p:txBody>
          <a:bodyPr/>
          <a:lstStyle/>
          <a:p>
            <a:r>
              <a:rPr lang="en-US" dirty="0"/>
              <a:t>Final exam to be distributed on </a:t>
            </a:r>
            <a:r>
              <a:rPr lang="en-US" dirty="0" err="1"/>
              <a:t>Gradescope</a:t>
            </a:r>
            <a:r>
              <a:rPr lang="en-US" dirty="0"/>
              <a:t> today at 5pm</a:t>
            </a:r>
          </a:p>
          <a:p>
            <a:r>
              <a:rPr lang="en-US" dirty="0"/>
              <a:t>Due electronically on </a:t>
            </a:r>
            <a:r>
              <a:rPr lang="en-US" dirty="0" err="1"/>
              <a:t>Gradescope</a:t>
            </a:r>
            <a:r>
              <a:rPr lang="en-US" dirty="0"/>
              <a:t> on Monday, 5/17, at 7pm</a:t>
            </a:r>
          </a:p>
          <a:p>
            <a:r>
              <a:rPr lang="en-US" dirty="0"/>
              <a:t>Course evaluations open: </a:t>
            </a:r>
            <a:r>
              <a:rPr lang="en-US" b="0" i="0" u="none" strike="noStrike" dirty="0">
                <a:solidFill>
                  <a:srgbClr val="0366D6"/>
                </a:solidFill>
                <a:effectLst/>
                <a:latin typeface="Open Sans" panose="020B0606030504020204" pitchFamily="34" charset="0"/>
                <a:hlinkClick r:id="rId2"/>
              </a:rPr>
              <a:t>https://apps.engineering.cornell.edu/CourseEval/</a:t>
            </a:r>
            <a:endParaRPr lang="en-US" dirty="0"/>
          </a:p>
          <a:p>
            <a:pPr marL="0" indent="0">
              <a:buNone/>
            </a:pPr>
            <a:endParaRPr lang="en-US" dirty="0"/>
          </a:p>
        </p:txBody>
      </p:sp>
    </p:spTree>
    <p:extLst>
      <p:ext uri="{BB962C8B-B14F-4D97-AF65-F5344CB8AC3E}">
        <p14:creationId xmlns:p14="http://schemas.microsoft.com/office/powerpoint/2010/main" val="890548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cstate="print"/>
          <a:srcRect/>
          <a:stretch>
            <a:fillRect/>
          </a:stretch>
        </p:blipFill>
        <p:spPr bwMode="auto">
          <a:xfrm>
            <a:off x="7717745" y="2721202"/>
            <a:ext cx="2678906" cy="2678906"/>
          </a:xfrm>
          <a:prstGeom prst="rect">
            <a:avLst/>
          </a:prstGeom>
          <a:noFill/>
          <a:ln w="9525">
            <a:noFill/>
            <a:miter lim="800000"/>
            <a:headEnd/>
            <a:tailEnd/>
          </a:ln>
        </p:spPr>
      </p:pic>
      <p:pic>
        <p:nvPicPr>
          <p:cNvPr id="4" name="Picture 4" descr="C:\snavely\work\teaching\09Fa-CS6610\lectures\lec02\images\bee10x.png"/>
          <p:cNvPicPr>
            <a:picLocks noChangeAspect="1" noChangeArrowheads="1"/>
          </p:cNvPicPr>
          <p:nvPr/>
        </p:nvPicPr>
        <p:blipFill>
          <a:blip r:embed="rId4" cstate="print"/>
          <a:srcRect/>
          <a:stretch>
            <a:fillRect/>
          </a:stretch>
        </p:blipFill>
        <p:spPr bwMode="auto">
          <a:xfrm>
            <a:off x="1828344" y="2721202"/>
            <a:ext cx="2678906" cy="2678906"/>
          </a:xfrm>
          <a:prstGeom prst="rect">
            <a:avLst/>
          </a:prstGeom>
          <a:noFill/>
        </p:spPr>
      </p:pic>
      <p:pic>
        <p:nvPicPr>
          <p:cNvPr id="5" name="Picture 5" descr="C:\snavely\work\teaching\09Fa-CS6610\lectures\lec02\images\bee_small.png"/>
          <p:cNvPicPr>
            <a:picLocks noChangeAspect="1" noChangeArrowheads="1"/>
          </p:cNvPicPr>
          <p:nvPr/>
        </p:nvPicPr>
        <p:blipFill>
          <a:blip r:embed="rId5" cstate="print"/>
          <a:srcRect/>
          <a:stretch>
            <a:fillRect/>
          </a:stretch>
        </p:blipFill>
        <p:spPr bwMode="auto">
          <a:xfrm>
            <a:off x="4501471" y="1812246"/>
            <a:ext cx="267891" cy="267891"/>
          </a:xfrm>
          <a:prstGeom prst="rect">
            <a:avLst/>
          </a:prstGeom>
          <a:noFill/>
        </p:spPr>
      </p:pic>
      <p:pic>
        <p:nvPicPr>
          <p:cNvPr id="218114" name="Picture 2"/>
          <p:cNvPicPr>
            <a:picLocks noChangeAspect="1" noChangeArrowheads="1"/>
          </p:cNvPicPr>
          <p:nvPr/>
        </p:nvPicPr>
        <p:blipFill>
          <a:blip r:embed="rId6" cstate="print"/>
          <a:srcRect/>
          <a:stretch>
            <a:fillRect/>
          </a:stretch>
        </p:blipFill>
        <p:spPr bwMode="auto">
          <a:xfrm>
            <a:off x="4773045" y="2721202"/>
            <a:ext cx="2678906" cy="2678906"/>
          </a:xfrm>
          <a:prstGeom prst="rect">
            <a:avLst/>
          </a:prstGeom>
          <a:noFill/>
          <a:ln w="9525">
            <a:noFill/>
            <a:miter lim="800000"/>
            <a:headEnd/>
            <a:tailEnd/>
          </a:ln>
        </p:spPr>
      </p:pic>
      <p:sp>
        <p:nvSpPr>
          <p:cNvPr id="7" name="TextBox 6"/>
          <p:cNvSpPr txBox="1"/>
          <p:nvPr/>
        </p:nvSpPr>
        <p:spPr>
          <a:xfrm>
            <a:off x="1807010" y="5410190"/>
            <a:ext cx="2778518" cy="338554"/>
          </a:xfrm>
          <a:prstGeom prst="rect">
            <a:avLst/>
          </a:prstGeom>
          <a:noFill/>
        </p:spPr>
        <p:txBody>
          <a:bodyPr wrap="none" rtlCol="0">
            <a:spAutoFit/>
          </a:bodyPr>
          <a:lstStyle/>
          <a:p>
            <a:r>
              <a:rPr lang="en-US" sz="1600" dirty="0"/>
              <a:t>Nearest-neighbor interpolation</a:t>
            </a:r>
          </a:p>
        </p:txBody>
      </p:sp>
      <p:sp>
        <p:nvSpPr>
          <p:cNvPr id="8" name="TextBox 7"/>
          <p:cNvSpPr txBox="1"/>
          <p:nvPr/>
        </p:nvSpPr>
        <p:spPr>
          <a:xfrm>
            <a:off x="5276334" y="5410190"/>
            <a:ext cx="1946751" cy="338554"/>
          </a:xfrm>
          <a:prstGeom prst="rect">
            <a:avLst/>
          </a:prstGeom>
          <a:noFill/>
        </p:spPr>
        <p:txBody>
          <a:bodyPr wrap="none" rtlCol="0">
            <a:spAutoFit/>
          </a:bodyPr>
          <a:lstStyle/>
          <a:p>
            <a:r>
              <a:rPr lang="en-US" sz="1600" dirty="0"/>
              <a:t>Bilinear interpolation</a:t>
            </a:r>
          </a:p>
        </p:txBody>
      </p:sp>
      <p:sp>
        <p:nvSpPr>
          <p:cNvPr id="9" name="TextBox 8"/>
          <p:cNvSpPr txBox="1"/>
          <p:nvPr/>
        </p:nvSpPr>
        <p:spPr>
          <a:xfrm>
            <a:off x="8175154" y="5410190"/>
            <a:ext cx="1908279" cy="338554"/>
          </a:xfrm>
          <a:prstGeom prst="rect">
            <a:avLst/>
          </a:prstGeom>
          <a:noFill/>
        </p:spPr>
        <p:txBody>
          <a:bodyPr wrap="none" rtlCol="0">
            <a:spAutoFit/>
          </a:bodyPr>
          <a:lstStyle/>
          <a:p>
            <a:r>
              <a:rPr lang="en-US" sz="1600" dirty="0" err="1"/>
              <a:t>Bicubic</a:t>
            </a:r>
            <a:r>
              <a:rPr lang="en-US" sz="1600" dirty="0"/>
              <a:t> interpolation</a:t>
            </a:r>
          </a:p>
        </p:txBody>
      </p:sp>
      <p:sp>
        <p:nvSpPr>
          <p:cNvPr id="10" name="TextBox 9"/>
          <p:cNvSpPr txBox="1"/>
          <p:nvPr/>
        </p:nvSpPr>
        <p:spPr>
          <a:xfrm>
            <a:off x="2906507" y="1750419"/>
            <a:ext cx="2590779" cy="369332"/>
          </a:xfrm>
          <a:prstGeom prst="rect">
            <a:avLst/>
          </a:prstGeom>
          <a:noFill/>
        </p:spPr>
        <p:txBody>
          <a:bodyPr wrap="square" rtlCol="0">
            <a:spAutoFit/>
          </a:bodyPr>
          <a:lstStyle/>
          <a:p>
            <a:r>
              <a:rPr lang="en-US" dirty="0"/>
              <a:t>Original image:          x 10</a:t>
            </a:r>
          </a:p>
        </p:txBody>
      </p:sp>
      <p:sp>
        <p:nvSpPr>
          <p:cNvPr id="11" name="Rectangle 2">
            <a:extLst>
              <a:ext uri="{FF2B5EF4-FFF2-40B4-BE49-F238E27FC236}">
                <a16:creationId xmlns:a16="http://schemas.microsoft.com/office/drawing/2014/main" id="{33E0A889-9A36-4E60-8F35-35973BFFEC48}"/>
              </a:ext>
            </a:extLst>
          </p:cNvPr>
          <p:cNvSpPr txBox="1">
            <a:spLocks noChangeArrowheads="1"/>
          </p:cNvSpPr>
          <p:nvPr>
            <p:custDataLst>
              <p:tags r:id="rId1"/>
            </p:custDataLst>
          </p:nvPr>
        </p:nvSpPr>
        <p:spPr>
          <a:xfrm>
            <a:off x="694006" y="274638"/>
            <a:ext cx="9516794" cy="1143000"/>
          </a:xfrm>
          <a:prstGeom prst="rect">
            <a:avLst/>
          </a:prstGeom>
        </p:spPr>
        <p:txBody>
          <a:bodyPr vert="horz" lIns="91440" tIns="45720" rIns="91440" bIns="45720" rtlCol="0" anchor="ctr">
            <a:normAutofit/>
          </a:bodyPr>
          <a:lstStyle/>
          <a:p>
            <a:pPr>
              <a:spcBef>
                <a:spcPct val="0"/>
              </a:spcBef>
              <a:defRPr/>
            </a:pPr>
            <a:r>
              <a:rPr lang="en-US" sz="4400" b="1" dirty="0">
                <a:latin typeface="+mj-lt"/>
                <a:ea typeface="+mj-ea"/>
                <a:cs typeface="+mj-cs"/>
              </a:rPr>
              <a:t>Image interpolation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2057400" y="1173163"/>
            <a:ext cx="8001000" cy="461962"/>
          </a:xfrm>
          <a:prstGeom prst="rect">
            <a:avLst/>
          </a:prstGeom>
          <a:noFill/>
          <a:ln w="9525">
            <a:noFill/>
            <a:miter lim="800000"/>
            <a:headEnd/>
            <a:tailEnd/>
          </a:ln>
        </p:spPr>
        <p:txBody>
          <a:bodyPr>
            <a:spAutoFit/>
          </a:bodyPr>
          <a:lstStyle/>
          <a:p>
            <a:pPr>
              <a:spcBef>
                <a:spcPct val="50000"/>
              </a:spcBef>
            </a:pPr>
            <a:r>
              <a:rPr lang="en-US" sz="2400">
                <a:latin typeface="Calibri" pitchFamily="34" charset="0"/>
              </a:rPr>
              <a:t>The surface </a:t>
            </a:r>
            <a:r>
              <a:rPr lang="en-US" sz="2400" i="1">
                <a:latin typeface="Calibri" pitchFamily="34" charset="0"/>
              </a:rPr>
              <a:t>E</a:t>
            </a:r>
            <a:r>
              <a:rPr lang="en-US" sz="2400">
                <a:latin typeface="Calibri" pitchFamily="34" charset="0"/>
              </a:rPr>
              <a:t>(</a:t>
            </a:r>
            <a:r>
              <a:rPr lang="en-US" sz="2400" i="1">
                <a:latin typeface="Calibri" pitchFamily="34" charset="0"/>
              </a:rPr>
              <a:t>u</a:t>
            </a:r>
            <a:r>
              <a:rPr lang="en-US" sz="2400">
                <a:latin typeface="Calibri" pitchFamily="34" charset="0"/>
              </a:rPr>
              <a:t>,</a:t>
            </a:r>
            <a:r>
              <a:rPr lang="en-US" sz="2400" i="1">
                <a:latin typeface="Calibri" pitchFamily="34" charset="0"/>
              </a:rPr>
              <a:t>v</a:t>
            </a:r>
            <a:r>
              <a:rPr lang="en-US" sz="2400">
                <a:latin typeface="Calibri" pitchFamily="34" charset="0"/>
              </a:rPr>
              <a:t>) is locally approximated by a quadratic form. </a:t>
            </a:r>
          </a:p>
        </p:txBody>
      </p:sp>
      <p:sp>
        <p:nvSpPr>
          <p:cNvPr id="30723" name="Rectangle 7"/>
          <p:cNvSpPr>
            <a:spLocks noGrp="1" noChangeArrowheads="1"/>
          </p:cNvSpPr>
          <p:nvPr>
            <p:ph type="title"/>
          </p:nvPr>
        </p:nvSpPr>
        <p:spPr>
          <a:xfrm>
            <a:off x="642425" y="76200"/>
            <a:ext cx="9568375" cy="1143000"/>
          </a:xfrm>
        </p:spPr>
        <p:txBody>
          <a:bodyPr/>
          <a:lstStyle/>
          <a:p>
            <a:r>
              <a:rPr lang="en-US"/>
              <a:t>The second moment matrix</a:t>
            </a:r>
          </a:p>
        </p:txBody>
      </p:sp>
      <p:pic>
        <p:nvPicPr>
          <p:cNvPr id="5126" name="Picture 16"/>
          <p:cNvPicPr>
            <a:picLocks noChangeAspect="1" noChangeArrowheads="1"/>
          </p:cNvPicPr>
          <p:nvPr/>
        </p:nvPicPr>
        <p:blipFill>
          <a:blip r:embed="rId4" cstate="print"/>
          <a:srcRect/>
          <a:stretch>
            <a:fillRect/>
          </a:stretch>
        </p:blipFill>
        <p:spPr bwMode="auto">
          <a:xfrm>
            <a:off x="7391400" y="3886201"/>
            <a:ext cx="2895600" cy="2767013"/>
          </a:xfrm>
          <a:prstGeom prst="rect">
            <a:avLst/>
          </a:prstGeom>
          <a:noFill/>
          <a:ln w="9525">
            <a:noFill/>
            <a:miter lim="800000"/>
            <a:headEnd/>
            <a:tailEnd/>
          </a:ln>
        </p:spPr>
      </p:pic>
      <p:pic>
        <p:nvPicPr>
          <p:cNvPr id="30725" name="Picture 7"/>
          <p:cNvPicPr>
            <a:picLocks noChangeAspect="1" noChangeArrowheads="1"/>
          </p:cNvPicPr>
          <p:nvPr/>
        </p:nvPicPr>
        <p:blipFill>
          <a:blip r:embed="rId5" cstate="print"/>
          <a:srcRect/>
          <a:stretch>
            <a:fillRect/>
          </a:stretch>
        </p:blipFill>
        <p:spPr bwMode="auto">
          <a:xfrm>
            <a:off x="1905001" y="1676400"/>
            <a:ext cx="5559425" cy="585788"/>
          </a:xfrm>
          <a:prstGeom prst="rect">
            <a:avLst/>
          </a:prstGeom>
          <a:noFill/>
          <a:ln w="9525">
            <a:noFill/>
            <a:miter lim="800000"/>
            <a:headEnd/>
            <a:tailEnd/>
          </a:ln>
        </p:spPr>
      </p:pic>
      <p:grpSp>
        <p:nvGrpSpPr>
          <p:cNvPr id="2" name="Group 11"/>
          <p:cNvGrpSpPr>
            <a:grpSpLocks/>
          </p:cNvGrpSpPr>
          <p:nvPr/>
        </p:nvGrpSpPr>
        <p:grpSpPr bwMode="auto">
          <a:xfrm>
            <a:off x="1981200" y="2362201"/>
            <a:ext cx="6324600" cy="976313"/>
            <a:chOff x="838200" y="2667000"/>
            <a:chExt cx="7108372" cy="1096974"/>
          </a:xfrm>
        </p:grpSpPr>
        <p:pic>
          <p:nvPicPr>
            <p:cNvPr id="30733" name="Picture 4"/>
            <p:cNvPicPr>
              <a:picLocks noChangeAspect="1" noChangeArrowheads="1"/>
            </p:cNvPicPr>
            <p:nvPr/>
          </p:nvPicPr>
          <p:blipFill>
            <a:blip r:embed="rId6" cstate="print"/>
            <a:srcRect/>
            <a:stretch>
              <a:fillRect/>
            </a:stretch>
          </p:blipFill>
          <p:spPr bwMode="auto">
            <a:xfrm>
              <a:off x="1143000" y="2667000"/>
              <a:ext cx="6803572" cy="1096974"/>
            </a:xfrm>
            <a:prstGeom prst="rect">
              <a:avLst/>
            </a:prstGeom>
            <a:noFill/>
            <a:ln w="9525">
              <a:noFill/>
              <a:miter lim="800000"/>
              <a:headEnd/>
              <a:tailEnd/>
            </a:ln>
          </p:spPr>
        </p:pic>
        <p:sp>
          <p:nvSpPr>
            <p:cNvPr id="11" name="Rectangle 10"/>
            <p:cNvSpPr/>
            <p:nvPr/>
          </p:nvSpPr>
          <p:spPr>
            <a:xfrm>
              <a:off x="838200" y="2667000"/>
              <a:ext cx="1677176" cy="1066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727" name="Picture 3"/>
          <p:cNvPicPr>
            <a:picLocks noChangeAspect="1" noChangeArrowheads="1"/>
          </p:cNvPicPr>
          <p:nvPr/>
        </p:nvPicPr>
        <p:blipFill>
          <a:blip r:embed="rId7" cstate="print"/>
          <a:srcRect/>
          <a:stretch>
            <a:fillRect/>
          </a:stretch>
        </p:blipFill>
        <p:spPr bwMode="auto">
          <a:xfrm>
            <a:off x="2162175" y="3589339"/>
            <a:ext cx="1811338" cy="712787"/>
          </a:xfrm>
          <a:prstGeom prst="rect">
            <a:avLst/>
          </a:prstGeom>
          <a:noFill/>
          <a:ln w="9525">
            <a:noFill/>
            <a:miter lim="800000"/>
            <a:headEnd/>
            <a:tailEnd/>
          </a:ln>
        </p:spPr>
      </p:pic>
      <p:pic>
        <p:nvPicPr>
          <p:cNvPr id="30728" name="Picture 4"/>
          <p:cNvPicPr>
            <a:picLocks noChangeAspect="1" noChangeArrowheads="1"/>
          </p:cNvPicPr>
          <p:nvPr/>
        </p:nvPicPr>
        <p:blipFill>
          <a:blip r:embed="rId8" cstate="print"/>
          <a:srcRect/>
          <a:stretch>
            <a:fillRect/>
          </a:stretch>
        </p:blipFill>
        <p:spPr bwMode="auto">
          <a:xfrm>
            <a:off x="2030414" y="4572000"/>
            <a:ext cx="2084387" cy="744538"/>
          </a:xfrm>
          <a:prstGeom prst="rect">
            <a:avLst/>
          </a:prstGeom>
          <a:noFill/>
          <a:ln w="9525">
            <a:noFill/>
            <a:miter lim="800000"/>
            <a:headEnd/>
            <a:tailEnd/>
          </a:ln>
        </p:spPr>
      </p:pic>
      <p:pic>
        <p:nvPicPr>
          <p:cNvPr id="30729" name="Picture 5"/>
          <p:cNvPicPr>
            <a:picLocks noChangeAspect="1" noChangeArrowheads="1"/>
          </p:cNvPicPr>
          <p:nvPr/>
        </p:nvPicPr>
        <p:blipFill>
          <a:blip r:embed="rId9" cstate="print"/>
          <a:srcRect/>
          <a:stretch>
            <a:fillRect/>
          </a:stretch>
        </p:blipFill>
        <p:spPr bwMode="auto">
          <a:xfrm>
            <a:off x="2162175" y="5559426"/>
            <a:ext cx="1798638" cy="696913"/>
          </a:xfrm>
          <a:prstGeom prst="rect">
            <a:avLst/>
          </a:prstGeom>
          <a:noFill/>
          <a:ln w="9525">
            <a:noFill/>
            <a:miter lim="800000"/>
            <a:headEnd/>
            <a:tailEnd/>
          </a:ln>
        </p:spPr>
      </p:pic>
      <p:sp>
        <p:nvSpPr>
          <p:cNvPr id="16" name="Left Brace 17"/>
          <p:cNvSpPr>
            <a:spLocks/>
          </p:cNvSpPr>
          <p:nvPr/>
        </p:nvSpPr>
        <p:spPr bwMode="auto">
          <a:xfrm rot="-5400000">
            <a:off x="6242050" y="2820988"/>
            <a:ext cx="304800" cy="1536700"/>
          </a:xfrm>
          <a:prstGeom prst="leftBrace">
            <a:avLst>
              <a:gd name="adj1" fmla="val 8333"/>
              <a:gd name="adj2" fmla="val 50000"/>
            </a:avLst>
          </a:prstGeom>
          <a:noFill/>
          <a:ln w="28575">
            <a:solidFill>
              <a:schemeClr val="tx1"/>
            </a:solidFill>
            <a:round/>
            <a:headEnd/>
            <a:tailEnd/>
          </a:ln>
        </p:spPr>
        <p:txBody>
          <a:bodyPr/>
          <a:lstStyle/>
          <a:p>
            <a:endParaRPr lang="en-US">
              <a:latin typeface="Calibri" pitchFamily="34" charset="0"/>
            </a:endParaRPr>
          </a:p>
        </p:txBody>
      </p:sp>
      <p:pic>
        <p:nvPicPr>
          <p:cNvPr id="17" name="Picture 20" descr="TP_tmp.emf"/>
          <p:cNvPicPr>
            <a:picLocks noChangeAspect="1"/>
          </p:cNvPicPr>
          <p:nvPr>
            <p:custDataLst>
              <p:tags r:id="rId1"/>
            </p:custDataLst>
          </p:nvPr>
        </p:nvPicPr>
        <p:blipFill>
          <a:blip r:embed="rId10" cstate="print"/>
          <a:srcRect/>
          <a:stretch>
            <a:fillRect/>
          </a:stretch>
        </p:blipFill>
        <p:spPr bwMode="auto">
          <a:xfrm>
            <a:off x="6172200" y="3894138"/>
            <a:ext cx="457200" cy="404812"/>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The Harris operator</a:t>
            </a:r>
            <a:endParaRPr lang="ru-RU"/>
          </a:p>
        </p:txBody>
      </p:sp>
      <p:sp>
        <p:nvSpPr>
          <p:cNvPr id="48131" name="Rectangle 5"/>
          <p:cNvSpPr>
            <a:spLocks noChangeArrowheads="1"/>
          </p:cNvSpPr>
          <p:nvPr/>
        </p:nvSpPr>
        <p:spPr bwMode="auto">
          <a:xfrm>
            <a:off x="2209800" y="1752600"/>
            <a:ext cx="8153400" cy="5257800"/>
          </a:xfrm>
          <a:prstGeom prst="rect">
            <a:avLst/>
          </a:prstGeom>
          <a:noFill/>
          <a:ln w="9525">
            <a:noFill/>
            <a:miter lim="800000"/>
            <a:headEnd/>
            <a:tailEnd/>
          </a:ln>
        </p:spPr>
        <p:txBody>
          <a:bodyPr/>
          <a:lstStyle/>
          <a:p>
            <a:pPr marL="342900" indent="-342900">
              <a:spcBef>
                <a:spcPct val="20000"/>
              </a:spcBef>
            </a:pPr>
            <a:r>
              <a:rPr lang="en-US" sz="2000">
                <a:latin typeface="Calibri" pitchFamily="34" charset="0"/>
                <a:sym typeface="Symbol" pitchFamily="18" charset="2"/>
              </a:rPr>
              <a:t></a:t>
            </a:r>
            <a:r>
              <a:rPr lang="en-US" sz="2000" baseline="-25000">
                <a:latin typeface="Calibri" pitchFamily="34" charset="0"/>
                <a:sym typeface="Symbol" pitchFamily="18" charset="2"/>
              </a:rPr>
              <a:t>min </a:t>
            </a:r>
            <a:r>
              <a:rPr lang="en-US" sz="2000">
                <a:latin typeface="Calibri" pitchFamily="34" charset="0"/>
              </a:rPr>
              <a:t>is a variant of the “Harris operator” for feature detection</a:t>
            </a:r>
          </a:p>
          <a:p>
            <a:pPr marL="742950" lvl="1" indent="-285750">
              <a:spcBef>
                <a:spcPct val="20000"/>
              </a:spcBef>
              <a:buFontTx/>
              <a:buChar char="•"/>
            </a:pPr>
            <a:endParaRPr lang="en-US" sz="2000">
              <a:latin typeface="Calibri" pitchFamily="34" charset="0"/>
            </a:endParaRPr>
          </a:p>
          <a:p>
            <a:pPr marL="742950" lvl="1" indent="-285750">
              <a:spcBef>
                <a:spcPct val="20000"/>
              </a:spcBef>
              <a:buFontTx/>
              <a:buChar char="•"/>
            </a:pPr>
            <a:endParaRPr lang="en-US" sz="2000">
              <a:latin typeface="Calibri" pitchFamily="34" charset="0"/>
            </a:endParaRPr>
          </a:p>
          <a:p>
            <a:pPr marL="742950" lvl="1" indent="-285750">
              <a:spcBef>
                <a:spcPct val="20000"/>
              </a:spcBef>
              <a:buFontTx/>
              <a:buChar char="•"/>
            </a:pPr>
            <a:endParaRPr lang="en-US" sz="2000">
              <a:latin typeface="Calibri" pitchFamily="34" charset="0"/>
            </a:endParaRPr>
          </a:p>
          <a:p>
            <a:pPr marL="742950" lvl="1" indent="-285750">
              <a:spcBef>
                <a:spcPct val="20000"/>
              </a:spcBef>
              <a:buFontTx/>
              <a:buChar char="•"/>
            </a:pPr>
            <a:endParaRPr lang="en-US" sz="2000">
              <a:latin typeface="Calibri" pitchFamily="34" charset="0"/>
            </a:endParaRPr>
          </a:p>
          <a:p>
            <a:pPr marL="742950" lvl="1" indent="-285750">
              <a:spcBef>
                <a:spcPct val="20000"/>
              </a:spcBef>
              <a:buFontTx/>
              <a:buChar char="•"/>
            </a:pPr>
            <a:endParaRPr lang="en-US" sz="2000">
              <a:latin typeface="Calibri" pitchFamily="34" charset="0"/>
            </a:endParaRPr>
          </a:p>
          <a:p>
            <a:pPr marL="742950" lvl="1" indent="-285750">
              <a:spcBef>
                <a:spcPct val="20000"/>
              </a:spcBef>
              <a:buFontTx/>
              <a:buChar char="•"/>
            </a:pPr>
            <a:endParaRPr lang="en-US" sz="2000">
              <a:latin typeface="Calibri" pitchFamily="34" charset="0"/>
            </a:endParaRPr>
          </a:p>
          <a:p>
            <a:pPr marL="742950" lvl="1" indent="-285750">
              <a:spcBef>
                <a:spcPct val="20000"/>
              </a:spcBef>
              <a:buFontTx/>
              <a:buChar char="•"/>
            </a:pPr>
            <a:endParaRPr lang="en-US" sz="2000">
              <a:latin typeface="Calibri" pitchFamily="34" charset="0"/>
            </a:endParaRPr>
          </a:p>
          <a:p>
            <a:pPr marL="742950" lvl="1" indent="-285750">
              <a:spcBef>
                <a:spcPct val="20000"/>
              </a:spcBef>
              <a:buFontTx/>
              <a:buChar char="•"/>
            </a:pPr>
            <a:r>
              <a:rPr lang="en-US" sz="2000">
                <a:latin typeface="Calibri" pitchFamily="34" charset="0"/>
              </a:rPr>
              <a:t>The </a:t>
            </a:r>
            <a:r>
              <a:rPr lang="en-US" sz="2000" i="1">
                <a:latin typeface="Calibri" pitchFamily="34" charset="0"/>
              </a:rPr>
              <a:t>trace</a:t>
            </a:r>
            <a:r>
              <a:rPr lang="en-US" sz="2000">
                <a:latin typeface="Calibri" pitchFamily="34" charset="0"/>
              </a:rPr>
              <a:t> is the sum of the diagonals, i.e., </a:t>
            </a:r>
            <a:r>
              <a:rPr lang="en-US" sz="2000" i="1">
                <a:latin typeface="Calibri" pitchFamily="34" charset="0"/>
              </a:rPr>
              <a:t>trace(H) = h</a:t>
            </a:r>
            <a:r>
              <a:rPr lang="en-US" sz="2000" i="1" baseline="-25000">
                <a:latin typeface="Calibri" pitchFamily="34" charset="0"/>
              </a:rPr>
              <a:t>11</a:t>
            </a:r>
            <a:r>
              <a:rPr lang="en-US" sz="2000" i="1">
                <a:latin typeface="Calibri" pitchFamily="34" charset="0"/>
              </a:rPr>
              <a:t> + h</a:t>
            </a:r>
            <a:r>
              <a:rPr lang="en-US" sz="2000" i="1" baseline="-25000">
                <a:latin typeface="Calibri" pitchFamily="34" charset="0"/>
              </a:rPr>
              <a:t>22</a:t>
            </a:r>
          </a:p>
          <a:p>
            <a:pPr marL="742950" lvl="1" indent="-285750">
              <a:spcBef>
                <a:spcPct val="20000"/>
              </a:spcBef>
              <a:buFontTx/>
              <a:buChar char="•"/>
            </a:pPr>
            <a:r>
              <a:rPr lang="en-US" sz="2000">
                <a:latin typeface="Calibri" pitchFamily="34" charset="0"/>
              </a:rPr>
              <a:t>Very similar to </a:t>
            </a:r>
            <a:r>
              <a:rPr lang="en-US" sz="2000">
                <a:latin typeface="Calibri" pitchFamily="34" charset="0"/>
                <a:sym typeface="Symbol" pitchFamily="18" charset="2"/>
              </a:rPr>
              <a:t></a:t>
            </a:r>
            <a:r>
              <a:rPr lang="en-US" sz="2000" baseline="-25000">
                <a:latin typeface="Calibri" pitchFamily="34" charset="0"/>
                <a:sym typeface="Symbol" pitchFamily="18" charset="2"/>
              </a:rPr>
              <a:t>min </a:t>
            </a:r>
            <a:r>
              <a:rPr lang="en-US" sz="2000">
                <a:latin typeface="Calibri" pitchFamily="34" charset="0"/>
              </a:rPr>
              <a:t>but less expensive (no square root)</a:t>
            </a:r>
          </a:p>
          <a:p>
            <a:pPr marL="742950" lvl="1" indent="-285750">
              <a:spcBef>
                <a:spcPct val="20000"/>
              </a:spcBef>
              <a:buFontTx/>
              <a:buChar char="•"/>
            </a:pPr>
            <a:r>
              <a:rPr lang="en-US" sz="2000">
                <a:latin typeface="Calibri" pitchFamily="34" charset="0"/>
              </a:rPr>
              <a:t>Called the “Harris Corner Detector” or “Harris Operator”</a:t>
            </a:r>
          </a:p>
          <a:p>
            <a:pPr marL="742950" lvl="1" indent="-285750">
              <a:spcBef>
                <a:spcPct val="20000"/>
              </a:spcBef>
              <a:buFontTx/>
              <a:buChar char="•"/>
            </a:pPr>
            <a:r>
              <a:rPr lang="en-US" sz="2000">
                <a:latin typeface="Calibri" pitchFamily="34" charset="0"/>
              </a:rPr>
              <a:t>Lots of other detectors, this is one of the most popular</a:t>
            </a:r>
            <a:endParaRPr lang="en-US" sz="2400">
              <a:latin typeface="Calibri" pitchFamily="34" charset="0"/>
            </a:endParaRPr>
          </a:p>
        </p:txBody>
      </p:sp>
      <p:pic>
        <p:nvPicPr>
          <p:cNvPr id="39940" name="Picture 8" descr="txp_fig"/>
          <p:cNvPicPr>
            <a:picLocks noChangeAspect="1"/>
          </p:cNvPicPr>
          <p:nvPr>
            <p:custDataLst>
              <p:tags r:id="rId1"/>
            </p:custDataLst>
          </p:nvPr>
        </p:nvPicPr>
        <p:blipFill>
          <a:blip r:embed="rId4" cstate="print"/>
          <a:srcRect/>
          <a:stretch>
            <a:fillRect/>
          </a:stretch>
        </p:blipFill>
        <p:spPr bwMode="auto">
          <a:xfrm>
            <a:off x="4759325" y="2438401"/>
            <a:ext cx="1892300" cy="741363"/>
          </a:xfrm>
          <a:prstGeom prst="rect">
            <a:avLst/>
          </a:prstGeom>
          <a:noFill/>
          <a:ln w="9525">
            <a:noFill/>
            <a:miter lim="800000"/>
            <a:headEnd/>
            <a:tailEnd/>
          </a:ln>
        </p:spPr>
      </p:pic>
      <p:pic>
        <p:nvPicPr>
          <p:cNvPr id="39941" name="Picture 5" descr="txp_fig"/>
          <p:cNvPicPr>
            <a:picLocks noChangeAspect="1"/>
          </p:cNvPicPr>
          <p:nvPr>
            <p:custDataLst>
              <p:tags r:id="rId2"/>
            </p:custDataLst>
          </p:nvPr>
        </p:nvPicPr>
        <p:blipFill>
          <a:blip r:embed="rId5" cstate="print"/>
          <a:srcRect/>
          <a:stretch>
            <a:fillRect/>
          </a:stretch>
        </p:blipFill>
        <p:spPr bwMode="auto">
          <a:xfrm>
            <a:off x="4510088" y="3352800"/>
            <a:ext cx="2881312" cy="776288"/>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t>Laplacian of Gaussian</a:t>
            </a:r>
          </a:p>
        </p:txBody>
      </p:sp>
      <p:sp>
        <p:nvSpPr>
          <p:cNvPr id="21507" name="Content Placeholder 4"/>
          <p:cNvSpPr>
            <a:spLocks noGrp="1"/>
          </p:cNvSpPr>
          <p:nvPr>
            <p:ph idx="1"/>
          </p:nvPr>
        </p:nvSpPr>
        <p:spPr>
          <a:xfrm>
            <a:off x="1981200" y="1524000"/>
            <a:ext cx="8229600" cy="5257800"/>
          </a:xfrm>
        </p:spPr>
        <p:txBody>
          <a:bodyPr/>
          <a:lstStyle/>
          <a:p>
            <a:r>
              <a:rPr lang="en-US"/>
              <a:t>“Blob” detector</a:t>
            </a:r>
          </a:p>
          <a:p>
            <a:endParaRPr lang="en-US"/>
          </a:p>
          <a:p>
            <a:endParaRPr lang="en-US"/>
          </a:p>
          <a:p>
            <a:endParaRPr lang="en-US"/>
          </a:p>
          <a:p>
            <a:endParaRPr lang="en-US"/>
          </a:p>
          <a:p>
            <a:endParaRPr lang="en-US"/>
          </a:p>
          <a:p>
            <a:endParaRPr lang="en-US"/>
          </a:p>
          <a:p>
            <a:r>
              <a:rPr lang="en-US"/>
              <a:t>Find maxima </a:t>
            </a:r>
            <a:r>
              <a:rPr lang="en-US" i="1"/>
              <a:t>and minima</a:t>
            </a:r>
            <a:r>
              <a:rPr lang="en-US"/>
              <a:t> of LoG operator in space and scale</a:t>
            </a:r>
          </a:p>
        </p:txBody>
      </p:sp>
      <p:pic>
        <p:nvPicPr>
          <p:cNvPr id="21508" name="Picture 4"/>
          <p:cNvPicPr>
            <a:picLocks noChangeAspect="1" noChangeArrowheads="1"/>
          </p:cNvPicPr>
          <p:nvPr/>
        </p:nvPicPr>
        <p:blipFill>
          <a:blip r:embed="rId2" cstate="print"/>
          <a:srcRect/>
          <a:stretch>
            <a:fillRect/>
          </a:stretch>
        </p:blipFill>
        <p:spPr bwMode="auto">
          <a:xfrm>
            <a:off x="5867401" y="3581401"/>
            <a:ext cx="360363" cy="360363"/>
          </a:xfrm>
          <a:prstGeom prst="rect">
            <a:avLst/>
          </a:prstGeom>
          <a:noFill/>
          <a:ln w="9525">
            <a:noFill/>
            <a:miter lim="800000"/>
            <a:headEnd/>
            <a:tailEnd/>
          </a:ln>
        </p:spPr>
      </p:pic>
      <p:pic>
        <p:nvPicPr>
          <p:cNvPr id="21509" name="Picture 2" descr="C:\snavely\work\teaching\09Fa-CS6610\lectures\lec03\butterfly_bw.png"/>
          <p:cNvPicPr>
            <a:picLocks noChangeAspect="1" noChangeArrowheads="1"/>
          </p:cNvPicPr>
          <p:nvPr/>
        </p:nvPicPr>
        <p:blipFill>
          <a:blip r:embed="rId3" cstate="print"/>
          <a:srcRect/>
          <a:stretch>
            <a:fillRect/>
          </a:stretch>
        </p:blipFill>
        <p:spPr bwMode="auto">
          <a:xfrm>
            <a:off x="1752600" y="2438400"/>
            <a:ext cx="3581400" cy="2590800"/>
          </a:xfrm>
          <a:prstGeom prst="rect">
            <a:avLst/>
          </a:prstGeom>
          <a:noFill/>
          <a:ln w="9525">
            <a:noFill/>
            <a:miter lim="800000"/>
            <a:headEnd/>
            <a:tailEnd/>
          </a:ln>
        </p:spPr>
      </p:pic>
      <p:pic>
        <p:nvPicPr>
          <p:cNvPr id="21510" name="Picture 3" descr="C:\snavely\work\teaching\09Fa-CS6610\lectures\lec03\b_l.png"/>
          <p:cNvPicPr>
            <a:picLocks noChangeAspect="1" noChangeArrowheads="1"/>
          </p:cNvPicPr>
          <p:nvPr/>
        </p:nvPicPr>
        <p:blipFill>
          <a:blip r:embed="rId4" cstate="print"/>
          <a:srcRect/>
          <a:stretch>
            <a:fillRect/>
          </a:stretch>
        </p:blipFill>
        <p:spPr bwMode="auto">
          <a:xfrm>
            <a:off x="6781800" y="2438400"/>
            <a:ext cx="3581400" cy="2590800"/>
          </a:xfrm>
          <a:prstGeom prst="rect">
            <a:avLst/>
          </a:prstGeom>
          <a:noFill/>
          <a:ln w="9525">
            <a:noFill/>
            <a:miter lim="800000"/>
            <a:headEnd/>
            <a:tailEnd/>
          </a:ln>
        </p:spPr>
      </p:pic>
      <p:sp>
        <p:nvSpPr>
          <p:cNvPr id="21511" name="TextBox 8"/>
          <p:cNvSpPr txBox="1">
            <a:spLocks noChangeArrowheads="1"/>
          </p:cNvSpPr>
          <p:nvPr/>
        </p:nvSpPr>
        <p:spPr bwMode="auto">
          <a:xfrm>
            <a:off x="5346700" y="3333751"/>
            <a:ext cx="749300" cy="1108075"/>
          </a:xfrm>
          <a:prstGeom prst="rect">
            <a:avLst/>
          </a:prstGeom>
          <a:noFill/>
          <a:ln w="9525">
            <a:noFill/>
            <a:miter lim="800000"/>
            <a:headEnd/>
            <a:tailEnd/>
          </a:ln>
        </p:spPr>
        <p:txBody>
          <a:bodyPr>
            <a:spAutoFit/>
          </a:bodyPr>
          <a:lstStyle/>
          <a:p>
            <a:r>
              <a:rPr lang="en-US" sz="6600">
                <a:latin typeface="Times New Roman" pitchFamily="18" charset="0"/>
                <a:cs typeface="Times New Roman" pitchFamily="18" charset="0"/>
              </a:rPr>
              <a:t>*</a:t>
            </a:r>
          </a:p>
        </p:txBody>
      </p:sp>
      <p:sp>
        <p:nvSpPr>
          <p:cNvPr id="21512" name="TextBox 9"/>
          <p:cNvSpPr txBox="1">
            <a:spLocks noChangeArrowheads="1"/>
          </p:cNvSpPr>
          <p:nvPr/>
        </p:nvSpPr>
        <p:spPr bwMode="auto">
          <a:xfrm>
            <a:off x="6259514" y="3406776"/>
            <a:ext cx="414337" cy="646113"/>
          </a:xfrm>
          <a:prstGeom prst="rect">
            <a:avLst/>
          </a:prstGeom>
          <a:noFill/>
          <a:ln w="9525">
            <a:noFill/>
            <a:miter lim="800000"/>
            <a:headEnd/>
            <a:tailEnd/>
          </a:ln>
        </p:spPr>
        <p:txBody>
          <a:bodyPr wrap="none">
            <a:spAutoFit/>
          </a:bodyPr>
          <a:lstStyle/>
          <a:p>
            <a:r>
              <a:rPr lang="en-US" sz="3600">
                <a:latin typeface="Calibri" pitchFamily="34" charset="0"/>
                <a:cs typeface="Times New Roman" pitchFamily="18" charset="0"/>
              </a:rPr>
              <a:t>=</a:t>
            </a:r>
          </a:p>
        </p:txBody>
      </p:sp>
      <p:cxnSp>
        <p:nvCxnSpPr>
          <p:cNvPr id="12" name="Straight Arrow Connector 11"/>
          <p:cNvCxnSpPr/>
          <p:nvPr/>
        </p:nvCxnSpPr>
        <p:spPr>
          <a:xfrm rot="16200000" flipV="1">
            <a:off x="8033545" y="4909345"/>
            <a:ext cx="522287" cy="174625"/>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514" name="TextBox 13"/>
          <p:cNvSpPr txBox="1">
            <a:spLocks noChangeArrowheads="1"/>
          </p:cNvSpPr>
          <p:nvPr/>
        </p:nvSpPr>
        <p:spPr bwMode="auto">
          <a:xfrm>
            <a:off x="8001001" y="5203825"/>
            <a:ext cx="1120775" cy="368300"/>
          </a:xfrm>
          <a:prstGeom prst="rect">
            <a:avLst/>
          </a:prstGeom>
          <a:noFill/>
          <a:ln w="9525">
            <a:noFill/>
            <a:miter lim="800000"/>
            <a:headEnd/>
            <a:tailEnd/>
          </a:ln>
        </p:spPr>
        <p:txBody>
          <a:bodyPr wrap="none">
            <a:spAutoFit/>
          </a:bodyPr>
          <a:lstStyle/>
          <a:p>
            <a:r>
              <a:rPr lang="en-US">
                <a:latin typeface="Calibri" pitchFamily="34" charset="0"/>
              </a:rPr>
              <a:t>maximum</a:t>
            </a:r>
          </a:p>
        </p:txBody>
      </p:sp>
      <p:sp>
        <p:nvSpPr>
          <p:cNvPr id="21515" name="TextBox 14"/>
          <p:cNvSpPr txBox="1">
            <a:spLocks noChangeArrowheads="1"/>
          </p:cNvSpPr>
          <p:nvPr/>
        </p:nvSpPr>
        <p:spPr bwMode="auto">
          <a:xfrm>
            <a:off x="8458201" y="1752600"/>
            <a:ext cx="892175" cy="369888"/>
          </a:xfrm>
          <a:prstGeom prst="rect">
            <a:avLst/>
          </a:prstGeom>
          <a:noFill/>
          <a:ln w="9525">
            <a:noFill/>
            <a:miter lim="800000"/>
            <a:headEnd/>
            <a:tailEnd/>
          </a:ln>
        </p:spPr>
        <p:txBody>
          <a:bodyPr wrap="none">
            <a:spAutoFit/>
          </a:bodyPr>
          <a:lstStyle/>
          <a:p>
            <a:r>
              <a:rPr lang="en-US">
                <a:latin typeface="Calibri" pitchFamily="34" charset="0"/>
              </a:rPr>
              <a:t>minima</a:t>
            </a:r>
          </a:p>
        </p:txBody>
      </p:sp>
      <p:cxnSp>
        <p:nvCxnSpPr>
          <p:cNvPr id="17" name="Straight Arrow Connector 16"/>
          <p:cNvCxnSpPr/>
          <p:nvPr/>
        </p:nvCxnSpPr>
        <p:spPr>
          <a:xfrm rot="5400000">
            <a:off x="7581900" y="2095500"/>
            <a:ext cx="1295400" cy="1219200"/>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H="1">
            <a:off x="8605838" y="2552700"/>
            <a:ext cx="1219200" cy="228600"/>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t>Scale-space blob detector: Example</a:t>
            </a:r>
          </a:p>
        </p:txBody>
      </p:sp>
      <p:sp>
        <p:nvSpPr>
          <p:cNvPr id="25603" name="Rectangle 3"/>
          <p:cNvSpPr>
            <a:spLocks noGrp="1" noChangeArrowheads="1"/>
          </p:cNvSpPr>
          <p:nvPr>
            <p:ph type="body" idx="1"/>
          </p:nvPr>
        </p:nvSpPr>
        <p:spPr/>
        <p:txBody>
          <a:bodyPr/>
          <a:lstStyle/>
          <a:p>
            <a:endParaRPr lang="en-US"/>
          </a:p>
        </p:txBody>
      </p:sp>
      <p:pic>
        <p:nvPicPr>
          <p:cNvPr id="1262596" name="Picture 4" descr="pyramid_10"/>
          <p:cNvPicPr>
            <a:picLocks noChangeAspect="1" noChangeArrowheads="1"/>
          </p:cNvPicPr>
          <p:nvPr/>
        </p:nvPicPr>
        <p:blipFill>
          <a:blip r:embed="rId3" cstate="print"/>
          <a:srcRect/>
          <a:stretch>
            <a:fillRect/>
          </a:stretch>
        </p:blipFill>
        <p:spPr bwMode="auto">
          <a:xfrm>
            <a:off x="2738438" y="1214438"/>
            <a:ext cx="6864350" cy="5148262"/>
          </a:xfrm>
          <a:prstGeom prst="rect">
            <a:avLst/>
          </a:prstGeom>
          <a:noFill/>
          <a:ln w="9525">
            <a:noFill/>
            <a:miter lim="800000"/>
            <a:headEnd/>
            <a:tailEnd/>
          </a:ln>
        </p:spPr>
      </p:pic>
      <p:pic>
        <p:nvPicPr>
          <p:cNvPr id="1262597" name="Picture 5" descr="pyramid_1"/>
          <p:cNvPicPr>
            <a:picLocks noChangeAspect="1" noChangeArrowheads="1"/>
          </p:cNvPicPr>
          <p:nvPr/>
        </p:nvPicPr>
        <p:blipFill>
          <a:blip r:embed="rId4" cstate="print"/>
          <a:srcRect/>
          <a:stretch>
            <a:fillRect/>
          </a:stretch>
        </p:blipFill>
        <p:spPr bwMode="auto">
          <a:xfrm>
            <a:off x="2738438" y="1214438"/>
            <a:ext cx="6864350" cy="5148262"/>
          </a:xfrm>
          <a:prstGeom prst="rect">
            <a:avLst/>
          </a:prstGeom>
          <a:noFill/>
          <a:ln w="9525">
            <a:noFill/>
            <a:miter lim="800000"/>
            <a:headEnd/>
            <a:tailEnd/>
          </a:ln>
        </p:spPr>
      </p:pic>
      <p:pic>
        <p:nvPicPr>
          <p:cNvPr id="1262598" name="Picture 6" descr="pyramid_2"/>
          <p:cNvPicPr>
            <a:picLocks noChangeAspect="1" noChangeArrowheads="1"/>
          </p:cNvPicPr>
          <p:nvPr/>
        </p:nvPicPr>
        <p:blipFill>
          <a:blip r:embed="rId5" cstate="print"/>
          <a:srcRect/>
          <a:stretch>
            <a:fillRect/>
          </a:stretch>
        </p:blipFill>
        <p:spPr bwMode="auto">
          <a:xfrm>
            <a:off x="2738438" y="1214438"/>
            <a:ext cx="6864350" cy="5148262"/>
          </a:xfrm>
          <a:prstGeom prst="rect">
            <a:avLst/>
          </a:prstGeom>
          <a:noFill/>
          <a:ln w="9525">
            <a:noFill/>
            <a:miter lim="800000"/>
            <a:headEnd/>
            <a:tailEnd/>
          </a:ln>
        </p:spPr>
      </p:pic>
      <p:pic>
        <p:nvPicPr>
          <p:cNvPr id="1262599" name="Picture 7" descr="pyramid_3"/>
          <p:cNvPicPr>
            <a:picLocks noChangeAspect="1" noChangeArrowheads="1"/>
          </p:cNvPicPr>
          <p:nvPr/>
        </p:nvPicPr>
        <p:blipFill>
          <a:blip r:embed="rId6" cstate="print"/>
          <a:srcRect/>
          <a:stretch>
            <a:fillRect/>
          </a:stretch>
        </p:blipFill>
        <p:spPr bwMode="auto">
          <a:xfrm>
            <a:off x="2738438" y="1214438"/>
            <a:ext cx="6864350" cy="5148262"/>
          </a:xfrm>
          <a:prstGeom prst="rect">
            <a:avLst/>
          </a:prstGeom>
          <a:noFill/>
          <a:ln w="9525">
            <a:noFill/>
            <a:miter lim="800000"/>
            <a:headEnd/>
            <a:tailEnd/>
          </a:ln>
        </p:spPr>
      </p:pic>
      <p:pic>
        <p:nvPicPr>
          <p:cNvPr id="1262600" name="Picture 8" descr="pyramid_4"/>
          <p:cNvPicPr>
            <a:picLocks noChangeAspect="1" noChangeArrowheads="1"/>
          </p:cNvPicPr>
          <p:nvPr/>
        </p:nvPicPr>
        <p:blipFill>
          <a:blip r:embed="rId7" cstate="print"/>
          <a:srcRect/>
          <a:stretch>
            <a:fillRect/>
          </a:stretch>
        </p:blipFill>
        <p:spPr bwMode="auto">
          <a:xfrm>
            <a:off x="2738438" y="1214438"/>
            <a:ext cx="6864350" cy="5148262"/>
          </a:xfrm>
          <a:prstGeom prst="rect">
            <a:avLst/>
          </a:prstGeom>
          <a:noFill/>
          <a:ln w="9525">
            <a:noFill/>
            <a:miter lim="800000"/>
            <a:headEnd/>
            <a:tailEnd/>
          </a:ln>
        </p:spPr>
      </p:pic>
      <p:pic>
        <p:nvPicPr>
          <p:cNvPr id="1262601" name="Picture 9" descr="pyramid_5"/>
          <p:cNvPicPr>
            <a:picLocks noChangeAspect="1" noChangeArrowheads="1"/>
          </p:cNvPicPr>
          <p:nvPr/>
        </p:nvPicPr>
        <p:blipFill>
          <a:blip r:embed="rId8" cstate="print"/>
          <a:srcRect/>
          <a:stretch>
            <a:fillRect/>
          </a:stretch>
        </p:blipFill>
        <p:spPr bwMode="auto">
          <a:xfrm>
            <a:off x="2738438" y="1214438"/>
            <a:ext cx="6864350" cy="5148262"/>
          </a:xfrm>
          <a:prstGeom prst="rect">
            <a:avLst/>
          </a:prstGeom>
          <a:noFill/>
          <a:ln w="9525">
            <a:noFill/>
            <a:miter lim="800000"/>
            <a:headEnd/>
            <a:tailEnd/>
          </a:ln>
        </p:spPr>
      </p:pic>
      <p:pic>
        <p:nvPicPr>
          <p:cNvPr id="1262602" name="Picture 10" descr="pyramid_6"/>
          <p:cNvPicPr>
            <a:picLocks noChangeAspect="1" noChangeArrowheads="1"/>
          </p:cNvPicPr>
          <p:nvPr/>
        </p:nvPicPr>
        <p:blipFill>
          <a:blip r:embed="rId9" cstate="print"/>
          <a:srcRect/>
          <a:stretch>
            <a:fillRect/>
          </a:stretch>
        </p:blipFill>
        <p:spPr bwMode="auto">
          <a:xfrm>
            <a:off x="2738438" y="1214438"/>
            <a:ext cx="6864350" cy="5148262"/>
          </a:xfrm>
          <a:prstGeom prst="rect">
            <a:avLst/>
          </a:prstGeom>
          <a:noFill/>
          <a:ln w="9525">
            <a:noFill/>
            <a:miter lim="800000"/>
            <a:headEnd/>
            <a:tailEnd/>
          </a:ln>
        </p:spPr>
      </p:pic>
      <p:pic>
        <p:nvPicPr>
          <p:cNvPr id="1262603" name="Picture 11" descr="pyramid_7"/>
          <p:cNvPicPr>
            <a:picLocks noChangeAspect="1" noChangeArrowheads="1"/>
          </p:cNvPicPr>
          <p:nvPr/>
        </p:nvPicPr>
        <p:blipFill>
          <a:blip r:embed="rId10" cstate="print"/>
          <a:srcRect/>
          <a:stretch>
            <a:fillRect/>
          </a:stretch>
        </p:blipFill>
        <p:spPr bwMode="auto">
          <a:xfrm>
            <a:off x="2738438" y="1214438"/>
            <a:ext cx="6864350" cy="5148262"/>
          </a:xfrm>
          <a:prstGeom prst="rect">
            <a:avLst/>
          </a:prstGeom>
          <a:noFill/>
          <a:ln w="9525">
            <a:noFill/>
            <a:miter lim="800000"/>
            <a:headEnd/>
            <a:tailEnd/>
          </a:ln>
        </p:spPr>
      </p:pic>
      <p:pic>
        <p:nvPicPr>
          <p:cNvPr id="1262604" name="Picture 12" descr="pyramid_8"/>
          <p:cNvPicPr>
            <a:picLocks noChangeAspect="1" noChangeArrowheads="1"/>
          </p:cNvPicPr>
          <p:nvPr/>
        </p:nvPicPr>
        <p:blipFill>
          <a:blip r:embed="rId11" cstate="print"/>
          <a:srcRect/>
          <a:stretch>
            <a:fillRect/>
          </a:stretch>
        </p:blipFill>
        <p:spPr bwMode="auto">
          <a:xfrm>
            <a:off x="2738438" y="1214438"/>
            <a:ext cx="6864350" cy="5148262"/>
          </a:xfrm>
          <a:prstGeom prst="rect">
            <a:avLst/>
          </a:prstGeom>
          <a:noFill/>
          <a:ln w="9525">
            <a:noFill/>
            <a:miter lim="800000"/>
            <a:headEnd/>
            <a:tailEnd/>
          </a:ln>
        </p:spPr>
      </p:pic>
      <p:pic>
        <p:nvPicPr>
          <p:cNvPr id="1262605" name="Picture 13" descr="pyramid_9"/>
          <p:cNvPicPr>
            <a:picLocks noChangeAspect="1" noChangeArrowheads="1"/>
          </p:cNvPicPr>
          <p:nvPr/>
        </p:nvPicPr>
        <p:blipFill>
          <a:blip r:embed="rId12" cstate="print"/>
          <a:srcRect/>
          <a:stretch>
            <a:fillRect/>
          </a:stretch>
        </p:blipFill>
        <p:spPr bwMode="auto">
          <a:xfrm>
            <a:off x="2738438" y="1214438"/>
            <a:ext cx="6864350" cy="51482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625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25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25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626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626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626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6260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6260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6260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62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canyonstatevinyl.com/images/Picket%20Fence.jpg"/>
          <p:cNvPicPr>
            <a:picLocks noChangeAspect="1" noChangeArrowheads="1"/>
          </p:cNvPicPr>
          <p:nvPr/>
        </p:nvPicPr>
        <p:blipFill>
          <a:blip r:embed="rId2" cstate="print"/>
          <a:srcRect/>
          <a:stretch>
            <a:fillRect/>
          </a:stretch>
        </p:blipFill>
        <p:spPr bwMode="auto">
          <a:xfrm>
            <a:off x="1628776" y="3162300"/>
            <a:ext cx="4314825" cy="3238500"/>
          </a:xfrm>
          <a:prstGeom prst="rect">
            <a:avLst/>
          </a:prstGeom>
          <a:noFill/>
          <a:ln w="9525">
            <a:noFill/>
            <a:miter lim="800000"/>
            <a:headEnd/>
            <a:tailEnd/>
          </a:ln>
        </p:spPr>
      </p:pic>
      <p:sp>
        <p:nvSpPr>
          <p:cNvPr id="19459" name="Rectangle 6"/>
          <p:cNvSpPr>
            <a:spLocks noChangeArrowheads="1"/>
          </p:cNvSpPr>
          <p:nvPr/>
        </p:nvSpPr>
        <p:spPr bwMode="auto">
          <a:xfrm>
            <a:off x="2743200" y="4267200"/>
            <a:ext cx="304800" cy="304800"/>
          </a:xfrm>
          <a:prstGeom prst="rect">
            <a:avLst/>
          </a:prstGeom>
          <a:solidFill>
            <a:srgbClr val="00CC99">
              <a:alpha val="18039"/>
            </a:srgbClr>
          </a:solidFill>
          <a:ln w="28575">
            <a:solidFill>
              <a:srgbClr val="FFFF00"/>
            </a:solidFill>
            <a:round/>
            <a:headEnd/>
            <a:tailEnd/>
          </a:ln>
        </p:spPr>
        <p:txBody>
          <a:bodyPr/>
          <a:lstStyle/>
          <a:p>
            <a:endParaRPr lang="en-US">
              <a:latin typeface="Calibri" pitchFamily="34" charset="0"/>
            </a:endParaRPr>
          </a:p>
        </p:txBody>
      </p:sp>
      <p:pic>
        <p:nvPicPr>
          <p:cNvPr id="19460" name="Picture 6" descr="http://www.canyonstatevinyl.com/images/Picket%20Fence.jpg"/>
          <p:cNvPicPr>
            <a:picLocks noChangeAspect="1" noChangeArrowheads="1"/>
          </p:cNvPicPr>
          <p:nvPr/>
        </p:nvPicPr>
        <p:blipFill>
          <a:blip r:embed="rId2" cstate="print"/>
          <a:srcRect/>
          <a:stretch>
            <a:fillRect/>
          </a:stretch>
        </p:blipFill>
        <p:spPr bwMode="auto">
          <a:xfrm>
            <a:off x="6324601" y="3162300"/>
            <a:ext cx="4314825" cy="3238500"/>
          </a:xfrm>
          <a:prstGeom prst="rect">
            <a:avLst/>
          </a:prstGeom>
          <a:noFill/>
          <a:ln w="9525">
            <a:noFill/>
            <a:miter lim="800000"/>
            <a:headEnd/>
            <a:tailEnd/>
          </a:ln>
        </p:spPr>
      </p:pic>
      <p:sp>
        <p:nvSpPr>
          <p:cNvPr id="19461" name="Rectangle 9"/>
          <p:cNvSpPr>
            <a:spLocks noChangeArrowheads="1"/>
          </p:cNvSpPr>
          <p:nvPr/>
        </p:nvSpPr>
        <p:spPr bwMode="auto">
          <a:xfrm>
            <a:off x="2743200" y="3543300"/>
            <a:ext cx="450850" cy="584200"/>
          </a:xfrm>
          <a:prstGeom prst="rect">
            <a:avLst/>
          </a:prstGeom>
          <a:noFill/>
          <a:ln w="9525">
            <a:noFill/>
            <a:miter lim="800000"/>
            <a:headEnd/>
            <a:tailEnd/>
          </a:ln>
        </p:spPr>
        <p:txBody>
          <a:bodyPr wrap="none">
            <a:spAutoFit/>
          </a:bodyPr>
          <a:lstStyle/>
          <a:p>
            <a:r>
              <a:rPr lang="en-US" sz="3200">
                <a:solidFill>
                  <a:srgbClr val="FFFF00"/>
                </a:solidFill>
              </a:rPr>
              <a:t>f</a:t>
            </a:r>
            <a:r>
              <a:rPr lang="en-US" sz="3200" baseline="-25000">
                <a:solidFill>
                  <a:srgbClr val="FFFF00"/>
                </a:solidFill>
              </a:rPr>
              <a:t>1</a:t>
            </a:r>
          </a:p>
        </p:txBody>
      </p:sp>
      <p:sp>
        <p:nvSpPr>
          <p:cNvPr id="19462" name="Rectangle 11"/>
          <p:cNvSpPr>
            <a:spLocks noChangeArrowheads="1"/>
          </p:cNvSpPr>
          <p:nvPr/>
        </p:nvSpPr>
        <p:spPr bwMode="auto">
          <a:xfrm>
            <a:off x="9539288" y="4267200"/>
            <a:ext cx="304800" cy="304800"/>
          </a:xfrm>
          <a:prstGeom prst="rect">
            <a:avLst/>
          </a:prstGeom>
          <a:solidFill>
            <a:srgbClr val="00CC99">
              <a:alpha val="18039"/>
            </a:srgbClr>
          </a:solidFill>
          <a:ln w="28575">
            <a:solidFill>
              <a:srgbClr val="FFFF00"/>
            </a:solidFill>
            <a:round/>
            <a:headEnd/>
            <a:tailEnd/>
          </a:ln>
        </p:spPr>
        <p:txBody>
          <a:bodyPr/>
          <a:lstStyle/>
          <a:p>
            <a:endParaRPr lang="en-US">
              <a:latin typeface="Calibri" pitchFamily="34" charset="0"/>
            </a:endParaRPr>
          </a:p>
        </p:txBody>
      </p:sp>
      <p:sp>
        <p:nvSpPr>
          <p:cNvPr id="19463" name="Rectangle 11"/>
          <p:cNvSpPr>
            <a:spLocks noChangeArrowheads="1"/>
          </p:cNvSpPr>
          <p:nvPr/>
        </p:nvSpPr>
        <p:spPr bwMode="auto">
          <a:xfrm>
            <a:off x="9539288" y="3543300"/>
            <a:ext cx="450850" cy="584200"/>
          </a:xfrm>
          <a:prstGeom prst="rect">
            <a:avLst/>
          </a:prstGeom>
          <a:noFill/>
          <a:ln w="9525">
            <a:noFill/>
            <a:miter lim="800000"/>
            <a:headEnd/>
            <a:tailEnd/>
          </a:ln>
        </p:spPr>
        <p:txBody>
          <a:bodyPr wrap="none">
            <a:spAutoFit/>
          </a:bodyPr>
          <a:lstStyle/>
          <a:p>
            <a:r>
              <a:rPr lang="en-US" sz="3200">
                <a:solidFill>
                  <a:srgbClr val="FFFF00"/>
                </a:solidFill>
              </a:rPr>
              <a:t>f</a:t>
            </a:r>
            <a:r>
              <a:rPr lang="en-US" sz="3200" baseline="-25000">
                <a:solidFill>
                  <a:srgbClr val="FFFF00"/>
                </a:solidFill>
              </a:rPr>
              <a:t>2</a:t>
            </a:r>
          </a:p>
        </p:txBody>
      </p:sp>
      <p:sp>
        <p:nvSpPr>
          <p:cNvPr id="19464" name="Rectangle 13"/>
          <p:cNvSpPr>
            <a:spLocks noChangeArrowheads="1"/>
          </p:cNvSpPr>
          <p:nvPr/>
        </p:nvSpPr>
        <p:spPr bwMode="auto">
          <a:xfrm>
            <a:off x="8740775" y="4267200"/>
            <a:ext cx="304800" cy="304800"/>
          </a:xfrm>
          <a:prstGeom prst="rect">
            <a:avLst/>
          </a:prstGeom>
          <a:solidFill>
            <a:srgbClr val="00CC99">
              <a:alpha val="18039"/>
            </a:srgbClr>
          </a:solidFill>
          <a:ln w="28575">
            <a:solidFill>
              <a:srgbClr val="FFFF00"/>
            </a:solidFill>
            <a:round/>
            <a:headEnd/>
            <a:tailEnd/>
          </a:ln>
        </p:spPr>
        <p:txBody>
          <a:bodyPr/>
          <a:lstStyle/>
          <a:p>
            <a:endParaRPr lang="en-US">
              <a:latin typeface="Calibri" pitchFamily="34" charset="0"/>
            </a:endParaRPr>
          </a:p>
        </p:txBody>
      </p:sp>
      <p:sp>
        <p:nvSpPr>
          <p:cNvPr id="19465" name="Rectangle 13"/>
          <p:cNvSpPr>
            <a:spLocks noChangeArrowheads="1"/>
          </p:cNvSpPr>
          <p:nvPr/>
        </p:nvSpPr>
        <p:spPr bwMode="auto">
          <a:xfrm>
            <a:off x="8740776" y="3543300"/>
            <a:ext cx="798513" cy="584200"/>
          </a:xfrm>
          <a:prstGeom prst="rect">
            <a:avLst/>
          </a:prstGeom>
          <a:noFill/>
          <a:ln w="9525">
            <a:noFill/>
            <a:miter lim="800000"/>
            <a:headEnd/>
            <a:tailEnd/>
          </a:ln>
        </p:spPr>
        <p:txBody>
          <a:bodyPr>
            <a:spAutoFit/>
          </a:bodyPr>
          <a:lstStyle/>
          <a:p>
            <a:r>
              <a:rPr lang="en-US" sz="3200">
                <a:solidFill>
                  <a:srgbClr val="FFFF00"/>
                </a:solidFill>
              </a:rPr>
              <a:t>f</a:t>
            </a:r>
            <a:r>
              <a:rPr lang="en-US" sz="3200" baseline="-25000">
                <a:solidFill>
                  <a:srgbClr val="FFFF00"/>
                </a:solidFill>
              </a:rPr>
              <a:t>2</a:t>
            </a:r>
            <a:r>
              <a:rPr lang="en-US" sz="3200" baseline="30000">
                <a:solidFill>
                  <a:srgbClr val="FFFF00"/>
                </a:solidFill>
              </a:rPr>
              <a:t>'</a:t>
            </a:r>
          </a:p>
        </p:txBody>
      </p:sp>
      <p:sp>
        <p:nvSpPr>
          <p:cNvPr id="15" name="Title 1"/>
          <p:cNvSpPr txBox="1">
            <a:spLocks/>
          </p:cNvSpPr>
          <p:nvPr/>
        </p:nvSpPr>
        <p:spPr>
          <a:xfrm>
            <a:off x="464778" y="152400"/>
            <a:ext cx="9746022" cy="1143000"/>
          </a:xfrm>
          <a:prstGeom prst="rect">
            <a:avLst/>
          </a:prstGeom>
        </p:spPr>
        <p:txBody>
          <a:bodyPr anchor="ctr">
            <a:normAutofit/>
          </a:bodyPr>
          <a:lstStyle/>
          <a:p>
            <a:pPr>
              <a:defRPr/>
            </a:pPr>
            <a:r>
              <a:rPr lang="en-US" sz="4400" b="1" dirty="0">
                <a:latin typeface="+mj-lt"/>
                <a:ea typeface="+mj-ea"/>
                <a:cs typeface="+mj-cs"/>
              </a:rPr>
              <a:t>Feature distance</a:t>
            </a:r>
          </a:p>
        </p:txBody>
      </p:sp>
      <p:sp>
        <p:nvSpPr>
          <p:cNvPr id="19467" name="Content Placeholder 2"/>
          <p:cNvSpPr txBox="1">
            <a:spLocks/>
          </p:cNvSpPr>
          <p:nvPr/>
        </p:nvSpPr>
        <p:spPr bwMode="auto">
          <a:xfrm>
            <a:off x="1905000" y="1295400"/>
            <a:ext cx="8686800" cy="5257800"/>
          </a:xfrm>
          <a:prstGeom prst="rect">
            <a:avLst/>
          </a:prstGeom>
          <a:noFill/>
          <a:ln w="9525">
            <a:noFill/>
            <a:miter lim="800000"/>
            <a:headEnd/>
            <a:tailEnd/>
          </a:ln>
        </p:spPr>
        <p:txBody>
          <a:bodyPr/>
          <a:lstStyle/>
          <a:p>
            <a:pPr marL="342900" indent="-342900">
              <a:spcBef>
                <a:spcPct val="20000"/>
              </a:spcBef>
            </a:pPr>
            <a:r>
              <a:rPr lang="en-US" sz="2800">
                <a:latin typeface="Calibri" pitchFamily="34" charset="0"/>
              </a:rPr>
              <a:t>How to define the difference between two features </a:t>
            </a:r>
            <a:r>
              <a:rPr lang="en-US" sz="2800" i="1">
                <a:latin typeface="Calibri" pitchFamily="34" charset="0"/>
              </a:rPr>
              <a:t>f</a:t>
            </a:r>
            <a:r>
              <a:rPr lang="en-US" sz="2800" baseline="-25000">
                <a:latin typeface="Calibri" pitchFamily="34" charset="0"/>
              </a:rPr>
              <a:t>1</a:t>
            </a:r>
            <a:r>
              <a:rPr lang="en-US" sz="2800">
                <a:latin typeface="Calibri" pitchFamily="34" charset="0"/>
              </a:rPr>
              <a:t>, </a:t>
            </a:r>
            <a:r>
              <a:rPr lang="en-US" sz="2800" i="1">
                <a:latin typeface="Calibri" pitchFamily="34" charset="0"/>
              </a:rPr>
              <a:t>f</a:t>
            </a:r>
            <a:r>
              <a:rPr lang="en-US" sz="2800" baseline="-25000">
                <a:latin typeface="Calibri" pitchFamily="34" charset="0"/>
              </a:rPr>
              <a:t>2</a:t>
            </a:r>
            <a:r>
              <a:rPr lang="en-US" sz="2800">
                <a:latin typeface="Calibri" pitchFamily="34" charset="0"/>
              </a:rPr>
              <a:t>?</a:t>
            </a:r>
          </a:p>
          <a:p>
            <a:pPr marL="800100" lvl="1" indent="-342900">
              <a:spcBef>
                <a:spcPct val="20000"/>
              </a:spcBef>
              <a:buFont typeface="Arial" pitchFamily="34" charset="0"/>
              <a:buChar char="•"/>
            </a:pPr>
            <a:r>
              <a:rPr lang="en-US" sz="2000">
                <a:latin typeface="Calibri" pitchFamily="34" charset="0"/>
              </a:rPr>
              <a:t>Better approach:  ratio distance = ||f</a:t>
            </a:r>
            <a:r>
              <a:rPr lang="en-US" sz="2000" baseline="-25000">
                <a:latin typeface="Calibri" pitchFamily="34" charset="0"/>
              </a:rPr>
              <a:t>1</a:t>
            </a:r>
            <a:r>
              <a:rPr lang="en-US" sz="2000">
                <a:latin typeface="Calibri" pitchFamily="34" charset="0"/>
              </a:rPr>
              <a:t> - f</a:t>
            </a:r>
            <a:r>
              <a:rPr lang="en-US" sz="2000" baseline="-25000">
                <a:latin typeface="Calibri" pitchFamily="34" charset="0"/>
              </a:rPr>
              <a:t>2</a:t>
            </a:r>
            <a:r>
              <a:rPr lang="en-US" sz="2000">
                <a:latin typeface="Calibri" pitchFamily="34" charset="0"/>
              </a:rPr>
              <a:t> || / || f</a:t>
            </a:r>
            <a:r>
              <a:rPr lang="en-US" sz="2000" baseline="-25000">
                <a:latin typeface="Calibri" pitchFamily="34" charset="0"/>
              </a:rPr>
              <a:t>1</a:t>
            </a:r>
            <a:r>
              <a:rPr lang="en-US" sz="2000">
                <a:latin typeface="Calibri" pitchFamily="34" charset="0"/>
              </a:rPr>
              <a:t> - f</a:t>
            </a:r>
            <a:r>
              <a:rPr lang="en-US" sz="2000" baseline="-25000">
                <a:latin typeface="Calibri" pitchFamily="34" charset="0"/>
              </a:rPr>
              <a:t>2</a:t>
            </a:r>
            <a:r>
              <a:rPr lang="en-US" sz="2000">
                <a:latin typeface="Calibri" pitchFamily="34" charset="0"/>
              </a:rPr>
              <a:t>’ || </a:t>
            </a:r>
          </a:p>
          <a:p>
            <a:pPr marL="1257300" lvl="2" indent="-342900">
              <a:buFont typeface="Arial" pitchFamily="34" charset="0"/>
              <a:buChar char="•"/>
            </a:pPr>
            <a:r>
              <a:rPr lang="en-US" sz="2000">
                <a:latin typeface="Calibri" pitchFamily="34" charset="0"/>
              </a:rPr>
              <a:t>f</a:t>
            </a:r>
            <a:r>
              <a:rPr lang="en-US" sz="2000" baseline="-25000">
                <a:latin typeface="Calibri" pitchFamily="34" charset="0"/>
              </a:rPr>
              <a:t>2</a:t>
            </a:r>
            <a:r>
              <a:rPr lang="en-US" sz="2000">
                <a:latin typeface="Calibri" pitchFamily="34" charset="0"/>
              </a:rPr>
              <a:t> is best SSD match to f</a:t>
            </a:r>
            <a:r>
              <a:rPr lang="en-US" sz="2000" baseline="-25000">
                <a:latin typeface="Calibri" pitchFamily="34" charset="0"/>
              </a:rPr>
              <a:t>1</a:t>
            </a:r>
            <a:r>
              <a:rPr lang="en-US" sz="2000">
                <a:latin typeface="Calibri" pitchFamily="34" charset="0"/>
              </a:rPr>
              <a:t> in I</a:t>
            </a:r>
            <a:r>
              <a:rPr lang="en-US" sz="2000" baseline="-25000">
                <a:latin typeface="Calibri" pitchFamily="34" charset="0"/>
              </a:rPr>
              <a:t>2</a:t>
            </a:r>
            <a:endParaRPr lang="en-US" sz="2000">
              <a:latin typeface="Calibri" pitchFamily="34" charset="0"/>
            </a:endParaRPr>
          </a:p>
          <a:p>
            <a:pPr marL="1257300" lvl="2" indent="-342900">
              <a:buFont typeface="Arial" pitchFamily="34" charset="0"/>
              <a:buChar char="•"/>
            </a:pPr>
            <a:r>
              <a:rPr lang="en-US" sz="2000">
                <a:latin typeface="Calibri" pitchFamily="34" charset="0"/>
              </a:rPr>
              <a:t>f</a:t>
            </a:r>
            <a:r>
              <a:rPr lang="en-US" sz="2000" baseline="-25000">
                <a:latin typeface="Calibri" pitchFamily="34" charset="0"/>
              </a:rPr>
              <a:t>2</a:t>
            </a:r>
            <a:r>
              <a:rPr lang="en-US" sz="2000">
                <a:latin typeface="Calibri" pitchFamily="34" charset="0"/>
              </a:rPr>
              <a:t>’  is  2</a:t>
            </a:r>
            <a:r>
              <a:rPr lang="en-US" sz="2000" baseline="30000">
                <a:latin typeface="Calibri" pitchFamily="34" charset="0"/>
              </a:rPr>
              <a:t>nd</a:t>
            </a:r>
            <a:r>
              <a:rPr lang="en-US" sz="2000">
                <a:latin typeface="Calibri" pitchFamily="34" charset="0"/>
              </a:rPr>
              <a:t> best SSD match to f</a:t>
            </a:r>
            <a:r>
              <a:rPr lang="en-US" sz="2000" baseline="-25000">
                <a:latin typeface="Calibri" pitchFamily="34" charset="0"/>
              </a:rPr>
              <a:t>1</a:t>
            </a:r>
            <a:r>
              <a:rPr lang="en-US" sz="2000">
                <a:latin typeface="Calibri" pitchFamily="34" charset="0"/>
              </a:rPr>
              <a:t> in I</a:t>
            </a:r>
            <a:r>
              <a:rPr lang="en-US" sz="2000" baseline="-25000">
                <a:latin typeface="Calibri" pitchFamily="34" charset="0"/>
              </a:rPr>
              <a:t>2</a:t>
            </a:r>
          </a:p>
          <a:p>
            <a:pPr marL="1257300" lvl="2" indent="-342900">
              <a:buFont typeface="Arial" pitchFamily="34" charset="0"/>
              <a:buChar char="•"/>
            </a:pPr>
            <a:r>
              <a:rPr lang="en-US" sz="2000">
                <a:latin typeface="Calibri" pitchFamily="34" charset="0"/>
              </a:rPr>
              <a:t>gives large values for ambiguous matches</a:t>
            </a:r>
            <a:endParaRPr lang="en-US" sz="2000" baseline="30000">
              <a:latin typeface="Calibri" pitchFamily="34" charset="0"/>
            </a:endParaRPr>
          </a:p>
        </p:txBody>
      </p:sp>
      <p:sp>
        <p:nvSpPr>
          <p:cNvPr id="19468" name="Rectangle 14"/>
          <p:cNvSpPr>
            <a:spLocks noChangeArrowheads="1"/>
          </p:cNvSpPr>
          <p:nvPr/>
        </p:nvSpPr>
        <p:spPr bwMode="auto">
          <a:xfrm>
            <a:off x="3763963" y="6400800"/>
            <a:ext cx="335348" cy="400110"/>
          </a:xfrm>
          <a:prstGeom prst="rect">
            <a:avLst/>
          </a:prstGeom>
          <a:noFill/>
          <a:ln w="9525">
            <a:noFill/>
            <a:miter lim="800000"/>
            <a:headEnd/>
            <a:tailEnd/>
          </a:ln>
        </p:spPr>
        <p:txBody>
          <a:bodyPr wrap="none">
            <a:spAutoFit/>
          </a:bodyPr>
          <a:lstStyle/>
          <a:p>
            <a:r>
              <a:rPr lang="en-US" sz="2000" i="1"/>
              <a:t>I</a:t>
            </a:r>
            <a:r>
              <a:rPr lang="en-US" sz="2000" baseline="-25000"/>
              <a:t>1</a:t>
            </a:r>
          </a:p>
        </p:txBody>
      </p:sp>
      <p:sp>
        <p:nvSpPr>
          <p:cNvPr id="19469" name="Rectangle 8"/>
          <p:cNvSpPr>
            <a:spLocks noChangeArrowheads="1"/>
          </p:cNvSpPr>
          <p:nvPr/>
        </p:nvSpPr>
        <p:spPr bwMode="auto">
          <a:xfrm>
            <a:off x="8261350" y="6400800"/>
            <a:ext cx="335348" cy="400110"/>
          </a:xfrm>
          <a:prstGeom prst="rect">
            <a:avLst/>
          </a:prstGeom>
          <a:noFill/>
          <a:ln w="9525">
            <a:noFill/>
            <a:miter lim="800000"/>
            <a:headEnd/>
            <a:tailEnd/>
          </a:ln>
        </p:spPr>
        <p:txBody>
          <a:bodyPr wrap="none">
            <a:spAutoFit/>
          </a:bodyPr>
          <a:lstStyle/>
          <a:p>
            <a:r>
              <a:rPr lang="en-US" sz="2000" i="1"/>
              <a:t>I</a:t>
            </a:r>
            <a:r>
              <a:rPr lang="en-US" sz="2000" baseline="-25000"/>
              <a:t>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314" y="2778359"/>
            <a:ext cx="8229600" cy="1143000"/>
          </a:xfrm>
        </p:spPr>
        <p:txBody>
          <a:bodyPr>
            <a:normAutofit/>
          </a:bodyPr>
          <a:lstStyle/>
          <a:p>
            <a:r>
              <a:rPr lang="en-US" sz="6000" dirty="0"/>
              <a:t>2D Geometry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a:t>Parametric (global) warping</a:t>
            </a:r>
          </a:p>
        </p:txBody>
      </p:sp>
      <p:sp>
        <p:nvSpPr>
          <p:cNvPr id="854019" name="Rectangle 3"/>
          <p:cNvSpPr>
            <a:spLocks noGrp="1" noChangeArrowheads="1"/>
          </p:cNvSpPr>
          <p:nvPr>
            <p:ph type="body" idx="1"/>
          </p:nvPr>
        </p:nvSpPr>
        <p:spPr>
          <a:xfrm>
            <a:off x="1746250" y="2790825"/>
            <a:ext cx="8724900" cy="2706688"/>
          </a:xfrm>
        </p:spPr>
        <p:txBody>
          <a:bodyPr>
            <a:normAutofit/>
          </a:bodyPr>
          <a:lstStyle/>
          <a:p>
            <a:pPr eaLnBrk="1" hangingPunct="1">
              <a:lnSpc>
                <a:spcPct val="90000"/>
              </a:lnSpc>
            </a:pPr>
            <a:r>
              <a:rPr lang="en-US" sz="2400" dirty="0"/>
              <a:t>Transformation T is a coordinate-changing machine:</a:t>
            </a:r>
          </a:p>
          <a:p>
            <a:pPr eaLnBrk="1" hangingPunct="1">
              <a:lnSpc>
                <a:spcPct val="90000"/>
              </a:lnSpc>
              <a:buNone/>
            </a:pPr>
            <a:r>
              <a:rPr lang="en-US" sz="2400" dirty="0"/>
              <a:t>					p’ = </a:t>
            </a:r>
            <a:r>
              <a:rPr lang="en-US" sz="2400" i="1" dirty="0"/>
              <a:t>T</a:t>
            </a:r>
            <a:r>
              <a:rPr lang="en-US" sz="2400" dirty="0"/>
              <a:t>(p)</a:t>
            </a:r>
          </a:p>
          <a:p>
            <a:pPr eaLnBrk="1" hangingPunct="1">
              <a:lnSpc>
                <a:spcPct val="90000"/>
              </a:lnSpc>
            </a:pPr>
            <a:r>
              <a:rPr lang="en-US" sz="2400" dirty="0"/>
              <a:t>What does it mean that </a:t>
            </a:r>
            <a:r>
              <a:rPr lang="en-US" sz="2400" i="1" dirty="0"/>
              <a:t>T</a:t>
            </a:r>
            <a:r>
              <a:rPr lang="en-US" sz="2400" dirty="0"/>
              <a:t> is global?</a:t>
            </a:r>
          </a:p>
          <a:p>
            <a:pPr lvl="1" eaLnBrk="1" hangingPunct="1">
              <a:lnSpc>
                <a:spcPct val="90000"/>
              </a:lnSpc>
            </a:pPr>
            <a:r>
              <a:rPr lang="en-US" sz="2000" dirty="0"/>
              <a:t>Is the same for any point p</a:t>
            </a:r>
          </a:p>
          <a:p>
            <a:pPr lvl="1" eaLnBrk="1" hangingPunct="1">
              <a:lnSpc>
                <a:spcPct val="90000"/>
              </a:lnSpc>
            </a:pPr>
            <a:r>
              <a:rPr lang="en-US" sz="2000" dirty="0"/>
              <a:t>can be described by just a few numbers (parameters)</a:t>
            </a:r>
          </a:p>
          <a:p>
            <a:pPr eaLnBrk="1" hangingPunct="1">
              <a:lnSpc>
                <a:spcPct val="90000"/>
              </a:lnSpc>
            </a:pPr>
            <a:r>
              <a:rPr lang="en-US" sz="2400" dirty="0"/>
              <a:t>Let’s consider </a:t>
            </a:r>
            <a:r>
              <a:rPr lang="en-US" sz="2400" i="1" dirty="0"/>
              <a:t>linear</a:t>
            </a:r>
            <a:r>
              <a:rPr lang="en-US" sz="2400" dirty="0"/>
              <a:t> </a:t>
            </a:r>
            <a:r>
              <a:rPr lang="en-US" sz="2400" dirty="0" err="1"/>
              <a:t>xforms</a:t>
            </a:r>
            <a:r>
              <a:rPr lang="en-US" sz="2400" dirty="0"/>
              <a:t> (can be represented by a 2D matrix):</a:t>
            </a:r>
          </a:p>
          <a:p>
            <a:pPr eaLnBrk="1" hangingPunct="1">
              <a:lnSpc>
                <a:spcPct val="90000"/>
              </a:lnSpc>
              <a:buNone/>
            </a:pPr>
            <a:endParaRPr lang="en-US" sz="2400" dirty="0"/>
          </a:p>
        </p:txBody>
      </p:sp>
      <p:grpSp>
        <p:nvGrpSpPr>
          <p:cNvPr id="2" name="Group 4"/>
          <p:cNvGrpSpPr>
            <a:grpSpLocks/>
          </p:cNvGrpSpPr>
          <p:nvPr/>
        </p:nvGrpSpPr>
        <p:grpSpPr bwMode="auto">
          <a:xfrm>
            <a:off x="4876800" y="1690020"/>
            <a:ext cx="1600200" cy="369888"/>
            <a:chOff x="2256" y="2064"/>
            <a:chExt cx="1008" cy="233"/>
          </a:xfrm>
        </p:grpSpPr>
        <p:sp>
          <p:nvSpPr>
            <p:cNvPr id="10252" name="Text Box 5"/>
            <p:cNvSpPr txBox="1">
              <a:spLocks noChangeArrowheads="1"/>
            </p:cNvSpPr>
            <p:nvPr/>
          </p:nvSpPr>
          <p:spPr bwMode="auto">
            <a:xfrm>
              <a:off x="2592" y="2064"/>
              <a:ext cx="336" cy="233"/>
            </a:xfrm>
            <a:prstGeom prst="rect">
              <a:avLst/>
            </a:prstGeom>
            <a:noFill/>
            <a:ln w="19050">
              <a:solidFill>
                <a:schemeClr val="tx1"/>
              </a:solidFill>
              <a:miter lim="800000"/>
              <a:headEnd/>
              <a:tailEnd/>
            </a:ln>
          </p:spPr>
          <p:txBody>
            <a:bodyPr>
              <a:spAutoFit/>
            </a:bodyPr>
            <a:lstStyle/>
            <a:p>
              <a:pPr algn="ctr">
                <a:spcBef>
                  <a:spcPct val="50000"/>
                </a:spcBef>
              </a:pPr>
              <a:r>
                <a:rPr lang="en-US" i="1"/>
                <a:t>T</a:t>
              </a:r>
            </a:p>
          </p:txBody>
        </p:sp>
        <p:sp>
          <p:nvSpPr>
            <p:cNvPr id="10253" name="Line 6"/>
            <p:cNvSpPr>
              <a:spLocks noChangeShapeType="1"/>
            </p:cNvSpPr>
            <p:nvPr/>
          </p:nvSpPr>
          <p:spPr bwMode="auto">
            <a:xfrm>
              <a:off x="2256" y="2208"/>
              <a:ext cx="336" cy="0"/>
            </a:xfrm>
            <a:prstGeom prst="line">
              <a:avLst/>
            </a:prstGeom>
            <a:noFill/>
            <a:ln w="9525">
              <a:solidFill>
                <a:schemeClr val="tx1"/>
              </a:solidFill>
              <a:round/>
              <a:headEnd/>
              <a:tailEnd type="triangle" w="med" len="med"/>
            </a:ln>
          </p:spPr>
          <p:txBody>
            <a:bodyPr/>
            <a:lstStyle/>
            <a:p>
              <a:endParaRPr lang="en-US"/>
            </a:p>
          </p:txBody>
        </p:sp>
        <p:sp>
          <p:nvSpPr>
            <p:cNvPr id="10254" name="Line 7"/>
            <p:cNvSpPr>
              <a:spLocks noChangeShapeType="1"/>
            </p:cNvSpPr>
            <p:nvPr/>
          </p:nvSpPr>
          <p:spPr bwMode="auto">
            <a:xfrm>
              <a:off x="2928" y="2208"/>
              <a:ext cx="336" cy="0"/>
            </a:xfrm>
            <a:prstGeom prst="line">
              <a:avLst/>
            </a:prstGeom>
            <a:noFill/>
            <a:ln w="9525">
              <a:solidFill>
                <a:schemeClr val="tx1"/>
              </a:solidFill>
              <a:round/>
              <a:headEnd/>
              <a:tailEnd type="triangle" w="med" len="med"/>
            </a:ln>
          </p:spPr>
          <p:txBody>
            <a:bodyPr/>
            <a:lstStyle/>
            <a:p>
              <a:endParaRPr lang="en-US"/>
            </a:p>
          </p:txBody>
        </p:sp>
      </p:grpSp>
      <p:pic>
        <p:nvPicPr>
          <p:cNvPr id="10246" name="Picture 8" descr="HHHIMG_1166"/>
          <p:cNvPicPr>
            <a:picLocks noChangeAspect="1" noChangeArrowheads="1"/>
          </p:cNvPicPr>
          <p:nvPr/>
        </p:nvPicPr>
        <p:blipFill>
          <a:blip r:embed="rId2" cstate="print"/>
          <a:srcRect/>
          <a:stretch>
            <a:fillRect/>
          </a:stretch>
        </p:blipFill>
        <p:spPr bwMode="auto">
          <a:xfrm>
            <a:off x="3048000" y="1375692"/>
            <a:ext cx="1462088" cy="1095375"/>
          </a:xfrm>
          <a:prstGeom prst="rect">
            <a:avLst/>
          </a:prstGeom>
          <a:noFill/>
          <a:ln w="9525">
            <a:noFill/>
            <a:miter lim="800000"/>
            <a:headEnd/>
            <a:tailEnd/>
          </a:ln>
        </p:spPr>
      </p:pic>
      <p:pic>
        <p:nvPicPr>
          <p:cNvPr id="10247" name="Picture 9" descr="HHHIMG_1166"/>
          <p:cNvPicPr>
            <a:picLocks noChangeAspect="1" noChangeArrowheads="1"/>
          </p:cNvPicPr>
          <p:nvPr/>
        </p:nvPicPr>
        <p:blipFill>
          <a:blip r:embed="rId2" cstate="print"/>
          <a:srcRect/>
          <a:stretch>
            <a:fillRect/>
          </a:stretch>
        </p:blipFill>
        <p:spPr bwMode="auto">
          <a:xfrm>
            <a:off x="7010400" y="1709066"/>
            <a:ext cx="1843088" cy="762000"/>
          </a:xfrm>
          <a:prstGeom prst="rect">
            <a:avLst/>
          </a:prstGeom>
          <a:noFill/>
          <a:ln w="9525">
            <a:noFill/>
            <a:miter lim="800000"/>
            <a:headEnd/>
            <a:tailEnd/>
          </a:ln>
        </p:spPr>
      </p:pic>
      <p:sp>
        <p:nvSpPr>
          <p:cNvPr id="10248" name="Text Box 10"/>
          <p:cNvSpPr txBox="1">
            <a:spLocks noChangeArrowheads="1"/>
          </p:cNvSpPr>
          <p:nvPr/>
        </p:nvSpPr>
        <p:spPr bwMode="auto">
          <a:xfrm>
            <a:off x="3048001" y="2471066"/>
            <a:ext cx="931665" cy="369332"/>
          </a:xfrm>
          <a:prstGeom prst="rect">
            <a:avLst/>
          </a:prstGeom>
          <a:noFill/>
          <a:ln w="9525">
            <a:noFill/>
            <a:miter lim="800000"/>
            <a:headEnd/>
            <a:tailEnd/>
          </a:ln>
        </p:spPr>
        <p:txBody>
          <a:bodyPr wrap="none">
            <a:spAutoFit/>
          </a:bodyPr>
          <a:lstStyle/>
          <a:p>
            <a:pPr eaLnBrk="0" hangingPunct="0"/>
            <a:r>
              <a:rPr lang="en-US" b="1"/>
              <a:t>p</a:t>
            </a:r>
            <a:r>
              <a:rPr lang="en-US"/>
              <a:t> = (x,y)</a:t>
            </a:r>
          </a:p>
        </p:txBody>
      </p:sp>
      <p:sp>
        <p:nvSpPr>
          <p:cNvPr id="10249" name="Text Box 11"/>
          <p:cNvSpPr txBox="1">
            <a:spLocks noChangeArrowheads="1"/>
          </p:cNvSpPr>
          <p:nvPr/>
        </p:nvSpPr>
        <p:spPr bwMode="auto">
          <a:xfrm>
            <a:off x="7272339" y="2471066"/>
            <a:ext cx="1096839" cy="369332"/>
          </a:xfrm>
          <a:prstGeom prst="rect">
            <a:avLst/>
          </a:prstGeom>
          <a:noFill/>
          <a:ln w="9525">
            <a:noFill/>
            <a:miter lim="800000"/>
            <a:headEnd/>
            <a:tailEnd/>
          </a:ln>
        </p:spPr>
        <p:txBody>
          <a:bodyPr wrap="none">
            <a:spAutoFit/>
          </a:bodyPr>
          <a:lstStyle/>
          <a:p>
            <a:pPr eaLnBrk="0" hangingPunct="0"/>
            <a:r>
              <a:rPr lang="en-US" b="1"/>
              <a:t>p’</a:t>
            </a:r>
            <a:r>
              <a:rPr lang="en-US"/>
              <a:t> = (x’,y’)</a:t>
            </a:r>
          </a:p>
        </p:txBody>
      </p:sp>
      <p:sp>
        <p:nvSpPr>
          <p:cNvPr id="10250" name="Oval 12"/>
          <p:cNvSpPr>
            <a:spLocks noChangeAspect="1" noChangeArrowheads="1"/>
          </p:cNvSpPr>
          <p:nvPr/>
        </p:nvSpPr>
        <p:spPr bwMode="auto">
          <a:xfrm>
            <a:off x="7653338" y="1818604"/>
            <a:ext cx="119062" cy="119062"/>
          </a:xfrm>
          <a:prstGeom prst="ellipse">
            <a:avLst/>
          </a:prstGeom>
          <a:solidFill>
            <a:srgbClr val="FF0000"/>
          </a:solidFill>
          <a:ln w="9525">
            <a:solidFill>
              <a:schemeClr val="tx1"/>
            </a:solidFill>
            <a:round/>
            <a:headEnd/>
            <a:tailEnd/>
          </a:ln>
        </p:spPr>
        <p:txBody>
          <a:bodyPr wrap="none" anchor="ctr"/>
          <a:lstStyle/>
          <a:p>
            <a:endParaRPr lang="en-US"/>
          </a:p>
        </p:txBody>
      </p:sp>
      <p:sp>
        <p:nvSpPr>
          <p:cNvPr id="10251" name="Oval 13"/>
          <p:cNvSpPr>
            <a:spLocks noChangeAspect="1" noChangeArrowheads="1"/>
          </p:cNvSpPr>
          <p:nvPr/>
        </p:nvSpPr>
        <p:spPr bwMode="auto">
          <a:xfrm>
            <a:off x="3538538" y="1556667"/>
            <a:ext cx="119062" cy="119063"/>
          </a:xfrm>
          <a:prstGeom prst="ellipse">
            <a:avLst/>
          </a:prstGeom>
          <a:solidFill>
            <a:srgbClr val="FF0000"/>
          </a:solidFill>
          <a:ln w="9525">
            <a:solidFill>
              <a:schemeClr val="tx1"/>
            </a:solidFill>
            <a:round/>
            <a:headEnd/>
            <a:tailEnd/>
          </a:ln>
        </p:spPr>
        <p:txBody>
          <a:bodyPr wrap="none" anchor="ctr"/>
          <a:lstStyle/>
          <a:p>
            <a:endParaRPr lang="en-US"/>
          </a:p>
        </p:txBody>
      </p:sp>
      <p:pic>
        <p:nvPicPr>
          <p:cNvPr id="783363" name="Picture 3"/>
          <p:cNvPicPr>
            <a:picLocks noChangeAspect="1" noChangeArrowheads="1"/>
          </p:cNvPicPr>
          <p:nvPr/>
        </p:nvPicPr>
        <p:blipFill>
          <a:blip r:embed="rId3" cstate="print"/>
          <a:srcRect/>
          <a:stretch>
            <a:fillRect/>
          </a:stretch>
        </p:blipFill>
        <p:spPr bwMode="auto">
          <a:xfrm>
            <a:off x="3262314" y="5470754"/>
            <a:ext cx="1756001" cy="520745"/>
          </a:xfrm>
          <a:prstGeom prst="rect">
            <a:avLst/>
          </a:prstGeom>
          <a:noFill/>
          <a:ln w="9525">
            <a:noFill/>
            <a:miter lim="800000"/>
            <a:headEnd/>
            <a:tailEnd/>
          </a:ln>
        </p:spPr>
      </p:pic>
      <p:pic>
        <p:nvPicPr>
          <p:cNvPr id="783364" name="Picture 4"/>
          <p:cNvPicPr>
            <a:picLocks noChangeAspect="1" noChangeArrowheads="1"/>
          </p:cNvPicPr>
          <p:nvPr/>
        </p:nvPicPr>
        <p:blipFill>
          <a:blip r:embed="rId4" cstate="print"/>
          <a:srcRect/>
          <a:stretch>
            <a:fillRect/>
          </a:stretch>
        </p:blipFill>
        <p:spPr bwMode="auto">
          <a:xfrm>
            <a:off x="5852433" y="5211535"/>
            <a:ext cx="3389539" cy="1185154"/>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t>2D image transformations</a:t>
            </a:r>
          </a:p>
        </p:txBody>
      </p:sp>
      <p:pic>
        <p:nvPicPr>
          <p:cNvPr id="73731" name="Picture 3"/>
          <p:cNvPicPr>
            <a:picLocks noChangeAspect="1" noChangeArrowheads="1"/>
          </p:cNvPicPr>
          <p:nvPr/>
        </p:nvPicPr>
        <p:blipFill>
          <a:blip r:embed="rId2" cstate="print"/>
          <a:srcRect l="23714" t="51855" r="14572" b="21048"/>
          <a:stretch>
            <a:fillRect/>
          </a:stretch>
        </p:blipFill>
        <p:spPr bwMode="auto">
          <a:xfrm>
            <a:off x="3167743" y="1307951"/>
            <a:ext cx="5475514" cy="1803698"/>
          </a:xfrm>
          <a:prstGeom prst="rect">
            <a:avLst/>
          </a:prstGeom>
          <a:noFill/>
          <a:ln w="9525">
            <a:noFill/>
            <a:miter lim="800000"/>
            <a:headEnd/>
            <a:tailEnd/>
          </a:ln>
        </p:spPr>
      </p:pic>
      <p:pic>
        <p:nvPicPr>
          <p:cNvPr id="73732" name="Picture 4"/>
          <p:cNvPicPr>
            <a:picLocks noChangeAspect="1" noChangeArrowheads="1"/>
          </p:cNvPicPr>
          <p:nvPr/>
        </p:nvPicPr>
        <p:blipFill>
          <a:blip r:embed="rId3" cstate="print"/>
          <a:srcRect l="6572" t="30191" r="4286" b="14952"/>
          <a:stretch>
            <a:fillRect/>
          </a:stretch>
        </p:blipFill>
        <p:spPr bwMode="auto">
          <a:xfrm>
            <a:off x="2960914" y="3058886"/>
            <a:ext cx="5943600" cy="2743200"/>
          </a:xfrm>
          <a:prstGeom prst="rect">
            <a:avLst/>
          </a:prstGeom>
          <a:noFill/>
          <a:ln w="9525">
            <a:noFill/>
            <a:miter lim="800000"/>
            <a:headEnd/>
            <a:tailEnd/>
          </a:ln>
        </p:spPr>
      </p:pic>
      <p:sp>
        <p:nvSpPr>
          <p:cNvPr id="877573" name="Text Box 5"/>
          <p:cNvSpPr txBox="1">
            <a:spLocks noChangeArrowheads="1"/>
          </p:cNvSpPr>
          <p:nvPr/>
        </p:nvSpPr>
        <p:spPr bwMode="auto">
          <a:xfrm>
            <a:off x="2346326" y="5930449"/>
            <a:ext cx="7940675" cy="707886"/>
          </a:xfrm>
          <a:prstGeom prst="rect">
            <a:avLst/>
          </a:prstGeom>
          <a:noFill/>
          <a:ln w="9525">
            <a:noFill/>
            <a:miter lim="800000"/>
            <a:headEnd/>
            <a:tailEnd/>
          </a:ln>
        </p:spPr>
        <p:txBody>
          <a:bodyPr>
            <a:spAutoFit/>
          </a:bodyPr>
          <a:lstStyle/>
          <a:p>
            <a:pPr eaLnBrk="0" hangingPunct="0"/>
            <a:r>
              <a:rPr lang="en-US" sz="2000" dirty="0"/>
              <a:t>These transformations are a nested set of groups</a:t>
            </a:r>
          </a:p>
          <a:p>
            <a:pPr lvl="1" eaLnBrk="0" hangingPunct="0">
              <a:buFontTx/>
              <a:buChar char="•"/>
            </a:pPr>
            <a:r>
              <a:rPr lang="en-US" sz="2000" dirty="0"/>
              <a:t> Closed under composition and inverse is a member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7397" y="274638"/>
            <a:ext cx="11077206" cy="1143000"/>
          </a:xfrm>
        </p:spPr>
        <p:txBody>
          <a:bodyPr>
            <a:normAutofit fontScale="90000"/>
          </a:bodyPr>
          <a:lstStyle/>
          <a:p>
            <a:r>
              <a:rPr lang="en-US" sz="3600" dirty="0"/>
              <a:t>Projective Transformations aka </a:t>
            </a:r>
            <a:r>
              <a:rPr lang="en-US" sz="3600" dirty="0" err="1"/>
              <a:t>Homographies</a:t>
            </a:r>
            <a:r>
              <a:rPr lang="en-US" sz="3600" dirty="0"/>
              <a:t> aka Planar Perspective Maps</a:t>
            </a:r>
          </a:p>
        </p:txBody>
      </p:sp>
      <p:sp>
        <p:nvSpPr>
          <p:cNvPr id="7171" name="TextBox 5"/>
          <p:cNvSpPr txBox="1">
            <a:spLocks noChangeArrowheads="1"/>
          </p:cNvSpPr>
          <p:nvPr/>
        </p:nvSpPr>
        <p:spPr bwMode="auto">
          <a:xfrm>
            <a:off x="2100264" y="3352801"/>
            <a:ext cx="3756025" cy="830263"/>
          </a:xfrm>
          <a:prstGeom prst="rect">
            <a:avLst/>
          </a:prstGeom>
          <a:noFill/>
          <a:ln w="9525">
            <a:noFill/>
            <a:miter lim="800000"/>
            <a:headEnd/>
            <a:tailEnd/>
          </a:ln>
        </p:spPr>
        <p:txBody>
          <a:bodyPr>
            <a:spAutoFit/>
          </a:bodyPr>
          <a:lstStyle/>
          <a:p>
            <a:r>
              <a:rPr lang="en-US" sz="2400">
                <a:latin typeface="Calibri" pitchFamily="34" charset="0"/>
              </a:rPr>
              <a:t>Called a </a:t>
            </a:r>
            <a:r>
              <a:rPr lang="en-US" sz="2400" i="1">
                <a:latin typeface="Calibri" pitchFamily="34" charset="0"/>
              </a:rPr>
              <a:t>homography</a:t>
            </a:r>
            <a:r>
              <a:rPr lang="en-US" sz="2400">
                <a:latin typeface="Calibri" pitchFamily="34" charset="0"/>
              </a:rPr>
              <a:t> </a:t>
            </a:r>
          </a:p>
          <a:p>
            <a:r>
              <a:rPr lang="en-US" sz="2400">
                <a:latin typeface="Calibri" pitchFamily="34" charset="0"/>
              </a:rPr>
              <a:t>(or </a:t>
            </a:r>
            <a:r>
              <a:rPr lang="en-US" sz="2400" i="1">
                <a:latin typeface="Calibri" pitchFamily="34" charset="0"/>
              </a:rPr>
              <a:t>planar perspective map</a:t>
            </a:r>
            <a:r>
              <a:rPr lang="en-US" sz="2400">
                <a:latin typeface="Calibri" pitchFamily="34" charset="0"/>
              </a:rPr>
              <a:t>)</a:t>
            </a:r>
            <a:endParaRPr lang="en-US" sz="2400" i="1">
              <a:latin typeface="Calibri" pitchFamily="34" charset="0"/>
            </a:endParaRPr>
          </a:p>
        </p:txBody>
      </p:sp>
      <p:grpSp>
        <p:nvGrpSpPr>
          <p:cNvPr id="2" name="Group 11"/>
          <p:cNvGrpSpPr>
            <a:grpSpLocks/>
          </p:cNvGrpSpPr>
          <p:nvPr/>
        </p:nvGrpSpPr>
        <p:grpSpPr bwMode="auto">
          <a:xfrm>
            <a:off x="6313489" y="1774826"/>
            <a:ext cx="3989387" cy="1992313"/>
            <a:chOff x="750206" y="1393146"/>
            <a:chExt cx="7893051" cy="3941536"/>
          </a:xfrm>
        </p:grpSpPr>
        <p:pic>
          <p:nvPicPr>
            <p:cNvPr id="9" name="Picture 2" descr="C:\snavely\work\teaching\09Fa-CS6610\lectures\lec02\images\bee_persp.png"/>
            <p:cNvPicPr>
              <a:picLocks noChangeAspect="1" noChangeArrowheads="1"/>
            </p:cNvPicPr>
            <p:nvPr/>
          </p:nvPicPr>
          <p:blipFill>
            <a:blip r:embed="rId2" cstate="print"/>
            <a:srcRect/>
            <a:stretch>
              <a:fillRect/>
            </a:stretch>
          </p:blipFill>
          <p:spPr bwMode="auto">
            <a:xfrm>
              <a:off x="4701443" y="1393146"/>
              <a:ext cx="3941814" cy="3941536"/>
            </a:xfrm>
            <a:prstGeom prst="rect">
              <a:avLst/>
            </a:prstGeom>
            <a:noFill/>
            <a:effectLst>
              <a:outerShdw blurRad="101600" dist="76200" dir="2700000" algn="tl" rotWithShape="0">
                <a:prstClr val="black">
                  <a:alpha val="40000"/>
                </a:prstClr>
              </a:outerShdw>
            </a:effectLst>
          </p:spPr>
        </p:pic>
        <p:pic>
          <p:nvPicPr>
            <p:cNvPr id="10" name="Picture 3" descr="C:\snavely\work\teaching\09Fa-CS6610\lectures\lec02\images\bee.jpg"/>
            <p:cNvPicPr>
              <a:picLocks noChangeAspect="1" noChangeArrowheads="1"/>
            </p:cNvPicPr>
            <p:nvPr/>
          </p:nvPicPr>
          <p:blipFill>
            <a:blip r:embed="rId3" cstate="print"/>
            <a:srcRect/>
            <a:stretch>
              <a:fillRect/>
            </a:stretch>
          </p:blipFill>
          <p:spPr bwMode="auto">
            <a:xfrm>
              <a:off x="750206" y="2611724"/>
              <a:ext cx="2613219" cy="2613034"/>
            </a:xfrm>
            <a:prstGeom prst="rect">
              <a:avLst/>
            </a:prstGeom>
            <a:noFill/>
            <a:effectLst>
              <a:outerShdw blurRad="101600" dist="76200" dir="2700000" algn="tl" rotWithShape="0">
                <a:prstClr val="black">
                  <a:alpha val="40000"/>
                </a:prstClr>
              </a:outerShdw>
            </a:effectLst>
          </p:spPr>
        </p:pic>
        <p:sp>
          <p:nvSpPr>
            <p:cNvPr id="11" name="Right Arrow 10"/>
            <p:cNvSpPr/>
            <p:nvPr/>
          </p:nvSpPr>
          <p:spPr>
            <a:xfrm>
              <a:off x="3928785" y="3418876"/>
              <a:ext cx="895152" cy="860542"/>
            </a:xfrm>
            <a:prstGeom prst="rightArrow">
              <a:avLst/>
            </a:prstGeom>
            <a:solidFill>
              <a:schemeClr val="tx2">
                <a:lumMod val="40000"/>
                <a:lumOff val="60000"/>
              </a:schemeClr>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 name="Group 16"/>
          <p:cNvGrpSpPr>
            <a:grpSpLocks/>
          </p:cNvGrpSpPr>
          <p:nvPr/>
        </p:nvGrpSpPr>
        <p:grpSpPr bwMode="auto">
          <a:xfrm>
            <a:off x="3557589" y="4637088"/>
            <a:ext cx="5153025" cy="1763712"/>
            <a:chOff x="1543049" y="4365172"/>
            <a:chExt cx="5154387" cy="1763486"/>
          </a:xfrm>
        </p:grpSpPr>
        <p:pic>
          <p:nvPicPr>
            <p:cNvPr id="798724" name="Picture 4"/>
            <p:cNvPicPr>
              <a:picLocks noChangeAspect="1" noChangeArrowheads="1"/>
            </p:cNvPicPr>
            <p:nvPr/>
          </p:nvPicPr>
          <p:blipFill>
            <a:blip r:embed="rId4" cstate="print"/>
            <a:srcRect/>
            <a:stretch>
              <a:fillRect/>
            </a:stretch>
          </p:blipFill>
          <p:spPr bwMode="auto">
            <a:xfrm>
              <a:off x="1543049" y="4365172"/>
              <a:ext cx="2204032" cy="1763486"/>
            </a:xfrm>
            <a:prstGeom prst="rect">
              <a:avLst/>
            </a:prstGeom>
            <a:noFill/>
            <a:effectLst>
              <a:outerShdw blurRad="101600" dist="76200" dir="2700000" algn="tl" rotWithShape="0">
                <a:prstClr val="black">
                  <a:alpha val="40000"/>
                </a:prstClr>
              </a:outerShdw>
            </a:effectLst>
          </p:spPr>
        </p:pic>
        <p:pic>
          <p:nvPicPr>
            <p:cNvPr id="798725" name="Picture 5"/>
            <p:cNvPicPr>
              <a:picLocks noChangeAspect="1" noChangeArrowheads="1"/>
            </p:cNvPicPr>
            <p:nvPr/>
          </p:nvPicPr>
          <p:blipFill>
            <a:blip r:embed="rId5" cstate="print"/>
            <a:srcRect/>
            <a:stretch>
              <a:fillRect/>
            </a:stretch>
          </p:blipFill>
          <p:spPr bwMode="auto">
            <a:xfrm>
              <a:off x="4493404" y="4365172"/>
              <a:ext cx="2204032" cy="1763486"/>
            </a:xfrm>
            <a:prstGeom prst="rect">
              <a:avLst/>
            </a:prstGeom>
            <a:noFill/>
            <a:effectLst>
              <a:outerShdw blurRad="101600" dist="76200" dir="2700000" algn="tl" rotWithShape="0">
                <a:prstClr val="black">
                  <a:alpha val="40000"/>
                </a:prstClr>
              </a:outerShdw>
            </a:effectLst>
          </p:spPr>
        </p:pic>
        <p:sp>
          <p:nvSpPr>
            <p:cNvPr id="16" name="Right Arrow 15"/>
            <p:cNvSpPr/>
            <p:nvPr/>
          </p:nvSpPr>
          <p:spPr>
            <a:xfrm>
              <a:off x="3913812" y="5061995"/>
              <a:ext cx="450969" cy="434919"/>
            </a:xfrm>
            <a:prstGeom prst="rightArrow">
              <a:avLst/>
            </a:prstGeom>
            <a:solidFill>
              <a:schemeClr val="tx2">
                <a:lumMod val="40000"/>
                <a:lumOff val="60000"/>
              </a:schemeClr>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7174" name="Picture 1"/>
          <p:cNvPicPr>
            <a:picLocks noChangeAspect="1" noChangeArrowheads="1"/>
          </p:cNvPicPr>
          <p:nvPr/>
        </p:nvPicPr>
        <p:blipFill>
          <a:blip r:embed="rId6" cstate="print"/>
          <a:srcRect/>
          <a:stretch>
            <a:fillRect/>
          </a:stretch>
        </p:blipFill>
        <p:spPr bwMode="auto">
          <a:xfrm>
            <a:off x="2133601" y="1828800"/>
            <a:ext cx="3178175" cy="153828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Image processing</a:t>
            </a:r>
          </a:p>
        </p:txBody>
      </p:sp>
      <p:sp>
        <p:nvSpPr>
          <p:cNvPr id="3" name="Content Placeholder 2"/>
          <p:cNvSpPr>
            <a:spLocks noGrp="1"/>
          </p:cNvSpPr>
          <p:nvPr>
            <p:ph idx="1"/>
          </p:nvPr>
        </p:nvSpPr>
        <p:spPr/>
        <p:txBody>
          <a:bodyPr/>
          <a:lstStyle/>
          <a:p>
            <a:r>
              <a:rPr lang="en-US" dirty="0"/>
              <a:t>Filtering</a:t>
            </a:r>
          </a:p>
          <a:p>
            <a:r>
              <a:rPr lang="en-US" dirty="0"/>
              <a:t>Edge detection</a:t>
            </a:r>
          </a:p>
          <a:p>
            <a:r>
              <a:rPr lang="en-US" dirty="0"/>
              <a:t>Image </a:t>
            </a:r>
            <a:r>
              <a:rPr lang="en-US" dirty="0" err="1"/>
              <a:t>resampling</a:t>
            </a:r>
            <a:r>
              <a:rPr lang="en-US" dirty="0"/>
              <a:t> / aliasing / interpolation</a:t>
            </a:r>
          </a:p>
          <a:p>
            <a:r>
              <a:rPr lang="en-US" dirty="0"/>
              <a:t>Feature detection</a:t>
            </a:r>
          </a:p>
          <a:p>
            <a:pPr lvl="1"/>
            <a:r>
              <a:rPr lang="en-US" dirty="0"/>
              <a:t>Harris corners</a:t>
            </a:r>
          </a:p>
          <a:p>
            <a:pPr lvl="1"/>
            <a:r>
              <a:rPr lang="en-US" dirty="0"/>
              <a:t>SIFT</a:t>
            </a:r>
          </a:p>
          <a:p>
            <a:pPr lvl="1"/>
            <a:r>
              <a:rPr lang="en-US" dirty="0"/>
              <a:t>Invariant features</a:t>
            </a:r>
          </a:p>
          <a:p>
            <a:r>
              <a:rPr lang="en-US" dirty="0"/>
              <a:t>Feature matching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custDataLst>
              <p:tags r:id="rId1"/>
            </p:custDataLst>
          </p:nvPr>
        </p:nvSpPr>
        <p:spPr/>
        <p:txBody>
          <a:bodyPr/>
          <a:lstStyle/>
          <a:p>
            <a:r>
              <a:rPr lang="en-US"/>
              <a:t>Inverse Warping</a:t>
            </a:r>
          </a:p>
        </p:txBody>
      </p:sp>
      <p:sp>
        <p:nvSpPr>
          <p:cNvPr id="405507" name="Rectangle 3"/>
          <p:cNvSpPr>
            <a:spLocks noGrp="1" noChangeArrowheads="1"/>
          </p:cNvSpPr>
          <p:nvPr>
            <p:ph type="body" idx="1"/>
            <p:custDataLst>
              <p:tags r:id="rId2"/>
            </p:custDataLst>
          </p:nvPr>
        </p:nvSpPr>
        <p:spPr>
          <a:xfrm>
            <a:off x="1198992" y="1600201"/>
            <a:ext cx="9794016" cy="4525963"/>
          </a:xfrm>
        </p:spPr>
        <p:txBody>
          <a:bodyPr/>
          <a:lstStyle/>
          <a:p>
            <a:r>
              <a:rPr lang="en-US" dirty="0"/>
              <a:t>Get each pixel </a:t>
            </a:r>
            <a:r>
              <a:rPr lang="en-US" b="1" i="1" dirty="0"/>
              <a:t>g</a:t>
            </a:r>
            <a:r>
              <a:rPr lang="en-US" dirty="0"/>
              <a:t>(</a:t>
            </a:r>
            <a:r>
              <a:rPr lang="en-US" b="1" i="1" dirty="0" err="1"/>
              <a:t>x’,y</a:t>
            </a:r>
            <a:r>
              <a:rPr lang="en-US" b="1" i="1" dirty="0"/>
              <a:t>’</a:t>
            </a:r>
            <a:r>
              <a:rPr lang="en-US" dirty="0"/>
              <a:t>) from its corresponding location (</a:t>
            </a:r>
            <a:r>
              <a:rPr lang="en-US" b="1" i="1" dirty="0" err="1"/>
              <a:t>x,y</a:t>
            </a:r>
            <a:r>
              <a:rPr lang="en-US" dirty="0"/>
              <a:t>)</a:t>
            </a:r>
            <a:r>
              <a:rPr lang="en-US" b="1" dirty="0"/>
              <a:t> </a:t>
            </a:r>
            <a:r>
              <a:rPr lang="en-US" dirty="0"/>
              <a:t>=</a:t>
            </a:r>
            <a:r>
              <a:rPr lang="en-US" b="1" dirty="0"/>
              <a:t> </a:t>
            </a:r>
            <a:r>
              <a:rPr lang="en-US" b="1" i="1" dirty="0"/>
              <a:t>T</a:t>
            </a:r>
            <a:r>
              <a:rPr lang="en-US" baseline="30000" dirty="0"/>
              <a:t>-1</a:t>
            </a:r>
            <a:r>
              <a:rPr lang="en-US" dirty="0"/>
              <a:t>(</a:t>
            </a:r>
            <a:r>
              <a:rPr lang="en-US" b="1" i="1" dirty="0" err="1"/>
              <a:t>x,y</a:t>
            </a:r>
            <a:r>
              <a:rPr lang="en-US" dirty="0"/>
              <a:t>) in </a:t>
            </a:r>
            <a:r>
              <a:rPr lang="en-US" b="1" i="1" dirty="0"/>
              <a:t>f</a:t>
            </a:r>
            <a:r>
              <a:rPr lang="en-US" dirty="0"/>
              <a:t>(</a:t>
            </a:r>
            <a:r>
              <a:rPr lang="en-US" b="1" i="1" dirty="0" err="1"/>
              <a:t>x,y</a:t>
            </a:r>
            <a:r>
              <a:rPr lang="en-US" dirty="0"/>
              <a:t>)</a:t>
            </a:r>
          </a:p>
        </p:txBody>
      </p:sp>
      <p:pic>
        <p:nvPicPr>
          <p:cNvPr id="405508" name="Picture 4" descr="HHHIMG_1166"/>
          <p:cNvPicPr>
            <a:picLocks noChangeAspect="1" noChangeArrowheads="1"/>
          </p:cNvPicPr>
          <p:nvPr>
            <p:custDataLst>
              <p:tags r:id="rId3"/>
            </p:custDataLst>
          </p:nvPr>
        </p:nvPicPr>
        <p:blipFill>
          <a:blip r:embed="rId24" cstate="print"/>
          <a:srcRect/>
          <a:stretch>
            <a:fillRect/>
          </a:stretch>
        </p:blipFill>
        <p:spPr bwMode="auto">
          <a:xfrm>
            <a:off x="3429001" y="3886201"/>
            <a:ext cx="2193925" cy="1643063"/>
          </a:xfrm>
          <a:prstGeom prst="rect">
            <a:avLst/>
          </a:prstGeom>
          <a:noFill/>
        </p:spPr>
      </p:pic>
      <p:pic>
        <p:nvPicPr>
          <p:cNvPr id="405509" name="Picture 5" descr="rotated"/>
          <p:cNvPicPr>
            <a:picLocks noChangeAspect="1" noChangeArrowheads="1"/>
          </p:cNvPicPr>
          <p:nvPr>
            <p:custDataLst>
              <p:tags r:id="rId4"/>
            </p:custDataLst>
          </p:nvPr>
        </p:nvPicPr>
        <p:blipFill>
          <a:blip r:embed="rId25" cstate="print"/>
          <a:srcRect/>
          <a:stretch>
            <a:fillRect/>
          </a:stretch>
        </p:blipFill>
        <p:spPr bwMode="auto">
          <a:xfrm>
            <a:off x="6892926" y="3733800"/>
            <a:ext cx="2632075" cy="2114550"/>
          </a:xfrm>
          <a:prstGeom prst="rect">
            <a:avLst/>
          </a:prstGeom>
          <a:noFill/>
        </p:spPr>
      </p:pic>
      <p:sp>
        <p:nvSpPr>
          <p:cNvPr id="405510" name="Text Box 6"/>
          <p:cNvSpPr txBox="1">
            <a:spLocks noChangeArrowheads="1"/>
          </p:cNvSpPr>
          <p:nvPr>
            <p:custDataLst>
              <p:tags r:id="rId5"/>
            </p:custDataLst>
          </p:nvPr>
        </p:nvSpPr>
        <p:spPr bwMode="auto">
          <a:xfrm>
            <a:off x="4114800" y="5715000"/>
            <a:ext cx="685800" cy="369332"/>
          </a:xfrm>
          <a:prstGeom prst="rect">
            <a:avLst/>
          </a:prstGeom>
          <a:noFill/>
          <a:ln w="9525">
            <a:noFill/>
            <a:miter lim="800000"/>
            <a:headEnd/>
            <a:tailEnd/>
          </a:ln>
          <a:effectLst/>
        </p:spPr>
        <p:txBody>
          <a:bodyPr>
            <a:spAutoFit/>
          </a:bodyPr>
          <a:lstStyle/>
          <a:p>
            <a:pPr algn="ctr">
              <a:spcBef>
                <a:spcPct val="50000"/>
              </a:spcBef>
            </a:pPr>
            <a:r>
              <a:rPr lang="en-US" b="1" i="1" dirty="0"/>
              <a:t>f</a:t>
            </a:r>
            <a:r>
              <a:rPr lang="en-US" dirty="0"/>
              <a:t>(</a:t>
            </a:r>
            <a:r>
              <a:rPr lang="en-US" b="1" i="1" dirty="0" err="1"/>
              <a:t>x,y</a:t>
            </a:r>
            <a:r>
              <a:rPr lang="en-US" dirty="0"/>
              <a:t>)</a:t>
            </a:r>
          </a:p>
        </p:txBody>
      </p:sp>
      <p:sp>
        <p:nvSpPr>
          <p:cNvPr id="405511" name="Text Box 7"/>
          <p:cNvSpPr txBox="1">
            <a:spLocks noChangeArrowheads="1"/>
          </p:cNvSpPr>
          <p:nvPr>
            <p:custDataLst>
              <p:tags r:id="rId6"/>
            </p:custDataLst>
          </p:nvPr>
        </p:nvSpPr>
        <p:spPr bwMode="auto">
          <a:xfrm>
            <a:off x="7620000" y="5715000"/>
            <a:ext cx="838200" cy="369332"/>
          </a:xfrm>
          <a:prstGeom prst="rect">
            <a:avLst/>
          </a:prstGeom>
          <a:noFill/>
          <a:ln w="9525">
            <a:noFill/>
            <a:miter lim="800000"/>
            <a:headEnd/>
            <a:tailEnd/>
          </a:ln>
          <a:effectLst/>
        </p:spPr>
        <p:txBody>
          <a:bodyPr>
            <a:spAutoFit/>
          </a:bodyPr>
          <a:lstStyle/>
          <a:p>
            <a:pPr algn="ctr">
              <a:spcBef>
                <a:spcPct val="50000"/>
              </a:spcBef>
            </a:pPr>
            <a:r>
              <a:rPr lang="en-US" b="1" i="1" dirty="0"/>
              <a:t>g</a:t>
            </a:r>
            <a:r>
              <a:rPr lang="en-US" dirty="0"/>
              <a:t>(</a:t>
            </a:r>
            <a:r>
              <a:rPr lang="en-US" b="1" i="1" dirty="0" err="1"/>
              <a:t>x’,y</a:t>
            </a:r>
            <a:r>
              <a:rPr lang="en-US" b="1" i="1" dirty="0"/>
              <a:t>’</a:t>
            </a:r>
            <a:r>
              <a:rPr lang="en-US" dirty="0"/>
              <a:t>)</a:t>
            </a:r>
          </a:p>
        </p:txBody>
      </p:sp>
      <p:grpSp>
        <p:nvGrpSpPr>
          <p:cNvPr id="2" name="Group 8"/>
          <p:cNvGrpSpPr>
            <a:grpSpLocks/>
          </p:cNvGrpSpPr>
          <p:nvPr>
            <p:custDataLst>
              <p:tags r:id="rId7"/>
            </p:custDataLst>
          </p:nvPr>
        </p:nvGrpSpPr>
        <p:grpSpPr bwMode="auto">
          <a:xfrm>
            <a:off x="3276600" y="5257800"/>
            <a:ext cx="381000" cy="381000"/>
            <a:chOff x="1104" y="3312"/>
            <a:chExt cx="240" cy="240"/>
          </a:xfrm>
        </p:grpSpPr>
        <p:sp>
          <p:nvSpPr>
            <p:cNvPr id="405513" name="Line 9"/>
            <p:cNvSpPr>
              <a:spLocks noChangeShapeType="1"/>
            </p:cNvSpPr>
            <p:nvPr>
              <p:custDataLst>
                <p:tags r:id="rId20"/>
              </p:custDataLst>
            </p:nvPr>
          </p:nvSpPr>
          <p:spPr bwMode="auto">
            <a:xfrm flipV="1">
              <a:off x="1104" y="3312"/>
              <a:ext cx="0" cy="240"/>
            </a:xfrm>
            <a:prstGeom prst="line">
              <a:avLst/>
            </a:prstGeom>
            <a:noFill/>
            <a:ln w="19050">
              <a:solidFill>
                <a:schemeClr val="tx1"/>
              </a:solidFill>
              <a:round/>
              <a:headEnd/>
              <a:tailEnd type="triangle" w="med" len="lg"/>
            </a:ln>
            <a:effectLst/>
          </p:spPr>
          <p:txBody>
            <a:bodyPr/>
            <a:lstStyle/>
            <a:p>
              <a:endParaRPr lang="en-US"/>
            </a:p>
          </p:txBody>
        </p:sp>
        <p:sp>
          <p:nvSpPr>
            <p:cNvPr id="405514" name="Line 10"/>
            <p:cNvSpPr>
              <a:spLocks noChangeShapeType="1"/>
            </p:cNvSpPr>
            <p:nvPr>
              <p:custDataLst>
                <p:tags r:id="rId21"/>
              </p:custDataLst>
            </p:nvPr>
          </p:nvSpPr>
          <p:spPr bwMode="auto">
            <a:xfrm flipV="1">
              <a:off x="1104" y="3552"/>
              <a:ext cx="240" cy="0"/>
            </a:xfrm>
            <a:prstGeom prst="line">
              <a:avLst/>
            </a:prstGeom>
            <a:noFill/>
            <a:ln w="19050">
              <a:solidFill>
                <a:schemeClr val="tx1"/>
              </a:solidFill>
              <a:round/>
              <a:headEnd/>
              <a:tailEnd type="triangle" w="med" len="lg"/>
            </a:ln>
            <a:effectLst/>
          </p:spPr>
          <p:txBody>
            <a:bodyPr/>
            <a:lstStyle/>
            <a:p>
              <a:endParaRPr lang="en-US"/>
            </a:p>
          </p:txBody>
        </p:sp>
      </p:grpSp>
      <p:grpSp>
        <p:nvGrpSpPr>
          <p:cNvPr id="3" name="Group 11"/>
          <p:cNvGrpSpPr>
            <a:grpSpLocks/>
          </p:cNvGrpSpPr>
          <p:nvPr>
            <p:custDataLst>
              <p:tags r:id="rId8"/>
            </p:custDataLst>
          </p:nvPr>
        </p:nvGrpSpPr>
        <p:grpSpPr bwMode="auto">
          <a:xfrm>
            <a:off x="6781800" y="5257800"/>
            <a:ext cx="381000" cy="381000"/>
            <a:chOff x="1104" y="3312"/>
            <a:chExt cx="240" cy="240"/>
          </a:xfrm>
        </p:grpSpPr>
        <p:sp>
          <p:nvSpPr>
            <p:cNvPr id="405516" name="Line 12"/>
            <p:cNvSpPr>
              <a:spLocks noChangeShapeType="1"/>
            </p:cNvSpPr>
            <p:nvPr>
              <p:custDataLst>
                <p:tags r:id="rId18"/>
              </p:custDataLst>
            </p:nvPr>
          </p:nvSpPr>
          <p:spPr bwMode="auto">
            <a:xfrm flipV="1">
              <a:off x="1104" y="3312"/>
              <a:ext cx="0" cy="240"/>
            </a:xfrm>
            <a:prstGeom prst="line">
              <a:avLst/>
            </a:prstGeom>
            <a:noFill/>
            <a:ln w="19050">
              <a:solidFill>
                <a:schemeClr val="tx1"/>
              </a:solidFill>
              <a:round/>
              <a:headEnd/>
              <a:tailEnd type="triangle" w="med" len="lg"/>
            </a:ln>
            <a:effectLst/>
          </p:spPr>
          <p:txBody>
            <a:bodyPr/>
            <a:lstStyle/>
            <a:p>
              <a:endParaRPr lang="en-US"/>
            </a:p>
          </p:txBody>
        </p:sp>
        <p:sp>
          <p:nvSpPr>
            <p:cNvPr id="405517" name="Line 13"/>
            <p:cNvSpPr>
              <a:spLocks noChangeShapeType="1"/>
            </p:cNvSpPr>
            <p:nvPr>
              <p:custDataLst>
                <p:tags r:id="rId19"/>
              </p:custDataLst>
            </p:nvPr>
          </p:nvSpPr>
          <p:spPr bwMode="auto">
            <a:xfrm flipV="1">
              <a:off x="1104" y="3552"/>
              <a:ext cx="240" cy="0"/>
            </a:xfrm>
            <a:prstGeom prst="line">
              <a:avLst/>
            </a:prstGeom>
            <a:noFill/>
            <a:ln w="19050">
              <a:solidFill>
                <a:schemeClr val="tx1"/>
              </a:solidFill>
              <a:round/>
              <a:headEnd/>
              <a:tailEnd type="triangle" w="med" len="lg"/>
            </a:ln>
            <a:effectLst/>
          </p:spPr>
          <p:txBody>
            <a:bodyPr/>
            <a:lstStyle/>
            <a:p>
              <a:endParaRPr lang="en-US"/>
            </a:p>
          </p:txBody>
        </p:sp>
      </p:grpSp>
      <p:sp>
        <p:nvSpPr>
          <p:cNvPr id="405518" name="Text Box 14"/>
          <p:cNvSpPr txBox="1">
            <a:spLocks noChangeArrowheads="1"/>
          </p:cNvSpPr>
          <p:nvPr>
            <p:custDataLst>
              <p:tags r:id="rId9"/>
            </p:custDataLst>
          </p:nvPr>
        </p:nvSpPr>
        <p:spPr bwMode="auto">
          <a:xfrm>
            <a:off x="3276600" y="5562600"/>
            <a:ext cx="685800" cy="369332"/>
          </a:xfrm>
          <a:prstGeom prst="rect">
            <a:avLst/>
          </a:prstGeom>
          <a:noFill/>
          <a:ln w="9525">
            <a:noFill/>
            <a:miter lim="800000"/>
            <a:headEnd/>
            <a:tailEnd/>
          </a:ln>
          <a:effectLst/>
        </p:spPr>
        <p:txBody>
          <a:bodyPr>
            <a:spAutoFit/>
          </a:bodyPr>
          <a:lstStyle/>
          <a:p>
            <a:pPr algn="ctr">
              <a:spcBef>
                <a:spcPct val="50000"/>
              </a:spcBef>
            </a:pPr>
            <a:r>
              <a:rPr lang="en-US" b="1" i="1"/>
              <a:t>x</a:t>
            </a:r>
            <a:endParaRPr lang="en-US"/>
          </a:p>
        </p:txBody>
      </p:sp>
      <p:sp>
        <p:nvSpPr>
          <p:cNvPr id="405519" name="Text Box 15"/>
          <p:cNvSpPr txBox="1">
            <a:spLocks noChangeArrowheads="1"/>
          </p:cNvSpPr>
          <p:nvPr>
            <p:custDataLst>
              <p:tags r:id="rId10"/>
            </p:custDataLst>
          </p:nvPr>
        </p:nvSpPr>
        <p:spPr bwMode="auto">
          <a:xfrm>
            <a:off x="6781800" y="5562600"/>
            <a:ext cx="685800" cy="369332"/>
          </a:xfrm>
          <a:prstGeom prst="rect">
            <a:avLst/>
          </a:prstGeom>
          <a:noFill/>
          <a:ln w="9525">
            <a:noFill/>
            <a:miter lim="800000"/>
            <a:headEnd/>
            <a:tailEnd/>
          </a:ln>
          <a:effectLst/>
        </p:spPr>
        <p:txBody>
          <a:bodyPr>
            <a:spAutoFit/>
          </a:bodyPr>
          <a:lstStyle/>
          <a:p>
            <a:pPr algn="ctr">
              <a:spcBef>
                <a:spcPct val="50000"/>
              </a:spcBef>
            </a:pPr>
            <a:r>
              <a:rPr lang="en-US" b="1" i="1"/>
              <a:t>x’</a:t>
            </a:r>
            <a:endParaRPr lang="en-US"/>
          </a:p>
        </p:txBody>
      </p:sp>
      <p:sp>
        <p:nvSpPr>
          <p:cNvPr id="405520" name="Rectangle 16"/>
          <p:cNvSpPr>
            <a:spLocks noChangeArrowheads="1"/>
          </p:cNvSpPr>
          <p:nvPr>
            <p:custDataLst>
              <p:tags r:id="rId11"/>
            </p:custDataLst>
          </p:nvPr>
        </p:nvSpPr>
        <p:spPr bwMode="auto">
          <a:xfrm>
            <a:off x="3749676" y="5105401"/>
            <a:ext cx="136525" cy="136525"/>
          </a:xfrm>
          <a:prstGeom prst="rect">
            <a:avLst/>
          </a:prstGeom>
          <a:noFill/>
          <a:ln w="38100">
            <a:solidFill>
              <a:srgbClr val="FF0000"/>
            </a:solidFill>
            <a:miter lim="800000"/>
            <a:headEnd/>
            <a:tailEnd/>
          </a:ln>
          <a:effectLst>
            <a:outerShdw blurRad="444500" sx="168000" sy="168000" algn="ctr" rotWithShape="0">
              <a:prstClr val="black"/>
            </a:outerShdw>
          </a:effectLst>
        </p:spPr>
        <p:txBody>
          <a:bodyPr wrap="none" anchor="ctr"/>
          <a:lstStyle/>
          <a:p>
            <a:endParaRPr lang="en-US"/>
          </a:p>
        </p:txBody>
      </p:sp>
      <p:sp>
        <p:nvSpPr>
          <p:cNvPr id="405521" name="Rectangle 17"/>
          <p:cNvSpPr>
            <a:spLocks noChangeArrowheads="1"/>
          </p:cNvSpPr>
          <p:nvPr>
            <p:custDataLst>
              <p:tags r:id="rId12"/>
            </p:custDataLst>
          </p:nvPr>
        </p:nvSpPr>
        <p:spPr bwMode="auto">
          <a:xfrm>
            <a:off x="7315201" y="5121276"/>
            <a:ext cx="136525" cy="136525"/>
          </a:xfrm>
          <a:prstGeom prst="rect">
            <a:avLst/>
          </a:prstGeom>
          <a:noFill/>
          <a:ln w="38100">
            <a:solidFill>
              <a:srgbClr val="FF0000"/>
            </a:solidFill>
            <a:miter lim="800000"/>
            <a:headEnd/>
            <a:tailEnd/>
          </a:ln>
          <a:effectLst>
            <a:outerShdw blurRad="444500" sx="168000" sy="168000" algn="ctr" rotWithShape="0">
              <a:prstClr val="black"/>
            </a:outerShdw>
          </a:effectLst>
        </p:spPr>
        <p:txBody>
          <a:bodyPr wrap="none" anchor="ctr"/>
          <a:lstStyle/>
          <a:p>
            <a:endParaRPr lang="en-US"/>
          </a:p>
        </p:txBody>
      </p:sp>
      <p:sp>
        <p:nvSpPr>
          <p:cNvPr id="405522" name="Freeform 18"/>
          <p:cNvSpPr>
            <a:spLocks/>
          </p:cNvSpPr>
          <p:nvPr>
            <p:custDataLst>
              <p:tags r:id="rId13"/>
            </p:custDataLst>
          </p:nvPr>
        </p:nvSpPr>
        <p:spPr bwMode="auto">
          <a:xfrm>
            <a:off x="3946525" y="4724400"/>
            <a:ext cx="3352800" cy="381000"/>
          </a:xfrm>
          <a:custGeom>
            <a:avLst/>
            <a:gdLst/>
            <a:ahLst/>
            <a:cxnLst>
              <a:cxn ang="0">
                <a:pos x="0" y="288"/>
              </a:cxn>
              <a:cxn ang="0">
                <a:pos x="1152" y="0"/>
              </a:cxn>
              <a:cxn ang="0">
                <a:pos x="2160" y="288"/>
              </a:cxn>
            </a:cxnLst>
            <a:rect l="0" t="0" r="r" b="b"/>
            <a:pathLst>
              <a:path w="2160" h="288">
                <a:moveTo>
                  <a:pt x="0" y="288"/>
                </a:moveTo>
                <a:cubicBezTo>
                  <a:pt x="396" y="144"/>
                  <a:pt x="792" y="0"/>
                  <a:pt x="1152" y="0"/>
                </a:cubicBezTo>
                <a:cubicBezTo>
                  <a:pt x="1512" y="0"/>
                  <a:pt x="1836" y="144"/>
                  <a:pt x="2160" y="288"/>
                </a:cubicBezTo>
              </a:path>
            </a:pathLst>
          </a:custGeom>
          <a:noFill/>
          <a:ln w="25400">
            <a:solidFill>
              <a:schemeClr val="accent1"/>
            </a:solidFill>
            <a:round/>
            <a:headEnd type="triangle" w="lg" len="lg"/>
            <a:tailEnd type="none" w="lg" len="lg"/>
          </a:ln>
          <a:effectLst/>
        </p:spPr>
        <p:txBody>
          <a:bodyPr/>
          <a:lstStyle/>
          <a:p>
            <a:endParaRPr lang="en-US"/>
          </a:p>
        </p:txBody>
      </p:sp>
      <p:sp>
        <p:nvSpPr>
          <p:cNvPr id="405523" name="Text Box 19"/>
          <p:cNvSpPr txBox="1">
            <a:spLocks noChangeArrowheads="1"/>
          </p:cNvSpPr>
          <p:nvPr>
            <p:custDataLst>
              <p:tags r:id="rId14"/>
            </p:custDataLst>
          </p:nvPr>
        </p:nvSpPr>
        <p:spPr bwMode="auto">
          <a:xfrm>
            <a:off x="5715000" y="4800600"/>
            <a:ext cx="838200" cy="369332"/>
          </a:xfrm>
          <a:prstGeom prst="rect">
            <a:avLst/>
          </a:prstGeom>
          <a:noFill/>
          <a:ln w="9525">
            <a:noFill/>
            <a:miter lim="800000"/>
            <a:headEnd/>
            <a:tailEnd/>
          </a:ln>
          <a:effectLst/>
        </p:spPr>
        <p:txBody>
          <a:bodyPr>
            <a:spAutoFit/>
          </a:bodyPr>
          <a:lstStyle/>
          <a:p>
            <a:pPr algn="ctr">
              <a:spcBef>
                <a:spcPct val="50000"/>
              </a:spcBef>
            </a:pPr>
            <a:r>
              <a:rPr lang="en-US" b="1" i="1" dirty="0"/>
              <a:t>T</a:t>
            </a:r>
            <a:r>
              <a:rPr lang="en-US" baseline="30000" dirty="0"/>
              <a:t>-1</a:t>
            </a:r>
            <a:r>
              <a:rPr lang="en-US" dirty="0"/>
              <a:t>(</a:t>
            </a:r>
            <a:r>
              <a:rPr lang="en-US" b="1" i="1" dirty="0" err="1"/>
              <a:t>x,y</a:t>
            </a:r>
            <a:r>
              <a:rPr lang="en-US" dirty="0"/>
              <a:t>)</a:t>
            </a:r>
          </a:p>
        </p:txBody>
      </p:sp>
      <p:sp>
        <p:nvSpPr>
          <p:cNvPr id="405524" name="Rectangle 20"/>
          <p:cNvSpPr>
            <a:spLocks noChangeArrowheads="1"/>
          </p:cNvSpPr>
          <p:nvPr>
            <p:custDataLst>
              <p:tags r:id="rId15"/>
            </p:custDataLst>
          </p:nvPr>
        </p:nvSpPr>
        <p:spPr bwMode="auto">
          <a:xfrm>
            <a:off x="2209800" y="2667000"/>
            <a:ext cx="8001000" cy="914400"/>
          </a:xfrm>
          <a:prstGeom prst="rect">
            <a:avLst/>
          </a:prstGeom>
          <a:noFill/>
          <a:ln w="9525">
            <a:noFill/>
            <a:miter lim="800000"/>
            <a:headEnd/>
            <a:tailEnd/>
          </a:ln>
          <a:effectLst/>
        </p:spPr>
        <p:txBody>
          <a:bodyPr/>
          <a:lstStyle/>
          <a:p>
            <a:pPr marL="342900" indent="-342900">
              <a:spcBef>
                <a:spcPct val="20000"/>
              </a:spcBef>
              <a:buFontTx/>
              <a:buChar char="•"/>
            </a:pPr>
            <a:r>
              <a:rPr lang="en-US" sz="2800" dirty="0"/>
              <a:t>Requires taking the inverse of the transform</a:t>
            </a:r>
          </a:p>
        </p:txBody>
      </p:sp>
      <p:sp>
        <p:nvSpPr>
          <p:cNvPr id="24" name="Text Box 14"/>
          <p:cNvSpPr txBox="1">
            <a:spLocks noChangeArrowheads="1"/>
          </p:cNvSpPr>
          <p:nvPr>
            <p:custDataLst>
              <p:tags r:id="rId16"/>
            </p:custDataLst>
          </p:nvPr>
        </p:nvSpPr>
        <p:spPr bwMode="auto">
          <a:xfrm>
            <a:off x="2917372" y="4931229"/>
            <a:ext cx="685800" cy="369332"/>
          </a:xfrm>
          <a:prstGeom prst="rect">
            <a:avLst/>
          </a:prstGeom>
          <a:noFill/>
          <a:ln w="9525">
            <a:noFill/>
            <a:miter lim="800000"/>
            <a:headEnd/>
            <a:tailEnd/>
          </a:ln>
          <a:effectLst/>
        </p:spPr>
        <p:txBody>
          <a:bodyPr>
            <a:spAutoFit/>
          </a:bodyPr>
          <a:lstStyle/>
          <a:p>
            <a:pPr algn="ctr">
              <a:spcBef>
                <a:spcPct val="50000"/>
              </a:spcBef>
            </a:pPr>
            <a:r>
              <a:rPr lang="en-US" b="1" i="1" dirty="0"/>
              <a:t>y</a:t>
            </a:r>
            <a:endParaRPr lang="en-US" dirty="0"/>
          </a:p>
        </p:txBody>
      </p:sp>
      <p:sp>
        <p:nvSpPr>
          <p:cNvPr id="25" name="Text Box 14"/>
          <p:cNvSpPr txBox="1">
            <a:spLocks noChangeArrowheads="1"/>
          </p:cNvSpPr>
          <p:nvPr>
            <p:custDataLst>
              <p:tags r:id="rId17"/>
            </p:custDataLst>
          </p:nvPr>
        </p:nvSpPr>
        <p:spPr bwMode="auto">
          <a:xfrm>
            <a:off x="6433459" y="4920342"/>
            <a:ext cx="685800" cy="369332"/>
          </a:xfrm>
          <a:prstGeom prst="rect">
            <a:avLst/>
          </a:prstGeom>
          <a:noFill/>
          <a:ln w="9525">
            <a:noFill/>
            <a:miter lim="800000"/>
            <a:headEnd/>
            <a:tailEnd/>
          </a:ln>
          <a:effectLst/>
        </p:spPr>
        <p:txBody>
          <a:bodyPr>
            <a:spAutoFit/>
          </a:bodyPr>
          <a:lstStyle/>
          <a:p>
            <a:pPr algn="ctr">
              <a:spcBef>
                <a:spcPct val="50000"/>
              </a:spcBef>
            </a:pPr>
            <a:r>
              <a:rPr lang="en-US" b="1" i="1" dirty="0"/>
              <a:t>y’</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t>Affine transformations</a:t>
            </a:r>
          </a:p>
        </p:txBody>
      </p:sp>
      <p:sp>
        <p:nvSpPr>
          <p:cNvPr id="3" name="Content Placeholder 2"/>
          <p:cNvSpPr>
            <a:spLocks noGrp="1"/>
          </p:cNvSpPr>
          <p:nvPr>
            <p:ph idx="1"/>
          </p:nvPr>
        </p:nvSpPr>
        <p:spPr>
          <a:xfrm>
            <a:off x="1981200" y="3352801"/>
            <a:ext cx="8229600" cy="2773363"/>
          </a:xfrm>
        </p:spPr>
        <p:txBody>
          <a:bodyPr/>
          <a:lstStyle/>
          <a:p>
            <a:endParaRPr lang="en-US" dirty="0"/>
          </a:p>
        </p:txBody>
      </p:sp>
      <p:pic>
        <p:nvPicPr>
          <p:cNvPr id="32772" name="Picture 2"/>
          <p:cNvPicPr>
            <a:picLocks noChangeAspect="1" noChangeArrowheads="1"/>
          </p:cNvPicPr>
          <p:nvPr/>
        </p:nvPicPr>
        <p:blipFill>
          <a:blip r:embed="rId2" cstate="print"/>
          <a:srcRect/>
          <a:stretch>
            <a:fillRect/>
          </a:stretch>
        </p:blipFill>
        <p:spPr bwMode="auto">
          <a:xfrm>
            <a:off x="2044700" y="1625600"/>
            <a:ext cx="8089900" cy="147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a:t>Solving for affine transformations</a:t>
            </a:r>
          </a:p>
        </p:txBody>
      </p:sp>
      <p:sp>
        <p:nvSpPr>
          <p:cNvPr id="34819" name="Content Placeholder 2"/>
          <p:cNvSpPr>
            <a:spLocks noGrp="1"/>
          </p:cNvSpPr>
          <p:nvPr>
            <p:ph idx="1"/>
          </p:nvPr>
        </p:nvSpPr>
        <p:spPr/>
        <p:txBody>
          <a:bodyPr/>
          <a:lstStyle/>
          <a:p>
            <a:r>
              <a:rPr lang="en-US"/>
              <a:t>Matrix form</a:t>
            </a:r>
          </a:p>
        </p:txBody>
      </p:sp>
      <p:pic>
        <p:nvPicPr>
          <p:cNvPr id="34820" name="Picture 2"/>
          <p:cNvPicPr>
            <a:picLocks noChangeAspect="1" noChangeArrowheads="1"/>
          </p:cNvPicPr>
          <p:nvPr/>
        </p:nvPicPr>
        <p:blipFill>
          <a:blip r:embed="rId2" cstate="print"/>
          <a:srcRect/>
          <a:stretch>
            <a:fillRect/>
          </a:stretch>
        </p:blipFill>
        <p:spPr bwMode="auto">
          <a:xfrm>
            <a:off x="2819400" y="2286001"/>
            <a:ext cx="6400800" cy="3732213"/>
          </a:xfrm>
          <a:prstGeom prst="rect">
            <a:avLst/>
          </a:prstGeom>
          <a:noFill/>
          <a:ln w="9525">
            <a:noFill/>
            <a:miter lim="800000"/>
            <a:headEnd/>
            <a:tailEnd/>
          </a:ln>
        </p:spPr>
      </p:pic>
      <p:grpSp>
        <p:nvGrpSpPr>
          <p:cNvPr id="2" name="Group 4"/>
          <p:cNvGrpSpPr>
            <a:grpSpLocks/>
          </p:cNvGrpSpPr>
          <p:nvPr/>
        </p:nvGrpSpPr>
        <p:grpSpPr bwMode="auto">
          <a:xfrm>
            <a:off x="4419600" y="5900739"/>
            <a:ext cx="4650452" cy="947737"/>
            <a:chOff x="856165" y="5528066"/>
            <a:chExt cx="5659902" cy="1153552"/>
          </a:xfrm>
        </p:grpSpPr>
        <p:pic>
          <p:nvPicPr>
            <p:cNvPr id="34822" name="Picture 4"/>
            <p:cNvPicPr>
              <a:picLocks noChangeAspect="1" noChangeArrowheads="1"/>
            </p:cNvPicPr>
            <p:nvPr/>
          </p:nvPicPr>
          <p:blipFill>
            <a:blip r:embed="rId3" cstate="print"/>
            <a:srcRect/>
            <a:stretch>
              <a:fillRect/>
            </a:stretch>
          </p:blipFill>
          <p:spPr bwMode="auto">
            <a:xfrm>
              <a:off x="980005" y="5581059"/>
              <a:ext cx="700555" cy="764241"/>
            </a:xfrm>
            <a:prstGeom prst="rect">
              <a:avLst/>
            </a:prstGeom>
            <a:noFill/>
            <a:ln w="9525">
              <a:noFill/>
              <a:miter lim="800000"/>
              <a:headEnd/>
              <a:tailEnd/>
            </a:ln>
          </p:spPr>
        </p:pic>
        <p:pic>
          <p:nvPicPr>
            <p:cNvPr id="34823" name="Picture 5"/>
            <p:cNvPicPr>
              <a:picLocks noChangeAspect="1" noChangeArrowheads="1"/>
            </p:cNvPicPr>
            <p:nvPr/>
          </p:nvPicPr>
          <p:blipFill>
            <a:blip r:embed="rId4" cstate="print"/>
            <a:srcRect/>
            <a:stretch>
              <a:fillRect/>
            </a:stretch>
          </p:blipFill>
          <p:spPr bwMode="auto">
            <a:xfrm>
              <a:off x="4092439" y="5528066"/>
              <a:ext cx="379228" cy="694765"/>
            </a:xfrm>
            <a:prstGeom prst="rect">
              <a:avLst/>
            </a:prstGeom>
            <a:noFill/>
            <a:ln w="9525">
              <a:noFill/>
              <a:miter lim="800000"/>
              <a:headEnd/>
              <a:tailEnd/>
            </a:ln>
          </p:spPr>
        </p:pic>
        <p:pic>
          <p:nvPicPr>
            <p:cNvPr id="34824" name="Picture 6"/>
            <p:cNvPicPr>
              <a:picLocks noChangeAspect="1" noChangeArrowheads="1"/>
            </p:cNvPicPr>
            <p:nvPr/>
          </p:nvPicPr>
          <p:blipFill>
            <a:blip r:embed="rId5" cstate="print"/>
            <a:srcRect/>
            <a:stretch>
              <a:fillRect/>
            </a:stretch>
          </p:blipFill>
          <p:spPr bwMode="auto">
            <a:xfrm>
              <a:off x="4929671" y="5695809"/>
              <a:ext cx="457486" cy="428438"/>
            </a:xfrm>
            <a:prstGeom prst="rect">
              <a:avLst/>
            </a:prstGeom>
            <a:noFill/>
            <a:ln w="9525">
              <a:noFill/>
              <a:miter lim="800000"/>
              <a:headEnd/>
              <a:tailEnd/>
            </a:ln>
          </p:spPr>
        </p:pic>
        <p:pic>
          <p:nvPicPr>
            <p:cNvPr id="34825" name="Picture 7"/>
            <p:cNvPicPr>
              <a:picLocks noChangeAspect="1" noChangeArrowheads="1"/>
            </p:cNvPicPr>
            <p:nvPr/>
          </p:nvPicPr>
          <p:blipFill>
            <a:blip r:embed="rId6" cstate="print"/>
            <a:srcRect/>
            <a:stretch>
              <a:fillRect/>
            </a:stretch>
          </p:blipFill>
          <p:spPr bwMode="auto">
            <a:xfrm>
              <a:off x="5718371" y="5581059"/>
              <a:ext cx="541339" cy="694765"/>
            </a:xfrm>
            <a:prstGeom prst="rect">
              <a:avLst/>
            </a:prstGeom>
            <a:noFill/>
            <a:ln w="9525">
              <a:noFill/>
              <a:miter lim="800000"/>
              <a:headEnd/>
              <a:tailEnd/>
            </a:ln>
          </p:spPr>
        </p:pic>
        <p:sp>
          <p:nvSpPr>
            <p:cNvPr id="34826" name="TextBox 9"/>
            <p:cNvSpPr txBox="1">
              <a:spLocks noChangeArrowheads="1"/>
            </p:cNvSpPr>
            <p:nvPr/>
          </p:nvSpPr>
          <p:spPr bwMode="auto">
            <a:xfrm>
              <a:off x="856165" y="6232121"/>
              <a:ext cx="903677" cy="449497"/>
            </a:xfrm>
            <a:prstGeom prst="rect">
              <a:avLst/>
            </a:prstGeom>
            <a:noFill/>
            <a:ln w="9525">
              <a:noFill/>
              <a:miter lim="800000"/>
              <a:headEnd/>
              <a:tailEnd/>
            </a:ln>
          </p:spPr>
          <p:txBody>
            <a:bodyPr wrap="none">
              <a:spAutoFit/>
            </a:bodyPr>
            <a:lstStyle/>
            <a:p>
              <a:r>
                <a:rPr lang="en-US">
                  <a:latin typeface="Calibri" pitchFamily="34" charset="0"/>
                </a:rPr>
                <a:t>2</a:t>
              </a:r>
              <a:r>
                <a:rPr lang="en-US" i="1">
                  <a:latin typeface="Calibri" pitchFamily="34" charset="0"/>
                </a:rPr>
                <a:t>n </a:t>
              </a:r>
              <a:r>
                <a:rPr lang="en-US">
                  <a:latin typeface="Calibri" pitchFamily="34" charset="0"/>
                </a:rPr>
                <a:t>x 6</a:t>
              </a:r>
            </a:p>
          </p:txBody>
        </p:sp>
        <p:sp>
          <p:nvSpPr>
            <p:cNvPr id="34827" name="TextBox 10"/>
            <p:cNvSpPr txBox="1">
              <a:spLocks noChangeArrowheads="1"/>
            </p:cNvSpPr>
            <p:nvPr/>
          </p:nvSpPr>
          <p:spPr bwMode="auto">
            <a:xfrm>
              <a:off x="3943070" y="6111002"/>
              <a:ext cx="759307" cy="449497"/>
            </a:xfrm>
            <a:prstGeom prst="rect">
              <a:avLst/>
            </a:prstGeom>
            <a:noFill/>
            <a:ln w="9525">
              <a:noFill/>
              <a:miter lim="800000"/>
              <a:headEnd/>
              <a:tailEnd/>
            </a:ln>
          </p:spPr>
          <p:txBody>
            <a:bodyPr wrap="none">
              <a:spAutoFit/>
            </a:bodyPr>
            <a:lstStyle/>
            <a:p>
              <a:r>
                <a:rPr lang="en-US">
                  <a:latin typeface="Calibri" pitchFamily="34" charset="0"/>
                </a:rPr>
                <a:t>6</a:t>
              </a:r>
              <a:r>
                <a:rPr lang="en-US" i="1">
                  <a:latin typeface="Calibri" pitchFamily="34" charset="0"/>
                </a:rPr>
                <a:t> </a:t>
              </a:r>
              <a:r>
                <a:rPr lang="en-US">
                  <a:latin typeface="Calibri" pitchFamily="34" charset="0"/>
                </a:rPr>
                <a:t>x 1</a:t>
              </a:r>
            </a:p>
          </p:txBody>
        </p:sp>
        <p:sp>
          <p:nvSpPr>
            <p:cNvPr id="34828" name="TextBox 11"/>
            <p:cNvSpPr txBox="1">
              <a:spLocks noChangeArrowheads="1"/>
            </p:cNvSpPr>
            <p:nvPr/>
          </p:nvSpPr>
          <p:spPr bwMode="auto">
            <a:xfrm>
              <a:off x="5612383" y="6137497"/>
              <a:ext cx="903684" cy="449538"/>
            </a:xfrm>
            <a:prstGeom prst="rect">
              <a:avLst/>
            </a:prstGeom>
            <a:noFill/>
            <a:ln w="9525">
              <a:noFill/>
              <a:miter lim="800000"/>
              <a:headEnd/>
              <a:tailEnd/>
            </a:ln>
          </p:spPr>
          <p:txBody>
            <a:bodyPr wrap="none">
              <a:spAutoFit/>
            </a:bodyPr>
            <a:lstStyle/>
            <a:p>
              <a:r>
                <a:rPr lang="en-US">
                  <a:latin typeface="Calibri" pitchFamily="34" charset="0"/>
                </a:rPr>
                <a:t>2</a:t>
              </a:r>
              <a:r>
                <a:rPr lang="en-US" i="1">
                  <a:latin typeface="Calibri" pitchFamily="34" charset="0"/>
                </a:rPr>
                <a:t>n </a:t>
              </a:r>
              <a:r>
                <a:rPr lang="en-US">
                  <a:latin typeface="Calibri" pitchFamily="34" charset="0"/>
                </a:rPr>
                <a:t>x 1</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t>RANSAC</a:t>
            </a:r>
          </a:p>
        </p:txBody>
      </p:sp>
      <p:sp>
        <p:nvSpPr>
          <p:cNvPr id="3" name="Content Placeholder 2"/>
          <p:cNvSpPr>
            <a:spLocks noGrp="1"/>
          </p:cNvSpPr>
          <p:nvPr>
            <p:ph idx="1"/>
          </p:nvPr>
        </p:nvSpPr>
        <p:spPr>
          <a:xfrm>
            <a:off x="648331" y="1600200"/>
            <a:ext cx="10895338" cy="5105400"/>
          </a:xfrm>
        </p:spPr>
        <p:txBody>
          <a:bodyPr/>
          <a:lstStyle/>
          <a:p>
            <a:r>
              <a:rPr lang="en-US" dirty="0"/>
              <a:t>General version:</a:t>
            </a:r>
          </a:p>
          <a:p>
            <a:pPr marL="971550" lvl="1" indent="-514350">
              <a:buFont typeface="Calibri" pitchFamily="34" charset="0"/>
              <a:buAutoNum type="arabicPeriod"/>
            </a:pPr>
            <a:r>
              <a:rPr lang="en-US" dirty="0"/>
              <a:t>Randomly choose </a:t>
            </a:r>
            <a:r>
              <a:rPr lang="en-US" i="1" dirty="0"/>
              <a:t>s</a:t>
            </a:r>
            <a:r>
              <a:rPr lang="en-US" dirty="0"/>
              <a:t> samples</a:t>
            </a:r>
          </a:p>
          <a:p>
            <a:pPr marL="1371600" lvl="2" indent="-457200"/>
            <a:r>
              <a:rPr lang="en-US" dirty="0"/>
              <a:t>Typically </a:t>
            </a:r>
            <a:r>
              <a:rPr lang="en-US" i="1" dirty="0"/>
              <a:t>s</a:t>
            </a:r>
            <a:r>
              <a:rPr lang="en-US" dirty="0"/>
              <a:t> = minimum sample size that lets you fit a model</a:t>
            </a:r>
          </a:p>
          <a:p>
            <a:pPr marL="971550" lvl="1" indent="-514350">
              <a:buFont typeface="Calibri" pitchFamily="34" charset="0"/>
              <a:buAutoNum type="arabicPeriod"/>
            </a:pPr>
            <a:r>
              <a:rPr lang="en-US" dirty="0"/>
              <a:t>Fit a model (e.g., line) to those samples</a:t>
            </a:r>
          </a:p>
          <a:p>
            <a:pPr marL="971550" lvl="1" indent="-514350">
              <a:buFont typeface="Calibri" pitchFamily="34" charset="0"/>
              <a:buAutoNum type="arabicPeriod"/>
            </a:pPr>
            <a:r>
              <a:rPr lang="en-US" dirty="0"/>
              <a:t>Count the number of inliers that approximately fit the model</a:t>
            </a:r>
          </a:p>
          <a:p>
            <a:pPr marL="971550" lvl="1" indent="-514350">
              <a:buFont typeface="Calibri" pitchFamily="34" charset="0"/>
              <a:buAutoNum type="arabicPeriod"/>
            </a:pPr>
            <a:r>
              <a:rPr lang="en-US" dirty="0"/>
              <a:t>Repeat </a:t>
            </a:r>
            <a:r>
              <a:rPr lang="en-US" i="1" dirty="0"/>
              <a:t>N</a:t>
            </a:r>
            <a:r>
              <a:rPr lang="en-US" dirty="0"/>
              <a:t> times</a:t>
            </a:r>
          </a:p>
          <a:p>
            <a:pPr marL="971550" lvl="1" indent="-514350">
              <a:buFont typeface="Calibri" pitchFamily="34" charset="0"/>
              <a:buAutoNum type="arabicPeriod"/>
            </a:pPr>
            <a:r>
              <a:rPr lang="en-US" dirty="0"/>
              <a:t>Choose the model that has the largest set of inliers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t>Projecting images onto a common plane</a:t>
            </a:r>
          </a:p>
        </p:txBody>
      </p:sp>
      <p:grpSp>
        <p:nvGrpSpPr>
          <p:cNvPr id="3" name="Group 46"/>
          <p:cNvGrpSpPr>
            <a:grpSpLocks/>
          </p:cNvGrpSpPr>
          <p:nvPr/>
        </p:nvGrpSpPr>
        <p:grpSpPr bwMode="auto">
          <a:xfrm>
            <a:off x="3843349" y="1839914"/>
            <a:ext cx="3330581" cy="4884737"/>
            <a:chOff x="3264" y="62"/>
            <a:chExt cx="2098" cy="3077"/>
          </a:xfrm>
        </p:grpSpPr>
        <p:sp>
          <p:nvSpPr>
            <p:cNvPr id="10288" name="Line 29"/>
            <p:cNvSpPr>
              <a:spLocks noChangeShapeType="1"/>
            </p:cNvSpPr>
            <p:nvPr/>
          </p:nvSpPr>
          <p:spPr bwMode="auto">
            <a:xfrm flipH="1">
              <a:off x="3264" y="62"/>
              <a:ext cx="0" cy="3010"/>
            </a:xfrm>
            <a:prstGeom prst="line">
              <a:avLst/>
            </a:prstGeom>
            <a:noFill/>
            <a:ln w="19050">
              <a:solidFill>
                <a:schemeClr val="tx1"/>
              </a:solidFill>
              <a:round/>
              <a:headEnd/>
              <a:tailEnd/>
            </a:ln>
          </p:spPr>
          <p:txBody>
            <a:bodyPr/>
            <a:lstStyle/>
            <a:p>
              <a:endParaRPr lang="en-US"/>
            </a:p>
          </p:txBody>
        </p:sp>
        <p:sp>
          <p:nvSpPr>
            <p:cNvPr id="10289" name="Text Box 44"/>
            <p:cNvSpPr txBox="1">
              <a:spLocks noChangeArrowheads="1"/>
            </p:cNvSpPr>
            <p:nvPr/>
          </p:nvSpPr>
          <p:spPr bwMode="auto">
            <a:xfrm>
              <a:off x="3631" y="2887"/>
              <a:ext cx="1731" cy="252"/>
            </a:xfrm>
            <a:prstGeom prst="rect">
              <a:avLst/>
            </a:prstGeom>
            <a:noFill/>
            <a:ln w="9525">
              <a:noFill/>
              <a:miter lim="800000"/>
              <a:headEnd/>
              <a:tailEnd/>
            </a:ln>
          </p:spPr>
          <p:txBody>
            <a:bodyPr wrap="none">
              <a:spAutoFit/>
            </a:bodyPr>
            <a:lstStyle/>
            <a:p>
              <a:r>
                <a:rPr lang="en-US" sz="2000" dirty="0"/>
                <a:t>Mosaic projection plane</a:t>
              </a:r>
            </a:p>
          </p:txBody>
        </p:sp>
        <p:sp>
          <p:nvSpPr>
            <p:cNvPr id="10290" name="Line 45"/>
            <p:cNvSpPr>
              <a:spLocks noChangeShapeType="1"/>
            </p:cNvSpPr>
            <p:nvPr/>
          </p:nvSpPr>
          <p:spPr bwMode="auto">
            <a:xfrm flipH="1" flipV="1">
              <a:off x="3312" y="2832"/>
              <a:ext cx="336" cy="192"/>
            </a:xfrm>
            <a:prstGeom prst="line">
              <a:avLst/>
            </a:prstGeom>
            <a:noFill/>
            <a:ln w="12700">
              <a:solidFill>
                <a:schemeClr val="tx1"/>
              </a:solidFill>
              <a:round/>
              <a:headEnd/>
              <a:tailEnd type="triangle" w="med" len="med"/>
            </a:ln>
          </p:spPr>
          <p:txBody>
            <a:bodyPr/>
            <a:lstStyle/>
            <a:p>
              <a:endParaRPr lang="en-US"/>
            </a:p>
          </p:txBody>
        </p:sp>
      </p:grpSp>
      <p:grpSp>
        <p:nvGrpSpPr>
          <p:cNvPr id="4" name="Group 20"/>
          <p:cNvGrpSpPr>
            <a:grpSpLocks/>
          </p:cNvGrpSpPr>
          <p:nvPr/>
        </p:nvGrpSpPr>
        <p:grpSpPr bwMode="auto">
          <a:xfrm>
            <a:off x="1909764" y="3765551"/>
            <a:ext cx="942975" cy="944563"/>
            <a:chOff x="1182" y="939"/>
            <a:chExt cx="594" cy="595"/>
          </a:xfrm>
        </p:grpSpPr>
        <p:sp>
          <p:nvSpPr>
            <p:cNvPr id="10281" name="Line 16"/>
            <p:cNvSpPr>
              <a:spLocks noChangeShapeType="1"/>
            </p:cNvSpPr>
            <p:nvPr/>
          </p:nvSpPr>
          <p:spPr bwMode="auto">
            <a:xfrm>
              <a:off x="1474" y="939"/>
              <a:ext cx="302" cy="357"/>
            </a:xfrm>
            <a:prstGeom prst="line">
              <a:avLst/>
            </a:prstGeom>
            <a:noFill/>
            <a:ln w="19050">
              <a:solidFill>
                <a:schemeClr val="tx1"/>
              </a:solidFill>
              <a:round/>
              <a:headEnd/>
              <a:tailEnd/>
            </a:ln>
          </p:spPr>
          <p:txBody>
            <a:bodyPr/>
            <a:lstStyle/>
            <a:p>
              <a:endParaRPr lang="en-US"/>
            </a:p>
          </p:txBody>
        </p:sp>
        <p:grpSp>
          <p:nvGrpSpPr>
            <p:cNvPr id="5" name="Group 10"/>
            <p:cNvGrpSpPr>
              <a:grpSpLocks/>
            </p:cNvGrpSpPr>
            <p:nvPr/>
          </p:nvGrpSpPr>
          <p:grpSpPr bwMode="auto">
            <a:xfrm rot="2180804">
              <a:off x="1182" y="1126"/>
              <a:ext cx="260" cy="408"/>
              <a:chOff x="3979" y="3269"/>
              <a:chExt cx="260" cy="408"/>
            </a:xfrm>
          </p:grpSpPr>
          <p:sp>
            <p:nvSpPr>
              <p:cNvPr id="10283" name="Freeform 11"/>
              <p:cNvSpPr>
                <a:spLocks/>
              </p:cNvSpPr>
              <p:nvPr/>
            </p:nvSpPr>
            <p:spPr bwMode="auto">
              <a:xfrm>
                <a:off x="3984" y="3371"/>
                <a:ext cx="180" cy="306"/>
              </a:xfrm>
              <a:custGeom>
                <a:avLst/>
                <a:gdLst>
                  <a:gd name="T0" fmla="*/ 12 w 202"/>
                  <a:gd name="T1" fmla="*/ 305 h 306"/>
                  <a:gd name="T2" fmla="*/ 0 w 202"/>
                  <a:gd name="T3" fmla="*/ 22 h 306"/>
                  <a:gd name="T4" fmla="*/ 7 w 202"/>
                  <a:gd name="T5" fmla="*/ 13 h 306"/>
                  <a:gd name="T6" fmla="*/ 12 w 202"/>
                  <a:gd name="T7" fmla="*/ 14 h 306"/>
                  <a:gd name="T8" fmla="*/ 17 w 202"/>
                  <a:gd name="T9" fmla="*/ 13 h 306"/>
                  <a:gd name="T10" fmla="*/ 18 w 202"/>
                  <a:gd name="T11" fmla="*/ 10 h 306"/>
                  <a:gd name="T12" fmla="*/ 21 w 202"/>
                  <a:gd name="T13" fmla="*/ 11 h 306"/>
                  <a:gd name="T14" fmla="*/ 25 w 202"/>
                  <a:gd name="T15" fmla="*/ 7 h 306"/>
                  <a:gd name="T16" fmla="*/ 29 w 202"/>
                  <a:gd name="T17" fmla="*/ 9 h 306"/>
                  <a:gd name="T18" fmla="*/ 33 w 202"/>
                  <a:gd name="T19" fmla="*/ 6 h 306"/>
                  <a:gd name="T20" fmla="*/ 37 w 202"/>
                  <a:gd name="T21" fmla="*/ 5 h 306"/>
                  <a:gd name="T22" fmla="*/ 41 w 202"/>
                  <a:gd name="T23" fmla="*/ 3 h 306"/>
                  <a:gd name="T24" fmla="*/ 45 w 202"/>
                  <a:gd name="T25" fmla="*/ 4 h 306"/>
                  <a:gd name="T26" fmla="*/ 49 w 202"/>
                  <a:gd name="T27" fmla="*/ 3 h 306"/>
                  <a:gd name="T28" fmla="*/ 53 w 202"/>
                  <a:gd name="T29" fmla="*/ 0 h 306"/>
                  <a:gd name="T30" fmla="*/ 59 w 202"/>
                  <a:gd name="T31" fmla="*/ 0 h 306"/>
                  <a:gd name="T32" fmla="*/ 63 w 202"/>
                  <a:gd name="T33" fmla="*/ 1 h 306"/>
                  <a:gd name="T34" fmla="*/ 66 w 202"/>
                  <a:gd name="T35" fmla="*/ 1 h 306"/>
                  <a:gd name="T36" fmla="*/ 69 w 202"/>
                  <a:gd name="T37" fmla="*/ 3 h 306"/>
                  <a:gd name="T38" fmla="*/ 73 w 202"/>
                  <a:gd name="T39" fmla="*/ 4 h 306"/>
                  <a:gd name="T40" fmla="*/ 78 w 202"/>
                  <a:gd name="T41" fmla="*/ 7 h 306"/>
                  <a:gd name="T42" fmla="*/ 82 w 202"/>
                  <a:gd name="T43" fmla="*/ 7 h 306"/>
                  <a:gd name="T44" fmla="*/ 88 w 202"/>
                  <a:gd name="T45" fmla="*/ 10 h 306"/>
                  <a:gd name="T46" fmla="*/ 91 w 202"/>
                  <a:gd name="T47" fmla="*/ 12 h 306"/>
                  <a:gd name="T48" fmla="*/ 96 w 202"/>
                  <a:gd name="T49" fmla="*/ 11 h 306"/>
                  <a:gd name="T50" fmla="*/ 99 w 202"/>
                  <a:gd name="T51" fmla="*/ 16 h 306"/>
                  <a:gd name="T52" fmla="*/ 104 w 202"/>
                  <a:gd name="T53" fmla="*/ 17 h 306"/>
                  <a:gd name="T54" fmla="*/ 107 w 202"/>
                  <a:gd name="T55" fmla="*/ 19 h 306"/>
                  <a:gd name="T56" fmla="*/ 111 w 202"/>
                  <a:gd name="T57" fmla="*/ 21 h 306"/>
                  <a:gd name="T58" fmla="*/ 113 w 202"/>
                  <a:gd name="T59" fmla="*/ 24 h 306"/>
                  <a:gd name="T60" fmla="*/ 116 w 202"/>
                  <a:gd name="T61" fmla="*/ 27 h 306"/>
                  <a:gd name="T62" fmla="*/ 120 w 202"/>
                  <a:gd name="T63" fmla="*/ 31 h 306"/>
                  <a:gd name="T64" fmla="*/ 121 w 202"/>
                  <a:gd name="T65" fmla="*/ 35 h 306"/>
                  <a:gd name="T66" fmla="*/ 124 w 202"/>
                  <a:gd name="T67" fmla="*/ 36 h 306"/>
                  <a:gd name="T68" fmla="*/ 127 w 202"/>
                  <a:gd name="T69" fmla="*/ 41 h 306"/>
                  <a:gd name="T70" fmla="*/ 129 w 202"/>
                  <a:gd name="T71" fmla="*/ 44 h 306"/>
                  <a:gd name="T72" fmla="*/ 134 w 202"/>
                  <a:gd name="T73" fmla="*/ 46 h 306"/>
                  <a:gd name="T74" fmla="*/ 136 w 202"/>
                  <a:gd name="T75" fmla="*/ 50 h 306"/>
                  <a:gd name="T76" fmla="*/ 140 w 202"/>
                  <a:gd name="T77" fmla="*/ 53 h 306"/>
                  <a:gd name="T78" fmla="*/ 142 w 202"/>
                  <a:gd name="T79" fmla="*/ 55 h 306"/>
                  <a:gd name="T80" fmla="*/ 144 w 202"/>
                  <a:gd name="T81" fmla="*/ 59 h 306"/>
                  <a:gd name="T82" fmla="*/ 147 w 202"/>
                  <a:gd name="T83" fmla="*/ 62 h 306"/>
                  <a:gd name="T84" fmla="*/ 148 w 202"/>
                  <a:gd name="T85" fmla="*/ 67 h 306"/>
                  <a:gd name="T86" fmla="*/ 150 w 202"/>
                  <a:gd name="T87" fmla="*/ 73 h 306"/>
                  <a:gd name="T88" fmla="*/ 152 w 202"/>
                  <a:gd name="T89" fmla="*/ 76 h 306"/>
                  <a:gd name="T90" fmla="*/ 156 w 202"/>
                  <a:gd name="T91" fmla="*/ 80 h 306"/>
                  <a:gd name="T92" fmla="*/ 157 w 202"/>
                  <a:gd name="T93" fmla="*/ 84 h 306"/>
                  <a:gd name="T94" fmla="*/ 159 w 202"/>
                  <a:gd name="T95" fmla="*/ 90 h 306"/>
                  <a:gd name="T96" fmla="*/ 160 w 202"/>
                  <a:gd name="T97" fmla="*/ 99 h 306"/>
                  <a:gd name="T98" fmla="*/ 12 w 202"/>
                  <a:gd name="T99" fmla="*/ 305 h 3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2"/>
                  <a:gd name="T151" fmla="*/ 0 h 306"/>
                  <a:gd name="T152" fmla="*/ 202 w 202"/>
                  <a:gd name="T153" fmla="*/ 306 h 3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solidFill>
                <a:schemeClr val="bg1"/>
              </a:solidFill>
              <a:ln w="9525" cap="rnd">
                <a:noFill/>
                <a:round/>
                <a:headEnd/>
                <a:tailEnd/>
              </a:ln>
            </p:spPr>
            <p:txBody>
              <a:bodyPr/>
              <a:lstStyle/>
              <a:p>
                <a:endParaRPr lang="en-US"/>
              </a:p>
            </p:txBody>
          </p:sp>
          <p:sp>
            <p:nvSpPr>
              <p:cNvPr id="10284" name="Arc 12"/>
              <p:cNvSpPr>
                <a:spLocks/>
              </p:cNvSpPr>
              <p:nvPr/>
            </p:nvSpPr>
            <p:spPr bwMode="auto">
              <a:xfrm rot="-1380000">
                <a:off x="4011" y="3348"/>
                <a:ext cx="132"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solidFill>
                <a:schemeClr val="bg1"/>
              </a:solidFill>
              <a:ln w="25400" cap="rnd">
                <a:solidFill>
                  <a:schemeClr val="tx1"/>
                </a:solidFill>
                <a:round/>
                <a:headEnd type="none" w="sm" len="sm"/>
                <a:tailEnd type="none" w="sm" len="sm"/>
              </a:ln>
            </p:spPr>
            <p:txBody>
              <a:bodyPr wrap="none" anchor="ctr"/>
              <a:lstStyle/>
              <a:p>
                <a:endParaRPr lang="en-US"/>
              </a:p>
            </p:txBody>
          </p:sp>
          <p:sp>
            <p:nvSpPr>
              <p:cNvPr id="10285" name="Line 13"/>
              <p:cNvSpPr>
                <a:spLocks noChangeShapeType="1"/>
              </p:cNvSpPr>
              <p:nvPr/>
            </p:nvSpPr>
            <p:spPr bwMode="auto">
              <a:xfrm>
                <a:off x="3979" y="3269"/>
                <a:ext cx="20" cy="40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0286" name="Oval 14"/>
              <p:cNvSpPr>
                <a:spLocks noChangeArrowheads="1"/>
              </p:cNvSpPr>
              <p:nvPr/>
            </p:nvSpPr>
            <p:spPr bwMode="auto">
              <a:xfrm rot="-3960000">
                <a:off x="4047" y="3351"/>
                <a:ext cx="71" cy="111"/>
              </a:xfrm>
              <a:prstGeom prst="ellipse">
                <a:avLst/>
              </a:prstGeom>
              <a:solidFill>
                <a:schemeClr val="tx1"/>
              </a:solidFill>
              <a:ln w="12700">
                <a:solidFill>
                  <a:schemeClr val="tx1"/>
                </a:solidFill>
                <a:round/>
                <a:headEnd/>
                <a:tailEnd/>
              </a:ln>
            </p:spPr>
            <p:txBody>
              <a:bodyPr wrap="none" anchor="ctr"/>
              <a:lstStyle/>
              <a:p>
                <a:endParaRPr lang="en-US">
                  <a:latin typeface="Calibri" pitchFamily="34" charset="0"/>
                </a:endParaRPr>
              </a:p>
            </p:txBody>
          </p:sp>
          <p:sp>
            <p:nvSpPr>
              <p:cNvPr id="10287" name="Line 15"/>
              <p:cNvSpPr>
                <a:spLocks noChangeShapeType="1"/>
              </p:cNvSpPr>
              <p:nvPr/>
            </p:nvSpPr>
            <p:spPr bwMode="auto">
              <a:xfrm flipV="1">
                <a:off x="3999" y="3376"/>
                <a:ext cx="240" cy="300"/>
              </a:xfrm>
              <a:prstGeom prst="line">
                <a:avLst/>
              </a:prstGeom>
              <a:noFill/>
              <a:ln w="25400">
                <a:solidFill>
                  <a:schemeClr val="tx1"/>
                </a:solidFill>
                <a:round/>
                <a:headEnd type="none" w="sm" len="sm"/>
                <a:tailEnd type="none" w="sm" len="sm"/>
              </a:ln>
            </p:spPr>
            <p:txBody>
              <a:bodyPr wrap="none" anchor="ctr"/>
              <a:lstStyle/>
              <a:p>
                <a:endParaRPr lang="en-US"/>
              </a:p>
            </p:txBody>
          </p:sp>
        </p:grpSp>
      </p:grpSp>
      <p:grpSp>
        <p:nvGrpSpPr>
          <p:cNvPr id="6" name="Group 19"/>
          <p:cNvGrpSpPr>
            <a:grpSpLocks/>
          </p:cNvGrpSpPr>
          <p:nvPr/>
        </p:nvGrpSpPr>
        <p:grpSpPr bwMode="auto">
          <a:xfrm>
            <a:off x="1785938" y="4027488"/>
            <a:ext cx="990600" cy="914400"/>
            <a:chOff x="1104" y="1104"/>
            <a:chExt cx="624" cy="576"/>
          </a:xfrm>
        </p:grpSpPr>
        <p:grpSp>
          <p:nvGrpSpPr>
            <p:cNvPr id="7" name="Group 4"/>
            <p:cNvGrpSpPr>
              <a:grpSpLocks/>
            </p:cNvGrpSpPr>
            <p:nvPr/>
          </p:nvGrpSpPr>
          <p:grpSpPr bwMode="auto">
            <a:xfrm rot="4164331">
              <a:off x="1180" y="1268"/>
              <a:ext cx="260" cy="408"/>
              <a:chOff x="3979" y="3269"/>
              <a:chExt cx="260" cy="408"/>
            </a:xfrm>
          </p:grpSpPr>
          <p:sp>
            <p:nvSpPr>
              <p:cNvPr id="10276" name="Freeform 5"/>
              <p:cNvSpPr>
                <a:spLocks/>
              </p:cNvSpPr>
              <p:nvPr/>
            </p:nvSpPr>
            <p:spPr bwMode="auto">
              <a:xfrm>
                <a:off x="3984" y="3371"/>
                <a:ext cx="180" cy="306"/>
              </a:xfrm>
              <a:custGeom>
                <a:avLst/>
                <a:gdLst>
                  <a:gd name="T0" fmla="*/ 12 w 202"/>
                  <a:gd name="T1" fmla="*/ 305 h 306"/>
                  <a:gd name="T2" fmla="*/ 0 w 202"/>
                  <a:gd name="T3" fmla="*/ 22 h 306"/>
                  <a:gd name="T4" fmla="*/ 7 w 202"/>
                  <a:gd name="T5" fmla="*/ 13 h 306"/>
                  <a:gd name="T6" fmla="*/ 12 w 202"/>
                  <a:gd name="T7" fmla="*/ 14 h 306"/>
                  <a:gd name="T8" fmla="*/ 17 w 202"/>
                  <a:gd name="T9" fmla="*/ 13 h 306"/>
                  <a:gd name="T10" fmla="*/ 18 w 202"/>
                  <a:gd name="T11" fmla="*/ 10 h 306"/>
                  <a:gd name="T12" fmla="*/ 21 w 202"/>
                  <a:gd name="T13" fmla="*/ 11 h 306"/>
                  <a:gd name="T14" fmla="*/ 25 w 202"/>
                  <a:gd name="T15" fmla="*/ 7 h 306"/>
                  <a:gd name="T16" fmla="*/ 29 w 202"/>
                  <a:gd name="T17" fmla="*/ 9 h 306"/>
                  <a:gd name="T18" fmla="*/ 33 w 202"/>
                  <a:gd name="T19" fmla="*/ 6 h 306"/>
                  <a:gd name="T20" fmla="*/ 37 w 202"/>
                  <a:gd name="T21" fmla="*/ 5 h 306"/>
                  <a:gd name="T22" fmla="*/ 41 w 202"/>
                  <a:gd name="T23" fmla="*/ 3 h 306"/>
                  <a:gd name="T24" fmla="*/ 45 w 202"/>
                  <a:gd name="T25" fmla="*/ 4 h 306"/>
                  <a:gd name="T26" fmla="*/ 49 w 202"/>
                  <a:gd name="T27" fmla="*/ 3 h 306"/>
                  <a:gd name="T28" fmla="*/ 53 w 202"/>
                  <a:gd name="T29" fmla="*/ 0 h 306"/>
                  <a:gd name="T30" fmla="*/ 59 w 202"/>
                  <a:gd name="T31" fmla="*/ 0 h 306"/>
                  <a:gd name="T32" fmla="*/ 63 w 202"/>
                  <a:gd name="T33" fmla="*/ 1 h 306"/>
                  <a:gd name="T34" fmla="*/ 66 w 202"/>
                  <a:gd name="T35" fmla="*/ 1 h 306"/>
                  <a:gd name="T36" fmla="*/ 69 w 202"/>
                  <a:gd name="T37" fmla="*/ 3 h 306"/>
                  <a:gd name="T38" fmla="*/ 73 w 202"/>
                  <a:gd name="T39" fmla="*/ 4 h 306"/>
                  <a:gd name="T40" fmla="*/ 78 w 202"/>
                  <a:gd name="T41" fmla="*/ 7 h 306"/>
                  <a:gd name="T42" fmla="*/ 82 w 202"/>
                  <a:gd name="T43" fmla="*/ 7 h 306"/>
                  <a:gd name="T44" fmla="*/ 88 w 202"/>
                  <a:gd name="T45" fmla="*/ 10 h 306"/>
                  <a:gd name="T46" fmla="*/ 91 w 202"/>
                  <a:gd name="T47" fmla="*/ 12 h 306"/>
                  <a:gd name="T48" fmla="*/ 96 w 202"/>
                  <a:gd name="T49" fmla="*/ 11 h 306"/>
                  <a:gd name="T50" fmla="*/ 99 w 202"/>
                  <a:gd name="T51" fmla="*/ 16 h 306"/>
                  <a:gd name="T52" fmla="*/ 104 w 202"/>
                  <a:gd name="T53" fmla="*/ 17 h 306"/>
                  <a:gd name="T54" fmla="*/ 107 w 202"/>
                  <a:gd name="T55" fmla="*/ 19 h 306"/>
                  <a:gd name="T56" fmla="*/ 111 w 202"/>
                  <a:gd name="T57" fmla="*/ 21 h 306"/>
                  <a:gd name="T58" fmla="*/ 113 w 202"/>
                  <a:gd name="T59" fmla="*/ 24 h 306"/>
                  <a:gd name="T60" fmla="*/ 116 w 202"/>
                  <a:gd name="T61" fmla="*/ 27 h 306"/>
                  <a:gd name="T62" fmla="*/ 120 w 202"/>
                  <a:gd name="T63" fmla="*/ 31 h 306"/>
                  <a:gd name="T64" fmla="*/ 121 w 202"/>
                  <a:gd name="T65" fmla="*/ 35 h 306"/>
                  <a:gd name="T66" fmla="*/ 124 w 202"/>
                  <a:gd name="T67" fmla="*/ 36 h 306"/>
                  <a:gd name="T68" fmla="*/ 127 w 202"/>
                  <a:gd name="T69" fmla="*/ 41 h 306"/>
                  <a:gd name="T70" fmla="*/ 129 w 202"/>
                  <a:gd name="T71" fmla="*/ 44 h 306"/>
                  <a:gd name="T72" fmla="*/ 134 w 202"/>
                  <a:gd name="T73" fmla="*/ 46 h 306"/>
                  <a:gd name="T74" fmla="*/ 136 w 202"/>
                  <a:gd name="T75" fmla="*/ 50 h 306"/>
                  <a:gd name="T76" fmla="*/ 140 w 202"/>
                  <a:gd name="T77" fmla="*/ 53 h 306"/>
                  <a:gd name="T78" fmla="*/ 142 w 202"/>
                  <a:gd name="T79" fmla="*/ 55 h 306"/>
                  <a:gd name="T80" fmla="*/ 144 w 202"/>
                  <a:gd name="T81" fmla="*/ 59 h 306"/>
                  <a:gd name="T82" fmla="*/ 147 w 202"/>
                  <a:gd name="T83" fmla="*/ 62 h 306"/>
                  <a:gd name="T84" fmla="*/ 148 w 202"/>
                  <a:gd name="T85" fmla="*/ 67 h 306"/>
                  <a:gd name="T86" fmla="*/ 150 w 202"/>
                  <a:gd name="T87" fmla="*/ 73 h 306"/>
                  <a:gd name="T88" fmla="*/ 152 w 202"/>
                  <a:gd name="T89" fmla="*/ 76 h 306"/>
                  <a:gd name="T90" fmla="*/ 156 w 202"/>
                  <a:gd name="T91" fmla="*/ 80 h 306"/>
                  <a:gd name="T92" fmla="*/ 157 w 202"/>
                  <a:gd name="T93" fmla="*/ 84 h 306"/>
                  <a:gd name="T94" fmla="*/ 159 w 202"/>
                  <a:gd name="T95" fmla="*/ 90 h 306"/>
                  <a:gd name="T96" fmla="*/ 160 w 202"/>
                  <a:gd name="T97" fmla="*/ 99 h 306"/>
                  <a:gd name="T98" fmla="*/ 12 w 202"/>
                  <a:gd name="T99" fmla="*/ 305 h 3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2"/>
                  <a:gd name="T151" fmla="*/ 0 h 306"/>
                  <a:gd name="T152" fmla="*/ 202 w 202"/>
                  <a:gd name="T153" fmla="*/ 306 h 3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solidFill>
                <a:schemeClr val="bg1"/>
              </a:solidFill>
              <a:ln w="9525" cap="rnd">
                <a:noFill/>
                <a:round/>
                <a:headEnd/>
                <a:tailEnd/>
              </a:ln>
            </p:spPr>
            <p:txBody>
              <a:bodyPr/>
              <a:lstStyle/>
              <a:p>
                <a:endParaRPr lang="en-US"/>
              </a:p>
            </p:txBody>
          </p:sp>
          <p:sp>
            <p:nvSpPr>
              <p:cNvPr id="10277" name="Arc 6"/>
              <p:cNvSpPr>
                <a:spLocks/>
              </p:cNvSpPr>
              <p:nvPr/>
            </p:nvSpPr>
            <p:spPr bwMode="auto">
              <a:xfrm rot="-1380000">
                <a:off x="4011" y="3348"/>
                <a:ext cx="132"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solidFill>
                <a:schemeClr val="bg1"/>
              </a:solidFill>
              <a:ln w="25400" cap="rnd">
                <a:solidFill>
                  <a:schemeClr val="tx1"/>
                </a:solidFill>
                <a:round/>
                <a:headEnd type="none" w="sm" len="sm"/>
                <a:tailEnd type="none" w="sm" len="sm"/>
              </a:ln>
            </p:spPr>
            <p:txBody>
              <a:bodyPr wrap="none" anchor="ctr"/>
              <a:lstStyle/>
              <a:p>
                <a:endParaRPr lang="en-US"/>
              </a:p>
            </p:txBody>
          </p:sp>
          <p:sp>
            <p:nvSpPr>
              <p:cNvPr id="10278" name="Line 7"/>
              <p:cNvSpPr>
                <a:spLocks noChangeShapeType="1"/>
              </p:cNvSpPr>
              <p:nvPr/>
            </p:nvSpPr>
            <p:spPr bwMode="auto">
              <a:xfrm>
                <a:off x="3979" y="3269"/>
                <a:ext cx="20" cy="40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0279" name="Oval 8"/>
              <p:cNvSpPr>
                <a:spLocks noChangeArrowheads="1"/>
              </p:cNvSpPr>
              <p:nvPr/>
            </p:nvSpPr>
            <p:spPr bwMode="auto">
              <a:xfrm rot="-3960000">
                <a:off x="4047" y="3351"/>
                <a:ext cx="71" cy="111"/>
              </a:xfrm>
              <a:prstGeom prst="ellipse">
                <a:avLst/>
              </a:prstGeom>
              <a:solidFill>
                <a:schemeClr val="tx1"/>
              </a:solidFill>
              <a:ln w="12700">
                <a:solidFill>
                  <a:schemeClr val="tx1"/>
                </a:solidFill>
                <a:round/>
                <a:headEnd/>
                <a:tailEnd/>
              </a:ln>
            </p:spPr>
            <p:txBody>
              <a:bodyPr wrap="none" anchor="ctr"/>
              <a:lstStyle/>
              <a:p>
                <a:endParaRPr lang="en-US">
                  <a:latin typeface="Calibri" pitchFamily="34" charset="0"/>
                </a:endParaRPr>
              </a:p>
            </p:txBody>
          </p:sp>
          <p:sp>
            <p:nvSpPr>
              <p:cNvPr id="10280" name="Line 9"/>
              <p:cNvSpPr>
                <a:spLocks noChangeShapeType="1"/>
              </p:cNvSpPr>
              <p:nvPr/>
            </p:nvSpPr>
            <p:spPr bwMode="auto">
              <a:xfrm flipV="1">
                <a:off x="3999" y="3376"/>
                <a:ext cx="240" cy="300"/>
              </a:xfrm>
              <a:prstGeom prst="line">
                <a:avLst/>
              </a:prstGeom>
              <a:noFill/>
              <a:ln w="25400">
                <a:solidFill>
                  <a:schemeClr val="tx1"/>
                </a:solidFill>
                <a:round/>
                <a:headEnd type="none" w="sm" len="sm"/>
                <a:tailEnd type="none" w="sm" len="sm"/>
              </a:ln>
            </p:spPr>
            <p:txBody>
              <a:bodyPr wrap="none" anchor="ctr"/>
              <a:lstStyle/>
              <a:p>
                <a:endParaRPr lang="en-US"/>
              </a:p>
            </p:txBody>
          </p:sp>
        </p:grpSp>
        <p:sp>
          <p:nvSpPr>
            <p:cNvPr id="10275" name="Line 17"/>
            <p:cNvSpPr>
              <a:spLocks noChangeShapeType="1"/>
            </p:cNvSpPr>
            <p:nvPr/>
          </p:nvSpPr>
          <p:spPr bwMode="auto">
            <a:xfrm>
              <a:off x="1680" y="1104"/>
              <a:ext cx="48" cy="576"/>
            </a:xfrm>
            <a:prstGeom prst="line">
              <a:avLst/>
            </a:prstGeom>
            <a:noFill/>
            <a:ln w="19050">
              <a:solidFill>
                <a:schemeClr val="tx1"/>
              </a:solidFill>
              <a:round/>
              <a:headEnd/>
              <a:tailEnd/>
            </a:ln>
          </p:spPr>
          <p:txBody>
            <a:bodyPr/>
            <a:lstStyle/>
            <a:p>
              <a:endParaRPr lang="en-US"/>
            </a:p>
          </p:txBody>
        </p:sp>
      </p:grpSp>
      <p:grpSp>
        <p:nvGrpSpPr>
          <p:cNvPr id="8" name="Group 21"/>
          <p:cNvGrpSpPr>
            <a:grpSpLocks/>
          </p:cNvGrpSpPr>
          <p:nvPr/>
        </p:nvGrpSpPr>
        <p:grpSpPr bwMode="auto">
          <a:xfrm rot="20250102" flipV="1">
            <a:off x="1982788" y="4135438"/>
            <a:ext cx="946150" cy="1143000"/>
            <a:chOff x="1180" y="816"/>
            <a:chExt cx="596" cy="720"/>
          </a:xfrm>
        </p:grpSpPr>
        <p:sp>
          <p:nvSpPr>
            <p:cNvPr id="10267" name="Line 22"/>
            <p:cNvSpPr>
              <a:spLocks noChangeShapeType="1"/>
            </p:cNvSpPr>
            <p:nvPr/>
          </p:nvSpPr>
          <p:spPr bwMode="auto">
            <a:xfrm>
              <a:off x="1392" y="816"/>
              <a:ext cx="384" cy="480"/>
            </a:xfrm>
            <a:prstGeom prst="line">
              <a:avLst/>
            </a:prstGeom>
            <a:noFill/>
            <a:ln w="19050">
              <a:solidFill>
                <a:schemeClr val="tx1"/>
              </a:solidFill>
              <a:round/>
              <a:headEnd/>
              <a:tailEnd/>
            </a:ln>
          </p:spPr>
          <p:txBody>
            <a:bodyPr/>
            <a:lstStyle/>
            <a:p>
              <a:endParaRPr lang="en-US"/>
            </a:p>
          </p:txBody>
        </p:sp>
        <p:grpSp>
          <p:nvGrpSpPr>
            <p:cNvPr id="9" name="Group 25"/>
            <p:cNvGrpSpPr>
              <a:grpSpLocks/>
            </p:cNvGrpSpPr>
            <p:nvPr/>
          </p:nvGrpSpPr>
          <p:grpSpPr bwMode="auto">
            <a:xfrm rot="2180804">
              <a:off x="1182" y="1126"/>
              <a:ext cx="260" cy="408"/>
              <a:chOff x="3979" y="3269"/>
              <a:chExt cx="260" cy="408"/>
            </a:xfrm>
          </p:grpSpPr>
          <p:sp>
            <p:nvSpPr>
              <p:cNvPr id="10269" name="Freeform 24"/>
              <p:cNvSpPr>
                <a:spLocks/>
              </p:cNvSpPr>
              <p:nvPr/>
            </p:nvSpPr>
            <p:spPr bwMode="auto">
              <a:xfrm>
                <a:off x="3984" y="3371"/>
                <a:ext cx="180" cy="306"/>
              </a:xfrm>
              <a:custGeom>
                <a:avLst/>
                <a:gdLst>
                  <a:gd name="T0" fmla="*/ 12 w 202"/>
                  <a:gd name="T1" fmla="*/ 305 h 306"/>
                  <a:gd name="T2" fmla="*/ 0 w 202"/>
                  <a:gd name="T3" fmla="*/ 22 h 306"/>
                  <a:gd name="T4" fmla="*/ 7 w 202"/>
                  <a:gd name="T5" fmla="*/ 13 h 306"/>
                  <a:gd name="T6" fmla="*/ 12 w 202"/>
                  <a:gd name="T7" fmla="*/ 14 h 306"/>
                  <a:gd name="T8" fmla="*/ 17 w 202"/>
                  <a:gd name="T9" fmla="*/ 13 h 306"/>
                  <a:gd name="T10" fmla="*/ 18 w 202"/>
                  <a:gd name="T11" fmla="*/ 10 h 306"/>
                  <a:gd name="T12" fmla="*/ 21 w 202"/>
                  <a:gd name="T13" fmla="*/ 11 h 306"/>
                  <a:gd name="T14" fmla="*/ 25 w 202"/>
                  <a:gd name="T15" fmla="*/ 7 h 306"/>
                  <a:gd name="T16" fmla="*/ 29 w 202"/>
                  <a:gd name="T17" fmla="*/ 9 h 306"/>
                  <a:gd name="T18" fmla="*/ 33 w 202"/>
                  <a:gd name="T19" fmla="*/ 6 h 306"/>
                  <a:gd name="T20" fmla="*/ 37 w 202"/>
                  <a:gd name="T21" fmla="*/ 5 h 306"/>
                  <a:gd name="T22" fmla="*/ 41 w 202"/>
                  <a:gd name="T23" fmla="*/ 3 h 306"/>
                  <a:gd name="T24" fmla="*/ 45 w 202"/>
                  <a:gd name="T25" fmla="*/ 4 h 306"/>
                  <a:gd name="T26" fmla="*/ 49 w 202"/>
                  <a:gd name="T27" fmla="*/ 3 h 306"/>
                  <a:gd name="T28" fmla="*/ 53 w 202"/>
                  <a:gd name="T29" fmla="*/ 0 h 306"/>
                  <a:gd name="T30" fmla="*/ 59 w 202"/>
                  <a:gd name="T31" fmla="*/ 0 h 306"/>
                  <a:gd name="T32" fmla="*/ 63 w 202"/>
                  <a:gd name="T33" fmla="*/ 1 h 306"/>
                  <a:gd name="T34" fmla="*/ 66 w 202"/>
                  <a:gd name="T35" fmla="*/ 1 h 306"/>
                  <a:gd name="T36" fmla="*/ 69 w 202"/>
                  <a:gd name="T37" fmla="*/ 3 h 306"/>
                  <a:gd name="T38" fmla="*/ 73 w 202"/>
                  <a:gd name="T39" fmla="*/ 4 h 306"/>
                  <a:gd name="T40" fmla="*/ 78 w 202"/>
                  <a:gd name="T41" fmla="*/ 7 h 306"/>
                  <a:gd name="T42" fmla="*/ 82 w 202"/>
                  <a:gd name="T43" fmla="*/ 7 h 306"/>
                  <a:gd name="T44" fmla="*/ 88 w 202"/>
                  <a:gd name="T45" fmla="*/ 10 h 306"/>
                  <a:gd name="T46" fmla="*/ 91 w 202"/>
                  <a:gd name="T47" fmla="*/ 12 h 306"/>
                  <a:gd name="T48" fmla="*/ 96 w 202"/>
                  <a:gd name="T49" fmla="*/ 11 h 306"/>
                  <a:gd name="T50" fmla="*/ 99 w 202"/>
                  <a:gd name="T51" fmla="*/ 16 h 306"/>
                  <a:gd name="T52" fmla="*/ 104 w 202"/>
                  <a:gd name="T53" fmla="*/ 17 h 306"/>
                  <a:gd name="T54" fmla="*/ 107 w 202"/>
                  <a:gd name="T55" fmla="*/ 19 h 306"/>
                  <a:gd name="T56" fmla="*/ 111 w 202"/>
                  <a:gd name="T57" fmla="*/ 21 h 306"/>
                  <a:gd name="T58" fmla="*/ 113 w 202"/>
                  <a:gd name="T59" fmla="*/ 24 h 306"/>
                  <a:gd name="T60" fmla="*/ 116 w 202"/>
                  <a:gd name="T61" fmla="*/ 27 h 306"/>
                  <a:gd name="T62" fmla="*/ 120 w 202"/>
                  <a:gd name="T63" fmla="*/ 31 h 306"/>
                  <a:gd name="T64" fmla="*/ 121 w 202"/>
                  <a:gd name="T65" fmla="*/ 35 h 306"/>
                  <a:gd name="T66" fmla="*/ 124 w 202"/>
                  <a:gd name="T67" fmla="*/ 36 h 306"/>
                  <a:gd name="T68" fmla="*/ 127 w 202"/>
                  <a:gd name="T69" fmla="*/ 41 h 306"/>
                  <a:gd name="T70" fmla="*/ 129 w 202"/>
                  <a:gd name="T71" fmla="*/ 44 h 306"/>
                  <a:gd name="T72" fmla="*/ 134 w 202"/>
                  <a:gd name="T73" fmla="*/ 46 h 306"/>
                  <a:gd name="T74" fmla="*/ 136 w 202"/>
                  <a:gd name="T75" fmla="*/ 50 h 306"/>
                  <a:gd name="T76" fmla="*/ 140 w 202"/>
                  <a:gd name="T77" fmla="*/ 53 h 306"/>
                  <a:gd name="T78" fmla="*/ 142 w 202"/>
                  <a:gd name="T79" fmla="*/ 55 h 306"/>
                  <a:gd name="T80" fmla="*/ 144 w 202"/>
                  <a:gd name="T81" fmla="*/ 59 h 306"/>
                  <a:gd name="T82" fmla="*/ 147 w 202"/>
                  <a:gd name="T83" fmla="*/ 62 h 306"/>
                  <a:gd name="T84" fmla="*/ 148 w 202"/>
                  <a:gd name="T85" fmla="*/ 67 h 306"/>
                  <a:gd name="T86" fmla="*/ 150 w 202"/>
                  <a:gd name="T87" fmla="*/ 73 h 306"/>
                  <a:gd name="T88" fmla="*/ 152 w 202"/>
                  <a:gd name="T89" fmla="*/ 76 h 306"/>
                  <a:gd name="T90" fmla="*/ 156 w 202"/>
                  <a:gd name="T91" fmla="*/ 80 h 306"/>
                  <a:gd name="T92" fmla="*/ 157 w 202"/>
                  <a:gd name="T93" fmla="*/ 84 h 306"/>
                  <a:gd name="T94" fmla="*/ 159 w 202"/>
                  <a:gd name="T95" fmla="*/ 90 h 306"/>
                  <a:gd name="T96" fmla="*/ 160 w 202"/>
                  <a:gd name="T97" fmla="*/ 99 h 306"/>
                  <a:gd name="T98" fmla="*/ 12 w 202"/>
                  <a:gd name="T99" fmla="*/ 305 h 3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2"/>
                  <a:gd name="T151" fmla="*/ 0 h 306"/>
                  <a:gd name="T152" fmla="*/ 202 w 202"/>
                  <a:gd name="T153" fmla="*/ 306 h 3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solidFill>
                <a:schemeClr val="bg1"/>
              </a:solidFill>
              <a:ln w="9525" cap="rnd">
                <a:noFill/>
                <a:round/>
                <a:headEnd/>
                <a:tailEnd/>
              </a:ln>
            </p:spPr>
            <p:txBody>
              <a:bodyPr/>
              <a:lstStyle/>
              <a:p>
                <a:endParaRPr lang="en-US"/>
              </a:p>
            </p:txBody>
          </p:sp>
          <p:sp>
            <p:nvSpPr>
              <p:cNvPr id="10270" name="Arc 25"/>
              <p:cNvSpPr>
                <a:spLocks/>
              </p:cNvSpPr>
              <p:nvPr/>
            </p:nvSpPr>
            <p:spPr bwMode="auto">
              <a:xfrm rot="-1380000">
                <a:off x="4011" y="3348"/>
                <a:ext cx="132"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solidFill>
                <a:schemeClr val="bg1"/>
              </a:solidFill>
              <a:ln w="25400" cap="rnd">
                <a:solidFill>
                  <a:schemeClr val="tx1"/>
                </a:solidFill>
                <a:round/>
                <a:headEnd type="none" w="sm" len="sm"/>
                <a:tailEnd type="none" w="sm" len="sm"/>
              </a:ln>
            </p:spPr>
            <p:txBody>
              <a:bodyPr wrap="none" anchor="ctr"/>
              <a:lstStyle/>
              <a:p>
                <a:endParaRPr lang="en-US"/>
              </a:p>
            </p:txBody>
          </p:sp>
          <p:sp>
            <p:nvSpPr>
              <p:cNvPr id="10271" name="Line 26"/>
              <p:cNvSpPr>
                <a:spLocks noChangeShapeType="1"/>
              </p:cNvSpPr>
              <p:nvPr/>
            </p:nvSpPr>
            <p:spPr bwMode="auto">
              <a:xfrm>
                <a:off x="3979" y="3269"/>
                <a:ext cx="20" cy="40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0272" name="Oval 27"/>
              <p:cNvSpPr>
                <a:spLocks noChangeArrowheads="1"/>
              </p:cNvSpPr>
              <p:nvPr/>
            </p:nvSpPr>
            <p:spPr bwMode="auto">
              <a:xfrm rot="-3960000">
                <a:off x="4047" y="3351"/>
                <a:ext cx="71" cy="111"/>
              </a:xfrm>
              <a:prstGeom prst="ellipse">
                <a:avLst/>
              </a:prstGeom>
              <a:solidFill>
                <a:schemeClr val="tx1"/>
              </a:solidFill>
              <a:ln w="12700">
                <a:solidFill>
                  <a:schemeClr val="tx1"/>
                </a:solidFill>
                <a:round/>
                <a:headEnd/>
                <a:tailEnd/>
              </a:ln>
            </p:spPr>
            <p:txBody>
              <a:bodyPr wrap="none" anchor="ctr"/>
              <a:lstStyle/>
              <a:p>
                <a:endParaRPr lang="en-US">
                  <a:latin typeface="Calibri" pitchFamily="34" charset="0"/>
                </a:endParaRPr>
              </a:p>
            </p:txBody>
          </p:sp>
          <p:sp>
            <p:nvSpPr>
              <p:cNvPr id="10273" name="Line 28"/>
              <p:cNvSpPr>
                <a:spLocks noChangeShapeType="1"/>
              </p:cNvSpPr>
              <p:nvPr/>
            </p:nvSpPr>
            <p:spPr bwMode="auto">
              <a:xfrm flipV="1">
                <a:off x="3999" y="3376"/>
                <a:ext cx="240" cy="300"/>
              </a:xfrm>
              <a:prstGeom prst="line">
                <a:avLst/>
              </a:prstGeom>
              <a:noFill/>
              <a:ln w="25400">
                <a:solidFill>
                  <a:schemeClr val="tx1"/>
                </a:solidFill>
                <a:round/>
                <a:headEnd type="none" w="sm" len="sm"/>
                <a:tailEnd type="none" w="sm" len="sm"/>
              </a:ln>
            </p:spPr>
            <p:txBody>
              <a:bodyPr wrap="none" anchor="ctr"/>
              <a:lstStyle/>
              <a:p>
                <a:endParaRPr lang="en-US"/>
              </a:p>
            </p:txBody>
          </p:sp>
        </p:grpSp>
      </p:grpSp>
      <p:grpSp>
        <p:nvGrpSpPr>
          <p:cNvPr id="10" name="Group 48"/>
          <p:cNvGrpSpPr>
            <a:grpSpLocks/>
          </p:cNvGrpSpPr>
          <p:nvPr/>
        </p:nvGrpSpPr>
        <p:grpSpPr bwMode="auto">
          <a:xfrm>
            <a:off x="1785938" y="3417888"/>
            <a:ext cx="2057400" cy="1905000"/>
            <a:chOff x="1968" y="1056"/>
            <a:chExt cx="1296" cy="1200"/>
          </a:xfrm>
        </p:grpSpPr>
        <p:sp>
          <p:nvSpPr>
            <p:cNvPr id="10264" name="Line 34"/>
            <p:cNvSpPr>
              <a:spLocks noChangeShapeType="1"/>
            </p:cNvSpPr>
            <p:nvPr/>
          </p:nvSpPr>
          <p:spPr bwMode="auto">
            <a:xfrm flipV="1">
              <a:off x="1968" y="1056"/>
              <a:ext cx="1296" cy="720"/>
            </a:xfrm>
            <a:prstGeom prst="line">
              <a:avLst/>
            </a:prstGeom>
            <a:noFill/>
            <a:ln w="12700">
              <a:solidFill>
                <a:schemeClr val="folHlink"/>
              </a:solidFill>
              <a:prstDash val="dash"/>
              <a:round/>
              <a:headEnd/>
              <a:tailEnd/>
            </a:ln>
          </p:spPr>
          <p:txBody>
            <a:bodyPr/>
            <a:lstStyle/>
            <a:p>
              <a:endParaRPr lang="en-US"/>
            </a:p>
          </p:txBody>
        </p:sp>
        <p:sp>
          <p:nvSpPr>
            <p:cNvPr id="10265" name="Line 35"/>
            <p:cNvSpPr>
              <a:spLocks noChangeShapeType="1"/>
            </p:cNvSpPr>
            <p:nvPr/>
          </p:nvSpPr>
          <p:spPr bwMode="auto">
            <a:xfrm>
              <a:off x="1968" y="1776"/>
              <a:ext cx="1296" cy="480"/>
            </a:xfrm>
            <a:prstGeom prst="line">
              <a:avLst/>
            </a:prstGeom>
            <a:noFill/>
            <a:ln w="12700">
              <a:solidFill>
                <a:schemeClr val="folHlink"/>
              </a:solidFill>
              <a:prstDash val="dash"/>
              <a:round/>
              <a:headEnd/>
              <a:tailEnd/>
            </a:ln>
          </p:spPr>
          <p:txBody>
            <a:bodyPr/>
            <a:lstStyle/>
            <a:p>
              <a:endParaRPr lang="en-US"/>
            </a:p>
          </p:txBody>
        </p:sp>
        <p:sp>
          <p:nvSpPr>
            <p:cNvPr id="10266" name="Line 36"/>
            <p:cNvSpPr>
              <a:spLocks noChangeShapeType="1"/>
            </p:cNvSpPr>
            <p:nvPr/>
          </p:nvSpPr>
          <p:spPr bwMode="auto">
            <a:xfrm>
              <a:off x="3236" y="1056"/>
              <a:ext cx="0" cy="1200"/>
            </a:xfrm>
            <a:prstGeom prst="line">
              <a:avLst/>
            </a:prstGeom>
            <a:noFill/>
            <a:ln w="38100">
              <a:solidFill>
                <a:schemeClr val="folHlink"/>
              </a:solidFill>
              <a:round/>
              <a:headEnd/>
              <a:tailEnd/>
            </a:ln>
          </p:spPr>
          <p:txBody>
            <a:bodyPr/>
            <a:lstStyle/>
            <a:p>
              <a:endParaRPr lang="en-US"/>
            </a:p>
          </p:txBody>
        </p:sp>
      </p:grpSp>
      <p:grpSp>
        <p:nvGrpSpPr>
          <p:cNvPr id="11" name="Group 50"/>
          <p:cNvGrpSpPr>
            <a:grpSpLocks/>
          </p:cNvGrpSpPr>
          <p:nvPr/>
        </p:nvGrpSpPr>
        <p:grpSpPr bwMode="auto">
          <a:xfrm>
            <a:off x="1785938" y="1806576"/>
            <a:ext cx="2068512" cy="2754313"/>
            <a:chOff x="1968" y="41"/>
            <a:chExt cx="1303" cy="1735"/>
          </a:xfrm>
        </p:grpSpPr>
        <p:sp>
          <p:nvSpPr>
            <p:cNvPr id="10261" name="Line 40"/>
            <p:cNvSpPr>
              <a:spLocks noChangeShapeType="1"/>
            </p:cNvSpPr>
            <p:nvPr/>
          </p:nvSpPr>
          <p:spPr bwMode="auto">
            <a:xfrm flipV="1">
              <a:off x="1968" y="1488"/>
              <a:ext cx="1296" cy="288"/>
            </a:xfrm>
            <a:prstGeom prst="line">
              <a:avLst/>
            </a:prstGeom>
            <a:noFill/>
            <a:ln w="12700">
              <a:solidFill>
                <a:srgbClr val="33CC33"/>
              </a:solidFill>
              <a:prstDash val="dash"/>
              <a:round/>
              <a:headEnd/>
              <a:tailEnd/>
            </a:ln>
          </p:spPr>
          <p:txBody>
            <a:bodyPr/>
            <a:lstStyle/>
            <a:p>
              <a:endParaRPr lang="en-US"/>
            </a:p>
          </p:txBody>
        </p:sp>
        <p:sp>
          <p:nvSpPr>
            <p:cNvPr id="10262" name="Line 41"/>
            <p:cNvSpPr>
              <a:spLocks noChangeShapeType="1"/>
            </p:cNvSpPr>
            <p:nvPr/>
          </p:nvSpPr>
          <p:spPr bwMode="auto">
            <a:xfrm flipV="1">
              <a:off x="1968" y="41"/>
              <a:ext cx="1303" cy="1735"/>
            </a:xfrm>
            <a:prstGeom prst="line">
              <a:avLst/>
            </a:prstGeom>
            <a:noFill/>
            <a:ln w="12700">
              <a:solidFill>
                <a:srgbClr val="33CC33"/>
              </a:solidFill>
              <a:prstDash val="dash"/>
              <a:round/>
              <a:headEnd/>
              <a:tailEnd/>
            </a:ln>
          </p:spPr>
          <p:txBody>
            <a:bodyPr/>
            <a:lstStyle/>
            <a:p>
              <a:endParaRPr lang="en-US"/>
            </a:p>
          </p:txBody>
        </p:sp>
        <p:sp>
          <p:nvSpPr>
            <p:cNvPr id="10263" name="Line 42"/>
            <p:cNvSpPr>
              <a:spLocks noChangeShapeType="1"/>
            </p:cNvSpPr>
            <p:nvPr/>
          </p:nvSpPr>
          <p:spPr bwMode="auto">
            <a:xfrm flipH="1">
              <a:off x="3264" y="55"/>
              <a:ext cx="0" cy="1433"/>
            </a:xfrm>
            <a:prstGeom prst="line">
              <a:avLst/>
            </a:prstGeom>
            <a:noFill/>
            <a:ln w="38100">
              <a:solidFill>
                <a:srgbClr val="33CC33"/>
              </a:solidFill>
              <a:round/>
              <a:headEnd/>
              <a:tailEnd/>
            </a:ln>
          </p:spPr>
          <p:txBody>
            <a:bodyPr/>
            <a:lstStyle/>
            <a:p>
              <a:endParaRPr lang="en-US"/>
            </a:p>
          </p:txBody>
        </p:sp>
      </p:grpSp>
      <p:grpSp>
        <p:nvGrpSpPr>
          <p:cNvPr id="12" name="Group 52"/>
          <p:cNvGrpSpPr>
            <a:grpSpLocks/>
          </p:cNvGrpSpPr>
          <p:nvPr/>
        </p:nvGrpSpPr>
        <p:grpSpPr bwMode="auto">
          <a:xfrm>
            <a:off x="1785938" y="4179888"/>
            <a:ext cx="2057400" cy="2362200"/>
            <a:chOff x="1968" y="1536"/>
            <a:chExt cx="1296" cy="1488"/>
          </a:xfrm>
        </p:grpSpPr>
        <p:grpSp>
          <p:nvGrpSpPr>
            <p:cNvPr id="13" name="Group 49"/>
            <p:cNvGrpSpPr>
              <a:grpSpLocks/>
            </p:cNvGrpSpPr>
            <p:nvPr/>
          </p:nvGrpSpPr>
          <p:grpSpPr bwMode="auto">
            <a:xfrm>
              <a:off x="1968" y="1536"/>
              <a:ext cx="1296" cy="1488"/>
              <a:chOff x="1968" y="1536"/>
              <a:chExt cx="1296" cy="1488"/>
            </a:xfrm>
          </p:grpSpPr>
          <p:sp>
            <p:nvSpPr>
              <p:cNvPr id="10258" name="Line 30"/>
              <p:cNvSpPr>
                <a:spLocks noChangeShapeType="1"/>
              </p:cNvSpPr>
              <p:nvPr/>
            </p:nvSpPr>
            <p:spPr bwMode="auto">
              <a:xfrm flipV="1">
                <a:off x="1968" y="1536"/>
                <a:ext cx="1296" cy="240"/>
              </a:xfrm>
              <a:prstGeom prst="line">
                <a:avLst/>
              </a:prstGeom>
              <a:noFill/>
              <a:ln w="12700">
                <a:solidFill>
                  <a:srgbClr val="FF0000"/>
                </a:solidFill>
                <a:prstDash val="dash"/>
                <a:round/>
                <a:headEnd/>
                <a:tailEnd/>
              </a:ln>
            </p:spPr>
            <p:txBody>
              <a:bodyPr/>
              <a:lstStyle/>
              <a:p>
                <a:endParaRPr lang="en-US"/>
              </a:p>
            </p:txBody>
          </p:sp>
          <p:sp>
            <p:nvSpPr>
              <p:cNvPr id="10259" name="Line 31"/>
              <p:cNvSpPr>
                <a:spLocks noChangeShapeType="1"/>
              </p:cNvSpPr>
              <p:nvPr/>
            </p:nvSpPr>
            <p:spPr bwMode="auto">
              <a:xfrm>
                <a:off x="1968" y="1776"/>
                <a:ext cx="1296" cy="1248"/>
              </a:xfrm>
              <a:prstGeom prst="line">
                <a:avLst/>
              </a:prstGeom>
              <a:noFill/>
              <a:ln w="12700">
                <a:solidFill>
                  <a:srgbClr val="FF0000"/>
                </a:solidFill>
                <a:prstDash val="dash"/>
                <a:round/>
                <a:headEnd/>
                <a:tailEnd/>
              </a:ln>
            </p:spPr>
            <p:txBody>
              <a:bodyPr/>
              <a:lstStyle/>
              <a:p>
                <a:endParaRPr lang="en-US"/>
              </a:p>
            </p:txBody>
          </p:sp>
          <p:sp>
            <p:nvSpPr>
              <p:cNvPr id="10260" name="Line 32"/>
              <p:cNvSpPr>
                <a:spLocks noChangeShapeType="1"/>
              </p:cNvSpPr>
              <p:nvPr/>
            </p:nvSpPr>
            <p:spPr bwMode="auto">
              <a:xfrm>
                <a:off x="3264" y="1536"/>
                <a:ext cx="0" cy="1488"/>
              </a:xfrm>
              <a:prstGeom prst="line">
                <a:avLst/>
              </a:prstGeom>
              <a:noFill/>
              <a:ln w="38100">
                <a:solidFill>
                  <a:srgbClr val="FF0000"/>
                </a:solidFill>
                <a:round/>
                <a:headEnd/>
                <a:tailEnd/>
              </a:ln>
            </p:spPr>
            <p:txBody>
              <a:bodyPr/>
              <a:lstStyle/>
              <a:p>
                <a:endParaRPr lang="en-US"/>
              </a:p>
            </p:txBody>
          </p:sp>
        </p:grpSp>
        <p:sp>
          <p:nvSpPr>
            <p:cNvPr id="10257" name="Line 51"/>
            <p:cNvSpPr>
              <a:spLocks noChangeShapeType="1"/>
            </p:cNvSpPr>
            <p:nvPr/>
          </p:nvSpPr>
          <p:spPr bwMode="auto">
            <a:xfrm>
              <a:off x="2640" y="1968"/>
              <a:ext cx="480" cy="144"/>
            </a:xfrm>
            <a:prstGeom prst="line">
              <a:avLst/>
            </a:prstGeom>
            <a:noFill/>
            <a:ln w="12700">
              <a:solidFill>
                <a:srgbClr val="FF0000"/>
              </a:solidFill>
              <a:round/>
              <a:headEnd/>
              <a:tailEnd type="triangle" w="med" len="med"/>
            </a:ln>
          </p:spPr>
          <p:txBody>
            <a:bodyPr/>
            <a:lstStyle/>
            <a:p>
              <a:endParaRPr lang="en-US"/>
            </a:p>
          </p:txBody>
        </p:sp>
      </p:grpSp>
      <p:pic>
        <p:nvPicPr>
          <p:cNvPr id="46" name="Picture 6"/>
          <p:cNvPicPr>
            <a:picLocks noChangeAspect="1" noChangeArrowheads="1"/>
          </p:cNvPicPr>
          <p:nvPr/>
        </p:nvPicPr>
        <p:blipFill>
          <a:blip r:embed="rId2" cstate="print"/>
          <a:srcRect/>
          <a:stretch>
            <a:fillRect/>
          </a:stretch>
        </p:blipFill>
        <p:spPr bwMode="auto">
          <a:xfrm>
            <a:off x="4514851" y="1938339"/>
            <a:ext cx="5724525" cy="2339975"/>
          </a:xfrm>
          <a:prstGeom prst="rect">
            <a:avLst/>
          </a:prstGeom>
          <a:noFill/>
          <a:ln w="9525">
            <a:noFill/>
            <a:miter lim="800000"/>
            <a:headEnd/>
            <a:tailEnd/>
          </a:ln>
        </p:spPr>
      </p:pic>
      <p:grpSp>
        <p:nvGrpSpPr>
          <p:cNvPr id="14" name="Group 51"/>
          <p:cNvGrpSpPr>
            <a:grpSpLocks/>
          </p:cNvGrpSpPr>
          <p:nvPr/>
        </p:nvGrpSpPr>
        <p:grpSpPr bwMode="auto">
          <a:xfrm>
            <a:off x="6454775" y="4060825"/>
            <a:ext cx="2286000" cy="1447800"/>
            <a:chOff x="4931203" y="4060371"/>
            <a:chExt cx="2286026" cy="1448721"/>
          </a:xfrm>
        </p:grpSpPr>
        <p:cxnSp>
          <p:nvCxnSpPr>
            <p:cNvPr id="48" name="Straight Arrow Connector 47"/>
            <p:cNvCxnSpPr/>
            <p:nvPr/>
          </p:nvCxnSpPr>
          <p:spPr>
            <a:xfrm rot="16200000" flipV="1">
              <a:off x="4903963" y="4120949"/>
              <a:ext cx="808552" cy="68739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54" name="TextBox 49"/>
            <p:cNvSpPr txBox="1">
              <a:spLocks noChangeArrowheads="1"/>
            </p:cNvSpPr>
            <p:nvPr/>
          </p:nvSpPr>
          <p:spPr bwMode="auto">
            <a:xfrm>
              <a:off x="4931203" y="4862761"/>
              <a:ext cx="2286026" cy="646331"/>
            </a:xfrm>
            <a:prstGeom prst="rect">
              <a:avLst/>
            </a:prstGeom>
            <a:noFill/>
            <a:ln w="9525">
              <a:noFill/>
              <a:miter lim="800000"/>
              <a:headEnd/>
              <a:tailEnd/>
            </a:ln>
          </p:spPr>
          <p:txBody>
            <a:bodyPr>
              <a:spAutoFit/>
            </a:bodyPr>
            <a:lstStyle/>
            <a:p>
              <a:r>
                <a:rPr lang="en-US">
                  <a:latin typeface="Calibri" pitchFamily="34" charset="0"/>
                </a:rPr>
                <a:t>each image is warped with a homography</a:t>
              </a:r>
            </a:p>
          </p:txBody>
        </p:sp>
        <p:pic>
          <p:nvPicPr>
            <p:cNvPr id="10255" name="Picture 2"/>
            <p:cNvPicPr>
              <a:picLocks noChangeAspect="1" noChangeArrowheads="1"/>
            </p:cNvPicPr>
            <p:nvPr/>
          </p:nvPicPr>
          <p:blipFill>
            <a:blip r:embed="rId3" cstate="print"/>
            <a:srcRect/>
            <a:stretch>
              <a:fillRect/>
            </a:stretch>
          </p:blipFill>
          <p:spPr bwMode="auto">
            <a:xfrm>
              <a:off x="6876742" y="5200223"/>
              <a:ext cx="310858" cy="261254"/>
            </a:xfrm>
            <a:prstGeom prst="rect">
              <a:avLst/>
            </a:prstGeom>
            <a:noFill/>
            <a:ln w="9525">
              <a:noFill/>
              <a:miter lim="800000"/>
              <a:headEnd/>
              <a:tailEnd/>
            </a:ln>
          </p:spPr>
        </p:pic>
      </p:grpSp>
      <p:sp>
        <p:nvSpPr>
          <p:cNvPr id="53" name="TextBox 52"/>
          <p:cNvSpPr txBox="1">
            <a:spLocks noChangeArrowheads="1"/>
          </p:cNvSpPr>
          <p:nvPr/>
        </p:nvSpPr>
        <p:spPr bwMode="auto">
          <a:xfrm>
            <a:off x="5156200" y="5656263"/>
            <a:ext cx="5087938" cy="461962"/>
          </a:xfrm>
          <a:prstGeom prst="rect">
            <a:avLst/>
          </a:prstGeom>
          <a:noFill/>
          <a:ln w="9525">
            <a:noFill/>
            <a:miter lim="800000"/>
            <a:headEnd/>
            <a:tailEnd/>
          </a:ln>
        </p:spPr>
        <p:txBody>
          <a:bodyPr wrap="none">
            <a:spAutoFit/>
          </a:bodyPr>
          <a:lstStyle/>
          <a:p>
            <a:r>
              <a:rPr lang="en-US" sz="2400">
                <a:latin typeface="Calibri" pitchFamily="34" charset="0"/>
              </a:rPr>
              <a:t>Can’t create a 360 panorama this way…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314" y="2778359"/>
            <a:ext cx="8229600" cy="1143000"/>
          </a:xfrm>
        </p:spPr>
        <p:txBody>
          <a:bodyPr>
            <a:normAutofit/>
          </a:bodyPr>
          <a:lstStyle/>
          <a:p>
            <a:r>
              <a:rPr lang="en-US" sz="6000" dirty="0"/>
              <a:t>3D Geometry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custDataLst>
              <p:tags r:id="rId1"/>
            </p:custDataLst>
          </p:nvPr>
        </p:nvSpPr>
        <p:spPr/>
        <p:txBody>
          <a:bodyPr/>
          <a:lstStyle/>
          <a:p>
            <a:r>
              <a:rPr lang="en-US"/>
              <a:t>Pinhole camera</a:t>
            </a:r>
          </a:p>
        </p:txBody>
      </p:sp>
      <p:sp>
        <p:nvSpPr>
          <p:cNvPr id="7171" name="Rectangle 3"/>
          <p:cNvSpPr>
            <a:spLocks noGrp="1" noChangeArrowheads="1"/>
          </p:cNvSpPr>
          <p:nvPr>
            <p:ph type="body" idx="1"/>
            <p:custDataLst>
              <p:tags r:id="rId2"/>
            </p:custDataLst>
          </p:nvPr>
        </p:nvSpPr>
        <p:spPr>
          <a:xfrm>
            <a:off x="2209800" y="4419600"/>
            <a:ext cx="7772400" cy="1905000"/>
          </a:xfrm>
        </p:spPr>
        <p:txBody>
          <a:bodyPr rtlCol="0">
            <a:normAutofit fontScale="92500" lnSpcReduction="10000"/>
          </a:bodyPr>
          <a:lstStyle/>
          <a:p>
            <a:pPr>
              <a:defRPr/>
            </a:pPr>
            <a:r>
              <a:rPr lang="en-US"/>
              <a:t>Add a barrier to block off most of the rays</a:t>
            </a:r>
          </a:p>
          <a:p>
            <a:pPr lvl="1">
              <a:defRPr/>
            </a:pPr>
            <a:r>
              <a:rPr lang="en-US"/>
              <a:t>This reduces blurring</a:t>
            </a:r>
          </a:p>
          <a:p>
            <a:pPr lvl="1">
              <a:defRPr/>
            </a:pPr>
            <a:r>
              <a:rPr lang="en-US"/>
              <a:t>The opening known as the </a:t>
            </a:r>
            <a:r>
              <a:rPr lang="en-US" b="1"/>
              <a:t>aperture</a:t>
            </a:r>
          </a:p>
          <a:p>
            <a:pPr lvl="1">
              <a:defRPr/>
            </a:pPr>
            <a:r>
              <a:rPr lang="en-US"/>
              <a:t>How does this transform the image?</a:t>
            </a:r>
          </a:p>
        </p:txBody>
      </p:sp>
      <p:pic>
        <p:nvPicPr>
          <p:cNvPr id="19460" name="Picture 18" descr="image-pinhole"/>
          <p:cNvPicPr>
            <a:picLocks noChangeAspect="1" noChangeArrowheads="1"/>
          </p:cNvPicPr>
          <p:nvPr>
            <p:custDataLst>
              <p:tags r:id="rId3"/>
            </p:custDataLst>
          </p:nvPr>
        </p:nvPicPr>
        <p:blipFill>
          <a:blip r:embed="rId13" cstate="print"/>
          <a:srcRect/>
          <a:stretch>
            <a:fillRect/>
          </a:stretch>
        </p:blipFill>
        <p:spPr bwMode="auto">
          <a:xfrm>
            <a:off x="3276601" y="1524000"/>
            <a:ext cx="5484813" cy="2247900"/>
          </a:xfrm>
          <a:prstGeom prst="rect">
            <a:avLst/>
          </a:prstGeom>
          <a:noFill/>
          <a:ln w="9525">
            <a:noFill/>
            <a:miter lim="800000"/>
            <a:headEnd/>
            <a:tailEnd/>
          </a:ln>
        </p:spPr>
      </p:pic>
      <p:grpSp>
        <p:nvGrpSpPr>
          <p:cNvPr id="3" name="Group 34"/>
          <p:cNvGrpSpPr>
            <a:grpSpLocks/>
          </p:cNvGrpSpPr>
          <p:nvPr>
            <p:custDataLst>
              <p:tags r:id="rId4"/>
            </p:custDataLst>
          </p:nvPr>
        </p:nvGrpSpPr>
        <p:grpSpPr bwMode="auto">
          <a:xfrm>
            <a:off x="4114800" y="2495550"/>
            <a:ext cx="4457700" cy="571500"/>
            <a:chOff x="1632" y="1572"/>
            <a:chExt cx="2808" cy="360"/>
          </a:xfrm>
        </p:grpSpPr>
        <p:sp>
          <p:nvSpPr>
            <p:cNvPr id="19465" name="Line 27"/>
            <p:cNvSpPr>
              <a:spLocks noChangeShapeType="1"/>
            </p:cNvSpPr>
            <p:nvPr>
              <p:custDataLst>
                <p:tags r:id="rId7"/>
              </p:custDataLst>
            </p:nvPr>
          </p:nvSpPr>
          <p:spPr bwMode="auto">
            <a:xfrm flipV="1">
              <a:off x="1632" y="1572"/>
              <a:ext cx="1302" cy="108"/>
            </a:xfrm>
            <a:prstGeom prst="line">
              <a:avLst/>
            </a:prstGeom>
            <a:noFill/>
            <a:ln w="19050">
              <a:solidFill>
                <a:schemeClr val="folHlink"/>
              </a:solidFill>
              <a:round/>
              <a:headEnd/>
              <a:tailEnd type="triangle" w="med" len="med"/>
            </a:ln>
          </p:spPr>
          <p:txBody>
            <a:bodyPr/>
            <a:lstStyle/>
            <a:p>
              <a:endParaRPr lang="en-US"/>
            </a:p>
          </p:txBody>
        </p:sp>
        <p:sp>
          <p:nvSpPr>
            <p:cNvPr id="19466" name="Line 28"/>
            <p:cNvSpPr>
              <a:spLocks noChangeShapeType="1"/>
            </p:cNvSpPr>
            <p:nvPr>
              <p:custDataLst>
                <p:tags r:id="rId8"/>
              </p:custDataLst>
            </p:nvPr>
          </p:nvSpPr>
          <p:spPr bwMode="auto">
            <a:xfrm>
              <a:off x="1632" y="1680"/>
              <a:ext cx="1302" cy="6"/>
            </a:xfrm>
            <a:prstGeom prst="line">
              <a:avLst/>
            </a:prstGeom>
            <a:noFill/>
            <a:ln w="19050">
              <a:solidFill>
                <a:schemeClr val="folHlink"/>
              </a:solidFill>
              <a:round/>
              <a:headEnd/>
              <a:tailEnd type="triangle" w="med" len="med"/>
            </a:ln>
          </p:spPr>
          <p:txBody>
            <a:bodyPr/>
            <a:lstStyle/>
            <a:p>
              <a:endParaRPr lang="en-US"/>
            </a:p>
          </p:txBody>
        </p:sp>
        <p:sp>
          <p:nvSpPr>
            <p:cNvPr id="19467" name="Line 29"/>
            <p:cNvSpPr>
              <a:spLocks noChangeShapeType="1"/>
            </p:cNvSpPr>
            <p:nvPr>
              <p:custDataLst>
                <p:tags r:id="rId9"/>
              </p:custDataLst>
            </p:nvPr>
          </p:nvSpPr>
          <p:spPr bwMode="auto">
            <a:xfrm>
              <a:off x="1632" y="1680"/>
              <a:ext cx="2808" cy="192"/>
            </a:xfrm>
            <a:prstGeom prst="line">
              <a:avLst/>
            </a:prstGeom>
            <a:noFill/>
            <a:ln w="19050">
              <a:solidFill>
                <a:schemeClr val="folHlink"/>
              </a:solidFill>
              <a:round/>
              <a:headEnd/>
              <a:tailEnd type="triangle" w="med" len="med"/>
            </a:ln>
          </p:spPr>
          <p:txBody>
            <a:bodyPr/>
            <a:lstStyle/>
            <a:p>
              <a:endParaRPr lang="en-US"/>
            </a:p>
          </p:txBody>
        </p:sp>
        <p:sp>
          <p:nvSpPr>
            <p:cNvPr id="19468" name="Line 30"/>
            <p:cNvSpPr>
              <a:spLocks noChangeShapeType="1"/>
            </p:cNvSpPr>
            <p:nvPr>
              <p:custDataLst>
                <p:tags r:id="rId10"/>
              </p:custDataLst>
            </p:nvPr>
          </p:nvSpPr>
          <p:spPr bwMode="auto">
            <a:xfrm>
              <a:off x="1632" y="1680"/>
              <a:ext cx="1302" cy="252"/>
            </a:xfrm>
            <a:prstGeom prst="line">
              <a:avLst/>
            </a:prstGeom>
            <a:noFill/>
            <a:ln w="19050">
              <a:solidFill>
                <a:schemeClr val="folHlink"/>
              </a:solidFill>
              <a:round/>
              <a:headEnd/>
              <a:tailEnd type="triangle" w="med" len="med"/>
            </a:ln>
          </p:spPr>
          <p:txBody>
            <a:bodyPr/>
            <a:lstStyle/>
            <a:p>
              <a:endParaRPr lang="en-US"/>
            </a:p>
          </p:txBody>
        </p:sp>
      </p:grpSp>
      <p:sp>
        <p:nvSpPr>
          <p:cNvPr id="19463" name="Oval 31"/>
          <p:cNvSpPr>
            <a:spLocks noChangeArrowheads="1"/>
          </p:cNvSpPr>
          <p:nvPr>
            <p:custDataLst>
              <p:tags r:id="rId5"/>
            </p:custDataLst>
          </p:nvPr>
        </p:nvSpPr>
        <p:spPr bwMode="auto">
          <a:xfrm>
            <a:off x="3765550" y="2025650"/>
            <a:ext cx="76200" cy="76200"/>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sp>
        <p:nvSpPr>
          <p:cNvPr id="19464" name="Oval 32"/>
          <p:cNvSpPr>
            <a:spLocks noChangeArrowheads="1"/>
          </p:cNvSpPr>
          <p:nvPr>
            <p:custDataLst>
              <p:tags r:id="rId6"/>
            </p:custDataLst>
          </p:nvPr>
        </p:nvSpPr>
        <p:spPr bwMode="auto">
          <a:xfrm>
            <a:off x="4083050" y="2633663"/>
            <a:ext cx="76200" cy="76200"/>
          </a:xfrm>
          <a:prstGeom prst="ellipse">
            <a:avLst/>
          </a:prstGeom>
          <a:solidFill>
            <a:schemeClr val="folHlink"/>
          </a:solidFill>
          <a:ln w="9525">
            <a:solidFill>
              <a:schemeClr val="tx1"/>
            </a:solidFill>
            <a:round/>
            <a:headEnd/>
            <a:tailEnd/>
          </a:ln>
        </p:spPr>
        <p:txBody>
          <a:bodyPr wrap="none" anchor="ctr"/>
          <a:lstStyle/>
          <a:p>
            <a:endParaRPr lang="en-US">
              <a:latin typeface="Calibri"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custDataLst>
              <p:tags r:id="rId1"/>
            </p:custDataLst>
          </p:nvPr>
        </p:nvSpPr>
        <p:spPr/>
        <p:txBody>
          <a:bodyPr/>
          <a:lstStyle/>
          <a:p>
            <a:r>
              <a:rPr lang="en-US"/>
              <a:t>Perspective Projection</a:t>
            </a:r>
          </a:p>
        </p:txBody>
      </p:sp>
      <p:sp>
        <p:nvSpPr>
          <p:cNvPr id="15363" name="Rectangle 3"/>
          <p:cNvSpPr>
            <a:spLocks noGrp="1" noChangeArrowheads="1"/>
          </p:cNvSpPr>
          <p:nvPr>
            <p:ph type="body" idx="1"/>
            <p:custDataLst>
              <p:tags r:id="rId2"/>
            </p:custDataLst>
          </p:nvPr>
        </p:nvSpPr>
        <p:spPr>
          <a:xfrm>
            <a:off x="2133600" y="2057400"/>
            <a:ext cx="8229600" cy="533400"/>
          </a:xfrm>
        </p:spPr>
        <p:txBody>
          <a:bodyPr>
            <a:normAutofit fontScale="92500"/>
          </a:bodyPr>
          <a:lstStyle/>
          <a:p>
            <a:pPr>
              <a:buFont typeface="Arial" pitchFamily="34" charset="0"/>
              <a:buNone/>
            </a:pPr>
            <a:r>
              <a:rPr lang="en-US" sz="2400"/>
              <a:t>Projection is a matrix multiply using homogeneous coordinates:</a:t>
            </a:r>
          </a:p>
        </p:txBody>
      </p:sp>
      <p:grpSp>
        <p:nvGrpSpPr>
          <p:cNvPr id="2" name="Group 15"/>
          <p:cNvGrpSpPr>
            <a:grpSpLocks/>
          </p:cNvGrpSpPr>
          <p:nvPr>
            <p:custDataLst>
              <p:tags r:id="rId3"/>
            </p:custDataLst>
          </p:nvPr>
        </p:nvGrpSpPr>
        <p:grpSpPr bwMode="auto">
          <a:xfrm>
            <a:off x="6362701" y="2855913"/>
            <a:ext cx="3395663" cy="1414462"/>
            <a:chOff x="2832" y="1392"/>
            <a:chExt cx="2139" cy="891"/>
          </a:xfrm>
        </p:grpSpPr>
        <p:sp>
          <p:nvSpPr>
            <p:cNvPr id="15368" name="Text Box 7"/>
            <p:cNvSpPr txBox="1">
              <a:spLocks noChangeArrowheads="1"/>
            </p:cNvSpPr>
            <p:nvPr>
              <p:custDataLst>
                <p:tags r:id="rId7"/>
              </p:custDataLst>
            </p:nvPr>
          </p:nvSpPr>
          <p:spPr bwMode="auto">
            <a:xfrm>
              <a:off x="2832" y="1992"/>
              <a:ext cx="2139" cy="291"/>
            </a:xfrm>
            <a:prstGeom prst="rect">
              <a:avLst/>
            </a:prstGeom>
            <a:noFill/>
            <a:ln w="9525">
              <a:noFill/>
              <a:miter lim="800000"/>
              <a:headEnd/>
              <a:tailEnd/>
            </a:ln>
          </p:spPr>
          <p:txBody>
            <a:bodyPr wrap="none">
              <a:spAutoFit/>
            </a:bodyPr>
            <a:lstStyle/>
            <a:p>
              <a:r>
                <a:rPr lang="en-US" sz="2400">
                  <a:latin typeface="Calibri" pitchFamily="34" charset="0"/>
                </a:rPr>
                <a:t>divide by third coordinate</a:t>
              </a:r>
            </a:p>
          </p:txBody>
        </p:sp>
        <p:pic>
          <p:nvPicPr>
            <p:cNvPr id="15369" name="Picture 14" descr="Edittex"/>
            <p:cNvPicPr>
              <a:picLocks noChangeAspect="1" noChangeArrowheads="1"/>
            </p:cNvPicPr>
            <p:nvPr>
              <p:custDataLst>
                <p:tags r:id="rId8"/>
              </p:custDataLst>
            </p:nvPr>
          </p:nvPicPr>
          <p:blipFill>
            <a:blip r:embed="rId11" cstate="print"/>
            <a:srcRect/>
            <a:stretch>
              <a:fillRect/>
            </a:stretch>
          </p:blipFill>
          <p:spPr bwMode="auto">
            <a:xfrm>
              <a:off x="3552" y="1392"/>
              <a:ext cx="1368" cy="348"/>
            </a:xfrm>
            <a:prstGeom prst="rect">
              <a:avLst/>
            </a:prstGeom>
            <a:noFill/>
            <a:ln w="9525">
              <a:noFill/>
              <a:miter lim="800000"/>
              <a:headEnd/>
              <a:tailEnd/>
            </a:ln>
          </p:spPr>
        </p:pic>
      </p:grpSp>
      <p:pic>
        <p:nvPicPr>
          <p:cNvPr id="15365" name="Picture 16" descr="Edittex"/>
          <p:cNvPicPr>
            <a:picLocks noChangeAspect="1" noChangeArrowheads="1"/>
          </p:cNvPicPr>
          <p:nvPr>
            <p:custDataLst>
              <p:tags r:id="rId4"/>
            </p:custDataLst>
          </p:nvPr>
        </p:nvPicPr>
        <p:blipFill>
          <a:blip r:embed="rId12" cstate="print"/>
          <a:srcRect/>
          <a:stretch>
            <a:fillRect/>
          </a:stretch>
        </p:blipFill>
        <p:spPr bwMode="auto">
          <a:xfrm>
            <a:off x="2455864" y="2516188"/>
            <a:ext cx="3095625" cy="1319212"/>
          </a:xfrm>
          <a:prstGeom prst="rect">
            <a:avLst/>
          </a:prstGeom>
          <a:noFill/>
          <a:ln w="9525">
            <a:noFill/>
            <a:miter lim="800000"/>
            <a:headEnd/>
            <a:tailEnd/>
          </a:ln>
        </p:spPr>
      </p:pic>
      <p:pic>
        <p:nvPicPr>
          <p:cNvPr id="15366" name="Picture 17" descr="Edittex"/>
          <p:cNvPicPr>
            <a:picLocks noChangeAspect="1" noChangeArrowheads="1"/>
          </p:cNvPicPr>
          <p:nvPr>
            <p:custDataLst>
              <p:tags r:id="rId5"/>
            </p:custDataLst>
          </p:nvPr>
        </p:nvPicPr>
        <p:blipFill>
          <a:blip r:embed="rId13" cstate="print"/>
          <a:srcRect/>
          <a:stretch>
            <a:fillRect/>
          </a:stretch>
        </p:blipFill>
        <p:spPr bwMode="auto">
          <a:xfrm>
            <a:off x="5811838" y="2667000"/>
            <a:ext cx="1503362" cy="1036638"/>
          </a:xfrm>
          <a:prstGeom prst="rect">
            <a:avLst/>
          </a:prstGeom>
          <a:noFill/>
          <a:ln w="9525">
            <a:noFill/>
            <a:miter lim="800000"/>
            <a:headEnd/>
            <a:tailEnd/>
          </a:ln>
        </p:spPr>
      </p:pic>
      <p:sp>
        <p:nvSpPr>
          <p:cNvPr id="21511" name="Rectangle 18"/>
          <p:cNvSpPr>
            <a:spLocks noChangeArrowheads="1"/>
          </p:cNvSpPr>
          <p:nvPr>
            <p:custDataLst>
              <p:tags r:id="rId6"/>
            </p:custDataLst>
          </p:nvPr>
        </p:nvSpPr>
        <p:spPr bwMode="auto">
          <a:xfrm>
            <a:off x="2133600" y="4343400"/>
            <a:ext cx="7772400" cy="1524000"/>
          </a:xfrm>
          <a:prstGeom prst="rect">
            <a:avLst/>
          </a:prstGeom>
          <a:noFill/>
          <a:ln w="9525">
            <a:noFill/>
            <a:miter lim="800000"/>
            <a:headEnd/>
            <a:tailEnd/>
          </a:ln>
        </p:spPr>
        <p:txBody>
          <a:bodyPr/>
          <a:lstStyle/>
          <a:p>
            <a:pPr marL="342900" indent="-342900">
              <a:spcBef>
                <a:spcPct val="20000"/>
              </a:spcBef>
              <a:defRPr/>
            </a:pPr>
            <a:r>
              <a:rPr lang="en-US" sz="2400" dirty="0"/>
              <a:t>This is known as </a:t>
            </a:r>
            <a:r>
              <a:rPr lang="en-US" sz="2400" b="1" dirty="0"/>
              <a:t>perspective projection</a:t>
            </a:r>
            <a:endParaRPr lang="en-US" b="1" dirty="0"/>
          </a:p>
          <a:p>
            <a:pPr marL="742950" lvl="1" indent="-285750">
              <a:spcBef>
                <a:spcPct val="20000"/>
              </a:spcBef>
              <a:buFontTx/>
              <a:buChar char="•"/>
              <a:defRPr/>
            </a:pPr>
            <a:r>
              <a:rPr lang="en-US" sz="2000" dirty="0"/>
              <a:t>The matrix is the </a:t>
            </a:r>
            <a:r>
              <a:rPr lang="en-US" sz="2000" b="1" dirty="0"/>
              <a:t>projection matrix</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Projection matrix</a:t>
            </a:r>
          </a:p>
        </p:txBody>
      </p:sp>
      <p:pic>
        <p:nvPicPr>
          <p:cNvPr id="20483" name="Picture 2"/>
          <p:cNvPicPr>
            <a:picLocks noChangeAspect="1" noChangeArrowheads="1"/>
          </p:cNvPicPr>
          <p:nvPr/>
        </p:nvPicPr>
        <p:blipFill>
          <a:blip r:embed="rId2" cstate="print"/>
          <a:srcRect/>
          <a:stretch>
            <a:fillRect/>
          </a:stretch>
        </p:blipFill>
        <p:spPr bwMode="auto">
          <a:xfrm>
            <a:off x="3554413" y="1663700"/>
            <a:ext cx="6819900" cy="1454150"/>
          </a:xfrm>
          <a:prstGeom prst="rect">
            <a:avLst/>
          </a:prstGeom>
          <a:noFill/>
          <a:ln w="9525">
            <a:noFill/>
            <a:miter lim="800000"/>
            <a:headEnd/>
            <a:tailEnd/>
          </a:ln>
        </p:spPr>
      </p:pic>
      <p:pic>
        <p:nvPicPr>
          <p:cNvPr id="20484" name="Picture 3"/>
          <p:cNvPicPr>
            <a:picLocks noChangeAspect="1" noChangeArrowheads="1"/>
          </p:cNvPicPr>
          <p:nvPr/>
        </p:nvPicPr>
        <p:blipFill>
          <a:blip r:embed="rId3" cstate="print"/>
          <a:srcRect/>
          <a:stretch>
            <a:fillRect/>
          </a:stretch>
        </p:blipFill>
        <p:spPr bwMode="auto">
          <a:xfrm>
            <a:off x="2841625" y="2176463"/>
            <a:ext cx="508000" cy="431800"/>
          </a:xfrm>
          <a:prstGeom prst="rect">
            <a:avLst/>
          </a:prstGeom>
          <a:noFill/>
          <a:ln w="9525">
            <a:noFill/>
            <a:miter lim="800000"/>
            <a:headEnd/>
            <a:tailEnd/>
          </a:ln>
        </p:spPr>
      </p:pic>
      <p:pic>
        <p:nvPicPr>
          <p:cNvPr id="20485" name="Picture 3"/>
          <p:cNvPicPr>
            <a:picLocks noChangeAspect="1" noChangeArrowheads="1"/>
          </p:cNvPicPr>
          <p:nvPr/>
        </p:nvPicPr>
        <p:blipFill>
          <a:blip r:embed="rId4" cstate="print"/>
          <a:srcRect/>
          <a:stretch>
            <a:fillRect/>
          </a:stretch>
        </p:blipFill>
        <p:spPr bwMode="auto">
          <a:xfrm>
            <a:off x="1577975" y="2163763"/>
            <a:ext cx="1130300" cy="461962"/>
          </a:xfrm>
          <a:prstGeom prst="rect">
            <a:avLst/>
          </a:prstGeom>
          <a:noFill/>
          <a:ln w="9525">
            <a:noFill/>
            <a:miter lim="800000"/>
            <a:headEnd/>
            <a:tailEnd/>
          </a:ln>
        </p:spPr>
      </p:pic>
      <p:sp>
        <p:nvSpPr>
          <p:cNvPr id="8" name="Left Brace 7"/>
          <p:cNvSpPr/>
          <p:nvPr/>
        </p:nvSpPr>
        <p:spPr>
          <a:xfrm rot="16200000">
            <a:off x="6781008" y="32545"/>
            <a:ext cx="338137" cy="6759575"/>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2" name="Group 11"/>
          <p:cNvGrpSpPr>
            <a:grpSpLocks/>
          </p:cNvGrpSpPr>
          <p:nvPr/>
        </p:nvGrpSpPr>
        <p:grpSpPr bwMode="auto">
          <a:xfrm>
            <a:off x="5553076" y="3776663"/>
            <a:ext cx="2849563" cy="696912"/>
            <a:chOff x="3707896" y="3744686"/>
            <a:chExt cx="3295752" cy="805542"/>
          </a:xfrm>
        </p:grpSpPr>
        <p:pic>
          <p:nvPicPr>
            <p:cNvPr id="20498" name="Picture 4"/>
            <p:cNvPicPr>
              <a:picLocks noChangeAspect="1" noChangeArrowheads="1"/>
            </p:cNvPicPr>
            <p:nvPr/>
          </p:nvPicPr>
          <p:blipFill>
            <a:blip r:embed="rId5" cstate="print"/>
            <a:srcRect/>
            <a:stretch>
              <a:fillRect/>
            </a:stretch>
          </p:blipFill>
          <p:spPr bwMode="auto">
            <a:xfrm>
              <a:off x="3707896" y="3744686"/>
              <a:ext cx="3295752" cy="805542"/>
            </a:xfrm>
            <a:prstGeom prst="rect">
              <a:avLst/>
            </a:prstGeom>
            <a:noFill/>
            <a:ln w="9525">
              <a:noFill/>
              <a:miter lim="800000"/>
              <a:headEnd/>
              <a:tailEnd/>
            </a:ln>
          </p:spPr>
        </p:pic>
        <p:cxnSp>
          <p:nvCxnSpPr>
            <p:cNvPr id="11" name="Straight Connector 10"/>
            <p:cNvCxnSpPr/>
            <p:nvPr/>
          </p:nvCxnSpPr>
          <p:spPr>
            <a:xfrm rot="5400000">
              <a:off x="4674813" y="4108923"/>
              <a:ext cx="730310" cy="183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Left Brace 12"/>
          <p:cNvSpPr/>
          <p:nvPr/>
        </p:nvSpPr>
        <p:spPr>
          <a:xfrm rot="16200000">
            <a:off x="7440613" y="3892551"/>
            <a:ext cx="152400" cy="1120775"/>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5" name="TextBox 14"/>
          <p:cNvSpPr txBox="1">
            <a:spLocks noChangeArrowheads="1"/>
          </p:cNvSpPr>
          <p:nvPr/>
        </p:nvSpPr>
        <p:spPr bwMode="auto">
          <a:xfrm>
            <a:off x="6596063" y="4594225"/>
            <a:ext cx="1981200" cy="338138"/>
          </a:xfrm>
          <a:prstGeom prst="rect">
            <a:avLst/>
          </a:prstGeom>
          <a:noFill/>
          <a:ln w="9525">
            <a:noFill/>
            <a:miter lim="800000"/>
            <a:headEnd/>
            <a:tailEnd/>
          </a:ln>
        </p:spPr>
        <p:txBody>
          <a:bodyPr>
            <a:spAutoFit/>
          </a:bodyPr>
          <a:lstStyle/>
          <a:p>
            <a:r>
              <a:rPr lang="en-US" sz="1600">
                <a:latin typeface="Calibri" pitchFamily="34" charset="0"/>
              </a:rPr>
              <a:t>(</a:t>
            </a:r>
            <a:r>
              <a:rPr lang="en-US" sz="1600" b="1">
                <a:latin typeface="Calibri" pitchFamily="34" charset="0"/>
              </a:rPr>
              <a:t>t </a:t>
            </a:r>
            <a:r>
              <a:rPr lang="en-US" sz="1600">
                <a:latin typeface="Calibri" pitchFamily="34" charset="0"/>
              </a:rPr>
              <a:t>in book’s notation)</a:t>
            </a:r>
            <a:endParaRPr lang="en-US" sz="1600" b="1">
              <a:latin typeface="Calibri" pitchFamily="34" charset="0"/>
            </a:endParaRPr>
          </a:p>
        </p:txBody>
      </p:sp>
      <p:grpSp>
        <p:nvGrpSpPr>
          <p:cNvPr id="3" name="Group 17"/>
          <p:cNvGrpSpPr>
            <a:grpSpLocks/>
          </p:cNvGrpSpPr>
          <p:nvPr/>
        </p:nvGrpSpPr>
        <p:grpSpPr bwMode="auto">
          <a:xfrm>
            <a:off x="3690938" y="5268914"/>
            <a:ext cx="4919662" cy="733425"/>
            <a:chOff x="1861458" y="5669371"/>
            <a:chExt cx="5529942" cy="824684"/>
          </a:xfrm>
        </p:grpSpPr>
        <p:pic>
          <p:nvPicPr>
            <p:cNvPr id="20496" name="Picture 6"/>
            <p:cNvPicPr>
              <a:picLocks noChangeAspect="1" noChangeArrowheads="1"/>
            </p:cNvPicPr>
            <p:nvPr/>
          </p:nvPicPr>
          <p:blipFill>
            <a:blip r:embed="rId6" cstate="print"/>
            <a:srcRect/>
            <a:stretch>
              <a:fillRect/>
            </a:stretch>
          </p:blipFill>
          <p:spPr bwMode="auto">
            <a:xfrm>
              <a:off x="1861458" y="5669371"/>
              <a:ext cx="5529942" cy="824684"/>
            </a:xfrm>
            <a:prstGeom prst="rect">
              <a:avLst/>
            </a:prstGeom>
            <a:noFill/>
            <a:ln w="9525">
              <a:noFill/>
              <a:miter lim="800000"/>
              <a:headEnd/>
              <a:tailEnd/>
            </a:ln>
          </p:spPr>
        </p:pic>
        <p:cxnSp>
          <p:nvCxnSpPr>
            <p:cNvPr id="17" name="Straight Connector 16"/>
            <p:cNvCxnSpPr/>
            <p:nvPr/>
          </p:nvCxnSpPr>
          <p:spPr>
            <a:xfrm rot="5400000">
              <a:off x="5028711" y="6040658"/>
              <a:ext cx="630115" cy="178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Down Arrow 18"/>
          <p:cNvSpPr/>
          <p:nvPr/>
        </p:nvSpPr>
        <p:spPr>
          <a:xfrm>
            <a:off x="5641975" y="4670426"/>
            <a:ext cx="744538" cy="531813"/>
          </a:xfrm>
          <a:prstGeom prst="downArrow">
            <a:avLst/>
          </a:prstGeom>
          <a:solidFill>
            <a:schemeClr val="accent1">
              <a:lumMod val="60000"/>
              <a:lumOff val="40000"/>
            </a:schemeClr>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92" name="TextBox 23"/>
          <p:cNvSpPr txBox="1">
            <a:spLocks noChangeArrowheads="1"/>
          </p:cNvSpPr>
          <p:nvPr/>
        </p:nvSpPr>
        <p:spPr bwMode="auto">
          <a:xfrm>
            <a:off x="8424864" y="2982914"/>
            <a:ext cx="1195387" cy="369887"/>
          </a:xfrm>
          <a:prstGeom prst="rect">
            <a:avLst/>
          </a:prstGeom>
          <a:noFill/>
          <a:ln w="9525">
            <a:noFill/>
            <a:miter lim="800000"/>
            <a:headEnd/>
            <a:tailEnd/>
          </a:ln>
        </p:spPr>
        <p:txBody>
          <a:bodyPr wrap="none">
            <a:spAutoFit/>
          </a:bodyPr>
          <a:lstStyle/>
          <a:p>
            <a:r>
              <a:rPr lang="en-US">
                <a:latin typeface="Calibri" pitchFamily="34" charset="0"/>
              </a:rPr>
              <a:t>translation</a:t>
            </a:r>
          </a:p>
        </p:txBody>
      </p:sp>
      <p:sp>
        <p:nvSpPr>
          <p:cNvPr id="20493" name="TextBox 24"/>
          <p:cNvSpPr txBox="1">
            <a:spLocks noChangeArrowheads="1"/>
          </p:cNvSpPr>
          <p:nvPr/>
        </p:nvSpPr>
        <p:spPr bwMode="auto">
          <a:xfrm>
            <a:off x="6138863" y="2982914"/>
            <a:ext cx="939800" cy="369887"/>
          </a:xfrm>
          <a:prstGeom prst="rect">
            <a:avLst/>
          </a:prstGeom>
          <a:noFill/>
          <a:ln w="9525">
            <a:noFill/>
            <a:miter lim="800000"/>
            <a:headEnd/>
            <a:tailEnd/>
          </a:ln>
        </p:spPr>
        <p:txBody>
          <a:bodyPr wrap="none">
            <a:spAutoFit/>
          </a:bodyPr>
          <a:lstStyle/>
          <a:p>
            <a:r>
              <a:rPr lang="en-US">
                <a:latin typeface="Calibri" pitchFamily="34" charset="0"/>
              </a:rPr>
              <a:t>rotation</a:t>
            </a:r>
          </a:p>
        </p:txBody>
      </p:sp>
      <p:sp>
        <p:nvSpPr>
          <p:cNvPr id="20494" name="TextBox 25"/>
          <p:cNvSpPr txBox="1">
            <a:spLocks noChangeArrowheads="1"/>
          </p:cNvSpPr>
          <p:nvPr/>
        </p:nvSpPr>
        <p:spPr bwMode="auto">
          <a:xfrm>
            <a:off x="4027489" y="2982914"/>
            <a:ext cx="1146175" cy="369887"/>
          </a:xfrm>
          <a:prstGeom prst="rect">
            <a:avLst/>
          </a:prstGeom>
          <a:noFill/>
          <a:ln w="9525">
            <a:noFill/>
            <a:miter lim="800000"/>
            <a:headEnd/>
            <a:tailEnd/>
          </a:ln>
        </p:spPr>
        <p:txBody>
          <a:bodyPr wrap="none">
            <a:spAutoFit/>
          </a:bodyPr>
          <a:lstStyle/>
          <a:p>
            <a:r>
              <a:rPr lang="en-US">
                <a:latin typeface="Calibri" pitchFamily="34" charset="0"/>
              </a:rPr>
              <a:t>projection</a:t>
            </a:r>
          </a:p>
        </p:txBody>
      </p:sp>
      <p:sp>
        <p:nvSpPr>
          <p:cNvPr id="20495" name="TextBox 26"/>
          <p:cNvSpPr txBox="1">
            <a:spLocks noChangeArrowheads="1"/>
          </p:cNvSpPr>
          <p:nvPr/>
        </p:nvSpPr>
        <p:spPr bwMode="auto">
          <a:xfrm>
            <a:off x="2601914" y="2633664"/>
            <a:ext cx="1019175" cy="369887"/>
          </a:xfrm>
          <a:prstGeom prst="rect">
            <a:avLst/>
          </a:prstGeom>
          <a:noFill/>
          <a:ln w="9525">
            <a:noFill/>
            <a:miter lim="800000"/>
            <a:headEnd/>
            <a:tailEnd/>
          </a:ln>
        </p:spPr>
        <p:txBody>
          <a:bodyPr wrap="none">
            <a:spAutoFit/>
          </a:bodyPr>
          <a:lstStyle/>
          <a:p>
            <a:r>
              <a:rPr lang="en-US">
                <a:latin typeface="Calibri" pitchFamily="34" charset="0"/>
              </a:rPr>
              <a:t>intrinsics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1"/>
          <p:cNvGrpSpPr>
            <a:grpSpLocks/>
          </p:cNvGrpSpPr>
          <p:nvPr>
            <p:custDataLst>
              <p:tags r:id="rId1"/>
            </p:custDataLst>
          </p:nvPr>
        </p:nvGrpSpPr>
        <p:grpSpPr bwMode="auto">
          <a:xfrm>
            <a:off x="3581400" y="2438400"/>
            <a:ext cx="2209800" cy="1447800"/>
            <a:chOff x="1296" y="1200"/>
            <a:chExt cx="1392" cy="912"/>
          </a:xfrm>
        </p:grpSpPr>
        <p:sp>
          <p:nvSpPr>
            <p:cNvPr id="299038" name="Freeform 30"/>
            <p:cNvSpPr>
              <a:spLocks/>
            </p:cNvSpPr>
            <p:nvPr>
              <p:custDataLst>
                <p:tags r:id="rId27"/>
              </p:custDataLst>
            </p:nvPr>
          </p:nvSpPr>
          <p:spPr bwMode="auto">
            <a:xfrm>
              <a:off x="1536" y="1200"/>
              <a:ext cx="1152" cy="912"/>
            </a:xfrm>
            <a:custGeom>
              <a:avLst/>
              <a:gdLst/>
              <a:ahLst/>
              <a:cxnLst>
                <a:cxn ang="0">
                  <a:pos x="0" y="912"/>
                </a:cxn>
                <a:cxn ang="0">
                  <a:pos x="528" y="0"/>
                </a:cxn>
                <a:cxn ang="0">
                  <a:pos x="1152" y="192"/>
                </a:cxn>
                <a:cxn ang="0">
                  <a:pos x="0" y="912"/>
                </a:cxn>
              </a:cxnLst>
              <a:rect l="0" t="0" r="r" b="b"/>
              <a:pathLst>
                <a:path w="1152" h="912">
                  <a:moveTo>
                    <a:pt x="0" y="912"/>
                  </a:moveTo>
                  <a:lnTo>
                    <a:pt x="528" y="0"/>
                  </a:lnTo>
                  <a:lnTo>
                    <a:pt x="1152" y="192"/>
                  </a:lnTo>
                  <a:lnTo>
                    <a:pt x="0" y="912"/>
                  </a:lnTo>
                  <a:close/>
                </a:path>
              </a:pathLst>
            </a:custGeom>
            <a:solidFill>
              <a:schemeClr val="bg2">
                <a:lumMod val="40000"/>
                <a:lumOff val="60000"/>
              </a:schemeClr>
            </a:solidFill>
            <a:ln w="9525">
              <a:solidFill>
                <a:schemeClr val="tx1"/>
              </a:solidFill>
              <a:round/>
              <a:headEnd/>
              <a:tailEnd/>
            </a:ln>
            <a:effectLst/>
          </p:spPr>
          <p:txBody>
            <a:bodyPr/>
            <a:lstStyle/>
            <a:p>
              <a:pPr eaLnBrk="0" hangingPunct="0">
                <a:defRPr/>
              </a:pPr>
              <a:endParaRPr lang="en-US" sz="2400">
                <a:solidFill>
                  <a:srgbClr val="000000"/>
                </a:solidFill>
                <a:latin typeface="Times New Roman" pitchFamily="18" charset="0"/>
              </a:endParaRPr>
            </a:p>
          </p:txBody>
        </p:sp>
        <p:grpSp>
          <p:nvGrpSpPr>
            <p:cNvPr id="3" name="Group 11"/>
            <p:cNvGrpSpPr>
              <a:grpSpLocks/>
            </p:cNvGrpSpPr>
            <p:nvPr/>
          </p:nvGrpSpPr>
          <p:grpSpPr bwMode="auto">
            <a:xfrm>
              <a:off x="1296" y="1632"/>
              <a:ext cx="240" cy="480"/>
              <a:chOff x="1296" y="1632"/>
              <a:chExt cx="240" cy="480"/>
            </a:xfrm>
          </p:grpSpPr>
          <p:sp>
            <p:nvSpPr>
              <p:cNvPr id="7198" name="Line 12"/>
              <p:cNvSpPr>
                <a:spLocks noChangeShapeType="1"/>
              </p:cNvSpPr>
              <p:nvPr>
                <p:custDataLst>
                  <p:tags r:id="rId28"/>
                </p:custDataLst>
              </p:nvPr>
            </p:nvSpPr>
            <p:spPr bwMode="auto">
              <a:xfrm flipH="1" flipV="1">
                <a:off x="1296" y="1632"/>
                <a:ext cx="240" cy="480"/>
              </a:xfrm>
              <a:prstGeom prst="line">
                <a:avLst/>
              </a:prstGeom>
              <a:noFill/>
              <a:ln w="19050">
                <a:solidFill>
                  <a:schemeClr val="accent2"/>
                </a:solidFill>
                <a:round/>
                <a:headEnd/>
                <a:tailEnd type="triangle" w="med" len="med"/>
              </a:ln>
            </p:spPr>
            <p:txBody>
              <a:bodyPr/>
              <a:lstStyle/>
              <a:p>
                <a:endParaRPr lang="en-US"/>
              </a:p>
            </p:txBody>
          </p:sp>
          <p:sp>
            <p:nvSpPr>
              <p:cNvPr id="7199" name="Text Box 13"/>
              <p:cNvSpPr txBox="1">
                <a:spLocks noChangeArrowheads="1"/>
              </p:cNvSpPr>
              <p:nvPr>
                <p:custDataLst>
                  <p:tags r:id="rId29"/>
                </p:custDataLst>
              </p:nvPr>
            </p:nvSpPr>
            <p:spPr bwMode="auto">
              <a:xfrm>
                <a:off x="1296" y="1824"/>
                <a:ext cx="156" cy="231"/>
              </a:xfrm>
              <a:prstGeom prst="rect">
                <a:avLst/>
              </a:prstGeom>
              <a:noFill/>
              <a:ln w="12700">
                <a:noFill/>
                <a:miter lim="800000"/>
                <a:headEnd/>
                <a:tailEnd/>
              </a:ln>
            </p:spPr>
            <p:txBody>
              <a:bodyPr wrap="none" anchor="ctr">
                <a:spAutoFit/>
              </a:bodyPr>
              <a:lstStyle/>
              <a:p>
                <a:pPr algn="ctr" eaLnBrk="0" hangingPunct="0"/>
                <a:r>
                  <a:rPr lang="en-US" b="1">
                    <a:solidFill>
                      <a:srgbClr val="3333CC"/>
                    </a:solidFill>
                    <a:latin typeface="Calibri" pitchFamily="34" charset="0"/>
                  </a:rPr>
                  <a:t>l</a:t>
                </a:r>
              </a:p>
            </p:txBody>
          </p:sp>
        </p:grpSp>
      </p:grpSp>
      <p:sp>
        <p:nvSpPr>
          <p:cNvPr id="7171" name="Rectangle 2"/>
          <p:cNvSpPr>
            <a:spLocks noGrp="1" noChangeArrowheads="1"/>
          </p:cNvSpPr>
          <p:nvPr>
            <p:ph type="title"/>
            <p:custDataLst>
              <p:tags r:id="rId2"/>
            </p:custDataLst>
          </p:nvPr>
        </p:nvSpPr>
        <p:spPr/>
        <p:txBody>
          <a:bodyPr/>
          <a:lstStyle/>
          <a:p>
            <a:r>
              <a:rPr lang="en-US"/>
              <a:t>Point and line duality</a:t>
            </a:r>
          </a:p>
        </p:txBody>
      </p:sp>
      <p:sp>
        <p:nvSpPr>
          <p:cNvPr id="7172" name="Rectangle 3"/>
          <p:cNvSpPr>
            <a:spLocks noGrp="1" noChangeArrowheads="1"/>
          </p:cNvSpPr>
          <p:nvPr>
            <p:ph type="body" idx="1"/>
            <p:custDataLst>
              <p:tags r:id="rId3"/>
            </p:custDataLst>
          </p:nvPr>
        </p:nvSpPr>
        <p:spPr>
          <a:xfrm>
            <a:off x="1163629" y="1225550"/>
            <a:ext cx="9864742" cy="1212850"/>
          </a:xfrm>
        </p:spPr>
        <p:txBody>
          <a:bodyPr/>
          <a:lstStyle/>
          <a:p>
            <a:pPr lvl="1"/>
            <a:r>
              <a:rPr lang="en-US" dirty="0"/>
              <a:t>A line </a:t>
            </a:r>
            <a:r>
              <a:rPr lang="en-US" b="1" dirty="0"/>
              <a:t>l</a:t>
            </a:r>
            <a:r>
              <a:rPr lang="en-US" dirty="0"/>
              <a:t> is a homogeneous 3-vector</a:t>
            </a:r>
          </a:p>
          <a:p>
            <a:pPr lvl="1"/>
            <a:r>
              <a:rPr lang="en-US" dirty="0"/>
              <a:t>It is </a:t>
            </a:r>
            <a:r>
              <a:rPr lang="en-US" dirty="0">
                <a:sym typeface="Symbol" pitchFamily="18" charset="2"/>
              </a:rPr>
              <a:t></a:t>
            </a:r>
            <a:r>
              <a:rPr lang="en-US" dirty="0"/>
              <a:t> to every point (ray) </a:t>
            </a:r>
            <a:r>
              <a:rPr lang="en-US" b="1" dirty="0"/>
              <a:t>p</a:t>
            </a:r>
            <a:r>
              <a:rPr lang="en-US" dirty="0"/>
              <a:t> on the line:  </a:t>
            </a:r>
            <a:r>
              <a:rPr lang="en-US" b="1" dirty="0"/>
              <a:t>l </a:t>
            </a:r>
            <a:r>
              <a:rPr lang="en-US" dirty="0"/>
              <a:t>•</a:t>
            </a:r>
            <a:r>
              <a:rPr lang="en-US" b="1" dirty="0">
                <a:cs typeface="Arial" pitchFamily="34" charset="0"/>
              </a:rPr>
              <a:t> </a:t>
            </a:r>
            <a:r>
              <a:rPr lang="en-US" b="1" dirty="0"/>
              <a:t>p</a:t>
            </a:r>
            <a:r>
              <a:rPr lang="en-US" dirty="0"/>
              <a:t>=0</a:t>
            </a:r>
          </a:p>
          <a:p>
            <a:endParaRPr lang="en-US" dirty="0"/>
          </a:p>
        </p:txBody>
      </p:sp>
      <p:sp>
        <p:nvSpPr>
          <p:cNvPr id="7173" name="Freeform 4"/>
          <p:cNvSpPr>
            <a:spLocks/>
          </p:cNvSpPr>
          <p:nvPr>
            <p:custDataLst>
              <p:tags r:id="rId4"/>
            </p:custDataLst>
          </p:nvPr>
        </p:nvSpPr>
        <p:spPr bwMode="auto">
          <a:xfrm>
            <a:off x="4114800" y="2438400"/>
            <a:ext cx="1219200" cy="1752600"/>
          </a:xfrm>
          <a:custGeom>
            <a:avLst/>
            <a:gdLst>
              <a:gd name="T0" fmla="*/ 0 w 768"/>
              <a:gd name="T1" fmla="*/ 0 h 1104"/>
              <a:gd name="T2" fmla="*/ 0 w 768"/>
              <a:gd name="T3" fmla="*/ 720 h 1104"/>
              <a:gd name="T4" fmla="*/ 768 w 768"/>
              <a:gd name="T5" fmla="*/ 1104 h 1104"/>
              <a:gd name="T6" fmla="*/ 768 w 768"/>
              <a:gd name="T7" fmla="*/ 384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cap="flat" cmpd="sng">
            <a:solidFill>
              <a:schemeClr val="tx2"/>
            </a:solidFill>
            <a:prstDash val="solid"/>
            <a:round/>
            <a:headEnd/>
            <a:tailEnd/>
          </a:ln>
        </p:spPr>
        <p:txBody>
          <a:bodyPr wrap="none" anchor="ctr"/>
          <a:lstStyle/>
          <a:p>
            <a:endParaRPr lang="en-US"/>
          </a:p>
        </p:txBody>
      </p:sp>
      <p:sp>
        <p:nvSpPr>
          <p:cNvPr id="7174" name="Oval 5"/>
          <p:cNvSpPr>
            <a:spLocks noChangeArrowheads="1"/>
          </p:cNvSpPr>
          <p:nvPr>
            <p:custDataLst>
              <p:tags r:id="rId5"/>
            </p:custDataLst>
          </p:nvPr>
        </p:nvSpPr>
        <p:spPr bwMode="auto">
          <a:xfrm>
            <a:off x="3922713" y="3852863"/>
            <a:ext cx="76200" cy="76200"/>
          </a:xfrm>
          <a:prstGeom prst="ellipse">
            <a:avLst/>
          </a:prstGeom>
          <a:solidFill>
            <a:schemeClr val="tx2"/>
          </a:solidFill>
          <a:ln w="12700">
            <a:solidFill>
              <a:schemeClr val="tx2"/>
            </a:solidFill>
            <a:round/>
            <a:headEnd/>
            <a:tailEnd/>
          </a:ln>
        </p:spPr>
        <p:txBody>
          <a:bodyPr wrap="none" anchor="ctr"/>
          <a:lstStyle/>
          <a:p>
            <a:pPr eaLnBrk="0" hangingPunct="0"/>
            <a:endParaRPr lang="en-US" sz="2400">
              <a:solidFill>
                <a:srgbClr val="000000"/>
              </a:solidFill>
              <a:latin typeface="Times New Roman" pitchFamily="18" charset="0"/>
            </a:endParaRPr>
          </a:p>
        </p:txBody>
      </p:sp>
      <p:sp>
        <p:nvSpPr>
          <p:cNvPr id="7175" name="Line 6"/>
          <p:cNvSpPr>
            <a:spLocks noChangeShapeType="1"/>
          </p:cNvSpPr>
          <p:nvPr>
            <p:custDataLst>
              <p:tags r:id="rId6"/>
            </p:custDataLst>
          </p:nvPr>
        </p:nvSpPr>
        <p:spPr bwMode="auto">
          <a:xfrm flipV="1">
            <a:off x="3984626" y="2438401"/>
            <a:ext cx="815975" cy="1414463"/>
          </a:xfrm>
          <a:prstGeom prst="line">
            <a:avLst/>
          </a:prstGeom>
          <a:noFill/>
          <a:ln w="12700">
            <a:solidFill>
              <a:schemeClr val="tx1"/>
            </a:solidFill>
            <a:round/>
            <a:headEnd/>
            <a:tailEnd type="triangle" w="med" len="med"/>
          </a:ln>
        </p:spPr>
        <p:txBody>
          <a:bodyPr/>
          <a:lstStyle/>
          <a:p>
            <a:endParaRPr lang="en-US"/>
          </a:p>
        </p:txBody>
      </p:sp>
      <p:sp>
        <p:nvSpPr>
          <p:cNvPr id="7176" name="Line 7"/>
          <p:cNvSpPr>
            <a:spLocks noChangeShapeType="1"/>
          </p:cNvSpPr>
          <p:nvPr>
            <p:custDataLst>
              <p:tags r:id="rId7"/>
            </p:custDataLst>
          </p:nvPr>
        </p:nvSpPr>
        <p:spPr bwMode="auto">
          <a:xfrm flipV="1">
            <a:off x="4114800" y="3200400"/>
            <a:ext cx="1219200" cy="228600"/>
          </a:xfrm>
          <a:prstGeom prst="line">
            <a:avLst/>
          </a:prstGeom>
          <a:noFill/>
          <a:ln w="19050">
            <a:solidFill>
              <a:schemeClr val="accent2"/>
            </a:solidFill>
            <a:round/>
            <a:headEnd/>
            <a:tailEnd/>
          </a:ln>
        </p:spPr>
        <p:txBody>
          <a:bodyPr/>
          <a:lstStyle/>
          <a:p>
            <a:endParaRPr lang="en-US"/>
          </a:p>
        </p:txBody>
      </p:sp>
      <p:sp>
        <p:nvSpPr>
          <p:cNvPr id="7177" name="Line 8"/>
          <p:cNvSpPr>
            <a:spLocks noChangeShapeType="1"/>
          </p:cNvSpPr>
          <p:nvPr>
            <p:custDataLst>
              <p:tags r:id="rId8"/>
            </p:custDataLst>
          </p:nvPr>
        </p:nvSpPr>
        <p:spPr bwMode="auto">
          <a:xfrm flipV="1">
            <a:off x="3962400" y="2743200"/>
            <a:ext cx="1828800" cy="1143000"/>
          </a:xfrm>
          <a:prstGeom prst="line">
            <a:avLst/>
          </a:prstGeom>
          <a:noFill/>
          <a:ln w="12700">
            <a:solidFill>
              <a:schemeClr val="tx1"/>
            </a:solidFill>
            <a:round/>
            <a:headEnd/>
            <a:tailEnd type="triangle" w="med" len="med"/>
          </a:ln>
        </p:spPr>
        <p:txBody>
          <a:bodyPr/>
          <a:lstStyle/>
          <a:p>
            <a:endParaRPr lang="en-US"/>
          </a:p>
        </p:txBody>
      </p:sp>
      <p:sp>
        <p:nvSpPr>
          <p:cNvPr id="7178" name="Oval 9"/>
          <p:cNvSpPr>
            <a:spLocks noChangeArrowheads="1"/>
          </p:cNvSpPr>
          <p:nvPr>
            <p:custDataLst>
              <p:tags r:id="rId9"/>
            </p:custDataLst>
          </p:nvPr>
        </p:nvSpPr>
        <p:spPr bwMode="auto">
          <a:xfrm>
            <a:off x="4887913" y="3233738"/>
            <a:ext cx="76200" cy="76200"/>
          </a:xfrm>
          <a:prstGeom prst="ellipse">
            <a:avLst/>
          </a:prstGeom>
          <a:solidFill>
            <a:schemeClr val="accent2"/>
          </a:solidFill>
          <a:ln w="12700">
            <a:solidFill>
              <a:schemeClr val="accent2"/>
            </a:solidFill>
            <a:round/>
            <a:headEnd/>
            <a:tailEnd/>
          </a:ln>
        </p:spPr>
        <p:txBody>
          <a:bodyPr wrap="none" anchor="ctr"/>
          <a:lstStyle/>
          <a:p>
            <a:pPr eaLnBrk="0" hangingPunct="0"/>
            <a:endParaRPr lang="en-US" sz="2400">
              <a:solidFill>
                <a:srgbClr val="000000"/>
              </a:solidFill>
              <a:latin typeface="Times New Roman" pitchFamily="18" charset="0"/>
            </a:endParaRPr>
          </a:p>
        </p:txBody>
      </p:sp>
      <p:sp>
        <p:nvSpPr>
          <p:cNvPr id="7179" name="Oval 10"/>
          <p:cNvSpPr>
            <a:spLocks noChangeArrowheads="1"/>
          </p:cNvSpPr>
          <p:nvPr>
            <p:custDataLst>
              <p:tags r:id="rId10"/>
            </p:custDataLst>
          </p:nvPr>
        </p:nvSpPr>
        <p:spPr bwMode="auto">
          <a:xfrm>
            <a:off x="4191000" y="3352800"/>
            <a:ext cx="76200" cy="76200"/>
          </a:xfrm>
          <a:prstGeom prst="ellipse">
            <a:avLst/>
          </a:prstGeom>
          <a:solidFill>
            <a:schemeClr val="accent2"/>
          </a:solidFill>
          <a:ln w="12700">
            <a:solidFill>
              <a:schemeClr val="accent2"/>
            </a:solidFill>
            <a:round/>
            <a:headEnd/>
            <a:tailEnd/>
          </a:ln>
        </p:spPr>
        <p:txBody>
          <a:bodyPr wrap="none" anchor="ctr"/>
          <a:lstStyle/>
          <a:p>
            <a:pPr eaLnBrk="0" hangingPunct="0"/>
            <a:endParaRPr lang="en-US" sz="2400">
              <a:solidFill>
                <a:srgbClr val="000000"/>
              </a:solidFill>
              <a:latin typeface="Times New Roman" pitchFamily="18" charset="0"/>
            </a:endParaRPr>
          </a:p>
        </p:txBody>
      </p:sp>
      <p:sp>
        <p:nvSpPr>
          <p:cNvPr id="7180" name="Text Box 14"/>
          <p:cNvSpPr txBox="1">
            <a:spLocks noChangeArrowheads="1"/>
          </p:cNvSpPr>
          <p:nvPr>
            <p:custDataLst>
              <p:tags r:id="rId11"/>
            </p:custDataLst>
          </p:nvPr>
        </p:nvSpPr>
        <p:spPr bwMode="auto">
          <a:xfrm>
            <a:off x="4201672" y="3275291"/>
            <a:ext cx="386644" cy="369332"/>
          </a:xfrm>
          <a:prstGeom prst="rect">
            <a:avLst/>
          </a:prstGeom>
          <a:noFill/>
          <a:ln w="12700">
            <a:noFill/>
            <a:miter lim="800000"/>
            <a:headEnd/>
            <a:tailEnd/>
          </a:ln>
        </p:spPr>
        <p:txBody>
          <a:bodyPr wrap="none" anchor="ctr">
            <a:spAutoFit/>
          </a:bodyPr>
          <a:lstStyle/>
          <a:p>
            <a:pPr algn="ctr" eaLnBrk="0" hangingPunct="0"/>
            <a:r>
              <a:rPr lang="en-US" b="1">
                <a:solidFill>
                  <a:srgbClr val="3333CC"/>
                </a:solidFill>
                <a:latin typeface="Calibri" pitchFamily="34" charset="0"/>
              </a:rPr>
              <a:t>p</a:t>
            </a:r>
            <a:r>
              <a:rPr lang="en-US" b="1" baseline="-25000">
                <a:solidFill>
                  <a:srgbClr val="3333CC"/>
                </a:solidFill>
                <a:latin typeface="Calibri" pitchFamily="34" charset="0"/>
              </a:rPr>
              <a:t>1</a:t>
            </a:r>
          </a:p>
        </p:txBody>
      </p:sp>
      <p:sp>
        <p:nvSpPr>
          <p:cNvPr id="7181" name="Rectangle 15"/>
          <p:cNvSpPr>
            <a:spLocks noChangeArrowheads="1"/>
          </p:cNvSpPr>
          <p:nvPr>
            <p:custDataLst>
              <p:tags r:id="rId12"/>
            </p:custDataLst>
          </p:nvPr>
        </p:nvSpPr>
        <p:spPr bwMode="auto">
          <a:xfrm>
            <a:off x="4800600" y="3200401"/>
            <a:ext cx="457200" cy="366713"/>
          </a:xfrm>
          <a:prstGeom prst="rect">
            <a:avLst/>
          </a:prstGeom>
          <a:noFill/>
          <a:ln w="9525">
            <a:noFill/>
            <a:miter lim="800000"/>
            <a:headEnd/>
            <a:tailEnd/>
          </a:ln>
        </p:spPr>
        <p:txBody>
          <a:bodyPr>
            <a:spAutoFit/>
          </a:bodyPr>
          <a:lstStyle/>
          <a:p>
            <a:pPr eaLnBrk="0" hangingPunct="0"/>
            <a:r>
              <a:rPr lang="en-US" b="1">
                <a:solidFill>
                  <a:srgbClr val="3333CC"/>
                </a:solidFill>
                <a:latin typeface="Calibri" pitchFamily="34" charset="0"/>
              </a:rPr>
              <a:t>p</a:t>
            </a:r>
            <a:r>
              <a:rPr lang="en-US" b="1" baseline="-25000">
                <a:solidFill>
                  <a:srgbClr val="3333CC"/>
                </a:solidFill>
                <a:latin typeface="Calibri" pitchFamily="34" charset="0"/>
              </a:rPr>
              <a:t>2</a:t>
            </a:r>
          </a:p>
        </p:txBody>
      </p:sp>
      <p:sp>
        <p:nvSpPr>
          <p:cNvPr id="299024" name="Rectangle 16"/>
          <p:cNvSpPr>
            <a:spLocks noChangeArrowheads="1"/>
          </p:cNvSpPr>
          <p:nvPr>
            <p:custDataLst>
              <p:tags r:id="rId13"/>
            </p:custDataLst>
          </p:nvPr>
        </p:nvSpPr>
        <p:spPr bwMode="auto">
          <a:xfrm>
            <a:off x="1024701" y="5459228"/>
            <a:ext cx="9533840" cy="1295400"/>
          </a:xfrm>
          <a:prstGeom prst="rect">
            <a:avLst/>
          </a:prstGeom>
          <a:noFill/>
          <a:ln w="9525">
            <a:noFill/>
            <a:miter lim="800000"/>
            <a:headEnd/>
            <a:tailEnd/>
          </a:ln>
        </p:spPr>
        <p:txBody>
          <a:bodyPr/>
          <a:lstStyle/>
          <a:p>
            <a:pPr marL="742950" lvl="1" indent="-285750" eaLnBrk="0" hangingPunct="0">
              <a:spcBef>
                <a:spcPct val="20000"/>
              </a:spcBef>
            </a:pPr>
            <a:r>
              <a:rPr lang="en-US" sz="2400" dirty="0">
                <a:solidFill>
                  <a:srgbClr val="000000"/>
                </a:solidFill>
                <a:latin typeface="Calibri" pitchFamily="34" charset="0"/>
              </a:rPr>
              <a:t>What is the intersection of two lines </a:t>
            </a:r>
            <a:r>
              <a:rPr lang="en-US" sz="2400" b="1" dirty="0">
                <a:solidFill>
                  <a:srgbClr val="000000"/>
                </a:solidFill>
                <a:latin typeface="Calibri" pitchFamily="34" charset="0"/>
              </a:rPr>
              <a:t>l</a:t>
            </a:r>
            <a:r>
              <a:rPr lang="en-US" sz="2400" b="1" baseline="-25000" dirty="0">
                <a:solidFill>
                  <a:srgbClr val="000000"/>
                </a:solidFill>
                <a:latin typeface="Calibri" pitchFamily="34" charset="0"/>
              </a:rPr>
              <a:t>1</a:t>
            </a:r>
            <a:r>
              <a:rPr lang="en-US" sz="2400" dirty="0">
                <a:solidFill>
                  <a:srgbClr val="000000"/>
                </a:solidFill>
                <a:latin typeface="Calibri" pitchFamily="34" charset="0"/>
              </a:rPr>
              <a:t> and </a:t>
            </a:r>
            <a:r>
              <a:rPr lang="en-US" sz="2400" b="1" dirty="0">
                <a:solidFill>
                  <a:srgbClr val="000000"/>
                </a:solidFill>
                <a:latin typeface="Calibri" pitchFamily="34" charset="0"/>
              </a:rPr>
              <a:t>l</a:t>
            </a:r>
            <a:r>
              <a:rPr lang="en-US" sz="2400" b="1" baseline="-25000" dirty="0">
                <a:solidFill>
                  <a:srgbClr val="000000"/>
                </a:solidFill>
                <a:latin typeface="Calibri" pitchFamily="34" charset="0"/>
              </a:rPr>
              <a:t>2 </a:t>
            </a:r>
            <a:r>
              <a:rPr lang="en-US" sz="2400" dirty="0">
                <a:solidFill>
                  <a:srgbClr val="000000"/>
                </a:solidFill>
                <a:latin typeface="Calibri" pitchFamily="34" charset="0"/>
              </a:rPr>
              <a:t>?</a:t>
            </a:r>
          </a:p>
          <a:p>
            <a:pPr marL="1143000" lvl="2" indent="-228600" eaLnBrk="0" hangingPunct="0">
              <a:spcBef>
                <a:spcPct val="20000"/>
              </a:spcBef>
              <a:buFontTx/>
              <a:buChar char="•"/>
            </a:pPr>
            <a:r>
              <a:rPr lang="en-US" sz="2000" b="1" dirty="0">
                <a:solidFill>
                  <a:srgbClr val="000000"/>
                </a:solidFill>
                <a:latin typeface="Calibri" pitchFamily="34" charset="0"/>
              </a:rPr>
              <a:t>p </a:t>
            </a:r>
            <a:r>
              <a:rPr lang="en-US" sz="2000" dirty="0">
                <a:solidFill>
                  <a:srgbClr val="000000"/>
                </a:solidFill>
                <a:latin typeface="Calibri" pitchFamily="34" charset="0"/>
              </a:rPr>
              <a:t>is </a:t>
            </a:r>
            <a:r>
              <a:rPr lang="en-US" sz="2000" dirty="0">
                <a:solidFill>
                  <a:srgbClr val="000000"/>
                </a:solidFill>
                <a:latin typeface="Calibri" pitchFamily="34" charset="0"/>
                <a:sym typeface="Symbol" pitchFamily="18" charset="2"/>
              </a:rPr>
              <a:t></a:t>
            </a:r>
            <a:r>
              <a:rPr lang="en-US" sz="2000" dirty="0">
                <a:solidFill>
                  <a:srgbClr val="000000"/>
                </a:solidFill>
                <a:latin typeface="Calibri" pitchFamily="34" charset="0"/>
              </a:rPr>
              <a:t> to </a:t>
            </a:r>
            <a:r>
              <a:rPr lang="en-US" sz="2000" b="1" dirty="0">
                <a:solidFill>
                  <a:srgbClr val="000000"/>
                </a:solidFill>
                <a:latin typeface="Calibri" pitchFamily="34" charset="0"/>
              </a:rPr>
              <a:t>l</a:t>
            </a:r>
            <a:r>
              <a:rPr lang="en-US" sz="2000" b="1" baseline="-25000" dirty="0">
                <a:solidFill>
                  <a:srgbClr val="000000"/>
                </a:solidFill>
                <a:latin typeface="Calibri" pitchFamily="34" charset="0"/>
              </a:rPr>
              <a:t>1</a:t>
            </a:r>
            <a:r>
              <a:rPr lang="en-US" sz="2000" dirty="0">
                <a:solidFill>
                  <a:srgbClr val="000000"/>
                </a:solidFill>
                <a:latin typeface="Calibri" pitchFamily="34" charset="0"/>
              </a:rPr>
              <a:t> and </a:t>
            </a:r>
            <a:r>
              <a:rPr lang="en-US" sz="2000" b="1" dirty="0">
                <a:solidFill>
                  <a:srgbClr val="000000"/>
                </a:solidFill>
                <a:latin typeface="Calibri" pitchFamily="34" charset="0"/>
              </a:rPr>
              <a:t>l</a:t>
            </a:r>
            <a:r>
              <a:rPr lang="en-US" sz="2000" b="1" baseline="-25000" dirty="0">
                <a:solidFill>
                  <a:srgbClr val="000000"/>
                </a:solidFill>
                <a:latin typeface="Calibri" pitchFamily="34" charset="0"/>
              </a:rPr>
              <a:t>2 </a:t>
            </a:r>
            <a:r>
              <a:rPr lang="en-US" sz="2000" dirty="0">
                <a:solidFill>
                  <a:srgbClr val="000000"/>
                </a:solidFill>
                <a:latin typeface="Calibri" pitchFamily="34" charset="0"/>
              </a:rPr>
              <a:t>  </a:t>
            </a:r>
            <a:r>
              <a:rPr lang="en-US" sz="2000" dirty="0">
                <a:solidFill>
                  <a:srgbClr val="000000"/>
                </a:solidFill>
                <a:latin typeface="Calibri" pitchFamily="34" charset="0"/>
                <a:sym typeface="Symbol" pitchFamily="18" charset="2"/>
              </a:rPr>
              <a:t>   </a:t>
            </a:r>
            <a:r>
              <a:rPr lang="en-US" sz="2000" b="1" dirty="0">
                <a:solidFill>
                  <a:srgbClr val="000000"/>
                </a:solidFill>
                <a:latin typeface="Calibri" pitchFamily="34" charset="0"/>
              </a:rPr>
              <a:t>p </a:t>
            </a:r>
            <a:r>
              <a:rPr lang="en-US" sz="2000" dirty="0">
                <a:solidFill>
                  <a:srgbClr val="000000"/>
                </a:solidFill>
                <a:latin typeface="Calibri" pitchFamily="34" charset="0"/>
              </a:rPr>
              <a:t>= </a:t>
            </a:r>
            <a:r>
              <a:rPr lang="en-US" sz="2000" b="1" dirty="0">
                <a:solidFill>
                  <a:srgbClr val="000000"/>
                </a:solidFill>
                <a:latin typeface="Calibri" pitchFamily="34" charset="0"/>
              </a:rPr>
              <a:t>l</a:t>
            </a:r>
            <a:r>
              <a:rPr lang="en-US" sz="2000" b="1" baseline="-25000" dirty="0">
                <a:solidFill>
                  <a:srgbClr val="000000"/>
                </a:solidFill>
                <a:latin typeface="Calibri" pitchFamily="34" charset="0"/>
              </a:rPr>
              <a:t>1</a:t>
            </a:r>
            <a:r>
              <a:rPr lang="en-US" sz="2000" dirty="0">
                <a:solidFill>
                  <a:srgbClr val="000000"/>
                </a:solidFill>
                <a:latin typeface="Calibri" pitchFamily="34" charset="0"/>
              </a:rPr>
              <a:t> </a:t>
            </a:r>
            <a:r>
              <a:rPr lang="en-US" sz="2000" dirty="0">
                <a:solidFill>
                  <a:srgbClr val="000000"/>
                </a:solidFill>
                <a:latin typeface="Calibri" pitchFamily="34" charset="0"/>
                <a:sym typeface="Symbol" pitchFamily="18" charset="2"/>
              </a:rPr>
              <a:t></a:t>
            </a:r>
            <a:r>
              <a:rPr lang="en-US" sz="2000" dirty="0">
                <a:solidFill>
                  <a:srgbClr val="000000"/>
                </a:solidFill>
                <a:latin typeface="Calibri" pitchFamily="34" charset="0"/>
              </a:rPr>
              <a:t> </a:t>
            </a:r>
            <a:r>
              <a:rPr lang="en-US" sz="2000" b="1" dirty="0">
                <a:solidFill>
                  <a:srgbClr val="000000"/>
                </a:solidFill>
                <a:latin typeface="Calibri" pitchFamily="34" charset="0"/>
              </a:rPr>
              <a:t>l</a:t>
            </a:r>
            <a:r>
              <a:rPr lang="en-US" sz="2000" b="1" baseline="-25000" dirty="0">
                <a:solidFill>
                  <a:srgbClr val="000000"/>
                </a:solidFill>
                <a:latin typeface="Calibri" pitchFamily="34" charset="0"/>
              </a:rPr>
              <a:t>2</a:t>
            </a:r>
          </a:p>
          <a:p>
            <a:pPr marL="742950" lvl="1" indent="-285750" eaLnBrk="0" hangingPunct="0">
              <a:spcBef>
                <a:spcPct val="20000"/>
              </a:spcBef>
            </a:pPr>
            <a:r>
              <a:rPr lang="en-US" sz="2400" dirty="0">
                <a:solidFill>
                  <a:srgbClr val="000000"/>
                </a:solidFill>
                <a:latin typeface="Calibri" pitchFamily="34" charset="0"/>
              </a:rPr>
              <a:t>Points and lines are </a:t>
            </a:r>
            <a:r>
              <a:rPr lang="en-US" sz="2400" i="1" dirty="0">
                <a:solidFill>
                  <a:srgbClr val="000000"/>
                </a:solidFill>
                <a:latin typeface="Calibri" pitchFamily="34" charset="0"/>
              </a:rPr>
              <a:t>dual</a:t>
            </a:r>
            <a:r>
              <a:rPr lang="en-US" sz="2400" dirty="0">
                <a:solidFill>
                  <a:srgbClr val="000000"/>
                </a:solidFill>
                <a:latin typeface="Calibri" pitchFamily="34" charset="0"/>
              </a:rPr>
              <a:t> in projective space</a:t>
            </a:r>
          </a:p>
        </p:txBody>
      </p:sp>
      <p:grpSp>
        <p:nvGrpSpPr>
          <p:cNvPr id="4" name="Group 17"/>
          <p:cNvGrpSpPr>
            <a:grpSpLocks/>
          </p:cNvGrpSpPr>
          <p:nvPr>
            <p:custDataLst>
              <p:tags r:id="rId14"/>
            </p:custDataLst>
          </p:nvPr>
        </p:nvGrpSpPr>
        <p:grpSpPr bwMode="auto">
          <a:xfrm>
            <a:off x="6400800" y="2438400"/>
            <a:ext cx="2286000" cy="1752600"/>
            <a:chOff x="3072" y="1200"/>
            <a:chExt cx="1440" cy="1104"/>
          </a:xfrm>
        </p:grpSpPr>
        <p:sp>
          <p:nvSpPr>
            <p:cNvPr id="7185" name="Line 18"/>
            <p:cNvSpPr>
              <a:spLocks noChangeShapeType="1"/>
            </p:cNvSpPr>
            <p:nvPr>
              <p:custDataLst>
                <p:tags r:id="rId16"/>
              </p:custDataLst>
            </p:nvPr>
          </p:nvSpPr>
          <p:spPr bwMode="auto">
            <a:xfrm flipH="1">
              <a:off x="3936" y="1392"/>
              <a:ext cx="48" cy="720"/>
            </a:xfrm>
            <a:prstGeom prst="line">
              <a:avLst/>
            </a:prstGeom>
            <a:noFill/>
            <a:ln w="19050">
              <a:solidFill>
                <a:srgbClr val="FF0000"/>
              </a:solidFill>
              <a:round/>
              <a:headEnd/>
              <a:tailEnd/>
            </a:ln>
          </p:spPr>
          <p:txBody>
            <a:bodyPr/>
            <a:lstStyle/>
            <a:p>
              <a:endParaRPr lang="en-US"/>
            </a:p>
          </p:txBody>
        </p:sp>
        <p:sp>
          <p:nvSpPr>
            <p:cNvPr id="7186" name="Freeform 19"/>
            <p:cNvSpPr>
              <a:spLocks/>
            </p:cNvSpPr>
            <p:nvPr>
              <p:custDataLst>
                <p:tags r:id="rId17"/>
              </p:custDataLst>
            </p:nvPr>
          </p:nvSpPr>
          <p:spPr bwMode="auto">
            <a:xfrm>
              <a:off x="3600" y="1200"/>
              <a:ext cx="768" cy="1104"/>
            </a:xfrm>
            <a:custGeom>
              <a:avLst/>
              <a:gdLst>
                <a:gd name="T0" fmla="*/ 0 w 768"/>
                <a:gd name="T1" fmla="*/ 0 h 1104"/>
                <a:gd name="T2" fmla="*/ 0 w 768"/>
                <a:gd name="T3" fmla="*/ 720 h 1104"/>
                <a:gd name="T4" fmla="*/ 768 w 768"/>
                <a:gd name="T5" fmla="*/ 1104 h 1104"/>
                <a:gd name="T6" fmla="*/ 768 w 768"/>
                <a:gd name="T7" fmla="*/ 384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cap="flat" cmpd="sng">
              <a:solidFill>
                <a:schemeClr val="tx2"/>
              </a:solidFill>
              <a:prstDash val="solid"/>
              <a:round/>
              <a:headEnd/>
              <a:tailEnd/>
            </a:ln>
          </p:spPr>
          <p:txBody>
            <a:bodyPr wrap="none" anchor="ctr"/>
            <a:lstStyle/>
            <a:p>
              <a:endParaRPr lang="en-US"/>
            </a:p>
          </p:txBody>
        </p:sp>
        <p:sp>
          <p:nvSpPr>
            <p:cNvPr id="7187" name="Oval 20"/>
            <p:cNvSpPr>
              <a:spLocks noChangeArrowheads="1"/>
            </p:cNvSpPr>
            <p:nvPr>
              <p:custDataLst>
                <p:tags r:id="rId18"/>
              </p:custDataLst>
            </p:nvPr>
          </p:nvSpPr>
          <p:spPr bwMode="auto">
            <a:xfrm>
              <a:off x="3479" y="2091"/>
              <a:ext cx="48" cy="48"/>
            </a:xfrm>
            <a:prstGeom prst="ellipse">
              <a:avLst/>
            </a:prstGeom>
            <a:solidFill>
              <a:schemeClr val="tx2"/>
            </a:solidFill>
            <a:ln w="12700">
              <a:solidFill>
                <a:schemeClr val="tx2"/>
              </a:solidFill>
              <a:round/>
              <a:headEnd/>
              <a:tailEnd/>
            </a:ln>
          </p:spPr>
          <p:txBody>
            <a:bodyPr wrap="none" anchor="ctr"/>
            <a:lstStyle/>
            <a:p>
              <a:pPr eaLnBrk="0" hangingPunct="0"/>
              <a:endParaRPr lang="en-US" sz="2400">
                <a:solidFill>
                  <a:srgbClr val="000000"/>
                </a:solidFill>
                <a:latin typeface="Times New Roman" pitchFamily="18" charset="0"/>
              </a:endParaRPr>
            </a:p>
          </p:txBody>
        </p:sp>
        <p:sp>
          <p:nvSpPr>
            <p:cNvPr id="7188" name="Line 21"/>
            <p:cNvSpPr>
              <a:spLocks noChangeShapeType="1"/>
            </p:cNvSpPr>
            <p:nvPr>
              <p:custDataLst>
                <p:tags r:id="rId19"/>
              </p:custDataLst>
            </p:nvPr>
          </p:nvSpPr>
          <p:spPr bwMode="auto">
            <a:xfrm flipV="1">
              <a:off x="3600" y="1680"/>
              <a:ext cx="768" cy="144"/>
            </a:xfrm>
            <a:prstGeom prst="line">
              <a:avLst/>
            </a:prstGeom>
            <a:noFill/>
            <a:ln w="19050">
              <a:solidFill>
                <a:schemeClr val="accent2"/>
              </a:solidFill>
              <a:round/>
              <a:headEnd/>
              <a:tailEnd/>
            </a:ln>
          </p:spPr>
          <p:txBody>
            <a:bodyPr/>
            <a:lstStyle/>
            <a:p>
              <a:endParaRPr lang="en-US"/>
            </a:p>
          </p:txBody>
        </p:sp>
        <p:sp>
          <p:nvSpPr>
            <p:cNvPr id="7189" name="Line 22"/>
            <p:cNvSpPr>
              <a:spLocks noChangeShapeType="1"/>
            </p:cNvSpPr>
            <p:nvPr>
              <p:custDataLst>
                <p:tags r:id="rId20"/>
              </p:custDataLst>
            </p:nvPr>
          </p:nvSpPr>
          <p:spPr bwMode="auto">
            <a:xfrm flipV="1">
              <a:off x="3504" y="1344"/>
              <a:ext cx="1008" cy="768"/>
            </a:xfrm>
            <a:prstGeom prst="line">
              <a:avLst/>
            </a:prstGeom>
            <a:noFill/>
            <a:ln w="19050">
              <a:solidFill>
                <a:srgbClr val="33CC33"/>
              </a:solidFill>
              <a:round/>
              <a:headEnd/>
              <a:tailEnd type="triangle" w="med" len="med"/>
            </a:ln>
          </p:spPr>
          <p:txBody>
            <a:bodyPr/>
            <a:lstStyle/>
            <a:p>
              <a:endParaRPr lang="en-US"/>
            </a:p>
          </p:txBody>
        </p:sp>
        <p:sp>
          <p:nvSpPr>
            <p:cNvPr id="7190" name="Oval 23"/>
            <p:cNvSpPr>
              <a:spLocks noChangeArrowheads="1"/>
            </p:cNvSpPr>
            <p:nvPr>
              <p:custDataLst>
                <p:tags r:id="rId21"/>
              </p:custDataLst>
            </p:nvPr>
          </p:nvSpPr>
          <p:spPr bwMode="auto">
            <a:xfrm>
              <a:off x="3936" y="1728"/>
              <a:ext cx="48" cy="48"/>
            </a:xfrm>
            <a:prstGeom prst="ellipse">
              <a:avLst/>
            </a:prstGeom>
            <a:solidFill>
              <a:srgbClr val="33CC33"/>
            </a:solidFill>
            <a:ln w="12700">
              <a:solidFill>
                <a:srgbClr val="33CC33"/>
              </a:solidFill>
              <a:round/>
              <a:headEnd/>
              <a:tailEnd/>
            </a:ln>
          </p:spPr>
          <p:txBody>
            <a:bodyPr wrap="none" anchor="ctr"/>
            <a:lstStyle/>
            <a:p>
              <a:pPr algn="ctr" eaLnBrk="0" hangingPunct="0"/>
              <a:endParaRPr lang="en-US" sz="2400">
                <a:solidFill>
                  <a:srgbClr val="000000"/>
                </a:solidFill>
                <a:latin typeface="Times New Roman" pitchFamily="18" charset="0"/>
              </a:endParaRPr>
            </a:p>
          </p:txBody>
        </p:sp>
        <p:sp>
          <p:nvSpPr>
            <p:cNvPr id="7191" name="Line 24"/>
            <p:cNvSpPr>
              <a:spLocks noChangeShapeType="1"/>
            </p:cNvSpPr>
            <p:nvPr>
              <p:custDataLst>
                <p:tags r:id="rId22"/>
              </p:custDataLst>
            </p:nvPr>
          </p:nvSpPr>
          <p:spPr bwMode="auto">
            <a:xfrm flipH="1" flipV="1">
              <a:off x="3264" y="1632"/>
              <a:ext cx="240" cy="480"/>
            </a:xfrm>
            <a:prstGeom prst="line">
              <a:avLst/>
            </a:prstGeom>
            <a:noFill/>
            <a:ln w="19050">
              <a:solidFill>
                <a:schemeClr val="accent2"/>
              </a:solidFill>
              <a:round/>
              <a:headEnd/>
              <a:tailEnd type="triangle" w="med" len="med"/>
            </a:ln>
          </p:spPr>
          <p:txBody>
            <a:bodyPr/>
            <a:lstStyle/>
            <a:p>
              <a:endParaRPr lang="en-US"/>
            </a:p>
          </p:txBody>
        </p:sp>
        <p:sp>
          <p:nvSpPr>
            <p:cNvPr id="7192" name="Text Box 25"/>
            <p:cNvSpPr txBox="1">
              <a:spLocks noChangeArrowheads="1"/>
            </p:cNvSpPr>
            <p:nvPr>
              <p:custDataLst>
                <p:tags r:id="rId23"/>
              </p:custDataLst>
            </p:nvPr>
          </p:nvSpPr>
          <p:spPr bwMode="auto">
            <a:xfrm>
              <a:off x="3168" y="1680"/>
              <a:ext cx="267" cy="231"/>
            </a:xfrm>
            <a:prstGeom prst="rect">
              <a:avLst/>
            </a:prstGeom>
            <a:noFill/>
            <a:ln w="12700">
              <a:noFill/>
              <a:miter lim="800000"/>
              <a:headEnd/>
              <a:tailEnd/>
            </a:ln>
          </p:spPr>
          <p:txBody>
            <a:bodyPr anchor="ctr">
              <a:spAutoFit/>
            </a:bodyPr>
            <a:lstStyle/>
            <a:p>
              <a:pPr algn="ctr" eaLnBrk="0" hangingPunct="0"/>
              <a:r>
                <a:rPr lang="en-US" b="1">
                  <a:solidFill>
                    <a:srgbClr val="3333CC"/>
                  </a:solidFill>
                  <a:latin typeface="Calibri" pitchFamily="34" charset="0"/>
                </a:rPr>
                <a:t>l</a:t>
              </a:r>
              <a:r>
                <a:rPr lang="en-US" b="1" baseline="-25000">
                  <a:solidFill>
                    <a:srgbClr val="3333CC"/>
                  </a:solidFill>
                  <a:latin typeface="Calibri" pitchFamily="34" charset="0"/>
                </a:rPr>
                <a:t>1</a:t>
              </a:r>
            </a:p>
          </p:txBody>
        </p:sp>
        <p:sp>
          <p:nvSpPr>
            <p:cNvPr id="7193" name="Line 26"/>
            <p:cNvSpPr>
              <a:spLocks noChangeShapeType="1"/>
            </p:cNvSpPr>
            <p:nvPr>
              <p:custDataLst>
                <p:tags r:id="rId24"/>
              </p:custDataLst>
            </p:nvPr>
          </p:nvSpPr>
          <p:spPr bwMode="auto">
            <a:xfrm flipH="1" flipV="1">
              <a:off x="3072" y="1920"/>
              <a:ext cx="432" cy="192"/>
            </a:xfrm>
            <a:prstGeom prst="line">
              <a:avLst/>
            </a:prstGeom>
            <a:noFill/>
            <a:ln w="19050">
              <a:solidFill>
                <a:srgbClr val="FF0000"/>
              </a:solidFill>
              <a:round/>
              <a:headEnd/>
              <a:tailEnd type="triangle" w="med" len="med"/>
            </a:ln>
          </p:spPr>
          <p:txBody>
            <a:bodyPr/>
            <a:lstStyle/>
            <a:p>
              <a:endParaRPr lang="en-US"/>
            </a:p>
          </p:txBody>
        </p:sp>
        <p:sp>
          <p:nvSpPr>
            <p:cNvPr id="7194" name="Text Box 27"/>
            <p:cNvSpPr txBox="1">
              <a:spLocks noChangeArrowheads="1"/>
            </p:cNvSpPr>
            <p:nvPr>
              <p:custDataLst>
                <p:tags r:id="rId25"/>
              </p:custDataLst>
            </p:nvPr>
          </p:nvSpPr>
          <p:spPr bwMode="auto">
            <a:xfrm>
              <a:off x="3072" y="1929"/>
              <a:ext cx="267" cy="231"/>
            </a:xfrm>
            <a:prstGeom prst="rect">
              <a:avLst/>
            </a:prstGeom>
            <a:noFill/>
            <a:ln w="12700">
              <a:noFill/>
              <a:miter lim="800000"/>
              <a:headEnd/>
              <a:tailEnd/>
            </a:ln>
          </p:spPr>
          <p:txBody>
            <a:bodyPr anchor="ctr">
              <a:spAutoFit/>
            </a:bodyPr>
            <a:lstStyle/>
            <a:p>
              <a:pPr algn="ctr" eaLnBrk="0" hangingPunct="0"/>
              <a:r>
                <a:rPr lang="en-US" b="1">
                  <a:solidFill>
                    <a:srgbClr val="FF0000"/>
                  </a:solidFill>
                  <a:latin typeface="Calibri" pitchFamily="34" charset="0"/>
                </a:rPr>
                <a:t>l</a:t>
              </a:r>
              <a:r>
                <a:rPr lang="en-US" b="1" baseline="-25000">
                  <a:solidFill>
                    <a:srgbClr val="FF0000"/>
                  </a:solidFill>
                  <a:latin typeface="Calibri" pitchFamily="34" charset="0"/>
                </a:rPr>
                <a:t>2</a:t>
              </a:r>
            </a:p>
          </p:txBody>
        </p:sp>
        <p:sp>
          <p:nvSpPr>
            <p:cNvPr id="7195" name="Rectangle 28"/>
            <p:cNvSpPr>
              <a:spLocks noChangeArrowheads="1"/>
            </p:cNvSpPr>
            <p:nvPr>
              <p:custDataLst>
                <p:tags r:id="rId26"/>
              </p:custDataLst>
            </p:nvPr>
          </p:nvSpPr>
          <p:spPr bwMode="auto">
            <a:xfrm>
              <a:off x="3936" y="1680"/>
              <a:ext cx="288" cy="231"/>
            </a:xfrm>
            <a:prstGeom prst="rect">
              <a:avLst/>
            </a:prstGeom>
            <a:noFill/>
            <a:ln w="9525">
              <a:noFill/>
              <a:miter lim="800000"/>
              <a:headEnd/>
              <a:tailEnd/>
            </a:ln>
          </p:spPr>
          <p:txBody>
            <a:bodyPr>
              <a:spAutoFit/>
            </a:bodyPr>
            <a:lstStyle/>
            <a:p>
              <a:pPr eaLnBrk="0" hangingPunct="0"/>
              <a:r>
                <a:rPr lang="en-US" b="1">
                  <a:solidFill>
                    <a:srgbClr val="33CC33"/>
                  </a:solidFill>
                  <a:latin typeface="Calibri" pitchFamily="34" charset="0"/>
                </a:rPr>
                <a:t>p</a:t>
              </a:r>
              <a:endParaRPr lang="en-US" b="1" baseline="-25000">
                <a:solidFill>
                  <a:srgbClr val="33CC33"/>
                </a:solidFill>
                <a:latin typeface="Calibri" pitchFamily="34" charset="0"/>
              </a:endParaRPr>
            </a:p>
          </p:txBody>
        </p:sp>
      </p:grpSp>
      <p:sp>
        <p:nvSpPr>
          <p:cNvPr id="299037" name="Rectangle 29"/>
          <p:cNvSpPr>
            <a:spLocks noChangeArrowheads="1"/>
          </p:cNvSpPr>
          <p:nvPr>
            <p:custDataLst>
              <p:tags r:id="rId15"/>
            </p:custDataLst>
          </p:nvPr>
        </p:nvSpPr>
        <p:spPr bwMode="auto">
          <a:xfrm>
            <a:off x="1024701" y="4267200"/>
            <a:ext cx="9685398" cy="1219200"/>
          </a:xfrm>
          <a:prstGeom prst="rect">
            <a:avLst/>
          </a:prstGeom>
          <a:noFill/>
          <a:ln w="9525">
            <a:noFill/>
            <a:miter lim="800000"/>
            <a:headEnd/>
            <a:tailEnd/>
          </a:ln>
        </p:spPr>
        <p:txBody>
          <a:bodyPr/>
          <a:lstStyle/>
          <a:p>
            <a:pPr marL="742950" lvl="1" indent="-285750" eaLnBrk="0" hangingPunct="0">
              <a:spcBef>
                <a:spcPct val="20000"/>
              </a:spcBef>
            </a:pPr>
            <a:r>
              <a:rPr lang="en-US" sz="2400" dirty="0">
                <a:solidFill>
                  <a:srgbClr val="000000"/>
                </a:solidFill>
                <a:latin typeface="Calibri" pitchFamily="34" charset="0"/>
              </a:rPr>
              <a:t>What is the line </a:t>
            </a:r>
            <a:r>
              <a:rPr lang="en-US" sz="2400" b="1" dirty="0">
                <a:solidFill>
                  <a:srgbClr val="000000"/>
                </a:solidFill>
                <a:latin typeface="Calibri" pitchFamily="34" charset="0"/>
              </a:rPr>
              <a:t>l</a:t>
            </a:r>
            <a:r>
              <a:rPr lang="en-US" sz="2400" dirty="0">
                <a:solidFill>
                  <a:srgbClr val="000000"/>
                </a:solidFill>
                <a:latin typeface="Calibri" pitchFamily="34" charset="0"/>
              </a:rPr>
              <a:t> spanned by rays </a:t>
            </a:r>
            <a:r>
              <a:rPr lang="en-US" sz="2400" b="1" dirty="0">
                <a:solidFill>
                  <a:srgbClr val="000000"/>
                </a:solidFill>
                <a:latin typeface="Calibri" pitchFamily="34" charset="0"/>
              </a:rPr>
              <a:t>p</a:t>
            </a:r>
            <a:r>
              <a:rPr lang="en-US" sz="2400" b="1" baseline="-25000" dirty="0">
                <a:solidFill>
                  <a:srgbClr val="000000"/>
                </a:solidFill>
                <a:latin typeface="Calibri" pitchFamily="34" charset="0"/>
              </a:rPr>
              <a:t>1</a:t>
            </a:r>
            <a:r>
              <a:rPr lang="en-US" sz="2400" dirty="0">
                <a:solidFill>
                  <a:srgbClr val="000000"/>
                </a:solidFill>
                <a:latin typeface="Calibri" pitchFamily="34" charset="0"/>
              </a:rPr>
              <a:t> and </a:t>
            </a:r>
            <a:r>
              <a:rPr lang="en-US" sz="2400" b="1" dirty="0">
                <a:solidFill>
                  <a:srgbClr val="000000"/>
                </a:solidFill>
                <a:latin typeface="Calibri" pitchFamily="34" charset="0"/>
              </a:rPr>
              <a:t>p</a:t>
            </a:r>
            <a:r>
              <a:rPr lang="en-US" sz="2400" b="1" baseline="-25000" dirty="0">
                <a:solidFill>
                  <a:srgbClr val="000000"/>
                </a:solidFill>
                <a:latin typeface="Calibri" pitchFamily="34" charset="0"/>
              </a:rPr>
              <a:t>2 </a:t>
            </a:r>
            <a:r>
              <a:rPr lang="en-US" sz="2400" dirty="0">
                <a:solidFill>
                  <a:srgbClr val="000000"/>
                </a:solidFill>
                <a:latin typeface="Calibri" pitchFamily="34" charset="0"/>
              </a:rPr>
              <a:t>?</a:t>
            </a:r>
          </a:p>
          <a:p>
            <a:pPr marL="1143000" lvl="2" indent="-228600" eaLnBrk="0" hangingPunct="0">
              <a:spcBef>
                <a:spcPct val="20000"/>
              </a:spcBef>
              <a:buFontTx/>
              <a:buChar char="•"/>
            </a:pPr>
            <a:r>
              <a:rPr lang="en-US" sz="2000" b="1" dirty="0">
                <a:solidFill>
                  <a:srgbClr val="000000"/>
                </a:solidFill>
                <a:latin typeface="Calibri" pitchFamily="34" charset="0"/>
              </a:rPr>
              <a:t>l </a:t>
            </a:r>
            <a:r>
              <a:rPr lang="en-US" sz="2000" dirty="0">
                <a:solidFill>
                  <a:srgbClr val="000000"/>
                </a:solidFill>
                <a:latin typeface="Calibri" pitchFamily="34" charset="0"/>
              </a:rPr>
              <a:t>is </a:t>
            </a:r>
            <a:r>
              <a:rPr lang="en-US" sz="2000" dirty="0">
                <a:solidFill>
                  <a:srgbClr val="000000"/>
                </a:solidFill>
                <a:latin typeface="Calibri" pitchFamily="34" charset="0"/>
                <a:sym typeface="Symbol" pitchFamily="18" charset="2"/>
              </a:rPr>
              <a:t></a:t>
            </a:r>
            <a:r>
              <a:rPr lang="en-US" sz="2000" dirty="0">
                <a:solidFill>
                  <a:srgbClr val="000000"/>
                </a:solidFill>
                <a:latin typeface="Calibri" pitchFamily="34" charset="0"/>
              </a:rPr>
              <a:t> to </a:t>
            </a:r>
            <a:r>
              <a:rPr lang="en-US" sz="2000" b="1" dirty="0">
                <a:solidFill>
                  <a:srgbClr val="000000"/>
                </a:solidFill>
                <a:latin typeface="Calibri" pitchFamily="34" charset="0"/>
              </a:rPr>
              <a:t>p</a:t>
            </a:r>
            <a:r>
              <a:rPr lang="en-US" sz="2000" b="1" baseline="-25000" dirty="0">
                <a:solidFill>
                  <a:srgbClr val="000000"/>
                </a:solidFill>
                <a:latin typeface="Calibri" pitchFamily="34" charset="0"/>
              </a:rPr>
              <a:t>1</a:t>
            </a:r>
            <a:r>
              <a:rPr lang="en-US" sz="2000" dirty="0">
                <a:solidFill>
                  <a:srgbClr val="000000"/>
                </a:solidFill>
                <a:latin typeface="Calibri" pitchFamily="34" charset="0"/>
              </a:rPr>
              <a:t> and </a:t>
            </a:r>
            <a:r>
              <a:rPr lang="en-US" sz="2000" b="1" dirty="0">
                <a:solidFill>
                  <a:srgbClr val="000000"/>
                </a:solidFill>
                <a:latin typeface="Calibri" pitchFamily="34" charset="0"/>
              </a:rPr>
              <a:t>p</a:t>
            </a:r>
            <a:r>
              <a:rPr lang="en-US" sz="2000" b="1" baseline="-25000" dirty="0">
                <a:solidFill>
                  <a:srgbClr val="000000"/>
                </a:solidFill>
                <a:latin typeface="Calibri" pitchFamily="34" charset="0"/>
              </a:rPr>
              <a:t>2 </a:t>
            </a:r>
            <a:r>
              <a:rPr lang="en-US" sz="2000" dirty="0">
                <a:solidFill>
                  <a:srgbClr val="000000"/>
                </a:solidFill>
                <a:latin typeface="Calibri" pitchFamily="34" charset="0"/>
              </a:rPr>
              <a:t>  </a:t>
            </a:r>
            <a:r>
              <a:rPr lang="en-US" sz="2000" dirty="0">
                <a:solidFill>
                  <a:srgbClr val="000000"/>
                </a:solidFill>
                <a:latin typeface="Calibri" pitchFamily="34" charset="0"/>
                <a:sym typeface="Symbol" pitchFamily="18" charset="2"/>
              </a:rPr>
              <a:t>   </a:t>
            </a:r>
            <a:r>
              <a:rPr lang="en-US" sz="2000" b="1" dirty="0">
                <a:solidFill>
                  <a:srgbClr val="000000"/>
                </a:solidFill>
                <a:latin typeface="Calibri" pitchFamily="34" charset="0"/>
              </a:rPr>
              <a:t>l </a:t>
            </a:r>
            <a:r>
              <a:rPr lang="en-US" sz="2000" dirty="0">
                <a:solidFill>
                  <a:srgbClr val="000000"/>
                </a:solidFill>
                <a:latin typeface="Calibri" pitchFamily="34" charset="0"/>
              </a:rPr>
              <a:t>= </a:t>
            </a:r>
            <a:r>
              <a:rPr lang="en-US" sz="2000" b="1" dirty="0">
                <a:solidFill>
                  <a:srgbClr val="000000"/>
                </a:solidFill>
                <a:latin typeface="Calibri" pitchFamily="34" charset="0"/>
              </a:rPr>
              <a:t>p</a:t>
            </a:r>
            <a:r>
              <a:rPr lang="en-US" sz="2000" b="1" baseline="-25000" dirty="0">
                <a:solidFill>
                  <a:srgbClr val="000000"/>
                </a:solidFill>
                <a:latin typeface="Calibri" pitchFamily="34" charset="0"/>
              </a:rPr>
              <a:t>1</a:t>
            </a:r>
            <a:r>
              <a:rPr lang="en-US" sz="2000" dirty="0">
                <a:solidFill>
                  <a:srgbClr val="000000"/>
                </a:solidFill>
                <a:latin typeface="Calibri" pitchFamily="34" charset="0"/>
              </a:rPr>
              <a:t> </a:t>
            </a:r>
            <a:r>
              <a:rPr lang="en-US" sz="2000" dirty="0">
                <a:solidFill>
                  <a:srgbClr val="000000"/>
                </a:solidFill>
                <a:latin typeface="Calibri" pitchFamily="34" charset="0"/>
                <a:sym typeface="Symbol" pitchFamily="18" charset="2"/>
              </a:rPr>
              <a:t></a:t>
            </a:r>
            <a:r>
              <a:rPr lang="en-US" sz="2000" dirty="0">
                <a:solidFill>
                  <a:srgbClr val="000000"/>
                </a:solidFill>
                <a:latin typeface="Calibri" pitchFamily="34" charset="0"/>
              </a:rPr>
              <a:t> </a:t>
            </a:r>
            <a:r>
              <a:rPr lang="en-US" sz="2000" b="1" dirty="0">
                <a:solidFill>
                  <a:srgbClr val="000000"/>
                </a:solidFill>
                <a:latin typeface="Calibri" pitchFamily="34" charset="0"/>
              </a:rPr>
              <a:t>p</a:t>
            </a:r>
            <a:r>
              <a:rPr lang="en-US" sz="2000" b="1" baseline="-25000" dirty="0">
                <a:solidFill>
                  <a:srgbClr val="000000"/>
                </a:solidFill>
                <a:latin typeface="Calibri" pitchFamily="34" charset="0"/>
              </a:rPr>
              <a:t>2 </a:t>
            </a:r>
            <a:endParaRPr lang="en-US" sz="2000" dirty="0">
              <a:solidFill>
                <a:srgbClr val="000000"/>
              </a:solidFill>
              <a:latin typeface="Calibri" pitchFamily="34" charset="0"/>
            </a:endParaRPr>
          </a:p>
          <a:p>
            <a:pPr marL="1143000" lvl="2" indent="-228600" eaLnBrk="0" hangingPunct="0">
              <a:spcBef>
                <a:spcPct val="20000"/>
              </a:spcBef>
              <a:buFontTx/>
              <a:buChar char="•"/>
            </a:pPr>
            <a:r>
              <a:rPr lang="en-US" sz="2000" b="1" dirty="0">
                <a:solidFill>
                  <a:srgbClr val="000000"/>
                </a:solidFill>
                <a:latin typeface="Calibri" pitchFamily="34" charset="0"/>
              </a:rPr>
              <a:t>l</a:t>
            </a:r>
            <a:r>
              <a:rPr lang="en-US" sz="2000" dirty="0">
                <a:solidFill>
                  <a:srgbClr val="000000"/>
                </a:solidFill>
                <a:latin typeface="Calibri" pitchFamily="34" charset="0"/>
              </a:rPr>
              <a:t> can be interpreted as a </a:t>
            </a:r>
            <a:r>
              <a:rPr lang="en-US" sz="2000" i="1" dirty="0">
                <a:solidFill>
                  <a:srgbClr val="000000"/>
                </a:solidFill>
                <a:latin typeface="Calibri" pitchFamily="34" charset="0"/>
              </a:rPr>
              <a:t>plane normal</a:t>
            </a:r>
            <a:endParaRPr lang="en-US" sz="2000" dirty="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90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9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24" grpId="0"/>
      <p:bldP spid="2990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2D geometry</a:t>
            </a:r>
          </a:p>
        </p:txBody>
      </p:sp>
      <p:sp>
        <p:nvSpPr>
          <p:cNvPr id="3" name="Content Placeholder 2"/>
          <p:cNvSpPr>
            <a:spLocks noGrp="1"/>
          </p:cNvSpPr>
          <p:nvPr>
            <p:ph idx="1"/>
          </p:nvPr>
        </p:nvSpPr>
        <p:spPr/>
        <p:txBody>
          <a:bodyPr/>
          <a:lstStyle/>
          <a:p>
            <a:r>
              <a:rPr lang="en-US" dirty="0"/>
              <a:t>Image transformations</a:t>
            </a:r>
          </a:p>
          <a:p>
            <a:r>
              <a:rPr lang="en-US" dirty="0"/>
              <a:t>Image alignment / least squares</a:t>
            </a:r>
          </a:p>
          <a:p>
            <a:r>
              <a:rPr lang="en-US" dirty="0"/>
              <a:t>RANSAC</a:t>
            </a:r>
          </a:p>
          <a:p>
            <a:r>
              <a:rPr lang="en-US" dirty="0"/>
              <a:t>Panoramas</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custDataLst>
              <p:tags r:id="rId1"/>
            </p:custDataLst>
          </p:nvPr>
        </p:nvSpPr>
        <p:spPr/>
        <p:txBody>
          <a:bodyPr/>
          <a:lstStyle/>
          <a:p>
            <a:r>
              <a:rPr lang="en-US"/>
              <a:t>Vanishing points</a:t>
            </a:r>
          </a:p>
        </p:txBody>
      </p:sp>
      <p:sp>
        <p:nvSpPr>
          <p:cNvPr id="311299" name="Rectangle 3"/>
          <p:cNvSpPr>
            <a:spLocks noGrp="1" noChangeArrowheads="1"/>
          </p:cNvSpPr>
          <p:nvPr>
            <p:ph type="body" idx="1"/>
            <p:custDataLst>
              <p:tags r:id="rId2"/>
            </p:custDataLst>
          </p:nvPr>
        </p:nvSpPr>
        <p:spPr>
          <a:xfrm>
            <a:off x="1085745" y="4057548"/>
            <a:ext cx="10553910" cy="2286000"/>
          </a:xfrm>
        </p:spPr>
        <p:txBody>
          <a:bodyPr rtlCol="0">
            <a:normAutofit fontScale="92500" lnSpcReduction="10000"/>
          </a:bodyPr>
          <a:lstStyle/>
          <a:p>
            <a:pPr>
              <a:defRPr/>
            </a:pPr>
            <a:r>
              <a:rPr lang="en-US" sz="2800" dirty="0"/>
              <a:t>Properties</a:t>
            </a:r>
          </a:p>
          <a:p>
            <a:pPr lvl="1">
              <a:defRPr/>
            </a:pPr>
            <a:r>
              <a:rPr lang="en-US" dirty="0"/>
              <a:t>Any two parallel lines (in 3D) have the same vanishing point </a:t>
            </a:r>
            <a:r>
              <a:rPr lang="en-US" b="1" dirty="0"/>
              <a:t>v</a:t>
            </a:r>
            <a:endParaRPr lang="en-US" dirty="0"/>
          </a:p>
          <a:p>
            <a:pPr lvl="1">
              <a:defRPr/>
            </a:pPr>
            <a:r>
              <a:rPr lang="en-US" dirty="0"/>
              <a:t>The ray from </a:t>
            </a:r>
            <a:r>
              <a:rPr lang="en-US" b="1" dirty="0"/>
              <a:t>C</a:t>
            </a:r>
            <a:r>
              <a:rPr lang="en-US" dirty="0"/>
              <a:t> through </a:t>
            </a:r>
            <a:r>
              <a:rPr lang="en-US" b="1" dirty="0"/>
              <a:t>v</a:t>
            </a:r>
            <a:r>
              <a:rPr lang="en-US" dirty="0"/>
              <a:t> is parallel to the lines</a:t>
            </a:r>
          </a:p>
          <a:p>
            <a:pPr lvl="1">
              <a:defRPr/>
            </a:pPr>
            <a:r>
              <a:rPr lang="en-US" dirty="0"/>
              <a:t>An image may have more than one vanishing point</a:t>
            </a:r>
          </a:p>
          <a:p>
            <a:pPr lvl="2">
              <a:defRPr/>
            </a:pPr>
            <a:r>
              <a:rPr lang="en-US" dirty="0"/>
              <a:t>in fact, every image point is a potential vanishing point</a:t>
            </a:r>
          </a:p>
        </p:txBody>
      </p:sp>
      <p:sp>
        <p:nvSpPr>
          <p:cNvPr id="12292" name="Line 4"/>
          <p:cNvSpPr>
            <a:spLocks noChangeShapeType="1"/>
          </p:cNvSpPr>
          <p:nvPr>
            <p:custDataLst>
              <p:tags r:id="rId3"/>
            </p:custDataLst>
          </p:nvPr>
        </p:nvSpPr>
        <p:spPr bwMode="auto">
          <a:xfrm>
            <a:off x="4800600" y="1295400"/>
            <a:ext cx="0" cy="1524000"/>
          </a:xfrm>
          <a:prstGeom prst="line">
            <a:avLst/>
          </a:prstGeom>
          <a:noFill/>
          <a:ln w="28575">
            <a:solidFill>
              <a:schemeClr val="tx2"/>
            </a:solidFill>
            <a:round/>
            <a:headEnd/>
            <a:tailEnd/>
          </a:ln>
        </p:spPr>
        <p:txBody>
          <a:bodyPr wrap="none" anchor="ctr"/>
          <a:lstStyle/>
          <a:p>
            <a:endParaRPr lang="en-US"/>
          </a:p>
        </p:txBody>
      </p:sp>
      <p:sp>
        <p:nvSpPr>
          <p:cNvPr id="12293" name="Line 5"/>
          <p:cNvSpPr>
            <a:spLocks noChangeShapeType="1"/>
          </p:cNvSpPr>
          <p:nvPr>
            <p:custDataLst>
              <p:tags r:id="rId4"/>
            </p:custDataLst>
          </p:nvPr>
        </p:nvSpPr>
        <p:spPr bwMode="auto">
          <a:xfrm>
            <a:off x="4191000" y="3429000"/>
            <a:ext cx="3810000" cy="0"/>
          </a:xfrm>
          <a:prstGeom prst="line">
            <a:avLst/>
          </a:prstGeom>
          <a:noFill/>
          <a:ln w="28575">
            <a:solidFill>
              <a:srgbClr val="0066FF"/>
            </a:solidFill>
            <a:round/>
            <a:headEnd/>
            <a:tailEnd/>
          </a:ln>
        </p:spPr>
        <p:txBody>
          <a:bodyPr wrap="none" anchor="ctr"/>
          <a:lstStyle/>
          <a:p>
            <a:endParaRPr lang="en-US"/>
          </a:p>
        </p:txBody>
      </p:sp>
      <p:sp>
        <p:nvSpPr>
          <p:cNvPr id="12294" name="Text Box 6"/>
          <p:cNvSpPr txBox="1">
            <a:spLocks noChangeArrowheads="1"/>
          </p:cNvSpPr>
          <p:nvPr>
            <p:custDataLst>
              <p:tags r:id="rId5"/>
            </p:custDataLst>
          </p:nvPr>
        </p:nvSpPr>
        <p:spPr bwMode="auto">
          <a:xfrm>
            <a:off x="2971800" y="1524000"/>
            <a:ext cx="1049338" cy="304800"/>
          </a:xfrm>
          <a:prstGeom prst="rect">
            <a:avLst/>
          </a:prstGeom>
          <a:noFill/>
          <a:ln w="9525">
            <a:noFill/>
            <a:miter lim="800000"/>
            <a:headEnd/>
            <a:tailEnd/>
          </a:ln>
        </p:spPr>
        <p:txBody>
          <a:bodyPr wrap="none">
            <a:spAutoFit/>
          </a:bodyPr>
          <a:lstStyle/>
          <a:p>
            <a:pPr eaLnBrk="0" hangingPunct="0"/>
            <a:r>
              <a:rPr lang="en-US" sz="1400">
                <a:solidFill>
                  <a:srgbClr val="000000"/>
                </a:solidFill>
                <a:latin typeface="Times New Roman" pitchFamily="18" charset="0"/>
              </a:rPr>
              <a:t>image plane</a:t>
            </a:r>
          </a:p>
        </p:txBody>
      </p:sp>
      <p:sp>
        <p:nvSpPr>
          <p:cNvPr id="12295" name="Text Box 7"/>
          <p:cNvSpPr txBox="1">
            <a:spLocks noChangeArrowheads="1"/>
          </p:cNvSpPr>
          <p:nvPr>
            <p:custDataLst>
              <p:tags r:id="rId6"/>
            </p:custDataLst>
          </p:nvPr>
        </p:nvSpPr>
        <p:spPr bwMode="auto">
          <a:xfrm>
            <a:off x="3045232" y="2497138"/>
            <a:ext cx="704039" cy="652486"/>
          </a:xfrm>
          <a:prstGeom prst="rect">
            <a:avLst/>
          </a:prstGeom>
          <a:noFill/>
          <a:ln w="9525">
            <a:noFill/>
            <a:miter lim="800000"/>
            <a:headEnd/>
            <a:tailEnd/>
          </a:ln>
        </p:spPr>
        <p:txBody>
          <a:bodyPr wrap="none">
            <a:spAutoFit/>
          </a:bodyPr>
          <a:lstStyle/>
          <a:p>
            <a:pPr algn="ctr" eaLnBrk="0" hangingPunct="0"/>
            <a:r>
              <a:rPr lang="en-US" sz="1400">
                <a:solidFill>
                  <a:srgbClr val="000000"/>
                </a:solidFill>
                <a:latin typeface="Times New Roman" pitchFamily="18" charset="0"/>
              </a:rPr>
              <a:t>camera</a:t>
            </a:r>
          </a:p>
          <a:p>
            <a:pPr algn="ctr" eaLnBrk="0" hangingPunct="0">
              <a:lnSpc>
                <a:spcPct val="80000"/>
              </a:lnSpc>
            </a:pPr>
            <a:r>
              <a:rPr lang="en-US" sz="1400">
                <a:solidFill>
                  <a:srgbClr val="000000"/>
                </a:solidFill>
                <a:latin typeface="Times New Roman" pitchFamily="18" charset="0"/>
              </a:rPr>
              <a:t>center</a:t>
            </a:r>
          </a:p>
          <a:p>
            <a:pPr algn="ctr" eaLnBrk="0" hangingPunct="0">
              <a:lnSpc>
                <a:spcPct val="80000"/>
              </a:lnSpc>
            </a:pPr>
            <a:r>
              <a:rPr lang="en-US" sz="1400" b="1">
                <a:solidFill>
                  <a:srgbClr val="000000"/>
                </a:solidFill>
                <a:latin typeface="Times New Roman" pitchFamily="18" charset="0"/>
              </a:rPr>
              <a:t>C</a:t>
            </a:r>
            <a:endParaRPr lang="en-US" sz="1400">
              <a:solidFill>
                <a:srgbClr val="000000"/>
              </a:solidFill>
              <a:latin typeface="Times New Roman" pitchFamily="18" charset="0"/>
            </a:endParaRPr>
          </a:p>
        </p:txBody>
      </p:sp>
      <p:sp>
        <p:nvSpPr>
          <p:cNvPr id="12296" name="Line 8"/>
          <p:cNvSpPr>
            <a:spLocks noChangeShapeType="1"/>
          </p:cNvSpPr>
          <p:nvPr>
            <p:custDataLst>
              <p:tags r:id="rId7"/>
            </p:custDataLst>
          </p:nvPr>
        </p:nvSpPr>
        <p:spPr bwMode="auto">
          <a:xfrm>
            <a:off x="3657600" y="1828800"/>
            <a:ext cx="381000" cy="152400"/>
          </a:xfrm>
          <a:prstGeom prst="line">
            <a:avLst/>
          </a:prstGeom>
          <a:noFill/>
          <a:ln w="9525">
            <a:solidFill>
              <a:schemeClr val="tx1"/>
            </a:solidFill>
            <a:round/>
            <a:headEnd/>
            <a:tailEnd type="triangle" w="med" len="med"/>
          </a:ln>
        </p:spPr>
        <p:txBody>
          <a:bodyPr wrap="none" anchor="ctr"/>
          <a:lstStyle/>
          <a:p>
            <a:endParaRPr lang="en-US"/>
          </a:p>
        </p:txBody>
      </p:sp>
      <p:sp>
        <p:nvSpPr>
          <p:cNvPr id="12297" name="Text Box 9"/>
          <p:cNvSpPr txBox="1">
            <a:spLocks noChangeArrowheads="1"/>
          </p:cNvSpPr>
          <p:nvPr>
            <p:custDataLst>
              <p:tags r:id="rId8"/>
            </p:custDataLst>
          </p:nvPr>
        </p:nvSpPr>
        <p:spPr bwMode="auto">
          <a:xfrm>
            <a:off x="5105400" y="3505200"/>
            <a:ext cx="1651000" cy="304800"/>
          </a:xfrm>
          <a:prstGeom prst="rect">
            <a:avLst/>
          </a:prstGeom>
          <a:noFill/>
          <a:ln w="9525">
            <a:noFill/>
            <a:miter lim="800000"/>
            <a:headEnd/>
            <a:tailEnd/>
          </a:ln>
        </p:spPr>
        <p:txBody>
          <a:bodyPr wrap="none">
            <a:spAutoFit/>
          </a:bodyPr>
          <a:lstStyle/>
          <a:p>
            <a:pPr eaLnBrk="0" hangingPunct="0"/>
            <a:r>
              <a:rPr lang="en-US" sz="1400">
                <a:solidFill>
                  <a:srgbClr val="000000"/>
                </a:solidFill>
                <a:latin typeface="Times New Roman" pitchFamily="18" charset="0"/>
              </a:rPr>
              <a:t>line on ground plane</a:t>
            </a:r>
          </a:p>
        </p:txBody>
      </p:sp>
      <p:sp>
        <p:nvSpPr>
          <p:cNvPr id="12298" name="Line 10"/>
          <p:cNvSpPr>
            <a:spLocks noChangeShapeType="1"/>
          </p:cNvSpPr>
          <p:nvPr>
            <p:custDataLst>
              <p:tags r:id="rId9"/>
            </p:custDataLst>
          </p:nvPr>
        </p:nvSpPr>
        <p:spPr bwMode="auto">
          <a:xfrm flipV="1">
            <a:off x="4191000" y="2438400"/>
            <a:ext cx="228600" cy="990600"/>
          </a:xfrm>
          <a:prstGeom prst="line">
            <a:avLst/>
          </a:prstGeom>
          <a:noFill/>
          <a:ln w="28575">
            <a:solidFill>
              <a:srgbClr val="0066FF"/>
            </a:solidFill>
            <a:round/>
            <a:headEnd/>
            <a:tailEnd/>
          </a:ln>
        </p:spPr>
        <p:txBody>
          <a:bodyPr wrap="none" anchor="ctr"/>
          <a:lstStyle/>
          <a:p>
            <a:endParaRPr lang="en-US"/>
          </a:p>
        </p:txBody>
      </p:sp>
      <p:grpSp>
        <p:nvGrpSpPr>
          <p:cNvPr id="2" name="Group 11"/>
          <p:cNvGrpSpPr>
            <a:grpSpLocks/>
          </p:cNvGrpSpPr>
          <p:nvPr>
            <p:custDataLst>
              <p:tags r:id="rId10"/>
            </p:custDataLst>
          </p:nvPr>
        </p:nvGrpSpPr>
        <p:grpSpPr bwMode="auto">
          <a:xfrm>
            <a:off x="3733800" y="2393950"/>
            <a:ext cx="3886200" cy="76200"/>
            <a:chOff x="1392" y="1316"/>
            <a:chExt cx="2448" cy="48"/>
          </a:xfrm>
        </p:grpSpPr>
        <p:sp>
          <p:nvSpPr>
            <p:cNvPr id="12310" name="Line 12"/>
            <p:cNvSpPr>
              <a:spLocks noChangeShapeType="1"/>
            </p:cNvSpPr>
            <p:nvPr>
              <p:custDataLst>
                <p:tags r:id="rId21"/>
              </p:custDataLst>
            </p:nvPr>
          </p:nvSpPr>
          <p:spPr bwMode="auto">
            <a:xfrm>
              <a:off x="1392" y="1344"/>
              <a:ext cx="2448" cy="0"/>
            </a:xfrm>
            <a:prstGeom prst="line">
              <a:avLst/>
            </a:prstGeom>
            <a:noFill/>
            <a:ln w="9525">
              <a:solidFill>
                <a:schemeClr val="tx1"/>
              </a:solidFill>
              <a:round/>
              <a:headEnd/>
              <a:tailEnd type="triangle" w="med" len="med"/>
            </a:ln>
          </p:spPr>
          <p:txBody>
            <a:bodyPr wrap="none" anchor="ctr"/>
            <a:lstStyle/>
            <a:p>
              <a:endParaRPr lang="en-US"/>
            </a:p>
          </p:txBody>
        </p:sp>
        <p:sp>
          <p:nvSpPr>
            <p:cNvPr id="12311" name="Oval 13"/>
            <p:cNvSpPr>
              <a:spLocks noChangeArrowheads="1"/>
            </p:cNvSpPr>
            <p:nvPr>
              <p:custDataLst>
                <p:tags r:id="rId22"/>
              </p:custDataLst>
            </p:nvPr>
          </p:nvSpPr>
          <p:spPr bwMode="auto">
            <a:xfrm>
              <a:off x="1803" y="1316"/>
              <a:ext cx="48" cy="48"/>
            </a:xfrm>
            <a:prstGeom prst="ellipse">
              <a:avLst/>
            </a:prstGeom>
            <a:solidFill>
              <a:srgbClr val="0066FF"/>
            </a:solidFill>
            <a:ln w="9525">
              <a:solidFill>
                <a:schemeClr val="tx1"/>
              </a:solidFill>
              <a:round/>
              <a:headEnd/>
              <a:tailEnd/>
            </a:ln>
          </p:spPr>
          <p:txBody>
            <a:bodyPr wrap="none" anchor="ctr"/>
            <a:lstStyle/>
            <a:p>
              <a:pPr eaLnBrk="0" hangingPunct="0"/>
              <a:endParaRPr lang="en-US" sz="2400">
                <a:solidFill>
                  <a:srgbClr val="000000"/>
                </a:solidFill>
                <a:latin typeface="Times New Roman" pitchFamily="18" charset="0"/>
              </a:endParaRPr>
            </a:p>
          </p:txBody>
        </p:sp>
      </p:grpSp>
      <p:sp>
        <p:nvSpPr>
          <p:cNvPr id="12300" name="Text Box 14"/>
          <p:cNvSpPr txBox="1">
            <a:spLocks noChangeArrowheads="1"/>
          </p:cNvSpPr>
          <p:nvPr>
            <p:custDataLst>
              <p:tags r:id="rId11"/>
            </p:custDataLst>
          </p:nvPr>
        </p:nvSpPr>
        <p:spPr bwMode="auto">
          <a:xfrm>
            <a:off x="4810126" y="1955800"/>
            <a:ext cx="1458913" cy="304800"/>
          </a:xfrm>
          <a:prstGeom prst="rect">
            <a:avLst/>
          </a:prstGeom>
          <a:noFill/>
          <a:ln w="9525">
            <a:noFill/>
            <a:miter lim="800000"/>
            <a:headEnd/>
            <a:tailEnd/>
          </a:ln>
        </p:spPr>
        <p:txBody>
          <a:bodyPr wrap="none">
            <a:spAutoFit/>
          </a:bodyPr>
          <a:lstStyle/>
          <a:p>
            <a:pPr eaLnBrk="0" hangingPunct="0"/>
            <a:r>
              <a:rPr lang="en-US" sz="1400">
                <a:solidFill>
                  <a:srgbClr val="000000"/>
                </a:solidFill>
                <a:latin typeface="Times New Roman" pitchFamily="18" charset="0"/>
              </a:rPr>
              <a:t>vanishing point </a:t>
            </a:r>
            <a:r>
              <a:rPr lang="en-US" sz="1400" b="1">
                <a:solidFill>
                  <a:srgbClr val="000000"/>
                </a:solidFill>
                <a:latin typeface="Times New Roman" pitchFamily="18" charset="0"/>
              </a:rPr>
              <a:t>V</a:t>
            </a:r>
          </a:p>
        </p:txBody>
      </p:sp>
      <p:sp>
        <p:nvSpPr>
          <p:cNvPr id="12301" name="Line 15"/>
          <p:cNvSpPr>
            <a:spLocks noChangeShapeType="1"/>
          </p:cNvSpPr>
          <p:nvPr>
            <p:custDataLst>
              <p:tags r:id="rId12"/>
            </p:custDataLst>
          </p:nvPr>
        </p:nvSpPr>
        <p:spPr bwMode="auto">
          <a:xfrm flipH="1">
            <a:off x="4502150" y="2190750"/>
            <a:ext cx="381000" cy="190500"/>
          </a:xfrm>
          <a:prstGeom prst="line">
            <a:avLst/>
          </a:prstGeom>
          <a:noFill/>
          <a:ln w="9525">
            <a:solidFill>
              <a:schemeClr val="tx1"/>
            </a:solidFill>
            <a:round/>
            <a:headEnd/>
            <a:tailEnd type="triangle" w="med" len="med"/>
          </a:ln>
        </p:spPr>
        <p:txBody>
          <a:bodyPr wrap="none" anchor="ctr"/>
          <a:lstStyle/>
          <a:p>
            <a:endParaRPr lang="en-US"/>
          </a:p>
        </p:txBody>
      </p:sp>
      <p:sp>
        <p:nvSpPr>
          <p:cNvPr id="12302" name="Line 16"/>
          <p:cNvSpPr>
            <a:spLocks noChangeShapeType="1"/>
          </p:cNvSpPr>
          <p:nvPr>
            <p:custDataLst>
              <p:tags r:id="rId13"/>
            </p:custDataLst>
          </p:nvPr>
        </p:nvSpPr>
        <p:spPr bwMode="auto">
          <a:xfrm>
            <a:off x="3962400" y="2133600"/>
            <a:ext cx="0" cy="1524000"/>
          </a:xfrm>
          <a:prstGeom prst="line">
            <a:avLst/>
          </a:prstGeom>
          <a:noFill/>
          <a:ln w="28575">
            <a:solidFill>
              <a:schemeClr val="tx2"/>
            </a:solidFill>
            <a:round/>
            <a:headEnd/>
            <a:tailEnd/>
          </a:ln>
        </p:spPr>
        <p:txBody>
          <a:bodyPr wrap="none" anchor="ctr"/>
          <a:lstStyle/>
          <a:p>
            <a:endParaRPr lang="en-US"/>
          </a:p>
        </p:txBody>
      </p:sp>
      <p:sp>
        <p:nvSpPr>
          <p:cNvPr id="12303" name="Line 17"/>
          <p:cNvSpPr>
            <a:spLocks noChangeShapeType="1"/>
          </p:cNvSpPr>
          <p:nvPr>
            <p:custDataLst>
              <p:tags r:id="rId14"/>
            </p:custDataLst>
          </p:nvPr>
        </p:nvSpPr>
        <p:spPr bwMode="auto">
          <a:xfrm flipV="1">
            <a:off x="3962400" y="2819400"/>
            <a:ext cx="838200" cy="838200"/>
          </a:xfrm>
          <a:prstGeom prst="line">
            <a:avLst/>
          </a:prstGeom>
          <a:noFill/>
          <a:ln w="28575">
            <a:solidFill>
              <a:schemeClr val="tx1"/>
            </a:solidFill>
            <a:round/>
            <a:headEnd/>
            <a:tailEnd/>
          </a:ln>
        </p:spPr>
        <p:txBody>
          <a:bodyPr wrap="none" anchor="ctr"/>
          <a:lstStyle/>
          <a:p>
            <a:endParaRPr lang="en-US"/>
          </a:p>
        </p:txBody>
      </p:sp>
      <p:sp>
        <p:nvSpPr>
          <p:cNvPr id="12304" name="Line 18"/>
          <p:cNvSpPr>
            <a:spLocks noChangeShapeType="1"/>
          </p:cNvSpPr>
          <p:nvPr>
            <p:custDataLst>
              <p:tags r:id="rId15"/>
            </p:custDataLst>
          </p:nvPr>
        </p:nvSpPr>
        <p:spPr bwMode="auto">
          <a:xfrm flipV="1">
            <a:off x="3962400" y="1295400"/>
            <a:ext cx="838200" cy="838200"/>
          </a:xfrm>
          <a:prstGeom prst="line">
            <a:avLst/>
          </a:prstGeom>
          <a:noFill/>
          <a:ln w="28575">
            <a:solidFill>
              <a:schemeClr val="tx1"/>
            </a:solidFill>
            <a:round/>
            <a:headEnd/>
            <a:tailEnd/>
          </a:ln>
        </p:spPr>
        <p:txBody>
          <a:bodyPr wrap="none" anchor="ctr"/>
          <a:lstStyle/>
          <a:p>
            <a:endParaRPr lang="en-US"/>
          </a:p>
        </p:txBody>
      </p:sp>
      <p:sp>
        <p:nvSpPr>
          <p:cNvPr id="12305" name="Oval 19"/>
          <p:cNvSpPr>
            <a:spLocks noChangeArrowheads="1"/>
          </p:cNvSpPr>
          <p:nvPr>
            <p:custDataLst>
              <p:tags r:id="rId16"/>
            </p:custDataLst>
          </p:nvPr>
        </p:nvSpPr>
        <p:spPr bwMode="auto">
          <a:xfrm>
            <a:off x="3671888" y="2395538"/>
            <a:ext cx="76200" cy="762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latin typeface="Times New Roman" pitchFamily="18" charset="0"/>
            </a:endParaRPr>
          </a:p>
        </p:txBody>
      </p:sp>
      <p:grpSp>
        <p:nvGrpSpPr>
          <p:cNvPr id="3" name="Group 20"/>
          <p:cNvGrpSpPr>
            <a:grpSpLocks/>
          </p:cNvGrpSpPr>
          <p:nvPr>
            <p:custDataLst>
              <p:tags r:id="rId17"/>
            </p:custDataLst>
          </p:nvPr>
        </p:nvGrpSpPr>
        <p:grpSpPr bwMode="auto">
          <a:xfrm>
            <a:off x="4419600" y="2438400"/>
            <a:ext cx="4038600" cy="838200"/>
            <a:chOff x="1824" y="1344"/>
            <a:chExt cx="2544" cy="528"/>
          </a:xfrm>
        </p:grpSpPr>
        <p:sp>
          <p:nvSpPr>
            <p:cNvPr id="12307" name="Line 21"/>
            <p:cNvSpPr>
              <a:spLocks noChangeShapeType="1"/>
            </p:cNvSpPr>
            <p:nvPr>
              <p:custDataLst>
                <p:tags r:id="rId18"/>
              </p:custDataLst>
            </p:nvPr>
          </p:nvSpPr>
          <p:spPr bwMode="auto">
            <a:xfrm flipH="1" flipV="1">
              <a:off x="1824" y="1344"/>
              <a:ext cx="144" cy="336"/>
            </a:xfrm>
            <a:prstGeom prst="line">
              <a:avLst/>
            </a:prstGeom>
            <a:noFill/>
            <a:ln w="28575">
              <a:solidFill>
                <a:srgbClr val="0066FF"/>
              </a:solidFill>
              <a:round/>
              <a:headEnd/>
              <a:tailEnd/>
            </a:ln>
          </p:spPr>
          <p:txBody>
            <a:bodyPr wrap="none" anchor="ctr"/>
            <a:lstStyle/>
            <a:p>
              <a:endParaRPr lang="en-US"/>
            </a:p>
          </p:txBody>
        </p:sp>
        <p:sp>
          <p:nvSpPr>
            <p:cNvPr id="12308" name="Line 22"/>
            <p:cNvSpPr>
              <a:spLocks noChangeShapeType="1"/>
            </p:cNvSpPr>
            <p:nvPr>
              <p:custDataLst>
                <p:tags r:id="rId19"/>
              </p:custDataLst>
            </p:nvPr>
          </p:nvSpPr>
          <p:spPr bwMode="auto">
            <a:xfrm>
              <a:off x="1968" y="1680"/>
              <a:ext cx="2400" cy="0"/>
            </a:xfrm>
            <a:prstGeom prst="line">
              <a:avLst/>
            </a:prstGeom>
            <a:noFill/>
            <a:ln w="28575">
              <a:solidFill>
                <a:srgbClr val="0066FF"/>
              </a:solidFill>
              <a:round/>
              <a:headEnd/>
              <a:tailEnd/>
            </a:ln>
          </p:spPr>
          <p:txBody>
            <a:bodyPr wrap="none" anchor="ctr"/>
            <a:lstStyle/>
            <a:p>
              <a:endParaRPr lang="en-US"/>
            </a:p>
          </p:txBody>
        </p:sp>
        <p:sp>
          <p:nvSpPr>
            <p:cNvPr id="12309" name="Text Box 23"/>
            <p:cNvSpPr txBox="1">
              <a:spLocks noChangeArrowheads="1"/>
            </p:cNvSpPr>
            <p:nvPr>
              <p:custDataLst>
                <p:tags r:id="rId20"/>
              </p:custDataLst>
            </p:nvPr>
          </p:nvSpPr>
          <p:spPr bwMode="auto">
            <a:xfrm>
              <a:off x="2352" y="1680"/>
              <a:ext cx="1040" cy="192"/>
            </a:xfrm>
            <a:prstGeom prst="rect">
              <a:avLst/>
            </a:prstGeom>
            <a:noFill/>
            <a:ln w="9525">
              <a:noFill/>
              <a:miter lim="800000"/>
              <a:headEnd/>
              <a:tailEnd/>
            </a:ln>
          </p:spPr>
          <p:txBody>
            <a:bodyPr wrap="none">
              <a:spAutoFit/>
            </a:bodyPr>
            <a:lstStyle/>
            <a:p>
              <a:pPr eaLnBrk="0" hangingPunct="0"/>
              <a:r>
                <a:rPr lang="en-US" sz="1400">
                  <a:solidFill>
                    <a:srgbClr val="000000"/>
                  </a:solidFill>
                  <a:latin typeface="Times New Roman" pitchFamily="18" charset="0"/>
                </a:rPr>
                <a:t>line on ground plane</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Line 2"/>
          <p:cNvSpPr>
            <a:spLocks noChangeShapeType="1"/>
          </p:cNvSpPr>
          <p:nvPr>
            <p:custDataLst>
              <p:tags r:id="rId1"/>
            </p:custDataLst>
          </p:nvPr>
        </p:nvSpPr>
        <p:spPr bwMode="auto">
          <a:xfrm>
            <a:off x="1554164" y="2693988"/>
            <a:ext cx="9113837" cy="0"/>
          </a:xfrm>
          <a:prstGeom prst="line">
            <a:avLst/>
          </a:prstGeom>
          <a:noFill/>
          <a:ln w="12700">
            <a:solidFill>
              <a:schemeClr val="accent2"/>
            </a:solidFill>
            <a:round/>
            <a:headEnd/>
            <a:tailEnd/>
          </a:ln>
        </p:spPr>
        <p:txBody>
          <a:bodyPr/>
          <a:lstStyle/>
          <a:p>
            <a:endParaRPr lang="en-US"/>
          </a:p>
        </p:txBody>
      </p:sp>
      <p:grpSp>
        <p:nvGrpSpPr>
          <p:cNvPr id="2" name="Group 3"/>
          <p:cNvGrpSpPr>
            <a:grpSpLocks/>
          </p:cNvGrpSpPr>
          <p:nvPr>
            <p:custDataLst>
              <p:tags r:id="rId2"/>
            </p:custDataLst>
          </p:nvPr>
        </p:nvGrpSpPr>
        <p:grpSpPr bwMode="auto">
          <a:xfrm>
            <a:off x="1524000" y="2693988"/>
            <a:ext cx="9139238" cy="4159250"/>
            <a:chOff x="1050" y="1976"/>
            <a:chExt cx="3862" cy="1830"/>
          </a:xfrm>
        </p:grpSpPr>
        <p:sp>
          <p:nvSpPr>
            <p:cNvPr id="24646" name="Line 4"/>
            <p:cNvSpPr>
              <a:spLocks noChangeShapeType="1"/>
            </p:cNvSpPr>
            <p:nvPr>
              <p:custDataLst>
                <p:tags r:id="rId64"/>
              </p:custDataLst>
            </p:nvPr>
          </p:nvSpPr>
          <p:spPr bwMode="auto">
            <a:xfrm flipH="1">
              <a:off x="1056" y="1976"/>
              <a:ext cx="3479" cy="1492"/>
            </a:xfrm>
            <a:prstGeom prst="line">
              <a:avLst/>
            </a:prstGeom>
            <a:noFill/>
            <a:ln w="9525">
              <a:solidFill>
                <a:schemeClr val="accent2"/>
              </a:solidFill>
              <a:round/>
              <a:headEnd/>
              <a:tailEnd/>
            </a:ln>
          </p:spPr>
          <p:txBody>
            <a:bodyPr/>
            <a:lstStyle/>
            <a:p>
              <a:endParaRPr lang="en-US"/>
            </a:p>
          </p:txBody>
        </p:sp>
        <p:sp>
          <p:nvSpPr>
            <p:cNvPr id="24647" name="Line 5"/>
            <p:cNvSpPr>
              <a:spLocks noChangeShapeType="1"/>
            </p:cNvSpPr>
            <p:nvPr>
              <p:custDataLst>
                <p:tags r:id="rId65"/>
              </p:custDataLst>
            </p:nvPr>
          </p:nvSpPr>
          <p:spPr bwMode="auto">
            <a:xfrm flipV="1">
              <a:off x="1586" y="1976"/>
              <a:ext cx="2949" cy="1830"/>
            </a:xfrm>
            <a:prstGeom prst="line">
              <a:avLst/>
            </a:prstGeom>
            <a:noFill/>
            <a:ln w="9525">
              <a:solidFill>
                <a:schemeClr val="accent2"/>
              </a:solidFill>
              <a:round/>
              <a:headEnd/>
              <a:tailEnd/>
            </a:ln>
          </p:spPr>
          <p:txBody>
            <a:bodyPr/>
            <a:lstStyle/>
            <a:p>
              <a:endParaRPr lang="en-US"/>
            </a:p>
          </p:txBody>
        </p:sp>
        <p:sp>
          <p:nvSpPr>
            <p:cNvPr id="24648" name="Line 6"/>
            <p:cNvSpPr>
              <a:spLocks noChangeShapeType="1"/>
            </p:cNvSpPr>
            <p:nvPr>
              <p:custDataLst>
                <p:tags r:id="rId66"/>
              </p:custDataLst>
            </p:nvPr>
          </p:nvSpPr>
          <p:spPr bwMode="auto">
            <a:xfrm flipV="1">
              <a:off x="2525" y="1976"/>
              <a:ext cx="2010" cy="1824"/>
            </a:xfrm>
            <a:prstGeom prst="line">
              <a:avLst/>
            </a:prstGeom>
            <a:noFill/>
            <a:ln w="9525">
              <a:solidFill>
                <a:schemeClr val="accent2"/>
              </a:solidFill>
              <a:round/>
              <a:headEnd/>
              <a:tailEnd/>
            </a:ln>
          </p:spPr>
          <p:txBody>
            <a:bodyPr/>
            <a:lstStyle/>
            <a:p>
              <a:endParaRPr lang="en-US"/>
            </a:p>
          </p:txBody>
        </p:sp>
        <p:sp>
          <p:nvSpPr>
            <p:cNvPr id="24649" name="Line 7"/>
            <p:cNvSpPr>
              <a:spLocks noChangeShapeType="1"/>
            </p:cNvSpPr>
            <p:nvPr>
              <p:custDataLst>
                <p:tags r:id="rId67"/>
              </p:custDataLst>
            </p:nvPr>
          </p:nvSpPr>
          <p:spPr bwMode="auto">
            <a:xfrm flipV="1">
              <a:off x="3371" y="1976"/>
              <a:ext cx="1164" cy="1813"/>
            </a:xfrm>
            <a:prstGeom prst="line">
              <a:avLst/>
            </a:prstGeom>
            <a:noFill/>
            <a:ln w="9525">
              <a:solidFill>
                <a:schemeClr val="accent2"/>
              </a:solidFill>
              <a:round/>
              <a:headEnd/>
              <a:tailEnd/>
            </a:ln>
          </p:spPr>
          <p:txBody>
            <a:bodyPr/>
            <a:lstStyle/>
            <a:p>
              <a:endParaRPr lang="en-US"/>
            </a:p>
          </p:txBody>
        </p:sp>
        <p:sp>
          <p:nvSpPr>
            <p:cNvPr id="24650" name="Line 8"/>
            <p:cNvSpPr>
              <a:spLocks noChangeShapeType="1"/>
            </p:cNvSpPr>
            <p:nvPr>
              <p:custDataLst>
                <p:tags r:id="rId68"/>
              </p:custDataLst>
            </p:nvPr>
          </p:nvSpPr>
          <p:spPr bwMode="auto">
            <a:xfrm flipV="1">
              <a:off x="4195" y="1976"/>
              <a:ext cx="340" cy="1813"/>
            </a:xfrm>
            <a:prstGeom prst="line">
              <a:avLst/>
            </a:prstGeom>
            <a:noFill/>
            <a:ln w="9525">
              <a:solidFill>
                <a:schemeClr val="accent2"/>
              </a:solidFill>
              <a:round/>
              <a:headEnd/>
              <a:tailEnd/>
            </a:ln>
          </p:spPr>
          <p:txBody>
            <a:bodyPr/>
            <a:lstStyle/>
            <a:p>
              <a:endParaRPr lang="en-US"/>
            </a:p>
          </p:txBody>
        </p:sp>
        <p:sp>
          <p:nvSpPr>
            <p:cNvPr id="24651" name="Line 9"/>
            <p:cNvSpPr>
              <a:spLocks noChangeShapeType="1"/>
            </p:cNvSpPr>
            <p:nvPr>
              <p:custDataLst>
                <p:tags r:id="rId69"/>
              </p:custDataLst>
            </p:nvPr>
          </p:nvSpPr>
          <p:spPr bwMode="auto">
            <a:xfrm flipH="1" flipV="1">
              <a:off x="4535" y="1976"/>
              <a:ext cx="367" cy="921"/>
            </a:xfrm>
            <a:prstGeom prst="line">
              <a:avLst/>
            </a:prstGeom>
            <a:noFill/>
            <a:ln w="9525">
              <a:solidFill>
                <a:schemeClr val="accent2"/>
              </a:solidFill>
              <a:round/>
              <a:headEnd/>
              <a:tailEnd/>
            </a:ln>
          </p:spPr>
          <p:txBody>
            <a:bodyPr/>
            <a:lstStyle/>
            <a:p>
              <a:endParaRPr lang="en-US"/>
            </a:p>
          </p:txBody>
        </p:sp>
        <p:sp>
          <p:nvSpPr>
            <p:cNvPr id="24652" name="Line 10"/>
            <p:cNvSpPr>
              <a:spLocks noChangeShapeType="1"/>
            </p:cNvSpPr>
            <p:nvPr>
              <p:custDataLst>
                <p:tags r:id="rId70"/>
              </p:custDataLst>
            </p:nvPr>
          </p:nvSpPr>
          <p:spPr bwMode="auto">
            <a:xfrm flipH="1" flipV="1">
              <a:off x="4540" y="1976"/>
              <a:ext cx="372" cy="401"/>
            </a:xfrm>
            <a:prstGeom prst="line">
              <a:avLst/>
            </a:prstGeom>
            <a:noFill/>
            <a:ln w="9525">
              <a:solidFill>
                <a:schemeClr val="accent2"/>
              </a:solidFill>
              <a:round/>
              <a:headEnd/>
              <a:tailEnd/>
            </a:ln>
          </p:spPr>
          <p:txBody>
            <a:bodyPr/>
            <a:lstStyle/>
            <a:p>
              <a:endParaRPr lang="en-US"/>
            </a:p>
          </p:txBody>
        </p:sp>
        <p:sp>
          <p:nvSpPr>
            <p:cNvPr id="24653" name="Line 11"/>
            <p:cNvSpPr>
              <a:spLocks noChangeShapeType="1"/>
            </p:cNvSpPr>
            <p:nvPr>
              <p:custDataLst>
                <p:tags r:id="rId71"/>
              </p:custDataLst>
            </p:nvPr>
          </p:nvSpPr>
          <p:spPr bwMode="auto">
            <a:xfrm>
              <a:off x="4540" y="1976"/>
              <a:ext cx="368" cy="193"/>
            </a:xfrm>
            <a:prstGeom prst="line">
              <a:avLst/>
            </a:prstGeom>
            <a:noFill/>
            <a:ln w="9525">
              <a:solidFill>
                <a:schemeClr val="accent2"/>
              </a:solidFill>
              <a:round/>
              <a:headEnd/>
              <a:tailEnd/>
            </a:ln>
          </p:spPr>
          <p:txBody>
            <a:bodyPr/>
            <a:lstStyle/>
            <a:p>
              <a:endParaRPr lang="en-US"/>
            </a:p>
          </p:txBody>
        </p:sp>
        <p:sp>
          <p:nvSpPr>
            <p:cNvPr id="24654" name="Line 12"/>
            <p:cNvSpPr>
              <a:spLocks noChangeShapeType="1"/>
            </p:cNvSpPr>
            <p:nvPr>
              <p:custDataLst>
                <p:tags r:id="rId72"/>
              </p:custDataLst>
            </p:nvPr>
          </p:nvSpPr>
          <p:spPr bwMode="auto">
            <a:xfrm flipH="1" flipV="1">
              <a:off x="4540" y="1976"/>
              <a:ext cx="357" cy="90"/>
            </a:xfrm>
            <a:prstGeom prst="line">
              <a:avLst/>
            </a:prstGeom>
            <a:noFill/>
            <a:ln w="9525">
              <a:solidFill>
                <a:schemeClr val="accent2"/>
              </a:solidFill>
              <a:round/>
              <a:headEnd/>
              <a:tailEnd/>
            </a:ln>
          </p:spPr>
          <p:txBody>
            <a:bodyPr/>
            <a:lstStyle/>
            <a:p>
              <a:endParaRPr lang="en-US"/>
            </a:p>
          </p:txBody>
        </p:sp>
        <p:sp>
          <p:nvSpPr>
            <p:cNvPr id="24655" name="Line 13"/>
            <p:cNvSpPr>
              <a:spLocks noChangeShapeType="1"/>
            </p:cNvSpPr>
            <p:nvPr>
              <p:custDataLst>
                <p:tags r:id="rId73"/>
              </p:custDataLst>
            </p:nvPr>
          </p:nvSpPr>
          <p:spPr bwMode="auto">
            <a:xfrm flipV="1">
              <a:off x="1062" y="1976"/>
              <a:ext cx="3478" cy="989"/>
            </a:xfrm>
            <a:prstGeom prst="line">
              <a:avLst/>
            </a:prstGeom>
            <a:noFill/>
            <a:ln w="9525">
              <a:solidFill>
                <a:schemeClr val="accent2"/>
              </a:solidFill>
              <a:round/>
              <a:headEnd/>
              <a:tailEnd/>
            </a:ln>
          </p:spPr>
          <p:txBody>
            <a:bodyPr/>
            <a:lstStyle/>
            <a:p>
              <a:endParaRPr lang="en-US"/>
            </a:p>
          </p:txBody>
        </p:sp>
        <p:sp>
          <p:nvSpPr>
            <p:cNvPr id="24656" name="Line 14"/>
            <p:cNvSpPr>
              <a:spLocks noChangeShapeType="1"/>
            </p:cNvSpPr>
            <p:nvPr>
              <p:custDataLst>
                <p:tags r:id="rId74"/>
              </p:custDataLst>
            </p:nvPr>
          </p:nvSpPr>
          <p:spPr bwMode="auto">
            <a:xfrm flipV="1">
              <a:off x="1050" y="1976"/>
              <a:ext cx="3479" cy="593"/>
            </a:xfrm>
            <a:prstGeom prst="line">
              <a:avLst/>
            </a:prstGeom>
            <a:noFill/>
            <a:ln w="9525">
              <a:solidFill>
                <a:schemeClr val="accent2"/>
              </a:solidFill>
              <a:round/>
              <a:headEnd/>
              <a:tailEnd/>
            </a:ln>
          </p:spPr>
          <p:txBody>
            <a:bodyPr/>
            <a:lstStyle/>
            <a:p>
              <a:endParaRPr lang="en-US"/>
            </a:p>
          </p:txBody>
        </p:sp>
        <p:sp>
          <p:nvSpPr>
            <p:cNvPr id="24657" name="Line 15"/>
            <p:cNvSpPr>
              <a:spLocks noChangeShapeType="1"/>
            </p:cNvSpPr>
            <p:nvPr>
              <p:custDataLst>
                <p:tags r:id="rId75"/>
              </p:custDataLst>
            </p:nvPr>
          </p:nvSpPr>
          <p:spPr bwMode="auto">
            <a:xfrm flipV="1">
              <a:off x="1056" y="1976"/>
              <a:ext cx="3473" cy="339"/>
            </a:xfrm>
            <a:prstGeom prst="line">
              <a:avLst/>
            </a:prstGeom>
            <a:noFill/>
            <a:ln w="9525">
              <a:solidFill>
                <a:schemeClr val="accent2"/>
              </a:solidFill>
              <a:round/>
              <a:headEnd/>
              <a:tailEnd/>
            </a:ln>
          </p:spPr>
          <p:txBody>
            <a:bodyPr/>
            <a:lstStyle/>
            <a:p>
              <a:endParaRPr lang="en-US"/>
            </a:p>
          </p:txBody>
        </p:sp>
        <p:sp>
          <p:nvSpPr>
            <p:cNvPr id="24658" name="Line 16"/>
            <p:cNvSpPr>
              <a:spLocks noChangeShapeType="1"/>
            </p:cNvSpPr>
            <p:nvPr>
              <p:custDataLst>
                <p:tags r:id="rId76"/>
              </p:custDataLst>
            </p:nvPr>
          </p:nvSpPr>
          <p:spPr bwMode="auto">
            <a:xfrm flipV="1">
              <a:off x="1050" y="1976"/>
              <a:ext cx="3479" cy="142"/>
            </a:xfrm>
            <a:prstGeom prst="line">
              <a:avLst/>
            </a:prstGeom>
            <a:noFill/>
            <a:ln w="9525">
              <a:solidFill>
                <a:schemeClr val="accent2"/>
              </a:solidFill>
              <a:round/>
              <a:headEnd/>
              <a:tailEnd/>
            </a:ln>
          </p:spPr>
          <p:txBody>
            <a:bodyPr/>
            <a:lstStyle/>
            <a:p>
              <a:endParaRPr lang="en-US"/>
            </a:p>
          </p:txBody>
        </p:sp>
      </p:grpSp>
      <p:grpSp>
        <p:nvGrpSpPr>
          <p:cNvPr id="3" name="Group 17"/>
          <p:cNvGrpSpPr>
            <a:grpSpLocks/>
          </p:cNvGrpSpPr>
          <p:nvPr>
            <p:custDataLst>
              <p:tags r:id="rId3"/>
            </p:custDataLst>
          </p:nvPr>
        </p:nvGrpSpPr>
        <p:grpSpPr bwMode="auto">
          <a:xfrm flipH="1">
            <a:off x="1530350" y="2698750"/>
            <a:ext cx="9118600" cy="4159250"/>
            <a:chOff x="1050" y="1976"/>
            <a:chExt cx="3862" cy="1830"/>
          </a:xfrm>
        </p:grpSpPr>
        <p:sp>
          <p:nvSpPr>
            <p:cNvPr id="24633" name="Line 18"/>
            <p:cNvSpPr>
              <a:spLocks noChangeShapeType="1"/>
            </p:cNvSpPr>
            <p:nvPr>
              <p:custDataLst>
                <p:tags r:id="rId51"/>
              </p:custDataLst>
            </p:nvPr>
          </p:nvSpPr>
          <p:spPr bwMode="auto">
            <a:xfrm flipH="1">
              <a:off x="1056" y="1976"/>
              <a:ext cx="3479" cy="1492"/>
            </a:xfrm>
            <a:prstGeom prst="line">
              <a:avLst/>
            </a:prstGeom>
            <a:noFill/>
            <a:ln w="12700">
              <a:solidFill>
                <a:schemeClr val="accent2"/>
              </a:solidFill>
              <a:round/>
              <a:headEnd/>
              <a:tailEnd/>
            </a:ln>
          </p:spPr>
          <p:txBody>
            <a:bodyPr/>
            <a:lstStyle/>
            <a:p>
              <a:endParaRPr lang="en-US"/>
            </a:p>
          </p:txBody>
        </p:sp>
        <p:sp>
          <p:nvSpPr>
            <p:cNvPr id="24634" name="Line 19"/>
            <p:cNvSpPr>
              <a:spLocks noChangeShapeType="1"/>
            </p:cNvSpPr>
            <p:nvPr>
              <p:custDataLst>
                <p:tags r:id="rId52"/>
              </p:custDataLst>
            </p:nvPr>
          </p:nvSpPr>
          <p:spPr bwMode="auto">
            <a:xfrm flipV="1">
              <a:off x="1586" y="1976"/>
              <a:ext cx="2949" cy="1830"/>
            </a:xfrm>
            <a:prstGeom prst="line">
              <a:avLst/>
            </a:prstGeom>
            <a:noFill/>
            <a:ln w="12700">
              <a:solidFill>
                <a:schemeClr val="accent2"/>
              </a:solidFill>
              <a:round/>
              <a:headEnd/>
              <a:tailEnd/>
            </a:ln>
          </p:spPr>
          <p:txBody>
            <a:bodyPr/>
            <a:lstStyle/>
            <a:p>
              <a:endParaRPr lang="en-US"/>
            </a:p>
          </p:txBody>
        </p:sp>
        <p:sp>
          <p:nvSpPr>
            <p:cNvPr id="24635" name="Line 20"/>
            <p:cNvSpPr>
              <a:spLocks noChangeShapeType="1"/>
            </p:cNvSpPr>
            <p:nvPr>
              <p:custDataLst>
                <p:tags r:id="rId53"/>
              </p:custDataLst>
            </p:nvPr>
          </p:nvSpPr>
          <p:spPr bwMode="auto">
            <a:xfrm flipV="1">
              <a:off x="2525" y="1976"/>
              <a:ext cx="2010" cy="1824"/>
            </a:xfrm>
            <a:prstGeom prst="line">
              <a:avLst/>
            </a:prstGeom>
            <a:noFill/>
            <a:ln w="12700">
              <a:solidFill>
                <a:schemeClr val="accent2"/>
              </a:solidFill>
              <a:round/>
              <a:headEnd/>
              <a:tailEnd/>
            </a:ln>
          </p:spPr>
          <p:txBody>
            <a:bodyPr/>
            <a:lstStyle/>
            <a:p>
              <a:endParaRPr lang="en-US"/>
            </a:p>
          </p:txBody>
        </p:sp>
        <p:sp>
          <p:nvSpPr>
            <p:cNvPr id="24636" name="Line 21"/>
            <p:cNvSpPr>
              <a:spLocks noChangeShapeType="1"/>
            </p:cNvSpPr>
            <p:nvPr>
              <p:custDataLst>
                <p:tags r:id="rId54"/>
              </p:custDataLst>
            </p:nvPr>
          </p:nvSpPr>
          <p:spPr bwMode="auto">
            <a:xfrm flipV="1">
              <a:off x="3371" y="1976"/>
              <a:ext cx="1164" cy="1813"/>
            </a:xfrm>
            <a:prstGeom prst="line">
              <a:avLst/>
            </a:prstGeom>
            <a:noFill/>
            <a:ln w="12700">
              <a:solidFill>
                <a:schemeClr val="accent2"/>
              </a:solidFill>
              <a:round/>
              <a:headEnd/>
              <a:tailEnd/>
            </a:ln>
          </p:spPr>
          <p:txBody>
            <a:bodyPr/>
            <a:lstStyle/>
            <a:p>
              <a:endParaRPr lang="en-US"/>
            </a:p>
          </p:txBody>
        </p:sp>
        <p:sp>
          <p:nvSpPr>
            <p:cNvPr id="24637" name="Line 22"/>
            <p:cNvSpPr>
              <a:spLocks noChangeShapeType="1"/>
            </p:cNvSpPr>
            <p:nvPr>
              <p:custDataLst>
                <p:tags r:id="rId55"/>
              </p:custDataLst>
            </p:nvPr>
          </p:nvSpPr>
          <p:spPr bwMode="auto">
            <a:xfrm flipV="1">
              <a:off x="4195" y="1976"/>
              <a:ext cx="340" cy="1813"/>
            </a:xfrm>
            <a:prstGeom prst="line">
              <a:avLst/>
            </a:prstGeom>
            <a:noFill/>
            <a:ln w="12700">
              <a:solidFill>
                <a:schemeClr val="accent2"/>
              </a:solidFill>
              <a:round/>
              <a:headEnd/>
              <a:tailEnd/>
            </a:ln>
          </p:spPr>
          <p:txBody>
            <a:bodyPr/>
            <a:lstStyle/>
            <a:p>
              <a:endParaRPr lang="en-US"/>
            </a:p>
          </p:txBody>
        </p:sp>
        <p:sp>
          <p:nvSpPr>
            <p:cNvPr id="24638" name="Line 23"/>
            <p:cNvSpPr>
              <a:spLocks noChangeShapeType="1"/>
            </p:cNvSpPr>
            <p:nvPr>
              <p:custDataLst>
                <p:tags r:id="rId56"/>
              </p:custDataLst>
            </p:nvPr>
          </p:nvSpPr>
          <p:spPr bwMode="auto">
            <a:xfrm flipH="1" flipV="1">
              <a:off x="4535" y="1976"/>
              <a:ext cx="367" cy="921"/>
            </a:xfrm>
            <a:prstGeom prst="line">
              <a:avLst/>
            </a:prstGeom>
            <a:noFill/>
            <a:ln w="12700">
              <a:solidFill>
                <a:schemeClr val="accent2"/>
              </a:solidFill>
              <a:round/>
              <a:headEnd/>
              <a:tailEnd/>
            </a:ln>
          </p:spPr>
          <p:txBody>
            <a:bodyPr/>
            <a:lstStyle/>
            <a:p>
              <a:endParaRPr lang="en-US"/>
            </a:p>
          </p:txBody>
        </p:sp>
        <p:sp>
          <p:nvSpPr>
            <p:cNvPr id="24639" name="Line 24"/>
            <p:cNvSpPr>
              <a:spLocks noChangeShapeType="1"/>
            </p:cNvSpPr>
            <p:nvPr>
              <p:custDataLst>
                <p:tags r:id="rId57"/>
              </p:custDataLst>
            </p:nvPr>
          </p:nvSpPr>
          <p:spPr bwMode="auto">
            <a:xfrm flipH="1" flipV="1">
              <a:off x="4540" y="1976"/>
              <a:ext cx="372" cy="401"/>
            </a:xfrm>
            <a:prstGeom prst="line">
              <a:avLst/>
            </a:prstGeom>
            <a:noFill/>
            <a:ln w="12700">
              <a:solidFill>
                <a:schemeClr val="accent2"/>
              </a:solidFill>
              <a:round/>
              <a:headEnd/>
              <a:tailEnd/>
            </a:ln>
          </p:spPr>
          <p:txBody>
            <a:bodyPr/>
            <a:lstStyle/>
            <a:p>
              <a:endParaRPr lang="en-US"/>
            </a:p>
          </p:txBody>
        </p:sp>
        <p:sp>
          <p:nvSpPr>
            <p:cNvPr id="24640" name="Line 25"/>
            <p:cNvSpPr>
              <a:spLocks noChangeShapeType="1"/>
            </p:cNvSpPr>
            <p:nvPr>
              <p:custDataLst>
                <p:tags r:id="rId58"/>
              </p:custDataLst>
            </p:nvPr>
          </p:nvSpPr>
          <p:spPr bwMode="auto">
            <a:xfrm>
              <a:off x="4540" y="1976"/>
              <a:ext cx="368" cy="193"/>
            </a:xfrm>
            <a:prstGeom prst="line">
              <a:avLst/>
            </a:prstGeom>
            <a:noFill/>
            <a:ln w="12700">
              <a:solidFill>
                <a:schemeClr val="accent2"/>
              </a:solidFill>
              <a:round/>
              <a:headEnd/>
              <a:tailEnd/>
            </a:ln>
          </p:spPr>
          <p:txBody>
            <a:bodyPr/>
            <a:lstStyle/>
            <a:p>
              <a:endParaRPr lang="en-US"/>
            </a:p>
          </p:txBody>
        </p:sp>
        <p:sp>
          <p:nvSpPr>
            <p:cNvPr id="24641" name="Line 26"/>
            <p:cNvSpPr>
              <a:spLocks noChangeShapeType="1"/>
            </p:cNvSpPr>
            <p:nvPr>
              <p:custDataLst>
                <p:tags r:id="rId59"/>
              </p:custDataLst>
            </p:nvPr>
          </p:nvSpPr>
          <p:spPr bwMode="auto">
            <a:xfrm flipH="1" flipV="1">
              <a:off x="4540" y="1976"/>
              <a:ext cx="357" cy="90"/>
            </a:xfrm>
            <a:prstGeom prst="line">
              <a:avLst/>
            </a:prstGeom>
            <a:noFill/>
            <a:ln w="12700">
              <a:solidFill>
                <a:schemeClr val="accent2"/>
              </a:solidFill>
              <a:round/>
              <a:headEnd/>
              <a:tailEnd/>
            </a:ln>
          </p:spPr>
          <p:txBody>
            <a:bodyPr/>
            <a:lstStyle/>
            <a:p>
              <a:endParaRPr lang="en-US"/>
            </a:p>
          </p:txBody>
        </p:sp>
        <p:sp>
          <p:nvSpPr>
            <p:cNvPr id="24642" name="Line 27"/>
            <p:cNvSpPr>
              <a:spLocks noChangeShapeType="1"/>
            </p:cNvSpPr>
            <p:nvPr>
              <p:custDataLst>
                <p:tags r:id="rId60"/>
              </p:custDataLst>
            </p:nvPr>
          </p:nvSpPr>
          <p:spPr bwMode="auto">
            <a:xfrm flipV="1">
              <a:off x="1062" y="1976"/>
              <a:ext cx="3478" cy="989"/>
            </a:xfrm>
            <a:prstGeom prst="line">
              <a:avLst/>
            </a:prstGeom>
            <a:noFill/>
            <a:ln w="12700">
              <a:solidFill>
                <a:schemeClr val="accent2"/>
              </a:solidFill>
              <a:round/>
              <a:headEnd/>
              <a:tailEnd/>
            </a:ln>
          </p:spPr>
          <p:txBody>
            <a:bodyPr/>
            <a:lstStyle/>
            <a:p>
              <a:endParaRPr lang="en-US"/>
            </a:p>
          </p:txBody>
        </p:sp>
        <p:sp>
          <p:nvSpPr>
            <p:cNvPr id="24643" name="Line 28"/>
            <p:cNvSpPr>
              <a:spLocks noChangeShapeType="1"/>
            </p:cNvSpPr>
            <p:nvPr>
              <p:custDataLst>
                <p:tags r:id="rId61"/>
              </p:custDataLst>
            </p:nvPr>
          </p:nvSpPr>
          <p:spPr bwMode="auto">
            <a:xfrm flipV="1">
              <a:off x="1050" y="1976"/>
              <a:ext cx="3479" cy="593"/>
            </a:xfrm>
            <a:prstGeom prst="line">
              <a:avLst/>
            </a:prstGeom>
            <a:noFill/>
            <a:ln w="12700">
              <a:solidFill>
                <a:schemeClr val="accent2"/>
              </a:solidFill>
              <a:round/>
              <a:headEnd/>
              <a:tailEnd/>
            </a:ln>
          </p:spPr>
          <p:txBody>
            <a:bodyPr/>
            <a:lstStyle/>
            <a:p>
              <a:endParaRPr lang="en-US"/>
            </a:p>
          </p:txBody>
        </p:sp>
        <p:sp>
          <p:nvSpPr>
            <p:cNvPr id="24644" name="Line 29"/>
            <p:cNvSpPr>
              <a:spLocks noChangeShapeType="1"/>
            </p:cNvSpPr>
            <p:nvPr>
              <p:custDataLst>
                <p:tags r:id="rId62"/>
              </p:custDataLst>
            </p:nvPr>
          </p:nvSpPr>
          <p:spPr bwMode="auto">
            <a:xfrm flipV="1">
              <a:off x="1056" y="1976"/>
              <a:ext cx="3473" cy="339"/>
            </a:xfrm>
            <a:prstGeom prst="line">
              <a:avLst/>
            </a:prstGeom>
            <a:noFill/>
            <a:ln w="12700">
              <a:solidFill>
                <a:schemeClr val="accent2"/>
              </a:solidFill>
              <a:round/>
              <a:headEnd/>
              <a:tailEnd/>
            </a:ln>
          </p:spPr>
          <p:txBody>
            <a:bodyPr/>
            <a:lstStyle/>
            <a:p>
              <a:endParaRPr lang="en-US"/>
            </a:p>
          </p:txBody>
        </p:sp>
        <p:sp>
          <p:nvSpPr>
            <p:cNvPr id="24645" name="Line 30"/>
            <p:cNvSpPr>
              <a:spLocks noChangeShapeType="1"/>
            </p:cNvSpPr>
            <p:nvPr>
              <p:custDataLst>
                <p:tags r:id="rId63"/>
              </p:custDataLst>
            </p:nvPr>
          </p:nvSpPr>
          <p:spPr bwMode="auto">
            <a:xfrm flipV="1">
              <a:off x="1050" y="1976"/>
              <a:ext cx="3479" cy="142"/>
            </a:xfrm>
            <a:prstGeom prst="line">
              <a:avLst/>
            </a:prstGeom>
            <a:noFill/>
            <a:ln w="12700">
              <a:solidFill>
                <a:schemeClr val="accent2"/>
              </a:solidFill>
              <a:round/>
              <a:headEnd/>
              <a:tailEnd/>
            </a:ln>
          </p:spPr>
          <p:txBody>
            <a:bodyPr/>
            <a:lstStyle/>
            <a:p>
              <a:endParaRPr lang="en-US"/>
            </a:p>
          </p:txBody>
        </p:sp>
      </p:grpSp>
      <p:sp>
        <p:nvSpPr>
          <p:cNvPr id="24581" name="Rectangle 31"/>
          <p:cNvSpPr>
            <a:spLocks noGrp="1" noChangeArrowheads="1"/>
          </p:cNvSpPr>
          <p:nvPr>
            <p:ph type="title" idx="4294967295"/>
            <p:custDataLst>
              <p:tags r:id="rId4"/>
            </p:custDataLst>
          </p:nvPr>
        </p:nvSpPr>
        <p:spPr>
          <a:xfrm>
            <a:off x="1981200" y="76200"/>
            <a:ext cx="8229600" cy="1143000"/>
          </a:xfrm>
        </p:spPr>
        <p:txBody>
          <a:bodyPr/>
          <a:lstStyle/>
          <a:p>
            <a:r>
              <a:rPr lang="en-US"/>
              <a:t>Measuring height</a:t>
            </a:r>
          </a:p>
        </p:txBody>
      </p:sp>
      <p:sp>
        <p:nvSpPr>
          <p:cNvPr id="358432" name="Line 32"/>
          <p:cNvSpPr>
            <a:spLocks noChangeShapeType="1"/>
          </p:cNvSpPr>
          <p:nvPr>
            <p:custDataLst>
              <p:tags r:id="rId5"/>
            </p:custDataLst>
          </p:nvPr>
        </p:nvSpPr>
        <p:spPr bwMode="auto">
          <a:xfrm flipH="1" flipV="1">
            <a:off x="4867276" y="2695576"/>
            <a:ext cx="2524125" cy="2028825"/>
          </a:xfrm>
          <a:prstGeom prst="line">
            <a:avLst/>
          </a:prstGeom>
          <a:noFill/>
          <a:ln w="28575">
            <a:solidFill>
              <a:srgbClr val="FF0000"/>
            </a:solidFill>
            <a:round/>
            <a:headEnd/>
            <a:tailEnd/>
          </a:ln>
        </p:spPr>
        <p:txBody>
          <a:bodyPr wrap="none" anchor="ctr"/>
          <a:lstStyle/>
          <a:p>
            <a:endParaRPr lang="en-US"/>
          </a:p>
        </p:txBody>
      </p:sp>
      <p:grpSp>
        <p:nvGrpSpPr>
          <p:cNvPr id="4" name="Group 33"/>
          <p:cNvGrpSpPr>
            <a:grpSpLocks/>
          </p:cNvGrpSpPr>
          <p:nvPr>
            <p:custDataLst>
              <p:tags r:id="rId6"/>
            </p:custDataLst>
          </p:nvPr>
        </p:nvGrpSpPr>
        <p:grpSpPr bwMode="auto">
          <a:xfrm>
            <a:off x="7391400" y="1219200"/>
            <a:ext cx="685800" cy="3505200"/>
            <a:chOff x="3696" y="768"/>
            <a:chExt cx="432" cy="2208"/>
          </a:xfrm>
        </p:grpSpPr>
        <p:sp>
          <p:nvSpPr>
            <p:cNvPr id="24603" name="Rectangle 34"/>
            <p:cNvSpPr>
              <a:spLocks noChangeArrowheads="1"/>
            </p:cNvSpPr>
            <p:nvPr>
              <p:custDataLst>
                <p:tags r:id="rId23"/>
              </p:custDataLst>
            </p:nvPr>
          </p:nvSpPr>
          <p:spPr bwMode="auto">
            <a:xfrm>
              <a:off x="3696" y="768"/>
              <a:ext cx="384" cy="2208"/>
            </a:xfrm>
            <a:prstGeom prst="rect">
              <a:avLst/>
            </a:prstGeom>
            <a:solidFill>
              <a:schemeClr val="tx1"/>
            </a:solidFill>
            <a:ln w="2857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grpSp>
          <p:nvGrpSpPr>
            <p:cNvPr id="5" name="Group 35"/>
            <p:cNvGrpSpPr>
              <a:grpSpLocks/>
            </p:cNvGrpSpPr>
            <p:nvPr/>
          </p:nvGrpSpPr>
          <p:grpSpPr bwMode="auto">
            <a:xfrm>
              <a:off x="3888" y="912"/>
              <a:ext cx="240" cy="1824"/>
              <a:chOff x="3888" y="912"/>
              <a:chExt cx="240" cy="1824"/>
            </a:xfrm>
          </p:grpSpPr>
          <p:sp>
            <p:nvSpPr>
              <p:cNvPr id="24628" name="Text Box 36"/>
              <p:cNvSpPr txBox="1">
                <a:spLocks noChangeArrowheads="1"/>
              </p:cNvSpPr>
              <p:nvPr>
                <p:custDataLst>
                  <p:tags r:id="rId46"/>
                </p:custDataLst>
              </p:nvPr>
            </p:nvSpPr>
            <p:spPr bwMode="auto">
              <a:xfrm>
                <a:off x="3888" y="2448"/>
                <a:ext cx="240" cy="288"/>
              </a:xfrm>
              <a:prstGeom prst="rect">
                <a:avLst/>
              </a:prstGeom>
              <a:noFill/>
              <a:ln w="12700">
                <a:noFill/>
                <a:miter lim="800000"/>
                <a:headEnd/>
                <a:tailEnd/>
              </a:ln>
            </p:spPr>
            <p:txBody>
              <a:bodyPr>
                <a:spAutoFit/>
              </a:bodyPr>
              <a:lstStyle/>
              <a:p>
                <a:pPr eaLnBrk="0" hangingPunct="0">
                  <a:spcBef>
                    <a:spcPct val="50000"/>
                  </a:spcBef>
                </a:pPr>
                <a:r>
                  <a:rPr lang="en-US" sz="2400" b="1">
                    <a:solidFill>
                      <a:srgbClr val="FFFFFF"/>
                    </a:solidFill>
                    <a:latin typeface="Times New Roman" pitchFamily="18" charset="0"/>
                  </a:rPr>
                  <a:t>1</a:t>
                </a:r>
              </a:p>
            </p:txBody>
          </p:sp>
          <p:sp>
            <p:nvSpPr>
              <p:cNvPr id="24629" name="Text Box 37"/>
              <p:cNvSpPr txBox="1">
                <a:spLocks noChangeArrowheads="1"/>
              </p:cNvSpPr>
              <p:nvPr>
                <p:custDataLst>
                  <p:tags r:id="rId47"/>
                </p:custDataLst>
              </p:nvPr>
            </p:nvSpPr>
            <p:spPr bwMode="auto">
              <a:xfrm>
                <a:off x="3888" y="2064"/>
                <a:ext cx="240" cy="288"/>
              </a:xfrm>
              <a:prstGeom prst="rect">
                <a:avLst/>
              </a:prstGeom>
              <a:noFill/>
              <a:ln w="12700">
                <a:noFill/>
                <a:miter lim="800000"/>
                <a:headEnd/>
                <a:tailEnd/>
              </a:ln>
            </p:spPr>
            <p:txBody>
              <a:bodyPr>
                <a:spAutoFit/>
              </a:bodyPr>
              <a:lstStyle/>
              <a:p>
                <a:pPr eaLnBrk="0" hangingPunct="0">
                  <a:spcBef>
                    <a:spcPct val="50000"/>
                  </a:spcBef>
                </a:pPr>
                <a:r>
                  <a:rPr lang="en-US" sz="2400" b="1">
                    <a:solidFill>
                      <a:srgbClr val="FFFFFF"/>
                    </a:solidFill>
                    <a:latin typeface="Times New Roman" pitchFamily="18" charset="0"/>
                  </a:rPr>
                  <a:t>2</a:t>
                </a:r>
              </a:p>
            </p:txBody>
          </p:sp>
          <p:sp>
            <p:nvSpPr>
              <p:cNvPr id="24630" name="Text Box 38"/>
              <p:cNvSpPr txBox="1">
                <a:spLocks noChangeArrowheads="1"/>
              </p:cNvSpPr>
              <p:nvPr>
                <p:custDataLst>
                  <p:tags r:id="rId48"/>
                </p:custDataLst>
              </p:nvPr>
            </p:nvSpPr>
            <p:spPr bwMode="auto">
              <a:xfrm>
                <a:off x="3888" y="1680"/>
                <a:ext cx="240" cy="288"/>
              </a:xfrm>
              <a:prstGeom prst="rect">
                <a:avLst/>
              </a:prstGeom>
              <a:noFill/>
              <a:ln w="12700">
                <a:noFill/>
                <a:miter lim="800000"/>
                <a:headEnd/>
                <a:tailEnd/>
              </a:ln>
            </p:spPr>
            <p:txBody>
              <a:bodyPr>
                <a:spAutoFit/>
              </a:bodyPr>
              <a:lstStyle/>
              <a:p>
                <a:pPr eaLnBrk="0" hangingPunct="0">
                  <a:spcBef>
                    <a:spcPct val="50000"/>
                  </a:spcBef>
                </a:pPr>
                <a:r>
                  <a:rPr lang="en-US" sz="2400" b="1">
                    <a:solidFill>
                      <a:srgbClr val="FFFFFF"/>
                    </a:solidFill>
                    <a:latin typeface="Times New Roman" pitchFamily="18" charset="0"/>
                  </a:rPr>
                  <a:t>3</a:t>
                </a:r>
              </a:p>
            </p:txBody>
          </p:sp>
          <p:sp>
            <p:nvSpPr>
              <p:cNvPr id="24631" name="Text Box 39"/>
              <p:cNvSpPr txBox="1">
                <a:spLocks noChangeArrowheads="1"/>
              </p:cNvSpPr>
              <p:nvPr>
                <p:custDataLst>
                  <p:tags r:id="rId49"/>
                </p:custDataLst>
              </p:nvPr>
            </p:nvSpPr>
            <p:spPr bwMode="auto">
              <a:xfrm>
                <a:off x="3888" y="1296"/>
                <a:ext cx="240" cy="288"/>
              </a:xfrm>
              <a:prstGeom prst="rect">
                <a:avLst/>
              </a:prstGeom>
              <a:noFill/>
              <a:ln w="12700">
                <a:noFill/>
                <a:miter lim="800000"/>
                <a:headEnd/>
                <a:tailEnd/>
              </a:ln>
            </p:spPr>
            <p:txBody>
              <a:bodyPr>
                <a:spAutoFit/>
              </a:bodyPr>
              <a:lstStyle/>
              <a:p>
                <a:pPr eaLnBrk="0" hangingPunct="0">
                  <a:spcBef>
                    <a:spcPct val="50000"/>
                  </a:spcBef>
                </a:pPr>
                <a:r>
                  <a:rPr lang="en-US" sz="2400" b="1">
                    <a:solidFill>
                      <a:srgbClr val="FFFFFF"/>
                    </a:solidFill>
                    <a:latin typeface="Times New Roman" pitchFamily="18" charset="0"/>
                  </a:rPr>
                  <a:t>4</a:t>
                </a:r>
              </a:p>
            </p:txBody>
          </p:sp>
          <p:sp>
            <p:nvSpPr>
              <p:cNvPr id="24632" name="Text Box 40"/>
              <p:cNvSpPr txBox="1">
                <a:spLocks noChangeArrowheads="1"/>
              </p:cNvSpPr>
              <p:nvPr>
                <p:custDataLst>
                  <p:tags r:id="rId50"/>
                </p:custDataLst>
              </p:nvPr>
            </p:nvSpPr>
            <p:spPr bwMode="auto">
              <a:xfrm>
                <a:off x="3888" y="912"/>
                <a:ext cx="240" cy="288"/>
              </a:xfrm>
              <a:prstGeom prst="rect">
                <a:avLst/>
              </a:prstGeom>
              <a:noFill/>
              <a:ln w="12700">
                <a:noFill/>
                <a:miter lim="800000"/>
                <a:headEnd/>
                <a:tailEnd/>
              </a:ln>
            </p:spPr>
            <p:txBody>
              <a:bodyPr>
                <a:spAutoFit/>
              </a:bodyPr>
              <a:lstStyle/>
              <a:p>
                <a:pPr eaLnBrk="0" hangingPunct="0">
                  <a:spcBef>
                    <a:spcPct val="50000"/>
                  </a:spcBef>
                </a:pPr>
                <a:r>
                  <a:rPr lang="en-US" sz="2400" b="1">
                    <a:solidFill>
                      <a:srgbClr val="FFFFFF"/>
                    </a:solidFill>
                    <a:latin typeface="Times New Roman" pitchFamily="18" charset="0"/>
                  </a:rPr>
                  <a:t>5</a:t>
                </a:r>
              </a:p>
            </p:txBody>
          </p:sp>
        </p:grpSp>
        <p:grpSp>
          <p:nvGrpSpPr>
            <p:cNvPr id="6" name="Group 41"/>
            <p:cNvGrpSpPr>
              <a:grpSpLocks/>
            </p:cNvGrpSpPr>
            <p:nvPr/>
          </p:nvGrpSpPr>
          <p:grpSpPr bwMode="auto">
            <a:xfrm>
              <a:off x="3696" y="864"/>
              <a:ext cx="192" cy="2016"/>
              <a:chOff x="3696" y="864"/>
              <a:chExt cx="192" cy="2016"/>
            </a:xfrm>
          </p:grpSpPr>
          <p:sp>
            <p:nvSpPr>
              <p:cNvPr id="24606" name="Line 42"/>
              <p:cNvSpPr>
                <a:spLocks noChangeShapeType="1"/>
              </p:cNvSpPr>
              <p:nvPr>
                <p:custDataLst>
                  <p:tags r:id="rId24"/>
                </p:custDataLst>
              </p:nvPr>
            </p:nvSpPr>
            <p:spPr bwMode="auto">
              <a:xfrm>
                <a:off x="3696" y="2880"/>
                <a:ext cx="96" cy="0"/>
              </a:xfrm>
              <a:prstGeom prst="line">
                <a:avLst/>
              </a:prstGeom>
              <a:noFill/>
              <a:ln w="28575">
                <a:solidFill>
                  <a:schemeClr val="bg1"/>
                </a:solidFill>
                <a:round/>
                <a:headEnd/>
                <a:tailEnd/>
              </a:ln>
            </p:spPr>
            <p:txBody>
              <a:bodyPr wrap="none" anchor="ctr"/>
              <a:lstStyle/>
              <a:p>
                <a:endParaRPr lang="en-US"/>
              </a:p>
            </p:txBody>
          </p:sp>
          <p:sp>
            <p:nvSpPr>
              <p:cNvPr id="24607" name="Line 43"/>
              <p:cNvSpPr>
                <a:spLocks noChangeShapeType="1"/>
              </p:cNvSpPr>
              <p:nvPr>
                <p:custDataLst>
                  <p:tags r:id="rId25"/>
                </p:custDataLst>
              </p:nvPr>
            </p:nvSpPr>
            <p:spPr bwMode="auto">
              <a:xfrm>
                <a:off x="3696" y="2784"/>
                <a:ext cx="96" cy="0"/>
              </a:xfrm>
              <a:prstGeom prst="line">
                <a:avLst/>
              </a:prstGeom>
              <a:noFill/>
              <a:ln w="28575">
                <a:solidFill>
                  <a:schemeClr val="bg1"/>
                </a:solidFill>
                <a:round/>
                <a:headEnd/>
                <a:tailEnd/>
              </a:ln>
            </p:spPr>
            <p:txBody>
              <a:bodyPr wrap="none" anchor="ctr"/>
              <a:lstStyle/>
              <a:p>
                <a:endParaRPr lang="en-US"/>
              </a:p>
            </p:txBody>
          </p:sp>
          <p:sp>
            <p:nvSpPr>
              <p:cNvPr id="24608" name="Line 44"/>
              <p:cNvSpPr>
                <a:spLocks noChangeShapeType="1"/>
              </p:cNvSpPr>
              <p:nvPr>
                <p:custDataLst>
                  <p:tags r:id="rId26"/>
                </p:custDataLst>
              </p:nvPr>
            </p:nvSpPr>
            <p:spPr bwMode="auto">
              <a:xfrm>
                <a:off x="3696" y="2688"/>
                <a:ext cx="96" cy="0"/>
              </a:xfrm>
              <a:prstGeom prst="line">
                <a:avLst/>
              </a:prstGeom>
              <a:noFill/>
              <a:ln w="28575">
                <a:solidFill>
                  <a:schemeClr val="bg1"/>
                </a:solidFill>
                <a:round/>
                <a:headEnd/>
                <a:tailEnd/>
              </a:ln>
            </p:spPr>
            <p:txBody>
              <a:bodyPr wrap="none" anchor="ctr"/>
              <a:lstStyle/>
              <a:p>
                <a:endParaRPr lang="en-US"/>
              </a:p>
            </p:txBody>
          </p:sp>
          <p:sp>
            <p:nvSpPr>
              <p:cNvPr id="24609" name="Line 45"/>
              <p:cNvSpPr>
                <a:spLocks noChangeShapeType="1"/>
              </p:cNvSpPr>
              <p:nvPr>
                <p:custDataLst>
                  <p:tags r:id="rId27"/>
                </p:custDataLst>
              </p:nvPr>
            </p:nvSpPr>
            <p:spPr bwMode="auto">
              <a:xfrm>
                <a:off x="3696" y="2592"/>
                <a:ext cx="192" cy="0"/>
              </a:xfrm>
              <a:prstGeom prst="line">
                <a:avLst/>
              </a:prstGeom>
              <a:noFill/>
              <a:ln w="28575">
                <a:solidFill>
                  <a:schemeClr val="bg1"/>
                </a:solidFill>
                <a:round/>
                <a:headEnd/>
                <a:tailEnd/>
              </a:ln>
            </p:spPr>
            <p:txBody>
              <a:bodyPr wrap="none" anchor="ctr"/>
              <a:lstStyle/>
              <a:p>
                <a:endParaRPr lang="en-US"/>
              </a:p>
            </p:txBody>
          </p:sp>
          <p:sp>
            <p:nvSpPr>
              <p:cNvPr id="24610" name="Line 46"/>
              <p:cNvSpPr>
                <a:spLocks noChangeShapeType="1"/>
              </p:cNvSpPr>
              <p:nvPr>
                <p:custDataLst>
                  <p:tags r:id="rId28"/>
                </p:custDataLst>
              </p:nvPr>
            </p:nvSpPr>
            <p:spPr bwMode="auto">
              <a:xfrm>
                <a:off x="3696" y="2496"/>
                <a:ext cx="96" cy="0"/>
              </a:xfrm>
              <a:prstGeom prst="line">
                <a:avLst/>
              </a:prstGeom>
              <a:noFill/>
              <a:ln w="28575">
                <a:solidFill>
                  <a:schemeClr val="bg1"/>
                </a:solidFill>
                <a:round/>
                <a:headEnd/>
                <a:tailEnd/>
              </a:ln>
            </p:spPr>
            <p:txBody>
              <a:bodyPr wrap="none" anchor="ctr"/>
              <a:lstStyle/>
              <a:p>
                <a:endParaRPr lang="en-US"/>
              </a:p>
            </p:txBody>
          </p:sp>
          <p:sp>
            <p:nvSpPr>
              <p:cNvPr id="24611" name="Line 47"/>
              <p:cNvSpPr>
                <a:spLocks noChangeShapeType="1"/>
              </p:cNvSpPr>
              <p:nvPr>
                <p:custDataLst>
                  <p:tags r:id="rId29"/>
                </p:custDataLst>
              </p:nvPr>
            </p:nvSpPr>
            <p:spPr bwMode="auto">
              <a:xfrm>
                <a:off x="3696" y="2400"/>
                <a:ext cx="96" cy="0"/>
              </a:xfrm>
              <a:prstGeom prst="line">
                <a:avLst/>
              </a:prstGeom>
              <a:noFill/>
              <a:ln w="28575">
                <a:solidFill>
                  <a:schemeClr val="bg1"/>
                </a:solidFill>
                <a:round/>
                <a:headEnd/>
                <a:tailEnd/>
              </a:ln>
            </p:spPr>
            <p:txBody>
              <a:bodyPr wrap="none" anchor="ctr"/>
              <a:lstStyle/>
              <a:p>
                <a:endParaRPr lang="en-US"/>
              </a:p>
            </p:txBody>
          </p:sp>
          <p:sp>
            <p:nvSpPr>
              <p:cNvPr id="24612" name="Line 48"/>
              <p:cNvSpPr>
                <a:spLocks noChangeShapeType="1"/>
              </p:cNvSpPr>
              <p:nvPr>
                <p:custDataLst>
                  <p:tags r:id="rId30"/>
                </p:custDataLst>
              </p:nvPr>
            </p:nvSpPr>
            <p:spPr bwMode="auto">
              <a:xfrm>
                <a:off x="3696" y="2304"/>
                <a:ext cx="96" cy="0"/>
              </a:xfrm>
              <a:prstGeom prst="line">
                <a:avLst/>
              </a:prstGeom>
              <a:noFill/>
              <a:ln w="28575">
                <a:solidFill>
                  <a:schemeClr val="bg1"/>
                </a:solidFill>
                <a:round/>
                <a:headEnd/>
                <a:tailEnd/>
              </a:ln>
            </p:spPr>
            <p:txBody>
              <a:bodyPr wrap="none" anchor="ctr"/>
              <a:lstStyle/>
              <a:p>
                <a:endParaRPr lang="en-US"/>
              </a:p>
            </p:txBody>
          </p:sp>
          <p:sp>
            <p:nvSpPr>
              <p:cNvPr id="24613" name="Line 49"/>
              <p:cNvSpPr>
                <a:spLocks noChangeShapeType="1"/>
              </p:cNvSpPr>
              <p:nvPr>
                <p:custDataLst>
                  <p:tags r:id="rId31"/>
                </p:custDataLst>
              </p:nvPr>
            </p:nvSpPr>
            <p:spPr bwMode="auto">
              <a:xfrm>
                <a:off x="3696" y="2208"/>
                <a:ext cx="192" cy="0"/>
              </a:xfrm>
              <a:prstGeom prst="line">
                <a:avLst/>
              </a:prstGeom>
              <a:noFill/>
              <a:ln w="28575">
                <a:solidFill>
                  <a:schemeClr val="bg1"/>
                </a:solidFill>
                <a:round/>
                <a:headEnd/>
                <a:tailEnd/>
              </a:ln>
            </p:spPr>
            <p:txBody>
              <a:bodyPr wrap="none" anchor="ctr"/>
              <a:lstStyle/>
              <a:p>
                <a:endParaRPr lang="en-US"/>
              </a:p>
            </p:txBody>
          </p:sp>
          <p:sp>
            <p:nvSpPr>
              <p:cNvPr id="24614" name="Line 50"/>
              <p:cNvSpPr>
                <a:spLocks noChangeShapeType="1"/>
              </p:cNvSpPr>
              <p:nvPr>
                <p:custDataLst>
                  <p:tags r:id="rId32"/>
                </p:custDataLst>
              </p:nvPr>
            </p:nvSpPr>
            <p:spPr bwMode="auto">
              <a:xfrm>
                <a:off x="3696" y="2112"/>
                <a:ext cx="96" cy="0"/>
              </a:xfrm>
              <a:prstGeom prst="line">
                <a:avLst/>
              </a:prstGeom>
              <a:noFill/>
              <a:ln w="28575">
                <a:solidFill>
                  <a:schemeClr val="bg1"/>
                </a:solidFill>
                <a:round/>
                <a:headEnd/>
                <a:tailEnd/>
              </a:ln>
            </p:spPr>
            <p:txBody>
              <a:bodyPr wrap="none" anchor="ctr"/>
              <a:lstStyle/>
              <a:p>
                <a:endParaRPr lang="en-US"/>
              </a:p>
            </p:txBody>
          </p:sp>
          <p:sp>
            <p:nvSpPr>
              <p:cNvPr id="24615" name="Line 51"/>
              <p:cNvSpPr>
                <a:spLocks noChangeShapeType="1"/>
              </p:cNvSpPr>
              <p:nvPr>
                <p:custDataLst>
                  <p:tags r:id="rId33"/>
                </p:custDataLst>
              </p:nvPr>
            </p:nvSpPr>
            <p:spPr bwMode="auto">
              <a:xfrm>
                <a:off x="3696" y="2016"/>
                <a:ext cx="96" cy="0"/>
              </a:xfrm>
              <a:prstGeom prst="line">
                <a:avLst/>
              </a:prstGeom>
              <a:noFill/>
              <a:ln w="28575">
                <a:solidFill>
                  <a:schemeClr val="bg1"/>
                </a:solidFill>
                <a:round/>
                <a:headEnd/>
                <a:tailEnd/>
              </a:ln>
            </p:spPr>
            <p:txBody>
              <a:bodyPr wrap="none" anchor="ctr"/>
              <a:lstStyle/>
              <a:p>
                <a:endParaRPr lang="en-US"/>
              </a:p>
            </p:txBody>
          </p:sp>
          <p:sp>
            <p:nvSpPr>
              <p:cNvPr id="24616" name="Line 52"/>
              <p:cNvSpPr>
                <a:spLocks noChangeShapeType="1"/>
              </p:cNvSpPr>
              <p:nvPr>
                <p:custDataLst>
                  <p:tags r:id="rId34"/>
                </p:custDataLst>
              </p:nvPr>
            </p:nvSpPr>
            <p:spPr bwMode="auto">
              <a:xfrm>
                <a:off x="3696" y="1920"/>
                <a:ext cx="96" cy="0"/>
              </a:xfrm>
              <a:prstGeom prst="line">
                <a:avLst/>
              </a:prstGeom>
              <a:noFill/>
              <a:ln w="28575">
                <a:solidFill>
                  <a:schemeClr val="bg1"/>
                </a:solidFill>
                <a:round/>
                <a:headEnd/>
                <a:tailEnd/>
              </a:ln>
            </p:spPr>
            <p:txBody>
              <a:bodyPr wrap="none" anchor="ctr"/>
              <a:lstStyle/>
              <a:p>
                <a:endParaRPr lang="en-US"/>
              </a:p>
            </p:txBody>
          </p:sp>
          <p:sp>
            <p:nvSpPr>
              <p:cNvPr id="24617" name="Line 53"/>
              <p:cNvSpPr>
                <a:spLocks noChangeShapeType="1"/>
              </p:cNvSpPr>
              <p:nvPr>
                <p:custDataLst>
                  <p:tags r:id="rId35"/>
                </p:custDataLst>
              </p:nvPr>
            </p:nvSpPr>
            <p:spPr bwMode="auto">
              <a:xfrm>
                <a:off x="3696" y="1824"/>
                <a:ext cx="192" cy="0"/>
              </a:xfrm>
              <a:prstGeom prst="line">
                <a:avLst/>
              </a:prstGeom>
              <a:noFill/>
              <a:ln w="28575">
                <a:solidFill>
                  <a:schemeClr val="bg1"/>
                </a:solidFill>
                <a:round/>
                <a:headEnd/>
                <a:tailEnd/>
              </a:ln>
            </p:spPr>
            <p:txBody>
              <a:bodyPr wrap="none" anchor="ctr"/>
              <a:lstStyle/>
              <a:p>
                <a:endParaRPr lang="en-US"/>
              </a:p>
            </p:txBody>
          </p:sp>
          <p:sp>
            <p:nvSpPr>
              <p:cNvPr id="24618" name="Line 54"/>
              <p:cNvSpPr>
                <a:spLocks noChangeShapeType="1"/>
              </p:cNvSpPr>
              <p:nvPr>
                <p:custDataLst>
                  <p:tags r:id="rId36"/>
                </p:custDataLst>
              </p:nvPr>
            </p:nvSpPr>
            <p:spPr bwMode="auto">
              <a:xfrm>
                <a:off x="3696" y="1728"/>
                <a:ext cx="96" cy="0"/>
              </a:xfrm>
              <a:prstGeom prst="line">
                <a:avLst/>
              </a:prstGeom>
              <a:noFill/>
              <a:ln w="28575">
                <a:solidFill>
                  <a:schemeClr val="bg1"/>
                </a:solidFill>
                <a:round/>
                <a:headEnd/>
                <a:tailEnd/>
              </a:ln>
            </p:spPr>
            <p:txBody>
              <a:bodyPr wrap="none" anchor="ctr"/>
              <a:lstStyle/>
              <a:p>
                <a:endParaRPr lang="en-US"/>
              </a:p>
            </p:txBody>
          </p:sp>
          <p:sp>
            <p:nvSpPr>
              <p:cNvPr id="24619" name="Line 55"/>
              <p:cNvSpPr>
                <a:spLocks noChangeShapeType="1"/>
              </p:cNvSpPr>
              <p:nvPr>
                <p:custDataLst>
                  <p:tags r:id="rId37"/>
                </p:custDataLst>
              </p:nvPr>
            </p:nvSpPr>
            <p:spPr bwMode="auto">
              <a:xfrm>
                <a:off x="3696" y="1632"/>
                <a:ext cx="96" cy="0"/>
              </a:xfrm>
              <a:prstGeom prst="line">
                <a:avLst/>
              </a:prstGeom>
              <a:noFill/>
              <a:ln w="28575">
                <a:solidFill>
                  <a:schemeClr val="bg1"/>
                </a:solidFill>
                <a:round/>
                <a:headEnd/>
                <a:tailEnd/>
              </a:ln>
            </p:spPr>
            <p:txBody>
              <a:bodyPr wrap="none" anchor="ctr"/>
              <a:lstStyle/>
              <a:p>
                <a:endParaRPr lang="en-US"/>
              </a:p>
            </p:txBody>
          </p:sp>
          <p:sp>
            <p:nvSpPr>
              <p:cNvPr id="24620" name="Line 56"/>
              <p:cNvSpPr>
                <a:spLocks noChangeShapeType="1"/>
              </p:cNvSpPr>
              <p:nvPr>
                <p:custDataLst>
                  <p:tags r:id="rId38"/>
                </p:custDataLst>
              </p:nvPr>
            </p:nvSpPr>
            <p:spPr bwMode="auto">
              <a:xfrm>
                <a:off x="3696" y="1536"/>
                <a:ext cx="96" cy="0"/>
              </a:xfrm>
              <a:prstGeom prst="line">
                <a:avLst/>
              </a:prstGeom>
              <a:noFill/>
              <a:ln w="28575">
                <a:solidFill>
                  <a:schemeClr val="bg1"/>
                </a:solidFill>
                <a:round/>
                <a:headEnd/>
                <a:tailEnd/>
              </a:ln>
            </p:spPr>
            <p:txBody>
              <a:bodyPr wrap="none" anchor="ctr"/>
              <a:lstStyle/>
              <a:p>
                <a:endParaRPr lang="en-US"/>
              </a:p>
            </p:txBody>
          </p:sp>
          <p:sp>
            <p:nvSpPr>
              <p:cNvPr id="24621" name="Line 57"/>
              <p:cNvSpPr>
                <a:spLocks noChangeShapeType="1"/>
              </p:cNvSpPr>
              <p:nvPr>
                <p:custDataLst>
                  <p:tags r:id="rId39"/>
                </p:custDataLst>
              </p:nvPr>
            </p:nvSpPr>
            <p:spPr bwMode="auto">
              <a:xfrm>
                <a:off x="3696" y="1440"/>
                <a:ext cx="192" cy="0"/>
              </a:xfrm>
              <a:prstGeom prst="line">
                <a:avLst/>
              </a:prstGeom>
              <a:noFill/>
              <a:ln w="28575">
                <a:solidFill>
                  <a:schemeClr val="bg1"/>
                </a:solidFill>
                <a:round/>
                <a:headEnd/>
                <a:tailEnd/>
              </a:ln>
            </p:spPr>
            <p:txBody>
              <a:bodyPr wrap="none" anchor="ctr"/>
              <a:lstStyle/>
              <a:p>
                <a:endParaRPr lang="en-US"/>
              </a:p>
            </p:txBody>
          </p:sp>
          <p:sp>
            <p:nvSpPr>
              <p:cNvPr id="24622" name="Line 58"/>
              <p:cNvSpPr>
                <a:spLocks noChangeShapeType="1"/>
              </p:cNvSpPr>
              <p:nvPr>
                <p:custDataLst>
                  <p:tags r:id="rId40"/>
                </p:custDataLst>
              </p:nvPr>
            </p:nvSpPr>
            <p:spPr bwMode="auto">
              <a:xfrm>
                <a:off x="3696" y="1344"/>
                <a:ext cx="96" cy="0"/>
              </a:xfrm>
              <a:prstGeom prst="line">
                <a:avLst/>
              </a:prstGeom>
              <a:noFill/>
              <a:ln w="28575">
                <a:solidFill>
                  <a:schemeClr val="bg1"/>
                </a:solidFill>
                <a:round/>
                <a:headEnd/>
                <a:tailEnd/>
              </a:ln>
            </p:spPr>
            <p:txBody>
              <a:bodyPr wrap="none" anchor="ctr"/>
              <a:lstStyle/>
              <a:p>
                <a:endParaRPr lang="en-US"/>
              </a:p>
            </p:txBody>
          </p:sp>
          <p:sp>
            <p:nvSpPr>
              <p:cNvPr id="24623" name="Line 59"/>
              <p:cNvSpPr>
                <a:spLocks noChangeShapeType="1"/>
              </p:cNvSpPr>
              <p:nvPr>
                <p:custDataLst>
                  <p:tags r:id="rId41"/>
                </p:custDataLst>
              </p:nvPr>
            </p:nvSpPr>
            <p:spPr bwMode="auto">
              <a:xfrm>
                <a:off x="3696" y="1248"/>
                <a:ext cx="96" cy="0"/>
              </a:xfrm>
              <a:prstGeom prst="line">
                <a:avLst/>
              </a:prstGeom>
              <a:noFill/>
              <a:ln w="28575">
                <a:solidFill>
                  <a:schemeClr val="bg1"/>
                </a:solidFill>
                <a:round/>
                <a:headEnd/>
                <a:tailEnd/>
              </a:ln>
            </p:spPr>
            <p:txBody>
              <a:bodyPr wrap="none" anchor="ctr"/>
              <a:lstStyle/>
              <a:p>
                <a:endParaRPr lang="en-US"/>
              </a:p>
            </p:txBody>
          </p:sp>
          <p:sp>
            <p:nvSpPr>
              <p:cNvPr id="24624" name="Line 60"/>
              <p:cNvSpPr>
                <a:spLocks noChangeShapeType="1"/>
              </p:cNvSpPr>
              <p:nvPr>
                <p:custDataLst>
                  <p:tags r:id="rId42"/>
                </p:custDataLst>
              </p:nvPr>
            </p:nvSpPr>
            <p:spPr bwMode="auto">
              <a:xfrm>
                <a:off x="3696" y="1152"/>
                <a:ext cx="96" cy="0"/>
              </a:xfrm>
              <a:prstGeom prst="line">
                <a:avLst/>
              </a:prstGeom>
              <a:noFill/>
              <a:ln w="28575">
                <a:solidFill>
                  <a:schemeClr val="bg1"/>
                </a:solidFill>
                <a:round/>
                <a:headEnd/>
                <a:tailEnd/>
              </a:ln>
            </p:spPr>
            <p:txBody>
              <a:bodyPr wrap="none" anchor="ctr"/>
              <a:lstStyle/>
              <a:p>
                <a:endParaRPr lang="en-US"/>
              </a:p>
            </p:txBody>
          </p:sp>
          <p:sp>
            <p:nvSpPr>
              <p:cNvPr id="24625" name="Line 61"/>
              <p:cNvSpPr>
                <a:spLocks noChangeShapeType="1"/>
              </p:cNvSpPr>
              <p:nvPr>
                <p:custDataLst>
                  <p:tags r:id="rId43"/>
                </p:custDataLst>
              </p:nvPr>
            </p:nvSpPr>
            <p:spPr bwMode="auto">
              <a:xfrm>
                <a:off x="3696" y="1056"/>
                <a:ext cx="192" cy="0"/>
              </a:xfrm>
              <a:prstGeom prst="line">
                <a:avLst/>
              </a:prstGeom>
              <a:noFill/>
              <a:ln w="28575">
                <a:solidFill>
                  <a:schemeClr val="bg1"/>
                </a:solidFill>
                <a:round/>
                <a:headEnd/>
                <a:tailEnd/>
              </a:ln>
            </p:spPr>
            <p:txBody>
              <a:bodyPr wrap="none" anchor="ctr"/>
              <a:lstStyle/>
              <a:p>
                <a:endParaRPr lang="en-US"/>
              </a:p>
            </p:txBody>
          </p:sp>
          <p:sp>
            <p:nvSpPr>
              <p:cNvPr id="24626" name="Line 62"/>
              <p:cNvSpPr>
                <a:spLocks noChangeShapeType="1"/>
              </p:cNvSpPr>
              <p:nvPr>
                <p:custDataLst>
                  <p:tags r:id="rId44"/>
                </p:custDataLst>
              </p:nvPr>
            </p:nvSpPr>
            <p:spPr bwMode="auto">
              <a:xfrm>
                <a:off x="3696" y="960"/>
                <a:ext cx="96" cy="0"/>
              </a:xfrm>
              <a:prstGeom prst="line">
                <a:avLst/>
              </a:prstGeom>
              <a:noFill/>
              <a:ln w="28575">
                <a:solidFill>
                  <a:schemeClr val="bg1"/>
                </a:solidFill>
                <a:round/>
                <a:headEnd/>
                <a:tailEnd/>
              </a:ln>
            </p:spPr>
            <p:txBody>
              <a:bodyPr wrap="none" anchor="ctr"/>
              <a:lstStyle/>
              <a:p>
                <a:endParaRPr lang="en-US"/>
              </a:p>
            </p:txBody>
          </p:sp>
          <p:sp>
            <p:nvSpPr>
              <p:cNvPr id="24627" name="Line 63"/>
              <p:cNvSpPr>
                <a:spLocks noChangeShapeType="1"/>
              </p:cNvSpPr>
              <p:nvPr>
                <p:custDataLst>
                  <p:tags r:id="rId45"/>
                </p:custDataLst>
              </p:nvPr>
            </p:nvSpPr>
            <p:spPr bwMode="auto">
              <a:xfrm>
                <a:off x="3696" y="864"/>
                <a:ext cx="96" cy="0"/>
              </a:xfrm>
              <a:prstGeom prst="line">
                <a:avLst/>
              </a:prstGeom>
              <a:noFill/>
              <a:ln w="28575">
                <a:solidFill>
                  <a:schemeClr val="bg1"/>
                </a:solidFill>
                <a:round/>
                <a:headEnd/>
                <a:tailEnd/>
              </a:ln>
            </p:spPr>
            <p:txBody>
              <a:bodyPr wrap="none" anchor="ctr"/>
              <a:lstStyle/>
              <a:p>
                <a:endParaRPr lang="en-US"/>
              </a:p>
            </p:txBody>
          </p:sp>
        </p:grpSp>
      </p:grpSp>
      <p:sp>
        <p:nvSpPr>
          <p:cNvPr id="358464" name="Line 64"/>
          <p:cNvSpPr>
            <a:spLocks noChangeShapeType="1"/>
          </p:cNvSpPr>
          <p:nvPr>
            <p:custDataLst>
              <p:tags r:id="rId7"/>
            </p:custDataLst>
          </p:nvPr>
        </p:nvSpPr>
        <p:spPr bwMode="auto">
          <a:xfrm flipV="1">
            <a:off x="4867276" y="1428750"/>
            <a:ext cx="2524125" cy="1276350"/>
          </a:xfrm>
          <a:prstGeom prst="line">
            <a:avLst/>
          </a:prstGeom>
          <a:noFill/>
          <a:ln w="28575">
            <a:solidFill>
              <a:srgbClr val="FF0000"/>
            </a:solidFill>
            <a:round/>
            <a:headEnd/>
            <a:tailEnd/>
          </a:ln>
        </p:spPr>
        <p:txBody>
          <a:bodyPr wrap="none" anchor="ctr"/>
          <a:lstStyle/>
          <a:p>
            <a:endParaRPr lang="en-US"/>
          </a:p>
        </p:txBody>
      </p:sp>
      <p:grpSp>
        <p:nvGrpSpPr>
          <p:cNvPr id="7" name="Group 65"/>
          <p:cNvGrpSpPr>
            <a:grpSpLocks/>
          </p:cNvGrpSpPr>
          <p:nvPr>
            <p:custDataLst>
              <p:tags r:id="rId8"/>
            </p:custDataLst>
          </p:nvPr>
        </p:nvGrpSpPr>
        <p:grpSpPr bwMode="auto">
          <a:xfrm>
            <a:off x="7391400" y="1200150"/>
            <a:ext cx="1752600" cy="457200"/>
            <a:chOff x="3696" y="756"/>
            <a:chExt cx="1104" cy="288"/>
          </a:xfrm>
        </p:grpSpPr>
        <p:sp>
          <p:nvSpPr>
            <p:cNvPr id="24601" name="Line 66"/>
            <p:cNvSpPr>
              <a:spLocks noChangeShapeType="1"/>
            </p:cNvSpPr>
            <p:nvPr>
              <p:custDataLst>
                <p:tags r:id="rId21"/>
              </p:custDataLst>
            </p:nvPr>
          </p:nvSpPr>
          <p:spPr bwMode="auto">
            <a:xfrm>
              <a:off x="3696" y="900"/>
              <a:ext cx="624" cy="0"/>
            </a:xfrm>
            <a:prstGeom prst="line">
              <a:avLst/>
            </a:prstGeom>
            <a:noFill/>
            <a:ln w="28575">
              <a:solidFill>
                <a:srgbClr val="FF0000"/>
              </a:solidFill>
              <a:round/>
              <a:headEnd/>
              <a:tailEnd/>
            </a:ln>
          </p:spPr>
          <p:txBody>
            <a:bodyPr wrap="none" anchor="ctr"/>
            <a:lstStyle/>
            <a:p>
              <a:endParaRPr lang="en-US"/>
            </a:p>
          </p:txBody>
        </p:sp>
        <p:sp>
          <p:nvSpPr>
            <p:cNvPr id="24602" name="Text Box 67"/>
            <p:cNvSpPr txBox="1">
              <a:spLocks noChangeArrowheads="1"/>
            </p:cNvSpPr>
            <p:nvPr>
              <p:custDataLst>
                <p:tags r:id="rId22"/>
              </p:custDataLst>
            </p:nvPr>
          </p:nvSpPr>
          <p:spPr bwMode="auto">
            <a:xfrm>
              <a:off x="4272" y="756"/>
              <a:ext cx="528" cy="288"/>
            </a:xfrm>
            <a:prstGeom prst="rect">
              <a:avLst/>
            </a:prstGeom>
            <a:noFill/>
            <a:ln w="12700">
              <a:noFill/>
              <a:miter lim="800000"/>
              <a:headEnd/>
              <a:tailEnd/>
            </a:ln>
          </p:spPr>
          <p:txBody>
            <a:bodyPr>
              <a:spAutoFit/>
            </a:bodyPr>
            <a:lstStyle/>
            <a:p>
              <a:pPr eaLnBrk="0" hangingPunct="0">
                <a:spcBef>
                  <a:spcPct val="50000"/>
                </a:spcBef>
              </a:pPr>
              <a:r>
                <a:rPr lang="en-US" sz="2400" b="1">
                  <a:solidFill>
                    <a:srgbClr val="FF0000"/>
                  </a:solidFill>
                  <a:latin typeface="Times New Roman" pitchFamily="18" charset="0"/>
                </a:rPr>
                <a:t>5.4</a:t>
              </a:r>
            </a:p>
          </p:txBody>
        </p:sp>
      </p:grpSp>
      <p:grpSp>
        <p:nvGrpSpPr>
          <p:cNvPr id="8" name="Group 68"/>
          <p:cNvGrpSpPr>
            <a:grpSpLocks/>
          </p:cNvGrpSpPr>
          <p:nvPr>
            <p:custDataLst>
              <p:tags r:id="rId9"/>
            </p:custDataLst>
          </p:nvPr>
        </p:nvGrpSpPr>
        <p:grpSpPr bwMode="auto">
          <a:xfrm>
            <a:off x="2181226" y="2686050"/>
            <a:ext cx="6962775" cy="2038350"/>
            <a:chOff x="414" y="1692"/>
            <a:chExt cx="4386" cy="1284"/>
          </a:xfrm>
        </p:grpSpPr>
        <p:sp>
          <p:nvSpPr>
            <p:cNvPr id="24597" name="Line 69"/>
            <p:cNvSpPr>
              <a:spLocks noChangeShapeType="1"/>
            </p:cNvSpPr>
            <p:nvPr>
              <p:custDataLst>
                <p:tags r:id="rId17"/>
              </p:custDataLst>
            </p:nvPr>
          </p:nvSpPr>
          <p:spPr bwMode="auto">
            <a:xfrm flipH="1" flipV="1">
              <a:off x="432" y="1704"/>
              <a:ext cx="3264" cy="1272"/>
            </a:xfrm>
            <a:prstGeom prst="line">
              <a:avLst/>
            </a:prstGeom>
            <a:noFill/>
            <a:ln w="28575">
              <a:solidFill>
                <a:srgbClr val="FF0000"/>
              </a:solidFill>
              <a:round/>
              <a:headEnd/>
              <a:tailEnd/>
            </a:ln>
          </p:spPr>
          <p:txBody>
            <a:bodyPr wrap="none" anchor="ctr"/>
            <a:lstStyle/>
            <a:p>
              <a:endParaRPr lang="en-US"/>
            </a:p>
          </p:txBody>
        </p:sp>
        <p:sp>
          <p:nvSpPr>
            <p:cNvPr id="24598" name="Line 70"/>
            <p:cNvSpPr>
              <a:spLocks noChangeShapeType="1"/>
            </p:cNvSpPr>
            <p:nvPr>
              <p:custDataLst>
                <p:tags r:id="rId18"/>
              </p:custDataLst>
            </p:nvPr>
          </p:nvSpPr>
          <p:spPr bwMode="auto">
            <a:xfrm>
              <a:off x="414" y="1692"/>
              <a:ext cx="3276" cy="192"/>
            </a:xfrm>
            <a:prstGeom prst="line">
              <a:avLst/>
            </a:prstGeom>
            <a:noFill/>
            <a:ln w="28575">
              <a:solidFill>
                <a:srgbClr val="FF0000"/>
              </a:solidFill>
              <a:round/>
              <a:headEnd/>
              <a:tailEnd/>
            </a:ln>
          </p:spPr>
          <p:txBody>
            <a:bodyPr wrap="none" anchor="ctr"/>
            <a:lstStyle/>
            <a:p>
              <a:endParaRPr lang="en-US"/>
            </a:p>
          </p:txBody>
        </p:sp>
        <p:sp>
          <p:nvSpPr>
            <p:cNvPr id="24599" name="Line 71"/>
            <p:cNvSpPr>
              <a:spLocks noChangeShapeType="1"/>
            </p:cNvSpPr>
            <p:nvPr>
              <p:custDataLst>
                <p:tags r:id="rId19"/>
              </p:custDataLst>
            </p:nvPr>
          </p:nvSpPr>
          <p:spPr bwMode="auto">
            <a:xfrm>
              <a:off x="3690" y="1884"/>
              <a:ext cx="630" cy="0"/>
            </a:xfrm>
            <a:prstGeom prst="line">
              <a:avLst/>
            </a:prstGeom>
            <a:noFill/>
            <a:ln w="28575">
              <a:solidFill>
                <a:srgbClr val="FF0000"/>
              </a:solidFill>
              <a:round/>
              <a:headEnd/>
              <a:tailEnd/>
            </a:ln>
          </p:spPr>
          <p:txBody>
            <a:bodyPr wrap="none" anchor="ctr"/>
            <a:lstStyle/>
            <a:p>
              <a:endParaRPr lang="en-US"/>
            </a:p>
          </p:txBody>
        </p:sp>
        <p:sp>
          <p:nvSpPr>
            <p:cNvPr id="24600" name="Text Box 72"/>
            <p:cNvSpPr txBox="1">
              <a:spLocks noChangeArrowheads="1"/>
            </p:cNvSpPr>
            <p:nvPr>
              <p:custDataLst>
                <p:tags r:id="rId20"/>
              </p:custDataLst>
            </p:nvPr>
          </p:nvSpPr>
          <p:spPr bwMode="auto">
            <a:xfrm>
              <a:off x="4272" y="1740"/>
              <a:ext cx="528" cy="288"/>
            </a:xfrm>
            <a:prstGeom prst="rect">
              <a:avLst/>
            </a:prstGeom>
            <a:noFill/>
            <a:ln w="12700">
              <a:noFill/>
              <a:miter lim="800000"/>
              <a:headEnd/>
              <a:tailEnd/>
            </a:ln>
          </p:spPr>
          <p:txBody>
            <a:bodyPr>
              <a:spAutoFit/>
            </a:bodyPr>
            <a:lstStyle/>
            <a:p>
              <a:pPr eaLnBrk="0" hangingPunct="0">
                <a:spcBef>
                  <a:spcPct val="50000"/>
                </a:spcBef>
              </a:pPr>
              <a:r>
                <a:rPr lang="en-US" sz="2400" b="1">
                  <a:solidFill>
                    <a:srgbClr val="FF0000"/>
                  </a:solidFill>
                  <a:latin typeface="Times New Roman" pitchFamily="18" charset="0"/>
                </a:rPr>
                <a:t>2.8</a:t>
              </a:r>
            </a:p>
          </p:txBody>
        </p:sp>
      </p:grpSp>
      <p:pic>
        <p:nvPicPr>
          <p:cNvPr id="358473" name="Picture 73" descr="turtle"/>
          <p:cNvPicPr>
            <a:picLocks noChangeAspect="1" noChangeArrowheads="1"/>
          </p:cNvPicPr>
          <p:nvPr>
            <p:custDataLst>
              <p:tags r:id="rId10"/>
            </p:custDataLst>
          </p:nvPr>
        </p:nvPicPr>
        <p:blipFill>
          <a:blip r:embed="rId79" cstate="print"/>
          <a:srcRect/>
          <a:stretch>
            <a:fillRect/>
          </a:stretch>
        </p:blipFill>
        <p:spPr bwMode="auto">
          <a:xfrm>
            <a:off x="3276600" y="2784475"/>
            <a:ext cx="1371600" cy="730250"/>
          </a:xfrm>
          <a:prstGeom prst="rect">
            <a:avLst/>
          </a:prstGeom>
          <a:noFill/>
          <a:ln w="9525">
            <a:noFill/>
            <a:miter lim="800000"/>
            <a:headEnd/>
            <a:tailEnd/>
          </a:ln>
        </p:spPr>
      </p:pic>
      <p:pic>
        <p:nvPicPr>
          <p:cNvPr id="24588" name="Picture 74" descr="j0078717"/>
          <p:cNvPicPr>
            <a:picLocks noChangeAspect="1" noChangeArrowheads="1"/>
          </p:cNvPicPr>
          <p:nvPr>
            <p:custDataLst>
              <p:tags r:id="rId11"/>
            </p:custDataLst>
          </p:nvPr>
        </p:nvPicPr>
        <p:blipFill>
          <a:blip r:embed="rId80" cstate="print">
            <a:duotone>
              <a:schemeClr val="accent1">
                <a:shade val="45000"/>
                <a:satMod val="135000"/>
              </a:schemeClr>
              <a:prstClr val="white"/>
            </a:duotone>
          </a:blip>
          <a:srcRect/>
          <a:stretch>
            <a:fillRect/>
          </a:stretch>
        </p:blipFill>
        <p:spPr bwMode="auto">
          <a:xfrm>
            <a:off x="5715000" y="2057401"/>
            <a:ext cx="573088" cy="1738313"/>
          </a:xfrm>
          <a:prstGeom prst="rect">
            <a:avLst/>
          </a:prstGeom>
          <a:noFill/>
          <a:ln w="9525">
            <a:noFill/>
            <a:miter lim="800000"/>
            <a:headEnd/>
            <a:tailEnd/>
          </a:ln>
        </p:spPr>
      </p:pic>
      <p:grpSp>
        <p:nvGrpSpPr>
          <p:cNvPr id="9" name="Group 75"/>
          <p:cNvGrpSpPr>
            <a:grpSpLocks/>
          </p:cNvGrpSpPr>
          <p:nvPr>
            <p:custDataLst>
              <p:tags r:id="rId12"/>
            </p:custDataLst>
          </p:nvPr>
        </p:nvGrpSpPr>
        <p:grpSpPr bwMode="auto">
          <a:xfrm>
            <a:off x="1524000" y="1901826"/>
            <a:ext cx="9144000" cy="841375"/>
            <a:chOff x="0" y="1198"/>
            <a:chExt cx="5760" cy="530"/>
          </a:xfrm>
        </p:grpSpPr>
        <p:grpSp>
          <p:nvGrpSpPr>
            <p:cNvPr id="10" name="Group 76"/>
            <p:cNvGrpSpPr>
              <a:grpSpLocks/>
            </p:cNvGrpSpPr>
            <p:nvPr/>
          </p:nvGrpSpPr>
          <p:grpSpPr bwMode="auto">
            <a:xfrm>
              <a:off x="0" y="1440"/>
              <a:ext cx="5760" cy="288"/>
              <a:chOff x="0" y="1440"/>
              <a:chExt cx="5760" cy="288"/>
            </a:xfrm>
          </p:grpSpPr>
          <p:sp>
            <p:nvSpPr>
              <p:cNvPr id="24595" name="Line 77"/>
              <p:cNvSpPr>
                <a:spLocks noChangeShapeType="1"/>
              </p:cNvSpPr>
              <p:nvPr>
                <p:custDataLst>
                  <p:tags r:id="rId15"/>
                </p:custDataLst>
              </p:nvPr>
            </p:nvSpPr>
            <p:spPr bwMode="auto">
              <a:xfrm>
                <a:off x="0" y="1696"/>
                <a:ext cx="5760" cy="0"/>
              </a:xfrm>
              <a:prstGeom prst="line">
                <a:avLst/>
              </a:prstGeom>
              <a:noFill/>
              <a:ln w="28575">
                <a:solidFill>
                  <a:srgbClr val="FF0000"/>
                </a:solidFill>
                <a:round/>
                <a:headEnd/>
                <a:tailEnd/>
              </a:ln>
            </p:spPr>
            <p:txBody>
              <a:bodyPr wrap="none" anchor="ctr"/>
              <a:lstStyle/>
              <a:p>
                <a:endParaRPr lang="en-US"/>
              </a:p>
            </p:txBody>
          </p:sp>
          <p:sp>
            <p:nvSpPr>
              <p:cNvPr id="24596" name="Text Box 78"/>
              <p:cNvSpPr txBox="1">
                <a:spLocks noChangeArrowheads="1"/>
              </p:cNvSpPr>
              <p:nvPr>
                <p:custDataLst>
                  <p:tags r:id="rId16"/>
                </p:custDataLst>
              </p:nvPr>
            </p:nvSpPr>
            <p:spPr bwMode="auto">
              <a:xfrm>
                <a:off x="4242" y="1440"/>
                <a:ext cx="432" cy="288"/>
              </a:xfrm>
              <a:prstGeom prst="rect">
                <a:avLst/>
              </a:prstGeom>
              <a:noFill/>
              <a:ln w="12700">
                <a:noFill/>
                <a:miter lim="800000"/>
                <a:headEnd/>
                <a:tailEnd/>
              </a:ln>
            </p:spPr>
            <p:txBody>
              <a:bodyPr>
                <a:spAutoFit/>
              </a:bodyPr>
              <a:lstStyle/>
              <a:p>
                <a:pPr algn="ctr" eaLnBrk="0" hangingPunct="0">
                  <a:spcBef>
                    <a:spcPct val="50000"/>
                  </a:spcBef>
                </a:pPr>
                <a:r>
                  <a:rPr lang="en-US" sz="2400" b="1">
                    <a:solidFill>
                      <a:srgbClr val="FF0000"/>
                    </a:solidFill>
                    <a:latin typeface="Times New Roman" pitchFamily="18" charset="0"/>
                  </a:rPr>
                  <a:t>3.3</a:t>
                </a:r>
              </a:p>
            </p:txBody>
          </p:sp>
        </p:grpSp>
        <p:grpSp>
          <p:nvGrpSpPr>
            <p:cNvPr id="11" name="Group 79"/>
            <p:cNvGrpSpPr>
              <a:grpSpLocks/>
            </p:cNvGrpSpPr>
            <p:nvPr/>
          </p:nvGrpSpPr>
          <p:grpSpPr bwMode="auto">
            <a:xfrm>
              <a:off x="4383" y="1198"/>
              <a:ext cx="978" cy="338"/>
              <a:chOff x="4383" y="1198"/>
              <a:chExt cx="978" cy="338"/>
            </a:xfrm>
          </p:grpSpPr>
          <p:sp>
            <p:nvSpPr>
              <p:cNvPr id="24593" name="Text Box 80"/>
              <p:cNvSpPr txBox="1">
                <a:spLocks noChangeArrowheads="1"/>
              </p:cNvSpPr>
              <p:nvPr>
                <p:custDataLst>
                  <p:tags r:id="rId13"/>
                </p:custDataLst>
              </p:nvPr>
            </p:nvSpPr>
            <p:spPr bwMode="auto">
              <a:xfrm>
                <a:off x="4383" y="1198"/>
                <a:ext cx="978" cy="233"/>
              </a:xfrm>
              <a:prstGeom prst="rect">
                <a:avLst/>
              </a:prstGeom>
              <a:noFill/>
              <a:ln w="9525">
                <a:noFill/>
                <a:miter lim="800000"/>
                <a:headEnd/>
                <a:tailEnd/>
              </a:ln>
            </p:spPr>
            <p:txBody>
              <a:bodyPr wrap="none">
                <a:spAutoFit/>
              </a:bodyPr>
              <a:lstStyle/>
              <a:p>
                <a:pPr eaLnBrk="0" hangingPunct="0"/>
                <a:r>
                  <a:rPr lang="en-US">
                    <a:solidFill>
                      <a:srgbClr val="000000"/>
                    </a:solidFill>
                    <a:latin typeface="Calibri" pitchFamily="34" charset="0"/>
                  </a:rPr>
                  <a:t>Camera height</a:t>
                </a:r>
              </a:p>
            </p:txBody>
          </p:sp>
          <p:sp>
            <p:nvSpPr>
              <p:cNvPr id="24594" name="Line 81"/>
              <p:cNvSpPr>
                <a:spLocks noChangeShapeType="1"/>
              </p:cNvSpPr>
              <p:nvPr>
                <p:custDataLst>
                  <p:tags r:id="rId14"/>
                </p:custDataLst>
              </p:nvPr>
            </p:nvSpPr>
            <p:spPr bwMode="auto">
              <a:xfrm flipH="1">
                <a:off x="4608" y="1392"/>
                <a:ext cx="288" cy="144"/>
              </a:xfrm>
              <a:prstGeom prst="line">
                <a:avLst/>
              </a:prstGeom>
              <a:noFill/>
              <a:ln w="9525">
                <a:solidFill>
                  <a:schemeClr val="tx1"/>
                </a:solidFill>
                <a:round/>
                <a:headEnd/>
                <a:tailEnd type="triangle" w="med" len="med"/>
              </a:ln>
            </p:spPr>
            <p:txBody>
              <a:bodyPr/>
              <a:lstStyle/>
              <a:p>
                <a:endParaRPr lang="en-US"/>
              </a:p>
            </p:txBody>
          </p:sp>
        </p:gr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custDataLst>
              <p:tags r:id="rId1"/>
            </p:custDataLst>
          </p:nvPr>
        </p:nvSpPr>
        <p:spPr/>
        <p:txBody>
          <a:bodyPr/>
          <a:lstStyle/>
          <a:p>
            <a:pPr algn="l"/>
            <a:r>
              <a:rPr lang="en-US" dirty="0"/>
              <a:t>Your basic stereo algorithm</a:t>
            </a:r>
          </a:p>
        </p:txBody>
      </p:sp>
      <p:pic>
        <p:nvPicPr>
          <p:cNvPr id="32771" name="Picture 3" descr="lincoln_full"/>
          <p:cNvPicPr>
            <a:picLocks noChangeAspect="1" noChangeArrowheads="1"/>
          </p:cNvPicPr>
          <p:nvPr>
            <p:custDataLst>
              <p:tags r:id="rId2"/>
            </p:custDataLst>
          </p:nvPr>
        </p:nvPicPr>
        <p:blipFill>
          <a:blip r:embed="rId18" cstate="print"/>
          <a:srcRect/>
          <a:stretch>
            <a:fillRect/>
          </a:stretch>
        </p:blipFill>
        <p:spPr bwMode="auto">
          <a:xfrm>
            <a:off x="3581400" y="1420438"/>
            <a:ext cx="5029200" cy="2898775"/>
          </a:xfrm>
          <a:prstGeom prst="rect">
            <a:avLst/>
          </a:prstGeom>
          <a:noFill/>
          <a:ln w="9525">
            <a:noFill/>
            <a:miter lim="800000"/>
            <a:headEnd/>
            <a:tailEnd/>
          </a:ln>
        </p:spPr>
      </p:pic>
      <p:grpSp>
        <p:nvGrpSpPr>
          <p:cNvPr id="2" name="Group 4"/>
          <p:cNvGrpSpPr>
            <a:grpSpLocks/>
          </p:cNvGrpSpPr>
          <p:nvPr>
            <p:custDataLst>
              <p:tags r:id="rId3"/>
            </p:custDataLst>
          </p:nvPr>
        </p:nvGrpSpPr>
        <p:grpSpPr bwMode="auto">
          <a:xfrm>
            <a:off x="2209800" y="3477837"/>
            <a:ext cx="7772400" cy="1524000"/>
            <a:chOff x="432" y="1968"/>
            <a:chExt cx="4896" cy="960"/>
          </a:xfrm>
        </p:grpSpPr>
        <p:sp>
          <p:nvSpPr>
            <p:cNvPr id="32784" name="Rectangle 5"/>
            <p:cNvSpPr>
              <a:spLocks noChangeArrowheads="1"/>
            </p:cNvSpPr>
            <p:nvPr>
              <p:custDataLst>
                <p:tags r:id="rId14"/>
              </p:custDataLst>
            </p:nvPr>
          </p:nvSpPr>
          <p:spPr bwMode="auto">
            <a:xfrm>
              <a:off x="432" y="2640"/>
              <a:ext cx="4896" cy="288"/>
            </a:xfrm>
            <a:prstGeom prst="rect">
              <a:avLst/>
            </a:prstGeom>
            <a:noFill/>
            <a:ln w="28575">
              <a:noFill/>
              <a:miter lim="800000"/>
              <a:headEnd/>
              <a:tailEnd/>
            </a:ln>
          </p:spPr>
          <p:txBody>
            <a:bodyPr/>
            <a:lstStyle/>
            <a:p>
              <a:pPr marL="457200" indent="-457200" eaLnBrk="0" fontAlgn="base" hangingPunct="0">
                <a:spcBef>
                  <a:spcPct val="20000"/>
                </a:spcBef>
                <a:spcAft>
                  <a:spcPct val="0"/>
                </a:spcAft>
              </a:pPr>
              <a:r>
                <a:rPr lang="en-US" sz="2000">
                  <a:solidFill>
                    <a:srgbClr val="000000"/>
                  </a:solidFill>
                  <a:cs typeface="Arial" pitchFamily="34" charset="0"/>
                </a:rPr>
                <a:t>For each epipolar line</a:t>
              </a:r>
            </a:p>
          </p:txBody>
        </p:sp>
        <p:sp>
          <p:nvSpPr>
            <p:cNvPr id="32785" name="Line 6"/>
            <p:cNvSpPr>
              <a:spLocks noChangeShapeType="1"/>
            </p:cNvSpPr>
            <p:nvPr>
              <p:custDataLst>
                <p:tags r:id="rId15"/>
              </p:custDataLst>
            </p:nvPr>
          </p:nvSpPr>
          <p:spPr bwMode="auto">
            <a:xfrm>
              <a:off x="1296" y="1968"/>
              <a:ext cx="3168" cy="0"/>
            </a:xfrm>
            <a:prstGeom prst="line">
              <a:avLst/>
            </a:prstGeom>
            <a:noFill/>
            <a:ln w="28575">
              <a:solidFill>
                <a:schemeClr val="bg1"/>
              </a:solidFill>
              <a:prstDash val="dash"/>
              <a:round/>
              <a:headEnd/>
              <a:tailEnd/>
            </a:ln>
          </p:spPr>
          <p:txBody>
            <a:bodyPr/>
            <a:lstStyle/>
            <a:p>
              <a:pPr fontAlgn="base">
                <a:spcBef>
                  <a:spcPct val="0"/>
                </a:spcBef>
                <a:spcAft>
                  <a:spcPct val="0"/>
                </a:spcAft>
              </a:pPr>
              <a:endParaRPr lang="en-US">
                <a:solidFill>
                  <a:srgbClr val="000000"/>
                </a:solidFill>
                <a:cs typeface="Arial" pitchFamily="34" charset="0"/>
              </a:endParaRPr>
            </a:p>
          </p:txBody>
        </p:sp>
      </p:grpSp>
      <p:sp>
        <p:nvSpPr>
          <p:cNvPr id="395271" name="Oval 7"/>
          <p:cNvSpPr>
            <a:spLocks noChangeArrowheads="1"/>
          </p:cNvSpPr>
          <p:nvPr>
            <p:custDataLst>
              <p:tags r:id="rId4"/>
            </p:custDataLst>
          </p:nvPr>
        </p:nvSpPr>
        <p:spPr bwMode="auto">
          <a:xfrm>
            <a:off x="7358063" y="3444500"/>
            <a:ext cx="76200" cy="76200"/>
          </a:xfrm>
          <a:prstGeom prst="ellipse">
            <a:avLst/>
          </a:prstGeom>
          <a:solidFill>
            <a:srgbClr val="FFFF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nvGrpSpPr>
          <p:cNvPr id="3" name="Group 8"/>
          <p:cNvGrpSpPr>
            <a:grpSpLocks/>
          </p:cNvGrpSpPr>
          <p:nvPr>
            <p:custDataLst>
              <p:tags r:id="rId5"/>
            </p:custDataLst>
          </p:nvPr>
        </p:nvGrpSpPr>
        <p:grpSpPr bwMode="auto">
          <a:xfrm>
            <a:off x="2209800" y="3434975"/>
            <a:ext cx="7772400" cy="1947862"/>
            <a:chOff x="432" y="1941"/>
            <a:chExt cx="4896" cy="1227"/>
          </a:xfrm>
        </p:grpSpPr>
        <p:sp>
          <p:nvSpPr>
            <p:cNvPr id="32782" name="Oval 9"/>
            <p:cNvSpPr>
              <a:spLocks noChangeArrowheads="1"/>
            </p:cNvSpPr>
            <p:nvPr>
              <p:custDataLst>
                <p:tags r:id="rId12"/>
              </p:custDataLst>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32783" name="Rectangle 10"/>
            <p:cNvSpPr>
              <a:spLocks noChangeArrowheads="1"/>
            </p:cNvSpPr>
            <p:nvPr>
              <p:custDataLst>
                <p:tags r:id="rId13"/>
              </p:custDataLst>
            </p:nvPr>
          </p:nvSpPr>
          <p:spPr bwMode="auto">
            <a:xfrm>
              <a:off x="432" y="2880"/>
              <a:ext cx="4896" cy="288"/>
            </a:xfrm>
            <a:prstGeom prst="rect">
              <a:avLst/>
            </a:prstGeom>
            <a:noFill/>
            <a:ln w="9525">
              <a:noFill/>
              <a:miter lim="800000"/>
              <a:headEnd/>
              <a:tailEnd/>
            </a:ln>
          </p:spPr>
          <p:txBody>
            <a:bodyPr/>
            <a:lstStyle/>
            <a:p>
              <a:pPr marL="457200" indent="-457200" eaLnBrk="0" fontAlgn="base" hangingPunct="0">
                <a:spcBef>
                  <a:spcPct val="20000"/>
                </a:spcBef>
                <a:spcAft>
                  <a:spcPct val="0"/>
                </a:spcAft>
              </a:pPr>
              <a:r>
                <a:rPr lang="en-US" sz="2000" dirty="0">
                  <a:solidFill>
                    <a:srgbClr val="000000"/>
                  </a:solidFill>
                  <a:cs typeface="Arial" pitchFamily="34" charset="0"/>
                </a:rPr>
                <a:t>	For each pixel in the left image</a:t>
              </a:r>
            </a:p>
          </p:txBody>
        </p:sp>
      </p:grpSp>
      <p:sp>
        <p:nvSpPr>
          <p:cNvPr id="395275" name="Rectangle 11"/>
          <p:cNvSpPr>
            <a:spLocks noChangeArrowheads="1"/>
          </p:cNvSpPr>
          <p:nvPr>
            <p:custDataLst>
              <p:tags r:id="rId6"/>
            </p:custDataLst>
          </p:nvPr>
        </p:nvSpPr>
        <p:spPr bwMode="auto">
          <a:xfrm>
            <a:off x="2209800" y="5306637"/>
            <a:ext cx="8458200" cy="457200"/>
          </a:xfrm>
          <a:prstGeom prst="rect">
            <a:avLst/>
          </a:prstGeom>
          <a:noFill/>
          <a:ln w="9525">
            <a:noFill/>
            <a:miter lim="800000"/>
            <a:headEnd/>
            <a:tailEnd/>
          </a:ln>
        </p:spPr>
        <p:txBody>
          <a:bodyPr/>
          <a:lstStyle/>
          <a:p>
            <a:pPr marL="1219200" lvl="2" indent="-304800" eaLnBrk="0" fontAlgn="base" hangingPunct="0">
              <a:spcBef>
                <a:spcPct val="20000"/>
              </a:spcBef>
              <a:spcAft>
                <a:spcPct val="0"/>
              </a:spcAft>
              <a:buFontTx/>
              <a:buChar char="•"/>
            </a:pPr>
            <a:r>
              <a:rPr lang="en-US">
                <a:solidFill>
                  <a:srgbClr val="000000"/>
                </a:solidFill>
                <a:cs typeface="Arial" pitchFamily="34" charset="0"/>
              </a:rPr>
              <a:t>compare with every pixel on same epipolar line in right image</a:t>
            </a:r>
          </a:p>
        </p:txBody>
      </p:sp>
      <p:sp>
        <p:nvSpPr>
          <p:cNvPr id="395276" name="Rectangle 12"/>
          <p:cNvSpPr>
            <a:spLocks noChangeArrowheads="1"/>
          </p:cNvSpPr>
          <p:nvPr>
            <p:custDataLst>
              <p:tags r:id="rId7"/>
            </p:custDataLst>
          </p:nvPr>
        </p:nvSpPr>
        <p:spPr bwMode="auto">
          <a:xfrm>
            <a:off x="2209800" y="5687637"/>
            <a:ext cx="8458200" cy="457200"/>
          </a:xfrm>
          <a:prstGeom prst="rect">
            <a:avLst/>
          </a:prstGeom>
          <a:noFill/>
          <a:ln w="9525">
            <a:noFill/>
            <a:miter lim="800000"/>
            <a:headEnd/>
            <a:tailEnd/>
          </a:ln>
        </p:spPr>
        <p:txBody>
          <a:bodyPr/>
          <a:lstStyle/>
          <a:p>
            <a:pPr marL="1219200" lvl="2" indent="-304800" eaLnBrk="0" fontAlgn="base" hangingPunct="0">
              <a:spcBef>
                <a:spcPct val="20000"/>
              </a:spcBef>
              <a:spcAft>
                <a:spcPct val="0"/>
              </a:spcAft>
              <a:buFontTx/>
              <a:buChar char="•"/>
            </a:pPr>
            <a:r>
              <a:rPr lang="en-US">
                <a:solidFill>
                  <a:srgbClr val="000000"/>
                </a:solidFill>
                <a:cs typeface="Arial" pitchFamily="34" charset="0"/>
              </a:rPr>
              <a:t>pick pixel with minimum match cost</a:t>
            </a:r>
          </a:p>
        </p:txBody>
      </p:sp>
      <p:grpSp>
        <p:nvGrpSpPr>
          <p:cNvPr id="4" name="Group 18"/>
          <p:cNvGrpSpPr>
            <a:grpSpLocks/>
          </p:cNvGrpSpPr>
          <p:nvPr>
            <p:custDataLst>
              <p:tags r:id="rId8"/>
            </p:custDataLst>
          </p:nvPr>
        </p:nvGrpSpPr>
        <p:grpSpPr bwMode="auto">
          <a:xfrm>
            <a:off x="2209800" y="3325437"/>
            <a:ext cx="8458200" cy="3200400"/>
            <a:chOff x="432" y="1872"/>
            <a:chExt cx="5328" cy="2016"/>
          </a:xfrm>
        </p:grpSpPr>
        <p:sp>
          <p:nvSpPr>
            <p:cNvPr id="32778" name="Rectangle 14"/>
            <p:cNvSpPr>
              <a:spLocks noChangeArrowheads="1"/>
            </p:cNvSpPr>
            <p:nvPr>
              <p:custDataLst>
                <p:tags r:id="rId9"/>
              </p:custDataLst>
            </p:nvPr>
          </p:nvSpPr>
          <p:spPr bwMode="auto">
            <a:xfrm>
              <a:off x="432" y="3600"/>
              <a:ext cx="5328" cy="288"/>
            </a:xfrm>
            <a:prstGeom prst="rect">
              <a:avLst/>
            </a:prstGeom>
            <a:noFill/>
            <a:ln w="9525">
              <a:noFill/>
              <a:miter lim="800000"/>
              <a:headEnd/>
              <a:tailEnd/>
            </a:ln>
          </p:spPr>
          <p:txBody>
            <a:bodyPr/>
            <a:lstStyle/>
            <a:p>
              <a:pPr marL="457200" indent="-457200" eaLnBrk="0" fontAlgn="base" hangingPunct="0">
                <a:spcBef>
                  <a:spcPct val="20000"/>
                </a:spcBef>
                <a:spcAft>
                  <a:spcPct val="0"/>
                </a:spcAft>
              </a:pPr>
              <a:r>
                <a:rPr lang="en-US" sz="2000">
                  <a:solidFill>
                    <a:srgbClr val="000000"/>
                  </a:solidFill>
                  <a:cs typeface="Arial" pitchFamily="34" charset="0"/>
                </a:rPr>
                <a:t>Improvement:  match </a:t>
              </a:r>
              <a:r>
                <a:rPr lang="en-US" sz="2000" b="1" i="1">
                  <a:solidFill>
                    <a:srgbClr val="000000"/>
                  </a:solidFill>
                  <a:cs typeface="Arial" pitchFamily="34" charset="0"/>
                </a:rPr>
                <a:t>windows</a:t>
              </a:r>
            </a:p>
          </p:txBody>
        </p:sp>
        <p:grpSp>
          <p:nvGrpSpPr>
            <p:cNvPr id="5" name="Group 15"/>
            <p:cNvGrpSpPr>
              <a:grpSpLocks/>
            </p:cNvGrpSpPr>
            <p:nvPr/>
          </p:nvGrpSpPr>
          <p:grpSpPr bwMode="auto">
            <a:xfrm>
              <a:off x="2112" y="1872"/>
              <a:ext cx="1680" cy="192"/>
              <a:chOff x="2112" y="1872"/>
              <a:chExt cx="1680" cy="192"/>
            </a:xfrm>
          </p:grpSpPr>
          <p:sp>
            <p:nvSpPr>
              <p:cNvPr id="32780" name="Rectangle 16"/>
              <p:cNvSpPr>
                <a:spLocks noChangeArrowheads="1"/>
              </p:cNvSpPr>
              <p:nvPr>
                <p:custDataLst>
                  <p:tags r:id="rId10"/>
                </p:custDataLst>
              </p:nvPr>
            </p:nvSpPr>
            <p:spPr bwMode="auto">
              <a:xfrm>
                <a:off x="2112" y="1872"/>
                <a:ext cx="192" cy="192"/>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32781" name="Rectangle 17"/>
              <p:cNvSpPr>
                <a:spLocks noChangeArrowheads="1"/>
              </p:cNvSpPr>
              <p:nvPr>
                <p:custDataLst>
                  <p:tags r:id="rId11"/>
                </p:custDataLst>
              </p:nvPr>
            </p:nvSpPr>
            <p:spPr bwMode="auto">
              <a:xfrm>
                <a:off x="3600" y="1872"/>
                <a:ext cx="192" cy="192"/>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a:t>Stereo as energy minimization</a:t>
            </a:r>
          </a:p>
        </p:txBody>
      </p:sp>
      <p:sp>
        <p:nvSpPr>
          <p:cNvPr id="8195" name="Content Placeholder 5"/>
          <p:cNvSpPr>
            <a:spLocks noGrp="1"/>
          </p:cNvSpPr>
          <p:nvPr>
            <p:ph idx="1"/>
          </p:nvPr>
        </p:nvSpPr>
        <p:spPr/>
        <p:txBody>
          <a:bodyPr/>
          <a:lstStyle/>
          <a:p>
            <a:r>
              <a:rPr lang="en-US"/>
              <a:t>Better objective function</a:t>
            </a:r>
          </a:p>
        </p:txBody>
      </p:sp>
      <p:pic>
        <p:nvPicPr>
          <p:cNvPr id="8196" name="Picture 2"/>
          <p:cNvPicPr>
            <a:picLocks noChangeAspect="1" noChangeArrowheads="1"/>
          </p:cNvPicPr>
          <p:nvPr/>
        </p:nvPicPr>
        <p:blipFill>
          <a:blip r:embed="rId3" cstate="print"/>
          <a:srcRect/>
          <a:stretch>
            <a:fillRect/>
          </a:stretch>
        </p:blipFill>
        <p:spPr bwMode="auto">
          <a:xfrm>
            <a:off x="2786064" y="2689226"/>
            <a:ext cx="6643687" cy="727075"/>
          </a:xfrm>
          <a:prstGeom prst="rect">
            <a:avLst/>
          </a:prstGeom>
          <a:noFill/>
          <a:ln w="9525">
            <a:noFill/>
            <a:miter lim="800000"/>
            <a:headEnd/>
            <a:tailEnd/>
          </a:ln>
        </p:spPr>
      </p:pic>
      <p:sp>
        <p:nvSpPr>
          <p:cNvPr id="8197" name="TextBox 4"/>
          <p:cNvSpPr txBox="1">
            <a:spLocks noChangeArrowheads="1"/>
          </p:cNvSpPr>
          <p:nvPr/>
        </p:nvSpPr>
        <p:spPr bwMode="auto">
          <a:xfrm rot="-5400000">
            <a:off x="5362576" y="2506663"/>
            <a:ext cx="739775" cy="2216150"/>
          </a:xfrm>
          <a:prstGeom prst="rect">
            <a:avLst/>
          </a:prstGeom>
          <a:noFill/>
          <a:ln w="9525">
            <a:noFill/>
            <a:miter lim="800000"/>
            <a:headEnd/>
            <a:tailEnd/>
          </a:ln>
        </p:spPr>
        <p:txBody>
          <a:bodyPr wrap="none">
            <a:spAutoFit/>
          </a:bodyPr>
          <a:lstStyle/>
          <a:p>
            <a:pPr fontAlgn="base">
              <a:spcBef>
                <a:spcPct val="0"/>
              </a:spcBef>
              <a:spcAft>
                <a:spcPct val="0"/>
              </a:spcAft>
            </a:pPr>
            <a:r>
              <a:rPr lang="en-US" sz="13800">
                <a:solidFill>
                  <a:prstClr val="black"/>
                </a:solidFill>
                <a:cs typeface="Times New Roman" pitchFamily="18" charset="0"/>
              </a:rPr>
              <a:t>{</a:t>
            </a:r>
          </a:p>
        </p:txBody>
      </p:sp>
      <p:sp>
        <p:nvSpPr>
          <p:cNvPr id="8198" name="TextBox 6"/>
          <p:cNvSpPr txBox="1">
            <a:spLocks noChangeArrowheads="1"/>
          </p:cNvSpPr>
          <p:nvPr/>
        </p:nvSpPr>
        <p:spPr bwMode="auto">
          <a:xfrm rot="-5400000">
            <a:off x="8128001" y="2506663"/>
            <a:ext cx="739775" cy="2216150"/>
          </a:xfrm>
          <a:prstGeom prst="rect">
            <a:avLst/>
          </a:prstGeom>
          <a:noFill/>
          <a:ln w="9525">
            <a:noFill/>
            <a:miter lim="800000"/>
            <a:headEnd/>
            <a:tailEnd/>
          </a:ln>
        </p:spPr>
        <p:txBody>
          <a:bodyPr wrap="none">
            <a:spAutoFit/>
          </a:bodyPr>
          <a:lstStyle/>
          <a:p>
            <a:pPr fontAlgn="base">
              <a:spcBef>
                <a:spcPct val="0"/>
              </a:spcBef>
              <a:spcAft>
                <a:spcPct val="0"/>
              </a:spcAft>
            </a:pPr>
            <a:r>
              <a:rPr lang="en-US" sz="13800">
                <a:solidFill>
                  <a:prstClr val="black"/>
                </a:solidFill>
                <a:cs typeface="Times New Roman" pitchFamily="18" charset="0"/>
              </a:rPr>
              <a:t>{</a:t>
            </a:r>
          </a:p>
        </p:txBody>
      </p:sp>
      <p:sp>
        <p:nvSpPr>
          <p:cNvPr id="8199" name="TextBox 7"/>
          <p:cNvSpPr txBox="1">
            <a:spLocks noChangeArrowheads="1"/>
          </p:cNvSpPr>
          <p:nvPr/>
        </p:nvSpPr>
        <p:spPr bwMode="auto">
          <a:xfrm>
            <a:off x="5051426" y="3787776"/>
            <a:ext cx="1541463" cy="461963"/>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cs typeface="Arial" pitchFamily="34" charset="0"/>
              </a:rPr>
              <a:t>match cost</a:t>
            </a:r>
          </a:p>
        </p:txBody>
      </p:sp>
      <p:sp>
        <p:nvSpPr>
          <p:cNvPr id="8200" name="TextBox 8"/>
          <p:cNvSpPr txBox="1">
            <a:spLocks noChangeArrowheads="1"/>
          </p:cNvSpPr>
          <p:nvPr/>
        </p:nvSpPr>
        <p:spPr bwMode="auto">
          <a:xfrm>
            <a:off x="7467601" y="3776663"/>
            <a:ext cx="2271713" cy="461962"/>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cs typeface="Arial" pitchFamily="34" charset="0"/>
              </a:rPr>
              <a:t>smoothness cost</a:t>
            </a:r>
          </a:p>
        </p:txBody>
      </p:sp>
      <p:sp>
        <p:nvSpPr>
          <p:cNvPr id="8201" name="Rectangle 9"/>
          <p:cNvSpPr>
            <a:spLocks noChangeArrowheads="1"/>
          </p:cNvSpPr>
          <p:nvPr/>
        </p:nvSpPr>
        <p:spPr bwMode="auto">
          <a:xfrm>
            <a:off x="2720975" y="4538664"/>
            <a:ext cx="3657600" cy="708025"/>
          </a:xfrm>
          <a:prstGeom prst="rect">
            <a:avLst/>
          </a:prstGeom>
          <a:noFill/>
          <a:ln w="9525">
            <a:noFill/>
            <a:miter lim="800000"/>
            <a:headEnd/>
            <a:tailEnd/>
          </a:ln>
        </p:spPr>
        <p:txBody>
          <a:bodyPr>
            <a:spAutoFit/>
          </a:bodyPr>
          <a:lstStyle/>
          <a:p>
            <a:pPr marL="0" lvl="2" algn="ctr" fontAlgn="base">
              <a:spcBef>
                <a:spcPct val="0"/>
              </a:spcBef>
              <a:spcAft>
                <a:spcPct val="0"/>
              </a:spcAft>
            </a:pPr>
            <a:r>
              <a:rPr lang="en-US" sz="2000">
                <a:solidFill>
                  <a:prstClr val="black"/>
                </a:solidFill>
                <a:cs typeface="Arial" pitchFamily="34" charset="0"/>
              </a:rPr>
              <a:t>Want each pixel to find a good match in the other image</a:t>
            </a:r>
          </a:p>
        </p:txBody>
      </p:sp>
      <p:cxnSp>
        <p:nvCxnSpPr>
          <p:cNvPr id="12" name="Straight Arrow Connector 11"/>
          <p:cNvCxnSpPr>
            <a:endCxn id="8199" idx="2"/>
          </p:cNvCxnSpPr>
          <p:nvPr/>
        </p:nvCxnSpPr>
        <p:spPr>
          <a:xfrm flipV="1">
            <a:off x="5410200" y="4249739"/>
            <a:ext cx="412750" cy="288925"/>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203" name="Rectangle 13"/>
          <p:cNvSpPr>
            <a:spLocks noChangeArrowheads="1"/>
          </p:cNvSpPr>
          <p:nvPr/>
        </p:nvSpPr>
        <p:spPr bwMode="auto">
          <a:xfrm>
            <a:off x="6759575" y="4549776"/>
            <a:ext cx="3657600" cy="708025"/>
          </a:xfrm>
          <a:prstGeom prst="rect">
            <a:avLst/>
          </a:prstGeom>
          <a:noFill/>
          <a:ln w="9525">
            <a:noFill/>
            <a:miter lim="800000"/>
            <a:headEnd/>
            <a:tailEnd/>
          </a:ln>
        </p:spPr>
        <p:txBody>
          <a:bodyPr>
            <a:spAutoFit/>
          </a:bodyPr>
          <a:lstStyle/>
          <a:p>
            <a:pPr marL="0" lvl="2" algn="ctr" fontAlgn="base">
              <a:spcBef>
                <a:spcPct val="0"/>
              </a:spcBef>
              <a:spcAft>
                <a:spcPct val="0"/>
              </a:spcAft>
            </a:pPr>
            <a:r>
              <a:rPr lang="en-US" sz="2000">
                <a:solidFill>
                  <a:prstClr val="black"/>
                </a:solidFill>
                <a:cs typeface="Arial" pitchFamily="34" charset="0"/>
              </a:rPr>
              <a:t>Adjacent pixels should (usually) move about the same amount</a:t>
            </a:r>
          </a:p>
        </p:txBody>
      </p:sp>
      <p:cxnSp>
        <p:nvCxnSpPr>
          <p:cNvPr id="17" name="Straight Arrow Connector 16"/>
          <p:cNvCxnSpPr>
            <a:endCxn id="8200" idx="2"/>
          </p:cNvCxnSpPr>
          <p:nvPr/>
        </p:nvCxnSpPr>
        <p:spPr>
          <a:xfrm rot="10800000">
            <a:off x="8604250" y="4238625"/>
            <a:ext cx="311150" cy="300038"/>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5"/>
          <p:cNvPicPr>
            <a:picLocks noChangeAspect="1" noChangeArrowheads="1"/>
          </p:cNvPicPr>
          <p:nvPr/>
        </p:nvPicPr>
        <p:blipFill>
          <a:blip r:embed="rId2" cstate="print"/>
          <a:srcRect/>
          <a:stretch>
            <a:fillRect/>
          </a:stretch>
        </p:blipFill>
        <p:spPr bwMode="auto">
          <a:xfrm>
            <a:off x="8331583" y="3125599"/>
            <a:ext cx="182570" cy="251034"/>
          </a:xfrm>
          <a:prstGeom prst="rect">
            <a:avLst/>
          </a:prstGeom>
          <a:noFill/>
          <a:ln w="9525">
            <a:noFill/>
            <a:miter lim="800000"/>
            <a:headEnd/>
            <a:tailEnd/>
          </a:ln>
        </p:spPr>
      </p:pic>
      <p:pic>
        <p:nvPicPr>
          <p:cNvPr id="36" name="Picture 7"/>
          <p:cNvPicPr>
            <a:picLocks noChangeAspect="1" noChangeArrowheads="1"/>
          </p:cNvPicPr>
          <p:nvPr/>
        </p:nvPicPr>
        <p:blipFill>
          <a:blip r:embed="rId3" cstate="print"/>
          <a:srcRect/>
          <a:stretch>
            <a:fillRect/>
          </a:stretch>
        </p:blipFill>
        <p:spPr bwMode="auto">
          <a:xfrm>
            <a:off x="7378656" y="2526063"/>
            <a:ext cx="193982" cy="236772"/>
          </a:xfrm>
          <a:prstGeom prst="rect">
            <a:avLst/>
          </a:prstGeom>
          <a:noFill/>
          <a:ln w="9525">
            <a:noFill/>
            <a:miter lim="800000"/>
            <a:headEnd/>
            <a:tailEnd/>
          </a:ln>
        </p:spPr>
      </p:pic>
      <p:pic>
        <p:nvPicPr>
          <p:cNvPr id="37" name="Picture 6"/>
          <p:cNvPicPr>
            <a:picLocks noChangeAspect="1" noChangeArrowheads="1"/>
          </p:cNvPicPr>
          <p:nvPr/>
        </p:nvPicPr>
        <p:blipFill>
          <a:blip r:embed="rId4" cstate="print"/>
          <a:srcRect/>
          <a:stretch>
            <a:fillRect/>
          </a:stretch>
        </p:blipFill>
        <p:spPr bwMode="auto">
          <a:xfrm>
            <a:off x="4459565" y="2474137"/>
            <a:ext cx="239624" cy="24247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Fundamental matrix</a:t>
            </a:r>
          </a:p>
        </p:txBody>
      </p:sp>
      <p:sp>
        <p:nvSpPr>
          <p:cNvPr id="3" name="Content Placeholder 2"/>
          <p:cNvSpPr>
            <a:spLocks noGrp="1"/>
          </p:cNvSpPr>
          <p:nvPr>
            <p:ph idx="1"/>
          </p:nvPr>
        </p:nvSpPr>
        <p:spPr>
          <a:xfrm>
            <a:off x="1348265" y="3962401"/>
            <a:ext cx="9604328" cy="2677885"/>
          </a:xfrm>
        </p:spPr>
        <p:txBody>
          <a:bodyPr>
            <a:normAutofit/>
          </a:bodyPr>
          <a:lstStyle/>
          <a:p>
            <a:pPr>
              <a:spcBef>
                <a:spcPts val="1200"/>
              </a:spcBef>
            </a:pPr>
            <a:r>
              <a:rPr lang="en-US" sz="2400" dirty="0"/>
              <a:t>This </a:t>
            </a:r>
            <a:r>
              <a:rPr lang="en-US" sz="2400" i="1" dirty="0" err="1"/>
              <a:t>epipolar</a:t>
            </a:r>
            <a:r>
              <a:rPr lang="en-US" sz="2400" i="1" dirty="0"/>
              <a:t> geometry </a:t>
            </a:r>
            <a:r>
              <a:rPr lang="en-US" sz="2400" dirty="0"/>
              <a:t>of two views is described by a Very Special 3x3 matrix      , called the </a:t>
            </a:r>
            <a:r>
              <a:rPr lang="en-US" sz="2400" i="1" dirty="0"/>
              <a:t>Fundamental matrix</a:t>
            </a:r>
          </a:p>
          <a:p>
            <a:pPr>
              <a:spcBef>
                <a:spcPts val="1200"/>
              </a:spcBef>
            </a:pPr>
            <a:r>
              <a:rPr lang="en-US" sz="2400" i="1" dirty="0"/>
              <a:t>     </a:t>
            </a:r>
            <a:r>
              <a:rPr lang="en-US" sz="2400" dirty="0"/>
              <a:t>maps (homogeneous) </a:t>
            </a:r>
            <a:r>
              <a:rPr lang="en-US" sz="2400" i="1" dirty="0"/>
              <a:t>points</a:t>
            </a:r>
            <a:r>
              <a:rPr lang="en-US" sz="2400" dirty="0"/>
              <a:t> in image 1 to </a:t>
            </a:r>
            <a:r>
              <a:rPr lang="en-US" sz="2400" i="1" dirty="0"/>
              <a:t>lines</a:t>
            </a:r>
            <a:r>
              <a:rPr lang="en-US" sz="2400" dirty="0"/>
              <a:t> in image 2!</a:t>
            </a:r>
            <a:endParaRPr lang="en-US" sz="2400" i="1" dirty="0"/>
          </a:p>
          <a:p>
            <a:pPr algn="just">
              <a:spcBef>
                <a:spcPts val="1200"/>
              </a:spcBef>
            </a:pPr>
            <a:r>
              <a:rPr lang="en-US" sz="2400" dirty="0"/>
              <a:t>The </a:t>
            </a:r>
            <a:r>
              <a:rPr lang="en-US" sz="2400" dirty="0" err="1"/>
              <a:t>epipolar</a:t>
            </a:r>
            <a:r>
              <a:rPr lang="en-US" sz="2400" dirty="0"/>
              <a:t> line (in image 2) of point </a:t>
            </a:r>
            <a:r>
              <a:rPr lang="en-US" sz="2400" b="1" dirty="0"/>
              <a:t>p</a:t>
            </a:r>
            <a:r>
              <a:rPr lang="en-US" sz="2400" dirty="0"/>
              <a:t> is:</a:t>
            </a:r>
          </a:p>
          <a:p>
            <a:pPr algn="just">
              <a:spcBef>
                <a:spcPts val="1200"/>
              </a:spcBef>
            </a:pPr>
            <a:r>
              <a:rPr lang="en-US" sz="2400" i="1" dirty="0" err="1"/>
              <a:t>Epipolar</a:t>
            </a:r>
            <a:r>
              <a:rPr lang="en-US" sz="2400" i="1" dirty="0"/>
              <a:t> constraint </a:t>
            </a:r>
            <a:r>
              <a:rPr lang="en-US" sz="2400" dirty="0"/>
              <a:t>on corresponding points:</a:t>
            </a:r>
          </a:p>
          <a:p>
            <a:pPr algn="just"/>
            <a:endParaRPr lang="en-US" sz="2400" b="1" dirty="0"/>
          </a:p>
        </p:txBody>
      </p:sp>
      <p:pic>
        <p:nvPicPr>
          <p:cNvPr id="4" name="Picture 12"/>
          <p:cNvPicPr>
            <a:picLocks noChangeAspect="1" noChangeArrowheads="1"/>
          </p:cNvPicPr>
          <p:nvPr/>
        </p:nvPicPr>
        <p:blipFill>
          <a:blip r:embed="rId5" cstate="print"/>
          <a:srcRect/>
          <a:stretch>
            <a:fillRect/>
          </a:stretch>
        </p:blipFill>
        <p:spPr bwMode="auto">
          <a:xfrm>
            <a:off x="7447018" y="5855570"/>
            <a:ext cx="1803188" cy="471206"/>
          </a:xfrm>
          <a:prstGeom prst="rect">
            <a:avLst/>
          </a:prstGeom>
          <a:noFill/>
          <a:ln w="9525">
            <a:noFill/>
            <a:miter lim="800000"/>
            <a:headEnd/>
            <a:tailEnd/>
          </a:ln>
        </p:spPr>
      </p:pic>
      <p:pic>
        <p:nvPicPr>
          <p:cNvPr id="5" name="Picture 13"/>
          <p:cNvPicPr>
            <a:picLocks noChangeAspect="1" noChangeArrowheads="1"/>
          </p:cNvPicPr>
          <p:nvPr/>
        </p:nvPicPr>
        <p:blipFill>
          <a:blip r:embed="rId6" cstate="print"/>
          <a:srcRect/>
          <a:stretch>
            <a:fillRect/>
          </a:stretch>
        </p:blipFill>
        <p:spPr bwMode="auto">
          <a:xfrm>
            <a:off x="7147458" y="5425581"/>
            <a:ext cx="599120" cy="418320"/>
          </a:xfrm>
          <a:prstGeom prst="rect">
            <a:avLst/>
          </a:prstGeom>
          <a:noFill/>
          <a:ln w="9525">
            <a:noFill/>
            <a:miter lim="800000"/>
            <a:headEnd/>
            <a:tailEnd/>
          </a:ln>
        </p:spPr>
      </p:pic>
      <p:sp>
        <p:nvSpPr>
          <p:cNvPr id="6" name="Freeform 3"/>
          <p:cNvSpPr>
            <a:spLocks/>
          </p:cNvSpPr>
          <p:nvPr/>
        </p:nvSpPr>
        <p:spPr bwMode="auto">
          <a:xfrm>
            <a:off x="4178300" y="1785254"/>
            <a:ext cx="1219200" cy="2057400"/>
          </a:xfrm>
          <a:custGeom>
            <a:avLst/>
            <a:gdLst>
              <a:gd name="T0" fmla="*/ 0 w 768"/>
              <a:gd name="T1" fmla="*/ 0 h 1104"/>
              <a:gd name="T2" fmla="*/ 0 w 768"/>
              <a:gd name="T3" fmla="*/ 1341782 h 1104"/>
              <a:gd name="T4" fmla="*/ 1219200 w 768"/>
              <a:gd name="T5" fmla="*/ 2057400 h 1104"/>
              <a:gd name="T6" fmla="*/ 1219200 w 768"/>
              <a:gd name="T7" fmla="*/ 71561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7" name="Freeform 4"/>
          <p:cNvSpPr>
            <a:spLocks/>
          </p:cNvSpPr>
          <p:nvPr/>
        </p:nvSpPr>
        <p:spPr bwMode="auto">
          <a:xfrm flipH="1">
            <a:off x="6845300" y="1785254"/>
            <a:ext cx="1219200" cy="1981200"/>
          </a:xfrm>
          <a:custGeom>
            <a:avLst/>
            <a:gdLst>
              <a:gd name="T0" fmla="*/ 0 w 768"/>
              <a:gd name="T1" fmla="*/ 0 h 1104"/>
              <a:gd name="T2" fmla="*/ 0 w 768"/>
              <a:gd name="T3" fmla="*/ 1292087 h 1104"/>
              <a:gd name="T4" fmla="*/ 1219200 w 768"/>
              <a:gd name="T5" fmla="*/ 1981200 h 1104"/>
              <a:gd name="T6" fmla="*/ 1219200 w 768"/>
              <a:gd name="T7" fmla="*/ 689113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8" name="Line 5"/>
          <p:cNvSpPr>
            <a:spLocks noChangeShapeType="1"/>
          </p:cNvSpPr>
          <p:nvPr/>
        </p:nvSpPr>
        <p:spPr bwMode="auto">
          <a:xfrm flipV="1">
            <a:off x="4027714" y="1328054"/>
            <a:ext cx="2284186" cy="1915863"/>
          </a:xfrm>
          <a:prstGeom prst="line">
            <a:avLst/>
          </a:prstGeom>
          <a:noFill/>
          <a:ln w="19050">
            <a:solidFill>
              <a:schemeClr val="tx1"/>
            </a:solidFill>
            <a:round/>
            <a:headEnd/>
            <a:tailEnd type="triangle" w="med" len="med"/>
          </a:ln>
        </p:spPr>
        <p:txBody>
          <a:bodyPr wrap="none" anchor="ctr"/>
          <a:lstStyle/>
          <a:p>
            <a:endParaRPr lang="en-US"/>
          </a:p>
        </p:txBody>
      </p:sp>
      <p:sp>
        <p:nvSpPr>
          <p:cNvPr id="9" name="Oval 8"/>
          <p:cNvSpPr>
            <a:spLocks noChangeArrowheads="1"/>
          </p:cNvSpPr>
          <p:nvPr/>
        </p:nvSpPr>
        <p:spPr bwMode="auto">
          <a:xfrm>
            <a:off x="3960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sp>
        <p:nvSpPr>
          <p:cNvPr id="10" name="Oval 9"/>
          <p:cNvSpPr>
            <a:spLocks noChangeArrowheads="1"/>
          </p:cNvSpPr>
          <p:nvPr/>
        </p:nvSpPr>
        <p:spPr bwMode="auto">
          <a:xfrm>
            <a:off x="8151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grpSp>
        <p:nvGrpSpPr>
          <p:cNvPr id="11" name="Group 11"/>
          <p:cNvGrpSpPr>
            <a:grpSpLocks/>
          </p:cNvGrpSpPr>
          <p:nvPr/>
        </p:nvGrpSpPr>
        <p:grpSpPr bwMode="auto">
          <a:xfrm>
            <a:off x="4025901" y="1785254"/>
            <a:ext cx="4191000" cy="1447800"/>
            <a:chOff x="1296" y="2352"/>
            <a:chExt cx="2640" cy="912"/>
          </a:xfrm>
        </p:grpSpPr>
        <p:grpSp>
          <p:nvGrpSpPr>
            <p:cNvPr id="12" name="Group 12"/>
            <p:cNvGrpSpPr>
              <a:grpSpLocks/>
            </p:cNvGrpSpPr>
            <p:nvPr/>
          </p:nvGrpSpPr>
          <p:grpSpPr bwMode="auto">
            <a:xfrm>
              <a:off x="1296" y="2352"/>
              <a:ext cx="2640" cy="912"/>
              <a:chOff x="1296" y="1872"/>
              <a:chExt cx="2640" cy="912"/>
            </a:xfrm>
          </p:grpSpPr>
          <p:sp>
            <p:nvSpPr>
              <p:cNvPr id="14" name="Freeform 13"/>
              <p:cNvSpPr>
                <a:spLocks/>
              </p:cNvSpPr>
              <p:nvPr/>
            </p:nvSpPr>
            <p:spPr bwMode="auto">
              <a:xfrm>
                <a:off x="1296" y="1872"/>
                <a:ext cx="2640" cy="912"/>
              </a:xfrm>
              <a:custGeom>
                <a:avLst/>
                <a:gdLst>
                  <a:gd name="T0" fmla="*/ 0 w 2640"/>
                  <a:gd name="T1" fmla="*/ 912 h 912"/>
                  <a:gd name="T2" fmla="*/ 2640 w 2640"/>
                  <a:gd name="T3" fmla="*/ 912 h 912"/>
                  <a:gd name="T4" fmla="*/ 1104 w 2640"/>
                  <a:gd name="T5" fmla="*/ 0 h 912"/>
                  <a:gd name="T6" fmla="*/ 0 w 2640"/>
                  <a:gd name="T7" fmla="*/ 912 h 912"/>
                  <a:gd name="T8" fmla="*/ 0 60000 65536"/>
                  <a:gd name="T9" fmla="*/ 0 60000 65536"/>
                  <a:gd name="T10" fmla="*/ 0 60000 65536"/>
                  <a:gd name="T11" fmla="*/ 0 60000 65536"/>
                  <a:gd name="T12" fmla="*/ 0 w 2640"/>
                  <a:gd name="T13" fmla="*/ 0 h 912"/>
                  <a:gd name="T14" fmla="*/ 2640 w 2640"/>
                  <a:gd name="T15" fmla="*/ 912 h 912"/>
                </a:gdLst>
                <a:ahLst/>
                <a:cxnLst>
                  <a:cxn ang="T8">
                    <a:pos x="T0" y="T1"/>
                  </a:cxn>
                  <a:cxn ang="T9">
                    <a:pos x="T2" y="T3"/>
                  </a:cxn>
                  <a:cxn ang="T10">
                    <a:pos x="T4" y="T5"/>
                  </a:cxn>
                  <a:cxn ang="T11">
                    <a:pos x="T6" y="T7"/>
                  </a:cxn>
                </a:cxnLst>
                <a:rect l="T12" t="T13" r="T14" b="T15"/>
                <a:pathLst>
                  <a:path w="2640" h="912">
                    <a:moveTo>
                      <a:pt x="0" y="912"/>
                    </a:moveTo>
                    <a:lnTo>
                      <a:pt x="2640" y="912"/>
                    </a:lnTo>
                    <a:lnTo>
                      <a:pt x="1104" y="0"/>
                    </a:lnTo>
                    <a:lnTo>
                      <a:pt x="0" y="912"/>
                    </a:lnTo>
                    <a:close/>
                  </a:path>
                </a:pathLst>
              </a:custGeom>
              <a:solidFill>
                <a:srgbClr val="808080"/>
              </a:solidFill>
              <a:ln w="12700">
                <a:solidFill>
                  <a:schemeClr val="tx1"/>
                </a:solidFill>
                <a:round/>
                <a:headEnd/>
                <a:tailEnd/>
              </a:ln>
            </p:spPr>
            <p:txBody>
              <a:bodyPr wrap="none" anchor="ctr"/>
              <a:lstStyle/>
              <a:p>
                <a:endParaRPr lang="en-US">
                  <a:latin typeface="Calibri" pitchFamily="34" charset="0"/>
                </a:endParaRPr>
              </a:p>
            </p:txBody>
          </p:sp>
          <p:sp>
            <p:nvSpPr>
              <p:cNvPr id="15" name="Line 14"/>
              <p:cNvSpPr>
                <a:spLocks noChangeShapeType="1"/>
              </p:cNvSpPr>
              <p:nvPr/>
            </p:nvSpPr>
            <p:spPr bwMode="auto">
              <a:xfrm flipH="1">
                <a:off x="3072" y="2304"/>
                <a:ext cx="8" cy="480"/>
              </a:xfrm>
              <a:prstGeom prst="line">
                <a:avLst/>
              </a:prstGeom>
              <a:noFill/>
              <a:ln w="19050">
                <a:solidFill>
                  <a:srgbClr val="000000"/>
                </a:solidFill>
                <a:round/>
                <a:headEnd/>
                <a:tailEnd/>
              </a:ln>
            </p:spPr>
            <p:txBody>
              <a:bodyPr wrap="none" anchor="ctr"/>
              <a:lstStyle/>
              <a:p>
                <a:endParaRPr lang="en-US"/>
              </a:p>
            </p:txBody>
          </p:sp>
          <p:sp>
            <p:nvSpPr>
              <p:cNvPr id="16" name="Line 15"/>
              <p:cNvSpPr>
                <a:spLocks noChangeShapeType="1"/>
              </p:cNvSpPr>
              <p:nvPr/>
            </p:nvSpPr>
            <p:spPr bwMode="auto">
              <a:xfrm>
                <a:off x="2160" y="2304"/>
                <a:ext cx="0" cy="480"/>
              </a:xfrm>
              <a:prstGeom prst="line">
                <a:avLst/>
              </a:prstGeom>
              <a:noFill/>
              <a:ln w="19050">
                <a:solidFill>
                  <a:srgbClr val="000000"/>
                </a:solidFill>
                <a:round/>
                <a:headEnd/>
                <a:tailEnd/>
              </a:ln>
            </p:spPr>
            <p:txBody>
              <a:bodyPr wrap="none" anchor="ctr"/>
              <a:lstStyle/>
              <a:p>
                <a:endParaRPr lang="en-US"/>
              </a:p>
            </p:txBody>
          </p:sp>
          <p:sp>
            <p:nvSpPr>
              <p:cNvPr id="17" name="Line 27"/>
              <p:cNvSpPr>
                <a:spLocks noChangeShapeType="1"/>
              </p:cNvSpPr>
              <p:nvPr/>
            </p:nvSpPr>
            <p:spPr bwMode="auto">
              <a:xfrm flipH="1" flipV="1">
                <a:off x="1968" y="2208"/>
                <a:ext cx="200" cy="115"/>
              </a:xfrm>
              <a:prstGeom prst="line">
                <a:avLst/>
              </a:prstGeom>
              <a:noFill/>
              <a:ln w="19050">
                <a:solidFill>
                  <a:srgbClr val="000000"/>
                </a:solidFill>
                <a:round/>
                <a:headEnd/>
                <a:tailEnd/>
              </a:ln>
            </p:spPr>
            <p:txBody>
              <a:bodyPr wrap="none" anchor="ctr"/>
              <a:lstStyle/>
              <a:p>
                <a:endParaRPr lang="en-US"/>
              </a:p>
            </p:txBody>
          </p:sp>
        </p:grpSp>
        <p:sp>
          <p:nvSpPr>
            <p:cNvPr id="13" name="Text Box 17"/>
            <p:cNvSpPr txBox="1">
              <a:spLocks noChangeArrowheads="1"/>
            </p:cNvSpPr>
            <p:nvPr/>
          </p:nvSpPr>
          <p:spPr bwMode="auto">
            <a:xfrm flipH="1">
              <a:off x="2165" y="2849"/>
              <a:ext cx="891" cy="213"/>
            </a:xfrm>
            <a:prstGeom prst="rect">
              <a:avLst/>
            </a:prstGeom>
            <a:noFill/>
            <a:ln w="12700">
              <a:noFill/>
              <a:miter lim="800000"/>
              <a:headEnd/>
              <a:tailEnd/>
            </a:ln>
          </p:spPr>
          <p:txBody>
            <a:bodyPr wrap="none" anchor="ctr">
              <a:spAutoFit/>
            </a:bodyPr>
            <a:lstStyle/>
            <a:p>
              <a:pPr algn="ctr"/>
              <a:r>
                <a:rPr lang="en-US" sz="1600" b="1">
                  <a:solidFill>
                    <a:schemeClr val="bg1"/>
                  </a:solidFill>
                </a:rPr>
                <a:t>epipolar plane</a:t>
              </a:r>
            </a:p>
          </p:txBody>
        </p:sp>
      </p:grpSp>
      <p:sp>
        <p:nvSpPr>
          <p:cNvPr id="18" name="Line 19"/>
          <p:cNvSpPr>
            <a:spLocks noChangeShapeType="1"/>
          </p:cNvSpPr>
          <p:nvPr/>
        </p:nvSpPr>
        <p:spPr bwMode="auto">
          <a:xfrm flipV="1">
            <a:off x="6858000" y="2318654"/>
            <a:ext cx="1219200" cy="1066800"/>
          </a:xfrm>
          <a:prstGeom prst="line">
            <a:avLst/>
          </a:prstGeom>
          <a:noFill/>
          <a:ln w="19050">
            <a:solidFill>
              <a:schemeClr val="tx1"/>
            </a:solidFill>
            <a:round/>
            <a:headEnd/>
            <a:tailEnd/>
          </a:ln>
        </p:spPr>
        <p:txBody>
          <a:bodyPr wrap="none" anchor="ctr"/>
          <a:lstStyle/>
          <a:p>
            <a:endParaRPr lang="en-US"/>
          </a:p>
        </p:txBody>
      </p:sp>
      <p:sp>
        <p:nvSpPr>
          <p:cNvPr id="19" name="Text Box 20"/>
          <p:cNvSpPr txBox="1">
            <a:spLocks noChangeArrowheads="1"/>
          </p:cNvSpPr>
          <p:nvPr/>
        </p:nvSpPr>
        <p:spPr bwMode="auto">
          <a:xfrm>
            <a:off x="8049078" y="2155371"/>
            <a:ext cx="1530350" cy="366713"/>
          </a:xfrm>
          <a:prstGeom prst="rect">
            <a:avLst/>
          </a:prstGeom>
          <a:noFill/>
          <a:ln w="12700">
            <a:noFill/>
            <a:miter lim="800000"/>
            <a:headEnd/>
            <a:tailEnd/>
          </a:ln>
          <a:effectLst/>
        </p:spPr>
        <p:txBody>
          <a:bodyPr wrap="none" anchor="ctr">
            <a:spAutoFit/>
            <a:flatTx/>
          </a:bodyPr>
          <a:lstStyle/>
          <a:p>
            <a:pPr algn="ctr">
              <a:defRPr/>
            </a:pPr>
            <a:r>
              <a:rPr lang="en-US" b="1" dirty="0" err="1">
                <a:solidFill>
                  <a:schemeClr val="tx2"/>
                </a:solidFill>
                <a:effectLst>
                  <a:outerShdw blurRad="38100" dist="38100" dir="2700000" algn="tl">
                    <a:srgbClr val="C0C0C0"/>
                  </a:outerShdw>
                </a:effectLst>
                <a:latin typeface="Arial" charset="0"/>
              </a:rPr>
              <a:t>epipolar</a:t>
            </a:r>
            <a:r>
              <a:rPr lang="en-US" b="1" dirty="0">
                <a:solidFill>
                  <a:schemeClr val="tx2"/>
                </a:solidFill>
                <a:effectLst>
                  <a:outerShdw blurRad="38100" dist="38100" dir="2700000" algn="tl">
                    <a:srgbClr val="C0C0C0"/>
                  </a:outerShdw>
                </a:effectLst>
                <a:latin typeface="Arial" charset="0"/>
              </a:rPr>
              <a:t> line</a:t>
            </a:r>
          </a:p>
        </p:txBody>
      </p:sp>
      <p:grpSp>
        <p:nvGrpSpPr>
          <p:cNvPr id="20" name="Group 21"/>
          <p:cNvGrpSpPr>
            <a:grpSpLocks/>
          </p:cNvGrpSpPr>
          <p:nvPr/>
        </p:nvGrpSpPr>
        <p:grpSpPr bwMode="auto">
          <a:xfrm>
            <a:off x="2635250" y="2332942"/>
            <a:ext cx="2774950" cy="1052512"/>
            <a:chOff x="420" y="2217"/>
            <a:chExt cx="1748" cy="663"/>
          </a:xfrm>
        </p:grpSpPr>
        <p:sp>
          <p:nvSpPr>
            <p:cNvPr id="21" name="Text Box 22"/>
            <p:cNvSpPr txBox="1">
              <a:spLocks noChangeArrowheads="1"/>
            </p:cNvSpPr>
            <p:nvPr/>
          </p:nvSpPr>
          <p:spPr bwMode="auto">
            <a:xfrm flipH="1">
              <a:off x="420" y="2217"/>
              <a:ext cx="964" cy="231"/>
            </a:xfrm>
            <a:prstGeom prst="rect">
              <a:avLst/>
            </a:prstGeom>
            <a:noFill/>
            <a:ln w="12700">
              <a:noFill/>
              <a:miter lim="800000"/>
              <a:headEnd/>
              <a:tailEnd/>
            </a:ln>
            <a:effectLst/>
          </p:spPr>
          <p:txBody>
            <a:bodyPr wrap="none" anchor="ctr">
              <a:spAutoFit/>
              <a:flatTx/>
            </a:bodyPr>
            <a:lstStyle/>
            <a:p>
              <a:pPr algn="ctr">
                <a:defRPr/>
              </a:pPr>
              <a:r>
                <a:rPr lang="en-US" b="1">
                  <a:solidFill>
                    <a:schemeClr val="tx2"/>
                  </a:solidFill>
                  <a:effectLst>
                    <a:outerShdw blurRad="38100" dist="38100" dir="2700000" algn="tl">
                      <a:srgbClr val="C0C0C0"/>
                    </a:outerShdw>
                  </a:effectLst>
                  <a:latin typeface="Arial" charset="0"/>
                </a:rPr>
                <a:t>epipolar line</a:t>
              </a:r>
            </a:p>
          </p:txBody>
        </p:sp>
        <p:sp>
          <p:nvSpPr>
            <p:cNvPr id="22" name="Line 23"/>
            <p:cNvSpPr>
              <a:spLocks noChangeShapeType="1"/>
            </p:cNvSpPr>
            <p:nvPr/>
          </p:nvSpPr>
          <p:spPr bwMode="auto">
            <a:xfrm flipH="1" flipV="1">
              <a:off x="1392" y="2304"/>
              <a:ext cx="776" cy="576"/>
            </a:xfrm>
            <a:prstGeom prst="line">
              <a:avLst/>
            </a:prstGeom>
            <a:noFill/>
            <a:ln w="19050">
              <a:solidFill>
                <a:schemeClr val="tx1"/>
              </a:solidFill>
              <a:round/>
              <a:headEnd/>
              <a:tailEnd/>
            </a:ln>
          </p:spPr>
          <p:txBody>
            <a:bodyPr wrap="none" anchor="ctr"/>
            <a:lstStyle/>
            <a:p>
              <a:endParaRPr lang="en-US"/>
            </a:p>
          </p:txBody>
        </p:sp>
      </p:grpSp>
      <p:sp>
        <p:nvSpPr>
          <p:cNvPr id="23" name="Oval 25"/>
          <p:cNvSpPr>
            <a:spLocks noChangeArrowheads="1"/>
          </p:cNvSpPr>
          <p:nvPr/>
        </p:nvSpPr>
        <p:spPr bwMode="auto">
          <a:xfrm>
            <a:off x="4549775" y="2737754"/>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sp>
        <p:nvSpPr>
          <p:cNvPr id="24" name="Line 16"/>
          <p:cNvSpPr>
            <a:spLocks noChangeShapeType="1"/>
          </p:cNvSpPr>
          <p:nvPr/>
        </p:nvSpPr>
        <p:spPr bwMode="auto">
          <a:xfrm flipH="1">
            <a:off x="6845300" y="2158318"/>
            <a:ext cx="546100" cy="312737"/>
          </a:xfrm>
          <a:prstGeom prst="line">
            <a:avLst/>
          </a:prstGeom>
          <a:noFill/>
          <a:ln w="19050">
            <a:solidFill>
              <a:srgbClr val="000000"/>
            </a:solidFill>
            <a:round/>
            <a:headEnd/>
            <a:tailEnd/>
          </a:ln>
        </p:spPr>
        <p:txBody>
          <a:bodyPr wrap="none" anchor="ctr"/>
          <a:lstStyle/>
          <a:p>
            <a:endParaRPr lang="en-US"/>
          </a:p>
        </p:txBody>
      </p:sp>
      <p:sp>
        <p:nvSpPr>
          <p:cNvPr id="27" name="TextBox 26"/>
          <p:cNvSpPr txBox="1"/>
          <p:nvPr/>
        </p:nvSpPr>
        <p:spPr>
          <a:xfrm>
            <a:off x="3646712" y="2971760"/>
            <a:ext cx="367408" cy="523220"/>
          </a:xfrm>
          <a:prstGeom prst="rect">
            <a:avLst/>
          </a:prstGeom>
          <a:noFill/>
        </p:spPr>
        <p:txBody>
          <a:bodyPr wrap="none" rtlCol="0">
            <a:spAutoFit/>
          </a:bodyPr>
          <a:lstStyle/>
          <a:p>
            <a:r>
              <a:rPr lang="en-US" sz="2800" b="1" dirty="0"/>
              <a:t>0</a:t>
            </a:r>
            <a:endParaRPr lang="en-US" sz="2800" baseline="-25000" dirty="0"/>
          </a:p>
        </p:txBody>
      </p:sp>
      <p:sp>
        <p:nvSpPr>
          <p:cNvPr id="29" name="Rectangle 28"/>
          <p:cNvSpPr/>
          <p:nvPr/>
        </p:nvSpPr>
        <p:spPr>
          <a:xfrm>
            <a:off x="8017666" y="2427880"/>
            <a:ext cx="1684948" cy="338554"/>
          </a:xfrm>
          <a:prstGeom prst="rect">
            <a:avLst/>
          </a:prstGeom>
        </p:spPr>
        <p:txBody>
          <a:bodyPr wrap="none">
            <a:spAutoFit/>
          </a:bodyPr>
          <a:lstStyle/>
          <a:p>
            <a:r>
              <a:rPr lang="en-US" sz="1600" dirty="0"/>
              <a:t>(projection of ray)</a:t>
            </a:r>
          </a:p>
        </p:txBody>
      </p:sp>
      <p:sp>
        <p:nvSpPr>
          <p:cNvPr id="30" name="Line 2"/>
          <p:cNvSpPr>
            <a:spLocks noChangeShapeType="1"/>
          </p:cNvSpPr>
          <p:nvPr/>
        </p:nvSpPr>
        <p:spPr bwMode="auto">
          <a:xfrm flipH="1" flipV="1">
            <a:off x="5246914" y="1469546"/>
            <a:ext cx="2982685" cy="1774369"/>
          </a:xfrm>
          <a:prstGeom prst="line">
            <a:avLst/>
          </a:prstGeom>
          <a:noFill/>
          <a:ln w="19050">
            <a:solidFill>
              <a:schemeClr val="tx1"/>
            </a:solidFill>
            <a:round/>
            <a:headEnd/>
            <a:tailEnd type="triangle" w="med" len="med"/>
          </a:ln>
        </p:spPr>
        <p:txBody>
          <a:bodyPr wrap="none" anchor="ctr"/>
          <a:lstStyle/>
          <a:p>
            <a:endParaRPr lang="en-US"/>
          </a:p>
        </p:txBody>
      </p:sp>
      <p:sp>
        <p:nvSpPr>
          <p:cNvPr id="31" name="Oval 24"/>
          <p:cNvSpPr>
            <a:spLocks noChangeArrowheads="1"/>
          </p:cNvSpPr>
          <p:nvPr/>
        </p:nvSpPr>
        <p:spPr bwMode="auto">
          <a:xfrm>
            <a:off x="7460383" y="2775866"/>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sp>
        <p:nvSpPr>
          <p:cNvPr id="32" name="Oval 26"/>
          <p:cNvSpPr>
            <a:spLocks noChangeArrowheads="1"/>
          </p:cNvSpPr>
          <p:nvPr/>
        </p:nvSpPr>
        <p:spPr bwMode="auto">
          <a:xfrm>
            <a:off x="5721342" y="1719945"/>
            <a:ext cx="114300" cy="1143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pic>
        <p:nvPicPr>
          <p:cNvPr id="182274" name="Picture 2"/>
          <p:cNvPicPr>
            <a:picLocks noChangeAspect="1" noChangeArrowheads="1"/>
          </p:cNvPicPr>
          <p:nvPr/>
        </p:nvPicPr>
        <p:blipFill>
          <a:blip r:embed="rId7" cstate="print"/>
          <a:srcRect/>
          <a:stretch>
            <a:fillRect/>
          </a:stretch>
        </p:blipFill>
        <p:spPr bwMode="auto">
          <a:xfrm>
            <a:off x="3248025" y="4425832"/>
            <a:ext cx="304800" cy="304800"/>
          </a:xfrm>
          <a:prstGeom prst="rect">
            <a:avLst/>
          </a:prstGeom>
          <a:noFill/>
          <a:ln w="9525">
            <a:noFill/>
            <a:miter lim="800000"/>
            <a:headEnd/>
            <a:tailEnd/>
          </a:ln>
        </p:spPr>
      </p:pic>
      <p:pic>
        <p:nvPicPr>
          <p:cNvPr id="38" name="Picture 2"/>
          <p:cNvPicPr>
            <a:picLocks noChangeAspect="1" noChangeArrowheads="1"/>
          </p:cNvPicPr>
          <p:nvPr/>
        </p:nvPicPr>
        <p:blipFill>
          <a:blip r:embed="rId7" cstate="print"/>
          <a:srcRect/>
          <a:stretch>
            <a:fillRect/>
          </a:stretch>
        </p:blipFill>
        <p:spPr bwMode="auto">
          <a:xfrm>
            <a:off x="1797226" y="4900496"/>
            <a:ext cx="304800" cy="304800"/>
          </a:xfrm>
          <a:prstGeom prst="rect">
            <a:avLst/>
          </a:prstGeom>
          <a:noFill/>
          <a:ln w="9525">
            <a:noFill/>
            <a:miter lim="800000"/>
            <a:headEnd/>
            <a:tailEnd/>
          </a:ln>
        </p:spPr>
      </p:pic>
      <p:sp>
        <p:nvSpPr>
          <p:cNvPr id="39" name="TextBox 38"/>
          <p:cNvSpPr txBox="1"/>
          <p:nvPr/>
        </p:nvSpPr>
        <p:spPr>
          <a:xfrm>
            <a:off x="4267200" y="3581400"/>
            <a:ext cx="929742" cy="369332"/>
          </a:xfrm>
          <a:prstGeom prst="rect">
            <a:avLst/>
          </a:prstGeom>
          <a:noFill/>
        </p:spPr>
        <p:txBody>
          <a:bodyPr wrap="none" rtlCol="0">
            <a:spAutoFit/>
          </a:bodyPr>
          <a:lstStyle/>
          <a:p>
            <a:r>
              <a:rPr lang="en-US" dirty="0"/>
              <a:t>Image 1</a:t>
            </a:r>
          </a:p>
        </p:txBody>
      </p:sp>
      <p:sp>
        <p:nvSpPr>
          <p:cNvPr id="40" name="TextBox 39"/>
          <p:cNvSpPr txBox="1"/>
          <p:nvPr/>
        </p:nvSpPr>
        <p:spPr>
          <a:xfrm>
            <a:off x="7147458" y="3581400"/>
            <a:ext cx="929742" cy="369332"/>
          </a:xfrm>
          <a:prstGeom prst="rect">
            <a:avLst/>
          </a:prstGeom>
          <a:noFill/>
        </p:spPr>
        <p:txBody>
          <a:bodyPr wrap="none" rtlCol="0">
            <a:spAutoFit/>
          </a:bodyPr>
          <a:lstStyle/>
          <a:p>
            <a:r>
              <a:rPr lang="en-US" dirty="0"/>
              <a:t>Image 2</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Epipolar</a:t>
            </a:r>
            <a:r>
              <a:rPr lang="en-US" dirty="0"/>
              <a:t> geometry example</a:t>
            </a:r>
          </a:p>
        </p:txBody>
      </p:sp>
      <p:pic>
        <p:nvPicPr>
          <p:cNvPr id="4" name="Picture 4" descr="fig8"/>
          <p:cNvPicPr>
            <a:picLocks noChangeAspect="1" noChangeArrowheads="1"/>
          </p:cNvPicPr>
          <p:nvPr/>
        </p:nvPicPr>
        <p:blipFill>
          <a:blip r:embed="rId2" cstate="print"/>
          <a:srcRect/>
          <a:stretch>
            <a:fillRect/>
          </a:stretch>
        </p:blipFill>
        <p:spPr bwMode="auto">
          <a:xfrm>
            <a:off x="5890306" y="1876648"/>
            <a:ext cx="3876675" cy="3638550"/>
          </a:xfrm>
          <a:prstGeom prst="rect">
            <a:avLst/>
          </a:prstGeom>
          <a:noFill/>
          <a:ln w="9525">
            <a:noFill/>
            <a:miter lim="800000"/>
            <a:headEnd/>
            <a:tailEnd/>
          </a:ln>
        </p:spPr>
      </p:pic>
      <p:pic>
        <p:nvPicPr>
          <p:cNvPr id="5" name="Picture 5" descr="fig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75556" y="1876648"/>
            <a:ext cx="3876675" cy="363855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76200"/>
            <a:ext cx="7289800" cy="2864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922" y="2848831"/>
            <a:ext cx="2970878" cy="523220"/>
          </a:xfrm>
          <a:prstGeom prst="rect">
            <a:avLst/>
          </a:prstGeom>
          <a:noFill/>
        </p:spPr>
        <p:txBody>
          <a:bodyPr wrap="none" rtlCol="0">
            <a:spAutoFit/>
          </a:bodyPr>
          <a:lstStyle/>
          <a:p>
            <a:r>
              <a:rPr lang="en-US" sz="2800" dirty="0"/>
              <a:t>Original stereo pair</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251" y="3476770"/>
            <a:ext cx="7162800" cy="3076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72001" y="5943600"/>
            <a:ext cx="2744213" cy="523220"/>
          </a:xfrm>
          <a:prstGeom prst="rect">
            <a:avLst/>
          </a:prstGeom>
          <a:noFill/>
        </p:spPr>
        <p:txBody>
          <a:bodyPr wrap="none" rtlCol="0">
            <a:spAutoFit/>
          </a:bodyPr>
          <a:lstStyle/>
          <a:p>
            <a:r>
              <a:rPr lang="en-US" sz="2800" dirty="0"/>
              <a:t>After rectification</a:t>
            </a:r>
          </a:p>
        </p:txBody>
      </p:sp>
    </p:spTree>
    <p:extLst>
      <p:ext uri="{BB962C8B-B14F-4D97-AF65-F5344CB8AC3E}">
        <p14:creationId xmlns:p14="http://schemas.microsoft.com/office/powerpoint/2010/main" val="3213404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p:txBody>
          <a:bodyPr>
            <a:noAutofit/>
          </a:bodyPr>
          <a:lstStyle/>
          <a:p>
            <a:pPr algn="l"/>
            <a:r>
              <a:rPr lang="en-US" altLang="zh-TW" b="1" dirty="0">
                <a:ea typeface="新細明體" pitchFamily="18" charset="-120"/>
              </a:rPr>
              <a:t>Estimating F – 8-point algorithm</a:t>
            </a:r>
          </a:p>
        </p:txBody>
      </p:sp>
      <p:sp>
        <p:nvSpPr>
          <p:cNvPr id="8198" name="Rectangle 3"/>
          <p:cNvSpPr>
            <a:spLocks noGrp="1" noChangeArrowheads="1"/>
          </p:cNvSpPr>
          <p:nvPr>
            <p:ph type="body" sz="half" idx="1"/>
          </p:nvPr>
        </p:nvSpPr>
        <p:spPr>
          <a:xfrm>
            <a:off x="1981200" y="1379093"/>
            <a:ext cx="8147050" cy="3313112"/>
          </a:xfrm>
        </p:spPr>
        <p:txBody>
          <a:bodyPr/>
          <a:lstStyle/>
          <a:p>
            <a:r>
              <a:rPr lang="en-US" altLang="zh-TW" dirty="0">
                <a:ea typeface="新細明體" pitchFamily="18" charset="-120"/>
              </a:rPr>
              <a:t>The fundamental matrix F is defined by</a:t>
            </a:r>
          </a:p>
          <a:p>
            <a:endParaRPr lang="en-US" altLang="zh-TW" dirty="0">
              <a:ea typeface="新細明體" pitchFamily="18" charset="-120"/>
            </a:endParaRPr>
          </a:p>
          <a:p>
            <a:pPr>
              <a:buFontTx/>
              <a:buNone/>
            </a:pPr>
            <a:r>
              <a:rPr lang="en-US" altLang="zh-TW" dirty="0">
                <a:ea typeface="新細明體" pitchFamily="18" charset="-120"/>
              </a:rPr>
              <a:t>    </a:t>
            </a:r>
          </a:p>
        </p:txBody>
      </p:sp>
      <p:graphicFrame>
        <p:nvGraphicFramePr>
          <p:cNvPr id="8194" name="Object 2"/>
          <p:cNvGraphicFramePr>
            <a:graphicFrameLocks noGrp="1" noChangeAspect="1"/>
          </p:cNvGraphicFramePr>
          <p:nvPr>
            <p:ph sz="half" idx="2"/>
          </p:nvPr>
        </p:nvGraphicFramePr>
        <p:xfrm>
          <a:off x="5087939" y="2026793"/>
          <a:ext cx="2232025" cy="728662"/>
        </p:xfrm>
        <a:graphic>
          <a:graphicData uri="http://schemas.openxmlformats.org/presentationml/2006/ole">
            <mc:AlternateContent xmlns:mc="http://schemas.openxmlformats.org/markup-compatibility/2006">
              <mc:Choice xmlns:v="urn:schemas-microsoft-com:vml" Requires="v">
                <p:oleObj name="方程式" r:id="rId3" imgW="622080" imgH="203040" progId="Equation.3">
                  <p:embed/>
                </p:oleObj>
              </mc:Choice>
              <mc:Fallback>
                <p:oleObj name="方程式" r:id="rId3" imgW="622080" imgH="203040" progId="Equation.3">
                  <p:embed/>
                  <p:pic>
                    <p:nvPicPr>
                      <p:cNvPr id="819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939" y="2026793"/>
                        <a:ext cx="2232025" cy="728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9" name="Rectangle 6"/>
          <p:cNvSpPr>
            <a:spLocks noChangeArrowheads="1"/>
          </p:cNvSpPr>
          <p:nvPr/>
        </p:nvSpPr>
        <p:spPr bwMode="auto">
          <a:xfrm>
            <a:off x="2424113" y="2818955"/>
            <a:ext cx="6943504" cy="523220"/>
          </a:xfrm>
          <a:prstGeom prst="rect">
            <a:avLst/>
          </a:prstGeom>
          <a:noFill/>
          <a:ln w="38100" algn="ctr">
            <a:noFill/>
            <a:miter lim="800000"/>
            <a:headEnd/>
            <a:tailEnd/>
          </a:ln>
        </p:spPr>
        <p:txBody>
          <a:bodyPr wrap="none">
            <a:spAutoFit/>
          </a:bodyPr>
          <a:lstStyle/>
          <a:p>
            <a:pPr eaLnBrk="1" hangingPunct="1">
              <a:spcBef>
                <a:spcPct val="20000"/>
              </a:spcBef>
            </a:pPr>
            <a:r>
              <a:rPr kumimoji="1" lang="en-US" altLang="zh-TW" sz="2800">
                <a:ea typeface="新細明體" pitchFamily="18" charset="-120"/>
              </a:rPr>
              <a:t>for any pair of matches x and x’ in two images.</a:t>
            </a:r>
          </a:p>
        </p:txBody>
      </p:sp>
      <p:sp>
        <p:nvSpPr>
          <p:cNvPr id="1329159" name="Rectangle 7"/>
          <p:cNvSpPr>
            <a:spLocks noChangeArrowheads="1"/>
          </p:cNvSpPr>
          <p:nvPr/>
        </p:nvSpPr>
        <p:spPr bwMode="auto">
          <a:xfrm>
            <a:off x="1992313" y="3812730"/>
            <a:ext cx="5150128" cy="523220"/>
          </a:xfrm>
          <a:prstGeom prst="rect">
            <a:avLst/>
          </a:prstGeom>
          <a:noFill/>
          <a:ln w="38100" algn="ctr">
            <a:noFill/>
            <a:miter lim="800000"/>
            <a:headEnd/>
            <a:tailEnd/>
          </a:ln>
        </p:spPr>
        <p:txBody>
          <a:bodyPr wrap="none">
            <a:spAutoFit/>
          </a:bodyPr>
          <a:lstStyle/>
          <a:p>
            <a:pPr marL="365125" indent="-365125">
              <a:spcBef>
                <a:spcPct val="20000"/>
              </a:spcBef>
              <a:buFontTx/>
              <a:buChar char="•"/>
            </a:pPr>
            <a:r>
              <a:rPr kumimoji="1" lang="en-US" altLang="zh-TW" sz="2800">
                <a:ea typeface="新細明體" pitchFamily="18" charset="-120"/>
              </a:rPr>
              <a:t>Let x=(</a:t>
            </a:r>
            <a:r>
              <a:rPr kumimoji="1" lang="en-US" altLang="zh-TW" sz="2800" i="1">
                <a:ea typeface="新細明體" pitchFamily="18" charset="-120"/>
              </a:rPr>
              <a:t>u,v,1</a:t>
            </a:r>
            <a:r>
              <a:rPr kumimoji="1" lang="en-US" altLang="zh-TW" sz="2800">
                <a:ea typeface="新細明體" pitchFamily="18" charset="-120"/>
              </a:rPr>
              <a:t>)</a:t>
            </a:r>
            <a:r>
              <a:rPr kumimoji="1" lang="en-US" altLang="zh-TW" sz="2800" baseline="30000">
                <a:ea typeface="新細明體" pitchFamily="18" charset="-120"/>
              </a:rPr>
              <a:t>T</a:t>
            </a:r>
            <a:r>
              <a:rPr kumimoji="1" lang="en-US" altLang="zh-TW" sz="2800">
                <a:ea typeface="新細明體" pitchFamily="18" charset="-120"/>
              </a:rPr>
              <a:t> and x’=(</a:t>
            </a:r>
            <a:r>
              <a:rPr kumimoji="1" lang="en-US" altLang="zh-TW" sz="2800" i="1">
                <a:ea typeface="新細明體" pitchFamily="18" charset="-120"/>
              </a:rPr>
              <a:t>u’,v’,1</a:t>
            </a:r>
            <a:r>
              <a:rPr kumimoji="1" lang="en-US" altLang="zh-TW" sz="2800">
                <a:ea typeface="新細明體" pitchFamily="18" charset="-120"/>
              </a:rPr>
              <a:t>)</a:t>
            </a:r>
            <a:r>
              <a:rPr kumimoji="1" lang="en-US" altLang="zh-TW" sz="2800" baseline="30000">
                <a:ea typeface="新細明體" pitchFamily="18" charset="-120"/>
              </a:rPr>
              <a:t>T</a:t>
            </a:r>
            <a:r>
              <a:rPr kumimoji="1" lang="en-US" altLang="zh-TW" sz="2800">
                <a:ea typeface="新細明體" pitchFamily="18" charset="-120"/>
              </a:rPr>
              <a:t>,</a:t>
            </a:r>
          </a:p>
        </p:txBody>
      </p:sp>
      <p:graphicFrame>
        <p:nvGraphicFramePr>
          <p:cNvPr id="1329164" name="Object 3"/>
          <p:cNvGraphicFramePr>
            <a:graphicFrameLocks noChangeAspect="1"/>
          </p:cNvGraphicFramePr>
          <p:nvPr/>
        </p:nvGraphicFramePr>
        <p:xfrm>
          <a:off x="7535864" y="3395218"/>
          <a:ext cx="2592387" cy="1466850"/>
        </p:xfrm>
        <a:graphic>
          <a:graphicData uri="http://schemas.openxmlformats.org/presentationml/2006/ole">
            <mc:AlternateContent xmlns:mc="http://schemas.openxmlformats.org/markup-compatibility/2006">
              <mc:Choice xmlns:v="urn:schemas-microsoft-com:vml" Requires="v">
                <p:oleObj name="方程式" r:id="rId5" imgW="1257120" imgH="711000" progId="Equation.3">
                  <p:embed/>
                </p:oleObj>
              </mc:Choice>
              <mc:Fallback>
                <p:oleObj name="方程式" r:id="rId5" imgW="1257120" imgH="711000" progId="Equation.3">
                  <p:embed/>
                  <p:pic>
                    <p:nvPicPr>
                      <p:cNvPr id="132916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5864" y="3395218"/>
                        <a:ext cx="2592387" cy="1466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29165" name="Rectangle 13"/>
          <p:cNvSpPr>
            <a:spLocks noChangeArrowheads="1"/>
          </p:cNvSpPr>
          <p:nvPr/>
        </p:nvSpPr>
        <p:spPr bwMode="auto">
          <a:xfrm>
            <a:off x="2351088" y="4692205"/>
            <a:ext cx="5129930" cy="523220"/>
          </a:xfrm>
          <a:prstGeom prst="rect">
            <a:avLst/>
          </a:prstGeom>
          <a:noFill/>
          <a:ln w="38100" algn="ctr">
            <a:noFill/>
            <a:miter lim="800000"/>
            <a:headEnd/>
            <a:tailEnd/>
          </a:ln>
        </p:spPr>
        <p:txBody>
          <a:bodyPr wrap="none">
            <a:spAutoFit/>
          </a:bodyPr>
          <a:lstStyle/>
          <a:p>
            <a:pPr eaLnBrk="1" hangingPunct="1">
              <a:spcBef>
                <a:spcPct val="20000"/>
              </a:spcBef>
            </a:pPr>
            <a:r>
              <a:rPr kumimoji="1" lang="en-US" altLang="zh-TW" sz="2800">
                <a:ea typeface="新細明體" pitchFamily="18" charset="-120"/>
              </a:rPr>
              <a:t>each match gives a linear equation</a:t>
            </a:r>
          </a:p>
        </p:txBody>
      </p:sp>
      <p:graphicFrame>
        <p:nvGraphicFramePr>
          <p:cNvPr id="1329166" name="Object 4"/>
          <p:cNvGraphicFramePr>
            <a:graphicFrameLocks noChangeAspect="1"/>
          </p:cNvGraphicFramePr>
          <p:nvPr/>
        </p:nvGraphicFramePr>
        <p:xfrm>
          <a:off x="1957389" y="5555805"/>
          <a:ext cx="8315325" cy="469900"/>
        </p:xfrm>
        <a:graphic>
          <a:graphicData uri="http://schemas.openxmlformats.org/presentationml/2006/ole">
            <mc:AlternateContent xmlns:mc="http://schemas.openxmlformats.org/markup-compatibility/2006">
              <mc:Choice xmlns:v="urn:schemas-microsoft-com:vml" Requires="v">
                <p:oleObj name="方程式" r:id="rId7" imgW="4038480" imgH="228600" progId="Equation.3">
                  <p:embed/>
                </p:oleObj>
              </mc:Choice>
              <mc:Fallback>
                <p:oleObj name="方程式" r:id="rId7" imgW="4038480" imgH="228600" progId="Equation.3">
                  <p:embed/>
                  <p:pic>
                    <p:nvPicPr>
                      <p:cNvPr id="132916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7389" y="5555805"/>
                        <a:ext cx="8315325"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5890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91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291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2916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29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9159" grpId="0"/>
      <p:bldP spid="132916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a:extLst>
              <a:ext uri="{FF2B5EF4-FFF2-40B4-BE49-F238E27FC236}">
                <a16:creationId xmlns:a16="http://schemas.microsoft.com/office/drawing/2014/main" id="{667615EE-A76A-48FA-9F75-EFF24E786608}"/>
              </a:ext>
            </a:extLst>
          </p:cNvPr>
          <p:cNvSpPr txBox="1">
            <a:spLocks noChangeArrowheads="1"/>
          </p:cNvSpPr>
          <p:nvPr/>
        </p:nvSpPr>
        <p:spPr bwMode="auto">
          <a:xfrm>
            <a:off x="757020" y="5229225"/>
            <a:ext cx="10884374" cy="129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dirty="0">
                <a:ea typeface="新細明體" pitchFamily="18" charset="-120"/>
              </a:rPr>
              <a:t>As with </a:t>
            </a:r>
            <a:r>
              <a:rPr lang="en-US" altLang="zh-TW" dirty="0" err="1">
                <a:ea typeface="新細明體" pitchFamily="18" charset="-120"/>
              </a:rPr>
              <a:t>homographies</a:t>
            </a:r>
            <a:r>
              <a:rPr lang="en-US" altLang="zh-TW" dirty="0">
                <a:ea typeface="新細明體" pitchFamily="18" charset="-120"/>
              </a:rPr>
              <a:t>, instead of solving              , we seek unit length </a:t>
            </a:r>
            <a:r>
              <a:rPr lang="en-US" altLang="zh-TW" b="1" dirty="0">
                <a:latin typeface="Times New Roman" pitchFamily="18" charset="0"/>
                <a:ea typeface="新細明體" pitchFamily="18" charset="-120"/>
              </a:rPr>
              <a:t>f</a:t>
            </a:r>
            <a:r>
              <a:rPr lang="en-US" altLang="zh-TW" dirty="0">
                <a:ea typeface="新細明體" pitchFamily="18" charset="-120"/>
              </a:rPr>
              <a:t> to minimize         : least eigenvector of          .</a:t>
            </a:r>
          </a:p>
        </p:txBody>
      </p:sp>
      <p:sp>
        <p:nvSpPr>
          <p:cNvPr id="9222" name="Rectangle 2"/>
          <p:cNvSpPr>
            <a:spLocks noGrp="1" noChangeArrowheads="1"/>
          </p:cNvSpPr>
          <p:nvPr>
            <p:ph type="title"/>
          </p:nvPr>
        </p:nvSpPr>
        <p:spPr>
          <a:xfrm>
            <a:off x="1981200" y="231094"/>
            <a:ext cx="8229600" cy="1143000"/>
          </a:xfrm>
        </p:spPr>
        <p:txBody>
          <a:bodyPr>
            <a:normAutofit/>
          </a:bodyPr>
          <a:lstStyle/>
          <a:p>
            <a:r>
              <a:rPr lang="en-US" altLang="zh-TW">
                <a:ea typeface="新細明體" pitchFamily="18" charset="-120"/>
              </a:rPr>
              <a:t>8-point algorithm</a:t>
            </a:r>
          </a:p>
        </p:txBody>
      </p:sp>
      <p:graphicFrame>
        <p:nvGraphicFramePr>
          <p:cNvPr id="9218" name="Object 2"/>
          <p:cNvGraphicFramePr>
            <a:graphicFrameLocks noChangeAspect="1"/>
          </p:cNvGraphicFramePr>
          <p:nvPr>
            <p:extLst>
              <p:ext uri="{D42A27DB-BD31-4B8C-83A1-F6EECF244321}">
                <p14:modId xmlns:p14="http://schemas.microsoft.com/office/powerpoint/2010/main" val="575904338"/>
              </p:ext>
            </p:extLst>
          </p:nvPr>
        </p:nvGraphicFramePr>
        <p:xfrm>
          <a:off x="2017826" y="789830"/>
          <a:ext cx="8212137" cy="4291013"/>
        </p:xfrm>
        <a:graphic>
          <a:graphicData uri="http://schemas.openxmlformats.org/presentationml/2006/ole">
            <mc:AlternateContent xmlns:mc="http://schemas.openxmlformats.org/markup-compatibility/2006">
              <mc:Choice xmlns:v="urn:schemas-microsoft-com:vml" Requires="v">
                <p:oleObj name="方程式" r:id="rId3" imgW="3670200" imgH="2082600" progId="Equation.3">
                  <p:embed/>
                </p:oleObj>
              </mc:Choice>
              <mc:Fallback>
                <p:oleObj name="方程式" r:id="rId3" imgW="3670200" imgH="20826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7826" y="789830"/>
                        <a:ext cx="8212137" cy="4291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19" name="Object 3"/>
          <p:cNvGraphicFramePr>
            <a:graphicFrameLocks noChangeAspect="1"/>
          </p:cNvGraphicFramePr>
          <p:nvPr>
            <p:extLst>
              <p:ext uri="{D42A27DB-BD31-4B8C-83A1-F6EECF244321}">
                <p14:modId xmlns:p14="http://schemas.microsoft.com/office/powerpoint/2010/main" val="4056969808"/>
              </p:ext>
            </p:extLst>
          </p:nvPr>
        </p:nvGraphicFramePr>
        <p:xfrm>
          <a:off x="8158426" y="5337867"/>
          <a:ext cx="1271294" cy="453636"/>
        </p:xfrm>
        <a:graphic>
          <a:graphicData uri="http://schemas.openxmlformats.org/presentationml/2006/ole">
            <mc:AlternateContent xmlns:mc="http://schemas.openxmlformats.org/markup-compatibility/2006">
              <mc:Choice xmlns:v="urn:schemas-microsoft-com:vml" Requires="v">
                <p:oleObj name="Equation" r:id="rId5" imgW="457200" imgH="177480" progId="Equation.3">
                  <p:embed/>
                </p:oleObj>
              </mc:Choice>
              <mc:Fallback>
                <p:oleObj name="Equation" r:id="rId5" imgW="457200" imgH="17748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8426" y="5337867"/>
                        <a:ext cx="1271294" cy="453636"/>
                      </a:xfrm>
                      <a:prstGeom prst="rect">
                        <a:avLst/>
                      </a:prstGeom>
                      <a:noFill/>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895574438"/>
              </p:ext>
            </p:extLst>
          </p:nvPr>
        </p:nvGraphicFramePr>
        <p:xfrm>
          <a:off x="5375294" y="5686908"/>
          <a:ext cx="823913" cy="627062"/>
        </p:xfrm>
        <a:graphic>
          <a:graphicData uri="http://schemas.openxmlformats.org/presentationml/2006/ole">
            <mc:AlternateContent xmlns:mc="http://schemas.openxmlformats.org/markup-compatibility/2006">
              <mc:Choice xmlns:v="urn:schemas-microsoft-com:vml" Requires="v">
                <p:oleObj name="方程式" r:id="rId7" imgW="304560" imgH="253800" progId="Equation.3">
                  <p:embed/>
                </p:oleObj>
              </mc:Choice>
              <mc:Fallback>
                <p:oleObj name="方程式" r:id="rId7" imgW="304560" imgH="2538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5294" y="5686908"/>
                        <a:ext cx="823913" cy="627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1" name="Object 5"/>
          <p:cNvGraphicFramePr>
            <a:graphicFrameLocks noChangeAspect="1"/>
          </p:cNvGraphicFramePr>
          <p:nvPr>
            <p:extLst>
              <p:ext uri="{D42A27DB-BD31-4B8C-83A1-F6EECF244321}">
                <p14:modId xmlns:p14="http://schemas.microsoft.com/office/powerpoint/2010/main" val="1321513800"/>
              </p:ext>
            </p:extLst>
          </p:nvPr>
        </p:nvGraphicFramePr>
        <p:xfrm>
          <a:off x="9638619" y="5771839"/>
          <a:ext cx="896938" cy="457200"/>
        </p:xfrm>
        <a:graphic>
          <a:graphicData uri="http://schemas.openxmlformats.org/presentationml/2006/ole">
            <mc:AlternateContent xmlns:mc="http://schemas.openxmlformats.org/markup-compatibility/2006">
              <mc:Choice xmlns:v="urn:schemas-microsoft-com:vml" Requires="v">
                <p:oleObj name="方程式" r:id="rId9" imgW="342720" imgH="190440" progId="Equation.3">
                  <p:embed/>
                </p:oleObj>
              </mc:Choice>
              <mc:Fallback>
                <p:oleObj name="方程式" r:id="rId9" imgW="342720" imgH="190440"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38619" y="5771839"/>
                        <a:ext cx="89693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Structure from motion</a:t>
            </a:r>
          </a:p>
        </p:txBody>
      </p:sp>
      <p:sp>
        <p:nvSpPr>
          <p:cNvPr id="22531" name="Rectangle 3"/>
          <p:cNvSpPr>
            <a:spLocks noChangeArrowheads="1"/>
          </p:cNvSpPr>
          <p:nvPr/>
        </p:nvSpPr>
        <p:spPr bwMode="auto">
          <a:xfrm>
            <a:off x="5837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08" name="AutoShape 4"/>
          <p:cNvSpPr>
            <a:spLocks noChangeArrowheads="1"/>
          </p:cNvSpPr>
          <p:nvPr/>
        </p:nvSpPr>
        <p:spPr bwMode="auto">
          <a:xfrm rot="5400000">
            <a:off x="2391569" y="3709194"/>
            <a:ext cx="1981200" cy="1725612"/>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0" name="Rectangle 6"/>
          <p:cNvSpPr>
            <a:spLocks noChangeArrowheads="1"/>
          </p:cNvSpPr>
          <p:nvPr/>
        </p:nvSpPr>
        <p:spPr bwMode="auto">
          <a:xfrm>
            <a:off x="3541714" y="4284664"/>
            <a:ext cx="574675" cy="574675"/>
          </a:xfrm>
          <a:prstGeom prst="rect">
            <a:avLst/>
          </a:prstGeom>
          <a:solidFill>
            <a:srgbClr val="DDEEFF"/>
          </a:solidFill>
          <a:ln w="9525">
            <a:miter lim="800000"/>
            <a:headEnd/>
            <a:tailEnd/>
          </a:ln>
          <a:scene3d>
            <a:camera prst="legacyObliqueTopRight">
              <a:rot lat="0" lon="16499995"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09" name="AutoShape 5"/>
          <p:cNvSpPr>
            <a:spLocks noChangeArrowheads="1"/>
          </p:cNvSpPr>
          <p:nvPr/>
        </p:nvSpPr>
        <p:spPr bwMode="auto">
          <a:xfrm rot="16200000" flipH="1">
            <a:off x="7574757" y="3901282"/>
            <a:ext cx="1981200" cy="1725613"/>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1" name="Rectangle 7"/>
          <p:cNvSpPr>
            <a:spLocks noChangeArrowheads="1"/>
          </p:cNvSpPr>
          <p:nvPr/>
        </p:nvSpPr>
        <p:spPr bwMode="auto">
          <a:xfrm>
            <a:off x="8405814" y="4540251"/>
            <a:ext cx="574675" cy="574675"/>
          </a:xfrm>
          <a:prstGeom prst="rect">
            <a:avLst/>
          </a:prstGeom>
          <a:solidFill>
            <a:srgbClr val="DDEEFF"/>
          </a:solidFill>
          <a:ln w="9525">
            <a:miter lim="800000"/>
            <a:headEnd/>
            <a:tailEnd/>
          </a:ln>
          <a:scene3d>
            <a:camera prst="legacyObliqueTopRight">
              <a:rot lat="0" lon="19199996"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15" name="Rectangle 11"/>
          <p:cNvSpPr>
            <a:spLocks noChangeArrowheads="1"/>
          </p:cNvSpPr>
          <p:nvPr/>
        </p:nvSpPr>
        <p:spPr bwMode="auto">
          <a:xfrm>
            <a:off x="5087938" y="4343401"/>
            <a:ext cx="2044700" cy="1470025"/>
          </a:xfrm>
          <a:prstGeom prst="rect">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7" name="Rectangle 13"/>
          <p:cNvSpPr>
            <a:spLocks noChangeArrowheads="1"/>
          </p:cNvSpPr>
          <p:nvPr/>
        </p:nvSpPr>
        <p:spPr bwMode="auto">
          <a:xfrm>
            <a:off x="5983289" y="4854576"/>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37" name="Line 33"/>
          <p:cNvSpPr>
            <a:spLocks noChangeShapeType="1"/>
          </p:cNvSpPr>
          <p:nvPr/>
        </p:nvSpPr>
        <p:spPr bwMode="auto">
          <a:xfrm flipH="1">
            <a:off x="1985963" y="3581400"/>
            <a:ext cx="533400" cy="2057400"/>
          </a:xfrm>
          <a:prstGeom prst="line">
            <a:avLst/>
          </a:prstGeom>
          <a:noFill/>
          <a:ln w="9525">
            <a:solidFill>
              <a:schemeClr val="tx1"/>
            </a:solidFill>
            <a:round/>
            <a:headEnd/>
            <a:tailEnd/>
          </a:ln>
        </p:spPr>
        <p:txBody>
          <a:bodyPr/>
          <a:lstStyle/>
          <a:p>
            <a:endParaRPr lang="en-US"/>
          </a:p>
        </p:txBody>
      </p:sp>
      <p:sp>
        <p:nvSpPr>
          <p:cNvPr id="123938" name="Line 34"/>
          <p:cNvSpPr>
            <a:spLocks noChangeShapeType="1"/>
          </p:cNvSpPr>
          <p:nvPr/>
        </p:nvSpPr>
        <p:spPr bwMode="auto">
          <a:xfrm flipH="1">
            <a:off x="1985963" y="5029200"/>
            <a:ext cx="533400" cy="609600"/>
          </a:xfrm>
          <a:prstGeom prst="line">
            <a:avLst/>
          </a:prstGeom>
          <a:noFill/>
          <a:ln w="9525">
            <a:solidFill>
              <a:schemeClr val="tx1"/>
            </a:solidFill>
            <a:round/>
            <a:headEnd/>
            <a:tailEnd/>
          </a:ln>
        </p:spPr>
        <p:txBody>
          <a:bodyPr/>
          <a:lstStyle/>
          <a:p>
            <a:endParaRPr lang="en-US"/>
          </a:p>
        </p:txBody>
      </p:sp>
      <p:sp>
        <p:nvSpPr>
          <p:cNvPr id="123939" name="Line 35"/>
          <p:cNvSpPr>
            <a:spLocks noChangeShapeType="1"/>
          </p:cNvSpPr>
          <p:nvPr/>
        </p:nvSpPr>
        <p:spPr bwMode="auto">
          <a:xfrm flipH="1">
            <a:off x="1985964" y="4081464"/>
            <a:ext cx="2270125" cy="1557337"/>
          </a:xfrm>
          <a:prstGeom prst="line">
            <a:avLst/>
          </a:prstGeom>
          <a:noFill/>
          <a:ln w="9525">
            <a:solidFill>
              <a:schemeClr val="tx1"/>
            </a:solidFill>
            <a:round/>
            <a:headEnd/>
            <a:tailEnd/>
          </a:ln>
        </p:spPr>
        <p:txBody>
          <a:bodyPr/>
          <a:lstStyle/>
          <a:p>
            <a:endParaRPr lang="en-US"/>
          </a:p>
        </p:txBody>
      </p:sp>
      <p:sp>
        <p:nvSpPr>
          <p:cNvPr id="123941" name="Line 37"/>
          <p:cNvSpPr>
            <a:spLocks noChangeShapeType="1"/>
          </p:cNvSpPr>
          <p:nvPr/>
        </p:nvSpPr>
        <p:spPr bwMode="auto">
          <a:xfrm flipH="1">
            <a:off x="1985963" y="5562600"/>
            <a:ext cx="2209800" cy="76200"/>
          </a:xfrm>
          <a:prstGeom prst="line">
            <a:avLst/>
          </a:prstGeom>
          <a:noFill/>
          <a:ln w="9525">
            <a:solidFill>
              <a:schemeClr val="tx1"/>
            </a:solidFill>
            <a:round/>
            <a:headEnd/>
            <a:tailEnd/>
          </a:ln>
        </p:spPr>
        <p:txBody>
          <a:bodyPr/>
          <a:lstStyle/>
          <a:p>
            <a:endParaRPr lang="en-US"/>
          </a:p>
        </p:txBody>
      </p:sp>
      <p:sp>
        <p:nvSpPr>
          <p:cNvPr id="123942" name="Line 38"/>
          <p:cNvSpPr>
            <a:spLocks noChangeShapeType="1"/>
          </p:cNvSpPr>
          <p:nvPr/>
        </p:nvSpPr>
        <p:spPr bwMode="auto">
          <a:xfrm>
            <a:off x="5075238" y="4346576"/>
            <a:ext cx="990600" cy="2130425"/>
          </a:xfrm>
          <a:prstGeom prst="line">
            <a:avLst/>
          </a:prstGeom>
          <a:noFill/>
          <a:ln w="9525">
            <a:solidFill>
              <a:schemeClr val="tx1"/>
            </a:solidFill>
            <a:round/>
            <a:headEnd/>
            <a:tailEnd/>
          </a:ln>
        </p:spPr>
        <p:txBody>
          <a:bodyPr/>
          <a:lstStyle/>
          <a:p>
            <a:endParaRPr lang="en-US"/>
          </a:p>
        </p:txBody>
      </p:sp>
      <p:sp>
        <p:nvSpPr>
          <p:cNvPr id="123944" name="Line 40"/>
          <p:cNvSpPr>
            <a:spLocks noChangeShapeType="1"/>
          </p:cNvSpPr>
          <p:nvPr/>
        </p:nvSpPr>
        <p:spPr bwMode="auto">
          <a:xfrm flipH="1">
            <a:off x="6065838" y="4365626"/>
            <a:ext cx="1066800" cy="2111375"/>
          </a:xfrm>
          <a:prstGeom prst="line">
            <a:avLst/>
          </a:prstGeom>
          <a:noFill/>
          <a:ln w="9525">
            <a:solidFill>
              <a:schemeClr val="tx1"/>
            </a:solidFill>
            <a:round/>
            <a:headEnd/>
            <a:tailEnd/>
          </a:ln>
        </p:spPr>
        <p:txBody>
          <a:bodyPr/>
          <a:lstStyle/>
          <a:p>
            <a:endParaRPr lang="en-US"/>
          </a:p>
        </p:txBody>
      </p:sp>
      <p:sp>
        <p:nvSpPr>
          <p:cNvPr id="123945" name="Line 41"/>
          <p:cNvSpPr>
            <a:spLocks noChangeShapeType="1"/>
          </p:cNvSpPr>
          <p:nvPr/>
        </p:nvSpPr>
        <p:spPr bwMode="auto">
          <a:xfrm>
            <a:off x="5075238" y="5813426"/>
            <a:ext cx="990600" cy="663575"/>
          </a:xfrm>
          <a:prstGeom prst="line">
            <a:avLst/>
          </a:prstGeom>
          <a:noFill/>
          <a:ln w="9525">
            <a:solidFill>
              <a:schemeClr val="tx1"/>
            </a:solidFill>
            <a:round/>
            <a:headEnd/>
            <a:tailEnd/>
          </a:ln>
        </p:spPr>
        <p:txBody>
          <a:bodyPr/>
          <a:lstStyle/>
          <a:p>
            <a:endParaRPr lang="en-US"/>
          </a:p>
        </p:txBody>
      </p:sp>
      <p:sp>
        <p:nvSpPr>
          <p:cNvPr id="123947" name="Line 43"/>
          <p:cNvSpPr>
            <a:spLocks noChangeShapeType="1"/>
          </p:cNvSpPr>
          <p:nvPr/>
        </p:nvSpPr>
        <p:spPr bwMode="auto">
          <a:xfrm flipH="1">
            <a:off x="6065838" y="5813426"/>
            <a:ext cx="1066800" cy="663575"/>
          </a:xfrm>
          <a:prstGeom prst="line">
            <a:avLst/>
          </a:prstGeom>
          <a:noFill/>
          <a:ln w="9525">
            <a:solidFill>
              <a:schemeClr val="tx1"/>
            </a:solidFill>
            <a:round/>
            <a:headEnd/>
            <a:tailEnd/>
          </a:ln>
        </p:spPr>
        <p:txBody>
          <a:bodyPr/>
          <a:lstStyle/>
          <a:p>
            <a:endParaRPr lang="en-US"/>
          </a:p>
        </p:txBody>
      </p:sp>
      <p:sp>
        <p:nvSpPr>
          <p:cNvPr id="123948" name="Line 44"/>
          <p:cNvSpPr>
            <a:spLocks noChangeShapeType="1"/>
          </p:cNvSpPr>
          <p:nvPr/>
        </p:nvSpPr>
        <p:spPr bwMode="auto">
          <a:xfrm>
            <a:off x="7688263" y="4273550"/>
            <a:ext cx="2197100" cy="1328738"/>
          </a:xfrm>
          <a:prstGeom prst="line">
            <a:avLst/>
          </a:prstGeom>
          <a:noFill/>
          <a:ln w="9525">
            <a:solidFill>
              <a:schemeClr val="tx1"/>
            </a:solidFill>
            <a:round/>
            <a:headEnd/>
            <a:tailEnd/>
          </a:ln>
        </p:spPr>
        <p:txBody>
          <a:bodyPr/>
          <a:lstStyle/>
          <a:p>
            <a:endParaRPr lang="en-US"/>
          </a:p>
        </p:txBody>
      </p:sp>
      <p:sp>
        <p:nvSpPr>
          <p:cNvPr id="123949" name="Line 45"/>
          <p:cNvSpPr>
            <a:spLocks noChangeShapeType="1"/>
          </p:cNvSpPr>
          <p:nvPr/>
        </p:nvSpPr>
        <p:spPr bwMode="auto">
          <a:xfrm flipV="1">
            <a:off x="7675563" y="5602288"/>
            <a:ext cx="2209800" cy="152400"/>
          </a:xfrm>
          <a:prstGeom prst="line">
            <a:avLst/>
          </a:prstGeom>
          <a:noFill/>
          <a:ln w="9525">
            <a:solidFill>
              <a:schemeClr val="tx1"/>
            </a:solidFill>
            <a:round/>
            <a:headEnd/>
            <a:tailEnd/>
          </a:ln>
        </p:spPr>
        <p:txBody>
          <a:bodyPr/>
          <a:lstStyle/>
          <a:p>
            <a:endParaRPr lang="en-US"/>
          </a:p>
        </p:txBody>
      </p:sp>
      <p:sp>
        <p:nvSpPr>
          <p:cNvPr id="123950" name="Line 46"/>
          <p:cNvSpPr>
            <a:spLocks noChangeShapeType="1"/>
          </p:cNvSpPr>
          <p:nvPr/>
        </p:nvSpPr>
        <p:spPr bwMode="auto">
          <a:xfrm>
            <a:off x="9428163" y="5221288"/>
            <a:ext cx="457200" cy="381000"/>
          </a:xfrm>
          <a:prstGeom prst="line">
            <a:avLst/>
          </a:prstGeom>
          <a:noFill/>
          <a:ln w="9525">
            <a:solidFill>
              <a:schemeClr val="tx1"/>
            </a:solidFill>
            <a:round/>
            <a:headEnd/>
            <a:tailEnd/>
          </a:ln>
        </p:spPr>
        <p:txBody>
          <a:bodyPr/>
          <a:lstStyle/>
          <a:p>
            <a:endParaRPr lang="en-US"/>
          </a:p>
        </p:txBody>
      </p:sp>
      <p:sp>
        <p:nvSpPr>
          <p:cNvPr id="123951" name="Line 47"/>
          <p:cNvSpPr>
            <a:spLocks noChangeShapeType="1"/>
          </p:cNvSpPr>
          <p:nvPr/>
        </p:nvSpPr>
        <p:spPr bwMode="auto">
          <a:xfrm>
            <a:off x="9428163" y="3773488"/>
            <a:ext cx="457200" cy="1828800"/>
          </a:xfrm>
          <a:prstGeom prst="line">
            <a:avLst/>
          </a:prstGeom>
          <a:noFill/>
          <a:ln w="9525">
            <a:solidFill>
              <a:schemeClr val="tx1"/>
            </a:solidFill>
            <a:round/>
            <a:headEnd/>
            <a:tailEnd/>
          </a:ln>
        </p:spPr>
        <p:txBody>
          <a:bodyPr/>
          <a:lstStyle/>
          <a:p>
            <a:endParaRPr lang="en-US"/>
          </a:p>
        </p:txBody>
      </p:sp>
      <p:sp>
        <p:nvSpPr>
          <p:cNvPr id="123955" name="Text Box 51"/>
          <p:cNvSpPr txBox="1">
            <a:spLocks noChangeArrowheads="1"/>
          </p:cNvSpPr>
          <p:nvPr/>
        </p:nvSpPr>
        <p:spPr bwMode="auto">
          <a:xfrm>
            <a:off x="2219326" y="5618163"/>
            <a:ext cx="1074397" cy="369332"/>
          </a:xfrm>
          <a:prstGeom prst="rect">
            <a:avLst/>
          </a:prstGeom>
          <a:noFill/>
          <a:ln w="9525">
            <a:noFill/>
            <a:miter lim="800000"/>
            <a:headEnd/>
            <a:tailEnd/>
          </a:ln>
        </p:spPr>
        <p:txBody>
          <a:bodyPr wrap="none">
            <a:spAutoFit/>
          </a:bodyPr>
          <a:lstStyle/>
          <a:p>
            <a:r>
              <a:rPr lang="en-US">
                <a:latin typeface="Calibri" pitchFamily="34" charset="0"/>
              </a:rPr>
              <a:t>Camera 1</a:t>
            </a:r>
          </a:p>
        </p:txBody>
      </p:sp>
      <p:sp>
        <p:nvSpPr>
          <p:cNvPr id="123956" name="Text Box 52"/>
          <p:cNvSpPr txBox="1">
            <a:spLocks noChangeArrowheads="1"/>
          </p:cNvSpPr>
          <p:nvPr/>
        </p:nvSpPr>
        <p:spPr bwMode="auto">
          <a:xfrm>
            <a:off x="4371976" y="6040438"/>
            <a:ext cx="1074397" cy="369332"/>
          </a:xfrm>
          <a:prstGeom prst="rect">
            <a:avLst/>
          </a:prstGeom>
          <a:noFill/>
          <a:ln w="9525">
            <a:noFill/>
            <a:miter lim="800000"/>
            <a:headEnd/>
            <a:tailEnd/>
          </a:ln>
        </p:spPr>
        <p:txBody>
          <a:bodyPr wrap="none">
            <a:spAutoFit/>
          </a:bodyPr>
          <a:lstStyle/>
          <a:p>
            <a:r>
              <a:rPr lang="en-US">
                <a:latin typeface="Calibri" pitchFamily="34" charset="0"/>
              </a:rPr>
              <a:t>Camera 2</a:t>
            </a:r>
          </a:p>
        </p:txBody>
      </p:sp>
      <p:sp>
        <p:nvSpPr>
          <p:cNvPr id="123957" name="Text Box 53"/>
          <p:cNvSpPr txBox="1">
            <a:spLocks noChangeArrowheads="1"/>
          </p:cNvSpPr>
          <p:nvPr/>
        </p:nvSpPr>
        <p:spPr bwMode="auto">
          <a:xfrm>
            <a:off x="8805864" y="5618163"/>
            <a:ext cx="1074397" cy="369332"/>
          </a:xfrm>
          <a:prstGeom prst="rect">
            <a:avLst/>
          </a:prstGeom>
          <a:noFill/>
          <a:ln w="9525">
            <a:noFill/>
            <a:miter lim="800000"/>
            <a:headEnd/>
            <a:tailEnd/>
          </a:ln>
        </p:spPr>
        <p:txBody>
          <a:bodyPr wrap="none">
            <a:spAutoFit/>
          </a:bodyPr>
          <a:lstStyle/>
          <a:p>
            <a:r>
              <a:rPr lang="en-US">
                <a:latin typeface="Calibri" pitchFamily="34" charset="0"/>
              </a:rPr>
              <a:t>Camera 3</a:t>
            </a:r>
          </a:p>
        </p:txBody>
      </p:sp>
      <p:grpSp>
        <p:nvGrpSpPr>
          <p:cNvPr id="2" name="Group 54"/>
          <p:cNvGrpSpPr>
            <a:grpSpLocks/>
          </p:cNvGrpSpPr>
          <p:nvPr/>
        </p:nvGrpSpPr>
        <p:grpSpPr bwMode="auto">
          <a:xfrm>
            <a:off x="2949576" y="4119564"/>
            <a:ext cx="1076325" cy="860425"/>
            <a:chOff x="831" y="2079"/>
            <a:chExt cx="822" cy="657"/>
          </a:xfrm>
        </p:grpSpPr>
        <p:sp>
          <p:nvSpPr>
            <p:cNvPr id="22600" name="Oval 55"/>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2601"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2602" name="Oval 57"/>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2603"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2604" name="Oval 59"/>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2605" name="Oval 60"/>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2606" name="Oval 61"/>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3" name="Group 62"/>
          <p:cNvGrpSpPr>
            <a:grpSpLocks/>
          </p:cNvGrpSpPr>
          <p:nvPr/>
        </p:nvGrpSpPr>
        <p:grpSpPr bwMode="auto">
          <a:xfrm>
            <a:off x="5492750" y="4591051"/>
            <a:ext cx="1073150" cy="950913"/>
            <a:chOff x="2412" y="2031"/>
            <a:chExt cx="837" cy="741"/>
          </a:xfrm>
        </p:grpSpPr>
        <p:sp>
          <p:nvSpPr>
            <p:cNvPr id="22593"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2594"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2595"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2596"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2597" name="Oval 6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2598" name="Oval 6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2599"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4" name="Group 70"/>
          <p:cNvGrpSpPr>
            <a:grpSpLocks/>
          </p:cNvGrpSpPr>
          <p:nvPr/>
        </p:nvGrpSpPr>
        <p:grpSpPr bwMode="auto">
          <a:xfrm>
            <a:off x="8034338" y="4197350"/>
            <a:ext cx="1003300" cy="1016000"/>
            <a:chOff x="4188" y="2004"/>
            <a:chExt cx="756" cy="765"/>
          </a:xfrm>
        </p:grpSpPr>
        <p:sp>
          <p:nvSpPr>
            <p:cNvPr id="22586" name="Oval 71"/>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2587"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2588" name="Oval 73"/>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2589" name="Oval 74"/>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2590" name="Oval 75"/>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2591" name="Oval 76"/>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2592" name="Oval 77"/>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sp>
        <p:nvSpPr>
          <p:cNvPr id="123990" name="Text Box 86"/>
          <p:cNvSpPr txBox="1">
            <a:spLocks noChangeArrowheads="1"/>
          </p:cNvSpPr>
          <p:nvPr/>
        </p:nvSpPr>
        <p:spPr bwMode="auto">
          <a:xfrm>
            <a:off x="2316164" y="5829301"/>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1</a:t>
            </a:r>
            <a:r>
              <a:rPr lang="en-US" sz="2800" i="1">
                <a:latin typeface="Times New Roman" pitchFamily="18" charset="0"/>
              </a:rPr>
              <a:t>,t</a:t>
            </a:r>
            <a:r>
              <a:rPr lang="en-US" sz="2800" baseline="-25000">
                <a:latin typeface="Times New Roman" pitchFamily="18" charset="0"/>
              </a:rPr>
              <a:t>1</a:t>
            </a:r>
          </a:p>
        </p:txBody>
      </p:sp>
      <p:sp>
        <p:nvSpPr>
          <p:cNvPr id="123991" name="Text Box 87"/>
          <p:cNvSpPr txBox="1">
            <a:spLocks noChangeArrowheads="1"/>
          </p:cNvSpPr>
          <p:nvPr/>
        </p:nvSpPr>
        <p:spPr bwMode="auto">
          <a:xfrm>
            <a:off x="4510089" y="6251576"/>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2</a:t>
            </a:r>
            <a:r>
              <a:rPr lang="en-US" sz="2800" i="1">
                <a:latin typeface="Times New Roman" pitchFamily="18" charset="0"/>
              </a:rPr>
              <a:t>,t</a:t>
            </a:r>
            <a:r>
              <a:rPr lang="en-US" sz="2800" baseline="-25000">
                <a:latin typeface="Times New Roman" pitchFamily="18" charset="0"/>
              </a:rPr>
              <a:t>2</a:t>
            </a:r>
          </a:p>
        </p:txBody>
      </p:sp>
      <p:sp>
        <p:nvSpPr>
          <p:cNvPr id="123992" name="Text Box 88"/>
          <p:cNvSpPr txBox="1">
            <a:spLocks noChangeArrowheads="1"/>
          </p:cNvSpPr>
          <p:nvPr/>
        </p:nvSpPr>
        <p:spPr bwMode="auto">
          <a:xfrm>
            <a:off x="9028114" y="5829301"/>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3</a:t>
            </a:r>
            <a:r>
              <a:rPr lang="en-US" sz="2800" i="1">
                <a:latin typeface="Times New Roman" pitchFamily="18" charset="0"/>
              </a:rPr>
              <a:t>,t</a:t>
            </a:r>
            <a:r>
              <a:rPr lang="en-US" sz="2800" baseline="-25000">
                <a:latin typeface="Times New Roman" pitchFamily="18" charset="0"/>
              </a:rPr>
              <a:t>3</a:t>
            </a:r>
          </a:p>
        </p:txBody>
      </p:sp>
      <p:grpSp>
        <p:nvGrpSpPr>
          <p:cNvPr id="5" name="Group 97"/>
          <p:cNvGrpSpPr>
            <a:grpSpLocks/>
          </p:cNvGrpSpPr>
          <p:nvPr/>
        </p:nvGrpSpPr>
        <p:grpSpPr bwMode="auto">
          <a:xfrm>
            <a:off x="4329113" y="1355726"/>
            <a:ext cx="3338512" cy="2689225"/>
            <a:chOff x="1986" y="854"/>
            <a:chExt cx="2103" cy="1694"/>
          </a:xfrm>
        </p:grpSpPr>
        <p:sp>
          <p:nvSpPr>
            <p:cNvPr id="22579" name="Text Box 90"/>
            <p:cNvSpPr txBox="1">
              <a:spLocks noChangeArrowheads="1"/>
            </p:cNvSpPr>
            <p:nvPr/>
          </p:nvSpPr>
          <p:spPr bwMode="auto">
            <a:xfrm>
              <a:off x="2009" y="1170"/>
              <a:ext cx="338" cy="291"/>
            </a:xfrm>
            <a:prstGeom prst="rect">
              <a:avLst/>
            </a:prstGeom>
            <a:noFill/>
            <a:ln w="9525">
              <a:noFill/>
              <a:miter lim="800000"/>
              <a:headEnd/>
              <a:tailEnd/>
            </a:ln>
          </p:spPr>
          <p:txBody>
            <a:bodyPr>
              <a:spAutoFit/>
            </a:bodyPr>
            <a:lstStyle/>
            <a:p>
              <a:r>
                <a:rPr lang="en-US" sz="2400" i="1">
                  <a:latin typeface="Times New Roman" pitchFamily="18" charset="0"/>
                </a:rPr>
                <a:t>X</a:t>
              </a:r>
              <a:r>
                <a:rPr lang="en-US" sz="2400" baseline="-25000">
                  <a:latin typeface="Times New Roman" pitchFamily="18" charset="0"/>
                </a:rPr>
                <a:t>1</a:t>
              </a:r>
            </a:p>
          </p:txBody>
        </p:sp>
        <p:sp>
          <p:nvSpPr>
            <p:cNvPr id="22580" name="Text Box 91"/>
            <p:cNvSpPr txBox="1">
              <a:spLocks noChangeArrowheads="1"/>
            </p:cNvSpPr>
            <p:nvPr/>
          </p:nvSpPr>
          <p:spPr bwMode="auto">
            <a:xfrm>
              <a:off x="2686" y="854"/>
              <a:ext cx="338" cy="291"/>
            </a:xfrm>
            <a:prstGeom prst="rect">
              <a:avLst/>
            </a:prstGeom>
            <a:noFill/>
            <a:ln w="9525">
              <a:noFill/>
              <a:miter lim="800000"/>
              <a:headEnd/>
              <a:tailEnd/>
            </a:ln>
          </p:spPr>
          <p:txBody>
            <a:bodyPr>
              <a:spAutoFit/>
            </a:bodyPr>
            <a:lstStyle/>
            <a:p>
              <a:r>
                <a:rPr lang="en-US" sz="2400" i="1">
                  <a:latin typeface="Times New Roman" pitchFamily="18" charset="0"/>
                </a:rPr>
                <a:t>X</a:t>
              </a:r>
              <a:r>
                <a:rPr lang="en-US" sz="2400" baseline="-25000">
                  <a:latin typeface="Times New Roman" pitchFamily="18" charset="0"/>
                </a:rPr>
                <a:t>4</a:t>
              </a:r>
            </a:p>
          </p:txBody>
        </p:sp>
        <p:sp>
          <p:nvSpPr>
            <p:cNvPr id="22581" name="Text Box 92"/>
            <p:cNvSpPr txBox="1">
              <a:spLocks noChangeArrowheads="1"/>
            </p:cNvSpPr>
            <p:nvPr/>
          </p:nvSpPr>
          <p:spPr bwMode="auto">
            <a:xfrm>
              <a:off x="3703" y="1192"/>
              <a:ext cx="338" cy="291"/>
            </a:xfrm>
            <a:prstGeom prst="rect">
              <a:avLst/>
            </a:prstGeom>
            <a:noFill/>
            <a:ln w="9525">
              <a:noFill/>
              <a:miter lim="800000"/>
              <a:headEnd/>
              <a:tailEnd/>
            </a:ln>
          </p:spPr>
          <p:txBody>
            <a:bodyPr>
              <a:spAutoFit/>
            </a:bodyPr>
            <a:lstStyle/>
            <a:p>
              <a:r>
                <a:rPr lang="en-US" sz="2400" i="1">
                  <a:latin typeface="Times New Roman" pitchFamily="18" charset="0"/>
                </a:rPr>
                <a:t>X</a:t>
              </a:r>
              <a:r>
                <a:rPr lang="en-US" sz="2400" baseline="-25000">
                  <a:latin typeface="Times New Roman" pitchFamily="18" charset="0"/>
                </a:rPr>
                <a:t>3</a:t>
              </a:r>
            </a:p>
          </p:txBody>
        </p:sp>
        <p:sp>
          <p:nvSpPr>
            <p:cNvPr id="22582" name="Text Box 93"/>
            <p:cNvSpPr txBox="1">
              <a:spLocks noChangeArrowheads="1"/>
            </p:cNvSpPr>
            <p:nvPr/>
          </p:nvSpPr>
          <p:spPr bwMode="auto">
            <a:xfrm>
              <a:off x="3049" y="1509"/>
              <a:ext cx="338" cy="291"/>
            </a:xfrm>
            <a:prstGeom prst="rect">
              <a:avLst/>
            </a:prstGeom>
            <a:noFill/>
            <a:ln w="9525">
              <a:noFill/>
              <a:miter lim="800000"/>
              <a:headEnd/>
              <a:tailEnd/>
            </a:ln>
          </p:spPr>
          <p:txBody>
            <a:bodyPr>
              <a:spAutoFit/>
            </a:bodyPr>
            <a:lstStyle/>
            <a:p>
              <a:r>
                <a:rPr lang="en-US" sz="2400" i="1">
                  <a:latin typeface="Times New Roman" pitchFamily="18" charset="0"/>
                </a:rPr>
                <a:t>X</a:t>
              </a:r>
              <a:r>
                <a:rPr lang="en-US" sz="2400" baseline="-25000">
                  <a:latin typeface="Times New Roman" pitchFamily="18" charset="0"/>
                </a:rPr>
                <a:t>2</a:t>
              </a:r>
            </a:p>
          </p:txBody>
        </p:sp>
        <p:sp>
          <p:nvSpPr>
            <p:cNvPr id="22583" name="Text Box 94"/>
            <p:cNvSpPr txBox="1">
              <a:spLocks noChangeArrowheads="1"/>
            </p:cNvSpPr>
            <p:nvPr/>
          </p:nvSpPr>
          <p:spPr bwMode="auto">
            <a:xfrm>
              <a:off x="1986" y="1945"/>
              <a:ext cx="338" cy="291"/>
            </a:xfrm>
            <a:prstGeom prst="rect">
              <a:avLst/>
            </a:prstGeom>
            <a:noFill/>
            <a:ln w="9525">
              <a:noFill/>
              <a:miter lim="800000"/>
              <a:headEnd/>
              <a:tailEnd/>
            </a:ln>
          </p:spPr>
          <p:txBody>
            <a:bodyPr>
              <a:spAutoFit/>
            </a:bodyPr>
            <a:lstStyle/>
            <a:p>
              <a:r>
                <a:rPr lang="en-US" sz="2400" i="1">
                  <a:latin typeface="Times New Roman" pitchFamily="18" charset="0"/>
                </a:rPr>
                <a:t>X</a:t>
              </a:r>
              <a:r>
                <a:rPr lang="en-US" sz="2400" baseline="-25000">
                  <a:latin typeface="Times New Roman" pitchFamily="18" charset="0"/>
                </a:rPr>
                <a:t>5</a:t>
              </a:r>
            </a:p>
          </p:txBody>
        </p:sp>
        <p:sp>
          <p:nvSpPr>
            <p:cNvPr id="22584" name="Text Box 95"/>
            <p:cNvSpPr txBox="1">
              <a:spLocks noChangeArrowheads="1"/>
            </p:cNvSpPr>
            <p:nvPr/>
          </p:nvSpPr>
          <p:spPr bwMode="auto">
            <a:xfrm>
              <a:off x="2663" y="2257"/>
              <a:ext cx="338" cy="291"/>
            </a:xfrm>
            <a:prstGeom prst="rect">
              <a:avLst/>
            </a:prstGeom>
            <a:noFill/>
            <a:ln w="9525">
              <a:noFill/>
              <a:miter lim="800000"/>
              <a:headEnd/>
              <a:tailEnd/>
            </a:ln>
          </p:spPr>
          <p:txBody>
            <a:bodyPr>
              <a:spAutoFit/>
            </a:bodyPr>
            <a:lstStyle/>
            <a:p>
              <a:r>
                <a:rPr lang="en-US" sz="2400" i="1">
                  <a:latin typeface="Times New Roman" pitchFamily="18" charset="0"/>
                </a:rPr>
                <a:t>X</a:t>
              </a:r>
              <a:r>
                <a:rPr lang="en-US" sz="2400" baseline="-25000">
                  <a:latin typeface="Times New Roman" pitchFamily="18" charset="0"/>
                </a:rPr>
                <a:t>6</a:t>
              </a:r>
            </a:p>
          </p:txBody>
        </p:sp>
        <p:sp>
          <p:nvSpPr>
            <p:cNvPr id="22585" name="Text Box 96"/>
            <p:cNvSpPr txBox="1">
              <a:spLocks noChangeArrowheads="1"/>
            </p:cNvSpPr>
            <p:nvPr/>
          </p:nvSpPr>
          <p:spPr bwMode="auto">
            <a:xfrm>
              <a:off x="3751" y="1969"/>
              <a:ext cx="338" cy="291"/>
            </a:xfrm>
            <a:prstGeom prst="rect">
              <a:avLst/>
            </a:prstGeom>
            <a:noFill/>
            <a:ln w="9525">
              <a:noFill/>
              <a:miter lim="800000"/>
              <a:headEnd/>
              <a:tailEnd/>
            </a:ln>
          </p:spPr>
          <p:txBody>
            <a:bodyPr>
              <a:spAutoFit/>
            </a:bodyPr>
            <a:lstStyle/>
            <a:p>
              <a:r>
                <a:rPr lang="en-US" sz="2400" i="1">
                  <a:latin typeface="Times New Roman" pitchFamily="18" charset="0"/>
                </a:rPr>
                <a:t>X</a:t>
              </a:r>
              <a:r>
                <a:rPr lang="en-US" sz="2400" baseline="-25000">
                  <a:latin typeface="Times New Roman" pitchFamily="18" charset="0"/>
                </a:rPr>
                <a:t>7</a:t>
              </a:r>
            </a:p>
          </p:txBody>
        </p:sp>
      </p:grpSp>
      <p:sp>
        <p:nvSpPr>
          <p:cNvPr id="124003" name="Line 99"/>
          <p:cNvSpPr>
            <a:spLocks noChangeShapeType="1"/>
          </p:cNvSpPr>
          <p:nvPr/>
        </p:nvSpPr>
        <p:spPr bwMode="auto">
          <a:xfrm flipH="1">
            <a:off x="1990726" y="2162175"/>
            <a:ext cx="2881313" cy="3455988"/>
          </a:xfrm>
          <a:prstGeom prst="line">
            <a:avLst/>
          </a:prstGeom>
          <a:noFill/>
          <a:ln w="28575">
            <a:solidFill>
              <a:srgbClr val="3366FF"/>
            </a:solidFill>
            <a:prstDash val="dash"/>
            <a:round/>
            <a:headEnd/>
            <a:tailEnd type="triangle" w="med" len="med"/>
          </a:ln>
        </p:spPr>
        <p:txBody>
          <a:bodyPr/>
          <a:lstStyle/>
          <a:p>
            <a:endParaRPr lang="en-US"/>
          </a:p>
        </p:txBody>
      </p:sp>
      <p:sp>
        <p:nvSpPr>
          <p:cNvPr id="124004" name="Line 100"/>
          <p:cNvSpPr>
            <a:spLocks noChangeShapeType="1"/>
          </p:cNvSpPr>
          <p:nvPr/>
        </p:nvSpPr>
        <p:spPr bwMode="auto">
          <a:xfrm>
            <a:off x="4872039" y="2200275"/>
            <a:ext cx="1150937" cy="4262438"/>
          </a:xfrm>
          <a:prstGeom prst="line">
            <a:avLst/>
          </a:prstGeom>
          <a:noFill/>
          <a:ln w="28575">
            <a:solidFill>
              <a:srgbClr val="3366FF"/>
            </a:solidFill>
            <a:prstDash val="dash"/>
            <a:round/>
            <a:headEnd/>
            <a:tailEnd type="triangle" w="med" len="med"/>
          </a:ln>
        </p:spPr>
        <p:txBody>
          <a:bodyPr/>
          <a:lstStyle/>
          <a:p>
            <a:endParaRPr lang="en-US"/>
          </a:p>
        </p:txBody>
      </p:sp>
      <p:sp>
        <p:nvSpPr>
          <p:cNvPr id="124005" name="Line 101"/>
          <p:cNvSpPr>
            <a:spLocks noChangeShapeType="1"/>
          </p:cNvSpPr>
          <p:nvPr/>
        </p:nvSpPr>
        <p:spPr bwMode="auto">
          <a:xfrm>
            <a:off x="4872039" y="2200275"/>
            <a:ext cx="4992687" cy="3379788"/>
          </a:xfrm>
          <a:prstGeom prst="line">
            <a:avLst/>
          </a:prstGeom>
          <a:noFill/>
          <a:ln w="28575">
            <a:solidFill>
              <a:srgbClr val="3366FF"/>
            </a:solidFill>
            <a:prstDash val="dash"/>
            <a:round/>
            <a:headEnd/>
            <a:tailEnd type="triangle" w="med" len="med"/>
          </a:ln>
        </p:spPr>
        <p:txBody>
          <a:bodyPr/>
          <a:lstStyle/>
          <a:p>
            <a:endParaRPr lang="en-US"/>
          </a:p>
        </p:txBody>
      </p:sp>
      <p:grpSp>
        <p:nvGrpSpPr>
          <p:cNvPr id="6" name="Group 22"/>
          <p:cNvGrpSpPr>
            <a:grpSpLocks/>
          </p:cNvGrpSpPr>
          <p:nvPr/>
        </p:nvGrpSpPr>
        <p:grpSpPr bwMode="auto">
          <a:xfrm>
            <a:off x="4732338" y="1733550"/>
            <a:ext cx="2362200" cy="2090738"/>
            <a:chOff x="2412" y="2031"/>
            <a:chExt cx="837" cy="741"/>
          </a:xfrm>
        </p:grpSpPr>
        <p:sp>
          <p:nvSpPr>
            <p:cNvPr id="22572"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2573"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2574"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2575"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2576"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2577"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2578"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7" name="Group 105"/>
          <p:cNvGrpSpPr>
            <a:grpSpLocks/>
          </p:cNvGrpSpPr>
          <p:nvPr/>
        </p:nvGrpSpPr>
        <p:grpSpPr bwMode="auto">
          <a:xfrm>
            <a:off x="7824788" y="1930401"/>
            <a:ext cx="2405062" cy="1184275"/>
            <a:chOff x="3969" y="1047"/>
            <a:chExt cx="1515" cy="746"/>
          </a:xfrm>
        </p:grpSpPr>
        <p:sp>
          <p:nvSpPr>
            <p:cNvPr id="22570" name="Text Box 102"/>
            <p:cNvSpPr txBox="1">
              <a:spLocks noChangeArrowheads="1"/>
            </p:cNvSpPr>
            <p:nvPr/>
          </p:nvSpPr>
          <p:spPr bwMode="auto">
            <a:xfrm>
              <a:off x="4186" y="1047"/>
              <a:ext cx="1093" cy="368"/>
            </a:xfrm>
            <a:prstGeom prst="rect">
              <a:avLst/>
            </a:prstGeom>
            <a:noFill/>
            <a:ln w="9525">
              <a:noFill/>
              <a:miter lim="800000"/>
              <a:headEnd/>
              <a:tailEnd/>
            </a:ln>
          </p:spPr>
          <p:txBody>
            <a:bodyPr wrap="none">
              <a:spAutoFit/>
            </a:bodyPr>
            <a:lstStyle/>
            <a:p>
              <a:r>
                <a:rPr lang="en-US" sz="3200">
                  <a:latin typeface="Times New Roman" pitchFamily="18" charset="0"/>
                </a:rPr>
                <a:t>minimize</a:t>
              </a:r>
            </a:p>
          </p:txBody>
        </p:sp>
        <p:sp>
          <p:nvSpPr>
            <p:cNvPr id="22571" name="Text Box 103"/>
            <p:cNvSpPr txBox="1">
              <a:spLocks noChangeArrowheads="1"/>
            </p:cNvSpPr>
            <p:nvPr/>
          </p:nvSpPr>
          <p:spPr bwMode="auto">
            <a:xfrm>
              <a:off x="3969" y="1313"/>
              <a:ext cx="1515" cy="480"/>
            </a:xfrm>
            <a:prstGeom prst="rect">
              <a:avLst/>
            </a:prstGeom>
            <a:noFill/>
            <a:ln w="9525">
              <a:noFill/>
              <a:miter lim="800000"/>
              <a:headEnd/>
              <a:tailEnd/>
            </a:ln>
          </p:spPr>
          <p:txBody>
            <a:bodyPr wrap="none">
              <a:spAutoFit/>
            </a:bodyPr>
            <a:lstStyle/>
            <a:p>
              <a:r>
                <a:rPr lang="en-US" sz="4400">
                  <a:latin typeface="Times New Roman" pitchFamily="18" charset="0"/>
                </a:rPr>
                <a:t>f</a:t>
              </a:r>
              <a:r>
                <a:rPr lang="en-US" sz="4400" i="1">
                  <a:latin typeface="Times New Roman" pitchFamily="18" charset="0"/>
                </a:rPr>
                <a:t> </a:t>
              </a:r>
              <a:r>
                <a:rPr lang="en-US" sz="4400">
                  <a:latin typeface="Times New Roman" pitchFamily="18" charset="0"/>
                </a:rPr>
                <a:t>(</a:t>
              </a:r>
              <a:r>
                <a:rPr lang="en-US" sz="4400" b="1">
                  <a:latin typeface="Times New Roman" pitchFamily="18" charset="0"/>
                </a:rPr>
                <a:t>R</a:t>
              </a:r>
              <a:r>
                <a:rPr lang="en-US" sz="4400">
                  <a:latin typeface="Times New Roman" pitchFamily="18" charset="0"/>
                </a:rPr>
                <a:t>,</a:t>
              </a:r>
              <a:r>
                <a:rPr lang="en-US" sz="2000">
                  <a:latin typeface="Times New Roman" pitchFamily="18" charset="0"/>
                </a:rPr>
                <a:t> </a:t>
              </a:r>
              <a:r>
                <a:rPr lang="en-US" sz="4400" b="1">
                  <a:latin typeface="Times New Roman" pitchFamily="18" charset="0"/>
                </a:rPr>
                <a:t>T</a:t>
              </a:r>
              <a:r>
                <a:rPr lang="en-US" sz="4400">
                  <a:latin typeface="Times New Roman" pitchFamily="18" charset="0"/>
                </a:rPr>
                <a:t>,</a:t>
              </a:r>
              <a:r>
                <a:rPr lang="en-US" sz="2000">
                  <a:latin typeface="Times New Roman" pitchFamily="18" charset="0"/>
                </a:rPr>
                <a:t> </a:t>
              </a:r>
              <a:r>
                <a:rPr lang="en-US" sz="4400" b="1">
                  <a:latin typeface="Times New Roman" pitchFamily="18" charset="0"/>
                </a:rPr>
                <a:t>P</a:t>
              </a:r>
              <a:r>
                <a:rPr lang="en-US" sz="4400">
                  <a:latin typeface="Times New Roman" pitchFamily="18" charset="0"/>
                </a:rPr>
                <a:t>)</a:t>
              </a:r>
            </a:p>
          </p:txBody>
        </p:sp>
      </p:grpSp>
      <p:sp>
        <p:nvSpPr>
          <p:cNvPr id="74" name="Rectangle 85"/>
          <p:cNvSpPr>
            <a:spLocks noChangeArrowheads="1"/>
          </p:cNvSpPr>
          <p:nvPr/>
        </p:nvSpPr>
        <p:spPr bwMode="auto">
          <a:xfrm>
            <a:off x="2552701" y="4038600"/>
            <a:ext cx="498475" cy="368300"/>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1,1</a:t>
            </a:r>
          </a:p>
        </p:txBody>
      </p:sp>
      <p:sp>
        <p:nvSpPr>
          <p:cNvPr id="75" name="Rectangle 86"/>
          <p:cNvSpPr>
            <a:spLocks noChangeArrowheads="1"/>
          </p:cNvSpPr>
          <p:nvPr/>
        </p:nvSpPr>
        <p:spPr bwMode="auto">
          <a:xfrm>
            <a:off x="5210176" y="4406900"/>
            <a:ext cx="498475" cy="369888"/>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1,2</a:t>
            </a:r>
          </a:p>
        </p:txBody>
      </p:sp>
      <p:sp>
        <p:nvSpPr>
          <p:cNvPr id="76" name="Rectangle 87"/>
          <p:cNvSpPr>
            <a:spLocks noChangeArrowheads="1"/>
          </p:cNvSpPr>
          <p:nvPr/>
        </p:nvSpPr>
        <p:spPr bwMode="auto">
          <a:xfrm>
            <a:off x="8078789" y="4125914"/>
            <a:ext cx="498475" cy="369887"/>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1,3</a:t>
            </a:r>
          </a:p>
        </p:txBody>
      </p:sp>
      <p:pic>
        <p:nvPicPr>
          <p:cNvPr id="41986" name="Picture 2"/>
          <p:cNvPicPr>
            <a:picLocks noChangeAspect="1" noChangeArrowheads="1"/>
          </p:cNvPicPr>
          <p:nvPr/>
        </p:nvPicPr>
        <p:blipFill>
          <a:blip r:embed="rId3" cstate="print"/>
          <a:srcRect/>
          <a:stretch>
            <a:fillRect/>
          </a:stretch>
        </p:blipFill>
        <p:spPr bwMode="auto">
          <a:xfrm>
            <a:off x="1828801" y="2819400"/>
            <a:ext cx="2504017" cy="495300"/>
          </a:xfrm>
          <a:prstGeom prst="rect">
            <a:avLst/>
          </a:prstGeom>
          <a:noFill/>
          <a:ln w="9525">
            <a:solidFill>
              <a:schemeClr val="tx1"/>
            </a:solidFill>
            <a:miter lim="800000"/>
            <a:headEnd/>
            <a:tailEnd/>
          </a:ln>
          <a:effectLst>
            <a:glow rad="139700">
              <a:schemeClr val="accent6">
                <a:satMod val="175000"/>
                <a:alpha val="40000"/>
              </a:schemeClr>
            </a:glow>
          </a:effectLst>
        </p:spPr>
      </p:pic>
      <p:sp>
        <p:nvSpPr>
          <p:cNvPr id="78" name="TextBox 77"/>
          <p:cNvSpPr txBox="1">
            <a:spLocks noChangeArrowheads="1"/>
          </p:cNvSpPr>
          <p:nvPr/>
        </p:nvSpPr>
        <p:spPr bwMode="auto">
          <a:xfrm>
            <a:off x="7848600" y="2982914"/>
            <a:ext cx="2419350" cy="369887"/>
          </a:xfrm>
          <a:prstGeom prst="rect">
            <a:avLst/>
          </a:prstGeom>
          <a:noFill/>
          <a:ln w="9525">
            <a:noFill/>
            <a:miter lim="800000"/>
            <a:headEnd/>
            <a:tailEnd/>
          </a:ln>
        </p:spPr>
        <p:txBody>
          <a:bodyPr wrap="none">
            <a:spAutoFit/>
          </a:bodyPr>
          <a:lstStyle/>
          <a:p>
            <a:r>
              <a:rPr lang="en-US" i="1">
                <a:latin typeface="Calibri" pitchFamily="34" charset="0"/>
              </a:rPr>
              <a:t>non-linear least squares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fade">
                                      <p:cBhvr>
                                        <p:cTn id="7" dur="500"/>
                                        <p:tgtEl>
                                          <p:spTgt spid="1239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910"/>
                                        </p:tgtEl>
                                        <p:attrNameLst>
                                          <p:attrName>style.visibility</p:attrName>
                                        </p:attrNameLst>
                                      </p:cBhvr>
                                      <p:to>
                                        <p:strVal val="visible"/>
                                      </p:to>
                                    </p:set>
                                    <p:animEffect transition="in" filter="fade">
                                      <p:cBhvr>
                                        <p:cTn id="10" dur="500"/>
                                        <p:tgtEl>
                                          <p:spTgt spid="1239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3937"/>
                                        </p:tgtEl>
                                        <p:attrNameLst>
                                          <p:attrName>style.visibility</p:attrName>
                                        </p:attrNameLst>
                                      </p:cBhvr>
                                      <p:to>
                                        <p:strVal val="visible"/>
                                      </p:to>
                                    </p:set>
                                    <p:animEffect transition="in" filter="fade">
                                      <p:cBhvr>
                                        <p:cTn id="13" dur="500"/>
                                        <p:tgtEl>
                                          <p:spTgt spid="1239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3938"/>
                                        </p:tgtEl>
                                        <p:attrNameLst>
                                          <p:attrName>style.visibility</p:attrName>
                                        </p:attrNameLst>
                                      </p:cBhvr>
                                      <p:to>
                                        <p:strVal val="visible"/>
                                      </p:to>
                                    </p:set>
                                    <p:animEffect transition="in" filter="fade">
                                      <p:cBhvr>
                                        <p:cTn id="16" dur="500"/>
                                        <p:tgtEl>
                                          <p:spTgt spid="1239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3939"/>
                                        </p:tgtEl>
                                        <p:attrNameLst>
                                          <p:attrName>style.visibility</p:attrName>
                                        </p:attrNameLst>
                                      </p:cBhvr>
                                      <p:to>
                                        <p:strVal val="visible"/>
                                      </p:to>
                                    </p:set>
                                    <p:animEffect transition="in" filter="fade">
                                      <p:cBhvr>
                                        <p:cTn id="19" dur="500"/>
                                        <p:tgtEl>
                                          <p:spTgt spid="12393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3941"/>
                                        </p:tgtEl>
                                        <p:attrNameLst>
                                          <p:attrName>style.visibility</p:attrName>
                                        </p:attrNameLst>
                                      </p:cBhvr>
                                      <p:to>
                                        <p:strVal val="visible"/>
                                      </p:to>
                                    </p:set>
                                    <p:animEffect transition="in" filter="fade">
                                      <p:cBhvr>
                                        <p:cTn id="22" dur="500"/>
                                        <p:tgtEl>
                                          <p:spTgt spid="1239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955"/>
                                        </p:tgtEl>
                                        <p:attrNameLst>
                                          <p:attrName>style.visibility</p:attrName>
                                        </p:attrNameLst>
                                      </p:cBhvr>
                                      <p:to>
                                        <p:strVal val="visible"/>
                                      </p:to>
                                    </p:set>
                                    <p:animEffect transition="in" filter="fade">
                                      <p:cBhvr>
                                        <p:cTn id="25" dur="500"/>
                                        <p:tgtEl>
                                          <p:spTgt spid="12395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3915"/>
                                        </p:tgtEl>
                                        <p:attrNameLst>
                                          <p:attrName>style.visibility</p:attrName>
                                        </p:attrNameLst>
                                      </p:cBhvr>
                                      <p:to>
                                        <p:strVal val="visible"/>
                                      </p:to>
                                    </p:set>
                                    <p:animEffect transition="in" filter="fade">
                                      <p:cBhvr>
                                        <p:cTn id="29" dur="500"/>
                                        <p:tgtEl>
                                          <p:spTgt spid="1239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3917"/>
                                        </p:tgtEl>
                                        <p:attrNameLst>
                                          <p:attrName>style.visibility</p:attrName>
                                        </p:attrNameLst>
                                      </p:cBhvr>
                                      <p:to>
                                        <p:strVal val="visible"/>
                                      </p:to>
                                    </p:set>
                                    <p:animEffect transition="in" filter="fade">
                                      <p:cBhvr>
                                        <p:cTn id="32" dur="500"/>
                                        <p:tgtEl>
                                          <p:spTgt spid="1239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3942"/>
                                        </p:tgtEl>
                                        <p:attrNameLst>
                                          <p:attrName>style.visibility</p:attrName>
                                        </p:attrNameLst>
                                      </p:cBhvr>
                                      <p:to>
                                        <p:strVal val="visible"/>
                                      </p:to>
                                    </p:set>
                                    <p:animEffect transition="in" filter="fade">
                                      <p:cBhvr>
                                        <p:cTn id="35" dur="500"/>
                                        <p:tgtEl>
                                          <p:spTgt spid="12394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3944"/>
                                        </p:tgtEl>
                                        <p:attrNameLst>
                                          <p:attrName>style.visibility</p:attrName>
                                        </p:attrNameLst>
                                      </p:cBhvr>
                                      <p:to>
                                        <p:strVal val="visible"/>
                                      </p:to>
                                    </p:set>
                                    <p:animEffect transition="in" filter="fade">
                                      <p:cBhvr>
                                        <p:cTn id="38" dur="500"/>
                                        <p:tgtEl>
                                          <p:spTgt spid="12394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3945"/>
                                        </p:tgtEl>
                                        <p:attrNameLst>
                                          <p:attrName>style.visibility</p:attrName>
                                        </p:attrNameLst>
                                      </p:cBhvr>
                                      <p:to>
                                        <p:strVal val="visible"/>
                                      </p:to>
                                    </p:set>
                                    <p:animEffect transition="in" filter="fade">
                                      <p:cBhvr>
                                        <p:cTn id="41" dur="500"/>
                                        <p:tgtEl>
                                          <p:spTgt spid="12394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3947"/>
                                        </p:tgtEl>
                                        <p:attrNameLst>
                                          <p:attrName>style.visibility</p:attrName>
                                        </p:attrNameLst>
                                      </p:cBhvr>
                                      <p:to>
                                        <p:strVal val="visible"/>
                                      </p:to>
                                    </p:set>
                                    <p:animEffect transition="in" filter="fade">
                                      <p:cBhvr>
                                        <p:cTn id="44" dur="500"/>
                                        <p:tgtEl>
                                          <p:spTgt spid="12394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3956"/>
                                        </p:tgtEl>
                                        <p:attrNameLst>
                                          <p:attrName>style.visibility</p:attrName>
                                        </p:attrNameLst>
                                      </p:cBhvr>
                                      <p:to>
                                        <p:strVal val="visible"/>
                                      </p:to>
                                    </p:set>
                                    <p:animEffect transition="in" filter="fade">
                                      <p:cBhvr>
                                        <p:cTn id="47" dur="500"/>
                                        <p:tgtEl>
                                          <p:spTgt spid="123956"/>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23909"/>
                                        </p:tgtEl>
                                        <p:attrNameLst>
                                          <p:attrName>style.visibility</p:attrName>
                                        </p:attrNameLst>
                                      </p:cBhvr>
                                      <p:to>
                                        <p:strVal val="visible"/>
                                      </p:to>
                                    </p:set>
                                    <p:animEffect transition="in" filter="fade">
                                      <p:cBhvr>
                                        <p:cTn id="51" dur="500"/>
                                        <p:tgtEl>
                                          <p:spTgt spid="12390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3911"/>
                                        </p:tgtEl>
                                        <p:attrNameLst>
                                          <p:attrName>style.visibility</p:attrName>
                                        </p:attrNameLst>
                                      </p:cBhvr>
                                      <p:to>
                                        <p:strVal val="visible"/>
                                      </p:to>
                                    </p:set>
                                    <p:animEffect transition="in" filter="fade">
                                      <p:cBhvr>
                                        <p:cTn id="54" dur="500"/>
                                        <p:tgtEl>
                                          <p:spTgt spid="1239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3948"/>
                                        </p:tgtEl>
                                        <p:attrNameLst>
                                          <p:attrName>style.visibility</p:attrName>
                                        </p:attrNameLst>
                                      </p:cBhvr>
                                      <p:to>
                                        <p:strVal val="visible"/>
                                      </p:to>
                                    </p:set>
                                    <p:animEffect transition="in" filter="fade">
                                      <p:cBhvr>
                                        <p:cTn id="57" dur="500"/>
                                        <p:tgtEl>
                                          <p:spTgt spid="12394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3949"/>
                                        </p:tgtEl>
                                        <p:attrNameLst>
                                          <p:attrName>style.visibility</p:attrName>
                                        </p:attrNameLst>
                                      </p:cBhvr>
                                      <p:to>
                                        <p:strVal val="visible"/>
                                      </p:to>
                                    </p:set>
                                    <p:animEffect transition="in" filter="fade">
                                      <p:cBhvr>
                                        <p:cTn id="60" dur="500"/>
                                        <p:tgtEl>
                                          <p:spTgt spid="12394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950"/>
                                        </p:tgtEl>
                                        <p:attrNameLst>
                                          <p:attrName>style.visibility</p:attrName>
                                        </p:attrNameLst>
                                      </p:cBhvr>
                                      <p:to>
                                        <p:strVal val="visible"/>
                                      </p:to>
                                    </p:set>
                                    <p:animEffect transition="in" filter="fade">
                                      <p:cBhvr>
                                        <p:cTn id="63" dur="500"/>
                                        <p:tgtEl>
                                          <p:spTgt spid="12395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3951"/>
                                        </p:tgtEl>
                                        <p:attrNameLst>
                                          <p:attrName>style.visibility</p:attrName>
                                        </p:attrNameLst>
                                      </p:cBhvr>
                                      <p:to>
                                        <p:strVal val="visible"/>
                                      </p:to>
                                    </p:set>
                                    <p:animEffect transition="in" filter="fade">
                                      <p:cBhvr>
                                        <p:cTn id="66" dur="500"/>
                                        <p:tgtEl>
                                          <p:spTgt spid="1239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3957"/>
                                        </p:tgtEl>
                                        <p:attrNameLst>
                                          <p:attrName>style.visibility</p:attrName>
                                        </p:attrNameLst>
                                      </p:cBhvr>
                                      <p:to>
                                        <p:strVal val="visible"/>
                                      </p:to>
                                    </p:set>
                                    <p:animEffect transition="in" filter="fade">
                                      <p:cBhvr>
                                        <p:cTn id="69" dur="500"/>
                                        <p:tgtEl>
                                          <p:spTgt spid="12395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par>
                                <p:cTn id="78" presetID="10" presetClass="entr" presetSubtype="0" fill="hold"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500"/>
                                        <p:tgtEl>
                                          <p:spTgt spid="6"/>
                                        </p:tgtEl>
                                      </p:cBhvr>
                                    </p:animEffect>
                                  </p:childTnLst>
                                </p:cTn>
                              </p:par>
                              <p:par>
                                <p:cTn id="86" presetID="10" presetClass="entr" presetSubtype="0" fill="hold"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23990"/>
                                        </p:tgtEl>
                                        <p:attrNameLst>
                                          <p:attrName>style.visibility</p:attrName>
                                        </p:attrNameLst>
                                      </p:cBhvr>
                                      <p:to>
                                        <p:strVal val="visible"/>
                                      </p:to>
                                    </p:set>
                                    <p:animEffect transition="in" filter="fade">
                                      <p:cBhvr>
                                        <p:cTn id="93" dur="500"/>
                                        <p:tgtEl>
                                          <p:spTgt spid="123990"/>
                                        </p:tgtEl>
                                      </p:cBhvr>
                                    </p:animEffec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123991"/>
                                        </p:tgtEl>
                                        <p:attrNameLst>
                                          <p:attrName>style.visibility</p:attrName>
                                        </p:attrNameLst>
                                      </p:cBhvr>
                                      <p:to>
                                        <p:strVal val="visible"/>
                                      </p:to>
                                    </p:set>
                                    <p:animEffect transition="in" filter="fade">
                                      <p:cBhvr>
                                        <p:cTn id="97" dur="500"/>
                                        <p:tgtEl>
                                          <p:spTgt spid="123991"/>
                                        </p:tgtEl>
                                      </p:cBhvr>
                                    </p:animEffect>
                                  </p:childTnLst>
                                </p:cTn>
                              </p:par>
                            </p:childTnLst>
                          </p:cTn>
                        </p:par>
                        <p:par>
                          <p:cTn id="98" fill="hold">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123992"/>
                                        </p:tgtEl>
                                        <p:attrNameLst>
                                          <p:attrName>style.visibility</p:attrName>
                                        </p:attrNameLst>
                                      </p:cBhvr>
                                      <p:to>
                                        <p:strVal val="visible"/>
                                      </p:to>
                                    </p:set>
                                    <p:animEffect transition="in" filter="fade">
                                      <p:cBhvr>
                                        <p:cTn id="101" dur="500"/>
                                        <p:tgtEl>
                                          <p:spTgt spid="123992"/>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fade">
                                      <p:cBhvr>
                                        <p:cTn id="106" dur="500"/>
                                        <p:tgtEl>
                                          <p:spTgt spid="7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fade">
                                      <p:cBhvr>
                                        <p:cTn id="109" dur="500"/>
                                        <p:tgtEl>
                                          <p:spTgt spid="7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fade">
                                      <p:cBhvr>
                                        <p:cTn id="112" dur="500"/>
                                        <p:tgtEl>
                                          <p:spTgt spid="7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124003"/>
                                        </p:tgtEl>
                                        <p:attrNameLst>
                                          <p:attrName>style.visibility</p:attrName>
                                        </p:attrNameLst>
                                      </p:cBhvr>
                                      <p:to>
                                        <p:strVal val="visible"/>
                                      </p:to>
                                    </p:set>
                                    <p:animEffect transition="in" filter="wipe(up)">
                                      <p:cBhvr>
                                        <p:cTn id="117" dur="1000"/>
                                        <p:tgtEl>
                                          <p:spTgt spid="124003"/>
                                        </p:tgtEl>
                                      </p:cBhvr>
                                    </p:animEffect>
                                  </p:childTnLst>
                                </p:cTn>
                              </p:par>
                            </p:childTnLst>
                          </p:cTn>
                        </p:par>
                        <p:par>
                          <p:cTn id="118" fill="hold">
                            <p:stCondLst>
                              <p:cond delay="1000"/>
                            </p:stCondLst>
                            <p:childTnLst>
                              <p:par>
                                <p:cTn id="119" presetID="22" presetClass="entr" presetSubtype="1" fill="hold" grpId="0" nodeType="afterEffect">
                                  <p:stCondLst>
                                    <p:cond delay="1500"/>
                                  </p:stCondLst>
                                  <p:childTnLst>
                                    <p:set>
                                      <p:cBhvr>
                                        <p:cTn id="120" dur="1" fill="hold">
                                          <p:stCondLst>
                                            <p:cond delay="0"/>
                                          </p:stCondLst>
                                        </p:cTn>
                                        <p:tgtEl>
                                          <p:spTgt spid="124004"/>
                                        </p:tgtEl>
                                        <p:attrNameLst>
                                          <p:attrName>style.visibility</p:attrName>
                                        </p:attrNameLst>
                                      </p:cBhvr>
                                      <p:to>
                                        <p:strVal val="visible"/>
                                      </p:to>
                                    </p:set>
                                    <p:animEffect transition="in" filter="wipe(up)">
                                      <p:cBhvr>
                                        <p:cTn id="121" dur="1000"/>
                                        <p:tgtEl>
                                          <p:spTgt spid="124004"/>
                                        </p:tgtEl>
                                      </p:cBhvr>
                                    </p:animEffect>
                                  </p:childTnLst>
                                </p:cTn>
                              </p:par>
                            </p:childTnLst>
                          </p:cTn>
                        </p:par>
                        <p:par>
                          <p:cTn id="122" fill="hold">
                            <p:stCondLst>
                              <p:cond delay="3500"/>
                            </p:stCondLst>
                            <p:childTnLst>
                              <p:par>
                                <p:cTn id="123" presetID="22" presetClass="entr" presetSubtype="1" fill="hold" grpId="0" nodeType="afterEffect">
                                  <p:stCondLst>
                                    <p:cond delay="1500"/>
                                  </p:stCondLst>
                                  <p:childTnLst>
                                    <p:set>
                                      <p:cBhvr>
                                        <p:cTn id="124" dur="1" fill="hold">
                                          <p:stCondLst>
                                            <p:cond delay="0"/>
                                          </p:stCondLst>
                                        </p:cTn>
                                        <p:tgtEl>
                                          <p:spTgt spid="124005"/>
                                        </p:tgtEl>
                                        <p:attrNameLst>
                                          <p:attrName>style.visibility</p:attrName>
                                        </p:attrNameLst>
                                      </p:cBhvr>
                                      <p:to>
                                        <p:strVal val="visible"/>
                                      </p:to>
                                    </p:set>
                                    <p:animEffect transition="in" filter="wipe(up)">
                                      <p:cBhvr>
                                        <p:cTn id="125" dur="1000"/>
                                        <p:tgtEl>
                                          <p:spTgt spid="124005"/>
                                        </p:tgtEl>
                                      </p:cBhvr>
                                    </p:animEffect>
                                  </p:childTnLst>
                                </p:cTn>
                              </p:par>
                              <p:par>
                                <p:cTn id="126" presetID="10" presetClass="entr" presetSubtype="0" fill="hold" nodeType="withEffect">
                                  <p:stCondLst>
                                    <p:cond delay="1500"/>
                                  </p:stCondLst>
                                  <p:childTnLst>
                                    <p:set>
                                      <p:cBhvr>
                                        <p:cTn id="127" dur="1" fill="hold">
                                          <p:stCondLst>
                                            <p:cond delay="0"/>
                                          </p:stCondLst>
                                        </p:cTn>
                                        <p:tgtEl>
                                          <p:spTgt spid="41986"/>
                                        </p:tgtEl>
                                        <p:attrNameLst>
                                          <p:attrName>style.visibility</p:attrName>
                                        </p:attrNameLst>
                                      </p:cBhvr>
                                      <p:to>
                                        <p:strVal val="visible"/>
                                      </p:to>
                                    </p:set>
                                    <p:animEffect transition="in" filter="fade">
                                      <p:cBhvr>
                                        <p:cTn id="128" dur="500"/>
                                        <p:tgtEl>
                                          <p:spTgt spid="41986"/>
                                        </p:tgtEl>
                                      </p:cBhvr>
                                    </p:animEffect>
                                  </p:childTnLst>
                                </p:cTn>
                              </p:par>
                              <p:par>
                                <p:cTn id="129" presetID="10" presetClass="entr" presetSubtype="0" fill="hold" nodeType="withEffect">
                                  <p:stCondLst>
                                    <p:cond delay="1500"/>
                                  </p:stCondLst>
                                  <p:childTnLst>
                                    <p:set>
                                      <p:cBhvr>
                                        <p:cTn id="130" dur="1" fill="hold">
                                          <p:stCondLst>
                                            <p:cond delay="0"/>
                                          </p:stCondLst>
                                        </p:cTn>
                                        <p:tgtEl>
                                          <p:spTgt spid="7"/>
                                        </p:tgtEl>
                                        <p:attrNameLst>
                                          <p:attrName>style.visibility</p:attrName>
                                        </p:attrNameLst>
                                      </p:cBhvr>
                                      <p:to>
                                        <p:strVal val="visible"/>
                                      </p:to>
                                    </p:set>
                                    <p:animEffect transition="in" filter="fade">
                                      <p:cBhvr>
                                        <p:cTn id="131" dur="500"/>
                                        <p:tgtEl>
                                          <p:spTgt spid="7"/>
                                        </p:tgtEl>
                                      </p:cBhvr>
                                    </p:animEffect>
                                  </p:childTnLst>
                                </p:cTn>
                              </p:par>
                              <p:par>
                                <p:cTn id="132" presetID="10" presetClass="entr" presetSubtype="0" fill="hold" grpId="0" nodeType="withEffect">
                                  <p:stCondLst>
                                    <p:cond delay="1500"/>
                                  </p:stCondLst>
                                  <p:childTnLst>
                                    <p:set>
                                      <p:cBhvr>
                                        <p:cTn id="133" dur="1" fill="hold">
                                          <p:stCondLst>
                                            <p:cond delay="0"/>
                                          </p:stCondLst>
                                        </p:cTn>
                                        <p:tgtEl>
                                          <p:spTgt spid="78"/>
                                        </p:tgtEl>
                                        <p:attrNameLst>
                                          <p:attrName>style.visibility</p:attrName>
                                        </p:attrNameLst>
                                      </p:cBhvr>
                                      <p:to>
                                        <p:strVal val="visible"/>
                                      </p:to>
                                    </p:set>
                                    <p:animEffect transition="in" filter="fade">
                                      <p:cBhvr>
                                        <p:cTn id="134"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animBg="1"/>
      <p:bldP spid="123910" grpId="0" animBg="1"/>
      <p:bldP spid="123909" grpId="0" animBg="1"/>
      <p:bldP spid="123911" grpId="0" animBg="1"/>
      <p:bldP spid="123915" grpId="0" animBg="1"/>
      <p:bldP spid="123917" grpId="0" animBg="1"/>
      <p:bldP spid="123937" grpId="0" animBg="1"/>
      <p:bldP spid="123938" grpId="0" animBg="1"/>
      <p:bldP spid="123939" grpId="0" animBg="1"/>
      <p:bldP spid="123941" grpId="0" animBg="1"/>
      <p:bldP spid="123942" grpId="0" animBg="1"/>
      <p:bldP spid="123944" grpId="0" animBg="1"/>
      <p:bldP spid="123945" grpId="0" animBg="1"/>
      <p:bldP spid="123947" grpId="0" animBg="1"/>
      <p:bldP spid="123948" grpId="0" animBg="1"/>
      <p:bldP spid="123949" grpId="0" animBg="1"/>
      <p:bldP spid="123950" grpId="0" animBg="1"/>
      <p:bldP spid="123951" grpId="0" animBg="1"/>
      <p:bldP spid="123955" grpId="0"/>
      <p:bldP spid="123956" grpId="0"/>
      <p:bldP spid="123957" grpId="0"/>
      <p:bldP spid="123990" grpId="0"/>
      <p:bldP spid="123991" grpId="0"/>
      <p:bldP spid="123992" grpId="0"/>
      <p:bldP spid="124003" grpId="0" animBg="1"/>
      <p:bldP spid="124004" grpId="0" animBg="1"/>
      <p:bldP spid="124005" grpId="0" animBg="1"/>
      <p:bldP spid="74" grpId="0"/>
      <p:bldP spid="75" grpId="0"/>
      <p:bldP spid="76" grpId="0"/>
      <p:bldP spid="7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3D geometry</a:t>
            </a:r>
          </a:p>
        </p:txBody>
      </p:sp>
      <p:sp>
        <p:nvSpPr>
          <p:cNvPr id="3" name="Content Placeholder 2"/>
          <p:cNvSpPr>
            <a:spLocks noGrp="1"/>
          </p:cNvSpPr>
          <p:nvPr>
            <p:ph idx="1"/>
          </p:nvPr>
        </p:nvSpPr>
        <p:spPr/>
        <p:txBody>
          <a:bodyPr>
            <a:normAutofit/>
          </a:bodyPr>
          <a:lstStyle/>
          <a:p>
            <a:r>
              <a:rPr lang="en-US" dirty="0"/>
              <a:t>Cameras</a:t>
            </a:r>
          </a:p>
          <a:p>
            <a:r>
              <a:rPr lang="en-US" dirty="0"/>
              <a:t>Perspective projection</a:t>
            </a:r>
          </a:p>
          <a:p>
            <a:r>
              <a:rPr lang="en-US" dirty="0"/>
              <a:t>Single-view modeling (points, lines, vanishing points, etc.)</a:t>
            </a:r>
          </a:p>
          <a:p>
            <a:r>
              <a:rPr lang="en-US" dirty="0"/>
              <a:t>Stereo</a:t>
            </a:r>
          </a:p>
          <a:p>
            <a:r>
              <a:rPr lang="en-US" dirty="0"/>
              <a:t>Two-view geometry (F-matrices, E-matrices)</a:t>
            </a:r>
          </a:p>
          <a:p>
            <a:r>
              <a:rPr lang="en-US" dirty="0"/>
              <a:t>Structure from motion</a:t>
            </a:r>
          </a:p>
          <a:p>
            <a:r>
              <a:rPr lang="en-US" dirty="0"/>
              <a:t>Multi-view stereo</a:t>
            </a:r>
          </a:p>
          <a:p>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r>
              <a:rPr lang="en-US"/>
              <a:t>Stereo:  another view</a:t>
            </a:r>
          </a:p>
        </p:txBody>
      </p:sp>
      <p:pic>
        <p:nvPicPr>
          <p:cNvPr id="36867" name="Picture 4" descr="templeR0013"/>
          <p:cNvPicPr>
            <a:picLocks noChangeAspect="1" noChangeArrowheads="1"/>
          </p:cNvPicPr>
          <p:nvPr>
            <p:custDataLst>
              <p:tags r:id="rId2"/>
            </p:custDataLst>
          </p:nvPr>
        </p:nvPicPr>
        <p:blipFill>
          <a:blip r:embed="rId59" cstate="print"/>
          <a:srcRect/>
          <a:stretch>
            <a:fillRect/>
          </a:stretch>
        </p:blipFill>
        <p:spPr bwMode="auto">
          <a:xfrm>
            <a:off x="5913439" y="2854325"/>
            <a:ext cx="2282825" cy="3043238"/>
          </a:xfrm>
          <a:prstGeom prst="rect">
            <a:avLst/>
          </a:prstGeom>
          <a:noFill/>
          <a:ln w="9525">
            <a:noFill/>
            <a:miter lim="800000"/>
            <a:headEnd/>
            <a:tailEnd/>
          </a:ln>
        </p:spPr>
      </p:pic>
      <p:pic>
        <p:nvPicPr>
          <p:cNvPr id="162821" name="Picture 5" descr="templeR0015"/>
          <p:cNvPicPr>
            <a:picLocks noChangeAspect="1" noChangeArrowheads="1"/>
          </p:cNvPicPr>
          <p:nvPr>
            <p:custDataLst>
              <p:tags r:id="rId3"/>
            </p:custDataLst>
          </p:nvPr>
        </p:nvPicPr>
        <p:blipFill>
          <a:blip r:embed="rId60" cstate="print"/>
          <a:srcRect/>
          <a:stretch>
            <a:fillRect/>
          </a:stretch>
        </p:blipFill>
        <p:spPr bwMode="auto">
          <a:xfrm>
            <a:off x="7053264" y="2106614"/>
            <a:ext cx="2282825" cy="3043237"/>
          </a:xfrm>
          <a:prstGeom prst="rect">
            <a:avLst/>
          </a:prstGeom>
          <a:noFill/>
          <a:ln w="9525">
            <a:noFill/>
            <a:miter lim="800000"/>
            <a:headEnd/>
            <a:tailEnd/>
          </a:ln>
        </p:spPr>
      </p:pic>
      <p:pic>
        <p:nvPicPr>
          <p:cNvPr id="36869" name="Picture 6" descr="templeR0044"/>
          <p:cNvPicPr>
            <a:picLocks noChangeAspect="1" noChangeArrowheads="1"/>
          </p:cNvPicPr>
          <p:nvPr>
            <p:custDataLst>
              <p:tags r:id="rId4"/>
            </p:custDataLst>
          </p:nvPr>
        </p:nvPicPr>
        <p:blipFill>
          <a:blip r:embed="rId61" cstate="print"/>
          <a:srcRect/>
          <a:stretch>
            <a:fillRect/>
          </a:stretch>
        </p:blipFill>
        <p:spPr bwMode="auto">
          <a:xfrm>
            <a:off x="3040064" y="2865439"/>
            <a:ext cx="2282825" cy="3043237"/>
          </a:xfrm>
          <a:prstGeom prst="rect">
            <a:avLst/>
          </a:prstGeom>
          <a:noFill/>
          <a:ln w="9525">
            <a:noFill/>
            <a:miter lim="800000"/>
            <a:headEnd/>
            <a:tailEnd/>
          </a:ln>
        </p:spPr>
      </p:pic>
      <p:sp>
        <p:nvSpPr>
          <p:cNvPr id="162823" name="Rectangle 7"/>
          <p:cNvSpPr>
            <a:spLocks noChangeArrowheads="1"/>
          </p:cNvSpPr>
          <p:nvPr>
            <p:custDataLst>
              <p:tags r:id="rId5"/>
            </p:custDataLst>
          </p:nvPr>
        </p:nvSpPr>
        <p:spPr bwMode="auto">
          <a:xfrm>
            <a:off x="4060826" y="3614739"/>
            <a:ext cx="301625" cy="282575"/>
          </a:xfrm>
          <a:prstGeom prst="rect">
            <a:avLst/>
          </a:prstGeom>
          <a:noFill/>
          <a:ln w="38100">
            <a:solidFill>
              <a:srgbClr val="FF0000"/>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grpSp>
        <p:nvGrpSpPr>
          <p:cNvPr id="2" name="Group 8"/>
          <p:cNvGrpSpPr>
            <a:grpSpLocks/>
          </p:cNvGrpSpPr>
          <p:nvPr>
            <p:custDataLst>
              <p:tags r:id="rId6"/>
            </p:custDataLst>
          </p:nvPr>
        </p:nvGrpSpPr>
        <p:grpSpPr bwMode="auto">
          <a:xfrm>
            <a:off x="2373313" y="2214563"/>
            <a:ext cx="2959100" cy="4044950"/>
            <a:chOff x="535" y="1395"/>
            <a:chExt cx="1864" cy="2548"/>
          </a:xfrm>
        </p:grpSpPr>
        <p:sp>
          <p:nvSpPr>
            <p:cNvPr id="36928" name="Line 9"/>
            <p:cNvSpPr>
              <a:spLocks noChangeShapeType="1"/>
            </p:cNvSpPr>
            <p:nvPr>
              <p:custDataLst>
                <p:tags r:id="rId55"/>
              </p:custDataLst>
            </p:nvPr>
          </p:nvSpPr>
          <p:spPr bwMode="auto">
            <a:xfrm flipH="1">
              <a:off x="535" y="1395"/>
              <a:ext cx="1864" cy="2548"/>
            </a:xfrm>
            <a:prstGeom prst="line">
              <a:avLst/>
            </a:prstGeom>
            <a:noFill/>
            <a:ln w="28575">
              <a:solidFill>
                <a:srgbClr val="0000FF"/>
              </a:solidFill>
              <a:prstDash val="dash"/>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29" name="Line 10"/>
            <p:cNvSpPr>
              <a:spLocks noChangeShapeType="1"/>
            </p:cNvSpPr>
            <p:nvPr>
              <p:custDataLst>
                <p:tags r:id="rId56"/>
              </p:custDataLst>
            </p:nvPr>
          </p:nvSpPr>
          <p:spPr bwMode="auto">
            <a:xfrm flipH="1">
              <a:off x="535" y="2357"/>
              <a:ext cx="1164" cy="1586"/>
            </a:xfrm>
            <a:prstGeom prst="line">
              <a:avLst/>
            </a:prstGeom>
            <a:noFill/>
            <a:ln w="28575">
              <a:solidFill>
                <a:srgbClr val="0000FF"/>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3" name="Group 11"/>
          <p:cNvGrpSpPr>
            <a:grpSpLocks/>
          </p:cNvGrpSpPr>
          <p:nvPr>
            <p:custDataLst>
              <p:tags r:id="rId7"/>
            </p:custDataLst>
          </p:nvPr>
        </p:nvGrpSpPr>
        <p:grpSpPr bwMode="auto">
          <a:xfrm>
            <a:off x="5153026" y="2441576"/>
            <a:ext cx="4119563" cy="3186113"/>
            <a:chOff x="2286" y="1538"/>
            <a:chExt cx="2595" cy="2007"/>
          </a:xfrm>
        </p:grpSpPr>
        <p:sp>
          <p:nvSpPr>
            <p:cNvPr id="36924" name="Line 12"/>
            <p:cNvSpPr>
              <a:spLocks noChangeShapeType="1"/>
            </p:cNvSpPr>
            <p:nvPr>
              <p:custDataLst>
                <p:tags r:id="rId51"/>
              </p:custDataLst>
            </p:nvPr>
          </p:nvSpPr>
          <p:spPr bwMode="auto">
            <a:xfrm>
              <a:off x="2286" y="1538"/>
              <a:ext cx="2589" cy="2001"/>
            </a:xfrm>
            <a:prstGeom prst="line">
              <a:avLst/>
            </a:prstGeom>
            <a:noFill/>
            <a:ln w="28575">
              <a:solidFill>
                <a:srgbClr val="33CC33"/>
              </a:solidFill>
              <a:prstDash val="dash"/>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25" name="Rectangle 13"/>
            <p:cNvSpPr>
              <a:spLocks noChangeArrowheads="1"/>
            </p:cNvSpPr>
            <p:nvPr>
              <p:custDataLst>
                <p:tags r:id="rId52"/>
              </p:custDataLst>
            </p:nvPr>
          </p:nvSpPr>
          <p:spPr bwMode="auto">
            <a:xfrm>
              <a:off x="3304" y="2314"/>
              <a:ext cx="190" cy="178"/>
            </a:xfrm>
            <a:prstGeom prst="rect">
              <a:avLst/>
            </a:prstGeom>
            <a:noFill/>
            <a:ln w="38100">
              <a:solidFill>
                <a:srgbClr val="FF0000"/>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36926" name="Oval 14"/>
            <p:cNvSpPr>
              <a:spLocks noChangeArrowheads="1"/>
            </p:cNvSpPr>
            <p:nvPr>
              <p:custDataLst>
                <p:tags r:id="rId53"/>
              </p:custDataLst>
            </p:nvPr>
          </p:nvSpPr>
          <p:spPr bwMode="auto">
            <a:xfrm>
              <a:off x="3371" y="2375"/>
              <a:ext cx="56" cy="56"/>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36927" name="Line 15"/>
            <p:cNvSpPr>
              <a:spLocks noChangeShapeType="1"/>
            </p:cNvSpPr>
            <p:nvPr>
              <p:custDataLst>
                <p:tags r:id="rId54"/>
              </p:custDataLst>
            </p:nvPr>
          </p:nvSpPr>
          <p:spPr bwMode="auto">
            <a:xfrm>
              <a:off x="3385" y="2393"/>
              <a:ext cx="1496" cy="1152"/>
            </a:xfrm>
            <a:prstGeom prst="line">
              <a:avLst/>
            </a:prstGeom>
            <a:noFill/>
            <a:ln w="28575">
              <a:solidFill>
                <a:srgbClr val="33CC33"/>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4" name="Group 16"/>
          <p:cNvGrpSpPr>
            <a:grpSpLocks/>
          </p:cNvGrpSpPr>
          <p:nvPr>
            <p:custDataLst>
              <p:tags r:id="rId8"/>
            </p:custDataLst>
          </p:nvPr>
        </p:nvGrpSpPr>
        <p:grpSpPr bwMode="auto">
          <a:xfrm>
            <a:off x="5030788" y="2592388"/>
            <a:ext cx="4241800" cy="3035300"/>
            <a:chOff x="2209" y="1633"/>
            <a:chExt cx="2672" cy="1912"/>
          </a:xfrm>
        </p:grpSpPr>
        <p:sp>
          <p:nvSpPr>
            <p:cNvPr id="36919" name="Line 17"/>
            <p:cNvSpPr>
              <a:spLocks noChangeShapeType="1"/>
            </p:cNvSpPr>
            <p:nvPr>
              <p:custDataLst>
                <p:tags r:id="rId47"/>
              </p:custDataLst>
            </p:nvPr>
          </p:nvSpPr>
          <p:spPr bwMode="auto">
            <a:xfrm>
              <a:off x="2209" y="1633"/>
              <a:ext cx="2666" cy="1906"/>
            </a:xfrm>
            <a:prstGeom prst="line">
              <a:avLst/>
            </a:prstGeom>
            <a:noFill/>
            <a:ln w="28575">
              <a:solidFill>
                <a:srgbClr val="33CC33"/>
              </a:solidFill>
              <a:prstDash val="dash"/>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5" name="Group 18"/>
            <p:cNvGrpSpPr>
              <a:grpSpLocks/>
            </p:cNvGrpSpPr>
            <p:nvPr/>
          </p:nvGrpSpPr>
          <p:grpSpPr bwMode="auto">
            <a:xfrm>
              <a:off x="3221" y="2339"/>
              <a:ext cx="190" cy="178"/>
              <a:chOff x="4022" y="1221"/>
              <a:chExt cx="190" cy="178"/>
            </a:xfrm>
          </p:grpSpPr>
          <p:sp>
            <p:nvSpPr>
              <p:cNvPr id="36922" name="Rectangle 19"/>
              <p:cNvSpPr>
                <a:spLocks noChangeArrowheads="1"/>
              </p:cNvSpPr>
              <p:nvPr>
                <p:custDataLst>
                  <p:tags r:id="rId49"/>
                </p:custDataLst>
              </p:nvPr>
            </p:nvSpPr>
            <p:spPr bwMode="auto">
              <a:xfrm>
                <a:off x="4022" y="1221"/>
                <a:ext cx="190" cy="178"/>
              </a:xfrm>
              <a:prstGeom prst="rect">
                <a:avLst/>
              </a:prstGeom>
              <a:noFill/>
              <a:ln w="38100">
                <a:solidFill>
                  <a:srgbClr val="FF0000"/>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36923" name="Oval 20"/>
              <p:cNvSpPr>
                <a:spLocks noChangeArrowheads="1"/>
              </p:cNvSpPr>
              <p:nvPr>
                <p:custDataLst>
                  <p:tags r:id="rId50"/>
                </p:custDataLst>
              </p:nvPr>
            </p:nvSpPr>
            <p:spPr bwMode="auto">
              <a:xfrm>
                <a:off x="4089" y="1282"/>
                <a:ext cx="56" cy="56"/>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grpSp>
        <p:sp>
          <p:nvSpPr>
            <p:cNvPr id="36921" name="Line 21"/>
            <p:cNvSpPr>
              <a:spLocks noChangeShapeType="1"/>
            </p:cNvSpPr>
            <p:nvPr>
              <p:custDataLst>
                <p:tags r:id="rId48"/>
              </p:custDataLst>
            </p:nvPr>
          </p:nvSpPr>
          <p:spPr bwMode="auto">
            <a:xfrm>
              <a:off x="3307" y="2417"/>
              <a:ext cx="1574" cy="1128"/>
            </a:xfrm>
            <a:prstGeom prst="line">
              <a:avLst/>
            </a:prstGeom>
            <a:noFill/>
            <a:ln w="28575">
              <a:solidFill>
                <a:srgbClr val="33CC33"/>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6" name="Group 22"/>
          <p:cNvGrpSpPr>
            <a:grpSpLocks/>
          </p:cNvGrpSpPr>
          <p:nvPr>
            <p:custDataLst>
              <p:tags r:id="rId9"/>
            </p:custDataLst>
          </p:nvPr>
        </p:nvGrpSpPr>
        <p:grpSpPr bwMode="auto">
          <a:xfrm>
            <a:off x="4908550" y="2752726"/>
            <a:ext cx="4364038" cy="2874963"/>
            <a:chOff x="2132" y="1734"/>
            <a:chExt cx="2749" cy="1811"/>
          </a:xfrm>
        </p:grpSpPr>
        <p:sp>
          <p:nvSpPr>
            <p:cNvPr id="36914" name="Line 23"/>
            <p:cNvSpPr>
              <a:spLocks noChangeShapeType="1"/>
            </p:cNvSpPr>
            <p:nvPr>
              <p:custDataLst>
                <p:tags r:id="rId43"/>
              </p:custDataLst>
            </p:nvPr>
          </p:nvSpPr>
          <p:spPr bwMode="auto">
            <a:xfrm>
              <a:off x="2132" y="1734"/>
              <a:ext cx="2743" cy="1805"/>
            </a:xfrm>
            <a:prstGeom prst="line">
              <a:avLst/>
            </a:prstGeom>
            <a:noFill/>
            <a:ln w="28575">
              <a:solidFill>
                <a:srgbClr val="33CC33"/>
              </a:solidFill>
              <a:prstDash val="dash"/>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7" name="Group 24"/>
            <p:cNvGrpSpPr>
              <a:grpSpLocks/>
            </p:cNvGrpSpPr>
            <p:nvPr/>
          </p:nvGrpSpPr>
          <p:grpSpPr bwMode="auto">
            <a:xfrm>
              <a:off x="3151" y="2369"/>
              <a:ext cx="190" cy="178"/>
              <a:chOff x="4022" y="1221"/>
              <a:chExt cx="190" cy="178"/>
            </a:xfrm>
          </p:grpSpPr>
          <p:sp>
            <p:nvSpPr>
              <p:cNvPr id="36917" name="Rectangle 25"/>
              <p:cNvSpPr>
                <a:spLocks noChangeArrowheads="1"/>
              </p:cNvSpPr>
              <p:nvPr>
                <p:custDataLst>
                  <p:tags r:id="rId45"/>
                </p:custDataLst>
              </p:nvPr>
            </p:nvSpPr>
            <p:spPr bwMode="auto">
              <a:xfrm>
                <a:off x="4022" y="1221"/>
                <a:ext cx="190" cy="178"/>
              </a:xfrm>
              <a:prstGeom prst="rect">
                <a:avLst/>
              </a:prstGeom>
              <a:noFill/>
              <a:ln w="38100">
                <a:solidFill>
                  <a:srgbClr val="FF0000"/>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36918" name="Oval 26"/>
              <p:cNvSpPr>
                <a:spLocks noChangeArrowheads="1"/>
              </p:cNvSpPr>
              <p:nvPr>
                <p:custDataLst>
                  <p:tags r:id="rId46"/>
                </p:custDataLst>
              </p:nvPr>
            </p:nvSpPr>
            <p:spPr bwMode="auto">
              <a:xfrm>
                <a:off x="4089" y="1282"/>
                <a:ext cx="56" cy="56"/>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grpSp>
        <p:sp>
          <p:nvSpPr>
            <p:cNvPr id="36916" name="Line 27"/>
            <p:cNvSpPr>
              <a:spLocks noChangeShapeType="1"/>
            </p:cNvSpPr>
            <p:nvPr>
              <p:custDataLst>
                <p:tags r:id="rId44"/>
              </p:custDataLst>
            </p:nvPr>
          </p:nvSpPr>
          <p:spPr bwMode="auto">
            <a:xfrm>
              <a:off x="3248" y="2458"/>
              <a:ext cx="1633" cy="1087"/>
            </a:xfrm>
            <a:prstGeom prst="line">
              <a:avLst/>
            </a:prstGeom>
            <a:noFill/>
            <a:ln w="28575">
              <a:solidFill>
                <a:srgbClr val="33CC33"/>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8" name="Group 28"/>
          <p:cNvGrpSpPr>
            <a:grpSpLocks/>
          </p:cNvGrpSpPr>
          <p:nvPr>
            <p:custDataLst>
              <p:tags r:id="rId10"/>
            </p:custDataLst>
          </p:nvPr>
        </p:nvGrpSpPr>
        <p:grpSpPr bwMode="auto">
          <a:xfrm>
            <a:off x="1987551" y="6142038"/>
            <a:ext cx="430213" cy="603250"/>
            <a:chOff x="422" y="3958"/>
            <a:chExt cx="271" cy="380"/>
          </a:xfrm>
        </p:grpSpPr>
        <p:grpSp>
          <p:nvGrpSpPr>
            <p:cNvPr id="9" name="Group 29"/>
            <p:cNvGrpSpPr>
              <a:grpSpLocks/>
            </p:cNvGrpSpPr>
            <p:nvPr/>
          </p:nvGrpSpPr>
          <p:grpSpPr bwMode="auto">
            <a:xfrm rot="-2786414">
              <a:off x="368" y="4012"/>
              <a:ext cx="380" cy="271"/>
              <a:chOff x="368" y="4012"/>
              <a:chExt cx="380" cy="271"/>
            </a:xfrm>
          </p:grpSpPr>
          <p:sp>
            <p:nvSpPr>
              <p:cNvPr id="36909" name="Line 30"/>
              <p:cNvSpPr>
                <a:spLocks noChangeShapeType="1"/>
              </p:cNvSpPr>
              <p:nvPr>
                <p:custDataLst>
                  <p:tags r:id="rId39"/>
                </p:custDataLst>
              </p:nvPr>
            </p:nvSpPr>
            <p:spPr bwMode="auto">
              <a:xfrm flipH="1">
                <a:off x="368" y="4085"/>
                <a:ext cx="273" cy="6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10" name="Arc 31"/>
              <p:cNvSpPr>
                <a:spLocks/>
              </p:cNvSpPr>
              <p:nvPr>
                <p:custDataLst>
                  <p:tags r:id="rId40"/>
                </p:custDataLst>
              </p:nvPr>
            </p:nvSpPr>
            <p:spPr bwMode="auto">
              <a:xfrm rot="20790748" flipV="1">
                <a:off x="635" y="4012"/>
                <a:ext cx="113" cy="61"/>
              </a:xfrm>
              <a:custGeom>
                <a:avLst/>
                <a:gdLst>
                  <a:gd name="T0" fmla="*/ 0 w 21600"/>
                  <a:gd name="T1" fmla="*/ 0 h 23422"/>
                  <a:gd name="T2" fmla="*/ 1 w 21600"/>
                  <a:gd name="T3" fmla="*/ 0 h 23422"/>
                  <a:gd name="T4" fmla="*/ 0 w 21600"/>
                  <a:gd name="T5" fmla="*/ 0 h 23422"/>
                  <a:gd name="T6" fmla="*/ 0 60000 65536"/>
                  <a:gd name="T7" fmla="*/ 0 60000 65536"/>
                  <a:gd name="T8" fmla="*/ 0 60000 65536"/>
                  <a:gd name="T9" fmla="*/ 0 w 21600"/>
                  <a:gd name="T10" fmla="*/ 0 h 23422"/>
                  <a:gd name="T11" fmla="*/ 21600 w 21600"/>
                  <a:gd name="T12" fmla="*/ 23422 h 23422"/>
                </a:gdLst>
                <a:ahLst/>
                <a:cxnLst>
                  <a:cxn ang="T6">
                    <a:pos x="T0" y="T1"/>
                  </a:cxn>
                  <a:cxn ang="T7">
                    <a:pos x="T2" y="T3"/>
                  </a:cxn>
                  <a:cxn ang="T8">
                    <a:pos x="T4" y="T5"/>
                  </a:cxn>
                </a:cxnLst>
                <a:rect l="T9" t="T10" r="T11" b="T12"/>
                <a:pathLst>
                  <a:path w="21600" h="23422" fill="none" extrusionOk="0">
                    <a:moveTo>
                      <a:pt x="0" y="-1"/>
                    </a:moveTo>
                    <a:cubicBezTo>
                      <a:pt x="11929" y="0"/>
                      <a:pt x="21600" y="9670"/>
                      <a:pt x="21600" y="21600"/>
                    </a:cubicBezTo>
                    <a:cubicBezTo>
                      <a:pt x="21600" y="22208"/>
                      <a:pt x="21574" y="22816"/>
                      <a:pt x="21523" y="23422"/>
                    </a:cubicBezTo>
                  </a:path>
                  <a:path w="21600" h="23422" stroke="0" extrusionOk="0">
                    <a:moveTo>
                      <a:pt x="0" y="-1"/>
                    </a:moveTo>
                    <a:cubicBezTo>
                      <a:pt x="11929" y="0"/>
                      <a:pt x="21600" y="9670"/>
                      <a:pt x="21600" y="21600"/>
                    </a:cubicBezTo>
                    <a:cubicBezTo>
                      <a:pt x="21600" y="22208"/>
                      <a:pt x="21574" y="22816"/>
                      <a:pt x="21523" y="23422"/>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10" name="Group 32"/>
              <p:cNvGrpSpPr>
                <a:grpSpLocks/>
              </p:cNvGrpSpPr>
              <p:nvPr/>
            </p:nvGrpSpPr>
            <p:grpSpPr bwMode="auto">
              <a:xfrm flipV="1">
                <a:off x="368" y="4150"/>
                <a:ext cx="380" cy="133"/>
                <a:chOff x="464" y="4108"/>
                <a:chExt cx="380" cy="133"/>
              </a:xfrm>
            </p:grpSpPr>
            <p:sp>
              <p:nvSpPr>
                <p:cNvPr id="36912" name="Line 33"/>
                <p:cNvSpPr>
                  <a:spLocks noChangeShapeType="1"/>
                </p:cNvSpPr>
                <p:nvPr>
                  <p:custDataLst>
                    <p:tags r:id="rId41"/>
                  </p:custDataLst>
                </p:nvPr>
              </p:nvSpPr>
              <p:spPr bwMode="auto">
                <a:xfrm flipH="1">
                  <a:off x="464" y="4181"/>
                  <a:ext cx="273" cy="6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13" name="Arc 34"/>
                <p:cNvSpPr>
                  <a:spLocks/>
                </p:cNvSpPr>
                <p:nvPr>
                  <p:custDataLst>
                    <p:tags r:id="rId42"/>
                  </p:custDataLst>
                </p:nvPr>
              </p:nvSpPr>
              <p:spPr bwMode="auto">
                <a:xfrm rot="20790748" flipV="1">
                  <a:off x="731" y="4108"/>
                  <a:ext cx="113" cy="61"/>
                </a:xfrm>
                <a:custGeom>
                  <a:avLst/>
                  <a:gdLst>
                    <a:gd name="T0" fmla="*/ 0 w 21600"/>
                    <a:gd name="T1" fmla="*/ 0 h 23422"/>
                    <a:gd name="T2" fmla="*/ 1 w 21600"/>
                    <a:gd name="T3" fmla="*/ 0 h 23422"/>
                    <a:gd name="T4" fmla="*/ 0 w 21600"/>
                    <a:gd name="T5" fmla="*/ 0 h 23422"/>
                    <a:gd name="T6" fmla="*/ 0 60000 65536"/>
                    <a:gd name="T7" fmla="*/ 0 60000 65536"/>
                    <a:gd name="T8" fmla="*/ 0 60000 65536"/>
                    <a:gd name="T9" fmla="*/ 0 w 21600"/>
                    <a:gd name="T10" fmla="*/ 0 h 23422"/>
                    <a:gd name="T11" fmla="*/ 21600 w 21600"/>
                    <a:gd name="T12" fmla="*/ 23422 h 23422"/>
                  </a:gdLst>
                  <a:ahLst/>
                  <a:cxnLst>
                    <a:cxn ang="T6">
                      <a:pos x="T0" y="T1"/>
                    </a:cxn>
                    <a:cxn ang="T7">
                      <a:pos x="T2" y="T3"/>
                    </a:cxn>
                    <a:cxn ang="T8">
                      <a:pos x="T4" y="T5"/>
                    </a:cxn>
                  </a:cxnLst>
                  <a:rect l="T9" t="T10" r="T11" b="T12"/>
                  <a:pathLst>
                    <a:path w="21600" h="23422" fill="none" extrusionOk="0">
                      <a:moveTo>
                        <a:pt x="0" y="-1"/>
                      </a:moveTo>
                      <a:cubicBezTo>
                        <a:pt x="11929" y="0"/>
                        <a:pt x="21600" y="9670"/>
                        <a:pt x="21600" y="21600"/>
                      </a:cubicBezTo>
                      <a:cubicBezTo>
                        <a:pt x="21600" y="22208"/>
                        <a:pt x="21574" y="22816"/>
                        <a:pt x="21523" y="23422"/>
                      </a:cubicBezTo>
                    </a:path>
                    <a:path w="21600" h="23422" stroke="0" extrusionOk="0">
                      <a:moveTo>
                        <a:pt x="0" y="-1"/>
                      </a:moveTo>
                      <a:cubicBezTo>
                        <a:pt x="11929" y="0"/>
                        <a:pt x="21600" y="9670"/>
                        <a:pt x="21600" y="21600"/>
                      </a:cubicBezTo>
                      <a:cubicBezTo>
                        <a:pt x="21600" y="22208"/>
                        <a:pt x="21574" y="22816"/>
                        <a:pt x="21523" y="23422"/>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sp>
          <p:nvSpPr>
            <p:cNvPr id="36907" name="Arc 35"/>
            <p:cNvSpPr>
              <a:spLocks/>
            </p:cNvSpPr>
            <p:nvPr>
              <p:custDataLst>
                <p:tags r:id="rId37"/>
              </p:custDataLst>
            </p:nvPr>
          </p:nvSpPr>
          <p:spPr bwMode="auto">
            <a:xfrm>
              <a:off x="588" y="4020"/>
              <a:ext cx="95" cy="9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08" name="Arc 36"/>
            <p:cNvSpPr>
              <a:spLocks/>
            </p:cNvSpPr>
            <p:nvPr>
              <p:custDataLst>
                <p:tags r:id="rId38"/>
              </p:custDataLst>
            </p:nvPr>
          </p:nvSpPr>
          <p:spPr bwMode="auto">
            <a:xfrm flipH="1" flipV="1">
              <a:off x="618" y="4032"/>
              <a:ext cx="56" cy="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11" name="Group 37"/>
          <p:cNvGrpSpPr>
            <a:grpSpLocks/>
          </p:cNvGrpSpPr>
          <p:nvPr>
            <p:custDataLst>
              <p:tags r:id="rId11"/>
            </p:custDataLst>
          </p:nvPr>
        </p:nvGrpSpPr>
        <p:grpSpPr bwMode="auto">
          <a:xfrm rot="-5860177">
            <a:off x="9251157" y="5480844"/>
            <a:ext cx="430212" cy="603250"/>
            <a:chOff x="422" y="3958"/>
            <a:chExt cx="271" cy="380"/>
          </a:xfrm>
        </p:grpSpPr>
        <p:grpSp>
          <p:nvGrpSpPr>
            <p:cNvPr id="12" name="Group 38"/>
            <p:cNvGrpSpPr>
              <a:grpSpLocks/>
            </p:cNvGrpSpPr>
            <p:nvPr/>
          </p:nvGrpSpPr>
          <p:grpSpPr bwMode="auto">
            <a:xfrm rot="-2786414">
              <a:off x="368" y="4012"/>
              <a:ext cx="380" cy="271"/>
              <a:chOff x="368" y="4012"/>
              <a:chExt cx="380" cy="271"/>
            </a:xfrm>
          </p:grpSpPr>
          <p:sp>
            <p:nvSpPr>
              <p:cNvPr id="36901" name="Line 39"/>
              <p:cNvSpPr>
                <a:spLocks noChangeShapeType="1"/>
              </p:cNvSpPr>
              <p:nvPr>
                <p:custDataLst>
                  <p:tags r:id="rId33"/>
                </p:custDataLst>
              </p:nvPr>
            </p:nvSpPr>
            <p:spPr bwMode="auto">
              <a:xfrm flipH="1">
                <a:off x="368" y="4085"/>
                <a:ext cx="273" cy="6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02" name="Arc 40"/>
              <p:cNvSpPr>
                <a:spLocks/>
              </p:cNvSpPr>
              <p:nvPr>
                <p:custDataLst>
                  <p:tags r:id="rId34"/>
                </p:custDataLst>
              </p:nvPr>
            </p:nvSpPr>
            <p:spPr bwMode="auto">
              <a:xfrm rot="20790748" flipV="1">
                <a:off x="635" y="4012"/>
                <a:ext cx="113" cy="61"/>
              </a:xfrm>
              <a:custGeom>
                <a:avLst/>
                <a:gdLst>
                  <a:gd name="T0" fmla="*/ 0 w 21600"/>
                  <a:gd name="T1" fmla="*/ 0 h 23422"/>
                  <a:gd name="T2" fmla="*/ 1 w 21600"/>
                  <a:gd name="T3" fmla="*/ 0 h 23422"/>
                  <a:gd name="T4" fmla="*/ 0 w 21600"/>
                  <a:gd name="T5" fmla="*/ 0 h 23422"/>
                  <a:gd name="T6" fmla="*/ 0 60000 65536"/>
                  <a:gd name="T7" fmla="*/ 0 60000 65536"/>
                  <a:gd name="T8" fmla="*/ 0 60000 65536"/>
                  <a:gd name="T9" fmla="*/ 0 w 21600"/>
                  <a:gd name="T10" fmla="*/ 0 h 23422"/>
                  <a:gd name="T11" fmla="*/ 21600 w 21600"/>
                  <a:gd name="T12" fmla="*/ 23422 h 23422"/>
                </a:gdLst>
                <a:ahLst/>
                <a:cxnLst>
                  <a:cxn ang="T6">
                    <a:pos x="T0" y="T1"/>
                  </a:cxn>
                  <a:cxn ang="T7">
                    <a:pos x="T2" y="T3"/>
                  </a:cxn>
                  <a:cxn ang="T8">
                    <a:pos x="T4" y="T5"/>
                  </a:cxn>
                </a:cxnLst>
                <a:rect l="T9" t="T10" r="T11" b="T12"/>
                <a:pathLst>
                  <a:path w="21600" h="23422" fill="none" extrusionOk="0">
                    <a:moveTo>
                      <a:pt x="0" y="-1"/>
                    </a:moveTo>
                    <a:cubicBezTo>
                      <a:pt x="11929" y="0"/>
                      <a:pt x="21600" y="9670"/>
                      <a:pt x="21600" y="21600"/>
                    </a:cubicBezTo>
                    <a:cubicBezTo>
                      <a:pt x="21600" y="22208"/>
                      <a:pt x="21574" y="22816"/>
                      <a:pt x="21523" y="23422"/>
                    </a:cubicBezTo>
                  </a:path>
                  <a:path w="21600" h="23422" stroke="0" extrusionOk="0">
                    <a:moveTo>
                      <a:pt x="0" y="-1"/>
                    </a:moveTo>
                    <a:cubicBezTo>
                      <a:pt x="11929" y="0"/>
                      <a:pt x="21600" y="9670"/>
                      <a:pt x="21600" y="21600"/>
                    </a:cubicBezTo>
                    <a:cubicBezTo>
                      <a:pt x="21600" y="22208"/>
                      <a:pt x="21574" y="22816"/>
                      <a:pt x="21523" y="23422"/>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13" name="Group 41"/>
              <p:cNvGrpSpPr>
                <a:grpSpLocks/>
              </p:cNvGrpSpPr>
              <p:nvPr/>
            </p:nvGrpSpPr>
            <p:grpSpPr bwMode="auto">
              <a:xfrm flipV="1">
                <a:off x="368" y="4150"/>
                <a:ext cx="380" cy="133"/>
                <a:chOff x="464" y="4108"/>
                <a:chExt cx="380" cy="133"/>
              </a:xfrm>
            </p:grpSpPr>
            <p:sp>
              <p:nvSpPr>
                <p:cNvPr id="36904" name="Line 42"/>
                <p:cNvSpPr>
                  <a:spLocks noChangeShapeType="1"/>
                </p:cNvSpPr>
                <p:nvPr>
                  <p:custDataLst>
                    <p:tags r:id="rId35"/>
                  </p:custDataLst>
                </p:nvPr>
              </p:nvSpPr>
              <p:spPr bwMode="auto">
                <a:xfrm flipH="1">
                  <a:off x="464" y="4181"/>
                  <a:ext cx="273" cy="6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05" name="Arc 43"/>
                <p:cNvSpPr>
                  <a:spLocks/>
                </p:cNvSpPr>
                <p:nvPr>
                  <p:custDataLst>
                    <p:tags r:id="rId36"/>
                  </p:custDataLst>
                </p:nvPr>
              </p:nvSpPr>
              <p:spPr bwMode="auto">
                <a:xfrm rot="20790748" flipV="1">
                  <a:off x="731" y="4108"/>
                  <a:ext cx="113" cy="61"/>
                </a:xfrm>
                <a:custGeom>
                  <a:avLst/>
                  <a:gdLst>
                    <a:gd name="T0" fmla="*/ 0 w 21600"/>
                    <a:gd name="T1" fmla="*/ 0 h 23422"/>
                    <a:gd name="T2" fmla="*/ 1 w 21600"/>
                    <a:gd name="T3" fmla="*/ 0 h 23422"/>
                    <a:gd name="T4" fmla="*/ 0 w 21600"/>
                    <a:gd name="T5" fmla="*/ 0 h 23422"/>
                    <a:gd name="T6" fmla="*/ 0 60000 65536"/>
                    <a:gd name="T7" fmla="*/ 0 60000 65536"/>
                    <a:gd name="T8" fmla="*/ 0 60000 65536"/>
                    <a:gd name="T9" fmla="*/ 0 w 21600"/>
                    <a:gd name="T10" fmla="*/ 0 h 23422"/>
                    <a:gd name="T11" fmla="*/ 21600 w 21600"/>
                    <a:gd name="T12" fmla="*/ 23422 h 23422"/>
                  </a:gdLst>
                  <a:ahLst/>
                  <a:cxnLst>
                    <a:cxn ang="T6">
                      <a:pos x="T0" y="T1"/>
                    </a:cxn>
                    <a:cxn ang="T7">
                      <a:pos x="T2" y="T3"/>
                    </a:cxn>
                    <a:cxn ang="T8">
                      <a:pos x="T4" y="T5"/>
                    </a:cxn>
                  </a:cxnLst>
                  <a:rect l="T9" t="T10" r="T11" b="T12"/>
                  <a:pathLst>
                    <a:path w="21600" h="23422" fill="none" extrusionOk="0">
                      <a:moveTo>
                        <a:pt x="0" y="-1"/>
                      </a:moveTo>
                      <a:cubicBezTo>
                        <a:pt x="11929" y="0"/>
                        <a:pt x="21600" y="9670"/>
                        <a:pt x="21600" y="21600"/>
                      </a:cubicBezTo>
                      <a:cubicBezTo>
                        <a:pt x="21600" y="22208"/>
                        <a:pt x="21574" y="22816"/>
                        <a:pt x="21523" y="23422"/>
                      </a:cubicBezTo>
                    </a:path>
                    <a:path w="21600" h="23422" stroke="0" extrusionOk="0">
                      <a:moveTo>
                        <a:pt x="0" y="-1"/>
                      </a:moveTo>
                      <a:cubicBezTo>
                        <a:pt x="11929" y="0"/>
                        <a:pt x="21600" y="9670"/>
                        <a:pt x="21600" y="21600"/>
                      </a:cubicBezTo>
                      <a:cubicBezTo>
                        <a:pt x="21600" y="22208"/>
                        <a:pt x="21574" y="22816"/>
                        <a:pt x="21523" y="23422"/>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sp>
          <p:nvSpPr>
            <p:cNvPr id="36899" name="Arc 44"/>
            <p:cNvSpPr>
              <a:spLocks/>
            </p:cNvSpPr>
            <p:nvPr>
              <p:custDataLst>
                <p:tags r:id="rId31"/>
              </p:custDataLst>
            </p:nvPr>
          </p:nvSpPr>
          <p:spPr bwMode="auto">
            <a:xfrm>
              <a:off x="588" y="4020"/>
              <a:ext cx="95" cy="9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00" name="Arc 45"/>
            <p:cNvSpPr>
              <a:spLocks/>
            </p:cNvSpPr>
            <p:nvPr>
              <p:custDataLst>
                <p:tags r:id="rId32"/>
              </p:custDataLst>
            </p:nvPr>
          </p:nvSpPr>
          <p:spPr bwMode="auto">
            <a:xfrm flipH="1" flipV="1">
              <a:off x="618" y="4032"/>
              <a:ext cx="56" cy="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14" name="Group 46"/>
          <p:cNvGrpSpPr>
            <a:grpSpLocks/>
          </p:cNvGrpSpPr>
          <p:nvPr>
            <p:custDataLst>
              <p:tags r:id="rId12"/>
            </p:custDataLst>
          </p:nvPr>
        </p:nvGrpSpPr>
        <p:grpSpPr bwMode="auto">
          <a:xfrm>
            <a:off x="5173663" y="2430464"/>
            <a:ext cx="2894012" cy="681037"/>
            <a:chOff x="2299" y="1531"/>
            <a:chExt cx="1823" cy="429"/>
          </a:xfrm>
        </p:grpSpPr>
        <p:sp>
          <p:nvSpPr>
            <p:cNvPr id="36894" name="Line 47"/>
            <p:cNvSpPr>
              <a:spLocks noChangeShapeType="1"/>
            </p:cNvSpPr>
            <p:nvPr>
              <p:custDataLst>
                <p:tags r:id="rId28"/>
              </p:custDataLst>
            </p:nvPr>
          </p:nvSpPr>
          <p:spPr bwMode="auto">
            <a:xfrm>
              <a:off x="2299" y="1531"/>
              <a:ext cx="1742" cy="339"/>
            </a:xfrm>
            <a:prstGeom prst="line">
              <a:avLst/>
            </a:prstGeom>
            <a:noFill/>
            <a:ln w="28575">
              <a:solidFill>
                <a:srgbClr val="33CC33"/>
              </a:solidFill>
              <a:prstDash val="dash"/>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15" name="Group 48"/>
            <p:cNvGrpSpPr>
              <a:grpSpLocks/>
            </p:cNvGrpSpPr>
            <p:nvPr/>
          </p:nvGrpSpPr>
          <p:grpSpPr bwMode="auto">
            <a:xfrm>
              <a:off x="3932" y="1782"/>
              <a:ext cx="190" cy="178"/>
              <a:chOff x="4022" y="1221"/>
              <a:chExt cx="190" cy="178"/>
            </a:xfrm>
          </p:grpSpPr>
          <p:sp>
            <p:nvSpPr>
              <p:cNvPr id="36896" name="Rectangle 49"/>
              <p:cNvSpPr>
                <a:spLocks noChangeArrowheads="1"/>
              </p:cNvSpPr>
              <p:nvPr>
                <p:custDataLst>
                  <p:tags r:id="rId29"/>
                </p:custDataLst>
              </p:nvPr>
            </p:nvSpPr>
            <p:spPr bwMode="auto">
              <a:xfrm>
                <a:off x="4022" y="1221"/>
                <a:ext cx="190" cy="178"/>
              </a:xfrm>
              <a:prstGeom prst="rect">
                <a:avLst/>
              </a:prstGeom>
              <a:noFill/>
              <a:ln w="38100">
                <a:solidFill>
                  <a:srgbClr val="FF0000"/>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36897" name="Oval 50"/>
              <p:cNvSpPr>
                <a:spLocks noChangeArrowheads="1"/>
              </p:cNvSpPr>
              <p:nvPr>
                <p:custDataLst>
                  <p:tags r:id="rId30"/>
                </p:custDataLst>
              </p:nvPr>
            </p:nvSpPr>
            <p:spPr bwMode="auto">
              <a:xfrm>
                <a:off x="4089" y="1282"/>
                <a:ext cx="56" cy="56"/>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grpSp>
      </p:grpSp>
      <p:pic>
        <p:nvPicPr>
          <p:cNvPr id="162867" name="Picture 51" descr="templeR0035"/>
          <p:cNvPicPr>
            <a:picLocks noChangeAspect="1" noChangeArrowheads="1"/>
          </p:cNvPicPr>
          <p:nvPr>
            <p:custDataLst>
              <p:tags r:id="rId13"/>
            </p:custDataLst>
          </p:nvPr>
        </p:nvPicPr>
        <p:blipFill>
          <a:blip r:embed="rId62" cstate="print"/>
          <a:srcRect/>
          <a:stretch>
            <a:fillRect/>
          </a:stretch>
        </p:blipFill>
        <p:spPr bwMode="auto">
          <a:xfrm>
            <a:off x="8191501" y="1357314"/>
            <a:ext cx="2282825" cy="3043237"/>
          </a:xfrm>
          <a:prstGeom prst="rect">
            <a:avLst/>
          </a:prstGeom>
          <a:noFill/>
          <a:ln w="9525">
            <a:noFill/>
            <a:miter lim="800000"/>
            <a:headEnd/>
            <a:tailEnd/>
          </a:ln>
        </p:spPr>
      </p:pic>
      <p:grpSp>
        <p:nvGrpSpPr>
          <p:cNvPr id="16" name="Group 52"/>
          <p:cNvGrpSpPr>
            <a:grpSpLocks/>
          </p:cNvGrpSpPr>
          <p:nvPr>
            <p:custDataLst>
              <p:tags r:id="rId14"/>
            </p:custDataLst>
          </p:nvPr>
        </p:nvGrpSpPr>
        <p:grpSpPr bwMode="auto">
          <a:xfrm>
            <a:off x="5173663" y="2109789"/>
            <a:ext cx="4456112" cy="320675"/>
            <a:chOff x="2299" y="1329"/>
            <a:chExt cx="2807" cy="202"/>
          </a:xfrm>
        </p:grpSpPr>
        <p:sp>
          <p:nvSpPr>
            <p:cNvPr id="36890" name="Line 53"/>
            <p:cNvSpPr>
              <a:spLocks noChangeShapeType="1"/>
            </p:cNvSpPr>
            <p:nvPr>
              <p:custDataLst>
                <p:tags r:id="rId25"/>
              </p:custDataLst>
            </p:nvPr>
          </p:nvSpPr>
          <p:spPr bwMode="auto">
            <a:xfrm flipV="1">
              <a:off x="2299" y="1410"/>
              <a:ext cx="2734" cy="121"/>
            </a:xfrm>
            <a:prstGeom prst="line">
              <a:avLst/>
            </a:prstGeom>
            <a:noFill/>
            <a:ln w="28575">
              <a:solidFill>
                <a:srgbClr val="33CC33"/>
              </a:solidFill>
              <a:prstDash val="dash"/>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17" name="Group 54"/>
            <p:cNvGrpSpPr>
              <a:grpSpLocks/>
            </p:cNvGrpSpPr>
            <p:nvPr/>
          </p:nvGrpSpPr>
          <p:grpSpPr bwMode="auto">
            <a:xfrm>
              <a:off x="4916" y="1329"/>
              <a:ext cx="190" cy="178"/>
              <a:chOff x="4022" y="1221"/>
              <a:chExt cx="190" cy="178"/>
            </a:xfrm>
          </p:grpSpPr>
          <p:sp>
            <p:nvSpPr>
              <p:cNvPr id="36892" name="Rectangle 55"/>
              <p:cNvSpPr>
                <a:spLocks noChangeArrowheads="1"/>
              </p:cNvSpPr>
              <p:nvPr>
                <p:custDataLst>
                  <p:tags r:id="rId26"/>
                </p:custDataLst>
              </p:nvPr>
            </p:nvSpPr>
            <p:spPr bwMode="auto">
              <a:xfrm>
                <a:off x="4022" y="1221"/>
                <a:ext cx="190" cy="178"/>
              </a:xfrm>
              <a:prstGeom prst="rect">
                <a:avLst/>
              </a:prstGeom>
              <a:noFill/>
              <a:ln w="38100">
                <a:solidFill>
                  <a:srgbClr val="FF0000"/>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36893" name="Oval 56"/>
              <p:cNvSpPr>
                <a:spLocks noChangeArrowheads="1"/>
              </p:cNvSpPr>
              <p:nvPr>
                <p:custDataLst>
                  <p:tags r:id="rId27"/>
                </p:custDataLst>
              </p:nvPr>
            </p:nvSpPr>
            <p:spPr bwMode="auto">
              <a:xfrm>
                <a:off x="4089" y="1282"/>
                <a:ext cx="56" cy="56"/>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grpSp>
      </p:grpSp>
      <p:sp>
        <p:nvSpPr>
          <p:cNvPr id="36880" name="Oval 57"/>
          <p:cNvSpPr>
            <a:spLocks noChangeArrowheads="1"/>
          </p:cNvSpPr>
          <p:nvPr>
            <p:custDataLst>
              <p:tags r:id="rId15"/>
            </p:custDataLst>
          </p:nvPr>
        </p:nvSpPr>
        <p:spPr bwMode="auto">
          <a:xfrm>
            <a:off x="4167188" y="3711575"/>
            <a:ext cx="88900" cy="88900"/>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2874" name="Oval 58"/>
          <p:cNvSpPr>
            <a:spLocks noChangeArrowheads="1"/>
          </p:cNvSpPr>
          <p:nvPr>
            <p:custDataLst>
              <p:tags r:id="rId16"/>
            </p:custDataLst>
          </p:nvPr>
        </p:nvSpPr>
        <p:spPr bwMode="auto">
          <a:xfrm>
            <a:off x="4892675" y="2738438"/>
            <a:ext cx="88900" cy="88900"/>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2875" name="Oval 59"/>
          <p:cNvSpPr>
            <a:spLocks noChangeArrowheads="1"/>
          </p:cNvSpPr>
          <p:nvPr>
            <p:custDataLst>
              <p:tags r:id="rId17"/>
            </p:custDataLst>
          </p:nvPr>
        </p:nvSpPr>
        <p:spPr bwMode="auto">
          <a:xfrm>
            <a:off x="5008563" y="2571750"/>
            <a:ext cx="88900" cy="88900"/>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2876" name="Oval 60"/>
          <p:cNvSpPr>
            <a:spLocks noChangeArrowheads="1"/>
          </p:cNvSpPr>
          <p:nvPr>
            <p:custDataLst>
              <p:tags r:id="rId18"/>
            </p:custDataLst>
          </p:nvPr>
        </p:nvSpPr>
        <p:spPr bwMode="auto">
          <a:xfrm>
            <a:off x="5124450" y="2379663"/>
            <a:ext cx="88900" cy="88900"/>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grpSp>
        <p:nvGrpSpPr>
          <p:cNvPr id="18" name="Group 67"/>
          <p:cNvGrpSpPr>
            <a:grpSpLocks/>
          </p:cNvGrpSpPr>
          <p:nvPr>
            <p:custDataLst>
              <p:tags r:id="rId19"/>
            </p:custDataLst>
          </p:nvPr>
        </p:nvGrpSpPr>
        <p:grpSpPr bwMode="auto">
          <a:xfrm>
            <a:off x="2133600" y="1219200"/>
            <a:ext cx="3429000" cy="914400"/>
            <a:chOff x="384" y="768"/>
            <a:chExt cx="2160" cy="576"/>
          </a:xfrm>
        </p:grpSpPr>
        <p:sp>
          <p:nvSpPr>
            <p:cNvPr id="36885" name="Line 62"/>
            <p:cNvSpPr>
              <a:spLocks noChangeShapeType="1"/>
            </p:cNvSpPr>
            <p:nvPr>
              <p:custDataLst>
                <p:tags r:id="rId20"/>
              </p:custDataLst>
            </p:nvPr>
          </p:nvSpPr>
          <p:spPr bwMode="auto">
            <a:xfrm>
              <a:off x="720" y="768"/>
              <a:ext cx="0" cy="384"/>
            </a:xfrm>
            <a:prstGeom prst="line">
              <a:avLst/>
            </a:prstGeom>
            <a:noFill/>
            <a:ln w="12700">
              <a:solidFill>
                <a:schemeClr val="tx1"/>
              </a:solidFill>
              <a:round/>
              <a:headEnd type="triangle" w="med" len="me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886" name="Line 63"/>
            <p:cNvSpPr>
              <a:spLocks noChangeShapeType="1"/>
            </p:cNvSpPr>
            <p:nvPr>
              <p:custDataLst>
                <p:tags r:id="rId21"/>
              </p:custDataLst>
            </p:nvPr>
          </p:nvSpPr>
          <p:spPr bwMode="auto">
            <a:xfrm>
              <a:off x="720" y="1152"/>
              <a:ext cx="1824" cy="0"/>
            </a:xfrm>
            <a:prstGeom prst="line">
              <a:avLst/>
            </a:prstGeom>
            <a:noFill/>
            <a:ln w="12700">
              <a:solidFill>
                <a:schemeClr val="tx1"/>
              </a:solidFill>
              <a:round/>
              <a:headEnd/>
              <a:tailEnd type="triangle" w="med" len="me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887" name="Freeform 64"/>
            <p:cNvSpPr>
              <a:spLocks/>
            </p:cNvSpPr>
            <p:nvPr>
              <p:custDataLst>
                <p:tags r:id="rId22"/>
              </p:custDataLst>
            </p:nvPr>
          </p:nvSpPr>
          <p:spPr bwMode="auto">
            <a:xfrm>
              <a:off x="720" y="808"/>
              <a:ext cx="1824" cy="296"/>
            </a:xfrm>
            <a:custGeom>
              <a:avLst/>
              <a:gdLst>
                <a:gd name="T0" fmla="*/ 0 w 1824"/>
                <a:gd name="T1" fmla="*/ 48 h 344"/>
                <a:gd name="T2" fmla="*/ 96 w 1824"/>
                <a:gd name="T3" fmla="*/ 89 h 344"/>
                <a:gd name="T4" fmla="*/ 192 w 1824"/>
                <a:gd name="T5" fmla="*/ 131 h 344"/>
                <a:gd name="T6" fmla="*/ 288 w 1824"/>
                <a:gd name="T7" fmla="*/ 89 h 344"/>
                <a:gd name="T8" fmla="*/ 432 w 1824"/>
                <a:gd name="T9" fmla="*/ 213 h 344"/>
                <a:gd name="T10" fmla="*/ 624 w 1824"/>
                <a:gd name="T11" fmla="*/ 296 h 344"/>
                <a:gd name="T12" fmla="*/ 720 w 1824"/>
                <a:gd name="T13" fmla="*/ 213 h 344"/>
                <a:gd name="T14" fmla="*/ 816 w 1824"/>
                <a:gd name="T15" fmla="*/ 48 h 344"/>
                <a:gd name="T16" fmla="*/ 1056 w 1824"/>
                <a:gd name="T17" fmla="*/ 48 h 344"/>
                <a:gd name="T18" fmla="*/ 1296 w 1824"/>
                <a:gd name="T19" fmla="*/ 89 h 344"/>
                <a:gd name="T20" fmla="*/ 1536 w 1824"/>
                <a:gd name="T21" fmla="*/ 7 h 344"/>
                <a:gd name="T22" fmla="*/ 1824 w 1824"/>
                <a:gd name="T23" fmla="*/ 48 h 3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24"/>
                <a:gd name="T37" fmla="*/ 0 h 344"/>
                <a:gd name="T38" fmla="*/ 1824 w 1824"/>
                <a:gd name="T39" fmla="*/ 344 h 3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24" h="344">
                  <a:moveTo>
                    <a:pt x="0" y="56"/>
                  </a:moveTo>
                  <a:cubicBezTo>
                    <a:pt x="32" y="72"/>
                    <a:pt x="64" y="88"/>
                    <a:pt x="96" y="104"/>
                  </a:cubicBezTo>
                  <a:cubicBezTo>
                    <a:pt x="128" y="120"/>
                    <a:pt x="160" y="152"/>
                    <a:pt x="192" y="152"/>
                  </a:cubicBezTo>
                  <a:cubicBezTo>
                    <a:pt x="224" y="152"/>
                    <a:pt x="248" y="88"/>
                    <a:pt x="288" y="104"/>
                  </a:cubicBezTo>
                  <a:cubicBezTo>
                    <a:pt x="328" y="120"/>
                    <a:pt x="376" y="208"/>
                    <a:pt x="432" y="248"/>
                  </a:cubicBezTo>
                  <a:cubicBezTo>
                    <a:pt x="488" y="288"/>
                    <a:pt x="576" y="344"/>
                    <a:pt x="624" y="344"/>
                  </a:cubicBezTo>
                  <a:cubicBezTo>
                    <a:pt x="672" y="344"/>
                    <a:pt x="688" y="296"/>
                    <a:pt x="720" y="248"/>
                  </a:cubicBezTo>
                  <a:cubicBezTo>
                    <a:pt x="752" y="200"/>
                    <a:pt x="760" y="88"/>
                    <a:pt x="816" y="56"/>
                  </a:cubicBezTo>
                  <a:cubicBezTo>
                    <a:pt x="872" y="24"/>
                    <a:pt x="976" y="48"/>
                    <a:pt x="1056" y="56"/>
                  </a:cubicBezTo>
                  <a:cubicBezTo>
                    <a:pt x="1136" y="64"/>
                    <a:pt x="1216" y="112"/>
                    <a:pt x="1296" y="104"/>
                  </a:cubicBezTo>
                  <a:cubicBezTo>
                    <a:pt x="1376" y="96"/>
                    <a:pt x="1448" y="16"/>
                    <a:pt x="1536" y="8"/>
                  </a:cubicBezTo>
                  <a:cubicBezTo>
                    <a:pt x="1624" y="0"/>
                    <a:pt x="1724" y="28"/>
                    <a:pt x="1824" y="56"/>
                  </a:cubicBezTo>
                </a:path>
              </a:pathLst>
            </a:custGeom>
            <a:noFill/>
            <a:ln w="28575">
              <a:solidFill>
                <a:schemeClr val="hlink"/>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888" name="Text Box 65"/>
            <p:cNvSpPr txBox="1">
              <a:spLocks noChangeArrowheads="1"/>
            </p:cNvSpPr>
            <p:nvPr>
              <p:custDataLst>
                <p:tags r:id="rId23"/>
              </p:custDataLst>
            </p:nvPr>
          </p:nvSpPr>
          <p:spPr bwMode="auto">
            <a:xfrm>
              <a:off x="384" y="768"/>
              <a:ext cx="432" cy="192"/>
            </a:xfrm>
            <a:prstGeom prst="rect">
              <a:avLst/>
            </a:prstGeom>
            <a:noFill/>
            <a:ln w="12700">
              <a:noFill/>
              <a:miter lim="800000"/>
              <a:headEnd/>
              <a:tailEnd/>
            </a:ln>
          </p:spPr>
          <p:txBody>
            <a:bodyPr>
              <a:spAutoFit/>
            </a:bodyPr>
            <a:lstStyle/>
            <a:p>
              <a:pPr fontAlgn="base">
                <a:spcBef>
                  <a:spcPct val="50000"/>
                </a:spcBef>
                <a:spcAft>
                  <a:spcPct val="0"/>
                </a:spcAft>
              </a:pPr>
              <a:r>
                <a:rPr lang="en-US" sz="1400">
                  <a:solidFill>
                    <a:srgbClr val="000000"/>
                  </a:solidFill>
                  <a:latin typeface="Arial" pitchFamily="34" charset="0"/>
                  <a:cs typeface="Arial" pitchFamily="34" charset="0"/>
                </a:rPr>
                <a:t>error</a:t>
              </a:r>
            </a:p>
          </p:txBody>
        </p:sp>
        <p:sp>
          <p:nvSpPr>
            <p:cNvPr id="36889" name="Text Box 66"/>
            <p:cNvSpPr txBox="1">
              <a:spLocks noChangeArrowheads="1"/>
            </p:cNvSpPr>
            <p:nvPr>
              <p:custDataLst>
                <p:tags r:id="rId24"/>
              </p:custDataLst>
            </p:nvPr>
          </p:nvSpPr>
          <p:spPr bwMode="auto">
            <a:xfrm>
              <a:off x="912" y="1152"/>
              <a:ext cx="480" cy="192"/>
            </a:xfrm>
            <a:prstGeom prst="rect">
              <a:avLst/>
            </a:prstGeom>
            <a:noFill/>
            <a:ln w="12700">
              <a:noFill/>
              <a:miter lim="800000"/>
              <a:headEnd/>
              <a:tailEnd/>
            </a:ln>
          </p:spPr>
          <p:txBody>
            <a:bodyPr>
              <a:spAutoFit/>
            </a:bodyPr>
            <a:lstStyle/>
            <a:p>
              <a:pPr fontAlgn="base">
                <a:spcBef>
                  <a:spcPct val="50000"/>
                </a:spcBef>
                <a:spcAft>
                  <a:spcPct val="0"/>
                </a:spcAft>
              </a:pPr>
              <a:r>
                <a:rPr lang="en-US" sz="1400">
                  <a:solidFill>
                    <a:srgbClr val="000000"/>
                  </a:solidFill>
                  <a:latin typeface="Arial" pitchFamily="34" charset="0"/>
                  <a:cs typeface="Arial" pitchFamily="34" charset="0"/>
                </a:rPr>
                <a:t>depth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2823"/>
                                        </p:tgtEl>
                                        <p:attrNameLst>
                                          <p:attrName>style.visibility</p:attrName>
                                        </p:attrNameLst>
                                      </p:cBhvr>
                                      <p:to>
                                        <p:strVal val="visible"/>
                                      </p:to>
                                    </p:set>
                                    <p:animEffect transition="in" filter="fade">
                                      <p:cBhvr>
                                        <p:cTn id="7" dur="500"/>
                                        <p:tgtEl>
                                          <p:spTgt spid="1628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28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628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4"/>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6287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2821"/>
                                        </p:tgtEl>
                                        <p:attrNameLst>
                                          <p:attrName>style.visibility</p:attrName>
                                        </p:attrNameLst>
                                      </p:cBhvr>
                                      <p:to>
                                        <p:strVal val="visible"/>
                                      </p:to>
                                    </p:set>
                                    <p:animEffect transition="in" filter="fade">
                                      <p:cBhvr>
                                        <p:cTn id="46" dur="500"/>
                                        <p:tgtEl>
                                          <p:spTgt spid="162821"/>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62867"/>
                                        </p:tgtEl>
                                        <p:attrNameLst>
                                          <p:attrName>style.visibility</p:attrName>
                                        </p:attrNameLst>
                                      </p:cBhvr>
                                      <p:to>
                                        <p:strVal val="visible"/>
                                      </p:to>
                                    </p:set>
                                    <p:animEffect transition="in" filter="fade">
                                      <p:cBhvr>
                                        <p:cTn id="50" dur="500"/>
                                        <p:tgtEl>
                                          <p:spTgt spid="16286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3" grpId="0" animBg="1"/>
      <p:bldP spid="162874" grpId="0" animBg="1"/>
      <p:bldP spid="162875" grpId="0" animBg="1"/>
      <p:bldP spid="16287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486594-8F14-4A9A-9EF5-C85A2A462674}"/>
              </a:ext>
            </a:extLst>
          </p:cNvPr>
          <p:cNvGrpSpPr/>
          <p:nvPr/>
        </p:nvGrpSpPr>
        <p:grpSpPr>
          <a:xfrm>
            <a:off x="2997482" y="1390704"/>
            <a:ext cx="6656765" cy="5300610"/>
            <a:chOff x="2133600" y="381000"/>
            <a:chExt cx="7924800" cy="6310314"/>
          </a:xfrm>
        </p:grpSpPr>
        <p:graphicFrame>
          <p:nvGraphicFramePr>
            <p:cNvPr id="3074" name="Object 2"/>
            <p:cNvGraphicFramePr>
              <a:graphicFrameLocks noChangeAspect="1"/>
            </p:cNvGraphicFramePr>
            <p:nvPr>
              <p:custDataLst>
                <p:tags r:id="rId1"/>
              </p:custDataLst>
              <p:extLst>
                <p:ext uri="{D42A27DB-BD31-4B8C-83A1-F6EECF244321}">
                  <p14:modId xmlns:p14="http://schemas.microsoft.com/office/powerpoint/2010/main" val="1997310123"/>
                </p:ext>
              </p:extLst>
            </p:nvPr>
          </p:nvGraphicFramePr>
          <p:xfrm>
            <a:off x="2133600" y="381000"/>
            <a:ext cx="3182938" cy="6172200"/>
          </p:xfrm>
          <a:graphic>
            <a:graphicData uri="http://schemas.openxmlformats.org/presentationml/2006/ole">
              <mc:AlternateContent xmlns:mc="http://schemas.openxmlformats.org/markup-compatibility/2006">
                <mc:Choice xmlns:v="urn:schemas-microsoft-com:vml" Requires="v">
                  <p:oleObj name="Image" r:id="rId9" imgW="5184610" imgH="10051535" progId="">
                    <p:embed/>
                  </p:oleObj>
                </mc:Choice>
                <mc:Fallback>
                  <p:oleObj name="Image" r:id="rId9" imgW="5184610" imgH="10051535" progId="">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381000"/>
                          <a:ext cx="3182938" cy="6172200"/>
                        </a:xfrm>
                        <a:prstGeom prst="rect">
                          <a:avLst/>
                        </a:prstGeom>
                        <a:noFill/>
                        <a:ln>
                          <a:noFill/>
                        </a:ln>
                        <a:effectLst/>
                      </p:spPr>
                    </p:pic>
                  </p:oleObj>
                </mc:Fallback>
              </mc:AlternateContent>
            </a:graphicData>
          </a:graphic>
        </p:graphicFrame>
        <p:graphicFrame>
          <p:nvGraphicFramePr>
            <p:cNvPr id="113669" name="Object 3"/>
            <p:cNvGraphicFramePr>
              <a:graphicFrameLocks noChangeAspect="1"/>
            </p:cNvGraphicFramePr>
            <p:nvPr>
              <p:custDataLst>
                <p:tags r:id="rId2"/>
              </p:custDataLst>
              <p:extLst>
                <p:ext uri="{D42A27DB-BD31-4B8C-83A1-F6EECF244321}">
                  <p14:modId xmlns:p14="http://schemas.microsoft.com/office/powerpoint/2010/main" val="3789817348"/>
                </p:ext>
              </p:extLst>
            </p:nvPr>
          </p:nvGraphicFramePr>
          <p:xfrm>
            <a:off x="5562600" y="381001"/>
            <a:ext cx="4495800" cy="3146425"/>
          </p:xfrm>
          <a:graphic>
            <a:graphicData uri="http://schemas.openxmlformats.org/presentationml/2006/ole">
              <mc:AlternateContent xmlns:mc="http://schemas.openxmlformats.org/markup-compatibility/2006">
                <mc:Choice xmlns:v="urn:schemas-microsoft-com:vml" Requires="v">
                  <p:oleObj name="Image" r:id="rId11" imgW="5464172" imgH="3824921" progId="">
                    <p:embed/>
                  </p:oleObj>
                </mc:Choice>
                <mc:Fallback>
                  <p:oleObj name="Image" r:id="rId11" imgW="5464172" imgH="3824921" progId="">
                    <p:embed/>
                    <p:pic>
                      <p:nvPicPr>
                        <p:cNvPr id="0"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62600" y="381001"/>
                          <a:ext cx="4495800" cy="3146425"/>
                        </a:xfrm>
                        <a:prstGeom prst="rect">
                          <a:avLst/>
                        </a:prstGeom>
                        <a:noFill/>
                        <a:ln>
                          <a:noFill/>
                        </a:ln>
                        <a:effectLst/>
                      </p:spPr>
                    </p:pic>
                  </p:oleObj>
                </mc:Fallback>
              </mc:AlternateContent>
            </a:graphicData>
          </a:graphic>
        </p:graphicFrame>
        <p:graphicFrame>
          <p:nvGraphicFramePr>
            <p:cNvPr id="113670" name="Object 4"/>
            <p:cNvGraphicFramePr>
              <a:graphicFrameLocks noChangeAspect="1"/>
            </p:cNvGraphicFramePr>
            <p:nvPr>
              <p:custDataLst>
                <p:tags r:id="rId3"/>
              </p:custDataLst>
              <p:extLst>
                <p:ext uri="{D42A27DB-BD31-4B8C-83A1-F6EECF244321}">
                  <p14:modId xmlns:p14="http://schemas.microsoft.com/office/powerpoint/2010/main" val="31920767"/>
                </p:ext>
              </p:extLst>
            </p:nvPr>
          </p:nvGraphicFramePr>
          <p:xfrm>
            <a:off x="5599114" y="3505201"/>
            <a:ext cx="4383087" cy="3186113"/>
          </p:xfrm>
          <a:graphic>
            <a:graphicData uri="http://schemas.openxmlformats.org/presentationml/2006/ole">
              <mc:AlternateContent xmlns:mc="http://schemas.openxmlformats.org/markup-compatibility/2006">
                <mc:Choice xmlns:v="urn:schemas-microsoft-com:vml" Requires="v">
                  <p:oleObj name="Image" r:id="rId13" imgW="5260854" imgH="3824921" progId="">
                    <p:embed/>
                  </p:oleObj>
                </mc:Choice>
                <mc:Fallback>
                  <p:oleObj name="Image" r:id="rId13" imgW="5260854" imgH="3824921" progId="">
                    <p:embed/>
                    <p:pic>
                      <p:nvPicPr>
                        <p:cNvPr id="0"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99114" y="3505201"/>
                          <a:ext cx="4383087" cy="3186113"/>
                        </a:xfrm>
                        <a:prstGeom prst="rect">
                          <a:avLst/>
                        </a:prstGeom>
                        <a:noFill/>
                        <a:ln>
                          <a:noFill/>
                        </a:ln>
                        <a:effectLst/>
                      </p:spPr>
                    </p:pic>
                  </p:oleObj>
                </mc:Fallback>
              </mc:AlternateContent>
            </a:graphicData>
          </a:graphic>
        </p:graphicFrame>
        <p:grpSp>
          <p:nvGrpSpPr>
            <p:cNvPr id="2" name="Group 11"/>
            <p:cNvGrpSpPr>
              <a:grpSpLocks/>
            </p:cNvGrpSpPr>
            <p:nvPr>
              <p:custDataLst>
                <p:tags r:id="rId4"/>
              </p:custDataLst>
            </p:nvPr>
          </p:nvGrpSpPr>
          <p:grpSpPr bwMode="auto">
            <a:xfrm>
              <a:off x="2133600" y="3276600"/>
              <a:ext cx="3200400" cy="2743200"/>
              <a:chOff x="384" y="2064"/>
              <a:chExt cx="2016" cy="1728"/>
            </a:xfrm>
          </p:grpSpPr>
          <p:sp>
            <p:nvSpPr>
              <p:cNvPr id="3080" name="Rectangle 9"/>
              <p:cNvSpPr>
                <a:spLocks noChangeArrowheads="1"/>
              </p:cNvSpPr>
              <p:nvPr>
                <p:custDataLst>
                  <p:tags r:id="rId5"/>
                </p:custDataLst>
              </p:nvPr>
            </p:nvSpPr>
            <p:spPr bwMode="auto">
              <a:xfrm>
                <a:off x="384" y="3408"/>
                <a:ext cx="2016" cy="384"/>
              </a:xfrm>
              <a:prstGeom prst="rect">
                <a:avLst/>
              </a:prstGeom>
              <a:noFill/>
              <a:ln w="19050">
                <a:solidFill>
                  <a:schemeClr val="hlink"/>
                </a:solidFill>
                <a:miter lim="800000"/>
                <a:headEnd/>
                <a:tailEnd/>
              </a:ln>
            </p:spPr>
            <p:txBody>
              <a:bodyPr wrap="none" anchor="ctr"/>
              <a:lstStyle/>
              <a:p>
                <a:pPr eaLnBrk="0" fontAlgn="base" hangingPunct="0">
                  <a:spcBef>
                    <a:spcPct val="0"/>
                  </a:spcBef>
                  <a:spcAft>
                    <a:spcPct val="0"/>
                  </a:spcAft>
                </a:pPr>
                <a:endParaRPr lang="en-US" sz="2400">
                  <a:solidFill>
                    <a:srgbClr val="FFFFFF"/>
                  </a:solidFill>
                  <a:latin typeface="Times New Roman" pitchFamily="18" charset="0"/>
                  <a:ea typeface="MS PGothic" pitchFamily="34" charset="-128"/>
                  <a:cs typeface="Arial" pitchFamily="34" charset="0"/>
                </a:endParaRPr>
              </a:p>
            </p:txBody>
          </p:sp>
          <p:sp>
            <p:nvSpPr>
              <p:cNvPr id="3081" name="Rectangle 10"/>
              <p:cNvSpPr>
                <a:spLocks noChangeArrowheads="1"/>
              </p:cNvSpPr>
              <p:nvPr>
                <p:custDataLst>
                  <p:tags r:id="rId6"/>
                </p:custDataLst>
              </p:nvPr>
            </p:nvSpPr>
            <p:spPr bwMode="auto">
              <a:xfrm>
                <a:off x="384" y="2064"/>
                <a:ext cx="2016" cy="384"/>
              </a:xfrm>
              <a:prstGeom prst="rect">
                <a:avLst/>
              </a:prstGeom>
              <a:noFill/>
              <a:ln w="19050">
                <a:solidFill>
                  <a:schemeClr val="hlink"/>
                </a:solidFill>
                <a:miter lim="800000"/>
                <a:headEnd/>
                <a:tailEnd/>
              </a:ln>
            </p:spPr>
            <p:txBody>
              <a:bodyPr wrap="none" anchor="ctr"/>
              <a:lstStyle/>
              <a:p>
                <a:pPr eaLnBrk="0" fontAlgn="base" hangingPunct="0">
                  <a:spcBef>
                    <a:spcPct val="0"/>
                  </a:spcBef>
                  <a:spcAft>
                    <a:spcPct val="0"/>
                  </a:spcAft>
                </a:pPr>
                <a:endParaRPr lang="en-US" sz="2400">
                  <a:solidFill>
                    <a:srgbClr val="FFFFFF"/>
                  </a:solidFill>
                  <a:latin typeface="Times New Roman" pitchFamily="18" charset="0"/>
                  <a:ea typeface="MS PGothic" pitchFamily="34" charset="-128"/>
                  <a:cs typeface="Arial" pitchFamily="34" charset="0"/>
                </a:endParaRPr>
              </a:p>
            </p:txBody>
          </p:sp>
        </p:grpSp>
      </p:grpSp>
      <p:sp>
        <p:nvSpPr>
          <p:cNvPr id="12" name="Title 2">
            <a:extLst>
              <a:ext uri="{FF2B5EF4-FFF2-40B4-BE49-F238E27FC236}">
                <a16:creationId xmlns:a16="http://schemas.microsoft.com/office/drawing/2014/main" id="{4608FCD9-3093-473D-B912-F30C1E880D89}"/>
              </a:ext>
            </a:extLst>
          </p:cNvPr>
          <p:cNvSpPr>
            <a:spLocks noGrp="1"/>
          </p:cNvSpPr>
          <p:nvPr>
            <p:ph type="title"/>
          </p:nvPr>
        </p:nvSpPr>
        <p:spPr>
          <a:xfrm>
            <a:off x="609600" y="274638"/>
            <a:ext cx="10972800" cy="1143000"/>
          </a:xfrm>
        </p:spPr>
        <p:txBody>
          <a:bodyPr>
            <a:normAutofit/>
          </a:bodyPr>
          <a:lstStyle/>
          <a:p>
            <a:r>
              <a:rPr lang="en-US" spc="-5" dirty="0"/>
              <a:t>Multiple-baseline</a:t>
            </a:r>
            <a:r>
              <a:rPr lang="en-US" dirty="0"/>
              <a:t> </a:t>
            </a:r>
            <a:r>
              <a:rPr lang="en-US" spc="-5" dirty="0"/>
              <a:t>stereo</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E304B-B385-4301-8326-7BCBE369BF1B}"/>
              </a:ext>
            </a:extLst>
          </p:cNvPr>
          <p:cNvSpPr>
            <a:spLocks noGrp="1"/>
          </p:cNvSpPr>
          <p:nvPr>
            <p:ph type="title"/>
          </p:nvPr>
        </p:nvSpPr>
        <p:spPr/>
        <p:txBody>
          <a:bodyPr/>
          <a:lstStyle/>
          <a:p>
            <a:r>
              <a:rPr lang="en-US" dirty="0"/>
              <a:t>Plane-Sweep Stereo</a:t>
            </a:r>
          </a:p>
        </p:txBody>
      </p:sp>
      <p:sp>
        <p:nvSpPr>
          <p:cNvPr id="3" name="Text Placeholder 2">
            <a:extLst>
              <a:ext uri="{FF2B5EF4-FFF2-40B4-BE49-F238E27FC236}">
                <a16:creationId xmlns:a16="http://schemas.microsoft.com/office/drawing/2014/main" id="{145E71D5-4760-40F9-A934-11DC0F96B21B}"/>
              </a:ext>
            </a:extLst>
          </p:cNvPr>
          <p:cNvSpPr>
            <a:spLocks noGrp="1"/>
          </p:cNvSpPr>
          <p:nvPr>
            <p:ph type="body" idx="1"/>
          </p:nvPr>
        </p:nvSpPr>
        <p:spPr/>
        <p:txBody>
          <a:bodyPr/>
          <a:lstStyle/>
          <a:p>
            <a:r>
              <a:rPr lang="en-US" dirty="0"/>
              <a:t>Sweep family of planes parallel to the  reference camera image plane</a:t>
            </a:r>
          </a:p>
          <a:p>
            <a:r>
              <a:rPr lang="en-US" dirty="0" err="1"/>
              <a:t>Reproject</a:t>
            </a:r>
            <a:r>
              <a:rPr lang="en-US" dirty="0"/>
              <a:t> neighbors onto each plane (via </a:t>
            </a:r>
            <a:r>
              <a:rPr lang="en-US" dirty="0" err="1"/>
              <a:t>homography</a:t>
            </a:r>
            <a:r>
              <a:rPr lang="en-US" dirty="0"/>
              <a:t>) and compare reprojections</a:t>
            </a:r>
          </a:p>
        </p:txBody>
      </p:sp>
      <p:pic>
        <p:nvPicPr>
          <p:cNvPr id="4" name="Picture 3">
            <a:extLst>
              <a:ext uri="{FF2B5EF4-FFF2-40B4-BE49-F238E27FC236}">
                <a16:creationId xmlns:a16="http://schemas.microsoft.com/office/drawing/2014/main" id="{7A729B2F-3128-497C-B14F-A377249E5DAD}"/>
              </a:ext>
            </a:extLst>
          </p:cNvPr>
          <p:cNvPicPr>
            <a:picLocks noChangeAspect="1"/>
          </p:cNvPicPr>
          <p:nvPr/>
        </p:nvPicPr>
        <p:blipFill>
          <a:blip r:embed="rId2"/>
          <a:stretch>
            <a:fillRect/>
          </a:stretch>
        </p:blipFill>
        <p:spPr>
          <a:xfrm>
            <a:off x="2667000" y="3819833"/>
            <a:ext cx="6858000" cy="2875934"/>
          </a:xfrm>
          <a:prstGeom prst="rect">
            <a:avLst/>
          </a:prstGeom>
        </p:spPr>
      </p:pic>
      <p:sp>
        <p:nvSpPr>
          <p:cNvPr id="5" name="TextBox 4">
            <a:extLst>
              <a:ext uri="{FF2B5EF4-FFF2-40B4-BE49-F238E27FC236}">
                <a16:creationId xmlns:a16="http://schemas.microsoft.com/office/drawing/2014/main" id="{BEF4059E-FDE0-486D-AD26-5BBB6AD7BF87}"/>
              </a:ext>
            </a:extLst>
          </p:cNvPr>
          <p:cNvSpPr txBox="1"/>
          <p:nvPr/>
        </p:nvSpPr>
        <p:spPr>
          <a:xfrm>
            <a:off x="5903846" y="6306297"/>
            <a:ext cx="1828065" cy="369332"/>
          </a:xfrm>
          <a:prstGeom prst="rect">
            <a:avLst/>
          </a:prstGeom>
          <a:solidFill>
            <a:schemeClr val="bg1"/>
          </a:solidFill>
        </p:spPr>
        <p:txBody>
          <a:bodyPr wrap="none" rtlCol="0">
            <a:spAutoFit/>
          </a:bodyPr>
          <a:lstStyle/>
          <a:p>
            <a:pPr>
              <a:defRPr/>
            </a:pPr>
            <a:r>
              <a:rPr lang="en-US" dirty="0">
                <a:solidFill>
                  <a:prstClr val="black"/>
                </a:solidFill>
                <a:latin typeface="Calibri"/>
              </a:rPr>
              <a:t>reference camera</a:t>
            </a:r>
          </a:p>
        </p:txBody>
      </p:sp>
      <p:sp>
        <p:nvSpPr>
          <p:cNvPr id="6" name="TextBox 5">
            <a:extLst>
              <a:ext uri="{FF2B5EF4-FFF2-40B4-BE49-F238E27FC236}">
                <a16:creationId xmlns:a16="http://schemas.microsoft.com/office/drawing/2014/main" id="{8CC6C7B3-42E6-473F-89BC-DA0D8424944D}"/>
              </a:ext>
            </a:extLst>
          </p:cNvPr>
          <p:cNvSpPr txBox="1"/>
          <p:nvPr/>
        </p:nvSpPr>
        <p:spPr>
          <a:xfrm>
            <a:off x="2569718" y="5936965"/>
            <a:ext cx="2002282" cy="369332"/>
          </a:xfrm>
          <a:prstGeom prst="rect">
            <a:avLst/>
          </a:prstGeom>
          <a:solidFill>
            <a:schemeClr val="bg1"/>
          </a:solidFill>
        </p:spPr>
        <p:txBody>
          <a:bodyPr wrap="square" rtlCol="0">
            <a:spAutoFit/>
          </a:bodyPr>
          <a:lstStyle/>
          <a:p>
            <a:pPr>
              <a:defRPr/>
            </a:pPr>
            <a:r>
              <a:rPr lang="en-US" dirty="0">
                <a:solidFill>
                  <a:prstClr val="black"/>
                </a:solidFill>
                <a:latin typeface="Calibri"/>
              </a:rPr>
              <a:t>neighbor camera 1</a:t>
            </a:r>
          </a:p>
        </p:txBody>
      </p:sp>
      <p:sp>
        <p:nvSpPr>
          <p:cNvPr id="7" name="Rectangle 6">
            <a:extLst>
              <a:ext uri="{FF2B5EF4-FFF2-40B4-BE49-F238E27FC236}">
                <a16:creationId xmlns:a16="http://schemas.microsoft.com/office/drawing/2014/main" id="{58EF272C-95A6-48D1-B5CF-19532A8EB70F}"/>
              </a:ext>
            </a:extLst>
          </p:cNvPr>
          <p:cNvSpPr/>
          <p:nvPr/>
        </p:nvSpPr>
        <p:spPr>
          <a:xfrm>
            <a:off x="4002156" y="5670605"/>
            <a:ext cx="1103245" cy="304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8" name="TextBox 7">
            <a:extLst>
              <a:ext uri="{FF2B5EF4-FFF2-40B4-BE49-F238E27FC236}">
                <a16:creationId xmlns:a16="http://schemas.microsoft.com/office/drawing/2014/main" id="{5F3EEDB9-B538-4288-86E6-697560CF34A3}"/>
              </a:ext>
            </a:extLst>
          </p:cNvPr>
          <p:cNvSpPr txBox="1"/>
          <p:nvPr/>
        </p:nvSpPr>
        <p:spPr>
          <a:xfrm>
            <a:off x="8305800" y="5974871"/>
            <a:ext cx="2002282" cy="369332"/>
          </a:xfrm>
          <a:prstGeom prst="rect">
            <a:avLst/>
          </a:prstGeom>
          <a:solidFill>
            <a:schemeClr val="bg1"/>
          </a:solidFill>
        </p:spPr>
        <p:txBody>
          <a:bodyPr wrap="square" rtlCol="0">
            <a:spAutoFit/>
          </a:bodyPr>
          <a:lstStyle/>
          <a:p>
            <a:pPr>
              <a:defRPr/>
            </a:pPr>
            <a:r>
              <a:rPr lang="en-US" dirty="0">
                <a:solidFill>
                  <a:prstClr val="black"/>
                </a:solidFill>
                <a:latin typeface="Calibri"/>
              </a:rPr>
              <a:t>neighbor camera 2</a:t>
            </a:r>
          </a:p>
        </p:txBody>
      </p:sp>
    </p:spTree>
    <p:extLst>
      <p:ext uri="{BB962C8B-B14F-4D97-AF65-F5344CB8AC3E}">
        <p14:creationId xmlns:p14="http://schemas.microsoft.com/office/powerpoint/2010/main" val="2257923864"/>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699" y="2778359"/>
            <a:ext cx="10866830" cy="1143000"/>
          </a:xfrm>
        </p:spPr>
        <p:txBody>
          <a:bodyPr>
            <a:normAutofit/>
          </a:bodyPr>
          <a:lstStyle/>
          <a:p>
            <a:r>
              <a:rPr lang="en-US" sz="6000" dirty="0"/>
              <a:t>Light, reflectance, cameras</a:t>
            </a:r>
          </a:p>
        </p:txBody>
      </p:sp>
    </p:spTree>
    <p:extLst>
      <p:ext uri="{BB962C8B-B14F-4D97-AF65-F5344CB8AC3E}">
        <p14:creationId xmlns:p14="http://schemas.microsoft.com/office/powerpoint/2010/main" val="355923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Radiometry</a:t>
            </a:r>
          </a:p>
        </p:txBody>
      </p:sp>
      <p:sp>
        <p:nvSpPr>
          <p:cNvPr id="34819" name="Rectangle 3"/>
          <p:cNvSpPr>
            <a:spLocks noGrp="1" noChangeArrowheads="1"/>
          </p:cNvSpPr>
          <p:nvPr>
            <p:ph idx="1"/>
          </p:nvPr>
        </p:nvSpPr>
        <p:spPr/>
        <p:txBody>
          <a:bodyPr/>
          <a:lstStyle/>
          <a:p>
            <a:r>
              <a:rPr lang="en-US" dirty="0">
                <a:latin typeface="+mj-lt"/>
              </a:rPr>
              <a:t>What determines the brightness of an image pixel?</a:t>
            </a:r>
          </a:p>
        </p:txBody>
      </p:sp>
      <p:sp>
        <p:nvSpPr>
          <p:cNvPr id="34826" name="Text Box 11"/>
          <p:cNvSpPr txBox="1">
            <a:spLocks noChangeArrowheads="1"/>
          </p:cNvSpPr>
          <p:nvPr/>
        </p:nvSpPr>
        <p:spPr bwMode="auto">
          <a:xfrm>
            <a:off x="9067800" y="6583364"/>
            <a:ext cx="1267335" cy="27699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200">
                <a:solidFill>
                  <a:srgbClr val="000000"/>
                </a:solidFill>
                <a:latin typeface="+mj-lt"/>
                <a:cs typeface="Arial" pitchFamily="34" charset="0"/>
              </a:rPr>
              <a:t>Slide by L. Fei-Fei</a:t>
            </a:r>
          </a:p>
        </p:txBody>
      </p:sp>
      <p:grpSp>
        <p:nvGrpSpPr>
          <p:cNvPr id="3" name="Group 2">
            <a:extLst>
              <a:ext uri="{FF2B5EF4-FFF2-40B4-BE49-F238E27FC236}">
                <a16:creationId xmlns:a16="http://schemas.microsoft.com/office/drawing/2014/main" id="{61985AF2-9A96-4150-B584-36F555EF4F40}"/>
              </a:ext>
            </a:extLst>
          </p:cNvPr>
          <p:cNvGrpSpPr/>
          <p:nvPr/>
        </p:nvGrpSpPr>
        <p:grpSpPr>
          <a:xfrm>
            <a:off x="2193805" y="2210188"/>
            <a:ext cx="6914834" cy="4266812"/>
            <a:chOff x="2057400" y="1643064"/>
            <a:chExt cx="7833921" cy="4833936"/>
          </a:xfrm>
        </p:grpSpPr>
        <p:pic>
          <p:nvPicPr>
            <p:cNvPr id="34820" name="Picture 4"/>
            <p:cNvPicPr>
              <a:picLocks noChangeAspect="1" noChangeArrowheads="1"/>
            </p:cNvPicPr>
            <p:nvPr/>
          </p:nvPicPr>
          <p:blipFill>
            <a:blip r:embed="rId3" cstate="print"/>
            <a:srcRect/>
            <a:stretch>
              <a:fillRect/>
            </a:stretch>
          </p:blipFill>
          <p:spPr bwMode="auto">
            <a:xfrm>
              <a:off x="2667000" y="1898650"/>
              <a:ext cx="7086600" cy="4578350"/>
            </a:xfrm>
            <a:prstGeom prst="rect">
              <a:avLst/>
            </a:prstGeom>
            <a:noFill/>
            <a:ln w="9525">
              <a:noFill/>
              <a:miter lim="800000"/>
              <a:headEnd/>
              <a:tailEnd/>
            </a:ln>
          </p:spPr>
        </p:pic>
        <p:sp>
          <p:nvSpPr>
            <p:cNvPr id="457733" name="Text Box 5"/>
            <p:cNvSpPr txBox="1">
              <a:spLocks noChangeArrowheads="1"/>
            </p:cNvSpPr>
            <p:nvPr/>
          </p:nvSpPr>
          <p:spPr bwMode="auto">
            <a:xfrm>
              <a:off x="7456770" y="1643064"/>
              <a:ext cx="1366271" cy="646331"/>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a:solidFill>
                    <a:srgbClr val="FF0000"/>
                  </a:solidFill>
                  <a:latin typeface="+mj-lt"/>
                  <a:cs typeface="Arial" pitchFamily="34" charset="0"/>
                </a:rPr>
                <a:t>Light source</a:t>
              </a:r>
              <a:br>
                <a:rPr lang="en-US">
                  <a:solidFill>
                    <a:srgbClr val="FF0000"/>
                  </a:solidFill>
                  <a:latin typeface="+mj-lt"/>
                  <a:cs typeface="Arial" pitchFamily="34" charset="0"/>
                </a:rPr>
              </a:br>
              <a:r>
                <a:rPr lang="en-US">
                  <a:solidFill>
                    <a:srgbClr val="FF0000"/>
                  </a:solidFill>
                  <a:latin typeface="+mj-lt"/>
                  <a:cs typeface="Arial" pitchFamily="34" charset="0"/>
                </a:rPr>
                <a:t>properties</a:t>
              </a:r>
            </a:p>
          </p:txBody>
        </p:sp>
        <p:sp>
          <p:nvSpPr>
            <p:cNvPr id="457735" name="Text Box 7"/>
            <p:cNvSpPr txBox="1">
              <a:spLocks noChangeArrowheads="1"/>
            </p:cNvSpPr>
            <p:nvPr/>
          </p:nvSpPr>
          <p:spPr bwMode="auto">
            <a:xfrm>
              <a:off x="6671114" y="3559176"/>
              <a:ext cx="953210" cy="646331"/>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a:solidFill>
                    <a:srgbClr val="00CC99"/>
                  </a:solidFill>
                  <a:latin typeface="+mj-lt"/>
                  <a:cs typeface="Arial" pitchFamily="34" charset="0"/>
                </a:rPr>
                <a:t>Surface </a:t>
              </a:r>
              <a:br>
                <a:rPr lang="en-US">
                  <a:solidFill>
                    <a:srgbClr val="00CC99"/>
                  </a:solidFill>
                  <a:latin typeface="+mj-lt"/>
                  <a:cs typeface="Arial" pitchFamily="34" charset="0"/>
                </a:rPr>
              </a:br>
              <a:r>
                <a:rPr lang="en-US">
                  <a:solidFill>
                    <a:srgbClr val="00CC99"/>
                  </a:solidFill>
                  <a:latin typeface="+mj-lt"/>
                  <a:cs typeface="Arial" pitchFamily="34" charset="0"/>
                </a:rPr>
                <a:t>shape</a:t>
              </a:r>
            </a:p>
          </p:txBody>
        </p:sp>
        <p:sp>
          <p:nvSpPr>
            <p:cNvPr id="457736" name="Text Box 8"/>
            <p:cNvSpPr txBox="1">
              <a:spLocks noChangeArrowheads="1"/>
            </p:cNvSpPr>
            <p:nvPr/>
          </p:nvSpPr>
          <p:spPr bwMode="auto">
            <a:xfrm>
              <a:off x="7871216" y="5578476"/>
              <a:ext cx="2020105" cy="646331"/>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a:solidFill>
                    <a:srgbClr val="00CC99"/>
                  </a:solidFill>
                  <a:latin typeface="+mj-lt"/>
                  <a:cs typeface="Arial" pitchFamily="34" charset="0"/>
                </a:rPr>
                <a:t>Surface reflectance</a:t>
              </a:r>
              <a:br>
                <a:rPr lang="en-US">
                  <a:solidFill>
                    <a:srgbClr val="00CC99"/>
                  </a:solidFill>
                  <a:latin typeface="+mj-lt"/>
                  <a:cs typeface="Arial" pitchFamily="34" charset="0"/>
                </a:rPr>
              </a:br>
              <a:r>
                <a:rPr lang="en-US">
                  <a:solidFill>
                    <a:srgbClr val="00CC99"/>
                  </a:solidFill>
                  <a:latin typeface="+mj-lt"/>
                  <a:cs typeface="Arial" pitchFamily="34" charset="0"/>
                </a:rPr>
                <a:t>properties</a:t>
              </a:r>
            </a:p>
          </p:txBody>
        </p:sp>
        <p:sp>
          <p:nvSpPr>
            <p:cNvPr id="457737" name="Text Box 9"/>
            <p:cNvSpPr txBox="1">
              <a:spLocks noChangeArrowheads="1"/>
            </p:cNvSpPr>
            <p:nvPr/>
          </p:nvSpPr>
          <p:spPr bwMode="auto">
            <a:xfrm>
              <a:off x="5581651" y="6019800"/>
              <a:ext cx="801823" cy="369332"/>
            </a:xfrm>
            <a:prstGeom prst="rect">
              <a:avLst/>
            </a:prstGeom>
            <a:noFill/>
            <a:ln w="9525">
              <a:noFill/>
              <a:miter lim="800000"/>
              <a:headEnd/>
              <a:tailEnd/>
            </a:ln>
          </p:spPr>
          <p:txBody>
            <a:bodyPr wrap="none">
              <a:spAutoFit/>
            </a:bodyPr>
            <a:lstStyle/>
            <a:p>
              <a:pPr fontAlgn="base">
                <a:spcBef>
                  <a:spcPct val="0"/>
                </a:spcBef>
                <a:spcAft>
                  <a:spcPct val="0"/>
                </a:spcAft>
                <a:defRPr/>
              </a:pPr>
              <a:r>
                <a:rPr lang="en-US">
                  <a:solidFill>
                    <a:srgbClr val="CC00CC"/>
                  </a:solidFill>
                  <a:latin typeface="+mj-lt"/>
                  <a:cs typeface="Arial" pitchFamily="34" charset="0"/>
                </a:rPr>
                <a:t>Optics</a:t>
              </a:r>
            </a:p>
          </p:txBody>
        </p:sp>
        <p:sp>
          <p:nvSpPr>
            <p:cNvPr id="457738" name="Text Box 10"/>
            <p:cNvSpPr txBox="1">
              <a:spLocks noChangeArrowheads="1"/>
            </p:cNvSpPr>
            <p:nvPr/>
          </p:nvSpPr>
          <p:spPr bwMode="auto">
            <a:xfrm>
              <a:off x="2057400" y="3048000"/>
              <a:ext cx="2261709" cy="369332"/>
            </a:xfrm>
            <a:prstGeom prst="rect">
              <a:avLst/>
            </a:prstGeom>
            <a:noFill/>
            <a:ln w="9525">
              <a:noFill/>
              <a:miter lim="800000"/>
              <a:headEnd/>
              <a:tailEnd/>
            </a:ln>
          </p:spPr>
          <p:txBody>
            <a:bodyPr wrap="none">
              <a:spAutoFit/>
            </a:bodyPr>
            <a:lstStyle/>
            <a:p>
              <a:pPr fontAlgn="base">
                <a:spcBef>
                  <a:spcPct val="0"/>
                </a:spcBef>
                <a:spcAft>
                  <a:spcPct val="0"/>
                </a:spcAft>
                <a:defRPr/>
              </a:pPr>
              <a:r>
                <a:rPr lang="en-US" dirty="0">
                  <a:solidFill>
                    <a:srgbClr val="0000FF"/>
                  </a:solidFill>
                  <a:latin typeface="+mj-lt"/>
                  <a:cs typeface="Arial" pitchFamily="34" charset="0"/>
                </a:rPr>
                <a:t>Sensor characteristics</a:t>
              </a:r>
            </a:p>
          </p:txBody>
        </p:sp>
        <p:sp>
          <p:nvSpPr>
            <p:cNvPr id="457740" name="Text Box 12"/>
            <p:cNvSpPr txBox="1">
              <a:spLocks noChangeArrowheads="1"/>
            </p:cNvSpPr>
            <p:nvPr/>
          </p:nvSpPr>
          <p:spPr bwMode="auto">
            <a:xfrm>
              <a:off x="4648200" y="3733800"/>
              <a:ext cx="1070421" cy="369332"/>
            </a:xfrm>
            <a:prstGeom prst="rect">
              <a:avLst/>
            </a:prstGeom>
            <a:noFill/>
            <a:ln w="9525">
              <a:noFill/>
              <a:miter lim="800000"/>
              <a:headEnd/>
              <a:tailEnd/>
            </a:ln>
          </p:spPr>
          <p:txBody>
            <a:bodyPr wrap="none">
              <a:spAutoFit/>
            </a:bodyPr>
            <a:lstStyle/>
            <a:p>
              <a:pPr fontAlgn="base">
                <a:spcBef>
                  <a:spcPct val="0"/>
                </a:spcBef>
                <a:spcAft>
                  <a:spcPct val="0"/>
                </a:spcAft>
                <a:defRPr/>
              </a:pPr>
              <a:r>
                <a:rPr lang="en-US">
                  <a:solidFill>
                    <a:srgbClr val="CC0000"/>
                  </a:solidFill>
                  <a:latin typeface="+mj-lt"/>
                  <a:cs typeface="Arial" pitchFamily="34" charset="0"/>
                </a:rPr>
                <a:t>Exposure</a:t>
              </a:r>
            </a:p>
          </p:txBody>
        </p:sp>
      </p:grpSp>
    </p:spTree>
    <p:extLst>
      <p:ext uri="{BB962C8B-B14F-4D97-AF65-F5344CB8AC3E}">
        <p14:creationId xmlns:p14="http://schemas.microsoft.com/office/powerpoint/2010/main" val="37665477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76" name="Shape 176"/>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marL="0" marR="0" lvl="0" indent="0" algn="ctr" defTabSz="410751" rtl="0" eaLnBrk="1" fontAlgn="base" latinLnBrk="0" hangingPunct="0">
              <a:lnSpc>
                <a:spcPct val="100000"/>
              </a:lnSpc>
              <a:spcBef>
                <a:spcPct val="0"/>
              </a:spcBef>
              <a:spcAft>
                <a:spcPct val="0"/>
              </a:spcAft>
              <a:buClr>
                <a:srgbClr val="FFFC79"/>
              </a:buClr>
              <a:buSzTx/>
              <a:buFontTx/>
              <a:buNone/>
              <a:tabLst/>
              <a:defRPr/>
            </a:pPr>
            <a:r>
              <a:rPr kumimoji="0" lang="en-US" altLang="en-US" sz="1195" b="0" i="0" u="none" strike="noStrike" kern="1200" cap="none" spc="0" normalizeH="0" baseline="0" noProof="0">
                <a:ln>
                  <a:noFill/>
                </a:ln>
                <a:solidFill>
                  <a:srgbClr val="53D5FD"/>
                </a:solidFill>
                <a:effectLst/>
                <a:uLnTx/>
                <a:uFillTx/>
                <a:latin typeface="Myriad Pro" panose="020B0503030403020204" pitchFamily="34" charset="0"/>
                <a:cs typeface="Times New Roman" panose="02020603050405020304" pitchFamily="18" charset="0"/>
                <a:sym typeface="Times New Roman" panose="02020603050405020304" pitchFamily="18" charset="0"/>
              </a:rPr>
              <a:t>© Kavita Bala, Computer Science, Cornell University</a:t>
            </a:r>
          </a:p>
        </p:txBody>
      </p:sp>
      <p:sp>
        <p:nvSpPr>
          <p:cNvPr id="177" name="Shape 177"/>
          <p:cNvSpPr>
            <a:spLocks noGrp="1"/>
          </p:cNvSpPr>
          <p:nvPr>
            <p:ph type="title"/>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algn="l">
              <a:defRPr/>
            </a:pPr>
            <a:r>
              <a:rPr b="1" dirty="0">
                <a:solidFill>
                  <a:schemeClr val="bg1"/>
                </a:solidFill>
                <a:latin typeface="Myriad Pro" panose="020B0503030403020204" pitchFamily="34" charset="0"/>
                <a:ea typeface="+mj-ea"/>
                <a:sym typeface="Calibri" charset="0"/>
              </a:rPr>
              <a:t>Materials - Three Forms</a:t>
            </a:r>
          </a:p>
        </p:txBody>
      </p:sp>
      <p:pic>
        <p:nvPicPr>
          <p:cNvPr id="26628" name="box_assorted_hires.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806403" y="1987973"/>
            <a:ext cx="3666753" cy="366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86" name="Shape 186"/>
          <p:cNvSpPr>
            <a:spLocks noChangeArrowheads="1"/>
          </p:cNvSpPr>
          <p:nvPr/>
        </p:nvSpPr>
        <p:spPr bwMode="auto">
          <a:xfrm>
            <a:off x="7890868" y="1714500"/>
            <a:ext cx="2666628" cy="617541"/>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spAutoFit/>
          </a:bodyPr>
          <a:lstStyle/>
          <a:p>
            <a:pPr marL="27905" marR="0" lvl="0" indent="0" algn="ctr" defTabSz="410751" rtl="0" eaLnBrk="1" fontAlgn="base" latinLnBrk="0" hangingPunct="0">
              <a:lnSpc>
                <a:spcPct val="90000"/>
              </a:lnSpc>
              <a:spcBef>
                <a:spcPct val="0"/>
              </a:spcBef>
              <a:spcAft>
                <a:spcPct val="0"/>
              </a:spcAft>
              <a:buClr>
                <a:srgbClr val="FFFED5"/>
              </a:buClr>
              <a:buSzTx/>
              <a:buFontTx/>
              <a:buNone/>
              <a:tabLst/>
              <a:defRPr/>
            </a:pPr>
            <a:r>
              <a:rPr kumimoji="0" lang="en-US" sz="1969" b="1" i="0" u="none" strike="noStrike" kern="1200" cap="none" spc="0" normalizeH="0" baseline="0" noProof="0">
                <a:ln>
                  <a:noFill/>
                </a:ln>
                <a:solidFill>
                  <a:srgbClr val="D9D9D9"/>
                </a:solidFill>
                <a:effectLst/>
                <a:uLnTx/>
                <a:uFillTx/>
                <a:latin typeface="Myriad Pro" panose="020B0503030403020204" pitchFamily="34" charset="0"/>
                <a:ea typeface="ＭＳ Ｐゴシック" charset="0"/>
                <a:cs typeface="Trebuchet MS" charset="0"/>
                <a:sym typeface="Trebuchet MS" charset="0"/>
              </a:rPr>
              <a:t>Ideal diffuse (Lambertian)</a:t>
            </a:r>
          </a:p>
        </p:txBody>
      </p:sp>
      <p:sp>
        <p:nvSpPr>
          <p:cNvPr id="194" name="Shape 194"/>
          <p:cNvSpPr/>
          <p:nvPr/>
        </p:nvSpPr>
        <p:spPr bwMode="auto">
          <a:xfrm>
            <a:off x="5889502" y="2476872"/>
            <a:ext cx="2190006" cy="3370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grpSp>
        <p:nvGrpSpPr>
          <p:cNvPr id="2" name="Group 1">
            <a:extLst>
              <a:ext uri="{FF2B5EF4-FFF2-40B4-BE49-F238E27FC236}">
                <a16:creationId xmlns:a16="http://schemas.microsoft.com/office/drawing/2014/main" id="{E7F6219E-3D80-2E49-ADFE-274A864CDB91}"/>
              </a:ext>
            </a:extLst>
          </p:cNvPr>
          <p:cNvGrpSpPr/>
          <p:nvPr/>
        </p:nvGrpSpPr>
        <p:grpSpPr>
          <a:xfrm>
            <a:off x="5889502" y="1719497"/>
            <a:ext cx="2185541" cy="824348"/>
            <a:chOff x="5889502" y="1719497"/>
            <a:chExt cx="2185541" cy="824348"/>
          </a:xfrm>
        </p:grpSpPr>
        <p:grpSp>
          <p:nvGrpSpPr>
            <p:cNvPr id="26654" name="Group 185"/>
            <p:cNvGrpSpPr>
              <a:grpSpLocks/>
            </p:cNvGrpSpPr>
            <p:nvPr/>
          </p:nvGrpSpPr>
          <p:grpSpPr bwMode="auto">
            <a:xfrm>
              <a:off x="6146953" y="1719497"/>
              <a:ext cx="1479442" cy="741474"/>
              <a:chOff x="0" y="0"/>
              <a:chExt cx="1479550" cy="741362"/>
            </a:xfrm>
          </p:grpSpPr>
          <p:grpSp>
            <p:nvGrpSpPr>
              <p:cNvPr id="26667" name="Group 181"/>
              <p:cNvGrpSpPr>
                <a:grpSpLocks/>
              </p:cNvGrpSpPr>
              <p:nvPr/>
            </p:nvGrpSpPr>
            <p:grpSpPr bwMode="auto">
              <a:xfrm>
                <a:off x="0" y="0"/>
                <a:ext cx="740309" cy="741363"/>
                <a:chOff x="0" y="0"/>
                <a:chExt cx="740308" cy="741361"/>
              </a:xfrm>
            </p:grpSpPr>
            <p:sp>
              <p:nvSpPr>
                <p:cNvPr id="179" name="Shape 179"/>
                <p:cNvSpPr/>
                <p:nvPr/>
              </p:nvSpPr>
              <p:spPr>
                <a:xfrm>
                  <a:off x="394" y="-532"/>
                  <a:ext cx="738985" cy="7421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83"/>
                        <a:pt x="9666" y="17"/>
                        <a:pt x="21600" y="0"/>
                      </a:cubicBezTo>
                    </a:path>
                  </a:pathLst>
                </a:custGeom>
                <a:noFill/>
                <a:ln w="254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180" name="Shape 180"/>
                <p:cNvSpPr/>
                <p:nvPr/>
              </p:nvSpPr>
              <p:spPr>
                <a:xfrm>
                  <a:off x="394" y="-532"/>
                  <a:ext cx="740101" cy="7421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83"/>
                        <a:pt x="9652" y="17"/>
                        <a:pt x="21569" y="0"/>
                      </a:cubicBezTo>
                      <a:lnTo>
                        <a:pt x="21600" y="21600"/>
                      </a:lnTo>
                      <a:close/>
                    </a:path>
                  </a:pathLst>
                </a:custGeom>
                <a:solidFill>
                  <a:srgbClr val="0081D9"/>
                </a:solidFill>
                <a:ln w="25400" cap="rnd">
                  <a:noFill/>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grpSp>
          <p:grpSp>
            <p:nvGrpSpPr>
              <p:cNvPr id="26668" name="Group 184"/>
              <p:cNvGrpSpPr>
                <a:grpSpLocks/>
              </p:cNvGrpSpPr>
              <p:nvPr/>
            </p:nvGrpSpPr>
            <p:grpSpPr bwMode="auto">
              <a:xfrm>
                <a:off x="739241" y="0"/>
                <a:ext cx="740310" cy="741363"/>
                <a:chOff x="0" y="0"/>
                <a:chExt cx="740308" cy="741362"/>
              </a:xfrm>
            </p:grpSpPr>
            <p:sp>
              <p:nvSpPr>
                <p:cNvPr id="182" name="Shape 182"/>
                <p:cNvSpPr/>
                <p:nvPr/>
              </p:nvSpPr>
              <p:spPr>
                <a:xfrm>
                  <a:off x="139" y="-532"/>
                  <a:ext cx="740101" cy="7421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254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183" name="Shape 183"/>
                <p:cNvSpPr/>
                <p:nvPr/>
              </p:nvSpPr>
              <p:spPr>
                <a:xfrm>
                  <a:off x="139" y="-532"/>
                  <a:ext cx="740101" cy="7421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lnTo>
                        <a:pt x="0" y="21600"/>
                      </a:lnTo>
                      <a:close/>
                    </a:path>
                  </a:pathLst>
                </a:custGeom>
                <a:solidFill>
                  <a:srgbClr val="0081D9"/>
                </a:solidFill>
                <a:ln w="25400" cap="rnd">
                  <a:noFill/>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grpSp>
        </p:grpSp>
        <p:sp>
          <p:nvSpPr>
            <p:cNvPr id="187" name="Shape 187"/>
            <p:cNvSpPr/>
            <p:nvPr/>
          </p:nvSpPr>
          <p:spPr bwMode="auto">
            <a:xfrm flipH="1" flipV="1">
              <a:off x="6170787" y="2297162"/>
              <a:ext cx="730002" cy="187524"/>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88" name="Shape 188"/>
            <p:cNvSpPr/>
            <p:nvPr/>
          </p:nvSpPr>
          <p:spPr bwMode="auto">
            <a:xfrm flipH="1" flipV="1">
              <a:off x="6550299" y="1793751"/>
              <a:ext cx="358304" cy="690935"/>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89" name="Shape 189"/>
            <p:cNvSpPr/>
            <p:nvPr/>
          </p:nvSpPr>
          <p:spPr bwMode="auto">
            <a:xfrm flipV="1">
              <a:off x="6884045" y="1733476"/>
              <a:ext cx="1117" cy="743396"/>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90" name="Shape 190"/>
            <p:cNvSpPr/>
            <p:nvPr/>
          </p:nvSpPr>
          <p:spPr bwMode="auto">
            <a:xfrm flipV="1">
              <a:off x="6900789" y="1801564"/>
              <a:ext cx="299145" cy="675308"/>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91" name="Shape 191"/>
            <p:cNvSpPr/>
            <p:nvPr/>
          </p:nvSpPr>
          <p:spPr bwMode="auto">
            <a:xfrm flipV="1">
              <a:off x="6884045" y="1999134"/>
              <a:ext cx="554757" cy="485551"/>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92" name="Shape 192"/>
            <p:cNvSpPr/>
            <p:nvPr/>
          </p:nvSpPr>
          <p:spPr bwMode="auto">
            <a:xfrm flipV="1">
              <a:off x="6918649" y="2265908"/>
              <a:ext cx="677540" cy="228824"/>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95" name="Shape 195"/>
            <p:cNvSpPr/>
            <p:nvPr/>
          </p:nvSpPr>
          <p:spPr bwMode="auto">
            <a:xfrm>
              <a:off x="5889502" y="2476872"/>
              <a:ext cx="2185541" cy="0"/>
            </a:xfrm>
            <a:prstGeom prst="line">
              <a:avLst/>
            </a:prstGeom>
            <a:noFill/>
            <a:ln w="508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196" name="Shape 196"/>
            <p:cNvSpPr/>
            <p:nvPr/>
          </p:nvSpPr>
          <p:spPr bwMode="auto">
            <a:xfrm>
              <a:off x="6809260" y="2397621"/>
              <a:ext cx="146223" cy="146224"/>
            </a:xfrm>
            <a:prstGeom prst="ellipse">
              <a:avLst/>
            </a:prstGeom>
            <a:solidFill>
              <a:srgbClr val="FFFED5"/>
            </a:solidFill>
            <a:ln w="12700" cap="flat">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grpSp>
      <p:sp>
        <p:nvSpPr>
          <p:cNvPr id="197" name="Shape 197"/>
          <p:cNvSpPr/>
          <p:nvPr/>
        </p:nvSpPr>
        <p:spPr bwMode="auto">
          <a:xfrm flipV="1">
            <a:off x="5053914" y="2494174"/>
            <a:ext cx="807124" cy="337096"/>
          </a:xfrm>
          <a:prstGeom prst="line">
            <a:avLst/>
          </a:prstGeom>
          <a:ln>
            <a:headEnd type="none" w="med" len="med"/>
            <a:tailEnd type="arrow" w="med" len="med"/>
          </a:ln>
        </p:spPr>
        <p:style>
          <a:lnRef idx="3">
            <a:schemeClr val="accent5"/>
          </a:lnRef>
          <a:fillRef idx="0">
            <a:schemeClr val="accent5"/>
          </a:fillRef>
          <a:effectRef idx="2">
            <a:schemeClr val="accent5"/>
          </a:effectRef>
          <a:fontRef idx="minor">
            <a:schemeClr val="tx1"/>
          </a:fontRef>
        </p:style>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99" name="Shape 199"/>
          <p:cNvSpPr>
            <a:spLocks noChangeArrowheads="1"/>
          </p:cNvSpPr>
          <p:nvPr/>
        </p:nvSpPr>
        <p:spPr bwMode="auto">
          <a:xfrm>
            <a:off x="8691760" y="3451324"/>
            <a:ext cx="1064843" cy="617541"/>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spAutoFit/>
          </a:bodyPr>
          <a:lstStyle/>
          <a:p>
            <a:pPr marL="39066" marR="0" lvl="0" indent="0" algn="ctr" defTabSz="410751" rtl="0" eaLnBrk="1" fontAlgn="base" latinLnBrk="0" hangingPunct="0">
              <a:lnSpc>
                <a:spcPct val="90000"/>
              </a:lnSpc>
              <a:spcBef>
                <a:spcPct val="0"/>
              </a:spcBef>
              <a:spcAft>
                <a:spcPct val="0"/>
              </a:spcAft>
              <a:buClr>
                <a:srgbClr val="FFFED5"/>
              </a:buClr>
              <a:buSzTx/>
              <a:buFontTx/>
              <a:buNone/>
              <a:tabLst/>
              <a:defRPr/>
            </a:pPr>
            <a:r>
              <a:rPr kumimoji="0" lang="en-US" sz="1969" b="1" i="0" u="none" strike="noStrike" kern="1200" cap="none" spc="0" normalizeH="0" baseline="0" noProof="0">
                <a:ln>
                  <a:noFill/>
                </a:ln>
                <a:solidFill>
                  <a:srgbClr val="D9D9D9"/>
                </a:solidFill>
                <a:effectLst/>
                <a:uLnTx/>
                <a:uFillTx/>
                <a:latin typeface="Myriad Pro" panose="020B0503030403020204" pitchFamily="34" charset="0"/>
                <a:ea typeface="ＭＳ Ｐゴシック" charset="0"/>
                <a:cs typeface="Trebuchet MS" charset="0"/>
                <a:sym typeface="Trebuchet MS" charset="0"/>
              </a:rPr>
              <a:t>Ideal</a:t>
            </a:r>
          </a:p>
          <a:p>
            <a:pPr marL="39066" marR="0" lvl="0" indent="0" algn="ctr" defTabSz="410751" rtl="0" eaLnBrk="1" fontAlgn="base" latinLnBrk="0" hangingPunct="0">
              <a:lnSpc>
                <a:spcPct val="90000"/>
              </a:lnSpc>
              <a:spcBef>
                <a:spcPct val="0"/>
              </a:spcBef>
              <a:spcAft>
                <a:spcPct val="0"/>
              </a:spcAft>
              <a:buClr>
                <a:srgbClr val="FFFED5"/>
              </a:buClr>
              <a:buSzTx/>
              <a:buFontTx/>
              <a:buNone/>
              <a:tabLst/>
              <a:defRPr/>
            </a:pPr>
            <a:r>
              <a:rPr kumimoji="0" lang="en-US" sz="1969" b="1" i="0" u="none" strike="noStrike" kern="1200" cap="none" spc="0" normalizeH="0" baseline="0" noProof="0">
                <a:ln>
                  <a:noFill/>
                </a:ln>
                <a:solidFill>
                  <a:srgbClr val="D9D9D9"/>
                </a:solidFill>
                <a:effectLst/>
                <a:uLnTx/>
                <a:uFillTx/>
                <a:latin typeface="Myriad Pro" panose="020B0503030403020204" pitchFamily="34" charset="0"/>
                <a:ea typeface="ＭＳ Ｐゴシック" charset="0"/>
                <a:cs typeface="Trebuchet MS" charset="0"/>
                <a:sym typeface="Trebuchet MS" charset="0"/>
              </a:rPr>
              <a:t>specular</a:t>
            </a:r>
          </a:p>
        </p:txBody>
      </p:sp>
      <p:sp>
        <p:nvSpPr>
          <p:cNvPr id="201" name="Shape 201"/>
          <p:cNvSpPr/>
          <p:nvPr/>
        </p:nvSpPr>
        <p:spPr bwMode="auto">
          <a:xfrm>
            <a:off x="5994425" y="3978176"/>
            <a:ext cx="1945555" cy="2991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203" name="Shape 203"/>
          <p:cNvSpPr/>
          <p:nvPr/>
        </p:nvSpPr>
        <p:spPr bwMode="auto">
          <a:xfrm>
            <a:off x="6248921" y="3484810"/>
            <a:ext cx="526852" cy="398488"/>
          </a:xfrm>
          <a:prstGeom prst="line">
            <a:avLst/>
          </a:prstGeom>
          <a:noFill/>
          <a:ln w="76200" cap="flat">
            <a:solidFill>
              <a:srgbClr val="FFFC79"/>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grpSp>
        <p:nvGrpSpPr>
          <p:cNvPr id="3" name="Group 2">
            <a:extLst>
              <a:ext uri="{FF2B5EF4-FFF2-40B4-BE49-F238E27FC236}">
                <a16:creationId xmlns:a16="http://schemas.microsoft.com/office/drawing/2014/main" id="{0AE2649F-230E-0247-A8B4-F8BC294EB5A2}"/>
              </a:ext>
            </a:extLst>
          </p:cNvPr>
          <p:cNvGrpSpPr/>
          <p:nvPr/>
        </p:nvGrpSpPr>
        <p:grpSpPr>
          <a:xfrm>
            <a:off x="5994425" y="3499321"/>
            <a:ext cx="1942207" cy="538014"/>
            <a:chOff x="5994425" y="3499321"/>
            <a:chExt cx="1942207" cy="538014"/>
          </a:xfrm>
        </p:grpSpPr>
        <p:sp>
          <p:nvSpPr>
            <p:cNvPr id="200" name="Shape 200"/>
            <p:cNvSpPr/>
            <p:nvPr/>
          </p:nvSpPr>
          <p:spPr bwMode="auto">
            <a:xfrm flipV="1">
              <a:off x="6904137" y="3499321"/>
              <a:ext cx="579314" cy="466576"/>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02" name="Shape 202"/>
            <p:cNvSpPr/>
            <p:nvPr/>
          </p:nvSpPr>
          <p:spPr bwMode="auto">
            <a:xfrm>
              <a:off x="5994425" y="3978176"/>
              <a:ext cx="1942207" cy="0"/>
            </a:xfrm>
            <a:prstGeom prst="line">
              <a:avLst/>
            </a:prstGeom>
            <a:noFill/>
            <a:ln w="508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dirty="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204" name="Shape 204"/>
            <p:cNvSpPr/>
            <p:nvPr/>
          </p:nvSpPr>
          <p:spPr bwMode="auto">
            <a:xfrm>
              <a:off x="6844978" y="3906738"/>
              <a:ext cx="130596" cy="130597"/>
            </a:xfrm>
            <a:prstGeom prst="ellipse">
              <a:avLst/>
            </a:prstGeom>
            <a:solidFill>
              <a:srgbClr val="FFFED5"/>
            </a:solidFill>
            <a:ln w="12700" cap="flat">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grpSp>
      <p:sp>
        <p:nvSpPr>
          <p:cNvPr id="205" name="Shape 205"/>
          <p:cNvSpPr/>
          <p:nvPr/>
        </p:nvSpPr>
        <p:spPr bwMode="auto">
          <a:xfrm flipV="1">
            <a:off x="2903638" y="3965896"/>
            <a:ext cx="3042794" cy="648519"/>
          </a:xfrm>
          <a:prstGeom prst="line">
            <a:avLst/>
          </a:prstGeom>
          <a:ln>
            <a:headEnd type="none" w="med" len="med"/>
            <a:tailEnd type="arrow" w="med" len="med"/>
          </a:ln>
        </p:spPr>
        <p:style>
          <a:lnRef idx="3">
            <a:schemeClr val="accent5"/>
          </a:lnRef>
          <a:fillRef idx="0">
            <a:schemeClr val="accent5"/>
          </a:fillRef>
          <a:effectRef idx="2">
            <a:schemeClr val="accent5"/>
          </a:effectRef>
          <a:fontRef idx="minor">
            <a:schemeClr val="tx1"/>
          </a:fontRef>
        </p:style>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07" name="Shape 207"/>
          <p:cNvSpPr>
            <a:spLocks noChangeArrowheads="1"/>
          </p:cNvSpPr>
          <p:nvPr/>
        </p:nvSpPr>
        <p:spPr bwMode="auto">
          <a:xfrm>
            <a:off x="7942214" y="5026298"/>
            <a:ext cx="2565053" cy="617541"/>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spAutoFit/>
          </a:bodyPr>
          <a:lstStyle/>
          <a:p>
            <a:pPr marL="39066" marR="0" lvl="0" indent="0" algn="ctr" defTabSz="410751" rtl="0" eaLnBrk="1" fontAlgn="base" latinLnBrk="0" hangingPunct="0">
              <a:lnSpc>
                <a:spcPct val="90000"/>
              </a:lnSpc>
              <a:spcBef>
                <a:spcPct val="0"/>
              </a:spcBef>
              <a:spcAft>
                <a:spcPct val="0"/>
              </a:spcAft>
              <a:buClr>
                <a:srgbClr val="FFFED5"/>
              </a:buClr>
              <a:buSzTx/>
              <a:buFontTx/>
              <a:buNone/>
              <a:tabLst/>
              <a:defRPr/>
            </a:pPr>
            <a:r>
              <a:rPr kumimoji="0" lang="en-US" sz="1969" b="1" i="0" u="none" strike="noStrike" kern="1200" cap="none" spc="0" normalizeH="0" baseline="0" noProof="0">
                <a:ln>
                  <a:noFill/>
                </a:ln>
                <a:solidFill>
                  <a:srgbClr val="D9D9D9"/>
                </a:solidFill>
                <a:effectLst/>
                <a:uLnTx/>
                <a:uFillTx/>
                <a:latin typeface="Myriad Pro" panose="020B0503030403020204" pitchFamily="34" charset="0"/>
                <a:ea typeface="ＭＳ Ｐゴシック" charset="0"/>
                <a:cs typeface="Trebuchet MS" charset="0"/>
                <a:sym typeface="Trebuchet MS" charset="0"/>
              </a:rPr>
              <a:t>Directional</a:t>
            </a:r>
          </a:p>
          <a:p>
            <a:pPr marL="39066" marR="0" lvl="0" indent="0" algn="ctr" defTabSz="410751" rtl="0" eaLnBrk="1" fontAlgn="base" latinLnBrk="0" hangingPunct="0">
              <a:lnSpc>
                <a:spcPct val="90000"/>
              </a:lnSpc>
              <a:spcBef>
                <a:spcPct val="0"/>
              </a:spcBef>
              <a:spcAft>
                <a:spcPct val="0"/>
              </a:spcAft>
              <a:buClr>
                <a:srgbClr val="FFFED5"/>
              </a:buClr>
              <a:buSzTx/>
              <a:buFontTx/>
              <a:buNone/>
              <a:tabLst/>
              <a:defRPr/>
            </a:pPr>
            <a:r>
              <a:rPr kumimoji="0" lang="en-US" sz="1969" b="1" i="0" u="none" strike="noStrike" kern="1200" cap="none" spc="0" normalizeH="0" baseline="0" noProof="0">
                <a:ln>
                  <a:noFill/>
                </a:ln>
                <a:solidFill>
                  <a:srgbClr val="D9D9D9"/>
                </a:solidFill>
                <a:effectLst/>
                <a:uLnTx/>
                <a:uFillTx/>
                <a:latin typeface="Myriad Pro" panose="020B0503030403020204" pitchFamily="34" charset="0"/>
                <a:ea typeface="ＭＳ Ｐゴシック" charset="0"/>
                <a:cs typeface="Trebuchet MS" charset="0"/>
                <a:sym typeface="Trebuchet MS" charset="0"/>
              </a:rPr>
              <a:t>diffuse</a:t>
            </a:r>
          </a:p>
        </p:txBody>
      </p:sp>
      <p:sp>
        <p:nvSpPr>
          <p:cNvPr id="217" name="Shape 217"/>
          <p:cNvSpPr/>
          <p:nvPr/>
        </p:nvSpPr>
        <p:spPr bwMode="auto">
          <a:xfrm>
            <a:off x="5948661" y="5796484"/>
            <a:ext cx="2097361" cy="3225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grpSp>
        <p:nvGrpSpPr>
          <p:cNvPr id="4" name="Group 3">
            <a:extLst>
              <a:ext uri="{FF2B5EF4-FFF2-40B4-BE49-F238E27FC236}">
                <a16:creationId xmlns:a16="http://schemas.microsoft.com/office/drawing/2014/main" id="{732A285D-B72C-B441-850E-C058347C73EA}"/>
              </a:ext>
            </a:extLst>
          </p:cNvPr>
          <p:cNvGrpSpPr/>
          <p:nvPr/>
        </p:nvGrpSpPr>
        <p:grpSpPr>
          <a:xfrm>
            <a:off x="5948661" y="4837659"/>
            <a:ext cx="2091779" cy="1011286"/>
            <a:chOff x="5948661" y="4837659"/>
            <a:chExt cx="2091779" cy="1011286"/>
          </a:xfrm>
        </p:grpSpPr>
        <p:sp>
          <p:nvSpPr>
            <p:cNvPr id="208" name="Shape 208"/>
            <p:cNvSpPr/>
            <p:nvPr/>
          </p:nvSpPr>
          <p:spPr bwMode="auto">
            <a:xfrm>
              <a:off x="6122790" y="4837659"/>
              <a:ext cx="1764729" cy="943199"/>
            </a:xfrm>
            <a:custGeom>
              <a:avLst/>
              <a:gdLst/>
              <a:ahLst/>
              <a:cxnLst>
                <a:cxn ang="0">
                  <a:pos x="wd2" y="hd2"/>
                </a:cxn>
                <a:cxn ang="5400000">
                  <a:pos x="wd2" y="hd2"/>
                </a:cxn>
                <a:cxn ang="10800000">
                  <a:pos x="wd2" y="hd2"/>
                </a:cxn>
                <a:cxn ang="16200000">
                  <a:pos x="wd2" y="hd2"/>
                </a:cxn>
              </a:cxnLst>
              <a:rect l="0" t="0" r="r" b="b"/>
              <a:pathLst>
                <a:path w="21600" h="21600" extrusionOk="0">
                  <a:moveTo>
                    <a:pt x="1039" y="21366"/>
                  </a:moveTo>
                  <a:lnTo>
                    <a:pt x="1039" y="20244"/>
                  </a:lnTo>
                  <a:lnTo>
                    <a:pt x="951" y="18468"/>
                  </a:lnTo>
                  <a:lnTo>
                    <a:pt x="826" y="17532"/>
                  </a:lnTo>
                  <a:lnTo>
                    <a:pt x="563" y="16177"/>
                  </a:lnTo>
                  <a:lnTo>
                    <a:pt x="250" y="14868"/>
                  </a:lnTo>
                  <a:lnTo>
                    <a:pt x="0" y="13044"/>
                  </a:lnTo>
                  <a:lnTo>
                    <a:pt x="188" y="11384"/>
                  </a:lnTo>
                  <a:lnTo>
                    <a:pt x="476" y="10800"/>
                  </a:lnTo>
                  <a:lnTo>
                    <a:pt x="1389" y="9444"/>
                  </a:lnTo>
                  <a:lnTo>
                    <a:pt x="2152" y="8790"/>
                  </a:lnTo>
                  <a:lnTo>
                    <a:pt x="2816" y="8439"/>
                  </a:lnTo>
                  <a:lnTo>
                    <a:pt x="3254" y="7901"/>
                  </a:lnTo>
                  <a:lnTo>
                    <a:pt x="3542" y="7317"/>
                  </a:lnTo>
                  <a:lnTo>
                    <a:pt x="3817" y="6616"/>
                  </a:lnTo>
                  <a:lnTo>
                    <a:pt x="4355" y="4255"/>
                  </a:lnTo>
                  <a:lnTo>
                    <a:pt x="4605" y="3296"/>
                  </a:lnTo>
                  <a:lnTo>
                    <a:pt x="5306" y="1823"/>
                  </a:lnTo>
                  <a:lnTo>
                    <a:pt x="5969" y="888"/>
                  </a:lnTo>
                  <a:lnTo>
                    <a:pt x="6795" y="187"/>
                  </a:lnTo>
                  <a:lnTo>
                    <a:pt x="7671" y="0"/>
                  </a:lnTo>
                  <a:lnTo>
                    <a:pt x="8272" y="234"/>
                  </a:lnTo>
                  <a:lnTo>
                    <a:pt x="8785" y="701"/>
                  </a:lnTo>
                  <a:lnTo>
                    <a:pt x="9436" y="1426"/>
                  </a:lnTo>
                  <a:lnTo>
                    <a:pt x="10199" y="2291"/>
                  </a:lnTo>
                  <a:lnTo>
                    <a:pt x="11301" y="2899"/>
                  </a:lnTo>
                  <a:lnTo>
                    <a:pt x="12164" y="3296"/>
                  </a:lnTo>
                  <a:lnTo>
                    <a:pt x="13140" y="3483"/>
                  </a:lnTo>
                  <a:lnTo>
                    <a:pt x="13991" y="3366"/>
                  </a:lnTo>
                  <a:lnTo>
                    <a:pt x="14880" y="2945"/>
                  </a:lnTo>
                  <a:lnTo>
                    <a:pt x="15731" y="2431"/>
                  </a:lnTo>
                  <a:lnTo>
                    <a:pt x="16544" y="2010"/>
                  </a:lnTo>
                  <a:lnTo>
                    <a:pt x="17595" y="1940"/>
                  </a:lnTo>
                  <a:lnTo>
                    <a:pt x="19235" y="2361"/>
                  </a:lnTo>
                  <a:lnTo>
                    <a:pt x="20023" y="3016"/>
                  </a:lnTo>
                  <a:lnTo>
                    <a:pt x="20774" y="4138"/>
                  </a:lnTo>
                  <a:lnTo>
                    <a:pt x="21375" y="5961"/>
                  </a:lnTo>
                  <a:lnTo>
                    <a:pt x="21600" y="8252"/>
                  </a:lnTo>
                  <a:lnTo>
                    <a:pt x="21500" y="10496"/>
                  </a:lnTo>
                  <a:lnTo>
                    <a:pt x="21162" y="13044"/>
                  </a:lnTo>
                  <a:lnTo>
                    <a:pt x="20649" y="14984"/>
                  </a:lnTo>
                  <a:lnTo>
                    <a:pt x="20048" y="16691"/>
                  </a:lnTo>
                  <a:lnTo>
                    <a:pt x="19610" y="17462"/>
                  </a:lnTo>
                  <a:lnTo>
                    <a:pt x="18984" y="18187"/>
                  </a:lnTo>
                  <a:lnTo>
                    <a:pt x="17808" y="19543"/>
                  </a:lnTo>
                  <a:lnTo>
                    <a:pt x="17308" y="20291"/>
                  </a:lnTo>
                  <a:lnTo>
                    <a:pt x="16895" y="21179"/>
                  </a:lnTo>
                  <a:lnTo>
                    <a:pt x="16732" y="21600"/>
                  </a:lnTo>
                </a:path>
              </a:pathLst>
            </a:custGeom>
            <a:solidFill>
              <a:srgbClr val="4D3F80"/>
            </a:solidFill>
            <a:ln w="254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209" name="Shape 209"/>
            <p:cNvSpPr/>
            <p:nvPr/>
          </p:nvSpPr>
          <p:spPr bwMode="auto">
            <a:xfrm flipH="1" flipV="1">
              <a:off x="6202042" y="5597799"/>
              <a:ext cx="801440" cy="193104"/>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10" name="Shape 210"/>
            <p:cNvSpPr/>
            <p:nvPr/>
          </p:nvSpPr>
          <p:spPr bwMode="auto">
            <a:xfrm flipH="1" flipV="1">
              <a:off x="6637364" y="4872261"/>
              <a:ext cx="361652" cy="913061"/>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11" name="Shape 211"/>
            <p:cNvSpPr/>
            <p:nvPr/>
          </p:nvSpPr>
          <p:spPr bwMode="auto">
            <a:xfrm flipV="1">
              <a:off x="6999016" y="4959326"/>
              <a:ext cx="7814" cy="831576"/>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12" name="Shape 212"/>
            <p:cNvSpPr/>
            <p:nvPr/>
          </p:nvSpPr>
          <p:spPr bwMode="auto">
            <a:xfrm flipV="1">
              <a:off x="6999016" y="4959326"/>
              <a:ext cx="353838" cy="831576"/>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13" name="Shape 213"/>
            <p:cNvSpPr/>
            <p:nvPr/>
          </p:nvSpPr>
          <p:spPr bwMode="auto">
            <a:xfrm flipV="1">
              <a:off x="6999016" y="4973836"/>
              <a:ext cx="721072" cy="811486"/>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14" name="Shape 214"/>
            <p:cNvSpPr/>
            <p:nvPr/>
          </p:nvSpPr>
          <p:spPr bwMode="auto">
            <a:xfrm flipV="1">
              <a:off x="6999016" y="5170289"/>
              <a:ext cx="872877" cy="620613"/>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15" name="Shape 215"/>
            <p:cNvSpPr/>
            <p:nvPr/>
          </p:nvSpPr>
          <p:spPr bwMode="auto">
            <a:xfrm flipV="1">
              <a:off x="6999016" y="5587753"/>
              <a:ext cx="745629" cy="203151"/>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16" name="Shape 216"/>
            <p:cNvSpPr/>
            <p:nvPr/>
          </p:nvSpPr>
          <p:spPr bwMode="auto">
            <a:xfrm>
              <a:off x="6918649" y="5707187"/>
              <a:ext cx="142875" cy="141758"/>
            </a:xfrm>
            <a:prstGeom prst="ellipse">
              <a:avLst/>
            </a:prstGeom>
            <a:solidFill>
              <a:srgbClr val="FF955E"/>
            </a:solidFill>
            <a:ln w="12700" cap="flat">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218" name="Shape 218"/>
            <p:cNvSpPr/>
            <p:nvPr/>
          </p:nvSpPr>
          <p:spPr bwMode="auto">
            <a:xfrm>
              <a:off x="5948661" y="5796484"/>
              <a:ext cx="2091779" cy="0"/>
            </a:xfrm>
            <a:prstGeom prst="line">
              <a:avLst/>
            </a:prstGeom>
            <a:noFill/>
            <a:ln w="508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219" name="Shape 219"/>
            <p:cNvSpPr/>
            <p:nvPr/>
          </p:nvSpPr>
          <p:spPr bwMode="auto">
            <a:xfrm>
              <a:off x="6923114" y="5707187"/>
              <a:ext cx="140643" cy="141758"/>
            </a:xfrm>
            <a:prstGeom prst="ellipse">
              <a:avLst/>
            </a:prstGeom>
            <a:solidFill>
              <a:srgbClr val="FFFED5"/>
            </a:solidFill>
            <a:ln w="12700" cap="flat">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grpSp>
      <p:sp>
        <p:nvSpPr>
          <p:cNvPr id="220" name="Shape 220"/>
          <p:cNvSpPr/>
          <p:nvPr/>
        </p:nvSpPr>
        <p:spPr bwMode="auto">
          <a:xfrm>
            <a:off x="5739930" y="4789662"/>
            <a:ext cx="1010171" cy="796975"/>
          </a:xfrm>
          <a:prstGeom prst="line">
            <a:avLst/>
          </a:prstGeom>
          <a:noFill/>
          <a:ln w="76200" cap="flat">
            <a:solidFill>
              <a:srgbClr val="FFFC79"/>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21" name="Shape 221"/>
          <p:cNvSpPr/>
          <p:nvPr/>
        </p:nvSpPr>
        <p:spPr bwMode="auto">
          <a:xfrm>
            <a:off x="3411514" y="4920258"/>
            <a:ext cx="2534917" cy="879299"/>
          </a:xfrm>
          <a:prstGeom prst="line">
            <a:avLst/>
          </a:prstGeom>
          <a:ln>
            <a:headEnd type="none" w="med" len="med"/>
            <a:tailEnd type="arrow" w="med" len="med"/>
          </a:ln>
        </p:spPr>
        <p:style>
          <a:lnRef idx="3">
            <a:schemeClr val="accent5"/>
          </a:lnRef>
          <a:fillRef idx="0">
            <a:schemeClr val="accent5"/>
          </a:fillRef>
          <a:effectRef idx="2">
            <a:schemeClr val="accent5"/>
          </a:effectRef>
          <a:fontRef idx="minor">
            <a:schemeClr val="tx1"/>
          </a:fontRef>
        </p:style>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93" name="Shape 193"/>
          <p:cNvSpPr/>
          <p:nvPr/>
        </p:nvSpPr>
        <p:spPr bwMode="auto">
          <a:xfrm>
            <a:off x="5650632" y="1473398"/>
            <a:ext cx="1053703" cy="831577"/>
          </a:xfrm>
          <a:prstGeom prst="line">
            <a:avLst/>
          </a:prstGeom>
          <a:noFill/>
          <a:ln w="76200" cap="flat">
            <a:solidFill>
              <a:srgbClr val="FFFC79"/>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49" name="Shape 177">
            <a:extLst>
              <a:ext uri="{FF2B5EF4-FFF2-40B4-BE49-F238E27FC236}">
                <a16:creationId xmlns:a16="http://schemas.microsoft.com/office/drawing/2014/main" id="{2BDF2F55-7691-41DB-A030-244FF63889EF}"/>
              </a:ext>
            </a:extLst>
          </p:cNvPr>
          <p:cNvSpPr txBox="1">
            <a:spLocks/>
          </p:cNvSpPr>
          <p:nvPr/>
        </p:nvSpPr>
        <p:spPr bwMode="auto">
          <a:xfrm>
            <a:off x="7773231" y="323325"/>
            <a:ext cx="4135933" cy="1001432"/>
          </a:xfrm>
          <a:prstGeom prst="rect">
            <a:avLst/>
          </a:prstGeom>
          <a:solidFill>
            <a:schemeClr val="bg1"/>
          </a:solid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5024" tIns="65024" rIns="65024" bIns="65024" numCol="1" anchor="ctr" anchorCtr="0" compatLnSpc="1">
            <a:prstTxWarp prst="textNoShape">
              <a:avLst/>
            </a:prstTxWarp>
          </a:bodyPr>
          <a:lstStyle>
            <a:lvl1pPr algn="ctr" rtl="0" eaLnBrk="0" fontAlgn="base" hangingPunct="0">
              <a:spcBef>
                <a:spcPct val="0"/>
              </a:spcBef>
              <a:spcAft>
                <a:spcPct val="0"/>
              </a:spcAft>
              <a:defRPr sz="4359">
                <a:solidFill>
                  <a:srgbClr val="000000"/>
                </a:solidFill>
                <a:latin typeface="+mj-lt"/>
                <a:ea typeface="MS PGothic" panose="020B0600070205080204" pitchFamily="34" charset="-128"/>
                <a:cs typeface="+mj-cs"/>
                <a:sym typeface="Calibri" panose="020F0502020204030204" pitchFamily="34" charset="0"/>
              </a:defRPr>
            </a:lvl1pPr>
            <a:lvl2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2pPr>
            <a:lvl3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3pPr>
            <a:lvl4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4pPr>
            <a:lvl5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5pPr>
            <a:lvl6pPr marL="321457"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6pPr>
            <a:lvl7pPr marL="642915"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7pPr>
            <a:lvl8pPr marL="964372"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8pPr>
            <a:lvl9pPr marL="1285829"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9pPr>
          </a:lstStyle>
          <a:p>
            <a:pPr algn="l">
              <a:defRPr/>
            </a:pPr>
            <a:r>
              <a:rPr lang="en-US" sz="2800" kern="0" dirty="0">
                <a:solidFill>
                  <a:schemeClr val="tx1"/>
                </a:solidFill>
                <a:latin typeface="Myriad Pro" panose="020B0503030403020204" pitchFamily="34" charset="0"/>
                <a:ea typeface="+mj-ea"/>
                <a:sym typeface="Calibri" charset="0"/>
              </a:rPr>
              <a:t>In computer vision, we like Lambertian materials</a:t>
            </a:r>
          </a:p>
        </p:txBody>
      </p:sp>
    </p:spTree>
    <p:extLst>
      <p:ext uri="{BB962C8B-B14F-4D97-AF65-F5344CB8AC3E}">
        <p14:creationId xmlns:p14="http://schemas.microsoft.com/office/powerpoint/2010/main" val="1534302129"/>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Photometric stereo</a:t>
            </a:r>
          </a:p>
        </p:txBody>
      </p:sp>
      <p:grpSp>
        <p:nvGrpSpPr>
          <p:cNvPr id="2" name="Group 5"/>
          <p:cNvGrpSpPr>
            <a:grpSpLocks noChangeAspect="1"/>
          </p:cNvGrpSpPr>
          <p:nvPr/>
        </p:nvGrpSpPr>
        <p:grpSpPr bwMode="auto">
          <a:xfrm rot="9712394" flipH="1">
            <a:off x="6477000" y="2746152"/>
            <a:ext cx="374650" cy="654050"/>
            <a:chOff x="3293" y="1471"/>
            <a:chExt cx="466" cy="813"/>
          </a:xfrm>
        </p:grpSpPr>
        <p:sp>
          <p:nvSpPr>
            <p:cNvPr id="39967" name="Rectangle 6"/>
            <p:cNvSpPr>
              <a:spLocks noChangeAspect="1" noChangeArrowheads="1"/>
            </p:cNvSpPr>
            <p:nvPr/>
          </p:nvSpPr>
          <p:spPr bwMode="auto">
            <a:xfrm rot="-5400000">
              <a:off x="3228" y="1795"/>
              <a:ext cx="813" cy="165"/>
            </a:xfrm>
            <a:prstGeom prst="rect">
              <a:avLst/>
            </a:prstGeom>
            <a:solidFill>
              <a:srgbClr val="DADADA"/>
            </a:solidFill>
            <a:ln w="12700">
              <a:solidFill>
                <a:schemeClr val="bg2"/>
              </a:solidFill>
              <a:miter lim="800000"/>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68" name="Oval 7"/>
            <p:cNvSpPr>
              <a:spLocks noChangeAspect="1" noChangeArrowheads="1"/>
            </p:cNvSpPr>
            <p:nvPr/>
          </p:nvSpPr>
          <p:spPr bwMode="auto">
            <a:xfrm rot="-3120000">
              <a:off x="3561" y="1487"/>
              <a:ext cx="150" cy="150"/>
            </a:xfrm>
            <a:prstGeom prst="ellipse">
              <a:avLst/>
            </a:prstGeom>
            <a:solidFill>
              <a:schemeClr val="bg2"/>
            </a:solidFill>
            <a:ln w="12700">
              <a:solidFill>
                <a:srgbClr val="DADADA"/>
              </a:solidFill>
              <a:round/>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69" name="Rectangle 8"/>
            <p:cNvSpPr>
              <a:spLocks noChangeAspect="1" noChangeArrowheads="1"/>
            </p:cNvSpPr>
            <p:nvPr/>
          </p:nvSpPr>
          <p:spPr bwMode="auto">
            <a:xfrm rot="-3120000">
              <a:off x="3675" y="1574"/>
              <a:ext cx="35" cy="64"/>
            </a:xfrm>
            <a:prstGeom prst="rect">
              <a:avLst/>
            </a:prstGeom>
            <a:gradFill rotWithShape="0">
              <a:gsLst>
                <a:gs pos="0">
                  <a:srgbClr val="FFFFFF"/>
                </a:gs>
                <a:gs pos="100000">
                  <a:srgbClr val="4C4C4C"/>
                </a:gs>
              </a:gsLst>
              <a:lin ang="5400000" scaled="1"/>
            </a:gradFill>
            <a:ln w="12700">
              <a:solidFill>
                <a:schemeClr val="bg2"/>
              </a:solidFill>
              <a:miter lim="800000"/>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0" name="Oval 9"/>
            <p:cNvSpPr>
              <a:spLocks noChangeAspect="1" noChangeArrowheads="1"/>
            </p:cNvSpPr>
            <p:nvPr/>
          </p:nvSpPr>
          <p:spPr bwMode="auto">
            <a:xfrm rot="-3120000">
              <a:off x="3589" y="1516"/>
              <a:ext cx="93" cy="92"/>
            </a:xfrm>
            <a:prstGeom prst="ellipse">
              <a:avLst/>
            </a:prstGeom>
            <a:gradFill rotWithShape="0">
              <a:gsLst>
                <a:gs pos="0">
                  <a:srgbClr val="FFFFFF"/>
                </a:gs>
                <a:gs pos="100000">
                  <a:srgbClr val="4C4C4C"/>
                </a:gs>
              </a:gsLst>
              <a:lin ang="5400000" scaled="1"/>
            </a:gradFill>
            <a:ln w="12700">
              <a:solidFill>
                <a:schemeClr val="bg2"/>
              </a:solidFill>
              <a:round/>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1" name="Freeform 10"/>
            <p:cNvSpPr>
              <a:spLocks noChangeAspect="1"/>
            </p:cNvSpPr>
            <p:nvPr/>
          </p:nvSpPr>
          <p:spPr bwMode="auto">
            <a:xfrm rot="-5400000">
              <a:off x="3673" y="1646"/>
              <a:ext cx="122" cy="51"/>
            </a:xfrm>
            <a:custGeom>
              <a:avLst/>
              <a:gdLst>
                <a:gd name="T0" fmla="*/ 87 w 122"/>
                <a:gd name="T1" fmla="*/ 0 h 51"/>
                <a:gd name="T2" fmla="*/ 0 w 122"/>
                <a:gd name="T3" fmla="*/ 41 h 51"/>
                <a:gd name="T4" fmla="*/ 11 w 122"/>
                <a:gd name="T5" fmla="*/ 50 h 51"/>
                <a:gd name="T6" fmla="*/ 121 w 122"/>
                <a:gd name="T7" fmla="*/ 27 h 51"/>
                <a:gd name="T8" fmla="*/ 87 w 122"/>
                <a:gd name="T9" fmla="*/ 0 h 51"/>
                <a:gd name="T10" fmla="*/ 0 60000 65536"/>
                <a:gd name="T11" fmla="*/ 0 60000 65536"/>
                <a:gd name="T12" fmla="*/ 0 60000 65536"/>
                <a:gd name="T13" fmla="*/ 0 60000 65536"/>
                <a:gd name="T14" fmla="*/ 0 60000 65536"/>
                <a:gd name="T15" fmla="*/ 0 w 122"/>
                <a:gd name="T16" fmla="*/ 0 h 51"/>
                <a:gd name="T17" fmla="*/ 122 w 122"/>
                <a:gd name="T18" fmla="*/ 51 h 51"/>
              </a:gdLst>
              <a:ahLst/>
              <a:cxnLst>
                <a:cxn ang="T10">
                  <a:pos x="T0" y="T1"/>
                </a:cxn>
                <a:cxn ang="T11">
                  <a:pos x="T2" y="T3"/>
                </a:cxn>
                <a:cxn ang="T12">
                  <a:pos x="T4" y="T5"/>
                </a:cxn>
                <a:cxn ang="T13">
                  <a:pos x="T6" y="T7"/>
                </a:cxn>
                <a:cxn ang="T14">
                  <a:pos x="T8" y="T9"/>
                </a:cxn>
              </a:cxnLst>
              <a:rect l="T15" t="T16" r="T17" b="T18"/>
              <a:pathLst>
                <a:path w="122" h="51">
                  <a:moveTo>
                    <a:pt x="87" y="0"/>
                  </a:moveTo>
                  <a:lnTo>
                    <a:pt x="0" y="41"/>
                  </a:lnTo>
                  <a:lnTo>
                    <a:pt x="11" y="50"/>
                  </a:lnTo>
                  <a:lnTo>
                    <a:pt x="121" y="27"/>
                  </a:lnTo>
                  <a:lnTo>
                    <a:pt x="87" y="0"/>
                  </a:lnTo>
                </a:path>
              </a:pathLst>
            </a:custGeom>
            <a:gradFill rotWithShape="0">
              <a:gsLst>
                <a:gs pos="0">
                  <a:srgbClr val="FFFFFF"/>
                </a:gs>
                <a:gs pos="100000">
                  <a:srgbClr val="4C4C4C"/>
                </a:gs>
              </a:gsLst>
              <a:lin ang="5400000" scaled="1"/>
            </a:gradFill>
            <a:ln w="12700" cap="rnd">
              <a:solidFill>
                <a:schemeClr val="bg2"/>
              </a:solidFill>
              <a:round/>
              <a:headEnd/>
              <a:tailEn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2" name="Oval 11"/>
            <p:cNvSpPr>
              <a:spLocks noChangeAspect="1" noChangeArrowheads="1"/>
            </p:cNvSpPr>
            <p:nvPr/>
          </p:nvSpPr>
          <p:spPr bwMode="auto">
            <a:xfrm rot="-5400000">
              <a:off x="3566" y="1659"/>
              <a:ext cx="64" cy="64"/>
            </a:xfrm>
            <a:prstGeom prst="ellipse">
              <a:avLst/>
            </a:prstGeom>
            <a:solidFill>
              <a:schemeClr val="bg2"/>
            </a:solidFill>
            <a:ln w="12700">
              <a:solidFill>
                <a:srgbClr val="DADADA"/>
              </a:solidFill>
              <a:round/>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3" name="Oval 12"/>
            <p:cNvSpPr>
              <a:spLocks noChangeAspect="1" noChangeArrowheads="1"/>
            </p:cNvSpPr>
            <p:nvPr/>
          </p:nvSpPr>
          <p:spPr bwMode="auto">
            <a:xfrm rot="-5400000">
              <a:off x="3581" y="1673"/>
              <a:ext cx="35" cy="35"/>
            </a:xfrm>
            <a:prstGeom prst="ellipse">
              <a:avLst/>
            </a:prstGeom>
            <a:gradFill rotWithShape="0">
              <a:gsLst>
                <a:gs pos="0">
                  <a:srgbClr val="FFFFFF"/>
                </a:gs>
                <a:gs pos="100000">
                  <a:srgbClr val="4C4C4C"/>
                </a:gs>
              </a:gsLst>
              <a:lin ang="5400000" scaled="1"/>
            </a:gradFill>
            <a:ln w="12700">
              <a:solidFill>
                <a:schemeClr val="bg2"/>
              </a:solidFill>
              <a:round/>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4" name="Oval 13"/>
            <p:cNvSpPr>
              <a:spLocks noChangeAspect="1" noChangeArrowheads="1"/>
            </p:cNvSpPr>
            <p:nvPr/>
          </p:nvSpPr>
          <p:spPr bwMode="auto">
            <a:xfrm rot="-2700000">
              <a:off x="3566" y="2135"/>
              <a:ext cx="136" cy="136"/>
            </a:xfrm>
            <a:prstGeom prst="ellipse">
              <a:avLst/>
            </a:prstGeom>
            <a:solidFill>
              <a:schemeClr val="bg2"/>
            </a:solidFill>
            <a:ln w="12700">
              <a:solidFill>
                <a:srgbClr val="DADADA"/>
              </a:solidFill>
              <a:round/>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5" name="Rectangle 14"/>
            <p:cNvSpPr>
              <a:spLocks noChangeAspect="1" noChangeArrowheads="1"/>
            </p:cNvSpPr>
            <p:nvPr/>
          </p:nvSpPr>
          <p:spPr bwMode="auto">
            <a:xfrm rot="-2700000">
              <a:off x="3623" y="2134"/>
              <a:ext cx="21" cy="136"/>
            </a:xfrm>
            <a:prstGeom prst="rect">
              <a:avLst/>
            </a:prstGeom>
            <a:gradFill rotWithShape="0">
              <a:gsLst>
                <a:gs pos="0">
                  <a:srgbClr val="FFFFFF"/>
                </a:gs>
                <a:gs pos="100000">
                  <a:srgbClr val="4C4C4C"/>
                </a:gs>
              </a:gsLst>
              <a:lin ang="5400000" scaled="1"/>
            </a:gradFill>
            <a:ln w="12700">
              <a:solidFill>
                <a:schemeClr val="bg2"/>
              </a:solidFill>
              <a:miter lim="800000"/>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6" name="Rectangle 15"/>
            <p:cNvSpPr>
              <a:spLocks noChangeAspect="1" noChangeArrowheads="1"/>
            </p:cNvSpPr>
            <p:nvPr/>
          </p:nvSpPr>
          <p:spPr bwMode="auto">
            <a:xfrm rot="-5400000">
              <a:off x="3293" y="1759"/>
              <a:ext cx="251" cy="251"/>
            </a:xfrm>
            <a:prstGeom prst="rect">
              <a:avLst/>
            </a:prstGeom>
            <a:gradFill rotWithShape="0">
              <a:gsLst>
                <a:gs pos="0">
                  <a:srgbClr val="000000"/>
                </a:gs>
                <a:gs pos="50000">
                  <a:srgbClr val="474747"/>
                </a:gs>
                <a:gs pos="100000">
                  <a:srgbClr val="000000"/>
                </a:gs>
              </a:gsLst>
              <a:lin ang="5400000" scaled="1"/>
            </a:gradFill>
            <a:ln w="12700">
              <a:solidFill>
                <a:schemeClr val="bg2"/>
              </a:solidFill>
              <a:miter lim="800000"/>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7" name="Freeform 16"/>
            <p:cNvSpPr>
              <a:spLocks noChangeAspect="1"/>
            </p:cNvSpPr>
            <p:nvPr/>
          </p:nvSpPr>
          <p:spPr bwMode="auto">
            <a:xfrm rot="-5400000">
              <a:off x="3577" y="1812"/>
              <a:ext cx="203" cy="145"/>
            </a:xfrm>
            <a:custGeom>
              <a:avLst/>
              <a:gdLst>
                <a:gd name="T0" fmla="*/ 144 w 203"/>
                <a:gd name="T1" fmla="*/ 0 h 145"/>
                <a:gd name="T2" fmla="*/ 58 w 203"/>
                <a:gd name="T3" fmla="*/ 0 h 145"/>
                <a:gd name="T4" fmla="*/ 0 w 203"/>
                <a:gd name="T5" fmla="*/ 144 h 145"/>
                <a:gd name="T6" fmla="*/ 202 w 203"/>
                <a:gd name="T7" fmla="*/ 144 h 145"/>
                <a:gd name="T8" fmla="*/ 144 w 203"/>
                <a:gd name="T9" fmla="*/ 0 h 145"/>
                <a:gd name="T10" fmla="*/ 0 60000 65536"/>
                <a:gd name="T11" fmla="*/ 0 60000 65536"/>
                <a:gd name="T12" fmla="*/ 0 60000 65536"/>
                <a:gd name="T13" fmla="*/ 0 60000 65536"/>
                <a:gd name="T14" fmla="*/ 0 60000 65536"/>
                <a:gd name="T15" fmla="*/ 0 w 203"/>
                <a:gd name="T16" fmla="*/ 0 h 145"/>
                <a:gd name="T17" fmla="*/ 203 w 203"/>
                <a:gd name="T18" fmla="*/ 145 h 145"/>
              </a:gdLst>
              <a:ahLst/>
              <a:cxnLst>
                <a:cxn ang="T10">
                  <a:pos x="T0" y="T1"/>
                </a:cxn>
                <a:cxn ang="T11">
                  <a:pos x="T2" y="T3"/>
                </a:cxn>
                <a:cxn ang="T12">
                  <a:pos x="T4" y="T5"/>
                </a:cxn>
                <a:cxn ang="T13">
                  <a:pos x="T6" y="T7"/>
                </a:cxn>
                <a:cxn ang="T14">
                  <a:pos x="T8" y="T9"/>
                </a:cxn>
              </a:cxnLst>
              <a:rect l="T15" t="T16" r="T17" b="T18"/>
              <a:pathLst>
                <a:path w="203" h="145">
                  <a:moveTo>
                    <a:pt x="144" y="0"/>
                  </a:moveTo>
                  <a:lnTo>
                    <a:pt x="58" y="0"/>
                  </a:lnTo>
                  <a:lnTo>
                    <a:pt x="0" y="144"/>
                  </a:lnTo>
                  <a:lnTo>
                    <a:pt x="202" y="144"/>
                  </a:lnTo>
                  <a:lnTo>
                    <a:pt x="144" y="0"/>
                  </a:lnTo>
                </a:path>
              </a:pathLst>
            </a:custGeom>
            <a:gradFill rotWithShape="0">
              <a:gsLst>
                <a:gs pos="0">
                  <a:srgbClr val="DADADA"/>
                </a:gs>
                <a:gs pos="100000">
                  <a:srgbClr val="838383"/>
                </a:gs>
              </a:gsLst>
              <a:lin ang="5400000" scaled="1"/>
            </a:gradFill>
            <a:ln w="12700" cap="rnd">
              <a:solidFill>
                <a:schemeClr val="bg2"/>
              </a:solidFill>
              <a:round/>
              <a:headEnd/>
              <a:tailEn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8" name="Freeform 17"/>
            <p:cNvSpPr>
              <a:spLocks noChangeAspect="1"/>
            </p:cNvSpPr>
            <p:nvPr/>
          </p:nvSpPr>
          <p:spPr bwMode="auto">
            <a:xfrm rot="-5400000">
              <a:off x="3584" y="1675"/>
              <a:ext cx="101" cy="232"/>
            </a:xfrm>
            <a:custGeom>
              <a:avLst/>
              <a:gdLst>
                <a:gd name="T0" fmla="*/ 100 w 101"/>
                <a:gd name="T1" fmla="*/ 0 h 232"/>
                <a:gd name="T2" fmla="*/ 0 w 101"/>
                <a:gd name="T3" fmla="*/ 87 h 232"/>
                <a:gd name="T4" fmla="*/ 57 w 101"/>
                <a:gd name="T5" fmla="*/ 231 h 232"/>
                <a:gd name="T6" fmla="*/ 100 w 101"/>
                <a:gd name="T7" fmla="*/ 202 h 232"/>
                <a:gd name="T8" fmla="*/ 100 w 101"/>
                <a:gd name="T9" fmla="*/ 0 h 232"/>
                <a:gd name="T10" fmla="*/ 0 60000 65536"/>
                <a:gd name="T11" fmla="*/ 0 60000 65536"/>
                <a:gd name="T12" fmla="*/ 0 60000 65536"/>
                <a:gd name="T13" fmla="*/ 0 60000 65536"/>
                <a:gd name="T14" fmla="*/ 0 60000 65536"/>
                <a:gd name="T15" fmla="*/ 0 w 101"/>
                <a:gd name="T16" fmla="*/ 0 h 232"/>
                <a:gd name="T17" fmla="*/ 101 w 101"/>
                <a:gd name="T18" fmla="*/ 232 h 232"/>
              </a:gdLst>
              <a:ahLst/>
              <a:cxnLst>
                <a:cxn ang="T10">
                  <a:pos x="T0" y="T1"/>
                </a:cxn>
                <a:cxn ang="T11">
                  <a:pos x="T2" y="T3"/>
                </a:cxn>
                <a:cxn ang="T12">
                  <a:pos x="T4" y="T5"/>
                </a:cxn>
                <a:cxn ang="T13">
                  <a:pos x="T6" y="T7"/>
                </a:cxn>
                <a:cxn ang="T14">
                  <a:pos x="T8" y="T9"/>
                </a:cxn>
              </a:cxnLst>
              <a:rect l="T15" t="T16" r="T17" b="T18"/>
              <a:pathLst>
                <a:path w="101" h="232">
                  <a:moveTo>
                    <a:pt x="100" y="0"/>
                  </a:moveTo>
                  <a:lnTo>
                    <a:pt x="0" y="87"/>
                  </a:lnTo>
                  <a:lnTo>
                    <a:pt x="57" y="231"/>
                  </a:lnTo>
                  <a:lnTo>
                    <a:pt x="100" y="202"/>
                  </a:lnTo>
                  <a:lnTo>
                    <a:pt x="100" y="0"/>
                  </a:lnTo>
                </a:path>
              </a:pathLst>
            </a:custGeom>
            <a:gradFill rotWithShape="0">
              <a:gsLst>
                <a:gs pos="0">
                  <a:srgbClr val="DADADA"/>
                </a:gs>
                <a:gs pos="100000">
                  <a:srgbClr val="838383"/>
                </a:gs>
              </a:gsLst>
              <a:lin ang="0" scaled="1"/>
            </a:gradFill>
            <a:ln w="12700" cap="rnd">
              <a:solidFill>
                <a:schemeClr val="bg2"/>
              </a:solidFill>
              <a:round/>
              <a:headEnd/>
              <a:tailEn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9" name="Freeform 18"/>
            <p:cNvSpPr>
              <a:spLocks noChangeAspect="1"/>
            </p:cNvSpPr>
            <p:nvPr/>
          </p:nvSpPr>
          <p:spPr bwMode="auto">
            <a:xfrm rot="-5400000">
              <a:off x="3584" y="1863"/>
              <a:ext cx="102" cy="232"/>
            </a:xfrm>
            <a:custGeom>
              <a:avLst/>
              <a:gdLst>
                <a:gd name="T0" fmla="*/ 0 w 102"/>
                <a:gd name="T1" fmla="*/ 0 h 232"/>
                <a:gd name="T2" fmla="*/ 101 w 102"/>
                <a:gd name="T3" fmla="*/ 87 h 232"/>
                <a:gd name="T4" fmla="*/ 43 w 102"/>
                <a:gd name="T5" fmla="*/ 231 h 232"/>
                <a:gd name="T6" fmla="*/ 0 w 102"/>
                <a:gd name="T7" fmla="*/ 202 h 232"/>
                <a:gd name="T8" fmla="*/ 0 w 102"/>
                <a:gd name="T9" fmla="*/ 0 h 232"/>
                <a:gd name="T10" fmla="*/ 0 60000 65536"/>
                <a:gd name="T11" fmla="*/ 0 60000 65536"/>
                <a:gd name="T12" fmla="*/ 0 60000 65536"/>
                <a:gd name="T13" fmla="*/ 0 60000 65536"/>
                <a:gd name="T14" fmla="*/ 0 60000 65536"/>
                <a:gd name="T15" fmla="*/ 0 w 102"/>
                <a:gd name="T16" fmla="*/ 0 h 232"/>
                <a:gd name="T17" fmla="*/ 102 w 102"/>
                <a:gd name="T18" fmla="*/ 232 h 232"/>
              </a:gdLst>
              <a:ahLst/>
              <a:cxnLst>
                <a:cxn ang="T10">
                  <a:pos x="T0" y="T1"/>
                </a:cxn>
                <a:cxn ang="T11">
                  <a:pos x="T2" y="T3"/>
                </a:cxn>
                <a:cxn ang="T12">
                  <a:pos x="T4" y="T5"/>
                </a:cxn>
                <a:cxn ang="T13">
                  <a:pos x="T6" y="T7"/>
                </a:cxn>
                <a:cxn ang="T14">
                  <a:pos x="T8" y="T9"/>
                </a:cxn>
              </a:cxnLst>
              <a:rect l="T15" t="T16" r="T17" b="T18"/>
              <a:pathLst>
                <a:path w="102" h="232">
                  <a:moveTo>
                    <a:pt x="0" y="0"/>
                  </a:moveTo>
                  <a:lnTo>
                    <a:pt x="101" y="87"/>
                  </a:lnTo>
                  <a:lnTo>
                    <a:pt x="43" y="231"/>
                  </a:lnTo>
                  <a:lnTo>
                    <a:pt x="0" y="202"/>
                  </a:lnTo>
                  <a:lnTo>
                    <a:pt x="0" y="0"/>
                  </a:lnTo>
                </a:path>
              </a:pathLst>
            </a:custGeom>
            <a:gradFill rotWithShape="0">
              <a:gsLst>
                <a:gs pos="0">
                  <a:srgbClr val="838383"/>
                </a:gs>
                <a:gs pos="100000">
                  <a:srgbClr val="DADADA"/>
                </a:gs>
              </a:gsLst>
              <a:lin ang="0" scaled="1"/>
            </a:gradFill>
            <a:ln w="12700" cap="rnd">
              <a:solidFill>
                <a:schemeClr val="bg2"/>
              </a:solidFill>
              <a:round/>
              <a:headEnd/>
              <a:tailEn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80" name="Freeform 19"/>
            <p:cNvSpPr>
              <a:spLocks noChangeAspect="1"/>
            </p:cNvSpPr>
            <p:nvPr/>
          </p:nvSpPr>
          <p:spPr bwMode="auto">
            <a:xfrm rot="-5400000">
              <a:off x="3418" y="1841"/>
              <a:ext cx="289" cy="88"/>
            </a:xfrm>
            <a:custGeom>
              <a:avLst/>
              <a:gdLst>
                <a:gd name="T0" fmla="*/ 288 w 289"/>
                <a:gd name="T1" fmla="*/ 0 h 88"/>
                <a:gd name="T2" fmla="*/ 0 w 289"/>
                <a:gd name="T3" fmla="*/ 0 h 88"/>
                <a:gd name="T4" fmla="*/ 101 w 289"/>
                <a:gd name="T5" fmla="*/ 87 h 88"/>
                <a:gd name="T6" fmla="*/ 187 w 289"/>
                <a:gd name="T7" fmla="*/ 87 h 88"/>
                <a:gd name="T8" fmla="*/ 288 w 289"/>
                <a:gd name="T9" fmla="*/ 0 h 88"/>
                <a:gd name="T10" fmla="*/ 0 60000 65536"/>
                <a:gd name="T11" fmla="*/ 0 60000 65536"/>
                <a:gd name="T12" fmla="*/ 0 60000 65536"/>
                <a:gd name="T13" fmla="*/ 0 60000 65536"/>
                <a:gd name="T14" fmla="*/ 0 60000 65536"/>
                <a:gd name="T15" fmla="*/ 0 w 289"/>
                <a:gd name="T16" fmla="*/ 0 h 88"/>
                <a:gd name="T17" fmla="*/ 289 w 289"/>
                <a:gd name="T18" fmla="*/ 88 h 88"/>
              </a:gdLst>
              <a:ahLst/>
              <a:cxnLst>
                <a:cxn ang="T10">
                  <a:pos x="T0" y="T1"/>
                </a:cxn>
                <a:cxn ang="T11">
                  <a:pos x="T2" y="T3"/>
                </a:cxn>
                <a:cxn ang="T12">
                  <a:pos x="T4" y="T5"/>
                </a:cxn>
                <a:cxn ang="T13">
                  <a:pos x="T6" y="T7"/>
                </a:cxn>
                <a:cxn ang="T14">
                  <a:pos x="T8" y="T9"/>
                </a:cxn>
              </a:cxnLst>
              <a:rect l="T15" t="T16" r="T17" b="T18"/>
              <a:pathLst>
                <a:path w="289" h="88">
                  <a:moveTo>
                    <a:pt x="288" y="0"/>
                  </a:moveTo>
                  <a:lnTo>
                    <a:pt x="0" y="0"/>
                  </a:lnTo>
                  <a:lnTo>
                    <a:pt x="101" y="87"/>
                  </a:lnTo>
                  <a:lnTo>
                    <a:pt x="187" y="87"/>
                  </a:lnTo>
                  <a:lnTo>
                    <a:pt x="288" y="0"/>
                  </a:lnTo>
                </a:path>
              </a:pathLst>
            </a:custGeom>
            <a:gradFill rotWithShape="0">
              <a:gsLst>
                <a:gs pos="0">
                  <a:srgbClr val="838383"/>
                </a:gs>
                <a:gs pos="100000">
                  <a:srgbClr val="DADADA"/>
                </a:gs>
              </a:gsLst>
              <a:lin ang="5400000" scaled="1"/>
            </a:gradFill>
            <a:ln w="12700" cap="rnd">
              <a:solidFill>
                <a:schemeClr val="bg2"/>
              </a:solidFill>
              <a:round/>
              <a:headEnd/>
              <a:tailEn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grpSp>
      <p:sp>
        <p:nvSpPr>
          <p:cNvPr id="39940" name="Freeform 37"/>
          <p:cNvSpPr>
            <a:spLocks/>
          </p:cNvSpPr>
          <p:nvPr/>
        </p:nvSpPr>
        <p:spPr bwMode="auto">
          <a:xfrm>
            <a:off x="3962400" y="3584352"/>
            <a:ext cx="2057400" cy="457200"/>
          </a:xfrm>
          <a:custGeom>
            <a:avLst/>
            <a:gdLst>
              <a:gd name="T0" fmla="*/ 0 w 1296"/>
              <a:gd name="T1" fmla="*/ 2147483647 h 288"/>
              <a:gd name="T2" fmla="*/ 2147483647 w 1296"/>
              <a:gd name="T3" fmla="*/ 2147483647 h 288"/>
              <a:gd name="T4" fmla="*/ 2147483647 w 1296"/>
              <a:gd name="T5" fmla="*/ 0 h 288"/>
              <a:gd name="T6" fmla="*/ 2147483647 w 1296"/>
              <a:gd name="T7" fmla="*/ 2147483647 h 288"/>
              <a:gd name="T8" fmla="*/ 2147483647 w 1296"/>
              <a:gd name="T9" fmla="*/ 2147483647 h 288"/>
              <a:gd name="T10" fmla="*/ 0 60000 65536"/>
              <a:gd name="T11" fmla="*/ 0 60000 65536"/>
              <a:gd name="T12" fmla="*/ 0 60000 65536"/>
              <a:gd name="T13" fmla="*/ 0 60000 65536"/>
              <a:gd name="T14" fmla="*/ 0 60000 65536"/>
              <a:gd name="T15" fmla="*/ 0 w 1296"/>
              <a:gd name="T16" fmla="*/ 0 h 288"/>
              <a:gd name="T17" fmla="*/ 1296 w 1296"/>
              <a:gd name="T18" fmla="*/ 288 h 288"/>
            </a:gdLst>
            <a:ahLst/>
            <a:cxnLst>
              <a:cxn ang="T10">
                <a:pos x="T0" y="T1"/>
              </a:cxn>
              <a:cxn ang="T11">
                <a:pos x="T2" y="T3"/>
              </a:cxn>
              <a:cxn ang="T12">
                <a:pos x="T4" y="T5"/>
              </a:cxn>
              <a:cxn ang="T13">
                <a:pos x="T6" y="T7"/>
              </a:cxn>
              <a:cxn ang="T14">
                <a:pos x="T8" y="T9"/>
              </a:cxn>
            </a:cxnLst>
            <a:rect l="T15" t="T16" r="T17" b="T18"/>
            <a:pathLst>
              <a:path w="1296" h="288">
                <a:moveTo>
                  <a:pt x="0" y="288"/>
                </a:moveTo>
                <a:cubicBezTo>
                  <a:pt x="88" y="216"/>
                  <a:pt x="176" y="144"/>
                  <a:pt x="288" y="96"/>
                </a:cubicBezTo>
                <a:cubicBezTo>
                  <a:pt x="400" y="48"/>
                  <a:pt x="544" y="0"/>
                  <a:pt x="672" y="0"/>
                </a:cubicBezTo>
                <a:cubicBezTo>
                  <a:pt x="800" y="0"/>
                  <a:pt x="952" y="48"/>
                  <a:pt x="1056" y="96"/>
                </a:cubicBezTo>
                <a:cubicBezTo>
                  <a:pt x="1160" y="144"/>
                  <a:pt x="1228" y="216"/>
                  <a:pt x="1296" y="288"/>
                </a:cubicBezTo>
              </a:path>
            </a:pathLst>
          </a:custGeom>
          <a:solidFill>
            <a:srgbClr val="B2B2B2"/>
          </a:solidFill>
          <a:ln w="28575">
            <a:solidFill>
              <a:schemeClr val="tx1"/>
            </a:solidFill>
            <a:round/>
            <a:headEnd/>
            <a:tailEn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41" name="Oval 38"/>
          <p:cNvSpPr>
            <a:spLocks noChangeArrowheads="1"/>
          </p:cNvSpPr>
          <p:nvPr/>
        </p:nvSpPr>
        <p:spPr bwMode="auto">
          <a:xfrm>
            <a:off x="4991100" y="3551015"/>
            <a:ext cx="76200" cy="76200"/>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42" name="Line 39"/>
          <p:cNvSpPr>
            <a:spLocks noChangeShapeType="1"/>
          </p:cNvSpPr>
          <p:nvPr/>
        </p:nvSpPr>
        <p:spPr bwMode="auto">
          <a:xfrm flipV="1">
            <a:off x="5029200" y="2822352"/>
            <a:ext cx="0" cy="762000"/>
          </a:xfrm>
          <a:prstGeom prst="line">
            <a:avLst/>
          </a:prstGeom>
          <a:noFill/>
          <a:ln w="38100">
            <a:solidFill>
              <a:schemeClr val="tx1"/>
            </a:solidFill>
            <a:round/>
            <a:headEnd/>
            <a:tailEnd type="triangle" w="med" len="me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43" name="Text Box 42"/>
          <p:cNvSpPr txBox="1">
            <a:spLocks noChangeArrowheads="1"/>
          </p:cNvSpPr>
          <p:nvPr/>
        </p:nvSpPr>
        <p:spPr bwMode="auto">
          <a:xfrm>
            <a:off x="4876800" y="2517552"/>
            <a:ext cx="381000" cy="336550"/>
          </a:xfrm>
          <a:prstGeom prst="rect">
            <a:avLst/>
          </a:prstGeom>
          <a:noFill/>
          <a:ln w="9525">
            <a:noFill/>
            <a:miter lim="800000"/>
            <a:headEnd/>
            <a:tailEnd/>
          </a:ln>
        </p:spPr>
        <p:txBody>
          <a:bodyPr>
            <a:spAutoFit/>
          </a:bodyPr>
          <a:lstStyle/>
          <a:p>
            <a:pPr fontAlgn="base">
              <a:spcBef>
                <a:spcPct val="50000"/>
              </a:spcBef>
              <a:spcAft>
                <a:spcPct val="0"/>
              </a:spcAft>
              <a:defRPr/>
            </a:pPr>
            <a:r>
              <a:rPr lang="en-US" sz="1600" b="1">
                <a:solidFill>
                  <a:srgbClr val="000000"/>
                </a:solidFill>
                <a:latin typeface="Arial"/>
                <a:cs typeface="Arial" pitchFamily="34" charset="0"/>
              </a:rPr>
              <a:t>N</a:t>
            </a:r>
          </a:p>
        </p:txBody>
      </p:sp>
      <p:grpSp>
        <p:nvGrpSpPr>
          <p:cNvPr id="3" name="Group 54"/>
          <p:cNvGrpSpPr>
            <a:grpSpLocks/>
          </p:cNvGrpSpPr>
          <p:nvPr/>
        </p:nvGrpSpPr>
        <p:grpSpPr bwMode="auto">
          <a:xfrm>
            <a:off x="3124200" y="2212752"/>
            <a:ext cx="1905000" cy="1371600"/>
            <a:chOff x="1008" y="1152"/>
            <a:chExt cx="1200" cy="864"/>
          </a:xfrm>
        </p:grpSpPr>
        <p:sp>
          <p:nvSpPr>
            <p:cNvPr id="39963" name="AutoShape 41"/>
            <p:cNvSpPr>
              <a:spLocks noChangeArrowheads="1"/>
            </p:cNvSpPr>
            <p:nvPr/>
          </p:nvSpPr>
          <p:spPr bwMode="auto">
            <a:xfrm>
              <a:off x="1008" y="1152"/>
              <a:ext cx="288" cy="288"/>
            </a:xfrm>
            <a:prstGeom prst="sun">
              <a:avLst>
                <a:gd name="adj" fmla="val 25000"/>
              </a:avLst>
            </a:prstGeom>
            <a:solidFill>
              <a:srgbClr val="FFFF00"/>
            </a:solidFill>
            <a:ln w="9525">
              <a:solidFill>
                <a:schemeClr val="tx1"/>
              </a:solidFill>
              <a:miter lim="800000"/>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grpSp>
          <p:nvGrpSpPr>
            <p:cNvPr id="4" name="Group 53"/>
            <p:cNvGrpSpPr>
              <a:grpSpLocks/>
            </p:cNvGrpSpPr>
            <p:nvPr/>
          </p:nvGrpSpPr>
          <p:grpSpPr bwMode="auto">
            <a:xfrm>
              <a:off x="1680" y="1718"/>
              <a:ext cx="528" cy="298"/>
              <a:chOff x="1680" y="1718"/>
              <a:chExt cx="528" cy="298"/>
            </a:xfrm>
          </p:grpSpPr>
          <p:sp>
            <p:nvSpPr>
              <p:cNvPr id="39965" name="Line 43"/>
              <p:cNvSpPr>
                <a:spLocks noChangeShapeType="1"/>
              </p:cNvSpPr>
              <p:nvPr/>
            </p:nvSpPr>
            <p:spPr bwMode="auto">
              <a:xfrm flipH="1" flipV="1">
                <a:off x="1824" y="1728"/>
                <a:ext cx="384" cy="288"/>
              </a:xfrm>
              <a:prstGeom prst="line">
                <a:avLst/>
              </a:prstGeom>
              <a:noFill/>
              <a:ln w="38100">
                <a:solidFill>
                  <a:schemeClr val="tx1"/>
                </a:solidFill>
                <a:round/>
                <a:headEnd/>
                <a:tailEnd type="triangle" w="med" len="me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66" name="Text Box 44"/>
              <p:cNvSpPr txBox="1">
                <a:spLocks noChangeArrowheads="1"/>
              </p:cNvSpPr>
              <p:nvPr/>
            </p:nvSpPr>
            <p:spPr bwMode="auto">
              <a:xfrm>
                <a:off x="1680" y="1718"/>
                <a:ext cx="336" cy="212"/>
              </a:xfrm>
              <a:prstGeom prst="rect">
                <a:avLst/>
              </a:prstGeom>
              <a:noFill/>
              <a:ln w="9525">
                <a:noFill/>
                <a:miter lim="800000"/>
                <a:headEnd/>
                <a:tailEnd/>
              </a:ln>
            </p:spPr>
            <p:txBody>
              <a:bodyPr>
                <a:spAutoFit/>
              </a:bodyPr>
              <a:lstStyle/>
              <a:p>
                <a:pPr fontAlgn="base">
                  <a:spcBef>
                    <a:spcPct val="50000"/>
                  </a:spcBef>
                  <a:spcAft>
                    <a:spcPct val="0"/>
                  </a:spcAft>
                  <a:defRPr/>
                </a:pPr>
                <a:r>
                  <a:rPr lang="en-US" sz="1600" b="1">
                    <a:solidFill>
                      <a:srgbClr val="000000"/>
                    </a:solidFill>
                    <a:latin typeface="Arial"/>
                    <a:cs typeface="Arial" pitchFamily="34" charset="0"/>
                  </a:rPr>
                  <a:t>L</a:t>
                </a:r>
                <a:r>
                  <a:rPr lang="en-US" sz="1600" b="1" baseline="-25000">
                    <a:solidFill>
                      <a:srgbClr val="000000"/>
                    </a:solidFill>
                    <a:latin typeface="Arial"/>
                    <a:cs typeface="Arial" pitchFamily="34" charset="0"/>
                  </a:rPr>
                  <a:t>1</a:t>
                </a:r>
              </a:p>
            </p:txBody>
          </p:sp>
        </p:grpSp>
      </p:grpSp>
      <p:grpSp>
        <p:nvGrpSpPr>
          <p:cNvPr id="5" name="Group 55"/>
          <p:cNvGrpSpPr>
            <a:grpSpLocks/>
          </p:cNvGrpSpPr>
          <p:nvPr/>
        </p:nvGrpSpPr>
        <p:grpSpPr bwMode="auto">
          <a:xfrm>
            <a:off x="5029200" y="1679352"/>
            <a:ext cx="914400" cy="1905000"/>
            <a:chOff x="2208" y="816"/>
            <a:chExt cx="576" cy="1200"/>
          </a:xfrm>
        </p:grpSpPr>
        <p:sp>
          <p:nvSpPr>
            <p:cNvPr id="39960" name="AutoShape 45"/>
            <p:cNvSpPr>
              <a:spLocks noChangeArrowheads="1"/>
            </p:cNvSpPr>
            <p:nvPr/>
          </p:nvSpPr>
          <p:spPr bwMode="auto">
            <a:xfrm>
              <a:off x="2496" y="816"/>
              <a:ext cx="288" cy="288"/>
            </a:xfrm>
            <a:prstGeom prst="sun">
              <a:avLst>
                <a:gd name="adj" fmla="val 25000"/>
              </a:avLst>
            </a:prstGeom>
            <a:solidFill>
              <a:srgbClr val="FFFF00"/>
            </a:solidFill>
            <a:ln w="9525">
              <a:solidFill>
                <a:schemeClr val="tx1"/>
              </a:solidFill>
              <a:miter lim="800000"/>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61" name="Line 46"/>
            <p:cNvSpPr>
              <a:spLocks noChangeShapeType="1"/>
            </p:cNvSpPr>
            <p:nvPr/>
          </p:nvSpPr>
          <p:spPr bwMode="auto">
            <a:xfrm flipV="1">
              <a:off x="2208" y="1584"/>
              <a:ext cx="192" cy="432"/>
            </a:xfrm>
            <a:prstGeom prst="line">
              <a:avLst/>
            </a:prstGeom>
            <a:noFill/>
            <a:ln w="38100">
              <a:solidFill>
                <a:schemeClr val="tx1"/>
              </a:solidFill>
              <a:round/>
              <a:headEnd/>
              <a:tailEnd type="triangle" w="med" len="me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62" name="Text Box 47"/>
            <p:cNvSpPr txBox="1">
              <a:spLocks noChangeArrowheads="1"/>
            </p:cNvSpPr>
            <p:nvPr/>
          </p:nvSpPr>
          <p:spPr bwMode="auto">
            <a:xfrm>
              <a:off x="2352" y="1584"/>
              <a:ext cx="336" cy="212"/>
            </a:xfrm>
            <a:prstGeom prst="rect">
              <a:avLst/>
            </a:prstGeom>
            <a:noFill/>
            <a:ln w="9525">
              <a:noFill/>
              <a:miter lim="800000"/>
              <a:headEnd/>
              <a:tailEnd/>
            </a:ln>
          </p:spPr>
          <p:txBody>
            <a:bodyPr>
              <a:spAutoFit/>
            </a:bodyPr>
            <a:lstStyle/>
            <a:p>
              <a:pPr fontAlgn="base">
                <a:spcBef>
                  <a:spcPct val="50000"/>
                </a:spcBef>
                <a:spcAft>
                  <a:spcPct val="0"/>
                </a:spcAft>
                <a:defRPr/>
              </a:pPr>
              <a:r>
                <a:rPr lang="en-US" sz="1600" b="1">
                  <a:solidFill>
                    <a:srgbClr val="000000"/>
                  </a:solidFill>
                  <a:latin typeface="Arial"/>
                  <a:cs typeface="Arial" pitchFamily="34" charset="0"/>
                </a:rPr>
                <a:t>L</a:t>
              </a:r>
              <a:r>
                <a:rPr lang="en-US" sz="1600" b="1" baseline="-25000">
                  <a:solidFill>
                    <a:srgbClr val="000000"/>
                  </a:solidFill>
                  <a:latin typeface="Arial"/>
                  <a:cs typeface="Arial" pitchFamily="34" charset="0"/>
                </a:rPr>
                <a:t>2</a:t>
              </a:r>
            </a:p>
          </p:txBody>
        </p:sp>
      </p:grpSp>
      <p:sp>
        <p:nvSpPr>
          <p:cNvPr id="39946" name="Line 49"/>
          <p:cNvSpPr>
            <a:spLocks noChangeShapeType="1"/>
          </p:cNvSpPr>
          <p:nvPr/>
        </p:nvSpPr>
        <p:spPr bwMode="auto">
          <a:xfrm flipV="1">
            <a:off x="5029200" y="3355752"/>
            <a:ext cx="609600" cy="228600"/>
          </a:xfrm>
          <a:prstGeom prst="line">
            <a:avLst/>
          </a:prstGeom>
          <a:noFill/>
          <a:ln w="38100">
            <a:solidFill>
              <a:schemeClr val="tx1"/>
            </a:solidFill>
            <a:round/>
            <a:headEnd/>
            <a:tailEnd type="triangle" w="med" len="me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47" name="Text Box 50"/>
          <p:cNvSpPr txBox="1">
            <a:spLocks noChangeArrowheads="1"/>
          </p:cNvSpPr>
          <p:nvPr/>
        </p:nvSpPr>
        <p:spPr bwMode="auto">
          <a:xfrm>
            <a:off x="5486400" y="3355752"/>
            <a:ext cx="381000" cy="336550"/>
          </a:xfrm>
          <a:prstGeom prst="rect">
            <a:avLst/>
          </a:prstGeom>
          <a:noFill/>
          <a:ln w="9525">
            <a:noFill/>
            <a:miter lim="800000"/>
            <a:headEnd/>
            <a:tailEnd/>
          </a:ln>
        </p:spPr>
        <p:txBody>
          <a:bodyPr>
            <a:spAutoFit/>
          </a:bodyPr>
          <a:lstStyle/>
          <a:p>
            <a:pPr fontAlgn="base">
              <a:spcBef>
                <a:spcPct val="50000"/>
              </a:spcBef>
              <a:spcAft>
                <a:spcPct val="0"/>
              </a:spcAft>
              <a:defRPr/>
            </a:pPr>
            <a:r>
              <a:rPr lang="en-US" sz="1600" b="1">
                <a:solidFill>
                  <a:srgbClr val="000000"/>
                </a:solidFill>
                <a:latin typeface="Arial"/>
                <a:cs typeface="Arial" pitchFamily="34" charset="0"/>
              </a:rPr>
              <a:t>V</a:t>
            </a:r>
          </a:p>
        </p:txBody>
      </p:sp>
      <p:grpSp>
        <p:nvGrpSpPr>
          <p:cNvPr id="6" name="Group 56"/>
          <p:cNvGrpSpPr>
            <a:grpSpLocks/>
          </p:cNvGrpSpPr>
          <p:nvPr/>
        </p:nvGrpSpPr>
        <p:grpSpPr bwMode="auto">
          <a:xfrm>
            <a:off x="4114800" y="1755552"/>
            <a:ext cx="914400" cy="1828800"/>
            <a:chOff x="1632" y="864"/>
            <a:chExt cx="576" cy="1152"/>
          </a:xfrm>
        </p:grpSpPr>
        <p:sp>
          <p:nvSpPr>
            <p:cNvPr id="39957" name="AutoShape 48"/>
            <p:cNvSpPr>
              <a:spLocks noChangeArrowheads="1"/>
            </p:cNvSpPr>
            <p:nvPr/>
          </p:nvSpPr>
          <p:spPr bwMode="auto">
            <a:xfrm>
              <a:off x="1632" y="864"/>
              <a:ext cx="288" cy="288"/>
            </a:xfrm>
            <a:prstGeom prst="sun">
              <a:avLst>
                <a:gd name="adj" fmla="val 25000"/>
              </a:avLst>
            </a:prstGeom>
            <a:solidFill>
              <a:srgbClr val="FFFF00"/>
            </a:solidFill>
            <a:ln w="9525">
              <a:solidFill>
                <a:schemeClr val="tx1"/>
              </a:solidFill>
              <a:miter lim="800000"/>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58" name="Line 51"/>
            <p:cNvSpPr>
              <a:spLocks noChangeShapeType="1"/>
            </p:cNvSpPr>
            <p:nvPr/>
          </p:nvSpPr>
          <p:spPr bwMode="auto">
            <a:xfrm flipH="1" flipV="1">
              <a:off x="2016" y="1584"/>
              <a:ext cx="192" cy="432"/>
            </a:xfrm>
            <a:prstGeom prst="line">
              <a:avLst/>
            </a:prstGeom>
            <a:noFill/>
            <a:ln w="38100">
              <a:solidFill>
                <a:schemeClr val="tx1"/>
              </a:solidFill>
              <a:round/>
              <a:headEnd/>
              <a:tailEnd type="triangle" w="med" len="me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59" name="Text Box 52"/>
            <p:cNvSpPr txBox="1">
              <a:spLocks noChangeArrowheads="1"/>
            </p:cNvSpPr>
            <p:nvPr/>
          </p:nvSpPr>
          <p:spPr bwMode="auto">
            <a:xfrm>
              <a:off x="1872" y="1584"/>
              <a:ext cx="336" cy="212"/>
            </a:xfrm>
            <a:prstGeom prst="rect">
              <a:avLst/>
            </a:prstGeom>
            <a:noFill/>
            <a:ln w="9525">
              <a:noFill/>
              <a:miter lim="800000"/>
              <a:headEnd/>
              <a:tailEnd/>
            </a:ln>
          </p:spPr>
          <p:txBody>
            <a:bodyPr>
              <a:spAutoFit/>
            </a:bodyPr>
            <a:lstStyle/>
            <a:p>
              <a:pPr fontAlgn="base">
                <a:spcBef>
                  <a:spcPct val="50000"/>
                </a:spcBef>
                <a:spcAft>
                  <a:spcPct val="0"/>
                </a:spcAft>
                <a:defRPr/>
              </a:pPr>
              <a:r>
                <a:rPr lang="en-US" sz="1600" b="1">
                  <a:solidFill>
                    <a:srgbClr val="000000"/>
                  </a:solidFill>
                  <a:latin typeface="Arial"/>
                  <a:cs typeface="Arial" pitchFamily="34" charset="0"/>
                </a:rPr>
                <a:t>L</a:t>
              </a:r>
              <a:r>
                <a:rPr lang="en-US" sz="1600" b="1" baseline="-25000">
                  <a:solidFill>
                    <a:srgbClr val="000000"/>
                  </a:solidFill>
                  <a:latin typeface="Arial"/>
                  <a:cs typeface="Arial" pitchFamily="34" charset="0"/>
                </a:rPr>
                <a:t>3</a:t>
              </a:r>
            </a:p>
          </p:txBody>
        </p:sp>
      </p:grpSp>
      <p:pic>
        <p:nvPicPr>
          <p:cNvPr id="435289" name="Picture 89" descr="Edittex"/>
          <p:cNvPicPr>
            <a:picLocks noChangeAspect="1" noChangeArrowheads="1"/>
          </p:cNvPicPr>
          <p:nvPr>
            <p:custDataLst>
              <p:tags r:id="rId1"/>
            </p:custDataLst>
          </p:nvPr>
        </p:nvPicPr>
        <p:blipFill>
          <a:blip r:embed="rId6" cstate="print"/>
          <a:srcRect/>
          <a:stretch>
            <a:fillRect/>
          </a:stretch>
        </p:blipFill>
        <p:spPr bwMode="auto">
          <a:xfrm>
            <a:off x="7367588" y="2563591"/>
            <a:ext cx="2400300" cy="333375"/>
          </a:xfrm>
          <a:prstGeom prst="rect">
            <a:avLst/>
          </a:prstGeom>
          <a:noFill/>
          <a:ln w="9525">
            <a:noFill/>
            <a:miter lim="800000"/>
            <a:headEnd/>
            <a:tailEnd/>
          </a:ln>
        </p:spPr>
      </p:pic>
      <p:pic>
        <p:nvPicPr>
          <p:cNvPr id="435290" name="Picture 90" descr="Edittex"/>
          <p:cNvPicPr>
            <a:picLocks noChangeAspect="1" noChangeArrowheads="1"/>
          </p:cNvPicPr>
          <p:nvPr>
            <p:custDataLst>
              <p:tags r:id="rId2"/>
            </p:custDataLst>
          </p:nvPr>
        </p:nvPicPr>
        <p:blipFill>
          <a:blip r:embed="rId7" cstate="print"/>
          <a:srcRect/>
          <a:stretch>
            <a:fillRect/>
          </a:stretch>
        </p:blipFill>
        <p:spPr bwMode="auto">
          <a:xfrm>
            <a:off x="7372350" y="3085878"/>
            <a:ext cx="2400300" cy="333375"/>
          </a:xfrm>
          <a:prstGeom prst="rect">
            <a:avLst/>
          </a:prstGeom>
          <a:noFill/>
          <a:ln w="9525">
            <a:noFill/>
            <a:miter lim="800000"/>
            <a:headEnd/>
            <a:tailEnd/>
          </a:ln>
        </p:spPr>
      </p:pic>
      <p:pic>
        <p:nvPicPr>
          <p:cNvPr id="435291" name="Picture 91" descr="Edittex"/>
          <p:cNvPicPr>
            <a:picLocks noChangeAspect="1" noChangeArrowheads="1"/>
          </p:cNvPicPr>
          <p:nvPr>
            <p:custDataLst>
              <p:tags r:id="rId3"/>
            </p:custDataLst>
          </p:nvPr>
        </p:nvPicPr>
        <p:blipFill>
          <a:blip r:embed="rId8" cstate="print"/>
          <a:srcRect/>
          <a:stretch>
            <a:fillRect/>
          </a:stretch>
        </p:blipFill>
        <p:spPr bwMode="auto">
          <a:xfrm>
            <a:off x="7372350" y="3619278"/>
            <a:ext cx="2400300" cy="333375"/>
          </a:xfrm>
          <a:prstGeom prst="rect">
            <a:avLst/>
          </a:prstGeom>
          <a:noFill/>
          <a:ln w="9525">
            <a:noFill/>
            <a:miter lim="800000"/>
            <a:headEnd/>
            <a:tailEnd/>
          </a:ln>
        </p:spPr>
      </p:pic>
      <p:sp>
        <p:nvSpPr>
          <p:cNvPr id="435298" name="Rectangle 98"/>
          <p:cNvSpPr>
            <a:spLocks noChangeArrowheads="1"/>
          </p:cNvSpPr>
          <p:nvPr/>
        </p:nvSpPr>
        <p:spPr bwMode="auto">
          <a:xfrm>
            <a:off x="2286000" y="4422552"/>
            <a:ext cx="7239000" cy="533400"/>
          </a:xfrm>
          <a:prstGeom prst="rect">
            <a:avLst/>
          </a:prstGeom>
          <a:noFill/>
          <a:ln w="12700">
            <a:noFill/>
            <a:miter lim="800000"/>
            <a:headEnd/>
            <a:tailEnd/>
          </a:ln>
        </p:spPr>
        <p:txBody>
          <a:bodyPr lIns="80962" tIns="39688" rIns="80962" bIns="39688"/>
          <a:lstStyle/>
          <a:p>
            <a:pPr marL="342900" indent="-342900" fontAlgn="base">
              <a:spcBef>
                <a:spcPct val="20000"/>
              </a:spcBef>
              <a:spcAft>
                <a:spcPct val="0"/>
              </a:spcAft>
              <a:defRPr/>
            </a:pPr>
            <a:r>
              <a:rPr lang="en-US" sz="2000" dirty="0">
                <a:solidFill>
                  <a:srgbClr val="000000"/>
                </a:solidFill>
                <a:latin typeface="+mj-lt"/>
                <a:cs typeface="Arial" pitchFamily="34" charset="0"/>
              </a:rPr>
              <a:t>Can write this as a matrix equation:</a:t>
            </a:r>
            <a:endParaRPr lang="en-US" dirty="0">
              <a:solidFill>
                <a:srgbClr val="000000"/>
              </a:solidFill>
              <a:latin typeface="+mj-lt"/>
              <a:cs typeface="Arial" pitchFamily="34" charset="0"/>
            </a:endParaRPr>
          </a:p>
        </p:txBody>
      </p:sp>
      <p:pic>
        <p:nvPicPr>
          <p:cNvPr id="435303" name="Picture 103" descr="Edittex"/>
          <p:cNvPicPr>
            <a:picLocks noChangeAspect="1" noChangeArrowheads="1"/>
          </p:cNvPicPr>
          <p:nvPr>
            <p:custDataLst>
              <p:tags r:id="rId4"/>
            </p:custDataLst>
          </p:nvPr>
        </p:nvPicPr>
        <p:blipFill>
          <a:blip r:embed="rId9" cstate="print"/>
          <a:srcRect/>
          <a:stretch>
            <a:fillRect/>
          </a:stretch>
        </p:blipFill>
        <p:spPr bwMode="auto">
          <a:xfrm>
            <a:off x="4144964" y="5095652"/>
            <a:ext cx="3451225" cy="1384300"/>
          </a:xfrm>
          <a:prstGeom prst="rect">
            <a:avLst/>
          </a:prstGeom>
          <a:noFill/>
          <a:ln w="9525">
            <a:noFill/>
            <a:miter lim="800000"/>
            <a:headEnd/>
            <a:tailEnd/>
          </a:ln>
        </p:spPr>
      </p:pic>
      <p:pic>
        <p:nvPicPr>
          <p:cNvPr id="815105" name="Picture 1"/>
          <p:cNvPicPr>
            <a:picLocks noChangeAspect="1" noChangeArrowheads="1"/>
          </p:cNvPicPr>
          <p:nvPr/>
        </p:nvPicPr>
        <p:blipFill>
          <a:blip r:embed="rId10" cstate="print"/>
          <a:srcRect/>
          <a:stretch>
            <a:fillRect/>
          </a:stretch>
        </p:blipFill>
        <p:spPr bwMode="auto">
          <a:xfrm>
            <a:off x="2411413" y="2563590"/>
            <a:ext cx="582612" cy="58261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15106" name="Picture 2"/>
          <p:cNvPicPr>
            <a:picLocks noChangeAspect="1" noChangeArrowheads="1"/>
          </p:cNvPicPr>
          <p:nvPr/>
        </p:nvPicPr>
        <p:blipFill>
          <a:blip r:embed="rId11" cstate="print"/>
          <a:srcRect/>
          <a:stretch>
            <a:fillRect/>
          </a:stretch>
        </p:blipFill>
        <p:spPr bwMode="auto">
          <a:xfrm>
            <a:off x="4843463" y="1371378"/>
            <a:ext cx="588962" cy="59372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15108" name="Picture 4"/>
          <p:cNvPicPr>
            <a:picLocks noChangeAspect="1" noChangeArrowheads="1"/>
          </p:cNvPicPr>
          <p:nvPr/>
        </p:nvPicPr>
        <p:blipFill>
          <a:blip r:embed="rId12" cstate="print"/>
          <a:srcRect/>
          <a:stretch>
            <a:fillRect/>
          </a:stretch>
        </p:blipFill>
        <p:spPr bwMode="auto">
          <a:xfrm>
            <a:off x="3475038" y="1493615"/>
            <a:ext cx="582612" cy="588962"/>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85365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Example</a:t>
            </a:r>
          </a:p>
        </p:txBody>
      </p:sp>
      <p:sp>
        <p:nvSpPr>
          <p:cNvPr id="2" name="Content Placeholder 1">
            <a:extLst>
              <a:ext uri="{FF2B5EF4-FFF2-40B4-BE49-F238E27FC236}">
                <a16:creationId xmlns:a16="http://schemas.microsoft.com/office/drawing/2014/main" id="{0AEF83D4-F1C6-451D-B7E4-920B365F658F}"/>
              </a:ext>
            </a:extLst>
          </p:cNvPr>
          <p:cNvSpPr>
            <a:spLocks noGrp="1"/>
          </p:cNvSpPr>
          <p:nvPr>
            <p:ph idx="1"/>
          </p:nvPr>
        </p:nvSpPr>
        <p:spPr/>
        <p:txBody>
          <a:bodyPr/>
          <a:lstStyle/>
          <a:p>
            <a:endParaRPr lang="en-US"/>
          </a:p>
        </p:txBody>
      </p:sp>
      <p:pic>
        <p:nvPicPr>
          <p:cNvPr id="35844" name="Picture 5" descr="buddhas"/>
          <p:cNvPicPr>
            <a:picLocks noChangeAspect="1" noChangeArrowheads="1"/>
          </p:cNvPicPr>
          <p:nvPr/>
        </p:nvPicPr>
        <p:blipFill>
          <a:blip r:embed="rId2" cstate="print"/>
          <a:srcRect/>
          <a:stretch>
            <a:fillRect/>
          </a:stretch>
        </p:blipFill>
        <p:spPr bwMode="auto">
          <a:xfrm>
            <a:off x="2099001" y="2053431"/>
            <a:ext cx="8491537" cy="2751137"/>
          </a:xfrm>
          <a:prstGeom prst="rect">
            <a:avLst/>
          </a:prstGeom>
          <a:noFill/>
          <a:ln w="9525">
            <a:noFill/>
            <a:miter lim="800000"/>
            <a:headEnd/>
            <a:tailEnd/>
          </a:ln>
        </p:spPr>
      </p:pic>
    </p:spTree>
    <p:extLst>
      <p:ext uri="{BB962C8B-B14F-4D97-AF65-F5344CB8AC3E}">
        <p14:creationId xmlns:p14="http://schemas.microsoft.com/office/powerpoint/2010/main" val="33965005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050" y="2778359"/>
            <a:ext cx="10189750" cy="1143000"/>
          </a:xfrm>
        </p:spPr>
        <p:txBody>
          <a:bodyPr>
            <a:normAutofit/>
          </a:bodyPr>
          <a:lstStyle/>
          <a:p>
            <a:pPr algn="l"/>
            <a:r>
              <a:rPr lang="en-US" sz="6000" b="1" dirty="0"/>
              <a:t>Recognition / Deep Learning</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Classification</a:t>
            </a:r>
          </a:p>
        </p:txBody>
      </p:sp>
      <p:pic>
        <p:nvPicPr>
          <p:cNvPr id="4" name="Picture 3" descr="Screen Shot 2015-04-13 at 9.09.28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676401"/>
            <a:ext cx="9144000" cy="4419737"/>
          </a:xfrm>
          <a:prstGeom prst="rect">
            <a:avLst/>
          </a:prstGeom>
        </p:spPr>
      </p:pic>
      <p:sp>
        <p:nvSpPr>
          <p:cNvPr id="5" name="Text Box 6"/>
          <p:cNvSpPr txBox="1">
            <a:spLocks noChangeArrowheads="1"/>
          </p:cNvSpPr>
          <p:nvPr/>
        </p:nvSpPr>
        <p:spPr bwMode="auto">
          <a:xfrm>
            <a:off x="8072418" y="6457890"/>
            <a:ext cx="259558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000" dirty="0"/>
              <a:t>Slides from Andrej </a:t>
            </a:r>
            <a:r>
              <a:rPr lang="en-US" sz="1000" dirty="0" err="1"/>
              <a:t>Karpathy</a:t>
            </a:r>
            <a:r>
              <a:rPr lang="en-US" sz="1000" dirty="0"/>
              <a:t> and </a:t>
            </a:r>
            <a:r>
              <a:rPr lang="en-US" sz="1000" dirty="0" err="1"/>
              <a:t>Fei-Fei</a:t>
            </a:r>
            <a:r>
              <a:rPr lang="en-US" sz="1000" dirty="0"/>
              <a:t> Li</a:t>
            </a:r>
          </a:p>
          <a:p>
            <a:r>
              <a:rPr lang="en-US" sz="1000" dirty="0">
                <a:hlinkClick r:id="rId3"/>
              </a:rPr>
              <a:t>http://vision.stanford.edu/teaching/cs231n/</a:t>
            </a:r>
            <a:endParaRPr lang="en-US" sz="1000" dirty="0"/>
          </a:p>
        </p:txBody>
      </p:sp>
    </p:spTree>
    <p:extLst>
      <p:ext uri="{BB962C8B-B14F-4D97-AF65-F5344CB8AC3E}">
        <p14:creationId xmlns:p14="http://schemas.microsoft.com/office/powerpoint/2010/main" val="185334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E3FEE-45B7-443B-9559-3FCFF7ED2934}"/>
              </a:ext>
            </a:extLst>
          </p:cNvPr>
          <p:cNvSpPr>
            <a:spLocks noGrp="1"/>
          </p:cNvSpPr>
          <p:nvPr>
            <p:ph type="title"/>
          </p:nvPr>
        </p:nvSpPr>
        <p:spPr/>
        <p:txBody>
          <a:bodyPr/>
          <a:lstStyle/>
          <a:p>
            <a:r>
              <a:rPr lang="en-US" dirty="0"/>
              <a:t>Topics: Geometry, continued</a:t>
            </a:r>
          </a:p>
        </p:txBody>
      </p:sp>
      <p:sp>
        <p:nvSpPr>
          <p:cNvPr id="3" name="Content Placeholder 2">
            <a:extLst>
              <a:ext uri="{FF2B5EF4-FFF2-40B4-BE49-F238E27FC236}">
                <a16:creationId xmlns:a16="http://schemas.microsoft.com/office/drawing/2014/main" id="{30D5C52B-EF6F-47AD-AD83-7F7A130BFD8F}"/>
              </a:ext>
            </a:extLst>
          </p:cNvPr>
          <p:cNvSpPr>
            <a:spLocks noGrp="1"/>
          </p:cNvSpPr>
          <p:nvPr>
            <p:ph idx="1"/>
          </p:nvPr>
        </p:nvSpPr>
        <p:spPr/>
        <p:txBody>
          <a:bodyPr/>
          <a:lstStyle/>
          <a:p>
            <a:r>
              <a:rPr lang="en-US" dirty="0"/>
              <a:t>Light, color, perception</a:t>
            </a:r>
          </a:p>
          <a:p>
            <a:r>
              <a:rPr lang="en-US" dirty="0"/>
              <a:t>Lambertian reflectance</a:t>
            </a:r>
          </a:p>
          <a:p>
            <a:r>
              <a:rPr lang="en-US" dirty="0"/>
              <a:t>Photometric stereo</a:t>
            </a:r>
          </a:p>
        </p:txBody>
      </p:sp>
    </p:spTree>
    <p:extLst>
      <p:ext uri="{BB962C8B-B14F-4D97-AF65-F5344CB8AC3E}">
        <p14:creationId xmlns:p14="http://schemas.microsoft.com/office/powerpoint/2010/main" val="42846599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46C48-858D-483C-85A2-FB92BA95CF48}"/>
              </a:ext>
            </a:extLst>
          </p:cNvPr>
          <p:cNvSpPr>
            <a:spLocks noGrp="1"/>
          </p:cNvSpPr>
          <p:nvPr>
            <p:ph type="title"/>
          </p:nvPr>
        </p:nvSpPr>
        <p:spPr/>
        <p:txBody>
          <a:bodyPr/>
          <a:lstStyle/>
          <a:p>
            <a:r>
              <a:rPr lang="en-US" dirty="0"/>
              <a:t>Object detection</a:t>
            </a:r>
          </a:p>
        </p:txBody>
      </p:sp>
      <p:pic>
        <p:nvPicPr>
          <p:cNvPr id="4" name="Picture 2" descr="Image result for object detection cats">
            <a:extLst>
              <a:ext uri="{FF2B5EF4-FFF2-40B4-BE49-F238E27FC236}">
                <a16:creationId xmlns:a16="http://schemas.microsoft.com/office/drawing/2014/main" id="{A915B841-3832-4F04-824F-CD57A7BE1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76414"/>
            <a:ext cx="9144000" cy="508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8053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k-nearest neighbor</a:t>
            </a:r>
          </a:p>
        </p:txBody>
      </p:sp>
      <p:pic>
        <p:nvPicPr>
          <p:cNvPr id="4" name="Picture 3" descr="Screen Shot 2015-04-13 at 9.55.49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505200"/>
            <a:ext cx="9144000" cy="2529866"/>
          </a:xfrm>
          <a:prstGeom prst="rect">
            <a:avLst/>
          </a:prstGeom>
        </p:spPr>
      </p:pic>
      <p:sp>
        <p:nvSpPr>
          <p:cNvPr id="5" name="Rectangle 2"/>
          <p:cNvSpPr>
            <a:spLocks noGrp="1" noChangeArrowheads="1"/>
          </p:cNvSpPr>
          <p:nvPr>
            <p:ph idx="1"/>
          </p:nvPr>
        </p:nvSpPr>
        <p:spPr>
          <a:xfrm>
            <a:off x="1981200" y="1600201"/>
            <a:ext cx="8229600" cy="4525963"/>
          </a:xfrm>
        </p:spPr>
        <p:txBody>
          <a:bodyPr>
            <a:normAutofit/>
          </a:bodyPr>
          <a:lstStyle/>
          <a:p>
            <a:pPr>
              <a:lnSpc>
                <a:spcPct val="90000"/>
              </a:lnSpc>
            </a:pPr>
            <a:r>
              <a:rPr lang="en-US" dirty="0"/>
              <a:t>Find the k closest points from training data</a:t>
            </a:r>
          </a:p>
          <a:p>
            <a:pPr>
              <a:lnSpc>
                <a:spcPct val="90000"/>
              </a:lnSpc>
            </a:pPr>
            <a:r>
              <a:rPr lang="en-US" dirty="0"/>
              <a:t>Take </a:t>
            </a:r>
            <a:r>
              <a:rPr lang="en-US" b="1" dirty="0"/>
              <a:t>majority vote</a:t>
            </a:r>
            <a:r>
              <a:rPr lang="en-US" dirty="0"/>
              <a:t> from K closest points</a:t>
            </a:r>
          </a:p>
        </p:txBody>
      </p:sp>
    </p:spTree>
    <p:extLst>
      <p:ext uri="{BB962C8B-B14F-4D97-AF65-F5344CB8AC3E}">
        <p14:creationId xmlns:p14="http://schemas.microsoft.com/office/powerpoint/2010/main" val="22869690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Hyperparameters</a:t>
            </a:r>
            <a:endParaRPr lang="en-US" dirty="0"/>
          </a:p>
        </p:txBody>
      </p:sp>
      <p:sp>
        <p:nvSpPr>
          <p:cNvPr id="3" name="Content Placeholder 2"/>
          <p:cNvSpPr>
            <a:spLocks noGrp="1"/>
          </p:cNvSpPr>
          <p:nvPr>
            <p:ph idx="1"/>
          </p:nvPr>
        </p:nvSpPr>
        <p:spPr/>
        <p:txBody>
          <a:bodyPr>
            <a:normAutofit/>
          </a:bodyPr>
          <a:lstStyle/>
          <a:p>
            <a:r>
              <a:rPr lang="en-US" dirty="0"/>
              <a:t>What is the </a:t>
            </a:r>
            <a:r>
              <a:rPr lang="en-US" b="1" dirty="0"/>
              <a:t>best distance </a:t>
            </a:r>
            <a:r>
              <a:rPr lang="en-US" dirty="0"/>
              <a:t>to use?</a:t>
            </a:r>
          </a:p>
          <a:p>
            <a:r>
              <a:rPr lang="en-US" dirty="0"/>
              <a:t>What is the </a:t>
            </a:r>
            <a:r>
              <a:rPr lang="en-US" b="1" dirty="0"/>
              <a:t>best value of k </a:t>
            </a:r>
            <a:r>
              <a:rPr lang="en-US" dirty="0"/>
              <a:t>to use?</a:t>
            </a:r>
          </a:p>
          <a:p>
            <a:endParaRPr lang="en-US" dirty="0"/>
          </a:p>
          <a:p>
            <a:r>
              <a:rPr lang="en-US" dirty="0"/>
              <a:t>These are </a:t>
            </a:r>
            <a:r>
              <a:rPr lang="en-US" b="1" dirty="0"/>
              <a:t>hyperparameters</a:t>
            </a:r>
            <a:r>
              <a:rPr lang="en-US" dirty="0"/>
              <a:t>: choices about the algorithm that we set rather than learn</a:t>
            </a:r>
          </a:p>
          <a:p>
            <a:endParaRPr lang="en-US" dirty="0"/>
          </a:p>
          <a:p>
            <a:r>
              <a:rPr lang="en-US" dirty="0"/>
              <a:t>How do we set them?</a:t>
            </a:r>
          </a:p>
          <a:p>
            <a:pPr lvl="1"/>
            <a:r>
              <a:rPr lang="en-US" dirty="0"/>
              <a:t>One option: try them all and see what works best</a:t>
            </a:r>
          </a:p>
        </p:txBody>
      </p:sp>
    </p:spTree>
    <p:extLst>
      <p:ext uri="{BB962C8B-B14F-4D97-AF65-F5344CB8AC3E}">
        <p14:creationId xmlns:p14="http://schemas.microsoft.com/office/powerpoint/2010/main" val="349682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5ED4D4-AE7F-4468-BF73-B379DA605917}"/>
              </a:ext>
            </a:extLst>
          </p:cNvPr>
          <p:cNvPicPr>
            <a:picLocks noChangeAspect="1"/>
          </p:cNvPicPr>
          <p:nvPr/>
        </p:nvPicPr>
        <p:blipFill rotWithShape="1">
          <a:blip r:embed="rId2"/>
          <a:srcRect b="12971"/>
          <a:stretch/>
        </p:blipFill>
        <p:spPr>
          <a:xfrm>
            <a:off x="1524378" y="856701"/>
            <a:ext cx="9143244" cy="4477300"/>
          </a:xfrm>
          <a:prstGeom prst="rect">
            <a:avLst/>
          </a:prstGeom>
        </p:spPr>
      </p:pic>
    </p:spTree>
    <p:extLst>
      <p:ext uri="{BB962C8B-B14F-4D97-AF65-F5344CB8AC3E}">
        <p14:creationId xmlns:p14="http://schemas.microsoft.com/office/powerpoint/2010/main" val="9131561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Parametric approach: Linear classifier</a:t>
            </a:r>
          </a:p>
        </p:txBody>
      </p:sp>
      <p:pic>
        <p:nvPicPr>
          <p:cNvPr id="4" name="Picture 3" descr="Screen Shot 2016-04-20 at 12.16.47 PM.png"/>
          <p:cNvPicPr>
            <a:picLocks noChangeAspect="1"/>
          </p:cNvPicPr>
          <p:nvPr/>
        </p:nvPicPr>
        <p:blipFill rotWithShape="1">
          <a:blip r:embed="rId2">
            <a:extLst>
              <a:ext uri="{28A0092B-C50C-407E-A947-70E740481C1C}">
                <a14:useLocalDpi xmlns:a14="http://schemas.microsoft.com/office/drawing/2010/main" val="0"/>
              </a:ext>
            </a:extLst>
          </a:blip>
          <a:srcRect t="13006"/>
          <a:stretch/>
        </p:blipFill>
        <p:spPr>
          <a:xfrm>
            <a:off x="1498600" y="2006601"/>
            <a:ext cx="9144000" cy="3737897"/>
          </a:xfrm>
          <a:prstGeom prst="rect">
            <a:avLst/>
          </a:prstGeom>
        </p:spPr>
      </p:pic>
    </p:spTree>
    <p:extLst>
      <p:ext uri="{BB962C8B-B14F-4D97-AF65-F5344CB8AC3E}">
        <p14:creationId xmlns:p14="http://schemas.microsoft.com/office/powerpoint/2010/main" val="15682701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128" y="304800"/>
            <a:ext cx="10694944" cy="1143000"/>
          </a:xfrm>
        </p:spPr>
        <p:txBody>
          <a:bodyPr>
            <a:normAutofit/>
          </a:bodyPr>
          <a:lstStyle/>
          <a:p>
            <a:r>
              <a:rPr lang="en-US" dirty="0"/>
              <a:t>Loss function, cost/objective function</a:t>
            </a:r>
          </a:p>
        </p:txBody>
      </p:sp>
      <p:sp>
        <p:nvSpPr>
          <p:cNvPr id="3" name="Content Placeholder 2"/>
          <p:cNvSpPr>
            <a:spLocks noGrp="1"/>
          </p:cNvSpPr>
          <p:nvPr>
            <p:ph idx="1"/>
          </p:nvPr>
        </p:nvSpPr>
        <p:spPr>
          <a:xfrm>
            <a:off x="802415" y="1600200"/>
            <a:ext cx="10815770" cy="4800600"/>
          </a:xfrm>
        </p:spPr>
        <p:txBody>
          <a:bodyPr>
            <a:normAutofit/>
          </a:bodyPr>
          <a:lstStyle/>
          <a:p>
            <a:r>
              <a:rPr lang="en-US" dirty="0"/>
              <a:t>Given ground truth labels (</a:t>
            </a:r>
            <a:r>
              <a:rPr lang="en-US" i="1" dirty="0" err="1"/>
              <a:t>y</a:t>
            </a:r>
            <a:r>
              <a:rPr lang="en-US" i="1" baseline="-25000" dirty="0" err="1"/>
              <a:t>i</a:t>
            </a:r>
            <a:r>
              <a:rPr lang="en-US" dirty="0"/>
              <a:t>), scores </a:t>
            </a:r>
            <a:r>
              <a:rPr lang="en-US" i="1" dirty="0"/>
              <a:t>f</a:t>
            </a:r>
            <a:r>
              <a:rPr lang="en-US" dirty="0"/>
              <a:t>(</a:t>
            </a:r>
            <a:r>
              <a:rPr lang="en-US" i="1" dirty="0"/>
              <a:t>x</a:t>
            </a:r>
            <a:r>
              <a:rPr lang="en-US" i="1" baseline="-25000" dirty="0"/>
              <a:t>i</a:t>
            </a:r>
            <a:r>
              <a:rPr lang="en-US" dirty="0"/>
              <a:t>, </a:t>
            </a:r>
            <a:r>
              <a:rPr lang="en-US" b="1" dirty="0"/>
              <a:t>W</a:t>
            </a:r>
            <a:r>
              <a:rPr lang="en-US" dirty="0"/>
              <a:t>)</a:t>
            </a:r>
          </a:p>
          <a:p>
            <a:pPr lvl="1"/>
            <a:r>
              <a:rPr lang="en-US" dirty="0"/>
              <a:t>how unhappy are we with the scores?</a:t>
            </a:r>
          </a:p>
          <a:p>
            <a:pPr lvl="1"/>
            <a:endParaRPr lang="en-US" dirty="0"/>
          </a:p>
          <a:p>
            <a:r>
              <a:rPr lang="en-US" dirty="0"/>
              <a:t>Loss function or objective/cost function measures unhappiness</a:t>
            </a:r>
          </a:p>
          <a:p>
            <a:endParaRPr lang="en-US" dirty="0"/>
          </a:p>
          <a:p>
            <a:r>
              <a:rPr lang="en-US" dirty="0"/>
              <a:t>During training, </a:t>
            </a:r>
            <a:r>
              <a:rPr lang="en-US" b="1" dirty="0"/>
              <a:t>want to find the parameters W that minimizes the loss function</a:t>
            </a:r>
          </a:p>
        </p:txBody>
      </p:sp>
    </p:spTree>
    <p:extLst>
      <p:ext uri="{BB962C8B-B14F-4D97-AF65-F5344CB8AC3E}">
        <p14:creationId xmlns:p14="http://schemas.microsoft.com/office/powerpoint/2010/main" val="28344746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Softmax</a:t>
            </a:r>
            <a:r>
              <a:rPr lang="en-US" dirty="0"/>
              <a:t> classifier</a:t>
            </a:r>
          </a:p>
        </p:txBody>
      </p:sp>
      <p:pic>
        <p:nvPicPr>
          <p:cNvPr id="4" name="Picture 3" descr="Screen Shot 2015-04-14 at 4.38.45 PM.png"/>
          <p:cNvPicPr>
            <a:picLocks noChangeAspect="1"/>
          </p:cNvPicPr>
          <p:nvPr/>
        </p:nvPicPr>
        <p:blipFill rotWithShape="1">
          <a:blip r:embed="rId3" cstate="print">
            <a:extLst>
              <a:ext uri="{28A0092B-C50C-407E-A947-70E740481C1C}">
                <a14:useLocalDpi xmlns:a14="http://schemas.microsoft.com/office/drawing/2010/main" val="0"/>
              </a:ext>
            </a:extLst>
          </a:blip>
          <a:srcRect l="44722" t="309" b="47073"/>
          <a:stretch/>
        </p:blipFill>
        <p:spPr>
          <a:xfrm>
            <a:off x="2133600" y="1676400"/>
            <a:ext cx="6248400" cy="2668914"/>
          </a:xfrm>
          <a:prstGeom prst="rect">
            <a:avLst/>
          </a:prstGeom>
        </p:spPr>
      </p:pic>
      <p:sp>
        <p:nvSpPr>
          <p:cNvPr id="5" name="Rectangle 4"/>
          <p:cNvSpPr/>
          <p:nvPr/>
        </p:nvSpPr>
        <p:spPr>
          <a:xfrm>
            <a:off x="3331248" y="3124200"/>
            <a:ext cx="402552" cy="1143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5-04-14 at 4.39.05 PM.png"/>
          <p:cNvPicPr>
            <a:picLocks noChangeAspect="1"/>
          </p:cNvPicPr>
          <p:nvPr/>
        </p:nvPicPr>
        <p:blipFill rotWithShape="1">
          <a:blip r:embed="rId4" cstate="print">
            <a:extLst>
              <a:ext uri="{28A0092B-C50C-407E-A947-70E740481C1C}">
                <a14:useLocalDpi xmlns:a14="http://schemas.microsoft.com/office/drawing/2010/main" val="0"/>
              </a:ext>
            </a:extLst>
          </a:blip>
          <a:srcRect t="86847"/>
          <a:stretch/>
        </p:blipFill>
        <p:spPr>
          <a:xfrm>
            <a:off x="1549400" y="4419601"/>
            <a:ext cx="9144000" cy="598195"/>
          </a:xfrm>
          <a:prstGeom prst="rect">
            <a:avLst/>
          </a:prstGeom>
        </p:spPr>
      </p:pic>
      <p:pic>
        <p:nvPicPr>
          <p:cNvPr id="3" name="Picture 2" descr="Screen Shot 2015-04-17 at 9.23.1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6096000"/>
            <a:ext cx="1828800" cy="635000"/>
          </a:xfrm>
          <a:prstGeom prst="rect">
            <a:avLst/>
          </a:prstGeom>
        </p:spPr>
      </p:pic>
      <p:sp>
        <p:nvSpPr>
          <p:cNvPr id="7" name="TextBox 6"/>
          <p:cNvSpPr txBox="1"/>
          <p:nvPr/>
        </p:nvSpPr>
        <p:spPr>
          <a:xfrm>
            <a:off x="1905000" y="5562600"/>
            <a:ext cx="7343934" cy="523220"/>
          </a:xfrm>
          <a:prstGeom prst="rect">
            <a:avLst/>
          </a:prstGeom>
          <a:noFill/>
        </p:spPr>
        <p:txBody>
          <a:bodyPr wrap="none" rtlCol="0">
            <a:spAutoFit/>
          </a:bodyPr>
          <a:lstStyle/>
          <a:p>
            <a:r>
              <a:rPr lang="en-US" sz="2800" dirty="0"/>
              <a:t>Interpretation: squashes values into range 0 to 1</a:t>
            </a:r>
          </a:p>
        </p:txBody>
      </p:sp>
    </p:spTree>
    <p:extLst>
      <p:ext uri="{BB962C8B-B14F-4D97-AF65-F5344CB8AC3E}">
        <p14:creationId xmlns:p14="http://schemas.microsoft.com/office/powerpoint/2010/main" val="15057977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1A4A8-3ABE-4CFB-9978-7CF8382B5ED1}"/>
              </a:ext>
            </a:extLst>
          </p:cNvPr>
          <p:cNvSpPr>
            <a:spLocks noGrp="1"/>
          </p:cNvSpPr>
          <p:nvPr>
            <p:ph type="title"/>
          </p:nvPr>
        </p:nvSpPr>
        <p:spPr/>
        <p:txBody>
          <a:bodyPr/>
          <a:lstStyle/>
          <a:p>
            <a:r>
              <a:rPr lang="en-US" dirty="0"/>
              <a:t>Neural networks</a:t>
            </a:r>
          </a:p>
        </p:txBody>
      </p:sp>
      <p:pic>
        <p:nvPicPr>
          <p:cNvPr id="4" name="Picture 3">
            <a:extLst>
              <a:ext uri="{FF2B5EF4-FFF2-40B4-BE49-F238E27FC236}">
                <a16:creationId xmlns:a16="http://schemas.microsoft.com/office/drawing/2014/main" id="{478611E6-AD16-420B-9AAF-8D43725EA0D1}"/>
              </a:ext>
            </a:extLst>
          </p:cNvPr>
          <p:cNvPicPr>
            <a:picLocks noChangeAspect="1"/>
          </p:cNvPicPr>
          <p:nvPr/>
        </p:nvPicPr>
        <p:blipFill rotWithShape="1">
          <a:blip r:embed="rId2"/>
          <a:srcRect t="12974" b="15936"/>
          <a:stretch/>
        </p:blipFill>
        <p:spPr>
          <a:xfrm>
            <a:off x="1524000" y="1524001"/>
            <a:ext cx="9144000" cy="3657600"/>
          </a:xfrm>
          <a:prstGeom prst="rect">
            <a:avLst/>
          </a:prstGeom>
        </p:spPr>
      </p:pic>
      <p:pic>
        <p:nvPicPr>
          <p:cNvPr id="11" name="Picture 10">
            <a:extLst>
              <a:ext uri="{FF2B5EF4-FFF2-40B4-BE49-F238E27FC236}">
                <a16:creationId xmlns:a16="http://schemas.microsoft.com/office/drawing/2014/main" id="{3069F52F-F60B-420A-9D5E-57A434DE4DFE}"/>
              </a:ext>
            </a:extLst>
          </p:cNvPr>
          <p:cNvPicPr>
            <a:picLocks noChangeAspect="1"/>
          </p:cNvPicPr>
          <p:nvPr/>
        </p:nvPicPr>
        <p:blipFill>
          <a:blip r:embed="rId3"/>
          <a:stretch>
            <a:fillRect/>
          </a:stretch>
        </p:blipFill>
        <p:spPr>
          <a:xfrm>
            <a:off x="4953000" y="3324226"/>
            <a:ext cx="475422" cy="333375"/>
          </a:xfrm>
          <a:prstGeom prst="rect">
            <a:avLst/>
          </a:prstGeom>
        </p:spPr>
      </p:pic>
      <p:pic>
        <p:nvPicPr>
          <p:cNvPr id="13" name="Picture 12">
            <a:extLst>
              <a:ext uri="{FF2B5EF4-FFF2-40B4-BE49-F238E27FC236}">
                <a16:creationId xmlns:a16="http://schemas.microsoft.com/office/drawing/2014/main" id="{7FE27998-C443-4D1C-A1C1-2F77869F3293}"/>
              </a:ext>
            </a:extLst>
          </p:cNvPr>
          <p:cNvPicPr>
            <a:picLocks noChangeAspect="1"/>
          </p:cNvPicPr>
          <p:nvPr/>
        </p:nvPicPr>
        <p:blipFill>
          <a:blip r:embed="rId4"/>
          <a:stretch>
            <a:fillRect/>
          </a:stretch>
        </p:blipFill>
        <p:spPr>
          <a:xfrm>
            <a:off x="6311860" y="3324223"/>
            <a:ext cx="451720" cy="333378"/>
          </a:xfrm>
          <a:prstGeom prst="rect">
            <a:avLst/>
          </a:prstGeom>
        </p:spPr>
      </p:pic>
      <p:grpSp>
        <p:nvGrpSpPr>
          <p:cNvPr id="29" name="Group 28">
            <a:extLst>
              <a:ext uri="{FF2B5EF4-FFF2-40B4-BE49-F238E27FC236}">
                <a16:creationId xmlns:a16="http://schemas.microsoft.com/office/drawing/2014/main" id="{00F0D26D-3EAF-40F1-8D45-F4A671117750}"/>
              </a:ext>
            </a:extLst>
          </p:cNvPr>
          <p:cNvGrpSpPr/>
          <p:nvPr/>
        </p:nvGrpSpPr>
        <p:grpSpPr>
          <a:xfrm>
            <a:off x="2655018" y="4191001"/>
            <a:ext cx="2450382" cy="2061873"/>
            <a:chOff x="1131018" y="4191000"/>
            <a:chExt cx="2450382" cy="2061873"/>
          </a:xfrm>
        </p:grpSpPr>
        <p:cxnSp>
          <p:nvCxnSpPr>
            <p:cNvPr id="6" name="Straight Arrow Connector 5">
              <a:extLst>
                <a:ext uri="{FF2B5EF4-FFF2-40B4-BE49-F238E27FC236}">
                  <a16:creationId xmlns:a16="http://schemas.microsoft.com/office/drawing/2014/main" id="{25ED0AF9-FFF3-488E-9A09-0ACB2BED8AC7}"/>
                </a:ext>
              </a:extLst>
            </p:cNvPr>
            <p:cNvCxnSpPr>
              <a:cxnSpLocks/>
            </p:cNvCxnSpPr>
            <p:nvPr/>
          </p:nvCxnSpPr>
          <p:spPr>
            <a:xfrm flipV="1">
              <a:off x="2362200" y="4191000"/>
              <a:ext cx="1219200" cy="1142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0B3642A2-FD08-42F9-BC38-0FDAF5C1672C}"/>
                </a:ext>
              </a:extLst>
            </p:cNvPr>
            <p:cNvGrpSpPr/>
            <p:nvPr/>
          </p:nvGrpSpPr>
          <p:grpSpPr>
            <a:xfrm>
              <a:off x="1131018" y="5475191"/>
              <a:ext cx="2005164" cy="777682"/>
              <a:chOff x="1524000" y="5486400"/>
              <a:chExt cx="2005164" cy="777682"/>
            </a:xfrm>
          </p:grpSpPr>
          <p:pic>
            <p:nvPicPr>
              <p:cNvPr id="12" name="Picture 11">
                <a:extLst>
                  <a:ext uri="{FF2B5EF4-FFF2-40B4-BE49-F238E27FC236}">
                    <a16:creationId xmlns:a16="http://schemas.microsoft.com/office/drawing/2014/main" id="{076749AA-3165-4CDA-BF6C-2BBEE8C3F5C4}"/>
                  </a:ext>
                </a:extLst>
              </p:cNvPr>
              <p:cNvPicPr>
                <a:picLocks noChangeAspect="1"/>
              </p:cNvPicPr>
              <p:nvPr/>
            </p:nvPicPr>
            <p:blipFill>
              <a:blip r:embed="rId3"/>
              <a:stretch>
                <a:fillRect/>
              </a:stretch>
            </p:blipFill>
            <p:spPr>
              <a:xfrm>
                <a:off x="2263991" y="5486400"/>
                <a:ext cx="639214" cy="448230"/>
              </a:xfrm>
              <a:prstGeom prst="rect">
                <a:avLst/>
              </a:prstGeom>
            </p:spPr>
          </p:pic>
          <p:sp>
            <p:nvSpPr>
              <p:cNvPr id="15" name="TextBox 14">
                <a:extLst>
                  <a:ext uri="{FF2B5EF4-FFF2-40B4-BE49-F238E27FC236}">
                    <a16:creationId xmlns:a16="http://schemas.microsoft.com/office/drawing/2014/main" id="{2171CC3E-3313-49A5-A364-8090A3F07ACF}"/>
                  </a:ext>
                </a:extLst>
              </p:cNvPr>
              <p:cNvSpPr txBox="1"/>
              <p:nvPr/>
            </p:nvSpPr>
            <p:spPr>
              <a:xfrm>
                <a:off x="1524000" y="5894750"/>
                <a:ext cx="2005164" cy="369332"/>
              </a:xfrm>
              <a:prstGeom prst="rect">
                <a:avLst/>
              </a:prstGeom>
              <a:noFill/>
            </p:spPr>
            <p:txBody>
              <a:bodyPr wrap="none" rtlCol="0">
                <a:spAutoFit/>
              </a:bodyPr>
              <a:lstStyle/>
              <a:p>
                <a:r>
                  <a:rPr lang="en-US" dirty="0"/>
                  <a:t>(100 x 3072 matrix)</a:t>
                </a:r>
              </a:p>
            </p:txBody>
          </p:sp>
        </p:grpSp>
      </p:grpSp>
      <p:grpSp>
        <p:nvGrpSpPr>
          <p:cNvPr id="31" name="Group 30">
            <a:extLst>
              <a:ext uri="{FF2B5EF4-FFF2-40B4-BE49-F238E27FC236}">
                <a16:creationId xmlns:a16="http://schemas.microsoft.com/office/drawing/2014/main" id="{D43E61BC-71BE-49CD-96BB-853AA3223546}"/>
              </a:ext>
            </a:extLst>
          </p:cNvPr>
          <p:cNvGrpSpPr/>
          <p:nvPr/>
        </p:nvGrpSpPr>
        <p:grpSpPr>
          <a:xfrm>
            <a:off x="6654761" y="3948955"/>
            <a:ext cx="1923398" cy="2125528"/>
            <a:chOff x="5130761" y="3948955"/>
            <a:chExt cx="1923398" cy="2125528"/>
          </a:xfrm>
        </p:grpSpPr>
        <p:grpSp>
          <p:nvGrpSpPr>
            <p:cNvPr id="17" name="Group 16">
              <a:extLst>
                <a:ext uri="{FF2B5EF4-FFF2-40B4-BE49-F238E27FC236}">
                  <a16:creationId xmlns:a16="http://schemas.microsoft.com/office/drawing/2014/main" id="{3CC59B51-8D3F-48CC-A435-D5EA3C948C62}"/>
                </a:ext>
              </a:extLst>
            </p:cNvPr>
            <p:cNvGrpSpPr/>
            <p:nvPr/>
          </p:nvGrpSpPr>
          <p:grpSpPr>
            <a:xfrm>
              <a:off x="5283032" y="5256919"/>
              <a:ext cx="1771127" cy="817564"/>
              <a:chOff x="4876800" y="5262283"/>
              <a:chExt cx="1771127" cy="817564"/>
            </a:xfrm>
          </p:grpSpPr>
          <p:pic>
            <p:nvPicPr>
              <p:cNvPr id="14" name="Picture 13">
                <a:extLst>
                  <a:ext uri="{FF2B5EF4-FFF2-40B4-BE49-F238E27FC236}">
                    <a16:creationId xmlns:a16="http://schemas.microsoft.com/office/drawing/2014/main" id="{B984FD2B-590D-44E7-BFC4-EBBBADE59B3D}"/>
                  </a:ext>
                </a:extLst>
              </p:cNvPr>
              <p:cNvPicPr>
                <a:picLocks noChangeAspect="1"/>
              </p:cNvPicPr>
              <p:nvPr/>
            </p:nvPicPr>
            <p:blipFill>
              <a:blip r:embed="rId4"/>
              <a:stretch>
                <a:fillRect/>
              </a:stretch>
            </p:blipFill>
            <p:spPr>
              <a:xfrm>
                <a:off x="5451678" y="5262283"/>
                <a:ext cx="607348" cy="448234"/>
              </a:xfrm>
              <a:prstGeom prst="rect">
                <a:avLst/>
              </a:prstGeom>
            </p:spPr>
          </p:pic>
          <p:sp>
            <p:nvSpPr>
              <p:cNvPr id="16" name="TextBox 15">
                <a:extLst>
                  <a:ext uri="{FF2B5EF4-FFF2-40B4-BE49-F238E27FC236}">
                    <a16:creationId xmlns:a16="http://schemas.microsoft.com/office/drawing/2014/main" id="{8712C4DF-7E51-43AB-8EDD-5C5DB4396863}"/>
                  </a:ext>
                </a:extLst>
              </p:cNvPr>
              <p:cNvSpPr txBox="1"/>
              <p:nvPr/>
            </p:nvSpPr>
            <p:spPr>
              <a:xfrm>
                <a:off x="4876800" y="5710515"/>
                <a:ext cx="1771127" cy="369332"/>
              </a:xfrm>
              <a:prstGeom prst="rect">
                <a:avLst/>
              </a:prstGeom>
              <a:noFill/>
            </p:spPr>
            <p:txBody>
              <a:bodyPr wrap="none" rtlCol="0">
                <a:spAutoFit/>
              </a:bodyPr>
              <a:lstStyle/>
              <a:p>
                <a:pPr algn="ctr"/>
                <a:r>
                  <a:rPr lang="en-US"/>
                  <a:t>(10 x 100 </a:t>
                </a:r>
                <a:r>
                  <a:rPr lang="en-US" dirty="0"/>
                  <a:t>matrix)</a:t>
                </a:r>
              </a:p>
            </p:txBody>
          </p:sp>
        </p:grpSp>
        <p:cxnSp>
          <p:nvCxnSpPr>
            <p:cNvPr id="19" name="Straight Arrow Connector 18">
              <a:extLst>
                <a:ext uri="{FF2B5EF4-FFF2-40B4-BE49-F238E27FC236}">
                  <a16:creationId xmlns:a16="http://schemas.microsoft.com/office/drawing/2014/main" id="{94EB93B4-62F8-464D-8082-EE7A8B2AE127}"/>
                </a:ext>
              </a:extLst>
            </p:cNvPr>
            <p:cNvCxnSpPr>
              <a:cxnSpLocks/>
            </p:cNvCxnSpPr>
            <p:nvPr/>
          </p:nvCxnSpPr>
          <p:spPr>
            <a:xfrm flipH="1" flipV="1">
              <a:off x="5130761" y="3948955"/>
              <a:ext cx="928265" cy="123264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6DBF7315-04A7-4CB8-9421-913AE28F20B3}"/>
              </a:ext>
            </a:extLst>
          </p:cNvPr>
          <p:cNvGrpSpPr/>
          <p:nvPr/>
        </p:nvGrpSpPr>
        <p:grpSpPr>
          <a:xfrm>
            <a:off x="4840270" y="4403908"/>
            <a:ext cx="2022852" cy="2389088"/>
            <a:chOff x="3316270" y="4403908"/>
            <a:chExt cx="2022852" cy="2389088"/>
          </a:xfrm>
        </p:grpSpPr>
        <p:cxnSp>
          <p:nvCxnSpPr>
            <p:cNvPr id="21" name="Straight Arrow Connector 20">
              <a:extLst>
                <a:ext uri="{FF2B5EF4-FFF2-40B4-BE49-F238E27FC236}">
                  <a16:creationId xmlns:a16="http://schemas.microsoft.com/office/drawing/2014/main" id="{2253680C-AAB5-44A9-A21E-B940D743EC5C}"/>
                </a:ext>
              </a:extLst>
            </p:cNvPr>
            <p:cNvCxnSpPr>
              <a:cxnSpLocks/>
            </p:cNvCxnSpPr>
            <p:nvPr/>
          </p:nvCxnSpPr>
          <p:spPr>
            <a:xfrm flipV="1">
              <a:off x="4343400" y="4403908"/>
              <a:ext cx="54894" cy="12348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CA8B0D29-EDBE-43C8-8A8A-6AC2ECBF86F4}"/>
                </a:ext>
              </a:extLst>
            </p:cNvPr>
            <p:cNvGrpSpPr/>
            <p:nvPr/>
          </p:nvGrpSpPr>
          <p:grpSpPr>
            <a:xfrm>
              <a:off x="3316270" y="5710515"/>
              <a:ext cx="2022852" cy="1082481"/>
              <a:chOff x="3316270" y="5710515"/>
              <a:chExt cx="2022852" cy="1082481"/>
            </a:xfrm>
          </p:grpSpPr>
          <p:pic>
            <p:nvPicPr>
              <p:cNvPr id="24" name="Picture 23">
                <a:extLst>
                  <a:ext uri="{FF2B5EF4-FFF2-40B4-BE49-F238E27FC236}">
                    <a16:creationId xmlns:a16="http://schemas.microsoft.com/office/drawing/2014/main" id="{3E8373EA-0B2B-41FA-8770-627CB40706F4}"/>
                  </a:ext>
                </a:extLst>
              </p:cNvPr>
              <p:cNvPicPr>
                <a:picLocks noChangeAspect="1"/>
              </p:cNvPicPr>
              <p:nvPr/>
            </p:nvPicPr>
            <p:blipFill>
              <a:blip r:embed="rId5"/>
              <a:stretch>
                <a:fillRect/>
              </a:stretch>
            </p:blipFill>
            <p:spPr>
              <a:xfrm>
                <a:off x="4187202" y="5710515"/>
                <a:ext cx="280988" cy="396689"/>
              </a:xfrm>
              <a:prstGeom prst="rect">
                <a:avLst/>
              </a:prstGeom>
            </p:spPr>
          </p:pic>
          <p:sp>
            <p:nvSpPr>
              <p:cNvPr id="25" name="TextBox 24">
                <a:extLst>
                  <a:ext uri="{FF2B5EF4-FFF2-40B4-BE49-F238E27FC236}">
                    <a16:creationId xmlns:a16="http://schemas.microsoft.com/office/drawing/2014/main" id="{A35E7420-7053-40E2-B506-19BD2ABF5446}"/>
                  </a:ext>
                </a:extLst>
              </p:cNvPr>
              <p:cNvSpPr txBox="1"/>
              <p:nvPr/>
            </p:nvSpPr>
            <p:spPr>
              <a:xfrm>
                <a:off x="3316270" y="6146665"/>
                <a:ext cx="2022852" cy="646331"/>
              </a:xfrm>
              <a:prstGeom prst="rect">
                <a:avLst/>
              </a:prstGeom>
              <a:noFill/>
            </p:spPr>
            <p:txBody>
              <a:bodyPr wrap="square" rtlCol="0">
                <a:spAutoFit/>
              </a:bodyPr>
              <a:lstStyle/>
              <a:p>
                <a:pPr algn="ctr"/>
                <a:r>
                  <a:rPr lang="en-US" dirty="0"/>
                  <a:t>100D intermediate vector</a:t>
                </a:r>
              </a:p>
            </p:txBody>
          </p:sp>
        </p:grpSp>
      </p:grpSp>
    </p:spTree>
    <p:extLst>
      <p:ext uri="{BB962C8B-B14F-4D97-AF65-F5344CB8AC3E}">
        <p14:creationId xmlns:p14="http://schemas.microsoft.com/office/powerpoint/2010/main" val="9380467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6EEED-11D8-4DBE-9964-F4F6164EE36D}"/>
              </a:ext>
            </a:extLst>
          </p:cNvPr>
          <p:cNvSpPr>
            <a:spLocks noGrp="1"/>
          </p:cNvSpPr>
          <p:nvPr>
            <p:ph type="title"/>
          </p:nvPr>
        </p:nvSpPr>
        <p:spPr/>
        <p:txBody>
          <a:bodyPr/>
          <a:lstStyle/>
          <a:p>
            <a:r>
              <a:rPr lang="en-US" dirty="0"/>
              <a:t>Convolutional neural networks</a:t>
            </a:r>
          </a:p>
        </p:txBody>
      </p:sp>
      <p:pic>
        <p:nvPicPr>
          <p:cNvPr id="4" name="Picture 3">
            <a:extLst>
              <a:ext uri="{FF2B5EF4-FFF2-40B4-BE49-F238E27FC236}">
                <a16:creationId xmlns:a16="http://schemas.microsoft.com/office/drawing/2014/main" id="{BACD5F0D-5AC1-48D7-A714-861BFF3035BB}"/>
              </a:ext>
            </a:extLst>
          </p:cNvPr>
          <p:cNvPicPr>
            <a:picLocks noChangeAspect="1"/>
          </p:cNvPicPr>
          <p:nvPr/>
        </p:nvPicPr>
        <p:blipFill>
          <a:blip r:embed="rId2"/>
          <a:stretch>
            <a:fillRect/>
          </a:stretch>
        </p:blipFill>
        <p:spPr>
          <a:xfrm>
            <a:off x="592783" y="1674716"/>
            <a:ext cx="11006434" cy="3508568"/>
          </a:xfrm>
          <a:prstGeom prst="rect">
            <a:avLst/>
          </a:prstGeom>
        </p:spPr>
      </p:pic>
    </p:spTree>
    <p:extLst>
      <p:ext uri="{BB962C8B-B14F-4D97-AF65-F5344CB8AC3E}">
        <p14:creationId xmlns:p14="http://schemas.microsoft.com/office/powerpoint/2010/main" val="884966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E660CC13-6717-4A6A-9B0E-8325F14571B4}"/>
              </a:ext>
            </a:extLst>
          </p:cNvPr>
          <p:cNvGrpSpPr/>
          <p:nvPr/>
        </p:nvGrpSpPr>
        <p:grpSpPr>
          <a:xfrm>
            <a:off x="1688552" y="785554"/>
            <a:ext cx="8701340" cy="4915964"/>
            <a:chOff x="355624" y="-21819"/>
            <a:chExt cx="11813818" cy="6674408"/>
          </a:xfrm>
        </p:grpSpPr>
        <p:pic>
          <p:nvPicPr>
            <p:cNvPr id="4" name="Screen Shot 2017-01-11 at 2.36.35 AM-filtered.png">
              <a:extLst>
                <a:ext uri="{FF2B5EF4-FFF2-40B4-BE49-F238E27FC236}">
                  <a16:creationId xmlns:a16="http://schemas.microsoft.com/office/drawing/2014/main" id="{EBAE7A3F-1663-4002-9B22-3D76FDC8289F}"/>
                </a:ext>
              </a:extLst>
            </p:cNvPr>
            <p:cNvPicPr>
              <a:picLocks noChangeAspect="1"/>
            </p:cNvPicPr>
            <p:nvPr/>
          </p:nvPicPr>
          <p:blipFill>
            <a:blip r:embed="rId2"/>
            <a:stretch>
              <a:fillRect/>
            </a:stretch>
          </p:blipFill>
          <p:spPr>
            <a:xfrm>
              <a:off x="355624" y="368955"/>
              <a:ext cx="1555561" cy="1397125"/>
            </a:xfrm>
            <a:prstGeom prst="rect">
              <a:avLst/>
            </a:prstGeom>
            <a:ln w="12700">
              <a:miter lim="400000"/>
            </a:ln>
          </p:spPr>
        </p:pic>
        <p:pic>
          <p:nvPicPr>
            <p:cNvPr id="5" name="pasted-image.pdf">
              <a:extLst>
                <a:ext uri="{FF2B5EF4-FFF2-40B4-BE49-F238E27FC236}">
                  <a16:creationId xmlns:a16="http://schemas.microsoft.com/office/drawing/2014/main" id="{8C8F4E58-5CAA-4BAF-BCB7-2956500BA556}"/>
                </a:ext>
              </a:extLst>
            </p:cNvPr>
            <p:cNvPicPr>
              <a:picLocks noChangeAspect="1"/>
            </p:cNvPicPr>
            <p:nvPr/>
          </p:nvPicPr>
          <p:blipFill>
            <a:blip r:embed="rId3"/>
            <a:stretch>
              <a:fillRect/>
            </a:stretch>
          </p:blipFill>
          <p:spPr>
            <a:xfrm>
              <a:off x="2782361" y="446566"/>
              <a:ext cx="1424729" cy="1242953"/>
            </a:xfrm>
            <a:prstGeom prst="rect">
              <a:avLst/>
            </a:prstGeom>
            <a:ln w="12700">
              <a:miter lim="400000"/>
            </a:ln>
          </p:spPr>
        </p:pic>
        <p:grpSp>
          <p:nvGrpSpPr>
            <p:cNvPr id="6" name="Group 1492">
              <a:extLst>
                <a:ext uri="{FF2B5EF4-FFF2-40B4-BE49-F238E27FC236}">
                  <a16:creationId xmlns:a16="http://schemas.microsoft.com/office/drawing/2014/main" id="{97F656C9-2CBA-4A41-8BD8-F176C80A7F7D}"/>
                </a:ext>
              </a:extLst>
            </p:cNvPr>
            <p:cNvGrpSpPr/>
            <p:nvPr/>
          </p:nvGrpSpPr>
          <p:grpSpPr>
            <a:xfrm>
              <a:off x="1877257" y="714026"/>
              <a:ext cx="890194" cy="705509"/>
              <a:chOff x="0" y="0"/>
              <a:chExt cx="1768087" cy="1408481"/>
            </a:xfrm>
          </p:grpSpPr>
          <p:sp>
            <p:nvSpPr>
              <p:cNvPr id="7" name="Shape 1488">
                <a:extLst>
                  <a:ext uri="{FF2B5EF4-FFF2-40B4-BE49-F238E27FC236}">
                    <a16:creationId xmlns:a16="http://schemas.microsoft.com/office/drawing/2014/main" id="{F08F59D6-1ED4-4A4E-BF13-6B5B8F231FAB}"/>
                  </a:ext>
                </a:extLst>
              </p:cNvPr>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100" kern="0">
                  <a:solidFill>
                    <a:srgbClr val="000000"/>
                  </a:solidFill>
                  <a:latin typeface="Helvetica Light"/>
                  <a:sym typeface="Helvetica Light"/>
                </a:endParaRPr>
              </a:p>
            </p:txBody>
          </p:sp>
          <p:sp>
            <p:nvSpPr>
              <p:cNvPr id="8" name="Shape 1489">
                <a:extLst>
                  <a:ext uri="{FF2B5EF4-FFF2-40B4-BE49-F238E27FC236}">
                    <a16:creationId xmlns:a16="http://schemas.microsoft.com/office/drawing/2014/main" id="{EAB3BCC6-7BA5-4E85-B632-F32D49A16C1E}"/>
                  </a:ext>
                </a:extLst>
              </p:cNvPr>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100" kern="0">
                  <a:solidFill>
                    <a:srgbClr val="FFFFFF"/>
                  </a:solidFill>
                  <a:latin typeface="Helvetica Light"/>
                  <a:sym typeface="Helvetica Light"/>
                </a:endParaRPr>
              </a:p>
            </p:txBody>
          </p:sp>
          <p:sp>
            <p:nvSpPr>
              <p:cNvPr id="9" name="Shape 1490">
                <a:extLst>
                  <a:ext uri="{FF2B5EF4-FFF2-40B4-BE49-F238E27FC236}">
                    <a16:creationId xmlns:a16="http://schemas.microsoft.com/office/drawing/2014/main" id="{D09C44A8-0DB2-4BC0-8AF4-7DC9827F8C02}"/>
                  </a:ext>
                </a:extLst>
              </p:cNvPr>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100" kern="0">
                  <a:solidFill>
                    <a:srgbClr val="FFFFFF"/>
                  </a:solidFill>
                  <a:latin typeface="Helvetica Light"/>
                  <a:sym typeface="Helvetica Light"/>
                </a:endParaRPr>
              </a:p>
            </p:txBody>
          </p:sp>
          <p:sp>
            <p:nvSpPr>
              <p:cNvPr id="10" name="Shape 1491">
                <a:extLst>
                  <a:ext uri="{FF2B5EF4-FFF2-40B4-BE49-F238E27FC236}">
                    <a16:creationId xmlns:a16="http://schemas.microsoft.com/office/drawing/2014/main" id="{92E9A31F-3B09-4E06-82CE-4C5CF96DBC38}"/>
                  </a:ext>
                </a:extLst>
              </p:cNvPr>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100" kern="0">
                  <a:solidFill>
                    <a:srgbClr val="FFFFFF"/>
                  </a:solidFill>
                  <a:latin typeface="Helvetica Light"/>
                  <a:sym typeface="Helvetica Light"/>
                </a:endParaRPr>
              </a:p>
            </p:txBody>
          </p:sp>
        </p:grpSp>
        <p:pic>
          <p:nvPicPr>
            <p:cNvPr id="11" name="Screen Shot 2017-01-11 at 2.48.58 AM.png">
              <a:extLst>
                <a:ext uri="{FF2B5EF4-FFF2-40B4-BE49-F238E27FC236}">
                  <a16:creationId xmlns:a16="http://schemas.microsoft.com/office/drawing/2014/main" id="{8636ABDB-A011-4A1B-BB47-01BF2F8E3CD2}"/>
                </a:ext>
              </a:extLst>
            </p:cNvPr>
            <p:cNvPicPr>
              <a:picLocks noChangeAspect="1"/>
            </p:cNvPicPr>
            <p:nvPr/>
          </p:nvPicPr>
          <p:blipFill>
            <a:blip r:embed="rId4"/>
            <a:srcRect l="15736" r="6678"/>
            <a:stretch>
              <a:fillRect/>
            </a:stretch>
          </p:blipFill>
          <p:spPr>
            <a:xfrm>
              <a:off x="421340" y="1816313"/>
              <a:ext cx="1435413" cy="1196670"/>
            </a:xfrm>
            <a:prstGeom prst="rect">
              <a:avLst/>
            </a:prstGeom>
            <a:ln w="12700">
              <a:miter lim="400000"/>
            </a:ln>
          </p:spPr>
        </p:pic>
        <p:pic>
          <p:nvPicPr>
            <p:cNvPr id="12" name="Screen Shot 2017-01-11 at 2.49.30 AM.png">
              <a:extLst>
                <a:ext uri="{FF2B5EF4-FFF2-40B4-BE49-F238E27FC236}">
                  <a16:creationId xmlns:a16="http://schemas.microsoft.com/office/drawing/2014/main" id="{09417D3C-6A70-4E0C-853A-43C2B32D2240}"/>
                </a:ext>
              </a:extLst>
            </p:cNvPr>
            <p:cNvPicPr>
              <a:picLocks noChangeAspect="1"/>
            </p:cNvPicPr>
            <p:nvPr/>
          </p:nvPicPr>
          <p:blipFill>
            <a:blip r:embed="rId5"/>
            <a:srcRect l="14847" r="8324"/>
            <a:stretch>
              <a:fillRect/>
            </a:stretch>
          </p:blipFill>
          <p:spPr>
            <a:xfrm>
              <a:off x="2791697" y="1824575"/>
              <a:ext cx="1433511" cy="1196670"/>
            </a:xfrm>
            <a:prstGeom prst="rect">
              <a:avLst/>
            </a:prstGeom>
            <a:ln w="12700">
              <a:miter lim="400000"/>
            </a:ln>
          </p:spPr>
        </p:pic>
        <p:grpSp>
          <p:nvGrpSpPr>
            <p:cNvPr id="13" name="Group 1499">
              <a:extLst>
                <a:ext uri="{FF2B5EF4-FFF2-40B4-BE49-F238E27FC236}">
                  <a16:creationId xmlns:a16="http://schemas.microsoft.com/office/drawing/2014/main" id="{68C01E3F-E47E-4308-94C3-610E57EAF4F4}"/>
                </a:ext>
              </a:extLst>
            </p:cNvPr>
            <p:cNvGrpSpPr/>
            <p:nvPr/>
          </p:nvGrpSpPr>
          <p:grpSpPr>
            <a:xfrm>
              <a:off x="1877257" y="2073669"/>
              <a:ext cx="890194" cy="705509"/>
              <a:chOff x="0" y="0"/>
              <a:chExt cx="1768087" cy="1408481"/>
            </a:xfrm>
          </p:grpSpPr>
          <p:sp>
            <p:nvSpPr>
              <p:cNvPr id="14" name="Shape 1495">
                <a:extLst>
                  <a:ext uri="{FF2B5EF4-FFF2-40B4-BE49-F238E27FC236}">
                    <a16:creationId xmlns:a16="http://schemas.microsoft.com/office/drawing/2014/main" id="{9BECDE53-FB50-4898-96AC-C55CEA6B4338}"/>
                  </a:ext>
                </a:extLst>
              </p:cNvPr>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100" kern="0">
                  <a:solidFill>
                    <a:srgbClr val="000000"/>
                  </a:solidFill>
                  <a:latin typeface="Helvetica Light"/>
                  <a:sym typeface="Helvetica Light"/>
                </a:endParaRPr>
              </a:p>
            </p:txBody>
          </p:sp>
          <p:sp>
            <p:nvSpPr>
              <p:cNvPr id="15" name="Shape 1496">
                <a:extLst>
                  <a:ext uri="{FF2B5EF4-FFF2-40B4-BE49-F238E27FC236}">
                    <a16:creationId xmlns:a16="http://schemas.microsoft.com/office/drawing/2014/main" id="{F571E187-0CF7-40D2-B59E-0E60CD14A2F1}"/>
                  </a:ext>
                </a:extLst>
              </p:cNvPr>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100" kern="0">
                  <a:solidFill>
                    <a:srgbClr val="FFFFFF"/>
                  </a:solidFill>
                  <a:latin typeface="Helvetica Light"/>
                  <a:sym typeface="Helvetica Light"/>
                </a:endParaRPr>
              </a:p>
            </p:txBody>
          </p:sp>
          <p:sp>
            <p:nvSpPr>
              <p:cNvPr id="16" name="Shape 1497">
                <a:extLst>
                  <a:ext uri="{FF2B5EF4-FFF2-40B4-BE49-F238E27FC236}">
                    <a16:creationId xmlns:a16="http://schemas.microsoft.com/office/drawing/2014/main" id="{6B1F2FD5-C316-4F5D-8BEE-4C06FD0FFD1C}"/>
                  </a:ext>
                </a:extLst>
              </p:cNvPr>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100" kern="0">
                  <a:solidFill>
                    <a:srgbClr val="FFFFFF"/>
                  </a:solidFill>
                  <a:latin typeface="Helvetica Light"/>
                  <a:sym typeface="Helvetica Light"/>
                </a:endParaRPr>
              </a:p>
            </p:txBody>
          </p:sp>
          <p:sp>
            <p:nvSpPr>
              <p:cNvPr id="17" name="Shape 1498">
                <a:extLst>
                  <a:ext uri="{FF2B5EF4-FFF2-40B4-BE49-F238E27FC236}">
                    <a16:creationId xmlns:a16="http://schemas.microsoft.com/office/drawing/2014/main" id="{FE08177C-7AD6-4FCC-8012-831A912DAB28}"/>
                  </a:ext>
                </a:extLst>
              </p:cNvPr>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100" kern="0">
                  <a:solidFill>
                    <a:srgbClr val="FFFFFF"/>
                  </a:solidFill>
                  <a:latin typeface="Helvetica Light"/>
                  <a:sym typeface="Helvetica Light"/>
                </a:endParaRPr>
              </a:p>
            </p:txBody>
          </p:sp>
        </p:grpSp>
        <p:sp>
          <p:nvSpPr>
            <p:cNvPr id="18" name="Shape 1500">
              <a:extLst>
                <a:ext uri="{FF2B5EF4-FFF2-40B4-BE49-F238E27FC236}">
                  <a16:creationId xmlns:a16="http://schemas.microsoft.com/office/drawing/2014/main" id="{EBE06D5B-3C4B-4CD9-AB33-E7A1400F477F}"/>
                </a:ext>
              </a:extLst>
            </p:cNvPr>
            <p:cNvSpPr/>
            <p:nvPr/>
          </p:nvSpPr>
          <p:spPr>
            <a:xfrm rot="5400000">
              <a:off x="879311" y="3076190"/>
              <a:ext cx="515488" cy="933676"/>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10000">
                  <a:latin typeface="Adobe 繁黑體 Std B"/>
                  <a:ea typeface="Adobe 繁黑體 Std B"/>
                  <a:cs typeface="Adobe 繁黑體 Std B"/>
                  <a:sym typeface="Adobe 繁黑體 Std B"/>
                </a:defRPr>
              </a:lvl1pPr>
            </a:lstStyle>
            <a:p>
              <a:pPr algn="ctr" defTabSz="410766" hangingPunct="0"/>
              <a:r>
                <a:rPr sz="4000" kern="0">
                  <a:solidFill>
                    <a:srgbClr val="000000"/>
                  </a:solidFill>
                </a:rPr>
                <a:t>…</a:t>
              </a:r>
            </a:p>
          </p:txBody>
        </p:sp>
        <p:pic>
          <p:nvPicPr>
            <p:cNvPr id="19" name="pasted-image.pdf">
              <a:extLst>
                <a:ext uri="{FF2B5EF4-FFF2-40B4-BE49-F238E27FC236}">
                  <a16:creationId xmlns:a16="http://schemas.microsoft.com/office/drawing/2014/main" id="{9211C3AD-A6AF-458D-8D76-1B875A2F385E}"/>
                </a:ext>
              </a:extLst>
            </p:cNvPr>
            <p:cNvPicPr>
              <a:picLocks/>
            </p:cNvPicPr>
            <p:nvPr/>
          </p:nvPicPr>
          <p:blipFill>
            <a:blip r:embed="rId6"/>
            <a:stretch>
              <a:fillRect/>
            </a:stretch>
          </p:blipFill>
          <p:spPr>
            <a:xfrm>
              <a:off x="4613471" y="755016"/>
              <a:ext cx="418784" cy="3338098"/>
            </a:xfrm>
            <a:prstGeom prst="rect">
              <a:avLst/>
            </a:prstGeom>
            <a:ln w="12700">
              <a:miter lim="400000"/>
            </a:ln>
          </p:spPr>
        </p:pic>
        <p:grpSp>
          <p:nvGrpSpPr>
            <p:cNvPr id="20" name="Group 1511">
              <a:extLst>
                <a:ext uri="{FF2B5EF4-FFF2-40B4-BE49-F238E27FC236}">
                  <a16:creationId xmlns:a16="http://schemas.microsoft.com/office/drawing/2014/main" id="{8835EB68-E02E-4B4B-B49D-D74C47221449}"/>
                </a:ext>
              </a:extLst>
            </p:cNvPr>
            <p:cNvGrpSpPr/>
            <p:nvPr/>
          </p:nvGrpSpPr>
          <p:grpSpPr>
            <a:xfrm>
              <a:off x="5071849" y="440617"/>
              <a:ext cx="7097593" cy="6211972"/>
              <a:chOff x="145154" y="-24113"/>
              <a:chExt cx="14097136" cy="12401630"/>
            </a:xfrm>
          </p:grpSpPr>
          <p:grpSp>
            <p:nvGrpSpPr>
              <p:cNvPr id="21" name="Group 1506">
                <a:extLst>
                  <a:ext uri="{FF2B5EF4-FFF2-40B4-BE49-F238E27FC236}">
                    <a16:creationId xmlns:a16="http://schemas.microsoft.com/office/drawing/2014/main" id="{7CD94E4A-F82F-447F-9256-C1C5438F0E9D}"/>
                  </a:ext>
                </a:extLst>
              </p:cNvPr>
              <p:cNvGrpSpPr/>
              <p:nvPr/>
            </p:nvGrpSpPr>
            <p:grpSpPr>
              <a:xfrm>
                <a:off x="765974" y="3346226"/>
                <a:ext cx="9101117" cy="6408656"/>
                <a:chOff x="-1" y="0"/>
                <a:chExt cx="9101116" cy="6408654"/>
              </a:xfrm>
            </p:grpSpPr>
            <p:sp>
              <p:nvSpPr>
                <p:cNvPr id="26" name="Shape 1502">
                  <a:extLst>
                    <a:ext uri="{FF2B5EF4-FFF2-40B4-BE49-F238E27FC236}">
                      <a16:creationId xmlns:a16="http://schemas.microsoft.com/office/drawing/2014/main" id="{C7C3B177-BA23-4CC7-A1E4-A2F41D5FCC52}"/>
                    </a:ext>
                  </a:extLst>
                </p:cNvPr>
                <p:cNvSpPr/>
                <p:nvPr/>
              </p:nvSpPr>
              <p:spPr>
                <a:xfrm>
                  <a:off x="3957828" y="2178242"/>
                  <a:ext cx="4724189" cy="30319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spAutoFit/>
                </a:bodyPr>
                <a:lstStyle/>
                <a:p>
                  <a:pPr defTabSz="410766" hangingPunct="0">
                    <a:defRPr sz="7200"/>
                  </a:pPr>
                  <a:r>
                    <a:rPr sz="2400" kern="0" dirty="0">
                      <a:solidFill>
                        <a:srgbClr val="000000"/>
                      </a:solidFill>
                      <a:latin typeface="Helvetica Light"/>
                      <a:sym typeface="Helvetica Light"/>
                    </a:rPr>
                    <a:t>Generated vs Real</a:t>
                  </a:r>
                </a:p>
                <a:p>
                  <a:pPr defTabSz="410766" hangingPunct="0">
                    <a:defRPr sz="6000"/>
                  </a:pPr>
                  <a:r>
                    <a:rPr sz="2000" kern="0" dirty="0">
                      <a:solidFill>
                        <a:srgbClr val="000000"/>
                      </a:solidFill>
                      <a:latin typeface="Helvetica Light"/>
                      <a:sym typeface="Helvetica Light"/>
                    </a:rPr>
                    <a:t>(classifier)</a:t>
                  </a:r>
                </a:p>
              </p:txBody>
            </p:sp>
            <p:sp>
              <p:nvSpPr>
                <p:cNvPr id="27" name="Shape 1503">
                  <a:extLst>
                    <a:ext uri="{FF2B5EF4-FFF2-40B4-BE49-F238E27FC236}">
                      <a16:creationId xmlns:a16="http://schemas.microsoft.com/office/drawing/2014/main" id="{B4C7A4EF-30DD-47C3-965F-348A6B7A042D}"/>
                    </a:ext>
                  </a:extLst>
                </p:cNvPr>
                <p:cNvSpPr/>
                <p:nvPr/>
              </p:nvSpPr>
              <p:spPr>
                <a:xfrm>
                  <a:off x="3234937" y="0"/>
                  <a:ext cx="5866178" cy="64086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5028"/>
                      </a:lnTo>
                      <a:lnTo>
                        <a:pt x="21600" y="16641"/>
                      </a:lnTo>
                      <a:lnTo>
                        <a:pt x="0" y="21600"/>
                      </a:lnTo>
                      <a:lnTo>
                        <a:pt x="0" y="0"/>
                      </a:lnTo>
                      <a:close/>
                    </a:path>
                  </a:pathLst>
                </a:custGeom>
                <a:noFill/>
                <a:ln w="63500" cap="flat">
                  <a:solidFill>
                    <a:srgbClr val="000000"/>
                  </a:solidFill>
                  <a:prstDash val="solid"/>
                  <a:miter lim="400000"/>
                </a:ln>
                <a:effectLst/>
              </p:spPr>
              <p:txBody>
                <a:bodyPr wrap="square" lIns="38100" tIns="38100" rIns="38100" bIns="38100" numCol="1" anchor="ctr">
                  <a:noAutofit/>
                </a:bodyPr>
                <a:lstStyle/>
                <a:p>
                  <a:pPr algn="ctr" defTabSz="410766" hangingPunct="0">
                    <a:defRPr sz="3200"/>
                  </a:pPr>
                  <a:endParaRPr sz="1100" kern="0">
                    <a:solidFill>
                      <a:srgbClr val="000000"/>
                    </a:solidFill>
                    <a:latin typeface="Helvetica Light"/>
                    <a:sym typeface="Helvetica Light"/>
                  </a:endParaRPr>
                </a:p>
              </p:txBody>
            </p:sp>
            <p:sp>
              <p:nvSpPr>
                <p:cNvPr id="28" name="Shape 1504">
                  <a:extLst>
                    <a:ext uri="{FF2B5EF4-FFF2-40B4-BE49-F238E27FC236}">
                      <a16:creationId xmlns:a16="http://schemas.microsoft.com/office/drawing/2014/main" id="{90460D39-53F2-4BD5-A7D3-CE1710E7FE01}"/>
                    </a:ext>
                  </a:extLst>
                </p:cNvPr>
                <p:cNvSpPr/>
                <p:nvPr/>
              </p:nvSpPr>
              <p:spPr>
                <a:xfrm>
                  <a:off x="-1" y="975332"/>
                  <a:ext cx="2557555" cy="1358482"/>
                </a:xfrm>
                <a:prstGeom prst="line">
                  <a:avLst/>
                </a:prstGeom>
                <a:noFill/>
                <a:ln w="1143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100" kern="0">
                    <a:solidFill>
                      <a:srgbClr val="000000"/>
                    </a:solidFill>
                    <a:latin typeface="Helvetica Light"/>
                    <a:sym typeface="Helvetica Light"/>
                  </a:endParaRPr>
                </a:p>
              </p:txBody>
            </p:sp>
            <p:sp>
              <p:nvSpPr>
                <p:cNvPr id="29" name="Shape 1505">
                  <a:extLst>
                    <a:ext uri="{FF2B5EF4-FFF2-40B4-BE49-F238E27FC236}">
                      <a16:creationId xmlns:a16="http://schemas.microsoft.com/office/drawing/2014/main" id="{6DCDF163-28EA-4720-8EF0-5B70F810D362}"/>
                    </a:ext>
                  </a:extLst>
                </p:cNvPr>
                <p:cNvSpPr/>
                <p:nvPr/>
              </p:nvSpPr>
              <p:spPr>
                <a:xfrm flipV="1">
                  <a:off x="-1" y="4374644"/>
                  <a:ext cx="2557555" cy="1358482"/>
                </a:xfrm>
                <a:prstGeom prst="line">
                  <a:avLst/>
                </a:prstGeom>
                <a:noFill/>
                <a:ln w="1143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100" kern="0">
                    <a:solidFill>
                      <a:srgbClr val="000000"/>
                    </a:solidFill>
                    <a:latin typeface="Helvetica Light"/>
                    <a:sym typeface="Helvetica Light"/>
                  </a:endParaRPr>
                </a:p>
              </p:txBody>
            </p:sp>
          </p:grpSp>
          <p:grpSp>
            <p:nvGrpSpPr>
              <p:cNvPr id="22" name="Group 1510">
                <a:extLst>
                  <a:ext uri="{FF2B5EF4-FFF2-40B4-BE49-F238E27FC236}">
                    <a16:creationId xmlns:a16="http://schemas.microsoft.com/office/drawing/2014/main" id="{202FCEC1-EFB2-40C7-A461-A7B630B4F95C}"/>
                  </a:ext>
                </a:extLst>
              </p:cNvPr>
              <p:cNvGrpSpPr/>
              <p:nvPr/>
            </p:nvGrpSpPr>
            <p:grpSpPr>
              <a:xfrm>
                <a:off x="145154" y="-24113"/>
                <a:ext cx="14097136" cy="12401630"/>
                <a:chOff x="-478138" y="-113012"/>
                <a:chExt cx="14097135" cy="12401629"/>
              </a:xfrm>
            </p:grpSpPr>
            <p:pic>
              <p:nvPicPr>
                <p:cNvPr id="23" name="pasted-image.png">
                  <a:extLst>
                    <a:ext uri="{FF2B5EF4-FFF2-40B4-BE49-F238E27FC236}">
                      <a16:creationId xmlns:a16="http://schemas.microsoft.com/office/drawing/2014/main" id="{F1EFC650-D8C7-4FAD-9DC8-EDE54754FB40}"/>
                    </a:ext>
                  </a:extLst>
                </p:cNvPr>
                <p:cNvPicPr>
                  <a:picLocks noChangeAspect="1"/>
                </p:cNvPicPr>
                <p:nvPr/>
              </p:nvPicPr>
              <p:blipFill>
                <a:blip r:embed="rId7"/>
                <a:stretch>
                  <a:fillRect/>
                </a:stretch>
              </p:blipFill>
              <p:spPr>
                <a:xfrm>
                  <a:off x="10457381" y="7994505"/>
                  <a:ext cx="2419258" cy="2419258"/>
                </a:xfrm>
                <a:prstGeom prst="rect">
                  <a:avLst/>
                </a:prstGeom>
                <a:ln w="25400" cap="flat">
                  <a:solidFill>
                    <a:srgbClr val="000000"/>
                  </a:solidFill>
                  <a:prstDash val="solid"/>
                  <a:miter lim="400000"/>
                </a:ln>
                <a:effectLst/>
              </p:spPr>
            </p:pic>
            <p:sp>
              <p:nvSpPr>
                <p:cNvPr id="24" name="Shape 1508">
                  <a:extLst>
                    <a:ext uri="{FF2B5EF4-FFF2-40B4-BE49-F238E27FC236}">
                      <a16:creationId xmlns:a16="http://schemas.microsoft.com/office/drawing/2014/main" id="{1898E11B-86F8-4B11-98B0-CACCF65D72EC}"/>
                    </a:ext>
                  </a:extLst>
                </p:cNvPr>
                <p:cNvSpPr/>
                <p:nvPr/>
              </p:nvSpPr>
              <p:spPr>
                <a:xfrm>
                  <a:off x="2304426" y="10758315"/>
                  <a:ext cx="11314571" cy="153030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spAutoFit/>
                </a:bodyPr>
                <a:lstStyle>
                  <a:lvl1pPr algn="l">
                    <a:defRPr sz="4200"/>
                  </a:lvl1pPr>
                </a:lstStyle>
                <a:p>
                  <a:pPr defTabSz="410766" hangingPunct="0"/>
                  <a:r>
                    <a:rPr sz="1600" kern="0">
                      <a:solidFill>
                        <a:srgbClr val="000000"/>
                      </a:solidFill>
                      <a:latin typeface="Helvetica Light"/>
                      <a:sym typeface="Helvetica Light"/>
                    </a:rPr>
                    <a:t>[Goodfellow, Pouget-Abadie, Mirza, Xu, Warde-Farley, Ozair, Courville, Bengio 2014]</a:t>
                  </a:r>
                </a:p>
              </p:txBody>
            </p:sp>
            <p:sp>
              <p:nvSpPr>
                <p:cNvPr id="25" name="Shape 1509">
                  <a:extLst>
                    <a:ext uri="{FF2B5EF4-FFF2-40B4-BE49-F238E27FC236}">
                      <a16:creationId xmlns:a16="http://schemas.microsoft.com/office/drawing/2014/main" id="{C6D1B8C1-CD1F-4CE9-8352-7932AC71D6D2}"/>
                    </a:ext>
                  </a:extLst>
                </p:cNvPr>
                <p:cNvSpPr/>
                <p:nvPr/>
              </p:nvSpPr>
              <p:spPr>
                <a:xfrm>
                  <a:off x="-478138" y="-113012"/>
                  <a:ext cx="13577702" cy="21976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p>
                  <a:pPr algn="ctr" defTabSz="410766" hangingPunct="0">
                    <a:defRPr sz="6600" b="1">
                      <a:latin typeface="Helvetica"/>
                      <a:ea typeface="Helvetica"/>
                      <a:cs typeface="Helvetica"/>
                      <a:sym typeface="Helvetica"/>
                    </a:defRPr>
                  </a:pPr>
                  <a:r>
                    <a:rPr sz="2400" b="1" kern="0">
                      <a:solidFill>
                        <a:srgbClr val="000000"/>
                      </a:solidFill>
                      <a:latin typeface="Helvetica"/>
                      <a:cs typeface="Helvetica"/>
                      <a:sym typeface="Helvetica"/>
                    </a:rPr>
                    <a:t>“Generative Adversarial Network”</a:t>
                  </a:r>
                </a:p>
                <a:p>
                  <a:pPr algn="ctr" defTabSz="410766" hangingPunct="0">
                    <a:defRPr sz="6600" b="1">
                      <a:latin typeface="Helvetica"/>
                      <a:ea typeface="Helvetica"/>
                      <a:cs typeface="Helvetica"/>
                      <a:sym typeface="Helvetica"/>
                    </a:defRPr>
                  </a:pPr>
                  <a:r>
                    <a:rPr sz="2400" b="1" kern="0">
                      <a:solidFill>
                        <a:srgbClr val="000000"/>
                      </a:solidFill>
                      <a:latin typeface="Helvetica"/>
                      <a:cs typeface="Helvetica"/>
                      <a:sym typeface="Helvetica"/>
                    </a:rPr>
                    <a:t> (GANs)</a:t>
                  </a:r>
                </a:p>
              </p:txBody>
            </p:sp>
          </p:grpSp>
        </p:grpSp>
        <p:grpSp>
          <p:nvGrpSpPr>
            <p:cNvPr id="30" name="Group 1522">
              <a:extLst>
                <a:ext uri="{FF2B5EF4-FFF2-40B4-BE49-F238E27FC236}">
                  <a16:creationId xmlns:a16="http://schemas.microsoft.com/office/drawing/2014/main" id="{B324B2A9-D5CB-4B2B-B99D-7034BD5DE842}"/>
                </a:ext>
              </a:extLst>
            </p:cNvPr>
            <p:cNvGrpSpPr/>
            <p:nvPr/>
          </p:nvGrpSpPr>
          <p:grpSpPr>
            <a:xfrm>
              <a:off x="375227" y="-21819"/>
              <a:ext cx="6066516" cy="6585132"/>
              <a:chOff x="-1" y="-20732"/>
              <a:chExt cx="12049224" cy="13146607"/>
            </a:xfrm>
          </p:grpSpPr>
          <p:grpSp>
            <p:nvGrpSpPr>
              <p:cNvPr id="31" name="Group 1520">
                <a:extLst>
                  <a:ext uri="{FF2B5EF4-FFF2-40B4-BE49-F238E27FC236}">
                    <a16:creationId xmlns:a16="http://schemas.microsoft.com/office/drawing/2014/main" id="{066B2BB2-C60E-49CF-A4AF-7D019DBEACEB}"/>
                  </a:ext>
                </a:extLst>
              </p:cNvPr>
              <p:cNvGrpSpPr/>
              <p:nvPr/>
            </p:nvGrpSpPr>
            <p:grpSpPr>
              <a:xfrm>
                <a:off x="-1" y="-20732"/>
                <a:ext cx="12049224" cy="13146607"/>
                <a:chOff x="-1" y="-20732"/>
                <a:chExt cx="12049223" cy="13146606"/>
              </a:xfrm>
            </p:grpSpPr>
            <p:grpSp>
              <p:nvGrpSpPr>
                <p:cNvPr id="33" name="Group 1518">
                  <a:extLst>
                    <a:ext uri="{FF2B5EF4-FFF2-40B4-BE49-F238E27FC236}">
                      <a16:creationId xmlns:a16="http://schemas.microsoft.com/office/drawing/2014/main" id="{9A995DC7-838F-49DE-BABD-FCD82E40B723}"/>
                    </a:ext>
                  </a:extLst>
                </p:cNvPr>
                <p:cNvGrpSpPr/>
                <p:nvPr/>
              </p:nvGrpSpPr>
              <p:grpSpPr>
                <a:xfrm>
                  <a:off x="-1" y="-20732"/>
                  <a:ext cx="12049223" cy="13146606"/>
                  <a:chOff x="-1" y="-20732"/>
                  <a:chExt cx="12049222" cy="13146605"/>
                </a:xfrm>
              </p:grpSpPr>
              <p:grpSp>
                <p:nvGrpSpPr>
                  <p:cNvPr id="35" name="Group 1516">
                    <a:extLst>
                      <a:ext uri="{FF2B5EF4-FFF2-40B4-BE49-F238E27FC236}">
                        <a16:creationId xmlns:a16="http://schemas.microsoft.com/office/drawing/2014/main" id="{7796F729-3F7F-4593-BA1B-7D9432483DA3}"/>
                      </a:ext>
                    </a:extLst>
                  </p:cNvPr>
                  <p:cNvGrpSpPr/>
                  <p:nvPr/>
                </p:nvGrpSpPr>
                <p:grpSpPr>
                  <a:xfrm>
                    <a:off x="-1" y="8239040"/>
                    <a:ext cx="12049222" cy="4886833"/>
                    <a:chOff x="-1" y="-1"/>
                    <a:chExt cx="12049221" cy="4886832"/>
                  </a:xfrm>
                </p:grpSpPr>
                <p:sp>
                  <p:nvSpPr>
                    <p:cNvPr id="37" name="Shape 1512">
                      <a:extLst>
                        <a:ext uri="{FF2B5EF4-FFF2-40B4-BE49-F238E27FC236}">
                          <a16:creationId xmlns:a16="http://schemas.microsoft.com/office/drawing/2014/main" id="{83F3E92F-0C8A-40C6-B9A8-D1537996BDBD}"/>
                        </a:ext>
                      </a:extLst>
                    </p:cNvPr>
                    <p:cNvSpPr/>
                    <p:nvPr/>
                  </p:nvSpPr>
                  <p:spPr>
                    <a:xfrm flipV="1">
                      <a:off x="-1" y="-1"/>
                      <a:ext cx="12049221" cy="2318949"/>
                    </a:xfrm>
                    <a:prstGeom prst="line">
                      <a:avLst/>
                    </a:prstGeom>
                    <a:noFill/>
                    <a:ln w="152400" cap="flat">
                      <a:solidFill>
                        <a:schemeClr val="accent1"/>
                      </a:solidFill>
                      <a:custDash>
                        <a:ds d="200000" sp="200000"/>
                      </a:custDash>
                      <a:miter lim="400000"/>
                    </a:ln>
                    <a:effectLst/>
                  </p:spPr>
                  <p:txBody>
                    <a:bodyPr wrap="square" lIns="35719" tIns="35719" rIns="35719" bIns="35719" numCol="1" anchor="ctr">
                      <a:noAutofit/>
                    </a:bodyPr>
                    <a:lstStyle/>
                    <a:p>
                      <a:pPr algn="ctr" defTabSz="410766" hangingPunct="0">
                        <a:defRPr sz="3200"/>
                      </a:pPr>
                      <a:endParaRPr sz="1100" kern="0">
                        <a:solidFill>
                          <a:srgbClr val="000000"/>
                        </a:solidFill>
                        <a:latin typeface="Helvetica Light"/>
                        <a:sym typeface="Helvetica Light"/>
                      </a:endParaRPr>
                    </a:p>
                  </p:txBody>
                </p:sp>
                <p:grpSp>
                  <p:nvGrpSpPr>
                    <p:cNvPr id="38" name="Group 1515">
                      <a:extLst>
                        <a:ext uri="{FF2B5EF4-FFF2-40B4-BE49-F238E27FC236}">
                          <a16:creationId xmlns:a16="http://schemas.microsoft.com/office/drawing/2014/main" id="{7A0269CD-8909-461B-B9CC-A54F138484B4}"/>
                        </a:ext>
                      </a:extLst>
                    </p:cNvPr>
                    <p:cNvGrpSpPr/>
                    <p:nvPr/>
                  </p:nvGrpSpPr>
                  <p:grpSpPr>
                    <a:xfrm>
                      <a:off x="466466" y="2764246"/>
                      <a:ext cx="6445704" cy="2122585"/>
                      <a:chOff x="94745" y="1044416"/>
                      <a:chExt cx="6445703" cy="2122583"/>
                    </a:xfrm>
                  </p:grpSpPr>
                  <p:pic>
                    <p:nvPicPr>
                      <p:cNvPr id="39" name="pasted-image.png">
                        <a:extLst>
                          <a:ext uri="{FF2B5EF4-FFF2-40B4-BE49-F238E27FC236}">
                            <a16:creationId xmlns:a16="http://schemas.microsoft.com/office/drawing/2014/main" id="{AAD25AED-BAE5-4836-8186-A22E32F33D9E}"/>
                          </a:ext>
                        </a:extLst>
                      </p:cNvPr>
                      <p:cNvPicPr>
                        <a:picLocks noChangeAspect="1"/>
                      </p:cNvPicPr>
                      <p:nvPr/>
                    </p:nvPicPr>
                    <p:blipFill>
                      <a:blip r:embed="rId8"/>
                      <a:stretch>
                        <a:fillRect/>
                      </a:stretch>
                    </p:blipFill>
                    <p:spPr>
                      <a:xfrm>
                        <a:off x="4234019" y="1044416"/>
                        <a:ext cx="2306429" cy="2122583"/>
                      </a:xfrm>
                      <a:prstGeom prst="rect">
                        <a:avLst/>
                      </a:prstGeom>
                      <a:ln w="25400" cap="flat">
                        <a:solidFill>
                          <a:srgbClr val="F3F7F5"/>
                        </a:solidFill>
                        <a:prstDash val="solid"/>
                        <a:miter lim="400000"/>
                      </a:ln>
                      <a:effectLst>
                        <a:outerShdw blurRad="63500" dist="25400" dir="3600000" rotWithShape="0">
                          <a:srgbClr val="000000">
                            <a:alpha val="70000"/>
                          </a:srgbClr>
                        </a:outerShdw>
                      </a:effectLst>
                    </p:spPr>
                  </p:pic>
                  <p:sp>
                    <p:nvSpPr>
                      <p:cNvPr id="40" name="Shape 1514">
                        <a:extLst>
                          <a:ext uri="{FF2B5EF4-FFF2-40B4-BE49-F238E27FC236}">
                            <a16:creationId xmlns:a16="http://schemas.microsoft.com/office/drawing/2014/main" id="{5B411427-B766-416A-AA26-A98305C79CD4}"/>
                          </a:ext>
                        </a:extLst>
                      </p:cNvPr>
                      <p:cNvSpPr/>
                      <p:nvPr/>
                    </p:nvSpPr>
                    <p:spPr>
                      <a:xfrm>
                        <a:off x="94745" y="1583999"/>
                        <a:ext cx="3354440" cy="9463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p>
                        <a:pPr algn="ctr" defTabSz="410766" hangingPunct="0"/>
                        <a:r>
                          <a:rPr kern="0">
                            <a:solidFill>
                              <a:srgbClr val="000000"/>
                            </a:solidFill>
                            <a:latin typeface="Helvetica Light"/>
                            <a:sym typeface="Helvetica Light"/>
                          </a:rPr>
                          <a:t>Real photos</a:t>
                        </a:r>
                      </a:p>
                    </p:txBody>
                  </p:sp>
                </p:grpSp>
              </p:grpSp>
              <p:sp>
                <p:nvSpPr>
                  <p:cNvPr id="36" name="Shape 1517">
                    <a:extLst>
                      <a:ext uri="{FF2B5EF4-FFF2-40B4-BE49-F238E27FC236}">
                        <a16:creationId xmlns:a16="http://schemas.microsoft.com/office/drawing/2014/main" id="{16D538C0-7EFC-477D-9DC6-89ACC5FF88D4}"/>
                      </a:ext>
                    </a:extLst>
                  </p:cNvPr>
                  <p:cNvSpPr/>
                  <p:nvPr/>
                </p:nvSpPr>
                <p:spPr>
                  <a:xfrm>
                    <a:off x="3693149" y="-20732"/>
                    <a:ext cx="5126759" cy="9463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p>
                    <a:pPr algn="ctr" defTabSz="410766" hangingPunct="0"/>
                    <a:r>
                      <a:rPr kern="0">
                        <a:solidFill>
                          <a:srgbClr val="000000"/>
                        </a:solidFill>
                        <a:latin typeface="Helvetica Light"/>
                        <a:sym typeface="Helvetica Light"/>
                      </a:rPr>
                      <a:t>Generated images</a:t>
                    </a:r>
                  </a:p>
                </p:txBody>
              </p:sp>
            </p:grpSp>
            <p:sp>
              <p:nvSpPr>
                <p:cNvPr id="34" name="Shape 1519">
                  <a:extLst>
                    <a:ext uri="{FF2B5EF4-FFF2-40B4-BE49-F238E27FC236}">
                      <a16:creationId xmlns:a16="http://schemas.microsoft.com/office/drawing/2014/main" id="{86E5906C-4B69-4329-9C0D-94F2461F84CA}"/>
                    </a:ext>
                  </a:extLst>
                </p:cNvPr>
                <p:cNvSpPr/>
                <p:nvPr/>
              </p:nvSpPr>
              <p:spPr>
                <a:xfrm>
                  <a:off x="7989935" y="12011683"/>
                  <a:ext cx="670025" cy="102976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lvl1pPr>
                    <a:defRPr sz="6000">
                      <a:latin typeface="Adobe 繁黑體 Std B"/>
                      <a:ea typeface="Adobe 繁黑體 Std B"/>
                      <a:cs typeface="Adobe 繁黑體 Std B"/>
                      <a:sym typeface="Adobe 繁黑體 Std B"/>
                    </a:defRPr>
                  </a:lvl1pPr>
                </a:lstStyle>
                <a:p>
                  <a:pPr algn="ctr" defTabSz="410766" hangingPunct="0"/>
                  <a:r>
                    <a:rPr sz="2000" kern="0">
                      <a:solidFill>
                        <a:srgbClr val="000000"/>
                      </a:solidFill>
                    </a:rPr>
                    <a:t>…</a:t>
                  </a:r>
                </a:p>
              </p:txBody>
            </p:sp>
          </p:grpSp>
          <p:pic>
            <p:nvPicPr>
              <p:cNvPr id="32" name="pasted-image.png">
                <a:extLst>
                  <a:ext uri="{FF2B5EF4-FFF2-40B4-BE49-F238E27FC236}">
                    <a16:creationId xmlns:a16="http://schemas.microsoft.com/office/drawing/2014/main" id="{47CCC4CB-4DB9-4A55-ACA6-DC107AEDC77A}"/>
                  </a:ext>
                </a:extLst>
              </p:cNvPr>
              <p:cNvPicPr>
                <a:picLocks noChangeAspect="1"/>
              </p:cNvPicPr>
              <p:nvPr/>
            </p:nvPicPr>
            <p:blipFill>
              <a:blip r:embed="rId9"/>
              <a:srcRect/>
              <a:stretch>
                <a:fillRect/>
              </a:stretch>
            </p:blipFill>
            <p:spPr>
              <a:xfrm>
                <a:off x="6020886" y="10132712"/>
                <a:ext cx="2409123" cy="1806842"/>
              </a:xfrm>
              <a:prstGeom prst="rect">
                <a:avLst/>
              </a:prstGeom>
              <a:ln w="12700" cap="flat">
                <a:noFill/>
                <a:miter lim="400000"/>
              </a:ln>
              <a:effectLst>
                <a:outerShdw blurRad="63500" dist="25400" dir="3600000" rotWithShape="0">
                  <a:srgbClr val="000000">
                    <a:alpha val="70000"/>
                  </a:srgbClr>
                </a:outerShdw>
              </a:effectLst>
            </p:spPr>
          </p:pic>
        </p:grpSp>
        <p:sp>
          <p:nvSpPr>
            <p:cNvPr id="41" name="Shape 1523">
              <a:extLst>
                <a:ext uri="{FF2B5EF4-FFF2-40B4-BE49-F238E27FC236}">
                  <a16:creationId xmlns:a16="http://schemas.microsoft.com/office/drawing/2014/main" id="{6D3601A8-838B-414E-BC5C-05FD14EBD121}"/>
                </a:ext>
              </a:extLst>
            </p:cNvPr>
            <p:cNvSpPr/>
            <p:nvPr/>
          </p:nvSpPr>
          <p:spPr>
            <a:xfrm rot="5400000">
              <a:off x="3132715" y="3053786"/>
              <a:ext cx="515488" cy="933676"/>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10000">
                  <a:latin typeface="Adobe 繁黑體 Std B"/>
                  <a:ea typeface="Adobe 繁黑體 Std B"/>
                  <a:cs typeface="Adobe 繁黑體 Std B"/>
                  <a:sym typeface="Adobe 繁黑體 Std B"/>
                </a:defRPr>
              </a:lvl1pPr>
            </a:lstStyle>
            <a:p>
              <a:pPr algn="ctr" defTabSz="410766" hangingPunct="0"/>
              <a:r>
                <a:rPr sz="4000" kern="0">
                  <a:solidFill>
                    <a:srgbClr val="000000"/>
                  </a:solidFill>
                </a:rPr>
                <a:t>…</a:t>
              </a:r>
            </a:p>
          </p:txBody>
        </p:sp>
      </p:grpSp>
    </p:spTree>
    <p:extLst>
      <p:ext uri="{BB962C8B-B14F-4D97-AF65-F5344CB8AC3E}">
        <p14:creationId xmlns:p14="http://schemas.microsoft.com/office/powerpoint/2010/main" val="3180197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Recognition</a:t>
            </a:r>
          </a:p>
        </p:txBody>
      </p:sp>
      <p:sp>
        <p:nvSpPr>
          <p:cNvPr id="3" name="Content Placeholder 2"/>
          <p:cNvSpPr>
            <a:spLocks noGrp="1"/>
          </p:cNvSpPr>
          <p:nvPr>
            <p:ph idx="1"/>
          </p:nvPr>
        </p:nvSpPr>
        <p:spPr>
          <a:xfrm>
            <a:off x="834683" y="1600201"/>
            <a:ext cx="9552660" cy="4525963"/>
          </a:xfrm>
        </p:spPr>
        <p:txBody>
          <a:bodyPr/>
          <a:lstStyle/>
          <a:p>
            <a:r>
              <a:rPr lang="en-US" dirty="0"/>
              <a:t>Different kinds of recognition problems</a:t>
            </a:r>
          </a:p>
          <a:p>
            <a:pPr lvl="1"/>
            <a:r>
              <a:rPr lang="en-US" dirty="0"/>
              <a:t>Classification, detection, segmentation, etc.</a:t>
            </a:r>
          </a:p>
          <a:p>
            <a:r>
              <a:rPr lang="en-US" dirty="0"/>
              <a:t>Machine learning basics</a:t>
            </a:r>
          </a:p>
          <a:p>
            <a:pPr lvl="1"/>
            <a:r>
              <a:rPr lang="en-US" dirty="0"/>
              <a:t>Nearest neighbors</a:t>
            </a:r>
          </a:p>
          <a:p>
            <a:pPr lvl="1"/>
            <a:r>
              <a:rPr lang="en-US" dirty="0"/>
              <a:t>Linear classifiers</a:t>
            </a:r>
          </a:p>
          <a:p>
            <a:pPr lvl="1"/>
            <a:r>
              <a:rPr lang="en-US" dirty="0"/>
              <a:t>Hyperparameters</a:t>
            </a:r>
          </a:p>
          <a:p>
            <a:pPr lvl="1"/>
            <a:r>
              <a:rPr lang="en-US" dirty="0"/>
              <a:t>Training, test, validation datasets</a:t>
            </a:r>
          </a:p>
          <a:p>
            <a:r>
              <a:rPr lang="en-US" dirty="0"/>
              <a:t>Loss functions for classification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6" name="Shape 1916"/>
          <p:cNvSpPr/>
          <p:nvPr/>
        </p:nvSpPr>
        <p:spPr>
          <a:xfrm>
            <a:off x="4685357" y="312979"/>
            <a:ext cx="2821286"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BW → Color</a:t>
            </a:r>
          </a:p>
        </p:txBody>
      </p:sp>
      <p:sp>
        <p:nvSpPr>
          <p:cNvPr id="1917" name="Shape 1917"/>
          <p:cNvSpPr/>
          <p:nvPr/>
        </p:nvSpPr>
        <p:spPr>
          <a:xfrm>
            <a:off x="728193"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18" name="Shape 1918"/>
          <p:cNvSpPr/>
          <p:nvPr/>
        </p:nvSpPr>
        <p:spPr>
          <a:xfrm>
            <a:off x="2557653"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1919" name="Shape 1919"/>
          <p:cNvSpPr/>
          <p:nvPr/>
        </p:nvSpPr>
        <p:spPr>
          <a:xfrm>
            <a:off x="4728111"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20" name="Shape 1920"/>
          <p:cNvSpPr/>
          <p:nvPr/>
        </p:nvSpPr>
        <p:spPr>
          <a:xfrm>
            <a:off x="6557570"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1921" name="Shape 1921"/>
          <p:cNvSpPr/>
          <p:nvPr/>
        </p:nvSpPr>
        <p:spPr>
          <a:xfrm>
            <a:off x="8728028"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22" name="Shape 1922"/>
          <p:cNvSpPr/>
          <p:nvPr/>
        </p:nvSpPr>
        <p:spPr>
          <a:xfrm>
            <a:off x="10557489"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pic>
        <p:nvPicPr>
          <p:cNvPr id="1923" name="pasted-image-filtered.png"/>
          <p:cNvPicPr>
            <a:picLocks noChangeAspect="1"/>
          </p:cNvPicPr>
          <p:nvPr/>
        </p:nvPicPr>
        <p:blipFill>
          <a:blip r:embed="rId2"/>
          <a:stretch>
            <a:fillRect/>
          </a:stretch>
        </p:blipFill>
        <p:spPr>
          <a:xfrm>
            <a:off x="106264" y="3824859"/>
            <a:ext cx="1923119" cy="1923119"/>
          </a:xfrm>
          <a:prstGeom prst="rect">
            <a:avLst/>
          </a:prstGeom>
          <a:ln w="12700">
            <a:miter lim="400000"/>
          </a:ln>
        </p:spPr>
      </p:pic>
      <p:pic>
        <p:nvPicPr>
          <p:cNvPr id="1924" name="pasted-image-filtered.png"/>
          <p:cNvPicPr>
            <a:picLocks noChangeAspect="1"/>
          </p:cNvPicPr>
          <p:nvPr/>
        </p:nvPicPr>
        <p:blipFill>
          <a:blip r:embed="rId3"/>
          <a:stretch>
            <a:fillRect/>
          </a:stretch>
        </p:blipFill>
        <p:spPr>
          <a:xfrm>
            <a:off x="4162976" y="1731645"/>
            <a:ext cx="1923119" cy="1923119"/>
          </a:xfrm>
          <a:prstGeom prst="rect">
            <a:avLst/>
          </a:prstGeom>
          <a:ln w="12700">
            <a:miter lim="400000"/>
          </a:ln>
        </p:spPr>
      </p:pic>
      <p:pic>
        <p:nvPicPr>
          <p:cNvPr id="1925" name="pasted-image-filtered.png"/>
          <p:cNvPicPr>
            <a:picLocks noChangeAspect="1"/>
          </p:cNvPicPr>
          <p:nvPr/>
        </p:nvPicPr>
        <p:blipFill>
          <a:blip r:embed="rId4"/>
          <a:stretch>
            <a:fillRect/>
          </a:stretch>
        </p:blipFill>
        <p:spPr>
          <a:xfrm>
            <a:off x="4162976" y="3824788"/>
            <a:ext cx="1923260" cy="1923260"/>
          </a:xfrm>
          <a:prstGeom prst="rect">
            <a:avLst/>
          </a:prstGeom>
          <a:ln w="12700">
            <a:miter lim="400000"/>
          </a:ln>
        </p:spPr>
      </p:pic>
      <p:pic>
        <p:nvPicPr>
          <p:cNvPr id="1926" name="pasted-image-filtered.png"/>
          <p:cNvPicPr>
            <a:picLocks noChangeAspect="1"/>
          </p:cNvPicPr>
          <p:nvPr/>
        </p:nvPicPr>
        <p:blipFill>
          <a:blip r:embed="rId5"/>
          <a:stretch>
            <a:fillRect/>
          </a:stretch>
        </p:blipFill>
        <p:spPr>
          <a:xfrm>
            <a:off x="8220881" y="1731575"/>
            <a:ext cx="1923260" cy="1923260"/>
          </a:xfrm>
          <a:prstGeom prst="rect">
            <a:avLst/>
          </a:prstGeom>
          <a:ln w="12700">
            <a:miter lim="400000"/>
          </a:ln>
        </p:spPr>
      </p:pic>
      <p:grpSp>
        <p:nvGrpSpPr>
          <p:cNvPr id="1933" name="Group 1933"/>
          <p:cNvGrpSpPr/>
          <p:nvPr/>
        </p:nvGrpSpPr>
        <p:grpSpPr>
          <a:xfrm>
            <a:off x="2055466" y="1731574"/>
            <a:ext cx="10052579" cy="4016474"/>
            <a:chOff x="0" y="0"/>
            <a:chExt cx="20105157" cy="8032947"/>
          </a:xfrm>
        </p:grpSpPr>
        <p:pic>
          <p:nvPicPr>
            <p:cNvPr id="1927" name="pasted-image.png"/>
            <p:cNvPicPr>
              <a:picLocks noChangeAspect="1"/>
            </p:cNvPicPr>
            <p:nvPr/>
          </p:nvPicPr>
          <p:blipFill>
            <a:blip r:embed="rId6"/>
            <a:stretch>
              <a:fillRect/>
            </a:stretch>
          </p:blipFill>
          <p:spPr>
            <a:xfrm>
              <a:off x="10561" y="4186711"/>
              <a:ext cx="3846237" cy="3846237"/>
            </a:xfrm>
            <a:prstGeom prst="rect">
              <a:avLst/>
            </a:prstGeom>
            <a:ln w="12700" cap="flat">
              <a:noFill/>
              <a:miter lim="400000"/>
            </a:ln>
            <a:effectLst/>
          </p:spPr>
        </p:pic>
        <p:pic>
          <p:nvPicPr>
            <p:cNvPr id="1928" name="pasted-image.png"/>
            <p:cNvPicPr>
              <a:picLocks noChangeAspect="1"/>
            </p:cNvPicPr>
            <p:nvPr/>
          </p:nvPicPr>
          <p:blipFill>
            <a:blip r:embed="rId7"/>
            <a:stretch>
              <a:fillRect/>
            </a:stretch>
          </p:blipFill>
          <p:spPr>
            <a:xfrm>
              <a:off x="8123984" y="141"/>
              <a:ext cx="3846237" cy="3846237"/>
            </a:xfrm>
            <a:prstGeom prst="rect">
              <a:avLst/>
            </a:prstGeom>
            <a:ln w="12700" cap="flat">
              <a:noFill/>
              <a:miter lim="400000"/>
            </a:ln>
            <a:effectLst/>
          </p:spPr>
        </p:pic>
        <p:pic>
          <p:nvPicPr>
            <p:cNvPr id="1929" name="pasted-image.png"/>
            <p:cNvPicPr>
              <a:picLocks noChangeAspect="1"/>
            </p:cNvPicPr>
            <p:nvPr/>
          </p:nvPicPr>
          <p:blipFill>
            <a:blip r:embed="rId8"/>
            <a:stretch>
              <a:fillRect/>
            </a:stretch>
          </p:blipFill>
          <p:spPr>
            <a:xfrm>
              <a:off x="8123702" y="4186427"/>
              <a:ext cx="3846520" cy="3846520"/>
            </a:xfrm>
            <a:prstGeom prst="rect">
              <a:avLst/>
            </a:prstGeom>
            <a:ln w="12700" cap="flat">
              <a:noFill/>
              <a:miter lim="400000"/>
            </a:ln>
            <a:effectLst/>
          </p:spPr>
        </p:pic>
        <p:pic>
          <p:nvPicPr>
            <p:cNvPr id="1930" name="pasted-image.png"/>
            <p:cNvPicPr>
              <a:picLocks noChangeAspect="1"/>
            </p:cNvPicPr>
            <p:nvPr/>
          </p:nvPicPr>
          <p:blipFill>
            <a:blip r:embed="rId9"/>
            <a:stretch>
              <a:fillRect/>
            </a:stretch>
          </p:blipFill>
          <p:spPr>
            <a:xfrm>
              <a:off x="16239512" y="0"/>
              <a:ext cx="3846520" cy="3846520"/>
            </a:xfrm>
            <a:prstGeom prst="rect">
              <a:avLst/>
            </a:prstGeom>
            <a:ln w="12700" cap="flat">
              <a:noFill/>
              <a:miter lim="400000"/>
            </a:ln>
            <a:effectLst/>
          </p:spPr>
        </p:pic>
        <p:pic>
          <p:nvPicPr>
            <p:cNvPr id="1931" name="pasted-image.png"/>
            <p:cNvPicPr>
              <a:picLocks noChangeAspect="1"/>
            </p:cNvPicPr>
            <p:nvPr/>
          </p:nvPicPr>
          <p:blipFill>
            <a:blip r:embed="rId10"/>
            <a:stretch>
              <a:fillRect/>
            </a:stretch>
          </p:blipFill>
          <p:spPr>
            <a:xfrm>
              <a:off x="0" y="0"/>
              <a:ext cx="3846519" cy="3846519"/>
            </a:xfrm>
            <a:prstGeom prst="rect">
              <a:avLst/>
            </a:prstGeom>
            <a:ln w="12700" cap="flat">
              <a:noFill/>
              <a:miter lim="400000"/>
            </a:ln>
            <a:effectLst/>
          </p:spPr>
        </p:pic>
        <p:pic>
          <p:nvPicPr>
            <p:cNvPr id="1932" name="45913.png"/>
            <p:cNvPicPr>
              <a:picLocks noChangeAspect="1"/>
            </p:cNvPicPr>
            <p:nvPr/>
          </p:nvPicPr>
          <p:blipFill>
            <a:blip r:embed="rId11"/>
            <a:stretch>
              <a:fillRect/>
            </a:stretch>
          </p:blipFill>
          <p:spPr>
            <a:xfrm>
              <a:off x="16258638" y="4186427"/>
              <a:ext cx="3846520" cy="3846520"/>
            </a:xfrm>
            <a:prstGeom prst="rect">
              <a:avLst/>
            </a:prstGeom>
            <a:ln w="12700" cap="flat">
              <a:noFill/>
              <a:miter lim="400000"/>
            </a:ln>
            <a:effectLst/>
          </p:spPr>
        </p:pic>
      </p:grpSp>
      <p:pic>
        <p:nvPicPr>
          <p:cNvPr id="1934" name="45913-filtered.jpeg"/>
          <p:cNvPicPr>
            <a:picLocks noChangeAspect="1"/>
          </p:cNvPicPr>
          <p:nvPr/>
        </p:nvPicPr>
        <p:blipFill>
          <a:blip r:embed="rId12"/>
          <a:stretch>
            <a:fillRect/>
          </a:stretch>
        </p:blipFill>
        <p:spPr>
          <a:xfrm>
            <a:off x="8240128" y="3828686"/>
            <a:ext cx="1915606" cy="1915606"/>
          </a:xfrm>
          <a:prstGeom prst="rect">
            <a:avLst/>
          </a:prstGeom>
          <a:ln w="12700">
            <a:solidFill>
              <a:srgbClr val="000000"/>
            </a:solidFill>
            <a:miter lim="400000"/>
          </a:ln>
        </p:spPr>
      </p:pic>
      <p:pic>
        <p:nvPicPr>
          <p:cNvPr id="1935" name="pasted-image-filtered.png"/>
          <p:cNvPicPr>
            <a:picLocks noChangeAspect="1"/>
          </p:cNvPicPr>
          <p:nvPr/>
        </p:nvPicPr>
        <p:blipFill>
          <a:blip r:embed="rId13"/>
          <a:stretch>
            <a:fillRect/>
          </a:stretch>
        </p:blipFill>
        <p:spPr>
          <a:xfrm>
            <a:off x="106194" y="1731575"/>
            <a:ext cx="1923260" cy="1923260"/>
          </a:xfrm>
          <a:prstGeom prst="rect">
            <a:avLst/>
          </a:prstGeom>
          <a:ln w="12700">
            <a:miter lim="400000"/>
          </a:ln>
        </p:spPr>
      </p:pic>
      <p:sp>
        <p:nvSpPr>
          <p:cNvPr id="1936" name="Shape 1936"/>
          <p:cNvSpPr/>
          <p:nvPr/>
        </p:nvSpPr>
        <p:spPr>
          <a:xfrm>
            <a:off x="8303851" y="6306913"/>
            <a:ext cx="3670878"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Data from [Russakovsky et al. 2015]</a:t>
            </a:r>
          </a:p>
        </p:txBody>
      </p:sp>
    </p:spTree>
    <p:extLst>
      <p:ext uri="{BB962C8B-B14F-4D97-AF65-F5344CB8AC3E}">
        <p14:creationId xmlns:p14="http://schemas.microsoft.com/office/powerpoint/2010/main" val="2587284328"/>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3" grpId="0"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1" name="Shape 1971"/>
          <p:cNvSpPr/>
          <p:nvPr/>
        </p:nvSpPr>
        <p:spPr>
          <a:xfrm>
            <a:off x="3574476" y="58979"/>
            <a:ext cx="5043048"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dirty="0">
                <a:solidFill>
                  <a:srgbClr val="000000"/>
                </a:solidFill>
                <a:latin typeface="Helvetica Light"/>
                <a:sym typeface="Helvetica Light"/>
              </a:rPr>
              <a:t>Labels → </a:t>
            </a:r>
            <a:r>
              <a:rPr lang="en-US" sz="4000" kern="0" dirty="0">
                <a:solidFill>
                  <a:srgbClr val="000000"/>
                </a:solidFill>
                <a:latin typeface="Helvetica Light"/>
                <a:sym typeface="Helvetica Light"/>
              </a:rPr>
              <a:t>Street Views</a:t>
            </a:r>
            <a:endParaRPr sz="4000" kern="0" dirty="0">
              <a:solidFill>
                <a:srgbClr val="000000"/>
              </a:solidFill>
              <a:latin typeface="Helvetica Light"/>
              <a:sym typeface="Helvetica Light"/>
            </a:endParaRPr>
          </a:p>
        </p:txBody>
      </p:sp>
      <p:sp>
        <p:nvSpPr>
          <p:cNvPr id="1982" name="Shape 1982"/>
          <p:cNvSpPr/>
          <p:nvPr/>
        </p:nvSpPr>
        <p:spPr>
          <a:xfrm>
            <a:off x="8865241" y="6448196"/>
            <a:ext cx="2955938"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dirty="0">
                <a:solidFill>
                  <a:srgbClr val="000000"/>
                </a:solidFill>
                <a:latin typeface="Helvetica Light"/>
                <a:sym typeface="Helvetica Light"/>
              </a:rPr>
              <a:t>Data from [</a:t>
            </a:r>
            <a:r>
              <a:rPr lang="en-US" sz="1800" kern="0" dirty="0">
                <a:solidFill>
                  <a:srgbClr val="000000"/>
                </a:solidFill>
                <a:latin typeface="Helvetica Light"/>
                <a:sym typeface="Helvetica Light"/>
              </a:rPr>
              <a:t>Wang et al</a:t>
            </a:r>
            <a:r>
              <a:rPr sz="1800" kern="0" dirty="0">
                <a:solidFill>
                  <a:srgbClr val="000000"/>
                </a:solidFill>
                <a:latin typeface="Helvetica Light"/>
                <a:sym typeface="Helvetica Light"/>
              </a:rPr>
              <a:t>, </a:t>
            </a:r>
            <a:r>
              <a:rPr lang="en-US" sz="1800" kern="0" dirty="0">
                <a:solidFill>
                  <a:srgbClr val="000000"/>
                </a:solidFill>
                <a:latin typeface="Helvetica Light"/>
                <a:sym typeface="Helvetica Light"/>
              </a:rPr>
              <a:t>2018</a:t>
            </a:r>
            <a:r>
              <a:rPr sz="1800" kern="0" dirty="0">
                <a:solidFill>
                  <a:srgbClr val="000000"/>
                </a:solidFill>
                <a:latin typeface="Helvetica Light"/>
                <a:sym typeface="Helvetica Light"/>
              </a:rPr>
              <a:t>]</a:t>
            </a:r>
          </a:p>
        </p:txBody>
      </p:sp>
      <p:pic>
        <p:nvPicPr>
          <p:cNvPr id="2" name="Picture 2" descr="A screenshot of a computer&#10;&#10;Description generated with high confidence">
            <a:extLst>
              <a:ext uri="{FF2B5EF4-FFF2-40B4-BE49-F238E27FC236}">
                <a16:creationId xmlns:a16="http://schemas.microsoft.com/office/drawing/2014/main" id="{D6171D60-A560-441F-BF2D-1887C06D01DA}"/>
              </a:ext>
            </a:extLst>
          </p:cNvPr>
          <p:cNvPicPr>
            <a:picLocks noChangeAspect="1"/>
          </p:cNvPicPr>
          <p:nvPr/>
        </p:nvPicPr>
        <p:blipFill>
          <a:blip r:embed="rId2"/>
          <a:stretch>
            <a:fillRect/>
          </a:stretch>
        </p:blipFill>
        <p:spPr>
          <a:xfrm>
            <a:off x="6490010" y="2052367"/>
            <a:ext cx="5332760" cy="3670145"/>
          </a:xfrm>
          <a:prstGeom prst="rect">
            <a:avLst/>
          </a:prstGeom>
        </p:spPr>
      </p:pic>
      <p:pic>
        <p:nvPicPr>
          <p:cNvPr id="4" name="Picture 4">
            <a:extLst>
              <a:ext uri="{FF2B5EF4-FFF2-40B4-BE49-F238E27FC236}">
                <a16:creationId xmlns:a16="http://schemas.microsoft.com/office/drawing/2014/main" id="{C729C2ED-EF27-4298-9407-589992D14435}"/>
              </a:ext>
            </a:extLst>
          </p:cNvPr>
          <p:cNvPicPr>
            <a:picLocks noChangeAspect="1"/>
          </p:cNvPicPr>
          <p:nvPr/>
        </p:nvPicPr>
        <p:blipFill>
          <a:blip r:embed="rId3"/>
          <a:stretch>
            <a:fillRect/>
          </a:stretch>
        </p:blipFill>
        <p:spPr>
          <a:xfrm>
            <a:off x="771912" y="897478"/>
            <a:ext cx="4707053" cy="2578800"/>
          </a:xfrm>
          <a:prstGeom prst="rect">
            <a:avLst/>
          </a:prstGeom>
        </p:spPr>
      </p:pic>
      <p:pic>
        <p:nvPicPr>
          <p:cNvPr id="6" name="Picture 6" descr="A car driving on a city street&#10;&#10;Description generated with very high confidence">
            <a:extLst>
              <a:ext uri="{FF2B5EF4-FFF2-40B4-BE49-F238E27FC236}">
                <a16:creationId xmlns:a16="http://schemas.microsoft.com/office/drawing/2014/main" id="{BEDDD948-00CD-4620-84BD-FDE201F82037}"/>
              </a:ext>
            </a:extLst>
          </p:cNvPr>
          <p:cNvPicPr>
            <a:picLocks noChangeAspect="1"/>
          </p:cNvPicPr>
          <p:nvPr/>
        </p:nvPicPr>
        <p:blipFill>
          <a:blip r:embed="rId4"/>
          <a:stretch>
            <a:fillRect/>
          </a:stretch>
        </p:blipFill>
        <p:spPr>
          <a:xfrm>
            <a:off x="771912" y="3970492"/>
            <a:ext cx="4707053" cy="2572138"/>
          </a:xfrm>
          <a:prstGeom prst="rect">
            <a:avLst/>
          </a:prstGeom>
        </p:spPr>
      </p:pic>
    </p:spTree>
    <p:extLst>
      <p:ext uri="{BB962C8B-B14F-4D97-AF65-F5344CB8AC3E}">
        <p14:creationId xmlns:p14="http://schemas.microsoft.com/office/powerpoint/2010/main" val="3344215700"/>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9F79-9892-4F80-8B83-4B0B817C862F}"/>
              </a:ext>
            </a:extLst>
          </p:cNvPr>
          <p:cNvSpPr>
            <a:spLocks noGrp="1"/>
          </p:cNvSpPr>
          <p:nvPr>
            <p:ph type="title"/>
          </p:nvPr>
        </p:nvSpPr>
        <p:spPr/>
        <p:txBody>
          <a:bodyPr/>
          <a:lstStyle/>
          <a:p>
            <a:r>
              <a:rPr lang="en-US" dirty="0"/>
              <a:t>Datasets – Potential Ethical Issues</a:t>
            </a:r>
          </a:p>
        </p:txBody>
      </p:sp>
      <p:sp>
        <p:nvSpPr>
          <p:cNvPr id="3" name="Content Placeholder 2">
            <a:extLst>
              <a:ext uri="{FF2B5EF4-FFF2-40B4-BE49-F238E27FC236}">
                <a16:creationId xmlns:a16="http://schemas.microsoft.com/office/drawing/2014/main" id="{496E737F-3376-4457-B888-B99BA4D1673F}"/>
              </a:ext>
            </a:extLst>
          </p:cNvPr>
          <p:cNvSpPr>
            <a:spLocks noGrp="1"/>
          </p:cNvSpPr>
          <p:nvPr>
            <p:ph idx="1"/>
          </p:nvPr>
        </p:nvSpPr>
        <p:spPr/>
        <p:txBody>
          <a:bodyPr/>
          <a:lstStyle/>
          <a:p>
            <a:r>
              <a:rPr lang="en-US" dirty="0"/>
              <a:t>Licensing and ownership of data</a:t>
            </a:r>
          </a:p>
          <a:p>
            <a:r>
              <a:rPr lang="en-US" dirty="0"/>
              <a:t>Consent of photographer and people being photographed</a:t>
            </a:r>
          </a:p>
          <a:p>
            <a:r>
              <a:rPr lang="en-US" dirty="0"/>
              <a:t>Offensive content</a:t>
            </a:r>
          </a:p>
          <a:p>
            <a:r>
              <a:rPr lang="en-US" dirty="0"/>
              <a:t>Bias and underrepresentation</a:t>
            </a:r>
          </a:p>
          <a:p>
            <a:pPr lvl="1"/>
            <a:r>
              <a:rPr lang="en-US" dirty="0"/>
              <a:t>Including amplifying bias</a:t>
            </a:r>
          </a:p>
          <a:p>
            <a:r>
              <a:rPr lang="en-US" dirty="0"/>
              <a:t>Unintended downstream uses of data</a:t>
            </a:r>
          </a:p>
        </p:txBody>
      </p:sp>
    </p:spTree>
    <p:extLst>
      <p:ext uri="{BB962C8B-B14F-4D97-AF65-F5344CB8AC3E}">
        <p14:creationId xmlns:p14="http://schemas.microsoft.com/office/powerpoint/2010/main" val="20511194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E6488-C5F7-4D44-8717-7CB90F42C7B6}"/>
              </a:ext>
            </a:extLst>
          </p:cNvPr>
          <p:cNvSpPr>
            <a:spLocks noGrp="1"/>
          </p:cNvSpPr>
          <p:nvPr>
            <p:ph type="title"/>
          </p:nvPr>
        </p:nvSpPr>
        <p:spPr/>
        <p:txBody>
          <a:bodyPr/>
          <a:lstStyle/>
          <a:p>
            <a:r>
              <a:rPr lang="en-US" dirty="0"/>
              <a:t>Learning 3D geometry</a:t>
            </a:r>
          </a:p>
        </p:txBody>
      </p:sp>
      <p:grpSp>
        <p:nvGrpSpPr>
          <p:cNvPr id="10" name="Group 9">
            <a:extLst>
              <a:ext uri="{FF2B5EF4-FFF2-40B4-BE49-F238E27FC236}">
                <a16:creationId xmlns:a16="http://schemas.microsoft.com/office/drawing/2014/main" id="{A66A148F-AEF9-4138-AE2E-099F6A4B84F1}"/>
              </a:ext>
            </a:extLst>
          </p:cNvPr>
          <p:cNvGrpSpPr/>
          <p:nvPr/>
        </p:nvGrpSpPr>
        <p:grpSpPr>
          <a:xfrm>
            <a:off x="493749" y="2432557"/>
            <a:ext cx="11283818" cy="2422351"/>
            <a:chOff x="539216" y="2245636"/>
            <a:chExt cx="8065568" cy="1731474"/>
          </a:xfrm>
        </p:grpSpPr>
        <p:pic>
          <p:nvPicPr>
            <p:cNvPr id="4" name="Google Shape;1153;p119">
              <a:extLst>
                <a:ext uri="{FF2B5EF4-FFF2-40B4-BE49-F238E27FC236}">
                  <a16:creationId xmlns:a16="http://schemas.microsoft.com/office/drawing/2014/main" id="{47DECA78-01ED-421A-9266-5E764C0044FD}"/>
                </a:ext>
              </a:extLst>
            </p:cNvPr>
            <p:cNvPicPr preferRelativeResize="0"/>
            <p:nvPr/>
          </p:nvPicPr>
          <p:blipFill>
            <a:blip r:embed="rId2">
              <a:alphaModFix/>
            </a:blip>
            <a:stretch>
              <a:fillRect/>
            </a:stretch>
          </p:blipFill>
          <p:spPr>
            <a:xfrm>
              <a:off x="539216" y="2245636"/>
              <a:ext cx="3528885" cy="1423697"/>
            </a:xfrm>
            <a:prstGeom prst="rect">
              <a:avLst/>
            </a:prstGeom>
            <a:noFill/>
            <a:ln>
              <a:noFill/>
            </a:ln>
          </p:spPr>
        </p:pic>
        <p:pic>
          <p:nvPicPr>
            <p:cNvPr id="5" name="Google Shape;1154;p119">
              <a:extLst>
                <a:ext uri="{FF2B5EF4-FFF2-40B4-BE49-F238E27FC236}">
                  <a16:creationId xmlns:a16="http://schemas.microsoft.com/office/drawing/2014/main" id="{7241C47B-9730-44EC-97E5-614A7E897ADE}"/>
                </a:ext>
              </a:extLst>
            </p:cNvPr>
            <p:cNvPicPr preferRelativeResize="0"/>
            <p:nvPr/>
          </p:nvPicPr>
          <p:blipFill>
            <a:blip r:embed="rId3">
              <a:alphaModFix/>
            </a:blip>
            <a:stretch>
              <a:fillRect/>
            </a:stretch>
          </p:blipFill>
          <p:spPr>
            <a:xfrm>
              <a:off x="5075882" y="2245636"/>
              <a:ext cx="3528902" cy="1406617"/>
            </a:xfrm>
            <a:prstGeom prst="rect">
              <a:avLst/>
            </a:prstGeom>
            <a:noFill/>
            <a:ln>
              <a:noFill/>
            </a:ln>
          </p:spPr>
        </p:pic>
        <p:sp>
          <p:nvSpPr>
            <p:cNvPr id="6" name="Arrow: Right 5">
              <a:extLst>
                <a:ext uri="{FF2B5EF4-FFF2-40B4-BE49-F238E27FC236}">
                  <a16:creationId xmlns:a16="http://schemas.microsoft.com/office/drawing/2014/main" id="{E80B660C-533E-42DA-B4B9-4A58234B2FEC}"/>
                </a:ext>
              </a:extLst>
            </p:cNvPr>
            <p:cNvSpPr/>
            <p:nvPr/>
          </p:nvSpPr>
          <p:spPr>
            <a:xfrm>
              <a:off x="4257031" y="2644144"/>
              <a:ext cx="629920" cy="609600"/>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TextBox 6">
              <a:extLst>
                <a:ext uri="{FF2B5EF4-FFF2-40B4-BE49-F238E27FC236}">
                  <a16:creationId xmlns:a16="http://schemas.microsoft.com/office/drawing/2014/main" id="{03ACF0F6-D1B6-488E-8D46-4B57F680F3EA}"/>
                </a:ext>
              </a:extLst>
            </p:cNvPr>
            <p:cNvSpPr txBox="1"/>
            <p:nvPr/>
          </p:nvSpPr>
          <p:spPr>
            <a:xfrm>
              <a:off x="1802560" y="3669333"/>
              <a:ext cx="1002197" cy="307777"/>
            </a:xfrm>
            <a:prstGeom prst="rect">
              <a:avLst/>
            </a:prstGeom>
            <a:noFill/>
          </p:spPr>
          <p:txBody>
            <a:bodyPr wrap="none" rtlCol="0">
              <a:spAutoFit/>
            </a:bodyPr>
            <a:lstStyle/>
            <a:p>
              <a:pPr algn="ctr"/>
              <a:r>
                <a:rPr lang="en-US" dirty="0">
                  <a:latin typeface="+mj-lt"/>
                </a:rPr>
                <a:t>RGB Image</a:t>
              </a:r>
            </a:p>
          </p:txBody>
        </p:sp>
        <p:sp>
          <p:nvSpPr>
            <p:cNvPr id="8" name="TextBox 7">
              <a:extLst>
                <a:ext uri="{FF2B5EF4-FFF2-40B4-BE49-F238E27FC236}">
                  <a16:creationId xmlns:a16="http://schemas.microsoft.com/office/drawing/2014/main" id="{A5E263C7-AB46-4BEF-9B04-E08C67CFAB7F}"/>
                </a:ext>
              </a:extLst>
            </p:cNvPr>
            <p:cNvSpPr txBox="1"/>
            <p:nvPr/>
          </p:nvSpPr>
          <p:spPr>
            <a:xfrm>
              <a:off x="6310392" y="3669333"/>
              <a:ext cx="1059906" cy="307777"/>
            </a:xfrm>
            <a:prstGeom prst="rect">
              <a:avLst/>
            </a:prstGeom>
            <a:noFill/>
          </p:spPr>
          <p:txBody>
            <a:bodyPr wrap="none" rtlCol="0">
              <a:spAutoFit/>
            </a:bodyPr>
            <a:lstStyle/>
            <a:p>
              <a:pPr algn="ctr"/>
              <a:r>
                <a:rPr lang="en-US" dirty="0">
                  <a:latin typeface="+mj-lt"/>
                </a:rPr>
                <a:t>Depth map</a:t>
              </a:r>
            </a:p>
          </p:txBody>
        </p:sp>
        <p:sp>
          <p:nvSpPr>
            <p:cNvPr id="9" name="TextBox 8">
              <a:extLst>
                <a:ext uri="{FF2B5EF4-FFF2-40B4-BE49-F238E27FC236}">
                  <a16:creationId xmlns:a16="http://schemas.microsoft.com/office/drawing/2014/main" id="{6C9BDCAA-CE17-4C02-80AD-D67CDEB0FCD8}"/>
                </a:ext>
              </a:extLst>
            </p:cNvPr>
            <p:cNvSpPr txBox="1"/>
            <p:nvPr/>
          </p:nvSpPr>
          <p:spPr>
            <a:xfrm>
              <a:off x="4104630" y="3258659"/>
              <a:ext cx="934730" cy="523220"/>
            </a:xfrm>
            <a:prstGeom prst="rect">
              <a:avLst/>
            </a:prstGeom>
            <a:noFill/>
          </p:spPr>
          <p:txBody>
            <a:bodyPr wrap="square" rtlCol="0">
              <a:spAutoFit/>
            </a:bodyPr>
            <a:lstStyle/>
            <a:p>
              <a:pPr algn="ctr"/>
              <a:r>
                <a:rPr lang="en-US" dirty="0">
                  <a:latin typeface="+mj-lt"/>
                </a:rPr>
                <a:t>Deep learning</a:t>
              </a:r>
            </a:p>
          </p:txBody>
        </p:sp>
      </p:grpSp>
    </p:spTree>
    <p:extLst>
      <p:ext uri="{BB962C8B-B14F-4D97-AF65-F5344CB8AC3E}">
        <p14:creationId xmlns:p14="http://schemas.microsoft.com/office/powerpoint/2010/main" val="36433261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BFDE-23CC-4549-9612-CCF58A5AE43D}"/>
              </a:ext>
            </a:extLst>
          </p:cNvPr>
          <p:cNvSpPr>
            <a:spLocks noGrp="1"/>
          </p:cNvSpPr>
          <p:nvPr>
            <p:ph type="title"/>
          </p:nvPr>
        </p:nvSpPr>
        <p:spPr/>
        <p:txBody>
          <a:bodyPr>
            <a:normAutofit fontScale="90000"/>
          </a:bodyPr>
          <a:lstStyle/>
          <a:p>
            <a:r>
              <a:rPr lang="en-US" dirty="0"/>
              <a:t>Mapping images to images with the </a:t>
            </a:r>
            <a:r>
              <a:rPr lang="en-US" dirty="0" err="1"/>
              <a:t>UNet</a:t>
            </a:r>
            <a:r>
              <a:rPr lang="en-US" dirty="0"/>
              <a:t> architecture</a:t>
            </a:r>
          </a:p>
        </p:txBody>
      </p:sp>
      <p:pic>
        <p:nvPicPr>
          <p:cNvPr id="3074" name="Picture 2">
            <a:extLst>
              <a:ext uri="{FF2B5EF4-FFF2-40B4-BE49-F238E27FC236}">
                <a16:creationId xmlns:a16="http://schemas.microsoft.com/office/drawing/2014/main" id="{6EA3665C-ECD6-46A3-9A1D-0E5FAC764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0756" y="1630718"/>
            <a:ext cx="7810973" cy="5100272"/>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153;p119">
            <a:extLst>
              <a:ext uri="{FF2B5EF4-FFF2-40B4-BE49-F238E27FC236}">
                <a16:creationId xmlns:a16="http://schemas.microsoft.com/office/drawing/2014/main" id="{EB62F6B2-5D00-4E11-99D5-69E24B2055AF}"/>
              </a:ext>
            </a:extLst>
          </p:cNvPr>
          <p:cNvPicPr preferRelativeResize="0"/>
          <p:nvPr/>
        </p:nvPicPr>
        <p:blipFill>
          <a:blip r:embed="rId3">
            <a:alphaModFix/>
          </a:blip>
          <a:stretch>
            <a:fillRect/>
          </a:stretch>
        </p:blipFill>
        <p:spPr>
          <a:xfrm>
            <a:off x="473298" y="2272726"/>
            <a:ext cx="2483592" cy="1001983"/>
          </a:xfrm>
          <a:prstGeom prst="rect">
            <a:avLst/>
          </a:prstGeom>
          <a:noFill/>
          <a:ln>
            <a:noFill/>
          </a:ln>
        </p:spPr>
      </p:pic>
      <p:pic>
        <p:nvPicPr>
          <p:cNvPr id="6" name="Google Shape;1154;p119">
            <a:extLst>
              <a:ext uri="{FF2B5EF4-FFF2-40B4-BE49-F238E27FC236}">
                <a16:creationId xmlns:a16="http://schemas.microsoft.com/office/drawing/2014/main" id="{58AF9EB6-FDA7-4F5B-B63D-7A88B43ACDB2}"/>
              </a:ext>
            </a:extLst>
          </p:cNvPr>
          <p:cNvPicPr preferRelativeResize="0"/>
          <p:nvPr/>
        </p:nvPicPr>
        <p:blipFill>
          <a:blip r:embed="rId4">
            <a:alphaModFix/>
          </a:blip>
          <a:stretch>
            <a:fillRect/>
          </a:stretch>
        </p:blipFill>
        <p:spPr>
          <a:xfrm>
            <a:off x="8648543" y="2310037"/>
            <a:ext cx="2483592" cy="989957"/>
          </a:xfrm>
          <a:prstGeom prst="rect">
            <a:avLst/>
          </a:prstGeom>
          <a:noFill/>
          <a:ln>
            <a:noFill/>
          </a:ln>
        </p:spPr>
      </p:pic>
      <p:sp>
        <p:nvSpPr>
          <p:cNvPr id="7" name="TextBox 6">
            <a:extLst>
              <a:ext uri="{FF2B5EF4-FFF2-40B4-BE49-F238E27FC236}">
                <a16:creationId xmlns:a16="http://schemas.microsoft.com/office/drawing/2014/main" id="{B26412F4-55BE-41C1-A341-418F6BFBA29D}"/>
              </a:ext>
            </a:extLst>
          </p:cNvPr>
          <p:cNvSpPr txBox="1"/>
          <p:nvPr/>
        </p:nvSpPr>
        <p:spPr>
          <a:xfrm>
            <a:off x="874937" y="3280830"/>
            <a:ext cx="1863010" cy="379656"/>
          </a:xfrm>
          <a:prstGeom prst="rect">
            <a:avLst/>
          </a:prstGeom>
          <a:noFill/>
        </p:spPr>
        <p:txBody>
          <a:bodyPr wrap="none" rtlCol="0">
            <a:spAutoFit/>
          </a:bodyPr>
          <a:lstStyle/>
          <a:p>
            <a:pPr algn="ctr" defTabSz="1219170">
              <a:buClr>
                <a:srgbClr val="000000"/>
              </a:buClr>
              <a:defRPr/>
            </a:pPr>
            <a:r>
              <a:rPr lang="en-US" sz="1867" kern="0" dirty="0">
                <a:solidFill>
                  <a:srgbClr val="000000"/>
                </a:solidFill>
                <a:latin typeface="Myriad Pro"/>
                <a:cs typeface="Arial"/>
                <a:sym typeface="Arial"/>
              </a:rPr>
              <a:t>Input RGB Image</a:t>
            </a:r>
          </a:p>
        </p:txBody>
      </p:sp>
      <p:sp>
        <p:nvSpPr>
          <p:cNvPr id="8" name="TextBox 7">
            <a:extLst>
              <a:ext uri="{FF2B5EF4-FFF2-40B4-BE49-F238E27FC236}">
                <a16:creationId xmlns:a16="http://schemas.microsoft.com/office/drawing/2014/main" id="{FF88169F-A235-4CD6-99AD-8C80E0EB9FB4}"/>
              </a:ext>
            </a:extLst>
          </p:cNvPr>
          <p:cNvSpPr txBox="1"/>
          <p:nvPr/>
        </p:nvSpPr>
        <p:spPr>
          <a:xfrm>
            <a:off x="9068444" y="3261582"/>
            <a:ext cx="1633781" cy="666977"/>
          </a:xfrm>
          <a:prstGeom prst="rect">
            <a:avLst/>
          </a:prstGeom>
          <a:noFill/>
        </p:spPr>
        <p:txBody>
          <a:bodyPr wrap="none" rtlCol="0">
            <a:spAutoFit/>
          </a:bodyPr>
          <a:lstStyle/>
          <a:p>
            <a:pPr algn="ctr" defTabSz="1219170">
              <a:buClr>
                <a:srgbClr val="000000"/>
              </a:buClr>
              <a:defRPr/>
            </a:pPr>
            <a:r>
              <a:rPr lang="en-US" sz="1867" kern="0" dirty="0">
                <a:solidFill>
                  <a:srgbClr val="000000"/>
                </a:solidFill>
                <a:latin typeface="Myriad Pro"/>
                <a:cs typeface="Arial"/>
                <a:sym typeface="Arial"/>
              </a:rPr>
              <a:t>Output image </a:t>
            </a:r>
          </a:p>
          <a:p>
            <a:pPr algn="ctr" defTabSz="1219170">
              <a:buClr>
                <a:srgbClr val="000000"/>
              </a:buClr>
              <a:defRPr/>
            </a:pPr>
            <a:r>
              <a:rPr lang="en-US" sz="1867" kern="0" dirty="0">
                <a:solidFill>
                  <a:srgbClr val="000000"/>
                </a:solidFill>
                <a:latin typeface="Myriad Pro"/>
                <a:cs typeface="Arial"/>
                <a:sym typeface="Arial"/>
              </a:rPr>
              <a:t>(depth map)</a:t>
            </a:r>
          </a:p>
        </p:txBody>
      </p:sp>
    </p:spTree>
    <p:extLst>
      <p:ext uri="{BB962C8B-B14F-4D97-AF65-F5344CB8AC3E}">
        <p14:creationId xmlns:p14="http://schemas.microsoft.com/office/powerpoint/2010/main" val="17232655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E955B1-7DED-4250-A0EF-F21970E3BF0E}"/>
              </a:ext>
            </a:extLst>
          </p:cNvPr>
          <p:cNvSpPr>
            <a:spLocks noGrp="1"/>
          </p:cNvSpPr>
          <p:nvPr>
            <p:ph type="title"/>
          </p:nvPr>
        </p:nvSpPr>
        <p:spPr/>
        <p:txBody>
          <a:bodyPr/>
          <a:lstStyle/>
          <a:p>
            <a:r>
              <a:rPr lang="en-US" dirty="0" err="1"/>
              <a:t>NeRF</a:t>
            </a:r>
            <a:r>
              <a:rPr lang="en-US" dirty="0"/>
              <a:t>: Full Neural 3D reconstruction</a:t>
            </a:r>
          </a:p>
        </p:txBody>
      </p:sp>
      <p:pic>
        <p:nvPicPr>
          <p:cNvPr id="1026" name="Picture 2">
            <a:extLst>
              <a:ext uri="{FF2B5EF4-FFF2-40B4-BE49-F238E27FC236}">
                <a16:creationId xmlns:a16="http://schemas.microsoft.com/office/drawing/2014/main" id="{D8CFB994-C402-4178-A3F0-7AB8CF877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4367"/>
            <a:ext cx="12192000" cy="3869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38CD7FD-E5DA-4928-A4C4-FC89A6FF47AC}"/>
              </a:ext>
            </a:extLst>
          </p:cNvPr>
          <p:cNvPicPr>
            <a:picLocks noChangeAspect="1"/>
          </p:cNvPicPr>
          <p:nvPr/>
        </p:nvPicPr>
        <p:blipFill>
          <a:blip r:embed="rId4"/>
          <a:stretch>
            <a:fillRect/>
          </a:stretch>
        </p:blipFill>
        <p:spPr>
          <a:xfrm>
            <a:off x="0" y="2435566"/>
            <a:ext cx="5920435" cy="3317623"/>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6F8B8C3A-D06C-49FF-963D-C6374607C119}"/>
              </a:ext>
            </a:extLst>
          </p:cNvPr>
          <p:cNvSpPr txBox="1"/>
          <p:nvPr/>
        </p:nvSpPr>
        <p:spPr>
          <a:xfrm>
            <a:off x="415601" y="5996760"/>
            <a:ext cx="11776400" cy="666977"/>
          </a:xfrm>
          <a:prstGeom prst="rect">
            <a:avLst/>
          </a:prstGeom>
          <a:noFill/>
        </p:spPr>
        <p:txBody>
          <a:bodyPr wrap="square">
            <a:spAutoFit/>
          </a:bodyPr>
          <a:lstStyle/>
          <a:p>
            <a:pPr defTabSz="1219170">
              <a:buClr>
                <a:srgbClr val="000000"/>
              </a:buClr>
            </a:pPr>
            <a:r>
              <a:rPr lang="en-US" sz="1867" kern="0" dirty="0">
                <a:solidFill>
                  <a:srgbClr val="000000"/>
                </a:solidFill>
                <a:latin typeface="Myriad Pro"/>
                <a:cs typeface="Arial"/>
                <a:sym typeface="Arial"/>
              </a:rPr>
              <a:t>Ben Mildenhall*, </a:t>
            </a:r>
            <a:r>
              <a:rPr lang="en-US" sz="1867" kern="0" dirty="0" err="1">
                <a:solidFill>
                  <a:srgbClr val="000000"/>
                </a:solidFill>
                <a:latin typeface="Myriad Pro"/>
                <a:cs typeface="Arial"/>
                <a:sym typeface="Arial"/>
              </a:rPr>
              <a:t>Pratul</a:t>
            </a:r>
            <a:r>
              <a:rPr lang="en-US" sz="1867" kern="0" dirty="0">
                <a:solidFill>
                  <a:srgbClr val="000000"/>
                </a:solidFill>
                <a:latin typeface="Myriad Pro"/>
                <a:cs typeface="Arial"/>
                <a:sym typeface="Arial"/>
              </a:rPr>
              <a:t> P. Srinivasan*, Matthew </a:t>
            </a:r>
            <a:r>
              <a:rPr lang="en-US" sz="1867" kern="0" dirty="0" err="1">
                <a:solidFill>
                  <a:srgbClr val="000000"/>
                </a:solidFill>
                <a:latin typeface="Myriad Pro"/>
                <a:cs typeface="Arial"/>
                <a:sym typeface="Arial"/>
              </a:rPr>
              <a:t>Tancik</a:t>
            </a:r>
            <a:r>
              <a:rPr lang="en-US" sz="1867" kern="0" dirty="0">
                <a:solidFill>
                  <a:srgbClr val="000000"/>
                </a:solidFill>
                <a:latin typeface="Myriad Pro"/>
                <a:cs typeface="Arial"/>
                <a:sym typeface="Arial"/>
              </a:rPr>
              <a:t>*, Jonathan T. Barron, Ravi </a:t>
            </a:r>
            <a:r>
              <a:rPr lang="en-US" sz="1867" kern="0" dirty="0" err="1">
                <a:solidFill>
                  <a:srgbClr val="000000"/>
                </a:solidFill>
                <a:latin typeface="Myriad Pro"/>
                <a:cs typeface="Arial"/>
                <a:sym typeface="Arial"/>
              </a:rPr>
              <a:t>Ramamoorthi</a:t>
            </a:r>
            <a:r>
              <a:rPr lang="en-US" sz="1867" kern="0" dirty="0">
                <a:solidFill>
                  <a:srgbClr val="000000"/>
                </a:solidFill>
                <a:latin typeface="Myriad Pro"/>
                <a:cs typeface="Arial"/>
                <a:sym typeface="Arial"/>
              </a:rPr>
              <a:t>, Ren Ng. </a:t>
            </a:r>
            <a:r>
              <a:rPr lang="en-US" sz="1867" kern="0" dirty="0" err="1">
                <a:solidFill>
                  <a:srgbClr val="000000"/>
                </a:solidFill>
                <a:latin typeface="Myriad Pro"/>
                <a:cs typeface="Arial"/>
                <a:sym typeface="Arial"/>
              </a:rPr>
              <a:t>NeRF</a:t>
            </a:r>
            <a:r>
              <a:rPr lang="en-US" sz="1867" kern="0" dirty="0">
                <a:solidFill>
                  <a:srgbClr val="000000"/>
                </a:solidFill>
                <a:latin typeface="Myriad Pro"/>
                <a:cs typeface="Arial"/>
                <a:sym typeface="Arial"/>
              </a:rPr>
              <a:t>: Representing Scenes as Neural Radiance Fields for View Synthesis. ECCV 2020. </a:t>
            </a:r>
            <a:r>
              <a:rPr lang="en-US" sz="1867" kern="0" dirty="0">
                <a:solidFill>
                  <a:srgbClr val="000000"/>
                </a:solidFill>
                <a:latin typeface="Myriad Pro"/>
                <a:cs typeface="Arial"/>
                <a:sym typeface="Arial"/>
                <a:hlinkClick r:id="rId5"/>
              </a:rPr>
              <a:t>https://www.matthewtancik.com/nerf</a:t>
            </a:r>
            <a:endParaRPr lang="en-US" sz="1867" kern="0" dirty="0">
              <a:solidFill>
                <a:srgbClr val="000000"/>
              </a:solidFill>
              <a:latin typeface="Myriad Pro"/>
              <a:cs typeface="Arial"/>
              <a:sym typeface="Arial"/>
            </a:endParaRPr>
          </a:p>
        </p:txBody>
      </p:sp>
    </p:spTree>
    <p:extLst>
      <p:ext uri="{BB962C8B-B14F-4D97-AF65-F5344CB8AC3E}">
        <p14:creationId xmlns:p14="http://schemas.microsoft.com/office/powerpoint/2010/main" val="294160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CF95-A3F8-4990-9BD3-BFABE8EE5DED}"/>
              </a:ext>
            </a:extLst>
          </p:cNvPr>
          <p:cNvSpPr>
            <a:spLocks noGrp="1"/>
          </p:cNvSpPr>
          <p:nvPr>
            <p:ph type="title"/>
          </p:nvPr>
        </p:nvSpPr>
        <p:spPr/>
        <p:txBody>
          <a:bodyPr/>
          <a:lstStyle/>
          <a:p>
            <a:r>
              <a:rPr lang="en-US" dirty="0" err="1"/>
              <a:t>NeRF</a:t>
            </a:r>
            <a:r>
              <a:rPr lang="en-US" dirty="0"/>
              <a:t> Results</a:t>
            </a:r>
          </a:p>
        </p:txBody>
      </p:sp>
      <p:pic>
        <p:nvPicPr>
          <p:cNvPr id="4" name="website_360">
            <a:hlinkClick r:id="" action="ppaction://media"/>
            <a:extLst>
              <a:ext uri="{FF2B5EF4-FFF2-40B4-BE49-F238E27FC236}">
                <a16:creationId xmlns:a16="http://schemas.microsoft.com/office/drawing/2014/main" id="{EB4975D9-5C2D-4037-B305-BAE91E3178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9504" y="1627075"/>
            <a:ext cx="10612992" cy="4059152"/>
          </a:xfrm>
          <a:prstGeom prst="rect">
            <a:avLst/>
          </a:prstGeom>
        </p:spPr>
      </p:pic>
    </p:spTree>
    <p:extLst>
      <p:ext uri="{BB962C8B-B14F-4D97-AF65-F5344CB8AC3E}">
        <p14:creationId xmlns:p14="http://schemas.microsoft.com/office/powerpoint/2010/main" val="17526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7CDFA-24D2-46C5-82D1-C10BFD2E85FD}"/>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DD21B38E-C134-4F28-87F7-10150C58A659}"/>
              </a:ext>
            </a:extLst>
          </p:cNvPr>
          <p:cNvSpPr>
            <a:spLocks noGrp="1"/>
          </p:cNvSpPr>
          <p:nvPr>
            <p:ph idx="1"/>
          </p:nvPr>
        </p:nvSpPr>
        <p:spPr/>
        <p:txBody>
          <a:bodyPr/>
          <a:lstStyle/>
          <a:p>
            <a:r>
              <a:rPr lang="en-US" dirty="0"/>
              <a:t>Good luck!</a:t>
            </a:r>
          </a:p>
        </p:txBody>
      </p:sp>
    </p:spTree>
    <p:extLst>
      <p:ext uri="{BB962C8B-B14F-4D97-AF65-F5344CB8AC3E}">
        <p14:creationId xmlns:p14="http://schemas.microsoft.com/office/powerpoint/2010/main" val="1442778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Recognition, continued</a:t>
            </a:r>
          </a:p>
        </p:txBody>
      </p:sp>
      <p:sp>
        <p:nvSpPr>
          <p:cNvPr id="3" name="Content Placeholder 2"/>
          <p:cNvSpPr>
            <a:spLocks noGrp="1"/>
          </p:cNvSpPr>
          <p:nvPr>
            <p:ph idx="1"/>
          </p:nvPr>
        </p:nvSpPr>
        <p:spPr>
          <a:xfrm>
            <a:off x="717452" y="1600201"/>
            <a:ext cx="9669891" cy="4525963"/>
          </a:xfrm>
        </p:spPr>
        <p:txBody>
          <a:bodyPr/>
          <a:lstStyle/>
          <a:p>
            <a:r>
              <a:rPr lang="en-US" dirty="0"/>
              <a:t>Neural networks</a:t>
            </a:r>
          </a:p>
          <a:p>
            <a:r>
              <a:rPr lang="en-US" dirty="0"/>
              <a:t>Convolutional neural networks</a:t>
            </a:r>
          </a:p>
          <a:p>
            <a:pPr lvl="1"/>
            <a:r>
              <a:rPr lang="en-US" dirty="0"/>
              <a:t>Architectural components: convolutional layers, pooling layers, fully connected layers</a:t>
            </a:r>
          </a:p>
          <a:p>
            <a:pPr lvl="1"/>
            <a:r>
              <a:rPr lang="en-US" dirty="0"/>
              <a:t>Training CNNs</a:t>
            </a:r>
          </a:p>
          <a:p>
            <a:r>
              <a:rPr lang="en-US" dirty="0"/>
              <a:t>Generative methods (including GANs)</a:t>
            </a:r>
          </a:p>
          <a:p>
            <a:r>
              <a:rPr lang="en-US" dirty="0"/>
              <a:t>Ethical considerations in computer vision</a:t>
            </a:r>
          </a:p>
          <a:p>
            <a:r>
              <a:rPr lang="en-US" dirty="0"/>
              <a:t>Deep learning and geometry</a:t>
            </a:r>
          </a:p>
        </p:txBody>
      </p:sp>
    </p:spTree>
    <p:extLst>
      <p:ext uri="{BB962C8B-B14F-4D97-AF65-F5344CB8AC3E}">
        <p14:creationId xmlns:p14="http://schemas.microsoft.com/office/powerpoint/2010/main" val="3172113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811285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0.18.1.1630"/>
  <p:tag name="SLIDO_PRESENTATION_ID" val="00000000-0000-0000-0000-000000000000"/>
  <p:tag name="SLIDO_EVENT_UUID" val="b298a6df-5fc5-49c2-8abe-1b92e472239c"/>
  <p:tag name="SLIDO_EVENT_SECTION_UUID" val="1efe0574-b3d6-4c16-9602-e230573ff148"/>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H&#10;\]&#10;\end{document}&#10;"/>
  <p:tag name="FILENAME" val="TP_tmp"/>
  <p:tag name="FORMAT" val="pngmono"/>
  <p:tag name="RES" val="1200"/>
  <p:tag name="BLEND" val="0"/>
  <p:tag name="TRANSPARENT" val="0"/>
  <p:tag name="TBUG" val="0"/>
  <p:tag name="ALLOWFS" val="0"/>
  <p:tag name="ORIGWIDTH" val="9"/>
  <p:tag name="PICTUREFILESIZE" val="399"/>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f = \frac{\lambda_1 \lambda_2}{\lambda_1 + \lambda_2}&#10;\]&#10;\end{document}&#10;"/>
  <p:tag name="FILENAME" val="txp_fig"/>
  <p:tag name="FORMAT" val="pngmono"/>
  <p:tag name="RES" val="1200"/>
  <p:tag name="BLEND" val="0"/>
  <p:tag name="TRANSPARENT" val="0"/>
  <p:tag name="TBUG" val="0"/>
  <p:tag name="ALLOWFS" val="0"/>
  <p:tag name="ORIGWIDTH" val="120"/>
  <p:tag name="PICTUREFILESIZE" val="7741"/>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frac{determinant(H)}{trace (H)}&#10;\]&#10;\end{document}&#10;"/>
  <p:tag name="FILENAME" val="txp_fig"/>
  <p:tag name="FORMAT" val="pngmono"/>
  <p:tag name="RES" val="1200"/>
  <p:tag name="BLEND" val="0"/>
  <p:tag name="TRANSPARENT" val="0"/>
  <p:tag name="TBUG" val="0"/>
  <p:tag name="ALLOWFS" val="0"/>
  <p:tag name="ORIGWIDTH" val="182"/>
  <p:tag name="PICTUREFILESIZE" val="15527"/>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I_1~=~k_d {\bf N} \cdot {\bf L_1}&#10;$&#10;\end{document}&#10;"/>
  <p:tag name="EXTERNALNAME" val="Edittex"/>
  <p:tag name="BLEND" val="False"/>
  <p:tag name="TRANSPARENT" val="False"/>
  <p:tag name="KEEPFILES" val="False"/>
  <p:tag name="DEBUGPAUSE" val="False"/>
  <p:tag name="RESOLUTION" val="1200"/>
  <p:tag name="TIMEOUT" val="(none)"/>
  <p:tag name="BOXWIDTH" val="348"/>
  <p:tag name="BOXHEIGHT" val="317"/>
  <p:tag name="BOXFONT" val="10"/>
  <p:tag name="BOXWRAP" val="False"/>
  <p:tag name="WORKAROUNDTRANSPARENCYBUG" val="False"/>
  <p:tag name="BITMAPFORMAT" val="bmpmono"/>
  <p:tag name="DEBUGINTERACTIVE" val="True"/>
  <p:tag name="ORIGWIDTH" val="144"/>
  <p:tag name="PICTUREFILESIZE" val="99962"/>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I_2~=~k_d {\bf N} \cdot {\bf L_2}&#10;$&#10;\end{document}&#10;"/>
  <p:tag name="EXTERNALNAME" val="Edittex"/>
  <p:tag name="BLEND" val="False"/>
  <p:tag name="TRANSPARENT" val="False"/>
  <p:tag name="KEEPFILES" val="False"/>
  <p:tag name="DEBUGPAUSE" val="False"/>
  <p:tag name="RESOLUTION" val="1200"/>
  <p:tag name="TIMEOUT" val="(none)"/>
  <p:tag name="BOXWIDTH" val="348"/>
  <p:tag name="BOXHEIGHT" val="317"/>
  <p:tag name="BOXFONT" val="10"/>
  <p:tag name="BOXWRAP" val="False"/>
  <p:tag name="WORKAROUNDTRANSPARENCYBUG" val="False"/>
  <p:tag name="BITMAPFORMAT" val="bmpmono"/>
  <p:tag name="DEBUGINTERACTIVE" val="True"/>
  <p:tag name="ORIGWIDTH" val="144"/>
  <p:tag name="PICTUREFILESIZE" val="99962"/>
</p:tagLst>
</file>

<file path=ppt/tags/tag26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I_3~=~k_d {\bf N} \cdot {\bf L_3}&#10;$&#10;\end{document}&#10;"/>
  <p:tag name="EXTERNALNAME" val="Edittex"/>
  <p:tag name="BLEND" val="False"/>
  <p:tag name="TRANSPARENT" val="False"/>
  <p:tag name="KEEPFILES" val="False"/>
  <p:tag name="DEBUGPAUSE" val="False"/>
  <p:tag name="RESOLUTION" val="1200"/>
  <p:tag name="TIMEOUT" val="(none)"/>
  <p:tag name="BOXWIDTH" val="348"/>
  <p:tag name="BOXHEIGHT" val="317"/>
  <p:tag name="BOXFONT" val="10"/>
  <p:tag name="BOXWRAP" val="False"/>
  <p:tag name="WORKAROUNDTRANSPARENCYBUG" val="False"/>
  <p:tag name="BITMAPFORMAT" val="bmpmono"/>
  <p:tag name="DEBUGINTERACTIVE" val="True"/>
  <p:tag name="ORIGWIDTH" val="144"/>
  <p:tag name="PICTUREFILESIZE" val="99962"/>
</p:tagLst>
</file>

<file path=ppt/tags/tag26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left[ &#10;\begin{array}{c}&#10;I_1 \\ I_2 \\ I_3&#10;\end{array}&#10;\right]&#10;=&#10;k_d &#10;\left[&#10;\begin{array}{c}&#10;{\bf L_1}^T \\ {\bf L_2}^T \\ {\bf L_3}^T&#10;\end{array}&#10;\right]&#10;{\bf N}&#10;$&#10;\end{document}&#10;"/>
  <p:tag name="EXTERNALNAME" val="Edittex"/>
  <p:tag name="BLEND" val="False"/>
  <p:tag name="TRANSPARENT" val="False"/>
  <p:tag name="KEEPFILES" val="False"/>
  <p:tag name="DEBUGPAUSE" val="False"/>
  <p:tag name="RESOLUTION" val="1200"/>
  <p:tag name="TIMEOUT" val="(none)"/>
  <p:tag name="BOXWIDTH" val="348"/>
  <p:tag name="BOXHEIGHT" val="471"/>
  <p:tag name="BOXFONT" val="10"/>
  <p:tag name="BOXWRAP" val="False"/>
  <p:tag name="WORKAROUNDTRANSPARENCYBUG" val="False"/>
  <p:tag name="BITMAPFORMAT" val="bmpmono"/>
  <p:tag name="DEBUGINTERACTIVE" val="True"/>
  <p:tag name="ORIGWIDTH" val="207"/>
  <p:tag name="PICTUREFILESIZE" val="597518"/>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G_{\sigma} =  \frac{1}{2 \pi \sigma^{2}} e^{-\frac{(x^{2} + y^{2})}{2 \sigma^{2}}} \]&#10;\end{document}&#10;"/>
  <p:tag name="EXTERNALNAME" val="txp_fig"/>
  <p:tag name="BLEND" val="False"/>
  <p:tag name="TRANSPARENT" val="True"/>
  <p:tag name="KEEPFILES" val="False"/>
  <p:tag name="DEBUGPAUSE" val="False"/>
  <p:tag name="RESOLUTION" val="300"/>
  <p:tag name="TIMEOUT" val="(none)"/>
  <p:tag name="BOXWIDTH" val="348"/>
  <p:tag name="BOXHEIGHT" val="296"/>
  <p:tag name="BOXFONT" val="10"/>
  <p:tag name="BOXWRAP" val="False"/>
  <p:tag name="WORKAROUNDTRANSPARENCYBUG" val="False"/>
  <p:tag name="BITMAPFORMAT" val="bmpmono"/>
  <p:tag name="DEBUGINTERACTIVE" val="True"/>
  <p:tag name="ORIGWIDTH" val="194.875"/>
  <p:tag name="PICTUREFILESIZE" val="21694"/>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0\right]$&#10;\end{document}&#10;"/>
  <p:tag name="EXTERNALNAME" val="Edittex"/>
  <p:tag name="BLEND" val="False"/>
  <p:tag name="TRANSPARENT" val="False"/>
  <p:tag name="BITMAPFORMAT" val="bmpmono"/>
  <p:tag name="DEBUGINTERACTIVE" val="True"/>
  <p:tag name="ORIGWIDTH" val="441.875"/>
</p:tagLst>
</file>

<file path=ppt/tags/tag5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left[&#10;\begin{array}{cccc}&#10;1 &amp; 0 &amp; 0 &amp; 0 \\&#10;0 &amp; 1 &amp; 0 &amp; 0 \\&#10;0 &amp; 0 &amp; -1/d &amp; 0 &#10;\end{array}&#10;\right]&#10;\left[&#10;\begin{array}{c}&#10;x \\ y \\ z \\ 1&#10;\end{array}&#10;\right]&#10;\]&#10;\end{document}&#10;"/>
  <p:tag name="EXTERNALNAME" val="Edittex"/>
  <p:tag name="BLEND" val="False"/>
  <p:tag name="TRANSPARENT" val="False"/>
  <p:tag name="BITMAPFORMAT" val="bmpmono"/>
  <p:tag name="DEBUGINTERACTIVE" val="True"/>
  <p:tag name="ORIGWIDTH" val="817.25"/>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10;\left[&#10;\begin{array}{c}&#10;x \\ y \\ -z/d&#10;\end{array}&#10;\right]&#10;\]&#10;\end{document}&#10;"/>
  <p:tag name="EXTERNALNAME" val="Edittex"/>
  <p:tag name="BLEND" val="False"/>
  <p:tag name="TRANSPARENT" val="False"/>
  <p:tag name="BITMAPFORMAT" val="bmpmono"/>
  <p:tag name="DEBUGINTERACTIVE" val="True"/>
  <p:tag name="ORIGWIDTH" val="396.875"/>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Rightarrow&#10;(-d\frac{x}{z} ,~ -d\frac{y}{z})&#10;\]&#10;\end{document}&#10;"/>
  <p:tag name="EXTERNALNAME" val="Edittex"/>
  <p:tag name="BLEND" val="False"/>
  <p:tag name="TRANSPARENT" val="False"/>
  <p:tag name="BITMAPFORMAT" val="bmpmono"/>
  <p:tag name="DEBUGINTERACTIVE" val="True"/>
  <p:tag name="ORIGWIDTH" val="573.25"/>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sqrt{{(\frac{\partial f}{\partial x})}^2 + {(\frac{\partial f}{\partial y})}^2}$&#10;\end{document}&#10;"/>
  <p:tag name="EXTERNALNAME" val="Edittex"/>
  <p:tag name="BLEND" val="False"/>
  <p:tag name="TRANSPARENT" val="False"/>
  <p:tag name="BITMAPFORMAT" val="bmpmono"/>
  <p:tag name="DEBUGINTERACTIVE" val="True"/>
  <p:tag name="ORIGWIDTH" val="873"/>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0,\frac{\partial f}{\partial y}\right]$&#10;\end{document}&#10;"/>
  <p:tag name="EXTERNALNAME" val="Edittex"/>
  <p:tag name="BLEND" val="False"/>
  <p:tag name="TRANSPARENT" val="False"/>
  <p:tag name="BITMAPFORMAT" val="bmpmono"/>
  <p:tag name="DEBUGINTERACTIVE" val="True"/>
  <p:tag name="ORIGWIDTH" val="441.875"/>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000000"/>
      </a:dk1>
      <a:lt1>
        <a:srgbClr val="FFFFFF"/>
      </a:lt1>
      <a:dk2>
        <a:srgbClr val="000000"/>
      </a:dk2>
      <a:lt2>
        <a:srgbClr val="FFFFFF"/>
      </a:lt2>
      <a:accent1>
        <a:srgbClr val="5D7CD5"/>
      </a:accent1>
      <a:accent2>
        <a:srgbClr val="20B43C"/>
      </a:accent2>
      <a:accent3>
        <a:srgbClr val="FFFFFF"/>
      </a:accent3>
      <a:accent4>
        <a:srgbClr val="000000"/>
      </a:accent4>
      <a:accent5>
        <a:srgbClr val="B6BFE7"/>
      </a:accent5>
      <a:accent6>
        <a:srgbClr val="1CA335"/>
      </a:accent6>
      <a:hlink>
        <a:srgbClr val="62BD19"/>
      </a:hlink>
      <a:folHlink>
        <a:srgbClr val="993399"/>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ustom Design 1">
        <a:dk1>
          <a:srgbClr val="000000"/>
        </a:dk1>
        <a:lt1>
          <a:srgbClr val="FFFFFF"/>
        </a:lt1>
        <a:dk2>
          <a:srgbClr val="FFFFFF"/>
        </a:dk2>
        <a:lt2>
          <a:srgbClr val="FFCC33"/>
        </a:lt2>
        <a:accent1>
          <a:srgbClr val="FF6633"/>
        </a:accent1>
        <a:accent2>
          <a:srgbClr val="B9D300"/>
        </a:accent2>
        <a:accent3>
          <a:srgbClr val="FFFFFF"/>
        </a:accent3>
        <a:accent4>
          <a:srgbClr val="000000"/>
        </a:accent4>
        <a:accent5>
          <a:srgbClr val="FFB8AD"/>
        </a:accent5>
        <a:accent6>
          <a:srgbClr val="A7BF00"/>
        </a:accent6>
        <a:hlink>
          <a:srgbClr val="62BD19"/>
        </a:hlink>
        <a:folHlink>
          <a:srgbClr val="993399"/>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FFFFFF"/>
        </a:lt2>
        <a:accent1>
          <a:srgbClr val="5D7CD5"/>
        </a:accent1>
        <a:accent2>
          <a:srgbClr val="20B43C"/>
        </a:accent2>
        <a:accent3>
          <a:srgbClr val="FFFFFF"/>
        </a:accent3>
        <a:accent4>
          <a:srgbClr val="000000"/>
        </a:accent4>
        <a:accent5>
          <a:srgbClr val="B6BFE7"/>
        </a:accent5>
        <a:accent6>
          <a:srgbClr val="1CA335"/>
        </a:accent6>
        <a:hlink>
          <a:srgbClr val="62BD19"/>
        </a:hlink>
        <a:folHlink>
          <a:srgbClr val="993399"/>
        </a:folHlink>
      </a:clrScheme>
      <a:clrMap bg1="lt1" tx1="dk1" bg2="lt2" tx2="dk2" accent1="accent1" accent2="accent2" accent3="accent3" accent4="accent4" accent5="accent5" accent6="accent6" hlink="hlink" folHlink="folHlink"/>
    </a:extraClrScheme>
    <a:extraClrScheme>
      <a:clrScheme name="Custom Design 3">
        <a:dk1>
          <a:srgbClr val="336699"/>
        </a:dk1>
        <a:lt1>
          <a:srgbClr val="FFFFFF"/>
        </a:lt1>
        <a:dk2>
          <a:srgbClr val="000000"/>
        </a:dk2>
        <a:lt2>
          <a:srgbClr val="F8F8F8"/>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hit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White">
      <a:majorFont>
        <a:latin typeface="Calibri"/>
        <a:ea typeface="ＭＳ Ｐゴシック"/>
        <a:cs typeface="Calibri"/>
      </a:majorFont>
      <a:minorFont>
        <a:latin typeface="Calibri"/>
        <a:ea typeface="ＭＳ Ｐゴシック"/>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31828</TotalTime>
  <Words>2342</Words>
  <Application>Microsoft Office PowerPoint</Application>
  <PresentationFormat>Widescreen</PresentationFormat>
  <Paragraphs>470</Paragraphs>
  <Slides>77</Slides>
  <Notes>26</Notes>
  <HiddenSlides>1</HiddenSlides>
  <MMClips>1</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3</vt:i4>
      </vt:variant>
      <vt:variant>
        <vt:lpstr>Slide Titles</vt:lpstr>
      </vt:variant>
      <vt:variant>
        <vt:i4>77</vt:i4>
      </vt:variant>
    </vt:vector>
  </HeadingPairs>
  <TitlesOfParts>
    <vt:vector size="98" baseType="lpstr">
      <vt:lpstr>Adobe 繁黑體 Std B</vt:lpstr>
      <vt:lpstr>Arial</vt:lpstr>
      <vt:lpstr>Calibri</vt:lpstr>
      <vt:lpstr>Helvetica</vt:lpstr>
      <vt:lpstr>Helvetica Light</vt:lpstr>
      <vt:lpstr>Helvetica Neue</vt:lpstr>
      <vt:lpstr>Helvetica Neue Light</vt:lpstr>
      <vt:lpstr>Myriad Pro</vt:lpstr>
      <vt:lpstr>Open Sans</vt:lpstr>
      <vt:lpstr>Roboto</vt:lpstr>
      <vt:lpstr>Times New Roman</vt:lpstr>
      <vt:lpstr>Office Theme</vt:lpstr>
      <vt:lpstr>Custom Design</vt:lpstr>
      <vt:lpstr>1_Office Theme</vt:lpstr>
      <vt:lpstr>2_Office Theme</vt:lpstr>
      <vt:lpstr>3_Office Theme</vt:lpstr>
      <vt:lpstr>White</vt:lpstr>
      <vt:lpstr>Simple Light</vt:lpstr>
      <vt:lpstr>方程式</vt:lpstr>
      <vt:lpstr>Equation</vt:lpstr>
      <vt:lpstr>Image</vt:lpstr>
      <vt:lpstr>Course review</vt:lpstr>
      <vt:lpstr>Announcements</vt:lpstr>
      <vt:lpstr>Topics: Image processing</vt:lpstr>
      <vt:lpstr>Topics: 2D geometry</vt:lpstr>
      <vt:lpstr>Topics: 3D geometry</vt:lpstr>
      <vt:lpstr>Topics: Geometry, continued</vt:lpstr>
      <vt:lpstr>Topics: Recognition</vt:lpstr>
      <vt:lpstr>Topics: Recognition, continued</vt:lpstr>
      <vt:lpstr>Questions?</vt:lpstr>
      <vt:lpstr>Image Processing</vt:lpstr>
      <vt:lpstr>Linear filtering</vt:lpstr>
      <vt:lpstr>Convolution</vt:lpstr>
      <vt:lpstr>Gaussian Kernel</vt:lpstr>
      <vt:lpstr>Image gradient</vt:lpstr>
      <vt:lpstr>Finding edges</vt:lpstr>
      <vt:lpstr>Finding edges</vt:lpstr>
      <vt:lpstr>Image sub-sampling</vt:lpstr>
      <vt:lpstr>Subsampling with Gaussian pre-filtering</vt:lpstr>
      <vt:lpstr>PowerPoint Presentation</vt:lpstr>
      <vt:lpstr>PowerPoint Presentation</vt:lpstr>
      <vt:lpstr>The second moment matrix</vt:lpstr>
      <vt:lpstr>The Harris operator</vt:lpstr>
      <vt:lpstr>Laplacian of Gaussian</vt:lpstr>
      <vt:lpstr>Scale-space blob detector: Example</vt:lpstr>
      <vt:lpstr>PowerPoint Presentation</vt:lpstr>
      <vt:lpstr>2D Geometry</vt:lpstr>
      <vt:lpstr>Parametric (global) warping</vt:lpstr>
      <vt:lpstr>2D image transformations</vt:lpstr>
      <vt:lpstr>Projective Transformations aka Homographies aka Planar Perspective Maps</vt:lpstr>
      <vt:lpstr>Inverse Warping</vt:lpstr>
      <vt:lpstr>Affine transformations</vt:lpstr>
      <vt:lpstr>Solving for affine transformations</vt:lpstr>
      <vt:lpstr>RANSAC</vt:lpstr>
      <vt:lpstr>Projecting images onto a common plane</vt:lpstr>
      <vt:lpstr>3D Geometry</vt:lpstr>
      <vt:lpstr>Pinhole camera</vt:lpstr>
      <vt:lpstr>Perspective Projection</vt:lpstr>
      <vt:lpstr>Projection matrix</vt:lpstr>
      <vt:lpstr>Point and line duality</vt:lpstr>
      <vt:lpstr>Vanishing points</vt:lpstr>
      <vt:lpstr>Measuring height</vt:lpstr>
      <vt:lpstr>Your basic stereo algorithm</vt:lpstr>
      <vt:lpstr>Stereo as energy minimization</vt:lpstr>
      <vt:lpstr>Fundamental matrix</vt:lpstr>
      <vt:lpstr>Epipolar geometry example</vt:lpstr>
      <vt:lpstr>PowerPoint Presentation</vt:lpstr>
      <vt:lpstr>Estimating F – 8-point algorithm</vt:lpstr>
      <vt:lpstr>8-point algorithm</vt:lpstr>
      <vt:lpstr>Structure from motion</vt:lpstr>
      <vt:lpstr>Stereo:  another view</vt:lpstr>
      <vt:lpstr>Multiple-baseline stereo</vt:lpstr>
      <vt:lpstr>Plane-Sweep Stereo</vt:lpstr>
      <vt:lpstr>Light, reflectance, cameras</vt:lpstr>
      <vt:lpstr>Radiometry</vt:lpstr>
      <vt:lpstr>Materials - Three Forms</vt:lpstr>
      <vt:lpstr>Photometric stereo</vt:lpstr>
      <vt:lpstr>Example</vt:lpstr>
      <vt:lpstr>Recognition / Deep Learning</vt:lpstr>
      <vt:lpstr>Image Classification</vt:lpstr>
      <vt:lpstr>Object detection</vt:lpstr>
      <vt:lpstr>k-nearest neighbor</vt:lpstr>
      <vt:lpstr>Hyperparameters</vt:lpstr>
      <vt:lpstr>PowerPoint Presentation</vt:lpstr>
      <vt:lpstr>Parametric approach: Linear classifier</vt:lpstr>
      <vt:lpstr>Loss function, cost/objective function</vt:lpstr>
      <vt:lpstr>Softmax classifier</vt:lpstr>
      <vt:lpstr>Neural networks</vt:lpstr>
      <vt:lpstr>Convolutional neural networks</vt:lpstr>
      <vt:lpstr>PowerPoint Presentation</vt:lpstr>
      <vt:lpstr>PowerPoint Presentation</vt:lpstr>
      <vt:lpstr>PowerPoint Presentation</vt:lpstr>
      <vt:lpstr>Datasets – Potential Ethical Issues</vt:lpstr>
      <vt:lpstr>Learning 3D geometry</vt:lpstr>
      <vt:lpstr>Mapping images to images with the UNet architecture</vt:lpstr>
      <vt:lpstr>NeRF: Full Neural 3D reconstruction</vt:lpstr>
      <vt:lpstr>NeRF Results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CS5670 -- End-of Semester Review</dc:title>
  <dc:creator>Noah Snavely</dc:creator>
  <cp:lastModifiedBy>Noah Snavely</cp:lastModifiedBy>
  <cp:revision>1592</cp:revision>
  <dcterms:created xsi:type="dcterms:W3CDTF">2009-08-25T02:47:59Z</dcterms:created>
  <dcterms:modified xsi:type="dcterms:W3CDTF">2021-05-12T21:35:31Z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0.18.1.1630</vt:lpwstr>
  </property>
</Properties>
</file>