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84"/>
  </p:notesMasterIdLst>
  <p:sldIdLst>
    <p:sldId id="256" r:id="rId2"/>
    <p:sldId id="1815" r:id="rId3"/>
    <p:sldId id="1825" r:id="rId4"/>
    <p:sldId id="1625" r:id="rId5"/>
    <p:sldId id="1624" r:id="rId6"/>
    <p:sldId id="1629" r:id="rId7"/>
    <p:sldId id="1630" r:id="rId8"/>
    <p:sldId id="1631" r:id="rId9"/>
    <p:sldId id="1632" r:id="rId10"/>
    <p:sldId id="1633" r:id="rId11"/>
    <p:sldId id="1634" r:id="rId12"/>
    <p:sldId id="1635" r:id="rId13"/>
    <p:sldId id="1636" r:id="rId14"/>
    <p:sldId id="1637" r:id="rId15"/>
    <p:sldId id="1638" r:id="rId16"/>
    <p:sldId id="1797" r:id="rId17"/>
    <p:sldId id="1800" r:id="rId18"/>
    <p:sldId id="1798" r:id="rId19"/>
    <p:sldId id="1801" r:id="rId20"/>
    <p:sldId id="1805" r:id="rId21"/>
    <p:sldId id="1809" r:id="rId22"/>
    <p:sldId id="1811" r:id="rId23"/>
    <p:sldId id="1794" r:id="rId24"/>
    <p:sldId id="1796" r:id="rId25"/>
    <p:sldId id="1795" r:id="rId26"/>
    <p:sldId id="1803" r:id="rId27"/>
    <p:sldId id="1793" r:id="rId28"/>
    <p:sldId id="1814" r:id="rId29"/>
    <p:sldId id="1816" r:id="rId30"/>
    <p:sldId id="262" r:id="rId31"/>
    <p:sldId id="1820" r:id="rId32"/>
    <p:sldId id="1744" r:id="rId33"/>
    <p:sldId id="265" r:id="rId34"/>
    <p:sldId id="1746" r:id="rId35"/>
    <p:sldId id="267" r:id="rId36"/>
    <p:sldId id="269" r:id="rId37"/>
    <p:sldId id="270" r:id="rId38"/>
    <p:sldId id="1745" r:id="rId39"/>
    <p:sldId id="1732" r:id="rId40"/>
    <p:sldId id="276" r:id="rId41"/>
    <p:sldId id="277" r:id="rId42"/>
    <p:sldId id="278" r:id="rId43"/>
    <p:sldId id="280" r:id="rId44"/>
    <p:sldId id="286" r:id="rId45"/>
    <p:sldId id="287" r:id="rId46"/>
    <p:sldId id="288" r:id="rId47"/>
    <p:sldId id="1812" r:id="rId48"/>
    <p:sldId id="1817" r:id="rId49"/>
    <p:sldId id="1819" r:id="rId50"/>
    <p:sldId id="1822" r:id="rId51"/>
    <p:sldId id="1823" r:id="rId52"/>
    <p:sldId id="1818"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1736" r:id="rId67"/>
    <p:sldId id="306" r:id="rId68"/>
    <p:sldId id="307" r:id="rId69"/>
    <p:sldId id="310" r:id="rId70"/>
    <p:sldId id="311" r:id="rId71"/>
    <p:sldId id="312" r:id="rId72"/>
    <p:sldId id="1737" r:id="rId73"/>
    <p:sldId id="315" r:id="rId74"/>
    <p:sldId id="1749" r:id="rId75"/>
    <p:sldId id="1750" r:id="rId76"/>
    <p:sldId id="317" r:id="rId77"/>
    <p:sldId id="1738" r:id="rId78"/>
    <p:sldId id="1751" r:id="rId79"/>
    <p:sldId id="1739" r:id="rId80"/>
    <p:sldId id="1747" r:id="rId81"/>
    <p:sldId id="1826" r:id="rId82"/>
    <p:sldId id="1734" r:id="rId83"/>
  </p:sldIdLst>
  <p:sldSz cx="12192000" cy="6858000"/>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28" autoAdjust="0"/>
    <p:restoredTop sz="79031"/>
  </p:normalViewPr>
  <p:slideViewPr>
    <p:cSldViewPr snapToGrid="0" snapToObjects="1">
      <p:cViewPr varScale="1">
        <p:scale>
          <a:sx n="47" d="100"/>
          <a:sy n="47" d="100"/>
        </p:scale>
        <p:origin x="3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37F29-C029-0A49-AEB2-4E163B48338B}" type="datetimeFigureOut">
              <a:rPr lang="en-US" smtClean="0"/>
              <a:t>5/2/2021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CA6A4-D76F-804D-9E0A-7D6B0F4A594E}" type="slidenum">
              <a:rPr lang="en-US" smtClean="0"/>
              <a:t>‹#›</a:t>
            </a:fld>
            <a:endParaRPr lang="en-US"/>
          </a:p>
        </p:txBody>
      </p:sp>
    </p:spTree>
    <p:extLst>
      <p:ext uri="{BB962C8B-B14F-4D97-AF65-F5344CB8AC3E}">
        <p14:creationId xmlns:p14="http://schemas.microsoft.com/office/powerpoint/2010/main" val="342013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th.stackexchange.com/questions/99299/best-fitting-plane-given-a-set-of-poin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keras.io/building-autoencoders-in-kera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https://math.stackexchange.com/questions/99299/best-fitting-plane-given-a-set-of-points</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18</a:t>
            </a:fld>
            <a:endParaRPr lang="en-US"/>
          </a:p>
        </p:txBody>
      </p:sp>
    </p:spTree>
    <p:extLst>
      <p:ext uri="{BB962C8B-B14F-4D97-AF65-F5344CB8AC3E}">
        <p14:creationId xmlns:p14="http://schemas.microsoft.com/office/powerpoint/2010/main" val="403059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noRot="1" noChangeAspect="1"/>
          </p:cNvSpPr>
          <p:nvPr>
            <p:ph type="sldImg"/>
          </p:nvPr>
        </p:nvSpPr>
        <p:spPr>
          <a:xfrm>
            <a:off x="381000" y="685800"/>
            <a:ext cx="6096000" cy="3429000"/>
          </a:xfrm>
          <a:prstGeom prst="rect">
            <a:avLst/>
          </a:prstGeom>
        </p:spPr>
        <p:txBody>
          <a:bodyPr/>
          <a:lstStyle/>
          <a:p>
            <a:endParaRPr/>
          </a:p>
        </p:txBody>
      </p:sp>
      <p:sp>
        <p:nvSpPr>
          <p:cNvPr id="1248" name="Shape 1248"/>
          <p:cNvSpPr>
            <a:spLocks noGrp="1"/>
          </p:cNvSpPr>
          <p:nvPr>
            <p:ph type="body" sz="quarter" idx="1"/>
          </p:nvPr>
        </p:nvSpPr>
        <p:spPr>
          <a:prstGeom prst="rect">
            <a:avLst/>
          </a:prstGeom>
        </p:spPr>
        <p:txBody>
          <a:bodyPr/>
          <a:lstStyle/>
          <a:p>
            <a:r>
              <a:t>Sounds reasonable, right?</a:t>
            </a:r>
          </a:p>
          <a:p>
            <a:endParaRPr/>
          </a:p>
          <a:p>
            <a:r>
              <a:t>“Minimize Euclidean distance between each predicted pixel color and its ground truth value.” </a:t>
            </a:r>
          </a:p>
        </p:txBody>
      </p:sp>
    </p:spTree>
    <p:extLst>
      <p:ext uri="{BB962C8B-B14F-4D97-AF65-F5344CB8AC3E}">
        <p14:creationId xmlns:p14="http://schemas.microsoft.com/office/powerpoint/2010/main" val="311191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203405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noRot="1" noChangeAspect="1"/>
          </p:cNvSpPr>
          <p:nvPr>
            <p:ph type="sldImg"/>
          </p:nvPr>
        </p:nvSpPr>
        <p:spPr>
          <a:xfrm>
            <a:off x="381000" y="685800"/>
            <a:ext cx="6096000" cy="3429000"/>
          </a:xfrm>
          <a:prstGeom prst="rect">
            <a:avLst/>
          </a:prstGeom>
        </p:spPr>
        <p:txBody>
          <a:bodyPr/>
          <a:lstStyle/>
          <a:p>
            <a:endParaRPr/>
          </a:p>
        </p:txBody>
      </p:sp>
      <p:sp>
        <p:nvSpPr>
          <p:cNvPr id="1280" name="Shape 1280"/>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260570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noRot="1" noChangeAspect="1"/>
          </p:cNvSpPr>
          <p:nvPr>
            <p:ph type="sldImg"/>
          </p:nvPr>
        </p:nvSpPr>
        <p:spPr>
          <a:xfrm>
            <a:off x="381000" y="685800"/>
            <a:ext cx="6096000" cy="3429000"/>
          </a:xfrm>
          <a:prstGeom prst="rect">
            <a:avLst/>
          </a:prstGeom>
        </p:spPr>
        <p:txBody>
          <a:bodyPr/>
          <a:lstStyle/>
          <a:p>
            <a:endParaRPr/>
          </a:p>
        </p:txBody>
      </p:sp>
      <p:sp>
        <p:nvSpPr>
          <p:cNvPr id="1438" name="Shape 1438"/>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74522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xfrm>
            <a:off x="381000" y="685800"/>
            <a:ext cx="6096000" cy="3429000"/>
          </a:xfrm>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03596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a:spLocks noGrp="1" noRot="1" noChangeAspect="1"/>
          </p:cNvSpPr>
          <p:nvPr>
            <p:ph type="sldImg"/>
          </p:nvPr>
        </p:nvSpPr>
        <p:spPr>
          <a:xfrm>
            <a:off x="381000" y="685800"/>
            <a:ext cx="6096000" cy="3429000"/>
          </a:xfrm>
          <a:prstGeom prst="rect">
            <a:avLst/>
          </a:prstGeom>
        </p:spPr>
        <p:txBody>
          <a:bodyPr/>
          <a:lstStyle/>
          <a:p>
            <a:endParaRPr/>
          </a:p>
        </p:txBody>
      </p:sp>
      <p:sp>
        <p:nvSpPr>
          <p:cNvPr id="1484" name="Shape 1484"/>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174179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www.whichfaceisreal.com</a:t>
            </a:r>
            <a:r>
              <a:rPr lang="en-US" dirty="0"/>
              <a:t>/</a:t>
            </a:r>
            <a:r>
              <a:rPr lang="en-US" dirty="0" err="1"/>
              <a:t>index.php</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50</a:t>
            </a:fld>
            <a:endParaRPr lang="en-US"/>
          </a:p>
        </p:txBody>
      </p:sp>
    </p:spTree>
    <p:extLst>
      <p:ext uri="{BB962C8B-B14F-4D97-AF65-F5344CB8AC3E}">
        <p14:creationId xmlns:p14="http://schemas.microsoft.com/office/powerpoint/2010/main" val="362756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www.whichfaceisreal.com</a:t>
            </a:r>
            <a:r>
              <a:rPr lang="en-US" dirty="0"/>
              <a:t>/</a:t>
            </a:r>
            <a:r>
              <a:rPr lang="en-US" dirty="0" err="1"/>
              <a:t>index.php</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51</a:t>
            </a:fld>
            <a:endParaRPr lang="en-US"/>
          </a:p>
        </p:txBody>
      </p:sp>
    </p:spTree>
    <p:extLst>
      <p:ext uri="{BB962C8B-B14F-4D97-AF65-F5344CB8AC3E}">
        <p14:creationId xmlns:p14="http://schemas.microsoft.com/office/powerpoint/2010/main" val="386386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a:t>
            </a:r>
          </a:p>
        </p:txBody>
      </p:sp>
      <p:sp>
        <p:nvSpPr>
          <p:cNvPr id="4" name="Slide Number Placeholder 3"/>
          <p:cNvSpPr>
            <a:spLocks noGrp="1"/>
          </p:cNvSpPr>
          <p:nvPr>
            <p:ph type="sldNum" sz="quarter" idx="5"/>
          </p:nvPr>
        </p:nvSpPr>
        <p:spPr/>
        <p:txBody>
          <a:bodyPr/>
          <a:lstStyle/>
          <a:p>
            <a:fld id="{555CA6A4-D76F-804D-9E0A-7D6B0F4A594E}" type="slidenum">
              <a:rPr lang="en-US" smtClean="0"/>
              <a:t>53</a:t>
            </a:fld>
            <a:endParaRPr lang="en-US"/>
          </a:p>
        </p:txBody>
      </p:sp>
    </p:spTree>
    <p:extLst>
      <p:ext uri="{BB962C8B-B14F-4D97-AF65-F5344CB8AC3E}">
        <p14:creationId xmlns:p14="http://schemas.microsoft.com/office/powerpoint/2010/main" val="4134603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54</a:t>
            </a:fld>
            <a:endParaRPr lang="en-US"/>
          </a:p>
        </p:txBody>
      </p:sp>
    </p:spTree>
    <p:extLst>
      <p:ext uri="{BB962C8B-B14F-4D97-AF65-F5344CB8AC3E}">
        <p14:creationId xmlns:p14="http://schemas.microsoft.com/office/powerpoint/2010/main" val="63591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20</a:t>
            </a:fld>
            <a:endParaRPr lang="en-US"/>
          </a:p>
        </p:txBody>
      </p:sp>
    </p:spTree>
    <p:extLst>
      <p:ext uri="{BB962C8B-B14F-4D97-AF65-F5344CB8AC3E}">
        <p14:creationId xmlns:p14="http://schemas.microsoft.com/office/powerpoint/2010/main" val="1305968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wants to Maximize objective</a:t>
            </a:r>
          </a:p>
          <a:p>
            <a:endParaRPr lang="en-US" dirty="0"/>
          </a:p>
          <a:p>
            <a:r>
              <a:rPr lang="en-US" dirty="0"/>
              <a:t>Penalize</a:t>
            </a:r>
          </a:p>
        </p:txBody>
      </p:sp>
      <p:sp>
        <p:nvSpPr>
          <p:cNvPr id="4" name="Slide Number Placeholder 3"/>
          <p:cNvSpPr>
            <a:spLocks noGrp="1"/>
          </p:cNvSpPr>
          <p:nvPr>
            <p:ph type="sldNum" sz="quarter" idx="5"/>
          </p:nvPr>
        </p:nvSpPr>
        <p:spPr/>
        <p:txBody>
          <a:bodyPr/>
          <a:lstStyle/>
          <a:p>
            <a:fld id="{555CA6A4-D76F-804D-9E0A-7D6B0F4A594E}" type="slidenum">
              <a:rPr lang="en-US" smtClean="0"/>
              <a:t>55</a:t>
            </a:fld>
            <a:endParaRPr lang="en-US"/>
          </a:p>
        </p:txBody>
      </p:sp>
    </p:spTree>
    <p:extLst>
      <p:ext uri="{BB962C8B-B14F-4D97-AF65-F5344CB8AC3E}">
        <p14:creationId xmlns:p14="http://schemas.microsoft.com/office/powerpoint/2010/main" val="361896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wants to </a:t>
            </a:r>
            <a:r>
              <a:rPr lang="en-US" dirty="0" err="1"/>
              <a:t>minize</a:t>
            </a:r>
            <a:r>
              <a:rPr lang="en-US" dirty="0"/>
              <a:t> objective</a:t>
            </a:r>
          </a:p>
        </p:txBody>
      </p:sp>
      <p:sp>
        <p:nvSpPr>
          <p:cNvPr id="4" name="Slide Number Placeholder 3"/>
          <p:cNvSpPr>
            <a:spLocks noGrp="1"/>
          </p:cNvSpPr>
          <p:nvPr>
            <p:ph type="sldNum" sz="quarter" idx="5"/>
          </p:nvPr>
        </p:nvSpPr>
        <p:spPr/>
        <p:txBody>
          <a:bodyPr/>
          <a:lstStyle/>
          <a:p>
            <a:fld id="{555CA6A4-D76F-804D-9E0A-7D6B0F4A594E}" type="slidenum">
              <a:rPr lang="en-US" smtClean="0"/>
              <a:t>56</a:t>
            </a:fld>
            <a:endParaRPr lang="en-US"/>
          </a:p>
        </p:txBody>
      </p:sp>
    </p:spTree>
    <p:extLst>
      <p:ext uri="{BB962C8B-B14F-4D97-AF65-F5344CB8AC3E}">
        <p14:creationId xmlns:p14="http://schemas.microsoft.com/office/powerpoint/2010/main" val="349503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381000" y="685800"/>
            <a:ext cx="6096000" cy="3429000"/>
          </a:xfrm>
          <a:prstGeom prst="rect">
            <a:avLst/>
          </a:prstGeom>
        </p:spPr>
        <p:txBody>
          <a:bodyPr/>
          <a:lstStyle/>
          <a:p>
            <a:endParaRPr/>
          </a:p>
        </p:txBody>
      </p:sp>
      <p:sp>
        <p:nvSpPr>
          <p:cNvPr id="1728" name="Shape 1728"/>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49650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 name="Shape 1950"/>
          <p:cNvSpPr>
            <a:spLocks noGrp="1" noRot="1" noChangeAspect="1"/>
          </p:cNvSpPr>
          <p:nvPr>
            <p:ph type="sldImg"/>
          </p:nvPr>
        </p:nvSpPr>
        <p:spPr>
          <a:xfrm>
            <a:off x="381000" y="685800"/>
            <a:ext cx="6096000" cy="3429000"/>
          </a:xfrm>
          <a:prstGeom prst="rect">
            <a:avLst/>
          </a:prstGeom>
        </p:spPr>
        <p:txBody>
          <a:bodyPr/>
          <a:lstStyle/>
          <a:p>
            <a:endParaRPr/>
          </a:p>
        </p:txBody>
      </p:sp>
      <p:sp>
        <p:nvSpPr>
          <p:cNvPr id="1951" name="Shape 1951"/>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1605976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80</a:t>
            </a:fld>
            <a:endParaRPr lang="en-US"/>
          </a:p>
        </p:txBody>
      </p:sp>
    </p:spTree>
    <p:extLst>
      <p:ext uri="{BB962C8B-B14F-4D97-AF65-F5344CB8AC3E}">
        <p14:creationId xmlns:p14="http://schemas.microsoft.com/office/powerpoint/2010/main" val="36653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25</a:t>
            </a:fld>
            <a:endParaRPr lang="en-US"/>
          </a:p>
        </p:txBody>
      </p:sp>
    </p:spTree>
    <p:extLst>
      <p:ext uri="{BB962C8B-B14F-4D97-AF65-F5344CB8AC3E}">
        <p14:creationId xmlns:p14="http://schemas.microsoft.com/office/powerpoint/2010/main" val="271436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just take a moment to meditate on this concept of a manifold of natural images</a:t>
            </a:r>
          </a:p>
          <a:p>
            <a:endParaRPr lang="en-US" dirty="0"/>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26</a:t>
            </a:fld>
            <a:endParaRPr lang="en-US"/>
          </a:p>
        </p:txBody>
      </p:sp>
    </p:spTree>
    <p:extLst>
      <p:ext uri="{BB962C8B-B14F-4D97-AF65-F5344CB8AC3E}">
        <p14:creationId xmlns:p14="http://schemas.microsoft.com/office/powerpoint/2010/main" val="370302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https://blog.keras.io/building-autoencoders-in-keras.html</a:t>
            </a:r>
            <a:endParaRPr lang="en-US" dirty="0"/>
          </a:p>
          <a:p>
            <a:r>
              <a:rPr lang="en-US" dirty="0"/>
              <a:t>Examples from: </a:t>
            </a:r>
          </a:p>
        </p:txBody>
      </p:sp>
      <p:sp>
        <p:nvSpPr>
          <p:cNvPr id="4" name="Slide Number Placeholder 3"/>
          <p:cNvSpPr>
            <a:spLocks noGrp="1"/>
          </p:cNvSpPr>
          <p:nvPr>
            <p:ph type="sldNum" sz="quarter" idx="5"/>
          </p:nvPr>
        </p:nvSpPr>
        <p:spPr/>
        <p:txBody>
          <a:bodyPr/>
          <a:lstStyle/>
          <a:p>
            <a:fld id="{555CA6A4-D76F-804D-9E0A-7D6B0F4A594E}" type="slidenum">
              <a:rPr lang="en-US" smtClean="0"/>
              <a:t>27</a:t>
            </a:fld>
            <a:endParaRPr lang="en-US"/>
          </a:p>
        </p:txBody>
      </p:sp>
    </p:spTree>
    <p:extLst>
      <p:ext uri="{BB962C8B-B14F-4D97-AF65-F5344CB8AC3E}">
        <p14:creationId xmlns:p14="http://schemas.microsoft.com/office/powerpoint/2010/main" val="129728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30</a:t>
            </a:fld>
            <a:endParaRPr lang="en-US"/>
          </a:p>
        </p:txBody>
      </p:sp>
    </p:spTree>
    <p:extLst>
      <p:ext uri="{BB962C8B-B14F-4D97-AF65-F5344CB8AC3E}">
        <p14:creationId xmlns:p14="http://schemas.microsoft.com/office/powerpoint/2010/main" val="244225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44682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66077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12978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918566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36606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805502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746245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4817657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543800" cy="365125"/>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609600" y="1137922"/>
            <a:ext cx="10972800" cy="496620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74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813964" cy="365125"/>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79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46428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47830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10335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46360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15440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99115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78922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0858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0256533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72" r:id="rId14"/>
    <p:sldLayoutId id="214748367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jp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33.sv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1.svg"/><Relationship Id="rId5" Type="http://schemas.openxmlformats.org/officeDocument/2006/relationships/image" Target="../media/image3.sv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hyperlink" Target="https://blog.keras.io/building-autoencoders-in-keras.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sv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png"/><Relationship Id="rId16"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55.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9.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78.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78.png"/><Relationship Id="rId7" Type="http://schemas.openxmlformats.org/officeDocument/2006/relationships/image" Target="../media/image2.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3.png"/><Relationship Id="rId20"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38.png"/><Relationship Id="rId5" Type="http://schemas.openxmlformats.org/officeDocument/2006/relationships/image" Target="../media/image88.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hichfaceisreal.com/index.ph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hyperlink" Target="http://www.whichfaceisreal.com/index.ph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95.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6.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5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86.pn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image" Target="../media/image87.png"/><Relationship Id="rId17" Type="http://schemas.openxmlformats.org/officeDocument/2006/relationships/image" Target="../media/image104.png"/><Relationship Id="rId2" Type="http://schemas.openxmlformats.org/officeDocument/2006/relationships/notesSlide" Target="../notesSlides/notesSlide20.xml"/><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95.png"/><Relationship Id="rId5" Type="http://schemas.openxmlformats.org/officeDocument/2006/relationships/image" Target="../media/image55.png"/><Relationship Id="rId15" Type="http://schemas.openxmlformats.org/officeDocument/2006/relationships/image" Target="../media/image103.png"/><Relationship Id="rId10" Type="http://schemas.openxmlformats.org/officeDocument/2006/relationships/image" Target="../media/image101.png"/><Relationship Id="rId4" Type="http://schemas.openxmlformats.org/officeDocument/2006/relationships/image" Target="../media/image94.png"/><Relationship Id="rId9" Type="http://schemas.openxmlformats.org/officeDocument/2006/relationships/image" Target="../media/image100.png"/><Relationship Id="rId14" Type="http://schemas.openxmlformats.org/officeDocument/2006/relationships/image" Target="../media/image102.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5.png"/><Relationship Id="rId3" Type="http://schemas.openxmlformats.org/officeDocument/2006/relationships/image" Target="../media/image105.png"/><Relationship Id="rId7" Type="http://schemas.openxmlformats.org/officeDocument/2006/relationships/image" Target="../media/image103.png"/><Relationship Id="rId12"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102.png"/><Relationship Id="rId11" Type="http://schemas.openxmlformats.org/officeDocument/2006/relationships/image" Target="../media/image96.png"/><Relationship Id="rId5" Type="http://schemas.openxmlformats.org/officeDocument/2006/relationships/image" Target="../media/image97.png"/><Relationship Id="rId15" Type="http://schemas.openxmlformats.org/officeDocument/2006/relationships/image" Target="../media/image86.png"/><Relationship Id="rId10" Type="http://schemas.openxmlformats.org/officeDocument/2006/relationships/image" Target="../media/image99.png"/><Relationship Id="rId4" Type="http://schemas.openxmlformats.org/officeDocument/2006/relationships/image" Target="../media/image101.png"/><Relationship Id="rId9" Type="http://schemas.openxmlformats.org/officeDocument/2006/relationships/image" Target="../media/image94.png"/><Relationship Id="rId1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6.png"/><Relationship Id="rId3" Type="http://schemas.openxmlformats.org/officeDocument/2006/relationships/image" Target="../media/image97.png"/><Relationship Id="rId7" Type="http://schemas.openxmlformats.org/officeDocument/2006/relationships/image" Target="../media/image94.png"/><Relationship Id="rId12" Type="http://schemas.openxmlformats.org/officeDocument/2006/relationships/image" Target="../media/image86.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98.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5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86.png"/><Relationship Id="rId12"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103.png"/><Relationship Id="rId5" Type="http://schemas.openxmlformats.org/officeDocument/2006/relationships/image" Target="../media/image55.png"/><Relationship Id="rId10" Type="http://schemas.openxmlformats.org/officeDocument/2006/relationships/image" Target="../media/image102.png"/><Relationship Id="rId4" Type="http://schemas.openxmlformats.org/officeDocument/2006/relationships/image" Target="../media/image94.png"/><Relationship Id="rId9" Type="http://schemas.openxmlformats.org/officeDocument/2006/relationships/image" Target="../media/image97.png"/><Relationship Id="rId14"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8.png"/><Relationship Id="rId3" Type="http://schemas.openxmlformats.org/officeDocument/2006/relationships/image" Target="../media/image94.png"/><Relationship Id="rId7" Type="http://schemas.openxmlformats.org/officeDocument/2006/relationships/image" Target="../media/image101.png"/><Relationship Id="rId12"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107.png"/><Relationship Id="rId5" Type="http://schemas.openxmlformats.org/officeDocument/2006/relationships/image" Target="../media/image95.png"/><Relationship Id="rId10"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102.png"/></Relationships>
</file>

<file path=ppt/slides/_rels/slide6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8.png"/><Relationship Id="rId3" Type="http://schemas.openxmlformats.org/officeDocument/2006/relationships/image" Target="../media/image107.png"/><Relationship Id="rId7" Type="http://schemas.openxmlformats.org/officeDocument/2006/relationships/image" Target="../media/image97.png"/><Relationship Id="rId12"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95.png"/><Relationship Id="rId5" Type="http://schemas.openxmlformats.org/officeDocument/2006/relationships/image" Target="../media/image102.png"/><Relationship Id="rId10" Type="http://schemas.openxmlformats.org/officeDocument/2006/relationships/image" Target="../media/image55.png"/><Relationship Id="rId4" Type="http://schemas.openxmlformats.org/officeDocument/2006/relationships/image" Target="../media/image101.png"/><Relationship Id="rId9" Type="http://schemas.openxmlformats.org/officeDocument/2006/relationships/image" Target="../media/image94.pn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8.png"/><Relationship Id="rId5" Type="http://schemas.openxmlformats.org/officeDocument/2006/relationships/image" Target="../media/image109.png"/><Relationship Id="rId10" Type="http://schemas.openxmlformats.org/officeDocument/2006/relationships/image" Target="../media/image86.png"/><Relationship Id="rId4" Type="http://schemas.openxmlformats.org/officeDocument/2006/relationships/image" Target="../media/image98.png"/><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8.png"/><Relationship Id="rId5" Type="http://schemas.openxmlformats.org/officeDocument/2006/relationships/image" Target="../media/image109.png"/><Relationship Id="rId10" Type="http://schemas.openxmlformats.org/officeDocument/2006/relationships/image" Target="../media/image86.png"/><Relationship Id="rId4" Type="http://schemas.openxmlformats.org/officeDocument/2006/relationships/image" Target="../media/image98.png"/><Relationship Id="rId9" Type="http://schemas.openxmlformats.org/officeDocument/2006/relationships/image" Target="../media/image95.png"/></Relationships>
</file>

<file path=ppt/slides/_rels/slide6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6.png"/><Relationship Id="rId5" Type="http://schemas.openxmlformats.org/officeDocument/2006/relationships/image" Target="../media/image109.png"/><Relationship Id="rId10" Type="http://schemas.openxmlformats.org/officeDocument/2006/relationships/image" Target="../media/image86.png"/><Relationship Id="rId4" Type="http://schemas.openxmlformats.org/officeDocument/2006/relationships/image" Target="../media/image98.png"/><Relationship Id="rId9" Type="http://schemas.openxmlformats.org/officeDocument/2006/relationships/image" Target="../media/image95.png"/></Relationships>
</file>

<file path=ppt/slides/_rels/slide6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6.png"/><Relationship Id="rId7" Type="http://schemas.openxmlformats.org/officeDocument/2006/relationships/image" Target="../media/image86.png"/><Relationship Id="rId2"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109.png"/><Relationship Id="rId5" Type="http://schemas.openxmlformats.org/officeDocument/2006/relationships/image" Target="../media/image55.png"/><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jpeg"/><Relationship Id="rId2" Type="http://schemas.openxmlformats.org/officeDocument/2006/relationships/image" Target="../media/image111.png"/><Relationship Id="rId1" Type="http://schemas.openxmlformats.org/officeDocument/2006/relationships/slideLayout" Target="../slideLayouts/slideLayout1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6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hyperlink" Target="http://maps.google.com/"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71.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jpeg"/><Relationship Id="rId3" Type="http://schemas.openxmlformats.org/officeDocument/2006/relationships/image" Target="../media/image144.jpeg"/><Relationship Id="rId7" Type="http://schemas.openxmlformats.org/officeDocument/2006/relationships/image" Target="../media/image148.jpeg"/><Relationship Id="rId12" Type="http://schemas.openxmlformats.org/officeDocument/2006/relationships/image" Target="../media/image153.jpeg"/><Relationship Id="rId2" Type="http://schemas.openxmlformats.org/officeDocument/2006/relationships/image" Target="../media/image143.jpeg"/><Relationship Id="rId1" Type="http://schemas.openxmlformats.org/officeDocument/2006/relationships/slideLayout" Target="../slideLayouts/slideLayout1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7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 Id="rId4" Type="http://schemas.openxmlformats.org/officeDocument/2006/relationships/hyperlink" Target="https://hardikbansal.github.io/CycleGANBlo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github.com/NVlabs/stylega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github.com/NVlabs/stylegan2"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5979EF-8308-4E6A-A1A0-C9C22896BCE8}"/>
              </a:ext>
            </a:extLst>
          </p:cNvPr>
          <p:cNvGrpSpPr/>
          <p:nvPr/>
        </p:nvGrpSpPr>
        <p:grpSpPr>
          <a:xfrm>
            <a:off x="2449885" y="2057400"/>
            <a:ext cx="7072982" cy="4109364"/>
            <a:chOff x="3492385" y="2594258"/>
            <a:chExt cx="4606384" cy="2676283"/>
          </a:xfrm>
        </p:grpSpPr>
        <p:pic>
          <p:nvPicPr>
            <p:cNvPr id="11" name="Picture 10" descr="A picture containing table, sitting, red, holding&#10;&#10;Description automatically generated">
              <a:extLst>
                <a:ext uri="{FF2B5EF4-FFF2-40B4-BE49-F238E27FC236}">
                  <a16:creationId xmlns:a16="http://schemas.microsoft.com/office/drawing/2014/main" id="{9723659B-ECC0-40F6-B358-DA97EA4AC969}"/>
                </a:ext>
              </a:extLst>
            </p:cNvPr>
            <p:cNvPicPr>
              <a:picLocks noChangeAspect="1"/>
            </p:cNvPicPr>
            <p:nvPr/>
          </p:nvPicPr>
          <p:blipFill rotWithShape="1">
            <a:blip r:embed="rId2"/>
            <a:srcRect l="932" t="2196" r="782" b="1332"/>
            <a:stretch/>
          </p:blipFill>
          <p:spPr>
            <a:xfrm>
              <a:off x="3492385" y="2594258"/>
              <a:ext cx="4513550" cy="2676283"/>
            </a:xfrm>
            <a:prstGeom prst="rect">
              <a:avLst/>
            </a:prstGeom>
          </p:spPr>
        </p:pic>
        <p:pic>
          <p:nvPicPr>
            <p:cNvPr id="12" name="Graphic 11">
              <a:extLst>
                <a:ext uri="{FF2B5EF4-FFF2-40B4-BE49-F238E27FC236}">
                  <a16:creationId xmlns:a16="http://schemas.microsoft.com/office/drawing/2014/main" id="{503EEA2A-3BC7-4CC2-AF9F-8225E0A7F1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1394" y="3390980"/>
              <a:ext cx="4567375" cy="1640973"/>
            </a:xfrm>
            <a:prstGeom prst="rect">
              <a:avLst/>
            </a:prstGeom>
          </p:spPr>
        </p:pic>
        <p:pic>
          <p:nvPicPr>
            <p:cNvPr id="13" name="Picture 12" descr="A cat lying on the ground&#10;&#10;Description automatically generated">
              <a:extLst>
                <a:ext uri="{FF2B5EF4-FFF2-40B4-BE49-F238E27FC236}">
                  <a16:creationId xmlns:a16="http://schemas.microsoft.com/office/drawing/2014/main" id="{46D50365-9DA4-454D-9DC1-365D229CEF10}"/>
                </a:ext>
              </a:extLst>
            </p:cNvPr>
            <p:cNvPicPr>
              <a:picLocks noChangeAspect="1"/>
            </p:cNvPicPr>
            <p:nvPr/>
          </p:nvPicPr>
          <p:blipFill>
            <a:blip r:embed="rId5"/>
            <a:stretch>
              <a:fillRect/>
            </a:stretch>
          </p:blipFill>
          <p:spPr>
            <a:xfrm>
              <a:off x="4113738" y="3423071"/>
              <a:ext cx="676785" cy="506935"/>
            </a:xfrm>
            <a:prstGeom prst="rect">
              <a:avLst/>
            </a:prstGeom>
            <a:ln>
              <a:noFill/>
            </a:ln>
            <a:effectLst>
              <a:outerShdw blurRad="76200" dist="12700" dir="2700000" sy="-23000" kx="-800400" algn="bl" rotWithShape="0">
                <a:prstClr val="black">
                  <a:alpha val="20000"/>
                </a:prstClr>
              </a:outerShdw>
            </a:effectLst>
          </p:spPr>
        </p:pic>
        <p:pic>
          <p:nvPicPr>
            <p:cNvPr id="14" name="Picture 13" descr="A close up of a cat with green eyes&#10;&#10;Description automatically generated">
              <a:extLst>
                <a:ext uri="{FF2B5EF4-FFF2-40B4-BE49-F238E27FC236}">
                  <a16:creationId xmlns:a16="http://schemas.microsoft.com/office/drawing/2014/main" id="{52D20287-9107-4728-B646-68B9CF68B08E}"/>
                </a:ext>
              </a:extLst>
            </p:cNvPr>
            <p:cNvPicPr>
              <a:picLocks noChangeAspect="1"/>
            </p:cNvPicPr>
            <p:nvPr/>
          </p:nvPicPr>
          <p:blipFill rotWithShape="1">
            <a:blip r:embed="rId6"/>
            <a:srcRect l="17802" r="18014"/>
            <a:stretch/>
          </p:blipFill>
          <p:spPr>
            <a:xfrm>
              <a:off x="5529076" y="4018525"/>
              <a:ext cx="615961" cy="636314"/>
            </a:xfrm>
            <a:prstGeom prst="rect">
              <a:avLst/>
            </a:prstGeom>
            <a:ln>
              <a:noFill/>
            </a:ln>
            <a:effectLst>
              <a:outerShdw blurRad="76200" dist="12700" dir="2700000" sy="-23000" kx="-800400" algn="bl" rotWithShape="0">
                <a:prstClr val="black">
                  <a:alpha val="20000"/>
                </a:prstClr>
              </a:outerShdw>
            </a:effectLst>
          </p:spPr>
        </p:pic>
        <p:pic>
          <p:nvPicPr>
            <p:cNvPr id="15" name="Picture 14" descr="A cat sitting on top of a building&#10;&#10;Description automatically generated">
              <a:extLst>
                <a:ext uri="{FF2B5EF4-FFF2-40B4-BE49-F238E27FC236}">
                  <a16:creationId xmlns:a16="http://schemas.microsoft.com/office/drawing/2014/main" id="{8A79DF73-5CEB-45EB-8E13-B4940B7D6EA0}"/>
                </a:ext>
              </a:extLst>
            </p:cNvPr>
            <p:cNvPicPr>
              <a:picLocks noChangeAspect="1"/>
            </p:cNvPicPr>
            <p:nvPr/>
          </p:nvPicPr>
          <p:blipFill rotWithShape="1">
            <a:blip r:embed="rId7"/>
            <a:srcRect l="40194" r="6378"/>
            <a:stretch/>
          </p:blipFill>
          <p:spPr>
            <a:xfrm>
              <a:off x="6708785" y="3295047"/>
              <a:ext cx="670569" cy="837186"/>
            </a:xfrm>
            <a:prstGeom prst="rect">
              <a:avLst/>
            </a:prstGeom>
            <a:ln>
              <a:noFill/>
            </a:ln>
            <a:effectLst>
              <a:outerShdw blurRad="76200" dist="12700" dir="2700000" sy="-23000" kx="-800400" algn="bl" rotWithShape="0">
                <a:prstClr val="black">
                  <a:alpha val="20000"/>
                </a:prstClr>
              </a:outerShdw>
            </a:effectLst>
          </p:spPr>
        </p:pic>
        <p:pic>
          <p:nvPicPr>
            <p:cNvPr id="16" name="Picture 15" descr="A cat sitting on the ground&#10;&#10;Description automatically generated">
              <a:extLst>
                <a:ext uri="{FF2B5EF4-FFF2-40B4-BE49-F238E27FC236}">
                  <a16:creationId xmlns:a16="http://schemas.microsoft.com/office/drawing/2014/main" id="{D756E60C-EEE2-4BB9-9D3D-C7DFE6DCA3EB}"/>
                </a:ext>
              </a:extLst>
            </p:cNvPr>
            <p:cNvPicPr>
              <a:picLocks noChangeAspect="1"/>
            </p:cNvPicPr>
            <p:nvPr/>
          </p:nvPicPr>
          <p:blipFill rotWithShape="1">
            <a:blip r:embed="rId8"/>
            <a:srcRect l="11534" t="8539" b="16842"/>
            <a:stretch/>
          </p:blipFill>
          <p:spPr>
            <a:xfrm>
              <a:off x="5303878" y="2984375"/>
              <a:ext cx="615960" cy="692727"/>
            </a:xfrm>
            <a:prstGeom prst="rect">
              <a:avLst/>
            </a:prstGeom>
            <a:ln>
              <a:noFill/>
            </a:ln>
            <a:effectLst>
              <a:outerShdw blurRad="76200" dist="12700" dir="2700000" sy="-23000" kx="-800400" algn="bl" rotWithShape="0">
                <a:prstClr val="black">
                  <a:alpha val="20000"/>
                </a:prstClr>
              </a:outerShdw>
            </a:effectLst>
          </p:spPr>
        </p:pic>
      </p:grpSp>
      <p:sp>
        <p:nvSpPr>
          <p:cNvPr id="2" name="Title 1"/>
          <p:cNvSpPr>
            <a:spLocks noGrp="1"/>
          </p:cNvSpPr>
          <p:nvPr>
            <p:ph type="ctrTitle"/>
          </p:nvPr>
        </p:nvSpPr>
        <p:spPr>
          <a:xfrm>
            <a:off x="381000" y="637655"/>
            <a:ext cx="11811000" cy="1066799"/>
          </a:xfrm>
        </p:spPr>
        <p:txBody>
          <a:bodyPr>
            <a:normAutofit/>
          </a:bodyPr>
          <a:lstStyle/>
          <a:p>
            <a:pPr algn="l"/>
            <a:r>
              <a:rPr lang="en-US" sz="3200" dirty="0"/>
              <a:t>Image Manifolds &amp; Image Synthesis (including GANS)</a:t>
            </a:r>
          </a:p>
        </p:txBody>
      </p:sp>
      <p:sp>
        <p:nvSpPr>
          <p:cNvPr id="6" name="Title 1"/>
          <p:cNvSpPr txBox="1">
            <a:spLocks/>
          </p:cNvSpPr>
          <p:nvPr/>
        </p:nvSpPr>
        <p:spPr>
          <a:xfrm>
            <a:off x="-304800" y="-1746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a:ea typeface="+mn-ea"/>
                <a:cs typeface="+mn-cs"/>
              </a:rPr>
              <a:t>CS5670: Computer Vision</a:t>
            </a:r>
          </a:p>
        </p:txBody>
      </p:sp>
      <p:sp>
        <p:nvSpPr>
          <p:cNvPr id="8" name="Rectangle 7"/>
          <p:cNvSpPr/>
          <p:nvPr/>
        </p:nvSpPr>
        <p:spPr>
          <a:xfrm>
            <a:off x="-76200" y="1600200"/>
            <a:ext cx="123444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7" name="Text Placeholder 2">
            <a:extLst>
              <a:ext uri="{FF2B5EF4-FFF2-40B4-BE49-F238E27FC236}">
                <a16:creationId xmlns:a16="http://schemas.microsoft.com/office/drawing/2014/main" id="{00AE05DD-853A-4D7F-BBC0-3BA52DE4ACB0}"/>
              </a:ext>
            </a:extLst>
          </p:cNvPr>
          <p:cNvSpPr>
            <a:spLocks noGrp="1"/>
          </p:cNvSpPr>
          <p:nvPr>
            <p:ph type="subTitle" idx="1"/>
          </p:nvPr>
        </p:nvSpPr>
        <p:spPr>
          <a:xfrm>
            <a:off x="386932" y="6329619"/>
            <a:ext cx="11418136" cy="687619"/>
          </a:xfrm>
        </p:spPr>
        <p:txBody>
          <a:bodyPr>
            <a:normAutofit/>
          </a:bodyPr>
          <a:lstStyle/>
          <a:p>
            <a:r>
              <a:rPr lang="en-US" sz="2400" dirty="0">
                <a:solidFill>
                  <a:schemeClr val="tx1"/>
                </a:solidFill>
              </a:rPr>
              <a:t>Most content from Abe Davis, with additional credit to </a:t>
            </a:r>
            <a:r>
              <a:rPr lang="en-US" sz="2400" dirty="0" err="1">
                <a:solidFill>
                  <a:schemeClr val="tx1"/>
                </a:solidFill>
              </a:rPr>
              <a:t>Jin</a:t>
            </a:r>
            <a:r>
              <a:rPr lang="en-US" sz="2400" dirty="0">
                <a:solidFill>
                  <a:schemeClr val="tx1"/>
                </a:solidFill>
              </a:rPr>
              <a:t> Sun and Phillip Isola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19CE-1B2C-467D-A346-01A50A2934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FC0110-F81F-44F3-BE92-D610B082E4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2EDE706-2069-48EE-8031-A898646D8601}"/>
              </a:ext>
            </a:extLst>
          </p:cNvPr>
          <p:cNvPicPr>
            <a:picLocks noChangeAspect="1"/>
          </p:cNvPicPr>
          <p:nvPr/>
        </p:nvPicPr>
        <p:blipFill rotWithShape="1">
          <a:blip r:embed="rId2"/>
          <a:srcRect b="11708"/>
          <a:stretch/>
        </p:blipFill>
        <p:spPr>
          <a:xfrm>
            <a:off x="1524378" y="856701"/>
            <a:ext cx="9143244" cy="4542294"/>
          </a:xfrm>
          <a:prstGeom prst="rect">
            <a:avLst/>
          </a:prstGeom>
        </p:spPr>
      </p:pic>
    </p:spTree>
    <p:extLst>
      <p:ext uri="{BB962C8B-B14F-4D97-AF65-F5344CB8AC3E}">
        <p14:creationId xmlns:p14="http://schemas.microsoft.com/office/powerpoint/2010/main" val="151206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C424-1B52-4182-9031-505654E0F0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D7C048-885D-433B-B6FB-79CB0AF183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C6FC98-DCDF-4577-B3A4-8C1FC501F6DC}"/>
              </a:ext>
            </a:extLst>
          </p:cNvPr>
          <p:cNvPicPr>
            <a:picLocks noChangeAspect="1"/>
          </p:cNvPicPr>
          <p:nvPr/>
        </p:nvPicPr>
        <p:blipFill rotWithShape="1">
          <a:blip r:embed="rId2"/>
          <a:srcRect b="13015"/>
          <a:stretch/>
        </p:blipFill>
        <p:spPr>
          <a:xfrm>
            <a:off x="1524378" y="856701"/>
            <a:ext cx="9143244" cy="4475059"/>
          </a:xfrm>
          <a:prstGeom prst="rect">
            <a:avLst/>
          </a:prstGeom>
        </p:spPr>
      </p:pic>
    </p:spTree>
    <p:extLst>
      <p:ext uri="{BB962C8B-B14F-4D97-AF65-F5344CB8AC3E}">
        <p14:creationId xmlns:p14="http://schemas.microsoft.com/office/powerpoint/2010/main" val="197457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6D3F-D935-4788-9B45-8970EF209C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179A70-0919-4F0E-9A1B-822868DAD5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811C84-E17C-45F8-8348-D6567AEFBDB4}"/>
              </a:ext>
            </a:extLst>
          </p:cNvPr>
          <p:cNvPicPr>
            <a:picLocks noChangeAspect="1"/>
          </p:cNvPicPr>
          <p:nvPr/>
        </p:nvPicPr>
        <p:blipFill rotWithShape="1">
          <a:blip r:embed="rId2"/>
          <a:srcRect b="9877"/>
          <a:stretch/>
        </p:blipFill>
        <p:spPr>
          <a:xfrm>
            <a:off x="1524378" y="856701"/>
            <a:ext cx="9143244" cy="4636424"/>
          </a:xfrm>
          <a:prstGeom prst="rect">
            <a:avLst/>
          </a:prstGeom>
        </p:spPr>
      </p:pic>
    </p:spTree>
    <p:extLst>
      <p:ext uri="{BB962C8B-B14F-4D97-AF65-F5344CB8AC3E}">
        <p14:creationId xmlns:p14="http://schemas.microsoft.com/office/powerpoint/2010/main" val="2507474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9753-6DAA-4566-B989-67724D9E9E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EBB6AE-A736-45C5-8B4E-E2171D2347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1DBE2D-83FD-488A-8CB9-DDF8F6E91840}"/>
              </a:ext>
            </a:extLst>
          </p:cNvPr>
          <p:cNvPicPr>
            <a:picLocks noChangeAspect="1"/>
          </p:cNvPicPr>
          <p:nvPr/>
        </p:nvPicPr>
        <p:blipFill rotWithShape="1">
          <a:blip r:embed="rId2"/>
          <a:srcRect b="10270"/>
          <a:stretch/>
        </p:blipFill>
        <p:spPr>
          <a:xfrm>
            <a:off x="1524378" y="856701"/>
            <a:ext cx="9143244" cy="4616253"/>
          </a:xfrm>
          <a:prstGeom prst="rect">
            <a:avLst/>
          </a:prstGeom>
        </p:spPr>
      </p:pic>
    </p:spTree>
    <p:extLst>
      <p:ext uri="{BB962C8B-B14F-4D97-AF65-F5344CB8AC3E}">
        <p14:creationId xmlns:p14="http://schemas.microsoft.com/office/powerpoint/2010/main" val="102133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12098-67AF-4939-AF83-7D3651EE1653}"/>
              </a:ext>
            </a:extLst>
          </p:cNvPr>
          <p:cNvPicPr>
            <a:picLocks noChangeAspect="1"/>
          </p:cNvPicPr>
          <p:nvPr/>
        </p:nvPicPr>
        <p:blipFill rotWithShape="1">
          <a:blip r:embed="rId2"/>
          <a:srcRect b="11054"/>
          <a:stretch/>
        </p:blipFill>
        <p:spPr>
          <a:xfrm>
            <a:off x="1524378" y="856701"/>
            <a:ext cx="9143244" cy="4575912"/>
          </a:xfrm>
          <a:prstGeom prst="rect">
            <a:avLst/>
          </a:prstGeom>
        </p:spPr>
      </p:pic>
    </p:spTree>
    <p:extLst>
      <p:ext uri="{BB962C8B-B14F-4D97-AF65-F5344CB8AC3E}">
        <p14:creationId xmlns:p14="http://schemas.microsoft.com/office/powerpoint/2010/main" val="342311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0143F-9DC4-46DE-8365-D88A5D01183A}"/>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31A13797-AE32-454F-88B7-29F8CF0BF27D}"/>
              </a:ext>
            </a:extLst>
          </p:cNvPr>
          <p:cNvGrpSpPr/>
          <p:nvPr/>
        </p:nvGrpSpPr>
        <p:grpSpPr>
          <a:xfrm>
            <a:off x="352731" y="419740"/>
            <a:ext cx="11486538" cy="5706424"/>
            <a:chOff x="352731" y="419740"/>
            <a:chExt cx="11486538" cy="5706424"/>
          </a:xfrm>
        </p:grpSpPr>
        <p:pic>
          <p:nvPicPr>
            <p:cNvPr id="4" name="Picture 3">
              <a:extLst>
                <a:ext uri="{FF2B5EF4-FFF2-40B4-BE49-F238E27FC236}">
                  <a16:creationId xmlns:a16="http://schemas.microsoft.com/office/drawing/2014/main" id="{F80AC1D2-F32D-43AA-A057-379FC69925C0}"/>
                </a:ext>
              </a:extLst>
            </p:cNvPr>
            <p:cNvPicPr>
              <a:picLocks noChangeAspect="1"/>
            </p:cNvPicPr>
            <p:nvPr/>
          </p:nvPicPr>
          <p:blipFill rotWithShape="1">
            <a:blip r:embed="rId2"/>
            <a:srcRect b="11708"/>
            <a:stretch/>
          </p:blipFill>
          <p:spPr>
            <a:xfrm>
              <a:off x="352731" y="419740"/>
              <a:ext cx="11486538" cy="5706424"/>
            </a:xfrm>
            <a:prstGeom prst="rect">
              <a:avLst/>
            </a:prstGeom>
          </p:spPr>
        </p:pic>
        <p:sp>
          <p:nvSpPr>
            <p:cNvPr id="5" name="Rectangle 4">
              <a:extLst>
                <a:ext uri="{FF2B5EF4-FFF2-40B4-BE49-F238E27FC236}">
                  <a16:creationId xmlns:a16="http://schemas.microsoft.com/office/drawing/2014/main" id="{D22692B0-C772-477B-A26C-0EDAB4C5FF64}"/>
                </a:ext>
              </a:extLst>
            </p:cNvPr>
            <p:cNvSpPr/>
            <p:nvPr/>
          </p:nvSpPr>
          <p:spPr>
            <a:xfrm>
              <a:off x="533400" y="4953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22F03CE-295A-4025-A0AE-E77A9C97D031}"/>
              </a:ext>
            </a:extLst>
          </p:cNvPr>
          <p:cNvSpPr txBox="1"/>
          <p:nvPr/>
        </p:nvSpPr>
        <p:spPr>
          <a:xfrm>
            <a:off x="7800669" y="3581400"/>
            <a:ext cx="4219269" cy="1938992"/>
          </a:xfrm>
          <a:prstGeom prst="rect">
            <a:avLst/>
          </a:prstGeom>
          <a:solidFill>
            <a:schemeClr val="bg2"/>
          </a:solidFill>
          <a:ln w="19050">
            <a:solidFill>
              <a:schemeClr val="tx1"/>
            </a:solidFill>
          </a:ln>
        </p:spPr>
        <p:txBody>
          <a:bodyPr wrap="square" rtlCol="0">
            <a:spAutoFit/>
          </a:bodyPr>
          <a:lstStyle/>
          <a:p>
            <a:r>
              <a:rPr lang="en-US" sz="2400" dirty="0"/>
              <a:t>Common modern approach:  start with a </a:t>
            </a:r>
            <a:r>
              <a:rPr lang="en-US" sz="2400" dirty="0" err="1"/>
              <a:t>ResNet</a:t>
            </a:r>
            <a:r>
              <a:rPr lang="en-US" sz="2400" dirty="0"/>
              <a:t> architecture pre-trained on ImageNet, and fine-tune on your (smaller) dataset</a:t>
            </a:r>
          </a:p>
        </p:txBody>
      </p:sp>
    </p:spTree>
    <p:extLst>
      <p:ext uri="{BB962C8B-B14F-4D97-AF65-F5344CB8AC3E}">
        <p14:creationId xmlns:p14="http://schemas.microsoft.com/office/powerpoint/2010/main" val="40381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834D-829D-4A41-915A-9D70571B3DE0}"/>
              </a:ext>
            </a:extLst>
          </p:cNvPr>
          <p:cNvSpPr>
            <a:spLocks noGrp="1"/>
          </p:cNvSpPr>
          <p:nvPr>
            <p:ph type="title"/>
          </p:nvPr>
        </p:nvSpPr>
        <p:spPr/>
        <p:txBody>
          <a:bodyPr/>
          <a:lstStyle/>
          <a:p>
            <a:r>
              <a:rPr lang="en-US" dirty="0"/>
              <a:t>Dimensionality Reduction</a:t>
            </a:r>
          </a:p>
        </p:txBody>
      </p:sp>
      <p:sp>
        <p:nvSpPr>
          <p:cNvPr id="3" name="Text Placeholder 2">
            <a:extLst>
              <a:ext uri="{FF2B5EF4-FFF2-40B4-BE49-F238E27FC236}">
                <a16:creationId xmlns:a16="http://schemas.microsoft.com/office/drawing/2014/main" id="{47FB0027-64E3-CD4E-87DB-A41D3250A064}"/>
              </a:ext>
            </a:extLst>
          </p:cNvPr>
          <p:cNvSpPr>
            <a:spLocks noGrp="1"/>
          </p:cNvSpPr>
          <p:nvPr>
            <p:ph type="body" idx="1"/>
          </p:nvPr>
        </p:nvSpPr>
        <p:spPr/>
        <p:txBody>
          <a:bodyPr/>
          <a:lstStyle/>
          <a:p>
            <a:r>
              <a:rPr lang="en-US" dirty="0"/>
              <a:t>By Abe Davis</a:t>
            </a:r>
          </a:p>
        </p:txBody>
      </p:sp>
    </p:spTree>
    <p:extLst>
      <p:ext uri="{BB962C8B-B14F-4D97-AF65-F5344CB8AC3E}">
        <p14:creationId xmlns:p14="http://schemas.microsoft.com/office/powerpoint/2010/main" val="396355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E80D7-C3F3-844B-860C-7A019DBC7FB7}"/>
              </a:ext>
            </a:extLst>
          </p:cNvPr>
          <p:cNvSpPr>
            <a:spLocks noGrp="1"/>
          </p:cNvSpPr>
          <p:nvPr>
            <p:ph type="title"/>
          </p:nvPr>
        </p:nvSpPr>
        <p:spPr/>
        <p:txBody>
          <a:bodyPr>
            <a:normAutofit fontScale="90000"/>
          </a:bodyPr>
          <a:lstStyle/>
          <a:p>
            <a:r>
              <a:rPr lang="en-US" dirty="0"/>
              <a:t>Linear Dimensionality Reduction: 2D-&gt;1D</a:t>
            </a:r>
          </a:p>
        </p:txBody>
      </p:sp>
      <p:sp>
        <p:nvSpPr>
          <p:cNvPr id="2" name="Content Placeholder 1">
            <a:extLst>
              <a:ext uri="{FF2B5EF4-FFF2-40B4-BE49-F238E27FC236}">
                <a16:creationId xmlns:a16="http://schemas.microsoft.com/office/drawing/2014/main" id="{40C3B87C-5690-E14E-994F-D4B17AD7E579}"/>
              </a:ext>
            </a:extLst>
          </p:cNvPr>
          <p:cNvSpPr>
            <a:spLocks noGrp="1"/>
          </p:cNvSpPr>
          <p:nvPr>
            <p:ph idx="1"/>
          </p:nvPr>
        </p:nvSpPr>
        <p:spPr>
          <a:xfrm>
            <a:off x="377241" y="1367757"/>
            <a:ext cx="10771918" cy="4903335"/>
          </a:xfrm>
        </p:spPr>
        <p:txBody>
          <a:bodyPr/>
          <a:lstStyle/>
          <a:p>
            <a:r>
              <a:rPr lang="en-US" dirty="0"/>
              <a:t>Consider a bunch of data points in 2D</a:t>
            </a:r>
          </a:p>
          <a:p>
            <a:r>
              <a:rPr lang="en-US" dirty="0"/>
              <a:t>Let’s say these points only differ along one line</a:t>
            </a:r>
          </a:p>
          <a:p>
            <a:r>
              <a:rPr lang="en-US" dirty="0"/>
              <a:t>If so, we can translate and rotate our data so that it is 1D</a:t>
            </a:r>
          </a:p>
          <a:p>
            <a:endParaRPr lang="en-US" dirty="0"/>
          </a:p>
          <a:p>
            <a:endParaRPr lang="en-US" dirty="0"/>
          </a:p>
          <a:p>
            <a:endParaRPr lang="en-US" dirty="0"/>
          </a:p>
        </p:txBody>
      </p:sp>
      <p:grpSp>
        <p:nvGrpSpPr>
          <p:cNvPr id="8" name="Group 7">
            <a:extLst>
              <a:ext uri="{FF2B5EF4-FFF2-40B4-BE49-F238E27FC236}">
                <a16:creationId xmlns:a16="http://schemas.microsoft.com/office/drawing/2014/main" id="{8D32989D-686C-244B-9CA0-10F177DD865F}"/>
              </a:ext>
            </a:extLst>
          </p:cNvPr>
          <p:cNvGrpSpPr/>
          <p:nvPr/>
        </p:nvGrpSpPr>
        <p:grpSpPr>
          <a:xfrm>
            <a:off x="2417948" y="3913803"/>
            <a:ext cx="2691454" cy="2568669"/>
            <a:chOff x="6583680" y="1844040"/>
            <a:chExt cx="4175760" cy="3985260"/>
          </a:xfrm>
        </p:grpSpPr>
        <p:cxnSp>
          <p:nvCxnSpPr>
            <p:cNvPr id="5" name="Straight Connector 4">
              <a:extLst>
                <a:ext uri="{FF2B5EF4-FFF2-40B4-BE49-F238E27FC236}">
                  <a16:creationId xmlns:a16="http://schemas.microsoft.com/office/drawing/2014/main" id="{4BE589CD-5A55-A244-8ACC-B9CB34A0CA76}"/>
                </a:ext>
              </a:extLst>
            </p:cNvPr>
            <p:cNvCxnSpPr/>
            <p:nvPr/>
          </p:nvCxnSpPr>
          <p:spPr>
            <a:xfrm>
              <a:off x="8671560" y="1844040"/>
              <a:ext cx="0" cy="398526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1F5B95-751C-6D44-9A7D-D8C42AD21BF3}"/>
                </a:ext>
              </a:extLst>
            </p:cNvPr>
            <p:cNvCxnSpPr/>
            <p:nvPr/>
          </p:nvCxnSpPr>
          <p:spPr>
            <a:xfrm>
              <a:off x="6583680" y="3836670"/>
              <a:ext cx="4175760" cy="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4F17CF21-DC5F-BE49-A6A2-F4A701F47F46}"/>
              </a:ext>
            </a:extLst>
          </p:cNvPr>
          <p:cNvCxnSpPr>
            <a:cxnSpLocks/>
          </p:cNvCxnSpPr>
          <p:nvPr/>
        </p:nvCxnSpPr>
        <p:spPr>
          <a:xfrm flipV="1">
            <a:off x="2212208" y="3429000"/>
            <a:ext cx="3558540" cy="1912602"/>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684067A-6199-4F4A-B07B-5CA6D62462BF}"/>
              </a:ext>
            </a:extLst>
          </p:cNvPr>
          <p:cNvGrpSpPr/>
          <p:nvPr/>
        </p:nvGrpSpPr>
        <p:grpSpPr>
          <a:xfrm>
            <a:off x="2517006" y="3919527"/>
            <a:ext cx="2318187" cy="1298025"/>
            <a:chOff x="6682738" y="2255964"/>
            <a:chExt cx="3596640" cy="2013872"/>
          </a:xfrm>
        </p:grpSpPr>
        <p:sp>
          <p:nvSpPr>
            <p:cNvPr id="13" name="Oval 12">
              <a:extLst>
                <a:ext uri="{FF2B5EF4-FFF2-40B4-BE49-F238E27FC236}">
                  <a16:creationId xmlns:a16="http://schemas.microsoft.com/office/drawing/2014/main" id="{8B4FDE5A-76C1-E149-B0FB-05F4F8456DC8}"/>
                </a:ext>
              </a:extLst>
            </p:cNvPr>
            <p:cNvSpPr/>
            <p:nvPr/>
          </p:nvSpPr>
          <p:spPr>
            <a:xfrm>
              <a:off x="6682738" y="4109815"/>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4BB20F09-54DE-7540-9829-40D772E952DF}"/>
                </a:ext>
              </a:extLst>
            </p:cNvPr>
            <p:cNvSpPr/>
            <p:nvPr/>
          </p:nvSpPr>
          <p:spPr>
            <a:xfrm>
              <a:off x="7231381" y="3800586"/>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B1EF2198-9282-9A42-97B6-2726DCD1A67E}"/>
                </a:ext>
              </a:extLst>
            </p:cNvPr>
            <p:cNvSpPr/>
            <p:nvPr/>
          </p:nvSpPr>
          <p:spPr>
            <a:xfrm>
              <a:off x="8103870" y="3319463"/>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933A5218-0007-2B4F-8367-1088642865F5}"/>
                </a:ext>
              </a:extLst>
            </p:cNvPr>
            <p:cNvSpPr/>
            <p:nvPr/>
          </p:nvSpPr>
          <p:spPr>
            <a:xfrm>
              <a:off x="8766810" y="2972752"/>
              <a:ext cx="160021" cy="1600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8C8F62DD-2AAF-CC4B-86F0-919A5DCD7CC1}"/>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D358A860-3B38-EE48-B379-B0DB97B5CEEC}"/>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43F08152-6680-0F42-A3D7-72AE4A510DDA}"/>
              </a:ext>
            </a:extLst>
          </p:cNvPr>
          <p:cNvGrpSpPr/>
          <p:nvPr/>
        </p:nvGrpSpPr>
        <p:grpSpPr>
          <a:xfrm>
            <a:off x="5770748" y="3774070"/>
            <a:ext cx="2925776" cy="1572511"/>
            <a:chOff x="5779948" y="3128476"/>
            <a:chExt cx="3558540" cy="1912602"/>
          </a:xfrm>
        </p:grpSpPr>
        <p:cxnSp>
          <p:nvCxnSpPr>
            <p:cNvPr id="62" name="Straight Connector 61">
              <a:extLst>
                <a:ext uri="{FF2B5EF4-FFF2-40B4-BE49-F238E27FC236}">
                  <a16:creationId xmlns:a16="http://schemas.microsoft.com/office/drawing/2014/main" id="{B14BA5DA-BCEB-FC4F-8C12-B6740B227911}"/>
                </a:ext>
              </a:extLst>
            </p:cNvPr>
            <p:cNvCxnSpPr>
              <a:cxnSpLocks/>
            </p:cNvCxnSpPr>
            <p:nvPr/>
          </p:nvCxnSpPr>
          <p:spPr>
            <a:xfrm flipV="1">
              <a:off x="5779948" y="3128476"/>
              <a:ext cx="3558540" cy="1912602"/>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7C45B324-286C-9F42-A65E-674C16FBE221}"/>
                </a:ext>
              </a:extLst>
            </p:cNvPr>
            <p:cNvGrpSpPr/>
            <p:nvPr/>
          </p:nvGrpSpPr>
          <p:grpSpPr>
            <a:xfrm>
              <a:off x="6084746" y="3334981"/>
              <a:ext cx="2819546" cy="1578752"/>
              <a:chOff x="6682738" y="2255964"/>
              <a:chExt cx="3596640" cy="2013872"/>
            </a:xfrm>
          </p:grpSpPr>
          <p:sp>
            <p:nvSpPr>
              <p:cNvPr id="64" name="Oval 63">
                <a:extLst>
                  <a:ext uri="{FF2B5EF4-FFF2-40B4-BE49-F238E27FC236}">
                    <a16:creationId xmlns:a16="http://schemas.microsoft.com/office/drawing/2014/main" id="{4512F6FE-8A7F-AC4B-B4A1-F4F482BFD53C}"/>
                  </a:ext>
                </a:extLst>
              </p:cNvPr>
              <p:cNvSpPr/>
              <p:nvPr/>
            </p:nvSpPr>
            <p:spPr>
              <a:xfrm>
                <a:off x="6682738" y="4109815"/>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531D2FA5-1730-8540-9EBE-4D4F634913F0}"/>
                  </a:ext>
                </a:extLst>
              </p:cNvPr>
              <p:cNvSpPr/>
              <p:nvPr/>
            </p:nvSpPr>
            <p:spPr>
              <a:xfrm>
                <a:off x="7231381" y="3800586"/>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Oval 65">
                <a:extLst>
                  <a:ext uri="{FF2B5EF4-FFF2-40B4-BE49-F238E27FC236}">
                    <a16:creationId xmlns:a16="http://schemas.microsoft.com/office/drawing/2014/main" id="{2E5AAF44-D9EC-5F40-A23A-10D42CF025B3}"/>
                  </a:ext>
                </a:extLst>
              </p:cNvPr>
              <p:cNvSpPr/>
              <p:nvPr/>
            </p:nvSpPr>
            <p:spPr>
              <a:xfrm>
                <a:off x="8103870" y="3319463"/>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7" name="Oval 66">
                <a:extLst>
                  <a:ext uri="{FF2B5EF4-FFF2-40B4-BE49-F238E27FC236}">
                    <a16:creationId xmlns:a16="http://schemas.microsoft.com/office/drawing/2014/main" id="{82BDF8FA-5627-2744-A0F9-44F4D3BED602}"/>
                  </a:ext>
                </a:extLst>
              </p:cNvPr>
              <p:cNvSpPr/>
              <p:nvPr/>
            </p:nvSpPr>
            <p:spPr>
              <a:xfrm>
                <a:off x="8766810" y="2972752"/>
                <a:ext cx="160021" cy="1600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C5EF1FD2-909C-C242-8264-82EBA510D0FB}"/>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9" name="Oval 68">
                <a:extLst>
                  <a:ext uri="{FF2B5EF4-FFF2-40B4-BE49-F238E27FC236}">
                    <a16:creationId xmlns:a16="http://schemas.microsoft.com/office/drawing/2014/main" id="{F5429E55-A545-7142-8E1B-B15CD597114B}"/>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sp>
        <p:nvSpPr>
          <p:cNvPr id="49" name="Rectangle 48">
            <a:extLst>
              <a:ext uri="{FF2B5EF4-FFF2-40B4-BE49-F238E27FC236}">
                <a16:creationId xmlns:a16="http://schemas.microsoft.com/office/drawing/2014/main" id="{399EE36C-8D29-0049-8125-46C215A4E8A0}"/>
              </a:ext>
            </a:extLst>
          </p:cNvPr>
          <p:cNvSpPr/>
          <p:nvPr/>
        </p:nvSpPr>
        <p:spPr>
          <a:xfrm>
            <a:off x="5395925" y="3689127"/>
            <a:ext cx="4197855" cy="217913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20DFF762-8446-F245-9935-9F795A4242A5}"/>
              </a:ext>
            </a:extLst>
          </p:cNvPr>
          <p:cNvGrpSpPr/>
          <p:nvPr/>
        </p:nvGrpSpPr>
        <p:grpSpPr>
          <a:xfrm>
            <a:off x="5976488" y="3918783"/>
            <a:ext cx="2691454" cy="2568669"/>
            <a:chOff x="6583680" y="1844040"/>
            <a:chExt cx="4175760" cy="3985260"/>
          </a:xfrm>
        </p:grpSpPr>
        <p:cxnSp>
          <p:nvCxnSpPr>
            <p:cNvPr id="60" name="Straight Connector 59">
              <a:extLst>
                <a:ext uri="{FF2B5EF4-FFF2-40B4-BE49-F238E27FC236}">
                  <a16:creationId xmlns:a16="http://schemas.microsoft.com/office/drawing/2014/main" id="{DA5390AF-3FBF-1346-80DE-B674F0FD29D6}"/>
                </a:ext>
              </a:extLst>
            </p:cNvPr>
            <p:cNvCxnSpPr/>
            <p:nvPr/>
          </p:nvCxnSpPr>
          <p:spPr>
            <a:xfrm>
              <a:off x="8671560" y="1844040"/>
              <a:ext cx="0" cy="398526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F8C841B-FBFC-D048-8FAE-B7E990F3BF4B}"/>
                </a:ext>
              </a:extLst>
            </p:cNvPr>
            <p:cNvCxnSpPr/>
            <p:nvPr/>
          </p:nvCxnSpPr>
          <p:spPr>
            <a:xfrm>
              <a:off x="6583680" y="3836670"/>
              <a:ext cx="4175760" cy="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6FED920-EA7F-EA46-92FE-C439F39FA566}"/>
              </a:ext>
            </a:extLst>
          </p:cNvPr>
          <p:cNvGrpSpPr/>
          <p:nvPr/>
        </p:nvGrpSpPr>
        <p:grpSpPr>
          <a:xfrm rot="1713131">
            <a:off x="5946800" y="4350007"/>
            <a:ext cx="3182595" cy="1710542"/>
            <a:chOff x="6530340" y="1905000"/>
            <a:chExt cx="4937760" cy="2653887"/>
          </a:xfrm>
        </p:grpSpPr>
        <p:cxnSp>
          <p:nvCxnSpPr>
            <p:cNvPr id="20" name="Straight Connector 19">
              <a:extLst>
                <a:ext uri="{FF2B5EF4-FFF2-40B4-BE49-F238E27FC236}">
                  <a16:creationId xmlns:a16="http://schemas.microsoft.com/office/drawing/2014/main" id="{A89891B0-CBEA-1547-AAA2-5704F481CD77}"/>
                </a:ext>
              </a:extLst>
            </p:cNvPr>
            <p:cNvCxnSpPr>
              <a:cxnSpLocks/>
            </p:cNvCxnSpPr>
            <p:nvPr/>
          </p:nvCxnSpPr>
          <p:spPr>
            <a:xfrm flipV="1">
              <a:off x="6530340" y="1905000"/>
              <a:ext cx="4937760" cy="2653887"/>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FFA6746-1C9C-0B49-BF4B-C5D7D98C0C35}"/>
                </a:ext>
              </a:extLst>
            </p:cNvPr>
            <p:cNvGrpSpPr/>
            <p:nvPr/>
          </p:nvGrpSpPr>
          <p:grpSpPr>
            <a:xfrm>
              <a:off x="6835138" y="2408364"/>
              <a:ext cx="3596640" cy="2056956"/>
              <a:chOff x="6682738" y="2255964"/>
              <a:chExt cx="3596640" cy="2056956"/>
            </a:xfrm>
          </p:grpSpPr>
          <p:sp>
            <p:nvSpPr>
              <p:cNvPr id="22" name="Oval 21">
                <a:extLst>
                  <a:ext uri="{FF2B5EF4-FFF2-40B4-BE49-F238E27FC236}">
                    <a16:creationId xmlns:a16="http://schemas.microsoft.com/office/drawing/2014/main" id="{F87848FD-595C-774E-8375-690650C1C8CB}"/>
                  </a:ext>
                </a:extLst>
              </p:cNvPr>
              <p:cNvSpPr/>
              <p:nvPr/>
            </p:nvSpPr>
            <p:spPr>
              <a:xfrm>
                <a:off x="6682738" y="4152900"/>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3A9A8BE9-9574-7040-9857-E1ACC6FBFF10}"/>
                  </a:ext>
                </a:extLst>
              </p:cNvPr>
              <p:cNvSpPr/>
              <p:nvPr/>
            </p:nvSpPr>
            <p:spPr>
              <a:xfrm>
                <a:off x="7231382" y="3843671"/>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9A68C77A-1FB1-5342-B07B-DB54710D03E1}"/>
                  </a:ext>
                </a:extLst>
              </p:cNvPr>
              <p:cNvSpPr/>
              <p:nvPr/>
            </p:nvSpPr>
            <p:spPr>
              <a:xfrm>
                <a:off x="8103870" y="3362548"/>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Oval 24">
                <a:extLst>
                  <a:ext uri="{FF2B5EF4-FFF2-40B4-BE49-F238E27FC236}">
                    <a16:creationId xmlns:a16="http://schemas.microsoft.com/office/drawing/2014/main" id="{163D776E-77FB-FF49-8BF4-541EF1B66184}"/>
                  </a:ext>
                </a:extLst>
              </p:cNvPr>
              <p:cNvSpPr/>
              <p:nvPr/>
            </p:nvSpPr>
            <p:spPr>
              <a:xfrm>
                <a:off x="8766810" y="3015837"/>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DDA8CCDE-78E4-CE4E-B4F4-9327BA7FCB0D}"/>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990E46DC-5A93-D64D-BCB9-5390D86C48CD}"/>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sp>
        <p:nvSpPr>
          <p:cNvPr id="72" name="Circular Arrow 71">
            <a:extLst>
              <a:ext uri="{FF2B5EF4-FFF2-40B4-BE49-F238E27FC236}">
                <a16:creationId xmlns:a16="http://schemas.microsoft.com/office/drawing/2014/main" id="{1301EFFB-2C3E-D047-B833-BF5DA6C29389}"/>
              </a:ext>
            </a:extLst>
          </p:cNvPr>
          <p:cNvSpPr/>
          <p:nvPr/>
        </p:nvSpPr>
        <p:spPr>
          <a:xfrm rot="2972221">
            <a:off x="7286314" y="4516940"/>
            <a:ext cx="705012" cy="778006"/>
          </a:xfrm>
          <a:prstGeom prst="circularArrow">
            <a:avLst>
              <a:gd name="adj1" fmla="val 7059"/>
              <a:gd name="adj2" fmla="val 1002808"/>
              <a:gd name="adj3" fmla="val 20584593"/>
              <a:gd name="adj4" fmla="val 14660634"/>
              <a:gd name="adj5" fmla="val 11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19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up)">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a:extLst>
              <a:ext uri="{FF2B5EF4-FFF2-40B4-BE49-F238E27FC236}">
                <a16:creationId xmlns:a16="http://schemas.microsoft.com/office/drawing/2014/main" id="{E7346555-9C65-F34C-9B42-A488FBC367DD}"/>
              </a:ext>
            </a:extLst>
          </p:cNvPr>
          <p:cNvPicPr>
            <a:picLocks noChangeAspect="1"/>
          </p:cNvPicPr>
          <p:nvPr/>
        </p:nvPicPr>
        <p:blipFill>
          <a:blip r:embed="rId3"/>
          <a:stretch>
            <a:fillRect/>
          </a:stretch>
        </p:blipFill>
        <p:spPr>
          <a:xfrm>
            <a:off x="5466921" y="343068"/>
            <a:ext cx="6237399" cy="4678050"/>
          </a:xfrm>
          <a:prstGeom prst="rect">
            <a:avLst/>
          </a:prstGeom>
        </p:spPr>
      </p:pic>
      <p:sp>
        <p:nvSpPr>
          <p:cNvPr id="4" name="Title 3">
            <a:extLst>
              <a:ext uri="{FF2B5EF4-FFF2-40B4-BE49-F238E27FC236}">
                <a16:creationId xmlns:a16="http://schemas.microsoft.com/office/drawing/2014/main" id="{17C56031-5AC6-D34F-8BF3-9856BBED73F1}"/>
              </a:ext>
            </a:extLst>
          </p:cNvPr>
          <p:cNvSpPr>
            <a:spLocks noGrp="1"/>
          </p:cNvSpPr>
          <p:nvPr>
            <p:ph type="title"/>
          </p:nvPr>
        </p:nvSpPr>
        <p:spPr/>
        <p:txBody>
          <a:bodyPr>
            <a:normAutofit fontScale="90000"/>
          </a:bodyPr>
          <a:lstStyle/>
          <a:p>
            <a:r>
              <a:rPr lang="en-US" dirty="0"/>
              <a:t>Linear Dimensionality Reduction: 3D-&gt;2D</a:t>
            </a:r>
          </a:p>
        </p:txBody>
      </p:sp>
      <p:sp>
        <p:nvSpPr>
          <p:cNvPr id="5" name="Content Placeholder 4">
            <a:extLst>
              <a:ext uri="{FF2B5EF4-FFF2-40B4-BE49-F238E27FC236}">
                <a16:creationId xmlns:a16="http://schemas.microsoft.com/office/drawing/2014/main" id="{9837281E-3A80-584A-BB56-5D9648E18D29}"/>
              </a:ext>
            </a:extLst>
          </p:cNvPr>
          <p:cNvSpPr>
            <a:spLocks noGrp="1"/>
          </p:cNvSpPr>
          <p:nvPr>
            <p:ph idx="1"/>
          </p:nvPr>
        </p:nvSpPr>
        <p:spPr>
          <a:xfrm>
            <a:off x="377241" y="1367756"/>
            <a:ext cx="4987239" cy="5449177"/>
          </a:xfrm>
        </p:spPr>
        <p:txBody>
          <a:bodyPr>
            <a:normAutofit fontScale="92500" lnSpcReduction="10000"/>
          </a:bodyPr>
          <a:lstStyle/>
          <a:p>
            <a:pPr>
              <a:lnSpc>
                <a:spcPct val="110000"/>
              </a:lnSpc>
            </a:pPr>
            <a:r>
              <a:rPr lang="en-US" dirty="0"/>
              <a:t>Similar to 1D case, we can fit a plane to the data, and transform our coordinate system so that plane becomes the x-y plane</a:t>
            </a:r>
          </a:p>
          <a:p>
            <a:pPr marL="0" indent="0">
              <a:lnSpc>
                <a:spcPct val="110000"/>
              </a:lnSpc>
              <a:buNone/>
            </a:pPr>
            <a:endParaRPr lang="en-US" sz="1300" dirty="0"/>
          </a:p>
          <a:p>
            <a:pPr>
              <a:lnSpc>
                <a:spcPct val="110000"/>
              </a:lnSpc>
            </a:pPr>
            <a:r>
              <a:rPr lang="en-US" dirty="0"/>
              <a:t>“Plane fitting”</a:t>
            </a:r>
          </a:p>
          <a:p>
            <a:pPr>
              <a:lnSpc>
                <a:spcPct val="110000"/>
              </a:lnSpc>
            </a:pPr>
            <a:endParaRPr lang="en-US" sz="1300" dirty="0"/>
          </a:p>
          <a:p>
            <a:pPr>
              <a:lnSpc>
                <a:spcPct val="110000"/>
              </a:lnSpc>
            </a:pPr>
            <a:r>
              <a:rPr lang="en-US" dirty="0"/>
              <a:t>More generally: look for the 2D subspace that best fits the data, and ignore the remaining dimensions</a:t>
            </a:r>
          </a:p>
        </p:txBody>
      </p:sp>
      <p:grpSp>
        <p:nvGrpSpPr>
          <p:cNvPr id="2" name="Group 1">
            <a:extLst>
              <a:ext uri="{FF2B5EF4-FFF2-40B4-BE49-F238E27FC236}">
                <a16:creationId xmlns:a16="http://schemas.microsoft.com/office/drawing/2014/main" id="{8B032285-8A1D-1743-B4DF-52291EAEE6EF}"/>
              </a:ext>
            </a:extLst>
          </p:cNvPr>
          <p:cNvGrpSpPr/>
          <p:nvPr/>
        </p:nvGrpSpPr>
        <p:grpSpPr>
          <a:xfrm>
            <a:off x="6510472" y="4719759"/>
            <a:ext cx="5311414" cy="1881972"/>
            <a:chOff x="6510472" y="4632960"/>
            <a:chExt cx="5311414" cy="1881972"/>
          </a:xfrm>
        </p:grpSpPr>
        <p:pic>
          <p:nvPicPr>
            <p:cNvPr id="6" name="Picture 5" descr="A picture containing person, man, holding, standing&#10;&#10;Description automatically generated">
              <a:extLst>
                <a:ext uri="{FF2B5EF4-FFF2-40B4-BE49-F238E27FC236}">
                  <a16:creationId xmlns:a16="http://schemas.microsoft.com/office/drawing/2014/main" id="{05A9D3A9-2683-2341-8E05-872EFCFE6FEF}"/>
                </a:ext>
              </a:extLst>
            </p:cNvPr>
            <p:cNvPicPr>
              <a:picLocks noChangeAspect="1"/>
            </p:cNvPicPr>
            <p:nvPr/>
          </p:nvPicPr>
          <p:blipFill>
            <a:blip r:embed="rId4"/>
            <a:stretch>
              <a:fillRect/>
            </a:stretch>
          </p:blipFill>
          <p:spPr>
            <a:xfrm rot="5400000">
              <a:off x="6510472" y="4632960"/>
              <a:ext cx="1881972" cy="1881972"/>
            </a:xfrm>
            <a:prstGeom prst="rect">
              <a:avLst/>
            </a:prstGeom>
          </p:spPr>
        </p:pic>
        <p:sp>
          <p:nvSpPr>
            <p:cNvPr id="7" name="TextBox 6">
              <a:extLst>
                <a:ext uri="{FF2B5EF4-FFF2-40B4-BE49-F238E27FC236}">
                  <a16:creationId xmlns:a16="http://schemas.microsoft.com/office/drawing/2014/main" id="{8977FB0C-4C50-934B-8A84-1649BCBD8384}"/>
                </a:ext>
              </a:extLst>
            </p:cNvPr>
            <p:cNvSpPr txBox="1"/>
            <p:nvPr/>
          </p:nvSpPr>
          <p:spPr>
            <a:xfrm>
              <a:off x="8502281" y="4947084"/>
              <a:ext cx="3319605" cy="1200329"/>
            </a:xfrm>
            <a:prstGeom prst="rect">
              <a:avLst/>
            </a:prstGeom>
            <a:noFill/>
          </p:spPr>
          <p:txBody>
            <a:bodyPr wrap="square" rtlCol="0">
              <a:spAutoFit/>
            </a:bodyPr>
            <a:lstStyle/>
            <a:p>
              <a:r>
                <a:rPr lang="en-US" dirty="0"/>
                <a:t>Think of this as data that sits on a flat sheet of paper, suspended in 3D space. We will come back to this analogy in a couple slides…</a:t>
              </a:r>
            </a:p>
          </p:txBody>
        </p:sp>
      </p:grpSp>
    </p:spTree>
    <p:extLst>
      <p:ext uri="{BB962C8B-B14F-4D97-AF65-F5344CB8AC3E}">
        <p14:creationId xmlns:p14="http://schemas.microsoft.com/office/powerpoint/2010/main" val="414683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30BD331-2C75-434B-AC3E-579076D74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5600" y="1173478"/>
            <a:ext cx="5486400" cy="3657600"/>
          </a:xfrm>
          <a:prstGeom prst="rect">
            <a:avLst/>
          </a:prstGeom>
        </p:spPr>
      </p:pic>
      <p:sp>
        <p:nvSpPr>
          <p:cNvPr id="14" name="Rectangle 13">
            <a:extLst>
              <a:ext uri="{FF2B5EF4-FFF2-40B4-BE49-F238E27FC236}">
                <a16:creationId xmlns:a16="http://schemas.microsoft.com/office/drawing/2014/main" id="{2D9FCB71-492C-934C-8A1F-C90185631F61}"/>
              </a:ext>
            </a:extLst>
          </p:cNvPr>
          <p:cNvSpPr/>
          <p:nvPr/>
        </p:nvSpPr>
        <p:spPr>
          <a:xfrm>
            <a:off x="7428931" y="1635282"/>
            <a:ext cx="4162568" cy="2706805"/>
          </a:xfrm>
          <a:prstGeom prst="rect">
            <a:avLst/>
          </a:prstGeom>
          <a:solidFill>
            <a:srgbClr val="FFFF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a:extLst>
              <a:ext uri="{FF2B5EF4-FFF2-40B4-BE49-F238E27FC236}">
                <a16:creationId xmlns:a16="http://schemas.microsoft.com/office/drawing/2014/main" id="{DD91EA42-6F89-DD4E-8292-6977C7784031}"/>
              </a:ext>
            </a:extLst>
          </p:cNvPr>
          <p:cNvSpPr/>
          <p:nvPr/>
        </p:nvSpPr>
        <p:spPr>
          <a:xfrm rot="3351106">
            <a:off x="8997278" y="2746038"/>
            <a:ext cx="1012226" cy="172421"/>
          </a:xfrm>
          <a:prstGeom prst="leftRightArrow">
            <a:avLst>
              <a:gd name="adj1" fmla="val 36456"/>
              <a:gd name="adj2" fmla="val 7948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410D7E40-432F-B742-897A-45D8873B9EEA}"/>
              </a:ext>
            </a:extLst>
          </p:cNvPr>
          <p:cNvSpPr/>
          <p:nvPr/>
        </p:nvSpPr>
        <p:spPr>
          <a:xfrm rot="19561743">
            <a:off x="8482483" y="2746038"/>
            <a:ext cx="2041815" cy="172421"/>
          </a:xfrm>
          <a:prstGeom prst="leftRightArrow">
            <a:avLst>
              <a:gd name="adj1" fmla="val 36456"/>
              <a:gd name="adj2" fmla="val 7948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3C0DADB-C9E3-0643-8935-CDFFF5A3085F}"/>
              </a:ext>
            </a:extLst>
          </p:cNvPr>
          <p:cNvSpPr>
            <a:spLocks noGrp="1"/>
          </p:cNvSpPr>
          <p:nvPr>
            <p:ph type="title"/>
          </p:nvPr>
        </p:nvSpPr>
        <p:spPr>
          <a:xfrm>
            <a:off x="609599" y="274638"/>
            <a:ext cx="11205159" cy="1143000"/>
          </a:xfrm>
        </p:spPr>
        <p:txBody>
          <a:bodyPr>
            <a:normAutofit fontScale="90000"/>
          </a:bodyPr>
          <a:lstStyle/>
          <a:p>
            <a:r>
              <a:rPr lang="en-US" dirty="0"/>
              <a:t>Generalizing Linear Dimensionality Reduction</a:t>
            </a:r>
          </a:p>
        </p:txBody>
      </p:sp>
      <p:sp>
        <p:nvSpPr>
          <p:cNvPr id="2" name="Content Placeholder 1">
            <a:extLst>
              <a:ext uri="{FF2B5EF4-FFF2-40B4-BE49-F238E27FC236}">
                <a16:creationId xmlns:a16="http://schemas.microsoft.com/office/drawing/2014/main" id="{1816D555-6520-3342-BF43-043AC3AAE2E5}"/>
              </a:ext>
            </a:extLst>
          </p:cNvPr>
          <p:cNvSpPr>
            <a:spLocks noGrp="1"/>
          </p:cNvSpPr>
          <p:nvPr>
            <p:ph idx="1"/>
          </p:nvPr>
        </p:nvSpPr>
        <p:spPr>
          <a:xfrm>
            <a:off x="377241" y="1367757"/>
            <a:ext cx="6195439" cy="5153503"/>
          </a:xfrm>
        </p:spPr>
        <p:txBody>
          <a:bodyPr>
            <a:normAutofit fontScale="92500" lnSpcReduction="20000"/>
          </a:bodyPr>
          <a:lstStyle/>
          <a:p>
            <a:pPr>
              <a:lnSpc>
                <a:spcPct val="110000"/>
              </a:lnSpc>
            </a:pPr>
            <a:r>
              <a:rPr lang="en-US" b="1" i="1" dirty="0"/>
              <a:t>Principal Components Analysis (PCA)</a:t>
            </a:r>
            <a:r>
              <a:rPr lang="en-US" dirty="0"/>
              <a:t>: find and order orthogonal axes by how much the data varies along each axis.</a:t>
            </a:r>
          </a:p>
          <a:p>
            <a:pPr>
              <a:lnSpc>
                <a:spcPct val="110000"/>
              </a:lnSpc>
            </a:pPr>
            <a:endParaRPr lang="en-US" sz="1200" b="1" i="1" dirty="0"/>
          </a:p>
          <a:p>
            <a:pPr>
              <a:lnSpc>
                <a:spcPct val="110000"/>
              </a:lnSpc>
            </a:pPr>
            <a:r>
              <a:rPr lang="en-US" dirty="0"/>
              <a:t>The axes we find (ordered by variance of our data) are called </a:t>
            </a:r>
            <a:r>
              <a:rPr lang="en-US" b="1" i="1" dirty="0"/>
              <a:t>principal components</a:t>
            </a:r>
            <a:r>
              <a:rPr lang="en-US" dirty="0"/>
              <a:t>.</a:t>
            </a:r>
          </a:p>
          <a:p>
            <a:pPr>
              <a:lnSpc>
                <a:spcPct val="110000"/>
              </a:lnSpc>
            </a:pPr>
            <a:endParaRPr lang="en-US" sz="1200" dirty="0"/>
          </a:p>
          <a:p>
            <a:pPr>
              <a:lnSpc>
                <a:spcPct val="110000"/>
              </a:lnSpc>
            </a:pPr>
            <a:r>
              <a:rPr lang="en-US" dirty="0"/>
              <a:t>Dimensionality reduction can be done by using only the first </a:t>
            </a:r>
            <a:r>
              <a:rPr lang="en-US" i="1" dirty="0"/>
              <a:t>k </a:t>
            </a:r>
            <a:r>
              <a:rPr lang="en-US" dirty="0"/>
              <a:t>principal components</a:t>
            </a:r>
          </a:p>
        </p:txBody>
      </p:sp>
      <p:sp>
        <p:nvSpPr>
          <p:cNvPr id="15" name="Rectangle 14">
            <a:extLst>
              <a:ext uri="{FF2B5EF4-FFF2-40B4-BE49-F238E27FC236}">
                <a16:creationId xmlns:a16="http://schemas.microsoft.com/office/drawing/2014/main" id="{9B487474-5355-A545-B4C6-9C4E2A10C48D}"/>
              </a:ext>
            </a:extLst>
          </p:cNvPr>
          <p:cNvSpPr/>
          <p:nvPr/>
        </p:nvSpPr>
        <p:spPr>
          <a:xfrm>
            <a:off x="7030386" y="5292882"/>
            <a:ext cx="4235116" cy="923330"/>
          </a:xfrm>
          <a:prstGeom prst="rect">
            <a:avLst/>
          </a:prstGeom>
        </p:spPr>
        <p:txBody>
          <a:bodyPr wrap="square">
            <a:spAutoFit/>
          </a:bodyPr>
          <a:lstStyle/>
          <a:p>
            <a:r>
              <a:rPr lang="en-US" dirty="0"/>
              <a:t>Side Note: principal components are closely related to the eigenvectors of the covariance matrix for our data</a:t>
            </a:r>
          </a:p>
        </p:txBody>
      </p:sp>
    </p:spTree>
    <p:extLst>
      <p:ext uri="{BB962C8B-B14F-4D97-AF65-F5344CB8AC3E}">
        <p14:creationId xmlns:p14="http://schemas.microsoft.com/office/powerpoint/2010/main" val="35845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6" presetClass="entr" presetSubtype="37"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15C56-7555-654D-92C3-368DAE468C32}"/>
              </a:ext>
            </a:extLst>
          </p:cNvPr>
          <p:cNvSpPr>
            <a:spLocks noGrp="1"/>
          </p:cNvSpPr>
          <p:nvPr>
            <p:ph type="title"/>
          </p:nvPr>
        </p:nvSpPr>
        <p:spPr/>
        <p:txBody>
          <a:bodyPr/>
          <a:lstStyle/>
          <a:p>
            <a:r>
              <a:rPr lang="en-US" dirty="0"/>
              <a:t>Announcements</a:t>
            </a:r>
          </a:p>
        </p:txBody>
      </p:sp>
      <p:sp>
        <p:nvSpPr>
          <p:cNvPr id="5" name="Content Placeholder 4">
            <a:extLst>
              <a:ext uri="{FF2B5EF4-FFF2-40B4-BE49-F238E27FC236}">
                <a16:creationId xmlns:a16="http://schemas.microsoft.com/office/drawing/2014/main" id="{4A924DA1-24A6-8E46-A7AA-44A42ED486EA}"/>
              </a:ext>
            </a:extLst>
          </p:cNvPr>
          <p:cNvSpPr>
            <a:spLocks noGrp="1"/>
          </p:cNvSpPr>
          <p:nvPr>
            <p:ph idx="1"/>
          </p:nvPr>
        </p:nvSpPr>
        <p:spPr>
          <a:xfrm>
            <a:off x="609600" y="1600201"/>
            <a:ext cx="10972800" cy="4983161"/>
          </a:xfrm>
        </p:spPr>
        <p:txBody>
          <a:bodyPr>
            <a:normAutofit lnSpcReduction="10000"/>
          </a:bodyPr>
          <a:lstStyle/>
          <a:p>
            <a:r>
              <a:rPr lang="en-US" dirty="0"/>
              <a:t>Take-home final May 12-17</a:t>
            </a:r>
          </a:p>
          <a:p>
            <a:r>
              <a:rPr lang="en-US" dirty="0"/>
              <a:t>Project 5 (Convolutional Neural Networks) due Tuesday, May 11, 2021 (7:00 pm)</a:t>
            </a:r>
          </a:p>
          <a:p>
            <a:endParaRPr lang="en-US" dirty="0"/>
          </a:p>
          <a:p>
            <a:r>
              <a:rPr lang="en-US" dirty="0"/>
              <a:t>Course evaluations are open this Friday, May 7 to May 17</a:t>
            </a:r>
          </a:p>
          <a:p>
            <a:pPr lvl="1"/>
            <a:r>
              <a:rPr lang="en-US" dirty="0"/>
              <a:t>We would love your feedback!</a:t>
            </a:r>
          </a:p>
          <a:p>
            <a:pPr lvl="1"/>
            <a:r>
              <a:rPr lang="en-US" dirty="0"/>
              <a:t>Small amount of extra credit for filling out</a:t>
            </a:r>
          </a:p>
          <a:p>
            <a:pPr lvl="2"/>
            <a:r>
              <a:rPr lang="en-US" dirty="0"/>
              <a:t>What you write is still anonymous, instructors only see whether students filled it out</a:t>
            </a:r>
          </a:p>
          <a:p>
            <a:pPr lvl="1"/>
            <a:r>
              <a:rPr lang="en-US" dirty="0"/>
              <a:t>Link coming soon</a:t>
            </a:r>
          </a:p>
        </p:txBody>
      </p:sp>
    </p:spTree>
    <p:extLst>
      <p:ext uri="{BB962C8B-B14F-4D97-AF65-F5344CB8AC3E}">
        <p14:creationId xmlns:p14="http://schemas.microsoft.com/office/powerpoint/2010/main" val="31014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56031-5AC6-D34F-8BF3-9856BBED73F1}"/>
              </a:ext>
            </a:extLst>
          </p:cNvPr>
          <p:cNvSpPr>
            <a:spLocks noGrp="1"/>
          </p:cNvSpPr>
          <p:nvPr>
            <p:ph type="title"/>
          </p:nvPr>
        </p:nvSpPr>
        <p:spPr/>
        <p:txBody>
          <a:bodyPr/>
          <a:lstStyle/>
          <a:p>
            <a:r>
              <a:rPr lang="en-US" dirty="0"/>
              <a:t>Manifolds</a:t>
            </a:r>
          </a:p>
        </p:txBody>
      </p:sp>
      <p:sp>
        <p:nvSpPr>
          <p:cNvPr id="5" name="Content Placeholder 4">
            <a:extLst>
              <a:ext uri="{FF2B5EF4-FFF2-40B4-BE49-F238E27FC236}">
                <a16:creationId xmlns:a16="http://schemas.microsoft.com/office/drawing/2014/main" id="{9837281E-3A80-584A-BB56-5D9648E18D29}"/>
              </a:ext>
            </a:extLst>
          </p:cNvPr>
          <p:cNvSpPr>
            <a:spLocks noGrp="1"/>
          </p:cNvSpPr>
          <p:nvPr>
            <p:ph idx="1"/>
          </p:nvPr>
        </p:nvSpPr>
        <p:spPr/>
        <p:txBody>
          <a:bodyPr/>
          <a:lstStyle/>
          <a:p>
            <a:r>
              <a:rPr lang="en-US" dirty="0"/>
              <a:t>Think of a piece of paper as a 2D subspace</a:t>
            </a:r>
          </a:p>
          <a:p>
            <a:r>
              <a:rPr lang="en-US" dirty="0"/>
              <a:t>If we bend &amp; fold it, it’s still locally a 2D subspace…</a:t>
            </a:r>
          </a:p>
          <a:p>
            <a:r>
              <a:rPr lang="en-US" dirty="0"/>
              <a:t>A “manifold” is the generalization of this concept to higher dimensions…</a:t>
            </a:r>
          </a:p>
          <a:p>
            <a:endParaRPr lang="en-US" dirty="0"/>
          </a:p>
        </p:txBody>
      </p:sp>
      <p:pic>
        <p:nvPicPr>
          <p:cNvPr id="9" name="Picture 8" descr="A picture containing person, man, holding, standing&#10;&#10;Description automatically generated">
            <a:extLst>
              <a:ext uri="{FF2B5EF4-FFF2-40B4-BE49-F238E27FC236}">
                <a16:creationId xmlns:a16="http://schemas.microsoft.com/office/drawing/2014/main" id="{BD70C11E-45EA-7444-8505-C62D15957041}"/>
              </a:ext>
            </a:extLst>
          </p:cNvPr>
          <p:cNvPicPr>
            <a:picLocks noChangeAspect="1"/>
          </p:cNvPicPr>
          <p:nvPr/>
        </p:nvPicPr>
        <p:blipFill>
          <a:blip r:embed="rId3"/>
          <a:stretch>
            <a:fillRect/>
          </a:stretch>
        </p:blipFill>
        <p:spPr>
          <a:xfrm rot="5400000">
            <a:off x="2400235" y="4031382"/>
            <a:ext cx="2581221" cy="2581221"/>
          </a:xfrm>
          <a:prstGeom prst="rect">
            <a:avLst/>
          </a:prstGeom>
        </p:spPr>
      </p:pic>
      <p:pic>
        <p:nvPicPr>
          <p:cNvPr id="10" name="Picture 9">
            <a:extLst>
              <a:ext uri="{FF2B5EF4-FFF2-40B4-BE49-F238E27FC236}">
                <a16:creationId xmlns:a16="http://schemas.microsoft.com/office/drawing/2014/main" id="{B228CBE7-E3AF-0148-9C84-D8E6A7BD4076}"/>
              </a:ext>
            </a:extLst>
          </p:cNvPr>
          <p:cNvPicPr>
            <a:picLocks noChangeAspect="1"/>
          </p:cNvPicPr>
          <p:nvPr/>
        </p:nvPicPr>
        <p:blipFill>
          <a:blip r:embed="rId4"/>
          <a:stretch>
            <a:fillRect/>
          </a:stretch>
        </p:blipFill>
        <p:spPr>
          <a:xfrm>
            <a:off x="6551257" y="4005312"/>
            <a:ext cx="3329541" cy="2676439"/>
          </a:xfrm>
          <a:prstGeom prst="rect">
            <a:avLst/>
          </a:prstGeom>
        </p:spPr>
      </p:pic>
      <p:sp>
        <p:nvSpPr>
          <p:cNvPr id="2" name="Right Arrow 1">
            <a:extLst>
              <a:ext uri="{FF2B5EF4-FFF2-40B4-BE49-F238E27FC236}">
                <a16:creationId xmlns:a16="http://schemas.microsoft.com/office/drawing/2014/main" id="{4F3A87D0-3F84-9747-B828-82085F088F11}"/>
              </a:ext>
            </a:extLst>
          </p:cNvPr>
          <p:cNvSpPr/>
          <p:nvPr/>
        </p:nvSpPr>
        <p:spPr>
          <a:xfrm>
            <a:off x="5265613" y="5038309"/>
            <a:ext cx="1001486" cy="92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44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5CDA6-960B-3F49-B756-FD24A998CB70}"/>
              </a:ext>
            </a:extLst>
          </p:cNvPr>
          <p:cNvSpPr>
            <a:spLocks noGrp="1"/>
          </p:cNvSpPr>
          <p:nvPr>
            <p:ph type="title"/>
          </p:nvPr>
        </p:nvSpPr>
        <p:spPr/>
        <p:txBody>
          <a:bodyPr>
            <a:normAutofit fontScale="90000"/>
          </a:bodyPr>
          <a:lstStyle/>
          <a:p>
            <a:r>
              <a:rPr lang="en-US" dirty="0"/>
              <a:t>Autoencoders: Dimensionality Reduction for Manifolds</a:t>
            </a:r>
          </a:p>
        </p:txBody>
      </p:sp>
      <p:sp>
        <p:nvSpPr>
          <p:cNvPr id="2" name="Content Placeholder 1">
            <a:extLst>
              <a:ext uri="{FF2B5EF4-FFF2-40B4-BE49-F238E27FC236}">
                <a16:creationId xmlns:a16="http://schemas.microsoft.com/office/drawing/2014/main" id="{64CA11BD-B19C-C04E-9166-987DF905E6BF}"/>
              </a:ext>
            </a:extLst>
          </p:cNvPr>
          <p:cNvSpPr>
            <a:spLocks noGrp="1"/>
          </p:cNvSpPr>
          <p:nvPr>
            <p:ph idx="1"/>
          </p:nvPr>
        </p:nvSpPr>
        <p:spPr>
          <a:xfrm>
            <a:off x="377241" y="1689873"/>
            <a:ext cx="5678592" cy="4903335"/>
          </a:xfrm>
        </p:spPr>
        <p:txBody>
          <a:bodyPr>
            <a:normAutofit fontScale="77500" lnSpcReduction="20000"/>
          </a:bodyPr>
          <a:lstStyle/>
          <a:p>
            <a:pPr>
              <a:lnSpc>
                <a:spcPct val="120000"/>
              </a:lnSpc>
            </a:pPr>
            <a:r>
              <a:rPr lang="en-US" dirty="0"/>
              <a:t>Learn a non-linear transformation into some lower-dimensional space (encoder)</a:t>
            </a:r>
          </a:p>
          <a:p>
            <a:pPr>
              <a:lnSpc>
                <a:spcPct val="120000"/>
              </a:lnSpc>
            </a:pPr>
            <a:r>
              <a:rPr lang="en-US" dirty="0"/>
              <a:t>Learn a transformation from lower-dimensional space back to original content (decoder)</a:t>
            </a:r>
          </a:p>
          <a:p>
            <a:pPr>
              <a:lnSpc>
                <a:spcPct val="120000"/>
              </a:lnSpc>
            </a:pPr>
            <a:r>
              <a:rPr lang="en-US" dirty="0"/>
              <a:t>Loss function measures difference between input &amp; output</a:t>
            </a:r>
          </a:p>
          <a:p>
            <a:pPr>
              <a:lnSpc>
                <a:spcPct val="120000"/>
              </a:lnSpc>
            </a:pPr>
            <a:endParaRPr lang="en-US" dirty="0"/>
          </a:p>
          <a:p>
            <a:pPr>
              <a:lnSpc>
                <a:spcPct val="120000"/>
              </a:lnSpc>
            </a:pPr>
            <a:r>
              <a:rPr lang="en-US" b="1" dirty="0"/>
              <a:t>Unsupervised </a:t>
            </a:r>
          </a:p>
          <a:p>
            <a:pPr lvl="1">
              <a:lnSpc>
                <a:spcPct val="120000"/>
              </a:lnSpc>
            </a:pPr>
            <a:r>
              <a:rPr lang="en-US" dirty="0"/>
              <a:t>No labels required!</a:t>
            </a:r>
          </a:p>
        </p:txBody>
      </p:sp>
      <p:pic>
        <p:nvPicPr>
          <p:cNvPr id="7" name="Picture 6" descr="A close up of a map&#10;&#10;Description automatically generated">
            <a:extLst>
              <a:ext uri="{FF2B5EF4-FFF2-40B4-BE49-F238E27FC236}">
                <a16:creationId xmlns:a16="http://schemas.microsoft.com/office/drawing/2014/main" id="{2FAF650D-6B38-5D4A-B1B0-FDA0C4C6F43C}"/>
              </a:ext>
            </a:extLst>
          </p:cNvPr>
          <p:cNvPicPr>
            <a:picLocks noChangeAspect="1"/>
          </p:cNvPicPr>
          <p:nvPr/>
        </p:nvPicPr>
        <p:blipFill>
          <a:blip r:embed="rId2"/>
          <a:stretch>
            <a:fillRect/>
          </a:stretch>
        </p:blipFill>
        <p:spPr>
          <a:xfrm>
            <a:off x="6220970" y="2042955"/>
            <a:ext cx="4990036" cy="3703320"/>
          </a:xfrm>
          <a:prstGeom prst="rect">
            <a:avLst/>
          </a:prstGeom>
        </p:spPr>
      </p:pic>
      <p:grpSp>
        <p:nvGrpSpPr>
          <p:cNvPr id="9" name="Group 8">
            <a:extLst>
              <a:ext uri="{FF2B5EF4-FFF2-40B4-BE49-F238E27FC236}">
                <a16:creationId xmlns:a16="http://schemas.microsoft.com/office/drawing/2014/main" id="{9C1B084A-8328-1744-A9F6-44803FCCE15B}"/>
              </a:ext>
            </a:extLst>
          </p:cNvPr>
          <p:cNvGrpSpPr/>
          <p:nvPr/>
        </p:nvGrpSpPr>
        <p:grpSpPr>
          <a:xfrm>
            <a:off x="7662869" y="1230660"/>
            <a:ext cx="2312495" cy="2035054"/>
            <a:chOff x="7662869" y="1230660"/>
            <a:chExt cx="2312495" cy="2035054"/>
          </a:xfrm>
        </p:grpSpPr>
        <p:sp>
          <p:nvSpPr>
            <p:cNvPr id="4" name="Down Arrow 3">
              <a:extLst>
                <a:ext uri="{FF2B5EF4-FFF2-40B4-BE49-F238E27FC236}">
                  <a16:creationId xmlns:a16="http://schemas.microsoft.com/office/drawing/2014/main" id="{D86795F2-8FAA-0C4D-AD31-3AA9CC616A43}"/>
                </a:ext>
              </a:extLst>
            </p:cNvPr>
            <p:cNvSpPr/>
            <p:nvPr/>
          </p:nvSpPr>
          <p:spPr>
            <a:xfrm>
              <a:off x="8520046" y="2323813"/>
              <a:ext cx="598141" cy="941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433B2EF-F7F6-CF45-BC6E-EE6884E96E20}"/>
                </a:ext>
              </a:extLst>
            </p:cNvPr>
            <p:cNvGrpSpPr/>
            <p:nvPr/>
          </p:nvGrpSpPr>
          <p:grpSpPr>
            <a:xfrm>
              <a:off x="7662869" y="1230660"/>
              <a:ext cx="2312495" cy="1017527"/>
              <a:chOff x="7677153" y="1168783"/>
              <a:chExt cx="2312495" cy="1017527"/>
            </a:xfrm>
          </p:grpSpPr>
          <p:sp>
            <p:nvSpPr>
              <p:cNvPr id="5" name="Rounded Rectangle 4">
                <a:extLst>
                  <a:ext uri="{FF2B5EF4-FFF2-40B4-BE49-F238E27FC236}">
                    <a16:creationId xmlns:a16="http://schemas.microsoft.com/office/drawing/2014/main" id="{9AD2EEAA-05E9-8F42-8B2C-CAB362BF4FB4}"/>
                  </a:ext>
                </a:extLst>
              </p:cNvPr>
              <p:cNvSpPr/>
              <p:nvPr/>
            </p:nvSpPr>
            <p:spPr>
              <a:xfrm>
                <a:off x="7677153" y="1168783"/>
                <a:ext cx="2312495" cy="1017527"/>
              </a:xfrm>
              <a:prstGeom prst="round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35733F24-C783-404C-8C84-53B4EFD5B78B}"/>
                  </a:ext>
                </a:extLst>
              </p:cNvPr>
              <p:cNvSpPr txBox="1"/>
              <p:nvPr/>
            </p:nvSpPr>
            <p:spPr>
              <a:xfrm>
                <a:off x="7774621" y="1215881"/>
                <a:ext cx="2117558"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Feature space at bottleneck is often called “latent space”</a:t>
                </a:r>
              </a:p>
            </p:txBody>
          </p:sp>
        </p:grpSp>
      </p:grpSp>
    </p:spTree>
    <p:extLst>
      <p:ext uri="{BB962C8B-B14F-4D97-AF65-F5344CB8AC3E}">
        <p14:creationId xmlns:p14="http://schemas.microsoft.com/office/powerpoint/2010/main" val="28071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5CDA6-960B-3F49-B756-FD24A998CB70}"/>
              </a:ext>
            </a:extLst>
          </p:cNvPr>
          <p:cNvSpPr>
            <a:spLocks noGrp="1"/>
          </p:cNvSpPr>
          <p:nvPr>
            <p:ph type="title"/>
          </p:nvPr>
        </p:nvSpPr>
        <p:spPr/>
        <p:txBody>
          <a:bodyPr>
            <a:normAutofit fontScale="90000"/>
          </a:bodyPr>
          <a:lstStyle/>
          <a:p>
            <a:r>
              <a:rPr lang="en-US" dirty="0"/>
              <a:t>Autoencoders: Dimensionality Reduction for Manifolds</a:t>
            </a:r>
          </a:p>
        </p:txBody>
      </p:sp>
      <p:sp>
        <p:nvSpPr>
          <p:cNvPr id="2" name="Content Placeholder 1">
            <a:extLst>
              <a:ext uri="{FF2B5EF4-FFF2-40B4-BE49-F238E27FC236}">
                <a16:creationId xmlns:a16="http://schemas.microsoft.com/office/drawing/2014/main" id="{64CA11BD-B19C-C04E-9166-987DF905E6BF}"/>
              </a:ext>
            </a:extLst>
          </p:cNvPr>
          <p:cNvSpPr>
            <a:spLocks noGrp="1"/>
          </p:cNvSpPr>
          <p:nvPr>
            <p:ph idx="1"/>
          </p:nvPr>
        </p:nvSpPr>
        <p:spPr>
          <a:xfrm>
            <a:off x="377241" y="1367757"/>
            <a:ext cx="5593791" cy="4903335"/>
          </a:xfrm>
        </p:spPr>
        <p:txBody>
          <a:bodyPr>
            <a:normAutofit/>
          </a:bodyPr>
          <a:lstStyle/>
          <a:p>
            <a:endParaRPr lang="en-US" dirty="0"/>
          </a:p>
          <a:p>
            <a:r>
              <a:rPr lang="en-US" dirty="0"/>
              <a:t>Transformations that reduce dimensionality </a:t>
            </a:r>
            <a:r>
              <a:rPr lang="en-US" b="1" dirty="0"/>
              <a:t>cannot be invertible</a:t>
            </a:r>
            <a:r>
              <a:rPr lang="en-US" dirty="0"/>
              <a:t> in general</a:t>
            </a:r>
          </a:p>
          <a:p>
            <a:pPr marL="0" indent="0">
              <a:buNone/>
            </a:pPr>
            <a:endParaRPr lang="en-US" dirty="0"/>
          </a:p>
          <a:p>
            <a:r>
              <a:rPr lang="en-US" dirty="0"/>
              <a:t>An autoencoder tries to learn a transformation that is </a:t>
            </a:r>
            <a:r>
              <a:rPr lang="en-US" b="1" dirty="0"/>
              <a:t>invertible for points on some manifold</a:t>
            </a:r>
            <a:r>
              <a:rPr lang="en-US" dirty="0"/>
              <a:t>.</a:t>
            </a:r>
          </a:p>
        </p:txBody>
      </p:sp>
      <p:pic>
        <p:nvPicPr>
          <p:cNvPr id="7" name="Picture 6" descr="A close up of a map&#10;&#10;Description automatically generated">
            <a:extLst>
              <a:ext uri="{FF2B5EF4-FFF2-40B4-BE49-F238E27FC236}">
                <a16:creationId xmlns:a16="http://schemas.microsoft.com/office/drawing/2014/main" id="{2FAF650D-6B38-5D4A-B1B0-FDA0C4C6F43C}"/>
              </a:ext>
            </a:extLst>
          </p:cNvPr>
          <p:cNvPicPr>
            <a:picLocks noChangeAspect="1"/>
          </p:cNvPicPr>
          <p:nvPr/>
        </p:nvPicPr>
        <p:blipFill>
          <a:blip r:embed="rId2"/>
          <a:stretch>
            <a:fillRect/>
          </a:stretch>
        </p:blipFill>
        <p:spPr>
          <a:xfrm>
            <a:off x="6096000" y="1077687"/>
            <a:ext cx="2825348" cy="2096812"/>
          </a:xfrm>
          <a:prstGeom prst="rect">
            <a:avLst/>
          </a:prstGeom>
        </p:spPr>
      </p:pic>
      <p:pic>
        <p:nvPicPr>
          <p:cNvPr id="16" name="Picture 15">
            <a:extLst>
              <a:ext uri="{FF2B5EF4-FFF2-40B4-BE49-F238E27FC236}">
                <a16:creationId xmlns:a16="http://schemas.microsoft.com/office/drawing/2014/main" id="{EB0BC788-A203-9E44-B54F-480E844BCA59}"/>
              </a:ext>
            </a:extLst>
          </p:cNvPr>
          <p:cNvPicPr>
            <a:picLocks noChangeAspect="1"/>
          </p:cNvPicPr>
          <p:nvPr/>
        </p:nvPicPr>
        <p:blipFill>
          <a:blip r:embed="rId3"/>
          <a:stretch>
            <a:fillRect/>
          </a:stretch>
        </p:blipFill>
        <p:spPr>
          <a:xfrm>
            <a:off x="6096000" y="3683502"/>
            <a:ext cx="2943084" cy="2365787"/>
          </a:xfrm>
          <a:prstGeom prst="rect">
            <a:avLst/>
          </a:prstGeom>
        </p:spPr>
      </p:pic>
    </p:spTree>
    <p:extLst>
      <p:ext uri="{BB962C8B-B14F-4D97-AF65-F5344CB8AC3E}">
        <p14:creationId xmlns:p14="http://schemas.microsoft.com/office/powerpoint/2010/main" val="724842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37BA-55CB-3B4B-8C77-C02F99FEBA00}"/>
              </a:ext>
            </a:extLst>
          </p:cNvPr>
          <p:cNvSpPr>
            <a:spLocks noGrp="1"/>
          </p:cNvSpPr>
          <p:nvPr>
            <p:ph type="title"/>
          </p:nvPr>
        </p:nvSpPr>
        <p:spPr/>
        <p:txBody>
          <a:bodyPr/>
          <a:lstStyle/>
          <a:p>
            <a:r>
              <a:rPr lang="en-US" dirty="0"/>
              <a:t>Image Manifolds</a:t>
            </a:r>
          </a:p>
        </p:txBody>
      </p:sp>
      <p:sp>
        <p:nvSpPr>
          <p:cNvPr id="3" name="Text Placeholder 2">
            <a:extLst>
              <a:ext uri="{FF2B5EF4-FFF2-40B4-BE49-F238E27FC236}">
                <a16:creationId xmlns:a16="http://schemas.microsoft.com/office/drawing/2014/main" id="{69AC92A0-7ED6-8641-BB10-78DA77B516CB}"/>
              </a:ext>
            </a:extLst>
          </p:cNvPr>
          <p:cNvSpPr>
            <a:spLocks noGrp="1"/>
          </p:cNvSpPr>
          <p:nvPr>
            <p:ph type="body" idx="1"/>
          </p:nvPr>
        </p:nvSpPr>
        <p:spPr/>
        <p:txBody>
          <a:bodyPr/>
          <a:lstStyle/>
          <a:p>
            <a:r>
              <a:rPr lang="en-US" dirty="0"/>
              <a:t>By Abe Davis</a:t>
            </a:r>
          </a:p>
        </p:txBody>
      </p:sp>
    </p:spTree>
    <p:extLst>
      <p:ext uri="{BB962C8B-B14F-4D97-AF65-F5344CB8AC3E}">
        <p14:creationId xmlns:p14="http://schemas.microsoft.com/office/powerpoint/2010/main" val="306855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F1FD7-89E0-6044-95FE-B1D632323ABE}"/>
              </a:ext>
            </a:extLst>
          </p:cNvPr>
          <p:cNvSpPr>
            <a:spLocks noGrp="1"/>
          </p:cNvSpPr>
          <p:nvPr>
            <p:ph type="title"/>
          </p:nvPr>
        </p:nvSpPr>
        <p:spPr/>
        <p:txBody>
          <a:bodyPr/>
          <a:lstStyle/>
          <a:p>
            <a:r>
              <a:rPr lang="en-US" dirty="0"/>
              <a:t>The Space of All Images</a:t>
            </a:r>
          </a:p>
        </p:txBody>
      </p:sp>
      <p:sp>
        <p:nvSpPr>
          <p:cNvPr id="2" name="Content Placeholder 1">
            <a:extLst>
              <a:ext uri="{FF2B5EF4-FFF2-40B4-BE49-F238E27FC236}">
                <a16:creationId xmlns:a16="http://schemas.microsoft.com/office/drawing/2014/main" id="{0CEF205D-B533-5342-877B-1BBC79F2D0CA}"/>
              </a:ext>
            </a:extLst>
          </p:cNvPr>
          <p:cNvSpPr>
            <a:spLocks noGrp="1"/>
          </p:cNvSpPr>
          <p:nvPr>
            <p:ph idx="1"/>
          </p:nvPr>
        </p:nvSpPr>
        <p:spPr>
          <a:xfrm>
            <a:off x="377241" y="1375441"/>
            <a:ext cx="5612900" cy="4903335"/>
          </a:xfrm>
        </p:spPr>
        <p:txBody>
          <a:bodyPr/>
          <a:lstStyle/>
          <a:p>
            <a:r>
              <a:rPr lang="en-US" dirty="0"/>
              <a:t>Lets consider the space of all 100x100 images</a:t>
            </a:r>
          </a:p>
          <a:p>
            <a:endParaRPr lang="en-US" dirty="0"/>
          </a:p>
          <a:p>
            <a:r>
              <a:rPr lang="en-US" dirty="0"/>
              <a:t>Now lets randomly sample that space…</a:t>
            </a:r>
          </a:p>
          <a:p>
            <a:endParaRPr lang="en-US" dirty="0"/>
          </a:p>
          <a:p>
            <a:r>
              <a:rPr lang="en-US" dirty="0"/>
              <a:t>Conclusion: Most images are noise</a:t>
            </a:r>
          </a:p>
        </p:txBody>
      </p:sp>
      <p:pic>
        <p:nvPicPr>
          <p:cNvPr id="4" name="noisevid" descr="noisevid">
            <a:hlinkClick r:id="" action="ppaction://media"/>
            <a:extLst>
              <a:ext uri="{FF2B5EF4-FFF2-40B4-BE49-F238E27FC236}">
                <a16:creationId xmlns:a16="http://schemas.microsoft.com/office/drawing/2014/main" id="{AC6DFF3B-8937-2C49-9A48-B5DB1086DC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4971" y="1077687"/>
            <a:ext cx="3879930" cy="3879930"/>
          </a:xfrm>
          <a:prstGeom prst="rect">
            <a:avLst/>
          </a:prstGeom>
        </p:spPr>
      </p:pic>
      <p:pic>
        <p:nvPicPr>
          <p:cNvPr id="6" name="Graphic 5">
            <a:extLst>
              <a:ext uri="{FF2B5EF4-FFF2-40B4-BE49-F238E27FC236}">
                <a16:creationId xmlns:a16="http://schemas.microsoft.com/office/drawing/2014/main" id="{5567401A-160C-0043-82D0-7390D3FEA0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2705" y="5207847"/>
            <a:ext cx="4944462" cy="505900"/>
          </a:xfrm>
          <a:prstGeom prst="rect">
            <a:avLst/>
          </a:prstGeom>
        </p:spPr>
      </p:pic>
      <p:grpSp>
        <p:nvGrpSpPr>
          <p:cNvPr id="13" name="Group 12">
            <a:extLst>
              <a:ext uri="{FF2B5EF4-FFF2-40B4-BE49-F238E27FC236}">
                <a16:creationId xmlns:a16="http://schemas.microsoft.com/office/drawing/2014/main" id="{89EECD00-2B26-3E4B-8116-D8C6DE681D06}"/>
              </a:ext>
            </a:extLst>
          </p:cNvPr>
          <p:cNvGrpSpPr/>
          <p:nvPr/>
        </p:nvGrpSpPr>
        <p:grpSpPr>
          <a:xfrm>
            <a:off x="7117976" y="934914"/>
            <a:ext cx="4147818" cy="4147818"/>
            <a:chOff x="7117976" y="934914"/>
            <a:chExt cx="4147818" cy="4147818"/>
          </a:xfrm>
        </p:grpSpPr>
        <p:sp>
          <p:nvSpPr>
            <p:cNvPr id="9" name="Rounded Rectangle 8">
              <a:extLst>
                <a:ext uri="{FF2B5EF4-FFF2-40B4-BE49-F238E27FC236}">
                  <a16:creationId xmlns:a16="http://schemas.microsoft.com/office/drawing/2014/main" id="{4B6376EC-0134-7F46-B70E-302426CA9AB7}"/>
                </a:ext>
              </a:extLst>
            </p:cNvPr>
            <p:cNvSpPr/>
            <p:nvPr/>
          </p:nvSpPr>
          <p:spPr>
            <a:xfrm>
              <a:off x="7117976" y="934914"/>
              <a:ext cx="4147818" cy="4147818"/>
            </a:xfrm>
            <a:prstGeom prst="roundRect">
              <a:avLst>
                <a:gd name="adj" fmla="val 4625"/>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177AA1E1-2CFC-DC47-AA2E-42E1FB21824F}"/>
                </a:ext>
              </a:extLst>
            </p:cNvPr>
            <p:cNvSpPr txBox="1"/>
            <p:nvPr/>
          </p:nvSpPr>
          <p:spPr>
            <a:xfrm>
              <a:off x="7432762" y="3949333"/>
              <a:ext cx="3584348" cy="892552"/>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Question:</a:t>
              </a:r>
            </a:p>
            <a:p>
              <a:pPr algn="ctr"/>
              <a:r>
                <a:rPr lang="en-US" sz="1600" dirty="0">
                  <a:latin typeface="Calibri" panose="020F0502020204030204" pitchFamily="34" charset="0"/>
                  <a:cs typeface="Calibri" panose="020F0502020204030204" pitchFamily="34" charset="0"/>
                </a:rPr>
                <a:t>What do we expect a random uniform sample of all images to look like?</a:t>
              </a:r>
            </a:p>
          </p:txBody>
        </p:sp>
        <p:pic>
          <p:nvPicPr>
            <p:cNvPr id="12" name="Picture 11" descr="A close up of a logo&#10;&#10;Description automatically generated">
              <a:extLst>
                <a:ext uri="{FF2B5EF4-FFF2-40B4-BE49-F238E27FC236}">
                  <a16:creationId xmlns:a16="http://schemas.microsoft.com/office/drawing/2014/main" id="{BBF74732-22AF-F44D-8EA1-EE1F8329D35A}"/>
                </a:ext>
              </a:extLst>
            </p:cNvPr>
            <p:cNvPicPr>
              <a:picLocks noChangeAspect="1"/>
            </p:cNvPicPr>
            <p:nvPr/>
          </p:nvPicPr>
          <p:blipFill>
            <a:blip r:embed="rId7"/>
            <a:stretch>
              <a:fillRect/>
            </a:stretch>
          </p:blipFill>
          <p:spPr>
            <a:xfrm>
              <a:off x="7808051" y="1065935"/>
              <a:ext cx="2767667" cy="2767667"/>
            </a:xfrm>
            <a:prstGeom prst="rect">
              <a:avLst/>
            </a:prstGeom>
          </p:spPr>
        </p:pic>
      </p:grpSp>
    </p:spTree>
    <p:extLst>
      <p:ext uri="{BB962C8B-B14F-4D97-AF65-F5344CB8AC3E}">
        <p14:creationId xmlns:p14="http://schemas.microsoft.com/office/powerpoint/2010/main" val="11465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 presetClass="mediacall" presetSubtype="0" fill="hold" nodeType="withEffect">
                                  <p:stCondLst>
                                    <p:cond delay="0"/>
                                  </p:stCondLst>
                                  <p:childTnLst>
                                    <p:cmd type="call" cmd="playFrom(0.0)">
                                      <p:cBhvr>
                                        <p:cTn id="23" dur="3000" fill="hold"/>
                                        <p:tgtEl>
                                          <p:spTgt spid="4"/>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4"/>
                </p:tgtEl>
              </p:cMediaNode>
            </p:vide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able, sitting, red, holding&#10;&#10;Description automatically generated">
            <a:extLst>
              <a:ext uri="{FF2B5EF4-FFF2-40B4-BE49-F238E27FC236}">
                <a16:creationId xmlns:a16="http://schemas.microsoft.com/office/drawing/2014/main" id="{67663DDF-37BE-5342-9B37-8B7F6E606C39}"/>
              </a:ext>
            </a:extLst>
          </p:cNvPr>
          <p:cNvPicPr>
            <a:picLocks noChangeAspect="1"/>
          </p:cNvPicPr>
          <p:nvPr/>
        </p:nvPicPr>
        <p:blipFill rotWithShape="1">
          <a:blip r:embed="rId3"/>
          <a:srcRect l="932" t="2196" r="782" b="1332"/>
          <a:stretch/>
        </p:blipFill>
        <p:spPr>
          <a:xfrm>
            <a:off x="6428783" y="573483"/>
            <a:ext cx="5438054" cy="5486232"/>
          </a:xfrm>
          <a:prstGeom prst="rect">
            <a:avLst/>
          </a:prstGeom>
        </p:spPr>
      </p:pic>
      <p:sp>
        <p:nvSpPr>
          <p:cNvPr id="4" name="Title 3">
            <a:extLst>
              <a:ext uri="{FF2B5EF4-FFF2-40B4-BE49-F238E27FC236}">
                <a16:creationId xmlns:a16="http://schemas.microsoft.com/office/drawing/2014/main" id="{3A8E2842-B368-7F4B-98C7-BCFB42BA89BD}"/>
              </a:ext>
            </a:extLst>
          </p:cNvPr>
          <p:cNvSpPr>
            <a:spLocks noGrp="1"/>
          </p:cNvSpPr>
          <p:nvPr>
            <p:ph type="title"/>
          </p:nvPr>
        </p:nvSpPr>
        <p:spPr/>
        <p:txBody>
          <a:bodyPr/>
          <a:lstStyle/>
          <a:p>
            <a:r>
              <a:rPr lang="en-US" dirty="0"/>
              <a:t>Natural Image Manifolds</a:t>
            </a:r>
          </a:p>
        </p:txBody>
      </p:sp>
      <p:sp>
        <p:nvSpPr>
          <p:cNvPr id="5" name="Content Placeholder 4">
            <a:extLst>
              <a:ext uri="{FF2B5EF4-FFF2-40B4-BE49-F238E27FC236}">
                <a16:creationId xmlns:a16="http://schemas.microsoft.com/office/drawing/2014/main" id="{79844283-6BE6-114A-AFCA-79E0BDE27D67}"/>
              </a:ext>
            </a:extLst>
          </p:cNvPr>
          <p:cNvSpPr>
            <a:spLocks noGrp="1"/>
          </p:cNvSpPr>
          <p:nvPr>
            <p:ph idx="1"/>
          </p:nvPr>
        </p:nvSpPr>
        <p:spPr>
          <a:xfrm>
            <a:off x="377242" y="1367757"/>
            <a:ext cx="5418615" cy="4903335"/>
          </a:xfrm>
        </p:spPr>
        <p:txBody>
          <a:bodyPr>
            <a:normAutofit lnSpcReduction="10000"/>
          </a:bodyPr>
          <a:lstStyle/>
          <a:p>
            <a:r>
              <a:rPr lang="en-US" dirty="0"/>
              <a:t>Most images are “noise”</a:t>
            </a:r>
          </a:p>
          <a:p>
            <a:endParaRPr lang="en-US" dirty="0"/>
          </a:p>
          <a:p>
            <a:r>
              <a:rPr lang="en-US" dirty="0"/>
              <a:t>“Meaningful” images tend to form some manifold within the space of all images</a:t>
            </a:r>
          </a:p>
          <a:p>
            <a:endParaRPr lang="en-US" dirty="0"/>
          </a:p>
          <a:p>
            <a:r>
              <a:rPr lang="en-US" dirty="0"/>
              <a:t>Images of a particular class fall on manifolds within that manifold…</a:t>
            </a:r>
          </a:p>
        </p:txBody>
      </p:sp>
      <p:pic>
        <p:nvPicPr>
          <p:cNvPr id="17" name="Graphic 16">
            <a:extLst>
              <a:ext uri="{FF2B5EF4-FFF2-40B4-BE49-F238E27FC236}">
                <a16:creationId xmlns:a16="http://schemas.microsoft.com/office/drawing/2014/main" id="{4CD3E485-B0AE-0146-9647-37D5644F5C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5782" y="2644335"/>
            <a:ext cx="5502904" cy="1977091"/>
          </a:xfrm>
          <a:prstGeom prst="rect">
            <a:avLst/>
          </a:prstGeom>
        </p:spPr>
      </p:pic>
      <p:pic>
        <p:nvPicPr>
          <p:cNvPr id="23" name="Picture 22" descr="A cat lying on the ground&#10;&#10;Description automatically generated">
            <a:extLst>
              <a:ext uri="{FF2B5EF4-FFF2-40B4-BE49-F238E27FC236}">
                <a16:creationId xmlns:a16="http://schemas.microsoft.com/office/drawing/2014/main" id="{3369C665-AF11-8F44-8047-860B1FF4CA95}"/>
              </a:ext>
            </a:extLst>
          </p:cNvPr>
          <p:cNvPicPr>
            <a:picLocks noChangeAspect="1"/>
          </p:cNvPicPr>
          <p:nvPr/>
        </p:nvPicPr>
        <p:blipFill>
          <a:blip r:embed="rId6"/>
          <a:stretch>
            <a:fillRect/>
          </a:stretch>
        </p:blipFill>
        <p:spPr>
          <a:xfrm>
            <a:off x="7177407" y="2682998"/>
            <a:ext cx="815410" cy="610770"/>
          </a:xfrm>
          <a:prstGeom prst="rect">
            <a:avLst/>
          </a:prstGeom>
          <a:ln>
            <a:noFill/>
          </a:ln>
          <a:effectLst>
            <a:outerShdw blurRad="76200" dist="12700" dir="2700000" sy="-23000" kx="-800400" algn="bl" rotWithShape="0">
              <a:prstClr val="black">
                <a:alpha val="20000"/>
              </a:prstClr>
            </a:outerShdw>
          </a:effectLst>
        </p:spPr>
      </p:pic>
      <p:pic>
        <p:nvPicPr>
          <p:cNvPr id="25" name="Picture 24" descr="A close up of a cat with green eyes&#10;&#10;Description automatically generated">
            <a:extLst>
              <a:ext uri="{FF2B5EF4-FFF2-40B4-BE49-F238E27FC236}">
                <a16:creationId xmlns:a16="http://schemas.microsoft.com/office/drawing/2014/main" id="{7F4E979A-1C3B-9A41-9608-96224FA002C2}"/>
              </a:ext>
            </a:extLst>
          </p:cNvPr>
          <p:cNvPicPr>
            <a:picLocks noChangeAspect="1"/>
          </p:cNvPicPr>
          <p:nvPr/>
        </p:nvPicPr>
        <p:blipFill rotWithShape="1">
          <a:blip r:embed="rId7"/>
          <a:srcRect l="17802" r="18014"/>
          <a:stretch/>
        </p:blipFill>
        <p:spPr>
          <a:xfrm>
            <a:off x="8882646" y="3400419"/>
            <a:ext cx="742127" cy="766649"/>
          </a:xfrm>
          <a:prstGeom prst="rect">
            <a:avLst/>
          </a:prstGeom>
          <a:ln>
            <a:noFill/>
          </a:ln>
          <a:effectLst>
            <a:outerShdw blurRad="76200" dist="12700" dir="2700000" sy="-23000" kx="-800400" algn="bl" rotWithShape="0">
              <a:prstClr val="black">
                <a:alpha val="20000"/>
              </a:prstClr>
            </a:outerShdw>
          </a:effectLst>
        </p:spPr>
      </p:pic>
      <p:pic>
        <p:nvPicPr>
          <p:cNvPr id="27" name="Picture 26" descr="A cat sitting on top of a building&#10;&#10;Description automatically generated">
            <a:extLst>
              <a:ext uri="{FF2B5EF4-FFF2-40B4-BE49-F238E27FC236}">
                <a16:creationId xmlns:a16="http://schemas.microsoft.com/office/drawing/2014/main" id="{6EC3A0E0-74AE-D640-B158-A567D474BB5A}"/>
              </a:ext>
            </a:extLst>
          </p:cNvPr>
          <p:cNvPicPr>
            <a:picLocks noChangeAspect="1"/>
          </p:cNvPicPr>
          <p:nvPr/>
        </p:nvPicPr>
        <p:blipFill rotWithShape="1">
          <a:blip r:embed="rId8"/>
          <a:srcRect l="40194" r="6378"/>
          <a:stretch/>
        </p:blipFill>
        <p:spPr>
          <a:xfrm>
            <a:off x="10303993" y="2528752"/>
            <a:ext cx="807921" cy="1008666"/>
          </a:xfrm>
          <a:prstGeom prst="rect">
            <a:avLst/>
          </a:prstGeom>
          <a:ln>
            <a:noFill/>
          </a:ln>
          <a:effectLst>
            <a:outerShdw blurRad="76200" dist="12700" dir="2700000" sy="-23000" kx="-800400" algn="bl" rotWithShape="0">
              <a:prstClr val="black">
                <a:alpha val="20000"/>
              </a:prstClr>
            </a:outerShdw>
          </a:effectLst>
        </p:spPr>
      </p:pic>
      <p:pic>
        <p:nvPicPr>
          <p:cNvPr id="29" name="Picture 28" descr="A cat sitting on the ground&#10;&#10;Description automatically generated">
            <a:extLst>
              <a:ext uri="{FF2B5EF4-FFF2-40B4-BE49-F238E27FC236}">
                <a16:creationId xmlns:a16="http://schemas.microsoft.com/office/drawing/2014/main" id="{B8CB4513-B790-374D-A1B5-C60A6CCA95C7}"/>
              </a:ext>
            </a:extLst>
          </p:cNvPr>
          <p:cNvPicPr>
            <a:picLocks noChangeAspect="1"/>
          </p:cNvPicPr>
          <p:nvPr/>
        </p:nvPicPr>
        <p:blipFill rotWithShape="1">
          <a:blip r:embed="rId9"/>
          <a:srcRect l="11534" t="8539" b="16842"/>
          <a:stretch/>
        </p:blipFill>
        <p:spPr>
          <a:xfrm>
            <a:off x="8611321" y="2154445"/>
            <a:ext cx="742126" cy="834617"/>
          </a:xfrm>
          <a:prstGeom prst="rect">
            <a:avLst/>
          </a:prstGeom>
          <a:ln>
            <a:noFill/>
          </a:ln>
          <a:effectLst>
            <a:outerShdw blurRad="76200" dist="12700" dir="2700000" sy="-23000" kx="-800400" algn="bl" rotWithShape="0">
              <a:prstClr val="black">
                <a:alpha val="20000"/>
              </a:prstClr>
            </a:outerShdw>
          </a:effectLst>
        </p:spPr>
      </p:pic>
      <p:grpSp>
        <p:nvGrpSpPr>
          <p:cNvPr id="34" name="Group 33">
            <a:extLst>
              <a:ext uri="{FF2B5EF4-FFF2-40B4-BE49-F238E27FC236}">
                <a16:creationId xmlns:a16="http://schemas.microsoft.com/office/drawing/2014/main" id="{D22F08C7-043D-864B-8885-E542A21D5329}"/>
              </a:ext>
            </a:extLst>
          </p:cNvPr>
          <p:cNvGrpSpPr/>
          <p:nvPr/>
        </p:nvGrpSpPr>
        <p:grpSpPr>
          <a:xfrm>
            <a:off x="7687243" y="5970866"/>
            <a:ext cx="2921134" cy="600452"/>
            <a:chOff x="7525887" y="5867400"/>
            <a:chExt cx="2921134" cy="600452"/>
          </a:xfrm>
        </p:grpSpPr>
        <p:sp>
          <p:nvSpPr>
            <p:cNvPr id="32" name="Rounded Rectangle 31">
              <a:extLst>
                <a:ext uri="{FF2B5EF4-FFF2-40B4-BE49-F238E27FC236}">
                  <a16:creationId xmlns:a16="http://schemas.microsoft.com/office/drawing/2014/main" id="{02000AC8-AA4F-7A4E-BD15-F42F1EBB01EB}"/>
                </a:ext>
              </a:extLst>
            </p:cNvPr>
            <p:cNvSpPr/>
            <p:nvPr/>
          </p:nvSpPr>
          <p:spPr>
            <a:xfrm>
              <a:off x="7525887" y="5867400"/>
              <a:ext cx="2921134" cy="6004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A10831FE-EC90-424E-ADD4-2DF56A3EC9F0}"/>
                </a:ext>
              </a:extLst>
            </p:cNvPr>
            <p:cNvSpPr txBox="1"/>
            <p:nvPr/>
          </p:nvSpPr>
          <p:spPr>
            <a:xfrm>
              <a:off x="7588184" y="5967571"/>
              <a:ext cx="2796540"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The Space of All Images</a:t>
              </a:r>
            </a:p>
          </p:txBody>
        </p:sp>
      </p:grpSp>
    </p:spTree>
    <p:extLst>
      <p:ext uri="{BB962C8B-B14F-4D97-AF65-F5344CB8AC3E}">
        <p14:creationId xmlns:p14="http://schemas.microsoft.com/office/powerpoint/2010/main" val="231054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6" presetClass="entr" presetSubtype="32"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circle(out)">
                                      <p:cBhvr>
                                        <p:cTn id="9" dur="2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E2842-B368-7F4B-98C7-BCFB42BA89BD}"/>
              </a:ext>
            </a:extLst>
          </p:cNvPr>
          <p:cNvSpPr>
            <a:spLocks noGrp="1"/>
          </p:cNvSpPr>
          <p:nvPr>
            <p:ph type="title"/>
          </p:nvPr>
        </p:nvSpPr>
        <p:spPr>
          <a:xfrm>
            <a:off x="609600" y="-70312"/>
            <a:ext cx="10972800" cy="1143000"/>
          </a:xfrm>
        </p:spPr>
        <p:txBody>
          <a:bodyPr/>
          <a:lstStyle/>
          <a:p>
            <a:pPr algn="ctr"/>
            <a:r>
              <a:rPr lang="en-US" dirty="0"/>
              <a:t>Natural Image Manifolds</a:t>
            </a:r>
          </a:p>
        </p:txBody>
      </p:sp>
      <p:pic>
        <p:nvPicPr>
          <p:cNvPr id="31" name="Picture 30" descr="A picture containing table, sitting, red, holding&#10;&#10;Description automatically generated">
            <a:extLst>
              <a:ext uri="{FF2B5EF4-FFF2-40B4-BE49-F238E27FC236}">
                <a16:creationId xmlns:a16="http://schemas.microsoft.com/office/drawing/2014/main" id="{67663DDF-37BE-5342-9B37-8B7F6E606C39}"/>
              </a:ext>
            </a:extLst>
          </p:cNvPr>
          <p:cNvPicPr>
            <a:picLocks noChangeAspect="1"/>
          </p:cNvPicPr>
          <p:nvPr/>
        </p:nvPicPr>
        <p:blipFill rotWithShape="1">
          <a:blip r:embed="rId3"/>
          <a:srcRect l="932" t="2196" r="782" b="1332"/>
          <a:stretch/>
        </p:blipFill>
        <p:spPr>
          <a:xfrm>
            <a:off x="3648028" y="1258510"/>
            <a:ext cx="4513550" cy="2676283"/>
          </a:xfrm>
          <a:prstGeom prst="rect">
            <a:avLst/>
          </a:prstGeom>
        </p:spPr>
      </p:pic>
      <p:pic>
        <p:nvPicPr>
          <p:cNvPr id="17" name="Graphic 16">
            <a:extLst>
              <a:ext uri="{FF2B5EF4-FFF2-40B4-BE49-F238E27FC236}">
                <a16:creationId xmlns:a16="http://schemas.microsoft.com/office/drawing/2014/main" id="{4CD3E485-B0AE-0146-9647-37D5644F5C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7037" y="2055232"/>
            <a:ext cx="4567375" cy="1640973"/>
          </a:xfrm>
          <a:prstGeom prst="rect">
            <a:avLst/>
          </a:prstGeom>
        </p:spPr>
      </p:pic>
      <p:pic>
        <p:nvPicPr>
          <p:cNvPr id="23" name="Picture 22" descr="A cat lying on the ground&#10;&#10;Description automatically generated">
            <a:extLst>
              <a:ext uri="{FF2B5EF4-FFF2-40B4-BE49-F238E27FC236}">
                <a16:creationId xmlns:a16="http://schemas.microsoft.com/office/drawing/2014/main" id="{3369C665-AF11-8F44-8047-860B1FF4CA95}"/>
              </a:ext>
            </a:extLst>
          </p:cNvPr>
          <p:cNvPicPr>
            <a:picLocks noChangeAspect="1"/>
          </p:cNvPicPr>
          <p:nvPr/>
        </p:nvPicPr>
        <p:blipFill>
          <a:blip r:embed="rId6"/>
          <a:stretch>
            <a:fillRect/>
          </a:stretch>
        </p:blipFill>
        <p:spPr>
          <a:xfrm>
            <a:off x="4269381" y="2087323"/>
            <a:ext cx="676785" cy="506935"/>
          </a:xfrm>
          <a:prstGeom prst="rect">
            <a:avLst/>
          </a:prstGeom>
          <a:ln>
            <a:noFill/>
          </a:ln>
          <a:effectLst>
            <a:outerShdw blurRad="76200" dist="12700" dir="2700000" sy="-23000" kx="-800400" algn="bl" rotWithShape="0">
              <a:prstClr val="black">
                <a:alpha val="20000"/>
              </a:prstClr>
            </a:outerShdw>
          </a:effectLst>
        </p:spPr>
      </p:pic>
      <p:pic>
        <p:nvPicPr>
          <p:cNvPr id="25" name="Picture 24" descr="A close up of a cat with green eyes&#10;&#10;Description automatically generated">
            <a:extLst>
              <a:ext uri="{FF2B5EF4-FFF2-40B4-BE49-F238E27FC236}">
                <a16:creationId xmlns:a16="http://schemas.microsoft.com/office/drawing/2014/main" id="{7F4E979A-1C3B-9A41-9608-96224FA002C2}"/>
              </a:ext>
            </a:extLst>
          </p:cNvPr>
          <p:cNvPicPr>
            <a:picLocks noChangeAspect="1"/>
          </p:cNvPicPr>
          <p:nvPr/>
        </p:nvPicPr>
        <p:blipFill rotWithShape="1">
          <a:blip r:embed="rId7"/>
          <a:srcRect l="17802" r="18014"/>
          <a:stretch/>
        </p:blipFill>
        <p:spPr>
          <a:xfrm>
            <a:off x="5684719" y="2682777"/>
            <a:ext cx="615961" cy="636314"/>
          </a:xfrm>
          <a:prstGeom prst="rect">
            <a:avLst/>
          </a:prstGeom>
          <a:ln>
            <a:noFill/>
          </a:ln>
          <a:effectLst>
            <a:outerShdw blurRad="76200" dist="12700" dir="2700000" sy="-23000" kx="-800400" algn="bl" rotWithShape="0">
              <a:prstClr val="black">
                <a:alpha val="20000"/>
              </a:prstClr>
            </a:outerShdw>
          </a:effectLst>
        </p:spPr>
      </p:pic>
      <p:pic>
        <p:nvPicPr>
          <p:cNvPr id="27" name="Picture 26" descr="A cat sitting on top of a building&#10;&#10;Description automatically generated">
            <a:extLst>
              <a:ext uri="{FF2B5EF4-FFF2-40B4-BE49-F238E27FC236}">
                <a16:creationId xmlns:a16="http://schemas.microsoft.com/office/drawing/2014/main" id="{6EC3A0E0-74AE-D640-B158-A567D474BB5A}"/>
              </a:ext>
            </a:extLst>
          </p:cNvPr>
          <p:cNvPicPr>
            <a:picLocks noChangeAspect="1"/>
          </p:cNvPicPr>
          <p:nvPr/>
        </p:nvPicPr>
        <p:blipFill rotWithShape="1">
          <a:blip r:embed="rId8"/>
          <a:srcRect l="40194" r="6378"/>
          <a:stretch/>
        </p:blipFill>
        <p:spPr>
          <a:xfrm>
            <a:off x="6864428" y="1959299"/>
            <a:ext cx="670569" cy="837186"/>
          </a:xfrm>
          <a:prstGeom prst="rect">
            <a:avLst/>
          </a:prstGeom>
          <a:ln>
            <a:noFill/>
          </a:ln>
          <a:effectLst>
            <a:outerShdw blurRad="76200" dist="12700" dir="2700000" sy="-23000" kx="-800400" algn="bl" rotWithShape="0">
              <a:prstClr val="black">
                <a:alpha val="20000"/>
              </a:prstClr>
            </a:outerShdw>
          </a:effectLst>
        </p:spPr>
      </p:pic>
      <p:pic>
        <p:nvPicPr>
          <p:cNvPr id="29" name="Picture 28" descr="A cat sitting on the ground&#10;&#10;Description automatically generated">
            <a:extLst>
              <a:ext uri="{FF2B5EF4-FFF2-40B4-BE49-F238E27FC236}">
                <a16:creationId xmlns:a16="http://schemas.microsoft.com/office/drawing/2014/main" id="{B8CB4513-B790-374D-A1B5-C60A6CCA95C7}"/>
              </a:ext>
            </a:extLst>
          </p:cNvPr>
          <p:cNvPicPr>
            <a:picLocks noChangeAspect="1"/>
          </p:cNvPicPr>
          <p:nvPr/>
        </p:nvPicPr>
        <p:blipFill rotWithShape="1">
          <a:blip r:embed="rId9"/>
          <a:srcRect l="11534" t="8539" b="16842"/>
          <a:stretch/>
        </p:blipFill>
        <p:spPr>
          <a:xfrm>
            <a:off x="5459521" y="1648627"/>
            <a:ext cx="615960" cy="692727"/>
          </a:xfrm>
          <a:prstGeom prst="rect">
            <a:avLst/>
          </a:prstGeom>
          <a:ln>
            <a:noFill/>
          </a:ln>
          <a:effectLst>
            <a:outerShdw blurRad="76200" dist="12700" dir="2700000" sy="-23000" kx="-800400" algn="bl" rotWithShape="0">
              <a:prstClr val="black">
                <a:alpha val="20000"/>
              </a:prstClr>
            </a:outerShdw>
          </a:effectLst>
        </p:spPr>
      </p:pic>
      <p:pic>
        <p:nvPicPr>
          <p:cNvPr id="11" name="Graphic 10">
            <a:extLst>
              <a:ext uri="{FF2B5EF4-FFF2-40B4-BE49-F238E27FC236}">
                <a16:creationId xmlns:a16="http://schemas.microsoft.com/office/drawing/2014/main" id="{B65704BE-8E42-FA4E-89BE-7F7DCE65D5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3466" y="3350870"/>
            <a:ext cx="2556051" cy="3617134"/>
          </a:xfrm>
          <a:prstGeom prst="rect">
            <a:avLst/>
          </a:prstGeom>
        </p:spPr>
      </p:pic>
      <p:pic>
        <p:nvPicPr>
          <p:cNvPr id="13" name="Graphic 12">
            <a:extLst>
              <a:ext uri="{FF2B5EF4-FFF2-40B4-BE49-F238E27FC236}">
                <a16:creationId xmlns:a16="http://schemas.microsoft.com/office/drawing/2014/main" id="{968F333E-BC36-6545-B567-E0FE586DA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8602" y="3350870"/>
            <a:ext cx="3294176" cy="3617134"/>
          </a:xfrm>
          <a:prstGeom prst="rect">
            <a:avLst/>
          </a:prstGeom>
        </p:spPr>
      </p:pic>
      <p:sp>
        <p:nvSpPr>
          <p:cNvPr id="2" name="Cloud Callout 1">
            <a:extLst>
              <a:ext uri="{FF2B5EF4-FFF2-40B4-BE49-F238E27FC236}">
                <a16:creationId xmlns:a16="http://schemas.microsoft.com/office/drawing/2014/main" id="{36706977-7CF2-7B41-AB5D-B2E84AAA1D9E}"/>
              </a:ext>
            </a:extLst>
          </p:cNvPr>
          <p:cNvSpPr/>
          <p:nvPr/>
        </p:nvSpPr>
        <p:spPr>
          <a:xfrm rot="269830">
            <a:off x="2808850" y="947566"/>
            <a:ext cx="6703842" cy="3313413"/>
          </a:xfrm>
          <a:prstGeom prst="cloudCallout">
            <a:avLst>
              <a:gd name="adj1" fmla="val -51464"/>
              <a:gd name="adj2" fmla="val 59772"/>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Cloud Callout 14">
            <a:extLst>
              <a:ext uri="{FF2B5EF4-FFF2-40B4-BE49-F238E27FC236}">
                <a16:creationId xmlns:a16="http://schemas.microsoft.com/office/drawing/2014/main" id="{BDD13D50-861E-1E4C-AA53-5DCF146F0775}"/>
              </a:ext>
            </a:extLst>
          </p:cNvPr>
          <p:cNvSpPr/>
          <p:nvPr/>
        </p:nvSpPr>
        <p:spPr>
          <a:xfrm rot="269830">
            <a:off x="2808850" y="945171"/>
            <a:ext cx="6703842" cy="3313413"/>
          </a:xfrm>
          <a:prstGeom prst="cloudCallout">
            <a:avLst>
              <a:gd name="adj1" fmla="val 57406"/>
              <a:gd name="adj2" fmla="val 4175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62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445F121F-BD60-D145-A350-5729204F7484}"/>
              </a:ext>
            </a:extLst>
          </p:cNvPr>
          <p:cNvPicPr>
            <a:picLocks noChangeAspect="1"/>
          </p:cNvPicPr>
          <p:nvPr/>
        </p:nvPicPr>
        <p:blipFill>
          <a:blip r:embed="rId3"/>
          <a:stretch>
            <a:fillRect/>
          </a:stretch>
        </p:blipFill>
        <p:spPr>
          <a:xfrm>
            <a:off x="8546882" y="1367757"/>
            <a:ext cx="2290947" cy="1700210"/>
          </a:xfrm>
          <a:prstGeom prst="rect">
            <a:avLst/>
          </a:prstGeom>
        </p:spPr>
      </p:pic>
      <p:sp>
        <p:nvSpPr>
          <p:cNvPr id="4" name="Title 3">
            <a:extLst>
              <a:ext uri="{FF2B5EF4-FFF2-40B4-BE49-F238E27FC236}">
                <a16:creationId xmlns:a16="http://schemas.microsoft.com/office/drawing/2014/main" id="{11983689-1325-B44A-9E93-A57A9008C17D}"/>
              </a:ext>
            </a:extLst>
          </p:cNvPr>
          <p:cNvSpPr>
            <a:spLocks noGrp="1"/>
          </p:cNvSpPr>
          <p:nvPr>
            <p:ph type="title"/>
          </p:nvPr>
        </p:nvSpPr>
        <p:spPr>
          <a:xfrm>
            <a:off x="609599" y="274638"/>
            <a:ext cx="11250223" cy="1143000"/>
          </a:xfrm>
        </p:spPr>
        <p:txBody>
          <a:bodyPr>
            <a:normAutofit fontScale="90000"/>
          </a:bodyPr>
          <a:lstStyle/>
          <a:p>
            <a:r>
              <a:rPr lang="en-US" dirty="0"/>
              <a:t>Denoising &amp; the “</a:t>
            </a:r>
            <a:r>
              <a:rPr lang="en-US" dirty="0" err="1"/>
              <a:t>Nullspace</a:t>
            </a:r>
            <a:r>
              <a:rPr lang="en-US" dirty="0"/>
              <a:t>” of Autoencoders</a:t>
            </a:r>
          </a:p>
        </p:txBody>
      </p:sp>
      <p:sp>
        <p:nvSpPr>
          <p:cNvPr id="5" name="Content Placeholder 4">
            <a:extLst>
              <a:ext uri="{FF2B5EF4-FFF2-40B4-BE49-F238E27FC236}">
                <a16:creationId xmlns:a16="http://schemas.microsoft.com/office/drawing/2014/main" id="{790FCF0B-EB32-D74E-9D87-C8A49C7C32F0}"/>
              </a:ext>
            </a:extLst>
          </p:cNvPr>
          <p:cNvSpPr>
            <a:spLocks noGrp="1"/>
          </p:cNvSpPr>
          <p:nvPr>
            <p:ph idx="1"/>
          </p:nvPr>
        </p:nvSpPr>
        <p:spPr>
          <a:xfrm>
            <a:off x="377241" y="1367757"/>
            <a:ext cx="5782496" cy="5273963"/>
          </a:xfrm>
        </p:spPr>
        <p:txBody>
          <a:bodyPr>
            <a:normAutofit fontScale="92500"/>
          </a:bodyPr>
          <a:lstStyle/>
          <a:p>
            <a:pPr>
              <a:lnSpc>
                <a:spcPct val="110000"/>
              </a:lnSpc>
            </a:pPr>
            <a:r>
              <a:rPr lang="en-US" dirty="0"/>
              <a:t>The autoencoder tries to learn a dimensionality reduction that is invertible for our data (data on some manifold)</a:t>
            </a:r>
          </a:p>
          <a:p>
            <a:pPr>
              <a:lnSpc>
                <a:spcPct val="110000"/>
              </a:lnSpc>
            </a:pPr>
            <a:r>
              <a:rPr lang="en-US" dirty="0"/>
              <a:t>Most noise will be in the non-invertible part of image space (off the manifold)</a:t>
            </a:r>
          </a:p>
          <a:p>
            <a:pPr>
              <a:lnSpc>
                <a:spcPct val="110000"/>
              </a:lnSpc>
            </a:pPr>
            <a:r>
              <a:rPr lang="en-US" dirty="0"/>
              <a:t>If we feed noisy data in, we will often get denoised data out</a:t>
            </a:r>
          </a:p>
        </p:txBody>
      </p:sp>
      <p:sp>
        <p:nvSpPr>
          <p:cNvPr id="9" name="Rectangle 8">
            <a:extLst>
              <a:ext uri="{FF2B5EF4-FFF2-40B4-BE49-F238E27FC236}">
                <a16:creationId xmlns:a16="http://schemas.microsoft.com/office/drawing/2014/main" id="{5BC0F682-A281-3847-A864-52C1BCF3A95A}"/>
              </a:ext>
            </a:extLst>
          </p:cNvPr>
          <p:cNvSpPr/>
          <p:nvPr/>
        </p:nvSpPr>
        <p:spPr>
          <a:xfrm>
            <a:off x="6329619" y="6553214"/>
            <a:ext cx="5787400" cy="276999"/>
          </a:xfrm>
          <a:prstGeom prst="rect">
            <a:avLst/>
          </a:prstGeom>
        </p:spPr>
        <p:txBody>
          <a:bodyPr wrap="square">
            <a:spAutoFit/>
          </a:bodyPr>
          <a:lstStyle/>
          <a:p>
            <a:pPr algn="r"/>
            <a:r>
              <a:rPr lang="en-US" sz="1200" dirty="0"/>
              <a:t>Examples from: </a:t>
            </a:r>
            <a:r>
              <a:rPr lang="en-US" sz="1200" dirty="0">
                <a:hlinkClick r:id="rId4"/>
              </a:rPr>
              <a:t>https://blog.keras.io/building-autoencoders-in-keras.html</a:t>
            </a:r>
            <a:endParaRPr lang="en-US" sz="1200" dirty="0"/>
          </a:p>
        </p:txBody>
      </p:sp>
      <p:grpSp>
        <p:nvGrpSpPr>
          <p:cNvPr id="6" name="Group 5">
            <a:extLst>
              <a:ext uri="{FF2B5EF4-FFF2-40B4-BE49-F238E27FC236}">
                <a16:creationId xmlns:a16="http://schemas.microsoft.com/office/drawing/2014/main" id="{630995B5-8DB0-9E41-828A-622F193614BD}"/>
              </a:ext>
            </a:extLst>
          </p:cNvPr>
          <p:cNvGrpSpPr/>
          <p:nvPr/>
        </p:nvGrpSpPr>
        <p:grpSpPr>
          <a:xfrm>
            <a:off x="6096000" y="3267429"/>
            <a:ext cx="5818823" cy="1102169"/>
            <a:chOff x="3846489" y="2148355"/>
            <a:chExt cx="6418331" cy="1215725"/>
          </a:xfrm>
        </p:grpSpPr>
        <p:pic>
          <p:nvPicPr>
            <p:cNvPr id="2" name="Picture 1">
              <a:extLst>
                <a:ext uri="{FF2B5EF4-FFF2-40B4-BE49-F238E27FC236}">
                  <a16:creationId xmlns:a16="http://schemas.microsoft.com/office/drawing/2014/main" id="{A614D807-0D74-284F-AE21-8A420ABA6454}"/>
                </a:ext>
              </a:extLst>
            </p:cNvPr>
            <p:cNvPicPr>
              <a:picLocks noChangeAspect="1"/>
            </p:cNvPicPr>
            <p:nvPr/>
          </p:nvPicPr>
          <p:blipFill>
            <a:blip r:embed="rId5"/>
            <a:stretch>
              <a:fillRect/>
            </a:stretch>
          </p:blipFill>
          <p:spPr>
            <a:xfrm>
              <a:off x="5369284" y="2148355"/>
              <a:ext cx="4895536" cy="1215725"/>
            </a:xfrm>
            <a:prstGeom prst="rect">
              <a:avLst/>
            </a:prstGeom>
          </p:spPr>
        </p:pic>
        <p:sp>
          <p:nvSpPr>
            <p:cNvPr id="3" name="TextBox 2">
              <a:extLst>
                <a:ext uri="{FF2B5EF4-FFF2-40B4-BE49-F238E27FC236}">
                  <a16:creationId xmlns:a16="http://schemas.microsoft.com/office/drawing/2014/main" id="{98C7380B-E4DB-E640-ADD3-D4920CDB5147}"/>
                </a:ext>
              </a:extLst>
            </p:cNvPr>
            <p:cNvSpPr txBox="1"/>
            <p:nvPr/>
          </p:nvSpPr>
          <p:spPr>
            <a:xfrm>
              <a:off x="3997281" y="2217420"/>
              <a:ext cx="1135380" cy="339487"/>
            </a:xfrm>
            <a:prstGeom prst="rect">
              <a:avLst/>
            </a:prstGeom>
            <a:noFill/>
          </p:spPr>
          <p:txBody>
            <a:bodyPr wrap="square" rtlCol="0">
              <a:spAutoFit/>
            </a:bodyPr>
            <a:lstStyle/>
            <a:p>
              <a:pPr algn="ctr"/>
              <a:r>
                <a:rPr lang="en-US" sz="1400" dirty="0">
                  <a:latin typeface="+mj-lt"/>
                </a:rPr>
                <a:t>Input</a:t>
              </a:r>
            </a:p>
          </p:txBody>
        </p:sp>
        <p:sp>
          <p:nvSpPr>
            <p:cNvPr id="12" name="TextBox 11">
              <a:extLst>
                <a:ext uri="{FF2B5EF4-FFF2-40B4-BE49-F238E27FC236}">
                  <a16:creationId xmlns:a16="http://schemas.microsoft.com/office/drawing/2014/main" id="{C9AABE69-ADD2-B346-A4F9-A0358A2CFD66}"/>
                </a:ext>
              </a:extLst>
            </p:cNvPr>
            <p:cNvSpPr txBox="1"/>
            <p:nvPr/>
          </p:nvSpPr>
          <p:spPr>
            <a:xfrm>
              <a:off x="3846489" y="2875176"/>
              <a:ext cx="1436962" cy="339487"/>
            </a:xfrm>
            <a:prstGeom prst="rect">
              <a:avLst/>
            </a:prstGeom>
            <a:noFill/>
          </p:spPr>
          <p:txBody>
            <a:bodyPr wrap="square" rtlCol="0">
              <a:spAutoFit/>
            </a:bodyPr>
            <a:lstStyle/>
            <a:p>
              <a:pPr algn="ctr"/>
              <a:r>
                <a:rPr lang="en-US" sz="1400" dirty="0">
                  <a:latin typeface="+mj-lt"/>
                </a:rPr>
                <a:t>Output</a:t>
              </a:r>
            </a:p>
          </p:txBody>
        </p:sp>
      </p:grpSp>
      <p:grpSp>
        <p:nvGrpSpPr>
          <p:cNvPr id="16" name="Group 15">
            <a:extLst>
              <a:ext uri="{FF2B5EF4-FFF2-40B4-BE49-F238E27FC236}">
                <a16:creationId xmlns:a16="http://schemas.microsoft.com/office/drawing/2014/main" id="{04FBE139-0DB7-2748-A470-821D156964D1}"/>
              </a:ext>
            </a:extLst>
          </p:cNvPr>
          <p:cNvGrpSpPr/>
          <p:nvPr/>
        </p:nvGrpSpPr>
        <p:grpSpPr>
          <a:xfrm>
            <a:off x="6096000" y="5055016"/>
            <a:ext cx="5817000" cy="1125126"/>
            <a:chOff x="3269380" y="3562120"/>
            <a:chExt cx="6416320" cy="1241047"/>
          </a:xfrm>
        </p:grpSpPr>
        <p:sp>
          <p:nvSpPr>
            <p:cNvPr id="13" name="TextBox 12">
              <a:extLst>
                <a:ext uri="{FF2B5EF4-FFF2-40B4-BE49-F238E27FC236}">
                  <a16:creationId xmlns:a16="http://schemas.microsoft.com/office/drawing/2014/main" id="{36E9F2B5-D75A-774B-9A54-2C8C4E6C21DF}"/>
                </a:ext>
              </a:extLst>
            </p:cNvPr>
            <p:cNvSpPr txBox="1"/>
            <p:nvPr/>
          </p:nvSpPr>
          <p:spPr>
            <a:xfrm>
              <a:off x="3269380" y="3685570"/>
              <a:ext cx="1436962" cy="339487"/>
            </a:xfrm>
            <a:prstGeom prst="rect">
              <a:avLst/>
            </a:prstGeom>
            <a:noFill/>
          </p:spPr>
          <p:txBody>
            <a:bodyPr wrap="square" rtlCol="0">
              <a:spAutoFit/>
            </a:bodyPr>
            <a:lstStyle/>
            <a:p>
              <a:pPr algn="ctr"/>
              <a:r>
                <a:rPr lang="en-US" sz="1400" dirty="0">
                  <a:latin typeface="+mj-lt"/>
                </a:rPr>
                <a:t>Noisy Input</a:t>
              </a:r>
            </a:p>
          </p:txBody>
        </p:sp>
        <p:grpSp>
          <p:nvGrpSpPr>
            <p:cNvPr id="15" name="Group 14">
              <a:extLst>
                <a:ext uri="{FF2B5EF4-FFF2-40B4-BE49-F238E27FC236}">
                  <a16:creationId xmlns:a16="http://schemas.microsoft.com/office/drawing/2014/main" id="{6AF8E253-F033-5546-811D-43D90DB8754B}"/>
                </a:ext>
              </a:extLst>
            </p:cNvPr>
            <p:cNvGrpSpPr/>
            <p:nvPr/>
          </p:nvGrpSpPr>
          <p:grpSpPr>
            <a:xfrm>
              <a:off x="3418161" y="3562120"/>
              <a:ext cx="6267539" cy="1241047"/>
              <a:chOff x="3418161" y="3562120"/>
              <a:chExt cx="6267539" cy="1241047"/>
            </a:xfrm>
          </p:grpSpPr>
          <p:pic>
            <p:nvPicPr>
              <p:cNvPr id="10" name="Picture 9">
                <a:extLst>
                  <a:ext uri="{FF2B5EF4-FFF2-40B4-BE49-F238E27FC236}">
                    <a16:creationId xmlns:a16="http://schemas.microsoft.com/office/drawing/2014/main" id="{31F0D9F3-CA8F-7845-990B-819580851622}"/>
                  </a:ext>
                </a:extLst>
              </p:cNvPr>
              <p:cNvPicPr>
                <a:picLocks noChangeAspect="1"/>
              </p:cNvPicPr>
              <p:nvPr/>
            </p:nvPicPr>
            <p:blipFill>
              <a:blip r:embed="rId6"/>
              <a:stretch>
                <a:fillRect/>
              </a:stretch>
            </p:blipFill>
            <p:spPr>
              <a:xfrm>
                <a:off x="4786830" y="3562120"/>
                <a:ext cx="4898870" cy="1241047"/>
              </a:xfrm>
              <a:prstGeom prst="rect">
                <a:avLst/>
              </a:prstGeom>
            </p:spPr>
          </p:pic>
          <p:sp>
            <p:nvSpPr>
              <p:cNvPr id="14" name="TextBox 13">
                <a:extLst>
                  <a:ext uri="{FF2B5EF4-FFF2-40B4-BE49-F238E27FC236}">
                    <a16:creationId xmlns:a16="http://schemas.microsoft.com/office/drawing/2014/main" id="{B4A17123-C545-024F-8F74-8754FF86FE46}"/>
                  </a:ext>
                </a:extLst>
              </p:cNvPr>
              <p:cNvSpPr txBox="1"/>
              <p:nvPr/>
            </p:nvSpPr>
            <p:spPr>
              <a:xfrm>
                <a:off x="3418161" y="4343326"/>
                <a:ext cx="1135380" cy="339487"/>
              </a:xfrm>
              <a:prstGeom prst="rect">
                <a:avLst/>
              </a:prstGeom>
              <a:noFill/>
            </p:spPr>
            <p:txBody>
              <a:bodyPr wrap="square" rtlCol="0">
                <a:spAutoFit/>
              </a:bodyPr>
              <a:lstStyle/>
              <a:p>
                <a:pPr algn="ctr"/>
                <a:r>
                  <a:rPr lang="en-US" sz="1400" dirty="0">
                    <a:latin typeface="+mj-lt"/>
                  </a:rPr>
                  <a:t>Output</a:t>
                </a:r>
              </a:p>
            </p:txBody>
          </p:sp>
        </p:grpSp>
      </p:grpSp>
    </p:spTree>
    <p:extLst>
      <p:ext uri="{BB962C8B-B14F-4D97-AF65-F5344CB8AC3E}">
        <p14:creationId xmlns:p14="http://schemas.microsoft.com/office/powerpoint/2010/main" val="34542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F3859-2AD5-094E-839A-644303D75651}"/>
              </a:ext>
            </a:extLst>
          </p:cNvPr>
          <p:cNvSpPr>
            <a:spLocks noGrp="1"/>
          </p:cNvSpPr>
          <p:nvPr>
            <p:ph type="title"/>
          </p:nvPr>
        </p:nvSpPr>
        <p:spPr/>
        <p:txBody>
          <a:bodyPr/>
          <a:lstStyle/>
          <a:p>
            <a:r>
              <a:rPr lang="en-US" dirty="0"/>
              <a:t>Problem</a:t>
            </a:r>
          </a:p>
        </p:txBody>
      </p:sp>
      <p:sp>
        <p:nvSpPr>
          <p:cNvPr id="2" name="Content Placeholder 1">
            <a:extLst>
              <a:ext uri="{FF2B5EF4-FFF2-40B4-BE49-F238E27FC236}">
                <a16:creationId xmlns:a16="http://schemas.microsoft.com/office/drawing/2014/main" id="{A6305CE2-1912-634C-944C-DF174B89F9FD}"/>
              </a:ext>
            </a:extLst>
          </p:cNvPr>
          <p:cNvSpPr>
            <a:spLocks noGrp="1"/>
          </p:cNvSpPr>
          <p:nvPr>
            <p:ph idx="1"/>
          </p:nvPr>
        </p:nvSpPr>
        <p:spPr>
          <a:xfrm>
            <a:off x="377242" y="1367757"/>
            <a:ext cx="5317968" cy="5295865"/>
          </a:xfrm>
        </p:spPr>
        <p:txBody>
          <a:bodyPr>
            <a:normAutofit fontScale="92500" lnSpcReduction="20000"/>
          </a:bodyPr>
          <a:lstStyle/>
          <a:p>
            <a:pPr>
              <a:lnSpc>
                <a:spcPct val="120000"/>
              </a:lnSpc>
            </a:pPr>
            <a:r>
              <a:rPr lang="en-US" dirty="0"/>
              <a:t>Autoencoders can compress because data sits on a manifold</a:t>
            </a:r>
          </a:p>
          <a:p>
            <a:pPr>
              <a:lnSpc>
                <a:spcPct val="120000"/>
              </a:lnSpc>
            </a:pPr>
            <a:endParaRPr lang="en-US" sz="1200" dirty="0"/>
          </a:p>
          <a:p>
            <a:pPr>
              <a:lnSpc>
                <a:spcPct val="120000"/>
              </a:lnSpc>
            </a:pPr>
            <a:r>
              <a:rPr lang="en-US" dirty="0"/>
              <a:t>This doesn’t mean that every point in the latent space will be on the manifold…</a:t>
            </a:r>
          </a:p>
          <a:p>
            <a:pPr>
              <a:lnSpc>
                <a:spcPct val="120000"/>
              </a:lnSpc>
            </a:pPr>
            <a:endParaRPr lang="en-US" sz="1200" dirty="0"/>
          </a:p>
          <a:p>
            <a:pPr>
              <a:lnSpc>
                <a:spcPct val="120000"/>
              </a:lnSpc>
            </a:pPr>
            <a:r>
              <a:rPr lang="en-US" dirty="0"/>
              <a:t>GANs (later this lecture) will learn a loss function that helps with this…</a:t>
            </a:r>
          </a:p>
        </p:txBody>
      </p:sp>
      <p:grpSp>
        <p:nvGrpSpPr>
          <p:cNvPr id="89" name="Group 88">
            <a:extLst>
              <a:ext uri="{FF2B5EF4-FFF2-40B4-BE49-F238E27FC236}">
                <a16:creationId xmlns:a16="http://schemas.microsoft.com/office/drawing/2014/main" id="{1EFFD337-8B3F-2C43-9BEC-DE999134C791}"/>
              </a:ext>
            </a:extLst>
          </p:cNvPr>
          <p:cNvGrpSpPr/>
          <p:nvPr/>
        </p:nvGrpSpPr>
        <p:grpSpPr>
          <a:xfrm>
            <a:off x="5695210" y="4704897"/>
            <a:ext cx="4092424" cy="1470331"/>
            <a:chOff x="5695210" y="4704897"/>
            <a:chExt cx="4092424" cy="1470331"/>
          </a:xfrm>
        </p:grpSpPr>
        <p:pic>
          <p:nvPicPr>
            <p:cNvPr id="14" name="Graphic 13">
              <a:extLst>
                <a:ext uri="{FF2B5EF4-FFF2-40B4-BE49-F238E27FC236}">
                  <a16:creationId xmlns:a16="http://schemas.microsoft.com/office/drawing/2014/main" id="{A8777793-B669-AA4E-BCEA-BAD61F869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5210" y="4704897"/>
              <a:ext cx="4092424" cy="1470331"/>
            </a:xfrm>
            <a:prstGeom prst="rect">
              <a:avLst/>
            </a:prstGeom>
          </p:spPr>
        </p:pic>
        <p:grpSp>
          <p:nvGrpSpPr>
            <p:cNvPr id="80" name="Group 79">
              <a:extLst>
                <a:ext uri="{FF2B5EF4-FFF2-40B4-BE49-F238E27FC236}">
                  <a16:creationId xmlns:a16="http://schemas.microsoft.com/office/drawing/2014/main" id="{9602758E-43F2-4F4A-AA97-91DC91FDD0C3}"/>
                </a:ext>
              </a:extLst>
            </p:cNvPr>
            <p:cNvGrpSpPr/>
            <p:nvPr/>
          </p:nvGrpSpPr>
          <p:grpSpPr>
            <a:xfrm>
              <a:off x="6392475" y="4833948"/>
              <a:ext cx="2407082" cy="1097649"/>
              <a:chOff x="1310863" y="4389134"/>
              <a:chExt cx="2656770" cy="1211509"/>
            </a:xfrm>
          </p:grpSpPr>
          <p:pic>
            <p:nvPicPr>
              <p:cNvPr id="22" name="Picture 21">
                <a:extLst>
                  <a:ext uri="{FF2B5EF4-FFF2-40B4-BE49-F238E27FC236}">
                    <a16:creationId xmlns:a16="http://schemas.microsoft.com/office/drawing/2014/main" id="{59D150A6-F8BC-884A-BD8F-0307435F1888}"/>
                  </a:ext>
                </a:extLst>
              </p:cNvPr>
              <p:cNvPicPr>
                <a:picLocks noChangeAspect="1"/>
              </p:cNvPicPr>
              <p:nvPr/>
            </p:nvPicPr>
            <p:blipFill>
              <a:blip r:embed="rId4"/>
              <a:stretch>
                <a:fillRect/>
              </a:stretch>
            </p:blipFill>
            <p:spPr>
              <a:xfrm>
                <a:off x="3276655" y="4872539"/>
                <a:ext cx="200245" cy="200245"/>
              </a:xfrm>
              <a:prstGeom prst="rect">
                <a:avLst/>
              </a:prstGeom>
            </p:spPr>
          </p:pic>
          <p:pic>
            <p:nvPicPr>
              <p:cNvPr id="24" name="Picture 23">
                <a:extLst>
                  <a:ext uri="{FF2B5EF4-FFF2-40B4-BE49-F238E27FC236}">
                    <a16:creationId xmlns:a16="http://schemas.microsoft.com/office/drawing/2014/main" id="{0976ECA1-5C94-824D-90B6-A91DA50EE726}"/>
                  </a:ext>
                </a:extLst>
              </p:cNvPr>
              <p:cNvPicPr>
                <a:picLocks noChangeAspect="1"/>
              </p:cNvPicPr>
              <p:nvPr/>
            </p:nvPicPr>
            <p:blipFill>
              <a:blip r:embed="rId5"/>
              <a:stretch>
                <a:fillRect/>
              </a:stretch>
            </p:blipFill>
            <p:spPr>
              <a:xfrm>
                <a:off x="1310863" y="4668971"/>
                <a:ext cx="200245" cy="200245"/>
              </a:xfrm>
              <a:prstGeom prst="rect">
                <a:avLst/>
              </a:prstGeom>
            </p:spPr>
          </p:pic>
          <p:pic>
            <p:nvPicPr>
              <p:cNvPr id="26" name="Picture 25">
                <a:extLst>
                  <a:ext uri="{FF2B5EF4-FFF2-40B4-BE49-F238E27FC236}">
                    <a16:creationId xmlns:a16="http://schemas.microsoft.com/office/drawing/2014/main" id="{D576DD70-CC67-2F49-8B58-CE23C04F5773}"/>
                  </a:ext>
                </a:extLst>
              </p:cNvPr>
              <p:cNvPicPr>
                <a:picLocks noChangeAspect="1"/>
              </p:cNvPicPr>
              <p:nvPr/>
            </p:nvPicPr>
            <p:blipFill>
              <a:blip r:embed="rId6"/>
              <a:stretch>
                <a:fillRect/>
              </a:stretch>
            </p:blipFill>
            <p:spPr>
              <a:xfrm>
                <a:off x="2013511" y="4779578"/>
                <a:ext cx="200245" cy="200245"/>
              </a:xfrm>
              <a:prstGeom prst="rect">
                <a:avLst/>
              </a:prstGeom>
            </p:spPr>
          </p:pic>
          <p:pic>
            <p:nvPicPr>
              <p:cNvPr id="28" name="Picture 27">
                <a:extLst>
                  <a:ext uri="{FF2B5EF4-FFF2-40B4-BE49-F238E27FC236}">
                    <a16:creationId xmlns:a16="http://schemas.microsoft.com/office/drawing/2014/main" id="{EA5B2AA3-1EFE-5A43-B179-E1A0F938A87B}"/>
                  </a:ext>
                </a:extLst>
              </p:cNvPr>
              <p:cNvPicPr>
                <a:picLocks noChangeAspect="1"/>
              </p:cNvPicPr>
              <p:nvPr/>
            </p:nvPicPr>
            <p:blipFill>
              <a:blip r:embed="rId7"/>
              <a:stretch>
                <a:fillRect/>
              </a:stretch>
            </p:blipFill>
            <p:spPr>
              <a:xfrm>
                <a:off x="1611150" y="5008460"/>
                <a:ext cx="200245" cy="200245"/>
              </a:xfrm>
              <a:prstGeom prst="rect">
                <a:avLst/>
              </a:prstGeom>
            </p:spPr>
          </p:pic>
          <p:pic>
            <p:nvPicPr>
              <p:cNvPr id="30" name="Picture 29">
                <a:extLst>
                  <a:ext uri="{FF2B5EF4-FFF2-40B4-BE49-F238E27FC236}">
                    <a16:creationId xmlns:a16="http://schemas.microsoft.com/office/drawing/2014/main" id="{8D6ECE80-287F-9240-8775-EB2E830FBB1E}"/>
                  </a:ext>
                </a:extLst>
              </p:cNvPr>
              <p:cNvPicPr>
                <a:picLocks noChangeAspect="1"/>
              </p:cNvPicPr>
              <p:nvPr/>
            </p:nvPicPr>
            <p:blipFill>
              <a:blip r:embed="rId8"/>
              <a:stretch>
                <a:fillRect/>
              </a:stretch>
            </p:blipFill>
            <p:spPr>
              <a:xfrm>
                <a:off x="2850060" y="4458604"/>
                <a:ext cx="200245" cy="200245"/>
              </a:xfrm>
              <a:prstGeom prst="rect">
                <a:avLst/>
              </a:prstGeom>
            </p:spPr>
          </p:pic>
          <p:pic>
            <p:nvPicPr>
              <p:cNvPr id="32" name="Picture 31">
                <a:extLst>
                  <a:ext uri="{FF2B5EF4-FFF2-40B4-BE49-F238E27FC236}">
                    <a16:creationId xmlns:a16="http://schemas.microsoft.com/office/drawing/2014/main" id="{7125C802-8924-F242-B7A7-88442B3B93C9}"/>
                  </a:ext>
                </a:extLst>
              </p:cNvPr>
              <p:cNvPicPr>
                <a:picLocks noChangeAspect="1"/>
              </p:cNvPicPr>
              <p:nvPr/>
            </p:nvPicPr>
            <p:blipFill>
              <a:blip r:embed="rId9"/>
              <a:stretch>
                <a:fillRect/>
              </a:stretch>
            </p:blipFill>
            <p:spPr>
              <a:xfrm>
                <a:off x="3767388" y="4668972"/>
                <a:ext cx="200245" cy="200245"/>
              </a:xfrm>
              <a:prstGeom prst="rect">
                <a:avLst/>
              </a:prstGeom>
            </p:spPr>
          </p:pic>
          <p:pic>
            <p:nvPicPr>
              <p:cNvPr id="34" name="Picture 33">
                <a:extLst>
                  <a:ext uri="{FF2B5EF4-FFF2-40B4-BE49-F238E27FC236}">
                    <a16:creationId xmlns:a16="http://schemas.microsoft.com/office/drawing/2014/main" id="{1E8BCF51-C04B-BF4D-B43E-BC71D5738B1F}"/>
                  </a:ext>
                </a:extLst>
              </p:cNvPr>
              <p:cNvPicPr>
                <a:picLocks noChangeAspect="1"/>
              </p:cNvPicPr>
              <p:nvPr/>
            </p:nvPicPr>
            <p:blipFill>
              <a:blip r:embed="rId10"/>
              <a:stretch>
                <a:fillRect/>
              </a:stretch>
            </p:blipFill>
            <p:spPr>
              <a:xfrm>
                <a:off x="2648292" y="5400398"/>
                <a:ext cx="200245" cy="200245"/>
              </a:xfrm>
              <a:prstGeom prst="rect">
                <a:avLst/>
              </a:prstGeom>
            </p:spPr>
          </p:pic>
          <p:pic>
            <p:nvPicPr>
              <p:cNvPr id="36" name="Picture 35">
                <a:extLst>
                  <a:ext uri="{FF2B5EF4-FFF2-40B4-BE49-F238E27FC236}">
                    <a16:creationId xmlns:a16="http://schemas.microsoft.com/office/drawing/2014/main" id="{12EDB345-B200-5244-A6DF-666A96F69BFC}"/>
                  </a:ext>
                </a:extLst>
              </p:cNvPr>
              <p:cNvPicPr>
                <a:picLocks noChangeAspect="1"/>
              </p:cNvPicPr>
              <p:nvPr/>
            </p:nvPicPr>
            <p:blipFill>
              <a:blip r:embed="rId11"/>
              <a:stretch>
                <a:fillRect/>
              </a:stretch>
            </p:blipFill>
            <p:spPr>
              <a:xfrm>
                <a:off x="3713912" y="5108583"/>
                <a:ext cx="200245" cy="200245"/>
              </a:xfrm>
              <a:prstGeom prst="rect">
                <a:avLst/>
              </a:prstGeom>
            </p:spPr>
          </p:pic>
          <p:pic>
            <p:nvPicPr>
              <p:cNvPr id="38" name="Picture 37">
                <a:extLst>
                  <a:ext uri="{FF2B5EF4-FFF2-40B4-BE49-F238E27FC236}">
                    <a16:creationId xmlns:a16="http://schemas.microsoft.com/office/drawing/2014/main" id="{E4730FB8-517C-FF49-95C2-364722885223}"/>
                  </a:ext>
                </a:extLst>
              </p:cNvPr>
              <p:cNvPicPr>
                <a:picLocks noChangeAspect="1"/>
              </p:cNvPicPr>
              <p:nvPr/>
            </p:nvPicPr>
            <p:blipFill>
              <a:blip r:embed="rId12"/>
              <a:stretch>
                <a:fillRect/>
              </a:stretch>
            </p:blipFill>
            <p:spPr>
              <a:xfrm>
                <a:off x="2234604" y="4389134"/>
                <a:ext cx="200245" cy="200245"/>
              </a:xfrm>
              <a:prstGeom prst="rect">
                <a:avLst/>
              </a:prstGeom>
            </p:spPr>
          </p:pic>
          <p:pic>
            <p:nvPicPr>
              <p:cNvPr id="40" name="Picture 39">
                <a:extLst>
                  <a:ext uri="{FF2B5EF4-FFF2-40B4-BE49-F238E27FC236}">
                    <a16:creationId xmlns:a16="http://schemas.microsoft.com/office/drawing/2014/main" id="{2899F335-A82B-6845-8BD9-BA85A55EDD7A}"/>
                  </a:ext>
                </a:extLst>
              </p:cNvPr>
              <p:cNvPicPr>
                <a:picLocks noChangeAspect="1"/>
              </p:cNvPicPr>
              <p:nvPr/>
            </p:nvPicPr>
            <p:blipFill>
              <a:blip r:embed="rId13"/>
              <a:stretch>
                <a:fillRect/>
              </a:stretch>
            </p:blipFill>
            <p:spPr>
              <a:xfrm>
                <a:off x="2628065" y="4895430"/>
                <a:ext cx="200245" cy="200245"/>
              </a:xfrm>
              <a:prstGeom prst="rect">
                <a:avLst/>
              </a:prstGeom>
            </p:spPr>
          </p:pic>
        </p:grpSp>
      </p:grpSp>
      <p:pic>
        <p:nvPicPr>
          <p:cNvPr id="42" name="Picture 41" descr="A close up of a map&#10;&#10;Description automatically generated">
            <a:extLst>
              <a:ext uri="{FF2B5EF4-FFF2-40B4-BE49-F238E27FC236}">
                <a16:creationId xmlns:a16="http://schemas.microsoft.com/office/drawing/2014/main" id="{B923BC7A-324A-EE40-8FE5-6979367C586D}"/>
              </a:ext>
            </a:extLst>
          </p:cNvPr>
          <p:cNvPicPr>
            <a:picLocks noChangeAspect="1"/>
          </p:cNvPicPr>
          <p:nvPr/>
        </p:nvPicPr>
        <p:blipFill>
          <a:blip r:embed="rId14"/>
          <a:stretch>
            <a:fillRect/>
          </a:stretch>
        </p:blipFill>
        <p:spPr>
          <a:xfrm>
            <a:off x="6720328" y="481045"/>
            <a:ext cx="3992880" cy="2963288"/>
          </a:xfrm>
          <a:prstGeom prst="rect">
            <a:avLst/>
          </a:prstGeom>
        </p:spPr>
      </p:pic>
      <p:grpSp>
        <p:nvGrpSpPr>
          <p:cNvPr id="78" name="Group 77">
            <a:extLst>
              <a:ext uri="{FF2B5EF4-FFF2-40B4-BE49-F238E27FC236}">
                <a16:creationId xmlns:a16="http://schemas.microsoft.com/office/drawing/2014/main" id="{4877056D-C5B9-F844-96BD-149D5212D398}"/>
              </a:ext>
            </a:extLst>
          </p:cNvPr>
          <p:cNvGrpSpPr/>
          <p:nvPr/>
        </p:nvGrpSpPr>
        <p:grpSpPr>
          <a:xfrm>
            <a:off x="10631046" y="4579291"/>
            <a:ext cx="1472453" cy="1270704"/>
            <a:chOff x="5830476" y="4244685"/>
            <a:chExt cx="1911303" cy="1649424"/>
          </a:xfrm>
        </p:grpSpPr>
        <p:pic>
          <p:nvPicPr>
            <p:cNvPr id="49" name="Picture 48">
              <a:extLst>
                <a:ext uri="{FF2B5EF4-FFF2-40B4-BE49-F238E27FC236}">
                  <a16:creationId xmlns:a16="http://schemas.microsoft.com/office/drawing/2014/main" id="{7ACC92FE-3D63-5E4C-899E-7B9901A66FE8}"/>
                </a:ext>
              </a:extLst>
            </p:cNvPr>
            <p:cNvPicPr>
              <a:picLocks noChangeAspect="1"/>
            </p:cNvPicPr>
            <p:nvPr/>
          </p:nvPicPr>
          <p:blipFill>
            <a:blip r:embed="rId15"/>
            <a:stretch>
              <a:fillRect/>
            </a:stretch>
          </p:blipFill>
          <p:spPr>
            <a:xfrm>
              <a:off x="6121219" y="4244685"/>
              <a:ext cx="1329819" cy="1329819"/>
            </a:xfrm>
            <a:prstGeom prst="rect">
              <a:avLst/>
            </a:prstGeom>
          </p:spPr>
        </p:pic>
        <p:sp>
          <p:nvSpPr>
            <p:cNvPr id="77" name="TextBox 76">
              <a:extLst>
                <a:ext uri="{FF2B5EF4-FFF2-40B4-BE49-F238E27FC236}">
                  <a16:creationId xmlns:a16="http://schemas.microsoft.com/office/drawing/2014/main" id="{7639CC84-A9CB-314A-88B5-B1DFE4747863}"/>
                </a:ext>
              </a:extLst>
            </p:cNvPr>
            <p:cNvSpPr txBox="1"/>
            <p:nvPr/>
          </p:nvSpPr>
          <p:spPr>
            <a:xfrm>
              <a:off x="5830476" y="5574504"/>
              <a:ext cx="1911303" cy="319605"/>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(simple Interpolation)</a:t>
              </a:r>
            </a:p>
          </p:txBody>
        </p:sp>
      </p:grpSp>
      <p:grpSp>
        <p:nvGrpSpPr>
          <p:cNvPr id="84" name="Group 83">
            <a:extLst>
              <a:ext uri="{FF2B5EF4-FFF2-40B4-BE49-F238E27FC236}">
                <a16:creationId xmlns:a16="http://schemas.microsoft.com/office/drawing/2014/main" id="{1CA4C8EF-87B3-C74F-8D34-F45CEFD248FB}"/>
              </a:ext>
            </a:extLst>
          </p:cNvPr>
          <p:cNvGrpSpPr/>
          <p:nvPr/>
        </p:nvGrpSpPr>
        <p:grpSpPr>
          <a:xfrm>
            <a:off x="8703120" y="3967156"/>
            <a:ext cx="2010088" cy="2314441"/>
            <a:chOff x="7698491" y="3415167"/>
            <a:chExt cx="2218596" cy="2554519"/>
          </a:xfrm>
        </p:grpSpPr>
        <p:grpSp>
          <p:nvGrpSpPr>
            <p:cNvPr id="82" name="Group 81">
              <a:extLst>
                <a:ext uri="{FF2B5EF4-FFF2-40B4-BE49-F238E27FC236}">
                  <a16:creationId xmlns:a16="http://schemas.microsoft.com/office/drawing/2014/main" id="{DE62E937-5BA6-794D-ABAA-4CB4A34B0B6A}"/>
                </a:ext>
              </a:extLst>
            </p:cNvPr>
            <p:cNvGrpSpPr/>
            <p:nvPr/>
          </p:nvGrpSpPr>
          <p:grpSpPr>
            <a:xfrm>
              <a:off x="7698491" y="3415167"/>
              <a:ext cx="1974455" cy="2554519"/>
              <a:chOff x="7698491" y="3415167"/>
              <a:chExt cx="1974455" cy="2554519"/>
            </a:xfrm>
          </p:grpSpPr>
          <p:grpSp>
            <p:nvGrpSpPr>
              <p:cNvPr id="81" name="Group 80">
                <a:extLst>
                  <a:ext uri="{FF2B5EF4-FFF2-40B4-BE49-F238E27FC236}">
                    <a16:creationId xmlns:a16="http://schemas.microsoft.com/office/drawing/2014/main" id="{9CD4E3BC-D9E6-194E-87FC-2C1B64BB9E8F}"/>
                  </a:ext>
                </a:extLst>
              </p:cNvPr>
              <p:cNvGrpSpPr/>
              <p:nvPr/>
            </p:nvGrpSpPr>
            <p:grpSpPr>
              <a:xfrm>
                <a:off x="7698491" y="3415167"/>
                <a:ext cx="1974455" cy="2554519"/>
                <a:chOff x="7698491" y="3415167"/>
                <a:chExt cx="1974455" cy="2554519"/>
              </a:xfrm>
            </p:grpSpPr>
            <p:grpSp>
              <p:nvGrpSpPr>
                <p:cNvPr id="74" name="Group 73">
                  <a:extLst>
                    <a:ext uri="{FF2B5EF4-FFF2-40B4-BE49-F238E27FC236}">
                      <a16:creationId xmlns:a16="http://schemas.microsoft.com/office/drawing/2014/main" id="{964504BF-C1C0-FE44-9963-49A3213FEE70}"/>
                    </a:ext>
                  </a:extLst>
                </p:cNvPr>
                <p:cNvGrpSpPr/>
                <p:nvPr/>
              </p:nvGrpSpPr>
              <p:grpSpPr>
                <a:xfrm>
                  <a:off x="7750569" y="3415167"/>
                  <a:ext cx="1917500" cy="1448489"/>
                  <a:chOff x="3861235" y="3397204"/>
                  <a:chExt cx="1917500" cy="1448489"/>
                </a:xfrm>
              </p:grpSpPr>
              <p:pic>
                <p:nvPicPr>
                  <p:cNvPr id="45" name="Picture 44">
                    <a:extLst>
                      <a:ext uri="{FF2B5EF4-FFF2-40B4-BE49-F238E27FC236}">
                        <a16:creationId xmlns:a16="http://schemas.microsoft.com/office/drawing/2014/main" id="{4923AD9C-A18E-4D44-94C0-D7ECBFE1808A}"/>
                      </a:ext>
                    </a:extLst>
                  </p:cNvPr>
                  <p:cNvPicPr>
                    <a:picLocks noChangeAspect="1"/>
                  </p:cNvPicPr>
                  <p:nvPr/>
                </p:nvPicPr>
                <p:blipFill>
                  <a:blip r:embed="rId9"/>
                  <a:stretch>
                    <a:fillRect/>
                  </a:stretch>
                </p:blipFill>
                <p:spPr>
                  <a:xfrm>
                    <a:off x="5163279" y="3397204"/>
                    <a:ext cx="615456" cy="615456"/>
                  </a:xfrm>
                  <a:prstGeom prst="rect">
                    <a:avLst/>
                  </a:prstGeom>
                </p:spPr>
              </p:pic>
              <p:cxnSp>
                <p:nvCxnSpPr>
                  <p:cNvPr id="53" name="Straight Connector 52">
                    <a:extLst>
                      <a:ext uri="{FF2B5EF4-FFF2-40B4-BE49-F238E27FC236}">
                        <a16:creationId xmlns:a16="http://schemas.microsoft.com/office/drawing/2014/main" id="{1F62E43B-3B16-4B44-B6CC-910B4D0C3585}"/>
                      </a:ext>
                    </a:extLst>
                  </p:cNvPr>
                  <p:cNvCxnSpPr>
                    <a:cxnSpLocks/>
                  </p:cNvCxnSpPr>
                  <p:nvPr/>
                </p:nvCxnSpPr>
                <p:spPr>
                  <a:xfrm flipV="1">
                    <a:off x="3878948" y="3413161"/>
                    <a:ext cx="1282017" cy="126202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23107AE-0A1E-474E-8130-A8501D6744C4}"/>
                      </a:ext>
                    </a:extLst>
                  </p:cNvPr>
                  <p:cNvCxnSpPr>
                    <a:cxnSpLocks/>
                  </p:cNvCxnSpPr>
                  <p:nvPr/>
                </p:nvCxnSpPr>
                <p:spPr>
                  <a:xfrm flipV="1">
                    <a:off x="3861235" y="3990474"/>
                    <a:ext cx="1912620" cy="85521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D925B643-A088-2D44-B8E8-947F9709A6E4}"/>
                    </a:ext>
                  </a:extLst>
                </p:cNvPr>
                <p:cNvGrpSpPr/>
                <p:nvPr/>
              </p:nvGrpSpPr>
              <p:grpSpPr>
                <a:xfrm>
                  <a:off x="7698491" y="5091597"/>
                  <a:ext cx="1974455" cy="878089"/>
                  <a:chOff x="3809157" y="5073634"/>
                  <a:chExt cx="1974455" cy="878089"/>
                </a:xfrm>
              </p:grpSpPr>
              <p:pic>
                <p:nvPicPr>
                  <p:cNvPr id="47" name="Picture 46">
                    <a:extLst>
                      <a:ext uri="{FF2B5EF4-FFF2-40B4-BE49-F238E27FC236}">
                        <a16:creationId xmlns:a16="http://schemas.microsoft.com/office/drawing/2014/main" id="{3F8A7E65-CB07-CC46-8D28-99F10F3A80F7}"/>
                      </a:ext>
                    </a:extLst>
                  </p:cNvPr>
                  <p:cNvPicPr>
                    <a:picLocks noChangeAspect="1"/>
                  </p:cNvPicPr>
                  <p:nvPr/>
                </p:nvPicPr>
                <p:blipFill>
                  <a:blip r:embed="rId11"/>
                  <a:stretch>
                    <a:fillRect/>
                  </a:stretch>
                </p:blipFill>
                <p:spPr>
                  <a:xfrm>
                    <a:off x="5168156" y="5336267"/>
                    <a:ext cx="615456" cy="615456"/>
                  </a:xfrm>
                  <a:prstGeom prst="rect">
                    <a:avLst/>
                  </a:prstGeom>
                </p:spPr>
              </p:pic>
              <p:cxnSp>
                <p:nvCxnSpPr>
                  <p:cNvPr id="58" name="Straight Connector 57">
                    <a:extLst>
                      <a:ext uri="{FF2B5EF4-FFF2-40B4-BE49-F238E27FC236}">
                        <a16:creationId xmlns:a16="http://schemas.microsoft.com/office/drawing/2014/main" id="{F62CE3EF-28D5-D349-A67F-EFAEA05A935B}"/>
                      </a:ext>
                    </a:extLst>
                  </p:cNvPr>
                  <p:cNvCxnSpPr>
                    <a:cxnSpLocks/>
                  </p:cNvCxnSpPr>
                  <p:nvPr/>
                </p:nvCxnSpPr>
                <p:spPr>
                  <a:xfrm>
                    <a:off x="3809157" y="5073634"/>
                    <a:ext cx="1957041" cy="25727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996C999-3651-7D47-BE48-D865B6530498}"/>
                      </a:ext>
                    </a:extLst>
                  </p:cNvPr>
                  <p:cNvCxnSpPr>
                    <a:cxnSpLocks/>
                  </p:cNvCxnSpPr>
                  <p:nvPr/>
                </p:nvCxnSpPr>
                <p:spPr>
                  <a:xfrm>
                    <a:off x="3814034" y="5304958"/>
                    <a:ext cx="1346931" cy="64676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pic>
            <p:nvPicPr>
              <p:cNvPr id="73" name="Picture 72">
                <a:extLst>
                  <a:ext uri="{FF2B5EF4-FFF2-40B4-BE49-F238E27FC236}">
                    <a16:creationId xmlns:a16="http://schemas.microsoft.com/office/drawing/2014/main" id="{6298C8CE-0CDC-D24F-A5B8-FAA06636A648}"/>
                  </a:ext>
                </a:extLst>
              </p:cNvPr>
              <p:cNvPicPr>
                <a:picLocks noChangeAspect="1"/>
              </p:cNvPicPr>
              <p:nvPr/>
            </p:nvPicPr>
            <p:blipFill>
              <a:blip r:embed="rId16"/>
              <a:stretch>
                <a:fillRect/>
              </a:stretch>
            </p:blipFill>
            <p:spPr>
              <a:xfrm>
                <a:off x="9256483" y="4372416"/>
                <a:ext cx="174284" cy="336118"/>
              </a:xfrm>
              <a:prstGeom prst="rect">
                <a:avLst/>
              </a:prstGeom>
            </p:spPr>
          </p:pic>
        </p:grpSp>
        <p:sp>
          <p:nvSpPr>
            <p:cNvPr id="83" name="TextBox 82">
              <a:extLst>
                <a:ext uri="{FF2B5EF4-FFF2-40B4-BE49-F238E27FC236}">
                  <a16:creationId xmlns:a16="http://schemas.microsoft.com/office/drawing/2014/main" id="{110B3815-2949-C143-AC45-935A06B72D6A}"/>
                </a:ext>
              </a:extLst>
            </p:cNvPr>
            <p:cNvSpPr txBox="1"/>
            <p:nvPr/>
          </p:nvSpPr>
          <p:spPr>
            <a:xfrm>
              <a:off x="8803592" y="4739888"/>
              <a:ext cx="1113495" cy="305732"/>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Interpolation</a:t>
              </a:r>
            </a:p>
          </p:txBody>
        </p:sp>
      </p:grpSp>
    </p:spTree>
    <p:extLst>
      <p:ext uri="{BB962C8B-B14F-4D97-AF65-F5344CB8AC3E}">
        <p14:creationId xmlns:p14="http://schemas.microsoft.com/office/powerpoint/2010/main" val="10031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left)">
                                      <p:cBhvr>
                                        <p:cTn id="19" dur="500"/>
                                        <p:tgtEl>
                                          <p:spTgt spid="8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53F0CA-2110-1845-BF33-B23B74620882}"/>
              </a:ext>
            </a:extLst>
          </p:cNvPr>
          <p:cNvSpPr>
            <a:spLocks noGrp="1"/>
          </p:cNvSpPr>
          <p:nvPr>
            <p:ph type="title"/>
          </p:nvPr>
        </p:nvSpPr>
        <p:spPr/>
        <p:txBody>
          <a:bodyPr/>
          <a:lstStyle/>
          <a:p>
            <a:r>
              <a:rPr lang="en-US" dirty="0"/>
              <a:t>Image-to-Image Applications</a:t>
            </a:r>
          </a:p>
        </p:txBody>
      </p:sp>
      <p:sp>
        <p:nvSpPr>
          <p:cNvPr id="5" name="Text Placeholder 4">
            <a:extLst>
              <a:ext uri="{FF2B5EF4-FFF2-40B4-BE49-F238E27FC236}">
                <a16:creationId xmlns:a16="http://schemas.microsoft.com/office/drawing/2014/main" id="{CF0B5F77-583C-DB4E-BE29-D7DBA3E8EB70}"/>
              </a:ext>
            </a:extLst>
          </p:cNvPr>
          <p:cNvSpPr>
            <a:spLocks noGrp="1"/>
          </p:cNvSpPr>
          <p:nvPr>
            <p:ph type="body" idx="1"/>
          </p:nvPr>
        </p:nvSpPr>
        <p:spPr/>
        <p:txBody>
          <a:bodyPr/>
          <a:lstStyle/>
          <a:p>
            <a:r>
              <a:rPr lang="en-US" dirty="0"/>
              <a:t>Abe Davis, with slides from </a:t>
            </a:r>
            <a:r>
              <a:rPr lang="en-US" dirty="0" err="1"/>
              <a:t>Jin</a:t>
            </a:r>
            <a:r>
              <a:rPr lang="en-US" dirty="0"/>
              <a:t> Sun, Phillip Isola, and Richard Zhang</a:t>
            </a:r>
          </a:p>
        </p:txBody>
      </p:sp>
    </p:spTree>
    <p:extLst>
      <p:ext uri="{BB962C8B-B14F-4D97-AF65-F5344CB8AC3E}">
        <p14:creationId xmlns:p14="http://schemas.microsoft.com/office/powerpoint/2010/main" val="119927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7859-3B05-477B-B248-4620B6EA916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28A7CF7-4763-4A76-B64E-036DC574FE32}"/>
              </a:ext>
            </a:extLst>
          </p:cNvPr>
          <p:cNvSpPr>
            <a:spLocks noGrp="1"/>
          </p:cNvSpPr>
          <p:nvPr>
            <p:ph idx="1"/>
          </p:nvPr>
        </p:nvSpPr>
        <p:spPr/>
        <p:txBody>
          <a:bodyPr/>
          <a:lstStyle/>
          <a:p>
            <a:r>
              <a:rPr lang="en-US" dirty="0"/>
              <a:t>Last time:</a:t>
            </a:r>
          </a:p>
          <a:p>
            <a:pPr lvl="1"/>
            <a:r>
              <a:rPr lang="en-US" dirty="0"/>
              <a:t>How to train convolutional neural networks (CNNs)</a:t>
            </a:r>
          </a:p>
          <a:p>
            <a:pPr lvl="1"/>
            <a:endParaRPr lang="en-US" dirty="0"/>
          </a:p>
          <a:p>
            <a:r>
              <a:rPr lang="en-US" dirty="0"/>
              <a:t>This time:</a:t>
            </a:r>
          </a:p>
          <a:p>
            <a:pPr lvl="1"/>
            <a:r>
              <a:rPr lang="en-US" dirty="0"/>
              <a:t>One more note on training CNNs for new tasks</a:t>
            </a:r>
          </a:p>
          <a:p>
            <a:pPr lvl="1"/>
            <a:r>
              <a:rPr lang="en-US" dirty="0"/>
              <a:t>Dimensionality reduction</a:t>
            </a:r>
          </a:p>
          <a:p>
            <a:pPr lvl="1"/>
            <a:r>
              <a:rPr lang="en-US" dirty="0"/>
              <a:t>Neural networks that produce images</a:t>
            </a:r>
          </a:p>
          <a:p>
            <a:pPr lvl="1"/>
            <a:r>
              <a:rPr lang="en-US" dirty="0"/>
              <a:t>Generative Adversarial Networks (GANs)</a:t>
            </a:r>
          </a:p>
        </p:txBody>
      </p:sp>
    </p:spTree>
    <p:extLst>
      <p:ext uri="{BB962C8B-B14F-4D97-AF65-F5344CB8AC3E}">
        <p14:creationId xmlns:p14="http://schemas.microsoft.com/office/powerpoint/2010/main" val="3325364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9347CB-7106-C745-89FA-C1C8F09573CA}"/>
              </a:ext>
            </a:extLst>
          </p:cNvPr>
          <p:cNvGrpSpPr/>
          <p:nvPr/>
        </p:nvGrpSpPr>
        <p:grpSpPr>
          <a:xfrm>
            <a:off x="471346" y="1351273"/>
            <a:ext cx="4788374" cy="2694120"/>
            <a:chOff x="241227" y="933907"/>
            <a:chExt cx="5248611" cy="2953067"/>
          </a:xfrm>
        </p:grpSpPr>
        <p:sp>
          <p:nvSpPr>
            <p:cNvPr id="6" name="Rounded Rectangle 5">
              <a:extLst>
                <a:ext uri="{FF2B5EF4-FFF2-40B4-BE49-F238E27FC236}">
                  <a16:creationId xmlns:a16="http://schemas.microsoft.com/office/drawing/2014/main" id="{AAAA5C2E-F23F-5741-8273-04FE13F92A2F}"/>
                </a:ext>
              </a:extLst>
            </p:cNvPr>
            <p:cNvSpPr/>
            <p:nvPr/>
          </p:nvSpPr>
          <p:spPr>
            <a:xfrm>
              <a:off x="241227" y="940793"/>
              <a:ext cx="5248611" cy="2946181"/>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9" name="Shape 289"/>
            <p:cNvSpPr/>
            <p:nvPr/>
          </p:nvSpPr>
          <p:spPr>
            <a:xfrm>
              <a:off x="1632392" y="933907"/>
              <a:ext cx="2679542" cy="500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b="1" kern="0" dirty="0">
                  <a:solidFill>
                    <a:srgbClr val="000000"/>
                  </a:solidFill>
                  <a:latin typeface="+mj-lt"/>
                  <a:cs typeface="Calibri" panose="020F0502020204030204" pitchFamily="34" charset="0"/>
                  <a:sym typeface="Helvetica Light"/>
                </a:rPr>
                <a:t>Object labeling</a:t>
              </a:r>
            </a:p>
          </p:txBody>
        </p:sp>
        <p:grpSp>
          <p:nvGrpSpPr>
            <p:cNvPr id="7" name="Group 6">
              <a:extLst>
                <a:ext uri="{FF2B5EF4-FFF2-40B4-BE49-F238E27FC236}">
                  <a16:creationId xmlns:a16="http://schemas.microsoft.com/office/drawing/2014/main" id="{6D47B756-7521-E04B-9BB5-AD9CC743C7A1}"/>
                </a:ext>
              </a:extLst>
            </p:cNvPr>
            <p:cNvGrpSpPr/>
            <p:nvPr/>
          </p:nvGrpSpPr>
          <p:grpSpPr>
            <a:xfrm>
              <a:off x="1323215" y="1560736"/>
              <a:ext cx="3297894" cy="1877493"/>
              <a:chOff x="1291483" y="1635933"/>
              <a:chExt cx="3297894" cy="1877493"/>
            </a:xfrm>
          </p:grpSpPr>
          <p:pic>
            <p:nvPicPr>
              <p:cNvPr id="290" name="pasted-image.png"/>
              <p:cNvPicPr>
                <a:picLocks noChangeAspect="1"/>
              </p:cNvPicPr>
              <p:nvPr/>
            </p:nvPicPr>
            <p:blipFill>
              <a:blip r:embed="rId3"/>
              <a:stretch>
                <a:fillRect/>
              </a:stretch>
            </p:blipFill>
            <p:spPr>
              <a:xfrm>
                <a:off x="1291483" y="1645162"/>
                <a:ext cx="1430511" cy="1859035"/>
              </a:xfrm>
              <a:prstGeom prst="rect">
                <a:avLst/>
              </a:prstGeom>
              <a:ln w="12700" cap="flat">
                <a:noFill/>
                <a:miter lim="400000"/>
              </a:ln>
              <a:effectLst/>
            </p:spPr>
          </p:pic>
          <p:pic>
            <p:nvPicPr>
              <p:cNvPr id="291" name="pasted-image.png"/>
              <p:cNvPicPr>
                <a:picLocks noChangeAspect="1"/>
              </p:cNvPicPr>
              <p:nvPr/>
            </p:nvPicPr>
            <p:blipFill>
              <a:blip r:embed="rId4"/>
              <a:stretch>
                <a:fillRect/>
              </a:stretch>
            </p:blipFill>
            <p:spPr>
              <a:xfrm>
                <a:off x="3151026" y="1635933"/>
                <a:ext cx="1438351" cy="1877493"/>
              </a:xfrm>
              <a:prstGeom prst="rect">
                <a:avLst/>
              </a:prstGeom>
              <a:ln w="12700" cap="flat">
                <a:noFill/>
                <a:miter lim="400000"/>
              </a:ln>
              <a:effectLst/>
            </p:spPr>
          </p:pic>
          <p:sp>
            <p:nvSpPr>
              <p:cNvPr id="292" name="Shape 292"/>
              <p:cNvSpPr/>
              <p:nvPr/>
            </p:nvSpPr>
            <p:spPr>
              <a:xfrm flipV="1">
                <a:off x="2746068" y="2574679"/>
                <a:ext cx="380884" cy="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grpSp>
        <p:sp>
          <p:nvSpPr>
            <p:cNvPr id="293" name="Shape 293"/>
            <p:cNvSpPr/>
            <p:nvPr/>
          </p:nvSpPr>
          <p:spPr>
            <a:xfrm>
              <a:off x="2091312" y="3536322"/>
              <a:ext cx="1761701"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[Long et al. 2015, …]</a:t>
              </a:r>
            </a:p>
          </p:txBody>
        </p:sp>
      </p:grpSp>
      <p:grpSp>
        <p:nvGrpSpPr>
          <p:cNvPr id="13" name="Group 12">
            <a:extLst>
              <a:ext uri="{FF2B5EF4-FFF2-40B4-BE49-F238E27FC236}">
                <a16:creationId xmlns:a16="http://schemas.microsoft.com/office/drawing/2014/main" id="{F150E456-694D-4043-B55B-7F82583A3BC6}"/>
              </a:ext>
            </a:extLst>
          </p:cNvPr>
          <p:cNvGrpSpPr/>
          <p:nvPr/>
        </p:nvGrpSpPr>
        <p:grpSpPr>
          <a:xfrm>
            <a:off x="6029947" y="4201953"/>
            <a:ext cx="5687740" cy="2423340"/>
            <a:chOff x="5756605" y="4016912"/>
            <a:chExt cx="6234423" cy="2656262"/>
          </a:xfrm>
        </p:grpSpPr>
        <p:sp>
          <p:nvSpPr>
            <p:cNvPr id="39" name="Rounded Rectangle 38">
              <a:extLst>
                <a:ext uri="{FF2B5EF4-FFF2-40B4-BE49-F238E27FC236}">
                  <a16:creationId xmlns:a16="http://schemas.microsoft.com/office/drawing/2014/main" id="{3C786066-975B-224F-A479-6BE2CF9588F4}"/>
                </a:ext>
              </a:extLst>
            </p:cNvPr>
            <p:cNvSpPr/>
            <p:nvPr/>
          </p:nvSpPr>
          <p:spPr>
            <a:xfrm>
              <a:off x="5756605" y="4016912"/>
              <a:ext cx="6234423" cy="2656262"/>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4" name="Shape 304"/>
            <p:cNvSpPr/>
            <p:nvPr/>
          </p:nvSpPr>
          <p:spPr>
            <a:xfrm>
              <a:off x="7539833" y="4055918"/>
              <a:ext cx="2667966" cy="500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ctr" defTabSz="410766" hangingPunct="0"/>
              <a:r>
                <a:rPr sz="2500" b="1" kern="0" dirty="0">
                  <a:solidFill>
                    <a:srgbClr val="000000"/>
                  </a:solidFill>
                  <a:latin typeface="+mj-lt"/>
                  <a:cs typeface="Calibri" panose="020F0502020204030204" pitchFamily="34" charset="0"/>
                  <a:sym typeface="Helvetica Light"/>
                </a:rPr>
                <a:t>Style transfer</a:t>
              </a:r>
            </a:p>
          </p:txBody>
        </p:sp>
        <p:sp>
          <p:nvSpPr>
            <p:cNvPr id="306" name="Shape 306"/>
            <p:cNvSpPr/>
            <p:nvPr/>
          </p:nvSpPr>
          <p:spPr>
            <a:xfrm>
              <a:off x="7977083" y="6353224"/>
              <a:ext cx="1822615"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a:t>
              </a:r>
              <a:r>
                <a:rPr sz="1400" kern="0" dirty="0" err="1">
                  <a:solidFill>
                    <a:srgbClr val="000000"/>
                  </a:solidFill>
                  <a:latin typeface="Helvetica Light"/>
                  <a:sym typeface="Helvetica Light"/>
                </a:rPr>
                <a:t>Gatys</a:t>
              </a:r>
              <a:r>
                <a:rPr sz="1400" kern="0" dirty="0">
                  <a:solidFill>
                    <a:srgbClr val="000000"/>
                  </a:solidFill>
                  <a:latin typeface="Helvetica Light"/>
                  <a:sym typeface="Helvetica Light"/>
                </a:rPr>
                <a:t> et al. 2016, …]</a:t>
              </a:r>
            </a:p>
          </p:txBody>
        </p:sp>
        <p:grpSp>
          <p:nvGrpSpPr>
            <p:cNvPr id="12" name="Group 11">
              <a:extLst>
                <a:ext uri="{FF2B5EF4-FFF2-40B4-BE49-F238E27FC236}">
                  <a16:creationId xmlns:a16="http://schemas.microsoft.com/office/drawing/2014/main" id="{5272801F-6B09-3B40-8C93-4A0BF6040F7D}"/>
                </a:ext>
              </a:extLst>
            </p:cNvPr>
            <p:cNvGrpSpPr/>
            <p:nvPr/>
          </p:nvGrpSpPr>
          <p:grpSpPr>
            <a:xfrm>
              <a:off x="6532132" y="4481002"/>
              <a:ext cx="4683369" cy="1851163"/>
              <a:chOff x="6535300" y="4480275"/>
              <a:chExt cx="4683369" cy="1851163"/>
            </a:xfrm>
          </p:grpSpPr>
          <p:grpSp>
            <p:nvGrpSpPr>
              <p:cNvPr id="303" name="Group 303"/>
              <p:cNvGrpSpPr/>
              <p:nvPr/>
            </p:nvGrpSpPr>
            <p:grpSpPr>
              <a:xfrm>
                <a:off x="8891559" y="4480275"/>
                <a:ext cx="2327110" cy="1851163"/>
                <a:chOff x="0" y="14596"/>
                <a:chExt cx="5218906" cy="4151520"/>
              </a:xfrm>
            </p:grpSpPr>
            <p:pic>
              <p:nvPicPr>
                <p:cNvPr id="301" name="pasted-image.png"/>
                <p:cNvPicPr>
                  <a:picLocks noChangeAspect="1"/>
                </p:cNvPicPr>
                <p:nvPr/>
              </p:nvPicPr>
              <p:blipFill>
                <a:blip r:embed="rId5"/>
                <a:stretch>
                  <a:fillRect/>
                </a:stretch>
              </p:blipFill>
              <p:spPr>
                <a:xfrm>
                  <a:off x="0" y="187980"/>
                  <a:ext cx="5218906" cy="3978136"/>
                </a:xfrm>
                <a:prstGeom prst="rect">
                  <a:avLst/>
                </a:prstGeom>
                <a:ln w="12700" cap="flat">
                  <a:noFill/>
                  <a:miter lim="400000"/>
                </a:ln>
                <a:effectLst/>
              </p:spPr>
            </p:pic>
            <p:sp>
              <p:nvSpPr>
                <p:cNvPr id="302" name="Shape 302"/>
                <p:cNvSpPr/>
                <p:nvPr/>
              </p:nvSpPr>
              <p:spPr>
                <a:xfrm>
                  <a:off x="203100" y="14596"/>
                  <a:ext cx="173282" cy="58611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05" name="Shape 305"/>
              <p:cNvSpPr/>
              <p:nvPr/>
            </p:nvSpPr>
            <p:spPr>
              <a:xfrm flipV="1">
                <a:off x="8747916" y="5442065"/>
                <a:ext cx="224655" cy="4894"/>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07" name="pasted-image.png"/>
              <p:cNvPicPr>
                <a:picLocks noChangeAspect="1"/>
              </p:cNvPicPr>
              <p:nvPr/>
            </p:nvPicPr>
            <p:blipFill>
              <a:blip r:embed="rId6"/>
              <a:stretch>
                <a:fillRect/>
              </a:stretch>
            </p:blipFill>
            <p:spPr>
              <a:xfrm>
                <a:off x="6535300" y="4663942"/>
                <a:ext cx="2089345" cy="1561140"/>
              </a:xfrm>
              <a:prstGeom prst="rect">
                <a:avLst/>
              </a:prstGeom>
              <a:ln w="12700" cap="flat">
                <a:noFill/>
                <a:miter lim="400000"/>
              </a:ln>
              <a:effectLst/>
            </p:spPr>
          </p:pic>
        </p:grpSp>
      </p:grpSp>
      <p:grpSp>
        <p:nvGrpSpPr>
          <p:cNvPr id="14" name="Group 13">
            <a:extLst>
              <a:ext uri="{FF2B5EF4-FFF2-40B4-BE49-F238E27FC236}">
                <a16:creationId xmlns:a16="http://schemas.microsoft.com/office/drawing/2014/main" id="{3EA828D3-3894-CF41-A934-4D2E4271003A}"/>
              </a:ext>
            </a:extLst>
          </p:cNvPr>
          <p:cNvGrpSpPr/>
          <p:nvPr/>
        </p:nvGrpSpPr>
        <p:grpSpPr>
          <a:xfrm>
            <a:off x="432856" y="4212628"/>
            <a:ext cx="4825098" cy="2413154"/>
            <a:chOff x="200972" y="4028077"/>
            <a:chExt cx="5288866" cy="2645096"/>
          </a:xfrm>
        </p:grpSpPr>
        <p:sp>
          <p:nvSpPr>
            <p:cNvPr id="40" name="Rounded Rectangle 39">
              <a:extLst>
                <a:ext uri="{FF2B5EF4-FFF2-40B4-BE49-F238E27FC236}">
                  <a16:creationId xmlns:a16="http://schemas.microsoft.com/office/drawing/2014/main" id="{6AE324CB-032E-F847-BF34-63C2BD7E82DC}"/>
                </a:ext>
              </a:extLst>
            </p:cNvPr>
            <p:cNvSpPr/>
            <p:nvPr/>
          </p:nvSpPr>
          <p:spPr>
            <a:xfrm>
              <a:off x="200972" y="4028077"/>
              <a:ext cx="5288866" cy="2645096"/>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0" name="Shape 310"/>
            <p:cNvSpPr/>
            <p:nvPr/>
          </p:nvSpPr>
          <p:spPr>
            <a:xfrm>
              <a:off x="1954135" y="6353224"/>
              <a:ext cx="1782540"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[Reed et al. 201</a:t>
              </a:r>
              <a:r>
                <a:rPr lang="en-US" sz="1400" kern="0" dirty="0">
                  <a:solidFill>
                    <a:srgbClr val="000000"/>
                  </a:solidFill>
                  <a:latin typeface="Helvetica Light"/>
                  <a:sym typeface="Helvetica Light"/>
                </a:rPr>
                <a:t>6</a:t>
              </a:r>
              <a:r>
                <a:rPr sz="1400" kern="0" dirty="0">
                  <a:solidFill>
                    <a:srgbClr val="000000"/>
                  </a:solidFill>
                  <a:latin typeface="Helvetica Light"/>
                  <a:sym typeface="Helvetica Light"/>
                </a:rPr>
                <a:t>, …]</a:t>
              </a:r>
            </a:p>
          </p:txBody>
        </p:sp>
        <p:sp>
          <p:nvSpPr>
            <p:cNvPr id="311" name="Shape 311"/>
            <p:cNvSpPr/>
            <p:nvPr/>
          </p:nvSpPr>
          <p:spPr>
            <a:xfrm>
              <a:off x="1580311" y="4057053"/>
              <a:ext cx="2530191" cy="500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b="1" kern="0" dirty="0">
                  <a:solidFill>
                    <a:srgbClr val="000000"/>
                  </a:solidFill>
                  <a:latin typeface="+mj-lt"/>
                  <a:cs typeface="Calibri" panose="020F0502020204030204" pitchFamily="34" charset="0"/>
                  <a:sym typeface="Helvetica Light"/>
                </a:rPr>
                <a:t>Text-to-photo</a:t>
              </a:r>
            </a:p>
          </p:txBody>
        </p:sp>
        <p:grpSp>
          <p:nvGrpSpPr>
            <p:cNvPr id="11" name="Group 10">
              <a:extLst>
                <a:ext uri="{FF2B5EF4-FFF2-40B4-BE49-F238E27FC236}">
                  <a16:creationId xmlns:a16="http://schemas.microsoft.com/office/drawing/2014/main" id="{42EB2C3F-4D7F-204C-8AEE-34FB97DEB3F3}"/>
                </a:ext>
              </a:extLst>
            </p:cNvPr>
            <p:cNvGrpSpPr/>
            <p:nvPr/>
          </p:nvGrpSpPr>
          <p:grpSpPr>
            <a:xfrm>
              <a:off x="820784" y="4634514"/>
              <a:ext cx="4049243" cy="1597049"/>
              <a:chOff x="837016" y="4550694"/>
              <a:chExt cx="4049243" cy="1597049"/>
            </a:xfrm>
          </p:grpSpPr>
          <p:sp>
            <p:nvSpPr>
              <p:cNvPr id="309" name="Shape 309"/>
              <p:cNvSpPr/>
              <p:nvPr/>
            </p:nvSpPr>
            <p:spPr>
              <a:xfrm flipV="1">
                <a:off x="2871697" y="5349218"/>
                <a:ext cx="329152" cy="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12" name="pasted-image.png"/>
              <p:cNvPicPr>
                <a:picLocks noChangeAspect="1"/>
              </p:cNvPicPr>
              <p:nvPr/>
            </p:nvPicPr>
            <p:blipFill>
              <a:blip r:embed="rId7"/>
              <a:stretch>
                <a:fillRect/>
              </a:stretch>
            </p:blipFill>
            <p:spPr>
              <a:xfrm>
                <a:off x="3289210" y="4550694"/>
                <a:ext cx="1597049" cy="1597049"/>
              </a:xfrm>
              <a:prstGeom prst="rect">
                <a:avLst/>
              </a:prstGeom>
              <a:ln w="12700" cap="flat">
                <a:noFill/>
                <a:miter lim="400000"/>
              </a:ln>
              <a:effectLst/>
            </p:spPr>
          </p:pic>
          <p:sp>
            <p:nvSpPr>
              <p:cNvPr id="313" name="Shape 313"/>
              <p:cNvSpPr/>
              <p:nvPr/>
            </p:nvSpPr>
            <p:spPr>
              <a:xfrm>
                <a:off x="837016" y="4708498"/>
                <a:ext cx="2113959" cy="1281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dirty="0">
                    <a:solidFill>
                      <a:srgbClr val="000000"/>
                    </a:solidFill>
                  </a:rPr>
                  <a:t>“this small bird has a pink breast and crown…”</a:t>
                </a:r>
              </a:p>
            </p:txBody>
          </p:sp>
        </p:grpSp>
      </p:grpSp>
      <p:sp>
        <p:nvSpPr>
          <p:cNvPr id="2" name="Title 1">
            <a:extLst>
              <a:ext uri="{FF2B5EF4-FFF2-40B4-BE49-F238E27FC236}">
                <a16:creationId xmlns:a16="http://schemas.microsoft.com/office/drawing/2014/main" id="{6AA65959-D902-0146-BA8E-9539967A7D4F}"/>
              </a:ext>
            </a:extLst>
          </p:cNvPr>
          <p:cNvSpPr>
            <a:spLocks noGrp="1"/>
          </p:cNvSpPr>
          <p:nvPr>
            <p:ph type="title"/>
          </p:nvPr>
        </p:nvSpPr>
        <p:spPr/>
        <p:txBody>
          <a:bodyPr>
            <a:normAutofit fontScale="90000"/>
          </a:bodyPr>
          <a:lstStyle/>
          <a:p>
            <a:r>
              <a:rPr lang="en-US" dirty="0">
                <a:sym typeface="Helvetica Light"/>
              </a:rPr>
              <a:t>Image prediction (“structured prediction”)</a:t>
            </a:r>
            <a:endParaRPr lang="en-US" dirty="0"/>
          </a:p>
        </p:txBody>
      </p:sp>
      <p:grpSp>
        <p:nvGrpSpPr>
          <p:cNvPr id="3" name="Group 2">
            <a:extLst>
              <a:ext uri="{FF2B5EF4-FFF2-40B4-BE49-F238E27FC236}">
                <a16:creationId xmlns:a16="http://schemas.microsoft.com/office/drawing/2014/main" id="{8F86E660-0C62-4C0B-A87E-D4572CB4A5D7}"/>
              </a:ext>
            </a:extLst>
          </p:cNvPr>
          <p:cNvGrpSpPr/>
          <p:nvPr/>
        </p:nvGrpSpPr>
        <p:grpSpPr>
          <a:xfrm>
            <a:off x="5989691" y="1354213"/>
            <a:ext cx="5687742" cy="2691026"/>
            <a:chOff x="5989691" y="1354213"/>
            <a:chExt cx="5687742" cy="2691026"/>
          </a:xfrm>
        </p:grpSpPr>
        <p:grpSp>
          <p:nvGrpSpPr>
            <p:cNvPr id="10" name="Group 9">
              <a:extLst>
                <a:ext uri="{FF2B5EF4-FFF2-40B4-BE49-F238E27FC236}">
                  <a16:creationId xmlns:a16="http://schemas.microsoft.com/office/drawing/2014/main" id="{B8EA5B04-1D51-2F4E-9BE2-1EFE10B32A00}"/>
                </a:ext>
              </a:extLst>
            </p:cNvPr>
            <p:cNvGrpSpPr/>
            <p:nvPr/>
          </p:nvGrpSpPr>
          <p:grpSpPr>
            <a:xfrm>
              <a:off x="5989691" y="1354213"/>
              <a:ext cx="5687742" cy="2691026"/>
              <a:chOff x="5716350" y="937298"/>
              <a:chExt cx="6234423" cy="2949676"/>
            </a:xfrm>
          </p:grpSpPr>
          <p:sp>
            <p:nvSpPr>
              <p:cNvPr id="37" name="Rounded Rectangle 36">
                <a:extLst>
                  <a:ext uri="{FF2B5EF4-FFF2-40B4-BE49-F238E27FC236}">
                    <a16:creationId xmlns:a16="http://schemas.microsoft.com/office/drawing/2014/main" id="{863A5FD2-5B49-0146-9517-A79136838769}"/>
                  </a:ext>
                </a:extLst>
              </p:cNvPr>
              <p:cNvSpPr/>
              <p:nvPr/>
            </p:nvSpPr>
            <p:spPr>
              <a:xfrm>
                <a:off x="5716350" y="937298"/>
                <a:ext cx="6234423" cy="2949676"/>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5" name="Shape 295"/>
              <p:cNvSpPr/>
              <p:nvPr/>
            </p:nvSpPr>
            <p:spPr>
              <a:xfrm>
                <a:off x="7389246" y="964558"/>
                <a:ext cx="2888635" cy="500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lang="en-US" sz="2500" b="1" kern="0" dirty="0">
                    <a:solidFill>
                      <a:srgbClr val="000000"/>
                    </a:solidFill>
                    <a:latin typeface="+mj-lt"/>
                    <a:cs typeface="Calibri" panose="020F0502020204030204" pitchFamily="34" charset="0"/>
                    <a:sym typeface="Helvetica Light"/>
                  </a:rPr>
                  <a:t>Depth prediction</a:t>
                </a:r>
                <a:endParaRPr sz="2500" b="1" kern="0" dirty="0">
                  <a:solidFill>
                    <a:srgbClr val="000000"/>
                  </a:solidFill>
                  <a:latin typeface="+mj-lt"/>
                  <a:cs typeface="Calibri" panose="020F0502020204030204" pitchFamily="34" charset="0"/>
                  <a:sym typeface="Helvetica Light"/>
                </a:endParaRPr>
              </a:p>
            </p:txBody>
          </p:sp>
        </p:grpSp>
        <p:pic>
          <p:nvPicPr>
            <p:cNvPr id="1026" name="Picture 2">
              <a:extLst>
                <a:ext uri="{FF2B5EF4-FFF2-40B4-BE49-F238E27FC236}">
                  <a16:creationId xmlns:a16="http://schemas.microsoft.com/office/drawing/2014/main" id="{27D00F78-1F3A-48E8-8B6B-EF13374B4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2905" y="1904777"/>
              <a:ext cx="4946254" cy="1820712"/>
            </a:xfrm>
            <a:prstGeom prst="rect">
              <a:avLst/>
            </a:prstGeom>
            <a:noFill/>
            <a:extLst>
              <a:ext uri="{909E8E84-426E-40DD-AFC4-6F175D3DCCD1}">
                <a14:hiddenFill xmlns:a14="http://schemas.microsoft.com/office/drawing/2010/main">
                  <a:solidFill>
                    <a:srgbClr val="FFFFFF"/>
                  </a:solidFill>
                </a14:hiddenFill>
              </a:ext>
            </a:extLst>
          </p:spPr>
        </p:pic>
        <p:sp>
          <p:nvSpPr>
            <p:cNvPr id="38" name="Shape 310">
              <a:extLst>
                <a:ext uri="{FF2B5EF4-FFF2-40B4-BE49-F238E27FC236}">
                  <a16:creationId xmlns:a16="http://schemas.microsoft.com/office/drawing/2014/main" id="{49C0848D-9071-4AAB-A09A-5C2C313A93BF}"/>
                </a:ext>
              </a:extLst>
            </p:cNvPr>
            <p:cNvSpPr/>
            <p:nvPr/>
          </p:nvSpPr>
          <p:spPr>
            <a:xfrm>
              <a:off x="8057735" y="3673447"/>
              <a:ext cx="1806586"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lang="en-US" sz="1400" kern="0" dirty="0">
                  <a:solidFill>
                    <a:srgbClr val="000000"/>
                  </a:solidFill>
                  <a:latin typeface="Helvetica Light"/>
                  <a:sym typeface="Helvetica Light"/>
                </a:rPr>
                <a:t>[Eigen et al. 2014, …]</a:t>
              </a:r>
              <a:endParaRPr sz="1400" kern="0" dirty="0">
                <a:solidFill>
                  <a:srgbClr val="000000"/>
                </a:solidFill>
                <a:latin typeface="Helvetica Light"/>
                <a:sym typeface="Helvetica Light"/>
              </a:endParaRPr>
            </a:p>
          </p:txBody>
        </p:sp>
      </p:grpSp>
    </p:spTree>
    <p:extLst>
      <p:ext uri="{BB962C8B-B14F-4D97-AF65-F5344CB8AC3E}">
        <p14:creationId xmlns:p14="http://schemas.microsoft.com/office/powerpoint/2010/main" val="4121923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AFD2-0E94-450D-9300-5D26CEA770AD}"/>
              </a:ext>
            </a:extLst>
          </p:cNvPr>
          <p:cNvSpPr>
            <a:spLocks noGrp="1"/>
          </p:cNvSpPr>
          <p:nvPr>
            <p:ph type="title"/>
          </p:nvPr>
        </p:nvSpPr>
        <p:spPr/>
        <p:txBody>
          <a:bodyPr/>
          <a:lstStyle/>
          <a:p>
            <a:r>
              <a:rPr lang="en-US" dirty="0"/>
              <a:t>Image classification vs. image translation</a:t>
            </a:r>
          </a:p>
        </p:txBody>
      </p:sp>
      <p:sp>
        <p:nvSpPr>
          <p:cNvPr id="3" name="Content Placeholder 2">
            <a:extLst>
              <a:ext uri="{FF2B5EF4-FFF2-40B4-BE49-F238E27FC236}">
                <a16:creationId xmlns:a16="http://schemas.microsoft.com/office/drawing/2014/main" id="{EDB93E0C-6EA6-4618-B76D-3E8A488EE041}"/>
              </a:ext>
            </a:extLst>
          </p:cNvPr>
          <p:cNvSpPr>
            <a:spLocks noGrp="1"/>
          </p:cNvSpPr>
          <p:nvPr>
            <p:ph idx="1"/>
          </p:nvPr>
        </p:nvSpPr>
        <p:spPr/>
        <p:txBody>
          <a:bodyPr/>
          <a:lstStyle/>
          <a:p>
            <a:r>
              <a:rPr lang="en-US" dirty="0"/>
              <a:t>For image classification, we map an image to a label (e.g., “cat”)</a:t>
            </a:r>
          </a:p>
          <a:p>
            <a:r>
              <a:rPr lang="en-US" dirty="0"/>
              <a:t>For image prediction/translation tasks, we map an image to another image-shaped thing (e.g., a depth map)</a:t>
            </a:r>
          </a:p>
          <a:p>
            <a:r>
              <a:rPr lang="en-US" dirty="0"/>
              <a:t>What kind of convolutional neural network architecture can do this?</a:t>
            </a:r>
          </a:p>
        </p:txBody>
      </p:sp>
    </p:spTree>
    <p:extLst>
      <p:ext uri="{BB962C8B-B14F-4D97-AF65-F5344CB8AC3E}">
        <p14:creationId xmlns:p14="http://schemas.microsoft.com/office/powerpoint/2010/main" val="31688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creenshot&#10;&#10;Description generated with very high confidence">
            <a:extLst>
              <a:ext uri="{FF2B5EF4-FFF2-40B4-BE49-F238E27FC236}">
                <a16:creationId xmlns:a16="http://schemas.microsoft.com/office/drawing/2014/main" id="{BA4C99E3-7BF0-44D8-A20A-DB1A172272BF}"/>
              </a:ext>
            </a:extLst>
          </p:cNvPr>
          <p:cNvPicPr>
            <a:picLocks noChangeAspect="1"/>
          </p:cNvPicPr>
          <p:nvPr/>
        </p:nvPicPr>
        <p:blipFill rotWithShape="1">
          <a:blip r:embed="rId2"/>
          <a:srcRect t="6190" r="72" b="5048"/>
          <a:stretch/>
        </p:blipFill>
        <p:spPr>
          <a:xfrm>
            <a:off x="5746470" y="1797144"/>
            <a:ext cx="6593070" cy="3912754"/>
          </a:xfrm>
          <a:prstGeom prst="rect">
            <a:avLst/>
          </a:prstGeom>
        </p:spPr>
      </p:pic>
      <p:sp>
        <p:nvSpPr>
          <p:cNvPr id="2" name="Title 1">
            <a:extLst>
              <a:ext uri="{FF2B5EF4-FFF2-40B4-BE49-F238E27FC236}">
                <a16:creationId xmlns:a16="http://schemas.microsoft.com/office/drawing/2014/main" id="{78C3E5F0-0D7B-4946-9546-11F8CEFA3102}"/>
              </a:ext>
            </a:extLst>
          </p:cNvPr>
          <p:cNvSpPr>
            <a:spLocks noGrp="1"/>
          </p:cNvSpPr>
          <p:nvPr>
            <p:ph type="title"/>
          </p:nvPr>
        </p:nvSpPr>
        <p:spPr/>
        <p:txBody>
          <a:bodyPr/>
          <a:lstStyle/>
          <a:p>
            <a:r>
              <a:rPr lang="en-US" dirty="0"/>
              <a:t>U-Net</a:t>
            </a:r>
          </a:p>
        </p:txBody>
      </p:sp>
      <p:sp>
        <p:nvSpPr>
          <p:cNvPr id="6" name="Content Placeholder 5">
            <a:extLst>
              <a:ext uri="{FF2B5EF4-FFF2-40B4-BE49-F238E27FC236}">
                <a16:creationId xmlns:a16="http://schemas.microsoft.com/office/drawing/2014/main" id="{1F01A47B-20A7-3248-99BF-8E394C55B400}"/>
              </a:ext>
            </a:extLst>
          </p:cNvPr>
          <p:cNvSpPr>
            <a:spLocks noGrp="1"/>
          </p:cNvSpPr>
          <p:nvPr>
            <p:ph idx="1"/>
          </p:nvPr>
        </p:nvSpPr>
        <p:spPr>
          <a:xfrm>
            <a:off x="377241" y="1367757"/>
            <a:ext cx="5492440" cy="5215605"/>
          </a:xfrm>
        </p:spPr>
        <p:txBody>
          <a:bodyPr>
            <a:normAutofit fontScale="92500" lnSpcReduction="20000"/>
          </a:bodyPr>
          <a:lstStyle/>
          <a:p>
            <a:pPr>
              <a:lnSpc>
                <a:spcPct val="110000"/>
              </a:lnSpc>
            </a:pPr>
            <a:r>
              <a:rPr lang="en-US" dirty="0">
                <a:solidFill>
                  <a:srgbClr val="000000"/>
                </a:solidFill>
                <a:sym typeface="Helvetica Light"/>
              </a:rPr>
              <a:t>A popular network structure to generate same-sized output</a:t>
            </a:r>
            <a:endParaRPr lang="en-US" dirty="0"/>
          </a:p>
          <a:p>
            <a:pPr>
              <a:lnSpc>
                <a:spcPct val="110000"/>
              </a:lnSpc>
            </a:pPr>
            <a:r>
              <a:rPr lang="en-US" dirty="0"/>
              <a:t>Similar to a convolutional autoencoder, but with “skip connections” that concatenate the output of earlier layers onto later layers</a:t>
            </a:r>
          </a:p>
          <a:p>
            <a:pPr>
              <a:lnSpc>
                <a:spcPct val="110000"/>
              </a:lnSpc>
            </a:pPr>
            <a:r>
              <a:rPr lang="en-US" dirty="0"/>
              <a:t>Great for learning transformations from one image to another</a:t>
            </a:r>
          </a:p>
          <a:p>
            <a:pPr>
              <a:lnSpc>
                <a:spcPct val="110000"/>
              </a:lnSpc>
            </a:pPr>
            <a:endParaRPr lang="en-US" dirty="0"/>
          </a:p>
        </p:txBody>
      </p:sp>
    </p:spTree>
    <p:extLst>
      <p:ext uri="{BB962C8B-B14F-4D97-AF65-F5344CB8AC3E}">
        <p14:creationId xmlns:p14="http://schemas.microsoft.com/office/powerpoint/2010/main" val="11887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7"/>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8"/>
          <a:srcRect/>
          <a:stretch>
            <a:fillRect/>
          </a:stretch>
        </p:blipFill>
        <p:spPr>
          <a:xfrm>
            <a:off x="7370757" y="1085625"/>
            <a:ext cx="3840274" cy="2885354"/>
          </a:xfrm>
          <a:prstGeom prst="rect">
            <a:avLst/>
          </a:prstGeom>
          <a:ln w="12700">
            <a:miter lim="400000"/>
          </a:ln>
        </p:spPr>
      </p:pic>
      <p:sp>
        <p:nvSpPr>
          <p:cNvPr id="4" name="TextBox 3">
            <a:extLst>
              <a:ext uri="{FF2B5EF4-FFF2-40B4-BE49-F238E27FC236}">
                <a16:creationId xmlns:a16="http://schemas.microsoft.com/office/drawing/2014/main" id="{4B04AD4C-D6A5-488E-8B4C-67FFD913F2E8}"/>
              </a:ext>
            </a:extLst>
          </p:cNvPr>
          <p:cNvSpPr txBox="1"/>
          <p:nvPr/>
        </p:nvSpPr>
        <p:spPr>
          <a:xfrm>
            <a:off x="4408449" y="4705787"/>
            <a:ext cx="4180467" cy="6059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3000" dirty="0">
                <a:solidFill>
                  <a:srgbClr val="000000"/>
                </a:solidFill>
                <a:sym typeface="Helvetica Light"/>
              </a:rPr>
              <a:t>Image Colorization</a:t>
            </a:r>
            <a:endParaRPr lang="en-US" dirty="0"/>
          </a:p>
        </p:txBody>
      </p:sp>
      <p:sp>
        <p:nvSpPr>
          <p:cNvPr id="13" name="TextBox 12">
            <a:extLst>
              <a:ext uri="{FF2B5EF4-FFF2-40B4-BE49-F238E27FC236}">
                <a16:creationId xmlns:a16="http://schemas.microsoft.com/office/drawing/2014/main" id="{0BCDBADE-DC6C-A849-8AAF-2942FF135EF6}"/>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38416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grpSp>
        <p:nvGrpSpPr>
          <p:cNvPr id="380" name="Group 380"/>
          <p:cNvGrpSpPr/>
          <p:nvPr/>
        </p:nvGrpSpPr>
        <p:grpSpPr>
          <a:xfrm>
            <a:off x="3714697" y="4711165"/>
            <a:ext cx="6454527" cy="1529163"/>
            <a:chOff x="0" y="0"/>
            <a:chExt cx="12909051" cy="3058324"/>
          </a:xfrm>
        </p:grpSpPr>
        <p:grpSp>
          <p:nvGrpSpPr>
            <p:cNvPr id="375" name="Group 375"/>
            <p:cNvGrpSpPr/>
            <p:nvPr/>
          </p:nvGrpSpPr>
          <p:grpSpPr>
            <a:xfrm>
              <a:off x="645600" y="934694"/>
              <a:ext cx="5398915" cy="2123630"/>
              <a:chOff x="18589" y="0"/>
              <a:chExt cx="5398913" cy="2123629"/>
            </a:xfrm>
          </p:grpSpPr>
          <p:sp>
            <p:nvSpPr>
              <p:cNvPr id="373" name="Shape 373"/>
              <p:cNvSpPr/>
              <p:nvPr/>
            </p:nvSpPr>
            <p:spPr>
              <a:xfrm>
                <a:off x="18589" y="1209918"/>
                <a:ext cx="5398913"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What </a:t>
                </a:r>
                <a:r>
                  <a:rPr sz="2500" kern="0">
                    <a:solidFill>
                      <a:srgbClr val="000000"/>
                    </a:solidFill>
                    <a:latin typeface="Helvetica Light"/>
                    <a:sym typeface="Helvetica Light"/>
                  </a:rPr>
                  <a:t>should I do”</a:t>
                </a:r>
              </a:p>
            </p:txBody>
          </p:sp>
          <p:sp>
            <p:nvSpPr>
              <p:cNvPr id="374" name="Shape 374"/>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378" name="Group 378"/>
            <p:cNvGrpSpPr/>
            <p:nvPr/>
          </p:nvGrpSpPr>
          <p:grpSpPr>
            <a:xfrm>
              <a:off x="6551368" y="958303"/>
              <a:ext cx="6357683" cy="2094675"/>
              <a:chOff x="-1" y="-1"/>
              <a:chExt cx="6357680" cy="2094673"/>
            </a:xfrm>
          </p:grpSpPr>
          <p:sp>
            <p:nvSpPr>
              <p:cNvPr id="376" name="Shape 376"/>
              <p:cNvSpPr/>
              <p:nvPr/>
            </p:nvSpPr>
            <p:spPr>
              <a:xfrm>
                <a:off x="384891" y="1180961"/>
                <a:ext cx="5972788"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How</a:t>
                </a:r>
                <a:r>
                  <a:rPr sz="2500" kern="0">
                    <a:solidFill>
                      <a:srgbClr val="000000"/>
                    </a:solidFill>
                    <a:latin typeface="Helvetica Light"/>
                    <a:sym typeface="Helvetica Light"/>
                  </a:rPr>
                  <a:t> should I do it?”</a:t>
                </a:r>
              </a:p>
            </p:txBody>
          </p:sp>
          <p:sp>
            <p:nvSpPr>
              <p:cNvPr id="377" name="Shape 377"/>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379" name="pasted-image.pdf"/>
            <p:cNvPicPr>
              <a:picLocks noChangeAspect="1"/>
            </p:cNvPicPr>
            <p:nvPr/>
          </p:nvPicPr>
          <p:blipFill>
            <a:blip r:embed="rId7"/>
            <a:stretch>
              <a:fillRect/>
            </a:stretch>
          </p:blipFill>
          <p:spPr>
            <a:xfrm>
              <a:off x="0" y="0"/>
              <a:ext cx="9525214" cy="1317317"/>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8"/>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9"/>
          <a:srcRect/>
          <a:stretch>
            <a:fillRect/>
          </a:stretch>
        </p:blipFill>
        <p:spPr>
          <a:xfrm>
            <a:off x="7370757" y="1085625"/>
            <a:ext cx="3840274" cy="2885354"/>
          </a:xfrm>
          <a:prstGeom prst="rect">
            <a:avLst/>
          </a:prstGeom>
          <a:ln w="12700">
            <a:miter lim="400000"/>
          </a:ln>
        </p:spPr>
      </p:pic>
      <p:sp>
        <p:nvSpPr>
          <p:cNvPr id="18" name="TextBox 17">
            <a:extLst>
              <a:ext uri="{FF2B5EF4-FFF2-40B4-BE49-F238E27FC236}">
                <a16:creationId xmlns:a16="http://schemas.microsoft.com/office/drawing/2014/main" id="{EA04151A-4493-284A-B9A6-54E785F42532}"/>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35854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6.png"/>
          <p:cNvPicPr>
            <a:picLocks noChangeAspect="1"/>
          </p:cNvPicPr>
          <p:nvPr/>
        </p:nvPicPr>
        <p:blipFill>
          <a:blip r:embed="rId3"/>
          <a:stretch>
            <a:fillRect/>
          </a:stretch>
        </p:blipFill>
        <p:spPr>
          <a:xfrm>
            <a:off x="6673599" y="536197"/>
            <a:ext cx="5126242" cy="3857370"/>
          </a:xfrm>
          <a:prstGeom prst="rect">
            <a:avLst/>
          </a:prstGeom>
          <a:ln w="12700">
            <a:miter lim="400000"/>
          </a:ln>
        </p:spPr>
      </p:pic>
      <p:sp>
        <p:nvSpPr>
          <p:cNvPr id="406" name="Shape 406"/>
          <p:cNvSpPr/>
          <p:nvPr/>
        </p:nvSpPr>
        <p:spPr>
          <a:xfrm>
            <a:off x="7112898" y="4407694"/>
            <a:ext cx="4091185"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Color information: ab channels</a:t>
            </a:r>
          </a:p>
        </p:txBody>
      </p:sp>
      <p:pic>
        <p:nvPicPr>
          <p:cNvPr id="407" name="image4.png"/>
          <p:cNvPicPr>
            <a:picLocks noChangeAspect="1"/>
          </p:cNvPicPr>
          <p:nvPr/>
        </p:nvPicPr>
        <p:blipFill>
          <a:blip r:embed="rId4"/>
          <a:stretch>
            <a:fillRect/>
          </a:stretch>
        </p:blipFill>
        <p:spPr>
          <a:xfrm>
            <a:off x="415291" y="536169"/>
            <a:ext cx="5143160" cy="3857370"/>
          </a:xfrm>
          <a:prstGeom prst="rect">
            <a:avLst/>
          </a:prstGeom>
          <a:ln w="12700">
            <a:miter lim="400000"/>
          </a:ln>
        </p:spPr>
      </p:pic>
      <p:pic>
        <p:nvPicPr>
          <p:cNvPr id="408" name="image4.png"/>
          <p:cNvPicPr>
            <a:picLocks noChangeAspect="1"/>
          </p:cNvPicPr>
          <p:nvPr/>
        </p:nvPicPr>
        <p:blipFill>
          <a:blip r:embed="rId4"/>
          <a:stretch>
            <a:fillRect/>
          </a:stretch>
        </p:blipFill>
        <p:spPr>
          <a:xfrm>
            <a:off x="415291" y="536169"/>
            <a:ext cx="5143159" cy="3857370"/>
          </a:xfrm>
          <a:prstGeom prst="rect">
            <a:avLst/>
          </a:prstGeom>
          <a:ln w="12700">
            <a:miter lim="400000"/>
          </a:ln>
        </p:spPr>
      </p:pic>
      <p:sp>
        <p:nvSpPr>
          <p:cNvPr id="409" name="Shape 409"/>
          <p:cNvSpPr/>
          <p:nvPr/>
        </p:nvSpPr>
        <p:spPr>
          <a:xfrm>
            <a:off x="1035109" y="4416804"/>
            <a:ext cx="3732112"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Grayscale image: L channel</a:t>
            </a:r>
          </a:p>
        </p:txBody>
      </p:sp>
      <p:pic>
        <p:nvPicPr>
          <p:cNvPr id="410" name="image6.png"/>
          <p:cNvPicPr>
            <a:picLocks noChangeAspect="1"/>
          </p:cNvPicPr>
          <p:nvPr/>
        </p:nvPicPr>
        <p:blipFill>
          <a:blip r:embed="rId3">
            <a:alphaModFix amt="50000"/>
          </a:blip>
          <a:stretch>
            <a:fillRect/>
          </a:stretch>
        </p:blipFill>
        <p:spPr>
          <a:xfrm>
            <a:off x="6673599" y="536169"/>
            <a:ext cx="5126242" cy="3857370"/>
          </a:xfrm>
          <a:prstGeom prst="rect">
            <a:avLst/>
          </a:prstGeom>
          <a:ln w="12700">
            <a:miter lim="400000"/>
          </a:ln>
        </p:spPr>
      </p:pic>
      <p:grpSp>
        <p:nvGrpSpPr>
          <p:cNvPr id="413" name="Group 413"/>
          <p:cNvGrpSpPr/>
          <p:nvPr/>
        </p:nvGrpSpPr>
        <p:grpSpPr>
          <a:xfrm>
            <a:off x="5657576" y="1755176"/>
            <a:ext cx="916897" cy="1305055"/>
            <a:chOff x="0" y="0"/>
            <a:chExt cx="1833792" cy="2610108"/>
          </a:xfrm>
        </p:grpSpPr>
        <p:sp>
          <p:nvSpPr>
            <p:cNvPr id="411" name="Shape 411"/>
            <p:cNvSpPr/>
            <p:nvPr/>
          </p:nvSpPr>
          <p:spPr>
            <a:xfrm>
              <a:off x="0" y="0"/>
              <a:ext cx="1833793" cy="2610109"/>
            </a:xfrm>
            <a:prstGeom prst="rightArrow">
              <a:avLst>
                <a:gd name="adj1" fmla="val 50000"/>
                <a:gd name="adj2" fmla="val 53373"/>
              </a:avLst>
            </a:prstGeom>
            <a:noFill/>
            <a:ln w="25400" cap="flat">
              <a:solidFill>
                <a:srgbClr val="000000"/>
              </a:solidFill>
              <a:prstDash val="solid"/>
              <a:miter lim="800000"/>
            </a:ln>
            <a:effectLst/>
          </p:spPr>
          <p:txBody>
            <a:bodyPr wrap="square" lIns="34290" tIns="34290" rIns="34290" bIns="34290" numCol="1" anchor="ctr">
              <a:noAutofit/>
            </a:bodyPr>
            <a:lstStyle/>
            <a:p>
              <a:pPr algn="ctr" hangingPunct="0">
                <a:defRPr sz="7800">
                  <a:solidFill>
                    <a:srgbClr val="FFFFFF"/>
                  </a:solidFill>
                  <a:latin typeface="Calibri"/>
                  <a:ea typeface="Calibri"/>
                  <a:cs typeface="Calibri"/>
                  <a:sym typeface="Calibri"/>
                </a:defRPr>
              </a:pPr>
              <a:endParaRPr sz="3900" kern="0">
                <a:solidFill>
                  <a:srgbClr val="FFFFFF"/>
                </a:solidFill>
                <a:latin typeface="Calibri"/>
                <a:cs typeface="Calibri"/>
                <a:sym typeface="Calibri"/>
              </a:endParaRPr>
            </a:p>
          </p:txBody>
        </p:sp>
        <p:pic>
          <p:nvPicPr>
            <p:cNvPr id="412" name="image3.png"/>
            <p:cNvPicPr>
              <a:picLocks noChangeAspect="1"/>
            </p:cNvPicPr>
            <p:nvPr/>
          </p:nvPicPr>
          <p:blipFill>
            <a:blip r:embed="rId5"/>
            <a:stretch>
              <a:fillRect/>
            </a:stretch>
          </p:blipFill>
          <p:spPr>
            <a:xfrm>
              <a:off x="453916" y="949953"/>
              <a:ext cx="720907" cy="650969"/>
            </a:xfrm>
            <a:prstGeom prst="rect">
              <a:avLst/>
            </a:prstGeom>
            <a:ln w="12700" cap="flat">
              <a:noFill/>
              <a:miter lim="400000"/>
            </a:ln>
            <a:effectLst/>
          </p:spPr>
        </p:pic>
      </p:grpSp>
      <p:grpSp>
        <p:nvGrpSpPr>
          <p:cNvPr id="421" name="Group 421"/>
          <p:cNvGrpSpPr/>
          <p:nvPr/>
        </p:nvGrpSpPr>
        <p:grpSpPr>
          <a:xfrm>
            <a:off x="3488478" y="5023326"/>
            <a:ext cx="6053900" cy="1810423"/>
            <a:chOff x="0" y="0"/>
            <a:chExt cx="12107799" cy="3620843"/>
          </a:xfrm>
        </p:grpSpPr>
        <p:pic>
          <p:nvPicPr>
            <p:cNvPr id="414" name="pasted-image.pdf"/>
            <p:cNvPicPr>
              <a:picLocks noChangeAspect="1"/>
            </p:cNvPicPr>
            <p:nvPr/>
          </p:nvPicPr>
          <p:blipFill>
            <a:blip r:embed="rId6"/>
            <a:stretch>
              <a:fillRect/>
            </a:stretch>
          </p:blipFill>
          <p:spPr>
            <a:xfrm>
              <a:off x="0" y="0"/>
              <a:ext cx="9525214" cy="1317317"/>
            </a:xfrm>
            <a:prstGeom prst="rect">
              <a:avLst/>
            </a:prstGeom>
            <a:ln w="12700" cap="flat">
              <a:noFill/>
              <a:miter lim="400000"/>
            </a:ln>
            <a:effectLst/>
          </p:spPr>
        </p:pic>
        <p:grpSp>
          <p:nvGrpSpPr>
            <p:cNvPr id="417" name="Group 417"/>
            <p:cNvGrpSpPr/>
            <p:nvPr/>
          </p:nvGrpSpPr>
          <p:grpSpPr>
            <a:xfrm>
              <a:off x="788266" y="934694"/>
              <a:ext cx="5113582" cy="2686149"/>
              <a:chOff x="161255" y="0"/>
              <a:chExt cx="5113580" cy="2686147"/>
            </a:xfrm>
          </p:grpSpPr>
          <p:sp>
            <p:nvSpPr>
              <p:cNvPr id="415" name="Shape 415"/>
              <p:cNvSpPr/>
              <p:nvPr/>
            </p:nvSpPr>
            <p:spPr>
              <a:xfrm>
                <a:off x="161255" y="1002996"/>
                <a:ext cx="5113580" cy="16831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dirty="0">
                    <a:solidFill>
                      <a:srgbClr val="000000"/>
                    </a:solidFill>
                    <a:latin typeface="Helvetica Light"/>
                    <a:sym typeface="Helvetica Light"/>
                  </a:rPr>
                  <a:t>Objective function</a:t>
                </a:r>
              </a:p>
              <a:p>
                <a:pPr algn="ctr" defTabSz="410766" hangingPunct="0"/>
                <a:r>
                  <a:rPr sz="2500" kern="0" dirty="0">
                    <a:solidFill>
                      <a:srgbClr val="000000"/>
                    </a:solidFill>
                    <a:latin typeface="Helvetica Light"/>
                    <a:sym typeface="Helvetica Light"/>
                  </a:rPr>
                  <a:t>(loss)</a:t>
                </a:r>
              </a:p>
            </p:txBody>
          </p:sp>
          <p:sp>
            <p:nvSpPr>
              <p:cNvPr id="416" name="Shape 416"/>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420" name="Group 420"/>
            <p:cNvGrpSpPr/>
            <p:nvPr/>
          </p:nvGrpSpPr>
          <p:grpSpPr>
            <a:xfrm>
              <a:off x="6596600" y="955816"/>
              <a:ext cx="5511199" cy="1906661"/>
              <a:chOff x="70630" y="124511"/>
              <a:chExt cx="5511198" cy="1906660"/>
            </a:xfrm>
          </p:grpSpPr>
          <p:sp>
            <p:nvSpPr>
              <p:cNvPr id="418" name="Shape 418"/>
              <p:cNvSpPr/>
              <p:nvPr/>
            </p:nvSpPr>
            <p:spPr>
              <a:xfrm>
                <a:off x="1160746" y="1117461"/>
                <a:ext cx="4421082" cy="9137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Neural Network</a:t>
                </a:r>
              </a:p>
            </p:txBody>
          </p:sp>
          <p:sp>
            <p:nvSpPr>
              <p:cNvPr id="419" name="Shape 419"/>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422" name="pasted-image.pdf"/>
          <p:cNvPicPr>
            <a:picLocks noChangeAspect="1"/>
          </p:cNvPicPr>
          <p:nvPr/>
        </p:nvPicPr>
        <p:blipFill>
          <a:blip r:embed="rId7"/>
          <a:stretch>
            <a:fillRect/>
          </a:stretch>
        </p:blipFill>
        <p:spPr>
          <a:xfrm>
            <a:off x="2826334" y="166179"/>
            <a:ext cx="321093" cy="248117"/>
          </a:xfrm>
          <a:prstGeom prst="rect">
            <a:avLst/>
          </a:prstGeom>
          <a:ln w="12700">
            <a:miter lim="400000"/>
          </a:ln>
        </p:spPr>
      </p:pic>
      <p:pic>
        <p:nvPicPr>
          <p:cNvPr id="423" name="pasted-image.pdf"/>
          <p:cNvPicPr>
            <a:picLocks noChangeAspect="1"/>
          </p:cNvPicPr>
          <p:nvPr/>
        </p:nvPicPr>
        <p:blipFill>
          <a:blip r:embed="rId8"/>
          <a:stretch>
            <a:fillRect/>
          </a:stretch>
        </p:blipFill>
        <p:spPr>
          <a:xfrm>
            <a:off x="9076183" y="106732"/>
            <a:ext cx="321073" cy="366940"/>
          </a:xfrm>
          <a:prstGeom prst="rect">
            <a:avLst/>
          </a:prstGeom>
          <a:ln w="12700">
            <a:miter lim="400000"/>
          </a:ln>
        </p:spPr>
      </p:pic>
      <p:grpSp>
        <p:nvGrpSpPr>
          <p:cNvPr id="448" name="Group 448"/>
          <p:cNvGrpSpPr/>
          <p:nvPr/>
        </p:nvGrpSpPr>
        <p:grpSpPr>
          <a:xfrm>
            <a:off x="286927" y="1393375"/>
            <a:ext cx="3206338" cy="5169406"/>
            <a:chOff x="0" y="0"/>
            <a:chExt cx="6412674" cy="10338811"/>
          </a:xfrm>
        </p:grpSpPr>
        <p:sp>
          <p:nvSpPr>
            <p:cNvPr id="424" name="Shape 424"/>
            <p:cNvSpPr/>
            <p:nvPr/>
          </p:nvSpPr>
          <p:spPr>
            <a:xfrm>
              <a:off x="0" y="150873"/>
              <a:ext cx="6412675" cy="10037065"/>
            </a:xfrm>
            <a:prstGeom prst="rect">
              <a:avLst/>
            </a:prstGeom>
            <a:solidFill>
              <a:srgbClr val="FFFFFF"/>
            </a:solidFill>
            <a:ln w="25400" cap="flat">
              <a:solidFill>
                <a:srgbClr val="000000"/>
              </a:solidFill>
              <a:prstDash val="solid"/>
              <a:miter lim="400000"/>
            </a:ln>
            <a:effectLst>
              <a:outerShdw blurRad="114300" dist="52297" dir="2531122" rotWithShape="0">
                <a:srgbClr val="000000">
                  <a:alpha val="35000"/>
                </a:srgbClr>
              </a:outerShdw>
            </a:effectLst>
          </p:spPr>
          <p:txBody>
            <a:bodyPr wrap="square" lIns="22860" tIns="22860" rIns="22860" bIns="22860" numCol="1" anchor="ctr">
              <a:noAutofit/>
            </a:bodyPr>
            <a:lstStyle/>
            <a:p>
              <a:pPr defTabSz="731520" hangingPunct="0">
                <a:defRPr sz="2900">
                  <a:latin typeface="Calibri"/>
                  <a:ea typeface="Calibri"/>
                  <a:cs typeface="Calibri"/>
                  <a:sym typeface="Calibri"/>
                </a:defRPr>
              </a:pPr>
              <a:endParaRPr sz="1450" kern="0">
                <a:solidFill>
                  <a:srgbClr val="000000"/>
                </a:solidFill>
                <a:latin typeface="Calibri"/>
                <a:cs typeface="Calibri"/>
                <a:sym typeface="Calibri"/>
              </a:endParaRPr>
            </a:p>
          </p:txBody>
        </p:sp>
        <p:grpSp>
          <p:nvGrpSpPr>
            <p:cNvPr id="447" name="Group 447"/>
            <p:cNvGrpSpPr/>
            <p:nvPr/>
          </p:nvGrpSpPr>
          <p:grpSpPr>
            <a:xfrm>
              <a:off x="174902" y="0"/>
              <a:ext cx="5910469" cy="10338812"/>
              <a:chOff x="-76200" y="-69177"/>
              <a:chExt cx="5910467" cy="10338811"/>
            </a:xfrm>
          </p:grpSpPr>
          <p:pic>
            <p:nvPicPr>
              <p:cNvPr id="425" name="pasted-image.png"/>
              <p:cNvPicPr>
                <a:picLocks noChangeAspect="1"/>
              </p:cNvPicPr>
              <p:nvPr/>
            </p:nvPicPr>
            <p:blipFill>
              <a:blip r:embed="rId9"/>
              <a:stretch>
                <a:fillRect/>
              </a:stretch>
            </p:blipFill>
            <p:spPr>
              <a:xfrm>
                <a:off x="3147846" y="6666728"/>
                <a:ext cx="1869963" cy="1869963"/>
              </a:xfrm>
              <a:prstGeom prst="rect">
                <a:avLst/>
              </a:prstGeom>
              <a:ln w="12700" cap="flat">
                <a:noFill/>
                <a:miter lim="400000"/>
              </a:ln>
              <a:effectLst/>
            </p:spPr>
          </p:pic>
          <p:pic>
            <p:nvPicPr>
              <p:cNvPr id="426" name="pasted-image.png"/>
              <p:cNvPicPr>
                <a:picLocks noChangeAspect="1"/>
              </p:cNvPicPr>
              <p:nvPr/>
            </p:nvPicPr>
            <p:blipFill>
              <a:blip r:embed="rId10"/>
              <a:stretch>
                <a:fillRect/>
              </a:stretch>
            </p:blipFill>
            <p:spPr>
              <a:xfrm>
                <a:off x="3147846" y="4242789"/>
                <a:ext cx="1869963" cy="1869962"/>
              </a:xfrm>
              <a:prstGeom prst="rect">
                <a:avLst/>
              </a:prstGeom>
              <a:ln w="12700" cap="flat">
                <a:noFill/>
                <a:miter lim="400000"/>
              </a:ln>
              <a:effectLst/>
            </p:spPr>
          </p:pic>
          <p:pic>
            <p:nvPicPr>
              <p:cNvPr id="427" name="pasted-image-filtered.png"/>
              <p:cNvPicPr>
                <a:picLocks noChangeAspect="1"/>
              </p:cNvPicPr>
              <p:nvPr/>
            </p:nvPicPr>
            <p:blipFill>
              <a:blip r:embed="rId11"/>
              <a:stretch>
                <a:fillRect/>
              </a:stretch>
            </p:blipFill>
            <p:spPr>
              <a:xfrm>
                <a:off x="652501" y="6657165"/>
                <a:ext cx="1869963" cy="1869963"/>
              </a:xfrm>
              <a:prstGeom prst="rect">
                <a:avLst/>
              </a:prstGeom>
              <a:ln w="12700" cap="flat">
                <a:noFill/>
                <a:miter lim="400000"/>
              </a:ln>
              <a:effectLst/>
            </p:spPr>
          </p:pic>
          <p:pic>
            <p:nvPicPr>
              <p:cNvPr id="428" name="pasted-image-filtered.png"/>
              <p:cNvPicPr>
                <a:picLocks noChangeAspect="1"/>
              </p:cNvPicPr>
              <p:nvPr/>
            </p:nvPicPr>
            <p:blipFill>
              <a:blip r:embed="rId12"/>
              <a:stretch>
                <a:fillRect/>
              </a:stretch>
            </p:blipFill>
            <p:spPr>
              <a:xfrm>
                <a:off x="652501" y="4233218"/>
                <a:ext cx="1869963" cy="1869962"/>
              </a:xfrm>
              <a:prstGeom prst="rect">
                <a:avLst/>
              </a:prstGeom>
              <a:ln w="12700" cap="flat">
                <a:noFill/>
                <a:miter lim="400000"/>
              </a:ln>
              <a:effectLst/>
            </p:spPr>
          </p:pic>
          <p:pic>
            <p:nvPicPr>
              <p:cNvPr id="429" name="pasted-image.png"/>
              <p:cNvPicPr>
                <a:picLocks noChangeAspect="1"/>
              </p:cNvPicPr>
              <p:nvPr/>
            </p:nvPicPr>
            <p:blipFill>
              <a:blip r:embed="rId13"/>
              <a:stretch>
                <a:fillRect/>
              </a:stretch>
            </p:blipFill>
            <p:spPr>
              <a:xfrm>
                <a:off x="3147846" y="2181088"/>
                <a:ext cx="1840433" cy="1447592"/>
              </a:xfrm>
              <a:prstGeom prst="rect">
                <a:avLst/>
              </a:prstGeom>
              <a:ln w="12700" cap="flat">
                <a:noFill/>
                <a:miter lim="400000"/>
              </a:ln>
              <a:effectLst/>
            </p:spPr>
          </p:pic>
          <p:pic>
            <p:nvPicPr>
              <p:cNvPr id="430" name="pasted-image-filtered.png"/>
              <p:cNvPicPr>
                <a:picLocks noChangeAspect="1"/>
              </p:cNvPicPr>
              <p:nvPr/>
            </p:nvPicPr>
            <p:blipFill>
              <a:blip r:embed="rId14"/>
              <a:stretch>
                <a:fillRect/>
              </a:stretch>
            </p:blipFill>
            <p:spPr>
              <a:xfrm>
                <a:off x="667272" y="2181088"/>
                <a:ext cx="1840433" cy="1447592"/>
              </a:xfrm>
              <a:prstGeom prst="rect">
                <a:avLst/>
              </a:prstGeom>
              <a:ln w="12700" cap="flat">
                <a:noFill/>
                <a:miter lim="400000"/>
              </a:ln>
              <a:effectLst/>
            </p:spPr>
          </p:pic>
          <p:sp>
            <p:nvSpPr>
              <p:cNvPr id="431" name="Shape 431"/>
              <p:cNvSpPr/>
              <p:nvPr/>
            </p:nvSpPr>
            <p:spPr>
              <a:xfrm>
                <a:off x="-76200" y="-69178"/>
                <a:ext cx="5910468" cy="16011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4200" i="1">
                    <a:latin typeface="Helvetica"/>
                    <a:ea typeface="Helvetica"/>
                    <a:cs typeface="Helvetica"/>
                    <a:sym typeface="Helvetica"/>
                  </a:defRPr>
                </a:lvl1pPr>
              </a:lstStyle>
              <a:p>
                <a:pPr algn="ctr" defTabSz="410766" hangingPunct="0"/>
                <a:r>
                  <a:rPr sz="2100" kern="0">
                    <a:solidFill>
                      <a:srgbClr val="000000"/>
                    </a:solidFill>
                  </a:rPr>
                  <a:t>Training data</a:t>
                </a:r>
              </a:p>
            </p:txBody>
          </p:sp>
          <p:grpSp>
            <p:nvGrpSpPr>
              <p:cNvPr id="435" name="Group 435"/>
              <p:cNvGrpSpPr/>
              <p:nvPr/>
            </p:nvGrpSpPr>
            <p:grpSpPr>
              <a:xfrm>
                <a:off x="123363" y="2168853"/>
                <a:ext cx="5503645" cy="1724316"/>
                <a:chOff x="0" y="0"/>
                <a:chExt cx="5503643" cy="1724315"/>
              </a:xfrm>
            </p:grpSpPr>
            <p:pic>
              <p:nvPicPr>
                <p:cNvPr id="432"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3"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4"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39" name="Group 439"/>
              <p:cNvGrpSpPr/>
              <p:nvPr/>
            </p:nvGrpSpPr>
            <p:grpSpPr>
              <a:xfrm>
                <a:off x="123363" y="6766029"/>
                <a:ext cx="5503645" cy="1724316"/>
                <a:chOff x="0" y="0"/>
                <a:chExt cx="5503643" cy="1724315"/>
              </a:xfrm>
            </p:grpSpPr>
            <p:pic>
              <p:nvPicPr>
                <p:cNvPr id="436"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7"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8"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43" name="Group 443"/>
              <p:cNvGrpSpPr/>
              <p:nvPr/>
            </p:nvGrpSpPr>
            <p:grpSpPr>
              <a:xfrm>
                <a:off x="123363" y="4404146"/>
                <a:ext cx="5503645" cy="1724316"/>
                <a:chOff x="0" y="0"/>
                <a:chExt cx="5503643" cy="1724315"/>
              </a:xfrm>
            </p:grpSpPr>
            <p:pic>
              <p:nvPicPr>
                <p:cNvPr id="440"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41"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42"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sp>
            <p:nvSpPr>
              <p:cNvPr id="444" name="Shape 444"/>
              <p:cNvSpPr/>
              <p:nvPr/>
            </p:nvSpPr>
            <p:spPr>
              <a:xfrm rot="5400000">
                <a:off x="1990810" y="8539087"/>
                <a:ext cx="1928862" cy="1532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defTabSz="1155278">
                  <a:defRPr sz="4200">
                    <a:latin typeface="Adobe 繁黑體 Std B"/>
                    <a:ea typeface="Adobe 繁黑體 Std B"/>
                    <a:cs typeface="Adobe 繁黑體 Std B"/>
                    <a:sym typeface="Adobe 繁黑體 Std B"/>
                  </a:defRPr>
                </a:lvl1pPr>
              </a:lstStyle>
              <a:p>
                <a:pPr algn="ctr" defTabSz="577639" hangingPunct="0"/>
                <a:r>
                  <a:rPr sz="2100" kern="0">
                    <a:solidFill>
                      <a:srgbClr val="000000"/>
                    </a:solidFill>
                  </a:rPr>
                  <a:t>…</a:t>
                </a:r>
              </a:p>
            </p:txBody>
          </p:sp>
          <p:pic>
            <p:nvPicPr>
              <p:cNvPr id="445" name="pasted-image.pdf"/>
              <p:cNvPicPr>
                <a:picLocks noChangeAspect="1"/>
              </p:cNvPicPr>
              <p:nvPr/>
            </p:nvPicPr>
            <p:blipFill>
              <a:blip r:embed="rId7"/>
              <a:srcRect/>
              <a:stretch>
                <a:fillRect/>
              </a:stretch>
            </p:blipFill>
            <p:spPr>
              <a:xfrm>
                <a:off x="1360494" y="1520292"/>
                <a:ext cx="454992" cy="351585"/>
              </a:xfrm>
              <a:prstGeom prst="rect">
                <a:avLst/>
              </a:prstGeom>
              <a:ln w="12700" cap="flat">
                <a:noFill/>
                <a:miter lim="400000"/>
              </a:ln>
              <a:effectLst/>
            </p:spPr>
          </p:pic>
          <p:pic>
            <p:nvPicPr>
              <p:cNvPr id="446" name="pasted-image.pdf"/>
              <p:cNvPicPr>
                <a:picLocks noChangeAspect="1"/>
              </p:cNvPicPr>
              <p:nvPr/>
            </p:nvPicPr>
            <p:blipFill>
              <a:blip r:embed="rId8"/>
              <a:stretch>
                <a:fillRect/>
              </a:stretch>
            </p:blipFill>
            <p:spPr>
              <a:xfrm>
                <a:off x="3865673" y="1448302"/>
                <a:ext cx="434310" cy="496354"/>
              </a:xfrm>
              <a:prstGeom prst="rect">
                <a:avLst/>
              </a:prstGeom>
              <a:ln w="12700" cap="flat">
                <a:noFill/>
                <a:miter lim="400000"/>
              </a:ln>
              <a:effectLst/>
            </p:spPr>
          </p:pic>
        </p:grpSp>
      </p:grpSp>
      <p:sp>
        <p:nvSpPr>
          <p:cNvPr id="47" name="TextBox 46">
            <a:extLst>
              <a:ext uri="{FF2B5EF4-FFF2-40B4-BE49-F238E27FC236}">
                <a16:creationId xmlns:a16="http://schemas.microsoft.com/office/drawing/2014/main" id="{D545B4F9-F586-3746-98DA-08661272F248}"/>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191721966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476" name="Shape 47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7" name="Shape 47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8" name="Shape 47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9" name="Shape 47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0" name="Shape 48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1" name="Shape 48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2" name="Shape 48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3" name="Shape 48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4" name="Shape 48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5" name="Shape 48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6" name="Shape 48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7" name="Shape 48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8" name="Shape 48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9" name="Shape 489"/>
          <p:cNvSpPr/>
          <p:nvPr/>
        </p:nvSpPr>
        <p:spPr>
          <a:xfrm>
            <a:off x="8904517" y="3355094"/>
            <a:ext cx="134287" cy="134287"/>
          </a:xfrm>
          <a:prstGeom prst="rect">
            <a:avLst/>
          </a:prstGeom>
          <a:solidFill>
            <a:schemeClr val="accent3">
              <a:satOff val="18648"/>
              <a:lumOff val="5971"/>
            </a:schemeClr>
          </a:solidFill>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90" name="Shape 490"/>
          <p:cNvSpPr/>
          <p:nvPr/>
        </p:nvSpPr>
        <p:spPr>
          <a:xfrm>
            <a:off x="9006055" y="3186924"/>
            <a:ext cx="1483824" cy="4568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“yellow”</a:t>
            </a:r>
          </a:p>
        </p:txBody>
      </p:sp>
      <p:grpSp>
        <p:nvGrpSpPr>
          <p:cNvPr id="826" name="Group 826"/>
          <p:cNvGrpSpPr/>
          <p:nvPr/>
        </p:nvGrpSpPr>
        <p:grpSpPr>
          <a:xfrm>
            <a:off x="1867782" y="2354822"/>
            <a:ext cx="1558231" cy="1558232"/>
            <a:chOff x="0" y="0"/>
            <a:chExt cx="3116460" cy="3116462"/>
          </a:xfrm>
        </p:grpSpPr>
        <p:sp>
          <p:nvSpPr>
            <p:cNvPr id="491" name="Shape 491"/>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2" name="Shape 492"/>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3" name="Shape 493"/>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4" name="Shape 494"/>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5" name="Shape 495"/>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6" name="Shape 496"/>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7" name="Shape 497"/>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8" name="Shape 498"/>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9" name="Shape 499"/>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0" name="Shape 500"/>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1" name="Shape 501"/>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2" name="Shape 502"/>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3" name="Shape 503"/>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4" name="Shape 504"/>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5" name="Shape 505"/>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6" name="Shape 506"/>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7" name="Shape 507"/>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8" name="Shape 508"/>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9" name="Shape 509"/>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0" name="Shape 510"/>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1" name="Shape 511"/>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2" name="Shape 512"/>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3" name="Shape 513"/>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4" name="Shape 514"/>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5" name="Shape 515"/>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6" name="Shape 516"/>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7" name="Shape 517"/>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8" name="Shape 518"/>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9" name="Shape 519"/>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0" name="Shape 520"/>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1" name="Shape 521"/>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2" name="Shape 522"/>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3" name="Shape 523"/>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4" name="Shape 524"/>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5" name="Shape 525"/>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6" name="Shape 526"/>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7" name="Shape 527"/>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8" name="Shape 528"/>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9" name="Shape 529"/>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0" name="Shape 530"/>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1" name="Shape 531"/>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2" name="Shape 532"/>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3" name="Shape 533"/>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4" name="Shape 534"/>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5" name="Shape 535"/>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6" name="Shape 536"/>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7" name="Shape 537"/>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8" name="Shape 538"/>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9" name="Shape 539"/>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0" name="Shape 540"/>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1" name="Shape 541"/>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2" name="Shape 542"/>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3" name="Shape 543"/>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4" name="Shape 544"/>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5" name="Shape 545"/>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6" name="Shape 546"/>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7" name="Shape 547"/>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8" name="Shape 548"/>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9" name="Shape 549"/>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0" name="Shape 550"/>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1" name="Shape 551"/>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2" name="Shape 552"/>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3" name="Shape 553"/>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4" name="Shape 554"/>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5" name="Shape 555"/>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6" name="Shape 556"/>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7" name="Shape 557"/>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8" name="Shape 558"/>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9" name="Shape 559"/>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0" name="Shape 560"/>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1" name="Shape 561"/>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2" name="Shape 562"/>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3" name="Shape 563"/>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4" name="Shape 564"/>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5" name="Shape 565"/>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6" name="Shape 566"/>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7" name="Shape 567"/>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8" name="Shape 568"/>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9" name="Shape 569"/>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0" name="Shape 570"/>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1" name="Shape 571"/>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2" name="Shape 572"/>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3" name="Shape 573"/>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4" name="Shape 574"/>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5" name="Shape 575"/>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6" name="Shape 576"/>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7" name="Shape 577"/>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8" name="Shape 578"/>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9" name="Shape 579"/>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0" name="Shape 580"/>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1" name="Shape 581"/>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2" name="Shape 582"/>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3" name="Shape 583"/>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4" name="Shape 584"/>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5" name="Shape 585"/>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6" name="Shape 586"/>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7" name="Shape 587"/>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8" name="Shape 588"/>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9" name="Shape 589"/>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0" name="Shape 590"/>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1" name="Shape 591"/>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2" name="Shape 592"/>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3" name="Shape 593"/>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4" name="Shape 594"/>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5" name="Shape 595"/>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6" name="Shape 596"/>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7" name="Shape 597"/>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8" name="Shape 598"/>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9" name="Shape 599"/>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0" name="Shape 600"/>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1" name="Shape 601"/>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2" name="Shape 602"/>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3" name="Shape 603"/>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4" name="Shape 604"/>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5" name="Shape 605"/>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6" name="Shape 606"/>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7" name="Shape 607"/>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8" name="Shape 608"/>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9" name="Shape 609"/>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0" name="Shape 610"/>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1" name="Shape 611"/>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2" name="Shape 612"/>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3" name="Shape 613"/>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4" name="Shape 614"/>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5" name="Shape 615"/>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6" name="Shape 616"/>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7" name="Shape 617"/>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8" name="Shape 618"/>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9" name="Shape 619"/>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0" name="Shape 620"/>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1" name="Shape 621"/>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2" name="Shape 622"/>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3" name="Shape 623"/>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4" name="Shape 624"/>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5" name="Shape 625"/>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6" name="Shape 626"/>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7" name="Shape 627"/>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8" name="Shape 628"/>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9" name="Shape 629"/>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0" name="Shape 630"/>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1" name="Shape 631"/>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2" name="Shape 632"/>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3" name="Shape 633"/>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4" name="Shape 634"/>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5" name="Shape 635"/>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6" name="Shape 636"/>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7" name="Shape 637"/>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8" name="Shape 638"/>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9" name="Shape 639"/>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0" name="Shape 640"/>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1" name="Shape 641"/>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2" name="Shape 642"/>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3" name="Shape 643"/>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4" name="Shape 644"/>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5" name="Shape 645"/>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6" name="Shape 646"/>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7" name="Shape 647"/>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8" name="Shape 648"/>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9" name="Shape 649"/>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0" name="Shape 650"/>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1" name="Shape 651"/>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2" name="Shape 652"/>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3" name="Shape 653"/>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4" name="Shape 654"/>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5" name="Shape 655"/>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6" name="Shape 656"/>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7" name="Shape 657"/>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8" name="Shape 658"/>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9" name="Shape 659"/>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0" name="Shape 660"/>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1" name="Shape 661"/>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2" name="Shape 662"/>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3" name="Shape 663"/>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4" name="Shape 664"/>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5" name="Shape 665"/>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6" name="Shape 666"/>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7" name="Shape 667"/>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8" name="Shape 668"/>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9" name="Shape 669"/>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0" name="Shape 670"/>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1" name="Shape 671"/>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2" name="Shape 672"/>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3" name="Shape 673"/>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4" name="Shape 674"/>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5" name="Shape 675"/>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6" name="Shape 676"/>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7" name="Shape 677"/>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8" name="Shape 678"/>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9" name="Shape 679"/>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0" name="Shape 680"/>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1" name="Shape 681"/>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2" name="Shape 682"/>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3" name="Shape 683"/>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4" name="Shape 684"/>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5" name="Shape 685"/>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6" name="Shape 686"/>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7" name="Shape 687"/>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8" name="Shape 688"/>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9" name="Shape 689"/>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0" name="Shape 690"/>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1" name="Shape 691"/>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2" name="Shape 692"/>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3" name="Shape 693"/>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4" name="Shape 694"/>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5" name="Shape 695"/>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6" name="Shape 696"/>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7" name="Shape 697"/>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8" name="Shape 698"/>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9" name="Shape 699"/>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0" name="Shape 700"/>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1" name="Shape 701"/>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2" name="Shape 702"/>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3" name="Shape 703"/>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4" name="Shape 704"/>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5" name="Shape 705"/>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6" name="Shape 706"/>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7" name="Shape 707"/>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8" name="Shape 708"/>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9" name="Shape 709"/>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0" name="Shape 710"/>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1" name="Shape 711"/>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2" name="Shape 712"/>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3" name="Shape 713"/>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4" name="Shape 714"/>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5" name="Shape 715"/>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6" name="Shape 716"/>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7" name="Shape 717"/>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8" name="Shape 718"/>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9" name="Shape 719"/>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0" name="Shape 720"/>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1" name="Shape 721"/>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2" name="Shape 722"/>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3" name="Shape 723"/>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4" name="Shape 724"/>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5" name="Shape 725"/>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6" name="Shape 726"/>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7" name="Shape 727"/>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8" name="Shape 728"/>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9" name="Shape 729"/>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0" name="Shape 730"/>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1" name="Shape 731"/>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2" name="Shape 732"/>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3" name="Shape 733"/>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4" name="Shape 734"/>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5" name="Shape 735"/>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6" name="Shape 736"/>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7" name="Shape 737"/>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8" name="Shape 738"/>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9" name="Shape 739"/>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0" name="Shape 740"/>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1" name="Shape 741"/>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2" name="Shape 74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3" name="Shape 74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4" name="Shape 74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5" name="Shape 74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6" name="Shape 74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7" name="Shape 74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8" name="Shape 74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9" name="Shape 74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0" name="Shape 75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1" name="Shape 75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2" name="Shape 75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3" name="Shape 75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4" name="Shape 75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5" name="Shape 75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6" name="Shape 75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7" name="Shape 75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8" name="Shape 75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9" name="Shape 75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0" name="Shape 76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1" name="Shape 76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2" name="Shape 76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3" name="Shape 76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4" name="Shape 76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5" name="Shape 76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6" name="Shape 76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7" name="Shape 76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8" name="Shape 76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9" name="Shape 76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0" name="Shape 77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1" name="Shape 77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2" name="Shape 77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3" name="Shape 77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4" name="Shape 77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5" name="Shape 77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6" name="Shape 77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7" name="Shape 77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8" name="Shape 77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9" name="Shape 77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0" name="Shape 78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1" name="Shape 78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2" name="Shape 78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3" name="Shape 78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4" name="Shape 78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5" name="Shape 78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6" name="Shape 78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7" name="Shape 78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8" name="Shape 78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9" name="Shape 78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0" name="Shape 79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1" name="Shape 79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2" name="Shape 79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3" name="Shape 79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4" name="Shape 79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5" name="Shape 79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6" name="Shape 79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7" name="Shape 79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8" name="Shape 79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9" name="Shape 79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0" name="Shape 80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1" name="Shape 80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2" name="Shape 80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3" name="Shape 80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4" name="Shape 80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5" name="Shape 80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6" name="Shape 80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7" name="Shape 807"/>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8" name="Shape 808"/>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9" name="Shape 809"/>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0" name="Shape 810"/>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1" name="Shape 811"/>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2" name="Shape 812"/>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3" name="Shape 813"/>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4" name="Shape 814"/>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5" name="Shape 815"/>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6" name="Shape 816"/>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7" name="Shape 817"/>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8" name="Shape 818"/>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9" name="Shape 819"/>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0" name="Shape 820"/>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1" name="Shape 821"/>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2" name="Shape 822"/>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3" name="Shape 823"/>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4" name="Shape 824"/>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5" name="Shape 825"/>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833" name="Group 833"/>
          <p:cNvGrpSpPr/>
          <p:nvPr/>
        </p:nvGrpSpPr>
        <p:grpSpPr>
          <a:xfrm>
            <a:off x="6081031" y="125544"/>
            <a:ext cx="3264809" cy="1902625"/>
            <a:chOff x="331127" y="0"/>
            <a:chExt cx="6529616" cy="3805248"/>
          </a:xfrm>
        </p:grpSpPr>
        <p:sp>
          <p:nvSpPr>
            <p:cNvPr id="827" name="Shape 827"/>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828" name="Shape 828"/>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829"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830"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831"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832"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
        <p:nvSpPr>
          <p:cNvPr id="362" name="TextBox 361">
            <a:extLst>
              <a:ext uri="{FF2B5EF4-FFF2-40B4-BE49-F238E27FC236}">
                <a16:creationId xmlns:a16="http://schemas.microsoft.com/office/drawing/2014/main" id="{68F3F632-D050-C541-A702-F232F40A3347}"/>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101342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
        <p:nvSpPr>
          <p:cNvPr id="2" name="Shape 489">
            <a:extLst>
              <a:ext uri="{FF2B5EF4-FFF2-40B4-BE49-F238E27FC236}">
                <a16:creationId xmlns:a16="http://schemas.microsoft.com/office/drawing/2014/main" id="{FB3AC915-3A9B-4829-ACFD-66374EA75E48}"/>
              </a:ext>
            </a:extLst>
          </p:cNvPr>
          <p:cNvSpPr/>
          <p:nvPr/>
        </p:nvSpPr>
        <p:spPr>
          <a:xfrm>
            <a:off x="8904517" y="3355094"/>
            <a:ext cx="134287" cy="134287"/>
          </a:xfrm>
          <a:prstGeom prst="rect">
            <a:avLst/>
          </a:prstGeom>
          <a:solidFill>
            <a:schemeClr val="tx1">
              <a:lumMod val="75000"/>
              <a:lumOff val="25000"/>
            </a:schemeClr>
          </a:solidFill>
          <a:ln w="25400">
            <a:solidFill>
              <a:srgbClr val="000000"/>
            </a:solidFill>
            <a:miter lim="400000"/>
          </a:ln>
        </p:spPr>
        <p:txBody>
          <a:bodyPr lIns="35719" tIns="35719" rIns="35719" bIns="35719" anchor="ctr"/>
          <a:lstStyle/>
          <a:p>
            <a:pPr algn="ctr" defTabSz="410766" hangingPunct="0">
              <a:defRPr sz="3200"/>
            </a:pPr>
            <a:endParaRPr lang="en-US" sz="1600" kern="0" dirty="0">
              <a:solidFill>
                <a:srgbClr val="000000"/>
              </a:solidFill>
              <a:highlight>
                <a:srgbClr val="FFFF00"/>
              </a:highlight>
              <a:latin typeface="Helvetica Light"/>
            </a:endParaRPr>
          </a:p>
        </p:txBody>
      </p:sp>
      <p:sp>
        <p:nvSpPr>
          <p:cNvPr id="3" name="Shape 490">
            <a:extLst>
              <a:ext uri="{FF2B5EF4-FFF2-40B4-BE49-F238E27FC236}">
                <a16:creationId xmlns:a16="http://schemas.microsoft.com/office/drawing/2014/main" id="{9FD25016-3965-4AA7-B249-48F5488FB348}"/>
              </a:ext>
            </a:extLst>
          </p:cNvPr>
          <p:cNvSpPr/>
          <p:nvPr/>
        </p:nvSpPr>
        <p:spPr>
          <a:xfrm>
            <a:off x="9006055" y="3186924"/>
            <a:ext cx="1483824" cy="4568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66" hangingPunct="0"/>
            <a:r>
              <a:rPr sz="2500" kern="0" dirty="0">
                <a:solidFill>
                  <a:srgbClr val="000000"/>
                </a:solidFill>
                <a:latin typeface="Helvetica Light"/>
                <a:sym typeface="Helvetica Light"/>
              </a:rPr>
              <a:t>“</a:t>
            </a:r>
            <a:r>
              <a:rPr lang="en-US" sz="2500" kern="0" dirty="0">
                <a:solidFill>
                  <a:srgbClr val="000000"/>
                </a:solidFill>
                <a:latin typeface="Helvetica Light"/>
                <a:sym typeface="Helvetica Light"/>
              </a:rPr>
              <a:t>black</a:t>
            </a:r>
            <a:r>
              <a:rPr sz="2500" kern="0" dirty="0">
                <a:solidFill>
                  <a:srgbClr val="000000"/>
                </a:solidFill>
                <a:latin typeface="Helvetica Light"/>
                <a:sym typeface="Helvetica Light"/>
              </a:rPr>
              <a:t>”</a:t>
            </a:r>
          </a:p>
        </p:txBody>
      </p:sp>
      <p:sp>
        <p:nvSpPr>
          <p:cNvPr id="362" name="TextBox 361">
            <a:extLst>
              <a:ext uri="{FF2B5EF4-FFF2-40B4-BE49-F238E27FC236}">
                <a16:creationId xmlns:a16="http://schemas.microsoft.com/office/drawing/2014/main" id="{20CC46D7-A241-DA4A-A6AD-A17750FA854D}"/>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430733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pic>
        <p:nvPicPr>
          <p:cNvPr id="1192" name="pasted-image.pdf"/>
          <p:cNvPicPr>
            <a:picLocks noChangeAspect="1"/>
          </p:cNvPicPr>
          <p:nvPr/>
        </p:nvPicPr>
        <p:blipFill>
          <a:blip r:embed="rId7"/>
          <a:srcRect/>
          <a:stretch>
            <a:fillRect/>
          </a:stretch>
        </p:blipFill>
        <p:spPr>
          <a:xfrm>
            <a:off x="8820415" y="2083039"/>
            <a:ext cx="3598665" cy="2705696"/>
          </a:xfrm>
          <a:prstGeom prst="rect">
            <a:avLst/>
          </a:prstGeom>
          <a:ln w="12700">
            <a:miter lim="400000"/>
          </a:ln>
        </p:spPr>
      </p:pic>
      <p:sp>
        <p:nvSpPr>
          <p:cNvPr id="361" name="TextBox 360">
            <a:extLst>
              <a:ext uri="{FF2B5EF4-FFF2-40B4-BE49-F238E27FC236}">
                <a16:creationId xmlns:a16="http://schemas.microsoft.com/office/drawing/2014/main" id="{581DF2DF-F81C-7848-B06E-CC0DA12C91C5}"/>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430910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BF675-B291-4107-9454-BCE9C61E874F}"/>
              </a:ext>
            </a:extLst>
          </p:cNvPr>
          <p:cNvPicPr>
            <a:picLocks noChangeAspect="1"/>
          </p:cNvPicPr>
          <p:nvPr/>
        </p:nvPicPr>
        <p:blipFill>
          <a:blip r:embed="rId2"/>
          <a:stretch>
            <a:fillRect/>
          </a:stretch>
        </p:blipFill>
        <p:spPr>
          <a:xfrm>
            <a:off x="0" y="0"/>
            <a:ext cx="12192000" cy="6828907"/>
          </a:xfrm>
          <a:prstGeom prst="rect">
            <a:avLst/>
          </a:prstGeom>
        </p:spPr>
      </p:pic>
      <p:sp>
        <p:nvSpPr>
          <p:cNvPr id="3" name="TextBox 2">
            <a:extLst>
              <a:ext uri="{FF2B5EF4-FFF2-40B4-BE49-F238E27FC236}">
                <a16:creationId xmlns:a16="http://schemas.microsoft.com/office/drawing/2014/main" id="{BB4557F2-E583-414B-BC9B-CB942E3C498F}"/>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88114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F902-E28F-476C-9789-F3743EACA9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320263-1450-4F08-872E-3EE26B5B5D8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3D13CE7-9FB9-43E1-9AFE-D49EA19EA285}"/>
              </a:ext>
            </a:extLst>
          </p:cNvPr>
          <p:cNvPicPr>
            <a:picLocks noChangeAspect="1"/>
          </p:cNvPicPr>
          <p:nvPr/>
        </p:nvPicPr>
        <p:blipFill rotWithShape="1">
          <a:blip r:embed="rId2"/>
          <a:srcRect b="14452"/>
          <a:stretch/>
        </p:blipFill>
        <p:spPr>
          <a:xfrm>
            <a:off x="1524378" y="856701"/>
            <a:ext cx="9143244" cy="4401100"/>
          </a:xfrm>
          <a:prstGeom prst="rect">
            <a:avLst/>
          </a:prstGeom>
        </p:spPr>
      </p:pic>
    </p:spTree>
    <p:extLst>
      <p:ext uri="{BB962C8B-B14F-4D97-AF65-F5344CB8AC3E}">
        <p14:creationId xmlns:p14="http://schemas.microsoft.com/office/powerpoint/2010/main" val="4256275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8" name="Group 1238"/>
          <p:cNvGrpSpPr/>
          <p:nvPr/>
        </p:nvGrpSpPr>
        <p:grpSpPr>
          <a:xfrm>
            <a:off x="150220" y="1193040"/>
            <a:ext cx="3858081" cy="3904523"/>
            <a:chOff x="0" y="-6135"/>
            <a:chExt cx="7716161" cy="7809045"/>
          </a:xfrm>
        </p:grpSpPr>
        <p:sp>
          <p:nvSpPr>
            <p:cNvPr id="1236" name="Shape 1236"/>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37" name="Screen Shot 2017-01-11 at 2.36.35 AM-filtered.png"/>
            <p:cNvPicPr>
              <a:picLocks noChangeAspect="1"/>
            </p:cNvPicPr>
            <p:nvPr/>
          </p:nvPicPr>
          <p:blipFill>
            <a:blip r:embed="rId3"/>
            <a:srcRect l="4853" t="5484" r="4567" b="6574"/>
            <a:stretch>
              <a:fillRect/>
            </a:stretch>
          </p:blipFill>
          <p:spPr>
            <a:xfrm>
              <a:off x="0" y="1074488"/>
              <a:ext cx="7716161" cy="6728422"/>
            </a:xfrm>
            <a:prstGeom prst="rect">
              <a:avLst/>
            </a:prstGeom>
            <a:ln w="12700" cap="flat">
              <a:noFill/>
              <a:miter lim="400000"/>
            </a:ln>
            <a:effectLst/>
          </p:spPr>
        </p:pic>
      </p:grpSp>
      <p:grpSp>
        <p:nvGrpSpPr>
          <p:cNvPr id="1241" name="Group 1241"/>
          <p:cNvGrpSpPr/>
          <p:nvPr/>
        </p:nvGrpSpPr>
        <p:grpSpPr>
          <a:xfrm>
            <a:off x="4191723" y="1193040"/>
            <a:ext cx="3897851" cy="3904481"/>
            <a:chOff x="0" y="-6135"/>
            <a:chExt cx="7795701" cy="7808959"/>
          </a:xfrm>
        </p:grpSpPr>
        <p:sp>
          <p:nvSpPr>
            <p:cNvPr id="1239" name="Shape 1239"/>
            <p:cNvSpPr/>
            <p:nvPr/>
          </p:nvSpPr>
          <p:spPr>
            <a:xfrm>
              <a:off x="2658286" y="-6135"/>
              <a:ext cx="228267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Output</a:t>
              </a:r>
            </a:p>
          </p:txBody>
        </p:sp>
        <p:pic>
          <p:nvPicPr>
            <p:cNvPr id="1240" name="pasted-image.pdf"/>
            <p:cNvPicPr>
              <a:picLocks noChangeAspect="1"/>
            </p:cNvPicPr>
            <p:nvPr/>
          </p:nvPicPr>
          <p:blipFill>
            <a:blip r:embed="rId4"/>
            <a:stretch>
              <a:fillRect/>
            </a:stretch>
          </p:blipFill>
          <p:spPr>
            <a:xfrm>
              <a:off x="0" y="1001747"/>
              <a:ext cx="7795701" cy="6801077"/>
            </a:xfrm>
            <a:prstGeom prst="rect">
              <a:avLst/>
            </a:prstGeom>
            <a:ln w="12700" cap="flat">
              <a:noFill/>
              <a:miter lim="400000"/>
            </a:ln>
            <a:effectLst/>
          </p:spPr>
        </p:pic>
      </p:grpSp>
      <p:grpSp>
        <p:nvGrpSpPr>
          <p:cNvPr id="1244" name="Group 1244"/>
          <p:cNvGrpSpPr/>
          <p:nvPr/>
        </p:nvGrpSpPr>
        <p:grpSpPr>
          <a:xfrm>
            <a:off x="8031855" y="1193040"/>
            <a:ext cx="4213388" cy="4122049"/>
            <a:chOff x="0" y="-6135"/>
            <a:chExt cx="8426773" cy="8244095"/>
          </a:xfrm>
        </p:grpSpPr>
        <p:pic>
          <p:nvPicPr>
            <p:cNvPr id="1242" name="Screen Shot 2017-01-11 at 2.36.35 AM.png"/>
            <p:cNvPicPr>
              <a:picLocks noChangeAspect="1"/>
            </p:cNvPicPr>
            <p:nvPr/>
          </p:nvPicPr>
          <p:blipFill>
            <a:blip r:embed="rId5"/>
            <a:stretch>
              <a:fillRect/>
            </a:stretch>
          </p:blipFill>
          <p:spPr>
            <a:xfrm>
              <a:off x="0" y="669469"/>
              <a:ext cx="8426773" cy="7568491"/>
            </a:xfrm>
            <a:prstGeom prst="rect">
              <a:avLst/>
            </a:prstGeom>
            <a:ln w="12700" cap="flat">
              <a:noFill/>
              <a:miter lim="400000"/>
            </a:ln>
            <a:effectLst/>
          </p:spPr>
        </p:pic>
        <p:sp>
          <p:nvSpPr>
            <p:cNvPr id="1243" name="Shape 1243"/>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pic>
        <p:nvPicPr>
          <p:cNvPr id="1245" name="pasted-image.pdf"/>
          <p:cNvPicPr>
            <a:picLocks noChangeAspect="1"/>
          </p:cNvPicPr>
          <p:nvPr/>
        </p:nvPicPr>
        <p:blipFill>
          <a:blip r:embed="rId6"/>
          <a:stretch>
            <a:fillRect/>
          </a:stretch>
        </p:blipFill>
        <p:spPr>
          <a:xfrm>
            <a:off x="3500194" y="5386381"/>
            <a:ext cx="5280908" cy="1056182"/>
          </a:xfrm>
          <a:prstGeom prst="rect">
            <a:avLst/>
          </a:prstGeom>
          <a:ln w="12700">
            <a:miter lim="400000"/>
          </a:ln>
        </p:spPr>
      </p:pic>
      <p:sp>
        <p:nvSpPr>
          <p:cNvPr id="1246" name="Shape 1246"/>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Tree>
    <p:extLst>
      <p:ext uri="{BB962C8B-B14F-4D97-AF65-F5344CB8AC3E}">
        <p14:creationId xmlns:p14="http://schemas.microsoft.com/office/powerpoint/2010/main" val="198739681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0" animBg="1" advAuto="0"/>
      <p:bldP spid="1244"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pasted-image.pdf"/>
          <p:cNvPicPr>
            <a:picLocks noChangeAspect="1"/>
          </p:cNvPicPr>
          <p:nvPr/>
        </p:nvPicPr>
        <p:blipFill>
          <a:blip r:embed="rId3"/>
          <a:stretch>
            <a:fillRect/>
          </a:stretch>
        </p:blipFill>
        <p:spPr>
          <a:xfrm>
            <a:off x="4627016" y="201061"/>
            <a:ext cx="6187772" cy="5545051"/>
          </a:xfrm>
          <a:prstGeom prst="rect">
            <a:avLst/>
          </a:prstGeom>
          <a:ln w="12700">
            <a:miter lim="400000"/>
          </a:ln>
        </p:spPr>
      </p:pic>
      <p:pic>
        <p:nvPicPr>
          <p:cNvPr id="1251" name="Screen Shot 2017-01-11 at 2.36.35 AM-filtered.png"/>
          <p:cNvPicPr>
            <a:picLocks noChangeAspect="1"/>
          </p:cNvPicPr>
          <p:nvPr/>
        </p:nvPicPr>
        <p:blipFill>
          <a:blip r:embed="rId4"/>
          <a:stretch>
            <a:fillRect/>
          </a:stretch>
        </p:blipFill>
        <p:spPr>
          <a:xfrm>
            <a:off x="1448123" y="-73233"/>
            <a:ext cx="3254210" cy="2922762"/>
          </a:xfrm>
          <a:prstGeom prst="rect">
            <a:avLst/>
          </a:prstGeom>
          <a:ln w="12700">
            <a:miter lim="400000"/>
          </a:ln>
        </p:spPr>
      </p:pic>
      <p:sp>
        <p:nvSpPr>
          <p:cNvPr id="1252" name="Shape 1252"/>
          <p:cNvSpPr/>
          <p:nvPr/>
        </p:nvSpPr>
        <p:spPr>
          <a:xfrm>
            <a:off x="3125477" y="1071491"/>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3" name="Shape 1253"/>
          <p:cNvSpPr/>
          <p:nvPr/>
        </p:nvSpPr>
        <p:spPr>
          <a:xfrm>
            <a:off x="7436145" y="210400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4" name="Shape 1254"/>
          <p:cNvSpPr/>
          <p:nvPr/>
        </p:nvSpPr>
        <p:spPr>
          <a:xfrm>
            <a:off x="8622280" y="305766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259" name="Group 1259"/>
          <p:cNvGrpSpPr/>
          <p:nvPr/>
        </p:nvGrpSpPr>
        <p:grpSpPr>
          <a:xfrm>
            <a:off x="7595733" y="2245287"/>
            <a:ext cx="1180586" cy="944611"/>
            <a:chOff x="0" y="0"/>
            <a:chExt cx="2361170" cy="1889219"/>
          </a:xfrm>
        </p:grpSpPr>
        <p:sp>
          <p:nvSpPr>
            <p:cNvPr id="1255" name="Shape 1255"/>
            <p:cNvSpPr/>
            <p:nvPr/>
          </p:nvSpPr>
          <p:spPr>
            <a:xfrm>
              <a:off x="-1" y="0"/>
              <a:ext cx="2361172" cy="1889220"/>
            </a:xfrm>
            <a:prstGeom prst="line">
              <a:avLst/>
            </a:prstGeom>
            <a:noFill/>
            <a:ln w="88900" cap="flat">
              <a:solidFill>
                <a:srgbClr val="FFFFFF"/>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258" name="Group 1258"/>
            <p:cNvGrpSpPr/>
            <p:nvPr/>
          </p:nvGrpSpPr>
          <p:grpSpPr>
            <a:xfrm rot="1620009">
              <a:off x="969044" y="759858"/>
              <a:ext cx="351645" cy="333785"/>
              <a:chOff x="0" y="0"/>
              <a:chExt cx="351643" cy="333784"/>
            </a:xfrm>
          </p:grpSpPr>
          <p:sp>
            <p:nvSpPr>
              <p:cNvPr id="1256" name="Shape 1256"/>
              <p:cNvSpPr/>
              <p:nvPr/>
            </p:nvSpPr>
            <p:spPr>
              <a:xfrm flipH="1">
                <a:off x="0"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257" name="Shape 1257"/>
              <p:cNvSpPr/>
              <p:nvPr/>
            </p:nvSpPr>
            <p:spPr>
              <a:xfrm>
                <a:off x="17859"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1260" name="pasted-image.pdf"/>
          <p:cNvPicPr>
            <a:picLocks noChangeAspect="1"/>
          </p:cNvPicPr>
          <p:nvPr/>
        </p:nvPicPr>
        <p:blipFill>
          <a:blip r:embed="rId5"/>
          <a:stretch>
            <a:fillRect/>
          </a:stretch>
        </p:blipFill>
        <p:spPr>
          <a:xfrm>
            <a:off x="3500194" y="5386381"/>
            <a:ext cx="5280908" cy="1056182"/>
          </a:xfrm>
          <a:prstGeom prst="rect">
            <a:avLst/>
          </a:prstGeom>
          <a:ln w="12700">
            <a:miter lim="400000"/>
          </a:ln>
        </p:spPr>
      </p:pic>
      <p:pic>
        <p:nvPicPr>
          <p:cNvPr id="1261" name="ours_fullres (1).png"/>
          <p:cNvPicPr>
            <a:picLocks noChangeAspect="1"/>
          </p:cNvPicPr>
          <p:nvPr/>
        </p:nvPicPr>
        <p:blipFill>
          <a:blip r:embed="rId6"/>
          <a:stretch>
            <a:fillRect/>
          </a:stretch>
        </p:blipFill>
        <p:spPr>
          <a:xfrm>
            <a:off x="6170157" y="533774"/>
            <a:ext cx="1218445" cy="1056182"/>
          </a:xfrm>
          <a:prstGeom prst="rect">
            <a:avLst/>
          </a:prstGeom>
          <a:ln w="25400">
            <a:solidFill>
              <a:srgbClr val="000000"/>
            </a:solidFill>
            <a:miter lim="400000"/>
          </a:ln>
        </p:spPr>
      </p:pic>
      <p:pic>
        <p:nvPicPr>
          <p:cNvPr id="1262" name="ours_fullres.png"/>
          <p:cNvPicPr>
            <a:picLocks noChangeAspect="1"/>
          </p:cNvPicPr>
          <p:nvPr/>
        </p:nvPicPr>
        <p:blipFill>
          <a:blip r:embed="rId7"/>
          <a:stretch>
            <a:fillRect/>
          </a:stretch>
        </p:blipFill>
        <p:spPr>
          <a:xfrm>
            <a:off x="9692160" y="3247287"/>
            <a:ext cx="1218445" cy="1056182"/>
          </a:xfrm>
          <a:prstGeom prst="rect">
            <a:avLst/>
          </a:prstGeom>
          <a:ln w="25400">
            <a:solidFill>
              <a:srgbClr val="000000"/>
            </a:solidFill>
            <a:miter lim="400000"/>
          </a:ln>
        </p:spPr>
      </p:pic>
      <p:pic>
        <p:nvPicPr>
          <p:cNvPr id="1263" name="pasted-image.pdf"/>
          <p:cNvPicPr>
            <a:picLocks noChangeAspect="1"/>
          </p:cNvPicPr>
          <p:nvPr/>
        </p:nvPicPr>
        <p:blipFill>
          <a:blip r:embed="rId8"/>
          <a:srcRect l="1003" t="2744" r="2398" b="1949"/>
          <a:stretch>
            <a:fillRect/>
          </a:stretch>
        </p:blipFill>
        <p:spPr>
          <a:xfrm>
            <a:off x="8575439" y="1486065"/>
            <a:ext cx="1241751" cy="1068824"/>
          </a:xfrm>
          <a:prstGeom prst="rect">
            <a:avLst/>
          </a:prstGeom>
          <a:ln w="25400">
            <a:solidFill>
              <a:srgbClr val="000000"/>
            </a:solidFill>
            <a:miter lim="400000"/>
          </a:ln>
        </p:spPr>
      </p:pic>
    </p:spTree>
    <p:extLst>
      <p:ext uri="{BB962C8B-B14F-4D97-AF65-F5344CB8AC3E}">
        <p14:creationId xmlns:p14="http://schemas.microsoft.com/office/powerpoint/2010/main" val="23439848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2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2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2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0" animBg="1" advAuto="0"/>
      <p:bldP spid="1253" grpId="0" animBg="1" advAuto="0"/>
      <p:bldP spid="1254" grpId="0" animBg="1" advAuto="0"/>
      <p:bldP spid="1259" grpId="0" animBg="1" advAuto="0"/>
      <p:bldP spid="1261" grpId="0" animBg="1" advAuto="0"/>
      <p:bldP spid="1262" grpId="0" animBg="1" advAuto="0"/>
      <p:bldP spid="1263"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p:nvPr/>
        </p:nvSpPr>
        <p:spPr>
          <a:xfrm>
            <a:off x="491791" y="5349267"/>
            <a:ext cx="10950114"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5600"/>
            </a:lvl1pPr>
          </a:lstStyle>
          <a:p>
            <a:pPr algn="ctr" defTabSz="410766" hangingPunct="0"/>
            <a:r>
              <a:rPr sz="2800" kern="0">
                <a:solidFill>
                  <a:srgbClr val="000000"/>
                </a:solidFill>
                <a:latin typeface="Helvetica Light"/>
                <a:sym typeface="Helvetica Light"/>
              </a:rPr>
              <a:t>Color distribution cross-entropy loss with colorfulness enhancing term. </a:t>
            </a:r>
          </a:p>
        </p:txBody>
      </p:sp>
      <p:grpSp>
        <p:nvGrpSpPr>
          <p:cNvPr id="1270" name="Group 1270"/>
          <p:cNvGrpSpPr/>
          <p:nvPr/>
        </p:nvGrpSpPr>
        <p:grpSpPr>
          <a:xfrm>
            <a:off x="4166989" y="1193040"/>
            <a:ext cx="3858035" cy="3893416"/>
            <a:chOff x="0" y="-6135"/>
            <a:chExt cx="7716069" cy="7786830"/>
          </a:xfrm>
        </p:grpSpPr>
        <p:sp>
          <p:nvSpPr>
            <p:cNvPr id="1268" name="Shape 1268"/>
            <p:cNvSpPr/>
            <p:nvPr/>
          </p:nvSpPr>
          <p:spPr>
            <a:xfrm>
              <a:off x="913748" y="-6135"/>
              <a:ext cx="5584863"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Zhang et al. 2016</a:t>
              </a:r>
            </a:p>
          </p:txBody>
        </p:sp>
        <p:pic>
          <p:nvPicPr>
            <p:cNvPr id="1269" name="pasted-image.pdf"/>
            <p:cNvPicPr>
              <a:picLocks noChangeAspect="1"/>
            </p:cNvPicPr>
            <p:nvPr/>
          </p:nvPicPr>
          <p:blipFill>
            <a:blip r:embed="rId3"/>
            <a:srcRect/>
            <a:stretch>
              <a:fillRect/>
            </a:stretch>
          </p:blipFill>
          <p:spPr>
            <a:xfrm>
              <a:off x="0" y="1049088"/>
              <a:ext cx="7716069" cy="6731607"/>
            </a:xfrm>
            <a:prstGeom prst="rect">
              <a:avLst/>
            </a:prstGeom>
            <a:ln w="12700" cap="flat">
              <a:noFill/>
              <a:miter lim="400000"/>
            </a:ln>
            <a:effectLst/>
          </p:spPr>
        </p:pic>
      </p:grpSp>
      <p:sp>
        <p:nvSpPr>
          <p:cNvPr id="1271" name="Shape 1271"/>
          <p:cNvSpPr/>
          <p:nvPr/>
        </p:nvSpPr>
        <p:spPr>
          <a:xfrm>
            <a:off x="7871561" y="6163958"/>
            <a:ext cx="3916138"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[Zhang, Isola, Efros, ECCV 2016]</a:t>
            </a:r>
          </a:p>
        </p:txBody>
      </p:sp>
      <p:sp>
        <p:nvSpPr>
          <p:cNvPr id="1272" name="Shape 127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grpSp>
        <p:nvGrpSpPr>
          <p:cNvPr id="1275" name="Group 1275"/>
          <p:cNvGrpSpPr/>
          <p:nvPr/>
        </p:nvGrpSpPr>
        <p:grpSpPr>
          <a:xfrm>
            <a:off x="150220" y="1193040"/>
            <a:ext cx="3858081" cy="3904523"/>
            <a:chOff x="0" y="-6135"/>
            <a:chExt cx="7716161" cy="7809045"/>
          </a:xfrm>
        </p:grpSpPr>
        <p:sp>
          <p:nvSpPr>
            <p:cNvPr id="1273" name="Shape 1273"/>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74" name="Screen Shot 2017-01-11 at 2.36.35 AM-filtered.png"/>
            <p:cNvPicPr>
              <a:picLocks noChangeAspect="1"/>
            </p:cNvPicPr>
            <p:nvPr/>
          </p:nvPicPr>
          <p:blipFill>
            <a:blip r:embed="rId4"/>
            <a:srcRect l="4853" t="5484" r="4567" b="6574"/>
            <a:stretch>
              <a:fillRect/>
            </a:stretch>
          </p:blipFill>
          <p:spPr>
            <a:xfrm>
              <a:off x="0" y="1074488"/>
              <a:ext cx="7716161" cy="6728422"/>
            </a:xfrm>
            <a:prstGeom prst="rect">
              <a:avLst/>
            </a:prstGeom>
            <a:ln w="12700" cap="flat">
              <a:noFill/>
              <a:miter lim="400000"/>
            </a:ln>
            <a:effectLst/>
          </p:spPr>
        </p:pic>
      </p:grpSp>
      <p:grpSp>
        <p:nvGrpSpPr>
          <p:cNvPr id="1278" name="Group 1278"/>
          <p:cNvGrpSpPr/>
          <p:nvPr/>
        </p:nvGrpSpPr>
        <p:grpSpPr>
          <a:xfrm>
            <a:off x="8031855" y="1193040"/>
            <a:ext cx="4213388" cy="4122049"/>
            <a:chOff x="0" y="-6135"/>
            <a:chExt cx="8426773" cy="8244095"/>
          </a:xfrm>
        </p:grpSpPr>
        <p:pic>
          <p:nvPicPr>
            <p:cNvPr id="1276" name="Screen Shot 2017-01-11 at 2.36.35 AM.png"/>
            <p:cNvPicPr>
              <a:picLocks noChangeAspect="1"/>
            </p:cNvPicPr>
            <p:nvPr/>
          </p:nvPicPr>
          <p:blipFill>
            <a:blip r:embed="rId5"/>
            <a:srcRect/>
            <a:stretch>
              <a:fillRect/>
            </a:stretch>
          </p:blipFill>
          <p:spPr>
            <a:xfrm>
              <a:off x="0" y="669469"/>
              <a:ext cx="8426773" cy="7568491"/>
            </a:xfrm>
            <a:prstGeom prst="rect">
              <a:avLst/>
            </a:prstGeom>
            <a:ln w="12700" cap="flat">
              <a:noFill/>
              <a:miter lim="400000"/>
            </a:ln>
            <a:effectLst/>
          </p:spPr>
        </p:pic>
        <p:sp>
          <p:nvSpPr>
            <p:cNvPr id="1277" name="Shape 1277"/>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spTree>
    <p:extLst>
      <p:ext uri="{BB962C8B-B14F-4D97-AF65-F5344CB8AC3E}">
        <p14:creationId xmlns:p14="http://schemas.microsoft.com/office/powerpoint/2010/main" val="31864507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7" name="pasted-image-filtered.png"/>
          <p:cNvPicPr>
            <a:picLocks noChangeAspect="1"/>
          </p:cNvPicPr>
          <p:nvPr/>
        </p:nvPicPr>
        <p:blipFill>
          <a:blip r:embed="rId2"/>
          <a:stretch>
            <a:fillRect/>
          </a:stretch>
        </p:blipFill>
        <p:spPr>
          <a:xfrm>
            <a:off x="3075640" y="199985"/>
            <a:ext cx="6031792" cy="6031791"/>
          </a:xfrm>
          <a:prstGeom prst="rect">
            <a:avLst/>
          </a:prstGeom>
          <a:ln w="12700">
            <a:miter lim="400000"/>
          </a:ln>
        </p:spPr>
      </p:pic>
      <p:pic>
        <p:nvPicPr>
          <p:cNvPr id="1288" name="pasted-image.png"/>
          <p:cNvPicPr>
            <a:picLocks noChangeAspect="1"/>
          </p:cNvPicPr>
          <p:nvPr/>
        </p:nvPicPr>
        <p:blipFill>
          <a:blip r:embed="rId3"/>
          <a:stretch>
            <a:fillRect/>
          </a:stretch>
        </p:blipFill>
        <p:spPr>
          <a:xfrm>
            <a:off x="3072072" y="193111"/>
            <a:ext cx="6038928" cy="6038928"/>
          </a:xfrm>
          <a:prstGeom prst="rect">
            <a:avLst/>
          </a:prstGeom>
          <a:ln w="12700">
            <a:miter lim="400000"/>
          </a:ln>
        </p:spPr>
      </p:pic>
    </p:spTree>
    <p:extLst>
      <p:ext uri="{BB962C8B-B14F-4D97-AF65-F5344CB8AC3E}">
        <p14:creationId xmlns:p14="http://schemas.microsoft.com/office/powerpoint/2010/main" val="7100506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88"/>
                                        </p:tgtEl>
                                        <p:attrNameLst>
                                          <p:attrName>style.visibility</p:attrName>
                                        </p:attrNameLst>
                                      </p:cBhvr>
                                      <p:to>
                                        <p:strVal val="visible"/>
                                      </p:to>
                                    </p:set>
                                    <p:animEffect transition="in" filter="dissolve">
                                      <p:cBhvr>
                                        <p:cTn id="7" dur="5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5" name="Screen Shot 2017-01-11 at 2.36.35 AM-filtered.png"/>
          <p:cNvPicPr>
            <a:picLocks noChangeAspect="1"/>
          </p:cNvPicPr>
          <p:nvPr/>
        </p:nvPicPr>
        <p:blipFill>
          <a:blip r:embed="rId3"/>
          <a:stretch>
            <a:fillRect/>
          </a:stretch>
        </p:blipFill>
        <p:spPr>
          <a:xfrm>
            <a:off x="368820" y="1317086"/>
            <a:ext cx="2466984" cy="2215717"/>
          </a:xfrm>
          <a:prstGeom prst="rect">
            <a:avLst/>
          </a:prstGeom>
          <a:ln w="12700">
            <a:miter lim="400000"/>
          </a:ln>
        </p:spPr>
      </p:pic>
      <p:grpSp>
        <p:nvGrpSpPr>
          <p:cNvPr id="1420" name="Group 1420"/>
          <p:cNvGrpSpPr/>
          <p:nvPr/>
        </p:nvGrpSpPr>
        <p:grpSpPr>
          <a:xfrm>
            <a:off x="2798780" y="1854758"/>
            <a:ext cx="1411769" cy="1124633"/>
            <a:chOff x="0" y="0"/>
            <a:chExt cx="2823535" cy="2249265"/>
          </a:xfrm>
        </p:grpSpPr>
        <p:sp>
          <p:nvSpPr>
            <p:cNvPr id="1416" name="Shape 141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17" name="Shape 141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8" name="Shape 141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9" name="Shape 141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21" name="Shape 1421"/>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22" name="Shape 142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pic>
        <p:nvPicPr>
          <p:cNvPr id="1423" name="pasted-image.pdf"/>
          <p:cNvPicPr>
            <a:picLocks noChangeAspect="1"/>
          </p:cNvPicPr>
          <p:nvPr/>
        </p:nvPicPr>
        <p:blipFill>
          <a:blip r:embed="rId4"/>
          <a:stretch>
            <a:fillRect/>
          </a:stretch>
        </p:blipFill>
        <p:spPr>
          <a:xfrm>
            <a:off x="4239543" y="1448395"/>
            <a:ext cx="2276476" cy="1986029"/>
          </a:xfrm>
          <a:prstGeom prst="rect">
            <a:avLst/>
          </a:prstGeom>
          <a:ln w="12700">
            <a:miter lim="400000"/>
          </a:ln>
        </p:spPr>
      </p:pic>
      <p:sp>
        <p:nvSpPr>
          <p:cNvPr id="1424" name="Shape 1424"/>
          <p:cNvSpPr/>
          <p:nvPr/>
        </p:nvSpPr>
        <p:spPr>
          <a:xfrm>
            <a:off x="8417169" y="2212982"/>
            <a:ext cx="19444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L2 regression</a:t>
            </a:r>
          </a:p>
        </p:txBody>
      </p:sp>
      <p:grpSp>
        <p:nvGrpSpPr>
          <p:cNvPr id="1435" name="Group 1435"/>
          <p:cNvGrpSpPr/>
          <p:nvPr/>
        </p:nvGrpSpPr>
        <p:grpSpPr>
          <a:xfrm>
            <a:off x="241191" y="3827354"/>
            <a:ext cx="10120422" cy="2840775"/>
            <a:chOff x="143577" y="-4417"/>
            <a:chExt cx="20240840" cy="5681548"/>
          </a:xfrm>
        </p:grpSpPr>
        <p:pic>
          <p:nvPicPr>
            <p:cNvPr id="1425" name="Screen Shot 2017-01-11 at 2.48.58 AM.png"/>
            <p:cNvPicPr>
              <a:picLocks noChangeAspect="1"/>
            </p:cNvPicPr>
            <p:nvPr/>
          </p:nvPicPr>
          <p:blipFill>
            <a:blip r:embed="rId5"/>
            <a:srcRect l="15736" r="6678"/>
            <a:stretch>
              <a:fillRect/>
            </a:stretch>
          </p:blipFill>
          <p:spPr>
            <a:xfrm>
              <a:off x="608723" y="990321"/>
              <a:ext cx="4552879" cy="3795627"/>
            </a:xfrm>
            <a:prstGeom prst="rect">
              <a:avLst/>
            </a:prstGeom>
            <a:ln w="12700" cap="flat">
              <a:noFill/>
              <a:miter lim="400000"/>
            </a:ln>
            <a:effectLst/>
          </p:spPr>
        </p:pic>
        <p:grpSp>
          <p:nvGrpSpPr>
            <p:cNvPr id="1430" name="Group 1430"/>
            <p:cNvGrpSpPr/>
            <p:nvPr/>
          </p:nvGrpSpPr>
          <p:grpSpPr>
            <a:xfrm>
              <a:off x="5258754" y="1789934"/>
              <a:ext cx="2823537" cy="2249266"/>
              <a:chOff x="0" y="0"/>
              <a:chExt cx="2823535" cy="2249265"/>
            </a:xfrm>
          </p:grpSpPr>
          <p:sp>
            <p:nvSpPr>
              <p:cNvPr id="1426" name="Shape 142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27" name="Shape 142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8" name="Shape 142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9" name="Shape 142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31" name="Shape 1431"/>
            <p:cNvSpPr/>
            <p:nvPr/>
          </p:nvSpPr>
          <p:spPr>
            <a:xfrm>
              <a:off x="143577" y="-4417"/>
              <a:ext cx="4680769"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Super-resolution</a:t>
              </a:r>
            </a:p>
          </p:txBody>
        </p:sp>
        <p:sp>
          <p:nvSpPr>
            <p:cNvPr id="1432" name="Shape 1432"/>
            <p:cNvSpPr/>
            <p:nvPr/>
          </p:nvSpPr>
          <p:spPr>
            <a:xfrm>
              <a:off x="3398794" y="4978861"/>
              <a:ext cx="6543457"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pic>
          <p:nvPicPr>
            <p:cNvPr id="1433" name="Screen Shot 2017-01-11 at 2.49.12 AM.png"/>
            <p:cNvPicPr>
              <a:picLocks noChangeAspect="1"/>
            </p:cNvPicPr>
            <p:nvPr/>
          </p:nvPicPr>
          <p:blipFill>
            <a:blip r:embed="rId6"/>
            <a:srcRect l="16609" r="7458"/>
            <a:stretch>
              <a:fillRect/>
            </a:stretch>
          </p:blipFill>
          <p:spPr>
            <a:xfrm>
              <a:off x="8179372" y="977820"/>
              <a:ext cx="4474851" cy="3820597"/>
            </a:xfrm>
            <a:prstGeom prst="rect">
              <a:avLst/>
            </a:prstGeom>
            <a:ln w="12700" cap="flat">
              <a:noFill/>
              <a:miter lim="400000"/>
            </a:ln>
            <a:effectLst/>
          </p:spPr>
        </p:pic>
        <p:sp>
          <p:nvSpPr>
            <p:cNvPr id="1434" name="Shape 1434"/>
            <p:cNvSpPr/>
            <p:nvPr/>
          </p:nvSpPr>
          <p:spPr>
            <a:xfrm>
              <a:off x="16495530" y="2457712"/>
              <a:ext cx="388888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L2 regression</a:t>
              </a:r>
            </a:p>
          </p:txBody>
        </p:sp>
      </p:grpSp>
      <p:sp>
        <p:nvSpPr>
          <p:cNvPr id="1436" name="Shape 1436"/>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279797004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 name="pasted-image.pdf"/>
          <p:cNvPicPr>
            <a:picLocks noChangeAspect="1"/>
          </p:cNvPicPr>
          <p:nvPr/>
        </p:nvPicPr>
        <p:blipFill>
          <a:blip r:embed="rId3"/>
          <a:stretch>
            <a:fillRect/>
          </a:stretch>
        </p:blipFill>
        <p:spPr>
          <a:xfrm>
            <a:off x="4215333" y="1454745"/>
            <a:ext cx="2259496" cy="1971216"/>
          </a:xfrm>
          <a:prstGeom prst="rect">
            <a:avLst/>
          </a:prstGeom>
          <a:ln w="12700">
            <a:miter lim="400000"/>
          </a:ln>
        </p:spPr>
      </p:pic>
      <p:pic>
        <p:nvPicPr>
          <p:cNvPr id="1441" name="Screen Shot 2017-01-11 at 2.49.30 AM.png"/>
          <p:cNvPicPr>
            <a:picLocks noChangeAspect="1"/>
          </p:cNvPicPr>
          <p:nvPr/>
        </p:nvPicPr>
        <p:blipFill>
          <a:blip r:embed="rId4"/>
          <a:srcRect l="17628" r="7894"/>
          <a:stretch>
            <a:fillRect/>
          </a:stretch>
        </p:blipFill>
        <p:spPr>
          <a:xfrm>
            <a:off x="4277895" y="4318868"/>
            <a:ext cx="2203818" cy="1897813"/>
          </a:xfrm>
          <a:prstGeom prst="rect">
            <a:avLst/>
          </a:prstGeom>
          <a:ln w="12700">
            <a:miter lim="400000"/>
          </a:ln>
        </p:spPr>
      </p:pic>
      <p:pic>
        <p:nvPicPr>
          <p:cNvPr id="1442" name="Screen Shot 2017-01-11 at 2.36.35 AM-filtered.png"/>
          <p:cNvPicPr>
            <a:picLocks noChangeAspect="1"/>
          </p:cNvPicPr>
          <p:nvPr/>
        </p:nvPicPr>
        <p:blipFill>
          <a:blip r:embed="rId5"/>
          <a:stretch>
            <a:fillRect/>
          </a:stretch>
        </p:blipFill>
        <p:spPr>
          <a:xfrm>
            <a:off x="368820" y="1317086"/>
            <a:ext cx="2466984" cy="2215717"/>
          </a:xfrm>
          <a:prstGeom prst="rect">
            <a:avLst/>
          </a:prstGeom>
          <a:ln w="12700">
            <a:miter lim="400000"/>
          </a:ln>
        </p:spPr>
      </p:pic>
      <p:grpSp>
        <p:nvGrpSpPr>
          <p:cNvPr id="1447" name="Group 1447"/>
          <p:cNvGrpSpPr/>
          <p:nvPr/>
        </p:nvGrpSpPr>
        <p:grpSpPr>
          <a:xfrm>
            <a:off x="2798780" y="1854758"/>
            <a:ext cx="1411769" cy="1124633"/>
            <a:chOff x="0" y="0"/>
            <a:chExt cx="2823535" cy="2249265"/>
          </a:xfrm>
        </p:grpSpPr>
        <p:sp>
          <p:nvSpPr>
            <p:cNvPr id="1443" name="Shape 144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44" name="Shape 144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5" name="Shape 144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6" name="Shape 144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48" name="Shape 1448"/>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49" name="Shape 1449"/>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
        <p:nvSpPr>
          <p:cNvPr id="1450" name="Shape 1450"/>
          <p:cNvSpPr/>
          <p:nvPr/>
        </p:nvSpPr>
        <p:spPr>
          <a:xfrm>
            <a:off x="7437375" y="1996286"/>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Cross entropy objective, with colorfulness term</a:t>
            </a:r>
          </a:p>
        </p:txBody>
      </p:sp>
      <p:pic>
        <p:nvPicPr>
          <p:cNvPr id="1451" name="Screen Shot 2017-01-11 at 2.48.58 AM.png"/>
          <p:cNvPicPr>
            <a:picLocks noChangeAspect="1"/>
          </p:cNvPicPr>
          <p:nvPr/>
        </p:nvPicPr>
        <p:blipFill>
          <a:blip r:embed="rId6"/>
          <a:srcRect l="15736" r="6678"/>
          <a:stretch>
            <a:fillRect/>
          </a:stretch>
        </p:blipFill>
        <p:spPr>
          <a:xfrm>
            <a:off x="473764" y="4324724"/>
            <a:ext cx="2276440" cy="1897813"/>
          </a:xfrm>
          <a:prstGeom prst="rect">
            <a:avLst/>
          </a:prstGeom>
          <a:ln w="12700">
            <a:miter lim="400000"/>
          </a:ln>
        </p:spPr>
      </p:pic>
      <p:grpSp>
        <p:nvGrpSpPr>
          <p:cNvPr id="1456" name="Group 1456"/>
          <p:cNvGrpSpPr/>
          <p:nvPr/>
        </p:nvGrpSpPr>
        <p:grpSpPr>
          <a:xfrm>
            <a:off x="2798780" y="4724530"/>
            <a:ext cx="1411769" cy="1124634"/>
            <a:chOff x="0" y="0"/>
            <a:chExt cx="2823535" cy="2249265"/>
          </a:xfrm>
        </p:grpSpPr>
        <p:sp>
          <p:nvSpPr>
            <p:cNvPr id="1452" name="Shape 1452"/>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53" name="Shape 1453"/>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4" name="Shape 1454"/>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5" name="Shape 1455"/>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57" name="Shape 1457"/>
          <p:cNvSpPr/>
          <p:nvPr/>
        </p:nvSpPr>
        <p:spPr>
          <a:xfrm>
            <a:off x="7437375" y="4852863"/>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Deep feature covariance matching objective</a:t>
            </a:r>
          </a:p>
        </p:txBody>
      </p:sp>
      <p:sp>
        <p:nvSpPr>
          <p:cNvPr id="1458" name="Shape 1458"/>
          <p:cNvSpPr/>
          <p:nvPr/>
        </p:nvSpPr>
        <p:spPr>
          <a:xfrm>
            <a:off x="1868800" y="6318993"/>
            <a:ext cx="3271729"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sp>
        <p:nvSpPr>
          <p:cNvPr id="1459" name="Shape 1459"/>
          <p:cNvSpPr/>
          <p:nvPr/>
        </p:nvSpPr>
        <p:spPr>
          <a:xfrm>
            <a:off x="241191" y="3827354"/>
            <a:ext cx="234038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Super-resolution</a:t>
            </a:r>
          </a:p>
        </p:txBody>
      </p:sp>
      <p:sp>
        <p:nvSpPr>
          <p:cNvPr id="1460" name="Shape 1460"/>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148118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3D3251-35A8-C741-94E3-5B625310F1B8}"/>
              </a:ext>
            </a:extLst>
          </p:cNvPr>
          <p:cNvGrpSpPr/>
          <p:nvPr/>
        </p:nvGrpSpPr>
        <p:grpSpPr>
          <a:xfrm>
            <a:off x="6889281" y="3929072"/>
            <a:ext cx="3859681" cy="2642638"/>
            <a:chOff x="6767781" y="3547267"/>
            <a:chExt cx="3859681" cy="2642638"/>
          </a:xfrm>
        </p:grpSpPr>
        <p:pic>
          <p:nvPicPr>
            <p:cNvPr id="1464" name="Screen Shot 2017-01-11 at 2.36.35 AM-filtered.png"/>
            <p:cNvPicPr>
              <a:picLocks noChangeAspect="1"/>
            </p:cNvPicPr>
            <p:nvPr/>
          </p:nvPicPr>
          <p:blipFill>
            <a:blip r:embed="rId3"/>
            <a:stretch>
              <a:fillRect/>
            </a:stretch>
          </p:blipFill>
          <p:spPr>
            <a:xfrm>
              <a:off x="6767781" y="3547267"/>
              <a:ext cx="1544816" cy="1387474"/>
            </a:xfrm>
            <a:prstGeom prst="rect">
              <a:avLst/>
            </a:prstGeom>
            <a:ln w="12700">
              <a:miter lim="400000"/>
            </a:ln>
          </p:spPr>
        </p:pic>
        <p:pic>
          <p:nvPicPr>
            <p:cNvPr id="1465" name="pasted-image.pdf"/>
            <p:cNvPicPr>
              <a:picLocks noChangeAspect="1"/>
            </p:cNvPicPr>
            <p:nvPr/>
          </p:nvPicPr>
          <p:blipFill>
            <a:blip r:embed="rId4"/>
            <a:stretch>
              <a:fillRect/>
            </a:stretch>
          </p:blipFill>
          <p:spPr>
            <a:xfrm>
              <a:off x="9194518" y="3623812"/>
              <a:ext cx="1414888" cy="1234368"/>
            </a:xfrm>
            <a:prstGeom prst="rect">
              <a:avLst/>
            </a:prstGeom>
            <a:ln w="12700">
              <a:miter lim="400000"/>
            </a:ln>
          </p:spPr>
        </p:pic>
        <p:grpSp>
          <p:nvGrpSpPr>
            <p:cNvPr id="1470" name="Group 1470"/>
            <p:cNvGrpSpPr/>
            <p:nvPr/>
          </p:nvGrpSpPr>
          <p:grpSpPr>
            <a:xfrm>
              <a:off x="8289413" y="3883954"/>
              <a:ext cx="884045" cy="704242"/>
              <a:chOff x="0" y="0"/>
              <a:chExt cx="1768087" cy="1408481"/>
            </a:xfrm>
          </p:grpSpPr>
          <p:sp>
            <p:nvSpPr>
              <p:cNvPr id="1466" name="Shape 1466"/>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67" name="Shape 1467"/>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8" name="Shape 1468"/>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9" name="Shape 1469"/>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71" name="Screen Shot 2017-01-11 at 2.48.58 AM.png"/>
            <p:cNvPicPr>
              <a:picLocks noChangeAspect="1"/>
            </p:cNvPicPr>
            <p:nvPr/>
          </p:nvPicPr>
          <p:blipFill>
            <a:blip r:embed="rId5"/>
            <a:srcRect l="15736" r="6678"/>
            <a:stretch>
              <a:fillRect/>
            </a:stretch>
          </p:blipFill>
          <p:spPr>
            <a:xfrm>
              <a:off x="6833497" y="4993240"/>
              <a:ext cx="1425498" cy="1188404"/>
            </a:xfrm>
            <a:prstGeom prst="rect">
              <a:avLst/>
            </a:prstGeom>
            <a:ln w="12700">
              <a:miter lim="400000"/>
            </a:ln>
          </p:spPr>
        </p:pic>
        <p:pic>
          <p:nvPicPr>
            <p:cNvPr id="1472" name="Screen Shot 2017-01-11 at 2.49.30 AM.png"/>
            <p:cNvPicPr>
              <a:picLocks noChangeAspect="1"/>
            </p:cNvPicPr>
            <p:nvPr/>
          </p:nvPicPr>
          <p:blipFill>
            <a:blip r:embed="rId6"/>
            <a:srcRect l="14847" r="8324"/>
            <a:stretch>
              <a:fillRect/>
            </a:stretch>
          </p:blipFill>
          <p:spPr>
            <a:xfrm>
              <a:off x="9203853" y="5001502"/>
              <a:ext cx="1423609" cy="1188403"/>
            </a:xfrm>
            <a:prstGeom prst="rect">
              <a:avLst/>
            </a:prstGeom>
            <a:ln w="12700">
              <a:miter lim="400000"/>
            </a:ln>
          </p:spPr>
        </p:pic>
        <p:grpSp>
          <p:nvGrpSpPr>
            <p:cNvPr id="1477" name="Group 1477"/>
            <p:cNvGrpSpPr/>
            <p:nvPr/>
          </p:nvGrpSpPr>
          <p:grpSpPr>
            <a:xfrm>
              <a:off x="8289413" y="5243597"/>
              <a:ext cx="884045" cy="704242"/>
              <a:chOff x="0" y="0"/>
              <a:chExt cx="1768087" cy="1408481"/>
            </a:xfrm>
          </p:grpSpPr>
          <p:sp>
            <p:nvSpPr>
              <p:cNvPr id="1473" name="Shape 1473"/>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74" name="Shape 1474"/>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5" name="Shape 1475"/>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6" name="Shape 1476"/>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grpSp>
      <p:grpSp>
        <p:nvGrpSpPr>
          <p:cNvPr id="2" name="Group 1">
            <a:extLst>
              <a:ext uri="{FF2B5EF4-FFF2-40B4-BE49-F238E27FC236}">
                <a16:creationId xmlns:a16="http://schemas.microsoft.com/office/drawing/2014/main" id="{EE2BDE63-A88B-E843-9472-422F9BC0FE10}"/>
              </a:ext>
            </a:extLst>
          </p:cNvPr>
          <p:cNvGrpSpPr/>
          <p:nvPr/>
        </p:nvGrpSpPr>
        <p:grpSpPr>
          <a:xfrm>
            <a:off x="5714775" y="1183746"/>
            <a:ext cx="6408289" cy="2314441"/>
            <a:chOff x="5494134" y="2894530"/>
            <a:chExt cx="6408289" cy="2314441"/>
          </a:xfrm>
        </p:grpSpPr>
        <p:grpSp>
          <p:nvGrpSpPr>
            <p:cNvPr id="21" name="Group 20">
              <a:extLst>
                <a:ext uri="{FF2B5EF4-FFF2-40B4-BE49-F238E27FC236}">
                  <a16:creationId xmlns:a16="http://schemas.microsoft.com/office/drawing/2014/main" id="{146CB7BF-64ED-CF45-823C-CDDE8F05AAE8}"/>
                </a:ext>
              </a:extLst>
            </p:cNvPr>
            <p:cNvGrpSpPr/>
            <p:nvPr/>
          </p:nvGrpSpPr>
          <p:grpSpPr>
            <a:xfrm>
              <a:off x="5494134" y="3632271"/>
              <a:ext cx="4092424" cy="1470331"/>
              <a:chOff x="5695210" y="4704897"/>
              <a:chExt cx="4092424" cy="1470331"/>
            </a:xfrm>
          </p:grpSpPr>
          <p:pic>
            <p:nvPicPr>
              <p:cNvPr id="22" name="Graphic 21">
                <a:extLst>
                  <a:ext uri="{FF2B5EF4-FFF2-40B4-BE49-F238E27FC236}">
                    <a16:creationId xmlns:a16="http://schemas.microsoft.com/office/drawing/2014/main" id="{D6CC0319-B752-3C44-921B-4F548510A6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5210" y="4704897"/>
                <a:ext cx="4092424" cy="1470331"/>
              </a:xfrm>
              <a:prstGeom prst="rect">
                <a:avLst/>
              </a:prstGeom>
            </p:spPr>
          </p:pic>
          <p:grpSp>
            <p:nvGrpSpPr>
              <p:cNvPr id="23" name="Group 22">
                <a:extLst>
                  <a:ext uri="{FF2B5EF4-FFF2-40B4-BE49-F238E27FC236}">
                    <a16:creationId xmlns:a16="http://schemas.microsoft.com/office/drawing/2014/main" id="{22F9B5D8-88D4-154F-8F6B-FDE5C84C0E1C}"/>
                  </a:ext>
                </a:extLst>
              </p:cNvPr>
              <p:cNvGrpSpPr/>
              <p:nvPr/>
            </p:nvGrpSpPr>
            <p:grpSpPr>
              <a:xfrm>
                <a:off x="6392475" y="4833948"/>
                <a:ext cx="2407082" cy="1097649"/>
                <a:chOff x="1310863" y="4389134"/>
                <a:chExt cx="2656770" cy="1211509"/>
              </a:xfrm>
            </p:grpSpPr>
            <p:pic>
              <p:nvPicPr>
                <p:cNvPr id="24" name="Picture 23">
                  <a:extLst>
                    <a:ext uri="{FF2B5EF4-FFF2-40B4-BE49-F238E27FC236}">
                      <a16:creationId xmlns:a16="http://schemas.microsoft.com/office/drawing/2014/main" id="{DAC496D1-1095-DC45-A16E-D77C31D489E0}"/>
                    </a:ext>
                  </a:extLst>
                </p:cNvPr>
                <p:cNvPicPr>
                  <a:picLocks noChangeAspect="1"/>
                </p:cNvPicPr>
                <p:nvPr/>
              </p:nvPicPr>
              <p:blipFill>
                <a:blip r:embed="rId9"/>
                <a:stretch>
                  <a:fillRect/>
                </a:stretch>
              </p:blipFill>
              <p:spPr>
                <a:xfrm>
                  <a:off x="3276655" y="4872539"/>
                  <a:ext cx="200245" cy="200245"/>
                </a:xfrm>
                <a:prstGeom prst="rect">
                  <a:avLst/>
                </a:prstGeom>
              </p:spPr>
            </p:pic>
            <p:pic>
              <p:nvPicPr>
                <p:cNvPr id="25" name="Picture 24">
                  <a:extLst>
                    <a:ext uri="{FF2B5EF4-FFF2-40B4-BE49-F238E27FC236}">
                      <a16:creationId xmlns:a16="http://schemas.microsoft.com/office/drawing/2014/main" id="{0A9FBC77-8270-614B-B835-8001DE71AA2E}"/>
                    </a:ext>
                  </a:extLst>
                </p:cNvPr>
                <p:cNvPicPr>
                  <a:picLocks noChangeAspect="1"/>
                </p:cNvPicPr>
                <p:nvPr/>
              </p:nvPicPr>
              <p:blipFill>
                <a:blip r:embed="rId10"/>
                <a:stretch>
                  <a:fillRect/>
                </a:stretch>
              </p:blipFill>
              <p:spPr>
                <a:xfrm>
                  <a:off x="1310863" y="4668971"/>
                  <a:ext cx="200245" cy="200245"/>
                </a:xfrm>
                <a:prstGeom prst="rect">
                  <a:avLst/>
                </a:prstGeom>
              </p:spPr>
            </p:pic>
            <p:pic>
              <p:nvPicPr>
                <p:cNvPr id="26" name="Picture 25">
                  <a:extLst>
                    <a:ext uri="{FF2B5EF4-FFF2-40B4-BE49-F238E27FC236}">
                      <a16:creationId xmlns:a16="http://schemas.microsoft.com/office/drawing/2014/main" id="{BDF7182F-A94F-1B4D-9DEF-B6E0D1C96870}"/>
                    </a:ext>
                  </a:extLst>
                </p:cNvPr>
                <p:cNvPicPr>
                  <a:picLocks noChangeAspect="1"/>
                </p:cNvPicPr>
                <p:nvPr/>
              </p:nvPicPr>
              <p:blipFill>
                <a:blip r:embed="rId11"/>
                <a:stretch>
                  <a:fillRect/>
                </a:stretch>
              </p:blipFill>
              <p:spPr>
                <a:xfrm>
                  <a:off x="2013511" y="4779578"/>
                  <a:ext cx="200245" cy="200245"/>
                </a:xfrm>
                <a:prstGeom prst="rect">
                  <a:avLst/>
                </a:prstGeom>
              </p:spPr>
            </p:pic>
            <p:pic>
              <p:nvPicPr>
                <p:cNvPr id="27" name="Picture 26">
                  <a:extLst>
                    <a:ext uri="{FF2B5EF4-FFF2-40B4-BE49-F238E27FC236}">
                      <a16:creationId xmlns:a16="http://schemas.microsoft.com/office/drawing/2014/main" id="{5772A72B-D831-A04C-9FEE-BBEF22BC3939}"/>
                    </a:ext>
                  </a:extLst>
                </p:cNvPr>
                <p:cNvPicPr>
                  <a:picLocks noChangeAspect="1"/>
                </p:cNvPicPr>
                <p:nvPr/>
              </p:nvPicPr>
              <p:blipFill>
                <a:blip r:embed="rId12"/>
                <a:stretch>
                  <a:fillRect/>
                </a:stretch>
              </p:blipFill>
              <p:spPr>
                <a:xfrm>
                  <a:off x="1611150" y="5008460"/>
                  <a:ext cx="200245" cy="200245"/>
                </a:xfrm>
                <a:prstGeom prst="rect">
                  <a:avLst/>
                </a:prstGeom>
              </p:spPr>
            </p:pic>
            <p:pic>
              <p:nvPicPr>
                <p:cNvPr id="28" name="Picture 27">
                  <a:extLst>
                    <a:ext uri="{FF2B5EF4-FFF2-40B4-BE49-F238E27FC236}">
                      <a16:creationId xmlns:a16="http://schemas.microsoft.com/office/drawing/2014/main" id="{A8FCC9E8-CBEC-374B-81FC-3095F4C16399}"/>
                    </a:ext>
                  </a:extLst>
                </p:cNvPr>
                <p:cNvPicPr>
                  <a:picLocks noChangeAspect="1"/>
                </p:cNvPicPr>
                <p:nvPr/>
              </p:nvPicPr>
              <p:blipFill>
                <a:blip r:embed="rId13"/>
                <a:stretch>
                  <a:fillRect/>
                </a:stretch>
              </p:blipFill>
              <p:spPr>
                <a:xfrm>
                  <a:off x="2850060" y="4458604"/>
                  <a:ext cx="200245" cy="200245"/>
                </a:xfrm>
                <a:prstGeom prst="rect">
                  <a:avLst/>
                </a:prstGeom>
              </p:spPr>
            </p:pic>
            <p:pic>
              <p:nvPicPr>
                <p:cNvPr id="29" name="Picture 28">
                  <a:extLst>
                    <a:ext uri="{FF2B5EF4-FFF2-40B4-BE49-F238E27FC236}">
                      <a16:creationId xmlns:a16="http://schemas.microsoft.com/office/drawing/2014/main" id="{DCDF6E7C-B645-2940-97E4-A2E58C61644E}"/>
                    </a:ext>
                  </a:extLst>
                </p:cNvPr>
                <p:cNvPicPr>
                  <a:picLocks noChangeAspect="1"/>
                </p:cNvPicPr>
                <p:nvPr/>
              </p:nvPicPr>
              <p:blipFill>
                <a:blip r:embed="rId14"/>
                <a:stretch>
                  <a:fillRect/>
                </a:stretch>
              </p:blipFill>
              <p:spPr>
                <a:xfrm>
                  <a:off x="3767388" y="4668972"/>
                  <a:ext cx="200245" cy="200245"/>
                </a:xfrm>
                <a:prstGeom prst="rect">
                  <a:avLst/>
                </a:prstGeom>
              </p:spPr>
            </p:pic>
            <p:pic>
              <p:nvPicPr>
                <p:cNvPr id="30" name="Picture 29">
                  <a:extLst>
                    <a:ext uri="{FF2B5EF4-FFF2-40B4-BE49-F238E27FC236}">
                      <a16:creationId xmlns:a16="http://schemas.microsoft.com/office/drawing/2014/main" id="{0E91B2E7-E711-1A4D-8944-CA24491FD9B0}"/>
                    </a:ext>
                  </a:extLst>
                </p:cNvPr>
                <p:cNvPicPr>
                  <a:picLocks noChangeAspect="1"/>
                </p:cNvPicPr>
                <p:nvPr/>
              </p:nvPicPr>
              <p:blipFill>
                <a:blip r:embed="rId15"/>
                <a:stretch>
                  <a:fillRect/>
                </a:stretch>
              </p:blipFill>
              <p:spPr>
                <a:xfrm>
                  <a:off x="2648292" y="5400398"/>
                  <a:ext cx="200245" cy="200245"/>
                </a:xfrm>
                <a:prstGeom prst="rect">
                  <a:avLst/>
                </a:prstGeom>
              </p:spPr>
            </p:pic>
            <p:pic>
              <p:nvPicPr>
                <p:cNvPr id="31" name="Picture 30">
                  <a:extLst>
                    <a:ext uri="{FF2B5EF4-FFF2-40B4-BE49-F238E27FC236}">
                      <a16:creationId xmlns:a16="http://schemas.microsoft.com/office/drawing/2014/main" id="{B705935C-1F94-2F4E-9808-8D82091B9C6E}"/>
                    </a:ext>
                  </a:extLst>
                </p:cNvPr>
                <p:cNvPicPr>
                  <a:picLocks noChangeAspect="1"/>
                </p:cNvPicPr>
                <p:nvPr/>
              </p:nvPicPr>
              <p:blipFill>
                <a:blip r:embed="rId16"/>
                <a:stretch>
                  <a:fillRect/>
                </a:stretch>
              </p:blipFill>
              <p:spPr>
                <a:xfrm>
                  <a:off x="3713912" y="5108583"/>
                  <a:ext cx="200245" cy="200245"/>
                </a:xfrm>
                <a:prstGeom prst="rect">
                  <a:avLst/>
                </a:prstGeom>
              </p:spPr>
            </p:pic>
            <p:pic>
              <p:nvPicPr>
                <p:cNvPr id="32" name="Picture 31">
                  <a:extLst>
                    <a:ext uri="{FF2B5EF4-FFF2-40B4-BE49-F238E27FC236}">
                      <a16:creationId xmlns:a16="http://schemas.microsoft.com/office/drawing/2014/main" id="{7718EF5F-0272-AD4A-ADE1-B7627CB8CA2C}"/>
                    </a:ext>
                  </a:extLst>
                </p:cNvPr>
                <p:cNvPicPr>
                  <a:picLocks noChangeAspect="1"/>
                </p:cNvPicPr>
                <p:nvPr/>
              </p:nvPicPr>
              <p:blipFill>
                <a:blip r:embed="rId17"/>
                <a:stretch>
                  <a:fillRect/>
                </a:stretch>
              </p:blipFill>
              <p:spPr>
                <a:xfrm>
                  <a:off x="2234604" y="4389134"/>
                  <a:ext cx="200245" cy="200245"/>
                </a:xfrm>
                <a:prstGeom prst="rect">
                  <a:avLst/>
                </a:prstGeom>
              </p:spPr>
            </p:pic>
            <p:pic>
              <p:nvPicPr>
                <p:cNvPr id="33" name="Picture 32">
                  <a:extLst>
                    <a:ext uri="{FF2B5EF4-FFF2-40B4-BE49-F238E27FC236}">
                      <a16:creationId xmlns:a16="http://schemas.microsoft.com/office/drawing/2014/main" id="{310A482E-1192-EE40-B43E-BDB56C125CAE}"/>
                    </a:ext>
                  </a:extLst>
                </p:cNvPr>
                <p:cNvPicPr>
                  <a:picLocks noChangeAspect="1"/>
                </p:cNvPicPr>
                <p:nvPr/>
              </p:nvPicPr>
              <p:blipFill>
                <a:blip r:embed="rId18"/>
                <a:stretch>
                  <a:fillRect/>
                </a:stretch>
              </p:blipFill>
              <p:spPr>
                <a:xfrm>
                  <a:off x="2628065" y="4895430"/>
                  <a:ext cx="200245" cy="200245"/>
                </a:xfrm>
                <a:prstGeom prst="rect">
                  <a:avLst/>
                </a:prstGeom>
              </p:spPr>
            </p:pic>
          </p:grpSp>
        </p:grpSp>
        <p:grpSp>
          <p:nvGrpSpPr>
            <p:cNvPr id="34" name="Group 33">
              <a:extLst>
                <a:ext uri="{FF2B5EF4-FFF2-40B4-BE49-F238E27FC236}">
                  <a16:creationId xmlns:a16="http://schemas.microsoft.com/office/drawing/2014/main" id="{3A0A4652-FCB5-DB49-98E2-74BBF51A7AE6}"/>
                </a:ext>
              </a:extLst>
            </p:cNvPr>
            <p:cNvGrpSpPr/>
            <p:nvPr/>
          </p:nvGrpSpPr>
          <p:grpSpPr>
            <a:xfrm>
              <a:off x="10429970" y="3506665"/>
              <a:ext cx="1472453" cy="1270704"/>
              <a:chOff x="5830476" y="4244685"/>
              <a:chExt cx="1911303" cy="1649424"/>
            </a:xfrm>
          </p:grpSpPr>
          <p:pic>
            <p:nvPicPr>
              <p:cNvPr id="35" name="Picture 34">
                <a:extLst>
                  <a:ext uri="{FF2B5EF4-FFF2-40B4-BE49-F238E27FC236}">
                    <a16:creationId xmlns:a16="http://schemas.microsoft.com/office/drawing/2014/main" id="{0F71F992-0FED-D543-B481-AAF50C4643BC}"/>
                  </a:ext>
                </a:extLst>
              </p:cNvPr>
              <p:cNvPicPr>
                <a:picLocks noChangeAspect="1"/>
              </p:cNvPicPr>
              <p:nvPr/>
            </p:nvPicPr>
            <p:blipFill>
              <a:blip r:embed="rId19"/>
              <a:stretch>
                <a:fillRect/>
              </a:stretch>
            </p:blipFill>
            <p:spPr>
              <a:xfrm>
                <a:off x="6121219" y="4244685"/>
                <a:ext cx="1329819" cy="1329819"/>
              </a:xfrm>
              <a:prstGeom prst="rect">
                <a:avLst/>
              </a:prstGeom>
            </p:spPr>
          </p:pic>
          <p:sp>
            <p:nvSpPr>
              <p:cNvPr id="36" name="TextBox 35">
                <a:extLst>
                  <a:ext uri="{FF2B5EF4-FFF2-40B4-BE49-F238E27FC236}">
                    <a16:creationId xmlns:a16="http://schemas.microsoft.com/office/drawing/2014/main" id="{5EBB75CD-C227-8F45-BE58-DC07FBF9EFD0}"/>
                  </a:ext>
                </a:extLst>
              </p:cNvPr>
              <p:cNvSpPr txBox="1"/>
              <p:nvPr/>
            </p:nvSpPr>
            <p:spPr>
              <a:xfrm>
                <a:off x="5830476" y="5574504"/>
                <a:ext cx="1911303" cy="319605"/>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(simple Interpolation)</a:t>
                </a:r>
              </a:p>
            </p:txBody>
          </p:sp>
        </p:grpSp>
        <p:grpSp>
          <p:nvGrpSpPr>
            <p:cNvPr id="37" name="Group 36">
              <a:extLst>
                <a:ext uri="{FF2B5EF4-FFF2-40B4-BE49-F238E27FC236}">
                  <a16:creationId xmlns:a16="http://schemas.microsoft.com/office/drawing/2014/main" id="{14B2D263-1DEB-E740-B2B7-CC65CBE419FC}"/>
                </a:ext>
              </a:extLst>
            </p:cNvPr>
            <p:cNvGrpSpPr/>
            <p:nvPr/>
          </p:nvGrpSpPr>
          <p:grpSpPr>
            <a:xfrm>
              <a:off x="8502044" y="2894530"/>
              <a:ext cx="2010088" cy="2314441"/>
              <a:chOff x="7698491" y="3415167"/>
              <a:chExt cx="2218596" cy="2554519"/>
            </a:xfrm>
          </p:grpSpPr>
          <p:grpSp>
            <p:nvGrpSpPr>
              <p:cNvPr id="38" name="Group 37">
                <a:extLst>
                  <a:ext uri="{FF2B5EF4-FFF2-40B4-BE49-F238E27FC236}">
                    <a16:creationId xmlns:a16="http://schemas.microsoft.com/office/drawing/2014/main" id="{A2816D65-85F3-F644-A884-D52DB22129FD}"/>
                  </a:ext>
                </a:extLst>
              </p:cNvPr>
              <p:cNvGrpSpPr/>
              <p:nvPr/>
            </p:nvGrpSpPr>
            <p:grpSpPr>
              <a:xfrm>
                <a:off x="7698491" y="3415167"/>
                <a:ext cx="1974455" cy="2554519"/>
                <a:chOff x="7698491" y="3415167"/>
                <a:chExt cx="1974455" cy="2554519"/>
              </a:xfrm>
            </p:grpSpPr>
            <p:grpSp>
              <p:nvGrpSpPr>
                <p:cNvPr id="40" name="Group 39">
                  <a:extLst>
                    <a:ext uri="{FF2B5EF4-FFF2-40B4-BE49-F238E27FC236}">
                      <a16:creationId xmlns:a16="http://schemas.microsoft.com/office/drawing/2014/main" id="{3B1A391E-89FD-F448-9278-BB4361C45177}"/>
                    </a:ext>
                  </a:extLst>
                </p:cNvPr>
                <p:cNvGrpSpPr/>
                <p:nvPr/>
              </p:nvGrpSpPr>
              <p:grpSpPr>
                <a:xfrm>
                  <a:off x="7698491" y="3415167"/>
                  <a:ext cx="1974455" cy="2554519"/>
                  <a:chOff x="7698491" y="3415167"/>
                  <a:chExt cx="1974455" cy="2554519"/>
                </a:xfrm>
              </p:grpSpPr>
              <p:grpSp>
                <p:nvGrpSpPr>
                  <p:cNvPr id="42" name="Group 41">
                    <a:extLst>
                      <a:ext uri="{FF2B5EF4-FFF2-40B4-BE49-F238E27FC236}">
                        <a16:creationId xmlns:a16="http://schemas.microsoft.com/office/drawing/2014/main" id="{06B5704F-FE69-EB4F-9AA6-4ADE63718978}"/>
                      </a:ext>
                    </a:extLst>
                  </p:cNvPr>
                  <p:cNvGrpSpPr/>
                  <p:nvPr/>
                </p:nvGrpSpPr>
                <p:grpSpPr>
                  <a:xfrm>
                    <a:off x="7750569" y="3415167"/>
                    <a:ext cx="1917500" cy="1448489"/>
                    <a:chOff x="3861235" y="3397204"/>
                    <a:chExt cx="1917500" cy="1448489"/>
                  </a:xfrm>
                </p:grpSpPr>
                <p:pic>
                  <p:nvPicPr>
                    <p:cNvPr id="47" name="Picture 46">
                      <a:extLst>
                        <a:ext uri="{FF2B5EF4-FFF2-40B4-BE49-F238E27FC236}">
                          <a16:creationId xmlns:a16="http://schemas.microsoft.com/office/drawing/2014/main" id="{338D6E6D-980B-A349-AADE-6F6FCF88D172}"/>
                        </a:ext>
                      </a:extLst>
                    </p:cNvPr>
                    <p:cNvPicPr>
                      <a:picLocks noChangeAspect="1"/>
                    </p:cNvPicPr>
                    <p:nvPr/>
                  </p:nvPicPr>
                  <p:blipFill>
                    <a:blip r:embed="rId14"/>
                    <a:stretch>
                      <a:fillRect/>
                    </a:stretch>
                  </p:blipFill>
                  <p:spPr>
                    <a:xfrm>
                      <a:off x="5163279" y="3397204"/>
                      <a:ext cx="615456" cy="615456"/>
                    </a:xfrm>
                    <a:prstGeom prst="rect">
                      <a:avLst/>
                    </a:prstGeom>
                  </p:spPr>
                </p:pic>
                <p:cxnSp>
                  <p:nvCxnSpPr>
                    <p:cNvPr id="48" name="Straight Connector 47">
                      <a:extLst>
                        <a:ext uri="{FF2B5EF4-FFF2-40B4-BE49-F238E27FC236}">
                          <a16:creationId xmlns:a16="http://schemas.microsoft.com/office/drawing/2014/main" id="{CD774D69-8A23-2741-A42D-6A22D2115CA7}"/>
                        </a:ext>
                      </a:extLst>
                    </p:cNvPr>
                    <p:cNvCxnSpPr>
                      <a:cxnSpLocks/>
                    </p:cNvCxnSpPr>
                    <p:nvPr/>
                  </p:nvCxnSpPr>
                  <p:spPr>
                    <a:xfrm flipV="1">
                      <a:off x="3878948" y="3413161"/>
                      <a:ext cx="1282017" cy="126202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9ED412-15FC-3441-97CE-2AF450EDF86B}"/>
                        </a:ext>
                      </a:extLst>
                    </p:cNvPr>
                    <p:cNvCxnSpPr>
                      <a:cxnSpLocks/>
                    </p:cNvCxnSpPr>
                    <p:nvPr/>
                  </p:nvCxnSpPr>
                  <p:spPr>
                    <a:xfrm flipV="1">
                      <a:off x="3861235" y="3990474"/>
                      <a:ext cx="1912620" cy="85521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EBE5668-F1D7-7C4E-8841-D508A7033822}"/>
                      </a:ext>
                    </a:extLst>
                  </p:cNvPr>
                  <p:cNvGrpSpPr/>
                  <p:nvPr/>
                </p:nvGrpSpPr>
                <p:grpSpPr>
                  <a:xfrm>
                    <a:off x="7698491" y="5091597"/>
                    <a:ext cx="1974455" cy="878089"/>
                    <a:chOff x="3809157" y="5073634"/>
                    <a:chExt cx="1974455" cy="878089"/>
                  </a:xfrm>
                </p:grpSpPr>
                <p:pic>
                  <p:nvPicPr>
                    <p:cNvPr id="44" name="Picture 43">
                      <a:extLst>
                        <a:ext uri="{FF2B5EF4-FFF2-40B4-BE49-F238E27FC236}">
                          <a16:creationId xmlns:a16="http://schemas.microsoft.com/office/drawing/2014/main" id="{555CA22A-6BC2-6748-B5B1-963225B5702E}"/>
                        </a:ext>
                      </a:extLst>
                    </p:cNvPr>
                    <p:cNvPicPr>
                      <a:picLocks noChangeAspect="1"/>
                    </p:cNvPicPr>
                    <p:nvPr/>
                  </p:nvPicPr>
                  <p:blipFill>
                    <a:blip r:embed="rId16"/>
                    <a:stretch>
                      <a:fillRect/>
                    </a:stretch>
                  </p:blipFill>
                  <p:spPr>
                    <a:xfrm>
                      <a:off x="5168156" y="5336267"/>
                      <a:ext cx="615456" cy="615456"/>
                    </a:xfrm>
                    <a:prstGeom prst="rect">
                      <a:avLst/>
                    </a:prstGeom>
                  </p:spPr>
                </p:pic>
                <p:cxnSp>
                  <p:nvCxnSpPr>
                    <p:cNvPr id="45" name="Straight Connector 44">
                      <a:extLst>
                        <a:ext uri="{FF2B5EF4-FFF2-40B4-BE49-F238E27FC236}">
                          <a16:creationId xmlns:a16="http://schemas.microsoft.com/office/drawing/2014/main" id="{499E1515-62C3-624A-B1F1-1D91E84487E8}"/>
                        </a:ext>
                      </a:extLst>
                    </p:cNvPr>
                    <p:cNvCxnSpPr>
                      <a:cxnSpLocks/>
                    </p:cNvCxnSpPr>
                    <p:nvPr/>
                  </p:nvCxnSpPr>
                  <p:spPr>
                    <a:xfrm>
                      <a:off x="3809157" y="5073634"/>
                      <a:ext cx="1957041" cy="25727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E87ACF8-E247-564D-8782-FF6B1D5299A4}"/>
                        </a:ext>
                      </a:extLst>
                    </p:cNvPr>
                    <p:cNvCxnSpPr>
                      <a:cxnSpLocks/>
                    </p:cNvCxnSpPr>
                    <p:nvPr/>
                  </p:nvCxnSpPr>
                  <p:spPr>
                    <a:xfrm>
                      <a:off x="3814034" y="5304958"/>
                      <a:ext cx="1346931" cy="64676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pic>
              <p:nvPicPr>
                <p:cNvPr id="41" name="Picture 40">
                  <a:extLst>
                    <a:ext uri="{FF2B5EF4-FFF2-40B4-BE49-F238E27FC236}">
                      <a16:creationId xmlns:a16="http://schemas.microsoft.com/office/drawing/2014/main" id="{5AA3B1D1-33B3-2542-B2EC-28617977A898}"/>
                    </a:ext>
                  </a:extLst>
                </p:cNvPr>
                <p:cNvPicPr>
                  <a:picLocks noChangeAspect="1"/>
                </p:cNvPicPr>
                <p:nvPr/>
              </p:nvPicPr>
              <p:blipFill>
                <a:blip r:embed="rId20"/>
                <a:stretch>
                  <a:fillRect/>
                </a:stretch>
              </p:blipFill>
              <p:spPr>
                <a:xfrm>
                  <a:off x="9256483" y="4372416"/>
                  <a:ext cx="174284" cy="336118"/>
                </a:xfrm>
                <a:prstGeom prst="rect">
                  <a:avLst/>
                </a:prstGeom>
              </p:spPr>
            </p:pic>
          </p:grpSp>
          <p:sp>
            <p:nvSpPr>
              <p:cNvPr id="39" name="TextBox 38">
                <a:extLst>
                  <a:ext uri="{FF2B5EF4-FFF2-40B4-BE49-F238E27FC236}">
                    <a16:creationId xmlns:a16="http://schemas.microsoft.com/office/drawing/2014/main" id="{42B321CE-6A09-844A-A124-A1FE5A2FD59D}"/>
                  </a:ext>
                </a:extLst>
              </p:cNvPr>
              <p:cNvSpPr txBox="1"/>
              <p:nvPr/>
            </p:nvSpPr>
            <p:spPr>
              <a:xfrm>
                <a:off x="8803592" y="4739888"/>
                <a:ext cx="1113495" cy="305732"/>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Interpolation</a:t>
                </a:r>
              </a:p>
            </p:txBody>
          </p:sp>
        </p:grpSp>
      </p:grpSp>
      <p:sp>
        <p:nvSpPr>
          <p:cNvPr id="4" name="Title 3">
            <a:extLst>
              <a:ext uri="{FF2B5EF4-FFF2-40B4-BE49-F238E27FC236}">
                <a16:creationId xmlns:a16="http://schemas.microsoft.com/office/drawing/2014/main" id="{2BDC8B95-CFCA-C248-A8B9-F537544340A3}"/>
              </a:ext>
            </a:extLst>
          </p:cNvPr>
          <p:cNvSpPr>
            <a:spLocks noGrp="1"/>
          </p:cNvSpPr>
          <p:nvPr>
            <p:ph type="title"/>
          </p:nvPr>
        </p:nvSpPr>
        <p:spPr>
          <a:xfrm>
            <a:off x="609600" y="274638"/>
            <a:ext cx="11381634" cy="1143000"/>
          </a:xfrm>
        </p:spPr>
        <p:txBody>
          <a:bodyPr>
            <a:normAutofit fontScale="90000"/>
          </a:bodyPr>
          <a:lstStyle/>
          <a:p>
            <a:r>
              <a:rPr lang="en-US" dirty="0"/>
              <a:t>Better Loss Function: Sticking to the Manifold</a:t>
            </a:r>
          </a:p>
        </p:txBody>
      </p:sp>
      <p:sp>
        <p:nvSpPr>
          <p:cNvPr id="5" name="Content Placeholder 4">
            <a:extLst>
              <a:ext uri="{FF2B5EF4-FFF2-40B4-BE49-F238E27FC236}">
                <a16:creationId xmlns:a16="http://schemas.microsoft.com/office/drawing/2014/main" id="{EB4969DA-CA96-D14B-8818-C05F832F943D}"/>
              </a:ext>
            </a:extLst>
          </p:cNvPr>
          <p:cNvSpPr>
            <a:spLocks noGrp="1"/>
          </p:cNvSpPr>
          <p:nvPr>
            <p:ph idx="1"/>
          </p:nvPr>
        </p:nvSpPr>
        <p:spPr>
          <a:xfrm>
            <a:off x="377242" y="1367757"/>
            <a:ext cx="5424942" cy="4903335"/>
          </a:xfrm>
        </p:spPr>
        <p:txBody>
          <a:bodyPr>
            <a:normAutofit fontScale="85000" lnSpcReduction="10000"/>
          </a:bodyPr>
          <a:lstStyle/>
          <a:p>
            <a:pPr>
              <a:lnSpc>
                <a:spcPct val="120000"/>
              </a:lnSpc>
            </a:pPr>
            <a:r>
              <a:rPr lang="en-US" dirty="0"/>
              <a:t>How do we design a loss function that penalizes images that aren’t on the image manifold?</a:t>
            </a:r>
          </a:p>
          <a:p>
            <a:pPr>
              <a:lnSpc>
                <a:spcPct val="120000"/>
              </a:lnSpc>
            </a:pPr>
            <a:endParaRPr lang="en-US" dirty="0"/>
          </a:p>
          <a:p>
            <a:pPr>
              <a:lnSpc>
                <a:spcPct val="120000"/>
              </a:lnSpc>
            </a:pPr>
            <a:r>
              <a:rPr lang="en-US" dirty="0"/>
              <a:t>Key insight: we will </a:t>
            </a:r>
            <a:r>
              <a:rPr lang="en-US" i="1" dirty="0"/>
              <a:t>learn</a:t>
            </a:r>
            <a:r>
              <a:rPr lang="en-US" dirty="0"/>
              <a:t> our loss function by training a network to discriminate between images that are on the manifold and images that aren’t</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38177498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E90E-245F-084F-8D22-6A14D138F573}"/>
              </a:ext>
            </a:extLst>
          </p:cNvPr>
          <p:cNvSpPr>
            <a:spLocks noGrp="1"/>
          </p:cNvSpPr>
          <p:nvPr>
            <p:ph type="title"/>
          </p:nvPr>
        </p:nvSpPr>
        <p:spPr/>
        <p:txBody>
          <a:bodyPr/>
          <a:lstStyle/>
          <a:p>
            <a:r>
              <a:rPr lang="en-US" dirty="0"/>
              <a:t>Part 3: Generative Adversarial Networks (GANs)</a:t>
            </a:r>
          </a:p>
        </p:txBody>
      </p:sp>
      <p:sp>
        <p:nvSpPr>
          <p:cNvPr id="3" name="Text Placeholder 2">
            <a:extLst>
              <a:ext uri="{FF2B5EF4-FFF2-40B4-BE49-F238E27FC236}">
                <a16:creationId xmlns:a16="http://schemas.microsoft.com/office/drawing/2014/main" id="{B43C0FC9-A242-DD4E-9E58-593368B9A71F}"/>
              </a:ext>
            </a:extLst>
          </p:cNvPr>
          <p:cNvSpPr>
            <a:spLocks noGrp="1"/>
          </p:cNvSpPr>
          <p:nvPr>
            <p:ph type="body" idx="1"/>
          </p:nvPr>
        </p:nvSpPr>
        <p:spPr/>
        <p:txBody>
          <a:bodyPr/>
          <a:lstStyle/>
          <a:p>
            <a:r>
              <a:rPr lang="en-US" dirty="0"/>
              <a:t>Abe Davis, with slides from </a:t>
            </a:r>
            <a:r>
              <a:rPr lang="en-US" dirty="0" err="1"/>
              <a:t>Jin</a:t>
            </a:r>
            <a:r>
              <a:rPr lang="en-US" dirty="0"/>
              <a:t> Sun and Phillip Isola</a:t>
            </a:r>
          </a:p>
        </p:txBody>
      </p:sp>
    </p:spTree>
    <p:extLst>
      <p:ext uri="{BB962C8B-B14F-4D97-AF65-F5344CB8AC3E}">
        <p14:creationId xmlns:p14="http://schemas.microsoft.com/office/powerpoint/2010/main" val="2887549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Generative Adversarial Networks (GANs)</a:t>
            </a:r>
          </a:p>
        </p:txBody>
      </p:sp>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11238110" cy="5142552"/>
          </a:xfrm>
        </p:spPr>
        <p:txBody>
          <a:bodyPr>
            <a:normAutofit/>
          </a:bodyPr>
          <a:lstStyle/>
          <a:p>
            <a:r>
              <a:rPr lang="en-US" dirty="0"/>
              <a:t>Basic idea: Learn a mapping from some latent space to images on a particular manifold</a:t>
            </a:r>
          </a:p>
          <a:p>
            <a:pPr marL="0" indent="0">
              <a:buNone/>
            </a:pPr>
            <a:endParaRPr lang="en-US" dirty="0"/>
          </a:p>
          <a:p>
            <a:endParaRPr lang="en-US" dirty="0"/>
          </a:p>
          <a:p>
            <a:r>
              <a:rPr lang="en-US" dirty="0"/>
              <a:t>Example of a </a:t>
            </a:r>
            <a:r>
              <a:rPr lang="en-US" b="1" i="1" dirty="0"/>
              <a:t>Generative Model:</a:t>
            </a:r>
          </a:p>
          <a:p>
            <a:pPr lvl="1"/>
            <a:r>
              <a:rPr lang="en-US" dirty="0"/>
              <a:t>We can think of classification as a way to compute some P(x) that tells us the probability that image x is a member of a class.</a:t>
            </a:r>
          </a:p>
          <a:p>
            <a:pPr lvl="1"/>
            <a:r>
              <a:rPr lang="en-US" dirty="0"/>
              <a:t>Rather than simply evaluating this distribution, a generative model tries to learn a way to sample from it</a:t>
            </a:r>
          </a:p>
          <a:p>
            <a:endParaRPr lang="en-US" dirty="0"/>
          </a:p>
        </p:txBody>
      </p:sp>
      <p:pic>
        <p:nvPicPr>
          <p:cNvPr id="22" name="Graphic 21">
            <a:extLst>
              <a:ext uri="{FF2B5EF4-FFF2-40B4-BE49-F238E27FC236}">
                <a16:creationId xmlns:a16="http://schemas.microsoft.com/office/drawing/2014/main" id="{8F7BFF25-9D59-DC45-8D2D-9FE6C775D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0357" y="2166612"/>
            <a:ext cx="4092424" cy="1470331"/>
          </a:xfrm>
          <a:prstGeom prst="rect">
            <a:avLst/>
          </a:prstGeom>
        </p:spPr>
      </p:pic>
    </p:spTree>
    <p:extLst>
      <p:ext uri="{BB962C8B-B14F-4D97-AF65-F5344CB8AC3E}">
        <p14:creationId xmlns:p14="http://schemas.microsoft.com/office/powerpoint/2010/main" val="12710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Generative </a:t>
            </a:r>
            <a:r>
              <a:rPr lang="en-US" u="sng" dirty="0"/>
              <a:t>Adversarial</a:t>
            </a:r>
            <a:r>
              <a:rPr lang="en-US" dirty="0"/>
              <a:t> Networks (GANs)</a:t>
            </a:r>
          </a:p>
        </p:txBody>
      </p:sp>
      <p:pic>
        <p:nvPicPr>
          <p:cNvPr id="6" name="Picture 5" descr="A close up of a map&#10;&#10;Description automatically generated">
            <a:extLst>
              <a:ext uri="{FF2B5EF4-FFF2-40B4-BE49-F238E27FC236}">
                <a16:creationId xmlns:a16="http://schemas.microsoft.com/office/drawing/2014/main" id="{2717C27C-768F-5F41-8670-10519527CC1E}"/>
              </a:ext>
            </a:extLst>
          </p:cNvPr>
          <p:cNvPicPr>
            <a:picLocks noChangeAspect="1"/>
          </p:cNvPicPr>
          <p:nvPr/>
        </p:nvPicPr>
        <p:blipFill>
          <a:blip r:embed="rId2"/>
          <a:stretch>
            <a:fillRect/>
          </a:stretch>
        </p:blipFill>
        <p:spPr>
          <a:xfrm>
            <a:off x="4567073" y="3161149"/>
            <a:ext cx="3992880" cy="2963288"/>
          </a:xfrm>
          <a:prstGeom prst="rect">
            <a:avLst/>
          </a:prstGeom>
        </p:spPr>
      </p:pic>
      <p:grpSp>
        <p:nvGrpSpPr>
          <p:cNvPr id="7" name="Group 6">
            <a:extLst>
              <a:ext uri="{FF2B5EF4-FFF2-40B4-BE49-F238E27FC236}">
                <a16:creationId xmlns:a16="http://schemas.microsoft.com/office/drawing/2014/main" id="{D734B46F-0D02-BC46-A301-4C61B8DE0866}"/>
              </a:ext>
            </a:extLst>
          </p:cNvPr>
          <p:cNvGrpSpPr/>
          <p:nvPr/>
        </p:nvGrpSpPr>
        <p:grpSpPr>
          <a:xfrm>
            <a:off x="4664425" y="2928425"/>
            <a:ext cx="1853123" cy="3566984"/>
            <a:chOff x="6573795" y="2042984"/>
            <a:chExt cx="1853123" cy="3566984"/>
          </a:xfrm>
        </p:grpSpPr>
        <p:sp>
          <p:nvSpPr>
            <p:cNvPr id="4" name="Rectangle 3">
              <a:extLst>
                <a:ext uri="{FF2B5EF4-FFF2-40B4-BE49-F238E27FC236}">
                  <a16:creationId xmlns:a16="http://schemas.microsoft.com/office/drawing/2014/main" id="{5DE5B041-B5BC-6346-9636-2BF9FE18D721}"/>
                </a:ext>
              </a:extLst>
            </p:cNvPr>
            <p:cNvSpPr/>
            <p:nvPr/>
          </p:nvSpPr>
          <p:spPr>
            <a:xfrm>
              <a:off x="6573795" y="2042984"/>
              <a:ext cx="1705232" cy="3566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D939DA-A4A8-A840-98E0-C1E9ED908EF3}"/>
                </a:ext>
              </a:extLst>
            </p:cNvPr>
            <p:cNvSpPr/>
            <p:nvPr/>
          </p:nvSpPr>
          <p:spPr>
            <a:xfrm>
              <a:off x="6767651" y="3201875"/>
              <a:ext cx="1659267" cy="98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8">
            <a:extLst>
              <a:ext uri="{FF2B5EF4-FFF2-40B4-BE49-F238E27FC236}">
                <a16:creationId xmlns:a16="http://schemas.microsoft.com/office/drawing/2014/main" id="{F204977A-7199-C540-84F3-0640A9360751}"/>
              </a:ext>
            </a:extLst>
          </p:cNvPr>
          <p:cNvSpPr/>
          <p:nvPr/>
        </p:nvSpPr>
        <p:spPr>
          <a:xfrm>
            <a:off x="6802412" y="1524714"/>
            <a:ext cx="1636295" cy="1189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Training Data</a:t>
            </a:r>
          </a:p>
        </p:txBody>
      </p:sp>
      <p:sp>
        <p:nvSpPr>
          <p:cNvPr id="10" name="Up Arrow 9">
            <a:extLst>
              <a:ext uri="{FF2B5EF4-FFF2-40B4-BE49-F238E27FC236}">
                <a16:creationId xmlns:a16="http://schemas.microsoft.com/office/drawing/2014/main" id="{D1F09FDD-BD6C-A744-922B-9678D7E0BCDE}"/>
              </a:ext>
            </a:extLst>
          </p:cNvPr>
          <p:cNvSpPr/>
          <p:nvPr/>
        </p:nvSpPr>
        <p:spPr>
          <a:xfrm rot="7472711">
            <a:off x="9085796" y="2431435"/>
            <a:ext cx="666893" cy="13013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654F68B8-7883-384F-92CB-18B0F2D48D22}"/>
              </a:ext>
            </a:extLst>
          </p:cNvPr>
          <p:cNvSpPr/>
          <p:nvPr/>
        </p:nvSpPr>
        <p:spPr>
          <a:xfrm rot="2758359">
            <a:off x="9075799" y="3641931"/>
            <a:ext cx="666893" cy="15886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F864CDE-4A83-8B4C-8B5A-784FB8EFB9F1}"/>
              </a:ext>
            </a:extLst>
          </p:cNvPr>
          <p:cNvSpPr/>
          <p:nvPr/>
        </p:nvSpPr>
        <p:spPr>
          <a:xfrm>
            <a:off x="10212111" y="3021611"/>
            <a:ext cx="1676821" cy="148539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Discriminator Network</a:t>
            </a:r>
          </a:p>
        </p:txBody>
      </p:sp>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5881196" cy="5268487"/>
          </a:xfrm>
        </p:spPr>
        <p:txBody>
          <a:bodyPr>
            <a:normAutofit fontScale="77500" lnSpcReduction="20000"/>
          </a:bodyPr>
          <a:lstStyle/>
          <a:p>
            <a:pPr>
              <a:lnSpc>
                <a:spcPct val="120000"/>
              </a:lnSpc>
            </a:pPr>
            <a:r>
              <a:rPr lang="en-US" dirty="0"/>
              <a:t>Generator network has similar structure to the decoder of our autoencoder</a:t>
            </a:r>
          </a:p>
          <a:p>
            <a:pPr lvl="1">
              <a:lnSpc>
                <a:spcPct val="120000"/>
              </a:lnSpc>
            </a:pPr>
            <a:r>
              <a:rPr lang="en-US" dirty="0"/>
              <a:t>Maps from some latent space to images</a:t>
            </a:r>
          </a:p>
          <a:p>
            <a:pPr>
              <a:lnSpc>
                <a:spcPct val="120000"/>
              </a:lnSpc>
            </a:pPr>
            <a:r>
              <a:rPr lang="en-US" dirty="0"/>
              <a:t>We train it in an adversarial manner against a discriminator network</a:t>
            </a:r>
          </a:p>
          <a:p>
            <a:pPr lvl="1">
              <a:lnSpc>
                <a:spcPct val="120000"/>
              </a:lnSpc>
            </a:pPr>
            <a:r>
              <a:rPr lang="en-US" dirty="0"/>
              <a:t>Generator tries to create output indistinguishable from training data</a:t>
            </a:r>
          </a:p>
          <a:p>
            <a:pPr lvl="1">
              <a:lnSpc>
                <a:spcPct val="120000"/>
              </a:lnSpc>
            </a:pPr>
            <a:r>
              <a:rPr lang="en-US" dirty="0"/>
              <a:t>Discriminator tries to distinguish between generator output and training data</a:t>
            </a:r>
          </a:p>
        </p:txBody>
      </p:sp>
    </p:spTree>
    <p:extLst>
      <p:ext uri="{BB962C8B-B14F-4D97-AF65-F5344CB8AC3E}">
        <p14:creationId xmlns:p14="http://schemas.microsoft.com/office/powerpoint/2010/main" val="3586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9A178-03A5-45A4-ADC8-0A191B4F0EB9}"/>
              </a:ext>
            </a:extLst>
          </p:cNvPr>
          <p:cNvPicPr>
            <a:picLocks noChangeAspect="1"/>
          </p:cNvPicPr>
          <p:nvPr/>
        </p:nvPicPr>
        <p:blipFill rotWithShape="1">
          <a:blip r:embed="rId2"/>
          <a:srcRect b="12971"/>
          <a:stretch/>
        </p:blipFill>
        <p:spPr>
          <a:xfrm>
            <a:off x="1524378" y="856701"/>
            <a:ext cx="9143244" cy="4477300"/>
          </a:xfrm>
          <a:prstGeom prst="rect">
            <a:avLst/>
          </a:prstGeom>
        </p:spPr>
      </p:pic>
    </p:spTree>
    <p:extLst>
      <p:ext uri="{BB962C8B-B14F-4D97-AF65-F5344CB8AC3E}">
        <p14:creationId xmlns:p14="http://schemas.microsoft.com/office/powerpoint/2010/main" val="2826818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04AA4-D1AC-4A40-9480-64679AF86744}"/>
              </a:ext>
            </a:extLst>
          </p:cNvPr>
          <p:cNvSpPr>
            <a:spLocks noGrp="1"/>
          </p:cNvSpPr>
          <p:nvPr>
            <p:ph type="title"/>
          </p:nvPr>
        </p:nvSpPr>
        <p:spPr/>
        <p:txBody>
          <a:bodyPr>
            <a:normAutofit fontScale="90000"/>
          </a:bodyPr>
          <a:lstStyle/>
          <a:p>
            <a:r>
              <a:rPr lang="en-US" dirty="0"/>
              <a:t>Example: Randomly Sampling the Space of Face Images</a:t>
            </a:r>
          </a:p>
        </p:txBody>
      </p:sp>
      <p:sp>
        <p:nvSpPr>
          <p:cNvPr id="9" name="TextBox 8">
            <a:extLst>
              <a:ext uri="{FF2B5EF4-FFF2-40B4-BE49-F238E27FC236}">
                <a16:creationId xmlns:a16="http://schemas.microsoft.com/office/drawing/2014/main" id="{4285887A-7041-0B4D-A9A5-DA264D37D4D2}"/>
              </a:ext>
            </a:extLst>
          </p:cNvPr>
          <p:cNvSpPr txBox="1"/>
          <p:nvPr/>
        </p:nvSpPr>
        <p:spPr>
          <a:xfrm>
            <a:off x="4548108" y="6313198"/>
            <a:ext cx="3095784" cy="523220"/>
          </a:xfrm>
          <a:prstGeom prst="rect">
            <a:avLst/>
          </a:prstGeom>
          <a:noFill/>
        </p:spPr>
        <p:txBody>
          <a:bodyPr wrap="none" rtlCol="0" anchor="t">
            <a:spAutoFit/>
          </a:bodyPr>
          <a:lstStyle/>
          <a:p>
            <a:pPr algn="ctr"/>
            <a:r>
              <a:rPr lang="en-US" sz="2800" dirty="0">
                <a:hlinkClick r:id="rId3"/>
              </a:rPr>
              <a:t>Which face is real</a:t>
            </a:r>
            <a:r>
              <a:rPr lang="en-US" sz="2800" dirty="0"/>
              <a:t>?</a:t>
            </a:r>
          </a:p>
        </p:txBody>
      </p:sp>
      <p:sp>
        <p:nvSpPr>
          <p:cNvPr id="12" name="Rectangle 11">
            <a:extLst>
              <a:ext uri="{FF2B5EF4-FFF2-40B4-BE49-F238E27FC236}">
                <a16:creationId xmlns:a16="http://schemas.microsoft.com/office/drawing/2014/main" id="{C37B77AD-CEAD-C44A-8347-AFAF7A819A15}"/>
              </a:ext>
            </a:extLst>
          </p:cNvPr>
          <p:cNvSpPr/>
          <p:nvPr/>
        </p:nvSpPr>
        <p:spPr>
          <a:xfrm>
            <a:off x="609600" y="1463892"/>
            <a:ext cx="4762907" cy="369332"/>
          </a:xfrm>
          <a:prstGeom prst="rect">
            <a:avLst/>
          </a:prstGeom>
        </p:spPr>
        <p:txBody>
          <a:bodyPr wrap="none">
            <a:spAutoFit/>
          </a:bodyPr>
          <a:lstStyle/>
          <a:p>
            <a:r>
              <a:rPr lang="en-US" dirty="0"/>
              <a:t>(Using Generative Adversarial Networks (GANs)</a:t>
            </a:r>
          </a:p>
        </p:txBody>
      </p:sp>
      <p:grpSp>
        <p:nvGrpSpPr>
          <p:cNvPr id="5" name="Group 4">
            <a:extLst>
              <a:ext uri="{FF2B5EF4-FFF2-40B4-BE49-F238E27FC236}">
                <a16:creationId xmlns:a16="http://schemas.microsoft.com/office/drawing/2014/main" id="{9BCFCF3D-6658-47BC-995A-971CDA3D82E6}"/>
              </a:ext>
            </a:extLst>
          </p:cNvPr>
          <p:cNvGrpSpPr/>
          <p:nvPr/>
        </p:nvGrpSpPr>
        <p:grpSpPr>
          <a:xfrm>
            <a:off x="2482850" y="2158725"/>
            <a:ext cx="7044360" cy="3977302"/>
            <a:chOff x="2482850" y="2158725"/>
            <a:chExt cx="7044360" cy="3977302"/>
          </a:xfrm>
        </p:grpSpPr>
        <p:grpSp>
          <p:nvGrpSpPr>
            <p:cNvPr id="7" name="Group 6">
              <a:extLst>
                <a:ext uri="{FF2B5EF4-FFF2-40B4-BE49-F238E27FC236}">
                  <a16:creationId xmlns:a16="http://schemas.microsoft.com/office/drawing/2014/main" id="{D59DA8C7-E996-422F-81C0-7C7FDD3A3CD9}"/>
                </a:ext>
              </a:extLst>
            </p:cNvPr>
            <p:cNvGrpSpPr/>
            <p:nvPr/>
          </p:nvGrpSpPr>
          <p:grpSpPr>
            <a:xfrm>
              <a:off x="2482850" y="2158725"/>
              <a:ext cx="7044360" cy="3457735"/>
              <a:chOff x="2482850" y="2158725"/>
              <a:chExt cx="7044360" cy="3457735"/>
            </a:xfrm>
          </p:grpSpPr>
          <p:pic>
            <p:nvPicPr>
              <p:cNvPr id="3" name="Picture 2" descr="A person smiling for the camera&#10;&#10;Description automatically generated with medium confidence">
                <a:extLst>
                  <a:ext uri="{FF2B5EF4-FFF2-40B4-BE49-F238E27FC236}">
                    <a16:creationId xmlns:a16="http://schemas.microsoft.com/office/drawing/2014/main" id="{574BB960-528F-4652-9DE0-497C8EE3FD73}"/>
                  </a:ext>
                </a:extLst>
              </p:cNvPr>
              <p:cNvPicPr>
                <a:picLocks noChangeAspect="1"/>
              </p:cNvPicPr>
              <p:nvPr/>
            </p:nvPicPr>
            <p:blipFill>
              <a:blip r:embed="rId4"/>
              <a:stretch>
                <a:fillRect/>
              </a:stretch>
            </p:blipFill>
            <p:spPr>
              <a:xfrm>
                <a:off x="2482850" y="2158726"/>
                <a:ext cx="3457734" cy="3457734"/>
              </a:xfrm>
              <a:prstGeom prst="rect">
                <a:avLst/>
              </a:prstGeom>
            </p:spPr>
          </p:pic>
          <p:pic>
            <p:nvPicPr>
              <p:cNvPr id="6" name="Picture 5" descr="A picture containing person, wall, posing&#10;&#10;Description automatically generated">
                <a:extLst>
                  <a:ext uri="{FF2B5EF4-FFF2-40B4-BE49-F238E27FC236}">
                    <a16:creationId xmlns:a16="http://schemas.microsoft.com/office/drawing/2014/main" id="{0D8A1EA1-D5EC-44DA-A2D6-D735F1F53618}"/>
                  </a:ext>
                </a:extLst>
              </p:cNvPr>
              <p:cNvPicPr>
                <a:picLocks noChangeAspect="1"/>
              </p:cNvPicPr>
              <p:nvPr/>
            </p:nvPicPr>
            <p:blipFill>
              <a:blip r:embed="rId5"/>
              <a:stretch>
                <a:fillRect/>
              </a:stretch>
            </p:blipFill>
            <p:spPr>
              <a:xfrm>
                <a:off x="6069477" y="2158725"/>
                <a:ext cx="3457733" cy="3457733"/>
              </a:xfrm>
              <a:prstGeom prst="rect">
                <a:avLst/>
              </a:prstGeom>
            </p:spPr>
          </p:pic>
        </p:grpSp>
        <p:sp>
          <p:nvSpPr>
            <p:cNvPr id="2" name="TextBox 1">
              <a:extLst>
                <a:ext uri="{FF2B5EF4-FFF2-40B4-BE49-F238E27FC236}">
                  <a16:creationId xmlns:a16="http://schemas.microsoft.com/office/drawing/2014/main" id="{99EC396B-6C22-4E50-AFB3-817945E59310}"/>
                </a:ext>
              </a:extLst>
            </p:cNvPr>
            <p:cNvSpPr txBox="1"/>
            <p:nvPr/>
          </p:nvSpPr>
          <p:spPr>
            <a:xfrm>
              <a:off x="3987136" y="5551252"/>
              <a:ext cx="449162" cy="584775"/>
            </a:xfrm>
            <a:prstGeom prst="rect">
              <a:avLst/>
            </a:prstGeom>
            <a:noFill/>
          </p:spPr>
          <p:txBody>
            <a:bodyPr wrap="none" rtlCol="0">
              <a:spAutoFit/>
            </a:bodyPr>
            <a:lstStyle/>
            <a:p>
              <a:r>
                <a:rPr lang="en-US" sz="3200" dirty="0"/>
                <a:t>A</a:t>
              </a:r>
            </a:p>
          </p:txBody>
        </p:sp>
        <p:sp>
          <p:nvSpPr>
            <p:cNvPr id="10" name="TextBox 9">
              <a:extLst>
                <a:ext uri="{FF2B5EF4-FFF2-40B4-BE49-F238E27FC236}">
                  <a16:creationId xmlns:a16="http://schemas.microsoft.com/office/drawing/2014/main" id="{CC0F8231-EFAB-4F57-9054-944BE0ADF481}"/>
                </a:ext>
              </a:extLst>
            </p:cNvPr>
            <p:cNvSpPr txBox="1"/>
            <p:nvPr/>
          </p:nvSpPr>
          <p:spPr>
            <a:xfrm>
              <a:off x="7588189" y="5551251"/>
              <a:ext cx="420308" cy="584775"/>
            </a:xfrm>
            <a:prstGeom prst="rect">
              <a:avLst/>
            </a:prstGeom>
            <a:noFill/>
          </p:spPr>
          <p:txBody>
            <a:bodyPr wrap="none" rtlCol="0">
              <a:spAutoFit/>
            </a:bodyPr>
            <a:lstStyle/>
            <a:p>
              <a:pPr algn="ctr"/>
              <a:r>
                <a:rPr lang="en-US" sz="3200" dirty="0"/>
                <a:t>B</a:t>
              </a:r>
            </a:p>
          </p:txBody>
        </p:sp>
      </p:grpSp>
    </p:spTree>
    <p:extLst>
      <p:ext uri="{BB962C8B-B14F-4D97-AF65-F5344CB8AC3E}">
        <p14:creationId xmlns:p14="http://schemas.microsoft.com/office/powerpoint/2010/main" val="3895764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04AA4-D1AC-4A40-9480-64679AF86744}"/>
              </a:ext>
            </a:extLst>
          </p:cNvPr>
          <p:cNvSpPr>
            <a:spLocks noGrp="1"/>
          </p:cNvSpPr>
          <p:nvPr>
            <p:ph type="title"/>
          </p:nvPr>
        </p:nvSpPr>
        <p:spPr/>
        <p:txBody>
          <a:bodyPr>
            <a:normAutofit fontScale="90000"/>
          </a:bodyPr>
          <a:lstStyle/>
          <a:p>
            <a:r>
              <a:rPr lang="en-US" dirty="0"/>
              <a:t>Example: Randomly Sampling the Space of Face Images</a:t>
            </a:r>
          </a:p>
        </p:txBody>
      </p:sp>
      <p:sp>
        <p:nvSpPr>
          <p:cNvPr id="9" name="TextBox 8">
            <a:extLst>
              <a:ext uri="{FF2B5EF4-FFF2-40B4-BE49-F238E27FC236}">
                <a16:creationId xmlns:a16="http://schemas.microsoft.com/office/drawing/2014/main" id="{4285887A-7041-0B4D-A9A5-DA264D37D4D2}"/>
              </a:ext>
            </a:extLst>
          </p:cNvPr>
          <p:cNvSpPr txBox="1"/>
          <p:nvPr/>
        </p:nvSpPr>
        <p:spPr>
          <a:xfrm>
            <a:off x="4502129" y="6270144"/>
            <a:ext cx="3095784" cy="523220"/>
          </a:xfrm>
          <a:prstGeom prst="rect">
            <a:avLst/>
          </a:prstGeom>
          <a:noFill/>
        </p:spPr>
        <p:txBody>
          <a:bodyPr wrap="none" rtlCol="0" anchor="t">
            <a:spAutoFit/>
          </a:bodyPr>
          <a:lstStyle/>
          <a:p>
            <a:pPr algn="ctr"/>
            <a:r>
              <a:rPr lang="en-US" sz="2800" dirty="0">
                <a:hlinkClick r:id="rId3"/>
              </a:rPr>
              <a:t>Which face is real</a:t>
            </a:r>
            <a:r>
              <a:rPr lang="en-US" sz="2800" dirty="0"/>
              <a:t>?</a:t>
            </a:r>
          </a:p>
        </p:txBody>
      </p:sp>
      <p:sp>
        <p:nvSpPr>
          <p:cNvPr id="12" name="Rectangle 11">
            <a:extLst>
              <a:ext uri="{FF2B5EF4-FFF2-40B4-BE49-F238E27FC236}">
                <a16:creationId xmlns:a16="http://schemas.microsoft.com/office/drawing/2014/main" id="{C37B77AD-CEAD-C44A-8347-AFAF7A819A15}"/>
              </a:ext>
            </a:extLst>
          </p:cNvPr>
          <p:cNvSpPr/>
          <p:nvPr/>
        </p:nvSpPr>
        <p:spPr>
          <a:xfrm>
            <a:off x="609600" y="1463892"/>
            <a:ext cx="4762907" cy="369332"/>
          </a:xfrm>
          <a:prstGeom prst="rect">
            <a:avLst/>
          </a:prstGeom>
        </p:spPr>
        <p:txBody>
          <a:bodyPr wrap="none">
            <a:spAutoFit/>
          </a:bodyPr>
          <a:lstStyle/>
          <a:p>
            <a:r>
              <a:rPr lang="en-US" dirty="0"/>
              <a:t>(Using Generative Adversarial Networks (GANs)</a:t>
            </a:r>
          </a:p>
        </p:txBody>
      </p:sp>
      <p:pic>
        <p:nvPicPr>
          <p:cNvPr id="3" name="Picture 2" descr="A person smiling for the camera&#10;&#10;Description automatically generated with medium confidence">
            <a:extLst>
              <a:ext uri="{FF2B5EF4-FFF2-40B4-BE49-F238E27FC236}">
                <a16:creationId xmlns:a16="http://schemas.microsoft.com/office/drawing/2014/main" id="{574BB960-528F-4652-9DE0-497C8EE3FD73}"/>
              </a:ext>
            </a:extLst>
          </p:cNvPr>
          <p:cNvPicPr>
            <a:picLocks noChangeAspect="1"/>
          </p:cNvPicPr>
          <p:nvPr/>
        </p:nvPicPr>
        <p:blipFill>
          <a:blip r:embed="rId4"/>
          <a:stretch>
            <a:fillRect/>
          </a:stretch>
        </p:blipFill>
        <p:spPr>
          <a:xfrm>
            <a:off x="2482850" y="2158726"/>
            <a:ext cx="3457734" cy="3457734"/>
          </a:xfrm>
          <a:prstGeom prst="rect">
            <a:avLst/>
          </a:prstGeom>
        </p:spPr>
      </p:pic>
      <p:pic>
        <p:nvPicPr>
          <p:cNvPr id="6" name="Picture 5" descr="A picture containing person, wall, posing&#10;&#10;Description automatically generated">
            <a:extLst>
              <a:ext uri="{FF2B5EF4-FFF2-40B4-BE49-F238E27FC236}">
                <a16:creationId xmlns:a16="http://schemas.microsoft.com/office/drawing/2014/main" id="{0D8A1EA1-D5EC-44DA-A2D6-D735F1F53618}"/>
              </a:ext>
            </a:extLst>
          </p:cNvPr>
          <p:cNvPicPr>
            <a:picLocks noChangeAspect="1"/>
          </p:cNvPicPr>
          <p:nvPr/>
        </p:nvPicPr>
        <p:blipFill>
          <a:blip r:embed="rId5"/>
          <a:stretch>
            <a:fillRect/>
          </a:stretch>
        </p:blipFill>
        <p:spPr>
          <a:xfrm>
            <a:off x="6069477" y="2158725"/>
            <a:ext cx="3457733" cy="3457733"/>
          </a:xfrm>
          <a:prstGeom prst="rect">
            <a:avLst/>
          </a:prstGeom>
        </p:spPr>
      </p:pic>
      <p:sp>
        <p:nvSpPr>
          <p:cNvPr id="11" name="Rectangle 10">
            <a:extLst>
              <a:ext uri="{FF2B5EF4-FFF2-40B4-BE49-F238E27FC236}">
                <a16:creationId xmlns:a16="http://schemas.microsoft.com/office/drawing/2014/main" id="{825BDED6-5133-E844-A909-510BEBCF9A26}"/>
              </a:ext>
            </a:extLst>
          </p:cNvPr>
          <p:cNvSpPr/>
          <p:nvPr/>
        </p:nvSpPr>
        <p:spPr>
          <a:xfrm>
            <a:off x="6043671" y="2158726"/>
            <a:ext cx="3506440" cy="346307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300149-A48B-4B82-90C1-349E54A5FF1F}"/>
              </a:ext>
            </a:extLst>
          </p:cNvPr>
          <p:cNvSpPr txBox="1"/>
          <p:nvPr/>
        </p:nvSpPr>
        <p:spPr>
          <a:xfrm>
            <a:off x="3987136" y="5551252"/>
            <a:ext cx="449162" cy="584775"/>
          </a:xfrm>
          <a:prstGeom prst="rect">
            <a:avLst/>
          </a:prstGeom>
          <a:noFill/>
        </p:spPr>
        <p:txBody>
          <a:bodyPr wrap="none" rtlCol="0">
            <a:spAutoFit/>
          </a:bodyPr>
          <a:lstStyle/>
          <a:p>
            <a:r>
              <a:rPr lang="en-US" sz="3200" dirty="0"/>
              <a:t>A</a:t>
            </a:r>
          </a:p>
        </p:txBody>
      </p:sp>
      <p:sp>
        <p:nvSpPr>
          <p:cNvPr id="10" name="TextBox 9">
            <a:extLst>
              <a:ext uri="{FF2B5EF4-FFF2-40B4-BE49-F238E27FC236}">
                <a16:creationId xmlns:a16="http://schemas.microsoft.com/office/drawing/2014/main" id="{0819EBEC-32F0-4A87-9E79-8BE50FB79E88}"/>
              </a:ext>
            </a:extLst>
          </p:cNvPr>
          <p:cNvSpPr txBox="1"/>
          <p:nvPr/>
        </p:nvSpPr>
        <p:spPr>
          <a:xfrm>
            <a:off x="7588189" y="5551251"/>
            <a:ext cx="420308" cy="584775"/>
          </a:xfrm>
          <a:prstGeom prst="rect">
            <a:avLst/>
          </a:prstGeom>
          <a:noFill/>
        </p:spPr>
        <p:txBody>
          <a:bodyPr wrap="none" rtlCol="0">
            <a:spAutoFit/>
          </a:bodyPr>
          <a:lstStyle/>
          <a:p>
            <a:pPr algn="ctr"/>
            <a:r>
              <a:rPr lang="en-US" sz="3200" dirty="0"/>
              <a:t>B</a:t>
            </a:r>
          </a:p>
        </p:txBody>
      </p:sp>
    </p:spTree>
    <p:extLst>
      <p:ext uri="{BB962C8B-B14F-4D97-AF65-F5344CB8AC3E}">
        <p14:creationId xmlns:p14="http://schemas.microsoft.com/office/powerpoint/2010/main" val="1937638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59FC77-C77A-D64E-9C22-2D2DFAB66FC0}"/>
              </a:ext>
            </a:extLst>
          </p:cNvPr>
          <p:cNvGrpSpPr/>
          <p:nvPr/>
        </p:nvGrpSpPr>
        <p:grpSpPr>
          <a:xfrm>
            <a:off x="1723664" y="2872709"/>
            <a:ext cx="8557158" cy="3729022"/>
            <a:chOff x="2045970" y="1333500"/>
            <a:chExt cx="9364980" cy="4081053"/>
          </a:xfrm>
        </p:grpSpPr>
        <p:pic>
          <p:nvPicPr>
            <p:cNvPr id="6" name="Picture 5">
              <a:extLst>
                <a:ext uri="{FF2B5EF4-FFF2-40B4-BE49-F238E27FC236}">
                  <a16:creationId xmlns:a16="http://schemas.microsoft.com/office/drawing/2014/main" id="{7F0472AC-1B11-DE41-A34A-5965690D9C5A}"/>
                </a:ext>
              </a:extLst>
            </p:cNvPr>
            <p:cNvPicPr>
              <a:picLocks noChangeAspect="1"/>
            </p:cNvPicPr>
            <p:nvPr/>
          </p:nvPicPr>
          <p:blipFill rotWithShape="1">
            <a:blip r:embed="rId2"/>
            <a:srcRect t="17038" b="18494"/>
            <a:stretch/>
          </p:blipFill>
          <p:spPr>
            <a:xfrm>
              <a:off x="2045970" y="1333500"/>
              <a:ext cx="9364980" cy="3825240"/>
            </a:xfrm>
            <a:prstGeom prst="rect">
              <a:avLst/>
            </a:prstGeom>
          </p:spPr>
        </p:pic>
        <p:sp>
          <p:nvSpPr>
            <p:cNvPr id="7" name="TextBox 6">
              <a:extLst>
                <a:ext uri="{FF2B5EF4-FFF2-40B4-BE49-F238E27FC236}">
                  <a16:creationId xmlns:a16="http://schemas.microsoft.com/office/drawing/2014/main" id="{FAA7B95C-D006-2140-8835-A20A30C41A60}"/>
                </a:ext>
              </a:extLst>
            </p:cNvPr>
            <p:cNvSpPr txBox="1"/>
            <p:nvPr/>
          </p:nvSpPr>
          <p:spPr>
            <a:xfrm>
              <a:off x="5322570" y="5045221"/>
              <a:ext cx="2811780" cy="369332"/>
            </a:xfrm>
            <a:prstGeom prst="rect">
              <a:avLst/>
            </a:prstGeom>
            <a:noFill/>
          </p:spPr>
          <p:txBody>
            <a:bodyPr wrap="square" rtlCol="0">
              <a:spAutoFit/>
            </a:bodyPr>
            <a:lstStyle/>
            <a:p>
              <a:pPr algn="ctr"/>
              <a:r>
                <a:rPr lang="en-US" dirty="0"/>
                <a:t>[</a:t>
              </a:r>
              <a:r>
                <a:rPr lang="en-US" dirty="0" err="1"/>
                <a:t>Ledig</a:t>
              </a:r>
              <a:r>
                <a:rPr lang="en-US" dirty="0"/>
                <a:t> et al 2016]</a:t>
              </a:r>
            </a:p>
          </p:txBody>
        </p:sp>
      </p:grpSp>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Conditional GANs</a:t>
            </a:r>
          </a:p>
        </p:txBody>
      </p:sp>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11238110" cy="4903335"/>
          </a:xfrm>
        </p:spPr>
        <p:txBody>
          <a:bodyPr/>
          <a:lstStyle/>
          <a:p>
            <a:r>
              <a:rPr lang="en-US" dirty="0"/>
              <a:t>Generate samples from a conditional distribution</a:t>
            </a:r>
          </a:p>
          <a:p>
            <a:r>
              <a:rPr lang="en-US" dirty="0"/>
              <a:t>Example: generate high-resolution image conditioned on low resolution input</a:t>
            </a:r>
          </a:p>
        </p:txBody>
      </p:sp>
    </p:spTree>
    <p:extLst>
      <p:ext uri="{BB962C8B-B14F-4D97-AF65-F5344CB8AC3E}">
        <p14:creationId xmlns:p14="http://schemas.microsoft.com/office/powerpoint/2010/main" val="3312136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Shape 1556"/>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57" name="Shape 155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58" name="Shape 155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59" name="Shape 155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60" name="Shape 156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61"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562"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563"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564" name="pasted-image.png"/>
          <p:cNvPicPr>
            <a:picLocks noChangeAspect="1"/>
          </p:cNvPicPr>
          <p:nvPr/>
        </p:nvPicPr>
        <p:blipFill>
          <a:blip r:embed="rId6"/>
          <a:stretch>
            <a:fillRect/>
          </a:stretch>
        </p:blipFill>
        <p:spPr>
          <a:xfrm>
            <a:off x="4423788" y="585374"/>
            <a:ext cx="1625601" cy="1625601"/>
          </a:xfrm>
          <a:prstGeom prst="rect">
            <a:avLst/>
          </a:prstGeom>
          <a:ln w="25400">
            <a:solidFill>
              <a:srgbClr val="000000"/>
            </a:solidFill>
            <a:miter lim="400000"/>
          </a:ln>
        </p:spPr>
      </p:pic>
      <p:pic>
        <p:nvPicPr>
          <p:cNvPr id="1565"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
        <p:nvSpPr>
          <p:cNvPr id="1566" name="Shape 156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48032986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 name="Shape 1569"/>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70" name="Shape 1570"/>
          <p:cNvSpPr/>
          <p:nvPr/>
        </p:nvSpPr>
        <p:spPr>
          <a:xfrm>
            <a:off x="6388689" y="1945933"/>
            <a:ext cx="188673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Discriminator</a:t>
            </a:r>
          </a:p>
        </p:txBody>
      </p:sp>
      <p:sp>
        <p:nvSpPr>
          <p:cNvPr id="1571" name="Shape 157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2" name="Shape 157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3" name="Shape 157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4" name="Shape 157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75"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576" name="Shape 157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7" name="Shape 157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8" name="Shape 157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9" name="Shape 157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80"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581"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582"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583" name="pasted-image.png"/>
          <p:cNvPicPr>
            <a:picLocks noChangeAspect="1"/>
          </p:cNvPicPr>
          <p:nvPr/>
        </p:nvPicPr>
        <p:blipFill>
          <a:blip r:embed="rId7"/>
          <a:stretch>
            <a:fillRect/>
          </a:stretch>
        </p:blipFill>
        <p:spPr>
          <a:xfrm>
            <a:off x="4423788" y="585374"/>
            <a:ext cx="1625601" cy="1625601"/>
          </a:xfrm>
          <a:prstGeom prst="rect">
            <a:avLst/>
          </a:prstGeom>
          <a:ln w="25400">
            <a:solidFill>
              <a:srgbClr val="000000"/>
            </a:solidFill>
            <a:miter lim="400000"/>
          </a:ln>
        </p:spPr>
      </p:pic>
      <p:pic>
        <p:nvPicPr>
          <p:cNvPr id="1584" name="pasted-image-filtered.png"/>
          <p:cNvPicPr>
            <a:picLocks noChangeAspect="1"/>
          </p:cNvPicPr>
          <p:nvPr/>
        </p:nvPicPr>
        <p:blipFill>
          <a:blip r:embed="rId8"/>
          <a:stretch>
            <a:fillRect/>
          </a:stretch>
        </p:blipFill>
        <p:spPr>
          <a:xfrm>
            <a:off x="295254" y="585374"/>
            <a:ext cx="1625601" cy="1625601"/>
          </a:xfrm>
          <a:prstGeom prst="rect">
            <a:avLst/>
          </a:prstGeom>
          <a:ln w="25400">
            <a:solidFill>
              <a:srgbClr val="000000"/>
            </a:solidFill>
            <a:miter lim="400000"/>
          </a:ln>
        </p:spPr>
      </p:pic>
      <p:sp>
        <p:nvSpPr>
          <p:cNvPr id="1585" name="Shape 1585"/>
          <p:cNvSpPr/>
          <p:nvPr/>
        </p:nvSpPr>
        <p:spPr>
          <a:xfrm>
            <a:off x="8430377" y="110098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586" name="Shape 158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4" name="TextBox 3">
            <a:extLst>
              <a:ext uri="{FF2B5EF4-FFF2-40B4-BE49-F238E27FC236}">
                <a16:creationId xmlns:a16="http://schemas.microsoft.com/office/drawing/2014/main" id="{FE28CD47-D69F-437D-B454-52AA0E402FF6}"/>
              </a:ext>
            </a:extLst>
          </p:cNvPr>
          <p:cNvSpPr txBox="1"/>
          <p:nvPr/>
        </p:nvSpPr>
        <p:spPr>
          <a:xfrm>
            <a:off x="1232455" y="3641344"/>
            <a:ext cx="8161017" cy="1569660"/>
          </a:xfrm>
          <a:prstGeom prst="rect">
            <a:avLst/>
          </a:prstGeom>
          <a:noFill/>
        </p:spPr>
        <p:txBody>
          <a:bodyPr wrap="none" rtlCol="0">
            <a:spAutoFit/>
          </a:bodyPr>
          <a:lstStyle/>
          <a:p>
            <a:r>
              <a:rPr lang="en-US" sz="3200" b="1" dirty="0"/>
              <a:t>G</a:t>
            </a:r>
            <a:r>
              <a:rPr lang="en-US" sz="3200" dirty="0"/>
              <a:t> tries to synthesize fake images that fool </a:t>
            </a:r>
            <a:r>
              <a:rPr lang="en-US" sz="3200" b="1" dirty="0"/>
              <a:t>D</a:t>
            </a:r>
          </a:p>
          <a:p>
            <a:endParaRPr lang="en-US" sz="3200" b="1" dirty="0"/>
          </a:p>
          <a:p>
            <a:r>
              <a:rPr lang="en-US" sz="3200" b="1" dirty="0"/>
              <a:t>D </a:t>
            </a:r>
            <a:r>
              <a:rPr lang="en-US" sz="3200" dirty="0"/>
              <a:t>tries to identify the fakes</a:t>
            </a:r>
          </a:p>
        </p:txBody>
      </p:sp>
    </p:spTree>
    <p:extLst>
      <p:ext uri="{BB962C8B-B14F-4D97-AF65-F5344CB8AC3E}">
        <p14:creationId xmlns:p14="http://schemas.microsoft.com/office/powerpoint/2010/main" val="409698643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Shape 1588"/>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89" name="Shape 1589"/>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0" name="Shape 1590"/>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1" name="Shape 1591"/>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2"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593" name="Shape 159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94" name="Shape 159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5" name="Shape 159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6" name="Shape 159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7"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598"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grpSp>
        <p:nvGrpSpPr>
          <p:cNvPr id="1604" name="Group 1604"/>
          <p:cNvGrpSpPr/>
          <p:nvPr/>
        </p:nvGrpSpPr>
        <p:grpSpPr>
          <a:xfrm>
            <a:off x="1478231" y="5639705"/>
            <a:ext cx="9235538" cy="687354"/>
            <a:chOff x="0" y="0"/>
            <a:chExt cx="18471073" cy="1374706"/>
          </a:xfrm>
        </p:grpSpPr>
        <p:pic>
          <p:nvPicPr>
            <p:cNvPr id="1599" name="pasted-image.pdf"/>
            <p:cNvPicPr>
              <a:picLocks noChangeAspect="1"/>
            </p:cNvPicPr>
            <p:nvPr/>
          </p:nvPicPr>
          <p:blipFill>
            <a:blip r:embed="rId6"/>
            <a:stretch>
              <a:fillRect/>
            </a:stretch>
          </p:blipFill>
          <p:spPr>
            <a:xfrm>
              <a:off x="3370449" y="0"/>
              <a:ext cx="1878769" cy="903712"/>
            </a:xfrm>
            <a:prstGeom prst="rect">
              <a:avLst/>
            </a:prstGeom>
            <a:ln w="12700" cap="flat">
              <a:noFill/>
              <a:miter lim="400000"/>
            </a:ln>
            <a:effectLst/>
          </p:spPr>
        </p:pic>
        <p:pic>
          <p:nvPicPr>
            <p:cNvPr id="1600" name="pasted-image.pdf"/>
            <p:cNvPicPr>
              <a:picLocks noChangeAspect="1"/>
            </p:cNvPicPr>
            <p:nvPr/>
          </p:nvPicPr>
          <p:blipFill>
            <a:blip r:embed="rId7"/>
            <a:stretch>
              <a:fillRect/>
            </a:stretch>
          </p:blipFill>
          <p:spPr>
            <a:xfrm>
              <a:off x="18328382" y="765"/>
              <a:ext cx="142692" cy="879930"/>
            </a:xfrm>
            <a:prstGeom prst="rect">
              <a:avLst/>
            </a:prstGeom>
            <a:ln w="12700" cap="flat">
              <a:noFill/>
              <a:miter lim="400000"/>
            </a:ln>
            <a:effectLst/>
          </p:spPr>
        </p:pic>
        <p:pic>
          <p:nvPicPr>
            <p:cNvPr id="1601" name="pasted-image.pdf"/>
            <p:cNvPicPr>
              <a:picLocks noChangeAspect="1"/>
            </p:cNvPicPr>
            <p:nvPr/>
          </p:nvPicPr>
          <p:blipFill>
            <a:blip r:embed="rId8"/>
            <a:stretch>
              <a:fillRect/>
            </a:stretch>
          </p:blipFill>
          <p:spPr>
            <a:xfrm>
              <a:off x="0" y="251249"/>
              <a:ext cx="1182152" cy="579014"/>
            </a:xfrm>
            <a:prstGeom prst="rect">
              <a:avLst/>
            </a:prstGeom>
            <a:ln w="12700" cap="flat">
              <a:noFill/>
              <a:miter lim="400000"/>
            </a:ln>
            <a:effectLst/>
          </p:spPr>
        </p:pic>
        <p:pic>
          <p:nvPicPr>
            <p:cNvPr id="1602" name="pasted-image.pdf"/>
            <p:cNvPicPr>
              <a:picLocks noChangeAspect="1"/>
            </p:cNvPicPr>
            <p:nvPr/>
          </p:nvPicPr>
          <p:blipFill>
            <a:blip r:embed="rId9"/>
            <a:stretch>
              <a:fillRect/>
            </a:stretch>
          </p:blipFill>
          <p:spPr>
            <a:xfrm>
              <a:off x="1355107" y="251249"/>
              <a:ext cx="1592287" cy="410135"/>
            </a:xfrm>
            <a:prstGeom prst="rect">
              <a:avLst/>
            </a:prstGeom>
            <a:ln w="12700" cap="flat">
              <a:noFill/>
              <a:miter lim="400000"/>
            </a:ln>
            <a:effectLst/>
          </p:spPr>
        </p:pic>
        <p:pic>
          <p:nvPicPr>
            <p:cNvPr id="1603" name="pasted-image.pdf"/>
            <p:cNvPicPr>
              <a:picLocks noChangeAspect="1"/>
            </p:cNvPicPr>
            <p:nvPr/>
          </p:nvPicPr>
          <p:blipFill>
            <a:blip r:embed="rId3"/>
            <a:stretch>
              <a:fillRect/>
            </a:stretch>
          </p:blipFill>
          <p:spPr>
            <a:xfrm>
              <a:off x="1777802" y="897679"/>
              <a:ext cx="553353" cy="477028"/>
            </a:xfrm>
            <a:prstGeom prst="rect">
              <a:avLst/>
            </a:prstGeom>
            <a:ln w="12700" cap="flat">
              <a:noFill/>
              <a:miter lim="400000"/>
            </a:ln>
            <a:effectLst/>
          </p:spPr>
        </p:pic>
      </p:grpSp>
      <p:grpSp>
        <p:nvGrpSpPr>
          <p:cNvPr id="1608" name="Group 1608"/>
          <p:cNvGrpSpPr/>
          <p:nvPr/>
        </p:nvGrpSpPr>
        <p:grpSpPr>
          <a:xfrm>
            <a:off x="4230838" y="1100399"/>
            <a:ext cx="6254108" cy="5077171"/>
            <a:chOff x="0" y="0"/>
            <a:chExt cx="12508214" cy="10154341"/>
          </a:xfrm>
        </p:grpSpPr>
        <p:pic>
          <p:nvPicPr>
            <p:cNvPr id="1605" name="pasted-image.pdf"/>
            <p:cNvPicPr>
              <a:picLocks noChangeAspect="1"/>
            </p:cNvPicPr>
            <p:nvPr/>
          </p:nvPicPr>
          <p:blipFill>
            <a:blip r:embed="rId10"/>
            <a:stretch>
              <a:fillRect/>
            </a:stretch>
          </p:blipFill>
          <p:spPr>
            <a:xfrm>
              <a:off x="167060" y="9078611"/>
              <a:ext cx="4518556" cy="903712"/>
            </a:xfrm>
            <a:prstGeom prst="rect">
              <a:avLst/>
            </a:prstGeom>
            <a:ln w="12700" cap="flat">
              <a:noFill/>
              <a:miter lim="400000"/>
            </a:ln>
            <a:effectLst/>
          </p:spPr>
        </p:pic>
        <p:sp>
          <p:nvSpPr>
            <p:cNvPr id="1606" name="Shape 1606"/>
            <p:cNvSpPr/>
            <p:nvPr/>
          </p:nvSpPr>
          <p:spPr>
            <a:xfrm>
              <a:off x="8163862" y="0"/>
              <a:ext cx="4344353" cy="108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C82506"/>
                  </a:solidFill>
                  <a:latin typeface="Helvetica"/>
                  <a:ea typeface="Helvetica"/>
                  <a:cs typeface="Helvetica"/>
                  <a:sym typeface="Helvetica"/>
                </a:defRPr>
              </a:pPr>
              <a:r>
                <a:rPr sz="3000" b="1" kern="0">
                  <a:solidFill>
                    <a:srgbClr val="C82506"/>
                  </a:solidFill>
                  <a:latin typeface="Helvetica"/>
                  <a:cs typeface="Helvetica"/>
                  <a:sym typeface="Helvetica"/>
                </a:rPr>
                <a:t>fake </a:t>
              </a:r>
              <a:r>
                <a:rPr sz="3000" kern="0">
                  <a:solidFill>
                    <a:srgbClr val="000000"/>
                  </a:solidFill>
                  <a:latin typeface="Helvetica Light"/>
                  <a:sym typeface="Helvetica Light"/>
                </a:rPr>
                <a:t>(0.9)</a:t>
              </a:r>
            </a:p>
          </p:txBody>
        </p:sp>
        <p:sp>
          <p:nvSpPr>
            <p:cNvPr id="1607" name="Shape 1607"/>
            <p:cNvSpPr/>
            <p:nvPr/>
          </p:nvSpPr>
          <p:spPr>
            <a:xfrm>
              <a:off x="0" y="8884341"/>
              <a:ext cx="4852677" cy="1270001"/>
            </a:xfrm>
            <a:prstGeom prst="rect">
              <a:avLst/>
            </a:prstGeom>
            <a:noFill/>
            <a:ln w="76200" cap="flat">
              <a:solidFill>
                <a:schemeClr val="accent5"/>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609" name="pasted-image.pdf"/>
          <p:cNvPicPr>
            <a:picLocks noChangeAspect="1"/>
          </p:cNvPicPr>
          <p:nvPr/>
        </p:nvPicPr>
        <p:blipFill>
          <a:blip r:embed="rId11"/>
          <a:stretch>
            <a:fillRect/>
          </a:stretch>
        </p:blipFill>
        <p:spPr>
          <a:xfrm>
            <a:off x="4926802" y="140721"/>
            <a:ext cx="647449" cy="328160"/>
          </a:xfrm>
          <a:prstGeom prst="rect">
            <a:avLst/>
          </a:prstGeom>
          <a:ln w="12700">
            <a:miter lim="400000"/>
          </a:ln>
        </p:spPr>
      </p:pic>
      <p:pic>
        <p:nvPicPr>
          <p:cNvPr id="1610" name="pasted-image.png"/>
          <p:cNvPicPr>
            <a:picLocks noChangeAspect="1"/>
          </p:cNvPicPr>
          <p:nvPr/>
        </p:nvPicPr>
        <p:blipFill>
          <a:blip r:embed="rId12"/>
          <a:stretch>
            <a:fillRect/>
          </a:stretch>
        </p:blipFill>
        <p:spPr>
          <a:xfrm>
            <a:off x="4423788" y="585374"/>
            <a:ext cx="1625601" cy="1625601"/>
          </a:xfrm>
          <a:prstGeom prst="rect">
            <a:avLst/>
          </a:prstGeom>
          <a:ln w="25400">
            <a:solidFill>
              <a:srgbClr val="000000"/>
            </a:solidFill>
            <a:miter lim="400000"/>
          </a:ln>
        </p:spPr>
      </p:pic>
      <p:pic>
        <p:nvPicPr>
          <p:cNvPr id="1611" name="pasted-image-filtered.png"/>
          <p:cNvPicPr>
            <a:picLocks noChangeAspect="1"/>
          </p:cNvPicPr>
          <p:nvPr/>
        </p:nvPicPr>
        <p:blipFill>
          <a:blip r:embed="rId13"/>
          <a:stretch>
            <a:fillRect/>
          </a:stretch>
        </p:blipFill>
        <p:spPr>
          <a:xfrm>
            <a:off x="295254" y="585374"/>
            <a:ext cx="1625601" cy="1625601"/>
          </a:xfrm>
          <a:prstGeom prst="rect">
            <a:avLst/>
          </a:prstGeom>
          <a:ln w="25400">
            <a:solidFill>
              <a:srgbClr val="000000"/>
            </a:solidFill>
            <a:miter lim="400000"/>
          </a:ln>
        </p:spPr>
      </p:pic>
      <p:grpSp>
        <p:nvGrpSpPr>
          <p:cNvPr id="1626" name="Group 1626"/>
          <p:cNvGrpSpPr/>
          <p:nvPr/>
        </p:nvGrpSpPr>
        <p:grpSpPr>
          <a:xfrm>
            <a:off x="442825" y="2543620"/>
            <a:ext cx="10042121" cy="3633951"/>
            <a:chOff x="0" y="0"/>
            <a:chExt cx="20084240" cy="7267900"/>
          </a:xfrm>
        </p:grpSpPr>
        <p:grpSp>
          <p:nvGrpSpPr>
            <p:cNvPr id="1614" name="Group 1614"/>
            <p:cNvGrpSpPr/>
            <p:nvPr/>
          </p:nvGrpSpPr>
          <p:grpSpPr>
            <a:xfrm>
              <a:off x="13169086" y="6181044"/>
              <a:ext cx="6687666" cy="903712"/>
              <a:chOff x="0" y="0"/>
              <a:chExt cx="6687665" cy="903711"/>
            </a:xfrm>
          </p:grpSpPr>
          <p:pic>
            <p:nvPicPr>
              <p:cNvPr id="1612" name="pasted-image.pdf"/>
              <p:cNvPicPr>
                <a:picLocks noChangeAspect="1"/>
              </p:cNvPicPr>
              <p:nvPr/>
            </p:nvPicPr>
            <p:blipFill>
              <a:blip r:embed="rId14"/>
              <a:stretch>
                <a:fillRect/>
              </a:stretch>
            </p:blipFill>
            <p:spPr>
              <a:xfrm>
                <a:off x="0" y="174776"/>
                <a:ext cx="553352" cy="576409"/>
              </a:xfrm>
              <a:prstGeom prst="rect">
                <a:avLst/>
              </a:prstGeom>
              <a:ln w="12700" cap="flat">
                <a:noFill/>
                <a:miter lim="400000"/>
              </a:ln>
              <a:effectLst/>
            </p:spPr>
          </p:pic>
          <p:pic>
            <p:nvPicPr>
              <p:cNvPr id="1613" name="pasted-image.pdf"/>
              <p:cNvPicPr>
                <a:picLocks noChangeAspect="1"/>
              </p:cNvPicPr>
              <p:nvPr/>
            </p:nvPicPr>
            <p:blipFill>
              <a:blip r:embed="rId15"/>
              <a:stretch>
                <a:fillRect/>
              </a:stretch>
            </p:blipFill>
            <p:spPr>
              <a:xfrm>
                <a:off x="1460796" y="0"/>
                <a:ext cx="5226870" cy="903712"/>
              </a:xfrm>
              <a:prstGeom prst="rect">
                <a:avLst/>
              </a:prstGeom>
              <a:ln w="12700" cap="flat">
                <a:noFill/>
                <a:miter lim="400000"/>
              </a:ln>
              <a:effectLst/>
            </p:spPr>
          </p:pic>
        </p:grpSp>
        <p:sp>
          <p:nvSpPr>
            <p:cNvPr id="1615" name="Shape 1615"/>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625" name="Group 1625"/>
            <p:cNvGrpSpPr/>
            <p:nvPr/>
          </p:nvGrpSpPr>
          <p:grpSpPr>
            <a:xfrm>
              <a:off x="0" y="0"/>
              <a:ext cx="20084241" cy="4566408"/>
              <a:chOff x="0" y="0"/>
              <a:chExt cx="20084240" cy="4566407"/>
            </a:xfrm>
          </p:grpSpPr>
          <p:sp>
            <p:nvSpPr>
              <p:cNvPr id="1616" name="Shape 1616"/>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7" name="Shape 1617"/>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8" name="Shape 1618"/>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19" name="Shape 1619"/>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0" name="Shape 1620"/>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1" name="Shape 1621"/>
              <p:cNvSpPr/>
              <p:nvPr/>
            </p:nvSpPr>
            <p:spPr>
              <a:xfrm>
                <a:off x="15739888" y="2477704"/>
                <a:ext cx="4344353" cy="10805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00882B"/>
                    </a:solidFill>
                    <a:latin typeface="Helvetica"/>
                    <a:ea typeface="Helvetica"/>
                    <a:cs typeface="Helvetica"/>
                    <a:sym typeface="Helvetica"/>
                  </a:defRPr>
                </a:pPr>
                <a:r>
                  <a:rPr sz="3000" b="1" kern="0">
                    <a:solidFill>
                      <a:srgbClr val="00882B"/>
                    </a:solidFill>
                    <a:latin typeface="Helvetica"/>
                    <a:cs typeface="Helvetica"/>
                    <a:sym typeface="Helvetica"/>
                  </a:rPr>
                  <a:t>real </a:t>
                </a:r>
                <a:r>
                  <a:rPr sz="3000" kern="0">
                    <a:solidFill>
                      <a:srgbClr val="000000"/>
                    </a:solidFill>
                    <a:latin typeface="Helvetica Light"/>
                    <a:sym typeface="Helvetica Light"/>
                  </a:rPr>
                  <a:t>(0.1)</a:t>
                </a:r>
              </a:p>
            </p:txBody>
          </p:sp>
          <p:pic>
            <p:nvPicPr>
              <p:cNvPr id="1622" name="pasted-image.pdf"/>
              <p:cNvPicPr>
                <a:picLocks noChangeAspect="1"/>
              </p:cNvPicPr>
              <p:nvPr/>
            </p:nvPicPr>
            <p:blipFill>
              <a:blip r:embed="rId3"/>
              <a:stretch>
                <a:fillRect/>
              </a:stretch>
            </p:blipFill>
            <p:spPr>
              <a:xfrm>
                <a:off x="13463748" y="652592"/>
                <a:ext cx="764154" cy="658753"/>
              </a:xfrm>
              <a:prstGeom prst="rect">
                <a:avLst/>
              </a:prstGeom>
              <a:ln w="12700" cap="flat">
                <a:noFill/>
                <a:miter lim="400000"/>
              </a:ln>
              <a:effectLst/>
            </p:spPr>
          </p:pic>
          <p:pic>
            <p:nvPicPr>
              <p:cNvPr id="1623" name="pasted-image.pdf"/>
              <p:cNvPicPr>
                <a:picLocks noChangeAspect="1"/>
              </p:cNvPicPr>
              <p:nvPr/>
            </p:nvPicPr>
            <p:blipFill>
              <a:blip r:embed="rId16"/>
              <a:stretch>
                <a:fillRect/>
              </a:stretch>
            </p:blipFill>
            <p:spPr>
              <a:xfrm>
                <a:off x="9338726" y="384254"/>
                <a:ext cx="553352" cy="632403"/>
              </a:xfrm>
              <a:prstGeom prst="rect">
                <a:avLst/>
              </a:prstGeom>
              <a:ln w="12700" cap="flat">
                <a:noFill/>
                <a:miter lim="400000"/>
              </a:ln>
              <a:effectLst/>
            </p:spPr>
          </p:pic>
          <p:pic>
            <p:nvPicPr>
              <p:cNvPr id="1624" name="Screen Shot 2017-02-03 at 10.02.37 PM.png"/>
              <p:cNvPicPr>
                <a:picLocks noChangeAspect="1"/>
              </p:cNvPicPr>
              <p:nvPr/>
            </p:nvPicPr>
            <p:blipFill>
              <a:blip r:embed="rId17"/>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1627" name="Shape 1627"/>
          <p:cNvSpPr/>
          <p:nvPr/>
        </p:nvSpPr>
        <p:spPr>
          <a:xfrm>
            <a:off x="9981170" y="6520972"/>
            <a:ext cx="2031005" cy="2875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1400" kern="0" dirty="0">
                <a:solidFill>
                  <a:srgbClr val="000000"/>
                </a:solidFill>
                <a:latin typeface="Helvetica Light"/>
                <a:sym typeface="Helvetica Light"/>
              </a:rPr>
              <a:t>[Goodfellow et al., 2014]</a:t>
            </a:r>
          </a:p>
        </p:txBody>
      </p:sp>
      <p:sp>
        <p:nvSpPr>
          <p:cNvPr id="3" name="TextBox 2">
            <a:extLst>
              <a:ext uri="{FF2B5EF4-FFF2-40B4-BE49-F238E27FC236}">
                <a16:creationId xmlns:a16="http://schemas.microsoft.com/office/drawing/2014/main" id="{D165D1DA-22CD-114C-9133-C8672137F94A}"/>
              </a:ext>
            </a:extLst>
          </p:cNvPr>
          <p:cNvSpPr txBox="1"/>
          <p:nvPr/>
        </p:nvSpPr>
        <p:spPr>
          <a:xfrm>
            <a:off x="3600023" y="5062965"/>
            <a:ext cx="3828244" cy="369332"/>
          </a:xfrm>
          <a:prstGeom prst="rect">
            <a:avLst/>
          </a:prstGeom>
          <a:noFill/>
        </p:spPr>
        <p:txBody>
          <a:bodyPr wrap="square" rtlCol="0">
            <a:spAutoFit/>
          </a:bodyPr>
          <a:lstStyle/>
          <a:p>
            <a:r>
              <a:rPr lang="en-US" dirty="0"/>
              <a:t>(Identify generated images as fake)</a:t>
            </a:r>
          </a:p>
        </p:txBody>
      </p:sp>
      <p:sp>
        <p:nvSpPr>
          <p:cNvPr id="44" name="TextBox 43">
            <a:extLst>
              <a:ext uri="{FF2B5EF4-FFF2-40B4-BE49-F238E27FC236}">
                <a16:creationId xmlns:a16="http://schemas.microsoft.com/office/drawing/2014/main" id="{08CE7FD0-F109-2A44-8426-149A26FBB543}"/>
              </a:ext>
            </a:extLst>
          </p:cNvPr>
          <p:cNvSpPr txBox="1"/>
          <p:nvPr/>
        </p:nvSpPr>
        <p:spPr>
          <a:xfrm>
            <a:off x="7365738" y="5064421"/>
            <a:ext cx="3443399" cy="369332"/>
          </a:xfrm>
          <a:prstGeom prst="rect">
            <a:avLst/>
          </a:prstGeom>
          <a:noFill/>
        </p:spPr>
        <p:txBody>
          <a:bodyPr wrap="square" rtlCol="0">
            <a:spAutoFit/>
          </a:bodyPr>
          <a:lstStyle/>
          <a:p>
            <a:r>
              <a:rPr lang="en-US" dirty="0"/>
              <a:t>(Identify training images as real)</a:t>
            </a:r>
          </a:p>
        </p:txBody>
      </p:sp>
    </p:spTree>
    <p:extLst>
      <p:ext uri="{BB962C8B-B14F-4D97-AF65-F5344CB8AC3E}">
        <p14:creationId xmlns:p14="http://schemas.microsoft.com/office/powerpoint/2010/main" val="3135514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 grpId="0" animBg="1" advAuto="0"/>
      <p:bldP spid="1626"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p:nvPr/>
        </p:nvSpPr>
        <p:spPr>
          <a:xfrm flipH="1" flipV="1">
            <a:off x="2173728" y="1573740"/>
            <a:ext cx="6153597" cy="1"/>
          </a:xfrm>
          <a:prstGeom prst="line">
            <a:avLst/>
          </a:prstGeom>
          <a:ln w="63500">
            <a:solidFill>
              <a:schemeClr val="accent4"/>
            </a:solidFill>
            <a:prstDash val="sysDot"/>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30" name="pasted-image.pdf"/>
          <p:cNvPicPr>
            <a:picLocks noChangeAspect="1"/>
          </p:cNvPicPr>
          <p:nvPr/>
        </p:nvPicPr>
        <p:blipFill>
          <a:blip r:embed="rId3"/>
          <a:stretch>
            <a:fillRect/>
          </a:stretch>
        </p:blipFill>
        <p:spPr>
          <a:xfrm>
            <a:off x="2559512" y="4782138"/>
            <a:ext cx="711704" cy="301570"/>
          </a:xfrm>
          <a:prstGeom prst="rect">
            <a:avLst/>
          </a:prstGeom>
          <a:ln w="12700">
            <a:miter lim="400000"/>
          </a:ln>
        </p:spPr>
      </p:pic>
      <p:sp>
        <p:nvSpPr>
          <p:cNvPr id="1631" name="Shape 1631"/>
          <p:cNvSpPr/>
          <p:nvPr/>
        </p:nvSpPr>
        <p:spPr>
          <a:xfrm>
            <a:off x="727061" y="3129949"/>
            <a:ext cx="8055563"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32" name="pasted-image.pdf"/>
          <p:cNvPicPr>
            <a:picLocks noChangeAspect="1"/>
          </p:cNvPicPr>
          <p:nvPr/>
        </p:nvPicPr>
        <p:blipFill>
          <a:blip r:embed="rId4"/>
          <a:stretch>
            <a:fillRect/>
          </a:stretch>
        </p:blipFill>
        <p:spPr>
          <a:xfrm>
            <a:off x="4719272" y="4755939"/>
            <a:ext cx="2259278" cy="451856"/>
          </a:xfrm>
          <a:prstGeom prst="rect">
            <a:avLst/>
          </a:prstGeom>
          <a:ln w="12700">
            <a:miter lim="400000"/>
          </a:ln>
        </p:spPr>
      </p:pic>
      <p:pic>
        <p:nvPicPr>
          <p:cNvPr id="1633" name="pasted-image.pdf"/>
          <p:cNvPicPr>
            <a:picLocks noChangeAspect="1"/>
          </p:cNvPicPr>
          <p:nvPr/>
        </p:nvPicPr>
        <p:blipFill>
          <a:blip r:embed="rId5"/>
          <a:stretch>
            <a:fillRect/>
          </a:stretch>
        </p:blipFill>
        <p:spPr>
          <a:xfrm>
            <a:off x="3568360" y="4755939"/>
            <a:ext cx="939385" cy="451856"/>
          </a:xfrm>
          <a:prstGeom prst="rect">
            <a:avLst/>
          </a:prstGeom>
          <a:ln w="12700">
            <a:miter lim="400000"/>
          </a:ln>
        </p:spPr>
      </p:pic>
      <p:grpSp>
        <p:nvGrpSpPr>
          <p:cNvPr id="1636" name="Group 1636"/>
          <p:cNvGrpSpPr/>
          <p:nvPr/>
        </p:nvGrpSpPr>
        <p:grpSpPr>
          <a:xfrm>
            <a:off x="7432272" y="4750376"/>
            <a:ext cx="3343834" cy="451856"/>
            <a:chOff x="0" y="0"/>
            <a:chExt cx="6687665" cy="903711"/>
          </a:xfrm>
        </p:grpSpPr>
        <p:pic>
          <p:nvPicPr>
            <p:cNvPr id="1634" name="pasted-image.pdf"/>
            <p:cNvPicPr>
              <a:picLocks noChangeAspect="1"/>
            </p:cNvPicPr>
            <p:nvPr/>
          </p:nvPicPr>
          <p:blipFill>
            <a:blip r:embed="rId6"/>
            <a:stretch>
              <a:fillRect/>
            </a:stretch>
          </p:blipFill>
          <p:spPr>
            <a:xfrm>
              <a:off x="0" y="174776"/>
              <a:ext cx="553352" cy="576409"/>
            </a:xfrm>
            <a:prstGeom prst="rect">
              <a:avLst/>
            </a:prstGeom>
            <a:ln w="12700" cap="flat">
              <a:noFill/>
              <a:miter lim="400000"/>
            </a:ln>
            <a:effectLst/>
          </p:spPr>
        </p:pic>
        <p:pic>
          <p:nvPicPr>
            <p:cNvPr id="1635" name="pasted-image.pdf"/>
            <p:cNvPicPr>
              <a:picLocks noChangeAspect="1"/>
            </p:cNvPicPr>
            <p:nvPr/>
          </p:nvPicPr>
          <p:blipFill>
            <a:blip r:embed="rId7"/>
            <a:stretch>
              <a:fillRect/>
            </a:stretch>
          </p:blipFill>
          <p:spPr>
            <a:xfrm>
              <a:off x="1460796" y="0"/>
              <a:ext cx="5226870" cy="903712"/>
            </a:xfrm>
            <a:prstGeom prst="rect">
              <a:avLst/>
            </a:prstGeom>
            <a:ln w="12700" cap="flat">
              <a:noFill/>
              <a:miter lim="400000"/>
            </a:ln>
            <a:effectLst/>
          </p:spPr>
        </p:pic>
      </p:grpSp>
      <p:pic>
        <p:nvPicPr>
          <p:cNvPr id="1637" name="pasted-image.pdf"/>
          <p:cNvPicPr>
            <a:picLocks noChangeAspect="1"/>
          </p:cNvPicPr>
          <p:nvPr/>
        </p:nvPicPr>
        <p:blipFill>
          <a:blip r:embed="rId8"/>
          <a:stretch>
            <a:fillRect/>
          </a:stretch>
        </p:blipFill>
        <p:spPr>
          <a:xfrm>
            <a:off x="11110826" y="4756322"/>
            <a:ext cx="71347" cy="439965"/>
          </a:xfrm>
          <a:prstGeom prst="rect">
            <a:avLst/>
          </a:prstGeom>
          <a:ln w="12700">
            <a:miter lim="400000"/>
          </a:ln>
        </p:spPr>
      </p:pic>
      <p:sp>
        <p:nvSpPr>
          <p:cNvPr id="1638" name="Shape 1638"/>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pic>
        <p:nvPicPr>
          <p:cNvPr id="1639" name="pasted-image.pdf"/>
          <p:cNvPicPr>
            <a:picLocks noChangeAspect="1"/>
          </p:cNvPicPr>
          <p:nvPr/>
        </p:nvPicPr>
        <p:blipFill>
          <a:blip r:embed="rId9"/>
          <a:stretch>
            <a:fillRect/>
          </a:stretch>
        </p:blipFill>
        <p:spPr>
          <a:xfrm>
            <a:off x="2811949" y="5197035"/>
            <a:ext cx="244929" cy="254001"/>
          </a:xfrm>
          <a:prstGeom prst="rect">
            <a:avLst/>
          </a:prstGeom>
          <a:ln w="12700">
            <a:miter lim="400000"/>
          </a:ln>
        </p:spPr>
      </p:pic>
      <p:pic>
        <p:nvPicPr>
          <p:cNvPr id="1640" name="pasted-image.pdf"/>
          <p:cNvPicPr>
            <a:picLocks noChangeAspect="1"/>
          </p:cNvPicPr>
          <p:nvPr/>
        </p:nvPicPr>
        <p:blipFill>
          <a:blip r:embed="rId10"/>
          <a:stretch>
            <a:fillRect/>
          </a:stretch>
        </p:blipFill>
        <p:spPr>
          <a:xfrm>
            <a:off x="1883135" y="4881564"/>
            <a:ext cx="591076" cy="289507"/>
          </a:xfrm>
          <a:prstGeom prst="rect">
            <a:avLst/>
          </a:prstGeom>
          <a:ln w="12700">
            <a:miter lim="400000"/>
          </a:ln>
        </p:spPr>
      </p:pic>
      <p:sp>
        <p:nvSpPr>
          <p:cNvPr id="1641" name="Shape 164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2" name="Shape 164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3" name="Shape 164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4" name="Shape 164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45" name="pasted-image.pdf"/>
          <p:cNvPicPr>
            <a:picLocks noChangeAspect="1"/>
          </p:cNvPicPr>
          <p:nvPr/>
        </p:nvPicPr>
        <p:blipFill>
          <a:blip r:embed="rId11"/>
          <a:stretch>
            <a:fillRect/>
          </a:stretch>
        </p:blipFill>
        <p:spPr>
          <a:xfrm>
            <a:off x="7150870" y="216312"/>
            <a:ext cx="382077" cy="329377"/>
          </a:xfrm>
          <a:prstGeom prst="rect">
            <a:avLst/>
          </a:prstGeom>
          <a:ln w="12700">
            <a:miter lim="400000"/>
          </a:ln>
        </p:spPr>
      </p:pic>
      <p:sp>
        <p:nvSpPr>
          <p:cNvPr id="1646" name="Shape 164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7" name="Shape 164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8" name="Shape 164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9" name="Shape 164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50" name="pasted-image.pdf"/>
          <p:cNvPicPr>
            <a:picLocks noChangeAspect="1"/>
          </p:cNvPicPr>
          <p:nvPr/>
        </p:nvPicPr>
        <p:blipFill>
          <a:blip r:embed="rId9"/>
          <a:stretch>
            <a:fillRect/>
          </a:stretch>
        </p:blipFill>
        <p:spPr>
          <a:xfrm>
            <a:off x="2994458" y="229543"/>
            <a:ext cx="355727" cy="368902"/>
          </a:xfrm>
          <a:prstGeom prst="rect">
            <a:avLst/>
          </a:prstGeom>
          <a:ln w="12700">
            <a:miter lim="400000"/>
          </a:ln>
        </p:spPr>
      </p:pic>
      <p:pic>
        <p:nvPicPr>
          <p:cNvPr id="1651" name="pasted-image.pdf"/>
          <p:cNvPicPr>
            <a:picLocks noChangeAspect="1"/>
          </p:cNvPicPr>
          <p:nvPr/>
        </p:nvPicPr>
        <p:blipFill>
          <a:blip r:embed="rId12"/>
          <a:stretch>
            <a:fillRect/>
          </a:stretch>
        </p:blipFill>
        <p:spPr>
          <a:xfrm>
            <a:off x="942603" y="211862"/>
            <a:ext cx="289852" cy="223976"/>
          </a:xfrm>
          <a:prstGeom prst="rect">
            <a:avLst/>
          </a:prstGeom>
          <a:ln w="12700">
            <a:miter lim="400000"/>
          </a:ln>
        </p:spPr>
      </p:pic>
      <p:pic>
        <p:nvPicPr>
          <p:cNvPr id="1652" name="pasted-image.pdf"/>
          <p:cNvPicPr>
            <a:picLocks noChangeAspect="1"/>
          </p:cNvPicPr>
          <p:nvPr/>
        </p:nvPicPr>
        <p:blipFill>
          <a:blip r:embed="rId13"/>
          <a:stretch>
            <a:fillRect/>
          </a:stretch>
        </p:blipFill>
        <p:spPr>
          <a:xfrm>
            <a:off x="4926802" y="140721"/>
            <a:ext cx="647449" cy="328160"/>
          </a:xfrm>
          <a:prstGeom prst="rect">
            <a:avLst/>
          </a:prstGeom>
          <a:ln w="12700">
            <a:miter lim="400000"/>
          </a:ln>
        </p:spPr>
      </p:pic>
      <p:sp>
        <p:nvSpPr>
          <p:cNvPr id="1653" name="Shape 1653"/>
          <p:cNvSpPr/>
          <p:nvPr/>
        </p:nvSpPr>
        <p:spPr>
          <a:xfrm>
            <a:off x="2483771" y="4718638"/>
            <a:ext cx="901285" cy="794732"/>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54" name="pasted-image.png"/>
          <p:cNvPicPr>
            <a:picLocks noChangeAspect="1"/>
          </p:cNvPicPr>
          <p:nvPr/>
        </p:nvPicPr>
        <p:blipFill>
          <a:blip r:embed="rId14"/>
          <a:stretch>
            <a:fillRect/>
          </a:stretch>
        </p:blipFill>
        <p:spPr>
          <a:xfrm>
            <a:off x="4423788" y="585374"/>
            <a:ext cx="1625601" cy="1625601"/>
          </a:xfrm>
          <a:prstGeom prst="rect">
            <a:avLst/>
          </a:prstGeom>
          <a:ln w="25400">
            <a:solidFill>
              <a:srgbClr val="000000"/>
            </a:solidFill>
            <a:miter lim="400000"/>
          </a:ln>
        </p:spPr>
      </p:pic>
      <p:pic>
        <p:nvPicPr>
          <p:cNvPr id="1655" name="pasted-image-filtered.png"/>
          <p:cNvPicPr>
            <a:picLocks noChangeAspect="1"/>
          </p:cNvPicPr>
          <p:nvPr/>
        </p:nvPicPr>
        <p:blipFill>
          <a:blip r:embed="rId15"/>
          <a:stretch>
            <a:fillRect/>
          </a:stretch>
        </p:blipFill>
        <p:spPr>
          <a:xfrm>
            <a:off x="295254" y="585374"/>
            <a:ext cx="1625601" cy="1625601"/>
          </a:xfrm>
          <a:prstGeom prst="rect">
            <a:avLst/>
          </a:prstGeom>
          <a:ln w="25400">
            <a:solidFill>
              <a:srgbClr val="000000"/>
            </a:solidFill>
            <a:miter lim="400000"/>
          </a:ln>
        </p:spPr>
      </p:pic>
      <p:pic>
        <p:nvPicPr>
          <p:cNvPr id="1656" name="pasted-image.png"/>
          <p:cNvPicPr>
            <a:picLocks noChangeAspect="1"/>
          </p:cNvPicPr>
          <p:nvPr/>
        </p:nvPicPr>
        <p:blipFill>
          <a:blip r:embed="rId16"/>
          <a:stretch>
            <a:fillRect/>
          </a:stretch>
        </p:blipFill>
        <p:spPr>
          <a:xfrm>
            <a:off x="4423788" y="585374"/>
            <a:ext cx="1625601" cy="1625601"/>
          </a:xfrm>
          <a:prstGeom prst="rect">
            <a:avLst/>
          </a:prstGeom>
          <a:ln w="25400">
            <a:solidFill>
              <a:srgbClr val="000000"/>
            </a:solidFill>
            <a:miter lim="400000"/>
          </a:ln>
        </p:spPr>
      </p:pic>
      <p:sp>
        <p:nvSpPr>
          <p:cNvPr id="1657" name="Shape 165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4112909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656"/>
                                        </p:tgtEl>
                                        <p:attrNameLst>
                                          <p:attrName>style.visibility</p:attrName>
                                        </p:attrNameLst>
                                      </p:cBhvr>
                                      <p:to>
                                        <p:strVal val="visible"/>
                                      </p:to>
                                    </p:set>
                                    <p:animEffect transition="in" filter="fade">
                                      <p:cBhvr>
                                        <p:cTn id="11" dur="2000"/>
                                        <p:tgtEl>
                                          <p:spTgt spid="1656"/>
                                        </p:tgtEl>
                                      </p:cBhvr>
                                    </p:animEffect>
                                    <p:anim calcmode="lin" valueType="num">
                                      <p:cBhvr>
                                        <p:cTn id="12" dur="2000" fill="hold"/>
                                        <p:tgtEl>
                                          <p:spTgt spid="1656"/>
                                        </p:tgtEl>
                                        <p:attrNameLst>
                                          <p:attrName>ppt_w</p:attrName>
                                        </p:attrNameLst>
                                      </p:cBhvr>
                                      <p:tavLst>
                                        <p:tav tm="0" fmla="#ppt_w*sin(2.5*pi*$)">
                                          <p:val>
                                            <p:fltVal val="0"/>
                                          </p:val>
                                        </p:tav>
                                        <p:tav tm="100000">
                                          <p:val>
                                            <p:fltVal val="1"/>
                                          </p:val>
                                        </p:tav>
                                      </p:tavLst>
                                    </p:anim>
                                    <p:anim calcmode="lin" valueType="num">
                                      <p:cBhvr>
                                        <p:cTn id="13" dur="2000" fill="hold"/>
                                        <p:tgtEl>
                                          <p:spTgt spid="16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0" animBg="1" advAuto="0"/>
      <p:bldP spid="1656"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p:nvPr/>
        </p:nvSpPr>
        <p:spPr>
          <a:xfrm>
            <a:off x="727061" y="3129949"/>
            <a:ext cx="9600327"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the </a:t>
            </a:r>
            <a:r>
              <a:rPr sz="3000" b="1" i="1" kern="0">
                <a:solidFill>
                  <a:srgbClr val="0365C0"/>
                </a:solidFill>
                <a:latin typeface="Helvetica"/>
                <a:cs typeface="Helvetica"/>
                <a:sym typeface="Helvetica"/>
              </a:rPr>
              <a:t>best</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60" name="pasted-image.pdf"/>
          <p:cNvPicPr>
            <a:picLocks noChangeAspect="1"/>
          </p:cNvPicPr>
          <p:nvPr/>
        </p:nvPicPr>
        <p:blipFill>
          <a:blip r:embed="rId2"/>
          <a:stretch>
            <a:fillRect/>
          </a:stretch>
        </p:blipFill>
        <p:spPr>
          <a:xfrm>
            <a:off x="4719272" y="4755939"/>
            <a:ext cx="2259278" cy="451856"/>
          </a:xfrm>
          <a:prstGeom prst="rect">
            <a:avLst/>
          </a:prstGeom>
          <a:ln w="12700">
            <a:miter lim="400000"/>
          </a:ln>
        </p:spPr>
      </p:pic>
      <p:pic>
        <p:nvPicPr>
          <p:cNvPr id="1661" name="pasted-image.pdf"/>
          <p:cNvPicPr>
            <a:picLocks noChangeAspect="1"/>
          </p:cNvPicPr>
          <p:nvPr/>
        </p:nvPicPr>
        <p:blipFill>
          <a:blip r:embed="rId3"/>
          <a:stretch>
            <a:fillRect/>
          </a:stretch>
        </p:blipFill>
        <p:spPr>
          <a:xfrm>
            <a:off x="3568360" y="4755939"/>
            <a:ext cx="939385" cy="451856"/>
          </a:xfrm>
          <a:prstGeom prst="rect">
            <a:avLst/>
          </a:prstGeom>
          <a:ln w="12700">
            <a:miter lim="400000"/>
          </a:ln>
        </p:spPr>
      </p:pic>
      <p:grpSp>
        <p:nvGrpSpPr>
          <p:cNvPr id="1664" name="Group 1664"/>
          <p:cNvGrpSpPr/>
          <p:nvPr/>
        </p:nvGrpSpPr>
        <p:grpSpPr>
          <a:xfrm>
            <a:off x="7432272" y="4750376"/>
            <a:ext cx="3343834" cy="451856"/>
            <a:chOff x="0" y="0"/>
            <a:chExt cx="6687665" cy="903711"/>
          </a:xfrm>
        </p:grpSpPr>
        <p:pic>
          <p:nvPicPr>
            <p:cNvPr id="1662" name="pasted-image.pdf"/>
            <p:cNvPicPr>
              <a:picLocks noChangeAspect="1"/>
            </p:cNvPicPr>
            <p:nvPr/>
          </p:nvPicPr>
          <p:blipFill>
            <a:blip r:embed="rId4"/>
            <a:stretch>
              <a:fillRect/>
            </a:stretch>
          </p:blipFill>
          <p:spPr>
            <a:xfrm>
              <a:off x="0" y="174776"/>
              <a:ext cx="553352" cy="576409"/>
            </a:xfrm>
            <a:prstGeom prst="rect">
              <a:avLst/>
            </a:prstGeom>
            <a:ln w="12700" cap="flat">
              <a:noFill/>
              <a:miter lim="400000"/>
            </a:ln>
            <a:effectLst/>
          </p:spPr>
        </p:pic>
        <p:pic>
          <p:nvPicPr>
            <p:cNvPr id="1663" name="pasted-image.pdf"/>
            <p:cNvPicPr>
              <a:picLocks noChangeAspect="1"/>
            </p:cNvPicPr>
            <p:nvPr/>
          </p:nvPicPr>
          <p:blipFill>
            <a:blip r:embed="rId5"/>
            <a:stretch>
              <a:fillRect/>
            </a:stretch>
          </p:blipFill>
          <p:spPr>
            <a:xfrm>
              <a:off x="1460796" y="0"/>
              <a:ext cx="5226870" cy="903712"/>
            </a:xfrm>
            <a:prstGeom prst="rect">
              <a:avLst/>
            </a:prstGeom>
            <a:ln w="12700" cap="flat">
              <a:noFill/>
              <a:miter lim="400000"/>
            </a:ln>
            <a:effectLst/>
          </p:spPr>
        </p:pic>
      </p:grpSp>
      <p:sp>
        <p:nvSpPr>
          <p:cNvPr id="1665" name="Shape 1665"/>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666" name="Shape 1666"/>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67" name="Shape 1667"/>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8" name="Shape 1668"/>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9" name="Shape 1669"/>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0" name="pasted-image.pdf"/>
          <p:cNvPicPr>
            <a:picLocks noChangeAspect="1"/>
          </p:cNvPicPr>
          <p:nvPr/>
        </p:nvPicPr>
        <p:blipFill>
          <a:blip r:embed="rId6"/>
          <a:stretch>
            <a:fillRect/>
          </a:stretch>
        </p:blipFill>
        <p:spPr>
          <a:xfrm>
            <a:off x="7150870" y="216312"/>
            <a:ext cx="382077" cy="329377"/>
          </a:xfrm>
          <a:prstGeom prst="rect">
            <a:avLst/>
          </a:prstGeom>
          <a:ln w="12700">
            <a:miter lim="400000"/>
          </a:ln>
        </p:spPr>
      </p:pic>
      <p:sp>
        <p:nvSpPr>
          <p:cNvPr id="1671" name="Shape 1671"/>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72" name="Shape 1672"/>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3" name="Shape 1673"/>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4" name="Shape 1674"/>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5"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676"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677"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678" name="pasted-image.pdf"/>
          <p:cNvPicPr>
            <a:picLocks noChangeAspect="1"/>
          </p:cNvPicPr>
          <p:nvPr/>
        </p:nvPicPr>
        <p:blipFill>
          <a:blip r:embed="rId10"/>
          <a:stretch>
            <a:fillRect/>
          </a:stretch>
        </p:blipFill>
        <p:spPr>
          <a:xfrm>
            <a:off x="1237797" y="4801753"/>
            <a:ext cx="2119036" cy="552302"/>
          </a:xfrm>
          <a:prstGeom prst="rect">
            <a:avLst/>
          </a:prstGeom>
          <a:ln w="12700">
            <a:miter lim="400000"/>
          </a:ln>
        </p:spPr>
      </p:pic>
      <p:sp>
        <p:nvSpPr>
          <p:cNvPr id="1679" name="Shape 1679"/>
          <p:cNvSpPr/>
          <p:nvPr/>
        </p:nvSpPr>
        <p:spPr>
          <a:xfrm>
            <a:off x="2590571" y="4681787"/>
            <a:ext cx="814041" cy="713618"/>
          </a:xfrm>
          <a:prstGeom prst="rect">
            <a:avLst/>
          </a:prstGeom>
          <a:ln w="76200">
            <a:solidFill>
              <a:schemeClr val="accent1"/>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0" name="pasted-image.pdf"/>
          <p:cNvPicPr>
            <a:picLocks noChangeAspect="1"/>
          </p:cNvPicPr>
          <p:nvPr/>
        </p:nvPicPr>
        <p:blipFill>
          <a:blip r:embed="rId11"/>
          <a:stretch>
            <a:fillRect/>
          </a:stretch>
        </p:blipFill>
        <p:spPr>
          <a:xfrm>
            <a:off x="11110826" y="4756322"/>
            <a:ext cx="71347" cy="439965"/>
          </a:xfrm>
          <a:prstGeom prst="rect">
            <a:avLst/>
          </a:prstGeom>
          <a:ln w="12700">
            <a:miter lim="400000"/>
          </a:ln>
        </p:spPr>
      </p:pic>
      <p:sp>
        <p:nvSpPr>
          <p:cNvPr id="1681" name="Shape 1681"/>
          <p:cNvSpPr/>
          <p:nvPr/>
        </p:nvSpPr>
        <p:spPr>
          <a:xfrm>
            <a:off x="1846672" y="4674188"/>
            <a:ext cx="699266" cy="731036"/>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2"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683" name="pasted-image.png"/>
          <p:cNvPicPr>
            <a:picLocks noChangeAspect="1"/>
          </p:cNvPicPr>
          <p:nvPr/>
        </p:nvPicPr>
        <p:blipFill>
          <a:blip r:embed="rId13"/>
          <a:stretch>
            <a:fillRect/>
          </a:stretch>
        </p:blipFill>
        <p:spPr>
          <a:xfrm>
            <a:off x="4423788" y="585374"/>
            <a:ext cx="1625601" cy="1625601"/>
          </a:xfrm>
          <a:prstGeom prst="rect">
            <a:avLst/>
          </a:prstGeom>
          <a:ln w="25400">
            <a:solidFill>
              <a:srgbClr val="000000"/>
            </a:solidFill>
            <a:miter lim="400000"/>
          </a:ln>
        </p:spPr>
      </p:pic>
      <p:sp>
        <p:nvSpPr>
          <p:cNvPr id="1684" name="Shape 1684"/>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2815926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 name="Shape 1686"/>
          <p:cNvSpPr/>
          <p:nvPr/>
        </p:nvSpPr>
        <p:spPr>
          <a:xfrm>
            <a:off x="6302366" y="1366795"/>
            <a:ext cx="686101"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87" name="pasted-image.pdf"/>
          <p:cNvPicPr>
            <a:picLocks noChangeAspect="1"/>
          </p:cNvPicPr>
          <p:nvPr/>
        </p:nvPicPr>
        <p:blipFill>
          <a:blip r:embed="rId2"/>
          <a:stretch>
            <a:fillRect/>
          </a:stretch>
        </p:blipFill>
        <p:spPr>
          <a:xfrm>
            <a:off x="8422953" y="1752600"/>
            <a:ext cx="382077" cy="329377"/>
          </a:xfrm>
          <a:prstGeom prst="rect">
            <a:avLst/>
          </a:prstGeom>
          <a:ln w="12700">
            <a:miter lim="400000"/>
          </a:ln>
        </p:spPr>
      </p:pic>
      <p:sp>
        <p:nvSpPr>
          <p:cNvPr id="1702" name="Shape 1702"/>
          <p:cNvSpPr/>
          <p:nvPr/>
        </p:nvSpPr>
        <p:spPr>
          <a:xfrm>
            <a:off x="2176497" y="1911100"/>
            <a:ext cx="4765384" cy="484439"/>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sp>
        <p:nvSpPr>
          <p:cNvPr id="1689" name="Shape 1689"/>
          <p:cNvSpPr/>
          <p:nvPr/>
        </p:nvSpPr>
        <p:spPr>
          <a:xfrm>
            <a:off x="7100893" y="957298"/>
            <a:ext cx="3026196" cy="1199995"/>
          </a:xfrm>
          <a:prstGeom prst="rect">
            <a:avLst/>
          </a:prstGeom>
          <a:ln w="508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600"/>
            </a:lvl1pPr>
          </a:lstStyle>
          <a:p>
            <a:pPr algn="ctr" defTabSz="410766" hangingPunct="0"/>
            <a:r>
              <a:rPr sz="2800" kern="0" dirty="0">
                <a:solidFill>
                  <a:srgbClr val="000000"/>
                </a:solidFill>
                <a:latin typeface="Helvetica Light"/>
                <a:sym typeface="Helvetica Light"/>
              </a:rPr>
              <a:t>Loss Function</a:t>
            </a:r>
          </a:p>
        </p:txBody>
      </p:sp>
      <p:sp>
        <p:nvSpPr>
          <p:cNvPr id="1690" name="Shape 1690"/>
          <p:cNvSpPr/>
          <p:nvPr/>
        </p:nvSpPr>
        <p:spPr>
          <a:xfrm>
            <a:off x="1235507" y="3918869"/>
            <a:ext cx="9340699" cy="171329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defTabSz="651682" hangingPunct="0">
              <a:defRPr sz="7200"/>
            </a:pPr>
            <a:r>
              <a:rPr sz="3600" b="1" kern="0">
                <a:solidFill>
                  <a:srgbClr val="000000"/>
                </a:solidFill>
                <a:latin typeface="Helvetica"/>
                <a:ea typeface="Helvetica"/>
                <a:cs typeface="Helvetica"/>
                <a:sym typeface="Helvetica"/>
              </a:rPr>
              <a:t>G</a:t>
            </a:r>
            <a:r>
              <a:rPr sz="3600" kern="0">
                <a:solidFill>
                  <a:srgbClr val="000000"/>
                </a:solidFill>
                <a:latin typeface="Helvetica Light"/>
                <a:sym typeface="Helvetica Light"/>
              </a:rPr>
              <a:t>’s perspective: </a:t>
            </a:r>
            <a:r>
              <a:rPr sz="3600" b="1" kern="0">
                <a:solidFill>
                  <a:srgbClr val="000000"/>
                </a:solidFill>
                <a:latin typeface="Helvetica"/>
                <a:ea typeface="Helvetica"/>
                <a:cs typeface="Helvetica"/>
                <a:sym typeface="Helvetica"/>
              </a:rPr>
              <a:t>D</a:t>
            </a:r>
            <a:r>
              <a:rPr sz="3600" kern="0">
                <a:solidFill>
                  <a:srgbClr val="000000"/>
                </a:solidFill>
                <a:latin typeface="Helvetica Light"/>
                <a:sym typeface="Helvetica Light"/>
              </a:rPr>
              <a:t> is a loss function.</a:t>
            </a:r>
          </a:p>
          <a:p>
            <a:pPr defTabSz="651682" hangingPunct="0">
              <a:defRPr sz="7200"/>
            </a:pPr>
            <a:endParaRPr sz="3600" kern="0">
              <a:solidFill>
                <a:srgbClr val="000000"/>
              </a:solidFill>
              <a:latin typeface="Helvetica Light"/>
              <a:sym typeface="Helvetica Light"/>
            </a:endParaRPr>
          </a:p>
          <a:p>
            <a:pPr defTabSz="651682" hangingPunct="0">
              <a:defRPr sz="7200"/>
            </a:pPr>
            <a:r>
              <a:rPr sz="3600" kern="0">
                <a:solidFill>
                  <a:srgbClr val="000000"/>
                </a:solidFill>
                <a:latin typeface="Helvetica Light"/>
                <a:sym typeface="Helvetica Light"/>
              </a:rPr>
              <a:t>Rather than being hand-designed, it is </a:t>
            </a:r>
            <a:r>
              <a:rPr sz="3600" i="1" kern="0">
                <a:solidFill>
                  <a:srgbClr val="000000"/>
                </a:solidFill>
                <a:latin typeface="Helvetica"/>
                <a:ea typeface="Helvetica"/>
                <a:cs typeface="Helvetica"/>
                <a:sym typeface="Helvetica"/>
              </a:rPr>
              <a:t>learned</a:t>
            </a:r>
            <a:r>
              <a:rPr sz="3600" kern="0">
                <a:solidFill>
                  <a:srgbClr val="000000"/>
                </a:solidFill>
                <a:latin typeface="Helvetica Light"/>
                <a:sym typeface="Helvetica Light"/>
              </a:rPr>
              <a:t>.</a:t>
            </a:r>
          </a:p>
        </p:txBody>
      </p:sp>
      <p:sp>
        <p:nvSpPr>
          <p:cNvPr id="1691" name="Shape 1691"/>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
        <p:nvSpPr>
          <p:cNvPr id="1692" name="Shape 169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pic>
        <p:nvPicPr>
          <p:cNvPr id="1693" name="pasted-image.png"/>
          <p:cNvPicPr>
            <a:picLocks noChangeAspect="1"/>
          </p:cNvPicPr>
          <p:nvPr/>
        </p:nvPicPr>
        <p:blipFill>
          <a:blip r:embed="rId3"/>
          <a:stretch>
            <a:fillRect/>
          </a:stretch>
        </p:blipFill>
        <p:spPr>
          <a:xfrm>
            <a:off x="4423788" y="585374"/>
            <a:ext cx="1625601" cy="1625601"/>
          </a:xfrm>
          <a:prstGeom prst="rect">
            <a:avLst/>
          </a:prstGeom>
          <a:ln w="25400">
            <a:solidFill>
              <a:srgbClr val="000000"/>
            </a:solidFill>
            <a:miter lim="400000"/>
          </a:ln>
        </p:spPr>
      </p:pic>
      <p:sp>
        <p:nvSpPr>
          <p:cNvPr id="1694" name="Shape 169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95" name="Shape 169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6" name="Shape 169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7" name="Shape 169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98"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699"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00"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01"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Tree>
    <p:extLst>
      <p:ext uri="{BB962C8B-B14F-4D97-AF65-F5344CB8AC3E}">
        <p14:creationId xmlns:p14="http://schemas.microsoft.com/office/powerpoint/2010/main" val="293154762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4" name="Shape 1704"/>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705" name="Shape 1705"/>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06" name="Shape 1706"/>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7" name="Shape 1707"/>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8" name="Shape 1708"/>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09"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710" name="Shape 1710"/>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11" name="Shape 1711"/>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2" name="Shape 1712"/>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3" name="Shape 1713"/>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14"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715"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16"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17"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718" name="pasted-image.pdf"/>
          <p:cNvPicPr>
            <a:picLocks noChangeAspect="1"/>
          </p:cNvPicPr>
          <p:nvPr/>
        </p:nvPicPr>
        <p:blipFill>
          <a:blip r:embed="rId8"/>
          <a:stretch>
            <a:fillRect/>
          </a:stretch>
        </p:blipFill>
        <p:spPr>
          <a:xfrm>
            <a:off x="4719272" y="4755939"/>
            <a:ext cx="2259278" cy="451856"/>
          </a:xfrm>
          <a:prstGeom prst="rect">
            <a:avLst/>
          </a:prstGeom>
          <a:ln w="12700">
            <a:miter lim="400000"/>
          </a:ln>
        </p:spPr>
      </p:pic>
      <p:pic>
        <p:nvPicPr>
          <p:cNvPr id="1719" name="pasted-image.pdf"/>
          <p:cNvPicPr>
            <a:picLocks noChangeAspect="1"/>
          </p:cNvPicPr>
          <p:nvPr/>
        </p:nvPicPr>
        <p:blipFill>
          <a:blip r:embed="rId9"/>
          <a:stretch>
            <a:fillRect/>
          </a:stretch>
        </p:blipFill>
        <p:spPr>
          <a:xfrm>
            <a:off x="3568360" y="4755939"/>
            <a:ext cx="939385" cy="451856"/>
          </a:xfrm>
          <a:prstGeom prst="rect">
            <a:avLst/>
          </a:prstGeom>
          <a:ln w="12700">
            <a:miter lim="400000"/>
          </a:ln>
        </p:spPr>
      </p:pic>
      <p:grpSp>
        <p:nvGrpSpPr>
          <p:cNvPr id="1722" name="Group 1722"/>
          <p:cNvGrpSpPr/>
          <p:nvPr/>
        </p:nvGrpSpPr>
        <p:grpSpPr>
          <a:xfrm>
            <a:off x="7432272" y="4750376"/>
            <a:ext cx="3343834" cy="451856"/>
            <a:chOff x="0" y="0"/>
            <a:chExt cx="6687665" cy="903711"/>
          </a:xfrm>
        </p:grpSpPr>
        <p:pic>
          <p:nvPicPr>
            <p:cNvPr id="1720" name="pasted-image.pdf"/>
            <p:cNvPicPr>
              <a:picLocks noChangeAspect="1"/>
            </p:cNvPicPr>
            <p:nvPr/>
          </p:nvPicPr>
          <p:blipFill>
            <a:blip r:embed="rId10"/>
            <a:stretch>
              <a:fillRect/>
            </a:stretch>
          </p:blipFill>
          <p:spPr>
            <a:xfrm>
              <a:off x="0" y="174776"/>
              <a:ext cx="553352" cy="576409"/>
            </a:xfrm>
            <a:prstGeom prst="rect">
              <a:avLst/>
            </a:prstGeom>
            <a:ln w="12700" cap="flat">
              <a:noFill/>
              <a:miter lim="400000"/>
            </a:ln>
            <a:effectLst/>
          </p:spPr>
        </p:pic>
        <p:pic>
          <p:nvPicPr>
            <p:cNvPr id="1721" name="pasted-image.pdf"/>
            <p:cNvPicPr>
              <a:picLocks noChangeAspect="1"/>
            </p:cNvPicPr>
            <p:nvPr/>
          </p:nvPicPr>
          <p:blipFill>
            <a:blip r:embed="rId11"/>
            <a:stretch>
              <a:fillRect/>
            </a:stretch>
          </p:blipFill>
          <p:spPr>
            <a:xfrm>
              <a:off x="1460796" y="0"/>
              <a:ext cx="5226870" cy="903712"/>
            </a:xfrm>
            <a:prstGeom prst="rect">
              <a:avLst/>
            </a:prstGeom>
            <a:ln w="12700" cap="flat">
              <a:noFill/>
              <a:miter lim="400000"/>
            </a:ln>
            <a:effectLst/>
          </p:spPr>
        </p:pic>
      </p:grpSp>
      <p:pic>
        <p:nvPicPr>
          <p:cNvPr id="1723" name="pasted-image.pdf"/>
          <p:cNvPicPr>
            <a:picLocks noChangeAspect="1"/>
          </p:cNvPicPr>
          <p:nvPr/>
        </p:nvPicPr>
        <p:blipFill>
          <a:blip r:embed="rId12"/>
          <a:stretch>
            <a:fillRect/>
          </a:stretch>
        </p:blipFill>
        <p:spPr>
          <a:xfrm>
            <a:off x="1237797" y="4801753"/>
            <a:ext cx="2119036" cy="552302"/>
          </a:xfrm>
          <a:prstGeom prst="rect">
            <a:avLst/>
          </a:prstGeom>
          <a:ln w="12700">
            <a:miter lim="400000"/>
          </a:ln>
        </p:spPr>
      </p:pic>
      <p:pic>
        <p:nvPicPr>
          <p:cNvPr id="1724" name="pasted-image.pdf"/>
          <p:cNvPicPr>
            <a:picLocks noChangeAspect="1"/>
          </p:cNvPicPr>
          <p:nvPr/>
        </p:nvPicPr>
        <p:blipFill>
          <a:blip r:embed="rId13"/>
          <a:stretch>
            <a:fillRect/>
          </a:stretch>
        </p:blipFill>
        <p:spPr>
          <a:xfrm>
            <a:off x="11110826" y="4756322"/>
            <a:ext cx="71347" cy="439965"/>
          </a:xfrm>
          <a:prstGeom prst="rect">
            <a:avLst/>
          </a:prstGeom>
          <a:ln w="12700">
            <a:miter lim="400000"/>
          </a:ln>
        </p:spPr>
      </p:pic>
      <p:pic>
        <p:nvPicPr>
          <p:cNvPr id="1725" name="pasted-image-enhanced.png"/>
          <p:cNvPicPr>
            <a:picLocks noChangeAspect="1"/>
          </p:cNvPicPr>
          <p:nvPr/>
        </p:nvPicPr>
        <p:blipFill>
          <a:blip r:embed="rId14"/>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26" name="Shape 172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20436291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9D7D-AF29-413A-8F66-BE76F10AEB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2306ED-C15C-403D-B018-6A221F91DD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07CD4A-3577-4512-8453-932A5C91DE87}"/>
              </a:ext>
            </a:extLst>
          </p:cNvPr>
          <p:cNvPicPr>
            <a:picLocks noChangeAspect="1"/>
          </p:cNvPicPr>
          <p:nvPr/>
        </p:nvPicPr>
        <p:blipFill rotWithShape="1">
          <a:blip r:embed="rId2"/>
          <a:srcRect b="10401"/>
          <a:stretch/>
        </p:blipFill>
        <p:spPr>
          <a:xfrm>
            <a:off x="1524378" y="856701"/>
            <a:ext cx="9143244" cy="4609529"/>
          </a:xfrm>
          <a:prstGeom prst="rect">
            <a:avLst/>
          </a:prstGeom>
        </p:spPr>
      </p:pic>
    </p:spTree>
    <p:extLst>
      <p:ext uri="{BB962C8B-B14F-4D97-AF65-F5344CB8AC3E}">
        <p14:creationId xmlns:p14="http://schemas.microsoft.com/office/powerpoint/2010/main" val="953580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p:nvPr/>
        </p:nvSpPr>
        <p:spPr>
          <a:xfrm>
            <a:off x="8074748" y="1091681"/>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b="1">
                <a:solidFill>
                  <a:schemeClr val="accent2"/>
                </a:solidFill>
                <a:latin typeface="Helvetica"/>
                <a:ea typeface="Helvetica"/>
                <a:cs typeface="Helvetica"/>
                <a:sym typeface="Helvetica"/>
              </a:defRPr>
            </a:lvl1pPr>
          </a:lstStyle>
          <a:p>
            <a:pPr algn="ctr" defTabSz="410766" hangingPunct="0"/>
            <a:r>
              <a:rPr sz="3000" kern="0">
                <a:solidFill>
                  <a:srgbClr val="00882B"/>
                </a:solidFill>
              </a:rPr>
              <a:t>real!</a:t>
            </a:r>
          </a:p>
        </p:txBody>
      </p:sp>
      <p:sp>
        <p:nvSpPr>
          <p:cNvPr id="1731" name="Shape 173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2" name="Shape 173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3" name="Shape 173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4" name="Shape 173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35" name="pasted-image.pdf"/>
          <p:cNvPicPr>
            <a:picLocks noChangeAspect="1"/>
          </p:cNvPicPr>
          <p:nvPr/>
        </p:nvPicPr>
        <p:blipFill>
          <a:blip r:embed="rId2"/>
          <a:stretch>
            <a:fillRect/>
          </a:stretch>
        </p:blipFill>
        <p:spPr>
          <a:xfrm>
            <a:off x="7150870" y="216312"/>
            <a:ext cx="382077" cy="329377"/>
          </a:xfrm>
          <a:prstGeom prst="rect">
            <a:avLst/>
          </a:prstGeom>
          <a:ln w="12700">
            <a:miter lim="400000"/>
          </a:ln>
        </p:spPr>
      </p:pic>
      <p:sp>
        <p:nvSpPr>
          <p:cNvPr id="1736" name="Shape 17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7" name="Shape 17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8" name="Shape 17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9" name="Shape 17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40"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741"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742"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743" name="pasted-image-filtered.png"/>
          <p:cNvPicPr>
            <a:picLocks noChangeAspect="1"/>
          </p:cNvPicPr>
          <p:nvPr/>
        </p:nvPicPr>
        <p:blipFill>
          <a:blip r:embed="rId6"/>
          <a:stretch>
            <a:fillRect/>
          </a:stretch>
        </p:blipFill>
        <p:spPr>
          <a:xfrm>
            <a:off x="295254" y="585374"/>
            <a:ext cx="1625601" cy="1625601"/>
          </a:xfrm>
          <a:prstGeom prst="rect">
            <a:avLst/>
          </a:prstGeom>
          <a:ln w="25400">
            <a:solidFill>
              <a:srgbClr val="000000"/>
            </a:solidFill>
            <a:miter lim="400000"/>
          </a:ln>
        </p:spPr>
      </p:pic>
      <p:pic>
        <p:nvPicPr>
          <p:cNvPr id="1744" name="pasted-image.pdf"/>
          <p:cNvPicPr>
            <a:picLocks noChangeAspect="1"/>
          </p:cNvPicPr>
          <p:nvPr/>
        </p:nvPicPr>
        <p:blipFill>
          <a:blip r:embed="rId7"/>
          <a:stretch>
            <a:fillRect/>
          </a:stretch>
        </p:blipFill>
        <p:spPr>
          <a:xfrm>
            <a:off x="4719272" y="4755939"/>
            <a:ext cx="2259278" cy="451856"/>
          </a:xfrm>
          <a:prstGeom prst="rect">
            <a:avLst/>
          </a:prstGeom>
          <a:ln w="12700">
            <a:miter lim="400000"/>
          </a:ln>
        </p:spPr>
      </p:pic>
      <p:pic>
        <p:nvPicPr>
          <p:cNvPr id="1745" name="pasted-image.pdf"/>
          <p:cNvPicPr>
            <a:picLocks noChangeAspect="1"/>
          </p:cNvPicPr>
          <p:nvPr/>
        </p:nvPicPr>
        <p:blipFill>
          <a:blip r:embed="rId8"/>
          <a:stretch>
            <a:fillRect/>
          </a:stretch>
        </p:blipFill>
        <p:spPr>
          <a:xfrm>
            <a:off x="3568360" y="4755939"/>
            <a:ext cx="939385" cy="451856"/>
          </a:xfrm>
          <a:prstGeom prst="rect">
            <a:avLst/>
          </a:prstGeom>
          <a:ln w="12700">
            <a:miter lim="400000"/>
          </a:ln>
        </p:spPr>
      </p:pic>
      <p:grpSp>
        <p:nvGrpSpPr>
          <p:cNvPr id="1748" name="Group 1748"/>
          <p:cNvGrpSpPr/>
          <p:nvPr/>
        </p:nvGrpSpPr>
        <p:grpSpPr>
          <a:xfrm>
            <a:off x="7432272" y="4750376"/>
            <a:ext cx="3343834" cy="451856"/>
            <a:chOff x="0" y="0"/>
            <a:chExt cx="6687665" cy="903711"/>
          </a:xfrm>
        </p:grpSpPr>
        <p:pic>
          <p:nvPicPr>
            <p:cNvPr id="1746" name="pasted-image.pdf"/>
            <p:cNvPicPr>
              <a:picLocks noChangeAspect="1"/>
            </p:cNvPicPr>
            <p:nvPr/>
          </p:nvPicPr>
          <p:blipFill>
            <a:blip r:embed="rId9"/>
            <a:stretch>
              <a:fillRect/>
            </a:stretch>
          </p:blipFill>
          <p:spPr>
            <a:xfrm>
              <a:off x="0" y="174776"/>
              <a:ext cx="553352" cy="576409"/>
            </a:xfrm>
            <a:prstGeom prst="rect">
              <a:avLst/>
            </a:prstGeom>
            <a:ln w="12700" cap="flat">
              <a:noFill/>
              <a:miter lim="400000"/>
            </a:ln>
            <a:effectLst/>
          </p:spPr>
        </p:pic>
        <p:pic>
          <p:nvPicPr>
            <p:cNvPr id="1747" name="pasted-image.pdf"/>
            <p:cNvPicPr>
              <a:picLocks noChangeAspect="1"/>
            </p:cNvPicPr>
            <p:nvPr/>
          </p:nvPicPr>
          <p:blipFill>
            <a:blip r:embed="rId10"/>
            <a:stretch>
              <a:fillRect/>
            </a:stretch>
          </p:blipFill>
          <p:spPr>
            <a:xfrm>
              <a:off x="1460796" y="0"/>
              <a:ext cx="5226870" cy="903712"/>
            </a:xfrm>
            <a:prstGeom prst="rect">
              <a:avLst/>
            </a:prstGeom>
            <a:ln w="12700" cap="flat">
              <a:noFill/>
              <a:miter lim="400000"/>
            </a:ln>
            <a:effectLst/>
          </p:spPr>
        </p:pic>
      </p:grpSp>
      <p:pic>
        <p:nvPicPr>
          <p:cNvPr id="1749" name="pasted-image.pdf"/>
          <p:cNvPicPr>
            <a:picLocks noChangeAspect="1"/>
          </p:cNvPicPr>
          <p:nvPr/>
        </p:nvPicPr>
        <p:blipFill>
          <a:blip r:embed="rId11"/>
          <a:stretch>
            <a:fillRect/>
          </a:stretch>
        </p:blipFill>
        <p:spPr>
          <a:xfrm>
            <a:off x="1237797" y="4801753"/>
            <a:ext cx="2119036" cy="552302"/>
          </a:xfrm>
          <a:prstGeom prst="rect">
            <a:avLst/>
          </a:prstGeom>
          <a:ln w="12700">
            <a:miter lim="400000"/>
          </a:ln>
        </p:spPr>
      </p:pic>
      <p:pic>
        <p:nvPicPr>
          <p:cNvPr id="1750" name="pasted-image.pdf"/>
          <p:cNvPicPr>
            <a:picLocks noChangeAspect="1"/>
          </p:cNvPicPr>
          <p:nvPr/>
        </p:nvPicPr>
        <p:blipFill>
          <a:blip r:embed="rId12"/>
          <a:stretch>
            <a:fillRect/>
          </a:stretch>
        </p:blipFill>
        <p:spPr>
          <a:xfrm>
            <a:off x="11110826" y="4756322"/>
            <a:ext cx="71347" cy="439965"/>
          </a:xfrm>
          <a:prstGeom prst="rect">
            <a:avLst/>
          </a:prstGeom>
          <a:ln w="12700">
            <a:miter lim="400000"/>
          </a:ln>
        </p:spPr>
      </p:pic>
      <p:sp>
        <p:nvSpPr>
          <p:cNvPr id="1751" name="Shape 1751"/>
          <p:cNvSpPr/>
          <p:nvPr/>
        </p:nvSpPr>
        <p:spPr>
          <a:xfrm>
            <a:off x="8282391" y="1547644"/>
            <a:ext cx="1756892"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(“Aquarius”)</a:t>
            </a:r>
          </a:p>
        </p:txBody>
      </p:sp>
      <p:pic>
        <p:nvPicPr>
          <p:cNvPr id="175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53" name="Shape 1753"/>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211388318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56" name="Shape 1756"/>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7" name="Shape 1757"/>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8" name="Shape 1758"/>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9" name="Shape 1759"/>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60" name="pasted-image.pdf"/>
          <p:cNvPicPr>
            <a:picLocks noChangeAspect="1"/>
          </p:cNvPicPr>
          <p:nvPr/>
        </p:nvPicPr>
        <p:blipFill>
          <a:blip r:embed="rId2"/>
          <a:stretch>
            <a:fillRect/>
          </a:stretch>
        </p:blipFill>
        <p:spPr>
          <a:xfrm>
            <a:off x="7492010" y="1199373"/>
            <a:ext cx="382077" cy="329377"/>
          </a:xfrm>
          <a:prstGeom prst="rect">
            <a:avLst/>
          </a:prstGeom>
          <a:ln w="12700">
            <a:miter lim="400000"/>
          </a:ln>
        </p:spPr>
      </p:pic>
      <p:sp>
        <p:nvSpPr>
          <p:cNvPr id="1785" name="Shape 1785"/>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765" name="Group 1765"/>
          <p:cNvGrpSpPr/>
          <p:nvPr/>
        </p:nvGrpSpPr>
        <p:grpSpPr>
          <a:xfrm rot="5400000">
            <a:off x="5458565" y="2206495"/>
            <a:ext cx="1760212" cy="157011"/>
            <a:chOff x="0" y="0"/>
            <a:chExt cx="3520423" cy="314020"/>
          </a:xfrm>
        </p:grpSpPr>
        <p:sp>
          <p:nvSpPr>
            <p:cNvPr id="1762" name="Shape 176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3" name="Shape 176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4" name="Shape 176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766" name="pasted-image.pdf"/>
          <p:cNvPicPr>
            <a:picLocks noChangeAspect="1"/>
          </p:cNvPicPr>
          <p:nvPr/>
        </p:nvPicPr>
        <p:blipFill>
          <a:blip r:embed="rId3"/>
          <a:stretch>
            <a:fillRect/>
          </a:stretch>
        </p:blipFill>
        <p:spPr>
          <a:xfrm>
            <a:off x="1846959" y="5284719"/>
            <a:ext cx="1915282" cy="499197"/>
          </a:xfrm>
          <a:prstGeom prst="rect">
            <a:avLst/>
          </a:prstGeom>
          <a:ln w="12700">
            <a:miter lim="400000"/>
          </a:ln>
        </p:spPr>
      </p:pic>
      <p:pic>
        <p:nvPicPr>
          <p:cNvPr id="1767" name="pasted-image.pdf"/>
          <p:cNvPicPr>
            <a:picLocks noChangeAspect="1"/>
          </p:cNvPicPr>
          <p:nvPr/>
        </p:nvPicPr>
        <p:blipFill>
          <a:blip r:embed="rId4"/>
          <a:stretch>
            <a:fillRect/>
          </a:stretch>
        </p:blipFill>
        <p:spPr>
          <a:xfrm>
            <a:off x="5152226" y="5209841"/>
            <a:ext cx="2259279" cy="451856"/>
          </a:xfrm>
          <a:prstGeom prst="rect">
            <a:avLst/>
          </a:prstGeom>
          <a:ln w="12700">
            <a:miter lim="400000"/>
          </a:ln>
        </p:spPr>
      </p:pic>
      <p:grpSp>
        <p:nvGrpSpPr>
          <p:cNvPr id="1770" name="Group 1770"/>
          <p:cNvGrpSpPr/>
          <p:nvPr/>
        </p:nvGrpSpPr>
        <p:grpSpPr>
          <a:xfrm>
            <a:off x="7865226" y="5204278"/>
            <a:ext cx="3343834" cy="451856"/>
            <a:chOff x="0" y="0"/>
            <a:chExt cx="6687665" cy="903711"/>
          </a:xfrm>
        </p:grpSpPr>
        <p:pic>
          <p:nvPicPr>
            <p:cNvPr id="1768"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1769"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1771" name="pasted-image.pdf"/>
          <p:cNvPicPr>
            <a:picLocks noChangeAspect="1"/>
          </p:cNvPicPr>
          <p:nvPr/>
        </p:nvPicPr>
        <p:blipFill>
          <a:blip r:embed="rId7"/>
          <a:stretch>
            <a:fillRect/>
          </a:stretch>
        </p:blipFill>
        <p:spPr>
          <a:xfrm>
            <a:off x="4001314" y="5209841"/>
            <a:ext cx="939385" cy="451856"/>
          </a:xfrm>
          <a:prstGeom prst="rect">
            <a:avLst/>
          </a:prstGeom>
          <a:ln w="12700">
            <a:miter lim="400000"/>
          </a:ln>
        </p:spPr>
      </p:pic>
      <p:pic>
        <p:nvPicPr>
          <p:cNvPr id="1772" name="pasted-image.pdf"/>
          <p:cNvPicPr>
            <a:picLocks noChangeAspect="1"/>
          </p:cNvPicPr>
          <p:nvPr/>
        </p:nvPicPr>
        <p:blipFill>
          <a:blip r:embed="rId8"/>
          <a:stretch>
            <a:fillRect/>
          </a:stretch>
        </p:blipFill>
        <p:spPr>
          <a:xfrm>
            <a:off x="11480281" y="5210223"/>
            <a:ext cx="71346" cy="439965"/>
          </a:xfrm>
          <a:prstGeom prst="rect">
            <a:avLst/>
          </a:prstGeom>
          <a:ln w="12700">
            <a:miter lim="400000"/>
          </a:ln>
        </p:spPr>
      </p:pic>
      <p:sp>
        <p:nvSpPr>
          <p:cNvPr id="1773" name="Shape 177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74" name="Shape 177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5" name="Shape 177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6" name="Shape 177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77" name="pasted-image.pdf"/>
          <p:cNvPicPr>
            <a:picLocks noChangeAspect="1"/>
          </p:cNvPicPr>
          <p:nvPr/>
        </p:nvPicPr>
        <p:blipFill>
          <a:blip r:embed="rId9"/>
          <a:stretch>
            <a:fillRect/>
          </a:stretch>
        </p:blipFill>
        <p:spPr>
          <a:xfrm>
            <a:off x="2994458" y="229543"/>
            <a:ext cx="355727" cy="368902"/>
          </a:xfrm>
          <a:prstGeom prst="rect">
            <a:avLst/>
          </a:prstGeom>
          <a:ln w="12700">
            <a:miter lim="400000"/>
          </a:ln>
        </p:spPr>
      </p:pic>
      <p:pic>
        <p:nvPicPr>
          <p:cNvPr id="1778" name="pasted-image.pdf"/>
          <p:cNvPicPr>
            <a:picLocks noChangeAspect="1"/>
          </p:cNvPicPr>
          <p:nvPr/>
        </p:nvPicPr>
        <p:blipFill>
          <a:blip r:embed="rId10"/>
          <a:stretch>
            <a:fillRect/>
          </a:stretch>
        </p:blipFill>
        <p:spPr>
          <a:xfrm>
            <a:off x="942603" y="211862"/>
            <a:ext cx="289852" cy="223976"/>
          </a:xfrm>
          <a:prstGeom prst="rect">
            <a:avLst/>
          </a:prstGeom>
          <a:ln w="12700">
            <a:miter lim="400000"/>
          </a:ln>
        </p:spPr>
      </p:pic>
      <p:pic>
        <p:nvPicPr>
          <p:cNvPr id="1779" name="pasted-image.pdf"/>
          <p:cNvPicPr>
            <a:picLocks noChangeAspect="1"/>
          </p:cNvPicPr>
          <p:nvPr/>
        </p:nvPicPr>
        <p:blipFill>
          <a:blip r:embed="rId11"/>
          <a:stretch>
            <a:fillRect/>
          </a:stretch>
        </p:blipFill>
        <p:spPr>
          <a:xfrm>
            <a:off x="4926802" y="140721"/>
            <a:ext cx="647449" cy="328160"/>
          </a:xfrm>
          <a:prstGeom prst="rect">
            <a:avLst/>
          </a:prstGeom>
          <a:ln w="12700">
            <a:miter lim="400000"/>
          </a:ln>
        </p:spPr>
      </p:pic>
      <p:pic>
        <p:nvPicPr>
          <p:cNvPr id="1780"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781" name="pasted-image-filtered.png"/>
          <p:cNvPicPr>
            <a:picLocks noChangeAspect="1"/>
          </p:cNvPicPr>
          <p:nvPr/>
        </p:nvPicPr>
        <p:blipFill>
          <a:blip r:embed="rId12"/>
          <a:stretch>
            <a:fillRect/>
          </a:stretch>
        </p:blipFill>
        <p:spPr>
          <a:xfrm>
            <a:off x="4414067" y="2333818"/>
            <a:ext cx="1625601" cy="1625601"/>
          </a:xfrm>
          <a:prstGeom prst="rect">
            <a:avLst/>
          </a:prstGeom>
          <a:ln w="25400">
            <a:solidFill>
              <a:srgbClr val="000000"/>
            </a:solidFill>
            <a:miter lim="400000"/>
          </a:ln>
        </p:spPr>
      </p:pic>
      <p:pic>
        <p:nvPicPr>
          <p:cNvPr id="178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83" name="Shape 1783"/>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784" name="Shape 1784"/>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6079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7"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788"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789"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790"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791" name="Shape 1791"/>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2" name="Shape 1792"/>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3" name="Shape 1793"/>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4" name="Shape 1794"/>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5" name="Shape 1795"/>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6" name="Shape 1796"/>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7" name="Shape 1797"/>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98"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18" name="Shape 1818"/>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03" name="Group 1803"/>
          <p:cNvGrpSpPr/>
          <p:nvPr/>
        </p:nvGrpSpPr>
        <p:grpSpPr>
          <a:xfrm rot="5400000">
            <a:off x="5458565" y="2206495"/>
            <a:ext cx="1760212" cy="157011"/>
            <a:chOff x="0" y="0"/>
            <a:chExt cx="3520423" cy="314020"/>
          </a:xfrm>
        </p:grpSpPr>
        <p:sp>
          <p:nvSpPr>
            <p:cNvPr id="1800" name="Shape 1800"/>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1" name="Shape 1801"/>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2" name="Shape 1802"/>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04" name="Shape 180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05" name="Shape 180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6" name="Shape 180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7" name="Shape 180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08"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09"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10"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11"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12"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13"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14" name="Shape 1814"/>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5" name="Shape 1815"/>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6" name="Shape 1816"/>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17" name="Shape 1817"/>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8551438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21"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22"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23"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24" name="Shape 1824"/>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5" name="Shape 1825"/>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6" name="Shape 1826"/>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7" name="Shape 1827"/>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8" name="Shape 1828"/>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9" name="Shape 1829"/>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30"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51" name="Shape 1851"/>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35" name="Group 1835"/>
          <p:cNvGrpSpPr/>
          <p:nvPr/>
        </p:nvGrpSpPr>
        <p:grpSpPr>
          <a:xfrm rot="5400000">
            <a:off x="5458565" y="2206495"/>
            <a:ext cx="1760212" cy="157011"/>
            <a:chOff x="0" y="0"/>
            <a:chExt cx="3520423" cy="314020"/>
          </a:xfrm>
        </p:grpSpPr>
        <p:sp>
          <p:nvSpPr>
            <p:cNvPr id="1832" name="Shape 183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3" name="Shape 183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4" name="Shape 183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36" name="Shape 18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37" name="Shape 18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8" name="Shape 18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9" name="Shape 18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40"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41"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42"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43"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44"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45"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46" name="Shape 1846"/>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7" name="Shape 1847"/>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8" name="Shape 1848"/>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C82506"/>
                </a:solidFill>
                <a:latin typeface="Helvetica"/>
                <a:ea typeface="Helvetica"/>
                <a:cs typeface="Helvetica"/>
                <a:sym typeface="Helvetica"/>
              </a:rPr>
              <a:t>fake</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sp>
        <p:nvSpPr>
          <p:cNvPr id="1849" name="Shape 1849"/>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50" name="Shape 1850"/>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36961631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54"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55"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56"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57" name="Shape 1857"/>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8" name="Shape 1858"/>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9" name="Shape 1859"/>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60" name="Shape 1860"/>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1" name="Shape 1861"/>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2" name="Shape 1862"/>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63"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84" name="Shape 188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68" name="Group 1868"/>
          <p:cNvGrpSpPr/>
          <p:nvPr/>
        </p:nvGrpSpPr>
        <p:grpSpPr>
          <a:xfrm rot="5400000">
            <a:off x="5458565" y="2206495"/>
            <a:ext cx="1760212" cy="157011"/>
            <a:chOff x="0" y="0"/>
            <a:chExt cx="3520423" cy="314020"/>
          </a:xfrm>
        </p:grpSpPr>
        <p:sp>
          <p:nvSpPr>
            <p:cNvPr id="1865" name="Shape 1865"/>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6" name="Shape 1866"/>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7" name="Shape 1867"/>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69" name="Shape 1869"/>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70" name="Shape 1870"/>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1" name="Shape 1871"/>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2" name="Shape 1872"/>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73"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74"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75"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76"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77"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sp>
        <p:nvSpPr>
          <p:cNvPr id="1878" name="Shape 1878"/>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79" name="Shape 1879"/>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80" name="Shape 1880"/>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00882B"/>
                </a:solidFill>
                <a:latin typeface="Helvetica"/>
                <a:ea typeface="Helvetica"/>
                <a:cs typeface="Helvetica"/>
                <a:sym typeface="Helvetica"/>
              </a:rPr>
              <a:t>real</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pic>
        <p:nvPicPr>
          <p:cNvPr id="1881" name="pasted-image.png"/>
          <p:cNvPicPr>
            <a:picLocks noChangeAspect="1"/>
          </p:cNvPicPr>
          <p:nvPr/>
        </p:nvPicPr>
        <p:blipFill>
          <a:blip r:embed="rId11"/>
          <a:stretch>
            <a:fillRect/>
          </a:stretch>
        </p:blipFill>
        <p:spPr>
          <a:xfrm>
            <a:off x="4423788" y="585374"/>
            <a:ext cx="1625601" cy="1625601"/>
          </a:xfrm>
          <a:prstGeom prst="rect">
            <a:avLst/>
          </a:prstGeom>
          <a:ln w="25400">
            <a:solidFill>
              <a:srgbClr val="000000"/>
            </a:solidFill>
            <a:miter lim="400000"/>
          </a:ln>
        </p:spPr>
      </p:pic>
      <p:sp>
        <p:nvSpPr>
          <p:cNvPr id="1882" name="Shape 188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83" name="Shape 188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84481106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 name="pasted-image.png"/>
          <p:cNvPicPr>
            <a:picLocks noChangeAspect="1"/>
          </p:cNvPicPr>
          <p:nvPr/>
        </p:nvPicPr>
        <p:blipFill>
          <a:blip r:embed="rId2"/>
          <a:stretch>
            <a:fillRect/>
          </a:stretch>
        </p:blipFill>
        <p:spPr>
          <a:xfrm>
            <a:off x="4423788" y="585374"/>
            <a:ext cx="1625601" cy="1625601"/>
          </a:xfrm>
          <a:prstGeom prst="rect">
            <a:avLst/>
          </a:prstGeom>
          <a:ln w="25400">
            <a:solidFill>
              <a:srgbClr val="000000"/>
            </a:solidFill>
            <a:miter lim="400000"/>
          </a:ln>
        </p:spPr>
      </p:pic>
      <p:sp>
        <p:nvSpPr>
          <p:cNvPr id="1887" name="Shape 1887"/>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88" name="Shape 1888"/>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89" name="Shape 1889"/>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0" name="Shape 1890"/>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91" name="pasted-image.pdf"/>
          <p:cNvPicPr>
            <a:picLocks noChangeAspect="1"/>
          </p:cNvPicPr>
          <p:nvPr/>
        </p:nvPicPr>
        <p:blipFill>
          <a:blip r:embed="rId3"/>
          <a:stretch>
            <a:fillRect/>
          </a:stretch>
        </p:blipFill>
        <p:spPr>
          <a:xfrm>
            <a:off x="7492010" y="1199373"/>
            <a:ext cx="382077" cy="329377"/>
          </a:xfrm>
          <a:prstGeom prst="rect">
            <a:avLst/>
          </a:prstGeom>
          <a:ln w="12700">
            <a:miter lim="400000"/>
          </a:ln>
        </p:spPr>
      </p:pic>
      <p:sp>
        <p:nvSpPr>
          <p:cNvPr id="1914" name="Shape 191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96" name="Group 1896"/>
          <p:cNvGrpSpPr/>
          <p:nvPr/>
        </p:nvGrpSpPr>
        <p:grpSpPr>
          <a:xfrm rot="5400000">
            <a:off x="5458565" y="2206495"/>
            <a:ext cx="1760212" cy="157011"/>
            <a:chOff x="0" y="0"/>
            <a:chExt cx="3520423" cy="314020"/>
          </a:xfrm>
        </p:grpSpPr>
        <p:sp>
          <p:nvSpPr>
            <p:cNvPr id="1893" name="Shape 1893"/>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4" name="Shape 1894"/>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5" name="Shape 1895"/>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97" name="Shape 189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98" name="Shape 189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9" name="Shape 189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900" name="Shape 190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901"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902"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903"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904"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905" name="pasted-image-filtered.png"/>
          <p:cNvPicPr>
            <a:picLocks noChangeAspect="1"/>
          </p:cNvPicPr>
          <p:nvPr/>
        </p:nvPicPr>
        <p:blipFill>
          <a:blip r:embed="rId7"/>
          <a:stretch>
            <a:fillRect/>
          </a:stretch>
        </p:blipFill>
        <p:spPr>
          <a:xfrm>
            <a:off x="4414067" y="2333818"/>
            <a:ext cx="1625601" cy="1625601"/>
          </a:xfrm>
          <a:prstGeom prst="rect">
            <a:avLst/>
          </a:prstGeom>
          <a:ln w="25400">
            <a:solidFill>
              <a:srgbClr val="000000"/>
            </a:solidFill>
            <a:miter lim="400000"/>
          </a:ln>
        </p:spPr>
      </p:pic>
      <p:pic>
        <p:nvPicPr>
          <p:cNvPr id="1906" name="pasted-image.pdf"/>
          <p:cNvPicPr>
            <a:picLocks noChangeAspect="1"/>
          </p:cNvPicPr>
          <p:nvPr/>
        </p:nvPicPr>
        <p:blipFill>
          <a:blip r:embed="rId8"/>
          <a:stretch>
            <a:fillRect/>
          </a:stretch>
        </p:blipFill>
        <p:spPr>
          <a:xfrm>
            <a:off x="1846959" y="5284719"/>
            <a:ext cx="1915282" cy="499197"/>
          </a:xfrm>
          <a:prstGeom prst="rect">
            <a:avLst/>
          </a:prstGeom>
          <a:ln w="12700">
            <a:miter lim="400000"/>
          </a:ln>
        </p:spPr>
      </p:pic>
      <p:pic>
        <p:nvPicPr>
          <p:cNvPr id="1907" name="pasted-image.pdf"/>
          <p:cNvPicPr>
            <a:picLocks noChangeAspect="1"/>
          </p:cNvPicPr>
          <p:nvPr/>
        </p:nvPicPr>
        <p:blipFill>
          <a:blip r:embed="rId9"/>
          <a:stretch>
            <a:fillRect/>
          </a:stretch>
        </p:blipFill>
        <p:spPr>
          <a:xfrm>
            <a:off x="4001314" y="5209841"/>
            <a:ext cx="939385" cy="451856"/>
          </a:xfrm>
          <a:prstGeom prst="rect">
            <a:avLst/>
          </a:prstGeom>
          <a:ln w="12700">
            <a:miter lim="400000"/>
          </a:ln>
        </p:spPr>
      </p:pic>
      <p:pic>
        <p:nvPicPr>
          <p:cNvPr id="1908" name="pasted-image.pdf"/>
          <p:cNvPicPr>
            <a:picLocks noChangeAspect="1"/>
          </p:cNvPicPr>
          <p:nvPr/>
        </p:nvPicPr>
        <p:blipFill>
          <a:blip r:embed="rId10"/>
          <a:stretch>
            <a:fillRect/>
          </a:stretch>
        </p:blipFill>
        <p:spPr>
          <a:xfrm>
            <a:off x="11480281" y="5210223"/>
            <a:ext cx="71346" cy="439965"/>
          </a:xfrm>
          <a:prstGeom prst="rect">
            <a:avLst/>
          </a:prstGeom>
          <a:ln w="12700">
            <a:miter lim="400000"/>
          </a:ln>
        </p:spPr>
      </p:pic>
      <p:pic>
        <p:nvPicPr>
          <p:cNvPr id="1909" name="pasted-image.pdf"/>
          <p:cNvPicPr>
            <a:picLocks noChangeAspect="1"/>
          </p:cNvPicPr>
          <p:nvPr/>
        </p:nvPicPr>
        <p:blipFill>
          <a:blip r:embed="rId11"/>
          <a:stretch>
            <a:fillRect/>
          </a:stretch>
        </p:blipFill>
        <p:spPr>
          <a:xfrm>
            <a:off x="5238347" y="5224695"/>
            <a:ext cx="5944286" cy="422148"/>
          </a:xfrm>
          <a:prstGeom prst="rect">
            <a:avLst/>
          </a:prstGeom>
          <a:ln w="12700">
            <a:miter lim="400000"/>
          </a:ln>
        </p:spPr>
      </p:pic>
      <p:sp>
        <p:nvSpPr>
          <p:cNvPr id="1910" name="Shape 1910"/>
          <p:cNvSpPr/>
          <p:nvPr/>
        </p:nvSpPr>
        <p:spPr>
          <a:xfrm>
            <a:off x="1573450" y="4863927"/>
            <a:ext cx="10352050" cy="1143684"/>
          </a:xfrm>
          <a:prstGeom prst="rect">
            <a:avLst/>
          </a:prstGeom>
          <a:ln w="63500">
            <a:solidFill>
              <a:schemeClr val="accent5"/>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911" name="Shape 1911"/>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sp>
        <p:nvSpPr>
          <p:cNvPr id="1912" name="Shape 191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913" name="Shape 191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58265018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5DC7-FA29-42B1-B142-FF70A4443909}"/>
              </a:ext>
            </a:extLst>
          </p:cNvPr>
          <p:cNvSpPr>
            <a:spLocks noGrp="1"/>
          </p:cNvSpPr>
          <p:nvPr>
            <p:ph type="title"/>
          </p:nvPr>
        </p:nvSpPr>
        <p:spPr/>
        <p:txBody>
          <a:bodyPr>
            <a:normAutofit fontScale="90000"/>
          </a:bodyPr>
          <a:lstStyle/>
          <a:p>
            <a:r>
              <a:rPr lang="en-US" dirty="0"/>
              <a:t>More Examples of Image-to-Image Translation with GANs</a:t>
            </a:r>
          </a:p>
        </p:txBody>
      </p:sp>
      <p:sp>
        <p:nvSpPr>
          <p:cNvPr id="5" name="Content Placeholder 4">
            <a:extLst>
              <a:ext uri="{FF2B5EF4-FFF2-40B4-BE49-F238E27FC236}">
                <a16:creationId xmlns:a16="http://schemas.microsoft.com/office/drawing/2014/main" id="{6239F1E9-EBB0-BD45-B4C2-2AC5EB9A8ABD}"/>
              </a:ext>
            </a:extLst>
          </p:cNvPr>
          <p:cNvSpPr>
            <a:spLocks noGrp="1"/>
          </p:cNvSpPr>
          <p:nvPr>
            <p:ph idx="1"/>
          </p:nvPr>
        </p:nvSpPr>
        <p:spPr>
          <a:xfrm>
            <a:off x="609600" y="1600201"/>
            <a:ext cx="10972800" cy="1828799"/>
          </a:xfrm>
        </p:spPr>
        <p:txBody>
          <a:bodyPr/>
          <a:lstStyle/>
          <a:p>
            <a:r>
              <a:rPr lang="en-US" dirty="0"/>
              <a:t>We have pairs of corresponding training images</a:t>
            </a:r>
          </a:p>
          <a:p>
            <a:r>
              <a:rPr lang="en-US" dirty="0"/>
              <a:t>Conditioned on one of the images, sample from the distribution of likely corresponding images</a:t>
            </a:r>
          </a:p>
        </p:txBody>
      </p:sp>
      <p:grpSp>
        <p:nvGrpSpPr>
          <p:cNvPr id="9" name="Group 8">
            <a:extLst>
              <a:ext uri="{FF2B5EF4-FFF2-40B4-BE49-F238E27FC236}">
                <a16:creationId xmlns:a16="http://schemas.microsoft.com/office/drawing/2014/main" id="{30101803-E1CE-E447-BDC0-BE4F245FE208}"/>
              </a:ext>
            </a:extLst>
          </p:cNvPr>
          <p:cNvGrpSpPr/>
          <p:nvPr/>
        </p:nvGrpSpPr>
        <p:grpSpPr>
          <a:xfrm>
            <a:off x="8906179" y="3188132"/>
            <a:ext cx="3162675" cy="3528474"/>
            <a:chOff x="6454139" y="2387004"/>
            <a:chExt cx="3741421" cy="4174158"/>
          </a:xfrm>
        </p:grpSpPr>
        <p:pic>
          <p:nvPicPr>
            <p:cNvPr id="7" name="Picture 6">
              <a:extLst>
                <a:ext uri="{FF2B5EF4-FFF2-40B4-BE49-F238E27FC236}">
                  <a16:creationId xmlns:a16="http://schemas.microsoft.com/office/drawing/2014/main" id="{125ECD1E-5D72-744F-B1D0-68A0B0DAB454}"/>
                </a:ext>
              </a:extLst>
            </p:cNvPr>
            <p:cNvPicPr>
              <a:picLocks noChangeAspect="1"/>
            </p:cNvPicPr>
            <p:nvPr/>
          </p:nvPicPr>
          <p:blipFill rotWithShape="1">
            <a:blip r:embed="rId2"/>
            <a:srcRect l="47068" t="23847" r="7216"/>
            <a:stretch/>
          </p:blipFill>
          <p:spPr>
            <a:xfrm>
              <a:off x="6454139" y="2788905"/>
              <a:ext cx="3741421" cy="3772257"/>
            </a:xfrm>
            <a:prstGeom prst="rect">
              <a:avLst/>
            </a:prstGeom>
          </p:spPr>
        </p:pic>
        <p:sp>
          <p:nvSpPr>
            <p:cNvPr id="8" name="TextBox 7">
              <a:extLst>
                <a:ext uri="{FF2B5EF4-FFF2-40B4-BE49-F238E27FC236}">
                  <a16:creationId xmlns:a16="http://schemas.microsoft.com/office/drawing/2014/main" id="{5E4637FF-8147-424B-9427-D10B2416F4B4}"/>
                </a:ext>
              </a:extLst>
            </p:cNvPr>
            <p:cNvSpPr txBox="1"/>
            <p:nvPr/>
          </p:nvSpPr>
          <p:spPr>
            <a:xfrm>
              <a:off x="7048499" y="2387004"/>
              <a:ext cx="2552700" cy="436917"/>
            </a:xfrm>
            <a:prstGeom prst="rect">
              <a:avLst/>
            </a:prstGeom>
            <a:noFill/>
          </p:spPr>
          <p:txBody>
            <a:bodyPr wrap="square" rtlCol="0">
              <a:spAutoFit/>
            </a:bodyPr>
            <a:lstStyle/>
            <a:p>
              <a:pPr algn="ctr"/>
              <a:r>
                <a:rPr lang="en-US" b="1" dirty="0">
                  <a:latin typeface="+mj-lt"/>
                  <a:cs typeface="Calibri" panose="020F0502020204030204" pitchFamily="34" charset="0"/>
                </a:rPr>
                <a:t>Edges to Image</a:t>
              </a:r>
            </a:p>
          </p:txBody>
        </p:sp>
      </p:grpSp>
      <p:grpSp>
        <p:nvGrpSpPr>
          <p:cNvPr id="11" name="Group 10">
            <a:extLst>
              <a:ext uri="{FF2B5EF4-FFF2-40B4-BE49-F238E27FC236}">
                <a16:creationId xmlns:a16="http://schemas.microsoft.com/office/drawing/2014/main" id="{CC353189-D20C-B549-8C58-DE91E308C122}"/>
              </a:ext>
            </a:extLst>
          </p:cNvPr>
          <p:cNvGrpSpPr/>
          <p:nvPr/>
        </p:nvGrpSpPr>
        <p:grpSpPr>
          <a:xfrm>
            <a:off x="0" y="3993288"/>
            <a:ext cx="4891661" cy="1640864"/>
            <a:chOff x="1335015" y="2797351"/>
            <a:chExt cx="4427273" cy="1485089"/>
          </a:xfrm>
        </p:grpSpPr>
        <p:pic>
          <p:nvPicPr>
            <p:cNvPr id="6" name="Picture 5">
              <a:extLst>
                <a:ext uri="{FF2B5EF4-FFF2-40B4-BE49-F238E27FC236}">
                  <a16:creationId xmlns:a16="http://schemas.microsoft.com/office/drawing/2014/main" id="{CE86D424-C1BF-0C44-B751-BC8CA80B708C}"/>
                </a:ext>
              </a:extLst>
            </p:cNvPr>
            <p:cNvPicPr>
              <a:picLocks noChangeAspect="1"/>
            </p:cNvPicPr>
            <p:nvPr/>
          </p:nvPicPr>
          <p:blipFill rotWithShape="1">
            <a:blip r:embed="rId2"/>
            <a:srcRect t="30040" r="54004" b="49687"/>
            <a:stretch/>
          </p:blipFill>
          <p:spPr>
            <a:xfrm>
              <a:off x="1335015" y="3101340"/>
              <a:ext cx="4427273" cy="1181100"/>
            </a:xfrm>
            <a:prstGeom prst="rect">
              <a:avLst/>
            </a:prstGeom>
          </p:spPr>
        </p:pic>
        <p:sp>
          <p:nvSpPr>
            <p:cNvPr id="10" name="TextBox 9">
              <a:extLst>
                <a:ext uri="{FF2B5EF4-FFF2-40B4-BE49-F238E27FC236}">
                  <a16:creationId xmlns:a16="http://schemas.microsoft.com/office/drawing/2014/main" id="{8F26A532-8406-A641-B0C2-5245F76568D1}"/>
                </a:ext>
              </a:extLst>
            </p:cNvPr>
            <p:cNvSpPr txBox="1"/>
            <p:nvPr/>
          </p:nvSpPr>
          <p:spPr>
            <a:xfrm>
              <a:off x="1648481" y="2797351"/>
              <a:ext cx="3800341" cy="334270"/>
            </a:xfrm>
            <a:prstGeom prst="rect">
              <a:avLst/>
            </a:prstGeom>
            <a:noFill/>
          </p:spPr>
          <p:txBody>
            <a:bodyPr wrap="square" rtlCol="0">
              <a:spAutoFit/>
            </a:bodyPr>
            <a:lstStyle/>
            <a:p>
              <a:pPr algn="ctr"/>
              <a:r>
                <a:rPr lang="en-US" b="1" dirty="0">
                  <a:latin typeface="+mj-lt"/>
                  <a:cs typeface="Calibri" panose="020F0502020204030204" pitchFamily="34" charset="0"/>
                </a:rPr>
                <a:t>Segmentation to Street Image</a:t>
              </a:r>
            </a:p>
          </p:txBody>
        </p:sp>
      </p:grpSp>
      <p:grpSp>
        <p:nvGrpSpPr>
          <p:cNvPr id="14" name="Group 13">
            <a:extLst>
              <a:ext uri="{FF2B5EF4-FFF2-40B4-BE49-F238E27FC236}">
                <a16:creationId xmlns:a16="http://schemas.microsoft.com/office/drawing/2014/main" id="{5D3F565C-FCD8-C342-8324-FD9385BFCA13}"/>
              </a:ext>
            </a:extLst>
          </p:cNvPr>
          <p:cNvGrpSpPr/>
          <p:nvPr/>
        </p:nvGrpSpPr>
        <p:grpSpPr>
          <a:xfrm>
            <a:off x="4659608" y="3613911"/>
            <a:ext cx="4246572" cy="2478932"/>
            <a:chOff x="1648481" y="4665285"/>
            <a:chExt cx="3800341" cy="2218445"/>
          </a:xfrm>
        </p:grpSpPr>
        <p:pic>
          <p:nvPicPr>
            <p:cNvPr id="4" name="Picture 3">
              <a:extLst>
                <a:ext uri="{FF2B5EF4-FFF2-40B4-BE49-F238E27FC236}">
                  <a16:creationId xmlns:a16="http://schemas.microsoft.com/office/drawing/2014/main" id="{646C554A-6D94-4C7E-AE47-C4F2DE3D134B}"/>
                </a:ext>
              </a:extLst>
            </p:cNvPr>
            <p:cNvPicPr>
              <a:picLocks noChangeAspect="1"/>
            </p:cNvPicPr>
            <p:nvPr/>
          </p:nvPicPr>
          <p:blipFill rotWithShape="1">
            <a:blip r:embed="rId2"/>
            <a:srcRect t="52735" r="55493" b="7789"/>
            <a:stretch/>
          </p:blipFill>
          <p:spPr>
            <a:xfrm>
              <a:off x="1826530" y="5034617"/>
              <a:ext cx="3444240" cy="1849113"/>
            </a:xfrm>
            <a:prstGeom prst="rect">
              <a:avLst/>
            </a:prstGeom>
          </p:spPr>
        </p:pic>
        <p:sp>
          <p:nvSpPr>
            <p:cNvPr id="13" name="TextBox 12">
              <a:extLst>
                <a:ext uri="{FF2B5EF4-FFF2-40B4-BE49-F238E27FC236}">
                  <a16:creationId xmlns:a16="http://schemas.microsoft.com/office/drawing/2014/main" id="{155066AF-DC1D-9242-887D-36BFCC990737}"/>
                </a:ext>
              </a:extLst>
            </p:cNvPr>
            <p:cNvSpPr txBox="1"/>
            <p:nvPr/>
          </p:nvSpPr>
          <p:spPr>
            <a:xfrm>
              <a:off x="1648481" y="4665285"/>
              <a:ext cx="3800341" cy="330522"/>
            </a:xfrm>
            <a:prstGeom prst="rect">
              <a:avLst/>
            </a:prstGeom>
            <a:noFill/>
          </p:spPr>
          <p:txBody>
            <a:bodyPr wrap="square" rtlCol="0">
              <a:spAutoFit/>
            </a:bodyPr>
            <a:lstStyle/>
            <a:p>
              <a:pPr algn="ctr"/>
              <a:r>
                <a:rPr lang="en-US" b="1" dirty="0">
                  <a:latin typeface="+mj-lt"/>
                  <a:cs typeface="Calibri" panose="020F0502020204030204" pitchFamily="34" charset="0"/>
                </a:rPr>
                <a:t>Aerial Photo To Map</a:t>
              </a:r>
            </a:p>
          </p:txBody>
        </p:sp>
      </p:grpSp>
    </p:spTree>
    <p:extLst>
      <p:ext uri="{BB962C8B-B14F-4D97-AF65-F5344CB8AC3E}">
        <p14:creationId xmlns:p14="http://schemas.microsoft.com/office/powerpoint/2010/main" val="3874016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258728432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8" name="pasted-image.png"/>
          <p:cNvPicPr>
            <a:picLocks noChangeAspect="1"/>
          </p:cNvPicPr>
          <p:nvPr/>
        </p:nvPicPr>
        <p:blipFill>
          <a:blip r:embed="rId3"/>
          <a:stretch>
            <a:fillRect/>
          </a:stretch>
        </p:blipFill>
        <p:spPr>
          <a:xfrm>
            <a:off x="64951" y="1441945"/>
            <a:ext cx="3974068" cy="3974068"/>
          </a:xfrm>
          <a:prstGeom prst="rect">
            <a:avLst/>
          </a:prstGeom>
          <a:ln w="25400">
            <a:solidFill>
              <a:srgbClr val="000000"/>
            </a:solidFill>
            <a:miter lim="400000"/>
          </a:ln>
        </p:spPr>
      </p:pic>
      <p:pic>
        <p:nvPicPr>
          <p:cNvPr id="1939" name="pasted-image.png"/>
          <p:cNvPicPr>
            <a:picLocks noChangeAspect="1"/>
          </p:cNvPicPr>
          <p:nvPr/>
        </p:nvPicPr>
        <p:blipFill>
          <a:blip r:embed="rId4"/>
          <a:stretch>
            <a:fillRect/>
          </a:stretch>
        </p:blipFill>
        <p:spPr>
          <a:xfrm>
            <a:off x="12197127" y="1441966"/>
            <a:ext cx="3974068" cy="3974068"/>
          </a:xfrm>
          <a:prstGeom prst="rect">
            <a:avLst/>
          </a:prstGeom>
          <a:ln w="25400">
            <a:solidFill>
              <a:srgbClr val="000000"/>
            </a:solidFill>
            <a:miter lim="400000"/>
          </a:ln>
        </p:spPr>
      </p:pic>
      <p:sp>
        <p:nvSpPr>
          <p:cNvPr id="1940" name="Shape 1940"/>
          <p:cNvSpPr/>
          <p:nvPr/>
        </p:nvSpPr>
        <p:spPr>
          <a:xfrm>
            <a:off x="1724112" y="988254"/>
            <a:ext cx="652424"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Input</a:t>
            </a:r>
          </a:p>
        </p:txBody>
      </p:sp>
      <p:grpSp>
        <p:nvGrpSpPr>
          <p:cNvPr id="1943" name="Group 1943"/>
          <p:cNvGrpSpPr/>
          <p:nvPr/>
        </p:nvGrpSpPr>
        <p:grpSpPr>
          <a:xfrm>
            <a:off x="4108797" y="988253"/>
            <a:ext cx="3974068" cy="4427803"/>
            <a:chOff x="0" y="-6363"/>
            <a:chExt cx="7948135" cy="8855603"/>
          </a:xfrm>
        </p:grpSpPr>
        <p:pic>
          <p:nvPicPr>
            <p:cNvPr id="1941"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1942" name="Shape 1942"/>
            <p:cNvSpPr/>
            <p:nvPr/>
          </p:nvSpPr>
          <p:spPr>
            <a:xfrm>
              <a:off x="3099166" y="-6363"/>
              <a:ext cx="175048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Output</a:t>
              </a:r>
            </a:p>
          </p:txBody>
        </p:sp>
      </p:grpSp>
      <p:grpSp>
        <p:nvGrpSpPr>
          <p:cNvPr id="1946" name="Group 1946"/>
          <p:cNvGrpSpPr/>
          <p:nvPr/>
        </p:nvGrpSpPr>
        <p:grpSpPr>
          <a:xfrm>
            <a:off x="8152941" y="988253"/>
            <a:ext cx="3974068" cy="4427761"/>
            <a:chOff x="0" y="-6363"/>
            <a:chExt cx="7948135" cy="8855519"/>
          </a:xfrm>
        </p:grpSpPr>
        <p:pic>
          <p:nvPicPr>
            <p:cNvPr id="1944"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1945" name="Shape 1945"/>
            <p:cNvSpPr/>
            <p:nvPr/>
          </p:nvSpPr>
          <p:spPr>
            <a:xfrm>
              <a:off x="2496294" y="-6363"/>
              <a:ext cx="296235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Groundtruth</a:t>
              </a:r>
            </a:p>
          </p:txBody>
        </p:sp>
      </p:grpSp>
      <p:grpSp>
        <p:nvGrpSpPr>
          <p:cNvPr id="1949" name="Group 1949"/>
          <p:cNvGrpSpPr/>
          <p:nvPr/>
        </p:nvGrpSpPr>
        <p:grpSpPr>
          <a:xfrm>
            <a:off x="278540" y="5543432"/>
            <a:ext cx="3764249" cy="1133271"/>
            <a:chOff x="0" y="329855"/>
            <a:chExt cx="7528495" cy="2266539"/>
          </a:xfrm>
        </p:grpSpPr>
        <p:sp>
          <p:nvSpPr>
            <p:cNvPr id="1947" name="Shape 1947"/>
            <p:cNvSpPr/>
            <p:nvPr/>
          </p:nvSpPr>
          <p:spPr>
            <a:xfrm>
              <a:off x="0" y="744664"/>
              <a:ext cx="4639090" cy="1436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defTabSz="410766" hangingPunct="0">
                <a:defRPr sz="4200"/>
              </a:pPr>
              <a:r>
                <a:rPr sz="2100" kern="0">
                  <a:solidFill>
                    <a:srgbClr val="000000"/>
                  </a:solidFill>
                  <a:latin typeface="Helvetica Light"/>
                  <a:sym typeface="Helvetica Light"/>
                </a:rPr>
                <a:t>Data from</a:t>
              </a:r>
            </a:p>
            <a:p>
              <a:pPr defTabSz="410766" hangingPunct="0">
                <a:defRPr sz="4200"/>
              </a:pPr>
              <a:r>
                <a:rPr sz="2100" kern="0">
                  <a:solidFill>
                    <a:srgbClr val="000000"/>
                  </a:solidFill>
                  <a:latin typeface="Helvetica Light"/>
                  <a:sym typeface="Helvetica Light"/>
                </a:rPr>
                <a:t>[</a:t>
              </a:r>
              <a:r>
                <a:rPr sz="2100" u="sng" kern="0">
                  <a:solidFill>
                    <a:srgbClr val="000000"/>
                  </a:solidFill>
                  <a:latin typeface="Helvetica Light"/>
                  <a:sym typeface="Helvetica Light"/>
                  <a:hlinkClick r:id="rId7"/>
                </a:rPr>
                <a:t>maps.google.com</a:t>
              </a:r>
              <a:r>
                <a:rPr sz="2100" kern="0">
                  <a:solidFill>
                    <a:srgbClr val="000000"/>
                  </a:solidFill>
                  <a:latin typeface="Helvetica Light"/>
                  <a:sym typeface="Helvetica Light"/>
                </a:rPr>
                <a:t>]</a:t>
              </a:r>
            </a:p>
          </p:txBody>
        </p:sp>
        <p:pic>
          <p:nvPicPr>
            <p:cNvPr id="1948"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38042696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advAuto="0"/>
      <p:bldP spid="1946"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33442157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4C90-AF45-495D-BD79-4F3FDB3875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6D0D05-DDA1-4999-A5CA-CDE035A089A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0FBAB4-3ED9-4DFE-93E1-DC475DE52BD6}"/>
              </a:ext>
            </a:extLst>
          </p:cNvPr>
          <p:cNvPicPr>
            <a:picLocks noChangeAspect="1"/>
          </p:cNvPicPr>
          <p:nvPr/>
        </p:nvPicPr>
        <p:blipFill rotWithShape="1">
          <a:blip r:embed="rId2"/>
          <a:srcRect b="10662"/>
          <a:stretch/>
        </p:blipFill>
        <p:spPr>
          <a:xfrm>
            <a:off x="1524378" y="856701"/>
            <a:ext cx="9143244" cy="4596082"/>
          </a:xfrm>
          <a:prstGeom prst="rect">
            <a:avLst/>
          </a:prstGeom>
        </p:spPr>
      </p:pic>
    </p:spTree>
    <p:extLst>
      <p:ext uri="{BB962C8B-B14F-4D97-AF65-F5344CB8AC3E}">
        <p14:creationId xmlns:p14="http://schemas.microsoft.com/office/powerpoint/2010/main" val="1980112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p:nvPr/>
        </p:nvSpPr>
        <p:spPr>
          <a:xfrm>
            <a:off x="4651695" y="312979"/>
            <a:ext cx="288861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Day → Night</a:t>
            </a:r>
          </a:p>
        </p:txBody>
      </p:sp>
      <p:sp>
        <p:nvSpPr>
          <p:cNvPr id="1987" name="Shape 198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88" name="Shape 198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89" name="Shape 198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0" name="Shape 199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91" name="Shape 199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2" name="Shape 199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93" name="input_1_38_to_80.jpg"/>
          <p:cNvPicPr>
            <a:picLocks noChangeAspect="1"/>
          </p:cNvPicPr>
          <p:nvPr/>
        </p:nvPicPr>
        <p:blipFill>
          <a:blip r:embed="rId2"/>
          <a:stretch>
            <a:fillRect/>
          </a:stretch>
        </p:blipFill>
        <p:spPr>
          <a:xfrm>
            <a:off x="8209145" y="3860329"/>
            <a:ext cx="1926613" cy="1926613"/>
          </a:xfrm>
          <a:prstGeom prst="rect">
            <a:avLst/>
          </a:prstGeom>
          <a:ln w="12700">
            <a:miter lim="400000"/>
          </a:ln>
        </p:spPr>
      </p:pic>
      <p:pic>
        <p:nvPicPr>
          <p:cNvPr id="1994" name="input_35_3062_to_3114.jpg"/>
          <p:cNvPicPr>
            <a:picLocks noChangeAspect="1"/>
          </p:cNvPicPr>
          <p:nvPr/>
        </p:nvPicPr>
        <p:blipFill>
          <a:blip r:embed="rId3"/>
          <a:stretch>
            <a:fillRect/>
          </a:stretch>
        </p:blipFill>
        <p:spPr>
          <a:xfrm>
            <a:off x="101344" y="3860329"/>
            <a:ext cx="1926613" cy="1926613"/>
          </a:xfrm>
          <a:prstGeom prst="rect">
            <a:avLst/>
          </a:prstGeom>
          <a:ln w="12700">
            <a:miter lim="400000"/>
          </a:ln>
        </p:spPr>
      </p:pic>
      <p:pic>
        <p:nvPicPr>
          <p:cNvPr id="1995" name="input_66_5608_to_5624.jpg"/>
          <p:cNvPicPr>
            <a:picLocks noChangeAspect="1"/>
          </p:cNvPicPr>
          <p:nvPr/>
        </p:nvPicPr>
        <p:blipFill>
          <a:blip r:embed="rId4"/>
          <a:stretch>
            <a:fillRect/>
          </a:stretch>
        </p:blipFill>
        <p:spPr>
          <a:xfrm>
            <a:off x="4150601" y="1781382"/>
            <a:ext cx="1926613" cy="1926613"/>
          </a:xfrm>
          <a:prstGeom prst="rect">
            <a:avLst/>
          </a:prstGeom>
          <a:ln w="12700">
            <a:miter lim="400000"/>
          </a:ln>
        </p:spPr>
      </p:pic>
      <p:pic>
        <p:nvPicPr>
          <p:cNvPr id="1996" name="input_68_5849_to_5847.jpg"/>
          <p:cNvPicPr>
            <a:picLocks noChangeAspect="1"/>
          </p:cNvPicPr>
          <p:nvPr/>
        </p:nvPicPr>
        <p:blipFill>
          <a:blip r:embed="rId5"/>
          <a:stretch>
            <a:fillRect/>
          </a:stretch>
        </p:blipFill>
        <p:spPr>
          <a:xfrm>
            <a:off x="4151081" y="3860329"/>
            <a:ext cx="1926613" cy="1926613"/>
          </a:xfrm>
          <a:prstGeom prst="rect">
            <a:avLst/>
          </a:prstGeom>
          <a:ln w="12700">
            <a:miter lim="400000"/>
          </a:ln>
        </p:spPr>
      </p:pic>
      <p:pic>
        <p:nvPicPr>
          <p:cNvPr id="1997" name="input_85_7077_to_7113.jpg"/>
          <p:cNvPicPr>
            <a:picLocks noChangeAspect="1"/>
          </p:cNvPicPr>
          <p:nvPr/>
        </p:nvPicPr>
        <p:blipFill>
          <a:blip r:embed="rId6"/>
          <a:stretch>
            <a:fillRect/>
          </a:stretch>
        </p:blipFill>
        <p:spPr>
          <a:xfrm>
            <a:off x="101471" y="1781382"/>
            <a:ext cx="1926613" cy="1926613"/>
          </a:xfrm>
          <a:prstGeom prst="rect">
            <a:avLst/>
          </a:prstGeom>
          <a:ln w="12700">
            <a:miter lim="400000"/>
          </a:ln>
        </p:spPr>
      </p:pic>
      <p:pic>
        <p:nvPicPr>
          <p:cNvPr id="1998" name="input_86_7147_to_7173.jpg"/>
          <p:cNvPicPr>
            <a:picLocks noChangeAspect="1"/>
          </p:cNvPicPr>
          <p:nvPr/>
        </p:nvPicPr>
        <p:blipFill>
          <a:blip r:embed="rId7"/>
          <a:stretch>
            <a:fillRect/>
          </a:stretch>
        </p:blipFill>
        <p:spPr>
          <a:xfrm>
            <a:off x="8212489" y="1781382"/>
            <a:ext cx="1926613" cy="1926613"/>
          </a:xfrm>
          <a:prstGeom prst="rect">
            <a:avLst/>
          </a:prstGeom>
          <a:ln w="12700">
            <a:miter lim="400000"/>
          </a:ln>
        </p:spPr>
      </p:pic>
      <p:grpSp>
        <p:nvGrpSpPr>
          <p:cNvPr id="2005" name="Group 2005"/>
          <p:cNvGrpSpPr/>
          <p:nvPr/>
        </p:nvGrpSpPr>
        <p:grpSpPr>
          <a:xfrm>
            <a:off x="2049682" y="1781382"/>
            <a:ext cx="10040976" cy="4005560"/>
            <a:chOff x="0" y="0"/>
            <a:chExt cx="20081949" cy="8011117"/>
          </a:xfrm>
        </p:grpSpPr>
        <p:pic>
          <p:nvPicPr>
            <p:cNvPr id="1999" name="L1cGAN_1_38_to_80.jpg"/>
            <p:cNvPicPr>
              <a:picLocks noChangeAspect="1"/>
            </p:cNvPicPr>
            <p:nvPr/>
          </p:nvPicPr>
          <p:blipFill>
            <a:blip r:embed="rId8"/>
            <a:stretch>
              <a:fillRect/>
            </a:stretch>
          </p:blipFill>
          <p:spPr>
            <a:xfrm>
              <a:off x="16228725" y="4157893"/>
              <a:ext cx="3853225" cy="3853225"/>
            </a:xfrm>
            <a:prstGeom prst="rect">
              <a:avLst/>
            </a:prstGeom>
            <a:ln w="12700" cap="flat">
              <a:noFill/>
              <a:miter lim="400000"/>
            </a:ln>
            <a:effectLst/>
          </p:spPr>
        </p:pic>
        <p:pic>
          <p:nvPicPr>
            <p:cNvPr id="2000" name="L1cGAN_35_3062_to_3114.jpg"/>
            <p:cNvPicPr>
              <a:picLocks noChangeAspect="1"/>
            </p:cNvPicPr>
            <p:nvPr/>
          </p:nvPicPr>
          <p:blipFill>
            <a:blip r:embed="rId9"/>
            <a:stretch>
              <a:fillRect/>
            </a:stretch>
          </p:blipFill>
          <p:spPr>
            <a:xfrm>
              <a:off x="253" y="4157893"/>
              <a:ext cx="3853225" cy="3853225"/>
            </a:xfrm>
            <a:prstGeom prst="rect">
              <a:avLst/>
            </a:prstGeom>
            <a:ln w="12700" cap="flat">
              <a:noFill/>
              <a:miter lim="400000"/>
            </a:ln>
            <a:effectLst/>
          </p:spPr>
        </p:pic>
        <p:pic>
          <p:nvPicPr>
            <p:cNvPr id="2001" name="L1cGAN_66_5608_to_5624.jpg"/>
            <p:cNvPicPr>
              <a:picLocks noChangeAspect="1"/>
            </p:cNvPicPr>
            <p:nvPr/>
          </p:nvPicPr>
          <p:blipFill>
            <a:blip r:embed="rId10"/>
            <a:stretch>
              <a:fillRect/>
            </a:stretch>
          </p:blipFill>
          <p:spPr>
            <a:xfrm>
              <a:off x="8099962" y="0"/>
              <a:ext cx="3853226" cy="3853224"/>
            </a:xfrm>
            <a:prstGeom prst="rect">
              <a:avLst/>
            </a:prstGeom>
            <a:ln w="12700" cap="flat">
              <a:noFill/>
              <a:miter lim="400000"/>
            </a:ln>
            <a:effectLst/>
          </p:spPr>
        </p:pic>
        <p:pic>
          <p:nvPicPr>
            <p:cNvPr id="2002" name="L1cGAN_68_5849_to_5847.jpg"/>
            <p:cNvPicPr>
              <a:picLocks noChangeAspect="1"/>
            </p:cNvPicPr>
            <p:nvPr/>
          </p:nvPicPr>
          <p:blipFill>
            <a:blip r:embed="rId11"/>
            <a:stretch>
              <a:fillRect/>
            </a:stretch>
          </p:blipFill>
          <p:spPr>
            <a:xfrm>
              <a:off x="8099001" y="4157893"/>
              <a:ext cx="3853225" cy="3853225"/>
            </a:xfrm>
            <a:prstGeom prst="rect">
              <a:avLst/>
            </a:prstGeom>
            <a:ln w="12700" cap="flat">
              <a:noFill/>
              <a:miter lim="400000"/>
            </a:ln>
            <a:effectLst/>
          </p:spPr>
        </p:pic>
        <p:pic>
          <p:nvPicPr>
            <p:cNvPr id="2003" name="L1cGAN_85_7077_to_7113.jpg"/>
            <p:cNvPicPr>
              <a:picLocks noChangeAspect="1"/>
            </p:cNvPicPr>
            <p:nvPr/>
          </p:nvPicPr>
          <p:blipFill>
            <a:blip r:embed="rId12"/>
            <a:stretch>
              <a:fillRect/>
            </a:stretch>
          </p:blipFill>
          <p:spPr>
            <a:xfrm>
              <a:off x="0" y="0"/>
              <a:ext cx="3853225" cy="3853224"/>
            </a:xfrm>
            <a:prstGeom prst="rect">
              <a:avLst/>
            </a:prstGeom>
            <a:ln w="12700" cap="flat">
              <a:noFill/>
              <a:miter lim="400000"/>
            </a:ln>
            <a:effectLst/>
          </p:spPr>
        </p:pic>
        <p:pic>
          <p:nvPicPr>
            <p:cNvPr id="2004" name="L1cGAN_86_7147_to_7173.jpg"/>
            <p:cNvPicPr>
              <a:picLocks noChangeAspect="1"/>
            </p:cNvPicPr>
            <p:nvPr/>
          </p:nvPicPr>
          <p:blipFill>
            <a:blip r:embed="rId13"/>
            <a:stretch>
              <a:fillRect/>
            </a:stretch>
          </p:blipFill>
          <p:spPr>
            <a:xfrm>
              <a:off x="16222036" y="0"/>
              <a:ext cx="3853225" cy="3853224"/>
            </a:xfrm>
            <a:prstGeom prst="rect">
              <a:avLst/>
            </a:prstGeom>
            <a:ln w="12700" cap="flat">
              <a:noFill/>
              <a:miter lim="400000"/>
            </a:ln>
            <a:effectLst/>
          </p:spPr>
        </p:pic>
      </p:grpSp>
      <p:sp>
        <p:nvSpPr>
          <p:cNvPr id="2006" name="Shape 2006"/>
          <p:cNvSpPr/>
          <p:nvPr/>
        </p:nvSpPr>
        <p:spPr>
          <a:xfrm>
            <a:off x="8766837" y="6354101"/>
            <a:ext cx="312585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[Laffont et al., 2014]</a:t>
            </a:r>
          </a:p>
        </p:txBody>
      </p:sp>
    </p:spTree>
    <p:extLst>
      <p:ext uri="{BB962C8B-B14F-4D97-AF65-F5344CB8AC3E}">
        <p14:creationId xmlns:p14="http://schemas.microsoft.com/office/powerpoint/2010/main" val="277144073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 name="Shape 2008"/>
          <p:cNvSpPr/>
          <p:nvPr/>
        </p:nvSpPr>
        <p:spPr>
          <a:xfrm>
            <a:off x="4181213" y="312979"/>
            <a:ext cx="3829575"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Edges → Images</a:t>
            </a:r>
          </a:p>
        </p:txBody>
      </p:sp>
      <p:sp>
        <p:nvSpPr>
          <p:cNvPr id="2009" name="Shape 2009"/>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0" name="Shape 2010"/>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1" name="Shape 2011"/>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2" name="Shape 2012"/>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3" name="Shape 2013"/>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4" name="Shape 2014"/>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2015" name="input_62_AB.jpg"/>
          <p:cNvPicPr>
            <a:picLocks noChangeAspect="1"/>
          </p:cNvPicPr>
          <p:nvPr/>
        </p:nvPicPr>
        <p:blipFill>
          <a:blip r:embed="rId2"/>
          <a:stretch>
            <a:fillRect/>
          </a:stretch>
        </p:blipFill>
        <p:spPr>
          <a:xfrm>
            <a:off x="82655" y="1739498"/>
            <a:ext cx="1889022" cy="1889021"/>
          </a:xfrm>
          <a:prstGeom prst="rect">
            <a:avLst/>
          </a:prstGeom>
          <a:ln w="12700">
            <a:miter lim="400000"/>
          </a:ln>
        </p:spPr>
      </p:pic>
      <p:pic>
        <p:nvPicPr>
          <p:cNvPr id="2016" name="input_106_AB.jpg"/>
          <p:cNvPicPr>
            <a:picLocks noChangeAspect="1"/>
          </p:cNvPicPr>
          <p:nvPr/>
        </p:nvPicPr>
        <p:blipFill>
          <a:blip r:embed="rId3"/>
          <a:stretch>
            <a:fillRect/>
          </a:stretch>
        </p:blipFill>
        <p:spPr>
          <a:xfrm>
            <a:off x="8328529" y="3777033"/>
            <a:ext cx="1889022" cy="1889021"/>
          </a:xfrm>
          <a:prstGeom prst="rect">
            <a:avLst/>
          </a:prstGeom>
          <a:ln w="12700">
            <a:miter lim="400000"/>
          </a:ln>
        </p:spPr>
      </p:pic>
      <p:pic>
        <p:nvPicPr>
          <p:cNvPr id="2017" name="input_119_AB.jpg"/>
          <p:cNvPicPr>
            <a:picLocks noChangeAspect="1"/>
          </p:cNvPicPr>
          <p:nvPr/>
        </p:nvPicPr>
        <p:blipFill>
          <a:blip r:embed="rId4"/>
          <a:stretch>
            <a:fillRect/>
          </a:stretch>
        </p:blipFill>
        <p:spPr>
          <a:xfrm>
            <a:off x="4298242" y="3777033"/>
            <a:ext cx="1889022" cy="1889021"/>
          </a:xfrm>
          <a:prstGeom prst="rect">
            <a:avLst/>
          </a:prstGeom>
          <a:ln w="12700">
            <a:miter lim="400000"/>
          </a:ln>
        </p:spPr>
      </p:pic>
      <p:pic>
        <p:nvPicPr>
          <p:cNvPr id="2018" name="input_130_AB.jpg"/>
          <p:cNvPicPr>
            <a:picLocks noChangeAspect="1"/>
          </p:cNvPicPr>
          <p:nvPr/>
        </p:nvPicPr>
        <p:blipFill>
          <a:blip r:embed="rId5"/>
          <a:stretch>
            <a:fillRect/>
          </a:stretch>
        </p:blipFill>
        <p:spPr>
          <a:xfrm>
            <a:off x="204274" y="3777033"/>
            <a:ext cx="1889022" cy="1889021"/>
          </a:xfrm>
          <a:prstGeom prst="rect">
            <a:avLst/>
          </a:prstGeom>
          <a:ln w="12700">
            <a:miter lim="400000"/>
          </a:ln>
        </p:spPr>
      </p:pic>
      <p:pic>
        <p:nvPicPr>
          <p:cNvPr id="2019" name="input_146_AB.jpg"/>
          <p:cNvPicPr>
            <a:picLocks noChangeAspect="1"/>
          </p:cNvPicPr>
          <p:nvPr/>
        </p:nvPicPr>
        <p:blipFill>
          <a:blip r:embed="rId6"/>
          <a:stretch>
            <a:fillRect/>
          </a:stretch>
        </p:blipFill>
        <p:spPr>
          <a:xfrm>
            <a:off x="4169339" y="1739498"/>
            <a:ext cx="1889022" cy="1889021"/>
          </a:xfrm>
          <a:prstGeom prst="rect">
            <a:avLst/>
          </a:prstGeom>
          <a:ln w="12700">
            <a:miter lim="400000"/>
          </a:ln>
        </p:spPr>
      </p:pic>
      <p:pic>
        <p:nvPicPr>
          <p:cNvPr id="2020" name="input_157_AB.jpg"/>
          <p:cNvPicPr>
            <a:picLocks noChangeAspect="1"/>
          </p:cNvPicPr>
          <p:nvPr/>
        </p:nvPicPr>
        <p:blipFill>
          <a:blip r:embed="rId7"/>
          <a:stretch>
            <a:fillRect/>
          </a:stretch>
        </p:blipFill>
        <p:spPr>
          <a:xfrm>
            <a:off x="8254899" y="1739498"/>
            <a:ext cx="1889021" cy="1889021"/>
          </a:xfrm>
          <a:prstGeom prst="rect">
            <a:avLst/>
          </a:prstGeom>
          <a:ln w="12700">
            <a:miter lim="400000"/>
          </a:ln>
        </p:spPr>
      </p:pic>
      <p:grpSp>
        <p:nvGrpSpPr>
          <p:cNvPr id="2027" name="Group 2027"/>
          <p:cNvGrpSpPr/>
          <p:nvPr/>
        </p:nvGrpSpPr>
        <p:grpSpPr>
          <a:xfrm>
            <a:off x="1941902" y="1739498"/>
            <a:ext cx="10122802" cy="3926556"/>
            <a:chOff x="0" y="0"/>
            <a:chExt cx="20245602" cy="7853111"/>
          </a:xfrm>
        </p:grpSpPr>
        <p:pic>
          <p:nvPicPr>
            <p:cNvPr id="2021" name="L1cGAN_106_AB.jpg"/>
            <p:cNvPicPr>
              <a:picLocks noChangeAspect="1"/>
            </p:cNvPicPr>
            <p:nvPr/>
          </p:nvPicPr>
          <p:blipFill>
            <a:blip r:embed="rId8"/>
            <a:stretch>
              <a:fillRect/>
            </a:stretch>
          </p:blipFill>
          <p:spPr>
            <a:xfrm>
              <a:off x="16320299" y="4075069"/>
              <a:ext cx="3778043" cy="3778043"/>
            </a:xfrm>
            <a:prstGeom prst="rect">
              <a:avLst/>
            </a:prstGeom>
            <a:ln w="12700" cap="flat">
              <a:noFill/>
              <a:miter lim="400000"/>
            </a:ln>
            <a:effectLst/>
          </p:spPr>
        </p:pic>
        <p:pic>
          <p:nvPicPr>
            <p:cNvPr id="2022" name="L1cGAN_119_AB.jpg"/>
            <p:cNvPicPr>
              <a:picLocks noChangeAspect="1"/>
            </p:cNvPicPr>
            <p:nvPr/>
          </p:nvPicPr>
          <p:blipFill>
            <a:blip r:embed="rId9"/>
            <a:stretch>
              <a:fillRect/>
            </a:stretch>
          </p:blipFill>
          <p:spPr>
            <a:xfrm>
              <a:off x="8522780" y="4075069"/>
              <a:ext cx="3778043" cy="3778043"/>
            </a:xfrm>
            <a:prstGeom prst="rect">
              <a:avLst/>
            </a:prstGeom>
            <a:ln w="12700" cap="flat">
              <a:noFill/>
              <a:miter lim="400000"/>
            </a:ln>
            <a:effectLst/>
          </p:spPr>
        </p:pic>
        <p:pic>
          <p:nvPicPr>
            <p:cNvPr id="2023" name="L1cGAN_62_AB.jpg"/>
            <p:cNvPicPr>
              <a:picLocks noChangeAspect="1"/>
            </p:cNvPicPr>
            <p:nvPr/>
          </p:nvPicPr>
          <p:blipFill>
            <a:blip r:embed="rId10"/>
            <a:stretch>
              <a:fillRect/>
            </a:stretch>
          </p:blipFill>
          <p:spPr>
            <a:xfrm>
              <a:off x="0" y="0"/>
              <a:ext cx="3778042" cy="3778042"/>
            </a:xfrm>
            <a:prstGeom prst="rect">
              <a:avLst/>
            </a:prstGeom>
            <a:ln w="12700" cap="flat">
              <a:noFill/>
              <a:miter lim="400000"/>
            </a:ln>
            <a:effectLst/>
          </p:spPr>
        </p:pic>
        <p:pic>
          <p:nvPicPr>
            <p:cNvPr id="2024" name="L1cGAN_130_AB.jpg"/>
            <p:cNvPicPr>
              <a:picLocks noChangeAspect="1"/>
            </p:cNvPicPr>
            <p:nvPr/>
          </p:nvPicPr>
          <p:blipFill>
            <a:blip r:embed="rId11"/>
            <a:stretch>
              <a:fillRect/>
            </a:stretch>
          </p:blipFill>
          <p:spPr>
            <a:xfrm>
              <a:off x="462207" y="4075069"/>
              <a:ext cx="3778043" cy="3778043"/>
            </a:xfrm>
            <a:prstGeom prst="rect">
              <a:avLst/>
            </a:prstGeom>
            <a:ln w="12700" cap="flat">
              <a:noFill/>
              <a:miter lim="400000"/>
            </a:ln>
            <a:effectLst/>
          </p:spPr>
        </p:pic>
        <p:pic>
          <p:nvPicPr>
            <p:cNvPr id="2025" name="L1cGAN_146_AB.jpg"/>
            <p:cNvPicPr>
              <a:picLocks noChangeAspect="1"/>
            </p:cNvPicPr>
            <p:nvPr/>
          </p:nvPicPr>
          <p:blipFill>
            <a:blip r:embed="rId12"/>
            <a:stretch>
              <a:fillRect/>
            </a:stretch>
          </p:blipFill>
          <p:spPr>
            <a:xfrm>
              <a:off x="8353972" y="0"/>
              <a:ext cx="3778042" cy="3778042"/>
            </a:xfrm>
            <a:prstGeom prst="rect">
              <a:avLst/>
            </a:prstGeom>
            <a:ln w="12700" cap="flat">
              <a:noFill/>
              <a:miter lim="400000"/>
            </a:ln>
            <a:effectLst/>
          </p:spPr>
        </p:pic>
        <p:pic>
          <p:nvPicPr>
            <p:cNvPr id="2026" name="L1cGAN_157_AB.jpg"/>
            <p:cNvPicPr>
              <a:picLocks noChangeAspect="1"/>
            </p:cNvPicPr>
            <p:nvPr/>
          </p:nvPicPr>
          <p:blipFill>
            <a:blip r:embed="rId13"/>
            <a:stretch>
              <a:fillRect/>
            </a:stretch>
          </p:blipFill>
          <p:spPr>
            <a:xfrm>
              <a:off x="16467560" y="0"/>
              <a:ext cx="3778043" cy="3778042"/>
            </a:xfrm>
            <a:prstGeom prst="rect">
              <a:avLst/>
            </a:prstGeom>
            <a:ln w="12700" cap="flat">
              <a:noFill/>
              <a:miter lim="400000"/>
            </a:ln>
            <a:effectLst/>
          </p:spPr>
        </p:pic>
      </p:grpSp>
      <p:sp>
        <p:nvSpPr>
          <p:cNvPr id="2028" name="Shape 2028"/>
          <p:cNvSpPr/>
          <p:nvPr/>
        </p:nvSpPr>
        <p:spPr>
          <a:xfrm>
            <a:off x="8977269" y="6293471"/>
            <a:ext cx="288861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Edges from [Xie &amp; Tu, 2015]</a:t>
            </a:r>
          </a:p>
        </p:txBody>
      </p:sp>
    </p:spTree>
    <p:extLst>
      <p:ext uri="{BB962C8B-B14F-4D97-AF65-F5344CB8AC3E}">
        <p14:creationId xmlns:p14="http://schemas.microsoft.com/office/powerpoint/2010/main" val="25816978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27CF-0DD8-453A-B3E8-8C1448E43DA7}"/>
              </a:ext>
            </a:extLst>
          </p:cNvPr>
          <p:cNvSpPr>
            <a:spLocks noGrp="1"/>
          </p:cNvSpPr>
          <p:nvPr>
            <p:ph type="title"/>
          </p:nvPr>
        </p:nvSpPr>
        <p:spPr/>
        <p:txBody>
          <a:bodyPr/>
          <a:lstStyle/>
          <a:p>
            <a:r>
              <a:rPr lang="en-US" dirty="0"/>
              <a:t>Demo</a:t>
            </a:r>
          </a:p>
        </p:txBody>
      </p:sp>
      <p:sp>
        <p:nvSpPr>
          <p:cNvPr id="4" name="Rectangle 3">
            <a:extLst>
              <a:ext uri="{FF2B5EF4-FFF2-40B4-BE49-F238E27FC236}">
                <a16:creationId xmlns:a16="http://schemas.microsoft.com/office/drawing/2014/main" id="{EA5E05BA-F6C1-47CA-AAC4-AEEE79BD6ED5}"/>
              </a:ext>
            </a:extLst>
          </p:cNvPr>
          <p:cNvSpPr/>
          <p:nvPr/>
        </p:nvSpPr>
        <p:spPr>
          <a:xfrm>
            <a:off x="3470795" y="6034446"/>
            <a:ext cx="5303311" cy="584775"/>
          </a:xfrm>
          <a:prstGeom prst="rect">
            <a:avLst/>
          </a:prstGeom>
        </p:spPr>
        <p:txBody>
          <a:bodyPr wrap="none">
            <a:spAutoFit/>
          </a:bodyPr>
          <a:lstStyle/>
          <a:p>
            <a:pPr algn="ctr"/>
            <a:r>
              <a:rPr lang="en-US" sz="3200" dirty="0">
                <a:hlinkClick r:id="rId2"/>
              </a:rPr>
              <a:t>https://affinelayer.com/pixsrv/</a:t>
            </a:r>
            <a:endParaRPr lang="en-US" sz="3200" dirty="0"/>
          </a:p>
        </p:txBody>
      </p:sp>
      <p:pic>
        <p:nvPicPr>
          <p:cNvPr id="1026" name="Picture 2" descr="https://phillipi.github.io/pix2pix/images/edges2cats.jpg">
            <a:extLst>
              <a:ext uri="{FF2B5EF4-FFF2-40B4-BE49-F238E27FC236}">
                <a16:creationId xmlns:a16="http://schemas.microsoft.com/office/drawing/2014/main" id="{BD0BCAD1-26E3-461F-B5D9-BE423CDEF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4874"/>
            <a:ext cx="7620000" cy="410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846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9" name="Group 2059"/>
          <p:cNvGrpSpPr/>
          <p:nvPr/>
        </p:nvGrpSpPr>
        <p:grpSpPr>
          <a:xfrm>
            <a:off x="2646686" y="3681"/>
            <a:ext cx="6898628" cy="3848723"/>
            <a:chOff x="0" y="0"/>
            <a:chExt cx="13797253" cy="7697445"/>
          </a:xfrm>
        </p:grpSpPr>
        <p:pic>
          <p:nvPicPr>
            <p:cNvPr id="2057" name="pasted-image.png"/>
            <p:cNvPicPr>
              <a:picLocks noChangeAspect="1"/>
            </p:cNvPicPr>
            <p:nvPr/>
          </p:nvPicPr>
          <p:blipFill>
            <a:blip r:embed="rId2"/>
            <a:stretch>
              <a:fillRect/>
            </a:stretch>
          </p:blipFill>
          <p:spPr>
            <a:xfrm>
              <a:off x="0" y="0"/>
              <a:ext cx="13797254" cy="6510753"/>
            </a:xfrm>
            <a:prstGeom prst="rect">
              <a:avLst/>
            </a:prstGeom>
            <a:ln w="12700" cap="flat">
              <a:noFill/>
              <a:miter lim="400000"/>
            </a:ln>
            <a:effectLst/>
          </p:spPr>
        </p:pic>
        <p:sp>
          <p:nvSpPr>
            <p:cNvPr id="2058" name="Shape 2058"/>
            <p:cNvSpPr/>
            <p:nvPr/>
          </p:nvSpPr>
          <p:spPr>
            <a:xfrm>
              <a:off x="3020900" y="6562474"/>
              <a:ext cx="7755454" cy="1134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Ivy Tasi @ivymyt</a:t>
              </a:r>
            </a:p>
          </p:txBody>
        </p:sp>
      </p:grpSp>
      <p:grpSp>
        <p:nvGrpSpPr>
          <p:cNvPr id="2062" name="Group 2062"/>
          <p:cNvGrpSpPr/>
          <p:nvPr/>
        </p:nvGrpSpPr>
        <p:grpSpPr>
          <a:xfrm>
            <a:off x="816660" y="3896502"/>
            <a:ext cx="10558681" cy="3280277"/>
            <a:chOff x="0" y="0"/>
            <a:chExt cx="21117360" cy="6560553"/>
          </a:xfrm>
        </p:grpSpPr>
        <p:pic>
          <p:nvPicPr>
            <p:cNvPr id="2060" name="pasted-image.png"/>
            <p:cNvPicPr>
              <a:picLocks noChangeAspect="1"/>
            </p:cNvPicPr>
            <p:nvPr/>
          </p:nvPicPr>
          <p:blipFill>
            <a:blip r:embed="rId3"/>
            <a:stretch>
              <a:fillRect/>
            </a:stretch>
          </p:blipFill>
          <p:spPr>
            <a:xfrm>
              <a:off x="0" y="0"/>
              <a:ext cx="21117361" cy="4809648"/>
            </a:xfrm>
            <a:prstGeom prst="rect">
              <a:avLst/>
            </a:prstGeom>
            <a:ln w="12700" cap="flat">
              <a:noFill/>
              <a:miter lim="400000"/>
            </a:ln>
            <a:effectLst/>
          </p:spPr>
        </p:pic>
        <p:sp>
          <p:nvSpPr>
            <p:cNvPr id="2061" name="Shape 2061"/>
            <p:cNvSpPr/>
            <p:nvPr/>
          </p:nvSpPr>
          <p:spPr>
            <a:xfrm>
              <a:off x="4349169" y="4825546"/>
              <a:ext cx="12419022" cy="17350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Vitaly Vidmirov @vvid</a:t>
              </a:r>
            </a:p>
          </p:txBody>
        </p:sp>
      </p:grpSp>
    </p:spTree>
    <p:extLst>
      <p:ext uri="{BB962C8B-B14F-4D97-AF65-F5344CB8AC3E}">
        <p14:creationId xmlns:p14="http://schemas.microsoft.com/office/powerpoint/2010/main" val="38360541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advAuto="0"/>
      <p:bldP spid="2062"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A58732-540A-4FED-B4E8-9547B7535799}"/>
              </a:ext>
            </a:extLst>
          </p:cNvPr>
          <p:cNvSpPr>
            <a:spLocks noGrp="1"/>
          </p:cNvSpPr>
          <p:nvPr>
            <p:ph type="body" sz="half" idx="1"/>
          </p:nvPr>
        </p:nvSpPr>
        <p:spPr/>
        <p:txBody>
          <a:bodyPr/>
          <a:lstStyle/>
          <a:p>
            <a:endParaRPr lang="en-US"/>
          </a:p>
        </p:txBody>
      </p:sp>
      <p:pic>
        <p:nvPicPr>
          <p:cNvPr id="4" name="Picture 4" descr="A picture containing photo, different, showing, shelf&#10;&#10;Description generated with very high confidence">
            <a:extLst>
              <a:ext uri="{FF2B5EF4-FFF2-40B4-BE49-F238E27FC236}">
                <a16:creationId xmlns:a16="http://schemas.microsoft.com/office/drawing/2014/main" id="{6C219343-E626-4BED-8729-25BBD41F8AA6}"/>
              </a:ext>
            </a:extLst>
          </p:cNvPr>
          <p:cNvPicPr>
            <a:picLocks noChangeAspect="1"/>
          </p:cNvPicPr>
          <p:nvPr/>
        </p:nvPicPr>
        <p:blipFill>
          <a:blip r:embed="rId2"/>
          <a:stretch>
            <a:fillRect/>
          </a:stretch>
        </p:blipFill>
        <p:spPr>
          <a:xfrm>
            <a:off x="1905619" y="966728"/>
            <a:ext cx="8386956" cy="5401569"/>
          </a:xfrm>
          <a:prstGeom prst="rect">
            <a:avLst/>
          </a:prstGeom>
        </p:spPr>
      </p:pic>
      <p:sp>
        <p:nvSpPr>
          <p:cNvPr id="7" name="Shape 2008">
            <a:extLst>
              <a:ext uri="{FF2B5EF4-FFF2-40B4-BE49-F238E27FC236}">
                <a16:creationId xmlns:a16="http://schemas.microsoft.com/office/drawing/2014/main" id="{DA2E981A-B8BC-4A5E-A728-382A1A1A6260}"/>
              </a:ext>
            </a:extLst>
          </p:cNvPr>
          <p:cNvSpPr/>
          <p:nvPr/>
        </p:nvSpPr>
        <p:spPr>
          <a:xfrm>
            <a:off x="4245333" y="312979"/>
            <a:ext cx="3701335"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Image Inpainting</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[Pathak et al., 2016]​</a:t>
            </a:r>
          </a:p>
        </p:txBody>
      </p:sp>
    </p:spTree>
    <p:extLst>
      <p:ext uri="{BB962C8B-B14F-4D97-AF65-F5344CB8AC3E}">
        <p14:creationId xmlns:p14="http://schemas.microsoft.com/office/powerpoint/2010/main" val="472234989"/>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08">
            <a:extLst>
              <a:ext uri="{FF2B5EF4-FFF2-40B4-BE49-F238E27FC236}">
                <a16:creationId xmlns:a16="http://schemas.microsoft.com/office/drawing/2014/main" id="{DA2E981A-B8BC-4A5E-A728-382A1A1A6260}"/>
              </a:ext>
            </a:extLst>
          </p:cNvPr>
          <p:cNvSpPr/>
          <p:nvPr/>
        </p:nvSpPr>
        <p:spPr>
          <a:xfrm>
            <a:off x="3387727" y="312979"/>
            <a:ext cx="54165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Pose-guided Generation</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[Ma et al., 2018]​</a:t>
            </a:r>
          </a:p>
        </p:txBody>
      </p:sp>
      <p:pic>
        <p:nvPicPr>
          <p:cNvPr id="2" name="Picture 4" descr="A picture containing photo, different, showing, various&#10;&#10;Description generated with very high confidence">
            <a:extLst>
              <a:ext uri="{FF2B5EF4-FFF2-40B4-BE49-F238E27FC236}">
                <a16:creationId xmlns:a16="http://schemas.microsoft.com/office/drawing/2014/main" id="{F54BCD90-DE0C-4B78-A537-0674A9448B35}"/>
              </a:ext>
            </a:extLst>
          </p:cNvPr>
          <p:cNvPicPr>
            <a:picLocks noChangeAspect="1"/>
          </p:cNvPicPr>
          <p:nvPr/>
        </p:nvPicPr>
        <p:blipFill>
          <a:blip r:embed="rId2"/>
          <a:stretch>
            <a:fillRect/>
          </a:stretch>
        </p:blipFill>
        <p:spPr>
          <a:xfrm>
            <a:off x="1967571" y="1236554"/>
            <a:ext cx="8263052" cy="5066354"/>
          </a:xfrm>
          <a:prstGeom prst="rect">
            <a:avLst/>
          </a:prstGeom>
        </p:spPr>
      </p:pic>
    </p:spTree>
    <p:extLst>
      <p:ext uri="{BB962C8B-B14F-4D97-AF65-F5344CB8AC3E}">
        <p14:creationId xmlns:p14="http://schemas.microsoft.com/office/powerpoint/2010/main" val="2407430894"/>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Shape 2085"/>
          <p:cNvSpPr>
            <a:spLocks noGrp="1"/>
          </p:cNvSpPr>
          <p:nvPr>
            <p:ph type="title"/>
          </p:nvPr>
        </p:nvSpPr>
        <p:spPr/>
        <p:txBody>
          <a:bodyPr/>
          <a:lstStyle/>
          <a:p>
            <a:r>
              <a:rPr lang="en-US" dirty="0"/>
              <a:t>Challenges —&gt; Solutions</a:t>
            </a:r>
          </a:p>
        </p:txBody>
      </p:sp>
      <p:sp>
        <p:nvSpPr>
          <p:cNvPr id="2" name="Content Placeholder 1">
            <a:extLst>
              <a:ext uri="{FF2B5EF4-FFF2-40B4-BE49-F238E27FC236}">
                <a16:creationId xmlns:a16="http://schemas.microsoft.com/office/drawing/2014/main" id="{06300B30-C15A-434E-AFD0-7C09B60F741E}"/>
              </a:ext>
            </a:extLst>
          </p:cNvPr>
          <p:cNvSpPr>
            <a:spLocks noGrp="1"/>
          </p:cNvSpPr>
          <p:nvPr>
            <p:ph idx="1"/>
          </p:nvPr>
        </p:nvSpPr>
        <p:spPr>
          <a:xfrm>
            <a:off x="377242" y="1367757"/>
            <a:ext cx="7493528" cy="4903335"/>
          </a:xfrm>
        </p:spPr>
        <p:txBody>
          <a:bodyPr>
            <a:normAutofit fontScale="85000" lnSpcReduction="10000"/>
          </a:bodyPr>
          <a:lstStyle/>
          <a:p>
            <a:pPr>
              <a:lnSpc>
                <a:spcPct val="120000"/>
              </a:lnSpc>
            </a:pPr>
            <a:r>
              <a:rPr lang="en-US" dirty="0">
                <a:sym typeface="Helvetica Light"/>
              </a:rPr>
              <a:t>Output is high-dimensional, structured object</a:t>
            </a:r>
          </a:p>
          <a:p>
            <a:pPr lvl="1">
              <a:lnSpc>
                <a:spcPct val="120000"/>
              </a:lnSpc>
            </a:pPr>
            <a:r>
              <a:rPr lang="en-US" dirty="0"/>
              <a:t>Approach: Use a deep net, D, to analyze output!</a:t>
            </a:r>
          </a:p>
          <a:p>
            <a:pPr lvl="1">
              <a:lnSpc>
                <a:spcPct val="120000"/>
              </a:lnSpc>
            </a:pPr>
            <a:endParaRPr lang="en-US" sz="1200" dirty="0"/>
          </a:p>
          <a:p>
            <a:pPr>
              <a:lnSpc>
                <a:spcPct val="120000"/>
              </a:lnSpc>
            </a:pPr>
            <a:r>
              <a:rPr lang="en-US" dirty="0">
                <a:sym typeface="Helvetica Light"/>
              </a:rPr>
              <a:t>Uncertainty in mapping; many plausible outputs</a:t>
            </a:r>
          </a:p>
          <a:p>
            <a:pPr lvl="1">
              <a:lnSpc>
                <a:spcPct val="120000"/>
              </a:lnSpc>
            </a:pPr>
            <a:r>
              <a:rPr lang="en-US" dirty="0"/>
              <a:t>Approach: D only cares about “plausibility”, doesn’t hedge</a:t>
            </a:r>
          </a:p>
          <a:p>
            <a:pPr lvl="1">
              <a:lnSpc>
                <a:spcPct val="120000"/>
              </a:lnSpc>
            </a:pPr>
            <a:endParaRPr lang="en-US" sz="1200" dirty="0">
              <a:sym typeface="Helvetica Light"/>
            </a:endParaRPr>
          </a:p>
          <a:p>
            <a:pPr>
              <a:lnSpc>
                <a:spcPct val="120000"/>
              </a:lnSpc>
            </a:pPr>
            <a:r>
              <a:rPr lang="en-US" dirty="0">
                <a:sym typeface="Helvetica Light"/>
              </a:rPr>
              <a:t>Lack of supervised training data</a:t>
            </a:r>
          </a:p>
          <a:p>
            <a:pPr lvl="1">
              <a:lnSpc>
                <a:spcPct val="120000"/>
              </a:lnSpc>
            </a:pPr>
            <a:r>
              <a:rPr lang="en-US" dirty="0"/>
              <a:t>Approach: ?</a:t>
            </a:r>
            <a:endParaRPr lang="en-US" dirty="0">
              <a:sym typeface="Helvetica Light"/>
            </a:endParaRPr>
          </a:p>
        </p:txBody>
      </p:sp>
      <p:sp>
        <p:nvSpPr>
          <p:cNvPr id="2087" name="Shape 2087"/>
          <p:cNvSpPr/>
          <p:nvPr/>
        </p:nvSpPr>
        <p:spPr>
          <a:xfrm>
            <a:off x="8861301" y="3358076"/>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093" name="Group 2093"/>
          <p:cNvGrpSpPr/>
          <p:nvPr/>
        </p:nvGrpSpPr>
        <p:grpSpPr>
          <a:xfrm>
            <a:off x="8052571" y="4807142"/>
            <a:ext cx="3963584" cy="1518938"/>
            <a:chOff x="0" y="0"/>
            <a:chExt cx="7927167" cy="3037874"/>
          </a:xfrm>
        </p:grpSpPr>
        <p:grpSp>
          <p:nvGrpSpPr>
            <p:cNvPr id="2090" name="Group 2090"/>
            <p:cNvGrpSpPr/>
            <p:nvPr/>
          </p:nvGrpSpPr>
          <p:grpSpPr>
            <a:xfrm>
              <a:off x="3941789" y="0"/>
              <a:ext cx="3985379" cy="3037875"/>
              <a:chOff x="0" y="0"/>
              <a:chExt cx="3985378" cy="3037874"/>
            </a:xfrm>
          </p:grpSpPr>
          <p:pic>
            <p:nvPicPr>
              <p:cNvPr id="2088" name="pasted-image.png"/>
              <p:cNvPicPr>
                <a:picLocks noChangeAspect="1"/>
              </p:cNvPicPr>
              <p:nvPr/>
            </p:nvPicPr>
            <p:blipFill>
              <a:blip r:embed="rId2"/>
              <a:stretch>
                <a:fillRect/>
              </a:stretch>
            </p:blipFill>
            <p:spPr>
              <a:xfrm>
                <a:off x="0" y="0"/>
                <a:ext cx="3985379" cy="3037875"/>
              </a:xfrm>
              <a:prstGeom prst="rect">
                <a:avLst/>
              </a:prstGeom>
              <a:ln w="12700" cap="flat">
                <a:noFill/>
                <a:miter lim="400000"/>
              </a:ln>
              <a:effectLst/>
            </p:spPr>
          </p:pic>
          <p:sp>
            <p:nvSpPr>
              <p:cNvPr id="2089" name="Shape 2089"/>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091" name="Shape 2091"/>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092" name="pasted-image.png"/>
            <p:cNvPicPr>
              <a:picLocks noChangeAspect="1"/>
            </p:cNvPicPr>
            <p:nvPr/>
          </p:nvPicPr>
          <p:blipFill>
            <a:blip r:embed="rId3"/>
            <a:stretch>
              <a:fillRect/>
            </a:stretch>
          </p:blipFill>
          <p:spPr>
            <a:xfrm>
              <a:off x="0" y="117488"/>
              <a:ext cx="3578185" cy="2673588"/>
            </a:xfrm>
            <a:prstGeom prst="rect">
              <a:avLst/>
            </a:prstGeom>
            <a:ln w="12700" cap="flat">
              <a:noFill/>
              <a:miter lim="400000"/>
            </a:ln>
            <a:effectLst/>
          </p:spPr>
        </p:pic>
      </p:grpSp>
      <p:pic>
        <p:nvPicPr>
          <p:cNvPr id="2094" name="pasted-image.png"/>
          <p:cNvPicPr>
            <a:picLocks noChangeAspect="1"/>
          </p:cNvPicPr>
          <p:nvPr/>
        </p:nvPicPr>
        <p:blipFill>
          <a:blip r:embed="rId4"/>
          <a:srcRect r="461"/>
          <a:stretch>
            <a:fillRect/>
          </a:stretch>
        </p:blipFill>
        <p:spPr>
          <a:xfrm>
            <a:off x="9127318" y="1640159"/>
            <a:ext cx="2244913" cy="1499817"/>
          </a:xfrm>
          <a:prstGeom prst="rect">
            <a:avLst/>
          </a:prstGeom>
          <a:ln w="38100">
            <a:solidFill>
              <a:srgbClr val="000000"/>
            </a:solidFill>
            <a:miter lim="400000"/>
          </a:ln>
        </p:spPr>
      </p:pic>
    </p:spTree>
    <p:extLst>
      <p:ext uri="{BB962C8B-B14F-4D97-AF65-F5344CB8AC3E}">
        <p14:creationId xmlns:p14="http://schemas.microsoft.com/office/powerpoint/2010/main" val="25032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35E9-791A-4AF9-BF26-6ABCA91C58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F2471D-4762-46C4-B649-9B7281B4B7F6}"/>
              </a:ext>
            </a:extLst>
          </p:cNvPr>
          <p:cNvPicPr>
            <a:picLocks noChangeAspect="1"/>
          </p:cNvPicPr>
          <p:nvPr/>
        </p:nvPicPr>
        <p:blipFill>
          <a:blip r:embed="rId2"/>
          <a:stretch>
            <a:fillRect/>
          </a:stretch>
        </p:blipFill>
        <p:spPr>
          <a:xfrm>
            <a:off x="533400" y="76200"/>
            <a:ext cx="11125200" cy="6207670"/>
          </a:xfrm>
          <a:prstGeom prst="rect">
            <a:avLst/>
          </a:prstGeom>
        </p:spPr>
      </p:pic>
      <p:sp>
        <p:nvSpPr>
          <p:cNvPr id="4" name="Rectangle 3">
            <a:extLst>
              <a:ext uri="{FF2B5EF4-FFF2-40B4-BE49-F238E27FC236}">
                <a16:creationId xmlns:a16="http://schemas.microsoft.com/office/drawing/2014/main" id="{10B8A117-9C29-4A8E-A1D0-AAC6ED61900C}"/>
              </a:ext>
            </a:extLst>
          </p:cNvPr>
          <p:cNvSpPr/>
          <p:nvPr/>
        </p:nvSpPr>
        <p:spPr>
          <a:xfrm>
            <a:off x="4243601" y="6360795"/>
            <a:ext cx="3765711" cy="369332"/>
          </a:xfrm>
          <a:prstGeom prst="rect">
            <a:avLst/>
          </a:prstGeom>
        </p:spPr>
        <p:txBody>
          <a:bodyPr wrap="none">
            <a:spAutoFit/>
          </a:bodyPr>
          <a:lstStyle/>
          <a:p>
            <a:r>
              <a:rPr lang="en-US" dirty="0">
                <a:hlinkClick r:id="rId3"/>
              </a:rPr>
              <a:t>https://junyanz.github.io/CycleGAN/</a:t>
            </a:r>
            <a:endParaRPr lang="en-US" dirty="0"/>
          </a:p>
        </p:txBody>
      </p:sp>
    </p:spTree>
    <p:extLst>
      <p:ext uri="{BB962C8B-B14F-4D97-AF65-F5344CB8AC3E}">
        <p14:creationId xmlns:p14="http://schemas.microsoft.com/office/powerpoint/2010/main" val="3655906101"/>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686E-A77A-48A4-AFD7-724D29D2EFDA}"/>
              </a:ext>
            </a:extLst>
          </p:cNvPr>
          <p:cNvSpPr>
            <a:spLocks noGrp="1"/>
          </p:cNvSpPr>
          <p:nvPr>
            <p:ph type="title"/>
          </p:nvPr>
        </p:nvSpPr>
        <p:spPr/>
        <p:txBody>
          <a:bodyPr/>
          <a:lstStyle/>
          <a:p>
            <a:endParaRPr lang="en-US"/>
          </a:p>
        </p:txBody>
      </p:sp>
      <p:pic>
        <p:nvPicPr>
          <p:cNvPr id="3" name="Picture 3" descr="A picture containing text&#10;&#10;Description generated with very high confidence">
            <a:extLst>
              <a:ext uri="{FF2B5EF4-FFF2-40B4-BE49-F238E27FC236}">
                <a16:creationId xmlns:a16="http://schemas.microsoft.com/office/drawing/2014/main" id="{B8D2A6BB-1012-4244-82B7-2309F2163430}"/>
              </a:ext>
            </a:extLst>
          </p:cNvPr>
          <p:cNvPicPr>
            <a:picLocks noChangeAspect="1"/>
          </p:cNvPicPr>
          <p:nvPr/>
        </p:nvPicPr>
        <p:blipFill>
          <a:blip r:embed="rId2"/>
          <a:stretch>
            <a:fillRect/>
          </a:stretch>
        </p:blipFill>
        <p:spPr>
          <a:xfrm>
            <a:off x="2667619" y="196586"/>
            <a:ext cx="5983249" cy="2989365"/>
          </a:xfrm>
          <a:prstGeom prst="rect">
            <a:avLst/>
          </a:prstGeom>
        </p:spPr>
      </p:pic>
      <p:pic>
        <p:nvPicPr>
          <p:cNvPr id="5" name="Picture 5" descr="A close up of a map&#10;&#10;Description generated with high confidence">
            <a:extLst>
              <a:ext uri="{FF2B5EF4-FFF2-40B4-BE49-F238E27FC236}">
                <a16:creationId xmlns:a16="http://schemas.microsoft.com/office/drawing/2014/main" id="{7AF5B9A8-040C-47C6-B9A5-3FCD36186857}"/>
              </a:ext>
            </a:extLst>
          </p:cNvPr>
          <p:cNvPicPr>
            <a:picLocks noChangeAspect="1"/>
          </p:cNvPicPr>
          <p:nvPr/>
        </p:nvPicPr>
        <p:blipFill>
          <a:blip r:embed="rId3"/>
          <a:stretch>
            <a:fillRect/>
          </a:stretch>
        </p:blipFill>
        <p:spPr>
          <a:xfrm>
            <a:off x="2655230" y="3783714"/>
            <a:ext cx="5995639" cy="3075791"/>
          </a:xfrm>
          <a:prstGeom prst="rect">
            <a:avLst/>
          </a:prstGeom>
        </p:spPr>
      </p:pic>
      <p:cxnSp>
        <p:nvCxnSpPr>
          <p:cNvPr id="7" name="Straight Arrow Connector 6">
            <a:extLst>
              <a:ext uri="{FF2B5EF4-FFF2-40B4-BE49-F238E27FC236}">
                <a16:creationId xmlns:a16="http://schemas.microsoft.com/office/drawing/2014/main" id="{392BFA1E-CA3E-467D-A1F9-94C22305F8CB}"/>
              </a:ext>
            </a:extLst>
          </p:cNvPr>
          <p:cNvCxnSpPr/>
          <p:nvPr/>
        </p:nvCxnSpPr>
        <p:spPr>
          <a:xfrm flipV="1">
            <a:off x="2014654" y="3452540"/>
            <a:ext cx="8224642" cy="21063"/>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68CABC32-2261-4A3D-BBA6-F391036E4E85}"/>
              </a:ext>
            </a:extLst>
          </p:cNvPr>
          <p:cNvSpPr txBox="1"/>
          <p:nvPr/>
        </p:nvSpPr>
        <p:spPr>
          <a:xfrm>
            <a:off x="1010575" y="6460493"/>
            <a:ext cx="8128985"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a:lnSpc>
                <a:spcPct val="100000"/>
              </a:lnSpc>
              <a:spcBef>
                <a:spcPts val="0"/>
              </a:spcBef>
              <a:spcAft>
                <a:spcPts val="0"/>
              </a:spcAft>
              <a:buClrTx/>
              <a:buSzTx/>
              <a:buNone/>
              <a:tabLst/>
            </a:pPr>
            <a:r>
              <a:rPr lang="en-US" sz="1200" dirty="0">
                <a:hlinkClick r:id="rId4"/>
              </a:rPr>
              <a:t>https://hardikbansal.github.io/CycleGANBlog/</a:t>
            </a:r>
            <a:endParaRPr lang="en-US" sz="1200"/>
          </a:p>
        </p:txBody>
      </p:sp>
    </p:spTree>
    <p:extLst>
      <p:ext uri="{BB962C8B-B14F-4D97-AF65-F5344CB8AC3E}">
        <p14:creationId xmlns:p14="http://schemas.microsoft.com/office/powerpoint/2010/main" val="27200737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ithub.com/junyanz/CycleGAN/raw/master/imgs/horse2zebra.gif">
            <a:extLst>
              <a:ext uri="{FF2B5EF4-FFF2-40B4-BE49-F238E27FC236}">
                <a16:creationId xmlns:a16="http://schemas.microsoft.com/office/drawing/2014/main" id="{B68F0AE8-9A88-4A1B-A335-A81704E9A4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28800"/>
            <a:ext cx="11201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678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B9D9-F7AD-4CD2-B62C-7B9E332C33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A5A18-DE74-4EBA-B2D1-BF83CCF07E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657514-7595-453F-9E18-380D3FC0EB68}"/>
              </a:ext>
            </a:extLst>
          </p:cNvPr>
          <p:cNvPicPr>
            <a:picLocks noChangeAspect="1"/>
          </p:cNvPicPr>
          <p:nvPr/>
        </p:nvPicPr>
        <p:blipFill rotWithShape="1">
          <a:blip r:embed="rId2"/>
          <a:srcRect b="10792"/>
          <a:stretch/>
        </p:blipFill>
        <p:spPr>
          <a:xfrm>
            <a:off x="1524378" y="856701"/>
            <a:ext cx="9143244" cy="4589359"/>
          </a:xfrm>
          <a:prstGeom prst="rect">
            <a:avLst/>
          </a:prstGeom>
        </p:spPr>
      </p:pic>
    </p:spTree>
    <p:extLst>
      <p:ext uri="{BB962C8B-B14F-4D97-AF65-F5344CB8AC3E}">
        <p14:creationId xmlns:p14="http://schemas.microsoft.com/office/powerpoint/2010/main" val="2852900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38AE-B59E-4C3D-AA16-FB25D7EE6ACB}"/>
              </a:ext>
            </a:extLst>
          </p:cNvPr>
          <p:cNvSpPr>
            <a:spLocks noGrp="1"/>
          </p:cNvSpPr>
          <p:nvPr>
            <p:ph type="title"/>
          </p:nvPr>
        </p:nvSpPr>
        <p:spPr/>
        <p:txBody>
          <a:bodyPr>
            <a:normAutofit/>
          </a:bodyPr>
          <a:lstStyle/>
          <a:p>
            <a:r>
              <a:rPr lang="en-US" sz="4400" dirty="0" err="1"/>
              <a:t>StyleGAN</a:t>
            </a:r>
          </a:p>
        </p:txBody>
      </p:sp>
      <p:pic>
        <p:nvPicPr>
          <p:cNvPr id="3" name="Picture 3" descr="A group of people posing for the camera&#10;&#10;Description generated with very high confidence">
            <a:extLst>
              <a:ext uri="{FF2B5EF4-FFF2-40B4-BE49-F238E27FC236}">
                <a16:creationId xmlns:a16="http://schemas.microsoft.com/office/drawing/2014/main" id="{C8D337C6-9A51-430D-BE01-CC9D4D9102E2}"/>
              </a:ext>
            </a:extLst>
          </p:cNvPr>
          <p:cNvPicPr>
            <a:picLocks noChangeAspect="1"/>
          </p:cNvPicPr>
          <p:nvPr/>
        </p:nvPicPr>
        <p:blipFill>
          <a:blip r:embed="rId3"/>
          <a:stretch>
            <a:fillRect/>
          </a:stretch>
        </p:blipFill>
        <p:spPr>
          <a:xfrm>
            <a:off x="3567463" y="350949"/>
            <a:ext cx="8345344" cy="5008562"/>
          </a:xfrm>
          <a:prstGeom prst="rect">
            <a:avLst/>
          </a:prstGeom>
        </p:spPr>
      </p:pic>
      <p:sp>
        <p:nvSpPr>
          <p:cNvPr id="5" name="TextBox 4">
            <a:extLst>
              <a:ext uri="{FF2B5EF4-FFF2-40B4-BE49-F238E27FC236}">
                <a16:creationId xmlns:a16="http://schemas.microsoft.com/office/drawing/2014/main" id="{EE8B26AB-CCBC-46C6-99D0-36C1A6328865}"/>
              </a:ext>
            </a:extLst>
          </p:cNvPr>
          <p:cNvSpPr txBox="1"/>
          <p:nvPr/>
        </p:nvSpPr>
        <p:spPr>
          <a:xfrm>
            <a:off x="-253834" y="6393312"/>
            <a:ext cx="493007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ctr" defTabSz="821531">
              <a:lnSpc>
                <a:spcPct val="100000"/>
              </a:lnSpc>
              <a:spcBef>
                <a:spcPts val="0"/>
              </a:spcBef>
              <a:spcAft>
                <a:spcPts val="0"/>
              </a:spcAft>
              <a:buClrTx/>
              <a:buSzTx/>
              <a:buNone/>
              <a:tabLst/>
            </a:pPr>
            <a:r>
              <a:rPr lang="en-US" sz="2000" dirty="0">
                <a:latin typeface="+mj-lt"/>
                <a:hlinkClick r:id="rId4"/>
              </a:rPr>
              <a:t>https://github.com/NVlabs/stylegan</a:t>
            </a:r>
            <a:endParaRPr lang="en-US" sz="2000" dirty="0">
              <a:latin typeface="+mj-lt"/>
            </a:endParaRPr>
          </a:p>
        </p:txBody>
      </p:sp>
      <p:sp>
        <p:nvSpPr>
          <p:cNvPr id="8" name="TextBox 7">
            <a:extLst>
              <a:ext uri="{FF2B5EF4-FFF2-40B4-BE49-F238E27FC236}">
                <a16:creationId xmlns:a16="http://schemas.microsoft.com/office/drawing/2014/main" id="{DA78546B-67E7-4171-B7D2-052AF9E31C15}"/>
              </a:ext>
            </a:extLst>
          </p:cNvPr>
          <p:cNvSpPr txBox="1"/>
          <p:nvPr/>
        </p:nvSpPr>
        <p:spPr>
          <a:xfrm>
            <a:off x="110066" y="5623274"/>
            <a:ext cx="11309774" cy="830997"/>
          </a:xfrm>
          <a:prstGeom prst="rect">
            <a:avLst/>
          </a:prstGeom>
          <a:noFill/>
        </p:spPr>
        <p:txBody>
          <a:bodyPr wrap="square">
            <a:spAutoFit/>
          </a:bodyPr>
          <a:lstStyle/>
          <a:p>
            <a:r>
              <a:rPr lang="en-US" sz="2400" b="1" dirty="0"/>
              <a:t>A Style-Based Generator Architecture for Generative Adversarial Networks</a:t>
            </a:r>
          </a:p>
          <a:p>
            <a:r>
              <a:rPr lang="en-US" sz="2400" dirty="0" err="1"/>
              <a:t>Tero</a:t>
            </a:r>
            <a:r>
              <a:rPr lang="en-US" sz="2400" dirty="0"/>
              <a:t> </a:t>
            </a:r>
            <a:r>
              <a:rPr lang="en-US" sz="2400" dirty="0" err="1"/>
              <a:t>Karras</a:t>
            </a:r>
            <a:r>
              <a:rPr lang="en-US" sz="2400" dirty="0"/>
              <a:t>, </a:t>
            </a:r>
            <a:r>
              <a:rPr lang="en-US" sz="2400" dirty="0" err="1"/>
              <a:t>Samuli</a:t>
            </a:r>
            <a:r>
              <a:rPr lang="en-US" sz="2400" dirty="0"/>
              <a:t> Laine, Timo Aila</a:t>
            </a:r>
          </a:p>
        </p:txBody>
      </p:sp>
    </p:spTree>
    <p:extLst>
      <p:ext uri="{BB962C8B-B14F-4D97-AF65-F5344CB8AC3E}">
        <p14:creationId xmlns:p14="http://schemas.microsoft.com/office/powerpoint/2010/main" val="41865123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242F-C803-43EB-8FA2-B1288CE3DD5F}"/>
              </a:ext>
            </a:extLst>
          </p:cNvPr>
          <p:cNvSpPr>
            <a:spLocks noGrp="1"/>
          </p:cNvSpPr>
          <p:nvPr>
            <p:ph type="title"/>
          </p:nvPr>
        </p:nvSpPr>
        <p:spPr/>
        <p:txBody>
          <a:bodyPr/>
          <a:lstStyle/>
          <a:p>
            <a:r>
              <a:rPr lang="en-US" dirty="0"/>
              <a:t>StyleGAN2</a:t>
            </a:r>
          </a:p>
        </p:txBody>
      </p:sp>
      <p:sp>
        <p:nvSpPr>
          <p:cNvPr id="7" name="TextBox 6">
            <a:extLst>
              <a:ext uri="{FF2B5EF4-FFF2-40B4-BE49-F238E27FC236}">
                <a16:creationId xmlns:a16="http://schemas.microsoft.com/office/drawing/2014/main" id="{45C69308-2E64-446C-9383-7A8C9C75C22C}"/>
              </a:ext>
            </a:extLst>
          </p:cNvPr>
          <p:cNvSpPr txBox="1"/>
          <p:nvPr/>
        </p:nvSpPr>
        <p:spPr>
          <a:xfrm>
            <a:off x="352213" y="6332908"/>
            <a:ext cx="6096000" cy="369332"/>
          </a:xfrm>
          <a:prstGeom prst="rect">
            <a:avLst/>
          </a:prstGeom>
          <a:noFill/>
        </p:spPr>
        <p:txBody>
          <a:bodyPr wrap="square">
            <a:spAutoFit/>
          </a:bodyPr>
          <a:lstStyle/>
          <a:p>
            <a:r>
              <a:rPr lang="en-US" dirty="0">
                <a:hlinkClick r:id="rId2"/>
              </a:rPr>
              <a:t>https://github.com/NVlabs/stylegan2</a:t>
            </a:r>
            <a:r>
              <a:rPr lang="en-US" dirty="0"/>
              <a:t> </a:t>
            </a:r>
          </a:p>
        </p:txBody>
      </p:sp>
      <p:pic>
        <p:nvPicPr>
          <p:cNvPr id="1030" name="Picture 6" descr="Teaser image">
            <a:extLst>
              <a:ext uri="{FF2B5EF4-FFF2-40B4-BE49-F238E27FC236}">
                <a16:creationId xmlns:a16="http://schemas.microsoft.com/office/drawing/2014/main" id="{07380CAE-D6BA-4318-AFA4-17E65AE42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1825"/>
            <a:ext cx="12212324" cy="30530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FA07A8-6C19-4AD0-8BCB-B2705176FCFF}"/>
              </a:ext>
            </a:extLst>
          </p:cNvPr>
          <p:cNvSpPr txBox="1"/>
          <p:nvPr/>
        </p:nvSpPr>
        <p:spPr>
          <a:xfrm>
            <a:off x="352212" y="4766010"/>
            <a:ext cx="11474027" cy="830997"/>
          </a:xfrm>
          <a:prstGeom prst="rect">
            <a:avLst/>
          </a:prstGeom>
          <a:noFill/>
        </p:spPr>
        <p:txBody>
          <a:bodyPr wrap="square">
            <a:spAutoFit/>
          </a:bodyPr>
          <a:lstStyle/>
          <a:p>
            <a:r>
              <a:rPr lang="en-US" sz="2400" b="1" dirty="0"/>
              <a:t>Analyzing and Improving the Image Quality of </a:t>
            </a:r>
            <a:r>
              <a:rPr lang="en-US" sz="2400" b="1" dirty="0" err="1"/>
              <a:t>StyleGAN</a:t>
            </a:r>
            <a:endParaRPr lang="en-US" sz="2400" b="1" dirty="0"/>
          </a:p>
          <a:p>
            <a:r>
              <a:rPr lang="en-US" sz="2400" dirty="0" err="1"/>
              <a:t>Tero</a:t>
            </a:r>
            <a:r>
              <a:rPr lang="en-US" sz="2400" dirty="0"/>
              <a:t> </a:t>
            </a:r>
            <a:r>
              <a:rPr lang="en-US" sz="2400" dirty="0" err="1"/>
              <a:t>Karras</a:t>
            </a:r>
            <a:r>
              <a:rPr lang="en-US" sz="2400" dirty="0"/>
              <a:t>, </a:t>
            </a:r>
            <a:r>
              <a:rPr lang="en-US" sz="2400" dirty="0" err="1"/>
              <a:t>Samuli</a:t>
            </a:r>
            <a:r>
              <a:rPr lang="en-US" sz="2400" dirty="0"/>
              <a:t> Laine, </a:t>
            </a:r>
            <a:r>
              <a:rPr lang="en-US" sz="2400" dirty="0" err="1"/>
              <a:t>Miika</a:t>
            </a:r>
            <a:r>
              <a:rPr lang="en-US" sz="2400" dirty="0"/>
              <a:t> </a:t>
            </a:r>
            <a:r>
              <a:rPr lang="en-US" sz="2400" dirty="0" err="1"/>
              <a:t>Aittala</a:t>
            </a:r>
            <a:r>
              <a:rPr lang="en-US" sz="2400" dirty="0"/>
              <a:t>, </a:t>
            </a:r>
            <a:r>
              <a:rPr lang="en-US" sz="2400" dirty="0" err="1"/>
              <a:t>Janne</a:t>
            </a:r>
            <a:r>
              <a:rPr lang="en-US" sz="2400" dirty="0"/>
              <a:t> </a:t>
            </a:r>
            <a:r>
              <a:rPr lang="en-US" sz="2400" dirty="0" err="1"/>
              <a:t>Hellsten</a:t>
            </a:r>
            <a:r>
              <a:rPr lang="en-US" sz="2400" dirty="0"/>
              <a:t>, Jaakko </a:t>
            </a:r>
            <a:r>
              <a:rPr lang="en-US" sz="2400" dirty="0" err="1"/>
              <a:t>Lehtinen</a:t>
            </a:r>
            <a:r>
              <a:rPr lang="en-US" sz="2400" dirty="0"/>
              <a:t>, Timo Aila</a:t>
            </a:r>
          </a:p>
        </p:txBody>
      </p:sp>
    </p:spTree>
    <p:extLst>
      <p:ext uri="{BB962C8B-B14F-4D97-AF65-F5344CB8AC3E}">
        <p14:creationId xmlns:p14="http://schemas.microsoft.com/office/powerpoint/2010/main" val="2768211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02B2-8D4F-41D7-84A8-E16D40281DA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B8333F6-5604-40C2-B94D-08287AACDC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378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EB8D-11D4-476C-B25C-7B5A6C86A2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D6327F-6511-45EE-918D-193405EB03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8B0C32-A9E6-4EA2-91DE-916BBB9E5CEE}"/>
              </a:ext>
            </a:extLst>
          </p:cNvPr>
          <p:cNvPicPr>
            <a:picLocks noChangeAspect="1"/>
          </p:cNvPicPr>
          <p:nvPr/>
        </p:nvPicPr>
        <p:blipFill rotWithShape="1">
          <a:blip r:embed="rId2"/>
          <a:srcRect b="12230"/>
          <a:stretch/>
        </p:blipFill>
        <p:spPr>
          <a:xfrm>
            <a:off x="1524378" y="856701"/>
            <a:ext cx="9143244" cy="4515400"/>
          </a:xfrm>
          <a:prstGeom prst="rect">
            <a:avLst/>
          </a:prstGeom>
        </p:spPr>
      </p:pic>
    </p:spTree>
    <p:extLst>
      <p:ext uri="{BB962C8B-B14F-4D97-AF65-F5344CB8AC3E}">
        <p14:creationId xmlns:p14="http://schemas.microsoft.com/office/powerpoint/2010/main" val="3664956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8.0.1621"/>
  <p:tag name="SLIDO_PRESENTATION_ID" val="00000000-0000-0000-0000-000000000000"/>
  <p:tag name="SLIDO_EVENT_UUID" val="d9bcbcd4-fecb-4117-9807-8e06b1b415e8"/>
  <p:tag name="SLIDO_EVENT_SECTION_UUID" val="bfd3262e-d84d-4d51-a306-bd86cab2a7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12138</TotalTime>
  <Words>2470</Words>
  <Application>Microsoft Office PowerPoint</Application>
  <PresentationFormat>Widescreen</PresentationFormat>
  <Paragraphs>369</Paragraphs>
  <Slides>82</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Adobe 繁黑體 Std B</vt:lpstr>
      <vt:lpstr>Arial</vt:lpstr>
      <vt:lpstr>Calibri</vt:lpstr>
      <vt:lpstr>Helvetica</vt:lpstr>
      <vt:lpstr>Helvetica Light</vt:lpstr>
      <vt:lpstr>Myriad Pro</vt:lpstr>
      <vt:lpstr>Times</vt:lpstr>
      <vt:lpstr>Times New Roman</vt:lpstr>
      <vt:lpstr>Office Theme</vt:lpstr>
      <vt:lpstr>Image Manifolds &amp; Image Synthesis (including GANS)</vt:lpstr>
      <vt:lpstr>Announcements</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Dimensionality Reduction</vt:lpstr>
      <vt:lpstr>Linear Dimensionality Reduction: 2D-&gt;1D</vt:lpstr>
      <vt:lpstr>Linear Dimensionality Reduction: 3D-&gt;2D</vt:lpstr>
      <vt:lpstr>Generalizing Linear Dimensionality Reduction</vt:lpstr>
      <vt:lpstr>Manifolds</vt:lpstr>
      <vt:lpstr>Autoencoders: Dimensionality Reduction for Manifolds</vt:lpstr>
      <vt:lpstr>Autoencoders: Dimensionality Reduction for Manifolds</vt:lpstr>
      <vt:lpstr>Image Manifolds</vt:lpstr>
      <vt:lpstr>The Space of All Images</vt:lpstr>
      <vt:lpstr>Natural Image Manifolds</vt:lpstr>
      <vt:lpstr>Natural Image Manifolds</vt:lpstr>
      <vt:lpstr>Denoising &amp; the “Nullspace” of Autoencoders</vt:lpstr>
      <vt:lpstr>Problem</vt:lpstr>
      <vt:lpstr>Image-to-Image Applications</vt:lpstr>
      <vt:lpstr>Image prediction (“structured prediction”)</vt:lpstr>
      <vt:lpstr>Image classification vs. image translation</vt:lpstr>
      <vt:lpstr>U-Net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Better Loss Function: Sticking to the Manifold</vt:lpstr>
      <vt:lpstr>Part 3: Generative Adversarial Networks (GANs)</vt:lpstr>
      <vt:lpstr>Generative Adversarial Networks (GANs)</vt:lpstr>
      <vt:lpstr>Generative Adversarial Networks (GANs)</vt:lpstr>
      <vt:lpstr>Example: Randomly Sampling the Space of Face Images</vt:lpstr>
      <vt:lpstr>Example: Randomly Sampling the Space of Face Images</vt:lpstr>
      <vt:lpstr>Conditional GANs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Examples of Image-to-Image Translation with GANs</vt:lpstr>
      <vt:lpstr>PowerPoint Presentation</vt:lpstr>
      <vt:lpstr>PowerPoint Presentation</vt:lpstr>
      <vt:lpstr>PowerPoint Presentation</vt:lpstr>
      <vt:lpstr>PowerPoint Presentation</vt:lpstr>
      <vt:lpstr>PowerPoint Presentation</vt:lpstr>
      <vt:lpstr>Demo</vt:lpstr>
      <vt:lpstr>PowerPoint Presentation</vt:lpstr>
      <vt:lpstr>PowerPoint Presentation</vt:lpstr>
      <vt:lpstr>PowerPoint Presentation</vt:lpstr>
      <vt:lpstr>Challenges —&gt; Solutions</vt:lpstr>
      <vt:lpstr>PowerPoint Presentation</vt:lpstr>
      <vt:lpstr>PowerPoint Presentation</vt:lpstr>
      <vt:lpstr>PowerPoint Presentation</vt:lpstr>
      <vt:lpstr>StyleGAN</vt:lpstr>
      <vt:lpstr>StyleGAN2</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 Davis</dc:creator>
  <cp:lastModifiedBy>Noah Snavely</cp:lastModifiedBy>
  <cp:revision>312</cp:revision>
  <dcterms:created xsi:type="dcterms:W3CDTF">2020-04-21T19:04:00Z</dcterms:created>
  <dcterms:modified xsi:type="dcterms:W3CDTF">2021-05-03T22:52:55Z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0.18.0.1621</vt:lpwstr>
  </property>
</Properties>
</file>