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1" r:id="rId2"/>
  </p:sldMasterIdLst>
  <p:notesMasterIdLst>
    <p:notesMasterId r:id="rId111"/>
  </p:notesMasterIdLst>
  <p:handoutMasterIdLst>
    <p:handoutMasterId r:id="rId112"/>
  </p:handoutMasterIdLst>
  <p:sldIdLst>
    <p:sldId id="256" r:id="rId3"/>
    <p:sldId id="1575" r:id="rId4"/>
    <p:sldId id="1230" r:id="rId5"/>
    <p:sldId id="1643" r:id="rId6"/>
    <p:sldId id="1516" r:id="rId7"/>
    <p:sldId id="1589" r:id="rId8"/>
    <p:sldId id="1253" r:id="rId9"/>
    <p:sldId id="1477" r:id="rId10"/>
    <p:sldId id="1644" r:id="rId11"/>
    <p:sldId id="1522" r:id="rId12"/>
    <p:sldId id="1535" r:id="rId13"/>
    <p:sldId id="1646" r:id="rId14"/>
    <p:sldId id="1536" r:id="rId15"/>
    <p:sldId id="1537" r:id="rId16"/>
    <p:sldId id="1645" r:id="rId17"/>
    <p:sldId id="1577" r:id="rId18"/>
    <p:sldId id="1579" r:id="rId19"/>
    <p:sldId id="1574" r:id="rId20"/>
    <p:sldId id="1590" r:id="rId21"/>
    <p:sldId id="1647" r:id="rId22"/>
    <p:sldId id="1592" r:id="rId23"/>
    <p:sldId id="1568" r:id="rId24"/>
    <p:sldId id="1569" r:id="rId25"/>
    <p:sldId id="1438" r:id="rId26"/>
    <p:sldId id="1439" r:id="rId27"/>
    <p:sldId id="1440" r:id="rId28"/>
    <p:sldId id="1596" r:id="rId29"/>
    <p:sldId id="1597" r:id="rId30"/>
    <p:sldId id="1572" r:id="rId31"/>
    <p:sldId id="1594" r:id="rId32"/>
    <p:sldId id="1595" r:id="rId33"/>
    <p:sldId id="1442" r:id="rId34"/>
    <p:sldId id="1443" r:id="rId35"/>
    <p:sldId id="1444" r:id="rId36"/>
    <p:sldId id="1445" r:id="rId37"/>
    <p:sldId id="1446" r:id="rId38"/>
    <p:sldId id="1447" r:id="rId39"/>
    <p:sldId id="1448" r:id="rId40"/>
    <p:sldId id="1449" r:id="rId41"/>
    <p:sldId id="1450" r:id="rId42"/>
    <p:sldId id="1452" r:id="rId43"/>
    <p:sldId id="1598" r:id="rId44"/>
    <p:sldId id="1599" r:id="rId45"/>
    <p:sldId id="1298" r:id="rId46"/>
    <p:sldId id="1436" r:id="rId47"/>
    <p:sldId id="1494" r:id="rId48"/>
    <p:sldId id="1495" r:id="rId49"/>
    <p:sldId id="1496" r:id="rId50"/>
    <p:sldId id="1573" r:id="rId51"/>
    <p:sldId id="1600" r:id="rId52"/>
    <p:sldId id="1601" r:id="rId53"/>
    <p:sldId id="1576" r:id="rId54"/>
    <p:sldId id="1602" r:id="rId55"/>
    <p:sldId id="1603" r:id="rId56"/>
    <p:sldId id="1604" r:id="rId57"/>
    <p:sldId id="1580" r:id="rId58"/>
    <p:sldId id="1581" r:id="rId59"/>
    <p:sldId id="1582" r:id="rId60"/>
    <p:sldId id="1611" r:id="rId61"/>
    <p:sldId id="1610" r:id="rId62"/>
    <p:sldId id="1612" r:id="rId63"/>
    <p:sldId id="1613" r:id="rId64"/>
    <p:sldId id="1614" r:id="rId65"/>
    <p:sldId id="1615" r:id="rId66"/>
    <p:sldId id="602" r:id="rId67"/>
    <p:sldId id="603" r:id="rId68"/>
    <p:sldId id="1649" r:id="rId69"/>
    <p:sldId id="1586" r:id="rId70"/>
    <p:sldId id="1587" r:id="rId71"/>
    <p:sldId id="1758" r:id="rId72"/>
    <p:sldId id="1764" r:id="rId73"/>
    <p:sldId id="1756" r:id="rId74"/>
    <p:sldId id="1765" r:id="rId75"/>
    <p:sldId id="1753" r:id="rId76"/>
    <p:sldId id="1752" r:id="rId77"/>
    <p:sldId id="1760" r:id="rId78"/>
    <p:sldId id="1761" r:id="rId79"/>
    <p:sldId id="1759" r:id="rId80"/>
    <p:sldId id="1766" r:id="rId81"/>
    <p:sldId id="605" r:id="rId82"/>
    <p:sldId id="610" r:id="rId83"/>
    <p:sldId id="612" r:id="rId84"/>
    <p:sldId id="1648" r:id="rId85"/>
    <p:sldId id="613" r:id="rId86"/>
    <p:sldId id="1621" r:id="rId87"/>
    <p:sldId id="1639" r:id="rId88"/>
    <p:sldId id="615" r:id="rId89"/>
    <p:sldId id="1623" r:id="rId90"/>
    <p:sldId id="618" r:id="rId91"/>
    <p:sldId id="619" r:id="rId92"/>
    <p:sldId id="1618" r:id="rId93"/>
    <p:sldId id="634" r:id="rId94"/>
    <p:sldId id="635" r:id="rId95"/>
    <p:sldId id="1640" r:id="rId96"/>
    <p:sldId id="1628" r:id="rId97"/>
    <p:sldId id="1625" r:id="rId98"/>
    <p:sldId id="1624" r:id="rId99"/>
    <p:sldId id="1629" r:id="rId100"/>
    <p:sldId id="1630" r:id="rId101"/>
    <p:sldId id="1631" r:id="rId102"/>
    <p:sldId id="1632" r:id="rId103"/>
    <p:sldId id="1633" r:id="rId104"/>
    <p:sldId id="1634" r:id="rId105"/>
    <p:sldId id="1635" r:id="rId106"/>
    <p:sldId id="1636" r:id="rId107"/>
    <p:sldId id="1637" r:id="rId108"/>
    <p:sldId id="1638" r:id="rId109"/>
    <p:sldId id="647" r:id="rId110"/>
  </p:sldIdLst>
  <p:sldSz cx="12192000" cy="6858000"/>
  <p:notesSz cx="7010400" cy="9296400"/>
  <p:custDataLst>
    <p:tags r:id="rId11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oah Snavely" initials="NS" lastIdx="1" clrIdx="0">
    <p:extLst>
      <p:ext uri="{19B8F6BF-5375-455C-9EA6-DF929625EA0E}">
        <p15:presenceInfo xmlns:p15="http://schemas.microsoft.com/office/powerpoint/2012/main" userId="e413a5a406f4ddb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E6EFFA"/>
    <a:srgbClr val="ECFCE8"/>
    <a:srgbClr val="FAE9E9"/>
    <a:srgbClr val="3333FF"/>
    <a:srgbClr val="33CC33"/>
    <a:srgbClr val="00CC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50" autoAdjust="0"/>
    <p:restoredTop sz="87138" autoAdjust="0"/>
  </p:normalViewPr>
  <p:slideViewPr>
    <p:cSldViewPr>
      <p:cViewPr varScale="1">
        <p:scale>
          <a:sx n="64" d="100"/>
          <a:sy n="64" d="100"/>
        </p:scale>
        <p:origin x="570" y="1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theme" Target="theme/theme1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handoutMaster" Target="handoutMasters/handoutMaster1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tags" Target="tags/tag1.xml"/><Relationship Id="rId118" Type="http://schemas.openxmlformats.org/officeDocument/2006/relationships/tableStyles" Target="tableStyles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commentAuthors" Target="commentAuthor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presProps" Target="presProp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notesMaster" Target="notesMasters/notesMaster1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09C86-0DB4-461E-B411-3132234C96B9}" type="datetimeFigureOut">
              <a:rPr lang="en-US" smtClean="0"/>
              <a:pPr/>
              <a:t>4/28/2021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4552C4-BC4B-4C71-991C-7B2020479D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3645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492CD9C-0936-4CB5-8F47-4F37A3C1BD80}" type="datetimeFigureOut">
              <a:rPr lang="en-US" smtClean="0"/>
              <a:pPr/>
              <a:t>4/28/2021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A8A4206-02EB-4F55-B83C-8E908C558B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927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colah.github.io/posts/2014-03-NN-Manifolds-Topology/" TargetMode="External"/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colah.github.io/posts/2014-03-NN-Manifolds-Topology/" TargetMode="External"/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432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P_N(x) = \sum_{k=0}^N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x^kp_k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5CA6A4-D76F-804D-9E0A-7D6B0F4A59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54757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P_N(x) = \sum_{k=0}^N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x^kp_k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5CA6A4-D76F-804D-9E0A-7D6B0F4A59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93625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5CA6A4-D76F-804D-9E0A-7D6B0F4A59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5901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1346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0494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6867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949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8308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4127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http://colah.github.io/posts/2014-03-NN-Manifolds-Topology/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layer_defs</a:t>
            </a:r>
            <a:r>
              <a:rPr lang="en-US" dirty="0"/>
              <a:t> = [];</a:t>
            </a:r>
          </a:p>
          <a:p>
            <a:r>
              <a:rPr lang="en-US" dirty="0" err="1"/>
              <a:t>layer_defs.push</a:t>
            </a:r>
            <a:r>
              <a:rPr lang="en-US" dirty="0"/>
              <a:t>({</a:t>
            </a:r>
            <a:r>
              <a:rPr lang="en-US" dirty="0" err="1"/>
              <a:t>type:'input</a:t>
            </a:r>
            <a:r>
              <a:rPr lang="en-US" dirty="0"/>
              <a:t>', out_sx:1, out_sy:1, out_depth:2});</a:t>
            </a:r>
          </a:p>
          <a:p>
            <a:r>
              <a:rPr lang="en-US" dirty="0" err="1"/>
              <a:t>layer_defs.push</a:t>
            </a:r>
            <a:r>
              <a:rPr lang="en-US" dirty="0"/>
              <a:t>({</a:t>
            </a:r>
            <a:r>
              <a:rPr lang="en-US" dirty="0" err="1"/>
              <a:t>type:'fc</a:t>
            </a:r>
            <a:r>
              <a:rPr lang="en-US" dirty="0"/>
              <a:t>', num_neurons:3, activation: 'tanh'});</a:t>
            </a:r>
          </a:p>
          <a:p>
            <a:r>
              <a:rPr lang="en-US" dirty="0" err="1"/>
              <a:t>layer_defs.push</a:t>
            </a:r>
            <a:r>
              <a:rPr lang="en-US" dirty="0"/>
              <a:t>({type:'</a:t>
            </a:r>
            <a:r>
              <a:rPr lang="en-US" dirty="0" err="1"/>
              <a:t>softmax</a:t>
            </a:r>
            <a:r>
              <a:rPr lang="en-US" dirty="0"/>
              <a:t>', num_classes:2});</a:t>
            </a:r>
          </a:p>
          <a:p>
            <a:endParaRPr lang="en-US" dirty="0"/>
          </a:p>
          <a:p>
            <a:r>
              <a:rPr lang="en-US" dirty="0"/>
              <a:t>net = new </a:t>
            </a:r>
            <a:r>
              <a:rPr lang="en-US" dirty="0" err="1"/>
              <a:t>convnetjs.Net</a:t>
            </a:r>
            <a:r>
              <a:rPr lang="en-US" dirty="0"/>
              <a:t>();</a:t>
            </a:r>
          </a:p>
          <a:p>
            <a:r>
              <a:rPr lang="en-US" dirty="0" err="1"/>
              <a:t>net.makeLayers</a:t>
            </a:r>
            <a:r>
              <a:rPr lang="en-US" dirty="0"/>
              <a:t>(</a:t>
            </a:r>
            <a:r>
              <a:rPr lang="en-US" dirty="0" err="1"/>
              <a:t>layer_defs</a:t>
            </a:r>
            <a:r>
              <a:rPr lang="en-US" dirty="0"/>
              <a:t>);</a:t>
            </a:r>
          </a:p>
          <a:p>
            <a:endParaRPr lang="en-US" dirty="0"/>
          </a:p>
          <a:p>
            <a:r>
              <a:rPr lang="en-US" dirty="0"/>
              <a:t>trainer = new </a:t>
            </a:r>
            <a:r>
              <a:rPr lang="en-US" dirty="0" err="1"/>
              <a:t>convnetjs.SGDTrainer</a:t>
            </a:r>
            <a:r>
              <a:rPr lang="en-US" dirty="0"/>
              <a:t>(net, {learning_rate:0.01, momentum:0.1, batch_size:10, l2_decay:0.001});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5CA6A4-D76F-804D-9E0A-7D6B0F4A59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55420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http://colah.github.io/posts/2014-03-NN-Manifolds-Topology/</a:t>
            </a:r>
            <a:endParaRPr lang="en-US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Based on </a:t>
            </a:r>
            <a:r>
              <a:rPr lang="en-US" dirty="0">
                <a:hlinkClick r:id="rId3"/>
              </a:rPr>
              <a:t>http://colah.github.io/posts/2014-03-NN-Manifolds-Topology/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layer_defs</a:t>
            </a:r>
            <a:r>
              <a:rPr lang="en-US" dirty="0"/>
              <a:t> = [];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layer_defs.push</a:t>
            </a:r>
            <a:r>
              <a:rPr lang="en-US" dirty="0"/>
              <a:t>({</a:t>
            </a:r>
            <a:r>
              <a:rPr lang="en-US" dirty="0" err="1"/>
              <a:t>type:'input</a:t>
            </a:r>
            <a:r>
              <a:rPr lang="en-US" dirty="0"/>
              <a:t>', out_sx:1, out_sy:1, out_depth:2});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layer_defs.push</a:t>
            </a:r>
            <a:r>
              <a:rPr lang="en-US" dirty="0"/>
              <a:t>({</a:t>
            </a:r>
            <a:r>
              <a:rPr lang="en-US" dirty="0" err="1"/>
              <a:t>type:'fc</a:t>
            </a:r>
            <a:r>
              <a:rPr lang="en-US" dirty="0"/>
              <a:t>', num_neurons:3, activation: 'tanh'});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layer_defs.push</a:t>
            </a:r>
            <a:r>
              <a:rPr lang="en-US" dirty="0"/>
              <a:t>({type:'</a:t>
            </a:r>
            <a:r>
              <a:rPr lang="en-US" dirty="0" err="1"/>
              <a:t>softmax</a:t>
            </a:r>
            <a:r>
              <a:rPr lang="en-US" dirty="0"/>
              <a:t>', num_classes:2});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net = new </a:t>
            </a:r>
            <a:r>
              <a:rPr lang="en-US" dirty="0" err="1"/>
              <a:t>convnetjs.Net</a:t>
            </a:r>
            <a:r>
              <a:rPr lang="en-US" dirty="0"/>
              <a:t>();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net.makeLayers</a:t>
            </a:r>
            <a:r>
              <a:rPr lang="en-US" dirty="0"/>
              <a:t>(</a:t>
            </a:r>
            <a:r>
              <a:rPr lang="en-US" dirty="0" err="1"/>
              <a:t>layer_defs</a:t>
            </a:r>
            <a:r>
              <a:rPr lang="en-US" dirty="0"/>
              <a:t>);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trainer = new </a:t>
            </a:r>
            <a:r>
              <a:rPr lang="en-US" dirty="0" err="1"/>
              <a:t>convnetjs.SGDTrainer</a:t>
            </a:r>
            <a:r>
              <a:rPr lang="en-US" dirty="0"/>
              <a:t>(net, {learning_rate:0.01, momentum:0.1, batch_size:10, l2_decay:0.001});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5CA6A4-D76F-804D-9E0A-7D6B0F4A59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3996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39EA9-F85F-BD4C-A29F-68D2417C2A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Myriad Pro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D0F68E-4B7F-F046-B1EC-58BD6E9722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F861FB-30B4-4E4E-BC84-BA191518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20D75-C940-5D42-936C-9F402AB17D72}" type="datetime1">
              <a:rPr lang="en-US" smtClean="0"/>
              <a:t>4/28/2021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42FA62-B1C8-F94F-A3BF-934D4463D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DF3C9-985F-B24E-A381-243C5DFB2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E74B-4153-7E46-BC78-30ABC3083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540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2598BB-6328-3441-A7CE-DCCDCBC88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241" y="1367757"/>
            <a:ext cx="11444645" cy="4903335"/>
          </a:xfrm>
        </p:spPr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  <a:lvl2pPr>
              <a:defRPr>
                <a:latin typeface="Georgia" panose="02040502050405020303" pitchFamily="18" charset="0"/>
              </a:defRPr>
            </a:lvl2pPr>
            <a:lvl3pPr>
              <a:defRPr>
                <a:latin typeface="Georgia" panose="02040502050405020303" pitchFamily="18" charset="0"/>
              </a:defRPr>
            </a:lvl3pPr>
            <a:lvl4pPr>
              <a:defRPr>
                <a:latin typeface="Georgia" panose="02040502050405020303" pitchFamily="18" charset="0"/>
              </a:defRPr>
            </a:lvl4pPr>
            <a:lvl5pPr>
              <a:defRPr>
                <a:latin typeface="Georgia" panose="020405020504050203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9010EC-563D-1D43-A19F-F8D7EC28F7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67400" y="6490821"/>
            <a:ext cx="2743200" cy="365125"/>
          </a:xfrm>
        </p:spPr>
        <p:txBody>
          <a:bodyPr/>
          <a:lstStyle/>
          <a:p>
            <a:fld id="{2D0A3062-8216-7349-8F2D-3730923F4A77}" type="datetime1">
              <a:rPr lang="en-US" smtClean="0"/>
              <a:t>4/28/2021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B4E30B-6E02-9640-B29D-C3138169B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5867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821A67-1DE3-D744-B31B-D172C35DB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EFEBE74B-4153-7E46-BC78-30ABC30831B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48B9361-2CCC-984B-B102-9A43E8F68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115" y="256269"/>
            <a:ext cx="11451771" cy="8214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600" b="1" i="0">
                <a:latin typeface="Myriad Pro" panose="020B0503030403020204" pitchFamily="34" charset="0"/>
                <a:ea typeface="Halyard Display Medium" pitchFamily="2" charset="77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8308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2C5E6-66F4-F040-84FB-019A8C2B0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Myriad Pro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92373E-1849-1346-9B00-B9722FC6D8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D22133-7AEF-AB4F-9830-083D15D01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82764-B595-FA43-8B80-2BD5FA1DCCBA}" type="datetime1">
              <a:rPr lang="en-US" smtClean="0"/>
              <a:t>4/28/2021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9C6F3D-D896-C449-B5B5-B8FCC1897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8A16A-B4C8-CD43-A8B4-F0B1DCAA5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E74B-4153-7E46-BC78-30ABC3083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9830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C34C9-804D-2546-B8B9-2C2D89E53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yriad Pro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BDF76-AF78-804E-913B-AB9F1619AA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  <a:lvl2pPr>
              <a:defRPr>
                <a:latin typeface="Georgia" panose="02040502050405020303" pitchFamily="18" charset="0"/>
              </a:defRPr>
            </a:lvl2pPr>
            <a:lvl3pPr>
              <a:defRPr>
                <a:latin typeface="Georgia" panose="02040502050405020303" pitchFamily="18" charset="0"/>
              </a:defRPr>
            </a:lvl3pPr>
            <a:lvl4pPr>
              <a:defRPr>
                <a:latin typeface="Georgia" panose="02040502050405020303" pitchFamily="18" charset="0"/>
              </a:defRPr>
            </a:lvl4pPr>
            <a:lvl5pPr>
              <a:defRPr>
                <a:latin typeface="Georgia" panose="020405020504050203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2F4623-C49F-AF41-B037-6A88BF93F6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  <a:lvl2pPr>
              <a:defRPr>
                <a:latin typeface="Georgia" panose="02040502050405020303" pitchFamily="18" charset="0"/>
              </a:defRPr>
            </a:lvl2pPr>
            <a:lvl3pPr>
              <a:defRPr>
                <a:latin typeface="Georgia" panose="02040502050405020303" pitchFamily="18" charset="0"/>
              </a:defRPr>
            </a:lvl3pPr>
            <a:lvl4pPr>
              <a:defRPr>
                <a:latin typeface="Georgia" panose="02040502050405020303" pitchFamily="18" charset="0"/>
              </a:defRPr>
            </a:lvl4pPr>
            <a:lvl5pPr>
              <a:defRPr>
                <a:latin typeface="Georgia" panose="020405020504050203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853B98-7F13-EE41-BC27-B0806A86A2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67400" y="6492874"/>
            <a:ext cx="2743200" cy="365125"/>
          </a:xfrm>
        </p:spPr>
        <p:txBody>
          <a:bodyPr/>
          <a:lstStyle/>
          <a:p>
            <a:fld id="{731EA4DC-2C35-4142-A381-D2B630F42229}" type="datetime1">
              <a:rPr lang="en-US" smtClean="0"/>
              <a:t>4/28/2021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63DA33-DC22-AE45-ABAD-05B01200F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9EBDEB-370D-0D4D-B492-6EC27F7DB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821"/>
            <a:ext cx="2743200" cy="365125"/>
          </a:xfrm>
        </p:spPr>
        <p:txBody>
          <a:bodyPr/>
          <a:lstStyle/>
          <a:p>
            <a:fld id="{EFEBE74B-4153-7E46-BC78-30ABC3083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4487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D5D87-A955-AE43-A32C-46E6A8915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72060C-A232-9E41-8228-F7C3AF2F5E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4DD0F5-88A6-554D-AB42-26A4751D8A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986F7A-8749-6741-A2F8-61CB7FFB02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B4879B-70BD-4742-ACDC-0746CBBE00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D51186-471F-8045-8C57-030289849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20D62-4E3F-194A-99F9-9E185F254678}" type="datetime1">
              <a:rPr lang="en-US" smtClean="0"/>
              <a:t>4/28/2021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A88A11-F880-1C46-B3FA-AB1844280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236AB2-0B41-B444-BCDF-61BEEB6A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E74B-4153-7E46-BC78-30ABC3083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8605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37D14-FE26-B74A-92A6-C1CC05247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F141C4-E177-4846-98F9-1C5C72E9E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A059C-585F-874B-B61C-94BBA70B810E}" type="datetime1">
              <a:rPr lang="en-US" smtClean="0"/>
              <a:t>4/28/2021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6F0BB6-CBEF-BA42-95D3-1BDC3DDFD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5867400" cy="365125"/>
          </a:xfrm>
        </p:spPr>
        <p:txBody>
          <a:bodyPr/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81F074-755B-EA45-85D8-E9765B3F8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E74B-4153-7E46-BC78-30ABC3083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1495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8C838E-48D3-4B4E-92B4-D43C03204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FA865-77C8-4E4D-A500-DBB77C8E0217}" type="datetime1">
              <a:rPr lang="en-US" smtClean="0"/>
              <a:t>4/28/2021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6094B1-44F3-3E46-8C9C-B9087254A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05EA4C-259F-EB4E-8D79-6135421D8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E74B-4153-7E46-BC78-30ABC3083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221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62ACF-FD26-0449-9C92-EDBC24A6E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28248A-D22D-7B44-B430-5075A26ED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6049AA-3C6C-C246-BA1A-ACE91F6DB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0AC19D-FC92-EF4E-80F8-25817A0DD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2211F-D6EF-1840-9301-AEC9607E401E}" type="datetime1">
              <a:rPr lang="en-US" smtClean="0"/>
              <a:t>4/28/2021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8AE19F-670E-274A-9090-21833C9E2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023FA5-8250-6C4B-A36D-C38D4BB89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E74B-4153-7E46-BC78-30ABC3083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925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C7618-4EC4-1E49-AFA2-DA44258C3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7CE002-3892-C44E-A165-184D6ACA66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A1FC21-0976-F84F-A0FB-79E26BF21E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CA6153-07AE-C948-AAA8-286BEC0C4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6F6FF-8C23-FF47-9D9C-08E438F9B43D}" type="datetime1">
              <a:rPr lang="en-US" smtClean="0"/>
              <a:t>4/28/2021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1EC37-5B96-6444-8766-8A75FE7D6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151C2A-AD2C-E046-B5A5-14DB9E2BE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E74B-4153-7E46-BC78-30ABC3083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1193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5D68F-4C41-4B48-98EA-B96B38F37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DA7C89-AB6F-9D47-A01E-E554EB1BFC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A53BB6-A637-5E43-AF69-E06B86602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F74B7-B020-AC43-90FE-4F7CFAF94661}" type="datetime1">
              <a:rPr lang="en-US" smtClean="0"/>
              <a:t>4/28/2021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A14AA8-607E-5C4B-9FE7-80A5187F1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28C676-E127-DE43-A9D6-381E4F017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E74B-4153-7E46-BC78-30ABC3083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3773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EA994B-5063-7A47-956E-89AAE0D851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A3CDA8-D55C-3F48-842D-138B879E89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7D530-C30E-E846-AD4B-500EC3A62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7B096-8E95-0045-987A-AAED90D8CAA3}" type="datetime1">
              <a:rPr lang="en-US" smtClean="0"/>
              <a:t>4/28/2021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509FEA-5DBF-5E4A-B1B9-5F82A97D0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D81F67-700F-8B4B-8F4E-0BF843485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E74B-4153-7E46-BC78-30ABC3083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0382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0" y="6492875"/>
            <a:ext cx="7543800" cy="365125"/>
          </a:xfrm>
        </p:spPr>
        <p:txBody>
          <a:bodyPr/>
          <a:lstStyle>
            <a:lvl1pPr algn="l">
              <a:defRPr>
                <a:latin typeface="+mn-lt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609600" y="1137922"/>
            <a:ext cx="10972800" cy="49662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865095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0" y="6492875"/>
            <a:ext cx="781396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919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35FC9-4C7C-4839-AD87-B5CD13220982}" type="datetimeFigureOut">
              <a:rPr lang="en-US" smtClean="0"/>
              <a:pPr/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311EB1-1F75-444F-B78C-7785DBF48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115" y="256269"/>
            <a:ext cx="11451771" cy="8214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924D9B-6884-3142-B097-03D1B1C925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241" y="1340863"/>
            <a:ext cx="11444645" cy="49033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9C1BD7-4647-514F-96FD-1C913EC0F2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674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402C1-0945-2143-AA6D-9DE5475F9BE7}" type="datetime1">
              <a:rPr lang="en-US" smtClean="0"/>
              <a:t>4/28/2021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0D2636-3E2D-4F40-AC47-2026FA4D88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492875"/>
            <a:ext cx="586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F3A884-9119-0046-9C6A-8CC0D785DA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BE74B-4153-7E46-BC78-30ABC3083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03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Myriad Pro" panose="020B05030304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vision.stanford.edu/teaching/cs231n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livebook.manning.com/book/grokking-deep-learning-for-computer-vision/chapter-5/v-3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cs231n.github.io/optimization-1/" TargetMode="External"/><Relationship Id="rId2" Type="http://schemas.openxmlformats.org/officeDocument/2006/relationships/hyperlink" Target="http://cs231n.github.io/convolutional-networks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s231n.github.io/neural-networks-3/" TargetMode="External"/><Relationship Id="rId5" Type="http://schemas.openxmlformats.org/officeDocument/2006/relationships/hyperlink" Target="http://cs231n.github.io/neural-networks-2/" TargetMode="External"/><Relationship Id="rId4" Type="http://schemas.openxmlformats.org/officeDocument/2006/relationships/hyperlink" Target="http://cs231n.github.io/optimization-2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gi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colah.github.io/posts/2014-03-NN-Manifolds-Topology/" TargetMode="External"/><Relationship Id="rId4" Type="http://schemas.openxmlformats.org/officeDocument/2006/relationships/image" Target="../media/image5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hyperlink" Target="http://colah.github.io/posts/2014-03-NN-Manifolds-Topology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hyperlink" Target="https://cs.stanford.edu/people/karpathy/convnetjs/demo/classify2d.html" TargetMode="External"/><Relationship Id="rId1" Type="http://schemas.openxmlformats.org/officeDocument/2006/relationships/slideLayout" Target="../slideLayouts/slideLayout1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3.svg"/><Relationship Id="rId4" Type="http://schemas.openxmlformats.org/officeDocument/2006/relationships/image" Target="../media/image6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7" Type="http://schemas.openxmlformats.org/officeDocument/2006/relationships/image" Target="../media/image70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9.png"/><Relationship Id="rId5" Type="http://schemas.openxmlformats.org/officeDocument/2006/relationships/image" Target="../media/image68.svg"/><Relationship Id="rId4" Type="http://schemas.openxmlformats.org/officeDocument/2006/relationships/image" Target="../media/image67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svg"/><Relationship Id="rId18" Type="http://schemas.openxmlformats.org/officeDocument/2006/relationships/image" Target="../media/image86.png"/><Relationship Id="rId3" Type="http://schemas.openxmlformats.org/officeDocument/2006/relationships/image" Target="../media/image71.emf"/><Relationship Id="rId7" Type="http://schemas.openxmlformats.org/officeDocument/2006/relationships/image" Target="../media/image75.svg"/><Relationship Id="rId12" Type="http://schemas.openxmlformats.org/officeDocument/2006/relationships/image" Target="../media/image80.png"/><Relationship Id="rId17" Type="http://schemas.openxmlformats.org/officeDocument/2006/relationships/image" Target="../media/image85.sv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8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4.png"/><Relationship Id="rId11" Type="http://schemas.openxmlformats.org/officeDocument/2006/relationships/image" Target="../media/image79.svg"/><Relationship Id="rId5" Type="http://schemas.openxmlformats.org/officeDocument/2006/relationships/image" Target="../media/image73.svg"/><Relationship Id="rId15" Type="http://schemas.openxmlformats.org/officeDocument/2006/relationships/image" Target="../media/image83.svg"/><Relationship Id="rId10" Type="http://schemas.openxmlformats.org/officeDocument/2006/relationships/image" Target="../media/image78.png"/><Relationship Id="rId19" Type="http://schemas.openxmlformats.org/officeDocument/2006/relationships/image" Target="../media/image87.svg"/><Relationship Id="rId4" Type="http://schemas.openxmlformats.org/officeDocument/2006/relationships/image" Target="../media/image72.png"/><Relationship Id="rId9" Type="http://schemas.openxmlformats.org/officeDocument/2006/relationships/image" Target="../media/image77.svg"/><Relationship Id="rId14" Type="http://schemas.openxmlformats.org/officeDocument/2006/relationships/image" Target="../media/image8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svg"/><Relationship Id="rId7" Type="http://schemas.openxmlformats.org/officeDocument/2006/relationships/image" Target="../media/image92.emf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emf"/><Relationship Id="rId5" Type="http://schemas.openxmlformats.org/officeDocument/2006/relationships/image" Target="../media/image91.svg"/><Relationship Id="rId4" Type="http://schemas.openxmlformats.org/officeDocument/2006/relationships/image" Target="../media/image9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3.svg"/><Relationship Id="rId4" Type="http://schemas.openxmlformats.org/officeDocument/2006/relationships/image" Target="../media/image6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4" Type="http://schemas.openxmlformats.org/officeDocument/2006/relationships/image" Target="../media/image65.sv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3.svg"/><Relationship Id="rId4" Type="http://schemas.openxmlformats.org/officeDocument/2006/relationships/image" Target="../media/image6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hyperlink" Target="https://playground.tensorflow.org/" TargetMode="Externa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637655"/>
            <a:ext cx="8850072" cy="1066799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Convolutional neural networks, Part II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304800" y="-17462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400" b="1" dirty="0">
                <a:latin typeface="+mj-lt"/>
                <a:ea typeface="+mj-ea"/>
                <a:cs typeface="+mj-cs"/>
              </a:rPr>
              <a:t>CS5670: Computer Vision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-76200" y="1600200"/>
            <a:ext cx="12344400" cy="457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16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2E65441B-3EF9-44FC-B643-114C367592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5961" y="6334780"/>
            <a:ext cx="42245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>
                <a:latin typeface="+mj-lt"/>
              </a:rPr>
              <a:t>Slides from Fei-Fei Li, Justin Johnson, Serena Yeung</a:t>
            </a:r>
          </a:p>
          <a:p>
            <a:r>
              <a:rPr lang="en-US" sz="1400" dirty="0">
                <a:latin typeface="+mj-lt"/>
                <a:hlinkClick r:id="rId2"/>
              </a:rPr>
              <a:t>http://vision.stanford.edu/teaching/cs231n/</a:t>
            </a:r>
            <a:endParaRPr lang="en-US" sz="1400" dirty="0"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8C34E22-D5B4-4088-9611-E1BDECC68F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80" y="2252853"/>
            <a:ext cx="11643240" cy="371156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0C540-E97A-42B5-A800-11FA51CF4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Convolutions as network layers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87AA5D-BE97-4719-ADB9-08D4F546B1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DA584F-8167-4A8A-84A4-7BB3A67BD0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455" b="12032"/>
          <a:stretch/>
        </p:blipFill>
        <p:spPr>
          <a:xfrm>
            <a:off x="720032" y="1496254"/>
            <a:ext cx="10751936" cy="44473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75C4D0-5550-4F0C-B61D-AD045AC0B7AF}"/>
              </a:ext>
            </a:extLst>
          </p:cNvPr>
          <p:cNvSpPr txBox="1"/>
          <p:nvPr/>
        </p:nvSpPr>
        <p:spPr>
          <a:xfrm>
            <a:off x="7239000" y="2623266"/>
            <a:ext cx="28843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(weights are learned)</a:t>
            </a:r>
          </a:p>
        </p:txBody>
      </p:sp>
    </p:spTree>
    <p:extLst>
      <p:ext uri="{BB962C8B-B14F-4D97-AF65-F5344CB8AC3E}">
        <p14:creationId xmlns:p14="http://schemas.microsoft.com/office/powerpoint/2010/main" val="176946834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8B9D9-F7AD-4CD2-B62C-7B9E332C3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6A5A18-DE74-4EBA-B2D1-BF83CCF07E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657514-7595-453F-9E18-380D3FC0EB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792"/>
          <a:stretch/>
        </p:blipFill>
        <p:spPr>
          <a:xfrm>
            <a:off x="1524378" y="856701"/>
            <a:ext cx="9143244" cy="458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90050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1EB8D-11D4-476C-B25C-7B5A6C86A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6327F-6511-45EE-918D-193405EB03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8B0C32-A9E6-4EA2-91DE-916BBB9E5C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230"/>
          <a:stretch/>
        </p:blipFill>
        <p:spPr>
          <a:xfrm>
            <a:off x="1524378" y="856701"/>
            <a:ext cx="9143244" cy="451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95640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319CE-1B2C-467D-A346-01A50A293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FC0110-F81F-44F3-BE92-D610B082E4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EDE706-2069-48EE-8031-A898646D86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708"/>
          <a:stretch/>
        </p:blipFill>
        <p:spPr>
          <a:xfrm>
            <a:off x="1524378" y="856701"/>
            <a:ext cx="9143244" cy="454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06792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FC424-1B52-4182-9031-505654E0F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D7C048-885D-433B-B6FB-79CB0AF183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C6FC98-DCDF-4577-B3A4-8C1FC501F6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015"/>
          <a:stretch/>
        </p:blipFill>
        <p:spPr>
          <a:xfrm>
            <a:off x="1524378" y="856701"/>
            <a:ext cx="9143244" cy="447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57404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86D3F-D935-4788-9B45-8970EF209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179A70-0919-4F0E-9A1B-822868DAD5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811C84-E17C-45F8-8348-D6567AEFBD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877"/>
          <a:stretch/>
        </p:blipFill>
        <p:spPr>
          <a:xfrm>
            <a:off x="1524378" y="856701"/>
            <a:ext cx="9143244" cy="463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47489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E9753-6DAA-4566-B989-67724D9E9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EBB6AE-A736-45C5-8B4E-E2171D2347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1DBE2D-83FD-488A-8CB9-DDF8F6E918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270"/>
          <a:stretch/>
        </p:blipFill>
        <p:spPr>
          <a:xfrm>
            <a:off x="1524378" y="856701"/>
            <a:ext cx="9143244" cy="461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33605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812098-67AF-4939-AF83-7D3651EE16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054"/>
          <a:stretch/>
        </p:blipFill>
        <p:spPr>
          <a:xfrm>
            <a:off x="1524378" y="856701"/>
            <a:ext cx="9143244" cy="4575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11975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40143F-9DC4-46DE-8365-D88A5D0118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1A13797-AE32-454F-88B7-29F8CF0BF27D}"/>
              </a:ext>
            </a:extLst>
          </p:cNvPr>
          <p:cNvGrpSpPr/>
          <p:nvPr/>
        </p:nvGrpSpPr>
        <p:grpSpPr>
          <a:xfrm>
            <a:off x="352731" y="419740"/>
            <a:ext cx="11486538" cy="5706424"/>
            <a:chOff x="352731" y="419740"/>
            <a:chExt cx="11486538" cy="570642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80AC1D2-F32D-43AA-A057-379FC69925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11708"/>
            <a:stretch/>
          </p:blipFill>
          <p:spPr>
            <a:xfrm>
              <a:off x="352731" y="419740"/>
              <a:ext cx="11486538" cy="5706424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22692B0-C772-477B-A26C-0EDAB4C5FF64}"/>
                </a:ext>
              </a:extLst>
            </p:cNvPr>
            <p:cNvSpPr/>
            <p:nvPr/>
          </p:nvSpPr>
          <p:spPr>
            <a:xfrm>
              <a:off x="533400" y="4953000"/>
              <a:ext cx="6934200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22F03CE-295A-4025-A0AE-E77A9C97D031}"/>
              </a:ext>
            </a:extLst>
          </p:cNvPr>
          <p:cNvSpPr txBox="1"/>
          <p:nvPr/>
        </p:nvSpPr>
        <p:spPr>
          <a:xfrm>
            <a:off x="7800669" y="3581400"/>
            <a:ext cx="4219269" cy="1938992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Common modern approach:  start with a </a:t>
            </a:r>
            <a:r>
              <a:rPr lang="en-US" sz="2400" dirty="0" err="1"/>
              <a:t>ResNet</a:t>
            </a:r>
            <a:r>
              <a:rPr lang="en-US" sz="2400" dirty="0"/>
              <a:t> architecture pre-trained on ImageNet, and fine-tune on your (smaller) dataset</a:t>
            </a:r>
          </a:p>
        </p:txBody>
      </p:sp>
    </p:spTree>
    <p:extLst>
      <p:ext uri="{BB962C8B-B14F-4D97-AF65-F5344CB8AC3E}">
        <p14:creationId xmlns:p14="http://schemas.microsoft.com/office/powerpoint/2010/main" val="4038161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246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1F06E5-53F7-4FEF-AE81-8AD9148B6B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493"/>
          <a:stretch/>
        </p:blipFill>
        <p:spPr>
          <a:xfrm>
            <a:off x="1524000" y="1313688"/>
            <a:ext cx="9144000" cy="45537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52F32A-8902-47A8-99B5-AFF8E867077A}"/>
              </a:ext>
            </a:extLst>
          </p:cNvPr>
          <p:cNvSpPr txBox="1"/>
          <p:nvPr/>
        </p:nvSpPr>
        <p:spPr>
          <a:xfrm>
            <a:off x="2533135" y="6001511"/>
            <a:ext cx="71257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(total number of parameters: 6 x (75 + 1) = </a:t>
            </a:r>
            <a:r>
              <a:rPr lang="en-US" sz="2800" b="1" dirty="0"/>
              <a:t>456</a:t>
            </a:r>
            <a:r>
              <a:rPr lang="en-US" sz="2800" dirty="0"/>
              <a:t>)</a:t>
            </a:r>
            <a:endParaRPr lang="en-US" sz="2800" b="1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9685E9A-15BC-446F-A50D-D8BEC658D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>
            <a:normAutofit/>
          </a:bodyPr>
          <a:lstStyle/>
          <a:p>
            <a:r>
              <a:rPr lang="en-US" dirty="0"/>
              <a:t>Convolutional layer</a:t>
            </a:r>
          </a:p>
        </p:txBody>
      </p:sp>
    </p:spTree>
    <p:extLst>
      <p:ext uri="{BB962C8B-B14F-4D97-AF65-F5344CB8AC3E}">
        <p14:creationId xmlns:p14="http://schemas.microsoft.com/office/powerpoint/2010/main" val="218035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2E40C-609B-4035-A540-C81FBA10B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 layer parameters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EF592E-0DB0-4BE0-B75E-E526088C5B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Kernel size</a:t>
            </a:r>
          </a:p>
          <a:p>
            <a:r>
              <a:rPr lang="en-US" dirty="0"/>
              <a:t>Number of kernels</a:t>
            </a:r>
          </a:p>
          <a:p>
            <a:r>
              <a:rPr lang="en-US" dirty="0"/>
              <a:t>Stride</a:t>
            </a:r>
          </a:p>
        </p:txBody>
      </p:sp>
    </p:spTree>
    <p:extLst>
      <p:ext uri="{BB962C8B-B14F-4D97-AF65-F5344CB8AC3E}">
        <p14:creationId xmlns:p14="http://schemas.microsoft.com/office/powerpoint/2010/main" val="2559601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B5BA9F-0775-4A1D-9B45-ABE4728209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417" b="12973"/>
          <a:stretch/>
        </p:blipFill>
        <p:spPr>
          <a:xfrm>
            <a:off x="1524000" y="1752599"/>
            <a:ext cx="9144000" cy="358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5526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2A2350-B4F5-4F49-B173-C81503549F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417" b="12973"/>
          <a:stretch/>
        </p:blipFill>
        <p:spPr>
          <a:xfrm>
            <a:off x="1524000" y="1752599"/>
            <a:ext cx="9144000" cy="358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0110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E38E5-8304-4353-B44A-287746B0E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convolutional network layer 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41A1A6-C216-407E-91BF-44D410212A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Convolution layers</a:t>
            </a:r>
            <a:r>
              <a:rPr lang="en-US" dirty="0"/>
              <a:t> (some parameters)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Pooling layers (no parameters)</a:t>
            </a:r>
          </a:p>
          <a:p>
            <a:r>
              <a:rPr lang="en-US" dirty="0"/>
              <a:t>Fully connected layers (many, many parameters)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A1E681-94BD-4C07-BCF5-05907628C9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064" b="34834"/>
          <a:stretch/>
        </p:blipFill>
        <p:spPr>
          <a:xfrm>
            <a:off x="2133600" y="5715000"/>
            <a:ext cx="7170229" cy="125479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37B5477B-0A2E-4441-BA5C-DC0D7EB16DD6}"/>
              </a:ext>
            </a:extLst>
          </p:cNvPr>
          <p:cNvGrpSpPr/>
          <p:nvPr/>
        </p:nvGrpSpPr>
        <p:grpSpPr>
          <a:xfrm>
            <a:off x="2667000" y="2286000"/>
            <a:ext cx="5410200" cy="2118995"/>
            <a:chOff x="2667000" y="2286000"/>
            <a:chExt cx="5410200" cy="211899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C6B3BF8-8909-4E7B-87DB-C4EEF1F282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011" b="20380"/>
            <a:stretch/>
          </p:blipFill>
          <p:spPr>
            <a:xfrm>
              <a:off x="2667000" y="2286000"/>
              <a:ext cx="5410200" cy="2118995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80AD8D2-6499-4250-985A-BB0D758E01EA}"/>
                </a:ext>
              </a:extLst>
            </p:cNvPr>
            <p:cNvSpPr/>
            <p:nvPr/>
          </p:nvSpPr>
          <p:spPr>
            <a:xfrm>
              <a:off x="4267200" y="3124200"/>
              <a:ext cx="1524000" cy="685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88DAF451-4CC0-4B69-83FD-4FE3BD3044C2}"/>
                </a:ext>
              </a:extLst>
            </p:cNvPr>
            <p:cNvCxnSpPr>
              <a:cxnSpLocks/>
            </p:cNvCxnSpPr>
            <p:nvPr/>
          </p:nvCxnSpPr>
          <p:spPr>
            <a:xfrm>
              <a:off x="4343400" y="3345497"/>
              <a:ext cx="1524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4EF4EC3-774E-461B-A1F1-DA968F436537}"/>
                </a:ext>
              </a:extLst>
            </p:cNvPr>
            <p:cNvGrpSpPr/>
            <p:nvPr/>
          </p:nvGrpSpPr>
          <p:grpSpPr>
            <a:xfrm>
              <a:off x="4724400" y="2960391"/>
              <a:ext cx="670609" cy="762000"/>
              <a:chOff x="9516207" y="2964497"/>
              <a:chExt cx="670609" cy="762000"/>
            </a:xfrm>
          </p:grpSpPr>
          <p:sp>
            <p:nvSpPr>
              <p:cNvPr id="6" name="Cube 5">
                <a:extLst>
                  <a:ext uri="{FF2B5EF4-FFF2-40B4-BE49-F238E27FC236}">
                    <a16:creationId xmlns:a16="http://schemas.microsoft.com/office/drawing/2014/main" id="{763DE046-CCB4-4AE5-A82C-FBA596BC579E}"/>
                  </a:ext>
                </a:extLst>
              </p:cNvPr>
              <p:cNvSpPr/>
              <p:nvPr/>
            </p:nvSpPr>
            <p:spPr>
              <a:xfrm>
                <a:off x="9516207" y="2964497"/>
                <a:ext cx="322385" cy="762000"/>
              </a:xfrm>
              <a:prstGeom prst="cube">
                <a:avLst>
                  <a:gd name="adj" fmla="val 88102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Cube 8">
                <a:extLst>
                  <a:ext uri="{FF2B5EF4-FFF2-40B4-BE49-F238E27FC236}">
                    <a16:creationId xmlns:a16="http://schemas.microsoft.com/office/drawing/2014/main" id="{72E5BFB9-F570-44D4-9C22-6564BA09AD74}"/>
                  </a:ext>
                </a:extLst>
              </p:cNvPr>
              <p:cNvSpPr/>
              <p:nvPr/>
            </p:nvSpPr>
            <p:spPr>
              <a:xfrm>
                <a:off x="9585852" y="2964497"/>
                <a:ext cx="322385" cy="762000"/>
              </a:xfrm>
              <a:prstGeom prst="cube">
                <a:avLst>
                  <a:gd name="adj" fmla="val 88102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Cube 9">
                <a:extLst>
                  <a:ext uri="{FF2B5EF4-FFF2-40B4-BE49-F238E27FC236}">
                    <a16:creationId xmlns:a16="http://schemas.microsoft.com/office/drawing/2014/main" id="{025A2C51-DC2C-4A86-BC9B-5651E5FE4865}"/>
                  </a:ext>
                </a:extLst>
              </p:cNvPr>
              <p:cNvSpPr/>
              <p:nvPr/>
            </p:nvSpPr>
            <p:spPr>
              <a:xfrm>
                <a:off x="9655497" y="2964497"/>
                <a:ext cx="322385" cy="762000"/>
              </a:xfrm>
              <a:prstGeom prst="cube">
                <a:avLst>
                  <a:gd name="adj" fmla="val 88102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Cube 10">
                <a:extLst>
                  <a:ext uri="{FF2B5EF4-FFF2-40B4-BE49-F238E27FC236}">
                    <a16:creationId xmlns:a16="http://schemas.microsoft.com/office/drawing/2014/main" id="{7F49671A-E129-45F5-9E15-641259E83826}"/>
                  </a:ext>
                </a:extLst>
              </p:cNvPr>
              <p:cNvSpPr/>
              <p:nvPr/>
            </p:nvSpPr>
            <p:spPr>
              <a:xfrm>
                <a:off x="9725142" y="2964497"/>
                <a:ext cx="322385" cy="762000"/>
              </a:xfrm>
              <a:prstGeom prst="cube">
                <a:avLst>
                  <a:gd name="adj" fmla="val 88102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Cube 11">
                <a:extLst>
                  <a:ext uri="{FF2B5EF4-FFF2-40B4-BE49-F238E27FC236}">
                    <a16:creationId xmlns:a16="http://schemas.microsoft.com/office/drawing/2014/main" id="{4EC7B204-2094-467A-8E04-D5F420A64821}"/>
                  </a:ext>
                </a:extLst>
              </p:cNvPr>
              <p:cNvSpPr/>
              <p:nvPr/>
            </p:nvSpPr>
            <p:spPr>
              <a:xfrm>
                <a:off x="9794787" y="2964497"/>
                <a:ext cx="322385" cy="762000"/>
              </a:xfrm>
              <a:prstGeom prst="cube">
                <a:avLst>
                  <a:gd name="adj" fmla="val 88102"/>
                </a:avLst>
              </a:prstGeom>
              <a:solidFill>
                <a:schemeClr val="bg2">
                  <a:lumMod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Cube 12">
                <a:extLst>
                  <a:ext uri="{FF2B5EF4-FFF2-40B4-BE49-F238E27FC236}">
                    <a16:creationId xmlns:a16="http://schemas.microsoft.com/office/drawing/2014/main" id="{0F539C97-F3B9-4CDB-982B-39C97EB67504}"/>
                  </a:ext>
                </a:extLst>
              </p:cNvPr>
              <p:cNvSpPr/>
              <p:nvPr/>
            </p:nvSpPr>
            <p:spPr>
              <a:xfrm>
                <a:off x="9864431" y="2964497"/>
                <a:ext cx="322385" cy="762000"/>
              </a:xfrm>
              <a:prstGeom prst="cube">
                <a:avLst>
                  <a:gd name="adj" fmla="val 88102"/>
                </a:avLst>
              </a:prstGeom>
              <a:solidFill>
                <a:schemeClr val="accent5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A4E3347-2231-41BA-A6E6-762A82BFE4B9}"/>
                </a:ext>
              </a:extLst>
            </p:cNvPr>
            <p:cNvSpPr txBox="1"/>
            <p:nvPr/>
          </p:nvSpPr>
          <p:spPr>
            <a:xfrm>
              <a:off x="4408763" y="2625693"/>
              <a:ext cx="165010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/>
                <a:t>convolution layer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08724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99129-9DFA-435D-9B86-CFA7A3D2F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AlexNet</a:t>
            </a:r>
            <a:r>
              <a:rPr lang="en-US" dirty="0"/>
              <a:t> (2012)</a:t>
            </a:r>
          </a:p>
        </p:txBody>
      </p:sp>
      <p:pic>
        <p:nvPicPr>
          <p:cNvPr id="1026" name="Picture 2" descr="5 Advanced CNN Architectures - Deep Learning for Vision Systems ...">
            <a:extLst>
              <a:ext uri="{FF2B5EF4-FFF2-40B4-BE49-F238E27FC236}">
                <a16:creationId xmlns:a16="http://schemas.microsoft.com/office/drawing/2014/main" id="{51E777CD-C209-4EA6-9BC8-CCFD56D47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58041"/>
            <a:ext cx="10439400" cy="5025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2081FE6-68FF-4F4F-95F2-DD56CB67BDB0}"/>
              </a:ext>
            </a:extLst>
          </p:cNvPr>
          <p:cNvGrpSpPr/>
          <p:nvPr/>
        </p:nvGrpSpPr>
        <p:grpSpPr>
          <a:xfrm>
            <a:off x="9334500" y="4235390"/>
            <a:ext cx="2800350" cy="1412340"/>
            <a:chOff x="9334500" y="4235390"/>
            <a:chExt cx="2800350" cy="141234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FF137FE-E4C1-4A7D-A3A4-C75EF8D48DD2}"/>
                </a:ext>
              </a:extLst>
            </p:cNvPr>
            <p:cNvSpPr txBox="1"/>
            <p:nvPr/>
          </p:nvSpPr>
          <p:spPr>
            <a:xfrm>
              <a:off x="9334500" y="4724400"/>
              <a:ext cx="28003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Output: 1,000-D vector (probabilities over 1,000 ImageNet categories)</a:t>
              </a:r>
              <a:endParaRPr lang="en-US" i="1" dirty="0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22A5F10-518C-4C15-A816-31EE69D024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820400" y="4235390"/>
              <a:ext cx="38100" cy="48901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61B1981-8590-4F0D-89DB-DD2147F90722}"/>
              </a:ext>
            </a:extLst>
          </p:cNvPr>
          <p:cNvSpPr/>
          <p:nvPr/>
        </p:nvSpPr>
        <p:spPr>
          <a:xfrm>
            <a:off x="457200" y="6509912"/>
            <a:ext cx="11887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/>
              <a:t>Elgendy</a:t>
            </a:r>
            <a:r>
              <a:rPr lang="en-US" sz="1400" dirty="0"/>
              <a:t>, </a:t>
            </a:r>
            <a:r>
              <a:rPr lang="en-US" sz="1400" i="1" dirty="0"/>
              <a:t>Deep Learning for Vision Systems,</a:t>
            </a:r>
            <a:r>
              <a:rPr lang="en-US" dirty="0"/>
              <a:t> </a:t>
            </a:r>
            <a:r>
              <a:rPr lang="en-US" sz="1400" dirty="0">
                <a:hlinkClick r:id="rId3"/>
              </a:rPr>
              <a:t>https://livebook.manning.com/book/grokking-deep-learning-for-computer-vision/chapter-5/v-3/</a:t>
            </a:r>
            <a:endParaRPr lang="en-US" sz="1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F862F40-ED3D-4F84-8876-82B8EC49C6B8}"/>
              </a:ext>
            </a:extLst>
          </p:cNvPr>
          <p:cNvSpPr txBox="1"/>
          <p:nvPr/>
        </p:nvSpPr>
        <p:spPr>
          <a:xfrm>
            <a:off x="5486400" y="1195452"/>
            <a:ext cx="548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6M</a:t>
            </a:r>
            <a:r>
              <a:rPr lang="en-US" sz="3200" dirty="0"/>
              <a:t> parameters in total</a:t>
            </a:r>
          </a:p>
        </p:txBody>
      </p:sp>
    </p:spTree>
    <p:extLst>
      <p:ext uri="{BB962C8B-B14F-4D97-AF65-F5344CB8AC3E}">
        <p14:creationId xmlns:p14="http://schemas.microsoft.com/office/powerpoint/2010/main" val="3446633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9A155-9A4F-48C6-A206-4A962D069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24FB8-4675-4646-9ED9-42849FD075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E82D30-E21E-4E30-8662-556CD0E39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6126"/>
            <a:ext cx="12192000" cy="614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3491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816A3-A469-4E59-8E2E-0423F79B5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picture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48FCCA-8E6D-4FF7-BC5B-98D90B7DD0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600200"/>
            <a:ext cx="10820400" cy="5105400"/>
          </a:xfrm>
        </p:spPr>
        <p:txBody>
          <a:bodyPr>
            <a:normAutofit/>
          </a:bodyPr>
          <a:lstStyle/>
          <a:p>
            <a:r>
              <a:rPr lang="en-US" dirty="0"/>
              <a:t>A convolutional neural network can be thought of as a function from images to class scores</a:t>
            </a:r>
          </a:p>
          <a:p>
            <a:pPr lvl="1"/>
            <a:r>
              <a:rPr lang="en-US" dirty="0"/>
              <a:t>With millions of adjustable weights… </a:t>
            </a:r>
          </a:p>
          <a:p>
            <a:pPr lvl="1"/>
            <a:r>
              <a:rPr lang="en-US" dirty="0"/>
              <a:t>… leading to a very non-linear mapping from images to features / class scores.</a:t>
            </a:r>
          </a:p>
          <a:p>
            <a:pPr lvl="1"/>
            <a:r>
              <a:rPr lang="en-US" dirty="0"/>
              <a:t>We will set these weights based on classification accuracy on training data…</a:t>
            </a:r>
          </a:p>
          <a:p>
            <a:pPr lvl="1"/>
            <a:r>
              <a:rPr lang="en-US" dirty="0"/>
              <a:t>… and hopefully our network will generalize to new images at test time</a:t>
            </a:r>
          </a:p>
        </p:txBody>
      </p:sp>
    </p:spTree>
    <p:extLst>
      <p:ext uri="{BB962C8B-B14F-4D97-AF65-F5344CB8AC3E}">
        <p14:creationId xmlns:p14="http://schemas.microsoft.com/office/powerpoint/2010/main" val="3140844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C87F5-9DEA-4EA7-86CE-D7B07783A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is key—enter ImageNet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760285-6842-4153-BB86-8BFC7602A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1582400" cy="5029199"/>
          </a:xfrm>
        </p:spPr>
        <p:txBody>
          <a:bodyPr>
            <a:normAutofit/>
          </a:bodyPr>
          <a:lstStyle/>
          <a:p>
            <a:r>
              <a:rPr lang="en-US" sz="3100" dirty="0"/>
              <a:t>ImageNet (and the ImageNet Large-Scale Visual Recognition </a:t>
            </a:r>
            <a:r>
              <a:rPr lang="en-US" sz="3100" dirty="0" err="1"/>
              <a:t>Challege</a:t>
            </a:r>
            <a:r>
              <a:rPr lang="en-US" sz="3100" dirty="0"/>
              <a:t>, aka </a:t>
            </a:r>
            <a:r>
              <a:rPr lang="en-US" sz="3100" b="1" dirty="0"/>
              <a:t>ILSVRC</a:t>
            </a:r>
            <a:r>
              <a:rPr lang="en-US" sz="3100" dirty="0"/>
              <a:t>) has been key to training deep learning methods</a:t>
            </a:r>
          </a:p>
          <a:p>
            <a:pPr lvl="1"/>
            <a:r>
              <a:rPr lang="en-US" sz="2300" dirty="0">
                <a:solidFill>
                  <a:srgbClr val="1F1F1F"/>
                </a:solidFill>
                <a:latin typeface="+mj-lt"/>
              </a:rPr>
              <a:t>J. Deng, W. Dong, R. </a:t>
            </a:r>
            <a:r>
              <a:rPr lang="en-US" sz="2300" dirty="0" err="1">
                <a:solidFill>
                  <a:srgbClr val="1F1F1F"/>
                </a:solidFill>
                <a:latin typeface="+mj-lt"/>
              </a:rPr>
              <a:t>Socher</a:t>
            </a:r>
            <a:r>
              <a:rPr lang="en-US" sz="2300" dirty="0">
                <a:solidFill>
                  <a:srgbClr val="1F1F1F"/>
                </a:solidFill>
                <a:latin typeface="+mj-lt"/>
              </a:rPr>
              <a:t>, L.-J. Li, K. Li and L. Fei-Fei, </a:t>
            </a:r>
            <a:r>
              <a:rPr lang="en-US" sz="2300" b="1" dirty="0">
                <a:solidFill>
                  <a:srgbClr val="1F1F1F"/>
                </a:solidFill>
                <a:latin typeface="+mj-lt"/>
              </a:rPr>
              <a:t>ImageNet: A Large-Scale Hierarchical Image Database. </a:t>
            </a:r>
            <a:r>
              <a:rPr lang="en-US" sz="2300" i="1" dirty="0">
                <a:solidFill>
                  <a:srgbClr val="1F1F1F"/>
                </a:solidFill>
                <a:latin typeface="+mj-lt"/>
              </a:rPr>
              <a:t>CVPR, </a:t>
            </a:r>
            <a:r>
              <a:rPr lang="en-US" sz="2300" dirty="0">
                <a:solidFill>
                  <a:srgbClr val="1F1F1F"/>
                </a:solidFill>
                <a:latin typeface="+mj-lt"/>
              </a:rPr>
              <a:t>2009</a:t>
            </a:r>
            <a:r>
              <a:rPr lang="en-US" sz="2300" i="1" dirty="0">
                <a:solidFill>
                  <a:srgbClr val="1F1F1F"/>
                </a:solidFill>
                <a:latin typeface="+mj-lt"/>
              </a:rPr>
              <a:t>.</a:t>
            </a:r>
            <a:r>
              <a:rPr lang="en-US" i="1" dirty="0">
                <a:solidFill>
                  <a:srgbClr val="1F1F1F"/>
                </a:solidFill>
                <a:latin typeface="+mj-lt"/>
              </a:rPr>
              <a:t> </a:t>
            </a:r>
            <a:endParaRPr lang="en-US" dirty="0">
              <a:latin typeface="+mj-lt"/>
            </a:endParaRPr>
          </a:p>
          <a:p>
            <a:r>
              <a:rPr lang="en-US" sz="3100" b="1" dirty="0"/>
              <a:t>ILSVRC</a:t>
            </a:r>
            <a:r>
              <a:rPr lang="en-US" sz="3100" dirty="0"/>
              <a:t>: 1,000 object categories, each with ~700-1300 training images. Test set has 100 images per category (100,000 total).</a:t>
            </a:r>
          </a:p>
          <a:p>
            <a:r>
              <a:rPr lang="en-US" sz="3100" dirty="0"/>
              <a:t>Standard ILSVRC error metric: top-5 error</a:t>
            </a:r>
          </a:p>
          <a:p>
            <a:pPr lvl="1"/>
            <a:r>
              <a:rPr lang="en-US" sz="2700" dirty="0"/>
              <a:t>if the correct answer for a given test image is in the top 5 categories, your answer is judged to be correct</a:t>
            </a:r>
          </a:p>
        </p:txBody>
      </p:sp>
    </p:spTree>
    <p:extLst>
      <p:ext uri="{BB962C8B-B14F-4D97-AF65-F5344CB8AC3E}">
        <p14:creationId xmlns:p14="http://schemas.microsoft.com/office/powerpoint/2010/main" val="1949762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424A3-5364-4DD7-A6EF-99ADF2E1B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E797F8-7B9C-45EF-8858-B2D1DAC88B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Project 5 (Convolutional Neural Networks) released today </a:t>
            </a:r>
          </a:p>
          <a:p>
            <a:pPr lvl="1"/>
            <a:r>
              <a:rPr lang="en-US" dirty="0"/>
              <a:t>Due Tuesday, May 11, 2021 (7:00 pm)</a:t>
            </a:r>
          </a:p>
          <a:p>
            <a:r>
              <a:rPr lang="en-US" dirty="0"/>
              <a:t>Take-home final exam to be released Wednesday, May 12, 2021; due  Monday, May 17, 2021</a:t>
            </a:r>
          </a:p>
          <a:p>
            <a:r>
              <a:rPr lang="en-US" dirty="0"/>
              <a:t>Sample final available on Ed Stem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54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714A9-A7D5-414C-8387-1E49D6C7E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improvements on ILSVRC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63B946-0566-47B9-88CD-1A8CD88B97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2"/>
            <a:ext cx="5638800" cy="4190998"/>
          </a:xfrm>
        </p:spPr>
        <p:txBody>
          <a:bodyPr>
            <a:normAutofit fontScale="92500"/>
          </a:bodyPr>
          <a:lstStyle/>
          <a:p>
            <a:r>
              <a:rPr lang="en-US" dirty="0"/>
              <a:t>ImageNet Large-Scale Visual Recognition Challenge</a:t>
            </a:r>
          </a:p>
          <a:p>
            <a:r>
              <a:rPr lang="en-US" dirty="0"/>
              <a:t>Held from 2011-2017</a:t>
            </a:r>
          </a:p>
          <a:p>
            <a:r>
              <a:rPr lang="en-US" dirty="0"/>
              <a:t>1000 categories, 1000 training images per category</a:t>
            </a:r>
          </a:p>
          <a:p>
            <a:r>
              <a:rPr lang="en-US" dirty="0"/>
              <a:t>Test performance on held-out test set of images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65C265D-A57C-465E-8115-79F203233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621" y="1219200"/>
            <a:ext cx="4241236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19141B5-D837-4796-8ADB-CB73128730F7}"/>
              </a:ext>
            </a:extLst>
          </p:cNvPr>
          <p:cNvGrpSpPr/>
          <p:nvPr/>
        </p:nvGrpSpPr>
        <p:grpSpPr>
          <a:xfrm>
            <a:off x="5336047" y="4800602"/>
            <a:ext cx="3637574" cy="1676398"/>
            <a:chOff x="5125426" y="4800602"/>
            <a:chExt cx="3637574" cy="1676398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D2C632F5-507C-48EA-85F0-6AA6F9FFA9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24600" y="4800602"/>
              <a:ext cx="2438400" cy="144181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40C75A1-FB28-4BE8-8961-7378C83EDF97}"/>
                </a:ext>
              </a:extLst>
            </p:cNvPr>
            <p:cNvSpPr txBox="1"/>
            <p:nvPr/>
          </p:nvSpPr>
          <p:spPr>
            <a:xfrm>
              <a:off x="5125426" y="6015335"/>
              <a:ext cx="11991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/>
                <a:t>AlexNet</a:t>
              </a:r>
              <a:endParaRPr lang="en-US" sz="24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5044B40-514F-44A4-A1F2-1B94B438937A}"/>
              </a:ext>
            </a:extLst>
          </p:cNvPr>
          <p:cNvGrpSpPr/>
          <p:nvPr/>
        </p:nvGrpSpPr>
        <p:grpSpPr>
          <a:xfrm>
            <a:off x="5715000" y="2158301"/>
            <a:ext cx="2743200" cy="830997"/>
            <a:chOff x="6154326" y="2906211"/>
            <a:chExt cx="2743200" cy="830997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DCF83F7B-6F48-42B6-8DDD-D09938595CA9}"/>
                </a:ext>
              </a:extLst>
            </p:cNvPr>
            <p:cNvCxnSpPr>
              <a:cxnSpLocks/>
            </p:cNvCxnSpPr>
            <p:nvPr/>
          </p:nvCxnSpPr>
          <p:spPr>
            <a:xfrm>
              <a:off x="8180105" y="3283578"/>
              <a:ext cx="717421" cy="45363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B526CD6-F3E1-4EF1-ACE1-9D63F991D841}"/>
                </a:ext>
              </a:extLst>
            </p:cNvPr>
            <p:cNvSpPr txBox="1"/>
            <p:nvPr/>
          </p:nvSpPr>
          <p:spPr>
            <a:xfrm>
              <a:off x="6154326" y="2906211"/>
              <a:ext cx="23767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Pre-deep learning era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1A1D031-B3D0-4D63-AC3C-50AF3A5A764C}"/>
              </a:ext>
            </a:extLst>
          </p:cNvPr>
          <p:cNvGrpSpPr/>
          <p:nvPr/>
        </p:nvGrpSpPr>
        <p:grpSpPr>
          <a:xfrm>
            <a:off x="8991600" y="3043535"/>
            <a:ext cx="3170099" cy="1222679"/>
            <a:chOff x="8991600" y="3043535"/>
            <a:chExt cx="3170099" cy="122267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8C85BDE-E83B-40A4-80EF-A229EB1E817D}"/>
                </a:ext>
              </a:extLst>
            </p:cNvPr>
            <p:cNvSpPr txBox="1"/>
            <p:nvPr/>
          </p:nvSpPr>
          <p:spPr>
            <a:xfrm rot="5400000">
              <a:off x="10120435" y="2224950"/>
              <a:ext cx="912429" cy="31700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0" dirty="0"/>
                <a:t>{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7EDED42-C632-4967-BB65-E4477AAF7B65}"/>
                </a:ext>
              </a:extLst>
            </p:cNvPr>
            <p:cNvSpPr txBox="1"/>
            <p:nvPr/>
          </p:nvSpPr>
          <p:spPr>
            <a:xfrm>
              <a:off x="9187154" y="3043535"/>
              <a:ext cx="24714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Deep learning era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185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Main breakthroughs in ImageNet image classification challenge ...">
            <a:extLst>
              <a:ext uri="{FF2B5EF4-FFF2-40B4-BE49-F238E27FC236}">
                <a16:creationId xmlns:a16="http://schemas.microsoft.com/office/drawing/2014/main" id="{DE629B39-6C31-49EE-A30C-A4ED28226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76262"/>
            <a:ext cx="8096250" cy="570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54C71D8-7992-49EE-BEEE-67D742F049B2}"/>
              </a:ext>
            </a:extLst>
          </p:cNvPr>
          <p:cNvSpPr/>
          <p:nvPr/>
        </p:nvSpPr>
        <p:spPr>
          <a:xfrm>
            <a:off x="5334000" y="3124200"/>
            <a:ext cx="48768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0863FA-7A6D-4691-B7F8-AEFE8E81BB6E}"/>
              </a:ext>
            </a:extLst>
          </p:cNvPr>
          <p:cNvSpPr/>
          <p:nvPr/>
        </p:nvSpPr>
        <p:spPr>
          <a:xfrm>
            <a:off x="8001000" y="6477000"/>
            <a:ext cx="39051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Image credit: Zaid </a:t>
            </a:r>
            <a:r>
              <a:rPr lang="en-US" sz="1600" dirty="0" err="1"/>
              <a:t>Alyafeai</a:t>
            </a:r>
            <a:r>
              <a:rPr lang="en-US" sz="1600" dirty="0"/>
              <a:t>, </a:t>
            </a:r>
            <a:r>
              <a:rPr lang="en-US" sz="1600" dirty="0" err="1"/>
              <a:t>Lahouari</a:t>
            </a:r>
            <a:r>
              <a:rPr lang="en-US" sz="1600" dirty="0"/>
              <a:t> </a:t>
            </a:r>
            <a:r>
              <a:rPr lang="en-US" sz="1600" dirty="0" err="1"/>
              <a:t>Ghouti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496392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F62AD-28DA-416A-AE9B-392A01F07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70EDC1-7459-4525-8467-2012FFE14B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6970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159C3-D571-45BB-A768-7D5566806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the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191AB-DCB5-4B25-BDD4-9661C72E0C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Now we know what the structure of our function from images -&gt; class scores is (a CNN)</a:t>
            </a:r>
          </a:p>
          <a:p>
            <a:endParaRPr lang="en-US" sz="1400" dirty="0"/>
          </a:p>
          <a:p>
            <a:r>
              <a:rPr lang="en-US" dirty="0"/>
              <a:t>How do we set the weights given training data?</a:t>
            </a:r>
          </a:p>
        </p:txBody>
      </p:sp>
    </p:spTree>
    <p:extLst>
      <p:ext uri="{BB962C8B-B14F-4D97-AF65-F5344CB8AC3E}">
        <p14:creationId xmlns:p14="http://schemas.microsoft.com/office/powerpoint/2010/main" val="1623094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2E596-F62A-42D3-9797-1BACCCEAA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set the weights?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FEC779-5625-493E-ACD8-AA15AE737D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17638"/>
            <a:ext cx="10820400" cy="5348286"/>
          </a:xfrm>
        </p:spPr>
        <p:txBody>
          <a:bodyPr>
            <a:normAutofit/>
          </a:bodyPr>
          <a:lstStyle/>
          <a:p>
            <a:r>
              <a:rPr lang="en-US" dirty="0"/>
              <a:t>Need to solve an optimization problem:</a:t>
            </a:r>
          </a:p>
          <a:p>
            <a:pPr lvl="1"/>
            <a:r>
              <a:rPr lang="en-US" dirty="0"/>
              <a:t>Find weights </a:t>
            </a:r>
            <a:r>
              <a:rPr lang="en-US" i="1" dirty="0"/>
              <a:t>W</a:t>
            </a:r>
            <a:r>
              <a:rPr lang="en-US" dirty="0"/>
              <a:t> that minimize training loss </a:t>
            </a:r>
            <a:r>
              <a:rPr lang="en-US" i="1" dirty="0"/>
              <a:t>L </a:t>
            </a:r>
            <a:r>
              <a:rPr lang="en-US" dirty="0"/>
              <a:t>over a training set</a:t>
            </a:r>
            <a:endParaRPr lang="en-US" i="1" dirty="0"/>
          </a:p>
          <a:p>
            <a:pPr marL="0" indent="0">
              <a:buNone/>
            </a:pPr>
            <a:endParaRPr lang="en-US" sz="1600" dirty="0"/>
          </a:p>
          <a:p>
            <a:r>
              <a:rPr lang="en-US" dirty="0"/>
              <a:t>In general this is a non-linear, non-convex problem</a:t>
            </a:r>
          </a:p>
          <a:p>
            <a:pPr lvl="1"/>
            <a:r>
              <a:rPr lang="en-US" dirty="0"/>
              <a:t>Closed-form solvers do not generally exist, unlike with e.g. least squares problems</a:t>
            </a:r>
          </a:p>
          <a:p>
            <a:pPr lvl="1"/>
            <a:r>
              <a:rPr lang="en-US" dirty="0"/>
              <a:t>Might not find the globally optimal weights</a:t>
            </a:r>
          </a:p>
          <a:p>
            <a:pPr marL="0" indent="0">
              <a:buNone/>
            </a:pPr>
            <a:endParaRPr lang="en-US" sz="1600" dirty="0"/>
          </a:p>
          <a:p>
            <a:r>
              <a:rPr lang="en-US" dirty="0"/>
              <a:t>(Side note: some learning problems, such as linear SVMs, do have convex loss functions)</a:t>
            </a:r>
          </a:p>
        </p:txBody>
      </p:sp>
    </p:spTree>
    <p:extLst>
      <p:ext uri="{BB962C8B-B14F-4D97-AF65-F5344CB8AC3E}">
        <p14:creationId xmlns:p14="http://schemas.microsoft.com/office/powerpoint/2010/main" val="2766213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535C24-CD4E-4708-B1C8-FCC5E9F76C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845" b="10009"/>
          <a:stretch/>
        </p:blipFill>
        <p:spPr>
          <a:xfrm>
            <a:off x="457200" y="1333500"/>
            <a:ext cx="12344400" cy="5288979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827B6660-0454-4BB0-8E4A-17517B1FB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74638"/>
            <a:ext cx="10896600" cy="1143000"/>
          </a:xfrm>
        </p:spPr>
        <p:txBody>
          <a:bodyPr>
            <a:normAutofit/>
          </a:bodyPr>
          <a:lstStyle/>
          <a:p>
            <a:r>
              <a:rPr lang="en-US" dirty="0"/>
              <a:t>(Bad) idea #1: </a:t>
            </a:r>
            <a:r>
              <a:rPr lang="en-US" b="1" dirty="0"/>
              <a:t>Random search</a:t>
            </a:r>
          </a:p>
        </p:txBody>
      </p:sp>
    </p:spTree>
    <p:extLst>
      <p:ext uri="{BB962C8B-B14F-4D97-AF65-F5344CB8AC3E}">
        <p14:creationId xmlns:p14="http://schemas.microsoft.com/office/powerpoint/2010/main" val="7672091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78EE17-DC88-4A38-9057-8B80470D63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009"/>
          <a:stretch/>
        </p:blipFill>
        <p:spPr>
          <a:xfrm>
            <a:off x="1524378" y="856701"/>
            <a:ext cx="9143244" cy="462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1694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28BE9-BBA1-480A-BE87-5FB1ADEDC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(Good) Idea #2: Gradient descent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253CA7-7442-4C62-997A-783ACDF69F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8EA8DD-460B-489A-BC9B-CB6C92396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298944"/>
            <a:ext cx="7924800" cy="52844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A75524-AF3A-4192-90D7-63D41D1CF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298943"/>
            <a:ext cx="7924799" cy="529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622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513D8-EFCA-4B6B-8384-40131AFCE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(Good) Idea #2: Gradient descent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08DCD-5710-45E4-8E8E-D652DAE087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C1FEBB-727B-407E-9D11-B5D27242D4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293" b="10009"/>
          <a:stretch/>
        </p:blipFill>
        <p:spPr>
          <a:xfrm>
            <a:off x="457200" y="1568415"/>
            <a:ext cx="11353800" cy="470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6367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AF373-E376-4986-B9A9-B9E9FE1EB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Scores, losses, and gradients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8EB64B-6D84-4E68-842D-B54491E79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8006" y="3733800"/>
            <a:ext cx="3230930" cy="13444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22688C-C04E-4C46-8857-F582B52F3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2347914"/>
            <a:ext cx="3333546" cy="623886"/>
          </a:xfrm>
          <a:prstGeom prst="rect">
            <a:avLst/>
          </a:prstGeom>
        </p:spPr>
      </p:pic>
      <p:sp>
        <p:nvSpPr>
          <p:cNvPr id="6" name="Multiplication Sign 5">
            <a:extLst>
              <a:ext uri="{FF2B5EF4-FFF2-40B4-BE49-F238E27FC236}">
                <a16:creationId xmlns:a16="http://schemas.microsoft.com/office/drawing/2014/main" id="{D2E0136C-5931-4254-B71B-08E162F99068}"/>
              </a:ext>
            </a:extLst>
          </p:cNvPr>
          <p:cNvSpPr/>
          <p:nvPr/>
        </p:nvSpPr>
        <p:spPr>
          <a:xfrm>
            <a:off x="5334000" y="2040630"/>
            <a:ext cx="1238454" cy="1238454"/>
          </a:xfrm>
          <a:prstGeom prst="mathMultiply">
            <a:avLst>
              <a:gd name="adj1" fmla="val 722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C8CA49-3D04-4D9C-BF1E-41964407F98D}"/>
              </a:ext>
            </a:extLst>
          </p:cNvPr>
          <p:cNvSpPr txBox="1"/>
          <p:nvPr/>
        </p:nvSpPr>
        <p:spPr>
          <a:xfrm>
            <a:off x="6455844" y="2438401"/>
            <a:ext cx="2170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f </a:t>
            </a:r>
            <a:r>
              <a:rPr lang="en-US" sz="2400" dirty="0"/>
              <a:t>is a deep CNN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70512F-E47E-47B1-8293-D423AA9E2A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9149" y="5052646"/>
            <a:ext cx="4951248" cy="8808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4EF68CC-3EA7-4322-9AEC-0D7D38D66272}"/>
              </a:ext>
            </a:extLst>
          </p:cNvPr>
          <p:cNvSpPr txBox="1"/>
          <p:nvPr/>
        </p:nvSpPr>
        <p:spPr>
          <a:xfrm>
            <a:off x="6172200" y="4193615"/>
            <a:ext cx="2531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Cross-entropy loss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B9E85C-B471-4EFC-9D16-2608E3593A45}"/>
              </a:ext>
            </a:extLst>
          </p:cNvPr>
          <p:cNvSpPr txBox="1"/>
          <p:nvPr/>
        </p:nvSpPr>
        <p:spPr>
          <a:xfrm>
            <a:off x="7308935" y="5262250"/>
            <a:ext cx="3436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Data loss + regularization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F0B5878-5EEC-4B9A-9942-0AECC46AE5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6601" y="6104926"/>
            <a:ext cx="2250557" cy="65704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C6AB8-B64A-4D31-A40E-5469283A4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r>
              <a:rPr lang="en-US" dirty="0"/>
              <a:t>Function </a:t>
            </a:r>
            <a:r>
              <a:rPr lang="en-US" i="1" dirty="0"/>
              <a:t>f</a:t>
            </a:r>
            <a:r>
              <a:rPr lang="en-US" dirty="0"/>
              <a:t> maps images to class scores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Loss function maps class scores to “badness”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D3AF2A-F686-4F3F-85EF-A6E4E153D030}"/>
              </a:ext>
            </a:extLst>
          </p:cNvPr>
          <p:cNvSpPr txBox="1"/>
          <p:nvPr/>
        </p:nvSpPr>
        <p:spPr>
          <a:xfrm>
            <a:off x="5638800" y="6229290"/>
            <a:ext cx="49438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(gradient of L w.r.t. W, computed analytically)</a:t>
            </a:r>
          </a:p>
        </p:txBody>
      </p:sp>
    </p:spTree>
    <p:extLst>
      <p:ext uri="{BB962C8B-B14F-4D97-AF65-F5344CB8AC3E}">
        <p14:creationId xmlns:p14="http://schemas.microsoft.com/office/powerpoint/2010/main" val="1924743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/>
      <p:bldP spid="10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11125200" cy="49831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Convolutional neural networks</a:t>
            </a:r>
          </a:p>
          <a:p>
            <a:pPr lvl="1"/>
            <a:r>
              <a:rPr lang="en-US" dirty="0">
                <a:hlinkClick r:id="rId2"/>
              </a:rPr>
              <a:t>http://cs231n.github.io/convolutional-networks/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Stochastic Gradient Descent &amp; Backpropagation</a:t>
            </a:r>
            <a:endParaRPr lang="en-US" dirty="0">
              <a:hlinkClick r:id="rId3"/>
            </a:endParaRPr>
          </a:p>
          <a:p>
            <a:pPr lvl="1"/>
            <a:r>
              <a:rPr lang="en-US" dirty="0">
                <a:hlinkClick r:id="rId3"/>
              </a:rPr>
              <a:t>http://cs231n.github.io/optimization-1/</a:t>
            </a:r>
            <a:endParaRPr lang="en-US" dirty="0"/>
          </a:p>
          <a:p>
            <a:pPr lvl="1"/>
            <a:r>
              <a:rPr lang="en-US" dirty="0">
                <a:hlinkClick r:id="rId4"/>
              </a:rPr>
              <a:t>http://cs231n.github.io/optimization-2/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Best practices for training CNNs</a:t>
            </a:r>
          </a:p>
          <a:p>
            <a:pPr lvl="1"/>
            <a:r>
              <a:rPr lang="en-US" dirty="0">
                <a:hlinkClick r:id="rId5"/>
              </a:rPr>
              <a:t>http://cs231n.github.io/neural-networks-2/</a:t>
            </a:r>
            <a:endParaRPr lang="en-US" dirty="0"/>
          </a:p>
          <a:p>
            <a:pPr lvl="1"/>
            <a:r>
              <a:rPr lang="en-US" dirty="0">
                <a:hlinkClick r:id="rId6"/>
              </a:rPr>
              <a:t>http://cs231n.github.io/neural-networks-3/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6679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35EB6-9EB6-4749-BA71-54DF0BFE7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74638"/>
            <a:ext cx="11430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Gradient descent: iteratively follow the slope</a:t>
            </a:r>
          </a:p>
        </p:txBody>
      </p:sp>
      <p:pic>
        <p:nvPicPr>
          <p:cNvPr id="4" name="sgd">
            <a:hlinkClick r:id="" action="ppaction://media"/>
            <a:extLst>
              <a:ext uri="{FF2B5EF4-FFF2-40B4-BE49-F238E27FC236}">
                <a16:creationId xmlns:a16="http://schemas.microsoft.com/office/drawing/2014/main" id="{70A5CF29-3990-4FC1-A06B-65423CB20F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73500" y="1905000"/>
            <a:ext cx="44450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321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7EC9B-51AF-4414-9DAA-AA392CECB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do we compute gradients for CNNs?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E30AC-4B44-41A7-9410-4FC861C0F7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1201400" cy="4525963"/>
          </a:xfrm>
        </p:spPr>
        <p:txBody>
          <a:bodyPr/>
          <a:lstStyle/>
          <a:p>
            <a:r>
              <a:rPr lang="en-US" dirty="0"/>
              <a:t>Recall: a function with a single with N parameters </a:t>
            </a:r>
          </a:p>
          <a:p>
            <a:r>
              <a:rPr lang="en-US" dirty="0"/>
              <a:t>Our loss function involves millions of parameters</a:t>
            </a:r>
          </a:p>
          <a:p>
            <a:r>
              <a:rPr lang="en-US" b="1" dirty="0"/>
              <a:t>Idea 1</a:t>
            </a:r>
            <a:r>
              <a:rPr lang="en-US" dirty="0"/>
              <a:t>: Numerically compute derivatives (finite differences)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352B2AE-EEB9-4C82-B488-C5AD4D885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220" y="3429000"/>
            <a:ext cx="3929780" cy="67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187F6EB0-1C86-45AE-9840-617B66B3A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881035"/>
            <a:ext cx="3962400" cy="2823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995011E5-7F62-4610-817B-A759A15E13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593" y="3918977"/>
            <a:ext cx="3713691" cy="278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658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24568-12A5-40FB-9C60-80A1E9423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99942F-A50E-4DFA-9302-D3F11390AF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F56A77-1D0C-4B3D-A2D7-06818A72E4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009"/>
          <a:stretch/>
        </p:blipFill>
        <p:spPr>
          <a:xfrm>
            <a:off x="1524378" y="856701"/>
            <a:ext cx="9143244" cy="462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7690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C398A-B258-4689-B806-EC95DF8B4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823EB0-E30D-42FB-9919-7BE090C833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0AB367-375C-45DE-8AC5-F9FD14E3A8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009"/>
          <a:stretch/>
        </p:blipFill>
        <p:spPr>
          <a:xfrm>
            <a:off x="1524378" y="856701"/>
            <a:ext cx="9143244" cy="462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6740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E5D5F-58A1-41BF-8B37-C2991282E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45B93B-823C-4A63-9A59-3D1D5347C7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5B8EAB-CF03-463A-9FE2-494C375D73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009"/>
          <a:stretch/>
        </p:blipFill>
        <p:spPr>
          <a:xfrm>
            <a:off x="1524378" y="856701"/>
            <a:ext cx="9143244" cy="462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2312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F7F8C-3BA2-43EC-81DB-D9428BF7E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C2D5F-5B53-406A-A437-34AD340FEB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492825-B7F9-4093-8906-9B39502FD2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009"/>
          <a:stretch/>
        </p:blipFill>
        <p:spPr>
          <a:xfrm>
            <a:off x="1524378" y="856701"/>
            <a:ext cx="9143244" cy="462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0139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276CC-EB79-470A-94FC-E6852B66B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84CC0A-A7AB-4E7E-B017-E6CFEBF01C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2CC461-F8F1-42DD-89FF-9D2B044709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009"/>
          <a:stretch/>
        </p:blipFill>
        <p:spPr>
          <a:xfrm>
            <a:off x="1524378" y="856701"/>
            <a:ext cx="9143244" cy="462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0425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C7C1F1-5B2E-41D4-B313-AE4071FB68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009"/>
          <a:stretch/>
        </p:blipFill>
        <p:spPr>
          <a:xfrm>
            <a:off x="1524378" y="856701"/>
            <a:ext cx="9143244" cy="462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1794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9E49F3-4C87-4072-A97B-4C161515F3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009"/>
          <a:stretch/>
        </p:blipFill>
        <p:spPr>
          <a:xfrm>
            <a:off x="1524378" y="856701"/>
            <a:ext cx="9143244" cy="462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3376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93A6AF-FF73-404A-8933-D742C20C3E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009"/>
          <a:stretch/>
        </p:blipFill>
        <p:spPr>
          <a:xfrm>
            <a:off x="1524378" y="856701"/>
            <a:ext cx="9143244" cy="462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705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63976-1037-436F-B664-7C33D80F6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5 Demo (</a:t>
            </a:r>
            <a:r>
              <a:rPr lang="en-US" dirty="0" err="1"/>
              <a:t>Ruojin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48D550-63D8-47CB-8439-942977A06A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5269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14625B-DFAE-4256-A35D-9382926236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933" b="8527"/>
          <a:stretch/>
        </p:blipFill>
        <p:spPr>
          <a:xfrm>
            <a:off x="627984" y="1524000"/>
            <a:ext cx="10936032" cy="46482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60F2215-93F0-4EFD-A918-D38A1E1E8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74638"/>
            <a:ext cx="9525000" cy="1143000"/>
          </a:xfrm>
        </p:spPr>
        <p:txBody>
          <a:bodyPr>
            <a:normAutofit/>
          </a:bodyPr>
          <a:lstStyle/>
          <a:p>
            <a:r>
              <a:rPr lang="en-US" dirty="0"/>
              <a:t>But the loss is just a function of W!</a:t>
            </a:r>
          </a:p>
        </p:txBody>
      </p:sp>
    </p:spTree>
    <p:extLst>
      <p:ext uri="{BB962C8B-B14F-4D97-AF65-F5344CB8AC3E}">
        <p14:creationId xmlns:p14="http://schemas.microsoft.com/office/powerpoint/2010/main" val="1403796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D05659-B16B-45D2-8BE5-06B5B35668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490"/>
          <a:stretch/>
        </p:blipFill>
        <p:spPr>
          <a:xfrm>
            <a:off x="1524378" y="856701"/>
            <a:ext cx="9143244" cy="455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6955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1133D7-C4C0-4933-B604-41F5DFB6A1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A29BE4-7BEE-4805-AE0B-357E612E26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6812"/>
            <a:ext cx="12192000" cy="527514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5D5E268-95F0-471B-9B25-5B253BDDB905}"/>
              </a:ext>
            </a:extLst>
          </p:cNvPr>
          <p:cNvSpPr/>
          <p:nvPr/>
        </p:nvSpPr>
        <p:spPr>
          <a:xfrm>
            <a:off x="7086600" y="1524000"/>
            <a:ext cx="5029200" cy="3352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DBAE437-1E12-4634-BFF7-88E353215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Idea #2: Calculating gradients analytically </a:t>
            </a:r>
          </a:p>
        </p:txBody>
      </p:sp>
    </p:spTree>
    <p:extLst>
      <p:ext uri="{BB962C8B-B14F-4D97-AF65-F5344CB8AC3E}">
        <p14:creationId xmlns:p14="http://schemas.microsoft.com/office/powerpoint/2010/main" val="22412110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9F2B2-01F3-4A26-A691-6F1CEFBA1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Idea #2: Calculating gradients analytically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1133D7-C4C0-4933-B604-41F5DFB6A1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A29BE4-7BEE-4805-AE0B-357E612E26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6812"/>
            <a:ext cx="12192000" cy="527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0206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4" name="Picture 3" descr="Screen Shot 2015-04-14 at 9.13.4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649597"/>
            <a:ext cx="10668000" cy="555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6354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CF0DD-C50E-4358-8A69-F9B1FB3E1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Better idea: computation graphs + backpropagation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2DEFD9-C705-4810-9E49-5B271250A5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937" b="15935"/>
          <a:stretch/>
        </p:blipFill>
        <p:spPr>
          <a:xfrm>
            <a:off x="1524000" y="1676400"/>
            <a:ext cx="9144000" cy="350520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2C45C96-01F1-401D-BBAB-ED7FBE45D953}"/>
              </a:ext>
            </a:extLst>
          </p:cNvPr>
          <p:cNvGrpSpPr/>
          <p:nvPr/>
        </p:nvGrpSpPr>
        <p:grpSpPr>
          <a:xfrm>
            <a:off x="2819400" y="5029200"/>
            <a:ext cx="6248400" cy="369332"/>
            <a:chOff x="1295400" y="5029200"/>
            <a:chExt cx="6248400" cy="369332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E83E035D-76C0-4BDF-9A3F-AD75A2BEDD1C}"/>
                </a:ext>
              </a:extLst>
            </p:cNvPr>
            <p:cNvCxnSpPr/>
            <p:nvPr/>
          </p:nvCxnSpPr>
          <p:spPr>
            <a:xfrm>
              <a:off x="1295400" y="5029200"/>
              <a:ext cx="62484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1F2E901-E9FE-40DB-8BF0-E49A92F1CECC}"/>
                </a:ext>
              </a:extLst>
            </p:cNvPr>
            <p:cNvSpPr txBox="1"/>
            <p:nvPr/>
          </p:nvSpPr>
          <p:spPr>
            <a:xfrm>
              <a:off x="1981200" y="5029200"/>
              <a:ext cx="50256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Forward pass: compute loss using current weights 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8C9391F-D7AC-4231-A0EB-95B760C7BA2B}"/>
              </a:ext>
            </a:extLst>
          </p:cNvPr>
          <p:cNvGrpSpPr/>
          <p:nvPr/>
        </p:nvGrpSpPr>
        <p:grpSpPr>
          <a:xfrm>
            <a:off x="2127503" y="5715001"/>
            <a:ext cx="8036559" cy="646331"/>
            <a:chOff x="603502" y="5715000"/>
            <a:chExt cx="8036559" cy="646331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08BCBDBE-F1FD-4ED2-B9E6-4131038B959E}"/>
                </a:ext>
              </a:extLst>
            </p:cNvPr>
            <p:cNvCxnSpPr/>
            <p:nvPr/>
          </p:nvCxnSpPr>
          <p:spPr>
            <a:xfrm>
              <a:off x="1295400" y="5715000"/>
              <a:ext cx="62484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2DA20AB-7C95-45D8-8B7B-B53175CDDADB}"/>
                </a:ext>
              </a:extLst>
            </p:cNvPr>
            <p:cNvSpPr txBox="1"/>
            <p:nvPr/>
          </p:nvSpPr>
          <p:spPr>
            <a:xfrm>
              <a:off x="603502" y="5715000"/>
              <a:ext cx="803655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Backwards pass: compute gradients of loss w.r.t. weights, then update the weights</a:t>
              </a:r>
            </a:p>
            <a:p>
              <a:pPr algn="ctr"/>
              <a:r>
                <a:rPr lang="en-US" dirty="0"/>
                <a:t>(backpropagation algorithm)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551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37CD5-45EF-4BE0-BB20-9DF35F8F1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5D29FA-D0B6-4C0D-8C9A-73A2245A89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B6C0FB-470E-4F79-AE74-B5006A6FB8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455"/>
          <a:stretch/>
        </p:blipFill>
        <p:spPr>
          <a:xfrm>
            <a:off x="1524000" y="856489"/>
            <a:ext cx="9144000" cy="440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5838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967AF-E27E-452A-B323-BD9740AEE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0A5FAE-82DE-4FF0-B2C7-9F2A41F5A7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D54DE8-0FD3-4A5F-8A74-30028856AD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455"/>
          <a:stretch/>
        </p:blipFill>
        <p:spPr>
          <a:xfrm>
            <a:off x="1524000" y="856489"/>
            <a:ext cx="9144000" cy="440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1276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25D8E-71C5-4DC6-9E73-25431CFDB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044F3-1579-42D6-B043-770872DF7C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0C6A57-9C19-4078-B10B-08D21767B3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74"/>
          <a:stretch/>
        </p:blipFill>
        <p:spPr>
          <a:xfrm>
            <a:off x="1524000" y="856489"/>
            <a:ext cx="9144000" cy="447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40863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97EF58-E725-494F-8847-6E7DA04D80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455"/>
          <a:stretch/>
        </p:blipFill>
        <p:spPr>
          <a:xfrm>
            <a:off x="1524000" y="856489"/>
            <a:ext cx="9144000" cy="440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9212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FE675-4AFA-41DA-83EA-316B09592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619ECA-DEC2-4E31-A10A-500A524A92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Neural networks</a:t>
            </a:r>
          </a:p>
          <a:p>
            <a:r>
              <a:rPr lang="en-US" dirty="0"/>
              <a:t>Convolutional neural networks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8131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5AC839-3A55-4CC4-B2D1-96A7BCD7C1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455"/>
          <a:stretch/>
        </p:blipFill>
        <p:spPr>
          <a:xfrm>
            <a:off x="1524000" y="856489"/>
            <a:ext cx="9144000" cy="440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85960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219BF1-9FAD-48B9-AA89-5BD8FAC5EA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455"/>
          <a:stretch/>
        </p:blipFill>
        <p:spPr>
          <a:xfrm>
            <a:off x="1524000" y="856489"/>
            <a:ext cx="9144000" cy="440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2198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8E9909-3085-4FE9-A561-704ADB971A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74"/>
          <a:stretch/>
        </p:blipFill>
        <p:spPr>
          <a:xfrm>
            <a:off x="1524000" y="856489"/>
            <a:ext cx="9144000" cy="447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251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7527D4-4043-476F-A8A8-51764ADB10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74"/>
          <a:stretch/>
        </p:blipFill>
        <p:spPr>
          <a:xfrm>
            <a:off x="1524000" y="856489"/>
            <a:ext cx="9144000" cy="447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0703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2598C4-25B0-40B3-B26B-5D0CE59775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018"/>
          <a:stretch/>
        </p:blipFill>
        <p:spPr>
          <a:xfrm>
            <a:off x="1524000" y="856489"/>
            <a:ext cx="9144000" cy="447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95046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2615F8-DE34-4033-B007-846CCA6F43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494"/>
          <a:stretch/>
        </p:blipFill>
        <p:spPr>
          <a:xfrm>
            <a:off x="1524000" y="856489"/>
            <a:ext cx="9144000" cy="450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49930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683295-4BA8-4231-8766-D7D7969F17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756"/>
          <a:stretch/>
        </p:blipFill>
        <p:spPr>
          <a:xfrm>
            <a:off x="1524000" y="856489"/>
            <a:ext cx="9144000" cy="448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45552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FCC69FB-5DAE-49FA-A8A0-5CAD9D88A7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018"/>
          <a:stretch/>
        </p:blipFill>
        <p:spPr>
          <a:xfrm>
            <a:off x="1524000" y="856489"/>
            <a:ext cx="9144000" cy="447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51492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EB0568-F5C5-4DD7-A031-ED9B422076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74"/>
          <a:stretch/>
        </p:blipFill>
        <p:spPr>
          <a:xfrm>
            <a:off x="1524000" y="856489"/>
            <a:ext cx="9144000" cy="447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5190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B2BDC-66E2-4ECB-9D89-84BC6AE08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Backpropagation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EF558-6745-44DD-8407-D1DA8CF9CF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5029199"/>
          </a:xfrm>
        </p:spPr>
        <p:txBody>
          <a:bodyPr>
            <a:normAutofit/>
          </a:bodyPr>
          <a:lstStyle/>
          <a:p>
            <a:r>
              <a:rPr lang="en-US" dirty="0"/>
              <a:t>General idea: Recursive application of the chain rule (calculus 101) backwards through a computation graph</a:t>
            </a:r>
          </a:p>
          <a:p>
            <a:r>
              <a:rPr lang="en-US" dirty="0"/>
              <a:t>Can reuse intermediate calculations computed during the forwards pass during the backwards pass</a:t>
            </a:r>
          </a:p>
          <a:p>
            <a:r>
              <a:rPr lang="en-US" dirty="0"/>
              <a:t>Natural extensions from scalar computations to vector computations</a:t>
            </a:r>
          </a:p>
          <a:p>
            <a:r>
              <a:rPr lang="en-US" dirty="0"/>
              <a:t>Deep learning frameworks like </a:t>
            </a:r>
            <a:r>
              <a:rPr lang="en-US" dirty="0" err="1"/>
              <a:t>Pytorch</a:t>
            </a:r>
            <a:r>
              <a:rPr lang="en-US" dirty="0"/>
              <a:t> / TensorFlow support efficient automated backpropagation via automatic differentiation and GPU acceleration</a:t>
            </a:r>
          </a:p>
        </p:txBody>
      </p:sp>
    </p:spTree>
    <p:extLst>
      <p:ext uri="{BB962C8B-B14F-4D97-AF65-F5344CB8AC3E}">
        <p14:creationId xmlns:p14="http://schemas.microsoft.com/office/powerpoint/2010/main" val="287598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FE675-4AFA-41DA-83EA-316B09592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619ECA-DEC2-4E31-A10A-500A524A92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Convolutional neural networks (continued)</a:t>
            </a:r>
          </a:p>
          <a:p>
            <a:r>
              <a:rPr lang="en-US" dirty="0"/>
              <a:t>Training neural networks with backpropagation</a:t>
            </a:r>
          </a:p>
          <a:p>
            <a:r>
              <a:rPr lang="en-US" dirty="0"/>
              <a:t>Stochastic gradient descent</a:t>
            </a:r>
          </a:p>
          <a:p>
            <a:r>
              <a:rPr lang="en-US" dirty="0"/>
              <a:t>Data processing and augmentation</a:t>
            </a:r>
          </a:p>
          <a:p>
            <a:r>
              <a:rPr lang="en-US" dirty="0"/>
              <a:t>CNN architectures</a:t>
            </a:r>
          </a:p>
          <a:p>
            <a:r>
              <a:rPr lang="en-US" dirty="0"/>
              <a:t>Transfer learning</a:t>
            </a:r>
          </a:p>
        </p:txBody>
      </p:sp>
    </p:spTree>
    <p:extLst>
      <p:ext uri="{BB962C8B-B14F-4D97-AF65-F5344CB8AC3E}">
        <p14:creationId xmlns:p14="http://schemas.microsoft.com/office/powerpoint/2010/main" val="235111509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67D6F-9725-4E9E-97BE-71BD4CB54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DBA87A-DB02-4C6B-8091-7E4B15CC1A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137F02-E195-4A6B-B14B-F900A1A1AB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974"/>
          <a:stretch/>
        </p:blipFill>
        <p:spPr>
          <a:xfrm>
            <a:off x="533400" y="371425"/>
            <a:ext cx="11125200" cy="544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4491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E643D-F299-4572-936A-91F750FB1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F678B-C37F-4F9A-92DD-D6847BBDB9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15775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6FA7A-E575-4D3B-AD84-0887BCF11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if the training data is very large?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84CF82-57BF-4EFC-A5E0-73E86500B8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952999"/>
          </a:xfrm>
        </p:spPr>
        <p:txBody>
          <a:bodyPr>
            <a:normAutofit fontScale="92500"/>
          </a:bodyPr>
          <a:lstStyle/>
          <a:p>
            <a:r>
              <a:rPr lang="en-US" dirty="0"/>
              <a:t>Recall that ImageNet has &gt;1.2M training images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Computing the value of the loss and its gradient over the entire training set is </a:t>
            </a:r>
            <a:r>
              <a:rPr lang="en-US" b="1" dirty="0"/>
              <a:t>very</a:t>
            </a:r>
            <a:r>
              <a:rPr lang="en-US" dirty="0"/>
              <a:t> expensive in terms of computation</a:t>
            </a:r>
          </a:p>
          <a:p>
            <a:endParaRPr lang="en-US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CBB125C9-EE31-4904-9856-2EADB616F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362200"/>
            <a:ext cx="2667000" cy="245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E7D749B-A8D6-4FB6-906E-2D875914004A}"/>
              </a:ext>
            </a:extLst>
          </p:cNvPr>
          <p:cNvGrpSpPr/>
          <p:nvPr/>
        </p:nvGrpSpPr>
        <p:grpSpPr>
          <a:xfrm>
            <a:off x="4386560" y="2438400"/>
            <a:ext cx="5748040" cy="830997"/>
            <a:chOff x="4386560" y="2438400"/>
            <a:chExt cx="5748040" cy="830997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F0DD332F-CCD8-49EE-BE08-390F03FFF7B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86560" y="2819400"/>
              <a:ext cx="990600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69A155E-0FD9-4556-AEC1-CA5F0D8440F7}"/>
                </a:ext>
              </a:extLst>
            </p:cNvPr>
            <p:cNvSpPr txBox="1"/>
            <p:nvPr/>
          </p:nvSpPr>
          <p:spPr>
            <a:xfrm>
              <a:off x="5529560" y="2438400"/>
              <a:ext cx="46050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Loss function is summed over all N training images 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5F9B42C-FC8E-4A72-ADE7-47819D39B10F}"/>
              </a:ext>
            </a:extLst>
          </p:cNvPr>
          <p:cNvGrpSpPr/>
          <p:nvPr/>
        </p:nvGrpSpPr>
        <p:grpSpPr>
          <a:xfrm>
            <a:off x="4386560" y="3893403"/>
            <a:ext cx="5671840" cy="830997"/>
            <a:chOff x="4386560" y="3893403"/>
            <a:chExt cx="5671840" cy="83099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30D12C1-3E2E-47EA-8101-2B4F1A97FBB2}"/>
                </a:ext>
              </a:extLst>
            </p:cNvPr>
            <p:cNvSpPr txBox="1"/>
            <p:nvPr/>
          </p:nvSpPr>
          <p:spPr>
            <a:xfrm>
              <a:off x="5453360" y="3893403"/>
              <a:ext cx="46050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Gradient is also summed over all N training images 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652FD618-D1B2-40AA-B5D0-4F19C68B6B1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86560" y="4267200"/>
              <a:ext cx="990600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91971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68BE1-DF42-49F1-8939-9B0BCDDB8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Alternative: stochastic gradient descent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ABEC2-6335-48F9-9075-ED48C24226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983161"/>
          </a:xfrm>
        </p:spPr>
        <p:txBody>
          <a:bodyPr>
            <a:normAutofit fontScale="92500"/>
          </a:bodyPr>
          <a:lstStyle/>
          <a:p>
            <a:r>
              <a:rPr lang="en-US" dirty="0"/>
              <a:t>Approximate the sum using a </a:t>
            </a:r>
            <a:r>
              <a:rPr lang="en-US" b="1" dirty="0"/>
              <a:t>minibatch</a:t>
            </a:r>
            <a:r>
              <a:rPr lang="en-US" dirty="0"/>
              <a:t> of examples</a:t>
            </a:r>
          </a:p>
          <a:p>
            <a:pPr lvl="1"/>
            <a:r>
              <a:rPr lang="en-US" dirty="0"/>
              <a:t>e.g., 32, 64, or 128 examples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For each step of gradient descent, choose a different batch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2F4E0B6C-B373-4A84-B397-006492C50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895600"/>
            <a:ext cx="2768600" cy="2591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89A23C2-065F-4A77-A4AD-A192A40DF284}"/>
              </a:ext>
            </a:extLst>
          </p:cNvPr>
          <p:cNvGrpSpPr/>
          <p:nvPr/>
        </p:nvGrpSpPr>
        <p:grpSpPr>
          <a:xfrm>
            <a:off x="4800600" y="3657600"/>
            <a:ext cx="4757440" cy="830997"/>
            <a:chOff x="4386560" y="2438400"/>
            <a:chExt cx="4757440" cy="830997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48EED74F-7988-42CC-803A-B9D8E58458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86560" y="2819400"/>
              <a:ext cx="990600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D61998B-AE10-48E6-864A-61C25AF917B0}"/>
                </a:ext>
              </a:extLst>
            </p:cNvPr>
            <p:cNvSpPr txBox="1"/>
            <p:nvPr/>
          </p:nvSpPr>
          <p:spPr>
            <a:xfrm>
              <a:off x="5529560" y="2438400"/>
              <a:ext cx="36144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Where B (e.g. 32) is the minibatch size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3550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A8461-37C8-455E-8439-FB1B98D5F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Stochastic gradient descent (SGD)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974AA3-AE03-4453-85AC-C5F000F141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full pass through the dataset (i.e., using batches that cover the training data) is called an </a:t>
            </a:r>
            <a:r>
              <a:rPr lang="en-US" b="1" dirty="0"/>
              <a:t>epoch</a:t>
            </a:r>
          </a:p>
          <a:p>
            <a:r>
              <a:rPr lang="en-US" dirty="0"/>
              <a:t>Usually need to train for multiple epochs, i.e., multiple full passes through the dataset to converge</a:t>
            </a:r>
          </a:p>
          <a:p>
            <a:r>
              <a:rPr lang="en-US" dirty="0"/>
              <a:t>Stochastic gradient descent approximates the true gradient, but works remarkably well in practice </a:t>
            </a:r>
          </a:p>
        </p:txBody>
      </p:sp>
    </p:spTree>
    <p:extLst>
      <p:ext uri="{BB962C8B-B14F-4D97-AF65-F5344CB8AC3E}">
        <p14:creationId xmlns:p14="http://schemas.microsoft.com/office/powerpoint/2010/main" val="599470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15693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11756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EBB36-3F46-478E-94E1-D47FA8D72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so complicated?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BC5308-F857-420D-B765-05699BBE27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Training deep networks can be finicky – lots of parameters to learn, complex, non-linear optimization function</a:t>
            </a:r>
          </a:p>
        </p:txBody>
      </p:sp>
    </p:spTree>
    <p:extLst>
      <p:ext uri="{BB962C8B-B14F-4D97-AF65-F5344CB8AC3E}">
        <p14:creationId xmlns:p14="http://schemas.microsoft.com/office/powerpoint/2010/main" val="71457157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450963-1912-F444-B5ED-1FA68F167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115" y="256268"/>
            <a:ext cx="11451771" cy="1496331"/>
          </a:xfrm>
        </p:spPr>
        <p:txBody>
          <a:bodyPr>
            <a:normAutofit/>
          </a:bodyPr>
          <a:lstStyle/>
          <a:p>
            <a:r>
              <a:rPr lang="en-US" dirty="0"/>
              <a:t>Visualizing Linear Classification </a:t>
            </a:r>
            <a:br>
              <a:rPr lang="en-US" dirty="0"/>
            </a:br>
            <a:r>
              <a:rPr lang="en-US" dirty="0"/>
              <a:t>(slides from Abe Davis)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B75A4E0-3C7F-C044-831B-E96E0DFF4E87}"/>
              </a:ext>
            </a:extLst>
          </p:cNvPr>
          <p:cNvGrpSpPr/>
          <p:nvPr/>
        </p:nvGrpSpPr>
        <p:grpSpPr>
          <a:xfrm>
            <a:off x="1837764" y="1622043"/>
            <a:ext cx="8516472" cy="3613914"/>
            <a:chOff x="1837764" y="2151662"/>
            <a:chExt cx="8516472" cy="3613914"/>
          </a:xfrm>
        </p:grpSpPr>
        <p:pic>
          <p:nvPicPr>
            <p:cNvPr id="5" name="Picture 4" descr="A close up of a mans face&#10;&#10;Description automatically generated">
              <a:extLst>
                <a:ext uri="{FF2B5EF4-FFF2-40B4-BE49-F238E27FC236}">
                  <a16:creationId xmlns:a16="http://schemas.microsoft.com/office/drawing/2014/main" id="{03182105-D7D6-BB4C-88E4-D9343D70B6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37764" y="2151662"/>
              <a:ext cx="3699960" cy="361391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E3CBC07-77E0-EE49-81C7-BA84B2B84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54276" y="2151662"/>
              <a:ext cx="3699960" cy="3613914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003B800-4C37-584D-99D8-1FD1AA406C35}"/>
              </a:ext>
            </a:extLst>
          </p:cNvPr>
          <p:cNvSpPr txBox="1"/>
          <p:nvPr/>
        </p:nvSpPr>
        <p:spPr>
          <a:xfrm>
            <a:off x="1974253" y="5235957"/>
            <a:ext cx="35634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Classification Problem: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Separate Red &amp; Blue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6C57F1-0F5C-3840-92C6-89CC7D064C11}"/>
              </a:ext>
            </a:extLst>
          </p:cNvPr>
          <p:cNvSpPr txBox="1"/>
          <p:nvPr/>
        </p:nvSpPr>
        <p:spPr>
          <a:xfrm>
            <a:off x="6722520" y="5235956"/>
            <a:ext cx="3563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Linear Solution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0139BF-AA6D-2D4B-9D1C-A280DF95A77C}"/>
              </a:ext>
            </a:extLst>
          </p:cNvPr>
          <p:cNvSpPr/>
          <p:nvPr/>
        </p:nvSpPr>
        <p:spPr>
          <a:xfrm>
            <a:off x="4740086" y="6475221"/>
            <a:ext cx="73488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Based on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  <a:hlinkClick r:id="rId5"/>
              </a:rPr>
              <a:t>http://colah.github.io/posts/2014-03-NN-Manifolds-Topology/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902326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644DFD4-7776-2840-BC6E-019A58F95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Visualizing Classification With a Neural Network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BE75AA6-DBC8-5240-A6C6-6A8C76FE9A8A}"/>
              </a:ext>
            </a:extLst>
          </p:cNvPr>
          <p:cNvGrpSpPr/>
          <p:nvPr/>
        </p:nvGrpSpPr>
        <p:grpSpPr>
          <a:xfrm>
            <a:off x="3773685" y="1526508"/>
            <a:ext cx="3601300" cy="4706692"/>
            <a:chOff x="4276435" y="1526508"/>
            <a:chExt cx="3601300" cy="470669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0B34362-CD11-024B-8BF6-5B05351C67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76435" y="1526508"/>
              <a:ext cx="3483505" cy="340249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0721A45-8F5B-1144-9D21-DFE03FFA8873}"/>
                </a:ext>
              </a:extLst>
            </p:cNvPr>
            <p:cNvSpPr txBox="1"/>
            <p:nvPr/>
          </p:nvSpPr>
          <p:spPr>
            <a:xfrm>
              <a:off x="4314264" y="5586869"/>
              <a:ext cx="35634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Classification Results for Every Point in Original Space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B6CA328-24C7-4B47-AD0E-210EB90B5265}"/>
              </a:ext>
            </a:extLst>
          </p:cNvPr>
          <p:cNvGrpSpPr/>
          <p:nvPr/>
        </p:nvGrpSpPr>
        <p:grpSpPr>
          <a:xfrm>
            <a:off x="8100167" y="1523776"/>
            <a:ext cx="3563471" cy="4709423"/>
            <a:chOff x="7974464" y="1523776"/>
            <a:chExt cx="3563471" cy="4709423"/>
          </a:xfrm>
        </p:grpSpPr>
        <p:pic>
          <p:nvPicPr>
            <p:cNvPr id="10" name="Picture 9" descr="A picture containing game&#10;&#10;Description automatically generated">
              <a:extLst>
                <a:ext uri="{FF2B5EF4-FFF2-40B4-BE49-F238E27FC236}">
                  <a16:creationId xmlns:a16="http://schemas.microsoft.com/office/drawing/2014/main" id="{47987BD3-615D-5445-9139-26422487E7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14447" y="1523776"/>
              <a:ext cx="3483505" cy="340249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2F71F29-EEAB-514E-AB1B-95D638008E6D}"/>
                </a:ext>
              </a:extLst>
            </p:cNvPr>
            <p:cNvSpPr txBox="1"/>
            <p:nvPr/>
          </p:nvSpPr>
          <p:spPr>
            <a:xfrm>
              <a:off x="7974464" y="5586868"/>
              <a:ext cx="35634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Classification Results for Every Point in Transformed Feature Space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DD80794-78E8-AE42-AE78-E53553EFB298}"/>
              </a:ext>
            </a:extLst>
          </p:cNvPr>
          <p:cNvGrpSpPr/>
          <p:nvPr/>
        </p:nvGrpSpPr>
        <p:grpSpPr>
          <a:xfrm>
            <a:off x="170231" y="2220866"/>
            <a:ext cx="3563471" cy="2873890"/>
            <a:chOff x="554026" y="2220866"/>
            <a:chExt cx="3563471" cy="287389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F3D6792-7D86-D24F-BE65-536397630ADA}"/>
                </a:ext>
              </a:extLst>
            </p:cNvPr>
            <p:cNvSpPr txBox="1"/>
            <p:nvPr/>
          </p:nvSpPr>
          <p:spPr>
            <a:xfrm>
              <a:off x="554026" y="4725424"/>
              <a:ext cx="35634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Example Network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6690C38-BE8E-534F-A9C7-1913F167658F}"/>
                </a:ext>
              </a:extLst>
            </p:cNvPr>
            <p:cNvGrpSpPr/>
            <p:nvPr/>
          </p:nvGrpSpPr>
          <p:grpSpPr>
            <a:xfrm>
              <a:off x="554026" y="2220866"/>
              <a:ext cx="3563471" cy="2366059"/>
              <a:chOff x="554026" y="2220866"/>
              <a:chExt cx="3563471" cy="2366059"/>
            </a:xfrm>
          </p:grpSpPr>
          <p:pic>
            <p:nvPicPr>
              <p:cNvPr id="3" name="Graphic 2">
                <a:extLst>
                  <a:ext uri="{FF2B5EF4-FFF2-40B4-BE49-F238E27FC236}">
                    <a16:creationId xmlns:a16="http://schemas.microsoft.com/office/drawing/2014/main" id="{FB1C8EB9-0445-9540-BBA8-83A74344BE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12157" y="2565757"/>
                <a:ext cx="2847211" cy="2021168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3EEED8E-C3B7-CD46-AA4F-5B5778D59C89}"/>
                  </a:ext>
                </a:extLst>
              </p:cNvPr>
              <p:cNvSpPr txBox="1"/>
              <p:nvPr/>
            </p:nvSpPr>
            <p:spPr>
              <a:xfrm>
                <a:off x="554026" y="2565757"/>
                <a:ext cx="124115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input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A63314E-0D2A-AE45-9F2C-D0D1974858B0}"/>
                  </a:ext>
                </a:extLst>
              </p:cNvPr>
              <p:cNvSpPr txBox="1"/>
              <p:nvPr/>
            </p:nvSpPr>
            <p:spPr>
              <a:xfrm>
                <a:off x="1715184" y="2220866"/>
                <a:ext cx="124115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Hidden Layer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0D9D2D6-F21C-EE4A-94F5-9A8C75CFF686}"/>
                  </a:ext>
                </a:extLst>
              </p:cNvPr>
              <p:cNvSpPr txBox="1"/>
              <p:nvPr/>
            </p:nvSpPr>
            <p:spPr>
              <a:xfrm>
                <a:off x="2876343" y="2564659"/>
                <a:ext cx="124115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Output</a:t>
                </a:r>
              </a:p>
            </p:txBody>
          </p:sp>
        </p:grp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12356A02-50FE-1E46-A0C0-F7B71067123D}"/>
              </a:ext>
            </a:extLst>
          </p:cNvPr>
          <p:cNvSpPr/>
          <p:nvPr/>
        </p:nvSpPr>
        <p:spPr>
          <a:xfrm>
            <a:off x="4740086" y="6475221"/>
            <a:ext cx="73488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Based on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  <a:hlinkClick r:id="rId7"/>
              </a:rPr>
              <a:t>http://colah.github.io/posts/2014-03-NN-Manifolds-Topology/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E8B2C8F-D60F-4840-8B5A-7BC30971BD33}"/>
              </a:ext>
            </a:extLst>
          </p:cNvPr>
          <p:cNvCxnSpPr>
            <a:cxnSpLocks/>
          </p:cNvCxnSpPr>
          <p:nvPr/>
        </p:nvCxnSpPr>
        <p:spPr>
          <a:xfrm flipV="1">
            <a:off x="8100167" y="1512027"/>
            <a:ext cx="0" cy="35279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583E6EC-E8AA-8447-BB6C-BDB1DF6AB23C}"/>
              </a:ext>
            </a:extLst>
          </p:cNvPr>
          <p:cNvCxnSpPr>
            <a:cxnSpLocks/>
          </p:cNvCxnSpPr>
          <p:nvPr/>
        </p:nvCxnSpPr>
        <p:spPr>
          <a:xfrm>
            <a:off x="8100167" y="5040023"/>
            <a:ext cx="352348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9A8C2B9-104E-594A-9BDF-268B4EE685A6}"/>
              </a:ext>
            </a:extLst>
          </p:cNvPr>
          <p:cNvSpPr txBox="1"/>
          <p:nvPr/>
        </p:nvSpPr>
        <p:spPr>
          <a:xfrm rot="16200000">
            <a:off x="5897535" y="3077475"/>
            <a:ext cx="3884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Output y of Neuron from Hidden Layer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BE0A3AC-C383-A741-B64B-FCF173436164}"/>
              </a:ext>
            </a:extLst>
          </p:cNvPr>
          <p:cNvCxnSpPr>
            <a:cxnSpLocks/>
          </p:cNvCxnSpPr>
          <p:nvPr/>
        </p:nvCxnSpPr>
        <p:spPr>
          <a:xfrm flipV="1">
            <a:off x="8100167" y="1512027"/>
            <a:ext cx="0" cy="35279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5E5187DF-3562-C742-B925-77502BBB2884}"/>
              </a:ext>
            </a:extLst>
          </p:cNvPr>
          <p:cNvSpPr txBox="1"/>
          <p:nvPr/>
        </p:nvSpPr>
        <p:spPr>
          <a:xfrm>
            <a:off x="7869083" y="5071903"/>
            <a:ext cx="4025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Output x of Neuron from Hidden Layer</a:t>
            </a:r>
          </a:p>
        </p:txBody>
      </p:sp>
    </p:spTree>
    <p:extLst>
      <p:ext uri="{BB962C8B-B14F-4D97-AF65-F5344CB8AC3E}">
        <p14:creationId xmlns:p14="http://schemas.microsoft.com/office/powerpoint/2010/main" val="27075852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Image Classification: </a:t>
            </a:r>
            <a:br>
              <a:rPr lang="en-US" dirty="0"/>
            </a:br>
            <a:r>
              <a:rPr lang="en-US" dirty="0"/>
              <a:t>a core task in computer vision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E5551D7-FF04-46DF-ACA9-2BB514789F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Assume given set of discrete labels, e.g. </a:t>
            </a:r>
          </a:p>
          <a:p>
            <a:pPr marL="0" indent="0">
              <a:buNone/>
            </a:pPr>
            <a:r>
              <a:rPr lang="en-US" dirty="0"/>
              <a:t>	 {cat, dog, cow, apple, tomato, truck, … }</a:t>
            </a:r>
          </a:p>
        </p:txBody>
      </p:sp>
      <p:pic>
        <p:nvPicPr>
          <p:cNvPr id="4" name="Picture 3" descr="Screen Shot 2015-04-10 at 12.10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743200"/>
            <a:ext cx="831225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38836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08F00FD-3FA8-244B-BF04-50B8604D4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BD7DFB-77D5-BC4F-849E-CF7E0E74CD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https://cs.stanford.edu/people/karpathy/convnetjs/demo/classify2d.html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35986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5A1E3B7-49B0-1246-8AC1-92AAAB5FF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241" y="1367757"/>
            <a:ext cx="5718759" cy="4903335"/>
          </a:xfrm>
        </p:spPr>
        <p:txBody>
          <a:bodyPr/>
          <a:lstStyle/>
          <a:p>
            <a:r>
              <a:rPr lang="en-US" dirty="0"/>
              <a:t>It’s easy to get high training accuracy:</a:t>
            </a:r>
          </a:p>
          <a:p>
            <a:pPr lvl="1"/>
            <a:r>
              <a:rPr lang="en-US" dirty="0"/>
              <a:t>Use a huge, fully connected network with tons of layers</a:t>
            </a:r>
          </a:p>
          <a:p>
            <a:pPr lvl="1"/>
            <a:r>
              <a:rPr lang="en-US" dirty="0"/>
              <a:t>Let it memorize your training data</a:t>
            </a:r>
          </a:p>
          <a:p>
            <a:endParaRPr lang="en-US" dirty="0"/>
          </a:p>
          <a:p>
            <a:r>
              <a:rPr lang="en-US" dirty="0"/>
              <a:t>Its hard to get high </a:t>
            </a:r>
            <a:r>
              <a:rPr lang="en-US" i="1" dirty="0"/>
              <a:t>test </a:t>
            </a:r>
            <a:r>
              <a:rPr lang="en-US" dirty="0"/>
              <a:t>accuracy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2A7FED4-EB49-CB41-9BF1-3DFACD084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Makes Training Deep Nets Hard?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1827BD5-792A-B642-85EE-336AA40688D5}"/>
              </a:ext>
            </a:extLst>
          </p:cNvPr>
          <p:cNvGrpSpPr/>
          <p:nvPr/>
        </p:nvGrpSpPr>
        <p:grpSpPr>
          <a:xfrm>
            <a:off x="6343405" y="1676847"/>
            <a:ext cx="5718759" cy="1752153"/>
            <a:chOff x="2642249" y="3087350"/>
            <a:chExt cx="7842673" cy="240289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73D2C76-F776-C14D-9D79-9A2EEBF55BBB}"/>
                </a:ext>
              </a:extLst>
            </p:cNvPr>
            <p:cNvGrpSpPr/>
            <p:nvPr/>
          </p:nvGrpSpPr>
          <p:grpSpPr>
            <a:xfrm>
              <a:off x="3866957" y="3087350"/>
              <a:ext cx="5393256" cy="2402893"/>
              <a:chOff x="2890132" y="2064971"/>
              <a:chExt cx="7906028" cy="3522425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269575C6-6DF4-0842-BE99-7427AC3672CE}"/>
                  </a:ext>
                </a:extLst>
              </p:cNvPr>
              <p:cNvGrpSpPr/>
              <p:nvPr/>
            </p:nvGrpSpPr>
            <p:grpSpPr>
              <a:xfrm>
                <a:off x="6626586" y="2064971"/>
                <a:ext cx="4169574" cy="3521967"/>
                <a:chOff x="6626586" y="2064971"/>
                <a:chExt cx="4169574" cy="3521967"/>
              </a:xfrm>
            </p:grpSpPr>
            <p:pic>
              <p:nvPicPr>
                <p:cNvPr id="5" name="Graphic 4">
                  <a:extLst>
                    <a:ext uri="{FF2B5EF4-FFF2-40B4-BE49-F238E27FC236}">
                      <a16:creationId xmlns:a16="http://schemas.microsoft.com/office/drawing/2014/main" id="{3E7258B4-F6E4-6F47-A6EF-520533446E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26586" y="2078033"/>
                  <a:ext cx="2295951" cy="3508905"/>
                </a:xfrm>
                <a:prstGeom prst="rect">
                  <a:avLst/>
                </a:prstGeom>
              </p:spPr>
            </p:pic>
            <p:pic>
              <p:nvPicPr>
                <p:cNvPr id="7" name="Graphic 6">
                  <a:extLst>
                    <a:ext uri="{FF2B5EF4-FFF2-40B4-BE49-F238E27FC236}">
                      <a16:creationId xmlns:a16="http://schemas.microsoft.com/office/drawing/2014/main" id="{1FB3946E-750A-8E48-820E-5C860439760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00209" y="2064971"/>
                  <a:ext cx="2295951" cy="3508905"/>
                </a:xfrm>
                <a:prstGeom prst="rect">
                  <a:avLst/>
                </a:prstGeom>
              </p:spPr>
            </p:pic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B91E83AE-6D4B-2D45-BCAA-0F44F9A3CE5D}"/>
                  </a:ext>
                </a:extLst>
              </p:cNvPr>
              <p:cNvGrpSpPr/>
              <p:nvPr/>
            </p:nvGrpSpPr>
            <p:grpSpPr>
              <a:xfrm>
                <a:off x="2890132" y="2065429"/>
                <a:ext cx="4169574" cy="3521967"/>
                <a:chOff x="6626586" y="2064971"/>
                <a:chExt cx="4169574" cy="3521967"/>
              </a:xfrm>
            </p:grpSpPr>
            <p:pic>
              <p:nvPicPr>
                <p:cNvPr id="10" name="Graphic 9">
                  <a:extLst>
                    <a:ext uri="{FF2B5EF4-FFF2-40B4-BE49-F238E27FC236}">
                      <a16:creationId xmlns:a16="http://schemas.microsoft.com/office/drawing/2014/main" id="{CFF11059-7647-A64A-8A7F-9810E4C723C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26586" y="2078033"/>
                  <a:ext cx="2295951" cy="3508905"/>
                </a:xfrm>
                <a:prstGeom prst="rect">
                  <a:avLst/>
                </a:prstGeom>
              </p:spPr>
            </p:pic>
            <p:pic>
              <p:nvPicPr>
                <p:cNvPr id="11" name="Graphic 10">
                  <a:extLst>
                    <a:ext uri="{FF2B5EF4-FFF2-40B4-BE49-F238E27FC236}">
                      <a16:creationId xmlns:a16="http://schemas.microsoft.com/office/drawing/2014/main" id="{98462591-595B-B44C-8077-486F9FDF22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00209" y="2064971"/>
                  <a:ext cx="2295951" cy="3508905"/>
                </a:xfrm>
                <a:prstGeom prst="rect">
                  <a:avLst/>
                </a:prstGeom>
              </p:spPr>
            </p:pic>
          </p:grp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145C29B-6AAF-5748-92F7-C7F4D80E01D2}"/>
                </a:ext>
              </a:extLst>
            </p:cNvPr>
            <p:cNvSpPr txBox="1"/>
            <p:nvPr/>
          </p:nvSpPr>
          <p:spPr>
            <a:xfrm>
              <a:off x="2642249" y="3406342"/>
              <a:ext cx="81455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/>
                  <a:ea typeface="+mn-ea"/>
                  <a:cs typeface="+mn-cs"/>
                </a:rPr>
                <a:t>…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13DDDF1-BA98-0246-B62C-2DBF8AC5D2A4}"/>
                </a:ext>
              </a:extLst>
            </p:cNvPr>
            <p:cNvSpPr txBox="1"/>
            <p:nvPr/>
          </p:nvSpPr>
          <p:spPr>
            <a:xfrm>
              <a:off x="9670371" y="3406342"/>
              <a:ext cx="81455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/>
                  <a:ea typeface="+mn-ea"/>
                  <a:cs typeface="+mn-cs"/>
                </a:rPr>
                <a:t>…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4445624-53EC-5B41-A9F6-8FB54A203842}"/>
              </a:ext>
            </a:extLst>
          </p:cNvPr>
          <p:cNvGrpSpPr/>
          <p:nvPr/>
        </p:nvGrpSpPr>
        <p:grpSpPr>
          <a:xfrm>
            <a:off x="7363200" y="3819424"/>
            <a:ext cx="3679167" cy="830998"/>
            <a:chOff x="7102710" y="1592938"/>
            <a:chExt cx="3679167" cy="830998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78B5D45E-665A-0F4B-8C1C-AB931CE3634B}"/>
                </a:ext>
              </a:extLst>
            </p:cNvPr>
            <p:cNvSpPr/>
            <p:nvPr/>
          </p:nvSpPr>
          <p:spPr>
            <a:xfrm>
              <a:off x="7102710" y="1592938"/>
              <a:ext cx="3679167" cy="830997"/>
            </a:xfrm>
            <a:prstGeom prst="roundRect">
              <a:avLst/>
            </a:prstGeom>
            <a:ln w="3810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EE7DEE5-36F4-7646-8602-8090E34D0527}"/>
                </a:ext>
              </a:extLst>
            </p:cNvPr>
            <p:cNvSpPr txBox="1"/>
            <p:nvPr/>
          </p:nvSpPr>
          <p:spPr>
            <a:xfrm>
              <a:off x="7324679" y="1592939"/>
              <a:ext cx="323523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yriad Pro" panose="020B0503030403020204"/>
                  <a:cs typeface="Calibri" panose="020F0502020204030204" pitchFamily="34" charset="0"/>
                </a:rPr>
                <a:t>This would be an example of 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yriad Pro" panose="020B0503030403020204"/>
                  <a:cs typeface="Calibri" panose="020F0502020204030204" pitchFamily="34" charset="0"/>
                </a:rPr>
                <a:t>overfitting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160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E6B7AD0-589D-3C4E-A70E-906E7758A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242" y="1367757"/>
            <a:ext cx="5499124" cy="490333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A fully connected layer can generally represent the same functions as a convolutional one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Think of the convolutional layer as a version of the FC layer with constraints on parameters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What is the advantage of CNNs?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94DC507-1334-A54F-9BDF-302F13292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Related Question: Why Convolutional Layers?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064DAED-C26E-CD48-8F02-ABC7A72230A4}"/>
              </a:ext>
            </a:extLst>
          </p:cNvPr>
          <p:cNvGrpSpPr/>
          <p:nvPr/>
        </p:nvGrpSpPr>
        <p:grpSpPr>
          <a:xfrm>
            <a:off x="6543232" y="2266292"/>
            <a:ext cx="2295951" cy="3937958"/>
            <a:chOff x="6543232" y="2266292"/>
            <a:chExt cx="2295951" cy="3937958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99907268-14E2-F148-826F-DE7178B09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543232" y="2266292"/>
              <a:ext cx="2295951" cy="350890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BA60102-6BB9-3341-AD2A-1A0185F19CD5}"/>
                </a:ext>
              </a:extLst>
            </p:cNvPr>
            <p:cNvSpPr txBox="1"/>
            <p:nvPr/>
          </p:nvSpPr>
          <p:spPr>
            <a:xfrm>
              <a:off x="6622166" y="5834918"/>
              <a:ext cx="2138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Convolutional Layer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ABE75DD-EF78-7846-9241-829E39209E9E}"/>
              </a:ext>
            </a:extLst>
          </p:cNvPr>
          <p:cNvGrpSpPr/>
          <p:nvPr/>
        </p:nvGrpSpPr>
        <p:grpSpPr>
          <a:xfrm>
            <a:off x="9315998" y="2266292"/>
            <a:ext cx="2295951" cy="3937958"/>
            <a:chOff x="9315998" y="2266292"/>
            <a:chExt cx="2295951" cy="3937958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C62BCD33-C648-6341-8A75-6B559AE1C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315998" y="2266292"/>
              <a:ext cx="2295951" cy="350890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8C3054A-E4BD-6F40-B886-BC0B30127BA4}"/>
                </a:ext>
              </a:extLst>
            </p:cNvPr>
            <p:cNvSpPr txBox="1"/>
            <p:nvPr/>
          </p:nvSpPr>
          <p:spPr>
            <a:xfrm>
              <a:off x="9324912" y="5834918"/>
              <a:ext cx="22781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Fully Connected Layer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90925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8056E51-353F-CC48-BB02-C5E5CC5F0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Overfitting: More Parameters, More Problems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ED435BF-E834-574C-81D6-30F8195486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242" y="1367757"/>
            <a:ext cx="10479648" cy="4903335"/>
          </a:xfrm>
        </p:spPr>
        <p:txBody>
          <a:bodyPr/>
          <a:lstStyle/>
          <a:p>
            <a:r>
              <a:rPr lang="en-US" dirty="0"/>
              <a:t>Non-Deep Example: consider the function </a:t>
            </a:r>
          </a:p>
          <a:p>
            <a:r>
              <a:rPr lang="en-US" dirty="0"/>
              <a:t>Let’s take some noisy samples of the function…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9C9153-823D-B547-86E1-D1A6533E8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8472" y="1310427"/>
            <a:ext cx="1257300" cy="444500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3DDDB29E-06F7-2D4E-8A83-82D21C712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9067" y="2903562"/>
            <a:ext cx="5486400" cy="365760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901403EE-FCEC-994F-921A-5A05C18F5D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6533" y="2903562"/>
            <a:ext cx="5486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6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8056E51-353F-CC48-BB02-C5E5CC5F0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Overfitting: More Parameters, More Problems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ED435BF-E834-574C-81D6-30F8195486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242" y="1367757"/>
            <a:ext cx="10479648" cy="4903335"/>
          </a:xfrm>
        </p:spPr>
        <p:txBody>
          <a:bodyPr/>
          <a:lstStyle/>
          <a:p>
            <a:r>
              <a:rPr lang="en-US" dirty="0"/>
              <a:t>Now lets fit a polynomial to our samples of the form 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5D15918-C391-224A-84EE-B9579EEF3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7144" y="1167973"/>
            <a:ext cx="2435569" cy="951116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B2702295-9C71-9C40-B875-F243133AF8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47689" y="2318873"/>
            <a:ext cx="3336793" cy="2224529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973C5496-C9CF-F842-9E19-166547117A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02506" y="2318873"/>
            <a:ext cx="3336793" cy="2224529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56502C49-0157-2148-B0DD-E2E35F3324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52700" y="2318873"/>
            <a:ext cx="3336793" cy="2224529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56003EBB-5DDD-CF41-B520-3D9A437F704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002896" y="2318873"/>
            <a:ext cx="3336793" cy="2224529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740E8575-360A-1D41-8B9D-732FFA524A8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-147689" y="4492561"/>
            <a:ext cx="3336793" cy="2224529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09B17648-DCD8-D245-B5AB-C11F6BBE3C4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952700" y="4492561"/>
            <a:ext cx="3336793" cy="2224529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74EE3E50-2E96-3749-9CE7-37AB82F8C37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002896" y="4492561"/>
            <a:ext cx="3336793" cy="2224529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F6D6D9C0-463E-1843-823A-EAFBC218B9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902506" y="4492561"/>
            <a:ext cx="3336793" cy="222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66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FD0310C5-14BE-6944-A6AD-33A0D4D8D6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0518"/>
          <a:stretch/>
        </p:blipFill>
        <p:spPr>
          <a:xfrm>
            <a:off x="7843852" y="1077687"/>
            <a:ext cx="4596011" cy="2741737"/>
          </a:xfrm>
          <a:prstGeom prst="rect">
            <a:avLst/>
          </a:prstGeom>
        </p:spPr>
      </p:pic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5E30B7F4-812A-AA43-8A9A-04634BE5F7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115" y="1367756"/>
            <a:ext cx="6937959" cy="533784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A model with more parameters can represent more functions</a:t>
            </a:r>
          </a:p>
          <a:p>
            <a:pPr>
              <a:lnSpc>
                <a:spcPct val="110000"/>
              </a:lnSpc>
            </a:pPr>
            <a:endParaRPr lang="en-US" dirty="0"/>
          </a:p>
          <a:p>
            <a:pPr>
              <a:lnSpc>
                <a:spcPct val="110000"/>
              </a:lnSpc>
            </a:pPr>
            <a:r>
              <a:rPr lang="en-US" dirty="0"/>
              <a:t>E.g.,: if                                    then</a:t>
            </a:r>
          </a:p>
          <a:p>
            <a:pPr>
              <a:lnSpc>
                <a:spcPct val="110000"/>
              </a:lnSpc>
            </a:pPr>
            <a:endParaRPr lang="en-US" dirty="0"/>
          </a:p>
          <a:p>
            <a:pPr>
              <a:lnSpc>
                <a:spcPct val="110000"/>
              </a:lnSpc>
            </a:pPr>
            <a:r>
              <a:rPr lang="en-US" dirty="0"/>
              <a:t>More parameters will often </a:t>
            </a:r>
            <a:r>
              <a:rPr lang="en-US" b="1" dirty="0"/>
              <a:t>reduce training error</a:t>
            </a:r>
            <a:r>
              <a:rPr lang="en-US" dirty="0"/>
              <a:t> but </a:t>
            </a:r>
            <a:r>
              <a:rPr lang="en-US" b="1" dirty="0"/>
              <a:t>increase testing error</a:t>
            </a:r>
            <a:r>
              <a:rPr lang="en-US" dirty="0"/>
              <a:t>. This is </a:t>
            </a:r>
            <a:r>
              <a:rPr lang="en-US" i="1" dirty="0"/>
              <a:t>overfitting</a:t>
            </a:r>
            <a:r>
              <a:rPr lang="en-US" dirty="0"/>
              <a:t>.</a:t>
            </a:r>
            <a:endParaRPr lang="en-US" b="1" dirty="0"/>
          </a:p>
          <a:p>
            <a:pPr>
              <a:lnSpc>
                <a:spcPct val="110000"/>
              </a:lnSpc>
            </a:pPr>
            <a:endParaRPr lang="en-US" dirty="0"/>
          </a:p>
          <a:p>
            <a:pPr>
              <a:lnSpc>
                <a:spcPct val="110000"/>
              </a:lnSpc>
            </a:pPr>
            <a:r>
              <a:rPr lang="en-US" dirty="0"/>
              <a:t>When overfitting happens, models do not generalize well.</a:t>
            </a:r>
          </a:p>
          <a:p>
            <a:pPr>
              <a:lnSpc>
                <a:spcPct val="110000"/>
              </a:lnSpc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8056E51-353F-CC48-BB02-C5E5CC5F0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Overfitting: More Parameters, More Problems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D842864-39BB-4D4B-A476-17E4025C29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1153"/>
          <a:stretch/>
        </p:blipFill>
        <p:spPr>
          <a:xfrm>
            <a:off x="7843852" y="4087906"/>
            <a:ext cx="4596011" cy="27222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2B8DE6-A56B-4C44-8971-E38F9E8E81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1200" y="2667000"/>
            <a:ext cx="2435569" cy="9511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9731860-869A-0C4B-8B77-AA8EE5D36E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2440" y="2990983"/>
            <a:ext cx="1290828" cy="30314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9353432-BAC0-5D43-866F-E45F550F519C}"/>
              </a:ext>
            </a:extLst>
          </p:cNvPr>
          <p:cNvSpPr txBox="1"/>
          <p:nvPr/>
        </p:nvSpPr>
        <p:spPr>
          <a:xfrm>
            <a:off x="9173669" y="1367756"/>
            <a:ext cx="1936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Degree 2 Fit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CBCCC5A-43FE-6A41-8BDB-944719C3A557}"/>
              </a:ext>
            </a:extLst>
          </p:cNvPr>
          <p:cNvSpPr txBox="1"/>
          <p:nvPr/>
        </p:nvSpPr>
        <p:spPr>
          <a:xfrm>
            <a:off x="9173669" y="4456176"/>
            <a:ext cx="1936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Degree 15 Fit</a:t>
            </a:r>
          </a:p>
        </p:txBody>
      </p:sp>
    </p:spTree>
    <p:extLst>
      <p:ext uri="{BB962C8B-B14F-4D97-AF65-F5344CB8AC3E}">
        <p14:creationId xmlns:p14="http://schemas.microsoft.com/office/powerpoint/2010/main" val="3441623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E6B7AD0-589D-3C4E-A70E-906E7758A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242" y="1367757"/>
            <a:ext cx="6165990" cy="518544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More parameters let us represent a larger space of functions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The larger that space is, the harder our optimization becomes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This means we need: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More data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More compute resources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Etc.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94DC507-1334-A54F-9BDF-302F13292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Deep Learning: More Parameters, More Problems?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064DAED-C26E-CD48-8F02-ABC7A72230A4}"/>
              </a:ext>
            </a:extLst>
          </p:cNvPr>
          <p:cNvGrpSpPr/>
          <p:nvPr/>
        </p:nvGrpSpPr>
        <p:grpSpPr>
          <a:xfrm>
            <a:off x="6543232" y="2266292"/>
            <a:ext cx="2295951" cy="3937958"/>
            <a:chOff x="6543232" y="2266292"/>
            <a:chExt cx="2295951" cy="3937958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99907268-14E2-F148-826F-DE7178B09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543232" y="2266292"/>
              <a:ext cx="2295951" cy="350890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BA60102-6BB9-3341-AD2A-1A0185F19CD5}"/>
                </a:ext>
              </a:extLst>
            </p:cNvPr>
            <p:cNvSpPr txBox="1"/>
            <p:nvPr/>
          </p:nvSpPr>
          <p:spPr>
            <a:xfrm>
              <a:off x="6622166" y="5834918"/>
              <a:ext cx="2138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Convolutional Layer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ABE75DD-EF78-7846-9241-829E39209E9E}"/>
              </a:ext>
            </a:extLst>
          </p:cNvPr>
          <p:cNvGrpSpPr/>
          <p:nvPr/>
        </p:nvGrpSpPr>
        <p:grpSpPr>
          <a:xfrm>
            <a:off x="9315998" y="2266292"/>
            <a:ext cx="2295951" cy="3937958"/>
            <a:chOff x="9315998" y="2266292"/>
            <a:chExt cx="2295951" cy="3937958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C62BCD33-C648-6341-8A75-6B559AE1C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315998" y="2266292"/>
              <a:ext cx="2295951" cy="350890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8C3054A-E4BD-6F40-B886-BC0B30127BA4}"/>
                </a:ext>
              </a:extLst>
            </p:cNvPr>
            <p:cNvSpPr txBox="1"/>
            <p:nvPr/>
          </p:nvSpPr>
          <p:spPr>
            <a:xfrm>
              <a:off x="9324912" y="5834918"/>
              <a:ext cx="22781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Fully Connected Layer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7922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94DC507-1334-A54F-9BDF-302F13292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Deep Learning: More Parameters, More Problems?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064DAED-C26E-CD48-8F02-ABC7A72230A4}"/>
              </a:ext>
            </a:extLst>
          </p:cNvPr>
          <p:cNvGrpSpPr/>
          <p:nvPr/>
        </p:nvGrpSpPr>
        <p:grpSpPr>
          <a:xfrm>
            <a:off x="6543232" y="2266292"/>
            <a:ext cx="2295951" cy="3937958"/>
            <a:chOff x="6543232" y="2266292"/>
            <a:chExt cx="2295951" cy="3937958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99907268-14E2-F148-826F-DE7178B09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543232" y="2266292"/>
              <a:ext cx="2295951" cy="350890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BA60102-6BB9-3341-AD2A-1A0185F19CD5}"/>
                </a:ext>
              </a:extLst>
            </p:cNvPr>
            <p:cNvSpPr txBox="1"/>
            <p:nvPr/>
          </p:nvSpPr>
          <p:spPr>
            <a:xfrm>
              <a:off x="6622166" y="5834918"/>
              <a:ext cx="2138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Convolutional Layer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ABE75DD-EF78-7846-9241-829E39209E9E}"/>
              </a:ext>
            </a:extLst>
          </p:cNvPr>
          <p:cNvGrpSpPr/>
          <p:nvPr/>
        </p:nvGrpSpPr>
        <p:grpSpPr>
          <a:xfrm>
            <a:off x="9315998" y="2266292"/>
            <a:ext cx="2295951" cy="3937958"/>
            <a:chOff x="9315998" y="2266292"/>
            <a:chExt cx="2295951" cy="3937958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C62BCD33-C648-6341-8A75-6B559AE1C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315998" y="2266292"/>
              <a:ext cx="2295951" cy="350890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8C3054A-E4BD-6F40-B886-BC0B30127BA4}"/>
                </a:ext>
              </a:extLst>
            </p:cNvPr>
            <p:cNvSpPr txBox="1"/>
            <p:nvPr/>
          </p:nvSpPr>
          <p:spPr>
            <a:xfrm>
              <a:off x="9324912" y="5834918"/>
              <a:ext cx="22781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Fully Connected Layer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0609718-F0E1-7A4F-B09E-DA3F48D44E0B}"/>
              </a:ext>
            </a:extLst>
          </p:cNvPr>
          <p:cNvSpPr txBox="1"/>
          <p:nvPr/>
        </p:nvSpPr>
        <p:spPr>
          <a:xfrm>
            <a:off x="463510" y="4142147"/>
            <a:ext cx="424927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 panose="020B0503030403020204"/>
                <a:cs typeface="Calibri" panose="020F0502020204030204" pitchFamily="34" charset="0"/>
              </a:rPr>
              <a:t>A convolutional layer looks for components of a function that are spatially-invariant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71CEB27-3563-4644-BE49-B7D0081AECFA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4712781" y="5173199"/>
            <a:ext cx="1513207" cy="66171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215921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E4C3EBF-67E7-614A-A529-FC56ED999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241" y="1367757"/>
            <a:ext cx="10723575" cy="490333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In general:</a:t>
            </a:r>
          </a:p>
          <a:p>
            <a:pPr lvl="1"/>
            <a:r>
              <a:rPr lang="en-US" dirty="0"/>
              <a:t>More parameters means higher risk of overfitting</a:t>
            </a:r>
          </a:p>
          <a:p>
            <a:pPr lvl="1"/>
            <a:r>
              <a:rPr lang="en-US" dirty="0"/>
              <a:t>More constraints/conditions on parameters can help</a:t>
            </a:r>
          </a:p>
          <a:p>
            <a:pPr lvl="1"/>
            <a:endParaRPr lang="en-US" dirty="0"/>
          </a:p>
          <a:p>
            <a:r>
              <a:rPr lang="en-US" dirty="0"/>
              <a:t>If a model is overfitting, we can</a:t>
            </a:r>
          </a:p>
          <a:p>
            <a:pPr lvl="1"/>
            <a:r>
              <a:rPr lang="en-US" dirty="0"/>
              <a:t>Collect more data to train on</a:t>
            </a:r>
          </a:p>
          <a:p>
            <a:pPr lvl="1"/>
            <a:r>
              <a:rPr lang="en-US" i="1" dirty="0"/>
              <a:t>Regularize</a:t>
            </a:r>
            <a:r>
              <a:rPr lang="en-US" dirty="0"/>
              <a:t>: add some additional information or assumptions to better constrain learning</a:t>
            </a:r>
          </a:p>
          <a:p>
            <a:pPr lvl="1"/>
            <a:endParaRPr lang="en-US" dirty="0"/>
          </a:p>
          <a:p>
            <a:r>
              <a:rPr lang="en-US" dirty="0"/>
              <a:t>Regularization can be done through:</a:t>
            </a:r>
          </a:p>
          <a:p>
            <a:pPr lvl="1"/>
            <a:r>
              <a:rPr lang="en-US" dirty="0"/>
              <a:t>the design of architecture</a:t>
            </a:r>
          </a:p>
          <a:p>
            <a:pPr lvl="1"/>
            <a:r>
              <a:rPr lang="en-US" dirty="0"/>
              <a:t>the choice of loss function</a:t>
            </a:r>
          </a:p>
          <a:p>
            <a:pPr lvl="1"/>
            <a:r>
              <a:rPr lang="en-US" dirty="0"/>
              <a:t>the preparation of data</a:t>
            </a:r>
          </a:p>
          <a:p>
            <a:pPr lvl="1"/>
            <a:r>
              <a:rPr lang="en-US" dirty="0"/>
              <a:t>… </a:t>
            </a:r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14DF192-0281-B046-B81C-410746972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Avoid Overfitting: Regularization</a:t>
            </a:r>
          </a:p>
        </p:txBody>
      </p:sp>
    </p:spTree>
    <p:extLst>
      <p:ext uri="{BB962C8B-B14F-4D97-AF65-F5344CB8AC3E}">
        <p14:creationId xmlns:p14="http://schemas.microsoft.com/office/powerpoint/2010/main" val="2813983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2BA57D9-8832-1A4D-AF3A-7E9243C8BC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241" y="1367757"/>
            <a:ext cx="5902535" cy="490333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“Bigger” architectures (typically, those with more parameters) tend to be more at risk of overfitting.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94DC507-1334-A54F-9BDF-302F13292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Regularization: Architecture Choice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064DAED-C26E-CD48-8F02-ABC7A72230A4}"/>
              </a:ext>
            </a:extLst>
          </p:cNvPr>
          <p:cNvGrpSpPr/>
          <p:nvPr/>
        </p:nvGrpSpPr>
        <p:grpSpPr>
          <a:xfrm>
            <a:off x="6543232" y="2266292"/>
            <a:ext cx="2295951" cy="3937958"/>
            <a:chOff x="6543232" y="2266292"/>
            <a:chExt cx="2295951" cy="3937958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99907268-14E2-F148-826F-DE7178B09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543232" y="2266292"/>
              <a:ext cx="2295951" cy="350890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BA60102-6BB9-3341-AD2A-1A0185F19CD5}"/>
                </a:ext>
              </a:extLst>
            </p:cNvPr>
            <p:cNvSpPr txBox="1"/>
            <p:nvPr/>
          </p:nvSpPr>
          <p:spPr>
            <a:xfrm>
              <a:off x="6622166" y="5834918"/>
              <a:ext cx="2138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Convolutional Layer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ABE75DD-EF78-7846-9241-829E39209E9E}"/>
              </a:ext>
            </a:extLst>
          </p:cNvPr>
          <p:cNvGrpSpPr/>
          <p:nvPr/>
        </p:nvGrpSpPr>
        <p:grpSpPr>
          <a:xfrm>
            <a:off x="9315998" y="2266292"/>
            <a:ext cx="2295951" cy="3937958"/>
            <a:chOff x="9315998" y="2266292"/>
            <a:chExt cx="2295951" cy="3937958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C62BCD33-C648-6341-8A75-6B559AE1C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315998" y="2266292"/>
              <a:ext cx="2295951" cy="350890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8C3054A-E4BD-6F40-B886-BC0B30127BA4}"/>
                </a:ext>
              </a:extLst>
            </p:cNvPr>
            <p:cNvSpPr txBox="1"/>
            <p:nvPr/>
          </p:nvSpPr>
          <p:spPr>
            <a:xfrm>
              <a:off x="9324912" y="5834918"/>
              <a:ext cx="22781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Fully Connected Layer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88811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2F8DA-2316-4D4B-9102-9D627C725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Neural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87C7EC-D674-4099-AC1C-1C71A8719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600201"/>
            <a:ext cx="10439400" cy="4525963"/>
          </a:xfrm>
        </p:spPr>
        <p:txBody>
          <a:bodyPr/>
          <a:lstStyle/>
          <a:p>
            <a:r>
              <a:rPr lang="en-US" dirty="0"/>
              <a:t>Very coarse generalization:</a:t>
            </a:r>
          </a:p>
          <a:p>
            <a:pPr lvl="1"/>
            <a:r>
              <a:rPr lang="en-US" dirty="0"/>
              <a:t>Linear functions chained together and separated by non-linearities (</a:t>
            </a:r>
            <a:r>
              <a:rPr lang="en-US" i="1" dirty="0"/>
              <a:t>activation functions</a:t>
            </a:r>
            <a:r>
              <a:rPr lang="en-US" dirty="0"/>
              <a:t>), e.g. “max”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51ACA9-B67A-41FB-BC63-04BA657B4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3352800"/>
            <a:ext cx="558165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55611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31905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40671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25236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4E2B1-7D5D-4C1A-9AEC-B13FACF7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Batch normalization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0D80A-5394-46F5-A8AC-C678EC6846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Side note – can also perform normalization after each layer of the network to stabilize network training (“</a:t>
            </a:r>
            <a:r>
              <a:rPr lang="en-US" i="1" dirty="0"/>
              <a:t>batch normalization</a:t>
            </a:r>
            <a:r>
              <a:rPr lang="en-US" dirty="0"/>
              <a:t>”)</a:t>
            </a:r>
          </a:p>
        </p:txBody>
      </p:sp>
    </p:spTree>
    <p:extLst>
      <p:ext uri="{BB962C8B-B14F-4D97-AF65-F5344CB8AC3E}">
        <p14:creationId xmlns:p14="http://schemas.microsoft.com/office/powerpoint/2010/main" val="363859919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24208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EB82A-4E4A-4FCC-965B-BF60F6FBE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(2) Choose your architecture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E81CAD-B575-438E-8CD4-6ADF4A760CE2}"/>
              </a:ext>
            </a:extLst>
          </p:cNvPr>
          <p:cNvSpPr/>
          <p:nvPr/>
        </p:nvSpPr>
        <p:spPr>
          <a:xfrm>
            <a:off x="3779149" y="6243935"/>
            <a:ext cx="46337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hlinkClick r:id="rId2"/>
              </a:rPr>
              <a:t>https://playground.tensorflow.org/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A2CEB1-20CE-4925-B1FB-D85D8AEB6E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367134"/>
            <a:ext cx="9144000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65924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24FB8-4675-4646-9ED9-42849FD075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E82D30-E21E-4E30-8662-556CD0E39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558525"/>
            <a:ext cx="9753600" cy="491659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41126CA-0991-47CF-9084-322EC1B6D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dirty="0"/>
              <a:t>(2) Choose your architecture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54AC3C1-2725-4C0A-B03F-FD6475DAB3EC}"/>
              </a:ext>
            </a:extLst>
          </p:cNvPr>
          <p:cNvSpPr/>
          <p:nvPr/>
        </p:nvSpPr>
        <p:spPr>
          <a:xfrm>
            <a:off x="8763000" y="1219200"/>
            <a:ext cx="2131796" cy="56388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133F935-98CF-4786-A7D7-F2CC3C9709B3}"/>
              </a:ext>
            </a:extLst>
          </p:cNvPr>
          <p:cNvGrpSpPr/>
          <p:nvPr/>
        </p:nvGrpSpPr>
        <p:grpSpPr>
          <a:xfrm>
            <a:off x="9448800" y="152400"/>
            <a:ext cx="2514600" cy="1406125"/>
            <a:chOff x="9448800" y="152400"/>
            <a:chExt cx="2514600" cy="140612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059A396-4B77-45DA-B382-F3C9B16E01FB}"/>
                </a:ext>
              </a:extLst>
            </p:cNvPr>
            <p:cNvSpPr txBox="1"/>
            <p:nvPr/>
          </p:nvSpPr>
          <p:spPr>
            <a:xfrm>
              <a:off x="9448800" y="152400"/>
              <a:ext cx="2514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Very common modern choice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A34D88E5-B360-4A96-BB3B-5EDC2C933D1D}"/>
                </a:ext>
              </a:extLst>
            </p:cNvPr>
            <p:cNvCxnSpPr/>
            <p:nvPr/>
          </p:nvCxnSpPr>
          <p:spPr>
            <a:xfrm flipH="1">
              <a:off x="10591800" y="1066800"/>
              <a:ext cx="381000" cy="491725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83867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071"/>
            <a:ext cx="9144000" cy="685585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8D8143C-13D8-4D54-A9F9-8D36F28E84AC}"/>
              </a:ext>
            </a:extLst>
          </p:cNvPr>
          <p:cNvSpPr/>
          <p:nvPr/>
        </p:nvSpPr>
        <p:spPr>
          <a:xfrm>
            <a:off x="1676400" y="3733800"/>
            <a:ext cx="86868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31FAEA-6868-4A03-B42E-70AB695F0072}"/>
              </a:ext>
            </a:extLst>
          </p:cNvPr>
          <p:cNvSpPr txBox="1"/>
          <p:nvPr/>
        </p:nvSpPr>
        <p:spPr>
          <a:xfrm>
            <a:off x="1685844" y="5955268"/>
            <a:ext cx="87104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(if you use </a:t>
            </a:r>
            <a:r>
              <a:rPr lang="en-US" sz="2000" dirty="0" err="1"/>
              <a:t>ReLU</a:t>
            </a:r>
            <a:r>
              <a:rPr lang="en-US" sz="2000" dirty="0"/>
              <a:t> activations, folks tend to initialize bias to small positive number)</a:t>
            </a:r>
          </a:p>
        </p:txBody>
      </p:sp>
    </p:spTree>
    <p:extLst>
      <p:ext uri="{BB962C8B-B14F-4D97-AF65-F5344CB8AC3E}">
        <p14:creationId xmlns:p14="http://schemas.microsoft.com/office/powerpoint/2010/main" val="68902237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45554"/>
          <a:stretch/>
        </p:blipFill>
        <p:spPr>
          <a:xfrm>
            <a:off x="1524000" y="-20171"/>
            <a:ext cx="9144000" cy="37327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EA2CB8-3D28-4712-A92B-AD5FD4DC39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1" y="3971508"/>
            <a:ext cx="5114121" cy="229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17234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5660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8C34E22-D5B4-4088-9611-E1BDECC68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885487"/>
            <a:ext cx="11643240" cy="3711564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97F5C8F-1839-4338-BA2D-94F7590A3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neural networks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EE57252-1ECE-402F-8AB0-9CA30D9A7C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1676399"/>
          </a:xfrm>
        </p:spPr>
        <p:txBody>
          <a:bodyPr/>
          <a:lstStyle/>
          <a:p>
            <a:r>
              <a:rPr lang="en-US" dirty="0"/>
              <a:t>Made up of many layers of a few different types (mainly </a:t>
            </a:r>
            <a:r>
              <a:rPr lang="en-US" i="1" dirty="0"/>
              <a:t>convolution layers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1918917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91059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02281-A579-4F63-872C-EA0F27B3A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(4) Find a learning rate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45609-64AD-41B6-BEEA-BC47D7C7AC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5B5A1C-B06B-470F-8050-9E9F03124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677816"/>
            <a:ext cx="9144000" cy="350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29046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58889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071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78763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071"/>
            <a:ext cx="9144000" cy="68558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00CBA8-66CA-46D1-BB57-DE2FFA01C123}"/>
              </a:ext>
            </a:extLst>
          </p:cNvPr>
          <p:cNvSpPr txBox="1"/>
          <p:nvPr/>
        </p:nvSpPr>
        <p:spPr>
          <a:xfrm>
            <a:off x="8924919" y="2057400"/>
            <a:ext cx="1819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(+batch size)</a:t>
            </a:r>
          </a:p>
        </p:txBody>
      </p:sp>
    </p:spTree>
    <p:extLst>
      <p:ext uri="{BB962C8B-B14F-4D97-AF65-F5344CB8AC3E}">
        <p14:creationId xmlns:p14="http://schemas.microsoft.com/office/powerpoint/2010/main" val="149316380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01716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2F902-E28F-476C-9789-F3743EACA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320263-1450-4F08-872E-3EE26B5B5D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D13CE7-9FB9-43E1-9AFE-D49EA19EA2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452"/>
          <a:stretch/>
        </p:blipFill>
        <p:spPr>
          <a:xfrm>
            <a:off x="1524378" y="856701"/>
            <a:ext cx="9143244" cy="440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27536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99A178-03A5-45A4-ADC8-0A191B4F0E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71"/>
          <a:stretch/>
        </p:blipFill>
        <p:spPr>
          <a:xfrm>
            <a:off x="1524378" y="856701"/>
            <a:ext cx="9143244" cy="447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81850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09D7D-AF29-413A-8F66-BE76F10AE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2306ED-C15C-403D-B018-6A221F91DD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07CD4A-3577-4512-8453-932A5C91DE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401"/>
          <a:stretch/>
        </p:blipFill>
        <p:spPr>
          <a:xfrm>
            <a:off x="1524378" y="856701"/>
            <a:ext cx="9143244" cy="4609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58065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B4C90-AF45-495D-BD79-4F3FDB387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6D0D05-DDA1-4999-A5CA-CDE035A089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0FBAB4-3ED9-4DFE-93E1-DC475DE52B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662"/>
          <a:stretch/>
        </p:blipFill>
        <p:spPr>
          <a:xfrm>
            <a:off x="1524378" y="856701"/>
            <a:ext cx="9143244" cy="459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11229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0.18.0.1621"/>
  <p:tag name="SLIDO_PRESENTATION_ID" val="00000000-0000-0000-0000-000000000000"/>
  <p:tag name="SLIDO_EVENT_UUID" val="54db8f01-84ee-469d-a1f6-5c479361a8b7"/>
  <p:tag name="SLIDO_EVENT_SECTION_UUID" val="04d70ba5-211d-4fc9-b63b-770a6b5296fc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yriad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beJobTalk19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6742C61-7620-B94C-9711-9EFCBBD98975}" vid="{FE6ED809-1DD3-C845-BA8B-1E93E2CF8AF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33460</TotalTime>
  <Words>2032</Words>
  <Application>Microsoft Office PowerPoint</Application>
  <PresentationFormat>Widescreen</PresentationFormat>
  <Paragraphs>289</Paragraphs>
  <Slides>108</Slides>
  <Notes>12</Notes>
  <HiddenSlides>1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108</vt:i4>
      </vt:variant>
    </vt:vector>
  </HeadingPairs>
  <TitlesOfParts>
    <vt:vector size="115" baseType="lpstr">
      <vt:lpstr>Arial</vt:lpstr>
      <vt:lpstr>Calibri</vt:lpstr>
      <vt:lpstr>Georgia</vt:lpstr>
      <vt:lpstr>Myriad Pro</vt:lpstr>
      <vt:lpstr>Times New Roman</vt:lpstr>
      <vt:lpstr>Office Theme</vt:lpstr>
      <vt:lpstr>AbeJobTalk19</vt:lpstr>
      <vt:lpstr>Convolutional neural networks, Part II</vt:lpstr>
      <vt:lpstr>Announcements</vt:lpstr>
      <vt:lpstr>Readings</vt:lpstr>
      <vt:lpstr>Project 5 Demo (Ruojin)</vt:lpstr>
      <vt:lpstr>Last time</vt:lpstr>
      <vt:lpstr>Today</vt:lpstr>
      <vt:lpstr>Image Classification:  a core task in computer vision</vt:lpstr>
      <vt:lpstr>Recap: Neural networks</vt:lpstr>
      <vt:lpstr>Convolutional neural networks</vt:lpstr>
      <vt:lpstr>Convolutions as network layers</vt:lpstr>
      <vt:lpstr>Convolutional layer</vt:lpstr>
      <vt:lpstr>Convolution layer parameters</vt:lpstr>
      <vt:lpstr>PowerPoint Presentation</vt:lpstr>
      <vt:lpstr>PowerPoint Presentation</vt:lpstr>
      <vt:lpstr>Some convolutional network layer types</vt:lpstr>
      <vt:lpstr>AlexNet (2012)</vt:lpstr>
      <vt:lpstr>PowerPoint Presentation</vt:lpstr>
      <vt:lpstr>Big picture</vt:lpstr>
      <vt:lpstr>Data is key—enter ImageNet</vt:lpstr>
      <vt:lpstr>Performance improvements on ILSVRC</vt:lpstr>
      <vt:lpstr>PowerPoint Presentation</vt:lpstr>
      <vt:lpstr>Questions?</vt:lpstr>
      <vt:lpstr>Training the network</vt:lpstr>
      <vt:lpstr>How do we set the weights?</vt:lpstr>
      <vt:lpstr>(Bad) idea #1: Random search</vt:lpstr>
      <vt:lpstr>PowerPoint Presentation</vt:lpstr>
      <vt:lpstr>(Good) Idea #2: Gradient descent</vt:lpstr>
      <vt:lpstr>(Good) Idea #2: Gradient descent</vt:lpstr>
      <vt:lpstr>Scores, losses, and gradients</vt:lpstr>
      <vt:lpstr>Gradient descent: iteratively follow the slope</vt:lpstr>
      <vt:lpstr>How do we compute gradients for CNNs?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But the loss is just a function of W!</vt:lpstr>
      <vt:lpstr>PowerPoint Presentation</vt:lpstr>
      <vt:lpstr>Idea #2: Calculating gradients analytically </vt:lpstr>
      <vt:lpstr>Idea #2: Calculating gradients analytically </vt:lpstr>
      <vt:lpstr> </vt:lpstr>
      <vt:lpstr>Better idea: computation graphs + backpropagation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Backpropagation</vt:lpstr>
      <vt:lpstr>PowerPoint Presentation</vt:lpstr>
      <vt:lpstr>Questions?</vt:lpstr>
      <vt:lpstr>What if the training data is very large?</vt:lpstr>
      <vt:lpstr>Alternative: stochastic gradient descent</vt:lpstr>
      <vt:lpstr>Stochastic gradient descent (SGD)</vt:lpstr>
      <vt:lpstr>PowerPoint Presentation</vt:lpstr>
      <vt:lpstr>PowerPoint Presentation</vt:lpstr>
      <vt:lpstr>Why so complicated?</vt:lpstr>
      <vt:lpstr>Visualizing Linear Classification  (slides from Abe Davis)</vt:lpstr>
      <vt:lpstr>Visualizing Classification With a Neural Network</vt:lpstr>
      <vt:lpstr>Demo</vt:lpstr>
      <vt:lpstr>What Makes Training Deep Nets Hard?</vt:lpstr>
      <vt:lpstr>Related Question: Why Convolutional Layers?</vt:lpstr>
      <vt:lpstr>Overfitting: More Parameters, More Problems</vt:lpstr>
      <vt:lpstr>Overfitting: More Parameters, More Problems</vt:lpstr>
      <vt:lpstr>Overfitting: More Parameters, More Problems</vt:lpstr>
      <vt:lpstr>Deep Learning: More Parameters, More Problems?</vt:lpstr>
      <vt:lpstr>Deep Learning: More Parameters, More Problems?</vt:lpstr>
      <vt:lpstr>How to Avoid Overfitting: Regularization</vt:lpstr>
      <vt:lpstr>Regularization: Architecture Choice</vt:lpstr>
      <vt:lpstr>PowerPoint Presentation</vt:lpstr>
      <vt:lpstr>PowerPoint Presentation</vt:lpstr>
      <vt:lpstr>PowerPoint Presentation</vt:lpstr>
      <vt:lpstr>Batch normalization</vt:lpstr>
      <vt:lpstr>PowerPoint Presentation</vt:lpstr>
      <vt:lpstr>(2) Choose your architecture</vt:lpstr>
      <vt:lpstr>(2) Choose your architecture</vt:lpstr>
      <vt:lpstr>PowerPoint Presentation</vt:lpstr>
      <vt:lpstr>PowerPoint Presentation</vt:lpstr>
      <vt:lpstr>PowerPoint Presentation</vt:lpstr>
      <vt:lpstr>PowerPoint Presentation</vt:lpstr>
      <vt:lpstr>(4) Find a learning rate</vt:lpstr>
      <vt:lpstr>PowerPoint Presentation</vt:lpstr>
      <vt:lpstr>PowerPoint Presentation</vt:lpstr>
      <vt:lpstr>PowerPoint Presentation</vt:lpstr>
      <vt:lpstr>Questions?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22: Convolutional Neural Networks, Part II</dc:title>
  <dc:creator>Noah Snavely</dc:creator>
  <cp:lastModifiedBy>Noah Snavely</cp:lastModifiedBy>
  <cp:revision>1610</cp:revision>
  <dcterms:created xsi:type="dcterms:W3CDTF">2009-08-25T02:47:59Z</dcterms:created>
  <dcterms:modified xsi:type="dcterms:W3CDTF">2021-04-28T21:52:22Z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lidoAppVersion">
    <vt:lpwstr>0.18.0.1621</vt:lpwstr>
  </property>
</Properties>
</file>