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049" r:id="rId2"/>
    <p:sldId id="1606" r:id="rId3"/>
    <p:sldId id="1609" r:id="rId4"/>
    <p:sldId id="1638" r:id="rId5"/>
    <p:sldId id="1610" r:id="rId6"/>
    <p:sldId id="1544" r:id="rId7"/>
    <p:sldId id="1545" r:id="rId8"/>
    <p:sldId id="1546" r:id="rId9"/>
    <p:sldId id="1547" r:id="rId10"/>
    <p:sldId id="1582" r:id="rId11"/>
    <p:sldId id="1580" r:id="rId12"/>
    <p:sldId id="1587" r:id="rId13"/>
    <p:sldId id="1549" r:id="rId14"/>
    <p:sldId id="1589" r:id="rId15"/>
    <p:sldId id="1550" r:id="rId16"/>
    <p:sldId id="1581" r:id="rId17"/>
    <p:sldId id="1611" r:id="rId18"/>
    <p:sldId id="1590" r:id="rId19"/>
    <p:sldId id="1591" r:id="rId20"/>
    <p:sldId id="1592" r:id="rId21"/>
    <p:sldId id="1593" r:id="rId22"/>
    <p:sldId id="1594" r:id="rId23"/>
    <p:sldId id="1595" r:id="rId24"/>
    <p:sldId id="1596" r:id="rId25"/>
    <p:sldId id="1597" r:id="rId26"/>
    <p:sldId id="1598" r:id="rId27"/>
    <p:sldId id="1599" r:id="rId28"/>
    <p:sldId id="1600" r:id="rId29"/>
    <p:sldId id="1601" r:id="rId30"/>
    <p:sldId id="1602" r:id="rId31"/>
    <p:sldId id="1603" r:id="rId32"/>
    <p:sldId id="1613" r:id="rId33"/>
    <p:sldId id="1604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800000"/>
    <a:srgbClr val="00CC00"/>
    <a:srgbClr val="FF0000"/>
    <a:srgbClr val="00FF00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444" autoAdjust="0"/>
  </p:normalViewPr>
  <p:slideViewPr>
    <p:cSldViewPr snapToGrid="0">
      <p:cViewPr varScale="1">
        <p:scale>
          <a:sx n="69" d="100"/>
          <a:sy n="69" d="100"/>
        </p:scale>
        <p:origin x="402" y="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 panose="020B0503030403020204"/>
              </a:rPr>
              <a:pPr/>
              <a:t>4/5/2021</a:t>
            </a:fld>
            <a:endParaRPr lang="en-US" dirty="0">
              <a:latin typeface="Myriad Pro" panose="020B0503030403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 panose="020B0503030403020204"/>
              </a:rPr>
              <a:pPr/>
              <a:t>‹#›</a:t>
            </a:fld>
            <a:endParaRPr lang="en-US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690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 panose="020B05030304030202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 panose="020B0503030403020204"/>
              </a:defRPr>
            </a:lvl1pPr>
          </a:lstStyle>
          <a:p>
            <a:fld id="{D492CD9C-0936-4CB5-8F47-4F37A3C1BD80}" type="datetimeFigureOut">
              <a:rPr lang="en-US" smtClean="0"/>
              <a:pPr/>
              <a:t>4/5/2021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 panose="020B05030304030202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 panose="020B0503030403020204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49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032F2-B2DA-4193-A3DE-391E420F3B65}" type="slidenum">
              <a:rPr lang="en-US"/>
              <a:pPr/>
              <a:t>10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E6A2-F6C5-49E2-8464-BE6BC418BD8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1.png"/><Relationship Id="rId5" Type="http://schemas.openxmlformats.org/officeDocument/2006/relationships/tags" Target="../tags/tag24.xml"/><Relationship Id="rId10" Type="http://schemas.openxmlformats.org/officeDocument/2006/relationships/image" Target="../media/image40.png"/><Relationship Id="rId4" Type="http://schemas.openxmlformats.org/officeDocument/2006/relationships/tags" Target="../tags/tag23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arnumber=5719620&amp;tag=1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projects/sam/" TargetMode="External"/><Relationship Id="rId2" Type="http://schemas.openxmlformats.org/officeDocument/2006/relationships/hyperlink" Target="http://www.eecs.harvard.edu/~zickler/helmholtz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S7gXih4XS7A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9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5" Type="http://schemas.openxmlformats.org/officeDocument/2006/relationships/image" Target="../media/image20.png"/><Relationship Id="rId10" Type="http://schemas.openxmlformats.org/officeDocument/2006/relationships/tags" Target="../tags/tag17.xml"/><Relationship Id="rId19" Type="http://schemas.openxmlformats.org/officeDocument/2006/relationships/image" Target="../media/image24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709" y="800716"/>
            <a:ext cx="4732432" cy="801264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Photometric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4250" y="-20329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4691" y="1600200"/>
            <a:ext cx="12441382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uddh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0" y="2692462"/>
            <a:ext cx="9847753" cy="319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55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355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1247630"/>
            <a:ext cx="1644650" cy="1644650"/>
          </a:xfrm>
          <a:prstGeom prst="rect">
            <a:avLst/>
          </a:prstGeom>
          <a:noFill/>
        </p:spPr>
      </p:pic>
      <p:sp>
        <p:nvSpPr>
          <p:cNvPr id="5396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76D353-2D59-4863-AF17-29D54951A290}"/>
              </a:ext>
            </a:extLst>
          </p:cNvPr>
          <p:cNvGrpSpPr/>
          <p:nvPr/>
        </p:nvGrpSpPr>
        <p:grpSpPr>
          <a:xfrm>
            <a:off x="1905000" y="3001817"/>
            <a:ext cx="3784600" cy="3556000"/>
            <a:chOff x="1905000" y="3001817"/>
            <a:chExt cx="3784600" cy="3556000"/>
          </a:xfrm>
        </p:grpSpPr>
        <p:pic>
          <p:nvPicPr>
            <p:cNvPr id="5396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9400" y="3687617"/>
              <a:ext cx="2870200" cy="2870200"/>
            </a:xfrm>
            <a:prstGeom prst="rect">
              <a:avLst/>
            </a:prstGeom>
            <a:noFill/>
          </p:spPr>
        </p:pic>
        <p:sp>
          <p:nvSpPr>
            <p:cNvPr id="539658" name="AutoShape 10"/>
            <p:cNvSpPr>
              <a:spLocks noChangeArrowheads="1"/>
            </p:cNvSpPr>
            <p:nvPr/>
          </p:nvSpPr>
          <p:spPr bwMode="auto">
            <a:xfrm rot="5400000">
              <a:off x="1485900" y="3420917"/>
              <a:ext cx="1676400" cy="838200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9" name="Text Box 11"/>
            <p:cNvSpPr txBox="1">
              <a:spLocks noChangeArrowheads="1"/>
            </p:cNvSpPr>
            <p:nvPr/>
          </p:nvSpPr>
          <p:spPr bwMode="auto">
            <a:xfrm>
              <a:off x="3226013" y="3336573"/>
              <a:ext cx="20569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Recovered albedo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6C4695-EACB-4796-9EE2-B76949000051}"/>
              </a:ext>
            </a:extLst>
          </p:cNvPr>
          <p:cNvGrpSpPr/>
          <p:nvPr/>
        </p:nvGrpSpPr>
        <p:grpSpPr>
          <a:xfrm>
            <a:off x="5791200" y="3244334"/>
            <a:ext cx="4343400" cy="3589709"/>
            <a:chOff x="5791200" y="3244334"/>
            <a:chExt cx="4343400" cy="3589709"/>
          </a:xfrm>
        </p:grpSpPr>
        <p:pic>
          <p:nvPicPr>
            <p:cNvPr id="53965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1200" y="3535218"/>
              <a:ext cx="4343400" cy="3298825"/>
            </a:xfrm>
            <a:prstGeom prst="rect">
              <a:avLst/>
            </a:prstGeom>
            <a:noFill/>
          </p:spPr>
        </p:pic>
        <p:sp>
          <p:nvSpPr>
            <p:cNvPr id="539660" name="Text Box 12"/>
            <p:cNvSpPr txBox="1">
              <a:spLocks noChangeArrowheads="1"/>
            </p:cNvSpPr>
            <p:nvPr/>
          </p:nvSpPr>
          <p:spPr bwMode="auto">
            <a:xfrm>
              <a:off x="6684345" y="3244334"/>
              <a:ext cx="25571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Recovered normal field</a:t>
              </a:r>
            </a:p>
          </p:txBody>
        </p:sp>
      </p:grp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8305801" y="6518130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6686F1E-2AA6-4AA7-A034-BE27DA3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80" y="1885289"/>
            <a:ext cx="1334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views</a:t>
            </a:r>
          </a:p>
        </p:txBody>
      </p:sp>
    </p:spTree>
    <p:extLst>
      <p:ext uri="{BB962C8B-B14F-4D97-AF65-F5344CB8AC3E}">
        <p14:creationId xmlns:p14="http://schemas.microsoft.com/office/powerpoint/2010/main" val="104739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77331" cy="51839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Solving the linear system per-pixel gives us an estimated surface normal for each pixel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can we compute depth from </a:t>
            </a:r>
            <a:r>
              <a:rPr lang="en-US" sz="2800" dirty="0" err="1"/>
              <a:t>normals</a:t>
            </a:r>
            <a:r>
              <a:rPr lang="en-US" sz="2800" dirty="0"/>
              <a:t>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Normals</a:t>
            </a:r>
            <a:r>
              <a:rPr lang="en-US" sz="2400" dirty="0"/>
              <a:t> are like the “derivative” of the true depth</a:t>
            </a:r>
          </a:p>
        </p:txBody>
      </p:sp>
      <p:pic>
        <p:nvPicPr>
          <p:cNvPr id="4" name="Picture 5" descr="buddhas"/>
          <p:cNvPicPr>
            <a:picLocks noChangeAspect="1" noChangeArrowheads="1"/>
          </p:cNvPicPr>
          <p:nvPr/>
        </p:nvPicPr>
        <p:blipFill rotWithShape="1">
          <a:blip r:embed="rId2" cstate="print"/>
          <a:srcRect r="36285"/>
          <a:stretch/>
        </p:blipFill>
        <p:spPr bwMode="auto">
          <a:xfrm>
            <a:off x="6457837" y="1320408"/>
            <a:ext cx="5410341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4329" y="4165687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Input photo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4760" y="4165687"/>
            <a:ext cx="176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025760" y="4057964"/>
            <a:ext cx="184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r>
              <a:rPr lang="en-US" sz="1400" dirty="0"/>
              <a:t> (needle diagram)</a:t>
            </a:r>
          </a:p>
        </p:txBody>
      </p:sp>
    </p:spTree>
    <p:extLst>
      <p:ext uri="{BB962C8B-B14F-4D97-AF65-F5344CB8AC3E}">
        <p14:creationId xmlns:p14="http://schemas.microsoft.com/office/powerpoint/2010/main" val="294613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326610" cy="4781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Integrating a set of derivatives is easy in 1D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(similar to Euler’s method from diff. eq. class)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Could integrate </a:t>
            </a:r>
            <a:r>
              <a:rPr lang="en-US" sz="2800" dirty="0" err="1"/>
              <a:t>normals</a:t>
            </a:r>
            <a:r>
              <a:rPr lang="en-US" sz="2800" dirty="0"/>
              <a:t> in each column / row separately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Wouldn’t give a good surface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Instead, we formulate as a linear system and solve for depths that </a:t>
            </a:r>
            <a:r>
              <a:rPr lang="en-US" sz="2800" i="1" dirty="0"/>
              <a:t>best agree with the surface </a:t>
            </a:r>
            <a:r>
              <a:rPr lang="en-US" sz="2800" i="1" dirty="0" err="1"/>
              <a:t>normals</a:t>
            </a:r>
            <a:endParaRPr lang="en-US" sz="2800" dirty="0"/>
          </a:p>
        </p:txBody>
      </p:sp>
      <p:pic>
        <p:nvPicPr>
          <p:cNvPr id="862210" name="Picture 2" descr="http://upload.wikimedia.org/wikipedia/commons/thumb/1/10/Euler_method.svg/330px-Euler_metho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949" y="1015066"/>
            <a:ext cx="31432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708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normals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578475"/>
            <a:ext cx="7772400" cy="1219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dirty="0"/>
              <a:t>Get a similar equation for </a:t>
            </a:r>
            <a:r>
              <a:rPr lang="en-US" b="1" dirty="0"/>
              <a:t>V</a:t>
            </a:r>
            <a:r>
              <a:rPr lang="en-US" b="1" baseline="-25000" dirty="0"/>
              <a:t>2</a:t>
            </a:r>
          </a:p>
          <a:p>
            <a:pPr lvl="1"/>
            <a:r>
              <a:rPr lang="en-US" dirty="0"/>
              <a:t>Each normal gives us two linear constraints on z</a:t>
            </a:r>
          </a:p>
          <a:p>
            <a:pPr lvl="1"/>
            <a:r>
              <a:rPr lang="en-US" dirty="0"/>
              <a:t>compute z values by solving a matrix equation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5064125" y="1219200"/>
            <a:ext cx="1201738" cy="1600200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434343"/>
              </a:gs>
              <a:gs pos="100000">
                <a:srgbClr val="DDDDDD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3735388" y="19812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 flipV="1">
            <a:off x="3057526" y="37338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reeform 10"/>
          <p:cNvSpPr>
            <a:spLocks/>
          </p:cNvSpPr>
          <p:nvPr/>
        </p:nvSpPr>
        <p:spPr bwMode="auto">
          <a:xfrm>
            <a:off x="2700339" y="3408364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Line 14"/>
          <p:cNvSpPr>
            <a:spLocks noChangeShapeType="1"/>
          </p:cNvSpPr>
          <p:nvPr/>
        </p:nvSpPr>
        <p:spPr bwMode="auto">
          <a:xfrm flipV="1">
            <a:off x="2414589" y="44005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Oval 17"/>
          <p:cNvSpPr>
            <a:spLocks noChangeArrowheads="1"/>
          </p:cNvSpPr>
          <p:nvPr/>
        </p:nvSpPr>
        <p:spPr bwMode="auto">
          <a:xfrm>
            <a:off x="3028950" y="4368800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0" name="Freeform 20"/>
          <p:cNvSpPr>
            <a:spLocks/>
          </p:cNvSpPr>
          <p:nvPr/>
        </p:nvSpPr>
        <p:spPr bwMode="auto">
          <a:xfrm>
            <a:off x="2057400" y="49799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1" name="Arc 21"/>
          <p:cNvSpPr>
            <a:spLocks/>
          </p:cNvSpPr>
          <p:nvPr/>
        </p:nvSpPr>
        <p:spPr bwMode="auto">
          <a:xfrm rot="720000">
            <a:off x="2257425" y="4995864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93280113 w 21745"/>
              <a:gd name="T3" fmla="*/ 310623868 h 21600"/>
              <a:gd name="T4" fmla="*/ 1288889 w 21745"/>
              <a:gd name="T5" fmla="*/ 31062386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 flipH="1">
            <a:off x="2057401" y="48148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3" name="Oval 23"/>
          <p:cNvSpPr>
            <a:spLocks noChangeArrowheads="1"/>
          </p:cNvSpPr>
          <p:nvPr/>
        </p:nvSpPr>
        <p:spPr bwMode="auto">
          <a:xfrm rot="-1860000">
            <a:off x="2335213" y="50006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4" name="Line 24"/>
          <p:cNvSpPr>
            <a:spLocks noChangeShapeType="1"/>
          </p:cNvSpPr>
          <p:nvPr/>
        </p:nvSpPr>
        <p:spPr bwMode="auto">
          <a:xfrm flipV="1">
            <a:off x="2057401" y="52212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507044" y="1611315"/>
            <a:ext cx="354013" cy="493713"/>
            <a:chOff x="2509" y="1015"/>
            <a:chExt cx="223" cy="311"/>
          </a:xfrm>
        </p:grpSpPr>
        <p:sp>
          <p:nvSpPr>
            <p:cNvPr id="30757" name="Oval 34"/>
            <p:cNvSpPr>
              <a:spLocks noChangeArrowheads="1"/>
            </p:cNvSpPr>
            <p:nvPr/>
          </p:nvSpPr>
          <p:spPr bwMode="auto">
            <a:xfrm>
              <a:off x="2696" y="128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8" name="Oval 33"/>
            <p:cNvSpPr>
              <a:spLocks noChangeArrowheads="1"/>
            </p:cNvSpPr>
            <p:nvPr/>
          </p:nvSpPr>
          <p:spPr bwMode="auto">
            <a:xfrm>
              <a:off x="2509" y="1015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5199062" y="1654969"/>
            <a:ext cx="714375" cy="427038"/>
            <a:chOff x="2311" y="1039"/>
            <a:chExt cx="450" cy="269"/>
          </a:xfrm>
        </p:grpSpPr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2518" y="1111"/>
              <a:ext cx="243" cy="197"/>
              <a:chOff x="2518" y="1111"/>
              <a:chExt cx="243" cy="197"/>
            </a:xfrm>
          </p:grpSpPr>
          <p:sp>
            <p:nvSpPr>
              <p:cNvPr id="30755" name="Line 36"/>
              <p:cNvSpPr>
                <a:spLocks noChangeShapeType="1"/>
              </p:cNvSpPr>
              <p:nvPr/>
            </p:nvSpPr>
            <p:spPr bwMode="auto">
              <a:xfrm>
                <a:off x="2518" y="1264"/>
                <a:ext cx="188" cy="4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6" name="Text Box 37"/>
              <p:cNvSpPr txBox="1">
                <a:spLocks noChangeArrowheads="1"/>
              </p:cNvSpPr>
              <p:nvPr/>
            </p:nvSpPr>
            <p:spPr bwMode="auto">
              <a:xfrm>
                <a:off x="2543" y="1111"/>
                <a:ext cx="2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 dirty="0"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2311" y="1039"/>
              <a:ext cx="218" cy="209"/>
              <a:chOff x="2311" y="1039"/>
              <a:chExt cx="218" cy="209"/>
            </a:xfrm>
          </p:grpSpPr>
          <p:sp>
            <p:nvSpPr>
              <p:cNvPr id="30753" name="Line 35"/>
              <p:cNvSpPr>
                <a:spLocks noChangeShapeType="1"/>
              </p:cNvSpPr>
              <p:nvPr/>
            </p:nvSpPr>
            <p:spPr bwMode="auto">
              <a:xfrm flipV="1">
                <a:off x="2518" y="1039"/>
                <a:ext cx="2" cy="209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4" name="Text Box 38"/>
              <p:cNvSpPr txBox="1">
                <a:spLocks noChangeArrowheads="1"/>
              </p:cNvSpPr>
              <p:nvPr/>
            </p:nvSpPr>
            <p:spPr bwMode="auto">
              <a:xfrm>
                <a:off x="2311" y="1039"/>
                <a:ext cx="21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 dirty="0"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292725" y="1981200"/>
            <a:ext cx="387350" cy="381000"/>
            <a:chOff x="2374" y="1248"/>
            <a:chExt cx="244" cy="240"/>
          </a:xfrm>
        </p:grpSpPr>
        <p:sp>
          <p:nvSpPr>
            <p:cNvPr id="30749" name="Line 39"/>
            <p:cNvSpPr>
              <a:spLocks noChangeShapeType="1"/>
            </p:cNvSpPr>
            <p:nvPr/>
          </p:nvSpPr>
          <p:spPr bwMode="auto">
            <a:xfrm flipH="1">
              <a:off x="2374" y="1248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0" name="Text Box 40"/>
            <p:cNvSpPr txBox="1">
              <a:spLocks noChangeArrowheads="1"/>
            </p:cNvSpPr>
            <p:nvPr/>
          </p:nvSpPr>
          <p:spPr bwMode="auto">
            <a:xfrm>
              <a:off x="2400" y="1315"/>
              <a:ext cx="2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</a:t>
              </a:r>
              <a:endParaRPr lang="en-US" sz="1200" b="1" baseline="-25000">
                <a:solidFill>
                  <a:srgbClr val="FF0000"/>
                </a:solidFill>
              </a:endParaRPr>
            </a:p>
          </p:txBody>
        </p:sp>
      </p:grpSp>
      <p:pic>
        <p:nvPicPr>
          <p:cNvPr id="30738" name="Picture 5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5725" y="4332288"/>
            <a:ext cx="36195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2411413" y="4033838"/>
            <a:ext cx="1363662" cy="671512"/>
            <a:chOff x="559" y="2541"/>
            <a:chExt cx="859" cy="423"/>
          </a:xfrm>
        </p:grpSpPr>
        <p:sp>
          <p:nvSpPr>
            <p:cNvPr id="30745" name="Oval 31"/>
            <p:cNvSpPr>
              <a:spLocks noChangeArrowheads="1"/>
            </p:cNvSpPr>
            <p:nvPr/>
          </p:nvSpPr>
          <p:spPr bwMode="auto">
            <a:xfrm>
              <a:off x="1049" y="2805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46" name="Oval 32"/>
            <p:cNvSpPr>
              <a:spLocks noChangeArrowheads="1"/>
            </p:cNvSpPr>
            <p:nvPr/>
          </p:nvSpPr>
          <p:spPr bwMode="auto">
            <a:xfrm>
              <a:off x="946" y="264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0747" name="Picture 49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9" y="2541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5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95" y="2869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0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1898650"/>
            <a:ext cx="6556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Oval 30"/>
          <p:cNvSpPr>
            <a:spLocks noChangeArrowheads="1"/>
          </p:cNvSpPr>
          <p:nvPr/>
        </p:nvSpPr>
        <p:spPr bwMode="auto">
          <a:xfrm>
            <a:off x="5489575" y="1970088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42" name="Line 57"/>
          <p:cNvSpPr>
            <a:spLocks noChangeShapeType="1"/>
          </p:cNvSpPr>
          <p:nvPr/>
        </p:nvSpPr>
        <p:spPr bwMode="auto">
          <a:xfrm>
            <a:off x="4876800" y="1981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1409" name="Picture 6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15026" y="3271838"/>
            <a:ext cx="39147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412" name="Picture 6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9950" y="4322764"/>
            <a:ext cx="4025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ea typeface="+mj-ea"/>
                <a:sym typeface="Calibri" charset="0"/>
              </a:rPr>
              <a:t>Results</a:t>
            </a:r>
            <a:endParaRPr lang="en-US" sz="1266">
              <a:sym typeface="Calibri" charset="0"/>
            </a:endParaRPr>
          </a:p>
        </p:txBody>
      </p:sp>
      <p:pic>
        <p:nvPicPr>
          <p:cNvPr id="34820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629585"/>
            <a:ext cx="9001125" cy="37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4878212" y="5599948"/>
            <a:ext cx="2419188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algn="ctr" defTabSz="642915">
              <a:defRPr/>
            </a:pPr>
            <a:r>
              <a:rPr lang="en-US" sz="1687" dirty="0">
                <a:latin typeface="+mj-lt"/>
                <a:ea typeface="ＭＳ Ｐゴシック" charset="0"/>
                <a:cs typeface="Arial" charset="0"/>
                <a:sym typeface="Arial" charset="0"/>
              </a:rPr>
              <a:t>from Athos </a:t>
            </a:r>
            <a:r>
              <a:rPr lang="en-US" sz="1687" dirty="0" err="1">
                <a:latin typeface="+mj-lt"/>
                <a:ea typeface="ＭＳ Ｐゴシック" charset="0"/>
                <a:cs typeface="Arial" charset="0"/>
                <a:sym typeface="Arial" charset="0"/>
              </a:rPr>
              <a:t>Georghiades</a:t>
            </a:r>
            <a:endParaRPr lang="en-US" sz="1687" dirty="0">
              <a:latin typeface="+mj-lt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49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1748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231" y="2144409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Photometric Stereo from Colored Lighting</a:t>
            </a:r>
          </a:p>
        </p:txBody>
      </p:sp>
      <p:pic>
        <p:nvPicPr>
          <p:cNvPr id="861186" name="Picture 2" descr="Example re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03" y="2280539"/>
            <a:ext cx="5023007" cy="3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97301" y="5826151"/>
            <a:ext cx="869892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Video </a:t>
            </a:r>
            <a:r>
              <a:rPr lang="en-US" sz="1700" b="1" dirty="0" err="1"/>
              <a:t>Normals</a:t>
            </a:r>
            <a:r>
              <a:rPr lang="en-US" sz="1700" b="1" dirty="0"/>
              <a:t> from Colored Lights</a:t>
            </a:r>
          </a:p>
          <a:p>
            <a:r>
              <a:rPr lang="en-US" sz="1700" dirty="0"/>
              <a:t>Gabriel J. </a:t>
            </a:r>
            <a:r>
              <a:rPr lang="en-US" sz="1700" dirty="0" err="1"/>
              <a:t>Brostow</a:t>
            </a:r>
            <a:r>
              <a:rPr lang="en-US" sz="1700" dirty="0"/>
              <a:t>, Carlos Hernández, George </a:t>
            </a:r>
            <a:r>
              <a:rPr lang="en-US" sz="1700" dirty="0" err="1"/>
              <a:t>Vogiatzis</a:t>
            </a:r>
            <a:r>
              <a:rPr lang="en-US" sz="1700" dirty="0"/>
              <a:t>, </a:t>
            </a:r>
            <a:r>
              <a:rPr lang="en-US" sz="1700" dirty="0" err="1"/>
              <a:t>Björn</a:t>
            </a:r>
            <a:r>
              <a:rPr lang="en-US" sz="1700" dirty="0"/>
              <a:t> </a:t>
            </a:r>
            <a:r>
              <a:rPr lang="en-US" sz="1700" dirty="0" err="1"/>
              <a:t>Stenger</a:t>
            </a:r>
            <a:r>
              <a:rPr lang="en-US" sz="1700" dirty="0"/>
              <a:t>, Roberto </a:t>
            </a:r>
            <a:r>
              <a:rPr lang="en-US" sz="1700" dirty="0" err="1"/>
              <a:t>Cipolla</a:t>
            </a:r>
            <a:endParaRPr lang="en-US" sz="1700" dirty="0"/>
          </a:p>
          <a:p>
            <a:r>
              <a:rPr lang="en-US" sz="1700" dirty="0">
                <a:hlinkClick r:id="rId3"/>
              </a:rPr>
              <a:t>IEEE TPAMI</a:t>
            </a:r>
            <a:r>
              <a:rPr lang="en-US" sz="1700" dirty="0"/>
              <a:t>, Vol. 33, No. 10, pages 2104-2114, October 2011.</a:t>
            </a:r>
          </a:p>
        </p:txBody>
      </p:sp>
      <p:pic>
        <p:nvPicPr>
          <p:cNvPr id="861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09" y="2316750"/>
            <a:ext cx="4077830" cy="32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382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160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now, ignore </a:t>
            </a:r>
            <a:r>
              <a:rPr lang="en-US" dirty="0" err="1"/>
              <a:t>specular</a:t>
            </a:r>
            <a:r>
              <a:rPr lang="en-US" dirty="0"/>
              <a:t> reflection</a:t>
            </a:r>
          </a:p>
        </p:txBody>
      </p:sp>
      <p:pic>
        <p:nvPicPr>
          <p:cNvPr id="5122" name="Picture 2" descr="http://www.akworld.net/webblog/wp-content/uploads/2007/06/ref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00200"/>
            <a:ext cx="3832006" cy="4621284"/>
          </a:xfrm>
          <a:prstGeom prst="rect">
            <a:avLst/>
          </a:prstGeom>
          <a:noFill/>
        </p:spPr>
      </p:pic>
      <p:pic>
        <p:nvPicPr>
          <p:cNvPr id="5124" name="Picture 4" descr="Refl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33600"/>
            <a:ext cx="4648200" cy="36546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9565324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Refraction…</a:t>
            </a:r>
          </a:p>
        </p:txBody>
      </p:sp>
      <p:pic>
        <p:nvPicPr>
          <p:cNvPr id="71682" name="Picture 2" descr="http://farm2.static.flickr.com/1320/902941386_6a0c368f8c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89500" cy="3672558"/>
          </a:xfrm>
          <a:prstGeom prst="rect">
            <a:avLst/>
          </a:prstGeom>
          <a:noFill/>
        </p:spPr>
      </p:pic>
      <p:pic>
        <p:nvPicPr>
          <p:cNvPr id="71684" name="Picture 4" descr="http://levelofdetail.files.wordpress.com/2008/01/caus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981201"/>
            <a:ext cx="3924300" cy="36290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2549630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FCE-97E1-4305-942B-13912DC8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094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Recap: </a:t>
            </a:r>
            <a:br>
              <a:rPr lang="en-US" dirty="0"/>
            </a:br>
            <a:r>
              <a:rPr lang="en-US" dirty="0"/>
              <a:t>Lambertian (Diffuse) Reflectance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8035F-E8A6-479F-829E-CA07ED0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79" y="3475976"/>
            <a:ext cx="4672208" cy="3101128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/>
              <a:t>: observed image intensity</a:t>
            </a: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baseline="-25000" dirty="0"/>
              <a:t> </a:t>
            </a:r>
            <a:r>
              <a:rPr lang="en-US" sz="2800" dirty="0"/>
              <a:t>: object albedo</a:t>
            </a:r>
            <a:endParaRPr lang="en-US" sz="2800" baseline="-25000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/>
              <a:t> </a:t>
            </a:r>
            <a:r>
              <a:rPr lang="en-US" sz="2800" dirty="0"/>
              <a:t>: surface normal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: light source direction</a:t>
            </a:r>
            <a:endParaRPr lang="en-US" sz="2800" i="1" dirty="0"/>
          </a:p>
        </p:txBody>
      </p:sp>
      <p:pic>
        <p:nvPicPr>
          <p:cNvPr id="4" name="Picture 2" descr="shade_geom">
            <a:extLst>
              <a:ext uri="{FF2B5EF4-FFF2-40B4-BE49-F238E27FC236}">
                <a16:creationId xmlns:a16="http://schemas.microsoft.com/office/drawing/2014/main" id="{DB991DAB-AF39-454D-99CB-6CA6E476F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0" y="1661847"/>
            <a:ext cx="2928938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Edittex">
            <a:extLst>
              <a:ext uri="{FF2B5EF4-FFF2-40B4-BE49-F238E27FC236}">
                <a16:creationId xmlns:a16="http://schemas.microsoft.com/office/drawing/2014/main" id="{9BBB40FA-816B-4C9C-94FF-55B1BF622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7" y="2467752"/>
            <a:ext cx="3341936" cy="6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27243-9333-4D31-87CA-3E3BB42EBA3B}"/>
              </a:ext>
            </a:extLst>
          </p:cNvPr>
          <p:cNvGrpSpPr/>
          <p:nvPr/>
        </p:nvGrpSpPr>
        <p:grpSpPr>
          <a:xfrm>
            <a:off x="2448162" y="3879133"/>
            <a:ext cx="8321438" cy="2945040"/>
            <a:chOff x="924162" y="3879133"/>
            <a:chExt cx="8321438" cy="2945040"/>
          </a:xfrm>
        </p:grpSpPr>
        <p:pic>
          <p:nvPicPr>
            <p:cNvPr id="6" name="Picture 3" descr="pasted-image.jpg">
              <a:extLst>
                <a:ext uri="{FF2B5EF4-FFF2-40B4-BE49-F238E27FC236}">
                  <a16:creationId xmlns:a16="http://schemas.microsoft.com/office/drawing/2014/main" id="{A949AB19-FED7-4057-BCA8-040B4489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7683" r="14838" b="5634"/>
            <a:stretch>
              <a:fillRect/>
            </a:stretch>
          </p:blipFill>
          <p:spPr bwMode="auto">
            <a:xfrm>
              <a:off x="924162" y="3879133"/>
              <a:ext cx="2908846" cy="2877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2C6721-924E-489C-90FB-8922A3DEC3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0146" y="6356959"/>
              <a:ext cx="845506" cy="1440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B810F-DEBD-4173-A6C4-29501F3E9E92}"/>
                </a:ext>
              </a:extLst>
            </p:cNvPr>
            <p:cNvSpPr txBox="1"/>
            <p:nvPr/>
          </p:nvSpPr>
          <p:spPr>
            <a:xfrm>
              <a:off x="4872626" y="6177842"/>
              <a:ext cx="437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Lambertian sphere with constant albedo lit by a directional light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99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Interreflections</a:t>
            </a:r>
            <a:r>
              <a:rPr lang="en-US" dirty="0"/>
              <a:t>…</a:t>
            </a:r>
          </a:p>
        </p:txBody>
      </p:sp>
      <p:pic>
        <p:nvPicPr>
          <p:cNvPr id="72706" name="Picture 2" descr="Room sweet 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276600" cy="5007904"/>
          </a:xfrm>
          <a:prstGeom prst="rect">
            <a:avLst/>
          </a:prstGeom>
          <a:noFill/>
        </p:spPr>
      </p:pic>
      <p:pic>
        <p:nvPicPr>
          <p:cNvPr id="72708" name="Picture 4" descr="Room with a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3617781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35532193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Subsurface Scattering…</a:t>
            </a:r>
          </a:p>
        </p:txBody>
      </p:sp>
      <p:pic>
        <p:nvPicPr>
          <p:cNvPr id="75778" name="Picture 2" descr="http://www.atlsemi.com/ver3/products/tech/cinefx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4191000" cy="4191000"/>
          </a:xfrm>
          <a:prstGeom prst="rect">
            <a:avLst/>
          </a:prstGeom>
          <a:noFill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2286001"/>
            <a:ext cx="4200525" cy="30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6855230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1"/>
            <a:ext cx="10972800" cy="4869057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dirty="0"/>
              <a:t>Bigger problems</a:t>
            </a:r>
          </a:p>
          <a:p>
            <a:pPr lvl="1"/>
            <a:r>
              <a:rPr lang="en-US" dirty="0"/>
              <a:t>doesn’t work for shiny things, semi-translucent things</a:t>
            </a:r>
          </a:p>
          <a:p>
            <a:pPr lvl="1"/>
            <a:r>
              <a:rPr lang="en-US" dirty="0"/>
              <a:t>shadows, inter-reflections</a:t>
            </a:r>
          </a:p>
          <a:p>
            <a:pPr>
              <a:buFontTx/>
              <a:buNone/>
            </a:pPr>
            <a:r>
              <a:rPr lang="en-US" dirty="0"/>
              <a:t>Smaller problems</a:t>
            </a:r>
          </a:p>
          <a:p>
            <a:pPr lvl="1"/>
            <a:r>
              <a:rPr lang="en-US" dirty="0"/>
              <a:t>camera and lights have to be distant</a:t>
            </a:r>
          </a:p>
          <a:p>
            <a:pPr lvl="1"/>
            <a:r>
              <a:rPr lang="en-US" dirty="0"/>
              <a:t>calibration requirements</a:t>
            </a:r>
          </a:p>
          <a:p>
            <a:pPr lvl="2"/>
            <a:r>
              <a:rPr lang="en-US" dirty="0"/>
              <a:t>measure light source directions, intensities</a:t>
            </a:r>
          </a:p>
          <a:p>
            <a:pPr lvl="2"/>
            <a:r>
              <a:rPr lang="en-US" dirty="0"/>
              <a:t>camera response function</a:t>
            </a:r>
          </a:p>
          <a:p>
            <a:pPr>
              <a:buFontTx/>
              <a:buNone/>
            </a:pPr>
            <a:r>
              <a:rPr lang="en-US" dirty="0"/>
              <a:t>Newer work addresses some of these issues</a:t>
            </a:r>
          </a:p>
          <a:p>
            <a:pPr>
              <a:buFontTx/>
              <a:buNone/>
            </a:pPr>
            <a:r>
              <a:rPr lang="en-US" dirty="0"/>
              <a:t>Some pointers for further reading:</a:t>
            </a:r>
          </a:p>
          <a:p>
            <a:pPr lvl="1"/>
            <a:r>
              <a:rPr lang="en-US" sz="1600" dirty="0"/>
              <a:t>Zickler, </a:t>
            </a:r>
            <a:r>
              <a:rPr lang="en-US" sz="1600" dirty="0" err="1"/>
              <a:t>Belhumeur</a:t>
            </a:r>
            <a:r>
              <a:rPr lang="en-US" sz="1600" dirty="0"/>
              <a:t>, and Kriegman, </a:t>
            </a:r>
            <a:r>
              <a:rPr lang="en-US" sz="1600" i="1" dirty="0"/>
              <a:t>"</a:t>
            </a:r>
            <a:r>
              <a:rPr lang="en-US" sz="1600" i="1" dirty="0">
                <a:hlinkClick r:id="rId2"/>
              </a:rPr>
              <a:t>Helmholtz </a:t>
            </a:r>
            <a:r>
              <a:rPr lang="en-US" sz="1600" i="1" dirty="0" err="1">
                <a:hlinkClick r:id="rId2"/>
              </a:rPr>
              <a:t>Stereopsis</a:t>
            </a:r>
            <a:r>
              <a:rPr lang="en-US" sz="1600" i="1" dirty="0">
                <a:hlinkClick r:id="rId2"/>
              </a:rPr>
              <a:t>: Exploiting Reciprocity for Surface Reconstruction</a:t>
            </a:r>
            <a:r>
              <a:rPr lang="en-US" sz="1600" i="1" dirty="0"/>
              <a:t>."</a:t>
            </a:r>
            <a:r>
              <a:rPr lang="en-US" sz="1600" dirty="0"/>
              <a:t> IJCV, Vol. 49 No. 2/3, pp 215-227.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Hertzmann &amp; Seitz, “</a:t>
            </a:r>
            <a:r>
              <a:rPr lang="en-US" sz="1600" i="1" dirty="0">
                <a:hlinkClick r:id="rId3"/>
              </a:rPr>
              <a:t>Example-Based Photometric Stereo: Shape Reconstruction with General, Varying BRDFs</a:t>
            </a:r>
            <a:r>
              <a:rPr lang="en-US" sz="1600" dirty="0"/>
              <a:t>.” IEEE Trans. PAMI 2005</a:t>
            </a:r>
          </a:p>
        </p:txBody>
      </p:sp>
    </p:spTree>
    <p:extLst>
      <p:ext uri="{BB962C8B-B14F-4D97-AF65-F5344CB8AC3E}">
        <p14:creationId xmlns:p14="http://schemas.microsoft.com/office/powerpoint/2010/main" val="1611752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3141"/>
            <a:ext cx="9144000" cy="4531718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113298" y="6268897"/>
            <a:ext cx="3964291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940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/>
          </p:cNvSpPr>
          <p:nvPr/>
        </p:nvSpPr>
        <p:spPr bwMode="auto">
          <a:xfrm>
            <a:off x="4113298" y="6268897"/>
            <a:ext cx="3964291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318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046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429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7175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74" y="50230"/>
            <a:ext cx="9008939" cy="67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7726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8610" name="Picture 3" descr="Screen Shot 2016-04-11 at 9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>
            <a:fillRect/>
          </a:stretch>
        </p:blipFill>
        <p:spPr bwMode="auto">
          <a:xfrm>
            <a:off x="1524000" y="0"/>
            <a:ext cx="8813602" cy="23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Screen Shot 2016-04-11 at 9.3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/>
          <a:stretch>
            <a:fillRect/>
          </a:stretch>
        </p:blipFill>
        <p:spPr bwMode="auto">
          <a:xfrm>
            <a:off x="2559845" y="2357439"/>
            <a:ext cx="6375797" cy="456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1647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82" y="-23812"/>
            <a:ext cx="10880436" cy="1143000"/>
          </a:xfrm>
        </p:spPr>
        <p:txBody>
          <a:bodyPr>
            <a:noAutofit/>
          </a:bodyPr>
          <a:lstStyle/>
          <a:p>
            <a:r>
              <a:rPr lang="en-US" sz="3600" dirty="0"/>
              <a:t>Can we determine shape from lighting?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09800" y="4843600"/>
            <a:ext cx="7772400" cy="201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these spheres?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 just flat discs painted with varying albedo?</a:t>
            </a:r>
          </a:p>
        </p:txBody>
      </p:sp>
      <p:pic>
        <p:nvPicPr>
          <p:cNvPr id="859138" name="Picture 2" descr="http://mmack.files.wordpress.com/2009/12/diffuse_sph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19" y="1116956"/>
            <a:ext cx="4857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1441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9634" name="Picture 5" descr="Screen Shot 2016-04-11 at 9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7672" r="4874"/>
          <a:stretch>
            <a:fillRect/>
          </a:stretch>
        </p:blipFill>
        <p:spPr bwMode="auto">
          <a:xfrm>
            <a:off x="1649016" y="535782"/>
            <a:ext cx="9007822" cy="56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922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6428" y="6144873"/>
            <a:ext cx="10839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Myriad Pro" panose="020B0503030403020204"/>
                <a:ea typeface="ＭＳ Ｐゴシック"/>
                <a:cs typeface="Calibri"/>
                <a:hlinkClick r:id="rId2"/>
              </a:rPr>
              <a:t>https://www.youtube.com/watch?v=S7gXih4XS7A</a:t>
            </a:r>
            <a:endParaRPr lang="en-US" dirty="0">
              <a:solidFill>
                <a:srgbClr val="000000"/>
              </a:solidFill>
              <a:latin typeface="Myriad Pro" panose="020B0503030403020204"/>
              <a:ea typeface="ＭＳ Ｐゴシック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611" y="713128"/>
            <a:ext cx="7352778" cy="543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459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60AA6-B37C-4CA7-8DAB-6086C737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7079"/>
            <a:ext cx="9144000" cy="64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36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28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Image: Shape from shading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583382" y="1282191"/>
            <a:ext cx="3200400" cy="75045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/>
              <a:t>Suppose (for now)  </a:t>
            </a:r>
          </a:p>
        </p:txBody>
      </p:sp>
      <p:pic>
        <p:nvPicPr>
          <p:cNvPr id="25604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051" y="1378706"/>
            <a:ext cx="10334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2609850" y="1551203"/>
            <a:ext cx="2133600" cy="1558925"/>
            <a:chOff x="912" y="2832"/>
            <a:chExt cx="1928" cy="1408"/>
          </a:xfrm>
        </p:grpSpPr>
        <p:pic>
          <p:nvPicPr>
            <p:cNvPr id="25608" name="Picture 19" descr="shade_ge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0" name="Freeform 21"/>
            <p:cNvSpPr>
              <a:spLocks noChangeAspect="1"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52 h 168"/>
                <a:gd name="T2" fmla="*/ 30 w 240"/>
                <a:gd name="T3" fmla="*/ 7 h 168"/>
                <a:gd name="T4" fmla="*/ 74 w 240"/>
                <a:gd name="T5" fmla="*/ 7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34206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0182" y="1950543"/>
            <a:ext cx="2133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207" name="Rectangle 31"/>
          <p:cNvSpPr>
            <a:spLocks noChangeArrowheads="1"/>
          </p:cNvSpPr>
          <p:nvPr/>
        </p:nvSpPr>
        <p:spPr bwMode="auto">
          <a:xfrm>
            <a:off x="1440873" y="3581400"/>
            <a:ext cx="9462654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You can directly measure angle between normal and light source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Not quite enough information to compute surface shape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But can be if you add some additional info, for example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assume a few of the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 are known (e.g., along silhouette)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constraints on neighboring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—“</a:t>
            </a:r>
            <a:r>
              <a:rPr lang="en-US" dirty="0" err="1">
                <a:solidFill>
                  <a:srgbClr val="000000"/>
                </a:solidFill>
              </a:rPr>
              <a:t>integrability</a:t>
            </a:r>
            <a:r>
              <a:rPr lang="en-US" dirty="0">
                <a:solidFill>
                  <a:srgbClr val="000000"/>
                </a:solidFill>
              </a:rPr>
              <a:t>” 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smoothness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Hard to get it to work well in practice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plus, how many real objects have constant albedo?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But, deep learning can help</a:t>
            </a:r>
          </a:p>
        </p:txBody>
      </p:sp>
      <p:pic>
        <p:nvPicPr>
          <p:cNvPr id="12" name="Picture 3" descr="pasted-image.jpg">
            <a:extLst>
              <a:ext uri="{FF2B5EF4-FFF2-40B4-BE49-F238E27FC236}">
                <a16:creationId xmlns:a16="http://schemas.microsoft.com/office/drawing/2014/main" id="{C3A2F4F9-70E3-4A6B-A432-A9B353CD8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7683" r="14838" b="5634"/>
          <a:stretch>
            <a:fillRect/>
          </a:stretch>
        </p:blipFill>
        <p:spPr bwMode="auto">
          <a:xfrm>
            <a:off x="841388" y="1601986"/>
            <a:ext cx="1473187" cy="145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7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79BD-AC93-4BDD-B464-EB491081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more than one photo!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4E19-3C46-4E48-A516-C18F8DD9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424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6477000" y="2759362"/>
            <a:ext cx="374650" cy="654050"/>
            <a:chOff x="3293" y="1471"/>
            <a:chExt cx="466" cy="813"/>
          </a:xfrm>
        </p:grpSpPr>
        <p:sp>
          <p:nvSpPr>
            <p:cNvPr id="2665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Freeform 37"/>
          <p:cNvSpPr>
            <a:spLocks/>
          </p:cNvSpPr>
          <p:nvPr/>
        </p:nvSpPr>
        <p:spPr bwMode="auto">
          <a:xfrm>
            <a:off x="3962400" y="3597562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38"/>
          <p:cNvSpPr>
            <a:spLocks noChangeArrowheads="1"/>
          </p:cNvSpPr>
          <p:nvPr/>
        </p:nvSpPr>
        <p:spPr bwMode="auto">
          <a:xfrm>
            <a:off x="4991100" y="3564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Line 39"/>
          <p:cNvSpPr>
            <a:spLocks noChangeShapeType="1"/>
          </p:cNvSpPr>
          <p:nvPr/>
        </p:nvSpPr>
        <p:spPr bwMode="auto">
          <a:xfrm flipV="1">
            <a:off x="5029200" y="2835562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Text Box 42"/>
          <p:cNvSpPr txBox="1">
            <a:spLocks noChangeArrowheads="1"/>
          </p:cNvSpPr>
          <p:nvPr/>
        </p:nvSpPr>
        <p:spPr bwMode="auto">
          <a:xfrm>
            <a:off x="4876800" y="25307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124200" y="2225962"/>
            <a:ext cx="1905000" cy="1371600"/>
            <a:chOff x="1008" y="1152"/>
            <a:chExt cx="1200" cy="864"/>
          </a:xfrm>
        </p:grpSpPr>
        <p:sp>
          <p:nvSpPr>
            <p:cNvPr id="26648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26650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1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</a:rPr>
                  <a:t>L</a:t>
                </a:r>
                <a:r>
                  <a:rPr lang="en-US" sz="1600" b="1" baseline="-2500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5029200" y="1692562"/>
            <a:ext cx="914400" cy="1905000"/>
            <a:chOff x="2208" y="816"/>
            <a:chExt cx="576" cy="1200"/>
          </a:xfrm>
        </p:grpSpPr>
        <p:sp>
          <p:nvSpPr>
            <p:cNvPr id="26645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6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7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6634" name="Line 49"/>
          <p:cNvSpPr>
            <a:spLocks noChangeShapeType="1"/>
          </p:cNvSpPr>
          <p:nvPr/>
        </p:nvSpPr>
        <p:spPr bwMode="auto">
          <a:xfrm flipV="1">
            <a:off x="5029200" y="3368962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5" name="Text Box 50"/>
          <p:cNvSpPr txBox="1">
            <a:spLocks noChangeArrowheads="1"/>
          </p:cNvSpPr>
          <p:nvPr/>
        </p:nvSpPr>
        <p:spPr bwMode="auto">
          <a:xfrm>
            <a:off x="5486400" y="33689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114800" y="1768762"/>
            <a:ext cx="914400" cy="1828800"/>
            <a:chOff x="1632" y="864"/>
            <a:chExt cx="576" cy="1152"/>
          </a:xfrm>
        </p:grpSpPr>
        <p:sp>
          <p:nvSpPr>
            <p:cNvPr id="26642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3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7588" y="2576801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350" y="309908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2350" y="363248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2286000" y="4435762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write this as a matrix equation: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4964" y="5108862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2084" y="2577244"/>
            <a:ext cx="581950" cy="58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4143" y="1384825"/>
            <a:ext cx="587828" cy="5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5483" y="1507505"/>
            <a:ext cx="581950" cy="5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equations</a:t>
            </a:r>
          </a:p>
        </p:txBody>
      </p:sp>
      <p:pic>
        <p:nvPicPr>
          <p:cNvPr id="2765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5650" y="4040189"/>
            <a:ext cx="1333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88038" y="4044951"/>
            <a:ext cx="284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4"/>
          <p:cNvSpPr>
            <a:spLocks/>
          </p:cNvSpPr>
          <p:nvPr/>
        </p:nvSpPr>
        <p:spPr bwMode="auto">
          <a:xfrm rot="-5400000">
            <a:off x="5867400" y="3452813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AutoShape 15"/>
          <p:cNvSpPr>
            <a:spLocks/>
          </p:cNvSpPr>
          <p:nvPr/>
        </p:nvSpPr>
        <p:spPr bwMode="auto">
          <a:xfrm rot="-5400000">
            <a:off x="4876800" y="3224213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AutoShape 16"/>
          <p:cNvSpPr>
            <a:spLocks/>
          </p:cNvSpPr>
          <p:nvPr/>
        </p:nvSpPr>
        <p:spPr bwMode="auto">
          <a:xfrm rot="-5400000">
            <a:off x="3200400" y="3376613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6248" name="Picture 2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7647" y="2948132"/>
            <a:ext cx="14668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49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87335" y="3633932"/>
            <a:ext cx="1433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60688" y="2044700"/>
            <a:ext cx="33845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0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53000" y="4043364"/>
            <a:ext cx="2174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124200" y="4349750"/>
            <a:ext cx="3124200" cy="152400"/>
            <a:chOff x="1776" y="2208"/>
            <a:chExt cx="1968" cy="96"/>
          </a:xfrm>
        </p:grpSpPr>
        <p:pic>
          <p:nvPicPr>
            <p:cNvPr id="27662" name="Picture 3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4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42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6269" name="Picture 4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73048" y="2243282"/>
            <a:ext cx="16017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515BC2-BC88-4DA8-8ABC-BA7CBCF8C1C7}"/>
              </a:ext>
            </a:extLst>
          </p:cNvPr>
          <p:cNvSpPr/>
          <p:nvPr/>
        </p:nvSpPr>
        <p:spPr>
          <a:xfrm>
            <a:off x="1428099" y="5508914"/>
            <a:ext cx="891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Solve one such linear system </a:t>
            </a:r>
            <a:r>
              <a:rPr lang="en-US" sz="2000" b="1" dirty="0"/>
              <a:t>per pixel</a:t>
            </a:r>
            <a:r>
              <a:rPr lang="en-US" sz="2000" dirty="0"/>
              <a:t> to solve for that pixel’s surface normal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three lights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812636" y="1550987"/>
            <a:ext cx="7772400" cy="6096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dirty="0"/>
              <a:t>Can get better results by using more than 3 lights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5292" y="5758873"/>
            <a:ext cx="2551113" cy="976313"/>
            <a:chOff x="2916" y="3360"/>
            <a:chExt cx="1607" cy="615"/>
          </a:xfrm>
        </p:grpSpPr>
        <p:sp>
          <p:nvSpPr>
            <p:cNvPr id="28682" name="Line 15"/>
            <p:cNvSpPr>
              <a:spLocks noChangeShapeType="1"/>
            </p:cNvSpPr>
            <p:nvPr/>
          </p:nvSpPr>
          <p:spPr bwMode="auto">
            <a:xfrm flipH="1" flipV="1">
              <a:off x="3360" y="3360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83" name="Text Box 16"/>
            <p:cNvSpPr txBox="1">
              <a:spLocks noChangeArrowheads="1"/>
            </p:cNvSpPr>
            <p:nvPr/>
          </p:nvSpPr>
          <p:spPr bwMode="auto">
            <a:xfrm>
              <a:off x="2916" y="3744"/>
              <a:ext cx="1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What’s the size of 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 b="1" baseline="30000">
                  <a:solidFill>
                    <a:srgbClr val="000000"/>
                  </a:solidFill>
                </a:rPr>
                <a:t>T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>
                  <a:solidFill>
                    <a:srgbClr val="000000"/>
                  </a:solidFill>
                </a:rPr>
                <a:t>?</a:t>
              </a:r>
            </a:p>
          </p:txBody>
        </p:sp>
      </p:grpSp>
      <p:pic>
        <p:nvPicPr>
          <p:cNvPr id="28677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4" y="2211388"/>
            <a:ext cx="3200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32891" y="3701472"/>
            <a:ext cx="7772400" cy="2895600"/>
            <a:chOff x="432" y="2064"/>
            <a:chExt cx="4896" cy="1824"/>
          </a:xfrm>
        </p:grpSpPr>
        <p:sp>
          <p:nvSpPr>
            <p:cNvPr id="28679" name="Rectangle 6"/>
            <p:cNvSpPr>
              <a:spLocks noChangeArrowheads="1"/>
            </p:cNvSpPr>
            <p:nvPr/>
          </p:nvSpPr>
          <p:spPr bwMode="auto">
            <a:xfrm>
              <a:off x="432" y="206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Least squares solution:</a:t>
              </a:r>
            </a:p>
          </p:txBody>
        </p:sp>
        <p:sp>
          <p:nvSpPr>
            <p:cNvPr id="28680" name="Rectangle 13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Solve for N, k</a:t>
              </a:r>
              <a:r>
                <a:rPr lang="en-US" baseline="-25000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 as before</a:t>
              </a:r>
            </a:p>
          </p:txBody>
        </p:sp>
        <p:pic>
          <p:nvPicPr>
            <p:cNvPr id="28681" name="Picture 23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light source directions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Trick: place a chrome sphere in the scene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location of the highlight tells you where the light source is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820988" y="4281488"/>
            <a:ext cx="73136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9701" name="Picture 7" descr="sp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988" y="2379662"/>
            <a:ext cx="63627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 = 1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0"/>
  <p:tag name="BOXFONT" val="10"/>
  <p:tag name="BOXWRAP" val="False"/>
  <p:tag name="WORKAROUNDTRANSPARENCYBUG" val="False"/>
  <p:tag name="BITMAPFORMAT" val="bmpmono"/>
  <p:tag name="DEBUGINTERACTIVE" val="True"/>
  <p:tag name="ORIGWIDTH" val="62"/>
  <p:tag name="PICTUREFILESIZE" val="440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I &amp; = &amp; k_d {\bf N} \cdot {\bf L} \\&#10;&amp; = &amp; {\bf N} \cdot {\bf L} \\&#10; &amp; = &amp; cos~\theta_i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28"/>
  <p:tag name="PICTUREFILESIZE" val="366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333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, z_{xy}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7"/>
  <p:tag name="PICTUREFILESIZE" val="674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_1 &amp; = &amp; (x+1, y, z_{x+1,y}) - (x,y,z_{xy}) \\&#10;&amp; = &amp; (1, 0, 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51"/>
  <p:tag name="PICTUREFILESIZE" val="6705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0 &amp; = &amp; N \cdot V_1 \\&#10;&amp; = &amp; (n_x, n_y, n_z) \cdot (1, 0, z_{x+1,y} - z_{xy}) \\&#10;&amp; = &amp; n_x + n_z(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61"/>
  <p:tag name="PICTUREFILESIZE" val="10528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+1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+1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31298</TotalTime>
  <Words>640</Words>
  <Application>Microsoft Office PowerPoint</Application>
  <PresentationFormat>Widescreen</PresentationFormat>
  <Paragraphs>110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Helvetica Light</vt:lpstr>
      <vt:lpstr>Myriad Pro</vt:lpstr>
      <vt:lpstr>Times New Roman</vt:lpstr>
      <vt:lpstr>Office Theme</vt:lpstr>
      <vt:lpstr>Photometric stereo</vt:lpstr>
      <vt:lpstr>Recap:  Lambertian (Diffuse) Reflectance</vt:lpstr>
      <vt:lpstr>Can we determine shape from lighting?</vt:lpstr>
      <vt:lpstr>A Single Image: Shape from shading</vt:lpstr>
      <vt:lpstr>Let’s take more than one photo!</vt:lpstr>
      <vt:lpstr>Photometric stereo</vt:lpstr>
      <vt:lpstr>Solving the equations</vt:lpstr>
      <vt:lpstr>More than three lights</vt:lpstr>
      <vt:lpstr>Computing light source directions</vt:lpstr>
      <vt:lpstr>Example</vt:lpstr>
      <vt:lpstr>Depth from normals</vt:lpstr>
      <vt:lpstr>Normal Integration</vt:lpstr>
      <vt:lpstr>Depth from normals</vt:lpstr>
      <vt:lpstr>Results</vt:lpstr>
      <vt:lpstr>Results</vt:lpstr>
      <vt:lpstr>Extension</vt:lpstr>
      <vt:lpstr>Questions?</vt:lpstr>
      <vt:lpstr>For now, ignore specular reflection</vt:lpstr>
      <vt:lpstr>And Refraction…</vt:lpstr>
      <vt:lpstr>And Interreflections…</vt:lpstr>
      <vt:lpstr>And Subsurface Scattering…</vt:lpstr>
      <vt:lpstr>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1525</cp:revision>
  <dcterms:created xsi:type="dcterms:W3CDTF">2009-08-25T02:47:59Z</dcterms:created>
  <dcterms:modified xsi:type="dcterms:W3CDTF">2021-04-05T21:49:12Z</dcterms:modified>
</cp:coreProperties>
</file>