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4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5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6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17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18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9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78" r:id="rId2"/>
    <p:sldId id="792" r:id="rId3"/>
    <p:sldId id="749" r:id="rId4"/>
    <p:sldId id="815" r:id="rId5"/>
    <p:sldId id="1586" r:id="rId6"/>
    <p:sldId id="797" r:id="rId7"/>
    <p:sldId id="751" r:id="rId8"/>
    <p:sldId id="1590" r:id="rId9"/>
    <p:sldId id="752" r:id="rId10"/>
    <p:sldId id="753" r:id="rId11"/>
    <p:sldId id="813" r:id="rId12"/>
    <p:sldId id="754" r:id="rId13"/>
    <p:sldId id="755" r:id="rId14"/>
    <p:sldId id="756" r:id="rId15"/>
    <p:sldId id="757" r:id="rId16"/>
    <p:sldId id="758" r:id="rId17"/>
    <p:sldId id="798" r:id="rId18"/>
    <p:sldId id="799" r:id="rId19"/>
    <p:sldId id="800" r:id="rId20"/>
    <p:sldId id="810" r:id="rId21"/>
    <p:sldId id="801" r:id="rId22"/>
    <p:sldId id="802" r:id="rId23"/>
    <p:sldId id="803" r:id="rId24"/>
    <p:sldId id="1594" r:id="rId25"/>
    <p:sldId id="1592" r:id="rId26"/>
    <p:sldId id="805" r:id="rId27"/>
    <p:sldId id="806" r:id="rId28"/>
    <p:sldId id="1593" r:id="rId29"/>
    <p:sldId id="808" r:id="rId30"/>
    <p:sldId id="809" r:id="rId31"/>
    <p:sldId id="761" r:id="rId32"/>
    <p:sldId id="762" r:id="rId33"/>
    <p:sldId id="763" r:id="rId34"/>
    <p:sldId id="764" r:id="rId35"/>
    <p:sldId id="811" r:id="rId36"/>
    <p:sldId id="766" r:id="rId37"/>
    <p:sldId id="767" r:id="rId38"/>
    <p:sldId id="768" r:id="rId39"/>
    <p:sldId id="769" r:id="rId40"/>
    <p:sldId id="770" r:id="rId41"/>
    <p:sldId id="1591" r:id="rId42"/>
    <p:sldId id="812" r:id="rId43"/>
  </p:sldIdLst>
  <p:sldSz cx="12192000" cy="6858000"/>
  <p:notesSz cx="7010400" cy="92964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76" autoAdjust="0"/>
    <p:restoredTop sz="95299" autoAdjust="0"/>
  </p:normalViewPr>
  <p:slideViewPr>
    <p:cSldViewPr>
      <p:cViewPr varScale="1">
        <p:scale>
          <a:sx n="69" d="100"/>
          <a:sy n="69" d="100"/>
        </p:scale>
        <p:origin x="244" y="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CA6A4-D76F-804D-9E0A-7D6B0F4A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1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04D83-66F1-4C1E-BBD3-568980D41128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537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utostereogram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5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5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8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30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11.png"/><Relationship Id="rId4" Type="http://schemas.openxmlformats.org/officeDocument/2006/relationships/tags" Target="../tags/tag42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47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5" Type="http://schemas.openxmlformats.org/officeDocument/2006/relationships/tags" Target="../tags/tag49.xml"/><Relationship Id="rId10" Type="http://schemas.openxmlformats.org/officeDocument/2006/relationships/oleObject" Target="../embeddings/oleObject2.bin"/><Relationship Id="rId4" Type="http://schemas.openxmlformats.org/officeDocument/2006/relationships/tags" Target="../tags/tag48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hyperlink" Target="http://www.middlebury.edu/stereo/" TargetMode="External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2.xml"/><Relationship Id="rId12" Type="http://schemas.openxmlformats.org/officeDocument/2006/relationships/hyperlink" Target="http://www.cs.cornell.edu/rdz/Papers/BVZ-iccv99.pdf" TargetMode="Externa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12.png"/><Relationship Id="rId5" Type="http://schemas.openxmlformats.org/officeDocument/2006/relationships/tags" Target="../tags/tag54.xml"/><Relationship Id="rId10" Type="http://schemas.openxmlformats.org/officeDocument/2006/relationships/oleObject" Target="../embeddings/oleObject3.bin"/><Relationship Id="rId4" Type="http://schemas.openxmlformats.org/officeDocument/2006/relationships/tags" Target="../tags/tag53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5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6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cmu.edu/~meteorite/" TargetMode="External"/><Relationship Id="rId3" Type="http://schemas.openxmlformats.org/officeDocument/2006/relationships/tags" Target="../tags/tag95.xml"/><Relationship Id="rId7" Type="http://schemas.openxmlformats.org/officeDocument/2006/relationships/image" Target="../media/image34.jpe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26" Type="http://schemas.openxmlformats.org/officeDocument/2006/relationships/oleObject" Target="../embeddings/oleObject4.bin"/><Relationship Id="rId3" Type="http://schemas.openxmlformats.org/officeDocument/2006/relationships/tags" Target="../tags/tag103.xml"/><Relationship Id="rId21" Type="http://schemas.openxmlformats.org/officeDocument/2006/relationships/tags" Target="../tags/tag121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5" Type="http://schemas.openxmlformats.org/officeDocument/2006/relationships/notesSlide" Target="../notesSlides/notesSlide15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29" Type="http://schemas.microsoft.com/office/2007/relationships/hdphoto" Target="../media/hdphoto1.wdp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tags" Target="../tags/tag123.xml"/><Relationship Id="rId28" Type="http://schemas.openxmlformats.org/officeDocument/2006/relationships/image" Target="../media/image36.png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tags" Target="../tags/tag122.xml"/><Relationship Id="rId27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tags" Target="../tags/tag126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27.xml"/><Relationship Id="rId9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image" Target="../media/image40.jpe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41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42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phy.com/gifs/wigglegram-706pNfSKyaDug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43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7" Type="http://schemas.openxmlformats.org/officeDocument/2006/relationships/hyperlink" Target="http://www.vision.caltech.edu/bouguetj/ICCV98/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5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tereo.nypl.org/view/41729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6609"/>
            <a:ext cx="8679600" cy="838210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Binocular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28600" y="54020"/>
            <a:ext cx="7772400" cy="992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38600" y="6342315"/>
            <a:ext cx="4449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Single image stereogram, </a:t>
            </a:r>
            <a:r>
              <a:rPr lang="en-US" sz="1200" dirty="0">
                <a:latin typeface="+mj-lt"/>
                <a:hlinkClick r:id="rId3"/>
              </a:rPr>
              <a:t>https://en.wikipedia.org/wiki/Autostereogram</a:t>
            </a:r>
            <a:endParaRPr lang="en-US" sz="1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798ED-574D-4B54-831C-E25CD737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2514600"/>
            <a:ext cx="76200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CFA21F-256D-40E5-A74B-23CFD6759055}"/>
              </a:ext>
            </a:extLst>
          </p:cNvPr>
          <p:cNvSpPr txBox="1"/>
          <p:nvPr/>
        </p:nvSpPr>
        <p:spPr>
          <a:xfrm>
            <a:off x="2338122" y="2145268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Your basic stereo matching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4478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09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58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209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9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Improvement: match </a:t>
              </a:r>
              <a:r>
                <a:rPr lang="en-US" sz="2000" b="1" i="1" dirty="0">
                  <a:solidFill>
                    <a:srgbClr val="000000"/>
                  </a:solidFill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09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4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70430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36179" y="4611433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latin typeface="+mj-lt"/>
                <a:cs typeface="Times New Roman"/>
              </a:rPr>
              <a:t>SSD</a:t>
            </a:r>
            <a:endParaRPr sz="2400" dirty="0">
              <a:latin typeface="+mj-lt"/>
              <a:cs typeface="Times New Roman"/>
            </a:endParaRPr>
          </a:p>
          <a:p>
            <a:pPr>
              <a:spcBef>
                <a:spcPts val="4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min	</a:t>
            </a:r>
            <a:r>
              <a:rPr sz="2400" dirty="0">
                <a:latin typeface="Times New Roman"/>
                <a:cs typeface="Times New Roman"/>
              </a:rPr>
              <a:t>d</a:t>
            </a:r>
          </a:p>
          <a:p>
            <a:pPr marL="12739">
              <a:lnSpc>
                <a:spcPts val="2648"/>
              </a:lnSpc>
            </a:pPr>
            <a:r>
              <a:rPr sz="2400" spc="-5" dirty="0">
                <a:latin typeface="+mj-lt"/>
                <a:cs typeface="Times New Roman"/>
              </a:rPr>
              <a:t>Best matching</a:t>
            </a:r>
            <a:r>
              <a:rPr sz="2400" spc="-105" dirty="0">
                <a:latin typeface="+mj-lt"/>
                <a:cs typeface="Times New Roman"/>
              </a:rPr>
              <a:t> </a:t>
            </a:r>
            <a:r>
              <a:rPr sz="2400" spc="-5" dirty="0">
                <a:latin typeface="+mj-lt"/>
                <a:cs typeface="Times New Roman"/>
              </a:rPr>
              <a:t>disparity</a:t>
            </a:r>
            <a:endParaRPr sz="2400" dirty="0">
              <a:latin typeface="+mj-lt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08363" y="5417566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6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381000" y="4800600"/>
            <a:ext cx="42672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more detail</a:t>
            </a:r>
          </a:p>
          <a:p>
            <a:pPr marL="914400" lvl="2" indent="0">
              <a:buNone/>
            </a:pPr>
            <a:r>
              <a:rPr lang="en-US" sz="1600" dirty="0"/>
              <a:t>-   more noise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less noise</a:t>
            </a:r>
          </a:p>
          <a:p>
            <a:pPr marL="914400" lvl="2" indent="0">
              <a:buNone/>
            </a:pPr>
            <a:r>
              <a:rPr lang="en-US" sz="1600" dirty="0"/>
              <a:t>-    less detail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1438276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876800" y="1393826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14800" y="4572000"/>
            <a:ext cx="7696200" cy="22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Better results with </a:t>
            </a:r>
            <a:r>
              <a:rPr lang="en-US" sz="2400" i="1" dirty="0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T. </a:t>
            </a:r>
            <a:r>
              <a:rPr lang="en-US" dirty="0" err="1">
                <a:solidFill>
                  <a:srgbClr val="000000"/>
                </a:solidFill>
              </a:rPr>
              <a:t>Kanade</a:t>
            </a:r>
            <a:r>
              <a:rPr lang="en-US" dirty="0">
                <a:solidFill>
                  <a:srgbClr val="000000"/>
                </a:solidFill>
              </a:rPr>
              <a:t> and M. </a:t>
            </a:r>
            <a:r>
              <a:rPr lang="en-US" dirty="0" err="1">
                <a:solidFill>
                  <a:srgbClr val="000000"/>
                </a:solidFill>
              </a:rPr>
              <a:t>Okutomi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dirty="0">
                <a:solidFill>
                  <a:srgbClr val="000000"/>
                </a:solidFill>
              </a:rPr>
              <a:t>, ICRA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D. </a:t>
            </a:r>
            <a:r>
              <a:rPr lang="en-US" dirty="0" err="1">
                <a:solidFill>
                  <a:srgbClr val="000000"/>
                </a:solidFill>
              </a:rPr>
              <a:t>Scharstein</a:t>
            </a:r>
            <a:r>
              <a:rPr lang="en-US" dirty="0">
                <a:solidFill>
                  <a:srgbClr val="000000"/>
                </a:solidFill>
              </a:rPr>
              <a:t> and R. </a:t>
            </a:r>
            <a:r>
              <a:rPr lang="en-US" dirty="0" err="1">
                <a:solidFill>
                  <a:srgbClr val="000000"/>
                </a:solidFill>
              </a:rPr>
              <a:t>Szeliski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dirty="0">
                <a:solidFill>
                  <a:srgbClr val="000000"/>
                </a:solidFill>
              </a:rPr>
              <a:t>. IJCV,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1590676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57200" y="4343401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Effect of window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60425" grpId="0" uiExpand="1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33400" y="1433512"/>
            <a:ext cx="10134600" cy="1143000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7163" y="2840038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22662" y="59436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10530" y="5943600"/>
            <a:ext cx="986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7864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4422167" imgH="3202259" progId="">
                  <p:embed/>
                </p:oleObj>
              </mc:Choice>
              <mc:Fallback>
                <p:oleObj name="Image" r:id="rId8" imgW="4422167" imgH="320225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1653" y="5334001"/>
            <a:ext cx="35909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970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422167" imgH="3202259" progId="">
                  <p:embed/>
                </p:oleObj>
              </mc:Choice>
              <mc:Fallback>
                <p:oleObj name="Image" r:id="rId10" imgW="4422167" imgH="3202259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67087" y="5334000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1905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6092826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0" imgW="4422167" imgH="3202259" progId="">
                  <p:embed/>
                </p:oleObj>
              </mc:Choice>
              <mc:Fallback>
                <p:oleObj name="Image" r:id="rId10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2826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8039" y="5007959"/>
            <a:ext cx="6507162" cy="93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Graph cuts-based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+mj-lt"/>
                <a:sym typeface="Symbol" pitchFamily="18" charset="2"/>
              </a:rPr>
              <a:t>Boykov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 et al., 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  <a:hlinkClick r:id="rId12"/>
              </a:rPr>
              <a:t>Fast Approximate Energy Minimization via Graph Cuts</a:t>
            </a: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  <a:sym typeface="Symbol" pitchFamily="18" charset="2"/>
              </a:rPr>
              <a:t>International Conference on Computer Vision 1999.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67087" y="5007959"/>
            <a:ext cx="19615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+mj-lt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71663" y="6337301"/>
            <a:ext cx="8338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  <a:hlinkClick r:id="rId13"/>
              </a:rPr>
              <a:t>http://www.middlebury.edu/stereo/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90600" y="4572000"/>
            <a:ext cx="102108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16002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13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316788" y="3581401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5105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48006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7162801" y="3429001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4967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990600" y="1600201"/>
            <a:ext cx="102108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Find </a:t>
            </a:r>
            <a:r>
              <a:rPr lang="en-US" sz="3200" dirty="0" err="1"/>
              <a:t>disparit</a:t>
            </a:r>
            <a:r>
              <a:rPr lang="en-US" sz="3200" dirty="0"/>
              <a:t>y map </a:t>
            </a:r>
            <a:r>
              <a:rPr lang="en-US" sz="3200" i="1" dirty="0"/>
              <a:t>d</a:t>
            </a:r>
            <a:r>
              <a:rPr lang="en-US" sz="3200" dirty="0"/>
              <a:t> that minimizes an </a:t>
            </a:r>
            <a:r>
              <a:rPr lang="en-US" sz="3200" i="1" dirty="0"/>
              <a:t>energy function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Simple pixel / window matching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47844" y="5486400"/>
            <a:ext cx="8296356" cy="859324"/>
            <a:chOff x="923844" y="5783850"/>
            <a:chExt cx="829635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344713" y="5812177"/>
              <a:ext cx="48754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SSD distance between windows </a:t>
              </a:r>
              <a:r>
                <a:rPr lang="en-US" sz="2400" i="1" dirty="0"/>
                <a:t>I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) and </a:t>
              </a:r>
              <a:r>
                <a:rPr lang="en-US" sz="2400" i="1" dirty="0"/>
                <a:t>J</a:t>
              </a:r>
              <a:r>
                <a:rPr lang="en-US" sz="2400" dirty="0"/>
                <a:t>(</a:t>
              </a:r>
              <a:r>
                <a:rPr lang="en-US" sz="2400" i="1" dirty="0"/>
                <a:t>x </a:t>
              </a:r>
              <a:r>
                <a:rPr lang="en-US" sz="2400" dirty="0"/>
                <a:t>+ </a:t>
              </a:r>
              <a:r>
                <a:rPr lang="en-US" sz="2400" i="1" dirty="0"/>
                <a:t>d</a:t>
              </a:r>
              <a:r>
                <a:rPr lang="en-US" sz="2400" dirty="0"/>
                <a:t>(</a:t>
              </a:r>
              <a:r>
                <a:rPr lang="en-US" sz="2400" i="1" dirty="0" err="1"/>
                <a:t>x</a:t>
              </a:r>
              <a:r>
                <a:rPr lang="en-US" sz="2400" dirty="0" err="1"/>
                <a:t>,</a:t>
              </a:r>
              <a:r>
                <a:rPr lang="en-US" sz="2400" i="1" dirty="0" err="1"/>
                <a:t>y</a:t>
              </a:r>
              <a:r>
                <a:rPr lang="en-US" sz="2400" dirty="0"/>
                <a:t>), </a:t>
              </a:r>
              <a:r>
                <a:rPr lang="en-US" sz="2400" i="1" dirty="0"/>
                <a:t>y</a:t>
              </a:r>
              <a:r>
                <a:rPr lang="en-US" sz="240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2426" y="2135156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887" y="3294125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2610886" y="4490293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07896" y="428451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07772" y="5405735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C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, </a:t>
              </a:r>
              <a:r>
                <a:rPr lang="en-US" sz="2400" i="1" dirty="0"/>
                <a:t>d</a:t>
              </a:r>
              <a:r>
                <a:rPr lang="en-US" sz="2400" dirty="0"/>
                <a:t>); the </a:t>
              </a:r>
              <a:r>
                <a:rPr lang="en-US" sz="2400" i="1" dirty="0"/>
                <a:t>disparity space image</a:t>
              </a:r>
              <a:r>
                <a:rPr lang="en-US" sz="2400" dirty="0"/>
                <a:t> (DSI)</a:t>
              </a:r>
              <a:endParaRPr lang="en-US" sz="24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</a:p>
          </p:txBody>
        </p:sp>
      </p:grpSp>
      <p:pic>
        <p:nvPicPr>
          <p:cNvPr id="18" name="Picture 6" descr="C:\snavely\work\teaching\09Fa-CS6610\lectures\lec10\tsukuba2.png">
            <a:extLst>
              <a:ext uri="{FF2B5EF4-FFF2-40B4-BE49-F238E27FC236}">
                <a16:creationId xmlns:a16="http://schemas.microsoft.com/office/drawing/2014/main" id="{F823E06A-59F9-4284-8BA5-90295892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1984" y="1322229"/>
            <a:ext cx="1857141" cy="1392856"/>
          </a:xfrm>
          <a:prstGeom prst="rect">
            <a:avLst/>
          </a:prstGeom>
          <a:noFill/>
        </p:spPr>
      </p:pic>
      <p:pic>
        <p:nvPicPr>
          <p:cNvPr id="22" name="Picture 7" descr="C:\snavely\work\teaching\09Fa-CS6610\lectures\lec10\tsukuba5.png">
            <a:extLst>
              <a:ext uri="{FF2B5EF4-FFF2-40B4-BE49-F238E27FC236}">
                <a16:creationId xmlns:a16="http://schemas.microsoft.com/office/drawing/2014/main" id="{465932EA-3A6F-46FB-A6AE-E072D2B9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9125" y="1322229"/>
            <a:ext cx="1857141" cy="1392856"/>
          </a:xfrm>
          <a:prstGeom prst="rect">
            <a:avLst/>
          </a:prstGeom>
          <a:noFill/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923D40-AE0B-44FC-9140-01AA6CD4CF49}"/>
              </a:ext>
            </a:extLst>
          </p:cNvPr>
          <p:cNvCxnSpPr>
            <a:cxnSpLocks/>
          </p:cNvCxnSpPr>
          <p:nvPr/>
        </p:nvCxnSpPr>
        <p:spPr>
          <a:xfrm>
            <a:off x="3121984" y="2104819"/>
            <a:ext cx="371428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361C14-D9AC-4F3F-B4E0-2B57A86F1980}"/>
              </a:ext>
            </a:extLst>
          </p:cNvPr>
          <p:cNvGrpSpPr/>
          <p:nvPr/>
        </p:nvGrpSpPr>
        <p:grpSpPr>
          <a:xfrm>
            <a:off x="2605759" y="2344945"/>
            <a:ext cx="7452427" cy="949180"/>
            <a:chOff x="2605759" y="2044611"/>
            <a:chExt cx="7452427" cy="9491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C3F5F9A-B755-44DF-BB56-7FF34983A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5759" y="2044611"/>
              <a:ext cx="516225" cy="9491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E91736-FD61-4AAB-92B7-6D78B0A319DC}"/>
                </a:ext>
              </a:extLst>
            </p:cNvPr>
            <p:cNvCxnSpPr>
              <a:cxnSpLocks/>
            </p:cNvCxnSpPr>
            <p:nvPr/>
          </p:nvCxnSpPr>
          <p:spPr>
            <a:xfrm>
              <a:off x="4984253" y="2044611"/>
              <a:ext cx="5073933" cy="948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A6CEA32-8D48-4089-A91B-E697DFC1E5B8}"/>
              </a:ext>
            </a:extLst>
          </p:cNvPr>
          <p:cNvSpPr/>
          <p:nvPr/>
        </p:nvSpPr>
        <p:spPr>
          <a:xfrm>
            <a:off x="3124200" y="1755270"/>
            <a:ext cx="1857140" cy="6102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3833404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2574160" y="1329059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671169" y="231944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12559" y="460543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993459" y="418633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073" y="443126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045" y="344066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3074" y="4807804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7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9199"/>
          </a:xfrm>
        </p:spPr>
        <p:txBody>
          <a:bodyPr/>
          <a:lstStyle/>
          <a:p>
            <a:r>
              <a:rPr lang="en-US" dirty="0"/>
              <a:t>Project 3</a:t>
            </a:r>
          </a:p>
          <a:p>
            <a:pPr lvl="1"/>
            <a:r>
              <a:rPr lang="en-US" dirty="0"/>
              <a:t>Code due this Friday, April 2, by 7pm to </a:t>
            </a:r>
            <a:r>
              <a:rPr lang="en-US" dirty="0" err="1"/>
              <a:t>Github</a:t>
            </a:r>
            <a:r>
              <a:rPr lang="en-US" dirty="0"/>
              <a:t> Classrooms</a:t>
            </a:r>
          </a:p>
          <a:p>
            <a:pPr lvl="1"/>
            <a:r>
              <a:rPr lang="en-US" dirty="0"/>
              <a:t>Artifact due Monday, April 5, by 7pm</a:t>
            </a:r>
          </a:p>
          <a:p>
            <a:r>
              <a:rPr lang="en-US" dirty="0"/>
              <a:t>New quiz policy</a:t>
            </a:r>
          </a:p>
          <a:p>
            <a:pPr lvl="1"/>
            <a:r>
              <a:rPr lang="en-US" dirty="0"/>
              <a:t>Quizzes every Wednesday, ending 7 minutes after the start of class</a:t>
            </a:r>
          </a:p>
          <a:p>
            <a:pPr lvl="1"/>
            <a:r>
              <a:rPr lang="en-US" dirty="0"/>
              <a:t>Lowest 2 quiz grades will be dropped</a:t>
            </a:r>
          </a:p>
          <a:p>
            <a:r>
              <a:rPr lang="en-US" dirty="0"/>
              <a:t>Project 4 will be out soon (stay tuned)</a:t>
            </a:r>
          </a:p>
          <a:p>
            <a:r>
              <a:rPr lang="en-US" dirty="0"/>
              <a:t>Midterm grades will be released shortly</a:t>
            </a:r>
          </a:p>
        </p:txBody>
      </p:sp>
    </p:spTree>
    <p:extLst>
      <p:ext uri="{BB962C8B-B14F-4D97-AF65-F5344CB8AC3E}">
        <p14:creationId xmlns:p14="http://schemas.microsoft.com/office/powerpoint/2010/main" val="21857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5214194"/>
              </p:ext>
            </p:extLst>
          </p:nvPr>
        </p:nvGraphicFramePr>
        <p:xfrm>
          <a:off x="3884613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422167" imgH="3202259" progId="">
                  <p:embed/>
                </p:oleObj>
              </mc:Choice>
              <mc:Fallback>
                <p:oleObj name="Image" r:id="rId3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3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3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744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5362520" y="2506819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8127497" y="2506817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0974" y="3787906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594" y="3777020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smoothness cost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721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5410201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60028" y="4549914"/>
            <a:ext cx="3984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8603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6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259" y="2285999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94114" y="2405929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3631" y="3810000"/>
            <a:ext cx="258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34000" y="5098253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7010400" y="5098253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876800" y="620452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53200" y="62116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2" y="3748051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2930" y="5476873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137730" y="5476873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12037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91562-1534-42BE-B0FE-359A31CB9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824" y="496767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33801" y="6248401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4776" y="4038601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01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001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095024" y="2020768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choose </a:t>
            </a:r>
            <a:r>
              <a:rPr lang="en-US" sz="2400" i="1" dirty="0"/>
              <a:t>V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3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101F-833F-459B-8275-A8205E56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Smoothness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6F90-5117-4881-8EE2-EC0293388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3840164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l-GR" dirty="0">
                <a:cs typeface="Narkisim" panose="020B0604020202020204" pitchFamily="34" charset="-79"/>
              </a:rPr>
              <a:t>λ</a:t>
            </a:r>
            <a:r>
              <a:rPr lang="en-US" dirty="0">
                <a:cs typeface="Narkisim" panose="020E0502050101010101" pitchFamily="34" charset="-79"/>
              </a:rPr>
              <a:t> = infinity, then we only consider smoothness</a:t>
            </a:r>
          </a:p>
          <a:p>
            <a:r>
              <a:rPr lang="en-US" dirty="0">
                <a:cs typeface="Narkisim" panose="020E0502050101010101" pitchFamily="34" charset="-79"/>
              </a:rPr>
              <a:t>Optimal solution is a surface of constant depth/disparity</a:t>
            </a:r>
          </a:p>
          <a:p>
            <a:pPr lvl="1"/>
            <a:r>
              <a:rPr lang="en-US" i="1" dirty="0" err="1">
                <a:cs typeface="Narkisim" panose="020E0502050101010101" pitchFamily="34" charset="-79"/>
              </a:rPr>
              <a:t>Fronto</a:t>
            </a:r>
            <a:r>
              <a:rPr lang="en-US" i="1" dirty="0">
                <a:cs typeface="Narkisim" panose="020E0502050101010101" pitchFamily="34" charset="-79"/>
              </a:rPr>
              <a:t>-parallel </a:t>
            </a:r>
            <a:r>
              <a:rPr lang="en-US" dirty="0">
                <a:cs typeface="Narkisim" panose="020E0502050101010101" pitchFamily="34" charset="-79"/>
              </a:rPr>
              <a:t>surface</a:t>
            </a:r>
          </a:p>
          <a:p>
            <a:endParaRPr lang="en-US" i="1" dirty="0">
              <a:cs typeface="Narkisim" panose="020E0502050101010101" pitchFamily="34" charset="-79"/>
            </a:endParaRPr>
          </a:p>
          <a:p>
            <a:r>
              <a:rPr lang="en-US" dirty="0">
                <a:cs typeface="Narkisim" panose="020E0502050101010101" pitchFamily="34" charset="-79"/>
              </a:rPr>
              <a:t>In practice, want to balance data term with smoothness term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0AE032-21F9-4273-83D9-3E59B27E9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369232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95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106680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70104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32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67600" y="32004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71628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6705600" y="3276600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69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55668" y="5257800"/>
            <a:ext cx="10480664" cy="1517648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  <a:p>
            <a:r>
              <a:rPr lang="en-US" sz="2800" dirty="0"/>
              <a:t>Visiting a node incurs its data cost, switching disparities from one column to the next also incurs a </a:t>
            </a:r>
            <a:r>
              <a:rPr lang="en-US" sz="2800"/>
              <a:t>(smoothness) cost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9031" y="4180746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2574160" y="1676401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671169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412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93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97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1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50447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81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886201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689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5105400"/>
          </a:xfrm>
        </p:spPr>
        <p:txBody>
          <a:bodyPr>
            <a:normAutofit/>
          </a:bodyPr>
          <a:lstStyle/>
          <a:p>
            <a:r>
              <a:rPr lang="en-US" sz="3000" dirty="0"/>
              <a:t>Can we apply this trick in 2D as well?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No: the shortest path trick only works to find a 1D path</a:t>
            </a:r>
            <a:endParaRPr lang="en-US" sz="3000" baseline="-2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86001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134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16091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103632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 (e.g., graph cuts algorithms)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13488" y="857250"/>
            <a:ext cx="490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00" y="6156326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“Mark Twain at Pool Table", no date, UCR Museum of Photography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267200" y="1447800"/>
            <a:ext cx="3657600" cy="3048000"/>
            <a:chOff x="432" y="2208"/>
            <a:chExt cx="2304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3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01" y="3811"/>
              <a:ext cx="77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2" y="297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C’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6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52801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562600"/>
            <a:ext cx="107442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1" y="1219201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9031" y="4872039"/>
            <a:ext cx="6925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+mj-lt"/>
                <a:hlinkClick r:id="rId8"/>
              </a:rPr>
              <a:t>Nomad robot </a:t>
            </a:r>
            <a:r>
              <a:rPr lang="en-US" sz="2400" dirty="0">
                <a:latin typeface="+mj-lt"/>
              </a:rPr>
              <a:t>searches for meteorites in </a:t>
            </a:r>
            <a:r>
              <a:rPr lang="en-US" sz="2400" dirty="0" err="1">
                <a:latin typeface="+mj-lt"/>
              </a:rPr>
              <a:t>Antartica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25964" y="36576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+mj-lt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+mj-lt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+mj-lt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2209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200" dirty="0">
                <a:latin typeface="+mj-lt"/>
              </a:rPr>
              <a:t>What will cause errors?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09600" y="5257800"/>
            <a:ext cx="109728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25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6" imgW="9142857" imgH="1714739" progId="">
                  <p:embed/>
                </p:oleObj>
              </mc:Choice>
              <mc:Fallback>
                <p:oleObj name="Photo Editor Photo" r:id="rId26" imgW="9142857" imgH="171473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1600200" y="3124200"/>
            <a:ext cx="3200400" cy="1936750"/>
            <a:chOff x="48" y="1968"/>
            <a:chExt cx="2016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324600" y="3124200"/>
            <a:ext cx="3200400" cy="1828800"/>
            <a:chOff x="3024" y="1968"/>
            <a:chExt cx="2016" cy="115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Li Zhang’s one-shot stereo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9739B1-8AEE-4303-9596-08EDE34D2B1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0499" y="3242385"/>
            <a:ext cx="1497259" cy="19034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B8A57D-A2B2-4B1A-8D97-0FA12BA988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137" b="92043" l="9655" r="89655">
                        <a14:foregroundMark x1="31494" y1="93852" x2="61609" y2="92224"/>
                        <a14:foregroundMark x1="61609" y1="92224" x2="67816" y2="90597"/>
                        <a14:foregroundMark x1="44828" y1="11031" x2="27586" y2="8137"/>
                        <a14:foregroundMark x1="52644" y1="11573" x2="40920" y2="10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2003" y="3255963"/>
            <a:ext cx="1497259" cy="1903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14478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https://ios.gadgethacks.com/news/watch-iphone-xs-30k-ir-dots-scan-your-face-0180944/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1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09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764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10090" y="3881439"/>
            <a:ext cx="362317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Digital Michelangelo Project</a:t>
            </a:r>
          </a:p>
          <a:p>
            <a:pPr algn="ctr"/>
            <a:r>
              <a:rPr lang="en-US" sz="1400" dirty="0">
                <a:latin typeface="+mj-lt"/>
                <a:hlinkClick r:id="rId10"/>
              </a:rPr>
              <a:t>http://graphics.stanford.edu/projects/mich/</a:t>
            </a:r>
            <a:endParaRPr lang="en-US" sz="1400" dirty="0">
              <a:latin typeface="+mj-lt"/>
            </a:endParaRPr>
          </a:p>
          <a:p>
            <a:pPr lvl="1" algn="ctr"/>
            <a:endParaRPr lang="en-US" sz="1400" dirty="0">
              <a:latin typeface="+mj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9201" y="846139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264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2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3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Image result for wigglegram">
            <a:extLst>
              <a:ext uri="{FF2B5EF4-FFF2-40B4-BE49-F238E27FC236}">
                <a16:creationId xmlns:a16="http://schemas.microsoft.com/office/drawing/2014/main" id="{CAEFCF39-E626-4A50-91DD-B9EADF2774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70" y="1828802"/>
            <a:ext cx="2473260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6C53D-D601-4742-BD61-39207A3672A0}"/>
              </a:ext>
            </a:extLst>
          </p:cNvPr>
          <p:cNvSpPr/>
          <p:nvPr/>
        </p:nvSpPr>
        <p:spPr>
          <a:xfrm>
            <a:off x="3352800" y="51816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https://giphy.com/gifs/wigglegram-706pNfSKyaDug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80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3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83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 dirty="0">
                <a:latin typeface="+mj-lt"/>
              </a:rPr>
              <a:t>The Digital Michelangelo Project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Levoy</a:t>
            </a:r>
            <a:r>
              <a:rPr lang="en-US" sz="1600" dirty="0">
                <a:latin typeface="+mj-lt"/>
              </a:rPr>
              <a:t> et al.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3828-61F2-4D9B-84D3-5BD0A957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Photography on your Desk</a:t>
            </a:r>
          </a:p>
        </p:txBody>
      </p:sp>
      <p:pic>
        <p:nvPicPr>
          <p:cNvPr id="7" name="Content Placeholder 6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9F7F795A-6839-4CF6-A0DE-4E8E8E961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71" y="1672348"/>
            <a:ext cx="2819400" cy="2114550"/>
          </a:xfrm>
        </p:spPr>
      </p:pic>
      <p:pic>
        <p:nvPicPr>
          <p:cNvPr id="686082" name="Picture 2">
            <a:extLst>
              <a:ext uri="{FF2B5EF4-FFF2-40B4-BE49-F238E27FC236}">
                <a16:creationId xmlns:a16="http://schemas.microsoft.com/office/drawing/2014/main" id="{31923E45-CD22-47FF-8A51-5C154955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4" y="1570873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DE4B3-CD4D-4897-898E-973B81C9B94B}"/>
              </a:ext>
            </a:extLst>
          </p:cNvPr>
          <p:cNvGrpSpPr/>
          <p:nvPr/>
        </p:nvGrpSpPr>
        <p:grpSpPr>
          <a:xfrm>
            <a:off x="7620000" y="3856289"/>
            <a:ext cx="4025566" cy="2486108"/>
            <a:chOff x="7690184" y="4154404"/>
            <a:chExt cx="4025566" cy="2486108"/>
          </a:xfrm>
        </p:grpSpPr>
        <p:pic>
          <p:nvPicPr>
            <p:cNvPr id="686088" name="Picture 8">
              <a:extLst>
                <a:ext uri="{FF2B5EF4-FFF2-40B4-BE49-F238E27FC236}">
                  <a16:creationId xmlns:a16="http://schemas.microsoft.com/office/drawing/2014/main" id="{DEA92C6C-D86C-426E-90E6-15DE0F17F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4596" y="5430837"/>
              <a:ext cx="2114550" cy="120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4" name="Picture 4">
              <a:extLst>
                <a:ext uri="{FF2B5EF4-FFF2-40B4-BE49-F238E27FC236}">
                  <a16:creationId xmlns:a16="http://schemas.microsoft.com/office/drawing/2014/main" id="{CEC50613-2D5A-4341-BB96-F62C2F0F2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184" y="4267200"/>
              <a:ext cx="2028825" cy="149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6086" name="Picture 6">
              <a:extLst>
                <a:ext uri="{FF2B5EF4-FFF2-40B4-BE49-F238E27FC236}">
                  <a16:creationId xmlns:a16="http://schemas.microsoft.com/office/drawing/2014/main" id="{1D835156-E54B-4EBD-B263-22816C2D0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800" y="4154404"/>
              <a:ext cx="188595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050C89B-A055-4F19-AF0A-5924F709DA3A}"/>
              </a:ext>
            </a:extLst>
          </p:cNvPr>
          <p:cNvSpPr txBox="1"/>
          <p:nvPr/>
        </p:nvSpPr>
        <p:spPr>
          <a:xfrm>
            <a:off x="2438400" y="6441002"/>
            <a:ext cx="754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7"/>
              </a:rPr>
              <a:t>http://www.vision.caltech.edu/bouguetj/ICCV98/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2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1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8E5491C-AA43-AB4D-A482-0578272A9760}"/>
              </a:ext>
            </a:extLst>
          </p:cNvPr>
          <p:cNvGrpSpPr/>
          <p:nvPr/>
        </p:nvGrpSpPr>
        <p:grpSpPr>
          <a:xfrm>
            <a:off x="7427156" y="2131032"/>
            <a:ext cx="2332893" cy="3116220"/>
            <a:chOff x="7427156" y="2131032"/>
            <a:chExt cx="2332893" cy="31162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8B4C43-485B-C04B-90C5-4DC8EEAC905F}"/>
                </a:ext>
              </a:extLst>
            </p:cNvPr>
            <p:cNvCxnSpPr>
              <a:cxnSpLocks/>
              <a:endCxn id="18" idx="4"/>
            </p:cNvCxnSpPr>
            <p:nvPr/>
          </p:nvCxnSpPr>
          <p:spPr>
            <a:xfrm flipV="1">
              <a:off x="7427156" y="2173512"/>
              <a:ext cx="319824" cy="3073738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ABE7F2-E29C-6641-830D-F6E5E7A401FA}"/>
                </a:ext>
              </a:extLst>
            </p:cNvPr>
            <p:cNvCxnSpPr>
              <a:cxnSpLocks/>
              <a:endCxn id="18" idx="5"/>
            </p:cNvCxnSpPr>
            <p:nvPr/>
          </p:nvCxnSpPr>
          <p:spPr>
            <a:xfrm flipH="1" flipV="1">
              <a:off x="7849535" y="2131032"/>
              <a:ext cx="1910514" cy="3116220"/>
            </a:xfrm>
            <a:prstGeom prst="straightConnector1">
              <a:avLst/>
            </a:prstGeom>
            <a:ln w="76200"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2FDAA-9332-FE4E-8340-81EB99A0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21" y="1953700"/>
            <a:ext cx="6243113" cy="4903335"/>
          </a:xfrm>
        </p:spPr>
        <p:txBody>
          <a:bodyPr/>
          <a:lstStyle/>
          <a:p>
            <a:r>
              <a:rPr lang="en-US" dirty="0"/>
              <a:t>An object point will project to some point in our image</a:t>
            </a:r>
          </a:p>
          <a:p>
            <a:r>
              <a:rPr lang="en-US" dirty="0"/>
              <a:t>That image point corresponds to a ray in the world</a:t>
            </a:r>
          </a:p>
          <a:p>
            <a:r>
              <a:rPr lang="en-US" dirty="0"/>
              <a:t>Two rays intersect at a single point, so if we want to localize points in 3D we need 2 eyes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0A8BC-5CD6-F240-8E77-414389AE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6629400" cy="1679062"/>
          </a:xfrm>
        </p:spPr>
        <p:txBody>
          <a:bodyPr>
            <a:normAutofit/>
          </a:bodyPr>
          <a:lstStyle/>
          <a:p>
            <a:r>
              <a:rPr lang="en-US" dirty="0"/>
              <a:t>Stereo Vision as Localizing Points in 3D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65B559-EE1E-8C43-9FD2-272854211A00}"/>
              </a:ext>
            </a:extLst>
          </p:cNvPr>
          <p:cNvSpPr/>
          <p:nvPr/>
        </p:nvSpPr>
        <p:spPr>
          <a:xfrm>
            <a:off x="9098281" y="787617"/>
            <a:ext cx="290070" cy="2900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3E00C6D-C601-9444-83F5-7A88AAB612A4}"/>
              </a:ext>
            </a:extLst>
          </p:cNvPr>
          <p:cNvSpPr/>
          <p:nvPr/>
        </p:nvSpPr>
        <p:spPr>
          <a:xfrm>
            <a:off x="7601945" y="1883442"/>
            <a:ext cx="290070" cy="2900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EBA2C-C4A1-0D45-BA27-151602716B7E}"/>
              </a:ext>
            </a:extLst>
          </p:cNvPr>
          <p:cNvGrpSpPr/>
          <p:nvPr/>
        </p:nvGrpSpPr>
        <p:grpSpPr>
          <a:xfrm>
            <a:off x="7422517" y="1077687"/>
            <a:ext cx="2337531" cy="4169563"/>
            <a:chOff x="7422517" y="1077687"/>
            <a:chExt cx="2337531" cy="416956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67C5FB-13DC-A842-8BC2-BCD7BD35B644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7422517" y="1077687"/>
              <a:ext cx="1820799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09177F9-2C79-C848-8455-DC15D48D38B6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H="1" flipV="1">
              <a:off x="9243316" y="1077687"/>
              <a:ext cx="516732" cy="4169563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6EB0DC-3F52-B545-8F28-7A5450148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389" y="4829523"/>
            <a:ext cx="1323535" cy="132353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001C197-ECB9-B64C-B147-72E7E8E9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81" y="4829523"/>
            <a:ext cx="1323535" cy="13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5029200"/>
            <a:ext cx="8305800" cy="1524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</p:spTree>
    <p:extLst>
      <p:ext uri="{BB962C8B-B14F-4D97-AF65-F5344CB8AC3E}">
        <p14:creationId xmlns:p14="http://schemas.microsoft.com/office/powerpoint/2010/main" val="320780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905001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581400" y="39624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14600" y="369707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epipolar</a:t>
            </a:r>
            <a:r>
              <a:rPr lang="en-US" i="1" dirty="0"/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7358063" y="388603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4975225" y="387650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15033" y="3974068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2828" y="3962400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05200" y="5719971"/>
            <a:ext cx="54458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x</a:t>
            </a:r>
            <a:r>
              <a:rPr lang="en-US" sz="2400" b="1" baseline="-25000" dirty="0"/>
              <a:t>2 </a:t>
            </a:r>
            <a:r>
              <a:rPr lang="en-US" sz="2400" b="1" dirty="0"/>
              <a:t>- x</a:t>
            </a:r>
            <a:r>
              <a:rPr lang="en-US" sz="2400" b="1" baseline="-25000" dirty="0"/>
              <a:t>1 </a:t>
            </a:r>
            <a:r>
              <a:rPr lang="en-US" sz="2400" b="1" dirty="0"/>
              <a:t>= the </a:t>
            </a:r>
            <a:r>
              <a:rPr lang="en-US" sz="2400" b="1" i="1" dirty="0"/>
              <a:t>disparity </a:t>
            </a:r>
            <a:r>
              <a:rPr lang="en-US" sz="2400" b="1" dirty="0"/>
              <a:t>of pixel (x</a:t>
            </a:r>
            <a:r>
              <a:rPr lang="en-US" sz="2400" b="1" baseline="-25000" dirty="0"/>
              <a:t>1</a:t>
            </a:r>
            <a:r>
              <a:rPr lang="en-US" sz="2400" b="1" dirty="0"/>
              <a:t>, y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  <a:p>
            <a:pPr algn="ctr"/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4840070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images captured by a purely horizontal translating camera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rectified </a:t>
            </a:r>
            <a:r>
              <a:rPr lang="en-US" dirty="0"/>
              <a:t>stereo 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F82085DF-B658-4CF0-8530-0819E7C00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206" y="2166937"/>
            <a:ext cx="3057525" cy="3305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6E8FD9-87A4-4685-9E89-B16644DE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Disparity = inverse depth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EB4E1-A9CA-424F-ADD9-AE1B30DF65FF}"/>
              </a:ext>
            </a:extLst>
          </p:cNvPr>
          <p:cNvSpPr/>
          <p:nvPr/>
        </p:nvSpPr>
        <p:spPr>
          <a:xfrm>
            <a:off x="4293968" y="5486400"/>
            <a:ext cx="3604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yriad Pro" panose="020B0503030403020204" pitchFamily="34" charset="0"/>
                <a:hlinkClick r:id="rId3"/>
              </a:rPr>
              <a:t>http://stereo.nypl.org/view/41729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C3D857-BB80-49FC-BF75-AD9C5F6A77A0}"/>
              </a:ext>
            </a:extLst>
          </p:cNvPr>
          <p:cNvSpPr txBox="1"/>
          <p:nvPr/>
        </p:nvSpPr>
        <p:spPr>
          <a:xfrm>
            <a:off x="2396942" y="6197866"/>
            <a:ext cx="739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(Or, hold a finger in front of your face and wink each eye in succession.)</a:t>
            </a:r>
          </a:p>
        </p:txBody>
      </p:sp>
    </p:spTree>
    <p:extLst>
      <p:ext uri="{BB962C8B-B14F-4D97-AF65-F5344CB8AC3E}">
        <p14:creationId xmlns:p14="http://schemas.microsoft.com/office/powerpoint/2010/main" val="100534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0" y="1676400"/>
            <a:ext cx="106680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dirty="0">
                <a:hlinkClick r:id="rId5"/>
              </a:rPr>
              <a:t>http://www.middlebury.edu/stereo/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572f4daa-fc81-4a7b-aefd-7da413fdaf73"/>
  <p:tag name="SLIDO_EVENT_SECTION_UUID" val="4b99c15b-bb3b-44bf-80ea-333b095a570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12860</TotalTime>
  <Words>1171</Words>
  <Application>Microsoft Office PowerPoint</Application>
  <PresentationFormat>Widescreen</PresentationFormat>
  <Paragraphs>218</Paragraphs>
  <Slides>42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Myriad Pro</vt:lpstr>
      <vt:lpstr>Times New Roman</vt:lpstr>
      <vt:lpstr>Office Theme</vt:lpstr>
      <vt:lpstr>Image</vt:lpstr>
      <vt:lpstr>Photo Editor Photo</vt:lpstr>
      <vt:lpstr>Binocular Stereo</vt:lpstr>
      <vt:lpstr>Announcements</vt:lpstr>
      <vt:lpstr>PowerPoint Presentation</vt:lpstr>
      <vt:lpstr>PowerPoint Presentation</vt:lpstr>
      <vt:lpstr>Stereo Vision as Localizing Points in 3D</vt:lpstr>
      <vt:lpstr>Stereo</vt:lpstr>
      <vt:lpstr>Epipolar geometry</vt:lpstr>
      <vt:lpstr>Disparity = inverse depth</vt:lpstr>
      <vt:lpstr>Your basic stereo matching algorithm</vt:lpstr>
      <vt:lpstr>Your basic stereo matching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Questions?</vt:lpstr>
      <vt:lpstr>Depth from disparity</vt:lpstr>
      <vt:lpstr>Real-time stereo</vt:lpstr>
      <vt:lpstr>Stereo reconstruction pipeline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3D Photography on your Desk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779</cp:revision>
  <dcterms:created xsi:type="dcterms:W3CDTF">2009-08-25T02:47:59Z</dcterms:created>
  <dcterms:modified xsi:type="dcterms:W3CDTF">2021-03-29T20:23:43Z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