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0" r:id="rId2"/>
    <p:sldId id="532" r:id="rId3"/>
    <p:sldId id="558" r:id="rId4"/>
    <p:sldId id="512" r:id="rId5"/>
    <p:sldId id="513" r:id="rId6"/>
    <p:sldId id="514" r:id="rId7"/>
    <p:sldId id="515" r:id="rId8"/>
    <p:sldId id="516" r:id="rId9"/>
    <p:sldId id="517" r:id="rId10"/>
    <p:sldId id="519" r:id="rId11"/>
    <p:sldId id="520" r:id="rId12"/>
    <p:sldId id="521" r:id="rId13"/>
    <p:sldId id="522" r:id="rId14"/>
    <p:sldId id="560" r:id="rId15"/>
    <p:sldId id="523" r:id="rId16"/>
    <p:sldId id="56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3" r:id="rId26"/>
    <p:sldId id="534" r:id="rId27"/>
    <p:sldId id="535" r:id="rId28"/>
    <p:sldId id="537" r:id="rId29"/>
    <p:sldId id="538" r:id="rId30"/>
    <p:sldId id="539" r:id="rId31"/>
    <p:sldId id="540" r:id="rId32"/>
    <p:sldId id="549" r:id="rId33"/>
    <p:sldId id="541" r:id="rId34"/>
    <p:sldId id="550" r:id="rId35"/>
    <p:sldId id="551" r:id="rId36"/>
    <p:sldId id="552" r:id="rId37"/>
    <p:sldId id="553" r:id="rId38"/>
    <p:sldId id="554" r:id="rId39"/>
    <p:sldId id="555" r:id="rId40"/>
    <p:sldId id="556" r:id="rId41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69" d="100"/>
          <a:sy n="69" d="100"/>
        </p:scale>
        <p:origin x="358" y="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37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38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39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34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36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8.jpeg"/><Relationship Id="rId5" Type="http://schemas.openxmlformats.org/officeDocument/2006/relationships/tags" Target="../tags/tag5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27.png"/><Relationship Id="rId4" Type="http://schemas.openxmlformats.org/officeDocument/2006/relationships/tags" Target="../tags/tag65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9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8.jpe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9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8.jpe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8.jpe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21" y="519508"/>
            <a:ext cx="10652487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Image transformations and image warping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622" y="-164275"/>
            <a:ext cx="85182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59081" y="1600200"/>
            <a:ext cx="13310162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752843" y="2818294"/>
            <a:ext cx="10686314" cy="35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1826" y="3338514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5112" y="4433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8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13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9087" y="44196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4312" y="4343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73" y="3003009"/>
            <a:ext cx="9792854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</a:t>
            </a:r>
            <a:r>
              <a:rPr lang="en-US" sz="2400" b="1" dirty="0"/>
              <a:t>p</a:t>
            </a:r>
            <a:r>
              <a:rPr lang="en-US" sz="2400" dirty="0"/>
              <a:t>’ =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b="1" dirty="0"/>
              <a:t>p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</a:t>
            </a:r>
            <a:r>
              <a:rPr lang="en-US" sz="2000" b="1" dirty="0"/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2x2 matrix):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690020"/>
            <a:ext cx="1600200" cy="369888"/>
            <a:chOff x="2256" y="2064"/>
            <a:chExt cx="1008" cy="233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5692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48001" y="247106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272339" y="2471066"/>
            <a:ext cx="109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7653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3538538" y="155666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5682938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433" y="5423719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3709307" y="5310148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61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8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02972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458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713" y="5671456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6645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2479222" y="5384348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29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0315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7210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1172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5" y="5410192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9" y="6223228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39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93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77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6858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5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1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264699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1730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199076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479288" y="1600201"/>
            <a:ext cx="723342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477001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57200" progId="Equation.3">
                  <p:embed/>
                </p:oleObj>
              </mc:Choice>
              <mc:Fallback>
                <p:oleObj name="Equation" r:id="rId2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215392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06080" progId="Equation.3">
                  <p:embed/>
                </p:oleObj>
              </mc:Choice>
              <mc:Fallback>
                <p:oleObj name="Equation" r:id="rId4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392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7876" y="3600451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3089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6400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7124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922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91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17796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00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25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63001" y="1927035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</a:t>
            </a: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edition</a:t>
            </a:r>
            <a:r>
              <a:rPr lang="en-US" dirty="0"/>
              <a:t>):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3897087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346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3646716"/>
            <a:ext cx="3595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represented by a 3x3 matrix with last row [ 0 0 1 ] we call an </a:t>
            </a:r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9" y="4970154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590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711000" progId="Equation.3">
                  <p:embed/>
                </p:oleObj>
              </mc:Choice>
              <mc:Fallback>
                <p:oleObj name="Equation" r:id="rId2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868612" y="20669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698400" progId="Equation.3">
                  <p:embed/>
                </p:oleObj>
              </mc:Choice>
              <mc:Fallback>
                <p:oleObj name="Equation" r:id="rId4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2" y="20669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6800851" y="3897077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711000" progId="Equation.3">
                  <p:embed/>
                </p:oleObj>
              </mc:Choice>
              <mc:Fallback>
                <p:oleObj name="Equation" r:id="rId6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3897077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71837" y="3178175"/>
            <a:ext cx="1049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934369" y="5017851"/>
            <a:ext cx="2090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2D </a:t>
            </a:r>
            <a:r>
              <a:rPr lang="en-US" i="1" dirty="0">
                <a:latin typeface="+mj-lt"/>
              </a:rPr>
              <a:t>in-plane </a:t>
            </a:r>
            <a:r>
              <a:rPr lang="en-US" dirty="0">
                <a:latin typeface="+mj-lt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539038" y="5017851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6800851" y="20574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711000" progId="Equation.3">
                  <p:embed/>
                </p:oleObj>
              </mc:Choice>
              <mc:Fallback>
                <p:oleObj name="Equation" r:id="rId8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20574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39038" y="3200400"/>
            <a:ext cx="68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612900"/>
            <a:ext cx="101282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162801" y="2209801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583920" progId="Equation.3">
                  <p:embed/>
                </p:oleObj>
              </mc:Choice>
              <mc:Fallback>
                <p:oleObj name="Equation" r:id="rId2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2209801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96DC03-A7B6-4B68-8ECF-4FE50EA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736" y="274638"/>
            <a:ext cx="9826445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1" y="4191001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780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6370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95" y="274638"/>
            <a:ext cx="1082461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</a:t>
            </a:r>
            <a:r>
              <a:rPr lang="en-US" sz="3600" i="1" dirty="0"/>
              <a:t>aka</a:t>
            </a:r>
            <a:r>
              <a:rPr lang="en-US" sz="3600" dirty="0"/>
              <a:t> </a:t>
            </a:r>
            <a:r>
              <a:rPr lang="en-US" sz="3600" dirty="0" err="1"/>
              <a:t>Homographies</a:t>
            </a:r>
            <a:r>
              <a:rPr lang="en-US" sz="3600" dirty="0"/>
              <a:t> </a:t>
            </a:r>
            <a:r>
              <a:rPr lang="en-US" sz="3600" i="1" dirty="0"/>
              <a:t>aka </a:t>
            </a:r>
            <a:r>
              <a:rPr lang="en-US" sz="3600" dirty="0"/>
              <a:t>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970" y="3352800"/>
            <a:ext cx="392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6312807" y="1774147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556907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1" y="1828801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676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69309" y="2895601"/>
            <a:ext cx="5331691" cy="1973997"/>
            <a:chOff x="1145309" y="2895600"/>
            <a:chExt cx="5331691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145309" y="4038600"/>
              <a:ext cx="3519568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8501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2513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2667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628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389095" y="2798295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7185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7642226" y="4208464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9753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991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628073" y="-106372"/>
            <a:ext cx="1093585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4384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106113" imgH="5172797" progId="">
                  <p:embed/>
                </p:oleObj>
              </mc:Choice>
              <mc:Fallback>
                <p:oleObj name="Photo Editor Photo" r:id="rId3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67056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106113" imgH="5172797" progId="">
                  <p:embed/>
                </p:oleObj>
              </mc:Choice>
              <mc:Fallback>
                <p:oleObj name="Photo Editor Photo" r:id="rId5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3241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4343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4343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4343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4800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16200000">
            <a:off x="7658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2819400" y="5334001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7162801" y="5334001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5791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16550" y="4038601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+mj-lt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+mj-lt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+mj-lt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5867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5105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048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3095172" y="2485572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5715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489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57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15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5125165" imgH="5191850" progId="">
                    <p:embed/>
                  </p:oleObj>
                </mc:Choice>
                <mc:Fallback>
                  <p:oleObj name="Photo Editor Photo" r:id="rId8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out, due Friday, March 12 by 7pm</a:t>
            </a:r>
          </a:p>
          <a:p>
            <a:pPr lvl="1"/>
            <a:r>
              <a:rPr lang="en-US" dirty="0"/>
              <a:t>Do be done in groups of 2 – if you need help finding a partner, try Ed Discussions or let us know</a:t>
            </a:r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24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56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167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2960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2346326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Implementing 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70617" y="1600201"/>
            <a:ext cx="10450766" cy="1828800"/>
          </a:xfrm>
        </p:spPr>
        <p:txBody>
          <a:bodyPr/>
          <a:lstStyle/>
          <a:p>
            <a:r>
              <a:rPr lang="en-US" dirty="0"/>
              <a:t>Given a coordinate </a:t>
            </a:r>
            <a:r>
              <a:rPr lang="en-US" dirty="0" err="1"/>
              <a:t>xform</a:t>
            </a:r>
            <a:r>
              <a:rPr lang="en-US" dirty="0"/>
              <a:t>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and a source image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), how do we compute a transformed image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75EBB90-3E9E-43BD-B03D-D6CD5C29996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93D001A-242A-4F44-8954-13209F52E44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790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04315" y="5099504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E6F7B30-7E83-4308-8684-22BF9889737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20801351-6B52-4CB1-80AB-3F799CBBFA1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E54DEA88-1DAE-4688-97C3-B08087372B9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1BDBB6-7832-4220-A5D5-136C4E2F7B7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6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27904" y="5072743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69162" y="5060949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8CD2FE61-9FB4-4F3F-A559-3157E06498C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8AD2B899-F1D5-40C4-BA22-681044F8DA76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8954F3C1-6C62-4119-BFE0-731D26530AB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/>
              <a:t>bicubic</a:t>
            </a:r>
            <a:endParaRPr lang="en-US" dirty="0"/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“jaggies”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800600" y="3377626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9496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715000" y="3352801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06C2C16-E3E2-4F52-95EC-F8E15B12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809" y="5535305"/>
            <a:ext cx="913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  <a:p>
            <a:r>
              <a:rPr lang="en-US" sz="2400" dirty="0"/>
              <a:t>First, we need to know what this transformation is.</a:t>
            </a:r>
          </a:p>
          <a:p>
            <a:r>
              <a:rPr lang="en-US" sz="2400" dirty="0"/>
              <a:t>Second, we need to figure out how to compute it using feature matches.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7150-EF8C-42C8-9FFD-3D844DD5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8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2971804"/>
            <a:ext cx="1600200" cy="369888"/>
            <a:chOff x="2256" y="2064"/>
            <a:chExt cx="1008" cy="233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162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48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162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9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05400" y="2924179"/>
            <a:ext cx="1600200" cy="369888"/>
            <a:chOff x="2256" y="2064"/>
            <a:chExt cx="1008" cy="233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7467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5000626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53314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dcd4ec7-4e7b-49b2-9470-3ab17b7ef00d"/>
  <p:tag name="SLIDO_EVENT_SECTION_UUID" val="668f0d42-67c0-41a5-a3f1-688ee53fdd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1226</Words>
  <Application>Microsoft Office PowerPoint</Application>
  <PresentationFormat>Widescreen</PresentationFormat>
  <Paragraphs>251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Myriad Pro</vt:lpstr>
      <vt:lpstr>Verdana</vt:lpstr>
      <vt:lpstr>Office Theme</vt:lpstr>
      <vt:lpstr>Equation</vt:lpstr>
      <vt:lpstr>Photo Editor Photo</vt:lpstr>
      <vt:lpstr>Image transformations and image warping</vt:lpstr>
      <vt:lpstr>Reading</vt:lpstr>
      <vt:lpstr>Announcements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Points at infinity</vt:lpstr>
      <vt:lpstr>Image warping with homographies</vt:lpstr>
      <vt:lpstr>Homographies</vt:lpstr>
      <vt:lpstr>Homographies</vt:lpstr>
      <vt:lpstr>Alternate formulation for homographies</vt:lpstr>
      <vt:lpstr>2D image transformations</vt:lpstr>
      <vt:lpstr>Implementing 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Transformations and warping</dc:title>
  <dc:creator>Noah Snavely</dc:creator>
  <cp:lastModifiedBy>Noah Snavely</cp:lastModifiedBy>
  <cp:revision>221</cp:revision>
  <dcterms:created xsi:type="dcterms:W3CDTF">2009-08-25T02:47:59Z</dcterms:created>
  <dcterms:modified xsi:type="dcterms:W3CDTF">2021-03-03T21:36:59Z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