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8" r:id="rId3"/>
    <p:sldId id="512" r:id="rId4"/>
    <p:sldId id="513" r:id="rId5"/>
    <p:sldId id="559" r:id="rId6"/>
    <p:sldId id="519" r:id="rId7"/>
    <p:sldId id="520" r:id="rId8"/>
    <p:sldId id="491" r:id="rId9"/>
    <p:sldId id="480" r:id="rId10"/>
    <p:sldId id="461" r:id="rId11"/>
    <p:sldId id="462" r:id="rId12"/>
    <p:sldId id="464" r:id="rId13"/>
    <p:sldId id="465" r:id="rId14"/>
    <p:sldId id="503" r:id="rId15"/>
    <p:sldId id="505" r:id="rId16"/>
    <p:sldId id="506" r:id="rId17"/>
    <p:sldId id="467" r:id="rId18"/>
    <p:sldId id="468" r:id="rId19"/>
    <p:sldId id="469" r:id="rId20"/>
    <p:sldId id="509" r:id="rId21"/>
    <p:sldId id="511" r:id="rId22"/>
    <p:sldId id="510" r:id="rId23"/>
    <p:sldId id="470" r:id="rId24"/>
    <p:sldId id="471" r:id="rId25"/>
    <p:sldId id="560" r:id="rId26"/>
    <p:sldId id="472" r:id="rId27"/>
    <p:sldId id="473" r:id="rId28"/>
    <p:sldId id="514" r:id="rId29"/>
    <p:sldId id="474" r:id="rId30"/>
    <p:sldId id="475" r:id="rId31"/>
    <p:sldId id="476" r:id="rId32"/>
    <p:sldId id="486" r:id="rId33"/>
    <p:sldId id="477" r:id="rId34"/>
    <p:sldId id="507" r:id="rId35"/>
    <p:sldId id="515" r:id="rId36"/>
    <p:sldId id="436" r:id="rId37"/>
  </p:sldIdLst>
  <p:sldSz cx="12192000" cy="6858000"/>
  <p:notesSz cx="7010400" cy="92964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46" autoAdjust="0"/>
    <p:restoredTop sz="94444" autoAdjust="0"/>
  </p:normalViewPr>
  <p:slideViewPr>
    <p:cSldViewPr>
      <p:cViewPr varScale="1">
        <p:scale>
          <a:sx n="69" d="100"/>
          <a:sy n="69" d="100"/>
        </p:scale>
        <p:origin x="202" y="2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09C86-0DB4-461E-B411-3132234C96B9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552C4-BC4B-4C71-991C-7B2020479D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18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92CD9C-0936-4CB5-8F47-4F37A3C1BD80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8A4206-02EB-4F55-B83C-8E908C558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46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46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90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6130" indent="-275434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173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2433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312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382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451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521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590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A7259D7-E5BB-D846-879C-4547B909DCAB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52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5FC9-4C7C-4839-AD87-B5CD1322098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bc.ca/~lowe/keypoints/" TargetMode="External"/><Relationship Id="rId2" Type="http://schemas.openxmlformats.org/officeDocument/2006/relationships/hyperlink" Target="http://www.robots.ox.ac.uk/~vgg/research/affine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hyperlink" Target="http://www.vision.ee.ethz.ch/~surf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3272" y="808604"/>
            <a:ext cx="8534400" cy="708634"/>
          </a:xfrm>
        </p:spPr>
        <p:txBody>
          <a:bodyPr>
            <a:normAutofit/>
          </a:bodyPr>
          <a:lstStyle/>
          <a:p>
            <a:pPr algn="l"/>
            <a:r>
              <a:rPr lang="en-US" sz="3600" b="0" dirty="0"/>
              <a:t>Feature matching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52400" y="-19008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CS5670: Computer Vision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192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7742D6C-0F93-4396-B860-8747F15565E5}"/>
              </a:ext>
            </a:extLst>
          </p:cNvPr>
          <p:cNvGrpSpPr/>
          <p:nvPr/>
        </p:nvGrpSpPr>
        <p:grpSpPr>
          <a:xfrm>
            <a:off x="1946034" y="2667000"/>
            <a:ext cx="7844618" cy="3376240"/>
            <a:chOff x="1946034" y="2667000"/>
            <a:chExt cx="7844618" cy="3376240"/>
          </a:xfrm>
        </p:grpSpPr>
        <p:pic>
          <p:nvPicPr>
            <p:cNvPr id="9" name="Picture 1">
              <a:extLst>
                <a:ext uri="{FF2B5EF4-FFF2-40B4-BE49-F238E27FC236}">
                  <a16:creationId xmlns:a16="http://schemas.microsoft.com/office/drawing/2014/main" id="{A7178FFE-4059-4B06-975F-216F86BE0D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46034" y="2971800"/>
              <a:ext cx="4263218" cy="272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A1DAF1CC-49A6-4FAA-9BCF-5F3B5B5836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34200" y="2667000"/>
              <a:ext cx="2856452" cy="3376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49D13F3-0073-4AAB-9DF6-2AD53D089D6D}"/>
                </a:ext>
              </a:extLst>
            </p:cNvPr>
            <p:cNvCxnSpPr/>
            <p:nvPr/>
          </p:nvCxnSpPr>
          <p:spPr>
            <a:xfrm>
              <a:off x="4075652" y="3886200"/>
              <a:ext cx="4724400" cy="152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0614E9D-E6A9-4432-B8B0-69C7E4BCA91C}"/>
                </a:ext>
              </a:extLst>
            </p:cNvPr>
            <p:cNvCxnSpPr/>
            <p:nvPr/>
          </p:nvCxnSpPr>
          <p:spPr>
            <a:xfrm flipV="1">
              <a:off x="3716424" y="3276600"/>
              <a:ext cx="4495800" cy="609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C29A14D-E4A0-4B36-8AA9-C585B3717FE0}"/>
                </a:ext>
              </a:extLst>
            </p:cNvPr>
            <p:cNvCxnSpPr/>
            <p:nvPr/>
          </p:nvCxnSpPr>
          <p:spPr>
            <a:xfrm>
              <a:off x="3999452" y="4572000"/>
              <a:ext cx="4724400" cy="762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1"/>
            <a:ext cx="441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/>
              <a:t>Take 40x40 square window around detected feature</a:t>
            </a:r>
          </a:p>
          <a:p>
            <a:pPr lvl="1"/>
            <a:r>
              <a:rPr lang="en-US" sz="1800" dirty="0"/>
              <a:t>Scale to 1/5 size (using </a:t>
            </a:r>
            <a:r>
              <a:rPr lang="en-US" sz="1800" dirty="0" err="1"/>
              <a:t>prefiltering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Rotate to horizontal</a:t>
            </a:r>
          </a:p>
          <a:p>
            <a:pPr lvl="1"/>
            <a:r>
              <a:rPr lang="en-US" sz="1800" dirty="0"/>
              <a:t>Sample 8x8 square window centered at feature</a:t>
            </a:r>
          </a:p>
          <a:p>
            <a:pPr lvl="1"/>
            <a:r>
              <a:rPr lang="en-US" sz="1800" dirty="0"/>
              <a:t>Intensity normalize the window by subtracting the mean, dividing by the standard deviation in the window (why?)</a:t>
            </a:r>
          </a:p>
        </p:txBody>
      </p:sp>
      <p:sp>
        <p:nvSpPr>
          <p:cNvPr id="655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0312" y="4876800"/>
            <a:ext cx="2895600" cy="457200"/>
          </a:xfrm>
          <a:noFill/>
        </p:spPr>
        <p:txBody>
          <a:bodyPr/>
          <a:lstStyle/>
          <a:p>
            <a:r>
              <a:rPr lang="en-US"/>
              <a:t>CSE 576: Computer Vision</a:t>
            </a:r>
          </a:p>
        </p:txBody>
      </p:sp>
      <p:pic>
        <p:nvPicPr>
          <p:cNvPr id="65540" name="Picture 2" descr="matier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3513" y="1828801"/>
            <a:ext cx="49625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0066FF"/>
                </a:solidFill>
              </a:rPr>
              <a:t>M</a:t>
            </a:r>
            <a:r>
              <a:rPr lang="en-US"/>
              <a:t>ultiscale </a:t>
            </a:r>
            <a:r>
              <a:rPr lang="en-US">
                <a:solidFill>
                  <a:srgbClr val="0066FF"/>
                </a:solidFill>
              </a:rPr>
              <a:t>O</a:t>
            </a:r>
            <a:r>
              <a:rPr lang="en-US"/>
              <a:t>riented </a:t>
            </a:r>
            <a:r>
              <a:rPr lang="en-US">
                <a:solidFill>
                  <a:srgbClr val="0066FF"/>
                </a:solidFill>
              </a:rPr>
              <a:t>P</a:t>
            </a:r>
            <a:r>
              <a:rPr lang="en-US"/>
              <a:t>atche</a:t>
            </a:r>
            <a:r>
              <a:rPr lang="en-US">
                <a:solidFill>
                  <a:srgbClr val="0066FF"/>
                </a:solidFill>
              </a:rPr>
              <a:t>S</a:t>
            </a:r>
            <a:r>
              <a:rPr lang="en-US"/>
              <a:t> descriptor</a:t>
            </a:r>
          </a:p>
        </p:txBody>
      </p:sp>
      <p:pic>
        <p:nvPicPr>
          <p:cNvPr id="65542" name="Picture 5" descr="matierb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5212" y="3113088"/>
            <a:ext cx="1982788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3" name="Line 6"/>
          <p:cNvSpPr>
            <a:spLocks noChangeShapeType="1"/>
          </p:cNvSpPr>
          <p:nvPr/>
        </p:nvSpPr>
        <p:spPr bwMode="auto">
          <a:xfrm>
            <a:off x="8672513" y="2819400"/>
            <a:ext cx="1990725" cy="1588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44" name="Line 7"/>
          <p:cNvSpPr>
            <a:spLocks noChangeShapeType="1"/>
          </p:cNvSpPr>
          <p:nvPr/>
        </p:nvSpPr>
        <p:spPr bwMode="auto">
          <a:xfrm>
            <a:off x="7529512" y="2573339"/>
            <a:ext cx="596900" cy="123825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45" name="Text Box 8"/>
          <p:cNvSpPr txBox="1">
            <a:spLocks noChangeArrowheads="1"/>
          </p:cNvSpPr>
          <p:nvPr/>
        </p:nvSpPr>
        <p:spPr bwMode="auto">
          <a:xfrm>
            <a:off x="8977313" y="2286001"/>
            <a:ext cx="1166813" cy="396875"/>
          </a:xfrm>
          <a:prstGeom prst="rect">
            <a:avLst/>
          </a:prstGeom>
          <a:noFill/>
          <a:ln w="38100">
            <a:noFill/>
            <a:miter lim="800000"/>
            <a:headEnd type="none" w="lg" len="med"/>
            <a:tailEnd type="none" w="lg" len="med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ECFF"/>
                </a:solidFill>
                <a:latin typeface="Verdana" pitchFamily="34" charset="0"/>
              </a:rPr>
              <a:t>8 pixels</a:t>
            </a:r>
          </a:p>
        </p:txBody>
      </p:sp>
      <p:sp>
        <p:nvSpPr>
          <p:cNvPr id="65546" name="Text Box 9"/>
          <p:cNvSpPr txBox="1">
            <a:spLocks noChangeArrowheads="1"/>
          </p:cNvSpPr>
          <p:nvPr/>
        </p:nvSpPr>
        <p:spPr bwMode="auto">
          <a:xfrm rot="720000">
            <a:off x="7377112" y="2286000"/>
            <a:ext cx="1098550" cy="336550"/>
          </a:xfrm>
          <a:prstGeom prst="rect">
            <a:avLst/>
          </a:prstGeom>
          <a:noFill/>
          <a:ln w="38100">
            <a:noFill/>
            <a:miter lim="800000"/>
            <a:headEnd type="none" w="lg" len="med"/>
            <a:tailEnd type="none" w="lg" len="med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ECFF"/>
                </a:solidFill>
                <a:latin typeface="Verdana" pitchFamily="34" charset="0"/>
              </a:rPr>
              <a:t>40 pixels</a:t>
            </a:r>
          </a:p>
        </p:txBody>
      </p:sp>
      <p:sp>
        <p:nvSpPr>
          <p:cNvPr id="65547" name="Rectangle 14"/>
          <p:cNvSpPr>
            <a:spLocks noChangeArrowheads="1"/>
          </p:cNvSpPr>
          <p:nvPr/>
        </p:nvSpPr>
        <p:spPr bwMode="auto">
          <a:xfrm>
            <a:off x="7651598" y="6550224"/>
            <a:ext cx="30164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Adapted from slide by Matthew Brown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Detections at multiple scales</a:t>
            </a:r>
          </a:p>
        </p:txBody>
      </p:sp>
      <p:pic>
        <p:nvPicPr>
          <p:cNvPr id="6656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6850" y="1443038"/>
            <a:ext cx="9124950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SIFT descriptor</a:t>
            </a:r>
          </a:p>
        </p:txBody>
      </p:sp>
      <p:pic>
        <p:nvPicPr>
          <p:cNvPr id="68611" name="Picture 4" descr="descr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971800"/>
            <a:ext cx="6580188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Rectangle 4"/>
          <p:cNvSpPr txBox="1">
            <a:spLocks noChangeArrowheads="1"/>
          </p:cNvSpPr>
          <p:nvPr/>
        </p:nvSpPr>
        <p:spPr bwMode="auto">
          <a:xfrm>
            <a:off x="2209800" y="1371600"/>
            <a:ext cx="830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/>
              <a:t>Full version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Divide the 16x16 window into a 4x4 grid of cells (2x2 case shown below)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Compute an orientation histogram for each cell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16 cells * 8 orientations = 128 dimensional descriptor</a:t>
            </a:r>
          </a:p>
          <a:p>
            <a:pPr marL="742950" lvl="1" indent="-285750">
              <a:spcBef>
                <a:spcPct val="20000"/>
              </a:spcBef>
            </a:pPr>
            <a:endParaRPr lang="en-US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dirty="0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7997590" y="6550224"/>
            <a:ext cx="26704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Adapted from slide by David Lowe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9829800" cy="1143000"/>
          </a:xfrm>
        </p:spPr>
        <p:txBody>
          <a:bodyPr/>
          <a:lstStyle/>
          <a:p>
            <a:r>
              <a:rPr lang="en-US" dirty="0"/>
              <a:t>Properties of SIFT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11277600" cy="2438400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en-US" sz="2800" dirty="0"/>
              <a:t>Extraordinarily robust matching technique</a:t>
            </a:r>
          </a:p>
          <a:p>
            <a:pPr lvl="1"/>
            <a:r>
              <a:rPr lang="en-US" sz="2400" dirty="0"/>
              <a:t>Can handle changes in viewpoint (</a:t>
            </a:r>
            <a:r>
              <a:rPr lang="en-US" sz="2000" dirty="0"/>
              <a:t>up to about 60 degree out of plane rotation)</a:t>
            </a:r>
          </a:p>
          <a:p>
            <a:pPr lvl="1"/>
            <a:r>
              <a:rPr lang="en-US" sz="2400" dirty="0"/>
              <a:t>Can handle significant changes in illumination (</a:t>
            </a:r>
            <a:r>
              <a:rPr lang="en-US" sz="2000" dirty="0"/>
              <a:t>sometimes even day vs. night (below))</a:t>
            </a:r>
          </a:p>
          <a:p>
            <a:pPr lvl="1"/>
            <a:r>
              <a:rPr lang="en-US" sz="2400" dirty="0"/>
              <a:t>Pretty fast—hard to make real-time, but can run in &lt;1s for moderate image sizes</a:t>
            </a:r>
          </a:p>
          <a:p>
            <a:pPr lvl="1"/>
            <a:r>
              <a:rPr lang="en-US" sz="2400" dirty="0"/>
              <a:t>Lots of code available</a:t>
            </a:r>
          </a:p>
        </p:txBody>
      </p:sp>
      <p:pic>
        <p:nvPicPr>
          <p:cNvPr id="69636" name="Picture 2" descr="http://www.cs.washington.edu/homes/snavely/outgoing/test/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487738"/>
            <a:ext cx="4495800" cy="337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4" descr="http://www.cs.washington.edu/homes/snavely/outgoing/test/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3314" y="3494088"/>
            <a:ext cx="4484687" cy="336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88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90601"/>
            <a:ext cx="6324600" cy="5135563"/>
          </a:xfrm>
        </p:spPr>
        <p:txBody>
          <a:bodyPr/>
          <a:lstStyle/>
          <a:p>
            <a:endParaRPr lang="en-US" sz="2800" dirty="0"/>
          </a:p>
          <a:p>
            <a:r>
              <a:rPr lang="en-US" sz="2800" dirty="0" err="1"/>
              <a:t>Keypoint</a:t>
            </a:r>
            <a:r>
              <a:rPr lang="en-US" sz="2800" dirty="0"/>
              <a:t> detection: repeatable and distinctive</a:t>
            </a:r>
          </a:p>
          <a:p>
            <a:pPr lvl="1"/>
            <a:r>
              <a:rPr lang="en-US" sz="2400" dirty="0"/>
              <a:t>Corners, blobs, stable regions</a:t>
            </a:r>
          </a:p>
          <a:p>
            <a:pPr lvl="1"/>
            <a:r>
              <a:rPr lang="en-US" sz="2400" dirty="0"/>
              <a:t>Harris, </a:t>
            </a:r>
            <a:r>
              <a:rPr lang="en-US" sz="2400" dirty="0" err="1"/>
              <a:t>DoG</a:t>
            </a:r>
            <a:endParaRPr lang="en-US" dirty="0"/>
          </a:p>
          <a:p>
            <a:endParaRPr lang="en-US" sz="2800" dirty="0"/>
          </a:p>
          <a:p>
            <a:r>
              <a:rPr lang="en-US" sz="2800" dirty="0"/>
              <a:t>Descriptors: robust and selective</a:t>
            </a:r>
          </a:p>
          <a:p>
            <a:pPr lvl="1"/>
            <a:r>
              <a:rPr lang="en-US" sz="2400" dirty="0"/>
              <a:t>spatial histograms of orientation</a:t>
            </a:r>
          </a:p>
          <a:p>
            <a:pPr lvl="1"/>
            <a:r>
              <a:rPr lang="en-US" sz="2400" dirty="0"/>
              <a:t>SIFT and variants are typically good for stitching and recognition</a:t>
            </a:r>
          </a:p>
          <a:p>
            <a:pPr lvl="1"/>
            <a:r>
              <a:rPr lang="en-US" sz="2400" dirty="0"/>
              <a:t>Can learn descriptors (and detectors)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7475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1447800"/>
            <a:ext cx="2781300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4495801"/>
            <a:ext cx="3124200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713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991600" cy="762000"/>
          </a:xfrm>
        </p:spPr>
        <p:txBody>
          <a:bodyPr>
            <a:normAutofit/>
          </a:bodyPr>
          <a:lstStyle/>
          <a:p>
            <a:r>
              <a:rPr lang="en-US" dirty="0"/>
              <a:t>Which features match?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 descr="C:\Users\James\Dropbox\cs143 fall 2013\cs 143 fall 2013 projects\Local features\www\mat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6" y="990601"/>
            <a:ext cx="8905875" cy="5762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358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 matching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Given a feature in </a:t>
            </a:r>
            <a:r>
              <a:rPr lang="en-US" i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I</a:t>
            </a:r>
            <a:r>
              <a:rPr lang="en-US" baseline="-25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1</a:t>
            </a:r>
            <a:r>
              <a:rPr lang="en-US" dirty="0"/>
              <a:t>, how to find the best match in </a:t>
            </a:r>
            <a:r>
              <a:rPr lang="en-US" i="1" dirty="0">
                <a:latin typeface="Palatino Linotype" panose="02040502050505030304" pitchFamily="18" charset="0"/>
              </a:rPr>
              <a:t>I</a:t>
            </a:r>
            <a:r>
              <a:rPr lang="en-US" baseline="-25000" dirty="0">
                <a:latin typeface="Palatino Linotype" panose="02040502050505030304" pitchFamily="18" charset="0"/>
              </a:rPr>
              <a:t>2</a:t>
            </a:r>
            <a:r>
              <a:rPr lang="en-US" dirty="0"/>
              <a:t>?</a:t>
            </a:r>
          </a:p>
          <a:p>
            <a:pPr marL="914400" lvl="1" indent="-457200">
              <a:buFontTx/>
              <a:buAutoNum type="arabicPeriod"/>
            </a:pPr>
            <a:r>
              <a:rPr lang="en-US" dirty="0"/>
              <a:t>Define distance function that compares two descriptors</a:t>
            </a:r>
          </a:p>
          <a:p>
            <a:pPr marL="914400" lvl="1" indent="-457200">
              <a:buFontTx/>
              <a:buAutoNum type="arabicPeriod"/>
            </a:pPr>
            <a:r>
              <a:rPr lang="en-US" dirty="0"/>
              <a:t>Test all the features in </a:t>
            </a:r>
            <a:r>
              <a:rPr lang="en-US" i="1" dirty="0">
                <a:latin typeface="Palatino Linotype" panose="02040502050505030304" pitchFamily="18" charset="0"/>
              </a:rPr>
              <a:t>I</a:t>
            </a:r>
            <a:r>
              <a:rPr lang="en-US" baseline="-25000" dirty="0">
                <a:latin typeface="Palatino Linotype" panose="02040502050505030304" pitchFamily="18" charset="0"/>
              </a:rPr>
              <a:t>2</a:t>
            </a:r>
            <a:r>
              <a:rPr lang="en-US" dirty="0"/>
              <a:t>, find the one with min distance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9753600" cy="1143000"/>
          </a:xfrm>
        </p:spPr>
        <p:txBody>
          <a:bodyPr/>
          <a:lstStyle/>
          <a:p>
            <a:r>
              <a:rPr lang="en-US" dirty="0"/>
              <a:t>Feature distance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1524000" y="1295400"/>
            <a:ext cx="9448800" cy="5257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800" dirty="0"/>
              <a:t>How to define the difference between two features </a:t>
            </a:r>
            <a:r>
              <a:rPr lang="en-US" sz="2800" i="1" dirty="0"/>
              <a:t>f</a:t>
            </a:r>
            <a:r>
              <a:rPr lang="en-US" sz="2800" baseline="-25000" dirty="0"/>
              <a:t>1</a:t>
            </a:r>
            <a:r>
              <a:rPr lang="en-US" sz="2800" dirty="0"/>
              <a:t>, </a:t>
            </a:r>
            <a:r>
              <a:rPr lang="en-US" sz="2800" i="1" dirty="0"/>
              <a:t>f</a:t>
            </a:r>
            <a:r>
              <a:rPr lang="en-US" sz="2800" baseline="-25000" dirty="0"/>
              <a:t>2</a:t>
            </a:r>
            <a:r>
              <a:rPr lang="en-US" sz="2800" dirty="0"/>
              <a:t>?</a:t>
            </a:r>
          </a:p>
          <a:p>
            <a:pPr marL="914400" lvl="1" indent="-457200"/>
            <a:r>
              <a:rPr lang="en-US" sz="2400" dirty="0"/>
              <a:t>Simple approach: L</a:t>
            </a:r>
            <a:r>
              <a:rPr lang="en-US" sz="2400" baseline="-25000" dirty="0"/>
              <a:t>2</a:t>
            </a:r>
            <a:r>
              <a:rPr lang="en-US" sz="2400" dirty="0"/>
              <a:t> distance, || </a:t>
            </a:r>
            <a:r>
              <a:rPr lang="en-US" sz="2400" i="1" dirty="0"/>
              <a:t>f</a:t>
            </a:r>
            <a:r>
              <a:rPr lang="en-US" sz="2400" baseline="-25000" dirty="0"/>
              <a:t>1</a:t>
            </a:r>
            <a:r>
              <a:rPr lang="en-US" sz="2400" dirty="0"/>
              <a:t> - </a:t>
            </a:r>
            <a:r>
              <a:rPr lang="en-US" sz="2400" i="1" dirty="0"/>
              <a:t>f</a:t>
            </a:r>
            <a:r>
              <a:rPr lang="en-US" sz="2400" baseline="-25000" dirty="0"/>
              <a:t>2</a:t>
            </a:r>
            <a:r>
              <a:rPr lang="en-US" sz="2400" dirty="0"/>
              <a:t> || </a:t>
            </a:r>
            <a:endParaRPr lang="en-US" sz="1600" dirty="0"/>
          </a:p>
          <a:p>
            <a:pPr marL="914400" lvl="1" indent="-457200"/>
            <a:r>
              <a:rPr lang="en-US" sz="2400" dirty="0"/>
              <a:t>can give small distances for ambiguous (incorrect) matches </a:t>
            </a:r>
          </a:p>
        </p:txBody>
      </p:sp>
      <p:pic>
        <p:nvPicPr>
          <p:cNvPr id="71684" name="Picture 2" descr="http://www.canyonstatevinyl.com/images/Picket%20F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776" y="3162300"/>
            <a:ext cx="43148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5" name="Rectangle 4"/>
          <p:cNvSpPr>
            <a:spLocks noChangeArrowheads="1"/>
          </p:cNvSpPr>
          <p:nvPr/>
        </p:nvSpPr>
        <p:spPr bwMode="auto">
          <a:xfrm>
            <a:off x="2743200" y="42672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1686" name="Picture 6" descr="http://www.canyonstatevinyl.com/images/Picket%20F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1" y="3162300"/>
            <a:ext cx="43148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Rectangle 14"/>
          <p:cNvSpPr>
            <a:spLocks noChangeArrowheads="1"/>
          </p:cNvSpPr>
          <p:nvPr/>
        </p:nvSpPr>
        <p:spPr bwMode="auto">
          <a:xfrm>
            <a:off x="3763437" y="6400800"/>
            <a:ext cx="354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dirty="0">
                <a:latin typeface="Palatino Linotype" panose="02040502050505030304" pitchFamily="18" charset="0"/>
              </a:rPr>
              <a:t>I</a:t>
            </a:r>
            <a:r>
              <a:rPr lang="en-US" sz="2000" baseline="-25000" dirty="0"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8260824" y="6400800"/>
            <a:ext cx="354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dirty="0">
                <a:latin typeface="Palatino Linotype" panose="02040502050505030304" pitchFamily="18" charset="0"/>
              </a:rPr>
              <a:t>I</a:t>
            </a:r>
            <a:r>
              <a:rPr lang="en-US" sz="2000" baseline="-25000" dirty="0">
                <a:latin typeface="Palatino Linotype" panose="02040502050505030304" pitchFamily="18" charset="0"/>
              </a:rPr>
              <a:t>2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2743200" y="3543300"/>
            <a:ext cx="450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aseline="-25000">
                <a:solidFill>
                  <a:srgbClr val="FFFF00"/>
                </a:solidFill>
                <a:latin typeface="Arial" charset="0"/>
              </a:rPr>
              <a:t>1</a:t>
            </a: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9539288" y="42672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9539288" y="3543300"/>
            <a:ext cx="450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aseline="-25000">
                <a:solidFill>
                  <a:srgbClr val="FFFF00"/>
                </a:solidFill>
                <a:latin typeface="Arial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animBg="1"/>
      <p:bldP spid="71689" grpId="0"/>
      <p:bldP spid="71690" grpId="0" animBg="1"/>
      <p:bldP spid="7169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2" descr="http://www.canyonstatevinyl.com/images/Picket%20F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776" y="3162300"/>
            <a:ext cx="43148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Rectangle 6"/>
          <p:cNvSpPr>
            <a:spLocks noChangeArrowheads="1"/>
          </p:cNvSpPr>
          <p:nvPr/>
        </p:nvSpPr>
        <p:spPr bwMode="auto">
          <a:xfrm>
            <a:off x="2743200" y="42672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2710" name="Picture 6" descr="http://www.canyonstatevinyl.com/images/Picket%20F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1" y="3162300"/>
            <a:ext cx="43148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2743200" y="3543300"/>
            <a:ext cx="450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aseline="-25000">
                <a:solidFill>
                  <a:srgbClr val="FFFF00"/>
                </a:solidFill>
                <a:latin typeface="Arial" charset="0"/>
              </a:rPr>
              <a:t>1</a:t>
            </a:r>
          </a:p>
        </p:txBody>
      </p:sp>
      <p:sp>
        <p:nvSpPr>
          <p:cNvPr id="72714" name="Rectangle 11"/>
          <p:cNvSpPr>
            <a:spLocks noChangeArrowheads="1"/>
          </p:cNvSpPr>
          <p:nvPr/>
        </p:nvSpPr>
        <p:spPr bwMode="auto">
          <a:xfrm>
            <a:off x="9539288" y="42672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9539288" y="3543300"/>
            <a:ext cx="450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aseline="-25000">
                <a:solidFill>
                  <a:srgbClr val="FFFF00"/>
                </a:solidFill>
                <a:latin typeface="Arial" charset="0"/>
              </a:rPr>
              <a:t>2</a:t>
            </a:r>
          </a:p>
        </p:txBody>
      </p:sp>
      <p:sp>
        <p:nvSpPr>
          <p:cNvPr id="72716" name="Rectangle 13"/>
          <p:cNvSpPr>
            <a:spLocks noChangeArrowheads="1"/>
          </p:cNvSpPr>
          <p:nvPr/>
        </p:nvSpPr>
        <p:spPr bwMode="auto">
          <a:xfrm>
            <a:off x="8740775" y="42672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8740776" y="3543300"/>
            <a:ext cx="7985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aseline="-25000">
                <a:solidFill>
                  <a:srgbClr val="FFFF00"/>
                </a:solidFill>
                <a:latin typeface="Arial" charset="0"/>
              </a:rPr>
              <a:t>2</a:t>
            </a:r>
            <a:r>
              <a:rPr lang="en-US" sz="3200" baseline="30000">
                <a:solidFill>
                  <a:srgbClr val="FFFF00"/>
                </a:solidFill>
                <a:latin typeface="Arial" charset="0"/>
              </a:rPr>
              <a:t>'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152400"/>
            <a:ext cx="9753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Feature distance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295400" y="1295400"/>
            <a:ext cx="99060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dirty="0"/>
              <a:t>How to define the difference between two features </a:t>
            </a:r>
            <a:r>
              <a:rPr lang="en-US" sz="2800" i="1" dirty="0"/>
              <a:t>f</a:t>
            </a:r>
            <a:r>
              <a:rPr lang="en-US" sz="2800" baseline="-25000" dirty="0"/>
              <a:t>1</a:t>
            </a:r>
            <a:r>
              <a:rPr lang="en-US" sz="2800" dirty="0"/>
              <a:t>, </a:t>
            </a:r>
            <a:r>
              <a:rPr lang="en-US" sz="2800" i="1" dirty="0"/>
              <a:t>f</a:t>
            </a:r>
            <a:r>
              <a:rPr lang="en-US" sz="2800" baseline="-25000" dirty="0"/>
              <a:t>2</a:t>
            </a:r>
            <a:r>
              <a:rPr lang="en-US" sz="2800" dirty="0"/>
              <a:t>?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/>
              <a:t>Better approach:  ratio distance = || </a:t>
            </a:r>
            <a:r>
              <a:rPr lang="en-US" sz="2000" i="1" dirty="0"/>
              <a:t>f</a:t>
            </a:r>
            <a:r>
              <a:rPr lang="en-US" sz="2000" baseline="-25000" dirty="0"/>
              <a:t>1</a:t>
            </a:r>
            <a:r>
              <a:rPr lang="en-US" sz="2000" dirty="0"/>
              <a:t> - </a:t>
            </a:r>
            <a:r>
              <a:rPr lang="en-US" sz="2000" i="1" dirty="0"/>
              <a:t>f</a:t>
            </a:r>
            <a:r>
              <a:rPr lang="en-US" sz="2000" baseline="-25000" dirty="0"/>
              <a:t>2</a:t>
            </a:r>
            <a:r>
              <a:rPr lang="en-US" sz="2000" dirty="0"/>
              <a:t> || / || </a:t>
            </a:r>
            <a:r>
              <a:rPr lang="en-US" sz="2000" i="1" dirty="0"/>
              <a:t>f</a:t>
            </a:r>
            <a:r>
              <a:rPr lang="en-US" sz="2000" baseline="-25000" dirty="0"/>
              <a:t>1</a:t>
            </a:r>
            <a:r>
              <a:rPr lang="en-US" sz="2000" dirty="0"/>
              <a:t> - </a:t>
            </a:r>
            <a:r>
              <a:rPr lang="en-US" sz="2000" i="1" dirty="0"/>
              <a:t>f</a:t>
            </a:r>
            <a:r>
              <a:rPr lang="en-US" sz="2000" baseline="-25000" dirty="0"/>
              <a:t>2</a:t>
            </a:r>
            <a:r>
              <a:rPr lang="en-US" sz="2000" dirty="0"/>
              <a:t>’ || 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i="1" dirty="0"/>
              <a:t>f</a:t>
            </a:r>
            <a:r>
              <a:rPr lang="en-US" sz="2000" baseline="-25000" dirty="0"/>
              <a:t>2</a:t>
            </a:r>
            <a:r>
              <a:rPr lang="en-US" sz="2000" dirty="0"/>
              <a:t> is the best SSD match to </a:t>
            </a:r>
            <a:r>
              <a:rPr lang="en-US" sz="2000" i="1" dirty="0"/>
              <a:t>f</a:t>
            </a:r>
            <a:r>
              <a:rPr lang="en-US" sz="2000" baseline="-25000" dirty="0"/>
              <a:t>1</a:t>
            </a:r>
            <a:r>
              <a:rPr lang="en-US" sz="2000" dirty="0"/>
              <a:t> in </a:t>
            </a:r>
            <a:r>
              <a:rPr lang="en-US" sz="2000" i="1" dirty="0">
                <a:latin typeface="Palatino Linotype" panose="02040502050505030304" pitchFamily="18" charset="0"/>
              </a:rPr>
              <a:t>I</a:t>
            </a:r>
            <a:r>
              <a:rPr lang="en-US" sz="2000" baseline="-25000" dirty="0"/>
              <a:t>2</a:t>
            </a:r>
            <a:endParaRPr lang="en-US" sz="2000" dirty="0"/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i="1" dirty="0"/>
              <a:t>f</a:t>
            </a:r>
            <a:r>
              <a:rPr lang="en-US" sz="2000" baseline="-25000" dirty="0"/>
              <a:t>2</a:t>
            </a:r>
            <a:r>
              <a:rPr lang="en-US" sz="2000" dirty="0"/>
              <a:t>’ is the 2</a:t>
            </a:r>
            <a:r>
              <a:rPr lang="en-US" sz="2000" baseline="30000" dirty="0"/>
              <a:t>nd</a:t>
            </a:r>
            <a:r>
              <a:rPr lang="en-US" sz="2000" dirty="0"/>
              <a:t> best SSD match to </a:t>
            </a:r>
            <a:r>
              <a:rPr lang="en-US" sz="2000" i="1" dirty="0"/>
              <a:t>f</a:t>
            </a:r>
            <a:r>
              <a:rPr lang="en-US" sz="2000" baseline="-25000" dirty="0"/>
              <a:t>1</a:t>
            </a:r>
            <a:r>
              <a:rPr lang="en-US" sz="2000" dirty="0"/>
              <a:t> in </a:t>
            </a:r>
            <a:r>
              <a:rPr lang="en-US" sz="2000" i="1" dirty="0">
                <a:latin typeface="Palatino Linotype" panose="02040502050505030304" pitchFamily="18" charset="0"/>
              </a:rPr>
              <a:t>I</a:t>
            </a:r>
            <a:r>
              <a:rPr lang="en-US" sz="2000" baseline="-25000" dirty="0"/>
              <a:t>2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/>
              <a:t>gives large values for ambiguous matches</a:t>
            </a:r>
            <a:endParaRPr lang="en-US" sz="2000" baseline="30000" dirty="0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3763437" y="6400800"/>
            <a:ext cx="354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dirty="0">
                <a:latin typeface="Palatino Linotype" panose="02040502050505030304" pitchFamily="18" charset="0"/>
              </a:rPr>
              <a:t>I</a:t>
            </a:r>
            <a:r>
              <a:rPr lang="en-US" sz="2000" baseline="-25000" dirty="0"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8260824" y="6400800"/>
            <a:ext cx="354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dirty="0">
                <a:latin typeface="Palatino Linotype" panose="02040502050505030304" pitchFamily="18" charset="0"/>
              </a:rPr>
              <a:t>I</a:t>
            </a:r>
            <a:r>
              <a:rPr lang="en-US" sz="2000" baseline="-25000" dirty="0">
                <a:latin typeface="Palatino Linotype" panose="02040502050505030304" pitchFamily="18" charset="0"/>
              </a:rPr>
              <a:t>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Szeliski</a:t>
            </a:r>
            <a:r>
              <a:rPr lang="en-US" dirty="0"/>
              <a:t> (1</a:t>
            </a:r>
            <a:r>
              <a:rPr lang="en-US" baseline="30000" dirty="0"/>
              <a:t>st</a:t>
            </a:r>
            <a:r>
              <a:rPr lang="en-US" dirty="0"/>
              <a:t> edition): 4.1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the SSD vs “ratio distance” change the best match to a given feature in image 1?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E5E5589-A7F1-4B7B-A707-CE2386297CE7}"/>
              </a:ext>
            </a:extLst>
          </p:cNvPr>
          <p:cNvSpPr txBox="1">
            <a:spLocks/>
          </p:cNvSpPr>
          <p:nvPr/>
        </p:nvSpPr>
        <p:spPr>
          <a:xfrm>
            <a:off x="457200" y="152400"/>
            <a:ext cx="9753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Feature distance</a:t>
            </a:r>
          </a:p>
        </p:txBody>
      </p:sp>
    </p:spTree>
    <p:extLst>
      <p:ext uri="{BB962C8B-B14F-4D97-AF65-F5344CB8AC3E}">
        <p14:creationId xmlns:p14="http://schemas.microsoft.com/office/powerpoint/2010/main" val="3716473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matching example</a:t>
            </a:r>
          </a:p>
        </p:txBody>
      </p:sp>
      <p:pic>
        <p:nvPicPr>
          <p:cNvPr id="4" name="Picture 2" descr="C:\snavely\matlab\A2P3\sear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828800"/>
            <a:ext cx="4267200" cy="3707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4370" name="Picture 2" descr="C:\snavely\matlab\A2P3\templat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0078" y="1828801"/>
            <a:ext cx="2406865" cy="3429000"/>
          </a:xfrm>
          <a:prstGeom prst="rect">
            <a:avLst/>
          </a:prstGeom>
          <a:noFill/>
        </p:spPr>
      </p:pic>
      <p:pic>
        <p:nvPicPr>
          <p:cNvPr id="3143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828801"/>
            <a:ext cx="8534400" cy="3707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25138" y="5867400"/>
            <a:ext cx="6991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58 matches (</a:t>
            </a:r>
            <a:r>
              <a:rPr lang="en-US" sz="2000" b="1" dirty="0" err="1"/>
              <a:t>thresholded</a:t>
            </a:r>
            <a:r>
              <a:rPr lang="en-US" sz="2000" b="1" dirty="0"/>
              <a:t> by ratio score)</a:t>
            </a:r>
          </a:p>
        </p:txBody>
      </p:sp>
    </p:spTree>
    <p:extLst>
      <p:ext uri="{BB962C8B-B14F-4D97-AF65-F5344CB8AC3E}">
        <p14:creationId xmlns:p14="http://schemas.microsoft.com/office/powerpoint/2010/main" val="412383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matching example</a:t>
            </a:r>
          </a:p>
        </p:txBody>
      </p:sp>
      <p:pic>
        <p:nvPicPr>
          <p:cNvPr id="5" name="Picture 2" descr="C:\snavely\matlab\A2P3\sear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828800"/>
            <a:ext cx="4267200" cy="3707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828800"/>
            <a:ext cx="2590800" cy="393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33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828800"/>
            <a:ext cx="8534400" cy="392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25138" y="5867400"/>
            <a:ext cx="6991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51 matches (</a:t>
            </a:r>
            <a:r>
              <a:rPr lang="en-US" sz="2000" b="1" dirty="0" err="1"/>
              <a:t>thresholded</a:t>
            </a:r>
            <a:r>
              <a:rPr lang="en-US" sz="2000" b="1" dirty="0"/>
              <a:t> by ratio score)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3A69343-32DF-40C0-9158-5BD355A18350}"/>
              </a:ext>
            </a:extLst>
          </p:cNvPr>
          <p:cNvGrpSpPr/>
          <p:nvPr/>
        </p:nvGrpSpPr>
        <p:grpSpPr>
          <a:xfrm>
            <a:off x="8915400" y="228600"/>
            <a:ext cx="2057400" cy="2042897"/>
            <a:chOff x="7620000" y="212942"/>
            <a:chExt cx="1600200" cy="2042897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AC7BA29-36B8-494A-8E41-37F9F08E84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20100" y="979096"/>
              <a:ext cx="38100" cy="48458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61FE067-138A-4200-83C2-3E640002423A}"/>
                </a:ext>
              </a:extLst>
            </p:cNvPr>
            <p:cNvGrpSpPr/>
            <p:nvPr/>
          </p:nvGrpSpPr>
          <p:grpSpPr>
            <a:xfrm>
              <a:off x="7620000" y="212942"/>
              <a:ext cx="1600200" cy="2042897"/>
              <a:chOff x="7620000" y="228600"/>
              <a:chExt cx="1600200" cy="2027239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9141BD46-37E3-4AB2-83D7-BBDFA4E06B17}"/>
                  </a:ext>
                </a:extLst>
              </p:cNvPr>
              <p:cNvSpPr/>
              <p:nvPr/>
            </p:nvSpPr>
            <p:spPr>
              <a:xfrm>
                <a:off x="8047217" y="1616255"/>
                <a:ext cx="639584" cy="639584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41222CD-E489-4CDE-B717-515C1BFB42FB}"/>
                  </a:ext>
                </a:extLst>
              </p:cNvPr>
              <p:cNvSpPr txBox="1"/>
              <p:nvPr/>
            </p:nvSpPr>
            <p:spPr>
              <a:xfrm>
                <a:off x="7620000" y="228600"/>
                <a:ext cx="16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We’ll deal with </a:t>
                </a:r>
                <a:r>
                  <a:rPr lang="en-US" b="1" dirty="0"/>
                  <a:t>outliers</a:t>
                </a:r>
                <a:r>
                  <a:rPr lang="en-US" dirty="0"/>
                  <a:t> later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259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Evaluating the results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524000"/>
            <a:ext cx="8229600" cy="685800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en-US" sz="2400" dirty="0"/>
              <a:t>How can we measure the performance of a feature matcher?</a:t>
            </a:r>
          </a:p>
        </p:txBody>
      </p:sp>
      <p:pic>
        <p:nvPicPr>
          <p:cNvPr id="73732" name="Picture 2" descr="http://farm1.static.flickr.com/47/136915456_c6f719ea3f.jpg?v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062163"/>
            <a:ext cx="30861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4" descr="http://farm1.static.flickr.com/133/328570837_37b6289916.jpg?v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6676" y="2057401"/>
            <a:ext cx="32607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4" name="Rectangle 7"/>
          <p:cNvSpPr>
            <a:spLocks noChangeArrowheads="1"/>
          </p:cNvSpPr>
          <p:nvPr/>
        </p:nvSpPr>
        <p:spPr bwMode="auto">
          <a:xfrm>
            <a:off x="3962400" y="2624137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3735" name="Rectangle 8"/>
          <p:cNvSpPr>
            <a:spLocks noChangeArrowheads="1"/>
          </p:cNvSpPr>
          <p:nvPr/>
        </p:nvSpPr>
        <p:spPr bwMode="auto">
          <a:xfrm>
            <a:off x="7889875" y="2587625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6" name="Rectangle 9"/>
          <p:cNvSpPr>
            <a:spLocks noChangeArrowheads="1"/>
          </p:cNvSpPr>
          <p:nvPr/>
        </p:nvSpPr>
        <p:spPr bwMode="auto">
          <a:xfrm>
            <a:off x="3276600" y="2471737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3737" name="Rectangle 10"/>
          <p:cNvSpPr>
            <a:spLocks noChangeArrowheads="1"/>
          </p:cNvSpPr>
          <p:nvPr/>
        </p:nvSpPr>
        <p:spPr bwMode="auto">
          <a:xfrm>
            <a:off x="7239000" y="2243137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8" name="Rectangle 11"/>
          <p:cNvSpPr>
            <a:spLocks noChangeArrowheads="1"/>
          </p:cNvSpPr>
          <p:nvPr/>
        </p:nvSpPr>
        <p:spPr bwMode="auto">
          <a:xfrm>
            <a:off x="3048000" y="2090737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3739" name="Rectangle 12"/>
          <p:cNvSpPr>
            <a:spLocks noChangeArrowheads="1"/>
          </p:cNvSpPr>
          <p:nvPr/>
        </p:nvSpPr>
        <p:spPr bwMode="auto">
          <a:xfrm>
            <a:off x="6934200" y="2928937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3740" name="Line 13"/>
          <p:cNvSpPr>
            <a:spLocks noChangeShapeType="1"/>
          </p:cNvSpPr>
          <p:nvPr/>
        </p:nvSpPr>
        <p:spPr bwMode="auto">
          <a:xfrm flipV="1">
            <a:off x="3429000" y="2306637"/>
            <a:ext cx="3810000" cy="22860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3333FF"/>
              </a:solidFill>
              <a:latin typeface="+mj-lt"/>
            </a:endParaRPr>
          </a:p>
        </p:txBody>
      </p:sp>
      <p:sp>
        <p:nvSpPr>
          <p:cNvPr id="73741" name="Rectangle 14"/>
          <p:cNvSpPr>
            <a:spLocks noChangeArrowheads="1"/>
          </p:cNvSpPr>
          <p:nvPr/>
        </p:nvSpPr>
        <p:spPr bwMode="auto">
          <a:xfrm>
            <a:off x="5705476" y="2151063"/>
            <a:ext cx="4667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3333FF"/>
                </a:solidFill>
                <a:latin typeface="+mj-lt"/>
              </a:rPr>
              <a:t>50</a:t>
            </a:r>
            <a:endParaRPr lang="en-US" sz="2000" baseline="-25000" dirty="0">
              <a:solidFill>
                <a:srgbClr val="3333FF"/>
              </a:solidFill>
              <a:latin typeface="+mj-lt"/>
            </a:endParaRPr>
          </a:p>
        </p:txBody>
      </p:sp>
      <p:sp>
        <p:nvSpPr>
          <p:cNvPr id="73742" name="Line 15"/>
          <p:cNvSpPr>
            <a:spLocks noChangeShapeType="1"/>
          </p:cNvSpPr>
          <p:nvPr/>
        </p:nvSpPr>
        <p:spPr bwMode="auto">
          <a:xfrm flipV="1">
            <a:off x="4114801" y="2624137"/>
            <a:ext cx="3775075" cy="7620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3333FF"/>
              </a:solidFill>
            </a:endParaRPr>
          </a:p>
        </p:txBody>
      </p:sp>
      <p:sp>
        <p:nvSpPr>
          <p:cNvPr id="73743" name="Rectangle 16"/>
          <p:cNvSpPr>
            <a:spLocks noChangeArrowheads="1"/>
          </p:cNvSpPr>
          <p:nvPr/>
        </p:nvSpPr>
        <p:spPr bwMode="auto">
          <a:xfrm>
            <a:off x="5791201" y="2471738"/>
            <a:ext cx="4667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3333FF"/>
                </a:solidFill>
                <a:latin typeface="+mj-lt"/>
              </a:rPr>
              <a:t>75</a:t>
            </a:r>
            <a:endParaRPr lang="en-US" sz="2000" baseline="-25000" dirty="0">
              <a:solidFill>
                <a:srgbClr val="3333FF"/>
              </a:solidFill>
              <a:latin typeface="+mj-lt"/>
            </a:endParaRPr>
          </a:p>
        </p:txBody>
      </p:sp>
      <p:sp>
        <p:nvSpPr>
          <p:cNvPr id="73744" name="Freeform 17"/>
          <p:cNvSpPr>
            <a:spLocks/>
          </p:cNvSpPr>
          <p:nvPr/>
        </p:nvSpPr>
        <p:spPr bwMode="auto">
          <a:xfrm>
            <a:off x="3086100" y="2243137"/>
            <a:ext cx="3848100" cy="1155700"/>
          </a:xfrm>
          <a:custGeom>
            <a:avLst/>
            <a:gdLst>
              <a:gd name="T0" fmla="*/ 24 w 2424"/>
              <a:gd name="T1" fmla="*/ 0 h 728"/>
              <a:gd name="T2" fmla="*/ 72 w 2424"/>
              <a:gd name="T3" fmla="*/ 528 h 728"/>
              <a:gd name="T4" fmla="*/ 456 w 2424"/>
              <a:gd name="T5" fmla="*/ 720 h 728"/>
              <a:gd name="T6" fmla="*/ 2424 w 2424"/>
              <a:gd name="T7" fmla="*/ 480 h 728"/>
              <a:gd name="T8" fmla="*/ 0 60000 65536"/>
              <a:gd name="T9" fmla="*/ 0 60000 65536"/>
              <a:gd name="T10" fmla="*/ 0 60000 65536"/>
              <a:gd name="T11" fmla="*/ 0 60000 65536"/>
              <a:gd name="T12" fmla="*/ 0 w 2424"/>
              <a:gd name="T13" fmla="*/ 0 h 728"/>
              <a:gd name="T14" fmla="*/ 2424 w 2424"/>
              <a:gd name="T15" fmla="*/ 728 h 7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24" h="728">
                <a:moveTo>
                  <a:pt x="24" y="0"/>
                </a:moveTo>
                <a:cubicBezTo>
                  <a:pt x="12" y="204"/>
                  <a:pt x="0" y="408"/>
                  <a:pt x="72" y="528"/>
                </a:cubicBezTo>
                <a:cubicBezTo>
                  <a:pt x="144" y="648"/>
                  <a:pt x="64" y="728"/>
                  <a:pt x="456" y="720"/>
                </a:cubicBezTo>
                <a:cubicBezTo>
                  <a:pt x="848" y="712"/>
                  <a:pt x="1636" y="596"/>
                  <a:pt x="2424" y="480"/>
                </a:cubicBezTo>
              </a:path>
            </a:pathLst>
          </a:cu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3333FF"/>
              </a:solidFill>
              <a:latin typeface="+mj-lt"/>
            </a:endParaRPr>
          </a:p>
        </p:txBody>
      </p:sp>
      <p:sp>
        <p:nvSpPr>
          <p:cNvPr id="73745" name="Rectangle 18"/>
          <p:cNvSpPr>
            <a:spLocks noChangeArrowheads="1"/>
          </p:cNvSpPr>
          <p:nvPr/>
        </p:nvSpPr>
        <p:spPr bwMode="auto">
          <a:xfrm>
            <a:off x="5715001" y="2928938"/>
            <a:ext cx="6080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3333FF"/>
                </a:solidFill>
                <a:latin typeface="+mj-lt"/>
              </a:rPr>
              <a:t>200</a:t>
            </a:r>
            <a:endParaRPr lang="en-US" sz="2000" baseline="-25000">
              <a:solidFill>
                <a:srgbClr val="3333FF"/>
              </a:solidFill>
              <a:latin typeface="+mj-lt"/>
            </a:endParaRPr>
          </a:p>
        </p:txBody>
      </p:sp>
      <p:sp>
        <p:nvSpPr>
          <p:cNvPr id="73746" name="Rectangle 19"/>
          <p:cNvSpPr>
            <a:spLocks noChangeArrowheads="1"/>
          </p:cNvSpPr>
          <p:nvPr/>
        </p:nvSpPr>
        <p:spPr bwMode="auto">
          <a:xfrm>
            <a:off x="5181600" y="4616450"/>
            <a:ext cx="187044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feature distance</a:t>
            </a:r>
            <a:endParaRPr lang="en-US" sz="2000" baseline="-25000" dirty="0"/>
          </a:p>
        </p:txBody>
      </p:sp>
      <p:sp>
        <p:nvSpPr>
          <p:cNvPr id="73747" name="Line 20"/>
          <p:cNvSpPr>
            <a:spLocks noChangeShapeType="1"/>
          </p:cNvSpPr>
          <p:nvPr/>
        </p:nvSpPr>
        <p:spPr bwMode="auto">
          <a:xfrm flipH="1" flipV="1">
            <a:off x="6019800" y="3429000"/>
            <a:ext cx="76200" cy="1187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4" grpId="0" animBg="1"/>
      <p:bldP spid="73735" grpId="0" animBg="1"/>
      <p:bldP spid="73736" grpId="0" animBg="1"/>
      <p:bldP spid="73737" grpId="0" animBg="1"/>
      <p:bldP spid="73738" grpId="0" animBg="1"/>
      <p:bldP spid="73739" grpId="0" animBg="1"/>
      <p:bldP spid="73740" grpId="0" animBg="1"/>
      <p:bldP spid="73741" grpId="0" animBg="1"/>
      <p:bldP spid="73742" grpId="0" animBg="1"/>
      <p:bldP spid="73743" grpId="0" animBg="1"/>
      <p:bldP spid="73744" grpId="0" animBg="1"/>
      <p:bldP spid="73745" grpId="0" animBg="1"/>
      <p:bldP spid="73746" grpId="0" animBg="1"/>
      <p:bldP spid="737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b="1" dirty="0"/>
              <a:t>True/false positives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828800"/>
            <a:ext cx="9753600" cy="51054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r>
              <a:rPr lang="en-US" sz="2000" dirty="0"/>
              <a:t>The distance threshold affects performance</a:t>
            </a:r>
          </a:p>
          <a:p>
            <a:pPr lvl="1"/>
            <a:r>
              <a:rPr lang="en-US" sz="1800" dirty="0"/>
              <a:t>True positives = # of detected matches that survive the threshold that are correct</a:t>
            </a:r>
          </a:p>
          <a:p>
            <a:pPr lvl="1"/>
            <a:r>
              <a:rPr lang="en-US" sz="1800" dirty="0"/>
              <a:t>False positives = # of detected matches that survive the threshold that are incorrect</a:t>
            </a:r>
          </a:p>
        </p:txBody>
      </p:sp>
      <p:pic>
        <p:nvPicPr>
          <p:cNvPr id="74756" name="Picture 2" descr="http://farm1.static.flickr.com/47/136915456_c6f719ea3f.jpg?v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073276"/>
            <a:ext cx="30861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4" descr="http://farm1.static.flickr.com/133/328570837_37b6289916.jpg?v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6676" y="2068513"/>
            <a:ext cx="32607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3962400" y="2635250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7889875" y="2598737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3276600" y="2482850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7239000" y="2254250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3048000" y="2101850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6934200" y="2940050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4764" name="Line 12"/>
          <p:cNvSpPr>
            <a:spLocks noChangeShapeType="1"/>
          </p:cNvSpPr>
          <p:nvPr/>
        </p:nvSpPr>
        <p:spPr bwMode="auto">
          <a:xfrm flipV="1">
            <a:off x="3429000" y="2317750"/>
            <a:ext cx="3810000" cy="2286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4765" name="Rectangle 14"/>
          <p:cNvSpPr>
            <a:spLocks noChangeArrowheads="1"/>
          </p:cNvSpPr>
          <p:nvPr/>
        </p:nvSpPr>
        <p:spPr bwMode="auto">
          <a:xfrm>
            <a:off x="5705476" y="2162176"/>
            <a:ext cx="4667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B050"/>
                </a:solidFill>
                <a:latin typeface="+mj-lt"/>
              </a:rPr>
              <a:t>50</a:t>
            </a:r>
            <a:endParaRPr lang="en-US" sz="2000" baseline="-2500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74766" name="Line 14"/>
          <p:cNvSpPr>
            <a:spLocks noChangeShapeType="1"/>
          </p:cNvSpPr>
          <p:nvPr/>
        </p:nvSpPr>
        <p:spPr bwMode="auto">
          <a:xfrm flipV="1">
            <a:off x="4114801" y="2635250"/>
            <a:ext cx="3775075" cy="762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4767" name="Rectangle 15"/>
          <p:cNvSpPr>
            <a:spLocks noChangeArrowheads="1"/>
          </p:cNvSpPr>
          <p:nvPr/>
        </p:nvSpPr>
        <p:spPr bwMode="auto">
          <a:xfrm>
            <a:off x="5791201" y="2482851"/>
            <a:ext cx="4667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B050"/>
                </a:solidFill>
                <a:latin typeface="+mj-lt"/>
              </a:rPr>
              <a:t>75</a:t>
            </a:r>
            <a:endParaRPr lang="en-US" sz="2000" baseline="-2500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74768" name="Freeform 16"/>
          <p:cNvSpPr>
            <a:spLocks/>
          </p:cNvSpPr>
          <p:nvPr/>
        </p:nvSpPr>
        <p:spPr bwMode="auto">
          <a:xfrm>
            <a:off x="3086100" y="2254250"/>
            <a:ext cx="3848100" cy="1155700"/>
          </a:xfrm>
          <a:custGeom>
            <a:avLst/>
            <a:gdLst>
              <a:gd name="T0" fmla="*/ 24 w 2424"/>
              <a:gd name="T1" fmla="*/ 0 h 728"/>
              <a:gd name="T2" fmla="*/ 72 w 2424"/>
              <a:gd name="T3" fmla="*/ 528 h 728"/>
              <a:gd name="T4" fmla="*/ 456 w 2424"/>
              <a:gd name="T5" fmla="*/ 720 h 728"/>
              <a:gd name="T6" fmla="*/ 2424 w 2424"/>
              <a:gd name="T7" fmla="*/ 480 h 728"/>
              <a:gd name="T8" fmla="*/ 0 60000 65536"/>
              <a:gd name="T9" fmla="*/ 0 60000 65536"/>
              <a:gd name="T10" fmla="*/ 0 60000 65536"/>
              <a:gd name="T11" fmla="*/ 0 60000 65536"/>
              <a:gd name="T12" fmla="*/ 0 w 2424"/>
              <a:gd name="T13" fmla="*/ 0 h 728"/>
              <a:gd name="T14" fmla="*/ 2424 w 2424"/>
              <a:gd name="T15" fmla="*/ 728 h 7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24" h="728">
                <a:moveTo>
                  <a:pt x="24" y="0"/>
                </a:moveTo>
                <a:cubicBezTo>
                  <a:pt x="12" y="204"/>
                  <a:pt x="0" y="408"/>
                  <a:pt x="72" y="528"/>
                </a:cubicBezTo>
                <a:cubicBezTo>
                  <a:pt x="144" y="648"/>
                  <a:pt x="64" y="728"/>
                  <a:pt x="456" y="720"/>
                </a:cubicBezTo>
                <a:cubicBezTo>
                  <a:pt x="848" y="712"/>
                  <a:pt x="1636" y="596"/>
                  <a:pt x="2424" y="48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4769" name="Rectangle 17"/>
          <p:cNvSpPr>
            <a:spLocks noChangeArrowheads="1"/>
          </p:cNvSpPr>
          <p:nvPr/>
        </p:nvSpPr>
        <p:spPr bwMode="auto">
          <a:xfrm>
            <a:off x="5715001" y="2940051"/>
            <a:ext cx="6080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+mj-lt"/>
              </a:rPr>
              <a:t>200</a:t>
            </a:r>
            <a:endParaRPr lang="en-US" sz="2000" baseline="-250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4772" name="Rectangle 20"/>
          <p:cNvSpPr>
            <a:spLocks noChangeArrowheads="1"/>
          </p:cNvSpPr>
          <p:nvPr/>
        </p:nvSpPr>
        <p:spPr bwMode="auto">
          <a:xfrm>
            <a:off x="5538789" y="3165476"/>
            <a:ext cx="9620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0000"/>
                </a:solidFill>
                <a:latin typeface="+mj-lt"/>
              </a:rPr>
              <a:t>false match</a:t>
            </a:r>
            <a:endParaRPr lang="en-US" sz="1200" baseline="-250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4773" name="Rectangle 22"/>
          <p:cNvSpPr>
            <a:spLocks noChangeArrowheads="1"/>
          </p:cNvSpPr>
          <p:nvPr/>
        </p:nvSpPr>
        <p:spPr bwMode="auto">
          <a:xfrm>
            <a:off x="5573714" y="2373312"/>
            <a:ext cx="91839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  <a:latin typeface="+mj-lt"/>
              </a:rPr>
              <a:t>true match</a:t>
            </a:r>
            <a:endParaRPr lang="en-US" sz="12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5181600" y="4616450"/>
            <a:ext cx="187044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feature distance</a:t>
            </a:r>
            <a:endParaRPr lang="en-US" sz="2000" baseline="-25000" dirty="0"/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 flipH="1" flipV="1">
            <a:off x="6019800" y="3429000"/>
            <a:ext cx="76200" cy="1187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1981200" y="1524000"/>
            <a:ext cx="8610600" cy="685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200" dirty="0"/>
              <a:t>How can we measure the performance of a feature matcher?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74488-DA81-4BC6-91F1-F942C8EBE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EC527-04A1-4A6E-BC2A-087CC42B9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our matcher computes 1,000 matches between two images</a:t>
            </a:r>
          </a:p>
          <a:p>
            <a:pPr lvl="1"/>
            <a:r>
              <a:rPr lang="en-US" dirty="0"/>
              <a:t>800 are correct matches, 200 are incorrect (according to an oracle that gives us ground truth matches)</a:t>
            </a:r>
          </a:p>
          <a:p>
            <a:pPr lvl="1"/>
            <a:r>
              <a:rPr lang="en-US" dirty="0"/>
              <a:t>A given threshold (e.g., ratio distance = 0.6) gives us 600 correct matches and 100 incorrect matches that survive the threshold</a:t>
            </a:r>
          </a:p>
          <a:p>
            <a:pPr lvl="1"/>
            <a:r>
              <a:rPr lang="en-US" dirty="0"/>
              <a:t>True positive rate = 600 / 800 = ¾</a:t>
            </a:r>
          </a:p>
          <a:p>
            <a:pPr lvl="1"/>
            <a:r>
              <a:rPr lang="en-US" dirty="0"/>
              <a:t>False positive rate = 100 / 200 = ½</a:t>
            </a:r>
          </a:p>
        </p:txBody>
      </p:sp>
    </p:spTree>
    <p:extLst>
      <p:ext uri="{BB962C8B-B14F-4D97-AF65-F5344CB8AC3E}">
        <p14:creationId xmlns:p14="http://schemas.microsoft.com/office/powerpoint/2010/main" val="3563833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Line 34"/>
          <p:cNvSpPr>
            <a:spLocks noChangeShapeType="1"/>
          </p:cNvSpPr>
          <p:nvPr/>
        </p:nvSpPr>
        <p:spPr bwMode="auto">
          <a:xfrm flipH="1">
            <a:off x="5029200" y="3282950"/>
            <a:ext cx="4191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5779" name="Line 32"/>
          <p:cNvSpPr>
            <a:spLocks noChangeShapeType="1"/>
          </p:cNvSpPr>
          <p:nvPr/>
        </p:nvSpPr>
        <p:spPr bwMode="auto">
          <a:xfrm>
            <a:off x="5446713" y="3244851"/>
            <a:ext cx="0" cy="20859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5780" name="TextBox 23"/>
          <p:cNvSpPr txBox="1">
            <a:spLocks noChangeArrowheads="1"/>
          </p:cNvSpPr>
          <p:nvPr/>
        </p:nvSpPr>
        <p:spPr bwMode="auto">
          <a:xfrm>
            <a:off x="4616450" y="310515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+mj-lt"/>
              </a:rPr>
              <a:t>0.7</a:t>
            </a:r>
          </a:p>
        </p:txBody>
      </p:sp>
      <p:sp>
        <p:nvSpPr>
          <p:cNvPr id="757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the results</a:t>
            </a:r>
          </a:p>
        </p:txBody>
      </p:sp>
      <p:sp>
        <p:nvSpPr>
          <p:cNvPr id="75783" name="Rectangle 6"/>
          <p:cNvSpPr>
            <a:spLocks noChangeArrowheads="1"/>
          </p:cNvSpPr>
          <p:nvPr/>
        </p:nvSpPr>
        <p:spPr bwMode="auto">
          <a:xfrm>
            <a:off x="5181600" y="2635250"/>
            <a:ext cx="25908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5784" name="Text Box 6"/>
          <p:cNvSpPr txBox="1">
            <a:spLocks noChangeArrowheads="1"/>
          </p:cNvSpPr>
          <p:nvPr/>
        </p:nvSpPr>
        <p:spPr bwMode="auto">
          <a:xfrm>
            <a:off x="4953000" y="5149851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+mj-lt"/>
              </a:rPr>
              <a:t>0</a:t>
            </a:r>
          </a:p>
        </p:txBody>
      </p:sp>
      <p:sp>
        <p:nvSpPr>
          <p:cNvPr id="75785" name="Text Box 7"/>
          <p:cNvSpPr txBox="1">
            <a:spLocks noChangeArrowheads="1"/>
          </p:cNvSpPr>
          <p:nvPr/>
        </p:nvSpPr>
        <p:spPr bwMode="auto">
          <a:xfrm>
            <a:off x="7620000" y="51943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+mj-lt"/>
              </a:rPr>
              <a:t>1</a:t>
            </a:r>
          </a:p>
        </p:txBody>
      </p:sp>
      <p:sp>
        <p:nvSpPr>
          <p:cNvPr id="75786" name="Text Box 8"/>
          <p:cNvSpPr txBox="1">
            <a:spLocks noChangeArrowheads="1"/>
          </p:cNvSpPr>
          <p:nvPr/>
        </p:nvSpPr>
        <p:spPr bwMode="auto">
          <a:xfrm>
            <a:off x="4953000" y="248285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+mj-lt"/>
              </a:rPr>
              <a:t>1</a:t>
            </a:r>
          </a:p>
        </p:txBody>
      </p:sp>
      <p:sp>
        <p:nvSpPr>
          <p:cNvPr id="75787" name="Text Box 9"/>
          <p:cNvSpPr txBox="1">
            <a:spLocks noChangeArrowheads="1"/>
          </p:cNvSpPr>
          <p:nvPr/>
        </p:nvSpPr>
        <p:spPr bwMode="auto">
          <a:xfrm>
            <a:off x="4800600" y="5226050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i="1">
                <a:solidFill>
                  <a:srgbClr val="FF0000"/>
                </a:solidFill>
                <a:latin typeface="+mj-lt"/>
              </a:rPr>
              <a:t>false positive rate</a:t>
            </a:r>
          </a:p>
        </p:txBody>
      </p:sp>
      <p:sp>
        <p:nvSpPr>
          <p:cNvPr id="75788" name="Text Box 10"/>
          <p:cNvSpPr txBox="1">
            <a:spLocks noChangeArrowheads="1"/>
          </p:cNvSpPr>
          <p:nvPr/>
        </p:nvSpPr>
        <p:spPr bwMode="auto">
          <a:xfrm>
            <a:off x="4191000" y="3625850"/>
            <a:ext cx="1219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i="1" dirty="0">
                <a:solidFill>
                  <a:srgbClr val="FF0000"/>
                </a:solidFill>
                <a:latin typeface="+mj-lt"/>
              </a:rPr>
              <a:t>true</a:t>
            </a:r>
            <a:br>
              <a:rPr lang="en-US" sz="1400" i="1" dirty="0">
                <a:solidFill>
                  <a:srgbClr val="FF0000"/>
                </a:solidFill>
                <a:latin typeface="+mj-lt"/>
              </a:rPr>
            </a:br>
            <a:r>
              <a:rPr lang="en-US" sz="1400" i="1" dirty="0">
                <a:solidFill>
                  <a:srgbClr val="FF0000"/>
                </a:solidFill>
                <a:latin typeface="+mj-lt"/>
              </a:rPr>
              <a:t>positive</a:t>
            </a:r>
            <a:br>
              <a:rPr lang="en-US" sz="1400" i="1" dirty="0">
                <a:solidFill>
                  <a:srgbClr val="FF0000"/>
                </a:solidFill>
                <a:latin typeface="+mj-lt"/>
              </a:rPr>
            </a:br>
            <a:r>
              <a:rPr lang="en-US" sz="1400" i="1" dirty="0">
                <a:solidFill>
                  <a:srgbClr val="FF0000"/>
                </a:solidFill>
                <a:latin typeface="+mj-lt"/>
              </a:rPr>
              <a:t>rate</a:t>
            </a:r>
            <a:br>
              <a:rPr lang="en-US" sz="1400" i="1" dirty="0">
                <a:solidFill>
                  <a:srgbClr val="FF0000"/>
                </a:solidFill>
                <a:latin typeface="+mj-lt"/>
              </a:rPr>
            </a:br>
            <a:endParaRPr lang="en-US" sz="1400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5790" name="Oval 15"/>
          <p:cNvSpPr>
            <a:spLocks noChangeArrowheads="1"/>
          </p:cNvSpPr>
          <p:nvPr/>
        </p:nvSpPr>
        <p:spPr bwMode="auto">
          <a:xfrm>
            <a:off x="5410200" y="32448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5791" name="Line 16"/>
          <p:cNvSpPr>
            <a:spLocks noChangeShapeType="1"/>
          </p:cNvSpPr>
          <p:nvPr/>
        </p:nvSpPr>
        <p:spPr bwMode="auto">
          <a:xfrm>
            <a:off x="5448300" y="51022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5792" name="Line 17"/>
          <p:cNvSpPr>
            <a:spLocks noChangeShapeType="1"/>
          </p:cNvSpPr>
          <p:nvPr/>
        </p:nvSpPr>
        <p:spPr bwMode="auto">
          <a:xfrm rot="-5400000">
            <a:off x="5143500" y="316865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5793" name="Text Box 15"/>
          <p:cNvSpPr txBox="1">
            <a:spLocks noChangeArrowheads="1"/>
          </p:cNvSpPr>
          <p:nvPr/>
        </p:nvSpPr>
        <p:spPr bwMode="auto">
          <a:xfrm>
            <a:off x="5207000" y="522605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+mj-lt"/>
              </a:rPr>
              <a:t>0.1</a:t>
            </a:r>
          </a:p>
        </p:txBody>
      </p:sp>
      <p:sp>
        <p:nvSpPr>
          <p:cNvPr id="75795" name="Line 23"/>
          <p:cNvSpPr>
            <a:spLocks noChangeShapeType="1"/>
          </p:cNvSpPr>
          <p:nvPr/>
        </p:nvSpPr>
        <p:spPr bwMode="auto">
          <a:xfrm flipV="1">
            <a:off x="5181600" y="2635250"/>
            <a:ext cx="25908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1981200" y="15240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dirty="0">
                <a:latin typeface="+mj-lt"/>
              </a:rPr>
              <a:t>How can we measure the performance of a feature matcher?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12573" y="4267200"/>
            <a:ext cx="723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+mj-lt"/>
              </a:rPr>
              <a:t>recall</a:t>
            </a:r>
            <a:endParaRPr lang="en-US" dirty="0"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CC9CFC-A93F-42B8-88CA-40463A39F037}"/>
              </a:ext>
            </a:extLst>
          </p:cNvPr>
          <p:cNvSpPr txBox="1"/>
          <p:nvPr/>
        </p:nvSpPr>
        <p:spPr>
          <a:xfrm>
            <a:off x="5710209" y="6096000"/>
            <a:ext cx="1491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1 - </a:t>
            </a:r>
            <a:r>
              <a:rPr lang="en-US" i="1" dirty="0">
                <a:latin typeface="+mj-lt"/>
              </a:rPr>
              <a:t>specificity</a:t>
            </a:r>
          </a:p>
        </p:txBody>
      </p:sp>
      <p:grpSp>
        <p:nvGrpSpPr>
          <p:cNvPr id="30" name="Group 12">
            <a:extLst>
              <a:ext uri="{FF2B5EF4-FFF2-40B4-BE49-F238E27FC236}">
                <a16:creationId xmlns:a16="http://schemas.microsoft.com/office/drawing/2014/main" id="{02E8242C-800D-4604-B49F-989739C4C3B2}"/>
              </a:ext>
            </a:extLst>
          </p:cNvPr>
          <p:cNvGrpSpPr>
            <a:grpSpLocks/>
          </p:cNvGrpSpPr>
          <p:nvPr/>
        </p:nvGrpSpPr>
        <p:grpSpPr bwMode="auto">
          <a:xfrm>
            <a:off x="1372362" y="3749676"/>
            <a:ext cx="3199638" cy="523875"/>
            <a:chOff x="-174" y="1786"/>
            <a:chExt cx="1326" cy="330"/>
          </a:xfrm>
        </p:grpSpPr>
        <p:sp>
          <p:nvSpPr>
            <p:cNvPr id="31" name="Text Box 12">
              <a:extLst>
                <a:ext uri="{FF2B5EF4-FFF2-40B4-BE49-F238E27FC236}">
                  <a16:creationId xmlns:a16="http://schemas.microsoft.com/office/drawing/2014/main" id="{D9327B74-A18C-4FC3-A334-3E0DAA2E3B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74" y="1786"/>
              <a:ext cx="132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+mj-lt"/>
                </a:rPr>
                <a:t># true positives surviving threshold</a:t>
              </a:r>
            </a:p>
            <a:p>
              <a:pPr algn="ctr"/>
              <a:r>
                <a:rPr lang="en-US" sz="1400" dirty="0">
                  <a:latin typeface="+mj-lt"/>
                </a:rPr>
                <a:t># total correct matches (positives)</a:t>
              </a:r>
              <a:endParaRPr lang="en-US" baseline="-25000" dirty="0">
                <a:latin typeface="+mj-lt"/>
              </a:endParaRPr>
            </a:p>
          </p:txBody>
        </p:sp>
        <p:sp>
          <p:nvSpPr>
            <p:cNvPr id="32" name="Line 14">
              <a:extLst>
                <a:ext uri="{FF2B5EF4-FFF2-40B4-BE49-F238E27FC236}">
                  <a16:creationId xmlns:a16="http://schemas.microsoft.com/office/drawing/2014/main" id="{92BD23AC-473A-4A30-ADAE-E1133957F3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80" y="1956"/>
              <a:ext cx="11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  <p:grpSp>
        <p:nvGrpSpPr>
          <p:cNvPr id="33" name="Group 20">
            <a:extLst>
              <a:ext uri="{FF2B5EF4-FFF2-40B4-BE49-F238E27FC236}">
                <a16:creationId xmlns:a16="http://schemas.microsoft.com/office/drawing/2014/main" id="{E65A4833-8943-4E8E-8147-7C90D58A237D}"/>
              </a:ext>
            </a:extLst>
          </p:cNvPr>
          <p:cNvGrpSpPr>
            <a:grpSpLocks/>
          </p:cNvGrpSpPr>
          <p:nvPr/>
        </p:nvGrpSpPr>
        <p:grpSpPr bwMode="auto">
          <a:xfrm>
            <a:off x="4876165" y="5578476"/>
            <a:ext cx="3351657" cy="523875"/>
            <a:chOff x="-143" y="1786"/>
            <a:chExt cx="1389" cy="330"/>
          </a:xfrm>
        </p:grpSpPr>
        <p:sp>
          <p:nvSpPr>
            <p:cNvPr id="34" name="Text Box 19">
              <a:extLst>
                <a:ext uri="{FF2B5EF4-FFF2-40B4-BE49-F238E27FC236}">
                  <a16:creationId xmlns:a16="http://schemas.microsoft.com/office/drawing/2014/main" id="{78E2066B-8E3A-4742-9707-5841C151E6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3" y="1786"/>
              <a:ext cx="138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+mj-lt"/>
                </a:rPr>
                <a:t># false positives surviving threshold</a:t>
              </a:r>
            </a:p>
            <a:p>
              <a:pPr algn="ctr"/>
              <a:r>
                <a:rPr lang="en-US" sz="1400" dirty="0">
                  <a:latin typeface="+mj-lt"/>
                </a:rPr>
                <a:t># total incorrect matches (negatives)</a:t>
              </a:r>
              <a:endParaRPr lang="en-US" baseline="-25000" dirty="0">
                <a:latin typeface="+mj-lt"/>
              </a:endParaRPr>
            </a:p>
          </p:txBody>
        </p:sp>
        <p:sp>
          <p:nvSpPr>
            <p:cNvPr id="35" name="Line 22">
              <a:extLst>
                <a:ext uri="{FF2B5EF4-FFF2-40B4-BE49-F238E27FC236}">
                  <a16:creationId xmlns:a16="http://schemas.microsoft.com/office/drawing/2014/main" id="{B75DF2A8-754A-468A-8C73-3B3EF639BC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6" y="1956"/>
              <a:ext cx="11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Box 23"/>
          <p:cNvSpPr txBox="1">
            <a:spLocks noChangeArrowheads="1"/>
          </p:cNvSpPr>
          <p:nvPr/>
        </p:nvSpPr>
        <p:spPr bwMode="auto">
          <a:xfrm>
            <a:off x="4616450" y="310515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+mj-lt"/>
              </a:rPr>
              <a:t>0.7</a:t>
            </a:r>
          </a:p>
        </p:txBody>
      </p:sp>
      <p:sp>
        <p:nvSpPr>
          <p:cNvPr id="76805" name="Rectangle 6"/>
          <p:cNvSpPr>
            <a:spLocks noChangeArrowheads="1"/>
          </p:cNvSpPr>
          <p:nvPr/>
        </p:nvSpPr>
        <p:spPr bwMode="auto">
          <a:xfrm>
            <a:off x="5181600" y="2635250"/>
            <a:ext cx="25908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4953000" y="5149851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+mj-lt"/>
              </a:rPr>
              <a:t>0</a:t>
            </a: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7620000" y="51943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+mj-lt"/>
              </a:rPr>
              <a:t>1</a:t>
            </a: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4953000" y="248285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+mj-lt"/>
              </a:rPr>
              <a:t>1</a:t>
            </a: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4800600" y="5226050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i="1">
                <a:solidFill>
                  <a:srgbClr val="FF0000"/>
                </a:solidFill>
                <a:latin typeface="+mj-lt"/>
              </a:rPr>
              <a:t>false positive rate</a:t>
            </a:r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4191000" y="3625850"/>
            <a:ext cx="1219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i="1">
                <a:solidFill>
                  <a:srgbClr val="FF0000"/>
                </a:solidFill>
                <a:latin typeface="+mj-lt"/>
              </a:rPr>
              <a:t>true</a:t>
            </a:r>
            <a:br>
              <a:rPr lang="en-US" sz="1400" i="1">
                <a:solidFill>
                  <a:srgbClr val="FF0000"/>
                </a:solidFill>
                <a:latin typeface="+mj-lt"/>
              </a:rPr>
            </a:br>
            <a:r>
              <a:rPr lang="en-US" sz="1400" i="1">
                <a:solidFill>
                  <a:srgbClr val="FF0000"/>
                </a:solidFill>
                <a:latin typeface="+mj-lt"/>
              </a:rPr>
              <a:t>positive</a:t>
            </a:r>
            <a:br>
              <a:rPr lang="en-US" sz="1400" i="1">
                <a:solidFill>
                  <a:srgbClr val="FF0000"/>
                </a:solidFill>
                <a:latin typeface="+mj-lt"/>
              </a:rPr>
            </a:br>
            <a:r>
              <a:rPr lang="en-US" sz="1400" i="1">
                <a:solidFill>
                  <a:srgbClr val="FF0000"/>
                </a:solidFill>
                <a:latin typeface="+mj-lt"/>
              </a:rPr>
              <a:t>rate</a:t>
            </a:r>
            <a:br>
              <a:rPr lang="en-US" sz="1400" i="1">
                <a:solidFill>
                  <a:srgbClr val="FF0000"/>
                </a:solidFill>
                <a:latin typeface="+mj-lt"/>
              </a:rPr>
            </a:br>
            <a:endParaRPr lang="en-US" sz="1400" i="1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372362" y="3749676"/>
            <a:ext cx="3199638" cy="523875"/>
            <a:chOff x="-174" y="1786"/>
            <a:chExt cx="1326" cy="330"/>
          </a:xfrm>
        </p:grpSpPr>
        <p:sp>
          <p:nvSpPr>
            <p:cNvPr id="76823" name="Text Box 12"/>
            <p:cNvSpPr txBox="1">
              <a:spLocks noChangeArrowheads="1"/>
            </p:cNvSpPr>
            <p:nvPr/>
          </p:nvSpPr>
          <p:spPr bwMode="auto">
            <a:xfrm>
              <a:off x="-174" y="1786"/>
              <a:ext cx="132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+mj-lt"/>
                </a:rPr>
                <a:t># true positives surviving threshold</a:t>
              </a:r>
            </a:p>
            <a:p>
              <a:pPr algn="ctr"/>
              <a:r>
                <a:rPr lang="en-US" sz="1400" dirty="0">
                  <a:latin typeface="+mj-lt"/>
                </a:rPr>
                <a:t># total correct matches (positives)</a:t>
              </a:r>
              <a:endParaRPr lang="en-US" baseline="-25000" dirty="0">
                <a:latin typeface="+mj-lt"/>
              </a:endParaRPr>
            </a:p>
          </p:txBody>
        </p:sp>
        <p:sp>
          <p:nvSpPr>
            <p:cNvPr id="76824" name="Line 14"/>
            <p:cNvSpPr>
              <a:spLocks noChangeShapeType="1"/>
            </p:cNvSpPr>
            <p:nvPr/>
          </p:nvSpPr>
          <p:spPr bwMode="auto">
            <a:xfrm>
              <a:off x="-80" y="1956"/>
              <a:ext cx="11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  <p:sp>
        <p:nvSpPr>
          <p:cNvPr id="76812" name="Oval 15"/>
          <p:cNvSpPr>
            <a:spLocks noChangeArrowheads="1"/>
          </p:cNvSpPr>
          <p:nvPr/>
        </p:nvSpPr>
        <p:spPr bwMode="auto">
          <a:xfrm>
            <a:off x="5410200" y="32448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6813" name="Line 16"/>
          <p:cNvSpPr>
            <a:spLocks noChangeShapeType="1"/>
          </p:cNvSpPr>
          <p:nvPr/>
        </p:nvSpPr>
        <p:spPr bwMode="auto">
          <a:xfrm>
            <a:off x="5448300" y="51022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6814" name="Line 17"/>
          <p:cNvSpPr>
            <a:spLocks noChangeShapeType="1"/>
          </p:cNvSpPr>
          <p:nvPr/>
        </p:nvSpPr>
        <p:spPr bwMode="auto">
          <a:xfrm rot="-5400000">
            <a:off x="5143500" y="316865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6815" name="Text Box 17"/>
          <p:cNvSpPr txBox="1">
            <a:spLocks noChangeArrowheads="1"/>
          </p:cNvSpPr>
          <p:nvPr/>
        </p:nvSpPr>
        <p:spPr bwMode="auto">
          <a:xfrm>
            <a:off x="5207000" y="522605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+mj-lt"/>
              </a:rPr>
              <a:t>0.1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876165" y="5578476"/>
            <a:ext cx="3351657" cy="523875"/>
            <a:chOff x="-143" y="1786"/>
            <a:chExt cx="1389" cy="330"/>
          </a:xfrm>
        </p:grpSpPr>
        <p:sp>
          <p:nvSpPr>
            <p:cNvPr id="76821" name="Text Box 19"/>
            <p:cNvSpPr txBox="1">
              <a:spLocks noChangeArrowheads="1"/>
            </p:cNvSpPr>
            <p:nvPr/>
          </p:nvSpPr>
          <p:spPr bwMode="auto">
            <a:xfrm>
              <a:off x="-143" y="1786"/>
              <a:ext cx="138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+mj-lt"/>
                </a:rPr>
                <a:t># false positives surviving threshold</a:t>
              </a:r>
            </a:p>
            <a:p>
              <a:pPr algn="ctr"/>
              <a:r>
                <a:rPr lang="en-US" sz="1400" dirty="0">
                  <a:latin typeface="+mj-lt"/>
                </a:rPr>
                <a:t># total incorrect matches (negatives)</a:t>
              </a:r>
              <a:endParaRPr lang="en-US" baseline="-25000" dirty="0">
                <a:latin typeface="+mj-lt"/>
              </a:endParaRPr>
            </a:p>
          </p:txBody>
        </p:sp>
        <p:sp>
          <p:nvSpPr>
            <p:cNvPr id="76822" name="Line 22"/>
            <p:cNvSpPr>
              <a:spLocks noChangeShapeType="1"/>
            </p:cNvSpPr>
            <p:nvPr/>
          </p:nvSpPr>
          <p:spPr bwMode="auto">
            <a:xfrm>
              <a:off x="-6" y="1956"/>
              <a:ext cx="11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  <p:sp>
        <p:nvSpPr>
          <p:cNvPr id="76817" name="Line 23"/>
          <p:cNvSpPr>
            <a:spLocks noChangeShapeType="1"/>
          </p:cNvSpPr>
          <p:nvPr/>
        </p:nvSpPr>
        <p:spPr bwMode="auto">
          <a:xfrm flipV="1">
            <a:off x="5181600" y="2635250"/>
            <a:ext cx="25908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6818" name="Freeform 25"/>
          <p:cNvSpPr>
            <a:spLocks/>
          </p:cNvSpPr>
          <p:nvPr/>
        </p:nvSpPr>
        <p:spPr bwMode="auto">
          <a:xfrm>
            <a:off x="5181600" y="2635250"/>
            <a:ext cx="2590800" cy="2590800"/>
          </a:xfrm>
          <a:custGeom>
            <a:avLst/>
            <a:gdLst>
              <a:gd name="T0" fmla="*/ 0 w 1632"/>
              <a:gd name="T1" fmla="*/ 2147483647 h 1632"/>
              <a:gd name="T2" fmla="*/ 120967500 w 1632"/>
              <a:gd name="T3" fmla="*/ 2147483647 h 1632"/>
              <a:gd name="T4" fmla="*/ 241935000 w 1632"/>
              <a:gd name="T5" fmla="*/ 1451610000 h 1632"/>
              <a:gd name="T6" fmla="*/ 483870000 w 1632"/>
              <a:gd name="T7" fmla="*/ 967740000 h 1632"/>
              <a:gd name="T8" fmla="*/ 1209675000 w 1632"/>
              <a:gd name="T9" fmla="*/ 483870000 h 1632"/>
              <a:gd name="T10" fmla="*/ 2147483647 w 1632"/>
              <a:gd name="T11" fmla="*/ 120967500 h 1632"/>
              <a:gd name="T12" fmla="*/ 2147483647 w 1632"/>
              <a:gd name="T13" fmla="*/ 0 h 16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32"/>
              <a:gd name="T22" fmla="*/ 0 h 1632"/>
              <a:gd name="T23" fmla="*/ 1632 w 1632"/>
              <a:gd name="T24" fmla="*/ 1632 h 16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32" h="1632">
                <a:moveTo>
                  <a:pt x="0" y="1632"/>
                </a:moveTo>
                <a:cubicBezTo>
                  <a:pt x="16" y="1456"/>
                  <a:pt x="32" y="1280"/>
                  <a:pt x="48" y="1104"/>
                </a:cubicBezTo>
                <a:cubicBezTo>
                  <a:pt x="64" y="928"/>
                  <a:pt x="72" y="696"/>
                  <a:pt x="96" y="576"/>
                </a:cubicBezTo>
                <a:cubicBezTo>
                  <a:pt x="120" y="456"/>
                  <a:pt x="128" y="448"/>
                  <a:pt x="192" y="384"/>
                </a:cubicBezTo>
                <a:cubicBezTo>
                  <a:pt x="256" y="320"/>
                  <a:pt x="304" y="248"/>
                  <a:pt x="480" y="192"/>
                </a:cubicBezTo>
                <a:cubicBezTo>
                  <a:pt x="656" y="136"/>
                  <a:pt x="1056" y="80"/>
                  <a:pt x="1248" y="48"/>
                </a:cubicBezTo>
                <a:cubicBezTo>
                  <a:pt x="1440" y="16"/>
                  <a:pt x="1536" y="8"/>
                  <a:pt x="1632" y="0"/>
                </a:cubicBezTo>
              </a:path>
            </a:pathLst>
          </a:custGeom>
          <a:noFill/>
          <a:ln w="38100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6819" name="Text Box 23"/>
          <p:cNvSpPr txBox="1">
            <a:spLocks noChangeArrowheads="1"/>
          </p:cNvSpPr>
          <p:nvPr/>
        </p:nvSpPr>
        <p:spPr bwMode="auto">
          <a:xfrm>
            <a:off x="4343400" y="2286000"/>
            <a:ext cx="579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33CC33"/>
                </a:solidFill>
                <a:latin typeface="+mj-lt"/>
              </a:rPr>
              <a:t>ROC curve  </a:t>
            </a:r>
            <a:r>
              <a:rPr lang="en-US" sz="1200" dirty="0">
                <a:solidFill>
                  <a:srgbClr val="33CC33"/>
                </a:solidFill>
                <a:latin typeface="+mj-lt"/>
              </a:rPr>
              <a:t>(“Receiver Operator Characteristic”)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1981200" y="15240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dirty="0">
                <a:latin typeface="+mj-lt"/>
              </a:rPr>
              <a:t>How can we measure the performance of a feature matcher?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12572" y="4267200"/>
            <a:ext cx="723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+mj-lt"/>
              </a:rPr>
              <a:t>recall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10209" y="6096000"/>
            <a:ext cx="1491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1 - </a:t>
            </a:r>
            <a:r>
              <a:rPr lang="en-US" i="1" dirty="0">
                <a:latin typeface="+mj-lt"/>
              </a:rPr>
              <a:t>specificity</a:t>
            </a: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14847861-7EA4-4AC4-B9CA-81C1C7254A91}"/>
              </a:ext>
            </a:extLst>
          </p:cNvPr>
          <p:cNvSpPr txBox="1">
            <a:spLocks noChangeArrowheads="1"/>
          </p:cNvSpPr>
          <p:nvPr/>
        </p:nvSpPr>
        <p:spPr>
          <a:xfrm>
            <a:off x="7914363" y="3441701"/>
            <a:ext cx="3058437" cy="2437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b="1" dirty="0">
                <a:latin typeface="+mj-lt"/>
              </a:rPr>
              <a:t>Single number: Area Under the Curve (AUC)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b="1" dirty="0">
                <a:latin typeface="+mj-lt"/>
              </a:rPr>
              <a:t>E.g. AUC = 0.87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b="1" dirty="0">
                <a:latin typeface="+mj-lt"/>
              </a:rPr>
              <a:t>1 is the best</a:t>
            </a:r>
          </a:p>
        </p:txBody>
      </p:sp>
      <p:sp>
        <p:nvSpPr>
          <p:cNvPr id="30" name="Rectangle 4">
            <a:extLst>
              <a:ext uri="{FF2B5EF4-FFF2-40B4-BE49-F238E27FC236}">
                <a16:creationId xmlns:a16="http://schemas.microsoft.com/office/drawing/2014/main" id="{3712FFEF-A1D5-4AE6-BE69-F851489E78DF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457200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Evaluating the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F4FCE-2A8C-4E02-996E-D0658DB5E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 curves –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38099-5258-4C55-956D-0A1F8D0F5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thresholding the score at different thresholds, we can generate sets of matches with different true/false positive rates</a:t>
            </a:r>
          </a:p>
          <a:p>
            <a:r>
              <a:rPr lang="en-US" dirty="0"/>
              <a:t>ROC curve is generated by computing rates at a set of threshold values swept through the full range of possible threshold</a:t>
            </a:r>
          </a:p>
          <a:p>
            <a:r>
              <a:rPr lang="en-US" dirty="0"/>
              <a:t>Area under the ROC curve (AUC) summarizes the performance of a feature pipeline (higher AUC is better)</a:t>
            </a:r>
          </a:p>
        </p:txBody>
      </p:sp>
    </p:spTree>
    <p:extLst>
      <p:ext uri="{BB962C8B-B14F-4D97-AF65-F5344CB8AC3E}">
        <p14:creationId xmlns:p14="http://schemas.microsoft.com/office/powerpoint/2010/main" val="147258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More on feature detection/description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1228A2-D6E8-4331-BD86-5299C0848661}"/>
              </a:ext>
            </a:extLst>
          </p:cNvPr>
          <p:cNvSpPr/>
          <p:nvPr/>
        </p:nvSpPr>
        <p:spPr>
          <a:xfrm>
            <a:off x="2057400" y="1554540"/>
            <a:ext cx="76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http://www.robots.ox.ac.uk/~vgg/research/affine/</a:t>
            </a:r>
            <a:endParaRPr lang="en-US" sz="2400" dirty="0"/>
          </a:p>
          <a:p>
            <a:r>
              <a:rPr lang="en-US" sz="2400" dirty="0">
                <a:hlinkClick r:id="rId3"/>
              </a:rPr>
              <a:t>http://www.cs.ubc.ca/~lowe/keypoints/</a:t>
            </a:r>
            <a:r>
              <a:rPr lang="en-US" sz="2400" dirty="0"/>
              <a:t> </a:t>
            </a:r>
          </a:p>
          <a:p>
            <a:r>
              <a:rPr lang="en-US" sz="2400" dirty="0">
                <a:hlinkClick r:id="rId4"/>
              </a:rPr>
              <a:t>http://www.vision.ee.ethz.ch/~surf/</a:t>
            </a:r>
            <a:r>
              <a:rPr lang="en-US" sz="2400" dirty="0"/>
              <a:t>  </a:t>
            </a:r>
          </a:p>
          <a:p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8C4F43-1AF0-40A5-8CFF-D8D03B44EE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1702" y="2966514"/>
            <a:ext cx="8365298" cy="37390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5A0E3-7726-4DB3-88DD-441F09951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27FF4-4D94-4C23-B9B1-797085B45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1 artifact due tonight at 11:59pm on CMSX</a:t>
            </a:r>
          </a:p>
          <a:p>
            <a:r>
              <a:rPr lang="en-US" dirty="0"/>
              <a:t>Project 2 out today, due Friday, March 12 at 7pm</a:t>
            </a:r>
          </a:p>
          <a:p>
            <a:pPr lvl="1"/>
            <a:r>
              <a:rPr lang="en-US" dirty="0"/>
              <a:t>To be done in groups of two – will host breakout sessions at the end of class (last 10 minutes)</a:t>
            </a:r>
          </a:p>
          <a:p>
            <a:r>
              <a:rPr lang="en-US" dirty="0"/>
              <a:t>A (slightly shorter) quiz this Wednesday, due 7 minutes after the start of class</a:t>
            </a:r>
          </a:p>
        </p:txBody>
      </p:sp>
    </p:spTree>
    <p:extLst>
      <p:ext uri="{BB962C8B-B14F-4D97-AF65-F5344CB8AC3E}">
        <p14:creationId xmlns:p14="http://schemas.microsoft.com/office/powerpoint/2010/main" val="6284363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Lots of applications</a:t>
            </a:r>
            <a:endParaRPr lang="ru-RU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/>
              <a:t>Features are used for:</a:t>
            </a:r>
          </a:p>
          <a:p>
            <a:pPr lvl="1"/>
            <a:r>
              <a:rPr lang="en-US" sz="2400"/>
              <a:t>Image alignment (e.g., mosaics)</a:t>
            </a:r>
          </a:p>
          <a:p>
            <a:pPr lvl="1"/>
            <a:r>
              <a:rPr lang="en-US" sz="2400"/>
              <a:t>3D reconstruction</a:t>
            </a:r>
          </a:p>
          <a:p>
            <a:pPr lvl="1"/>
            <a:r>
              <a:rPr lang="en-US" sz="2400"/>
              <a:t>Motion tracking</a:t>
            </a:r>
          </a:p>
          <a:p>
            <a:pPr lvl="1"/>
            <a:r>
              <a:rPr lang="en-US" sz="2400"/>
              <a:t>Object recognition</a:t>
            </a:r>
          </a:p>
          <a:p>
            <a:pPr lvl="1"/>
            <a:r>
              <a:rPr lang="en-US" sz="2400"/>
              <a:t>Indexing and database retrieval</a:t>
            </a:r>
          </a:p>
          <a:p>
            <a:pPr lvl="1"/>
            <a:r>
              <a:rPr lang="en-US" sz="2400"/>
              <a:t>Robot navigation</a:t>
            </a:r>
          </a:p>
          <a:p>
            <a:pPr lvl="1"/>
            <a:r>
              <a:rPr lang="en-US" sz="2400"/>
              <a:t>… other</a:t>
            </a:r>
            <a:endParaRPr lang="ru-RU" sz="2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0" name="Object 4"/>
          <p:cNvGraphicFramePr>
            <a:graphicFrameLocks noChangeAspect="1"/>
          </p:cNvGraphicFramePr>
          <p:nvPr/>
        </p:nvGraphicFramePr>
        <p:xfrm>
          <a:off x="2133601" y="1143000"/>
          <a:ext cx="4054475" cy="481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PhotoPaint.Image.8" r:id="rId2" imgW="3796825" imgH="4507937" progId="">
                  <p:embed/>
                </p:oleObj>
              </mc:Choice>
              <mc:Fallback>
                <p:oleObj name="CorelPhotoPaint.Image.8" r:id="rId2" imgW="3796825" imgH="4507937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1" y="1143000"/>
                        <a:ext cx="4054475" cy="481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 recognition (David Lowe)</a:t>
            </a:r>
          </a:p>
        </p:txBody>
      </p:sp>
      <p:pic>
        <p:nvPicPr>
          <p:cNvPr id="78852" name="Picture 7"/>
          <p:cNvPicPr>
            <a:picLocks noChangeAspect="1" noChangeArrowheads="1"/>
          </p:cNvPicPr>
          <p:nvPr/>
        </p:nvPicPr>
        <p:blipFill>
          <a:blip r:embed="rId4" cstate="print"/>
          <a:srcRect l="13637" t="24706" r="12122" b="11978"/>
          <a:stretch>
            <a:fillRect/>
          </a:stretch>
        </p:blipFill>
        <p:spPr bwMode="auto">
          <a:xfrm>
            <a:off x="6172200" y="1981200"/>
            <a:ext cx="4191000" cy="3163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Reconstruction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D7EF7F-A8EB-4559-B8A1-9B532D5ABF1B}"/>
              </a:ext>
            </a:extLst>
          </p:cNvPr>
          <p:cNvGrpSpPr/>
          <p:nvPr/>
        </p:nvGrpSpPr>
        <p:grpSpPr>
          <a:xfrm>
            <a:off x="1297348" y="1829067"/>
            <a:ext cx="9446852" cy="3643798"/>
            <a:chOff x="3010874" y="2590800"/>
            <a:chExt cx="5991932" cy="2311182"/>
          </a:xfrm>
        </p:grpSpPr>
        <p:pic>
          <p:nvPicPr>
            <p:cNvPr id="4" name="Picture 4" descr="C:\snavely\thesis\Colosseum1.png"/>
            <p:cNvPicPr>
              <a:picLocks noChangeAspect="1" noChangeArrowheads="1"/>
            </p:cNvPicPr>
            <p:nvPr/>
          </p:nvPicPr>
          <p:blipFill>
            <a:blip r:embed="rId2" cstate="print"/>
            <a:srcRect l="2835" r="2835"/>
            <a:stretch>
              <a:fillRect/>
            </a:stretch>
          </p:blipFill>
          <p:spPr bwMode="auto">
            <a:xfrm>
              <a:off x="6324601" y="2590800"/>
              <a:ext cx="2629873" cy="1981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10874" y="2590801"/>
              <a:ext cx="2743200" cy="2008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ight Arrow 5"/>
            <p:cNvSpPr/>
            <p:nvPr/>
          </p:nvSpPr>
          <p:spPr>
            <a:xfrm>
              <a:off x="5830274" y="3352800"/>
              <a:ext cx="367373" cy="304800"/>
            </a:xfrm>
            <a:prstGeom prst="rightArrow">
              <a:avLst>
                <a:gd name="adj1" fmla="val 50000"/>
                <a:gd name="adj2" fmla="val 79508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85844" y="4648201"/>
              <a:ext cx="2145831" cy="2537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Internet Photos (“</a:t>
              </a:r>
              <a:r>
                <a:rPr lang="en-US" sz="2000" dirty="0" err="1"/>
                <a:t>Colosseum</a:t>
              </a:r>
              <a:r>
                <a:rPr lang="en-US" sz="2000" dirty="0"/>
                <a:t>”)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315340" y="4648201"/>
              <a:ext cx="2687466" cy="253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Reconstructed 3D cameras and points</a:t>
              </a: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4267200" y="228600"/>
          <a:ext cx="5848350" cy="619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4715533" imgH="4990476" progId="PBrush">
                  <p:embed/>
                </p:oleObj>
              </mc:Choice>
              <mc:Fallback>
                <p:oleObj name="Bitmap Image" r:id="rId2" imgW="4715533" imgH="4990476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28600"/>
                        <a:ext cx="5848350" cy="619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676401" y="979706"/>
            <a:ext cx="2606675" cy="427809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3399"/>
                </a:solidFill>
              </a:rPr>
              <a:t>Sony </a:t>
            </a:r>
            <a:r>
              <a:rPr lang="en-US" sz="2800" dirty="0" err="1">
                <a:solidFill>
                  <a:srgbClr val="003399"/>
                </a:solidFill>
              </a:rPr>
              <a:t>Aibo</a:t>
            </a:r>
            <a:endParaRPr lang="en-US" sz="2800" dirty="0">
              <a:solidFill>
                <a:srgbClr val="003399"/>
              </a:solidFill>
            </a:endParaRPr>
          </a:p>
          <a:p>
            <a:endParaRPr lang="en-US" sz="2800" dirty="0">
              <a:solidFill>
                <a:srgbClr val="003399"/>
              </a:solidFill>
            </a:endParaRPr>
          </a:p>
          <a:p>
            <a:r>
              <a:rPr lang="en-US" u="sng" dirty="0">
                <a:solidFill>
                  <a:srgbClr val="003399"/>
                </a:solidFill>
              </a:rPr>
              <a:t>SIFT usage:</a:t>
            </a:r>
          </a:p>
          <a:p>
            <a:endParaRPr lang="en-US" u="sng" dirty="0">
              <a:solidFill>
                <a:srgbClr val="003399"/>
              </a:solidFill>
            </a:endParaRPr>
          </a:p>
          <a:p>
            <a:pPr>
              <a:buClr>
                <a:schemeClr val="accent1"/>
              </a:buClr>
              <a:buFontTx/>
              <a:buBlip>
                <a:blip r:embed="rId4"/>
              </a:buBlip>
            </a:pPr>
            <a:r>
              <a:rPr lang="en-US" dirty="0"/>
              <a:t> Recognize  </a:t>
            </a:r>
          </a:p>
          <a:p>
            <a:pPr>
              <a:buClr>
                <a:schemeClr val="accent1"/>
              </a:buClr>
            </a:pPr>
            <a:r>
              <a:rPr lang="en-US" dirty="0"/>
              <a:t>    charging </a:t>
            </a:r>
          </a:p>
          <a:p>
            <a:pPr>
              <a:buClr>
                <a:schemeClr val="accent1"/>
              </a:buClr>
            </a:pPr>
            <a:r>
              <a:rPr lang="en-US" dirty="0"/>
              <a:t>    station</a:t>
            </a:r>
          </a:p>
          <a:p>
            <a:pPr>
              <a:buClr>
                <a:schemeClr val="accent1"/>
              </a:buClr>
            </a:pPr>
            <a:endParaRPr lang="en-US" dirty="0"/>
          </a:p>
          <a:p>
            <a:pPr>
              <a:buClr>
                <a:schemeClr val="accent1"/>
              </a:buClr>
              <a:buFontTx/>
              <a:buBlip>
                <a:blip r:embed="rId4"/>
              </a:buBlip>
            </a:pPr>
            <a:r>
              <a:rPr lang="en-US" dirty="0"/>
              <a:t> Communicate</a:t>
            </a:r>
          </a:p>
          <a:p>
            <a:pPr>
              <a:buClr>
                <a:schemeClr val="accent1"/>
              </a:buClr>
            </a:pPr>
            <a:r>
              <a:rPr lang="en-US" dirty="0"/>
              <a:t>    with visual</a:t>
            </a:r>
          </a:p>
          <a:p>
            <a:pPr>
              <a:buClr>
                <a:schemeClr val="accent1"/>
              </a:buClr>
            </a:pPr>
            <a:r>
              <a:rPr lang="en-US" dirty="0"/>
              <a:t>    cards</a:t>
            </a:r>
          </a:p>
          <a:p>
            <a:pPr>
              <a:buClr>
                <a:schemeClr val="accent1"/>
              </a:buClr>
              <a:buFontTx/>
              <a:buBlip>
                <a:blip r:embed="rId4"/>
              </a:buBlip>
            </a:pPr>
            <a:endParaRPr lang="en-US" dirty="0"/>
          </a:p>
          <a:p>
            <a:pPr>
              <a:buClr>
                <a:schemeClr val="accent1"/>
              </a:buClr>
              <a:buFontTx/>
              <a:buBlip>
                <a:blip r:embed="rId4"/>
              </a:buBlip>
            </a:pPr>
            <a:r>
              <a:rPr lang="en-US" dirty="0"/>
              <a:t> Teach object </a:t>
            </a:r>
          </a:p>
          <a:p>
            <a:pPr>
              <a:buClr>
                <a:schemeClr val="accent1"/>
              </a:buClr>
            </a:pPr>
            <a:r>
              <a:rPr lang="en-US" dirty="0"/>
              <a:t>    recognition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703D9-21A6-4DCD-9F15-0A0220564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Augmented Reality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292E2-F586-4D14-BBB1-C9BC58206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2450" name="Picture 2" descr="Image result for lego store augmented reality">
            <a:extLst>
              <a:ext uri="{FF2B5EF4-FFF2-40B4-BE49-F238E27FC236}">
                <a16:creationId xmlns:a16="http://schemas.microsoft.com/office/drawing/2014/main" id="{9986514B-741F-4CE2-9844-D688AF388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145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1823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20659-7CCE-4B73-9C2F-CFA5A409D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demo?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283BE-4A9F-4F0C-8007-54B50B90A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889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C8F1C-598B-4790-884F-E751E326F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2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A24D5-32EC-41F8-94DC-864A7F7AE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27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9BF9D-130F-44F9-A8B9-6E175AC99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Harris score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33B83-8343-46BA-B431-4ED976BE3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Project 2, you will use an alternate definition of the Harris score: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A7319D-5DE8-4A57-9755-B0DCD1543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236" y="3003374"/>
            <a:ext cx="9561528" cy="85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578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61F6B-E19C-46DB-A725-6AA9CAC04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126F9A-A4FD-4640-A97C-6720087CE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0"/>
            <a:ext cx="57623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84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B8BB8-AF63-4233-85A5-FDD595EB9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9498F9-4FBC-4B90-9753-ACF5A11ED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401764"/>
            <a:ext cx="5083257" cy="472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56C63C-C8AC-46DE-A86B-6598B0C90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057" y="1581728"/>
            <a:ext cx="6019800" cy="450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1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10287000" cy="1143000"/>
          </a:xfrm>
        </p:spPr>
        <p:txBody>
          <a:bodyPr/>
          <a:lstStyle/>
          <a:p>
            <a:pPr eaLnBrk="1" hangingPunct="1"/>
            <a:r>
              <a:rPr lang="en-US" dirty="0"/>
              <a:t>Local features: main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4724400" cy="5326055"/>
          </a:xfrm>
        </p:spPr>
        <p:txBody>
          <a:bodyPr>
            <a:normAutofit/>
          </a:bodyPr>
          <a:lstStyle/>
          <a:p>
            <a:pPr marL="514350" indent="-514350">
              <a:buFontTx/>
              <a:buAutoNum type="arabicParenR"/>
            </a:pPr>
            <a:r>
              <a:rPr lang="en-US" sz="2800" dirty="0">
                <a:latin typeface="+mj-lt"/>
              </a:rPr>
              <a:t>Detection: </a:t>
            </a:r>
            <a:r>
              <a:rPr lang="en-US" sz="2400" dirty="0">
                <a:latin typeface="+mj-lt"/>
              </a:rPr>
              <a:t>Identify the interest points</a:t>
            </a: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r>
              <a:rPr lang="en-US" sz="2800" b="1" dirty="0">
                <a:latin typeface="+mj-lt"/>
              </a:rPr>
              <a:t>Description</a:t>
            </a:r>
            <a:r>
              <a:rPr lang="en-US" sz="2400" b="1" dirty="0">
                <a:latin typeface="+mj-lt"/>
              </a:rPr>
              <a:t>: Extract vector feature descriptor surrounding each interest point.</a:t>
            </a: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r>
              <a:rPr lang="en-US" sz="2800" dirty="0">
                <a:latin typeface="+mj-lt"/>
              </a:rPr>
              <a:t>Matching: </a:t>
            </a:r>
            <a:r>
              <a:rPr lang="en-US" sz="2400" dirty="0">
                <a:latin typeface="+mj-lt"/>
              </a:rPr>
              <a:t>Determine correspondence between descriptors in two views</a:t>
            </a:r>
          </a:p>
        </p:txBody>
      </p:sp>
      <p:pic>
        <p:nvPicPr>
          <p:cNvPr id="114692" name="Picture 4" descr="SIF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066800"/>
            <a:ext cx="24384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SIF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971800"/>
            <a:ext cx="24384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0"/>
          <p:cNvGrpSpPr>
            <a:grpSpLocks noChangeAspect="1"/>
          </p:cNvGrpSpPr>
          <p:nvPr/>
        </p:nvGrpSpPr>
        <p:grpSpPr bwMode="auto">
          <a:xfrm>
            <a:off x="6351437" y="2993644"/>
            <a:ext cx="2306638" cy="1131887"/>
            <a:chOff x="4191000" y="4216493"/>
            <a:chExt cx="2667000" cy="1308192"/>
          </a:xfrm>
        </p:grpSpPr>
        <p:sp>
          <p:nvSpPr>
            <p:cNvPr id="8" name="Rectangle 7"/>
            <p:cNvSpPr/>
            <p:nvPr/>
          </p:nvSpPr>
          <p:spPr bwMode="auto">
            <a:xfrm rot="20018806">
              <a:off x="6065059" y="5082505"/>
              <a:ext cx="411155" cy="442180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graphicFrame>
          <p:nvGraphicFramePr>
            <p:cNvPr id="114709" name="Object 2"/>
            <p:cNvGraphicFramePr>
              <a:graphicFrameLocks noChangeAspect="1"/>
            </p:cNvGraphicFramePr>
            <p:nvPr/>
          </p:nvGraphicFramePr>
          <p:xfrm>
            <a:off x="4191000" y="4216493"/>
            <a:ext cx="2667000" cy="603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066800" imgH="241300" progId="Equation.3">
                    <p:embed/>
                  </p:oleObj>
                </mc:Choice>
                <mc:Fallback>
                  <p:oleObj name="Equation" r:id="rId4" imgW="1066800" imgH="241300" progId="Equation.3">
                    <p:embed/>
                    <p:pic>
                      <p:nvPicPr>
                        <p:cNvPr id="114709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1000" y="4216493"/>
                          <a:ext cx="2667000" cy="603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4710" name="Shape 17"/>
            <p:cNvCxnSpPr>
              <a:cxnSpLocks noChangeShapeType="1"/>
              <a:stCxn id="8" idx="1"/>
            </p:cNvCxnSpPr>
            <p:nvPr/>
          </p:nvCxnSpPr>
          <p:spPr bwMode="auto">
            <a:xfrm rot="10800000">
              <a:off x="5410201" y="4648201"/>
              <a:ext cx="675407" cy="746517"/>
            </a:xfrm>
            <a:prstGeom prst="curvedConnector2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8242300" y="3352801"/>
            <a:ext cx="2425700" cy="1984375"/>
            <a:chOff x="7042516" y="4800600"/>
            <a:chExt cx="2794000" cy="2232025"/>
          </a:xfrm>
        </p:grpSpPr>
        <p:grpSp>
          <p:nvGrpSpPr>
            <p:cNvPr id="114704" name="Group 11"/>
            <p:cNvGrpSpPr>
              <a:grpSpLocks/>
            </p:cNvGrpSpPr>
            <p:nvPr/>
          </p:nvGrpSpPr>
          <p:grpSpPr bwMode="auto">
            <a:xfrm>
              <a:off x="7042516" y="4800600"/>
              <a:ext cx="2794000" cy="2232025"/>
              <a:chOff x="7042516" y="4800600"/>
              <a:chExt cx="2794000" cy="2232025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7470393" y="4800600"/>
                <a:ext cx="530275" cy="533901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graphicFrame>
            <p:nvGraphicFramePr>
              <p:cNvPr id="114707" name="Object 3"/>
              <p:cNvGraphicFramePr>
                <a:graphicFrameLocks noChangeAspect="1"/>
              </p:cNvGraphicFramePr>
              <p:nvPr/>
            </p:nvGraphicFramePr>
            <p:xfrm>
              <a:off x="7042516" y="6429375"/>
              <a:ext cx="2794000" cy="603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1117600" imgH="241300" progId="Equation.3">
                      <p:embed/>
                    </p:oleObj>
                  </mc:Choice>
                  <mc:Fallback>
                    <p:oleObj name="Equation" r:id="rId6" imgW="1117600" imgH="241300" progId="Equation.3">
                      <p:embed/>
                      <p:pic>
                        <p:nvPicPr>
                          <p:cNvPr id="114707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42516" y="6429375"/>
                            <a:ext cx="2794000" cy="6032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114705" name="Curved Connector 19"/>
            <p:cNvCxnSpPr>
              <a:cxnSpLocks noChangeShapeType="1"/>
            </p:cNvCxnSpPr>
            <p:nvPr/>
          </p:nvCxnSpPr>
          <p:spPr bwMode="auto">
            <a:xfrm rot="5400000">
              <a:off x="6866069" y="5846896"/>
              <a:ext cx="1266829" cy="241036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6324600" y="5391150"/>
            <a:ext cx="4343400" cy="1162050"/>
            <a:chOff x="4800600" y="5391912"/>
            <a:chExt cx="4343400" cy="1161288"/>
          </a:xfrm>
        </p:grpSpPr>
        <p:pic>
          <p:nvPicPr>
            <p:cNvPr id="114698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5391912"/>
              <a:ext cx="2121408" cy="116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699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1052" y="5395686"/>
              <a:ext cx="2132948" cy="1157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4700" name="Straight Arrow Connector 27"/>
            <p:cNvCxnSpPr>
              <a:cxnSpLocks noChangeShapeType="1"/>
            </p:cNvCxnSpPr>
            <p:nvPr/>
          </p:nvCxnSpPr>
          <p:spPr bwMode="auto">
            <a:xfrm flipV="1">
              <a:off x="5562600" y="5562600"/>
              <a:ext cx="1981200" cy="228600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4701" name="Straight Arrow Connector 28"/>
            <p:cNvCxnSpPr>
              <a:cxnSpLocks noChangeShapeType="1"/>
            </p:cNvCxnSpPr>
            <p:nvPr/>
          </p:nvCxnSpPr>
          <p:spPr bwMode="auto">
            <a:xfrm>
              <a:off x="6629400" y="5943600"/>
              <a:ext cx="2133600" cy="1588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4702" name="Straight Arrow Connector 31"/>
            <p:cNvCxnSpPr>
              <a:cxnSpLocks noChangeShapeType="1"/>
            </p:cNvCxnSpPr>
            <p:nvPr/>
          </p:nvCxnSpPr>
          <p:spPr bwMode="auto">
            <a:xfrm>
              <a:off x="5410200" y="6248400"/>
              <a:ext cx="2133600" cy="1588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4703" name="Straight Arrow Connector 32"/>
            <p:cNvCxnSpPr>
              <a:cxnSpLocks noChangeShapeType="1"/>
            </p:cNvCxnSpPr>
            <p:nvPr/>
          </p:nvCxnSpPr>
          <p:spPr bwMode="auto">
            <a:xfrm flipV="1">
              <a:off x="5334000" y="5791200"/>
              <a:ext cx="2133600" cy="228600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" name="TextBox 22"/>
          <p:cNvSpPr txBox="1"/>
          <p:nvPr/>
        </p:nvSpPr>
        <p:spPr>
          <a:xfrm>
            <a:off x="10694068" y="6553200"/>
            <a:ext cx="2209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latin typeface="+mj-lt"/>
              </a:rPr>
              <a:t>Kristen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Grauman</a:t>
            </a:r>
            <a:endParaRPr lang="en-US" sz="14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9601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829800" cy="1143000"/>
          </a:xfrm>
        </p:spPr>
        <p:txBody>
          <a:bodyPr/>
          <a:lstStyle/>
          <a:p>
            <a:r>
              <a:rPr lang="en-US" dirty="0"/>
              <a:t>Feature descriptors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066800"/>
            <a:ext cx="7772400" cy="56388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800" dirty="0"/>
              <a:t>We know how to detect good points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800" dirty="0"/>
              <a:t>Next question: </a:t>
            </a:r>
            <a:r>
              <a:rPr lang="en-US" sz="2800" b="1" dirty="0">
                <a:solidFill>
                  <a:srgbClr val="FF0000"/>
                </a:solidFill>
              </a:rPr>
              <a:t>How to match them?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800" b="1" dirty="0"/>
              <a:t>Answer: </a:t>
            </a:r>
            <a:r>
              <a:rPr lang="en-US" sz="2800" dirty="0"/>
              <a:t>Come up with a </a:t>
            </a:r>
            <a:r>
              <a:rPr lang="en-US" sz="2800" i="1" dirty="0"/>
              <a:t>descriptor</a:t>
            </a:r>
            <a:r>
              <a:rPr lang="en-US" sz="2800" dirty="0"/>
              <a:t> for each point, find similar descriptors between the two images</a:t>
            </a:r>
            <a:endParaRPr lang="en-US" b="1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9396" name="Picture 4" descr="SIFT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4901" y="2133600"/>
            <a:ext cx="367506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 descr="SIF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4901" y="2133601"/>
            <a:ext cx="36750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Line 6"/>
          <p:cNvSpPr>
            <a:spLocks noChangeShapeType="1"/>
          </p:cNvSpPr>
          <p:nvPr/>
        </p:nvSpPr>
        <p:spPr bwMode="auto">
          <a:xfrm flipV="1">
            <a:off x="4813300" y="2933700"/>
            <a:ext cx="1905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>
            <a:off x="5756275" y="3203575"/>
            <a:ext cx="1816100" cy="14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 flipV="1">
            <a:off x="5248276" y="4305301"/>
            <a:ext cx="1698625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 flipV="1">
            <a:off x="5705476" y="3848101"/>
            <a:ext cx="1736725" cy="412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 flipV="1">
            <a:off x="4968876" y="3429001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5748496" y="2232025"/>
            <a:ext cx="75533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algn="ctr" rotWithShape="0">
              <a:prstClr val="black">
                <a:alpha val="88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9600" dirty="0">
                <a:solidFill>
                  <a:srgbClr val="FF0000"/>
                </a:solidFill>
                <a:cs typeface="Times New Roman" pitchFamily="18" charset="0"/>
              </a:rPr>
              <a:t>?</a:t>
            </a:r>
            <a:endParaRPr lang="ru-RU" sz="96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0.17.1.1417"/>
  <p:tag name="SLIDO_PRESENTATION_ID" val="00000000-0000-0000-0000-000000000000"/>
  <p:tag name="SLIDO_EVENT_UUID" val="ddcd4ec7-4e7b-49b2-9470-3ab17b7ef00d"/>
  <p:tag name="SLIDO_EVENT_SECTION_UUID" val="668f0d42-67c0-41a5-a3f1-688ee53fddd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yriad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14909</TotalTime>
  <Words>1067</Words>
  <Application>Microsoft Office PowerPoint</Application>
  <PresentationFormat>Widescreen</PresentationFormat>
  <Paragraphs>218</Paragraphs>
  <Slides>36</Slides>
  <Notes>3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Myriad Pro</vt:lpstr>
      <vt:lpstr>Palatino Linotype</vt:lpstr>
      <vt:lpstr>Verdana</vt:lpstr>
      <vt:lpstr>Office Theme</vt:lpstr>
      <vt:lpstr>Equation</vt:lpstr>
      <vt:lpstr>CorelPhotoPaint.Image.8</vt:lpstr>
      <vt:lpstr>Bitmap Image</vt:lpstr>
      <vt:lpstr>Feature matching</vt:lpstr>
      <vt:lpstr>Reading</vt:lpstr>
      <vt:lpstr>Announcements</vt:lpstr>
      <vt:lpstr>Project 2 Demo</vt:lpstr>
      <vt:lpstr>Alternate Harris score</vt:lpstr>
      <vt:lpstr>Quiz</vt:lpstr>
      <vt:lpstr>Quiz</vt:lpstr>
      <vt:lpstr>Local features: main components</vt:lpstr>
      <vt:lpstr>Feature descriptors</vt:lpstr>
      <vt:lpstr>Multiscale Oriented PatcheS descriptor</vt:lpstr>
      <vt:lpstr>Detections at multiple scales</vt:lpstr>
      <vt:lpstr>SIFT descriptor</vt:lpstr>
      <vt:lpstr>Properties of SIFT</vt:lpstr>
      <vt:lpstr>Questions?</vt:lpstr>
      <vt:lpstr>Summary</vt:lpstr>
      <vt:lpstr>Which features match?</vt:lpstr>
      <vt:lpstr>Feature matching</vt:lpstr>
      <vt:lpstr>Feature distance</vt:lpstr>
      <vt:lpstr>PowerPoint Presentation</vt:lpstr>
      <vt:lpstr>PowerPoint Presentation</vt:lpstr>
      <vt:lpstr>Feature matching example</vt:lpstr>
      <vt:lpstr>Feature matching example</vt:lpstr>
      <vt:lpstr>Evaluating the results</vt:lpstr>
      <vt:lpstr>True/false positives</vt:lpstr>
      <vt:lpstr>Example</vt:lpstr>
      <vt:lpstr>Evaluating the results</vt:lpstr>
      <vt:lpstr>PowerPoint Presentation</vt:lpstr>
      <vt:lpstr>ROC curves – summary</vt:lpstr>
      <vt:lpstr>More on feature detection/description</vt:lpstr>
      <vt:lpstr>Lots of applications</vt:lpstr>
      <vt:lpstr>Object recognition (David Lowe)</vt:lpstr>
      <vt:lpstr>3D Reconstruction</vt:lpstr>
      <vt:lpstr>PowerPoint Presentation</vt:lpstr>
      <vt:lpstr>Augmented Reality</vt:lpstr>
      <vt:lpstr>Live demo?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6: Feature descriptors and matching</dc:title>
  <dc:creator>Noah Snavely</dc:creator>
  <cp:lastModifiedBy>Noah Snavely</cp:lastModifiedBy>
  <cp:revision>497</cp:revision>
  <dcterms:created xsi:type="dcterms:W3CDTF">2009-08-25T02:47:59Z</dcterms:created>
  <dcterms:modified xsi:type="dcterms:W3CDTF">2021-03-01T22:00:57Z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0.17.1.1417</vt:lpwstr>
  </property>
</Properties>
</file>