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491" r:id="rId4"/>
    <p:sldId id="480" r:id="rId5"/>
    <p:sldId id="455" r:id="rId6"/>
    <p:sldId id="482" r:id="rId7"/>
    <p:sldId id="481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508" r:id="rId18"/>
    <p:sldId id="502" r:id="rId19"/>
    <p:sldId id="503" r:id="rId20"/>
    <p:sldId id="505" r:id="rId21"/>
    <p:sldId id="506" r:id="rId22"/>
    <p:sldId id="436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6" autoAdjust="0"/>
    <p:restoredTop sz="94444" autoAdjust="0"/>
  </p:normalViewPr>
  <p:slideViewPr>
    <p:cSldViewPr>
      <p:cViewPr varScale="1">
        <p:scale>
          <a:sx n="69" d="100"/>
          <a:sy n="69" d="100"/>
        </p:scale>
        <p:origin x="202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infoscience.epfl.ch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/record/175537/files/2069.pdf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FREAK: Fast Retina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Binary Robust Independent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(BRIEF) [5], the Oriented Fast and Ro-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(ORB)[26], and the Binary Robust Invariant Scalable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[16] (BRISK) are good examples.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3.091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s.ubc.ca/~lowe/keypoi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72" y="808604"/>
            <a:ext cx="8534400" cy="708634"/>
          </a:xfrm>
        </p:spPr>
        <p:txBody>
          <a:bodyPr>
            <a:normAutofit/>
          </a:bodyPr>
          <a:lstStyle/>
          <a:p>
            <a:pPr algn="l"/>
            <a:r>
              <a:rPr lang="en-US" sz="3600" b="0"/>
              <a:t>Feature descriptors</a:t>
            </a:r>
            <a:endParaRPr lang="en-US" sz="36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-1900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19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42D6C-0F93-4396-B860-8747F15565E5}"/>
              </a:ext>
            </a:extLst>
          </p:cNvPr>
          <p:cNvGrpSpPr/>
          <p:nvPr/>
        </p:nvGrpSpPr>
        <p:grpSpPr>
          <a:xfrm>
            <a:off x="1946034" y="2667000"/>
            <a:ext cx="7844618" cy="3376240"/>
            <a:chOff x="1946034" y="2667000"/>
            <a:chExt cx="7844618" cy="3376240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A7178FFE-4059-4B06-975F-216F86BE0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6034" y="2971800"/>
              <a:ext cx="4263218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1DAF1CC-49A6-4FAA-9BCF-5F3B5B583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2667000"/>
              <a:ext cx="2856452" cy="337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49D13F3-0073-4AAB-9DF6-2AD53D089D6D}"/>
                </a:ext>
              </a:extLst>
            </p:cNvPr>
            <p:cNvCxnSpPr/>
            <p:nvPr/>
          </p:nvCxnSpPr>
          <p:spPr>
            <a:xfrm>
              <a:off x="4075652" y="3886200"/>
              <a:ext cx="47244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0614E9D-E6A9-4432-B8B0-69C7E4BCA91C}"/>
                </a:ext>
              </a:extLst>
            </p:cNvPr>
            <p:cNvCxnSpPr/>
            <p:nvPr/>
          </p:nvCxnSpPr>
          <p:spPr>
            <a:xfrm flipV="1">
              <a:off x="3716424" y="3276600"/>
              <a:ext cx="449580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C29A14D-E4A0-4B36-8AA9-C585B3717FE0}"/>
                </a:ext>
              </a:extLst>
            </p:cNvPr>
            <p:cNvCxnSpPr/>
            <p:nvPr/>
          </p:nvCxnSpPr>
          <p:spPr>
            <a:xfrm>
              <a:off x="3999452" y="4572000"/>
              <a:ext cx="472440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achieve invariance</a:t>
            </a:r>
            <a:endParaRPr lang="en-US" sz="180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/>
              <a:t>Need both of the following:</a:t>
            </a:r>
          </a:p>
          <a:p>
            <a:pPr marL="457200" indent="-457200">
              <a:buFontTx/>
              <a:buAutoNum type="arabicPeriod"/>
            </a:pPr>
            <a:r>
              <a:rPr lang="en-US" sz="2800" dirty="0"/>
              <a:t>Make sure your detector is invariant</a:t>
            </a:r>
            <a:endParaRPr lang="en-US" sz="2800" baseline="-25000" dirty="0"/>
          </a:p>
          <a:p>
            <a:pPr marL="457200" indent="-457200">
              <a:buNone/>
            </a:pPr>
            <a:r>
              <a:rPr lang="en-US" sz="2800" dirty="0"/>
              <a:t>2.  Design an invariant feature descriptor</a:t>
            </a:r>
          </a:p>
          <a:p>
            <a:pPr lvl="1"/>
            <a:r>
              <a:rPr lang="en-US" sz="2400" dirty="0"/>
              <a:t>Simplest descriptor: a single 0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Next simplest descriptor:  a square, axis-aligned 5x5 window of pixels 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Let’s look at some better approaches…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429000"/>
            <a:ext cx="4267200" cy="30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10363200" cy="2438399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Find dominant orientation of the image patch</a:t>
            </a:r>
          </a:p>
          <a:p>
            <a:pPr lvl="1"/>
            <a:r>
              <a:rPr lang="en-US" sz="2400" dirty="0"/>
              <a:t>E.g., given by 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max</a:t>
            </a:r>
            <a:r>
              <a:rPr lang="en-US" sz="2400" dirty="0"/>
              <a:t>, the eigenvector of </a:t>
            </a:r>
            <a:r>
              <a:rPr lang="en-US" sz="2400" b="1" dirty="0"/>
              <a:t>H</a:t>
            </a:r>
            <a:r>
              <a:rPr lang="en-US" sz="2400" dirty="0"/>
              <a:t> corresponding to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baseline="-25000" dirty="0">
                <a:sym typeface="Symbol" pitchFamily="18" charset="2"/>
              </a:rPr>
              <a:t>max</a:t>
            </a:r>
            <a:r>
              <a:rPr lang="en-US" sz="2400" dirty="0">
                <a:sym typeface="Symbol" pitchFamily="18" charset="2"/>
              </a:rPr>
              <a:t> (</a:t>
            </a:r>
            <a:r>
              <a:rPr lang="en-US" sz="2400" dirty="0"/>
              <a:t>the </a:t>
            </a:r>
            <a:r>
              <a:rPr lang="en-US" sz="2400" i="1" dirty="0"/>
              <a:t>larger</a:t>
            </a:r>
            <a:r>
              <a:rPr lang="en-US" sz="2400" dirty="0"/>
              <a:t> eigenvalue)</a:t>
            </a:r>
          </a:p>
          <a:p>
            <a:pPr lvl="1"/>
            <a:r>
              <a:rPr lang="en-US" sz="2400" dirty="0"/>
              <a:t>Or (better) simply the orientation of the (smoothed) gradient</a:t>
            </a:r>
          </a:p>
          <a:p>
            <a:pPr lvl="1"/>
            <a:r>
              <a:rPr lang="en-US" sz="2400" dirty="0"/>
              <a:t>Rotate the patch according to this angle</a:t>
            </a:r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8763000" y="6434878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Figure by Matthew Brown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1"/>
            <a:ext cx="441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 (why?)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Take 16x16 square window around detected feature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edge orientation (angle of the gradient - 90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) for each pixel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Throw out weak edges (threshold gradient magnitude)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Create histogram of surviving edge orientations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cale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nvariant </a:t>
            </a:r>
            <a:r>
              <a:rPr lang="en-US">
                <a:solidFill>
                  <a:srgbClr val="0066FF"/>
                </a:solidFill>
              </a:rPr>
              <a:t>F</a:t>
            </a:r>
            <a:r>
              <a:rPr lang="en-US"/>
              <a:t>eature </a:t>
            </a:r>
            <a:r>
              <a:rPr lang="en-US">
                <a:solidFill>
                  <a:srgbClr val="0066FF"/>
                </a:solidFill>
              </a:rPr>
              <a:t>T</a:t>
            </a:r>
            <a:r>
              <a:rPr lang="en-US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214" y="31162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7086600" y="31162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239000" y="3268663"/>
            <a:ext cx="2362200" cy="1207532"/>
            <a:chOff x="5715000" y="4343400"/>
            <a:chExt cx="2362200" cy="120725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445376" y="4498976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848600" y="51736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Full version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98298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11277600" cy="24384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800" dirty="0"/>
              <a:t>Extraordinarily robust matching technique</a:t>
            </a:r>
          </a:p>
          <a:p>
            <a:pPr lvl="1"/>
            <a:r>
              <a:rPr lang="en-US" sz="2400" dirty="0"/>
              <a:t>Can handle changes in viewpoint (</a:t>
            </a:r>
            <a:r>
              <a:rPr lang="en-US" sz="2000" dirty="0"/>
              <a:t>up to about 60 degree out of plane rotation)</a:t>
            </a:r>
          </a:p>
          <a:p>
            <a:pPr lvl="1"/>
            <a:r>
              <a:rPr lang="en-US" sz="2400" dirty="0"/>
              <a:t>Can handle significant changes in illumination (</a:t>
            </a:r>
            <a:r>
              <a:rPr lang="en-US" sz="2000" dirty="0"/>
              <a:t>sometimes even day vs. night (below))</a:t>
            </a:r>
          </a:p>
          <a:p>
            <a:pPr lvl="1"/>
            <a:r>
              <a:rPr lang="en-US" sz="2400" dirty="0"/>
              <a:t>Pretty fast—hard to make real-time, but can run in &lt;1s for moderate image sizes</a:t>
            </a:r>
          </a:p>
          <a:p>
            <a:pPr lvl="1"/>
            <a:r>
              <a:rPr lang="en-US" sz="2400" dirty="0"/>
              <a:t>Lots of code available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87738"/>
            <a:ext cx="44958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314" y="3494088"/>
            <a:ext cx="448468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Example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676400"/>
            <a:ext cx="285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2323" name="Picture 3" descr="C:\snavely\matlab\A2P3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2857500" cy="434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15000" y="3276600"/>
            <a:ext cx="838200" cy="838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1" y="6019800"/>
            <a:ext cx="2002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868 SIFT features</a:t>
            </a:r>
          </a:p>
        </p:txBody>
      </p:sp>
    </p:spTree>
    <p:extLst>
      <p:ext uri="{BB962C8B-B14F-4D97-AF65-F5344CB8AC3E}">
        <p14:creationId xmlns:p14="http://schemas.microsoft.com/office/powerpoint/2010/main" val="39973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HOG: Histogram of Gradients (HOG)</a:t>
            </a:r>
          </a:p>
          <a:p>
            <a:pPr lvl="1"/>
            <a:r>
              <a:rPr lang="en-US" dirty="0" err="1"/>
              <a:t>Dalal</a:t>
            </a:r>
            <a:r>
              <a:rPr lang="en-US" dirty="0"/>
              <a:t>/</a:t>
            </a:r>
            <a:r>
              <a:rPr lang="en-US" dirty="0" err="1"/>
              <a:t>Triggs</a:t>
            </a:r>
            <a:endParaRPr lang="en-US" dirty="0"/>
          </a:p>
          <a:p>
            <a:pPr lvl="1"/>
            <a:r>
              <a:rPr lang="en-US" dirty="0"/>
              <a:t>Sliding window, pedestrian detection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FREAK: Fast Retina </a:t>
            </a:r>
            <a:r>
              <a:rPr lang="en-US" dirty="0" err="1"/>
              <a:t>Keypoint</a:t>
            </a:r>
            <a:endParaRPr lang="en-US" dirty="0"/>
          </a:p>
          <a:p>
            <a:pPr lvl="1"/>
            <a:r>
              <a:rPr lang="en-US" dirty="0"/>
              <a:t>Perceptually motivated</a:t>
            </a:r>
          </a:p>
          <a:p>
            <a:pPr lvl="1"/>
            <a:r>
              <a:rPr lang="en-US" dirty="0"/>
              <a:t>Can run </a:t>
            </a:r>
            <a:r>
              <a:rPr lang="en-US"/>
              <a:t>in real-time; used </a:t>
            </a:r>
            <a:r>
              <a:rPr lang="en-US" dirty="0"/>
              <a:t>in Visual SLAM</a:t>
            </a:r>
          </a:p>
          <a:p>
            <a:pPr lvl="1"/>
            <a:endParaRPr lang="en-US" dirty="0"/>
          </a:p>
          <a:p>
            <a:r>
              <a:rPr lang="en-US" dirty="0"/>
              <a:t>LIFT: Learned Invariant Feature Transform</a:t>
            </a:r>
          </a:p>
          <a:p>
            <a:pPr lvl="1"/>
            <a:r>
              <a:rPr lang="en-US" dirty="0"/>
              <a:t>Learned via deep learning</a:t>
            </a:r>
          </a:p>
          <a:p>
            <a:pPr marL="914400" lvl="2" indent="0">
              <a:buNone/>
            </a:pPr>
            <a:r>
              <a:rPr lang="en-US" sz="1800" dirty="0">
                <a:hlinkClick r:id="rId3"/>
              </a:rPr>
              <a:t>https://arxiv.org/abs/1603.09114</a:t>
            </a:r>
            <a:endParaRPr lang="en-US" sz="1800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524000"/>
            <a:ext cx="2438400" cy="15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4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 (1</a:t>
            </a:r>
            <a:r>
              <a:rPr lang="en-US" baseline="30000" dirty="0"/>
              <a:t>st</a:t>
            </a:r>
            <a:r>
              <a:rPr lang="en-US" dirty="0"/>
              <a:t> edition):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1"/>
            <a:ext cx="6324600" cy="5135563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err="1"/>
              <a:t>Keypoint</a:t>
            </a:r>
            <a:r>
              <a:rPr lang="en-US" sz="2800" dirty="0"/>
              <a:t> detection: repeatable and distinctive</a:t>
            </a:r>
          </a:p>
          <a:p>
            <a:pPr lvl="1"/>
            <a:r>
              <a:rPr lang="en-US" sz="2400" dirty="0"/>
              <a:t>Corners, blobs, stable regions</a:t>
            </a:r>
          </a:p>
          <a:p>
            <a:pPr lvl="1"/>
            <a:r>
              <a:rPr lang="en-US" sz="2400" dirty="0"/>
              <a:t>Harris, </a:t>
            </a:r>
            <a:r>
              <a:rPr lang="en-US" sz="2400" dirty="0" err="1"/>
              <a:t>DoG</a:t>
            </a:r>
            <a:endParaRPr lang="en-US" dirty="0"/>
          </a:p>
          <a:p>
            <a:endParaRPr lang="en-US" sz="2800" dirty="0"/>
          </a:p>
          <a:p>
            <a:r>
              <a:rPr lang="en-US" sz="2800" dirty="0"/>
              <a:t>Descriptors: robust and selective</a:t>
            </a:r>
          </a:p>
          <a:p>
            <a:pPr lvl="1"/>
            <a:r>
              <a:rPr lang="en-US" sz="2400" dirty="0"/>
              <a:t>spatial histograms of orientation</a:t>
            </a:r>
          </a:p>
          <a:p>
            <a:pPr lvl="1"/>
            <a:r>
              <a:rPr lang="en-US" sz="2400" dirty="0"/>
              <a:t>SIFT and variants are typically good for stitching and recognition</a:t>
            </a:r>
          </a:p>
          <a:p>
            <a:pPr lvl="1"/>
            <a:r>
              <a:rPr lang="en-US" sz="2400" dirty="0"/>
              <a:t>But, need not stick to one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95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1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58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287000" cy="1143000"/>
          </a:xfrm>
        </p:spPr>
        <p:txBody>
          <a:bodyPr/>
          <a:lstStyle/>
          <a:p>
            <a:pPr eaLnBrk="1" hangingPunct="1"/>
            <a:r>
              <a:rPr lang="en-US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4724400" cy="5326055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arenR"/>
            </a:pPr>
            <a:r>
              <a:rPr lang="en-US" sz="2800" dirty="0">
                <a:latin typeface="+mj-lt"/>
              </a:rPr>
              <a:t>Detection: </a:t>
            </a:r>
            <a:r>
              <a:rPr lang="en-US" sz="2400" dirty="0">
                <a:latin typeface="+mj-lt"/>
              </a:rPr>
              <a:t>Identify the interest points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Description</a:t>
            </a:r>
            <a:r>
              <a:rPr lang="en-US" sz="2400" b="1" dirty="0">
                <a:latin typeface="+mj-lt"/>
              </a:rPr>
              <a:t>: Extract vector feature descriptor surrounding each interest point.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+mj-lt"/>
              </a:rPr>
              <a:t>Matching: </a:t>
            </a:r>
            <a:r>
              <a:rPr lang="en-US" sz="2400" dirty="0">
                <a:latin typeface="+mj-lt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6351437" y="2993644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66800" imgH="241300" progId="Equation.3">
                    <p:embed/>
                  </p:oleObj>
                </mc:Choice>
                <mc:Fallback>
                  <p:oleObj name="Equation" r:id="rId4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42300" y="3352801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117600" imgH="241300" progId="Equation.3">
                      <p:embed/>
                    </p:oleObj>
                  </mc:Choice>
                  <mc:Fallback>
                    <p:oleObj name="Equation" r:id="rId6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324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10694068" y="6553200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8298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Lots of possibilities</a:t>
            </a:r>
          </a:p>
          <a:p>
            <a:pPr lvl="1"/>
            <a:r>
              <a:rPr lang="en-US" sz="2000" dirty="0"/>
              <a:t>Simple option:  match square windows around the point</a:t>
            </a:r>
          </a:p>
          <a:p>
            <a:pPr lvl="1"/>
            <a:r>
              <a:rPr lang="en-US" sz="2000" dirty="0"/>
              <a:t>State of the art approach:  SIFT</a:t>
            </a:r>
          </a:p>
          <a:p>
            <a:pPr lvl="2"/>
            <a:r>
              <a:rPr lang="en-US" sz="1400" dirty="0"/>
              <a:t>David Lowe, UBC  </a:t>
            </a:r>
            <a:r>
              <a:rPr lang="en-US" sz="1400" dirty="0">
                <a:hlinkClick r:id="rId2"/>
              </a:rPr>
              <a:t>http://www.cs.ubc.ca/~lowe/keypoints/</a:t>
            </a:r>
            <a:r>
              <a:rPr lang="en-US" sz="1400" dirty="0"/>
              <a:t> </a:t>
            </a:r>
          </a:p>
          <a:p>
            <a:pPr lvl="1"/>
            <a:endParaRPr 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7FB693A-73D8-4334-8948-7D845FE23FBF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0"/>
            <a:ext cx="982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Feature descriptors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Descriptor shouldn’t change even if image is transformed</a:t>
            </a:r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should be highly unique for each point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 revisited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" name="Group 24"/>
          <p:cNvGrpSpPr/>
          <p:nvPr/>
        </p:nvGrpSpPr>
        <p:grpSpPr>
          <a:xfrm>
            <a:off x="4789822" y="2503822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724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953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Invariance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Suppose we are comparing two images I</a:t>
            </a:r>
            <a:r>
              <a:rPr lang="en-US" baseline="-25000" dirty="0"/>
              <a:t>1</a:t>
            </a:r>
            <a:r>
              <a:rPr lang="en-US" dirty="0"/>
              <a:t> and I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 may be a transformed version of I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What kinds of transformations are we likely to encounter in practice?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 descriptors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820400" cy="4983162"/>
          </a:xfrm>
        </p:spPr>
        <p:txBody>
          <a:bodyPr>
            <a:normAutofit/>
          </a:bodyPr>
          <a:lstStyle/>
          <a:p>
            <a:r>
              <a:rPr lang="en-US" dirty="0"/>
              <a:t>We looked at invariant / equivariant </a:t>
            </a:r>
            <a:r>
              <a:rPr lang="en-US" b="1" dirty="0"/>
              <a:t>detectors</a:t>
            </a:r>
          </a:p>
          <a:p>
            <a:endParaRPr lang="en-US" sz="2200" dirty="0"/>
          </a:p>
          <a:p>
            <a:r>
              <a:rPr lang="en-US" dirty="0"/>
              <a:t>Most feature descriptors are also designed to be invariant to: </a:t>
            </a:r>
          </a:p>
          <a:p>
            <a:pPr lvl="1"/>
            <a:r>
              <a:rPr lang="en-US" sz="2600" dirty="0"/>
              <a:t>Translation, 2D rotation, scale</a:t>
            </a:r>
          </a:p>
          <a:p>
            <a:endParaRPr lang="en-US" sz="2400" dirty="0"/>
          </a:p>
          <a:p>
            <a:r>
              <a:rPr lang="en-US" dirty="0"/>
              <a:t>They can usually also handle</a:t>
            </a:r>
          </a:p>
          <a:p>
            <a:pPr lvl="1"/>
            <a:r>
              <a:rPr lang="en-US" sz="2600" dirty="0"/>
              <a:t>Limited 3D rotations (SIFT works up to about 60 degrees)</a:t>
            </a:r>
          </a:p>
          <a:p>
            <a:pPr lvl="1"/>
            <a:r>
              <a:rPr lang="en-US" sz="2600" dirty="0"/>
              <a:t>Limited affine transforms (some are fully affine invariant)</a:t>
            </a:r>
          </a:p>
          <a:p>
            <a:pPr lvl="1"/>
            <a:r>
              <a:rPr lang="en-US" sz="2600" dirty="0"/>
              <a:t>Limited illumination/contrast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13367</TotalTime>
  <Words>783</Words>
  <Application>Microsoft Office PowerPoint</Application>
  <PresentationFormat>Widescreen</PresentationFormat>
  <Paragraphs>170</Paragraphs>
  <Slides>22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Myriad Pro</vt:lpstr>
      <vt:lpstr>Verdana</vt:lpstr>
      <vt:lpstr>Office Theme</vt:lpstr>
      <vt:lpstr>Equation</vt:lpstr>
      <vt:lpstr>Feature descriptors</vt:lpstr>
      <vt:lpstr>Reading</vt:lpstr>
      <vt:lpstr>Local features: main components</vt:lpstr>
      <vt:lpstr>Feature descriptors</vt:lpstr>
      <vt:lpstr>PowerPoint Presentation</vt:lpstr>
      <vt:lpstr>Invariance vs. discriminability</vt:lpstr>
      <vt:lpstr>Image transformations revisited</vt:lpstr>
      <vt:lpstr>Invariance</vt:lpstr>
      <vt:lpstr>Invariant descriptors</vt:lpstr>
      <vt:lpstr>How to achieve invariance</vt:lpstr>
      <vt:lpstr>Rotation invariance for feature descriptors</vt:lpstr>
      <vt:lpstr>Multiscale Oriented PatcheS descriptor</vt:lpstr>
      <vt:lpstr>Detections at multiple scales</vt:lpstr>
      <vt:lpstr>Scale Invariant Feature Transform</vt:lpstr>
      <vt:lpstr>SIFT descriptor</vt:lpstr>
      <vt:lpstr>Properties of SIFT</vt:lpstr>
      <vt:lpstr>SIFT Example</vt:lpstr>
      <vt:lpstr>Other descriptors</vt:lpstr>
      <vt:lpstr>Questions?</vt:lpstr>
      <vt:lpstr>Summary</vt:lpstr>
      <vt:lpstr>Which features match?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Feature descriptors and matching</dc:title>
  <dc:creator>Noah Snavely</dc:creator>
  <cp:lastModifiedBy>Noah Snavely</cp:lastModifiedBy>
  <cp:revision>483</cp:revision>
  <dcterms:created xsi:type="dcterms:W3CDTF">2009-08-25T02:47:59Z</dcterms:created>
  <dcterms:modified xsi:type="dcterms:W3CDTF">2021-03-02T00:35:50Z</dcterms:modified>
</cp:coreProperties>
</file>