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500" r:id="rId3"/>
    <p:sldId id="258" r:id="rId4"/>
    <p:sldId id="493" r:id="rId5"/>
    <p:sldId id="384" r:id="rId6"/>
    <p:sldId id="387" r:id="rId7"/>
    <p:sldId id="386" r:id="rId8"/>
    <p:sldId id="388" r:id="rId9"/>
    <p:sldId id="389" r:id="rId10"/>
    <p:sldId id="390" r:id="rId11"/>
    <p:sldId id="487" r:id="rId12"/>
    <p:sldId id="379" r:id="rId13"/>
    <p:sldId id="380" r:id="rId14"/>
    <p:sldId id="381" r:id="rId15"/>
    <p:sldId id="382" r:id="rId16"/>
    <p:sldId id="391" r:id="rId17"/>
    <p:sldId id="392" r:id="rId18"/>
    <p:sldId id="393" r:id="rId19"/>
    <p:sldId id="394" r:id="rId20"/>
    <p:sldId id="395" r:id="rId21"/>
    <p:sldId id="490" r:id="rId22"/>
    <p:sldId id="491" r:id="rId23"/>
    <p:sldId id="399" r:id="rId24"/>
    <p:sldId id="397" r:id="rId25"/>
    <p:sldId id="400" r:id="rId26"/>
    <p:sldId id="401" r:id="rId27"/>
    <p:sldId id="402" r:id="rId28"/>
    <p:sldId id="403" r:id="rId29"/>
    <p:sldId id="421" r:id="rId30"/>
    <p:sldId id="422" r:id="rId31"/>
    <p:sldId id="423" r:id="rId32"/>
    <p:sldId id="425" r:id="rId33"/>
    <p:sldId id="426" r:id="rId34"/>
    <p:sldId id="427" r:id="rId35"/>
    <p:sldId id="406" r:id="rId36"/>
    <p:sldId id="407" r:id="rId37"/>
    <p:sldId id="408" r:id="rId38"/>
    <p:sldId id="409" r:id="rId39"/>
    <p:sldId id="428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33" r:id="rId50"/>
    <p:sldId id="489" r:id="rId51"/>
    <p:sldId id="492" r:id="rId52"/>
    <p:sldId id="453" r:id="rId53"/>
  </p:sldIdLst>
  <p:sldSz cx="12192000" cy="6858000"/>
  <p:notesSz cx="7010400" cy="92964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 autoAdjust="0"/>
    <p:restoredTop sz="94444" autoAdjust="0"/>
  </p:normalViewPr>
  <p:slideViewPr>
    <p:cSldViewPr>
      <p:cViewPr varScale="1">
        <p:scale>
          <a:sx n="69" d="100"/>
          <a:sy n="69" d="100"/>
        </p:scale>
        <p:origin x="178" y="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18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4F949-82A5-4D3D-BD83-D7F98958187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F8AC-5B45-42CB-9735-3EB7A7C8F90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1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A7259D7-E5BB-D846-879C-4547B909DCAB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5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level idea is that corners are good.  You want to find windows that contain strong gradients AND gradients oriented in more than one direction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5B9E7-BA07-45C5-BE07-494D64FD9992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3AFC3-A5AA-492E-B41C-C8BA041F4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9600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hyperlink" Target="http://www.flickr.com/photos/swashford/428567562/" TargetMode="External"/><Relationship Id="rId4" Type="http://schemas.openxmlformats.org/officeDocument/2006/relationships/hyperlink" Target="http://www.flickr.com/photos/diaphanus/13691545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e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6.xml"/><Relationship Id="rId7" Type="http://schemas.openxmlformats.org/officeDocument/2006/relationships/image" Target="../media/image3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7.xml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3.xml"/><Relationship Id="rId7" Type="http://schemas.openxmlformats.org/officeDocument/2006/relationships/image" Target="../media/image5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5" Type="http://schemas.openxmlformats.org/officeDocument/2006/relationships/tags" Target="../tags/tag15.xml"/><Relationship Id="rId10" Type="http://schemas.openxmlformats.org/officeDocument/2006/relationships/image" Target="../media/image57.png"/><Relationship Id="rId4" Type="http://schemas.openxmlformats.org/officeDocument/2006/relationships/tags" Target="../tags/tag14.xml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86.png"/><Relationship Id="rId4" Type="http://schemas.openxmlformats.org/officeDocument/2006/relationships/image" Target="../media/image80.wmf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culturalinstitute/beta/project/gigapixels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95250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Local features &amp; Harris corner detection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757" y="2867711"/>
            <a:ext cx="8586984" cy="3075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828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764970" y="6230020"/>
            <a:ext cx="2047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3: align images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Visual 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Simultaneous Localization and Mapping)</a:t>
            </a:r>
          </a:p>
        </p:txBody>
      </p:sp>
      <p:pic>
        <p:nvPicPr>
          <p:cNvPr id="230402" name="Picture 2" descr="phone.jpg (937×35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2590800"/>
            <a:ext cx="89249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7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matching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620" y="224111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160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by </a:t>
            </a:r>
            <a:r>
              <a:rPr lang="en-US" sz="1600" dirty="0">
                <a:hlinkClick r:id="rId4"/>
              </a:rPr>
              <a:t>Diva Sian</a:t>
            </a:r>
            <a:endParaRPr lang="en-US" sz="160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466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swashford</a:t>
            </a:r>
            <a:endParaRPr lang="en-US" sz="160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8046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7112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986" y="2121354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30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3"/>
              </a:rPr>
              <a:t>Diva Sian</a:t>
            </a:r>
            <a:endParaRPr lang="en-US" sz="160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5936" y="2154692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487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scgbt</a:t>
            </a:r>
            <a:endParaRPr lang="en-US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05300" y="5910264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NASA Mars Rover images</a:t>
            </a:r>
          </a:p>
          <a:p>
            <a:pPr algn="ctr"/>
            <a:r>
              <a:rPr lang="en-US" sz="160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 for object search</a:t>
            </a:r>
          </a:p>
        </p:txBody>
      </p:sp>
      <p:pic>
        <p:nvPicPr>
          <p:cNvPr id="5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9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featDa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297" y="5016955"/>
            <a:ext cx="159067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6" name="Picture 7" descr="featDat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6" y="5041674"/>
            <a:ext cx="1590675" cy="1598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7" name="Right Arrow 13"/>
          <p:cNvSpPr>
            <a:spLocks noChangeArrowheads="1"/>
          </p:cNvSpPr>
          <p:nvPr/>
        </p:nvSpPr>
        <p:spPr bwMode="auto">
          <a:xfrm rot="2384758">
            <a:off x="4148450" y="4599679"/>
            <a:ext cx="75398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608" name="Right Arrow 14"/>
          <p:cNvSpPr>
            <a:spLocks noChangeArrowheads="1"/>
          </p:cNvSpPr>
          <p:nvPr/>
        </p:nvSpPr>
        <p:spPr bwMode="auto">
          <a:xfrm rot="7715876">
            <a:off x="7733507" y="4607646"/>
            <a:ext cx="686703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557"/>
            <a:ext cx="10714038" cy="838200"/>
          </a:xfrm>
        </p:spPr>
        <p:txBody>
          <a:bodyPr/>
          <a:lstStyle/>
          <a:p>
            <a:pPr algn="l"/>
            <a:r>
              <a:rPr lang="en-US" b="1" dirty="0"/>
              <a:t>Invariant local features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43000"/>
            <a:ext cx="101346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Find features that are invariant to transformations</a:t>
            </a:r>
          </a:p>
          <a:p>
            <a:pPr lvl="1"/>
            <a:r>
              <a:rPr lang="en-US" sz="2200" dirty="0"/>
              <a:t>geometric invariance:  translation, rotation, scale</a:t>
            </a:r>
          </a:p>
          <a:p>
            <a:pPr lvl="1"/>
            <a:r>
              <a:rPr lang="en-US" sz="2200" dirty="0"/>
              <a:t>photometric invariance:  brightness, exposure, …</a:t>
            </a:r>
          </a:p>
        </p:txBody>
      </p:sp>
      <p:pic>
        <p:nvPicPr>
          <p:cNvPr id="2662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1" y="2667000"/>
            <a:ext cx="7559675" cy="3640137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029205" y="6397624"/>
            <a:ext cx="2017155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dirty="0"/>
              <a:t>Feature Descriptors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Locality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features are local, so robust to occlusion and clutter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Quantity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hundreds or thousands in a single image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Distinctiveness: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can differentiate a large database of objects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Efficiency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real-time performance achievable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5441-00B3-4ACF-A2CB-6D845FA6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2588-12C0-4040-AE07-72297421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1 code due Thursday, 2/25 at 11:59pm</a:t>
            </a:r>
          </a:p>
          <a:p>
            <a:pPr lvl="1"/>
            <a:r>
              <a:rPr lang="en-US" dirty="0" err="1"/>
              <a:t>Turnin</a:t>
            </a:r>
            <a:r>
              <a:rPr lang="en-US" dirty="0"/>
              <a:t> via </a:t>
            </a:r>
            <a:r>
              <a:rPr lang="en-US" dirty="0" err="1"/>
              <a:t>Github</a:t>
            </a:r>
            <a:r>
              <a:rPr lang="en-US" dirty="0"/>
              <a:t> Classroom</a:t>
            </a:r>
          </a:p>
          <a:p>
            <a:r>
              <a:rPr lang="en-US" dirty="0"/>
              <a:t>Project 1 artifact due Monday, 3/1 at 11:59pm</a:t>
            </a:r>
          </a:p>
          <a:p>
            <a:r>
              <a:rPr lang="en-US" dirty="0"/>
              <a:t>Quiz this Wednesday, 2/24, via Canvas</a:t>
            </a:r>
          </a:p>
          <a:p>
            <a:pPr lvl="1"/>
            <a:r>
              <a:rPr lang="en-US" dirty="0"/>
              <a:t>Starts Weds 9am EST. Open until 3:10pm EST.</a:t>
            </a:r>
          </a:p>
          <a:p>
            <a:pPr lvl="1"/>
            <a:r>
              <a:rPr lang="en-US" dirty="0"/>
              <a:t>10-minute time limit</a:t>
            </a:r>
          </a:p>
          <a:p>
            <a:pPr lvl="1"/>
            <a:r>
              <a:rPr lang="en-US" dirty="0"/>
              <a:t>Covers lecture material through today (Monday)</a:t>
            </a:r>
          </a:p>
          <a:p>
            <a:pPr lvl="1"/>
            <a:r>
              <a:rPr lang="en-US" dirty="0"/>
              <a:t>Closed book / closed note</a:t>
            </a:r>
          </a:p>
        </p:txBody>
      </p:sp>
    </p:spTree>
    <p:extLst>
      <p:ext uri="{BB962C8B-B14F-4D97-AF65-F5344CB8AC3E}">
        <p14:creationId xmlns:p14="http://schemas.microsoft.com/office/powerpoint/2010/main" val="25241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motivation…  </a:t>
            </a: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1"/>
            <a:ext cx="5943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Feature points are used for:</a:t>
            </a:r>
          </a:p>
          <a:p>
            <a:pPr lvl="1"/>
            <a:r>
              <a:rPr lang="en-US" sz="2400" dirty="0"/>
              <a:t>Image alignment </a:t>
            </a:r>
            <a:r>
              <a:rPr lang="en-US" sz="2000" dirty="0"/>
              <a:t>(e.g., mosaics)</a:t>
            </a:r>
          </a:p>
          <a:p>
            <a:pPr lvl="1"/>
            <a:r>
              <a:rPr lang="en-US" sz="2400" dirty="0"/>
              <a:t>3D reconstruction</a:t>
            </a:r>
          </a:p>
          <a:p>
            <a:pPr lvl="1"/>
            <a:r>
              <a:rPr lang="en-US" sz="2400" dirty="0"/>
              <a:t>Motion tracking </a:t>
            </a:r>
            <a:r>
              <a:rPr lang="en-US" sz="2000" dirty="0"/>
              <a:t>(e.g. for AR)</a:t>
            </a:r>
          </a:p>
          <a:p>
            <a:pPr lvl="1"/>
            <a:r>
              <a:rPr lang="en-US" sz="2400" dirty="0"/>
              <a:t>Object recognition</a:t>
            </a:r>
          </a:p>
          <a:p>
            <a:pPr lvl="1"/>
            <a:r>
              <a:rPr lang="en-US" sz="2400" dirty="0"/>
              <a:t>Image retrieval</a:t>
            </a:r>
          </a:p>
          <a:p>
            <a:pPr lvl="1"/>
            <a:r>
              <a:rPr lang="en-US" sz="2400" dirty="0"/>
              <a:t>Robot/car navigation</a:t>
            </a:r>
          </a:p>
          <a:p>
            <a:pPr lvl="1"/>
            <a:r>
              <a:rPr lang="en-US" sz="2400" dirty="0"/>
              <a:t>… other</a:t>
            </a: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5EF6-5A38-4E10-8A82-610C4CAA7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1460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1. Feature detection</a:t>
            </a:r>
            <a:r>
              <a:rPr lang="en-US" dirty="0"/>
              <a:t>: find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2. Feature descriptor</a:t>
            </a:r>
            <a:r>
              <a:rPr lang="en-US" dirty="0"/>
              <a:t>: represent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3. Feature matching</a:t>
            </a:r>
            <a:r>
              <a:rPr lang="en-US" dirty="0"/>
              <a:t>: match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Feature tracking:</a:t>
            </a:r>
            <a:r>
              <a:rPr lang="en-US" dirty="0"/>
              <a:t> track it, when motion</a:t>
            </a:r>
          </a:p>
        </p:txBody>
      </p:sp>
    </p:spTree>
    <p:extLst>
      <p:ext uri="{BB962C8B-B14F-4D97-AF65-F5344CB8AC3E}">
        <p14:creationId xmlns:p14="http://schemas.microsoft.com/office/powerpoint/2010/main" val="291533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0210800" cy="1143000"/>
          </a:xfrm>
        </p:spPr>
        <p:txBody>
          <a:bodyPr/>
          <a:lstStyle/>
          <a:p>
            <a:pPr eaLnBrk="1" hangingPunct="1"/>
            <a:r>
              <a:rPr lang="en-US" dirty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4737"/>
            <a:ext cx="5714497" cy="50598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Detection</a:t>
            </a:r>
            <a:r>
              <a:rPr lang="en-US" sz="2800" dirty="0">
                <a:latin typeface="+mj-lt"/>
              </a:rPr>
              <a:t>: Identify the interest points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Description</a:t>
            </a:r>
            <a:r>
              <a:rPr lang="en-US" sz="2800" dirty="0">
                <a:latin typeface="+mj-lt"/>
              </a:rPr>
              <a:t>: Extract vector feature descriptor surrounding each interest point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Matching</a:t>
            </a:r>
            <a:r>
              <a:rPr lang="en-US" sz="2800" dirty="0">
                <a:latin typeface="+mj-lt"/>
              </a:rPr>
              <a:t>: Determine correspondence between descriptors in two views</a:t>
            </a:r>
          </a:p>
        </p:txBody>
      </p:sp>
      <p:pic>
        <p:nvPicPr>
          <p:cNvPr id="114692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14709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66800" imgH="241300" progId="Equation.3">
                    <p:embed/>
                  </p:oleObj>
                </mc:Choice>
                <mc:Fallback>
                  <p:oleObj name="Equation" r:id="rId4" imgW="1066800" imgH="241300" progId="Equation.3">
                    <p:embed/>
                    <p:pic>
                      <p:nvPicPr>
                        <p:cNvPr id="11470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4710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14704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14707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117600" imgH="241300" progId="Equation.3">
                      <p:embed/>
                    </p:oleObj>
                  </mc:Choice>
                  <mc:Fallback>
                    <p:oleObj name="Equation" r:id="rId6" imgW="1117600" imgH="241300" progId="Equation.3">
                      <p:embed/>
                      <p:pic>
                        <p:nvPicPr>
                          <p:cNvPr id="11470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4705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1469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0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1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2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3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9982200" y="6571700"/>
            <a:ext cx="2209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Credit: Kristen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Grauman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5257800" y="6291040"/>
            <a:ext cx="1702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Snoop demo</a:t>
            </a:r>
            <a:endParaRPr lang="en-US" sz="200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90" y="-745463"/>
            <a:ext cx="12318090" cy="8348926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10972800" cy="1143000"/>
          </a:xfrm>
        </p:spPr>
        <p:txBody>
          <a:bodyPr/>
          <a:lstStyle/>
          <a:p>
            <a:r>
              <a:rPr lang="en-US" dirty="0"/>
              <a:t>What makes a good feature?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Want uniqueness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Look for image regions that are unusual</a:t>
            </a:r>
          </a:p>
          <a:p>
            <a:pPr lvl="1"/>
            <a:r>
              <a:rPr lang="en-US" dirty="0"/>
              <a:t>Lead to unambiguous matches in other images</a:t>
            </a:r>
          </a:p>
          <a:p>
            <a:pPr lvl="1"/>
            <a:endParaRPr lang="en-US" dirty="0"/>
          </a:p>
          <a:p>
            <a:pPr>
              <a:buFontTx/>
              <a:buNone/>
            </a:pPr>
            <a:r>
              <a:rPr lang="en-US" dirty="0"/>
              <a:t>How to define “unusual”?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measures of uniqueness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800" dirty="0"/>
              <a:t>Suppose we only consider a small window of pixels</a:t>
            </a:r>
          </a:p>
          <a:p>
            <a:pPr lvl="1"/>
            <a:r>
              <a:rPr lang="en-US" sz="2400" dirty="0"/>
              <a:t>What defines whether a feature is a good or bad candidate?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57400" y="3200400"/>
            <a:ext cx="2362200" cy="2209800"/>
            <a:chOff x="533400" y="2413000"/>
            <a:chExt cx="2362200" cy="2209800"/>
          </a:xfrm>
        </p:grpSpPr>
        <p:sp>
          <p:nvSpPr>
            <p:cNvPr id="31748" name="Rectangle 3"/>
            <p:cNvSpPr>
              <a:spLocks noChangeArrowheads="1"/>
            </p:cNvSpPr>
            <p:nvPr/>
          </p:nvSpPr>
          <p:spPr bwMode="auto">
            <a:xfrm>
              <a:off x="533400" y="24130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Freeform 41"/>
            <p:cNvSpPr>
              <a:spLocks/>
            </p:cNvSpPr>
            <p:nvPr/>
          </p:nvSpPr>
          <p:spPr bwMode="auto">
            <a:xfrm>
              <a:off x="990600" y="2794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Rectangle 46"/>
            <p:cNvSpPr>
              <a:spLocks noChangeArrowheads="1"/>
            </p:cNvSpPr>
            <p:nvPr/>
          </p:nvSpPr>
          <p:spPr bwMode="auto">
            <a:xfrm>
              <a:off x="1309688" y="352425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53000" y="3200400"/>
            <a:ext cx="2362200" cy="2209800"/>
            <a:chOff x="3429000" y="24130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31758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3629025" y="3352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72400" y="3200400"/>
            <a:ext cx="2362200" cy="2209800"/>
            <a:chOff x="6248400" y="2413000"/>
            <a:chExt cx="2362200" cy="2209800"/>
          </a:xfrm>
        </p:grpSpPr>
        <p:grpSp>
          <p:nvGrpSpPr>
            <p:cNvPr id="3" name="Group 94"/>
            <p:cNvGrpSpPr>
              <a:grpSpLocks/>
            </p:cNvGrpSpPr>
            <p:nvPr/>
          </p:nvGrpSpPr>
          <p:grpSpPr bwMode="auto">
            <a:xfrm>
              <a:off x="6248400" y="2413000"/>
              <a:ext cx="2362200" cy="2209800"/>
              <a:chOff x="2208" y="1104"/>
              <a:chExt cx="1488" cy="1392"/>
            </a:xfrm>
          </p:grpSpPr>
          <p:sp>
            <p:nvSpPr>
              <p:cNvPr id="31756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6477000" y="2590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8153400" y="6553199"/>
            <a:ext cx="3962400" cy="48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Local measures of uniqueness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953000" y="3200400"/>
            <a:ext cx="2362200" cy="2209800"/>
            <a:chOff x="3429000" y="38862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33824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33819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057400" y="3200400"/>
            <a:ext cx="2362200" cy="2209800"/>
            <a:chOff x="533400" y="3886200"/>
            <a:chExt cx="2362200" cy="2209800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33812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772400" y="3200400"/>
            <a:ext cx="2362200" cy="2209800"/>
            <a:chOff x="6248400" y="3886200"/>
            <a:chExt cx="2362200" cy="2209800"/>
          </a:xfrm>
        </p:grpSpPr>
        <p:grpSp>
          <p:nvGrpSpPr>
            <p:cNvPr id="4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33817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33807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2286000" y="53848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“flat”</a:t>
            </a:r>
            <a:r>
              <a:rPr lang="en-US" sz="2000" dirty="0">
                <a:cs typeface="Times New Roman" pitchFamily="18" charset="0"/>
              </a:rPr>
              <a:t> region: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no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3" name="Text Box 93"/>
          <p:cNvSpPr txBox="1">
            <a:spLocks noChangeArrowheads="1"/>
          </p:cNvSpPr>
          <p:nvPr/>
        </p:nvSpPr>
        <p:spPr bwMode="auto">
          <a:xfrm>
            <a:off x="4953000" y="53848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“edge”</a:t>
            </a:r>
            <a:r>
              <a:rPr lang="en-US" sz="2000" dirty="0">
                <a:cs typeface="Times New Roman" pitchFamily="18" charset="0"/>
              </a:rPr>
              <a:t>:  </a:t>
            </a:r>
          </a:p>
          <a:p>
            <a:r>
              <a:rPr lang="en-US" sz="2000" dirty="0">
                <a:cs typeface="Times New Roman" pitchFamily="18" charset="0"/>
              </a:rPr>
              <a:t>no change along the edge direction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4" name="Text Box 145"/>
          <p:cNvSpPr txBox="1">
            <a:spLocks noChangeArrowheads="1"/>
          </p:cNvSpPr>
          <p:nvPr/>
        </p:nvSpPr>
        <p:spPr bwMode="auto">
          <a:xfrm>
            <a:off x="7772400" y="53594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“corner”</a:t>
            </a:r>
            <a:r>
              <a:rPr lang="en-US" sz="2000" dirty="0">
                <a:cs typeface="Times New Roman" pitchFamily="18" charset="0"/>
              </a:rPr>
              <a:t>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significant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295400" y="1600201"/>
            <a:ext cx="960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How does the window change when you shift it?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Shifting the window in any direction causes a big change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153400" y="6553200"/>
            <a:ext cx="3276600" cy="39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533400" y="1981200"/>
            <a:ext cx="731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how do the pixels in W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compare each pixel before and after by</a:t>
            </a:r>
            <a:br>
              <a:rPr lang="en-US" sz="2400" dirty="0"/>
            </a:br>
            <a:r>
              <a:rPr lang="en-US" sz="240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this defines an SSD “error”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u,v</a:t>
            </a:r>
            <a:r>
              <a:rPr lang="en-US" sz="240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1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are happy if this error is high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Slow to compute exactly for each pixel and each offset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419600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84137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86106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645282" y="2974978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219769" y="3070281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41369-0427-415C-B5DC-B84561C61C30}"/>
              </a:ext>
            </a:extLst>
          </p:cNvPr>
          <p:cNvSpPr txBox="1"/>
          <p:nvPr/>
        </p:nvSpPr>
        <p:spPr>
          <a:xfrm>
            <a:off x="7772400" y="6248400"/>
            <a:ext cx="480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02122"/>
                </a:solidFill>
                <a:effectLst/>
                <a:latin typeface="+mj-lt"/>
              </a:rPr>
              <a:t>Chris Harris and Mike Stephens (1988). "A Combined Corner and Edge Detector". </a:t>
            </a:r>
            <a:r>
              <a:rPr lang="en-US" sz="1400" b="0" i="1" dirty="0" err="1">
                <a:solidFill>
                  <a:srgbClr val="202122"/>
                </a:solidFill>
                <a:effectLst/>
                <a:latin typeface="+mj-lt"/>
              </a:rPr>
              <a:t>Alvey</a:t>
            </a:r>
            <a:r>
              <a:rPr lang="en-US" sz="1400" b="0" i="1" dirty="0">
                <a:solidFill>
                  <a:srgbClr val="202122"/>
                </a:solidFill>
                <a:effectLst/>
                <a:latin typeface="+mj-lt"/>
              </a:rPr>
              <a:t> Vision Conference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2209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Taylor Series expansion of </a:t>
            </a:r>
            <a:r>
              <a:rPr lang="en-US" sz="2000" i="1" dirty="0"/>
              <a:t>I</a:t>
            </a:r>
            <a:r>
              <a:rPr lang="en-US" sz="200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If the motion (</a:t>
            </a:r>
            <a:r>
              <a:rPr lang="en-US" sz="2000" dirty="0" err="1"/>
              <a:t>u,v</a:t>
            </a:r>
            <a:r>
              <a:rPr lang="en-US" sz="200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460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0426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7126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19200" y="1981200"/>
            <a:ext cx="670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886201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916" y="5730968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Szeliski: 4.1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95400" y="1981200"/>
            <a:ext cx="7239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354" y="509615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131" y="509615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0554" y="509615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974555" y="6020096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296" y="3276600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447800" y="1173163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569925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3886201"/>
            <a:ext cx="2895600" cy="276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1" y="1676400"/>
            <a:ext cx="5559449" cy="58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981200" y="2362200"/>
            <a:ext cx="6324600" cy="976021"/>
            <a:chOff x="838200" y="2667000"/>
            <a:chExt cx="7108372" cy="1096974"/>
          </a:xfrm>
        </p:grpSpPr>
        <p:pic>
          <p:nvPicPr>
            <p:cNvPr id="2140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2"/>
              <a:ext cx="1676400" cy="1066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2449" y="3588602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29716" y="4572000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61497" y="5559111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242050" y="2820252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3893403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905524" y="6172200"/>
            <a:ext cx="324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Let’s try to understand its shape.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4772704" y="3048000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94854" y="5410200"/>
            <a:ext cx="17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edge: 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1390" y="5399314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1" y="2895600"/>
            <a:ext cx="286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1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1572" y="439782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4779388" y="3048000"/>
            <a:ext cx="2362200" cy="2209800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24400" y="5410200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edge: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0774" y="5380430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1" y="2819401"/>
            <a:ext cx="2928937" cy="11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2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9800" y="427886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209800" y="1446074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We can visualize </a:t>
            </a:r>
            <a:r>
              <a:rPr lang="en-US" sz="2400" i="1" dirty="0"/>
              <a:t>H</a:t>
            </a:r>
            <a:r>
              <a:rPr lang="en-US" sz="2400" dirty="0"/>
              <a:t> as an ellipse with axis lengths determined by the </a:t>
            </a:r>
            <a:r>
              <a:rPr lang="en-US" sz="2400" i="1" dirty="0" err="1"/>
              <a:t>eigenvalues</a:t>
            </a:r>
            <a:r>
              <a:rPr lang="en-US" sz="2400" dirty="0"/>
              <a:t> of </a:t>
            </a:r>
            <a:r>
              <a:rPr lang="en-US" sz="2400" i="1" dirty="0"/>
              <a:t>H</a:t>
            </a:r>
            <a:r>
              <a:rPr lang="en-US" sz="2400" dirty="0"/>
              <a:t> and orientation determined by the </a:t>
            </a:r>
            <a:r>
              <a:rPr lang="en-US" sz="2400" i="1" dirty="0"/>
              <a:t>eigenvectors </a:t>
            </a:r>
            <a:r>
              <a:rPr lang="en-US" sz="2400" dirty="0"/>
              <a:t>of </a:t>
            </a:r>
            <a:r>
              <a:rPr lang="en-US" sz="2400" i="1" dirty="0"/>
              <a:t>H</a:t>
            </a:r>
          </a:p>
          <a:p>
            <a:pPr eaLnBrk="1" hangingPunct="1">
              <a:spcBef>
                <a:spcPct val="50000"/>
              </a:spcBef>
            </a:pPr>
            <a:endParaRPr lang="en-US" sz="24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73626" y="3657600"/>
            <a:ext cx="5489575" cy="2878138"/>
            <a:chOff x="2254" y="2352"/>
            <a:chExt cx="3458" cy="1813"/>
          </a:xfrm>
        </p:grpSpPr>
        <p:sp>
          <p:nvSpPr>
            <p:cNvPr id="7177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7178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7171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1930401" y="4111329"/>
          <a:ext cx="2690813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440" imgH="457200" progId="Equation.3">
                  <p:embed/>
                </p:oleObj>
              </mc:Choice>
              <mc:Fallback>
                <p:oleObj name="Equation" r:id="rId3" imgW="133344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1" y="4111329"/>
                        <a:ext cx="2690813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20"/>
          <p:cNvSpPr txBox="1">
            <a:spLocks noChangeArrowheads="1"/>
          </p:cNvSpPr>
          <p:nvPr/>
        </p:nvSpPr>
        <p:spPr bwMode="auto">
          <a:xfrm>
            <a:off x="1828800" y="3581401"/>
            <a:ext cx="2251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Ellipse equation: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15201" y="3352801"/>
            <a:ext cx="308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min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: </a:t>
            </a:r>
            <a:r>
              <a:rPr lang="en-US" dirty="0" err="1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eigenvalues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 of </a:t>
            </a:r>
            <a:r>
              <a:rPr lang="en-US" i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H</a:t>
            </a:r>
            <a:endParaRPr lang="en-US" i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6783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/>
              <a:t>The </a:t>
            </a:r>
            <a:r>
              <a:rPr lang="en-US" sz="2000" b="1" dirty="0"/>
              <a:t>eigenvectors</a:t>
            </a:r>
            <a:r>
              <a:rPr lang="en-US" sz="2000" dirty="0"/>
              <a:t> of a matrix </a:t>
            </a:r>
            <a:r>
              <a:rPr lang="en-US" sz="2000" b="1" dirty="0"/>
              <a:t>A</a:t>
            </a:r>
            <a:r>
              <a:rPr lang="en-US" sz="2000" dirty="0"/>
              <a:t> are the vectors </a:t>
            </a:r>
            <a:r>
              <a:rPr lang="en-US" sz="2000" b="1" dirty="0"/>
              <a:t>x</a:t>
            </a:r>
            <a:r>
              <a:rPr lang="en-US" sz="2000" dirty="0"/>
              <a:t> that satisfy: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sz="2000" dirty="0"/>
              <a:t>The scalar </a:t>
            </a:r>
            <a:r>
              <a:rPr lang="en-US" sz="2000" dirty="0">
                <a:sym typeface="Symbol" pitchFamily="18" charset="2"/>
              </a:rPr>
              <a:t> </a:t>
            </a:r>
            <a:r>
              <a:rPr lang="en-US" sz="2000" dirty="0"/>
              <a:t>is the </a:t>
            </a:r>
            <a:r>
              <a:rPr lang="en-US" sz="2000" b="1" dirty="0" err="1"/>
              <a:t>eigenvalue</a:t>
            </a:r>
            <a:r>
              <a:rPr lang="en-US" sz="2000" dirty="0"/>
              <a:t> corresponding to </a:t>
            </a:r>
            <a:r>
              <a:rPr lang="en-US" sz="2000" b="1" dirty="0"/>
              <a:t>x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 err="1"/>
              <a:t>eigenvalues</a:t>
            </a:r>
            <a:r>
              <a:rPr lang="en-US" sz="1800" dirty="0"/>
              <a:t> are found by solving: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 our case, </a:t>
            </a:r>
            <a:r>
              <a:rPr lang="en-US" sz="1800" b="1" i="1" dirty="0"/>
              <a:t>A</a:t>
            </a:r>
            <a:r>
              <a:rPr lang="en-US" sz="1800" i="1" dirty="0"/>
              <a:t> = </a:t>
            </a:r>
            <a:r>
              <a:rPr lang="en-US" sz="1800" b="1" i="1" dirty="0"/>
              <a:t>H</a:t>
            </a:r>
            <a:r>
              <a:rPr lang="en-US" sz="1800" dirty="0"/>
              <a:t> is a 2x2 matrix, so we have</a:t>
            </a:r>
          </a:p>
          <a:p>
            <a:pPr lvl="1"/>
            <a:endParaRPr lang="en-US" sz="1800" dirty="0"/>
          </a:p>
          <a:p>
            <a:pPr lvl="1">
              <a:buFontTx/>
              <a:buNone/>
            </a:pPr>
            <a:endParaRPr lang="en-US" sz="1800" dirty="0"/>
          </a:p>
          <a:p>
            <a:pPr lvl="1"/>
            <a:r>
              <a:rPr lang="en-US" sz="1800" dirty="0"/>
              <a:t>The solution: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>
              <a:buFontTx/>
              <a:buNone/>
            </a:pPr>
            <a:r>
              <a:rPr lang="en-US" sz="2000" dirty="0"/>
              <a:t>Once you know </a:t>
            </a:r>
            <a:r>
              <a:rPr lang="en-US" sz="2000" dirty="0">
                <a:sym typeface="Symbol" pitchFamily="18" charset="2"/>
              </a:rPr>
              <a:t>, you find </a:t>
            </a:r>
            <a:r>
              <a:rPr lang="en-US" sz="2000" b="1" dirty="0">
                <a:sym typeface="Symbol" pitchFamily="18" charset="2"/>
              </a:rPr>
              <a:t>x</a:t>
            </a:r>
            <a:r>
              <a:rPr lang="en-US" sz="2000" dirty="0">
                <a:sym typeface="Symbol" pitchFamily="18" charset="2"/>
              </a:rPr>
              <a:t> by solving</a:t>
            </a:r>
            <a:endParaRPr lang="en-US" sz="2000" dirty="0"/>
          </a:p>
        </p:txBody>
      </p:sp>
      <p:pic>
        <p:nvPicPr>
          <p:cNvPr id="40964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9344" y="1981201"/>
            <a:ext cx="1752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4675" y="3249456"/>
            <a:ext cx="2449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2264" y="4146550"/>
            <a:ext cx="29543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3288" y="5106988"/>
            <a:ext cx="57769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1288" y="6096000"/>
            <a:ext cx="36687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371600" y="4343401"/>
            <a:ext cx="96012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/>
              <a:t>Eigenvalues</a:t>
            </a:r>
            <a:r>
              <a:rPr lang="en-US" sz="2000" dirty="0"/>
              <a:t> and eigenvectors of 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 = direction of largest increase in </a:t>
            </a:r>
            <a:r>
              <a:rPr lang="en-US" sz="2000" i="1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r>
              <a:rPr lang="en-US" sz="2000" dirty="0"/>
              <a:t> = direction of smallest increase in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1699C-081E-4221-A671-F1110CFF6EE8}"/>
              </a:ext>
            </a:extLst>
          </p:cNvPr>
          <p:cNvGrpSpPr/>
          <p:nvPr/>
        </p:nvGrpSpPr>
        <p:grpSpPr>
          <a:xfrm>
            <a:off x="3124200" y="2667000"/>
            <a:ext cx="2743200" cy="1447800"/>
            <a:chOff x="1600200" y="2667000"/>
            <a:chExt cx="2743200" cy="1447800"/>
          </a:xfrm>
        </p:grpSpPr>
        <p:sp>
          <p:nvSpPr>
            <p:cNvPr id="41986" name="Freeform 44"/>
            <p:cNvSpPr>
              <a:spLocks/>
            </p:cNvSpPr>
            <p:nvPr/>
          </p:nvSpPr>
          <p:spPr bwMode="auto">
            <a:xfrm>
              <a:off x="2743200" y="2667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7" name="Rectangle 46"/>
            <p:cNvSpPr>
              <a:spLocks noChangeArrowheads="1"/>
            </p:cNvSpPr>
            <p:nvPr/>
          </p:nvSpPr>
          <p:spPr bwMode="auto">
            <a:xfrm>
              <a:off x="2470150" y="3389313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988" name="Straight Arrow Connector 27"/>
            <p:cNvCxnSpPr>
              <a:cxnSpLocks noChangeShapeType="1"/>
              <a:stCxn id="41996" idx="5"/>
            </p:cNvCxnSpPr>
            <p:nvPr/>
          </p:nvCxnSpPr>
          <p:spPr bwMode="auto">
            <a:xfrm rot="5400000" flipH="1">
              <a:off x="2470944" y="3385344"/>
              <a:ext cx="520700" cy="15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cxnSp>
          <p:nvCxnSpPr>
            <p:cNvPr id="41989" name="Straight Arrow Connector 30"/>
            <p:cNvCxnSpPr>
              <a:cxnSpLocks noChangeShapeType="1"/>
              <a:endCxn id="41997" idx="2"/>
            </p:cNvCxnSpPr>
            <p:nvPr/>
          </p:nvCxnSpPr>
          <p:spPr bwMode="auto">
            <a:xfrm rot="10800000">
              <a:off x="2209800" y="3619500"/>
              <a:ext cx="534988" cy="269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sp>
          <p:nvSpPr>
            <p:cNvPr id="41996" name="Oval 25"/>
            <p:cNvSpPr>
              <a:spLocks noChangeArrowheads="1"/>
            </p:cNvSpPr>
            <p:nvPr/>
          </p:nvSpPr>
          <p:spPr bwMode="auto">
            <a:xfrm>
              <a:off x="2667000" y="3581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Oval 26"/>
            <p:cNvSpPr>
              <a:spLocks noChangeArrowheads="1"/>
            </p:cNvSpPr>
            <p:nvPr/>
          </p:nvSpPr>
          <p:spPr bwMode="auto">
            <a:xfrm>
              <a:off x="2209800" y="3124200"/>
              <a:ext cx="990600" cy="990600"/>
            </a:xfrm>
            <a:prstGeom prst="ellips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Rectangle 9"/>
            <p:cNvSpPr>
              <a:spLocks noChangeArrowheads="1"/>
            </p:cNvSpPr>
            <p:nvPr/>
          </p:nvSpPr>
          <p:spPr bwMode="auto">
            <a:xfrm>
              <a:off x="2133600" y="2698750"/>
              <a:ext cx="611065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min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1600200" y="3460750"/>
              <a:ext cx="654346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max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14478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eft Brace 17"/>
          <p:cNvSpPr>
            <a:spLocks/>
          </p:cNvSpPr>
          <p:nvPr/>
        </p:nvSpPr>
        <p:spPr bwMode="auto">
          <a:xfrm rot="-5400000">
            <a:off x="6864350" y="18986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4500" y="29718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09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52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</a:t>
            </a:r>
            <a:r>
              <a:rPr lang="en-US" sz="2000" dirty="0" err="1"/>
              <a:t>eigenvalue</a:t>
            </a:r>
            <a:r>
              <a:rPr lang="en-US" sz="2000" dirty="0"/>
              <a:t>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H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5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7620000" y="3427414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057400" y="126365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Classification of image points using </a:t>
            </a:r>
            <a:r>
              <a:rPr lang="en-US" dirty="0" err="1">
                <a:cs typeface="Times New Roman" pitchFamily="18" charset="0"/>
              </a:rPr>
              <a:t>eigenvalues</a:t>
            </a:r>
            <a:r>
              <a:rPr lang="en-US" dirty="0">
                <a:cs typeface="Times New Roman" pitchFamily="18" charset="0"/>
              </a:rPr>
              <a:t> of </a:t>
            </a:r>
            <a:r>
              <a:rPr lang="en-US" i="1" dirty="0">
                <a:cs typeface="Times New Roman" pitchFamily="18" charset="0"/>
              </a:rPr>
              <a:t>M</a:t>
            </a:r>
            <a:r>
              <a:rPr lang="en-US" dirty="0">
                <a:cs typeface="Times New Roman" pitchFamily="18" charset="0"/>
              </a:rPr>
              <a:t>: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835-19DB-4169-B717-D921857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5BB4-5A38-4FAB-8F81-6CBA17044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0"/>
            <a:ext cx="10668000" cy="4953000"/>
          </a:xfrm>
        </p:spPr>
        <p:txBody>
          <a:bodyPr>
            <a:normAutofit/>
          </a:bodyPr>
          <a:lstStyle/>
          <a:p>
            <a:r>
              <a:rPr lang="en-US" dirty="0"/>
              <a:t>Sampling &amp; interpolation</a:t>
            </a:r>
          </a:p>
          <a:p>
            <a:r>
              <a:rPr lang="en-US" dirty="0"/>
              <a:t>Key points:</a:t>
            </a:r>
          </a:p>
          <a:p>
            <a:pPr lvl="1"/>
            <a:r>
              <a:rPr lang="en-US" b="1" dirty="0"/>
              <a:t>Subsampling an image</a:t>
            </a:r>
            <a:r>
              <a:rPr lang="en-US" dirty="0"/>
              <a:t> can cause aliasing. Better is to blur (“pre-filter”) to remote high frequencies then </a:t>
            </a:r>
            <a:r>
              <a:rPr lang="en-US" dirty="0" err="1"/>
              <a:t>downsample</a:t>
            </a:r>
            <a:endParaRPr lang="en-US" dirty="0"/>
          </a:p>
          <a:p>
            <a:pPr lvl="1"/>
            <a:r>
              <a:rPr lang="en-US" dirty="0"/>
              <a:t>If you repeatedly blur and </a:t>
            </a:r>
            <a:r>
              <a:rPr lang="en-US" dirty="0" err="1"/>
              <a:t>downsample</a:t>
            </a:r>
            <a:r>
              <a:rPr lang="en-US" dirty="0"/>
              <a:t> by 2x, you get a Gaussian pyramid</a:t>
            </a:r>
          </a:p>
          <a:p>
            <a:pPr lvl="1"/>
            <a:r>
              <a:rPr lang="en-US" b="1" dirty="0" err="1"/>
              <a:t>Upsampling</a:t>
            </a:r>
            <a:r>
              <a:rPr lang="en-US" b="1" dirty="0"/>
              <a:t> an image</a:t>
            </a:r>
            <a:r>
              <a:rPr lang="en-US" dirty="0"/>
              <a:t> requires interpolation. This can be posed as convolution with a “reconstruction kernel”</a:t>
            </a:r>
          </a:p>
        </p:txBody>
      </p:sp>
    </p:spTree>
    <p:extLst>
      <p:ext uri="{BB962C8B-B14F-4D97-AF65-F5344CB8AC3E}">
        <p14:creationId xmlns:p14="http://schemas.microsoft.com/office/powerpoint/2010/main" val="3263618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685800" y="1219200"/>
            <a:ext cx="90678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/>
              <a:t>Here’s what you do: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For each pixel: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the entries in the gradient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7A2FE6-9C0A-409A-9ECA-A8C3821C8BE6}"/>
              </a:ext>
            </a:extLst>
          </p:cNvPr>
          <p:cNvGrpSpPr/>
          <p:nvPr/>
        </p:nvGrpSpPr>
        <p:grpSpPr>
          <a:xfrm>
            <a:off x="1752600" y="3657600"/>
            <a:ext cx="8629650" cy="3144147"/>
            <a:chOff x="1752600" y="3657600"/>
            <a:chExt cx="8629650" cy="3144147"/>
          </a:xfrm>
        </p:grpSpPr>
        <p:pic>
          <p:nvPicPr>
            <p:cNvPr id="4608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3657600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5350" y="3657600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00" y="3657600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625" y="6518263"/>
              <a:ext cx="182200" cy="24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02804" y="6477001"/>
              <a:ext cx="681642" cy="324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739188" y="6477000"/>
              <a:ext cx="633412" cy="324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E8DE71DD-50A6-4547-96FC-14F978F4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0804" y="1600200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3633788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29038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8048625" y="4614863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6148389" y="3729039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6148389" y="4843464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6638" y="6488999"/>
            <a:ext cx="798512" cy="40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5800" y="1219200"/>
            <a:ext cx="906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/>
              <a:t>Here’s what you do: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For each pixel: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the nearby gradient values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1371600" y="2909454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09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trace</a:t>
            </a:r>
            <a:r>
              <a:rPr lang="en-US" sz="2000" dirty="0"/>
              <a:t> is the sum of the diagonals, i.e., </a:t>
            </a:r>
            <a:r>
              <a:rPr lang="en-US" sz="2000" i="1" dirty="0"/>
              <a:t>trace(H) = h</a:t>
            </a:r>
            <a:r>
              <a:rPr lang="en-US" sz="2000" i="1" baseline="-25000" dirty="0"/>
              <a:t>11</a:t>
            </a:r>
            <a:r>
              <a:rPr lang="en-US" sz="2000" i="1" dirty="0"/>
              <a:t> + h</a:t>
            </a:r>
            <a:r>
              <a:rPr lang="en-US" sz="200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Very similar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Called the “Harris Corner Detector” or “Harris Operator”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Lots of other detectors, this is one of the most popular</a:t>
            </a:r>
            <a:endParaRPr lang="en-US" sz="240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25" y="2438401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0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6829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4929189" y="40386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929189" y="51530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214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6829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4929189" y="11430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929189" y="22574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220200" y="2133601"/>
            <a:ext cx="106452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+mj-lt"/>
              </a:rPr>
              <a:t>Harris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detector example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 value (red high, blue low)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11277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 local maxima of f (non-max suppression)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339322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1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Today: Feature extraction—Corners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1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536"/>
            <a:ext cx="9753600" cy="89852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Harris Detector </a:t>
            </a:r>
            <a:r>
              <a:rPr lang="pl-PL" sz="3600" dirty="0"/>
              <a:t>[Harris88]</a:t>
            </a:r>
            <a:endParaRPr lang="en-US" sz="3600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19200"/>
            <a:ext cx="5029200" cy="4495800"/>
          </a:xfrm>
        </p:spPr>
        <p:txBody>
          <a:bodyPr/>
          <a:lstStyle/>
          <a:p>
            <a:r>
              <a:rPr lang="pl-PL" dirty="0">
                <a:latin typeface="+mj-lt"/>
              </a:rPr>
              <a:t>Second moment </a:t>
            </a:r>
            <a:r>
              <a:rPr lang="pl-PL" dirty="0" err="1">
                <a:latin typeface="+mj-lt"/>
              </a:rPr>
              <a:t>matrix</a:t>
            </a:r>
            <a:endParaRPr lang="en-US" dirty="0">
              <a:latin typeface="+mj-lt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1. Image derivatives</a:t>
            </a:r>
            <a:endParaRPr 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2. Square of derivatives</a:t>
            </a:r>
            <a:endParaRPr 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3. Gaussian </a:t>
            </a:r>
            <a:br>
              <a:rPr lang="pl-PL" sz="1600">
                <a:solidFill>
                  <a:srgbClr val="000000"/>
                </a:solidFill>
                <a:latin typeface="+mj-lt"/>
              </a:rPr>
            </a:br>
            <a:r>
              <a:rPr lang="pl-PL" sz="1600">
                <a:solidFill>
                  <a:srgbClr val="000000"/>
                </a:solidFill>
                <a:latin typeface="+mj-lt"/>
              </a:rPr>
              <a:t>    filter 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g(s</a:t>
            </a:r>
            <a:r>
              <a:rPr lang="pl-PL" sz="1600" i="1" baseline="-25000">
                <a:solidFill>
                  <a:srgbClr val="000000"/>
                </a:solidFill>
                <a:latin typeface="+mj-lt"/>
              </a:rPr>
              <a:t>I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)</a:t>
            </a:r>
            <a:endParaRPr lang="en-US" sz="1600" i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5040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dirty="0">
                <a:solidFill>
                  <a:srgbClr val="000000"/>
                </a:solidFill>
                <a:latin typeface="+mj-lt"/>
              </a:rPr>
              <a:t>4. Cornerness function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– 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both eigenvalues are strong</a:t>
            </a:r>
            <a:endParaRPr lang="en-US" sz="18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  <a:latin typeface="+mj-lt"/>
              </a:rPr>
              <a:t>5. Non-maxima suppression</a:t>
            </a:r>
            <a:endParaRPr lang="en-US" sz="1800" i="1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66800" imgH="457200" progId="Equation.3">
                  <p:embed/>
                </p:oleObj>
              </mc:Choice>
              <mc:Fallback>
                <p:oleObj name="Equation" r:id="rId15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0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637"/>
            <a:ext cx="10515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703522" y="3138748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1725221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6918"/>
            <a:ext cx="9829800" cy="1143000"/>
          </a:xfrm>
        </p:spPr>
        <p:txBody>
          <a:bodyPr>
            <a:normAutofit/>
          </a:bodyPr>
          <a:lstStyle/>
          <a:p>
            <a:r>
              <a:rPr lang="en-US" dirty="0"/>
              <a:t>Motivation: Automatic panoramas</a:t>
            </a:r>
          </a:p>
        </p:txBody>
      </p:sp>
      <p:pic>
        <p:nvPicPr>
          <p:cNvPr id="208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7" y="4222518"/>
            <a:ext cx="8469086" cy="23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509" y="1076012"/>
            <a:ext cx="8111440" cy="29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5660571" y="3733798"/>
            <a:ext cx="762000" cy="5878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84994" y="6581002"/>
            <a:ext cx="1383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Matt Brown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811477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GigaPan</a:t>
            </a:r>
            <a:r>
              <a:rPr lang="en-US" sz="2200" dirty="0"/>
              <a:t>:</a:t>
            </a:r>
          </a:p>
          <a:p>
            <a:r>
              <a:rPr lang="en-US" sz="2200" dirty="0">
                <a:hlinkClick r:id="rId2"/>
              </a:rPr>
              <a:t>http://gigapan.com/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905000" y="5627950"/>
            <a:ext cx="7999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Also see Google Zoom Views: </a:t>
            </a:r>
          </a:p>
          <a:p>
            <a:r>
              <a:rPr lang="en-US" sz="2200" dirty="0">
                <a:hlinkClick r:id="rId3"/>
              </a:rPr>
              <a:t>https://www.google.com/culturalinstitute/beta/project/gigapixels</a:t>
            </a:r>
            <a:r>
              <a:rPr lang="en-US" sz="2200" dirty="0"/>
              <a:t> 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80473"/>
            <a:ext cx="9144000" cy="24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Automatic panoramas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Motivation: panorama stitching</a:t>
            </a:r>
          </a:p>
          <a:p>
            <a:pPr lvl="1"/>
            <a:r>
              <a:rPr lang="en-US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972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3972" y="2909888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835072" y="3830638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0.1412"/>
  <p:tag name="SLIDO_PRESENTATION_ID" val="00000000-0000-0000-0000-000000000000"/>
  <p:tag name="SLIDO_EVENT_UUID" val="c32a7f25-8376-4e0f-bdd5-5307c3d7dc9e"/>
  <p:tag name="SLIDO_EVENT_SECTION_UUID" val="6c06cca7-4abd-440e-b45d-09b1aeefac7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15007</TotalTime>
  <Words>1669</Words>
  <Application>Microsoft Office PowerPoint</Application>
  <PresentationFormat>Widescreen</PresentationFormat>
  <Paragraphs>298</Paragraphs>
  <Slides>52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Calibri</vt:lpstr>
      <vt:lpstr>CMEX10</vt:lpstr>
      <vt:lpstr>CMMI10</vt:lpstr>
      <vt:lpstr>CMMI7</vt:lpstr>
      <vt:lpstr>CMR10</vt:lpstr>
      <vt:lpstr>CMR7</vt:lpstr>
      <vt:lpstr>CMSY10</vt:lpstr>
      <vt:lpstr>Myriad Pro</vt:lpstr>
      <vt:lpstr>Times New Roman</vt:lpstr>
      <vt:lpstr>Office Theme</vt:lpstr>
      <vt:lpstr>Equation</vt:lpstr>
      <vt:lpstr>Local features &amp; Harris corner detection</vt:lpstr>
      <vt:lpstr>Announcements</vt:lpstr>
      <vt:lpstr>Reading</vt:lpstr>
      <vt:lpstr>Last time</vt:lpstr>
      <vt:lpstr>Today: Feature extraction—Corners and blobs</vt:lpstr>
      <vt:lpstr>Motivation: Automatic panoramas</vt:lpstr>
      <vt:lpstr>Motivation: Automatic panoramas</vt:lpstr>
      <vt:lpstr>Why extract features?</vt:lpstr>
      <vt:lpstr>Why extract features?</vt:lpstr>
      <vt:lpstr>Why extract features?</vt:lpstr>
      <vt:lpstr>Application: Visual SLAM</vt:lpstr>
      <vt:lpstr>Image matching</vt:lpstr>
      <vt:lpstr>Harder case</vt:lpstr>
      <vt:lpstr>Harder still?</vt:lpstr>
      <vt:lpstr>Answer below (look for tiny colored squares…)</vt:lpstr>
      <vt:lpstr>Feature matching for object search</vt:lpstr>
      <vt:lpstr>Feature Matching</vt:lpstr>
      <vt:lpstr>Invariant local features</vt:lpstr>
      <vt:lpstr>Advantages of local features</vt:lpstr>
      <vt:lpstr>More motivation…  </vt:lpstr>
      <vt:lpstr>Approach</vt:lpstr>
      <vt:lpstr>Local features: main components</vt:lpstr>
      <vt:lpstr>What makes a good feature?</vt:lpstr>
      <vt:lpstr>Want uniqueness</vt:lpstr>
      <vt:lpstr>Local measures of uniqueness</vt:lpstr>
      <vt:lpstr>Local measures of uniqueness</vt:lpstr>
      <vt:lpstr>Harris corner detection:  the math</vt:lpstr>
      <vt:lpstr>Small motion assumption</vt:lpstr>
      <vt:lpstr>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The Harris operator</vt:lpstr>
      <vt:lpstr>Harris detector example</vt:lpstr>
      <vt:lpstr>f value (red high, blue low)</vt:lpstr>
      <vt:lpstr>Threshold (f &gt; value) </vt:lpstr>
      <vt:lpstr>Find local maxima of f (non-max suppression)</vt:lpstr>
      <vt:lpstr>Harris features (in red)</vt:lpstr>
      <vt:lpstr>Weighting the derivatives</vt:lpstr>
      <vt:lpstr>Harris Detector [Harris88]</vt:lpstr>
      <vt:lpstr>Harris Corners – Why so complicated?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4: Local features &amp; Harris corner detection</dc:title>
  <dc:creator>Noah Snavely</dc:creator>
  <cp:lastModifiedBy>Noah Snavely</cp:lastModifiedBy>
  <cp:revision>476</cp:revision>
  <dcterms:created xsi:type="dcterms:W3CDTF">2009-08-25T02:47:59Z</dcterms:created>
  <dcterms:modified xsi:type="dcterms:W3CDTF">2021-02-22T21:38:10Z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0.17.0.1412</vt:lpwstr>
  </property>
</Properties>
</file>