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1575" r:id="rId3"/>
    <p:sldId id="1230" r:id="rId4"/>
    <p:sldId id="1516" r:id="rId5"/>
    <p:sldId id="1589" r:id="rId6"/>
    <p:sldId id="1253" r:id="rId7"/>
    <p:sldId id="1477" r:id="rId8"/>
    <p:sldId id="1499" r:id="rId9"/>
    <p:sldId id="1522" r:id="rId10"/>
    <p:sldId id="1535" r:id="rId11"/>
    <p:sldId id="1536" r:id="rId12"/>
    <p:sldId id="1537" r:id="rId13"/>
    <p:sldId id="1538" r:id="rId14"/>
    <p:sldId id="1541" r:id="rId15"/>
    <p:sldId id="1542" r:id="rId16"/>
    <p:sldId id="1543" r:id="rId17"/>
    <p:sldId id="1544" r:id="rId18"/>
    <p:sldId id="1545" r:id="rId19"/>
    <p:sldId id="1546" r:id="rId20"/>
    <p:sldId id="1547" r:id="rId21"/>
    <p:sldId id="1548" r:id="rId22"/>
    <p:sldId id="1549" r:id="rId23"/>
    <p:sldId id="1550" r:id="rId24"/>
    <p:sldId id="1551" r:id="rId25"/>
    <p:sldId id="1552" r:id="rId26"/>
    <p:sldId id="1553" r:id="rId27"/>
    <p:sldId id="1554" r:id="rId28"/>
    <p:sldId id="1555" r:id="rId29"/>
    <p:sldId id="1556" r:id="rId30"/>
    <p:sldId id="1557" r:id="rId31"/>
    <p:sldId id="1558" r:id="rId32"/>
    <p:sldId id="1559" r:id="rId33"/>
    <p:sldId id="1560" r:id="rId34"/>
    <p:sldId id="1561" r:id="rId35"/>
    <p:sldId id="1562" r:id="rId36"/>
    <p:sldId id="1593" r:id="rId37"/>
    <p:sldId id="1563" r:id="rId38"/>
    <p:sldId id="1564" r:id="rId39"/>
    <p:sldId id="1565" r:id="rId40"/>
    <p:sldId id="1567" r:id="rId41"/>
    <p:sldId id="1566" r:id="rId42"/>
    <p:sldId id="1492" r:id="rId43"/>
    <p:sldId id="1577" r:id="rId44"/>
    <p:sldId id="1579" r:id="rId45"/>
    <p:sldId id="1574" r:id="rId46"/>
    <p:sldId id="1590" r:id="rId47"/>
    <p:sldId id="1578" r:id="rId48"/>
    <p:sldId id="1592" r:id="rId49"/>
    <p:sldId id="1568" r:id="rId50"/>
    <p:sldId id="1569" r:id="rId51"/>
    <p:sldId id="1438" r:id="rId52"/>
    <p:sldId id="1439" r:id="rId53"/>
    <p:sldId id="1440" r:id="rId54"/>
    <p:sldId id="1596" r:id="rId55"/>
    <p:sldId id="1597" r:id="rId56"/>
    <p:sldId id="1572" r:id="rId57"/>
    <p:sldId id="1594" r:id="rId58"/>
    <p:sldId id="1595" r:id="rId59"/>
    <p:sldId id="1442" r:id="rId60"/>
    <p:sldId id="1443" r:id="rId61"/>
    <p:sldId id="1444" r:id="rId62"/>
    <p:sldId id="1445" r:id="rId63"/>
    <p:sldId id="1446" r:id="rId64"/>
    <p:sldId id="1447" r:id="rId65"/>
    <p:sldId id="1448" r:id="rId66"/>
    <p:sldId id="1449" r:id="rId67"/>
    <p:sldId id="1450" r:id="rId68"/>
    <p:sldId id="1452" r:id="rId69"/>
    <p:sldId id="1598" r:id="rId70"/>
    <p:sldId id="1599" r:id="rId71"/>
    <p:sldId id="1298" r:id="rId72"/>
    <p:sldId id="1436" r:id="rId73"/>
    <p:sldId id="1494" r:id="rId74"/>
    <p:sldId id="1495" r:id="rId75"/>
    <p:sldId id="1496" r:id="rId76"/>
    <p:sldId id="1573" r:id="rId77"/>
    <p:sldId id="1600" r:id="rId78"/>
    <p:sldId id="1601" r:id="rId79"/>
    <p:sldId id="1576" r:id="rId80"/>
    <p:sldId id="1602" r:id="rId81"/>
    <p:sldId id="1603" r:id="rId82"/>
    <p:sldId id="1604" r:id="rId83"/>
    <p:sldId id="1580" r:id="rId84"/>
    <p:sldId id="1581" r:id="rId85"/>
    <p:sldId id="1582" r:id="rId86"/>
    <p:sldId id="1611" r:id="rId87"/>
    <p:sldId id="1610" r:id="rId88"/>
    <p:sldId id="1612" r:id="rId89"/>
    <p:sldId id="1613" r:id="rId90"/>
    <p:sldId id="1614" r:id="rId91"/>
    <p:sldId id="1615" r:id="rId92"/>
    <p:sldId id="602" r:id="rId93"/>
    <p:sldId id="603" r:id="rId94"/>
    <p:sldId id="605" r:id="rId95"/>
    <p:sldId id="606" r:id="rId96"/>
    <p:sldId id="610" r:id="rId97"/>
    <p:sldId id="611" r:id="rId98"/>
    <p:sldId id="612" r:id="rId99"/>
    <p:sldId id="613" r:id="rId100"/>
    <p:sldId id="1621" r:id="rId101"/>
    <p:sldId id="1639" r:id="rId102"/>
    <p:sldId id="615" r:id="rId103"/>
    <p:sldId id="1623" r:id="rId104"/>
    <p:sldId id="618" r:id="rId105"/>
    <p:sldId id="619" r:id="rId106"/>
    <p:sldId id="1618" r:id="rId107"/>
    <p:sldId id="634" r:id="rId108"/>
    <p:sldId id="635" r:id="rId109"/>
    <p:sldId id="1640" r:id="rId110"/>
    <p:sldId id="1628" r:id="rId111"/>
    <p:sldId id="1625" r:id="rId112"/>
    <p:sldId id="1624" r:id="rId113"/>
    <p:sldId id="1629" r:id="rId114"/>
    <p:sldId id="1630" r:id="rId115"/>
    <p:sldId id="1631" r:id="rId116"/>
    <p:sldId id="1632" r:id="rId117"/>
    <p:sldId id="1633" r:id="rId118"/>
    <p:sldId id="1634" r:id="rId119"/>
    <p:sldId id="1635" r:id="rId120"/>
    <p:sldId id="1636" r:id="rId121"/>
    <p:sldId id="1637" r:id="rId122"/>
    <p:sldId id="1638" r:id="rId123"/>
    <p:sldId id="647" r:id="rId1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87138" autoAdjust="0"/>
  </p:normalViewPr>
  <p:slideViewPr>
    <p:cSldViewPr>
      <p:cViewPr varScale="1">
        <p:scale>
          <a:sx n="59" d="100"/>
          <a:sy n="59" d="100"/>
        </p:scale>
        <p:origin x="436" y="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0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optimization-1/" TargetMode="External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3/" TargetMode="External"/><Relationship Id="rId5" Type="http://schemas.openxmlformats.org/officeDocument/2006/relationships/hyperlink" Target="http://cs231n.github.io/neural-networks-2/" TargetMode="External"/><Relationship Id="rId4" Type="http://schemas.openxmlformats.org/officeDocument/2006/relationships/hyperlink" Target="http://cs231n.github.io/optimization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grokking-deep-learning-for-computer-vision/chapter-5/v-3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networks, Part 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>
                <a:hlinkClick r:id="rId2"/>
              </a:rPr>
              <a:t>http://vision.stanford.edu/teaching/cs231n/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1313688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2533135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685E9A-15BC-446F-A50D-D8BEC658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Convolutional layer</a:t>
            </a:r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3779149" y="6243935"/>
            <a:ext cx="4633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7134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92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58525"/>
            <a:ext cx="9753600" cy="4916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1126CA-0991-47CF-9084-322EC1B6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4AC3C1-2725-4C0A-B03F-FD6475DAB3EC}"/>
              </a:ext>
            </a:extLst>
          </p:cNvPr>
          <p:cNvSpPr/>
          <p:nvPr/>
        </p:nvSpPr>
        <p:spPr>
          <a:xfrm>
            <a:off x="8763000" y="1219200"/>
            <a:ext cx="2131796" cy="563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3F935-98CF-4786-A7D7-F2CC3C9709B3}"/>
              </a:ext>
            </a:extLst>
          </p:cNvPr>
          <p:cNvGrpSpPr/>
          <p:nvPr/>
        </p:nvGrpSpPr>
        <p:grpSpPr>
          <a:xfrm>
            <a:off x="9448800" y="152400"/>
            <a:ext cx="2514600" cy="1406125"/>
            <a:chOff x="9448800" y="152400"/>
            <a:chExt cx="2514600" cy="14061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9A396-4B77-45DA-B382-F3C9B16E01FB}"/>
                </a:ext>
              </a:extLst>
            </p:cNvPr>
            <p:cNvSpPr txBox="1"/>
            <p:nvPr/>
          </p:nvSpPr>
          <p:spPr>
            <a:xfrm>
              <a:off x="9448800" y="152400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Very common modern choice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4D88E5-B360-4A96-BB3B-5EDC2C933D1D}"/>
                </a:ext>
              </a:extLst>
            </p:cNvPr>
            <p:cNvCxnSpPr/>
            <p:nvPr/>
          </p:nvCxnSpPr>
          <p:spPr>
            <a:xfrm flipH="1">
              <a:off x="10591800" y="1066800"/>
              <a:ext cx="381000" cy="4917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8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8143C-13D8-4D54-A9F9-8D36F28E84AC}"/>
              </a:ext>
            </a:extLst>
          </p:cNvPr>
          <p:cNvSpPr/>
          <p:nvPr/>
        </p:nvSpPr>
        <p:spPr>
          <a:xfrm>
            <a:off x="1676400" y="3733800"/>
            <a:ext cx="868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FAEA-6868-4A03-B42E-70AB695F0072}"/>
              </a:ext>
            </a:extLst>
          </p:cNvPr>
          <p:cNvSpPr txBox="1"/>
          <p:nvPr/>
        </p:nvSpPr>
        <p:spPr>
          <a:xfrm>
            <a:off x="1685844" y="5955268"/>
            <a:ext cx="8710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(if you use </a:t>
            </a:r>
            <a:r>
              <a:rPr lang="en-US" sz="2000" dirty="0" err="1"/>
              <a:t>ReLU</a:t>
            </a:r>
            <a:r>
              <a:rPr lang="en-US" sz="2000" dirty="0"/>
              <a:t> activations, folks tend to initialize bias to small positive number)</a:t>
            </a:r>
          </a:p>
        </p:txBody>
      </p:sp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554"/>
          <a:stretch/>
        </p:blipFill>
        <p:spPr>
          <a:xfrm>
            <a:off x="1524000" y="-20171"/>
            <a:ext cx="9144000" cy="3732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2CB8-3D28-4712-A92B-AD5FD4DC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971508"/>
            <a:ext cx="5114121" cy="2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23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281-A579-4F63-872C-EA0F27B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Find a learning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609-64AD-41B6-BEEA-BC47D7C7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5A1C-B06B-470F-8050-9E9F0312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7816"/>
            <a:ext cx="9144000" cy="3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04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0CBA8-66CA-46D1-BB57-DE2FFA01C123}"/>
              </a:ext>
            </a:extLst>
          </p:cNvPr>
          <p:cNvSpPr txBox="1"/>
          <p:nvPr/>
        </p:nvSpPr>
        <p:spPr>
          <a:xfrm>
            <a:off x="8924919" y="2057400"/>
            <a:ext cx="181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(+batch size)</a:t>
            </a:r>
          </a:p>
        </p:txBody>
      </p:sp>
    </p:spTree>
    <p:extLst>
      <p:ext uri="{BB962C8B-B14F-4D97-AF65-F5344CB8AC3E}">
        <p14:creationId xmlns:p14="http://schemas.microsoft.com/office/powerpoint/2010/main" val="1493163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171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F902-E28F-476C-9789-F3743EA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263-1450-4F08-872E-3EE26B5B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3CE7-9FB9-43E1-9AFE-D49EA19E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1524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753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9A178-03A5-45A4-ADC8-0A191B4F0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1524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85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D7D-AF29-413A-8F66-BE76F10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6ED-C15C-403D-B018-6A221F91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CD4A-3577-4512-8453-932A5C91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01"/>
          <a:stretch/>
        </p:blipFill>
        <p:spPr>
          <a:xfrm>
            <a:off x="1524378" y="856701"/>
            <a:ext cx="9143244" cy="4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6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C90-AF45-495D-BD79-4F3FDB3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D05-DDA1-4999-A5CA-CDE035A0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FBAB4-3ED9-4DFE-93E1-DC475DE5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2"/>
          <a:stretch/>
        </p:blipFill>
        <p:spPr>
          <a:xfrm>
            <a:off x="1524378" y="856701"/>
            <a:ext cx="9143244" cy="45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22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B9D9-F7AD-4CD2-B62C-7B9E332C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5A18-DE74-4EBA-B2D1-BF83CCF0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7514-7595-453F-9E18-380D3F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1524378" y="856701"/>
            <a:ext cx="9143244" cy="4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05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B8D-11D4-476C-B25C-7B5A6C86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327F-6511-45EE-918D-193405EB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B0C32-A9E6-4EA2-91DE-916BBB9E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1524378" y="856701"/>
            <a:ext cx="9143244" cy="45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64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19CE-1B2C-467D-A346-01A50A29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0110-F81F-44F3-BE92-D610B082E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E706-2069-48EE-8031-A898646D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1524378" y="856701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679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C424-1B52-4182-9031-505654E0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048-885D-433B-B6FB-79CB0AF1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6FC98-DCDF-4577-B3A4-8C1FC501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5"/>
          <a:stretch/>
        </p:blipFill>
        <p:spPr>
          <a:xfrm>
            <a:off x="1524378" y="856701"/>
            <a:ext cx="9143244" cy="44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40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D3F-D935-4788-9B45-8970EF20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79A70-0919-4F0E-9A1B-822868DAD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11C84-E17C-45F8-8348-D6567AEF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7"/>
          <a:stretch/>
        </p:blipFill>
        <p:spPr>
          <a:xfrm>
            <a:off x="1524378" y="856701"/>
            <a:ext cx="9143244" cy="46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9753-6DAA-4566-B989-67724D9E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B6AE-A736-45C5-8B4E-E2171D234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BE2D-83FD-488A-8CB9-DDF8F6E9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1524378" y="856701"/>
            <a:ext cx="9143244" cy="46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60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12098-67AF-4939-AF83-7D3651EE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4"/>
          <a:stretch/>
        </p:blipFill>
        <p:spPr>
          <a:xfrm>
            <a:off x="1524378" y="856701"/>
            <a:ext cx="9143244" cy="4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97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143F-9DC4-46DE-8365-D88A5D01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13797-AE32-454F-88B7-29F8CF0BF27D}"/>
              </a:ext>
            </a:extLst>
          </p:cNvPr>
          <p:cNvGrpSpPr/>
          <p:nvPr/>
        </p:nvGrpSpPr>
        <p:grpSpPr>
          <a:xfrm>
            <a:off x="352731" y="419740"/>
            <a:ext cx="11486538" cy="5706424"/>
            <a:chOff x="352731" y="419740"/>
            <a:chExt cx="11486538" cy="5706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0AC1D2-F32D-43AA-A057-379FC699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708"/>
            <a:stretch/>
          </p:blipFill>
          <p:spPr>
            <a:xfrm>
              <a:off x="352731" y="419740"/>
              <a:ext cx="11486538" cy="57064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692B0-C772-477B-A26C-0EDAB4C5FF64}"/>
                </a:ext>
              </a:extLst>
            </p:cNvPr>
            <p:cNvSpPr/>
            <p:nvPr/>
          </p:nvSpPr>
          <p:spPr>
            <a:xfrm>
              <a:off x="533400" y="4953000"/>
              <a:ext cx="6934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2F03CE-295A-4025-A0AE-E77A9C97D031}"/>
              </a:ext>
            </a:extLst>
          </p:cNvPr>
          <p:cNvSpPr txBox="1"/>
          <p:nvPr/>
        </p:nvSpPr>
        <p:spPr>
          <a:xfrm>
            <a:off x="8048931" y="3657600"/>
            <a:ext cx="3838269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Common modern approach:  start with a </a:t>
            </a:r>
            <a:r>
              <a:rPr lang="en-US" sz="2400" dirty="0" err="1"/>
              <a:t>ResNet</a:t>
            </a:r>
            <a:r>
              <a:rPr lang="en-US" sz="2400" dirty="0"/>
              <a:t> architecture pre-trained on ImageNet, and fine-tune on your (smaller) dataset</a:t>
            </a:r>
          </a:p>
        </p:txBody>
      </p:sp>
    </p:spTree>
    <p:extLst>
      <p:ext uri="{BB962C8B-B14F-4D97-AF65-F5344CB8AC3E}">
        <p14:creationId xmlns:p14="http://schemas.microsoft.com/office/powerpoint/2010/main" val="40381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4A3-5364-4DD7-A6EF-99ADF2E1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97F8-7B9C-45EF-8858-B2D1DAC8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5 (Convolutional Neural Networks) released today </a:t>
            </a:r>
          </a:p>
          <a:p>
            <a:pPr lvl="1"/>
            <a:r>
              <a:rPr lang="en-US" dirty="0"/>
              <a:t>Due Wednesday, April 29</a:t>
            </a:r>
          </a:p>
          <a:p>
            <a:r>
              <a:rPr lang="en-US" dirty="0"/>
              <a:t>Take-home final exam planned May 11-14</a:t>
            </a:r>
          </a:p>
          <a:p>
            <a:pPr lvl="1"/>
            <a:r>
              <a:rPr lang="en-US" dirty="0"/>
              <a:t>Out of 46 votes, about 75% preferred these later dates</a:t>
            </a:r>
          </a:p>
          <a:p>
            <a:pPr lvl="1"/>
            <a:r>
              <a:rPr lang="en-US" dirty="0"/>
              <a:t>If you have a problem with these dates, please let us know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Stochastic Gradient Descent &amp; Backpropagation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http://cs231n.github.io/optimization-1/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http://cs231n.github.io/optimization-2/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Best practices for training CNNs</a:t>
            </a:r>
          </a:p>
          <a:p>
            <a:pPr lvl="1"/>
            <a:r>
              <a:rPr lang="en-US" dirty="0">
                <a:hlinkClick r:id="rId5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http://cs231n.github.io/neural-networks-3/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1524000" y="856489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D791-3EC2-4D64-91C9-742A63C0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layer—properties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708EB-9B0D-4425-9A9C-FB9494B3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number of parameters to learn compared to a fully connected layer</a:t>
            </a:r>
          </a:p>
          <a:p>
            <a:r>
              <a:rPr lang="en-US" dirty="0"/>
              <a:t>Preserves spatial structure—output of a convolutional layer is shaped like an image</a:t>
            </a:r>
          </a:p>
          <a:p>
            <a:r>
              <a:rPr lang="en-US" b="1" dirty="0"/>
              <a:t>Translation equivariant</a:t>
            </a:r>
            <a:r>
              <a:rPr lang="en-US" dirty="0"/>
              <a:t>: passing a translated image through a convolutional layer is (almost) equivalent to translating the convolution output (but be careful of image boundaries)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93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1524000" y="856490"/>
            <a:ext cx="9144000" cy="38679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1752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076-473A-43CB-A35A-609FE10C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F9EB-C01D-46B7-BCEB-13ED100E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FFE7-8878-4394-BA6E-9918A77AD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6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51CF-F058-45C7-A20D-250E0A1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FA1E-8F73-48C2-A054-688577674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7979C-A259-47E1-9284-A65704D8E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55" b="20379"/>
          <a:stretch/>
        </p:blipFill>
        <p:spPr>
          <a:xfrm>
            <a:off x="1524000" y="1600201"/>
            <a:ext cx="9144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6FA28-9615-4CD2-8286-578FADC7DAFE}"/>
              </a:ext>
            </a:extLst>
          </p:cNvPr>
          <p:cNvSpPr txBox="1"/>
          <p:nvPr/>
        </p:nvSpPr>
        <p:spPr>
          <a:xfrm>
            <a:off x="4610100" y="4045804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</a:t>
            </a:r>
            <a:r>
              <a:rPr lang="en-US" sz="2400" b="1" dirty="0"/>
              <a:t>backwards pass</a:t>
            </a:r>
            <a:r>
              <a:rPr lang="en-US" sz="2400" dirty="0"/>
              <a:t>. We compute it with </a:t>
            </a:r>
            <a:r>
              <a:rPr lang="en-US" sz="2400" i="1" dirty="0"/>
              <a:t>backpropagation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D0852C-C358-42B2-A339-E1C4C082E517}"/>
              </a:ext>
            </a:extLst>
          </p:cNvPr>
          <p:cNvCxnSpPr/>
          <p:nvPr/>
        </p:nvCxnSpPr>
        <p:spPr>
          <a:xfrm flipH="1" flipV="1">
            <a:off x="3810000" y="3581400"/>
            <a:ext cx="8382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862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(2012)</a:t>
            </a:r>
          </a:p>
        </p:txBody>
      </p:sp>
      <p:pic>
        <p:nvPicPr>
          <p:cNvPr id="1026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51E777CD-C209-4EA6-9BC8-CCFD56D4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041"/>
            <a:ext cx="10439400" cy="5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81FE6-68FF-4F4F-95F2-DD56CB67BDB0}"/>
              </a:ext>
            </a:extLst>
          </p:cNvPr>
          <p:cNvGrpSpPr/>
          <p:nvPr/>
        </p:nvGrpSpPr>
        <p:grpSpPr>
          <a:xfrm>
            <a:off x="9601200" y="4235390"/>
            <a:ext cx="2533650" cy="1412340"/>
            <a:chOff x="9601200" y="4235390"/>
            <a:chExt cx="2533650" cy="14123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F137FE-E4C1-4A7D-A3A4-C75EF8D48DD2}"/>
                </a:ext>
              </a:extLst>
            </p:cNvPr>
            <p:cNvSpPr txBox="1"/>
            <p:nvPr/>
          </p:nvSpPr>
          <p:spPr>
            <a:xfrm>
              <a:off x="9601200" y="4724400"/>
              <a:ext cx="2533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Output: 1,000-D vector (probabilities over 1,000 ImageNet categories)</a:t>
              </a:r>
              <a:endParaRPr lang="en-US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2A5F10-518C-4C15-A816-31EE69D02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0400" y="4235390"/>
              <a:ext cx="38100" cy="489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1B1981-8590-4F0D-89DB-DD2147F90722}"/>
              </a:ext>
            </a:extLst>
          </p:cNvPr>
          <p:cNvSpPr/>
          <p:nvPr/>
        </p:nvSpPr>
        <p:spPr>
          <a:xfrm>
            <a:off x="1783692" y="6509912"/>
            <a:ext cx="10560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Elgendy</a:t>
            </a:r>
            <a:r>
              <a:rPr lang="en-US" sz="1400" dirty="0"/>
              <a:t>, </a:t>
            </a:r>
            <a:r>
              <a:rPr lang="en-US" sz="1400" i="1" dirty="0"/>
              <a:t>Deep Learning for Vision Systems,</a:t>
            </a:r>
            <a:r>
              <a:rPr lang="en-US" dirty="0"/>
              <a:t> </a:t>
            </a:r>
            <a:r>
              <a:rPr lang="en-US" sz="1400" dirty="0">
                <a:hlinkClick r:id="rId3"/>
              </a:rPr>
              <a:t>https://livebook.manning.com/book/grokking-deep-learning-for-computer-vision/chapter-5/v-3/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62F40-ED3D-4F84-8876-82B8EC49C6B8}"/>
              </a:ext>
            </a:extLst>
          </p:cNvPr>
          <p:cNvSpPr txBox="1"/>
          <p:nvPr/>
        </p:nvSpPr>
        <p:spPr>
          <a:xfrm>
            <a:off x="5486400" y="119545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6M</a:t>
            </a:r>
            <a:r>
              <a:rPr lang="en-US" sz="3200" dirty="0"/>
              <a:t> parameters in total</a:t>
            </a:r>
          </a:p>
        </p:txBody>
      </p:sp>
    </p:spTree>
    <p:extLst>
      <p:ext uri="{BB962C8B-B14F-4D97-AF65-F5344CB8AC3E}">
        <p14:creationId xmlns:p14="http://schemas.microsoft.com/office/powerpoint/2010/main" val="34466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87F5-9DEA-4EA7-86CE-D7B0778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key—enter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0285-6842-4153-BB86-8BFC7602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9199"/>
          </a:xfrm>
        </p:spPr>
        <p:txBody>
          <a:bodyPr>
            <a:normAutofit/>
          </a:bodyPr>
          <a:lstStyle/>
          <a:p>
            <a:r>
              <a:rPr lang="en-US" sz="3100" dirty="0"/>
              <a:t>ImageNet (and the ImageNet Large-Scale Visual Recognition </a:t>
            </a:r>
            <a:r>
              <a:rPr lang="en-US" sz="3100" dirty="0" err="1"/>
              <a:t>Challege</a:t>
            </a:r>
            <a:r>
              <a:rPr lang="en-US" sz="3100" dirty="0"/>
              <a:t>, aka </a:t>
            </a:r>
            <a:r>
              <a:rPr lang="en-US" sz="3100" b="1" dirty="0"/>
              <a:t>ILSVRC</a:t>
            </a:r>
            <a:r>
              <a:rPr lang="en-US" sz="3100" dirty="0"/>
              <a:t>) has been key to training deep learning methods</a:t>
            </a:r>
          </a:p>
          <a:p>
            <a:pPr lvl="1"/>
            <a:r>
              <a:rPr lang="en-US" sz="2300" dirty="0">
                <a:solidFill>
                  <a:srgbClr val="1F1F1F"/>
                </a:solidFill>
                <a:latin typeface="+mj-lt"/>
              </a:rPr>
              <a:t>J. Deng, W. Dong, R. </a:t>
            </a:r>
            <a:r>
              <a:rPr lang="en-US" sz="2300" dirty="0" err="1">
                <a:solidFill>
                  <a:srgbClr val="1F1F1F"/>
                </a:solidFill>
                <a:latin typeface="+mj-lt"/>
              </a:rPr>
              <a:t>Socher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, L.-J. Li, K. Li and L. Fei-Fei, </a:t>
            </a:r>
            <a:r>
              <a:rPr lang="en-US" sz="2300" b="1" dirty="0">
                <a:solidFill>
                  <a:srgbClr val="1F1F1F"/>
                </a:solidFill>
                <a:latin typeface="+mj-lt"/>
              </a:rPr>
              <a:t>ImageNet: A Large-Scale Hierarchical Image Database. 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CVPR, 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2009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.</a:t>
            </a:r>
            <a:r>
              <a:rPr lang="en-US" i="1" dirty="0">
                <a:solidFill>
                  <a:srgbClr val="1F1F1F"/>
                </a:solidFill>
                <a:latin typeface="+mj-lt"/>
              </a:rPr>
              <a:t> </a:t>
            </a:r>
            <a:endParaRPr lang="en-US" dirty="0">
              <a:latin typeface="+mj-lt"/>
            </a:endParaRPr>
          </a:p>
          <a:p>
            <a:r>
              <a:rPr lang="en-US" sz="3100" b="1" dirty="0"/>
              <a:t>ILSVRC</a:t>
            </a:r>
            <a:r>
              <a:rPr lang="en-US" sz="3100" dirty="0"/>
              <a:t>: 1,000 object categories, each with ~700-1300 training images. Test set has 100 images per categories (100,000 total).</a:t>
            </a:r>
          </a:p>
          <a:p>
            <a:r>
              <a:rPr lang="en-US" sz="3100" dirty="0"/>
              <a:t>Standard ILSVRC error metric: top-5 error (if the correct answer for a given test image is in the top 5 categories, your answer is judged to be correct).</a:t>
            </a:r>
          </a:p>
        </p:txBody>
      </p:sp>
    </p:spTree>
    <p:extLst>
      <p:ext uri="{BB962C8B-B14F-4D97-AF65-F5344CB8AC3E}">
        <p14:creationId xmlns:p14="http://schemas.microsoft.com/office/powerpoint/2010/main" val="19497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477000" cy="3276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each year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125427" y="4800602"/>
            <a:ext cx="3637573" cy="1922619"/>
            <a:chOff x="5125427" y="4800602"/>
            <a:chExt cx="3637573" cy="192261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7" y="6015335"/>
              <a:ext cx="10467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AlexNet</a:t>
              </a:r>
              <a:r>
                <a:rPr lang="en-US" sz="2000" dirty="0"/>
                <a:t> (16%)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4191000" y="4052692"/>
            <a:ext cx="3922053" cy="1926151"/>
            <a:chOff x="4840947" y="4800602"/>
            <a:chExt cx="3922053" cy="192615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2394" y="4800602"/>
              <a:ext cx="2700606" cy="9725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4840947" y="5711090"/>
              <a:ext cx="19195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Pre-deep learning era (~25%)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4ACBFB-E9CD-4C92-8227-E11A91A9B420}"/>
              </a:ext>
            </a:extLst>
          </p:cNvPr>
          <p:cNvGrpSpPr/>
          <p:nvPr/>
        </p:nvGrpSpPr>
        <p:grpSpPr>
          <a:xfrm>
            <a:off x="6248400" y="1700668"/>
            <a:ext cx="1676400" cy="1813254"/>
            <a:chOff x="6248400" y="1700668"/>
            <a:chExt cx="1676400" cy="18132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6081C6-A697-4025-80ED-9C3BAAFEC1A1}"/>
                </a:ext>
              </a:extLst>
            </p:cNvPr>
            <p:cNvSpPr txBox="1"/>
            <p:nvPr/>
          </p:nvSpPr>
          <p:spPr>
            <a:xfrm>
              <a:off x="6248400" y="1700668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Error (lower is better)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110642-0E3E-4322-B25E-9736998E2AC4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7086600" y="2470109"/>
              <a:ext cx="617915" cy="10438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breakthroughs in ImageNet image classification challenge ...">
            <a:extLst>
              <a:ext uri="{FF2B5EF4-FFF2-40B4-BE49-F238E27FC236}">
                <a16:creationId xmlns:a16="http://schemas.microsoft.com/office/drawing/2014/main" id="{DE629B39-6C31-49EE-A30C-A4ED2822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262"/>
            <a:ext cx="8096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C71D8-7992-49EE-BEEE-67D742F049B2}"/>
              </a:ext>
            </a:extLst>
          </p:cNvPr>
          <p:cNvSpPr/>
          <p:nvPr/>
        </p:nvSpPr>
        <p:spPr>
          <a:xfrm>
            <a:off x="5334000" y="3124200"/>
            <a:ext cx="487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63FA-7A6D-4691-B7F8-AEFE8E81BB6E}"/>
              </a:ext>
            </a:extLst>
          </p:cNvPr>
          <p:cNvSpPr/>
          <p:nvPr/>
        </p:nvSpPr>
        <p:spPr>
          <a:xfrm>
            <a:off x="8305800" y="6477000"/>
            <a:ext cx="3905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Image credit: Zaid </a:t>
            </a:r>
            <a:r>
              <a:rPr lang="en-US" sz="1600" dirty="0" err="1"/>
              <a:t>Alyafeai</a:t>
            </a:r>
            <a:r>
              <a:rPr lang="en-US" sz="1600" dirty="0"/>
              <a:t>, </a:t>
            </a:r>
            <a:r>
              <a:rPr lang="en-US" sz="1600" dirty="0" err="1"/>
              <a:t>Lahouari</a:t>
            </a:r>
            <a:r>
              <a:rPr lang="en-US" sz="1600" dirty="0"/>
              <a:t> </a:t>
            </a:r>
            <a:r>
              <a:rPr lang="en-US" sz="1600" dirty="0" err="1"/>
              <a:t>Ghouti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639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 (continued)</a:t>
            </a:r>
          </a:p>
          <a:p>
            <a:r>
              <a:rPr lang="en-US" dirty="0"/>
              <a:t>Training neural networks with backpropagation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Data processing and augmentation</a:t>
            </a:r>
          </a:p>
          <a:p>
            <a:r>
              <a:rPr lang="en-US" dirty="0"/>
              <a:t>CNN architectures</a:t>
            </a:r>
          </a:p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2351115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59C3-D571-45BB-A768-7D556680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91AB-DCB5-4B25-BDD4-9661C72E0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know what the structure of our function from images -&gt; class scores is (a CNN)</a:t>
            </a:r>
          </a:p>
          <a:p>
            <a:endParaRPr lang="en-US" sz="1400" dirty="0"/>
          </a:p>
          <a:p>
            <a:r>
              <a:rPr lang="en-US" dirty="0"/>
              <a:t>How do we set the weights given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16230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E596-F62A-42D3-9797-1BACCCEA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set the weights?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EC779-5625-493E-ACD8-AA15AE737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7638"/>
            <a:ext cx="10820400" cy="5348286"/>
          </a:xfrm>
        </p:spPr>
        <p:txBody>
          <a:bodyPr>
            <a:normAutofit/>
          </a:bodyPr>
          <a:lstStyle/>
          <a:p>
            <a:r>
              <a:rPr lang="en-US" dirty="0"/>
              <a:t>Need to solve an optimization problem:</a:t>
            </a:r>
          </a:p>
          <a:p>
            <a:pPr lvl="1"/>
            <a:r>
              <a:rPr lang="en-US" dirty="0"/>
              <a:t>Find weights </a:t>
            </a:r>
            <a:r>
              <a:rPr lang="en-US" i="1" dirty="0"/>
              <a:t>W</a:t>
            </a:r>
            <a:r>
              <a:rPr lang="en-US" dirty="0"/>
              <a:t> that minimize training loss </a:t>
            </a:r>
            <a:r>
              <a:rPr lang="en-US" i="1" dirty="0"/>
              <a:t>L </a:t>
            </a:r>
            <a:r>
              <a:rPr lang="en-US" dirty="0"/>
              <a:t>over a training set</a:t>
            </a:r>
            <a:endParaRPr lang="en-US" i="1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In general this is a non-linear, non-convex problem</a:t>
            </a:r>
          </a:p>
          <a:p>
            <a:pPr lvl="1"/>
            <a:r>
              <a:rPr lang="en-US" dirty="0"/>
              <a:t>Closed-form solvers do not generally exist, unlike with e.g. least squares problems</a:t>
            </a:r>
          </a:p>
          <a:p>
            <a:pPr lvl="1"/>
            <a:r>
              <a:rPr lang="en-US" dirty="0"/>
              <a:t>Might not find the globally optimal weights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(Side note: some learning problems, such as linear SVMs, do have convex loss functions)</a:t>
            </a:r>
          </a:p>
        </p:txBody>
      </p:sp>
    </p:spTree>
    <p:extLst>
      <p:ext uri="{BB962C8B-B14F-4D97-AF65-F5344CB8AC3E}">
        <p14:creationId xmlns:p14="http://schemas.microsoft.com/office/powerpoint/2010/main" val="27662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35C24-CD4E-4708-B1C8-FCC5E9F76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5" b="10009"/>
          <a:stretch/>
        </p:blipFill>
        <p:spPr>
          <a:xfrm>
            <a:off x="457200" y="1333500"/>
            <a:ext cx="12344400" cy="52889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7B6660-0454-4BB0-8E4A-17517B1F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10896600" cy="1143000"/>
          </a:xfrm>
        </p:spPr>
        <p:txBody>
          <a:bodyPr>
            <a:normAutofit/>
          </a:bodyPr>
          <a:lstStyle/>
          <a:p>
            <a:r>
              <a:rPr lang="en-US" dirty="0"/>
              <a:t>(Bad) idea #1: </a:t>
            </a:r>
            <a:r>
              <a:rPr lang="en-US" b="1" dirty="0"/>
              <a:t>Random search</a:t>
            </a:r>
          </a:p>
        </p:txBody>
      </p:sp>
    </p:spTree>
    <p:extLst>
      <p:ext uri="{BB962C8B-B14F-4D97-AF65-F5344CB8AC3E}">
        <p14:creationId xmlns:p14="http://schemas.microsoft.com/office/powerpoint/2010/main" val="767209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8EE17-DC88-4A38-9057-8B80470D6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69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8BE9-BBA1-480A-BE87-5FB1ADED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(Good) Idea #2: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53CA7-7442-4C62-997A-783ACDF69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EA8DD-460B-489A-BC9B-CB6C9239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98944"/>
            <a:ext cx="7924800" cy="528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75524-AF3A-4192-90D7-63D41D1C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98943"/>
            <a:ext cx="7924799" cy="52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13D8-EFCA-4B6B-8384-40131AFC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(Good) Idea #2: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08DCD-5710-45E4-8E8E-D652DAE0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1FEBB-727B-407E-9D11-B5D27242D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3" b="10009"/>
          <a:stretch/>
        </p:blipFill>
        <p:spPr>
          <a:xfrm>
            <a:off x="457200" y="1568415"/>
            <a:ext cx="11353800" cy="47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6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F373-E376-4986-B9A9-B9E9FE1E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Scores, losses, and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B64B-6D84-4E68-842D-B54491E7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06" y="3733800"/>
            <a:ext cx="3230930" cy="134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2688C-C04E-4C46-8857-F582B52F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47914"/>
            <a:ext cx="3333546" cy="623886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2E0136C-5931-4254-B71B-08E162F99068}"/>
              </a:ext>
            </a:extLst>
          </p:cNvPr>
          <p:cNvSpPr/>
          <p:nvPr/>
        </p:nvSpPr>
        <p:spPr>
          <a:xfrm>
            <a:off x="5334000" y="2040630"/>
            <a:ext cx="1238454" cy="1238454"/>
          </a:xfrm>
          <a:prstGeom prst="mathMultiply">
            <a:avLst>
              <a:gd name="adj1" fmla="val 72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8CA49-3D04-4D9C-BF1E-41964407F98D}"/>
              </a:ext>
            </a:extLst>
          </p:cNvPr>
          <p:cNvSpPr txBox="1"/>
          <p:nvPr/>
        </p:nvSpPr>
        <p:spPr>
          <a:xfrm>
            <a:off x="6455844" y="2438401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 </a:t>
            </a:r>
            <a:r>
              <a:rPr lang="en-US" sz="2400" dirty="0"/>
              <a:t>is a deep CNN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0512F-E47E-47B1-8293-D423AA9E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149" y="5052646"/>
            <a:ext cx="4951248" cy="880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EF68CC-3EA7-4322-9AEC-0D7D38D66272}"/>
              </a:ext>
            </a:extLst>
          </p:cNvPr>
          <p:cNvSpPr txBox="1"/>
          <p:nvPr/>
        </p:nvSpPr>
        <p:spPr>
          <a:xfrm>
            <a:off x="6172200" y="4193615"/>
            <a:ext cx="253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Cross-entropy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9E85C-B471-4EFC-9D16-2608E3593A45}"/>
              </a:ext>
            </a:extLst>
          </p:cNvPr>
          <p:cNvSpPr txBox="1"/>
          <p:nvPr/>
        </p:nvSpPr>
        <p:spPr>
          <a:xfrm>
            <a:off x="7308935" y="5262250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loss + regularization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B5878-5EEC-4B9A-9942-0AECC46A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1" y="6104926"/>
            <a:ext cx="2250557" cy="6570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C6AB8-B64A-4D31-A40E-5469283A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Function </a:t>
            </a:r>
            <a:r>
              <a:rPr lang="en-US" i="1" dirty="0"/>
              <a:t>f</a:t>
            </a:r>
            <a:r>
              <a:rPr lang="en-US" dirty="0"/>
              <a:t> maps images to class scores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 maps class scores to “badness”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3AF2A-F686-4F3F-85EF-A6E4E153D030}"/>
              </a:ext>
            </a:extLst>
          </p:cNvPr>
          <p:cNvSpPr txBox="1"/>
          <p:nvPr/>
        </p:nvSpPr>
        <p:spPr>
          <a:xfrm>
            <a:off x="5638800" y="6229290"/>
            <a:ext cx="4943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(gradient of L w.r.t. W, computed analytically)</a:t>
            </a:r>
          </a:p>
        </p:txBody>
      </p:sp>
    </p:spTree>
    <p:extLst>
      <p:ext uri="{BB962C8B-B14F-4D97-AF65-F5344CB8AC3E}">
        <p14:creationId xmlns:p14="http://schemas.microsoft.com/office/powerpoint/2010/main" val="19247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5EB6-9EB6-4749-BA71-54DF0BFE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11430000" cy="1143000"/>
          </a:xfrm>
        </p:spPr>
        <p:txBody>
          <a:bodyPr>
            <a:normAutofit/>
          </a:bodyPr>
          <a:lstStyle/>
          <a:p>
            <a:r>
              <a:rPr lang="en-US" dirty="0"/>
              <a:t>Gradient descent: iteratively follow the slope</a:t>
            </a:r>
          </a:p>
        </p:txBody>
      </p:sp>
      <p:pic>
        <p:nvPicPr>
          <p:cNvPr id="4" name="sgd">
            <a:hlinkClick r:id="" action="ppaction://media"/>
            <a:extLst>
              <a:ext uri="{FF2B5EF4-FFF2-40B4-BE49-F238E27FC236}">
                <a16:creationId xmlns:a16="http://schemas.microsoft.com/office/drawing/2014/main" id="{70A5CF29-3990-4FC1-A06B-65423CB20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3500" y="1905000"/>
            <a:ext cx="444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EC9B-51AF-4414-9DAA-AA392CEC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 for CNNs?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30AC-4B44-41A7-9410-4FC861C0F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a function with a single with N parameters </a:t>
            </a:r>
          </a:p>
          <a:p>
            <a:r>
              <a:rPr lang="en-US" dirty="0"/>
              <a:t>Our loss function involves millions of parameters</a:t>
            </a:r>
          </a:p>
          <a:p>
            <a:r>
              <a:rPr lang="en-US" b="1" dirty="0"/>
              <a:t>Idea 1</a:t>
            </a:r>
            <a:r>
              <a:rPr lang="en-US" dirty="0"/>
              <a:t>: Numerically compute derivatives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52B2AE-EEB9-4C82-B488-C5AD4D88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20" y="3429000"/>
            <a:ext cx="3929780" cy="6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7F6EB0-1C86-45AE-9840-617B66B3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1035"/>
            <a:ext cx="3962400" cy="28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5011E5-7F62-4610-817B-A759A15E1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93" y="3918977"/>
            <a:ext cx="3713691" cy="27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24568-12A5-40FB-9C60-80A1E942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9942F-A50E-4DFA-9302-D3F11390A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56A77-1D0C-4B3D-A2D7-06818A72E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98A-B258-4689-B806-EC95DF8B4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3EB0-E30D-42FB-9919-7BE090C83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AB367-375C-45DE-8AC5-F9FD14E3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74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5D5F-58A1-41BF-8B37-C2991282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5B93B-823C-4A63-9A59-3D1D5347C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B8EAB-CF03-463A-9FE2-494C375D7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1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7F8C-3BA2-43EC-81DB-D9428BF7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2D5F-5B53-406A-A437-34AD340FE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92825-B7F9-4093-8906-9B39502FD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3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76CC-EB79-470A-94FC-E6852B66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CC0A-A7AB-4E7E-B017-E6CFEBF01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CC461-F8F1-42DD-89FF-9D2B04470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42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7C1F1-5B2E-41D4-B313-AE4071FB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79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9E49F3-4C87-4072-A97B-4C161515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6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3A6AF-FF73-404A-8933-D742C20C3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14625B-DFAE-4256-A35D-938292623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3" b="8527"/>
          <a:stretch/>
        </p:blipFill>
        <p:spPr>
          <a:xfrm>
            <a:off x="627984" y="1524000"/>
            <a:ext cx="10936032" cy="4648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0F2215-93F0-4EFD-A918-D38A1E1E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9525000" cy="1143000"/>
          </a:xfrm>
        </p:spPr>
        <p:txBody>
          <a:bodyPr>
            <a:normAutofit/>
          </a:bodyPr>
          <a:lstStyle/>
          <a:p>
            <a:r>
              <a:rPr lang="en-US" dirty="0"/>
              <a:t>But the loss is just a function of W!</a:t>
            </a:r>
          </a:p>
        </p:txBody>
      </p:sp>
    </p:spTree>
    <p:extLst>
      <p:ext uri="{BB962C8B-B14F-4D97-AF65-F5344CB8AC3E}">
        <p14:creationId xmlns:p14="http://schemas.microsoft.com/office/powerpoint/2010/main" val="140379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5659-B16B-45D2-8BE5-06B5B356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0"/>
          <a:stretch/>
        </p:blipFill>
        <p:spPr>
          <a:xfrm>
            <a:off x="1524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5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33D7-C4C0-4933-B604-41F5DFB6A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9BE4-7BEE-4805-AE0B-357E612E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2"/>
            <a:ext cx="12192000" cy="52751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D5E268-95F0-471B-9B25-5B253BDDB905}"/>
              </a:ext>
            </a:extLst>
          </p:cNvPr>
          <p:cNvSpPr/>
          <p:nvPr/>
        </p:nvSpPr>
        <p:spPr>
          <a:xfrm>
            <a:off x="7086600" y="1524000"/>
            <a:ext cx="5029200" cy="335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BAE437-1E12-4634-BFF7-88E35321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Idea #2: Calculating gradients analytically </a:t>
            </a:r>
          </a:p>
        </p:txBody>
      </p:sp>
    </p:spTree>
    <p:extLst>
      <p:ext uri="{BB962C8B-B14F-4D97-AF65-F5344CB8AC3E}">
        <p14:creationId xmlns:p14="http://schemas.microsoft.com/office/powerpoint/2010/main" val="224121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F2B2-01F3-4A26-A691-6F1CEFBA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#2: Calculating gradients analytically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33D7-C4C0-4933-B604-41F5DFB6A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9BE4-7BEE-4805-AE0B-357E612E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2"/>
            <a:ext cx="12192000" cy="52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0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Screen Shot 2015-04-14 at 9.1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9597"/>
            <a:ext cx="10668000" cy="55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F0DD-C50E-4358-8A69-F9B1FB3E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idea: computation graphs + backpropagation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DEFD9-C705-4810-9E49-5B271250A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7" b="15935"/>
          <a:stretch/>
        </p:blipFill>
        <p:spPr>
          <a:xfrm>
            <a:off x="1524000" y="1676400"/>
            <a:ext cx="9144000" cy="3505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C45C96-01F1-401D-BBAB-ED7FBE45D953}"/>
              </a:ext>
            </a:extLst>
          </p:cNvPr>
          <p:cNvGrpSpPr/>
          <p:nvPr/>
        </p:nvGrpSpPr>
        <p:grpSpPr>
          <a:xfrm>
            <a:off x="2819400" y="5029200"/>
            <a:ext cx="6248400" cy="369332"/>
            <a:chOff x="1295400" y="5029200"/>
            <a:chExt cx="6248400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3E035D-76C0-4BDF-9A3F-AD75A2BEDD1C}"/>
                </a:ext>
              </a:extLst>
            </p:cNvPr>
            <p:cNvCxnSpPr/>
            <p:nvPr/>
          </p:nvCxnSpPr>
          <p:spPr>
            <a:xfrm>
              <a:off x="1295400" y="50292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F2E901-E9FE-40DB-8BF0-E49A92F1CECC}"/>
                </a:ext>
              </a:extLst>
            </p:cNvPr>
            <p:cNvSpPr txBox="1"/>
            <p:nvPr/>
          </p:nvSpPr>
          <p:spPr>
            <a:xfrm>
              <a:off x="1981200" y="5029200"/>
              <a:ext cx="5025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 pass: compute loss using current weights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391F-D7AC-4231-A0EB-95B760C7BA2B}"/>
              </a:ext>
            </a:extLst>
          </p:cNvPr>
          <p:cNvGrpSpPr/>
          <p:nvPr/>
        </p:nvGrpSpPr>
        <p:grpSpPr>
          <a:xfrm>
            <a:off x="2127503" y="5715001"/>
            <a:ext cx="8036559" cy="646331"/>
            <a:chOff x="603502" y="5715000"/>
            <a:chExt cx="8036559" cy="64633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BCBDBE-F1FD-4ED2-B9E6-4131038B959E}"/>
                </a:ext>
              </a:extLst>
            </p:cNvPr>
            <p:cNvCxnSpPr/>
            <p:nvPr/>
          </p:nvCxnSpPr>
          <p:spPr>
            <a:xfrm>
              <a:off x="1295400" y="57150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DA20AB-7C95-45D8-8B7B-B53175CDDADB}"/>
                </a:ext>
              </a:extLst>
            </p:cNvPr>
            <p:cNvSpPr txBox="1"/>
            <p:nvPr/>
          </p:nvSpPr>
          <p:spPr>
            <a:xfrm>
              <a:off x="603502" y="5715000"/>
              <a:ext cx="8036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Backwards pass: compute gradients of loss w.r.t. weights, then update the weights</a:t>
              </a:r>
            </a:p>
            <a:p>
              <a:pPr algn="ctr"/>
              <a:r>
                <a:rPr lang="en-US" dirty="0"/>
                <a:t>(backpropagation algorithm)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5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7CD5-45EF-4BE0-BB20-9DF35F8F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D29FA-D0B6-4C0D-8C9A-73A2245A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6C0FB-470E-4F79-AE74-B5006A6F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838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67AF-E27E-452A-B323-BD9740AE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A5FAE-82DE-4FF0-B2C7-9F2A41F5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4DE8-0FD3-4A5F-8A74-30028856A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7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5D8E-71C5-4DC6-9E73-25431CFD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44F3-1579-42D6-B043-770872DF7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C6A57-9C19-4078-B10B-08D21767B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86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7EF58-E725-494F-8847-6E7DA04D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212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AC839-3A55-4CC4-B2D1-96A7BCD7C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9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19BF1-9FAD-48B9-AA89-5BD8FAC5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98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8E9909-3085-4FE9-A561-704ADB971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3505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Fully connected 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A880-3346-4C28-8712-8BF4B87A2BD9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80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12C52-07E8-4ED8-BA6D-24D32E2BC32F}"/>
              </a:ext>
            </a:extLst>
          </p:cNvPr>
          <p:cNvSpPr txBox="1"/>
          <p:nvPr/>
        </p:nvSpPr>
        <p:spPr>
          <a:xfrm>
            <a:off x="8121070" y="5943601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Neuron</a:t>
            </a:r>
            <a:r>
              <a:rPr lang="en-US" sz="2400" dirty="0"/>
              <a:t> or </a:t>
            </a:r>
            <a:r>
              <a:rPr lang="en-US" sz="2400" i="1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527D4-4043-476F-A8A8-51764ADB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03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598C4-25B0-40B3-B26B-5D0CE5977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1524000" y="856489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04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615F8-DE34-4033-B007-846CCA6F4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94"/>
          <a:stretch/>
        </p:blipFill>
        <p:spPr>
          <a:xfrm>
            <a:off x="1524000" y="856489"/>
            <a:ext cx="9144000" cy="45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93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83295-4BA8-4231-8766-D7D7969F1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56"/>
          <a:stretch/>
        </p:blipFill>
        <p:spPr>
          <a:xfrm>
            <a:off x="1524000" y="856489"/>
            <a:ext cx="9144000" cy="44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55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C69FB-5DAE-49FA-A8A0-5CAD9D88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1524000" y="856489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49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B0568-F5C5-4DD7-A031-ED9B422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9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2BDC-66E2-4ECB-9D89-84BC6AE0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EF558-6745-44DD-8407-D1DA8CF9C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9199"/>
          </a:xfrm>
        </p:spPr>
        <p:txBody>
          <a:bodyPr>
            <a:normAutofit/>
          </a:bodyPr>
          <a:lstStyle/>
          <a:p>
            <a:r>
              <a:rPr lang="en-US" dirty="0"/>
              <a:t>General idea: Recursive application of the chain rule (calculus 101) backwards through a computation graph</a:t>
            </a:r>
          </a:p>
          <a:p>
            <a:r>
              <a:rPr lang="en-US" dirty="0"/>
              <a:t>Can reuse intermediate calculations computed during the forwards pass during the backwards pass</a:t>
            </a:r>
          </a:p>
          <a:p>
            <a:r>
              <a:rPr lang="en-US" dirty="0"/>
              <a:t>Natural extensions from scalar computations to vector computations</a:t>
            </a:r>
          </a:p>
          <a:p>
            <a:r>
              <a:rPr lang="en-US" dirty="0"/>
              <a:t>Deep learning frameworks like </a:t>
            </a:r>
            <a:r>
              <a:rPr lang="en-US" dirty="0" err="1"/>
              <a:t>Pytorch</a:t>
            </a:r>
            <a:r>
              <a:rPr lang="en-US" dirty="0"/>
              <a:t> / TensorFlow support efficient automated backpropagation via automatic differentiation and GPU acceleration</a:t>
            </a:r>
          </a:p>
        </p:txBody>
      </p:sp>
    </p:spTree>
    <p:extLst>
      <p:ext uri="{BB962C8B-B14F-4D97-AF65-F5344CB8AC3E}">
        <p14:creationId xmlns:p14="http://schemas.microsoft.com/office/powerpoint/2010/main" val="28759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7D6F-9725-4E9E-97BE-71BD4CB5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A87A-DB02-4C6B-8091-7E4B15CC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37F02-E195-4A6B-B14B-F900A1A1A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74"/>
          <a:stretch/>
        </p:blipFill>
        <p:spPr>
          <a:xfrm>
            <a:off x="533400" y="371425"/>
            <a:ext cx="11125200" cy="54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49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643D-F299-4572-936A-91F750FB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F678B-C37F-4F9A-92DD-D6847BBDB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7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FA7A-E575-4D3B-AD84-0887BCF1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 training data is very large?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4CF82-57BF-4EFC-A5E0-73E86500B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52999"/>
          </a:xfrm>
        </p:spPr>
        <p:txBody>
          <a:bodyPr>
            <a:normAutofit/>
          </a:bodyPr>
          <a:lstStyle/>
          <a:p>
            <a:r>
              <a:rPr lang="en-US" dirty="0"/>
              <a:t>Recall that ImageNet has &gt;1.2M training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Computing the value of the loss and its gradient over the entire training set is </a:t>
            </a:r>
            <a:r>
              <a:rPr lang="en-US" b="1" dirty="0"/>
              <a:t>very</a:t>
            </a:r>
            <a:r>
              <a:rPr lang="en-US" dirty="0"/>
              <a:t> expensive in terms of computation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BB125C9-EE31-4904-9856-2EADB616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2667000" cy="24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7D749B-A8D6-4FB6-906E-2D875914004A}"/>
              </a:ext>
            </a:extLst>
          </p:cNvPr>
          <p:cNvGrpSpPr/>
          <p:nvPr/>
        </p:nvGrpSpPr>
        <p:grpSpPr>
          <a:xfrm>
            <a:off x="4386560" y="2438400"/>
            <a:ext cx="4757440" cy="830997"/>
            <a:chOff x="4386560" y="2438400"/>
            <a:chExt cx="4757440" cy="83099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0DD332F-CCD8-49EE-BE08-390F03FFF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28194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9A155E-0FD9-4556-AEC1-CA5F0D8440F7}"/>
                </a:ext>
              </a:extLst>
            </p:cNvPr>
            <p:cNvSpPr txBox="1"/>
            <p:nvPr/>
          </p:nvSpPr>
          <p:spPr>
            <a:xfrm>
              <a:off x="5529560" y="2438400"/>
              <a:ext cx="3614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Loss function is summed over all N training images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F9B42C-FC8E-4A72-ADE7-47819D39B10F}"/>
              </a:ext>
            </a:extLst>
          </p:cNvPr>
          <p:cNvGrpSpPr/>
          <p:nvPr/>
        </p:nvGrpSpPr>
        <p:grpSpPr>
          <a:xfrm>
            <a:off x="4386560" y="3893403"/>
            <a:ext cx="4681240" cy="830997"/>
            <a:chOff x="4386560" y="3893403"/>
            <a:chExt cx="4681240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0D12C1-3E2E-47EA-8101-2B4F1A97FBB2}"/>
                </a:ext>
              </a:extLst>
            </p:cNvPr>
            <p:cNvSpPr txBox="1"/>
            <p:nvPr/>
          </p:nvSpPr>
          <p:spPr>
            <a:xfrm>
              <a:off x="5453360" y="3893403"/>
              <a:ext cx="3614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Gradient is also summed over all N training images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52FD618-D1B2-40AA-B5D0-4F19C68B6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42672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19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as network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5" b="12032"/>
          <a:stretch/>
        </p:blipFill>
        <p:spPr>
          <a:xfrm>
            <a:off x="720032" y="1496254"/>
            <a:ext cx="10751936" cy="4447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5C4D0-5550-4F0C-B61D-AD045AC0B7AF}"/>
              </a:ext>
            </a:extLst>
          </p:cNvPr>
          <p:cNvSpPr txBox="1"/>
          <p:nvPr/>
        </p:nvSpPr>
        <p:spPr>
          <a:xfrm>
            <a:off x="7239000" y="2623266"/>
            <a:ext cx="288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(weights are learned)</a:t>
            </a:r>
          </a:p>
        </p:txBody>
      </p:sp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8BE1-DF42-49F1-8939-9B0BCDDB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ABEC2-6335-48F9-9075-ED48C242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/>
          <a:lstStyle/>
          <a:p>
            <a:r>
              <a:rPr lang="en-US" dirty="0"/>
              <a:t>Approximate the sum using a </a:t>
            </a:r>
            <a:r>
              <a:rPr lang="en-US" b="1" dirty="0"/>
              <a:t>minibatch</a:t>
            </a:r>
            <a:r>
              <a:rPr lang="en-US" dirty="0"/>
              <a:t> of examples</a:t>
            </a:r>
          </a:p>
          <a:p>
            <a:pPr lvl="1"/>
            <a:r>
              <a:rPr lang="en-US" dirty="0"/>
              <a:t>e.g., 32, 64, or 128 examples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each step of gradient descent, choose a different batch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F4E0B6C-B373-4A84-B397-006492C5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2768600" cy="25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9A23C2-065F-4A77-A4AD-A192A40DF284}"/>
              </a:ext>
            </a:extLst>
          </p:cNvPr>
          <p:cNvGrpSpPr/>
          <p:nvPr/>
        </p:nvGrpSpPr>
        <p:grpSpPr>
          <a:xfrm>
            <a:off x="4800600" y="3657600"/>
            <a:ext cx="4757440" cy="830997"/>
            <a:chOff x="4386560" y="2438400"/>
            <a:chExt cx="4757440" cy="83099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8EED74F-7988-42CC-803A-B9D8E5845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28194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61998B-AE10-48E6-864A-61C25AF917B0}"/>
                </a:ext>
              </a:extLst>
            </p:cNvPr>
            <p:cNvSpPr txBox="1"/>
            <p:nvPr/>
          </p:nvSpPr>
          <p:spPr>
            <a:xfrm>
              <a:off x="5529560" y="2438400"/>
              <a:ext cx="3614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Where B (e.g. 32) is the minibatch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8461-37C8-455E-8439-FB1B98D5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4AA3-AE03-4453-85AC-C5F000F14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full pass through the dataset (i.e., using batches that cover the training data) is called an </a:t>
            </a:r>
            <a:r>
              <a:rPr lang="en-US" b="1" dirty="0"/>
              <a:t>epoch</a:t>
            </a:r>
          </a:p>
          <a:p>
            <a:r>
              <a:rPr lang="en-US" dirty="0"/>
              <a:t>Usually need to train for multiple epochs, i.e., multiple full passes through the dataset to converge</a:t>
            </a:r>
          </a:p>
          <a:p>
            <a:r>
              <a:rPr lang="en-US" dirty="0"/>
              <a:t>Stochastic gradient descent approximates the true gradient, but works remarkably well in practice </a:t>
            </a:r>
          </a:p>
        </p:txBody>
      </p:sp>
    </p:spTree>
    <p:extLst>
      <p:ext uri="{BB962C8B-B14F-4D97-AF65-F5344CB8AC3E}">
        <p14:creationId xmlns:p14="http://schemas.microsoft.com/office/powerpoint/2010/main" val="5994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75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5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33397</TotalTime>
  <Words>1257</Words>
  <Application>Microsoft Office PowerPoint</Application>
  <PresentationFormat>Widescreen</PresentationFormat>
  <Paragraphs>164</Paragraphs>
  <Slides>123</Slides>
  <Notes>8</Notes>
  <HiddenSlides>5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Arial</vt:lpstr>
      <vt:lpstr>Calibri</vt:lpstr>
      <vt:lpstr>Myriad Pro</vt:lpstr>
      <vt:lpstr>Office Theme</vt:lpstr>
      <vt:lpstr>Convolutional neural networks, Part II</vt:lpstr>
      <vt:lpstr>Announcements</vt:lpstr>
      <vt:lpstr>Readings</vt:lpstr>
      <vt:lpstr>Last time</vt:lpstr>
      <vt:lpstr>Today</vt:lpstr>
      <vt:lpstr>Image Classification:  a core task in computer vision</vt:lpstr>
      <vt:lpstr>Recap: Neural networks</vt:lpstr>
      <vt:lpstr>Fully connected neural network architecture</vt:lpstr>
      <vt:lpstr>Convolutions as network layers</vt:lpstr>
      <vt:lpstr>Convolutional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layer—properties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time: Backpropagation</vt:lpstr>
      <vt:lpstr>AlexNet (2012)</vt:lpstr>
      <vt:lpstr>PowerPoint Presentation</vt:lpstr>
      <vt:lpstr>Big picture</vt:lpstr>
      <vt:lpstr>Data is key—enter ImageNet</vt:lpstr>
      <vt:lpstr>Performance improvements on ILSVRC</vt:lpstr>
      <vt:lpstr>PowerPoint Presentation</vt:lpstr>
      <vt:lpstr>Questions?</vt:lpstr>
      <vt:lpstr>Training the network</vt:lpstr>
      <vt:lpstr>How do we set the weights?</vt:lpstr>
      <vt:lpstr>(Bad) idea #1: Random search</vt:lpstr>
      <vt:lpstr>PowerPoint Presentation</vt:lpstr>
      <vt:lpstr>(Good) Idea #2: Gradient descent</vt:lpstr>
      <vt:lpstr>(Good) Idea #2: Gradient descent</vt:lpstr>
      <vt:lpstr>Scores, losses, and gradients</vt:lpstr>
      <vt:lpstr>Gradient descent: iteratively follow the slope</vt:lpstr>
      <vt:lpstr>How do we compute gradients for CNNs?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the loss is just a function of W!</vt:lpstr>
      <vt:lpstr>PowerPoint Presentation</vt:lpstr>
      <vt:lpstr>Idea #2: Calculating gradients analytically </vt:lpstr>
      <vt:lpstr>Idea #2: Calculating gradients analytically </vt:lpstr>
      <vt:lpstr> </vt:lpstr>
      <vt:lpstr>Better idea: computation graphs + backpropagation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Backpropagation</vt:lpstr>
      <vt:lpstr>PowerPoint Presentation</vt:lpstr>
      <vt:lpstr>Questions?</vt:lpstr>
      <vt:lpstr>What if the training data is very large?</vt:lpstr>
      <vt:lpstr>Alternative: stochastic gradient descent</vt:lpstr>
      <vt:lpstr>Stochastic gradient descent (SGD)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(2) Choose your architecture</vt:lpstr>
      <vt:lpstr>(2) Choose your architecture</vt:lpstr>
      <vt:lpstr>PowerPoint Presentation</vt:lpstr>
      <vt:lpstr>PowerPoint Presentation</vt:lpstr>
      <vt:lpstr>PowerPoint Presentation</vt:lpstr>
      <vt:lpstr>PowerPoint Presentation</vt:lpstr>
      <vt:lpstr>(4) Find a learning rate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22: Convolutional Neural Networks, Part II</dc:title>
  <dc:creator>Noah Snavely</dc:creator>
  <cp:lastModifiedBy>Noah Snavely</cp:lastModifiedBy>
  <cp:revision>1594</cp:revision>
  <dcterms:created xsi:type="dcterms:W3CDTF">2009-08-25T02:47:59Z</dcterms:created>
  <dcterms:modified xsi:type="dcterms:W3CDTF">2020-04-20T23:49:01Z</dcterms:modified>
</cp:coreProperties>
</file>