
<file path=[Content_Types].xml><?xml version="1.0" encoding="utf-8"?>
<Types xmlns="http://schemas.openxmlformats.org/package/2006/content-types">
  <Default Extension="bin" ContentType="application/vnd.openxmlformats-officedocument.oleObject"/>
  <Default Extension="emf" ContentType="image/x-emf"/>
  <Default Extension="gif" ContentType="image/gif"/>
  <Default Extension="jpeg" ContentType="image/jpeg"/>
  <Default Extension="jpg" ContentType="image/jpeg"/>
  <Default Extension="png" ContentType="image/png"/>
  <Default Extension="rels" ContentType="application/vnd.openxmlformats-package.relationships+xml"/>
  <Default Extension="svg" ContentType="image/svg+xml"/>
  <Default Extension="tiff" ContentType="image/tiff"/>
  <Default Extension="vml" ContentType="application/vnd.openxmlformats-officedocument.vmlDrawing"/>
  <Default Extension="wmf" ContentType="image/x-wmf"/>
  <Default Extension="xml" ContentType="application/xml"/>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slides/slide23.xml" ContentType="application/vnd.openxmlformats-officedocument.presentationml.slide+xml"/>
  <Override PartName="/ppt/slides/slide24.xml" ContentType="application/vnd.openxmlformats-officedocument.presentationml.slide+xml"/>
  <Override PartName="/ppt/slides/slide25.xml" ContentType="application/vnd.openxmlformats-officedocument.presentationml.slide+xml"/>
  <Override PartName="/ppt/slides/slide26.xml" ContentType="application/vnd.openxmlformats-officedocument.presentationml.slide+xml"/>
  <Override PartName="/ppt/slides/slide27.xml" ContentType="application/vnd.openxmlformats-officedocument.presentationml.slide+xml"/>
  <Override PartName="/ppt/slides/slide28.xml" ContentType="application/vnd.openxmlformats-officedocument.presentationml.slide+xml"/>
  <Override PartName="/ppt/slides/slide29.xml" ContentType="application/vnd.openxmlformats-officedocument.presentationml.slide+xml"/>
  <Override PartName="/ppt/slides/slide30.xml" ContentType="application/vnd.openxmlformats-officedocument.presentationml.slide+xml"/>
  <Override PartName="/ppt/slides/slide31.xml" ContentType="application/vnd.openxmlformats-officedocument.presentationml.slide+xml"/>
  <Override PartName="/ppt/slides/slide32.xml" ContentType="application/vnd.openxmlformats-officedocument.presentationml.slide+xml"/>
  <Override PartName="/ppt/slides/slide33.xml" ContentType="application/vnd.openxmlformats-officedocument.presentationml.slide+xml"/>
  <Override PartName="/ppt/slides/slide34.xml" ContentType="application/vnd.openxmlformats-officedocument.presentationml.slide+xml"/>
  <Override PartName="/ppt/slides/slide35.xml" ContentType="application/vnd.openxmlformats-officedocument.presentationml.slide+xml"/>
  <Override PartName="/ppt/slides/slide36.xml" ContentType="application/vnd.openxmlformats-officedocument.presentationml.slide+xml"/>
  <Override PartName="/ppt/slides/slide37.xml" ContentType="application/vnd.openxmlformats-officedocument.presentationml.slide+xml"/>
  <Override PartName="/ppt/slides/slide38.xml" ContentType="application/vnd.openxmlformats-officedocument.presentationml.slide+xml"/>
  <Override PartName="/ppt/slides/slide39.xml" ContentType="application/vnd.openxmlformats-officedocument.presentationml.slide+xml"/>
  <Override PartName="/ppt/slides/slide40.xml" ContentType="application/vnd.openxmlformats-officedocument.presentationml.slide+xml"/>
  <Override PartName="/ppt/slides/slide41.xml" ContentType="application/vnd.openxmlformats-officedocument.presentationml.slide+xml"/>
  <Override PartName="/ppt/slides/slide42.xml" ContentType="application/vnd.openxmlformats-officedocument.presentationml.slide+xml"/>
  <Override PartName="/ppt/slides/slide43.xml" ContentType="application/vnd.openxmlformats-officedocument.presentationml.slide+xml"/>
  <Override PartName="/ppt/slides/slide44.xml" ContentType="application/vnd.openxmlformats-officedocument.presentationml.slide+xml"/>
  <Override PartName="/ppt/slides/slide45.xml" ContentType="application/vnd.openxmlformats-officedocument.presentationml.slide+xml"/>
  <Override PartName="/ppt/slides/slide46.xml" ContentType="application/vnd.openxmlformats-officedocument.presentationml.slide+xml"/>
  <Override PartName="/ppt/slides/slide47.xml" ContentType="application/vnd.openxmlformats-officedocument.presentationml.slide+xml"/>
  <Override PartName="/ppt/slides/slide48.xml" ContentType="application/vnd.openxmlformats-officedocument.presentationml.slide+xml"/>
  <Override PartName="/ppt/slides/slide49.xml" ContentType="application/vnd.openxmlformats-officedocument.presentationml.slide+xml"/>
  <Override PartName="/ppt/slides/slide50.xml" ContentType="application/vnd.openxmlformats-officedocument.presentationml.slide+xml"/>
  <Override PartName="/ppt/slides/slide51.xml" ContentType="application/vnd.openxmlformats-officedocument.presentationml.slide+xml"/>
  <Override PartName="/ppt/slides/slide52.xml" ContentType="application/vnd.openxmlformats-officedocument.presentationml.slide+xml"/>
  <Override PartName="/ppt/slides/slide53.xml" ContentType="application/vnd.openxmlformats-officedocument.presentationml.slide+xml"/>
  <Override PartName="/ppt/slides/slide54.xml" ContentType="application/vnd.openxmlformats-officedocument.presentationml.slide+xml"/>
  <Override PartName="/ppt/slides/slide55.xml" ContentType="application/vnd.openxmlformats-officedocument.presentationml.slide+xml"/>
  <Override PartName="/ppt/slides/slide56.xml" ContentType="application/vnd.openxmlformats-officedocument.presentationml.slide+xml"/>
  <Override PartName="/ppt/slides/slide57.xml" ContentType="application/vnd.openxmlformats-officedocument.presentationml.slide+xml"/>
  <Override PartName="/ppt/slides/slide58.xml" ContentType="application/vnd.openxmlformats-officedocument.presentationml.slide+xml"/>
  <Override PartName="/ppt/slides/slide59.xml" ContentType="application/vnd.openxmlformats-officedocument.presentationml.slide+xml"/>
  <Override PartName="/ppt/slides/slide60.xml" ContentType="application/vnd.openxmlformats-officedocument.presentationml.slide+xml"/>
  <Override PartName="/ppt/slides/slide61.xml" ContentType="application/vnd.openxmlformats-officedocument.presentationml.slide+xml"/>
  <Override PartName="/ppt/slides/slide62.xml" ContentType="application/vnd.openxmlformats-officedocument.presentationml.slide+xml"/>
  <Override PartName="/ppt/slides/slide63.xml" ContentType="application/vnd.openxmlformats-officedocument.presentationml.slide+xml"/>
  <Override PartName="/ppt/slides/slide64.xml" ContentType="application/vnd.openxmlformats-officedocument.presentationml.slide+xml"/>
  <Override PartName="/ppt/notesMasters/notesMaster1.xml" ContentType="application/vnd.openxmlformats-officedocument.presentationml.notes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slideLayouts/slideLayout12.xml" ContentType="application/vnd.openxmlformats-officedocument.presentationml.slideLayout+xml"/>
  <Override PartName="/ppt/slideLayouts/slideLayout13.xml" ContentType="application/vnd.openxmlformats-officedocument.presentationml.slideLayout+xml"/>
  <Override PartName="/ppt/theme/theme2.xml" ContentType="application/vnd.openxmlformats-officedocument.theme+xml"/>
  <Override PartName="/ppt/notesSlides/notesSlide1.xml" ContentType="application/vnd.openxmlformats-officedocument.presentationml.notesSlide+xml"/>
  <Override PartName="/ppt/notesSlides/notesSlide2.xml" ContentType="application/vnd.openxmlformats-officedocument.presentationml.notesSlide+xml"/>
  <Override PartName="/ppt/notesSlides/notesSlide3.xml" ContentType="application/vnd.openxmlformats-officedocument.presentationml.notesSlide+xml"/>
  <Override PartName="/ppt/notesSlides/notesSlide4.xml" ContentType="application/vnd.openxmlformats-officedocument.presentationml.notesSlide+xml"/>
  <Override PartName="/ppt/notesSlides/notesSlide5.xml" ContentType="application/vnd.openxmlformats-officedocument.presentationml.notesSlide+xml"/>
  <Override PartName="/ppt/notesSlides/notesSlide6.xml" ContentType="application/vnd.openxmlformats-officedocument.presentationml.notesSlide+xml"/>
  <Override PartName="/ppt/notesSlides/notesSlide7.xml" ContentType="application/vnd.openxmlformats-officedocument.presentationml.notesSlide+xml"/>
  <Override PartName="/ppt/notesSlides/notesSlide8.xml" ContentType="application/vnd.openxmlformats-officedocument.presentationml.notesSlide+xml"/>
  <Override PartName="/ppt/notesSlides/notesSlide9.xml" ContentType="application/vnd.openxmlformats-officedocument.presentationml.notesSlide+xml"/>
  <Override PartName="/ppt/notesSlides/notesSlide10.xml" ContentType="application/vnd.openxmlformats-officedocument.presentationml.notesSlide+xml"/>
  <Override PartName="/ppt/notesSlides/notesSlide11.xml" ContentType="application/vnd.openxmlformats-officedocument.presentationml.notesSlide+xml"/>
  <Override PartName="/ppt/notesSlides/notesSlide12.xml" ContentType="application/vnd.openxmlformats-officedocument.presentationml.notesSlide+xml"/>
  <Override PartName="/ppt/notesSlides/notesSlide13.xml" ContentType="application/vnd.openxmlformats-officedocument.presentationml.notesSlide+xml"/>
  <Override PartName="/ppt/notesSlides/notesSlide14.xml" ContentType="application/vnd.openxmlformats-officedocument.presentationml.notesSlide+xml"/>
  <Override PartName="/ppt/notesSlides/notesSlide15.xml" ContentType="application/vnd.openxmlformats-officedocument.presentationml.notesSlide+xml"/>
  <Override PartName="/ppt/notesSlides/notesSlide16.xml" ContentType="application/vnd.openxmlformats-officedocument.presentationml.notesSlide+xml"/>
  <Override PartName="/ppt/notesSlides/notesSlide17.xml" ContentType="application/vnd.openxmlformats-officedocument.presentationml.notesSlide+xml"/>
  <Override PartName="/ppt/notesSlides/notesSlide18.xml" ContentType="application/vnd.openxmlformats-officedocument.presentationml.notesSlide+xml"/>
  <Override PartName="/ppt/notesSlides/notesSlide19.xml" ContentType="application/vnd.openxmlformats-officedocument.presentationml.notesSlide+xml"/>
  <Override PartName="/ppt/notesSlides/notesSlide20.xml" ContentType="application/vnd.openxmlformats-officedocument.presentationml.notesSlide+xml"/>
  <Override PartName="/ppt/notesSlides/notesSlide21.xml" ContentType="application/vnd.openxmlformats-officedocument.presentationml.notesSlide+xml"/>
  <Override PartName="/ppt/notesSlides/notesSlide22.xml" ContentType="application/vnd.openxmlformats-officedocument.presentationml.notesSlide+xml"/>
  <Override PartName="/ppt/notesSlides/notesSlide23.xml" ContentType="application/vnd.openxmlformats-officedocument.presentationml.notesSlide+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officeDocument/2006/relationships/extended-properties" Target="docProps/app.xml"/><Relationship Id="rId2" Type="http://schemas.openxmlformats.org/package/2006/relationships/metadata/core-properties" Target="docProps/core.xml"/><Relationship Id="rId1" Type="http://schemas.openxmlformats.org/officeDocument/2006/relationships/officeDocument" Target="ppt/presentation.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autoCompressPictures="0">
  <p:sldMasterIdLst>
    <p:sldMasterId id="2147483660" r:id="rId1"/>
  </p:sldMasterIdLst>
  <p:notesMasterIdLst>
    <p:notesMasterId r:id="rId66"/>
  </p:notesMasterIdLst>
  <p:sldIdLst>
    <p:sldId id="1582" r:id="rId2"/>
    <p:sldId id="1325" r:id="rId3"/>
    <p:sldId id="1591" r:id="rId4"/>
    <p:sldId id="1585" r:id="rId5"/>
    <p:sldId id="1324" r:id="rId6"/>
    <p:sldId id="1598" r:id="rId7"/>
    <p:sldId id="1589" r:id="rId8"/>
    <p:sldId id="1596" r:id="rId9"/>
    <p:sldId id="1601" r:id="rId10"/>
    <p:sldId id="1599" r:id="rId11"/>
    <p:sldId id="1604" r:id="rId12"/>
    <p:sldId id="1605" r:id="rId13"/>
    <p:sldId id="1217" r:id="rId14"/>
    <p:sldId id="1306" r:id="rId15"/>
    <p:sldId id="1606" r:id="rId16"/>
    <p:sldId id="1242" r:id="rId17"/>
    <p:sldId id="1218" r:id="rId18"/>
    <p:sldId id="1607" r:id="rId19"/>
    <p:sldId id="1608" r:id="rId20"/>
    <p:sldId id="1224" r:id="rId21"/>
    <p:sldId id="1316" r:id="rId22"/>
    <p:sldId id="1317" r:id="rId23"/>
    <p:sldId id="1609" r:id="rId24"/>
    <p:sldId id="1220" r:id="rId25"/>
    <p:sldId id="1223" r:id="rId26"/>
    <p:sldId id="1311" r:id="rId27"/>
    <p:sldId id="1279" r:id="rId28"/>
    <p:sldId id="1312" r:id="rId29"/>
    <p:sldId id="1313" r:id="rId30"/>
    <p:sldId id="1280" r:id="rId31"/>
    <p:sldId id="1281" r:id="rId32"/>
    <p:sldId id="1314" r:id="rId33"/>
    <p:sldId id="1315" r:id="rId34"/>
    <p:sldId id="1282" r:id="rId35"/>
    <p:sldId id="1273" r:id="rId36"/>
    <p:sldId id="1222" r:id="rId37"/>
    <p:sldId id="1283" r:id="rId38"/>
    <p:sldId id="1597" r:id="rId39"/>
    <p:sldId id="1318" r:id="rId40"/>
    <p:sldId id="1284" r:id="rId41"/>
    <p:sldId id="1610" r:id="rId42"/>
    <p:sldId id="1612" r:id="rId43"/>
    <p:sldId id="1229" r:id="rId44"/>
    <p:sldId id="1288" r:id="rId45"/>
    <p:sldId id="1289" r:id="rId46"/>
    <p:sldId id="1287" r:id="rId47"/>
    <p:sldId id="1231" r:id="rId48"/>
    <p:sldId id="1290" r:id="rId49"/>
    <p:sldId id="1613" r:id="rId50"/>
    <p:sldId id="1235" r:id="rId51"/>
    <p:sldId id="1319" r:id="rId52"/>
    <p:sldId id="1320" r:id="rId53"/>
    <p:sldId id="1321" r:id="rId54"/>
    <p:sldId id="1402" r:id="rId55"/>
    <p:sldId id="1403" r:id="rId56"/>
    <p:sldId id="1390" r:id="rId57"/>
    <p:sldId id="1292" r:id="rId58"/>
    <p:sldId id="1404" r:id="rId59"/>
    <p:sldId id="1614" r:id="rId60"/>
    <p:sldId id="1406" r:id="rId61"/>
    <p:sldId id="1407" r:id="rId62"/>
    <p:sldId id="1266" r:id="rId63"/>
    <p:sldId id="1569" r:id="rId64"/>
    <p:sldId id="1570" r:id="rId65"/>
  </p:sldIdLst>
  <p:sldSz cx="12192000" cy="6858000"/>
  <p:notesSz cx="6858000" cy="9144000"/>
  <p:defaultTex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ext>
  </p:extLst>
</p:presentation>
</file>

<file path=ppt/presProps.xml><?xml version="1.0" encoding="utf-8"?>
<p:presentationPr xmlns:a="http://schemas.openxmlformats.org/drawingml/2006/main" xmlns:r="http://schemas.openxmlformats.org/officeDocument/2006/relationships" xmlns:p="http://schemas.openxmlformats.org/presentationml/2006/main">
  <p:clrMru>
    <a:srgbClr val="FF40FF"/>
  </p:clrMru>
  <p:extLst>
    <p:ext uri="{E76CE94A-603C-4142-B9EB-6D1370010A27}">
      <p14:discardImageEditData xmlns:p14="http://schemas.microsoft.com/office/powerpoint/2010/main" val="0"/>
    </p:ext>
    <p:ext uri="{D31A062A-798A-4329-ABDD-BBA856620510}">
      <p14:defaultImageDpi xmlns:p14="http://schemas.microsoft.com/office/powerpoint/2010/main" val="32767"/>
    </p:ext>
    <p:ext uri="{FD5EFAAD-0ECE-453E-9831-46B23BE46B34}">
      <p15:chartTrackingRefBased xmlns:p15="http://schemas.microsoft.com/office/powerpoint/2012/main" val="1"/>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lastView="sldThumbnailView">
  <p:normalViewPr>
    <p:restoredLeft sz="22257"/>
    <p:restoredTop sz="77879"/>
  </p:normalViewPr>
  <p:slideViewPr>
    <p:cSldViewPr snapToGrid="0" snapToObjects="1">
      <p:cViewPr varScale="1">
        <p:scale>
          <a:sx n="83" d="100"/>
          <a:sy n="83" d="100"/>
        </p:scale>
        <p:origin x="232" y="960"/>
      </p:cViewPr>
      <p:guideLst/>
    </p:cSldViewPr>
  </p:slideViewPr>
  <p:notesTextViewPr>
    <p:cViewPr>
      <p:scale>
        <a:sx n="1" d="1"/>
        <a:sy n="1" d="1"/>
      </p:scale>
      <p:origin x="0" y="0"/>
    </p:cViewPr>
  </p:notesTextViewPr>
  <p:gridSpacing cx="76200" cy="76200"/>
</p:viewPr>
</file>

<file path=ppt/_rels/presentation.xml.rels><?xml version="1.0" encoding="UTF-8" standalone="yes"?>
<Relationships xmlns="http://schemas.openxmlformats.org/package/2006/relationships"><Relationship Id="rId26" Type="http://schemas.openxmlformats.org/officeDocument/2006/relationships/slide" Target="slides/slide25.xml"/><Relationship Id="rId21" Type="http://schemas.openxmlformats.org/officeDocument/2006/relationships/slide" Target="slides/slide20.xml"/><Relationship Id="rId42" Type="http://schemas.openxmlformats.org/officeDocument/2006/relationships/slide" Target="slides/slide41.xml"/><Relationship Id="rId47" Type="http://schemas.openxmlformats.org/officeDocument/2006/relationships/slide" Target="slides/slide46.xml"/><Relationship Id="rId63" Type="http://schemas.openxmlformats.org/officeDocument/2006/relationships/slide" Target="slides/slide62.xml"/><Relationship Id="rId68" Type="http://schemas.openxmlformats.org/officeDocument/2006/relationships/viewProps" Target="viewProps.xml"/><Relationship Id="rId7" Type="http://schemas.openxmlformats.org/officeDocument/2006/relationships/slide" Target="slides/slide6.xml"/><Relationship Id="rId2" Type="http://schemas.openxmlformats.org/officeDocument/2006/relationships/slide" Target="slides/slide1.xml"/><Relationship Id="rId16" Type="http://schemas.openxmlformats.org/officeDocument/2006/relationships/slide" Target="slides/slide15.xml"/><Relationship Id="rId29" Type="http://schemas.openxmlformats.org/officeDocument/2006/relationships/slide" Target="slides/slide28.xml"/><Relationship Id="rId11" Type="http://schemas.openxmlformats.org/officeDocument/2006/relationships/slide" Target="slides/slide10.xml"/><Relationship Id="rId24" Type="http://schemas.openxmlformats.org/officeDocument/2006/relationships/slide" Target="slides/slide23.xml"/><Relationship Id="rId32" Type="http://schemas.openxmlformats.org/officeDocument/2006/relationships/slide" Target="slides/slide31.xml"/><Relationship Id="rId37" Type="http://schemas.openxmlformats.org/officeDocument/2006/relationships/slide" Target="slides/slide36.xml"/><Relationship Id="rId40" Type="http://schemas.openxmlformats.org/officeDocument/2006/relationships/slide" Target="slides/slide39.xml"/><Relationship Id="rId45" Type="http://schemas.openxmlformats.org/officeDocument/2006/relationships/slide" Target="slides/slide44.xml"/><Relationship Id="rId53" Type="http://schemas.openxmlformats.org/officeDocument/2006/relationships/slide" Target="slides/slide52.xml"/><Relationship Id="rId58" Type="http://schemas.openxmlformats.org/officeDocument/2006/relationships/slide" Target="slides/slide57.xml"/><Relationship Id="rId66" Type="http://schemas.openxmlformats.org/officeDocument/2006/relationships/notesMaster" Target="notesMasters/notesMaster1.xml"/><Relationship Id="rId5" Type="http://schemas.openxmlformats.org/officeDocument/2006/relationships/slide" Target="slides/slide4.xml"/><Relationship Id="rId61" Type="http://schemas.openxmlformats.org/officeDocument/2006/relationships/slide" Target="slides/slide60.xml"/><Relationship Id="rId19" Type="http://schemas.openxmlformats.org/officeDocument/2006/relationships/slide" Target="slides/slide18.xml"/><Relationship Id="rId14" Type="http://schemas.openxmlformats.org/officeDocument/2006/relationships/slide" Target="slides/slide13.xml"/><Relationship Id="rId22" Type="http://schemas.openxmlformats.org/officeDocument/2006/relationships/slide" Target="slides/slide21.xml"/><Relationship Id="rId27" Type="http://schemas.openxmlformats.org/officeDocument/2006/relationships/slide" Target="slides/slide26.xml"/><Relationship Id="rId30" Type="http://schemas.openxmlformats.org/officeDocument/2006/relationships/slide" Target="slides/slide29.xml"/><Relationship Id="rId35" Type="http://schemas.openxmlformats.org/officeDocument/2006/relationships/slide" Target="slides/slide34.xml"/><Relationship Id="rId43" Type="http://schemas.openxmlformats.org/officeDocument/2006/relationships/slide" Target="slides/slide42.xml"/><Relationship Id="rId48" Type="http://schemas.openxmlformats.org/officeDocument/2006/relationships/slide" Target="slides/slide47.xml"/><Relationship Id="rId56" Type="http://schemas.openxmlformats.org/officeDocument/2006/relationships/slide" Target="slides/slide55.xml"/><Relationship Id="rId64" Type="http://schemas.openxmlformats.org/officeDocument/2006/relationships/slide" Target="slides/slide63.xml"/><Relationship Id="rId69" Type="http://schemas.openxmlformats.org/officeDocument/2006/relationships/theme" Target="theme/theme1.xml"/><Relationship Id="rId8" Type="http://schemas.openxmlformats.org/officeDocument/2006/relationships/slide" Target="slides/slide7.xml"/><Relationship Id="rId51" Type="http://schemas.openxmlformats.org/officeDocument/2006/relationships/slide" Target="slides/slide50.xml"/><Relationship Id="rId3" Type="http://schemas.openxmlformats.org/officeDocument/2006/relationships/slide" Target="slides/slide2.xml"/><Relationship Id="rId12" Type="http://schemas.openxmlformats.org/officeDocument/2006/relationships/slide" Target="slides/slide11.xml"/><Relationship Id="rId17" Type="http://schemas.openxmlformats.org/officeDocument/2006/relationships/slide" Target="slides/slide16.xml"/><Relationship Id="rId25" Type="http://schemas.openxmlformats.org/officeDocument/2006/relationships/slide" Target="slides/slide24.xml"/><Relationship Id="rId33" Type="http://schemas.openxmlformats.org/officeDocument/2006/relationships/slide" Target="slides/slide32.xml"/><Relationship Id="rId38" Type="http://schemas.openxmlformats.org/officeDocument/2006/relationships/slide" Target="slides/slide37.xml"/><Relationship Id="rId46" Type="http://schemas.openxmlformats.org/officeDocument/2006/relationships/slide" Target="slides/slide45.xml"/><Relationship Id="rId59" Type="http://schemas.openxmlformats.org/officeDocument/2006/relationships/slide" Target="slides/slide58.xml"/><Relationship Id="rId67" Type="http://schemas.openxmlformats.org/officeDocument/2006/relationships/presProps" Target="presProps.xml"/><Relationship Id="rId20" Type="http://schemas.openxmlformats.org/officeDocument/2006/relationships/slide" Target="slides/slide19.xml"/><Relationship Id="rId41" Type="http://schemas.openxmlformats.org/officeDocument/2006/relationships/slide" Target="slides/slide40.xml"/><Relationship Id="rId54" Type="http://schemas.openxmlformats.org/officeDocument/2006/relationships/slide" Target="slides/slide53.xml"/><Relationship Id="rId62" Type="http://schemas.openxmlformats.org/officeDocument/2006/relationships/slide" Target="slides/slide61.xml"/><Relationship Id="rId70" Type="http://schemas.openxmlformats.org/officeDocument/2006/relationships/tableStyles" Target="tableStyles.xml"/><Relationship Id="rId1" Type="http://schemas.openxmlformats.org/officeDocument/2006/relationships/slideMaster" Target="slideMasters/slideMaster1.xml"/><Relationship Id="rId6" Type="http://schemas.openxmlformats.org/officeDocument/2006/relationships/slide" Target="slides/slide5.xml"/><Relationship Id="rId15" Type="http://schemas.openxmlformats.org/officeDocument/2006/relationships/slide" Target="slides/slide14.xml"/><Relationship Id="rId23" Type="http://schemas.openxmlformats.org/officeDocument/2006/relationships/slide" Target="slides/slide22.xml"/><Relationship Id="rId28" Type="http://schemas.openxmlformats.org/officeDocument/2006/relationships/slide" Target="slides/slide27.xml"/><Relationship Id="rId36" Type="http://schemas.openxmlformats.org/officeDocument/2006/relationships/slide" Target="slides/slide35.xml"/><Relationship Id="rId49" Type="http://schemas.openxmlformats.org/officeDocument/2006/relationships/slide" Target="slides/slide48.xml"/><Relationship Id="rId57" Type="http://schemas.openxmlformats.org/officeDocument/2006/relationships/slide" Target="slides/slide56.xml"/><Relationship Id="rId10" Type="http://schemas.openxmlformats.org/officeDocument/2006/relationships/slide" Target="slides/slide9.xml"/><Relationship Id="rId31" Type="http://schemas.openxmlformats.org/officeDocument/2006/relationships/slide" Target="slides/slide30.xml"/><Relationship Id="rId44" Type="http://schemas.openxmlformats.org/officeDocument/2006/relationships/slide" Target="slides/slide43.xml"/><Relationship Id="rId52" Type="http://schemas.openxmlformats.org/officeDocument/2006/relationships/slide" Target="slides/slide51.xml"/><Relationship Id="rId60" Type="http://schemas.openxmlformats.org/officeDocument/2006/relationships/slide" Target="slides/slide59.xml"/><Relationship Id="rId65" Type="http://schemas.openxmlformats.org/officeDocument/2006/relationships/slide" Target="slides/slide64.xml"/><Relationship Id="rId4" Type="http://schemas.openxmlformats.org/officeDocument/2006/relationships/slide" Target="slides/slide3.xml"/><Relationship Id="rId9" Type="http://schemas.openxmlformats.org/officeDocument/2006/relationships/slide" Target="slides/slide8.xml"/><Relationship Id="rId13" Type="http://schemas.openxmlformats.org/officeDocument/2006/relationships/slide" Target="slides/slide12.xml"/><Relationship Id="rId18" Type="http://schemas.openxmlformats.org/officeDocument/2006/relationships/slide" Target="slides/slide17.xml"/><Relationship Id="rId39" Type="http://schemas.openxmlformats.org/officeDocument/2006/relationships/slide" Target="slides/slide38.xml"/><Relationship Id="rId34" Type="http://schemas.openxmlformats.org/officeDocument/2006/relationships/slide" Target="slides/slide33.xml"/><Relationship Id="rId50" Type="http://schemas.openxmlformats.org/officeDocument/2006/relationships/slide" Target="slides/slide49.xml"/><Relationship Id="rId55" Type="http://schemas.openxmlformats.org/officeDocument/2006/relationships/slide" Target="slides/slide54.xml"/></Relationships>
</file>

<file path=ppt/drawings/_rels/vmlDrawing1.vml.rels><?xml version="1.0" encoding="UTF-8" standalone="yes"?>
<Relationships xmlns="http://schemas.openxmlformats.org/package/2006/relationships"><Relationship Id="rId1" Type="http://schemas.openxmlformats.org/officeDocument/2006/relationships/image" Target="../media/image74.wmf"/></Relationships>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2971800" cy="458788"/>
          </a:xfrm>
          <a:prstGeom prst="rect">
            <a:avLst/>
          </a:prstGeom>
        </p:spPr>
        <p:txBody>
          <a:bodyPr vert="horz" lIns="91440" tIns="45720" rIns="91440" bIns="45720" rtlCol="0"/>
          <a:lstStyle>
            <a:lvl1pPr algn="l">
              <a:defRPr sz="1200"/>
            </a:lvl1pPr>
          </a:lstStyle>
          <a:p>
            <a:endParaRPr lang="en-US"/>
          </a:p>
        </p:txBody>
      </p:sp>
      <p:sp>
        <p:nvSpPr>
          <p:cNvPr id="3" name="Date Placeholder 2"/>
          <p:cNvSpPr>
            <a:spLocks noGrp="1"/>
          </p:cNvSpPr>
          <p:nvPr>
            <p:ph type="dt" idx="1"/>
          </p:nvPr>
        </p:nvSpPr>
        <p:spPr>
          <a:xfrm>
            <a:off x="3884613" y="0"/>
            <a:ext cx="2971800" cy="458788"/>
          </a:xfrm>
          <a:prstGeom prst="rect">
            <a:avLst/>
          </a:prstGeom>
        </p:spPr>
        <p:txBody>
          <a:bodyPr vert="horz" lIns="91440" tIns="45720" rIns="91440" bIns="45720" rtlCol="0"/>
          <a:lstStyle>
            <a:lvl1pPr algn="r">
              <a:defRPr sz="1200"/>
            </a:lvl1pPr>
          </a:lstStyle>
          <a:p>
            <a:fld id="{12237F29-C029-0A49-AEB2-4E163B48338B}" type="datetimeFigureOut">
              <a:rPr lang="en-US" smtClean="0"/>
              <a:t>4/20/20</a:t>
            </a:fld>
            <a:endParaRPr lang="en-US"/>
          </a:p>
        </p:txBody>
      </p:sp>
      <p:sp>
        <p:nvSpPr>
          <p:cNvPr id="4" name="Slide Image Placeholder 3"/>
          <p:cNvSpPr>
            <a:spLocks noGrp="1" noRot="1" noChangeAspect="1"/>
          </p:cNvSpPr>
          <p:nvPr>
            <p:ph type="sldImg" idx="2"/>
          </p:nvPr>
        </p:nvSpPr>
        <p:spPr>
          <a:xfrm>
            <a:off x="685800" y="1143000"/>
            <a:ext cx="5486400" cy="3086100"/>
          </a:xfrm>
          <a:prstGeom prst="rect">
            <a:avLst/>
          </a:prstGeom>
          <a:noFill/>
          <a:ln w="12700">
            <a:solidFill>
              <a:prstClr val="black"/>
            </a:solidFill>
          </a:ln>
        </p:spPr>
        <p:txBody>
          <a:bodyPr vert="horz" lIns="91440" tIns="45720" rIns="91440" bIns="45720" rtlCol="0" anchor="ctr"/>
          <a:lstStyle/>
          <a:p>
            <a:endParaRPr lang="en-US"/>
          </a:p>
        </p:txBody>
      </p:sp>
      <p:sp>
        <p:nvSpPr>
          <p:cNvPr id="5" name="Notes Placeholder 4"/>
          <p:cNvSpPr>
            <a:spLocks noGrp="1"/>
          </p:cNvSpPr>
          <p:nvPr>
            <p:ph type="body" sz="quarter" idx="3"/>
          </p:nvPr>
        </p:nvSpPr>
        <p:spPr>
          <a:xfrm>
            <a:off x="685800" y="4400550"/>
            <a:ext cx="5486400" cy="3600450"/>
          </a:xfrm>
          <a:prstGeom prst="rect">
            <a:avLst/>
          </a:prstGeom>
        </p:spPr>
        <p:txBody>
          <a:bodyPr vert="horz" lIns="91440" tIns="45720" rIns="91440" bIns="45720" rtlCol="0"/>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sp>
        <p:nvSpPr>
          <p:cNvPr id="6" name="Footer Placeholder 5"/>
          <p:cNvSpPr>
            <a:spLocks noGrp="1"/>
          </p:cNvSpPr>
          <p:nvPr>
            <p:ph type="ftr" sz="quarter" idx="4"/>
          </p:nvPr>
        </p:nvSpPr>
        <p:spPr>
          <a:xfrm>
            <a:off x="0" y="8685213"/>
            <a:ext cx="2971800" cy="458787"/>
          </a:xfrm>
          <a:prstGeom prst="rect">
            <a:avLst/>
          </a:prstGeom>
        </p:spPr>
        <p:txBody>
          <a:bodyPr vert="horz" lIns="91440" tIns="45720" rIns="91440" bIns="45720" rtlCol="0" anchor="b"/>
          <a:lstStyle>
            <a:lvl1pPr algn="l">
              <a:defRPr sz="1200"/>
            </a:lvl1pPr>
          </a:lstStyle>
          <a:p>
            <a:endParaRPr lang="en-US"/>
          </a:p>
        </p:txBody>
      </p:sp>
      <p:sp>
        <p:nvSpPr>
          <p:cNvPr id="7" name="Slide Number Placeholder 6"/>
          <p:cNvSpPr>
            <a:spLocks noGrp="1"/>
          </p:cNvSpPr>
          <p:nvPr>
            <p:ph type="sldNum" sz="quarter" idx="5"/>
          </p:nvPr>
        </p:nvSpPr>
        <p:spPr>
          <a:xfrm>
            <a:off x="3884613" y="8685213"/>
            <a:ext cx="2971800" cy="458787"/>
          </a:xfrm>
          <a:prstGeom prst="rect">
            <a:avLst/>
          </a:prstGeom>
        </p:spPr>
        <p:txBody>
          <a:bodyPr vert="horz" lIns="91440" tIns="45720" rIns="91440" bIns="45720" rtlCol="0" anchor="b"/>
          <a:lstStyle>
            <a:lvl1pPr algn="r">
              <a:defRPr sz="1200"/>
            </a:lvl1pPr>
          </a:lstStyle>
          <a:p>
            <a:fld id="{555CA6A4-D76F-804D-9E0A-7D6B0F4A594E}" type="slidenum">
              <a:rPr lang="en-US" smtClean="0"/>
              <a:t>‹#›</a:t>
            </a:fld>
            <a:endParaRPr lang="en-US"/>
          </a:p>
        </p:txBody>
      </p:sp>
    </p:spTree>
    <p:extLst>
      <p:ext uri="{BB962C8B-B14F-4D97-AF65-F5344CB8AC3E}">
        <p14:creationId xmlns:p14="http://schemas.microsoft.com/office/powerpoint/2010/main" val="3420135645"/>
      </p:ext>
    </p:extLst>
  </p:cSld>
  <p:clrMap bg1="lt1" tx1="dk1" bg2="lt2" tx2="dk2" accent1="accent1" accent2="accent2" accent3="accent3" accent4="accent4" accent5="accent5" accent6="accent6" hlink="hlink" folHlink="folHlink"/>
  <p:notes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3.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3" Type="http://schemas.openxmlformats.org/officeDocument/2006/relationships/hyperlink" Target="https://pixabay.com/photos/cat-concentration-light-spotlight-3397764/" TargetMode="External"/><Relationship Id="rId2" Type="http://schemas.openxmlformats.org/officeDocument/2006/relationships/slide" Target="../slides/slide5.xml"/><Relationship Id="rId1" Type="http://schemas.openxmlformats.org/officeDocument/2006/relationships/notesMaster" Target="../notesMasters/notesMaster1.xml"/><Relationship Id="rId4" Type="http://schemas.openxmlformats.org/officeDocument/2006/relationships/hyperlink" Target="https://www.123rf.com/photo_95802134_perfect-camouflage-dress-of-a-tabby-domestic-cat.html" TargetMode="Externa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6.xml"/><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2" Type="http://schemas.openxmlformats.org/officeDocument/2006/relationships/slide" Target="../slides/slide7.xml"/><Relationship Id="rId1" Type="http://schemas.openxmlformats.org/officeDocument/2006/relationships/notesMaster" Target="../notesMasters/notesMaster1.xml"/></Relationships>
</file>

<file path=ppt/notesSlides/_rels/notesSlide5.xml.rels><?xml version="1.0" encoding="UTF-8" standalone="yes"?>
<Relationships xmlns="http://schemas.openxmlformats.org/package/2006/relationships"><Relationship Id="rId2" Type="http://schemas.openxmlformats.org/officeDocument/2006/relationships/slide" Target="../slides/slide8.xml"/><Relationship Id="rId1" Type="http://schemas.openxmlformats.org/officeDocument/2006/relationships/notesMaster" Target="../notesMasters/notesMaster1.xml"/></Relationships>
</file>

<file path=ppt/notesSlides/_rels/notesSlide6.xml.rels><?xml version="1.0" encoding="UTF-8" standalone="yes"?>
<Relationships xmlns="http://schemas.openxmlformats.org/package/2006/relationships"><Relationship Id="rId2" Type="http://schemas.openxmlformats.org/officeDocument/2006/relationships/slide" Target="../slides/slide9.xml"/><Relationship Id="rId1" Type="http://schemas.openxmlformats.org/officeDocument/2006/relationships/notesMaster" Target="../notesMasters/notesMaster1.xml"/></Relationships>
</file>

<file path=ppt/notesSlides/_rels/notesSlide7.xml.rels><?xml version="1.0" encoding="UTF-8" standalone="yes"?>
<Relationships xmlns="http://schemas.openxmlformats.org/package/2006/relationships"><Relationship Id="rId2" Type="http://schemas.openxmlformats.org/officeDocument/2006/relationships/slide" Target="../slides/slide10.xml"/><Relationship Id="rId1" Type="http://schemas.openxmlformats.org/officeDocument/2006/relationships/notesMaster" Target="../notesMasters/notesMaster1.xml"/></Relationships>
</file>

<file path=ppt/notesSlides/_rels/notesSlide8.xml.rels><?xml version="1.0" encoding="UTF-8" standalone="yes"?>
<Relationships xmlns="http://schemas.openxmlformats.org/package/2006/relationships"><Relationship Id="rId2" Type="http://schemas.openxmlformats.org/officeDocument/2006/relationships/slide" Target="../slides/slide11.xml"/><Relationship Id="rId1" Type="http://schemas.openxmlformats.org/officeDocument/2006/relationships/notesMaster" Target="../notesMasters/notesMaster1.xml"/></Relationships>
</file>

<file path=ppt/notesSlides/_rels/notesSlide9.xml.rels><?xml version="1.0" encoding="UTF-8" standalone="yes"?>
<Relationships xmlns="http://schemas.openxmlformats.org/package/2006/relationships"><Relationship Id="rId2" Type="http://schemas.openxmlformats.org/officeDocument/2006/relationships/slide" Target="../slides/slide12.xml"/><Relationship Id="rId1" Type="http://schemas.openxmlformats.org/officeDocument/2006/relationships/notesMaster" Target="../notesMasters/notesMaster1.xml"/></Relationships>
</file>

<file path=ppt/notesSlides/_rels/notesSlide10.xml.rels><?xml version="1.0" encoding="UTF-8" standalone="yes"?>
<Relationships xmlns="http://schemas.openxmlformats.org/package/2006/relationships"><Relationship Id="rId2" Type="http://schemas.openxmlformats.org/officeDocument/2006/relationships/slide" Target="../slides/slide14.xml"/><Relationship Id="rId1" Type="http://schemas.openxmlformats.org/officeDocument/2006/relationships/notesMaster" Target="../notesMasters/notesMaster1.xml"/></Relationships>
</file>

<file path=ppt/notesSlides/_rels/notesSlide11.xml.rels><?xml version="1.0" encoding="UTF-8" standalone="yes"?>
<Relationships xmlns="http://schemas.openxmlformats.org/package/2006/relationships"><Relationship Id="rId2" Type="http://schemas.openxmlformats.org/officeDocument/2006/relationships/slide" Target="../slides/slide18.xml"/><Relationship Id="rId1" Type="http://schemas.openxmlformats.org/officeDocument/2006/relationships/notesMaster" Target="../notesMasters/notesMaster1.xml"/></Relationships>
</file>

<file path=ppt/notesSlides/_rels/notesSlide12.xml.rels><?xml version="1.0" encoding="UTF-8" standalone="yes"?>
<Relationships xmlns="http://schemas.openxmlformats.org/package/2006/relationships"><Relationship Id="rId2" Type="http://schemas.openxmlformats.org/officeDocument/2006/relationships/slide" Target="../slides/slide26.xml"/><Relationship Id="rId1" Type="http://schemas.openxmlformats.org/officeDocument/2006/relationships/notesMaster" Target="../notesMasters/notesMaster1.xml"/></Relationships>
</file>

<file path=ppt/notesSlides/_rels/notesSlide13.xml.rels><?xml version="1.0" encoding="UTF-8" standalone="yes"?>
<Relationships xmlns="http://schemas.openxmlformats.org/package/2006/relationships"><Relationship Id="rId2" Type="http://schemas.openxmlformats.org/officeDocument/2006/relationships/slide" Target="../slides/slide34.xml"/><Relationship Id="rId1" Type="http://schemas.openxmlformats.org/officeDocument/2006/relationships/notesMaster" Target="../notesMasters/notesMaster1.xml"/></Relationships>
</file>

<file path=ppt/notesSlides/_rels/notesSlide14.xml.rels><?xml version="1.0" encoding="UTF-8" standalone="yes"?>
<Relationships xmlns="http://schemas.openxmlformats.org/package/2006/relationships"><Relationship Id="rId2" Type="http://schemas.openxmlformats.org/officeDocument/2006/relationships/slide" Target="../slides/slide41.xml"/><Relationship Id="rId1" Type="http://schemas.openxmlformats.org/officeDocument/2006/relationships/notesMaster" Target="../notesMasters/notesMaster1.xml"/></Relationships>
</file>

<file path=ppt/notesSlides/_rels/notesSlide15.xml.rels><?xml version="1.0" encoding="UTF-8" standalone="yes"?>
<Relationships xmlns="http://schemas.openxmlformats.org/package/2006/relationships"><Relationship Id="rId2" Type="http://schemas.openxmlformats.org/officeDocument/2006/relationships/slide" Target="../slides/slide42.xml"/><Relationship Id="rId1" Type="http://schemas.openxmlformats.org/officeDocument/2006/relationships/notesMaster" Target="../notesMasters/notesMaster1.xml"/></Relationships>
</file>

<file path=ppt/notesSlides/_rels/notesSlide16.xml.rels><?xml version="1.0" encoding="UTF-8" standalone="yes"?>
<Relationships xmlns="http://schemas.openxmlformats.org/package/2006/relationships"><Relationship Id="rId2" Type="http://schemas.openxmlformats.org/officeDocument/2006/relationships/slide" Target="../slides/slide46.xml"/><Relationship Id="rId1" Type="http://schemas.openxmlformats.org/officeDocument/2006/relationships/notesMaster" Target="../notesMasters/notesMaster1.xml"/></Relationships>
</file>

<file path=ppt/notesSlides/_rels/notesSlide17.xml.rels><?xml version="1.0" encoding="UTF-8" standalone="yes"?>
<Relationships xmlns="http://schemas.openxmlformats.org/package/2006/relationships"><Relationship Id="rId2" Type="http://schemas.openxmlformats.org/officeDocument/2006/relationships/slide" Target="../slides/slide49.xml"/><Relationship Id="rId1" Type="http://schemas.openxmlformats.org/officeDocument/2006/relationships/notesMaster" Target="../notesMasters/notesMaster1.xml"/></Relationships>
</file>

<file path=ppt/notesSlides/_rels/notesSlide18.xml.rels><?xml version="1.0" encoding="UTF-8" standalone="yes"?>
<Relationships xmlns="http://schemas.openxmlformats.org/package/2006/relationships"><Relationship Id="rId2" Type="http://schemas.openxmlformats.org/officeDocument/2006/relationships/slide" Target="../slides/slide50.xml"/><Relationship Id="rId1" Type="http://schemas.openxmlformats.org/officeDocument/2006/relationships/notesMaster" Target="../notesMasters/notesMaster1.xml"/></Relationships>
</file>

<file path=ppt/notesSlides/_rels/notesSlide19.xml.rels><?xml version="1.0" encoding="UTF-8" standalone="yes"?>
<Relationships xmlns="http://schemas.openxmlformats.org/package/2006/relationships"><Relationship Id="rId2" Type="http://schemas.openxmlformats.org/officeDocument/2006/relationships/slide" Target="../slides/slide58.xml"/><Relationship Id="rId1" Type="http://schemas.openxmlformats.org/officeDocument/2006/relationships/notesMaster" Target="../notesMasters/notesMaster1.xml"/></Relationships>
</file>

<file path=ppt/notesSlides/_rels/notesSlide20.xml.rels><?xml version="1.0" encoding="UTF-8" standalone="yes"?>
<Relationships xmlns="http://schemas.openxmlformats.org/package/2006/relationships"><Relationship Id="rId2" Type="http://schemas.openxmlformats.org/officeDocument/2006/relationships/slide" Target="../slides/slide59.xml"/><Relationship Id="rId1" Type="http://schemas.openxmlformats.org/officeDocument/2006/relationships/notesMaster" Target="../notesMasters/notesMaster1.xml"/></Relationships>
</file>

<file path=ppt/notesSlides/_rels/notesSlide21.xml.rels><?xml version="1.0" encoding="UTF-8" standalone="yes"?>
<Relationships xmlns="http://schemas.openxmlformats.org/package/2006/relationships"><Relationship Id="rId2" Type="http://schemas.openxmlformats.org/officeDocument/2006/relationships/slide" Target="../slides/slide61.xml"/><Relationship Id="rId1" Type="http://schemas.openxmlformats.org/officeDocument/2006/relationships/notesMaster" Target="../notesMasters/notesMaster1.xml"/></Relationships>
</file>

<file path=ppt/notesSlides/_rels/notesSlide22.xml.rels><?xml version="1.0" encoding="UTF-8" standalone="yes"?>
<Relationships xmlns="http://schemas.openxmlformats.org/package/2006/relationships"><Relationship Id="rId3" Type="http://schemas.openxmlformats.org/officeDocument/2006/relationships/hyperlink" Target="https://cornell-rgb.slack.com/archives/DQ9E9UR1R/p1586806465023900" TargetMode="External"/><Relationship Id="rId2" Type="http://schemas.openxmlformats.org/officeDocument/2006/relationships/slide" Target="../slides/slide62.xml"/><Relationship Id="rId1" Type="http://schemas.openxmlformats.org/officeDocument/2006/relationships/notesMaster" Target="../notesMasters/notesMaster1.xml"/><Relationship Id="rId4" Type="http://schemas.openxmlformats.org/officeDocument/2006/relationships/hyperlink" Target="https://cornell-rgb.slack.com/archives/DQ9E9UR1R/p1586806475024200" TargetMode="External"/></Relationships>
</file>

<file path=ppt/notesSlides/_rels/notesSlide23.xml.rels><?xml version="1.0" encoding="UTF-8" standalone="yes"?>
<Relationships xmlns="http://schemas.openxmlformats.org/package/2006/relationships"><Relationship Id="rId2" Type="http://schemas.openxmlformats.org/officeDocument/2006/relationships/slide" Target="../slides/slide64.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endParaRPr lang="en-US" sz="1200" kern="1200" dirty="0">
              <a:solidFill>
                <a:schemeClr val="tx1"/>
              </a:solidFill>
              <a:effectLst/>
              <a:latin typeface="+mn-lt"/>
              <a:ea typeface="+mn-ea"/>
              <a:cs typeface="+mn-cs"/>
            </a:endParaRPr>
          </a:p>
          <a:p>
            <a:pPr marL="0" marR="0" lvl="0" indent="0" algn="l" defTabSz="914400" rtl="0" eaLnBrk="1" fontAlgn="auto" latinLnBrk="0" hangingPunct="1">
              <a:lnSpc>
                <a:spcPct val="100000"/>
              </a:lnSpc>
              <a:spcBef>
                <a:spcPts val="0"/>
              </a:spcBef>
              <a:spcAft>
                <a:spcPts val="0"/>
              </a:spcAft>
              <a:buClrTx/>
              <a:buSzTx/>
              <a:buFontTx/>
              <a:buNone/>
              <a:tabLst/>
              <a:defRPr/>
            </a:pPr>
            <a:endParaRPr lang="en-US" sz="1200" kern="1200" dirty="0">
              <a:solidFill>
                <a:schemeClr val="tx1"/>
              </a:solidFill>
              <a:effectLst/>
              <a:latin typeface="+mn-lt"/>
              <a:ea typeface="+mn-ea"/>
              <a:cs typeface="+mn-cs"/>
            </a:endParaRPr>
          </a:p>
          <a:p>
            <a:pPr marL="0" marR="0" lvl="0" indent="0" algn="l" defTabSz="914400" rtl="0" eaLnBrk="1" fontAlgn="auto" latinLnBrk="0" hangingPunct="1">
              <a:lnSpc>
                <a:spcPct val="100000"/>
              </a:lnSpc>
              <a:spcBef>
                <a:spcPts val="0"/>
              </a:spcBef>
              <a:spcAft>
                <a:spcPts val="0"/>
              </a:spcAft>
              <a:buClrTx/>
              <a:buSzTx/>
              <a:buFontTx/>
              <a:buNone/>
              <a:tabLst/>
              <a:defRPr/>
            </a:pPr>
            <a:r>
              <a:rPr lang="en-US" sz="1200" kern="1200" dirty="0">
                <a:solidFill>
                  <a:schemeClr val="tx1"/>
                </a:solidFill>
                <a:effectLst/>
                <a:latin typeface="+mn-lt"/>
                <a:ea typeface="+mn-ea"/>
                <a:cs typeface="+mn-cs"/>
              </a:rPr>
              <a:t>[This seems simple enough, but…]</a:t>
            </a:r>
          </a:p>
          <a:p>
            <a:pPr marL="0" marR="0" lvl="0" indent="0" algn="l" defTabSz="914400" rtl="0" eaLnBrk="1" fontAlgn="auto" latinLnBrk="0" hangingPunct="1">
              <a:lnSpc>
                <a:spcPct val="100000"/>
              </a:lnSpc>
              <a:spcBef>
                <a:spcPts val="0"/>
              </a:spcBef>
              <a:spcAft>
                <a:spcPts val="0"/>
              </a:spcAft>
              <a:buClrTx/>
              <a:buSzTx/>
              <a:buFontTx/>
              <a:buNone/>
              <a:tabLst/>
              <a:defRPr/>
            </a:pPr>
            <a:endParaRPr lang="en-US" sz="1200" kern="1200" dirty="0">
              <a:solidFill>
                <a:schemeClr val="tx1"/>
              </a:solidFill>
              <a:effectLst/>
              <a:latin typeface="+mn-lt"/>
              <a:ea typeface="+mn-ea"/>
              <a:cs typeface="+mn-cs"/>
            </a:endParaRPr>
          </a:p>
          <a:p>
            <a:pPr marL="0" marR="0" lvl="0" indent="0" algn="l" defTabSz="914400" rtl="0" eaLnBrk="1" fontAlgn="auto" latinLnBrk="0" hangingPunct="1">
              <a:lnSpc>
                <a:spcPct val="100000"/>
              </a:lnSpc>
              <a:spcBef>
                <a:spcPts val="0"/>
              </a:spcBef>
              <a:spcAft>
                <a:spcPts val="0"/>
              </a:spcAft>
              <a:buClrTx/>
              <a:buSzTx/>
              <a:buFontTx/>
              <a:buNone/>
              <a:tabLst/>
              <a:defRPr/>
            </a:pPr>
            <a:r>
              <a:rPr lang="en-US" sz="1200" kern="1200" dirty="0">
                <a:solidFill>
                  <a:schemeClr val="tx1"/>
                </a:solidFill>
                <a:effectLst/>
                <a:latin typeface="+mn-lt"/>
                <a:ea typeface="+mn-ea"/>
                <a:cs typeface="+mn-cs"/>
              </a:rPr>
              <a:t>////</a:t>
            </a:r>
          </a:p>
          <a:p>
            <a:pPr marL="0" marR="0" lvl="0" indent="0" algn="l" defTabSz="914400" rtl="0" eaLnBrk="1" fontAlgn="auto" latinLnBrk="0" hangingPunct="1">
              <a:lnSpc>
                <a:spcPct val="100000"/>
              </a:lnSpc>
              <a:spcBef>
                <a:spcPts val="0"/>
              </a:spcBef>
              <a:spcAft>
                <a:spcPts val="0"/>
              </a:spcAft>
              <a:buClrTx/>
              <a:buSzTx/>
              <a:buFontTx/>
              <a:buNone/>
              <a:tabLst/>
              <a:defRPr/>
            </a:pPr>
            <a:endParaRPr lang="en-US" sz="1200" kern="1200" dirty="0">
              <a:solidFill>
                <a:schemeClr val="tx1"/>
              </a:solidFill>
              <a:effectLst/>
              <a:latin typeface="+mn-lt"/>
              <a:ea typeface="+mn-ea"/>
              <a:cs typeface="+mn-cs"/>
            </a:endParaRPr>
          </a:p>
          <a:p>
            <a:pPr marL="0" marR="0" lvl="0" indent="0" algn="l" defTabSz="914400" rtl="0" eaLnBrk="1" fontAlgn="auto" latinLnBrk="0" hangingPunct="1">
              <a:lnSpc>
                <a:spcPct val="100000"/>
              </a:lnSpc>
              <a:spcBef>
                <a:spcPts val="0"/>
              </a:spcBef>
              <a:spcAft>
                <a:spcPts val="0"/>
              </a:spcAft>
              <a:buClrTx/>
              <a:buSzTx/>
              <a:buFontTx/>
              <a:buNone/>
              <a:tabLst/>
              <a:defRPr/>
            </a:pPr>
            <a:endParaRPr lang="en-US" sz="1200" kern="1200" dirty="0">
              <a:solidFill>
                <a:schemeClr val="tx1"/>
              </a:solidFill>
              <a:effectLst/>
              <a:latin typeface="+mn-lt"/>
              <a:ea typeface="+mn-ea"/>
              <a:cs typeface="+mn-cs"/>
            </a:endParaRPr>
          </a:p>
          <a:p>
            <a:pPr marL="0" marR="0" lvl="0" indent="0" algn="l" defTabSz="914400" rtl="0" eaLnBrk="1" fontAlgn="auto" latinLnBrk="0" hangingPunct="1">
              <a:lnSpc>
                <a:spcPct val="100000"/>
              </a:lnSpc>
              <a:spcBef>
                <a:spcPts val="0"/>
              </a:spcBef>
              <a:spcAft>
                <a:spcPts val="0"/>
              </a:spcAft>
              <a:buClrTx/>
              <a:buSzTx/>
              <a:buFontTx/>
              <a:buNone/>
              <a:tabLst/>
              <a:defRPr/>
            </a:pPr>
            <a:r>
              <a:rPr lang="en-US" sz="1200" kern="1200" dirty="0">
                <a:solidFill>
                  <a:schemeClr val="tx1"/>
                </a:solidFill>
                <a:effectLst/>
                <a:latin typeface="+mn-lt"/>
                <a:ea typeface="+mn-ea"/>
                <a:cs typeface="+mn-cs"/>
              </a:rPr>
              <a:t>f(\begin{matrix}&amp; &amp;\end{matrix})</a:t>
            </a:r>
          </a:p>
          <a:p>
            <a:endParaRPr lang="en-US" dirty="0"/>
          </a:p>
        </p:txBody>
      </p:sp>
      <p:sp>
        <p:nvSpPr>
          <p:cNvPr id="4" name="Slide Number Placeholder 3"/>
          <p:cNvSpPr>
            <a:spLocks noGrp="1"/>
          </p:cNvSpPr>
          <p:nvPr>
            <p:ph type="sldNum" sz="quarter" idx="5"/>
          </p:nvPr>
        </p:nvSpPr>
        <p:spPr/>
        <p:txBody>
          <a:bodyPr/>
          <a:lstStyle/>
          <a:p>
            <a:fld id="{555CA6A4-D76F-804D-9E0A-7D6B0F4A594E}" type="slidenum">
              <a:rPr lang="en-US" smtClean="0"/>
              <a:t>3</a:t>
            </a:fld>
            <a:endParaRPr lang="en-US"/>
          </a:p>
        </p:txBody>
      </p:sp>
    </p:spTree>
    <p:extLst>
      <p:ext uri="{BB962C8B-B14F-4D97-AF65-F5344CB8AC3E}">
        <p14:creationId xmlns:p14="http://schemas.microsoft.com/office/powerpoint/2010/main" val="4152861147"/>
      </p:ext>
    </p:extLst>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a:p>
            <a:endParaRPr lang="en-US" dirty="0"/>
          </a:p>
          <a:p>
            <a:endParaRPr lang="en-US" dirty="0"/>
          </a:p>
          <a:p>
            <a:r>
              <a:rPr lang="en-US" dirty="0"/>
              <a:t>////</a:t>
            </a:r>
          </a:p>
          <a:p>
            <a:r>
              <a:rPr lang="en-US" dirty="0"/>
              <a:t>https://</a:t>
            </a:r>
            <a:r>
              <a:rPr lang="en-US" dirty="0" err="1"/>
              <a:t>i.pinimg.com</a:t>
            </a:r>
            <a:r>
              <a:rPr lang="en-US" dirty="0"/>
              <a:t>/originals/f7/9b/91/f79b910e070483a0ef415e3305597d52.jpg</a:t>
            </a:r>
          </a:p>
          <a:p>
            <a:r>
              <a:rPr lang="en-US" dirty="0">
                <a:hlinkClick r:id="rId3"/>
              </a:rPr>
              <a:t>https://pixabay.com/photos/cat-concentration-light-spotlight-3397764/</a:t>
            </a:r>
            <a:endParaRPr lang="en-US" dirty="0"/>
          </a:p>
          <a:p>
            <a:r>
              <a:rPr lang="en-US" dirty="0">
                <a:hlinkClick r:id="rId4"/>
              </a:rPr>
              <a:t>https://www.123rf.com/photo_95802134_perfect-camouflage-dress-of-a-tabby-domestic-cat.html</a:t>
            </a:r>
            <a:endParaRPr lang="en-US" dirty="0"/>
          </a:p>
        </p:txBody>
      </p:sp>
      <p:sp>
        <p:nvSpPr>
          <p:cNvPr id="4" name="Slide Number Placeholder 3"/>
          <p:cNvSpPr>
            <a:spLocks noGrp="1"/>
          </p:cNvSpPr>
          <p:nvPr>
            <p:ph type="sldNum" sz="quarter" idx="5"/>
          </p:nvPr>
        </p:nvSpPr>
        <p:spPr/>
        <p:txBody>
          <a:bodyPr/>
          <a:lstStyle/>
          <a:p>
            <a:fld id="{555CA6A4-D76F-804D-9E0A-7D6B0F4A594E}" type="slidenum">
              <a:rPr lang="en-US" smtClean="0"/>
              <a:t>5</a:t>
            </a:fld>
            <a:endParaRPr lang="en-US"/>
          </a:p>
        </p:txBody>
      </p:sp>
    </p:spTree>
    <p:extLst>
      <p:ext uri="{BB962C8B-B14F-4D97-AF65-F5344CB8AC3E}">
        <p14:creationId xmlns:p14="http://schemas.microsoft.com/office/powerpoint/2010/main" val="3712993126"/>
      </p:ext>
    </p:extLst>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sz="1200" kern="1200" dirty="0">
              <a:solidFill>
                <a:schemeClr val="tx1"/>
              </a:solidFill>
              <a:effectLst/>
              <a:latin typeface="+mn-lt"/>
              <a:ea typeface="+mn-ea"/>
              <a:cs typeface="+mn-cs"/>
            </a:endParaRPr>
          </a:p>
          <a:p>
            <a:r>
              <a:rPr lang="en-US" sz="1200" kern="1200" dirty="0">
                <a:solidFill>
                  <a:schemeClr val="tx1"/>
                </a:solidFill>
                <a:effectLst/>
                <a:latin typeface="+mn-lt"/>
                <a:ea typeface="+mn-ea"/>
                <a:cs typeface="+mn-cs"/>
              </a:rPr>
              <a:t>///////////</a:t>
            </a:r>
          </a:p>
          <a:p>
            <a:endParaRPr lang="en-US" sz="1200" kern="1200" dirty="0">
              <a:solidFill>
                <a:schemeClr val="tx1"/>
              </a:solidFill>
              <a:effectLst/>
              <a:latin typeface="+mn-lt"/>
              <a:ea typeface="+mn-ea"/>
              <a:cs typeface="+mn-cs"/>
            </a:endParaRPr>
          </a:p>
          <a:p>
            <a:r>
              <a:rPr lang="en-US" sz="1200" kern="1200" dirty="0">
                <a:solidFill>
                  <a:schemeClr val="tx1"/>
                </a:solidFill>
                <a:effectLst/>
                <a:latin typeface="+mn-lt"/>
                <a:ea typeface="+mn-ea"/>
                <a:cs typeface="+mn-cs"/>
              </a:rPr>
              <a:t>\</a:t>
            </a:r>
            <a:r>
              <a:rPr lang="en-US" sz="1200" kern="1200" dirty="0" err="1">
                <a:solidFill>
                  <a:schemeClr val="tx1"/>
                </a:solidFill>
                <a:effectLst/>
                <a:latin typeface="+mn-lt"/>
                <a:ea typeface="+mn-ea"/>
                <a:cs typeface="+mn-cs"/>
              </a:rPr>
              <a:t>usepackage</a:t>
            </a:r>
            <a:r>
              <a:rPr lang="en-US" sz="1200" kern="1200" dirty="0">
                <a:solidFill>
                  <a:schemeClr val="tx1"/>
                </a:solidFill>
                <a:effectLst/>
                <a:latin typeface="+mn-lt"/>
                <a:ea typeface="+mn-ea"/>
                <a:cs typeface="+mn-cs"/>
              </a:rPr>
              <a:t>{</a:t>
            </a:r>
            <a:r>
              <a:rPr lang="en-US" sz="1200" kern="1200" dirty="0" err="1">
                <a:solidFill>
                  <a:schemeClr val="tx1"/>
                </a:solidFill>
                <a:effectLst/>
                <a:latin typeface="+mn-lt"/>
                <a:ea typeface="+mn-ea"/>
                <a:cs typeface="+mn-cs"/>
              </a:rPr>
              <a:t>amsmath</a:t>
            </a:r>
            <a:r>
              <a:rPr lang="en-US" sz="1200" kern="1200" dirty="0">
                <a:solidFill>
                  <a:schemeClr val="tx1"/>
                </a:solidFill>
                <a:effectLst/>
                <a:latin typeface="+mn-lt"/>
                <a:ea typeface="+mn-ea"/>
                <a:cs typeface="+mn-cs"/>
              </a:rPr>
              <a:t>}</a:t>
            </a:r>
          </a:p>
          <a:p>
            <a:r>
              <a:rPr lang="en-US" sz="1200" kern="1200" dirty="0">
                <a:solidFill>
                  <a:schemeClr val="tx1"/>
                </a:solidFill>
                <a:effectLst/>
                <a:latin typeface="+mn-lt"/>
                <a:ea typeface="+mn-ea"/>
                <a:cs typeface="+mn-cs"/>
              </a:rPr>
              <a:t>\</a:t>
            </a:r>
            <a:r>
              <a:rPr lang="en-US" sz="1200" kern="1200" dirty="0" err="1">
                <a:solidFill>
                  <a:schemeClr val="tx1"/>
                </a:solidFill>
                <a:effectLst/>
                <a:latin typeface="+mn-lt"/>
                <a:ea typeface="+mn-ea"/>
                <a:cs typeface="+mn-cs"/>
              </a:rPr>
              <a:t>newcommand</a:t>
            </a:r>
            <a:r>
              <a:rPr lang="en-US" sz="1200" kern="1200" dirty="0">
                <a:solidFill>
                  <a:schemeClr val="tx1"/>
                </a:solidFill>
                <a:effectLst/>
                <a:latin typeface="+mn-lt"/>
                <a:ea typeface="+mn-ea"/>
                <a:cs typeface="+mn-cs"/>
              </a:rPr>
              <a:t>{\</a:t>
            </a:r>
            <a:r>
              <a:rPr lang="en-US" sz="1200" kern="1200" dirty="0" err="1">
                <a:solidFill>
                  <a:schemeClr val="tx1"/>
                </a:solidFill>
                <a:effectLst/>
                <a:latin typeface="+mn-lt"/>
                <a:ea typeface="+mn-ea"/>
                <a:cs typeface="+mn-cs"/>
              </a:rPr>
              <a:t>argmaxo</a:t>
            </a:r>
            <a:r>
              <a:rPr lang="en-US" sz="1200" kern="1200" dirty="0">
                <a:solidFill>
                  <a:schemeClr val="tx1"/>
                </a:solidFill>
                <a:effectLst/>
                <a:latin typeface="+mn-lt"/>
                <a:ea typeface="+mn-ea"/>
                <a:cs typeface="+mn-cs"/>
              </a:rPr>
              <a:t>}[1]{\underset{#1}{argmax}}</a:t>
            </a:r>
          </a:p>
          <a:p>
            <a:pPr marL="0" marR="0" lvl="0" indent="0" algn="l" defTabSz="914400" rtl="0" eaLnBrk="1" fontAlgn="auto" latinLnBrk="0" hangingPunct="1">
              <a:lnSpc>
                <a:spcPct val="100000"/>
              </a:lnSpc>
              <a:spcBef>
                <a:spcPts val="0"/>
              </a:spcBef>
              <a:spcAft>
                <a:spcPts val="0"/>
              </a:spcAft>
              <a:buClrTx/>
              <a:buSzTx/>
              <a:buFontTx/>
              <a:buNone/>
              <a:tabLst/>
              <a:defRPr/>
            </a:pPr>
            <a:endParaRPr lang="en-US" sz="1200" kern="1200" dirty="0">
              <a:solidFill>
                <a:schemeClr val="tx1"/>
              </a:solidFill>
              <a:effectLst/>
              <a:latin typeface="+mn-lt"/>
              <a:ea typeface="+mn-ea"/>
              <a:cs typeface="+mn-cs"/>
            </a:endParaRPr>
          </a:p>
          <a:p>
            <a:pPr marL="0" marR="0" lvl="0" indent="0" algn="l" defTabSz="914400" rtl="0" eaLnBrk="1" fontAlgn="auto" latinLnBrk="0" hangingPunct="1">
              <a:lnSpc>
                <a:spcPct val="100000"/>
              </a:lnSpc>
              <a:spcBef>
                <a:spcPts val="0"/>
              </a:spcBef>
              <a:spcAft>
                <a:spcPts val="0"/>
              </a:spcAft>
              <a:buClrTx/>
              <a:buSzTx/>
              <a:buFontTx/>
              <a:buNone/>
              <a:tabLst/>
              <a:defRPr/>
            </a:pPr>
            <a:r>
              <a:rPr lang="en-US" sz="1200" kern="1200" dirty="0">
                <a:solidFill>
                  <a:schemeClr val="tx1"/>
                </a:solidFill>
                <a:effectLst/>
                <a:latin typeface="+mn-lt"/>
                <a:ea typeface="+mn-ea"/>
                <a:cs typeface="+mn-cs"/>
              </a:rPr>
              <a:t>f(x)=\</a:t>
            </a:r>
            <a:r>
              <a:rPr lang="en-US" sz="1200" kern="1200" dirty="0" err="1">
                <a:solidFill>
                  <a:schemeClr val="tx1"/>
                </a:solidFill>
                <a:effectLst/>
                <a:latin typeface="+mn-lt"/>
                <a:ea typeface="+mn-ea"/>
                <a:cs typeface="+mn-cs"/>
              </a:rPr>
              <a:t>argmaxo</a:t>
            </a:r>
            <a:r>
              <a:rPr lang="en-US" sz="1200" kern="1200" dirty="0">
                <a:solidFill>
                  <a:schemeClr val="tx1"/>
                </a:solidFill>
                <a:effectLst/>
                <a:latin typeface="+mn-lt"/>
                <a:ea typeface="+mn-ea"/>
                <a:cs typeface="+mn-cs"/>
              </a:rPr>
              <a:t>{\</a:t>
            </a:r>
            <a:r>
              <a:rPr lang="en-US" sz="1200" kern="1200" dirty="0" err="1">
                <a:solidFill>
                  <a:schemeClr val="tx1"/>
                </a:solidFill>
                <a:effectLst/>
                <a:latin typeface="+mn-lt"/>
                <a:ea typeface="+mn-ea"/>
                <a:cs typeface="+mn-cs"/>
              </a:rPr>
              <a:t>ell_x</a:t>
            </a:r>
            <a:r>
              <a:rPr lang="en-US" sz="1200" kern="1200" dirty="0">
                <a:solidFill>
                  <a:schemeClr val="tx1"/>
                </a:solidFill>
                <a:effectLst/>
                <a:latin typeface="+mn-lt"/>
                <a:ea typeface="+mn-ea"/>
                <a:cs typeface="+mn-cs"/>
              </a:rPr>
              <a:t>}\; P(\</a:t>
            </a:r>
            <a:r>
              <a:rPr lang="en-US" sz="1200" kern="1200" dirty="0" err="1">
                <a:solidFill>
                  <a:schemeClr val="tx1"/>
                </a:solidFill>
                <a:effectLst/>
                <a:latin typeface="+mn-lt"/>
                <a:ea typeface="+mn-ea"/>
                <a:cs typeface="+mn-cs"/>
              </a:rPr>
              <a:t>ell_x</a:t>
            </a:r>
            <a:r>
              <a:rPr lang="en-US" sz="1200" kern="1200" dirty="0">
                <a:solidFill>
                  <a:schemeClr val="tx1"/>
                </a:solidFill>
                <a:effectLst/>
                <a:latin typeface="+mn-lt"/>
                <a:ea typeface="+mn-ea"/>
                <a:cs typeface="+mn-cs"/>
              </a:rPr>
              <a:t> | data)</a:t>
            </a:r>
          </a:p>
          <a:p>
            <a:endParaRPr lang="en-US" dirty="0"/>
          </a:p>
        </p:txBody>
      </p:sp>
      <p:sp>
        <p:nvSpPr>
          <p:cNvPr id="4" name="Slide Number Placeholder 3"/>
          <p:cNvSpPr>
            <a:spLocks noGrp="1"/>
          </p:cNvSpPr>
          <p:nvPr>
            <p:ph type="sldNum" sz="quarter" idx="5"/>
          </p:nvPr>
        </p:nvSpPr>
        <p:spPr/>
        <p:txBody>
          <a:bodyPr/>
          <a:lstStyle/>
          <a:p>
            <a:fld id="{555CA6A4-D76F-804D-9E0A-7D6B0F4A594E}" type="slidenum">
              <a:rPr lang="en-US" smtClean="0"/>
              <a:t>6</a:t>
            </a:fld>
            <a:endParaRPr lang="en-US"/>
          </a:p>
        </p:txBody>
      </p:sp>
    </p:spTree>
    <p:extLst>
      <p:ext uri="{BB962C8B-B14F-4D97-AF65-F5344CB8AC3E}">
        <p14:creationId xmlns:p14="http://schemas.microsoft.com/office/powerpoint/2010/main" val="2434839060"/>
      </p:ext>
    </p:extLst>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*[high dimensional space]</a:t>
            </a:r>
          </a:p>
          <a:p>
            <a:r>
              <a:rPr lang="en-US" dirty="0"/>
              <a:t>*[we get a bunch of data]</a:t>
            </a:r>
          </a:p>
        </p:txBody>
      </p:sp>
      <p:sp>
        <p:nvSpPr>
          <p:cNvPr id="4" name="Slide Number Placeholder 3"/>
          <p:cNvSpPr>
            <a:spLocks noGrp="1"/>
          </p:cNvSpPr>
          <p:nvPr>
            <p:ph type="sldNum" sz="quarter" idx="5"/>
          </p:nvPr>
        </p:nvSpPr>
        <p:spPr/>
        <p:txBody>
          <a:bodyPr/>
          <a:lstStyle/>
          <a:p>
            <a:fld id="{555CA6A4-D76F-804D-9E0A-7D6B0F4A594E}" type="slidenum">
              <a:rPr lang="en-US" smtClean="0"/>
              <a:t>7</a:t>
            </a:fld>
            <a:endParaRPr lang="en-US"/>
          </a:p>
        </p:txBody>
      </p:sp>
    </p:spTree>
    <p:extLst>
      <p:ext uri="{BB962C8B-B14F-4D97-AF65-F5344CB8AC3E}">
        <p14:creationId xmlns:p14="http://schemas.microsoft.com/office/powerpoint/2010/main" val="1292410722"/>
      </p:ext>
    </p:extLst>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sz="1200" b="0" i="0" kern="1200" dirty="0">
                <a:solidFill>
                  <a:schemeClr val="tx1"/>
                </a:solidFill>
                <a:effectLst/>
                <a:latin typeface="+mn-lt"/>
                <a:ea typeface="+mn-ea"/>
                <a:cs typeface="+mn-cs"/>
              </a:rPr>
              <a:t>[divide space into different regions for different classes]</a:t>
            </a:r>
          </a:p>
          <a:p>
            <a:r>
              <a:rPr lang="en-US" sz="1200" b="0" i="0" kern="1200" dirty="0">
                <a:solidFill>
                  <a:schemeClr val="tx1"/>
                </a:solidFill>
                <a:effectLst/>
                <a:latin typeface="+mn-lt"/>
                <a:ea typeface="+mn-ea"/>
                <a:cs typeface="+mn-cs"/>
              </a:rPr>
              <a:t>Does anyone see a problem with this approach?</a:t>
            </a:r>
          </a:p>
          <a:p>
            <a:endParaRPr lang="en-US" sz="1200" b="0" i="0" kern="1200" dirty="0">
              <a:solidFill>
                <a:schemeClr val="tx1"/>
              </a:solidFill>
              <a:effectLst/>
              <a:latin typeface="+mn-lt"/>
              <a:ea typeface="+mn-ea"/>
              <a:cs typeface="+mn-cs"/>
            </a:endParaRPr>
          </a:p>
          <a:p>
            <a:endParaRPr lang="en-US" dirty="0"/>
          </a:p>
        </p:txBody>
      </p:sp>
      <p:sp>
        <p:nvSpPr>
          <p:cNvPr id="4" name="Slide Number Placeholder 3"/>
          <p:cNvSpPr>
            <a:spLocks noGrp="1"/>
          </p:cNvSpPr>
          <p:nvPr>
            <p:ph type="sldNum" sz="quarter" idx="5"/>
          </p:nvPr>
        </p:nvSpPr>
        <p:spPr/>
        <p:txBody>
          <a:bodyPr/>
          <a:lstStyle/>
          <a:p>
            <a:fld id="{555CA6A4-D76F-804D-9E0A-7D6B0F4A594E}" type="slidenum">
              <a:rPr lang="en-US" smtClean="0"/>
              <a:t>8</a:t>
            </a:fld>
            <a:endParaRPr lang="en-US"/>
          </a:p>
        </p:txBody>
      </p:sp>
    </p:spTree>
    <p:extLst>
      <p:ext uri="{BB962C8B-B14F-4D97-AF65-F5344CB8AC3E}">
        <p14:creationId xmlns:p14="http://schemas.microsoft.com/office/powerpoint/2010/main" val="346164923"/>
      </p:ext>
    </p:extLst>
  </p:cSld>
  <p:clrMapOvr>
    <a:masterClrMapping/>
  </p:clrMapOvr>
</p:notes>
</file>

<file path=ppt/notesSlides/notesSlide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sz="1200" b="0" i="0" kern="1200" dirty="0">
                <a:solidFill>
                  <a:schemeClr val="tx1"/>
                </a:solidFill>
                <a:effectLst/>
                <a:latin typeface="+mn-lt"/>
                <a:ea typeface="+mn-ea"/>
                <a:cs typeface="+mn-cs"/>
              </a:rPr>
              <a:t>12.192,768 pixels</a:t>
            </a:r>
            <a:endParaRPr lang="en-US" dirty="0"/>
          </a:p>
        </p:txBody>
      </p:sp>
      <p:sp>
        <p:nvSpPr>
          <p:cNvPr id="4" name="Slide Number Placeholder 3"/>
          <p:cNvSpPr>
            <a:spLocks noGrp="1"/>
          </p:cNvSpPr>
          <p:nvPr>
            <p:ph type="sldNum" sz="quarter" idx="5"/>
          </p:nvPr>
        </p:nvSpPr>
        <p:spPr/>
        <p:txBody>
          <a:bodyPr/>
          <a:lstStyle/>
          <a:p>
            <a:fld id="{555CA6A4-D76F-804D-9E0A-7D6B0F4A594E}" type="slidenum">
              <a:rPr lang="en-US" smtClean="0"/>
              <a:t>9</a:t>
            </a:fld>
            <a:endParaRPr lang="en-US"/>
          </a:p>
        </p:txBody>
      </p:sp>
    </p:spTree>
    <p:extLst>
      <p:ext uri="{BB962C8B-B14F-4D97-AF65-F5344CB8AC3E}">
        <p14:creationId xmlns:p14="http://schemas.microsoft.com/office/powerpoint/2010/main" val="1183575186"/>
      </p:ext>
    </p:extLst>
  </p:cSld>
  <p:clrMapOvr>
    <a:masterClrMapping/>
  </p:clrMapOvr>
</p:notes>
</file>

<file path=ppt/notesSlides/notesSlide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*[instead we can define distributions over the space of images telling us how likely it is that images are </a:t>
            </a:r>
          </a:p>
          <a:p>
            <a:r>
              <a:rPr lang="en-US" dirty="0"/>
              <a:t>*[toasters} </a:t>
            </a:r>
          </a:p>
          <a:p>
            <a:r>
              <a:rPr lang="en-US" dirty="0"/>
              <a:t>*[or cats]</a:t>
            </a:r>
          </a:p>
          <a:p>
            <a:r>
              <a:rPr lang="en-US" dirty="0"/>
              <a:t>*creating a world that allows for toaster-cats</a:t>
            </a:r>
          </a:p>
          <a:p>
            <a:endParaRPr lang="en-US" dirty="0"/>
          </a:p>
          <a:p>
            <a:r>
              <a:rPr lang="en-US" dirty="0"/>
              <a:t>[and in this case, if you know that two classes should be mutually exclusive, then you can just label images with their most probable class]</a:t>
            </a:r>
          </a:p>
        </p:txBody>
      </p:sp>
      <p:sp>
        <p:nvSpPr>
          <p:cNvPr id="4" name="Slide Number Placeholder 3"/>
          <p:cNvSpPr>
            <a:spLocks noGrp="1"/>
          </p:cNvSpPr>
          <p:nvPr>
            <p:ph type="sldNum" sz="quarter" idx="5"/>
          </p:nvPr>
        </p:nvSpPr>
        <p:spPr/>
        <p:txBody>
          <a:bodyPr/>
          <a:lstStyle/>
          <a:p>
            <a:fld id="{555CA6A4-D76F-804D-9E0A-7D6B0F4A594E}" type="slidenum">
              <a:rPr lang="en-US" smtClean="0"/>
              <a:t>10</a:t>
            </a:fld>
            <a:endParaRPr lang="en-US"/>
          </a:p>
        </p:txBody>
      </p:sp>
    </p:spTree>
    <p:extLst>
      <p:ext uri="{BB962C8B-B14F-4D97-AF65-F5344CB8AC3E}">
        <p14:creationId xmlns:p14="http://schemas.microsoft.com/office/powerpoint/2010/main" val="2991424241"/>
      </p:ext>
    </p:extLst>
  </p:cSld>
  <p:clrMapOvr>
    <a:masterClrMapping/>
  </p:clrMapOvr>
</p:notes>
</file>

<file path=ppt/notesSlides/notesSlide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sz="1200" b="0" i="0" kern="1200" dirty="0">
                <a:solidFill>
                  <a:schemeClr val="tx1"/>
                </a:solidFill>
                <a:effectLst/>
                <a:latin typeface="+mn-lt"/>
                <a:ea typeface="+mn-ea"/>
                <a:cs typeface="+mn-cs"/>
              </a:rPr>
              <a:t>12.192,768 pixels</a:t>
            </a:r>
            <a:endParaRPr lang="en-US" dirty="0"/>
          </a:p>
        </p:txBody>
      </p:sp>
      <p:sp>
        <p:nvSpPr>
          <p:cNvPr id="4" name="Slide Number Placeholder 3"/>
          <p:cNvSpPr>
            <a:spLocks noGrp="1"/>
          </p:cNvSpPr>
          <p:nvPr>
            <p:ph type="sldNum" sz="quarter" idx="5"/>
          </p:nvPr>
        </p:nvSpPr>
        <p:spPr/>
        <p:txBody>
          <a:bodyPr/>
          <a:lstStyle/>
          <a:p>
            <a:fld id="{555CA6A4-D76F-804D-9E0A-7D6B0F4A594E}" type="slidenum">
              <a:rPr lang="en-US" smtClean="0"/>
              <a:t>11</a:t>
            </a:fld>
            <a:endParaRPr lang="en-US"/>
          </a:p>
        </p:txBody>
      </p:sp>
    </p:spTree>
    <p:extLst>
      <p:ext uri="{BB962C8B-B14F-4D97-AF65-F5344CB8AC3E}">
        <p14:creationId xmlns:p14="http://schemas.microsoft.com/office/powerpoint/2010/main" val="3915871342"/>
      </p:ext>
    </p:extLst>
  </p:cSld>
  <p:clrMapOvr>
    <a:masterClrMapping/>
  </p:clrMapOvr>
</p:notes>
</file>

<file path=ppt/notesSlides/notesSlide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sz="1200" b="0" i="0" kern="1200" dirty="0">
                <a:solidFill>
                  <a:schemeClr val="tx1"/>
                </a:solidFill>
                <a:effectLst/>
                <a:latin typeface="+mn-lt"/>
                <a:ea typeface="+mn-ea"/>
                <a:cs typeface="+mn-cs"/>
              </a:rPr>
              <a:t>12.192,768 pixels</a:t>
            </a:r>
            <a:endParaRPr lang="en-US" dirty="0"/>
          </a:p>
        </p:txBody>
      </p:sp>
      <p:sp>
        <p:nvSpPr>
          <p:cNvPr id="4" name="Slide Number Placeholder 3"/>
          <p:cNvSpPr>
            <a:spLocks noGrp="1"/>
          </p:cNvSpPr>
          <p:nvPr>
            <p:ph type="sldNum" sz="quarter" idx="5"/>
          </p:nvPr>
        </p:nvSpPr>
        <p:spPr/>
        <p:txBody>
          <a:bodyPr/>
          <a:lstStyle/>
          <a:p>
            <a:fld id="{555CA6A4-D76F-804D-9E0A-7D6B0F4A594E}" type="slidenum">
              <a:rPr lang="en-US" smtClean="0"/>
              <a:t>12</a:t>
            </a:fld>
            <a:endParaRPr lang="en-US"/>
          </a:p>
        </p:txBody>
      </p:sp>
    </p:spTree>
    <p:extLst>
      <p:ext uri="{BB962C8B-B14F-4D97-AF65-F5344CB8AC3E}">
        <p14:creationId xmlns:p14="http://schemas.microsoft.com/office/powerpoint/2010/main" val="3089773444"/>
      </p:ext>
    </p:extLst>
  </p:cSld>
  <p:clrMapOvr>
    <a:masterClrMapping/>
  </p:clrMapOvr>
</p:notes>
</file>

<file path=ppt/notesSlides/notesSlide1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In practice, there are two steps to image classification: training, and testing</a:t>
            </a:r>
          </a:p>
        </p:txBody>
      </p:sp>
      <p:sp>
        <p:nvSpPr>
          <p:cNvPr id="4" name="Slide Number Placeholder 3"/>
          <p:cNvSpPr>
            <a:spLocks noGrp="1"/>
          </p:cNvSpPr>
          <p:nvPr>
            <p:ph type="sldNum" sz="quarter" idx="5"/>
          </p:nvPr>
        </p:nvSpPr>
        <p:spPr/>
        <p:txBody>
          <a:bodyPr/>
          <a:lstStyle/>
          <a:p>
            <a:fld id="{555CA6A4-D76F-804D-9E0A-7D6B0F4A594E}" type="slidenum">
              <a:rPr lang="en-US" smtClean="0"/>
              <a:t>14</a:t>
            </a:fld>
            <a:endParaRPr lang="en-US"/>
          </a:p>
        </p:txBody>
      </p:sp>
    </p:spTree>
    <p:extLst>
      <p:ext uri="{BB962C8B-B14F-4D97-AF65-F5344CB8AC3E}">
        <p14:creationId xmlns:p14="http://schemas.microsoft.com/office/powerpoint/2010/main" val="3039467260"/>
      </p:ext>
    </p:extLst>
  </p:cSld>
  <p:clrMapOvr>
    <a:masterClrMapping/>
  </p:clrMapOvr>
</p:notes>
</file>

<file path=ppt/notesSlides/notesSlide1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So for example, there is a small dataset called cifar-10 that is often used for teaching classification</a:t>
            </a:r>
          </a:p>
          <a:p>
            <a:r>
              <a:rPr lang="en-US" dirty="0"/>
              <a:t>It has a fair number of images in it,</a:t>
            </a:r>
          </a:p>
          <a:p>
            <a:r>
              <a:rPr lang="en-US" dirty="0"/>
              <a:t>But each image is only 32x32 pixels</a:t>
            </a:r>
          </a:p>
          <a:p>
            <a:r>
              <a:rPr lang="en-US" dirty="0"/>
              <a:t>Which is convenient for rapid experimentation on a budget, but does make the images hard to see, so I apologize for that</a:t>
            </a:r>
          </a:p>
          <a:p>
            <a:endParaRPr lang="en-US" dirty="0"/>
          </a:p>
        </p:txBody>
      </p:sp>
      <p:sp>
        <p:nvSpPr>
          <p:cNvPr id="4" name="Slide Number Placeholder 3"/>
          <p:cNvSpPr>
            <a:spLocks noGrp="1"/>
          </p:cNvSpPr>
          <p:nvPr>
            <p:ph type="sldNum" sz="quarter" idx="5"/>
          </p:nvPr>
        </p:nvSpPr>
        <p:spPr/>
        <p:txBody>
          <a:bodyPr/>
          <a:lstStyle/>
          <a:p>
            <a:fld id="{555CA6A4-D76F-804D-9E0A-7D6B0F4A594E}" type="slidenum">
              <a:rPr lang="en-US" smtClean="0"/>
              <a:t>18</a:t>
            </a:fld>
            <a:endParaRPr lang="en-US"/>
          </a:p>
        </p:txBody>
      </p:sp>
    </p:spTree>
    <p:extLst>
      <p:ext uri="{BB962C8B-B14F-4D97-AF65-F5344CB8AC3E}">
        <p14:creationId xmlns:p14="http://schemas.microsoft.com/office/powerpoint/2010/main" val="890273284"/>
      </p:ext>
    </p:extLst>
  </p:cSld>
  <p:clrMapOvr>
    <a:masterClrMapping/>
  </p:clrMapOvr>
</p:notes>
</file>

<file path=ppt/notesSlides/notesSlide1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fld id="{2A8A4206-02EB-4F55-B83C-8E908C558B6E}" type="slidenum">
              <a:rPr lang="en-US" smtClean="0"/>
              <a:pPr/>
              <a:t>26</a:t>
            </a:fld>
            <a:endParaRPr lang="en-US"/>
          </a:p>
        </p:txBody>
      </p:sp>
    </p:spTree>
    <p:extLst>
      <p:ext uri="{BB962C8B-B14F-4D97-AF65-F5344CB8AC3E}">
        <p14:creationId xmlns:p14="http://schemas.microsoft.com/office/powerpoint/2010/main" val="2824892548"/>
      </p:ext>
    </p:extLst>
  </p:cSld>
  <p:clrMapOvr>
    <a:masterClrMapping/>
  </p:clrMapOvr>
</p:notes>
</file>

<file path=ppt/notesSlides/notesSlide1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5"/>
          </p:nvPr>
        </p:nvSpPr>
        <p:spPr/>
        <p:txBody>
          <a:bodyPr/>
          <a:lstStyle/>
          <a:p>
            <a:fld id="{555CA6A4-D76F-804D-9E0A-7D6B0F4A594E}" type="slidenum">
              <a:rPr lang="en-US" smtClean="0"/>
              <a:t>34</a:t>
            </a:fld>
            <a:endParaRPr lang="en-US"/>
          </a:p>
        </p:txBody>
      </p:sp>
    </p:spTree>
    <p:extLst>
      <p:ext uri="{BB962C8B-B14F-4D97-AF65-F5344CB8AC3E}">
        <p14:creationId xmlns:p14="http://schemas.microsoft.com/office/powerpoint/2010/main" val="3931745456"/>
      </p:ext>
    </p:extLst>
  </p:cSld>
  <p:clrMapOvr>
    <a:masterClrMapping/>
  </p:clrMapOvr>
</p:notes>
</file>

<file path=ppt/notesSlides/notesSlide1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*[high dimensional space]</a:t>
            </a:r>
          </a:p>
          <a:p>
            <a:r>
              <a:rPr lang="en-US" dirty="0"/>
              <a:t>*[we get a bunch of data]</a:t>
            </a:r>
          </a:p>
        </p:txBody>
      </p:sp>
      <p:sp>
        <p:nvSpPr>
          <p:cNvPr id="4" name="Slide Number Placeholder 3"/>
          <p:cNvSpPr>
            <a:spLocks noGrp="1"/>
          </p:cNvSpPr>
          <p:nvPr>
            <p:ph type="sldNum" sz="quarter" idx="5"/>
          </p:nvPr>
        </p:nvSpPr>
        <p:spPr/>
        <p:txBody>
          <a:bodyPr/>
          <a:lstStyle/>
          <a:p>
            <a:fld id="{555CA6A4-D76F-804D-9E0A-7D6B0F4A594E}" type="slidenum">
              <a:rPr lang="en-US" smtClean="0"/>
              <a:t>41</a:t>
            </a:fld>
            <a:endParaRPr lang="en-US"/>
          </a:p>
        </p:txBody>
      </p:sp>
    </p:spTree>
    <p:extLst>
      <p:ext uri="{BB962C8B-B14F-4D97-AF65-F5344CB8AC3E}">
        <p14:creationId xmlns:p14="http://schemas.microsoft.com/office/powerpoint/2010/main" val="35254029"/>
      </p:ext>
    </p:extLst>
  </p:cSld>
  <p:clrMapOvr>
    <a:masterClrMapping/>
  </p:clrMapOvr>
</p:notes>
</file>

<file path=ppt/notesSlides/notesSlide1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*[high dimensional space]</a:t>
            </a:r>
          </a:p>
          <a:p>
            <a:r>
              <a:rPr lang="en-US" dirty="0"/>
              <a:t>*[we get a bunch of data]</a:t>
            </a:r>
          </a:p>
        </p:txBody>
      </p:sp>
      <p:sp>
        <p:nvSpPr>
          <p:cNvPr id="4" name="Slide Number Placeholder 3"/>
          <p:cNvSpPr>
            <a:spLocks noGrp="1"/>
          </p:cNvSpPr>
          <p:nvPr>
            <p:ph type="sldNum" sz="quarter" idx="5"/>
          </p:nvPr>
        </p:nvSpPr>
        <p:spPr/>
        <p:txBody>
          <a:bodyPr/>
          <a:lstStyle/>
          <a:p>
            <a:fld id="{555CA6A4-D76F-804D-9E0A-7D6B0F4A594E}" type="slidenum">
              <a:rPr lang="en-US" smtClean="0"/>
              <a:t>42</a:t>
            </a:fld>
            <a:endParaRPr lang="en-US"/>
          </a:p>
        </p:txBody>
      </p:sp>
    </p:spTree>
    <p:extLst>
      <p:ext uri="{BB962C8B-B14F-4D97-AF65-F5344CB8AC3E}">
        <p14:creationId xmlns:p14="http://schemas.microsoft.com/office/powerpoint/2010/main" val="2628755609"/>
      </p:ext>
    </p:extLst>
  </p:cSld>
  <p:clrMapOvr>
    <a:masterClrMapping/>
  </p:clrMapOvr>
</p:notes>
</file>

<file path=ppt/notesSlides/notesSlide1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5"/>
          </p:nvPr>
        </p:nvSpPr>
        <p:spPr/>
        <p:txBody>
          <a:bodyPr/>
          <a:lstStyle/>
          <a:p>
            <a:fld id="{555CA6A4-D76F-804D-9E0A-7D6B0F4A594E}" type="slidenum">
              <a:rPr lang="en-US" smtClean="0"/>
              <a:t>46</a:t>
            </a:fld>
            <a:endParaRPr lang="en-US"/>
          </a:p>
        </p:txBody>
      </p:sp>
    </p:spTree>
    <p:extLst>
      <p:ext uri="{BB962C8B-B14F-4D97-AF65-F5344CB8AC3E}">
        <p14:creationId xmlns:p14="http://schemas.microsoft.com/office/powerpoint/2010/main" val="3094305897"/>
      </p:ext>
    </p:extLst>
  </p:cSld>
  <p:clrMapOvr>
    <a:masterClrMapping/>
  </p:clrMapOvr>
</p:notes>
</file>

<file path=ppt/notesSlides/notesSlide1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Each class is associated with a hyperplane, defined by our parameters, that separates positive exampled from negative ones</a:t>
            </a:r>
          </a:p>
          <a:p>
            <a:r>
              <a:rPr lang="en-US" dirty="0"/>
              <a:t>*[So our cats]</a:t>
            </a:r>
          </a:p>
        </p:txBody>
      </p:sp>
      <p:sp>
        <p:nvSpPr>
          <p:cNvPr id="4" name="Slide Number Placeholder 3"/>
          <p:cNvSpPr>
            <a:spLocks noGrp="1"/>
          </p:cNvSpPr>
          <p:nvPr>
            <p:ph type="sldNum" sz="quarter" idx="5"/>
          </p:nvPr>
        </p:nvSpPr>
        <p:spPr/>
        <p:txBody>
          <a:bodyPr/>
          <a:lstStyle/>
          <a:p>
            <a:fld id="{555CA6A4-D76F-804D-9E0A-7D6B0F4A594E}" type="slidenum">
              <a:rPr lang="en-US" smtClean="0"/>
              <a:t>49</a:t>
            </a:fld>
            <a:endParaRPr lang="en-US"/>
          </a:p>
        </p:txBody>
      </p:sp>
    </p:spTree>
    <p:extLst>
      <p:ext uri="{BB962C8B-B14F-4D97-AF65-F5344CB8AC3E}">
        <p14:creationId xmlns:p14="http://schemas.microsoft.com/office/powerpoint/2010/main" val="814054084"/>
      </p:ext>
    </p:extLst>
  </p:cSld>
  <p:clrMapOvr>
    <a:masterClrMapping/>
  </p:clrMapOvr>
</p:notes>
</file>

<file path=ppt/notesSlides/notesSlide1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Each row of W is a</a:t>
            </a:r>
            <a:r>
              <a:rPr lang="en-US" baseline="0" dirty="0"/>
              <a:t> template for that class</a:t>
            </a:r>
          </a:p>
          <a:p>
            <a:endParaRPr lang="en-US" baseline="0" dirty="0"/>
          </a:p>
          <a:p>
            <a:endParaRPr lang="en-US" baseline="0" dirty="0"/>
          </a:p>
          <a:p>
            <a:endParaRPr lang="en-US" baseline="0" dirty="0"/>
          </a:p>
          <a:p>
            <a:pPr marL="0" marR="0" lvl="0" indent="0" algn="l" defTabSz="914400" rtl="0" eaLnBrk="1" fontAlgn="auto" latinLnBrk="0" hangingPunct="1">
              <a:lnSpc>
                <a:spcPct val="100000"/>
              </a:lnSpc>
              <a:spcBef>
                <a:spcPts val="0"/>
              </a:spcBef>
              <a:spcAft>
                <a:spcPts val="0"/>
              </a:spcAft>
              <a:buClrTx/>
              <a:buSzTx/>
              <a:buFontTx/>
              <a:buNone/>
              <a:tabLst/>
              <a:defRPr/>
            </a:pPr>
            <a:r>
              <a:rPr lang="en-US" sz="1200" kern="1200" dirty="0">
                <a:solidFill>
                  <a:schemeClr val="tx1"/>
                </a:solidFill>
                <a:effectLst/>
                <a:latin typeface="+mn-lt"/>
                <a:ea typeface="+mn-ea"/>
                <a:cs typeface="+mn-cs"/>
              </a:rPr>
              <a:t>f(</a:t>
            </a:r>
            <a:r>
              <a:rPr lang="en-US" sz="1200" kern="1200" dirty="0" err="1">
                <a:solidFill>
                  <a:schemeClr val="tx1"/>
                </a:solidFill>
                <a:effectLst/>
                <a:latin typeface="+mn-lt"/>
                <a:ea typeface="+mn-ea"/>
                <a:cs typeface="+mn-cs"/>
              </a:rPr>
              <a:t>x_i,W,b</a:t>
            </a:r>
            <a:r>
              <a:rPr lang="en-US" sz="1200" kern="1200" dirty="0">
                <a:solidFill>
                  <a:schemeClr val="tx1"/>
                </a:solidFill>
                <a:effectLst/>
                <a:latin typeface="+mn-lt"/>
                <a:ea typeface="+mn-ea"/>
                <a:cs typeface="+mn-cs"/>
              </a:rPr>
              <a:t>)=</a:t>
            </a:r>
            <a:r>
              <a:rPr lang="en-US" sz="1200" kern="1200" dirty="0" err="1">
                <a:solidFill>
                  <a:schemeClr val="tx1"/>
                </a:solidFill>
                <a:effectLst/>
                <a:latin typeface="+mn-lt"/>
                <a:ea typeface="+mn-ea"/>
                <a:cs typeface="+mn-cs"/>
              </a:rPr>
              <a:t>Wx_i+b</a:t>
            </a:r>
            <a:endParaRPr lang="en-US" sz="1200" kern="1200" dirty="0">
              <a:solidFill>
                <a:schemeClr val="tx1"/>
              </a:solidFill>
              <a:effectLst/>
              <a:latin typeface="+mn-lt"/>
              <a:ea typeface="+mn-ea"/>
              <a:cs typeface="+mn-cs"/>
            </a:endParaRPr>
          </a:p>
          <a:p>
            <a:endParaRPr lang="en-US" dirty="0"/>
          </a:p>
        </p:txBody>
      </p:sp>
      <p:sp>
        <p:nvSpPr>
          <p:cNvPr id="4" name="Slide Number Placeholder 3"/>
          <p:cNvSpPr>
            <a:spLocks noGrp="1"/>
          </p:cNvSpPr>
          <p:nvPr>
            <p:ph type="sldNum" sz="quarter" idx="10"/>
          </p:nvPr>
        </p:nvSpPr>
        <p:spPr/>
        <p:txBody>
          <a:bodyPr/>
          <a:lstStyle/>
          <a:p>
            <a:fld id="{2A8A4206-02EB-4F55-B83C-8E908C558B6E}" type="slidenum">
              <a:rPr lang="en-US" smtClean="0"/>
              <a:pPr/>
              <a:t>50</a:t>
            </a:fld>
            <a:endParaRPr lang="en-US"/>
          </a:p>
        </p:txBody>
      </p:sp>
    </p:spTree>
    <p:extLst>
      <p:ext uri="{BB962C8B-B14F-4D97-AF65-F5344CB8AC3E}">
        <p14:creationId xmlns:p14="http://schemas.microsoft.com/office/powerpoint/2010/main" val="1910577998"/>
      </p:ext>
    </p:extLst>
  </p:cSld>
  <p:clrMapOvr>
    <a:masterClrMapping/>
  </p:clrMapOvr>
</p:notes>
</file>

<file path=ppt/notesSlides/notesSlide1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fld id="{2A8A4206-02EB-4F55-B83C-8E908C558B6E}" type="slidenum">
              <a:rPr lang="en-US" smtClean="0"/>
              <a:pPr/>
              <a:t>58</a:t>
            </a:fld>
            <a:endParaRPr lang="en-US"/>
          </a:p>
        </p:txBody>
      </p:sp>
    </p:spTree>
    <p:extLst>
      <p:ext uri="{BB962C8B-B14F-4D97-AF65-F5344CB8AC3E}">
        <p14:creationId xmlns:p14="http://schemas.microsoft.com/office/powerpoint/2010/main" val="305827417"/>
      </p:ext>
    </p:extLst>
  </p:cSld>
  <p:clrMapOvr>
    <a:masterClrMapping/>
  </p:clrMapOvr>
</p:notes>
</file>

<file path=ppt/notesSlides/notesSlide2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5842" name="Rectangle 7"/>
          <p:cNvSpPr>
            <a:spLocks noGrp="1" noChangeArrowheads="1"/>
          </p:cNvSpPr>
          <p:nvPr>
            <p:ph type="sldNum" sz="quarter" idx="5"/>
          </p:nvPr>
        </p:nvSpPr>
        <p:spPr>
          <a:noFill/>
        </p:spPr>
        <p:txBody>
          <a:bodyPr/>
          <a:lstStyle/>
          <a:p>
            <a:fld id="{3726BAFA-5131-4BD2-8741-D6A9B82D8B51}" type="slidenum">
              <a:rPr lang="en-US"/>
              <a:pPr/>
              <a:t>59</a:t>
            </a:fld>
            <a:endParaRPr lang="en-US"/>
          </a:p>
        </p:txBody>
      </p:sp>
      <p:sp>
        <p:nvSpPr>
          <p:cNvPr id="35843" name="Rectangle 2"/>
          <p:cNvSpPr>
            <a:spLocks noGrp="1" noRot="1" noChangeAspect="1" noChangeArrowheads="1" noTextEdit="1"/>
          </p:cNvSpPr>
          <p:nvPr>
            <p:ph type="sldImg"/>
          </p:nvPr>
        </p:nvSpPr>
        <p:spPr>
          <a:ln/>
        </p:spPr>
      </p:sp>
      <p:sp>
        <p:nvSpPr>
          <p:cNvPr id="35844" name="Rectangle 3"/>
          <p:cNvSpPr>
            <a:spLocks noGrp="1" noChangeArrowheads="1"/>
          </p:cNvSpPr>
          <p:nvPr>
            <p:ph type="body" idx="1"/>
          </p:nvPr>
        </p:nvSpPr>
        <p:spPr>
          <a:noFill/>
          <a:ln/>
        </p:spPr>
        <p:txBody>
          <a:bodyPr/>
          <a:lstStyle/>
          <a:p>
            <a:pPr eaLnBrk="1" hangingPunct="1"/>
            <a:endParaRPr lang="en-US"/>
          </a:p>
        </p:txBody>
      </p:sp>
    </p:spTree>
    <p:extLst>
      <p:ext uri="{BB962C8B-B14F-4D97-AF65-F5344CB8AC3E}">
        <p14:creationId xmlns:p14="http://schemas.microsoft.com/office/powerpoint/2010/main" val="2991737708"/>
      </p:ext>
    </p:extLst>
  </p:cSld>
  <p:clrMapOvr>
    <a:masterClrMapping/>
  </p:clrMapOvr>
</p:notes>
</file>

<file path=ppt/notesSlides/notesSlide2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sz="1200" kern="1200" dirty="0">
                <a:solidFill>
                  <a:schemeClr val="tx1"/>
                </a:solidFill>
                <a:latin typeface="+mn-lt"/>
                <a:ea typeface="+mn-ea"/>
                <a:cs typeface="+mn-cs"/>
              </a:rPr>
              <a:t>We interpret scores as unnormalized log probabilities of the classes</a:t>
            </a:r>
          </a:p>
          <a:p>
            <a:endParaRPr lang="en-US" sz="1200" kern="1200" dirty="0">
              <a:solidFill>
                <a:schemeClr val="tx1"/>
              </a:solidFill>
              <a:latin typeface="+mn-lt"/>
              <a:ea typeface="+mn-ea"/>
              <a:cs typeface="+mn-cs"/>
            </a:endParaRPr>
          </a:p>
          <a:p>
            <a:endParaRPr lang="en-US" sz="1200" kern="1200" dirty="0">
              <a:solidFill>
                <a:schemeClr val="tx1"/>
              </a:solidFill>
              <a:latin typeface="+mn-lt"/>
              <a:ea typeface="+mn-ea"/>
              <a:cs typeface="+mn-cs"/>
            </a:endParaRPr>
          </a:p>
          <a:p>
            <a:endParaRPr lang="en-US" sz="1200" kern="1200" dirty="0">
              <a:solidFill>
                <a:schemeClr val="tx1"/>
              </a:solidFill>
              <a:latin typeface="+mn-lt"/>
              <a:ea typeface="+mn-ea"/>
              <a:cs typeface="+mn-cs"/>
            </a:endParaRPr>
          </a:p>
          <a:p>
            <a:r>
              <a:rPr lang="en-US" sz="1200" kern="1200" dirty="0">
                <a:solidFill>
                  <a:schemeClr val="tx1"/>
                </a:solidFill>
                <a:latin typeface="+mn-lt"/>
                <a:ea typeface="+mn-ea"/>
                <a:cs typeface="+mn-cs"/>
              </a:rPr>
              <a:t>The binary logistic model is used to predict a binary response based on one or more predictor variables (features).</a:t>
            </a:r>
          </a:p>
          <a:p>
            <a:r>
              <a:rPr lang="en-US" sz="1200" kern="1200" dirty="0">
                <a:solidFill>
                  <a:schemeClr val="tx1"/>
                </a:solidFill>
                <a:latin typeface="+mn-lt"/>
                <a:ea typeface="+mn-ea"/>
                <a:cs typeface="+mn-cs"/>
              </a:rPr>
              <a:t>Notation: </a:t>
            </a:r>
            <a:r>
              <a:rPr lang="en-US" sz="1200" kern="1200" dirty="0" err="1">
                <a:solidFill>
                  <a:schemeClr val="tx1"/>
                </a:solidFill>
                <a:latin typeface="+mn-lt"/>
                <a:ea typeface="+mn-ea"/>
                <a:cs typeface="+mn-cs"/>
              </a:rPr>
              <a:t>f_j</a:t>
            </a:r>
            <a:r>
              <a:rPr lang="en-US" sz="1200" kern="1200" dirty="0">
                <a:solidFill>
                  <a:schemeClr val="tx1"/>
                </a:solidFill>
                <a:latin typeface="+mn-lt"/>
                <a:ea typeface="+mn-ea"/>
                <a:cs typeface="+mn-cs"/>
              </a:rPr>
              <a:t> is the </a:t>
            </a:r>
            <a:r>
              <a:rPr lang="en-US" sz="1200" kern="1200" dirty="0" err="1">
                <a:solidFill>
                  <a:schemeClr val="tx1"/>
                </a:solidFill>
                <a:latin typeface="+mn-lt"/>
                <a:ea typeface="+mn-ea"/>
                <a:cs typeface="+mn-cs"/>
              </a:rPr>
              <a:t>jth</a:t>
            </a:r>
            <a:r>
              <a:rPr lang="en-US" sz="1200" kern="1200" dirty="0">
                <a:solidFill>
                  <a:schemeClr val="tx1"/>
                </a:solidFill>
                <a:latin typeface="+mn-lt"/>
                <a:ea typeface="+mn-ea"/>
                <a:cs typeface="+mn-cs"/>
              </a:rPr>
              <a:t> element of the vector of class scores f.</a:t>
            </a:r>
          </a:p>
          <a:p>
            <a:r>
              <a:rPr lang="en-US" sz="1200" kern="1200" dirty="0">
                <a:solidFill>
                  <a:schemeClr val="tx1"/>
                </a:solidFill>
                <a:latin typeface="+mn-lt"/>
                <a:ea typeface="+mn-ea"/>
                <a:cs typeface="+mn-cs"/>
              </a:rPr>
              <a:t> </a:t>
            </a:r>
            <a:endParaRPr lang="en-US" dirty="0"/>
          </a:p>
        </p:txBody>
      </p:sp>
      <p:sp>
        <p:nvSpPr>
          <p:cNvPr id="4" name="Slide Number Placeholder 3"/>
          <p:cNvSpPr>
            <a:spLocks noGrp="1"/>
          </p:cNvSpPr>
          <p:nvPr>
            <p:ph type="sldNum" sz="quarter" idx="10"/>
          </p:nvPr>
        </p:nvSpPr>
        <p:spPr/>
        <p:txBody>
          <a:bodyPr/>
          <a:lstStyle/>
          <a:p>
            <a:fld id="{2A8A4206-02EB-4F55-B83C-8E908C558B6E}" type="slidenum">
              <a:rPr lang="en-US" smtClean="0"/>
              <a:pPr/>
              <a:t>61</a:t>
            </a:fld>
            <a:endParaRPr lang="en-US"/>
          </a:p>
        </p:txBody>
      </p:sp>
    </p:spTree>
    <p:extLst>
      <p:ext uri="{BB962C8B-B14F-4D97-AF65-F5344CB8AC3E}">
        <p14:creationId xmlns:p14="http://schemas.microsoft.com/office/powerpoint/2010/main" val="894472503"/>
      </p:ext>
    </p:extLst>
  </p:cSld>
  <p:clrMapOvr>
    <a:masterClrMapping/>
  </p:clrMapOvr>
</p:notes>
</file>

<file path=ppt/notesSlides/notesSlide2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sz="1200" b="0" i="0" kern="1200" dirty="0">
                <a:solidFill>
                  <a:schemeClr val="tx1"/>
                </a:solidFill>
                <a:effectLst/>
                <a:latin typeface="+mn-lt"/>
                <a:ea typeface="+mn-ea"/>
                <a:cs typeface="+mn-cs"/>
              </a:rPr>
              <a:t>convert the scores (which have arbitrary domain [-inf, inf] to a probability distribution over classes.. numbers from [0, 1] that sum to one</a:t>
            </a:r>
          </a:p>
          <a:p>
            <a:r>
              <a:rPr lang="en-US" sz="1200" b="0" i="0" u="none" strike="noStrike" kern="1200" dirty="0">
                <a:solidFill>
                  <a:schemeClr val="tx1"/>
                </a:solidFill>
                <a:effectLst/>
                <a:latin typeface="+mn-lt"/>
                <a:ea typeface="+mn-ea"/>
                <a:cs typeface="+mn-cs"/>
                <a:hlinkClick r:id="rId3"/>
              </a:rPr>
              <a:t>3:34</a:t>
            </a:r>
            <a:endParaRPr lang="en-US" sz="1200" b="0" i="0" kern="1200" dirty="0">
              <a:solidFill>
                <a:schemeClr val="tx1"/>
              </a:solidFill>
              <a:effectLst/>
              <a:latin typeface="+mn-lt"/>
              <a:ea typeface="+mn-ea"/>
              <a:cs typeface="+mn-cs"/>
            </a:endParaRPr>
          </a:p>
          <a:p>
            <a:r>
              <a:rPr lang="en-US" sz="1200" b="0" i="0" kern="1200" dirty="0">
                <a:solidFill>
                  <a:schemeClr val="tx1"/>
                </a:solidFill>
                <a:effectLst/>
                <a:latin typeface="+mn-lt"/>
                <a:ea typeface="+mn-ea"/>
                <a:cs typeface="+mn-cs"/>
              </a:rPr>
              <a:t>the specific way people like to do it is exponentiate all the scores and normalize by the sum of scores</a:t>
            </a:r>
          </a:p>
          <a:p>
            <a:r>
              <a:rPr lang="en-US" sz="1200" b="0" i="0" u="none" strike="noStrike" kern="1200" dirty="0">
                <a:solidFill>
                  <a:schemeClr val="tx1"/>
                </a:solidFill>
                <a:effectLst/>
                <a:latin typeface="+mn-lt"/>
                <a:ea typeface="+mn-ea"/>
                <a:cs typeface="+mn-cs"/>
                <a:hlinkClick r:id="rId4"/>
              </a:rPr>
              <a:t>3:34</a:t>
            </a:r>
            <a:endParaRPr lang="en-US" sz="1200" b="0" i="0" kern="1200" dirty="0">
              <a:solidFill>
                <a:schemeClr val="tx1"/>
              </a:solidFill>
              <a:effectLst/>
              <a:latin typeface="+mn-lt"/>
              <a:ea typeface="+mn-ea"/>
              <a:cs typeface="+mn-cs"/>
            </a:endParaRPr>
          </a:p>
          <a:p>
            <a:r>
              <a:rPr lang="en-US" sz="1200" b="0" i="0" kern="1200" dirty="0" err="1">
                <a:solidFill>
                  <a:schemeClr val="tx1"/>
                </a:solidFill>
                <a:effectLst/>
                <a:latin typeface="+mn-lt"/>
                <a:ea typeface="+mn-ea"/>
                <a:cs typeface="+mn-cs"/>
              </a:rPr>
              <a:t>i</a:t>
            </a:r>
            <a:r>
              <a:rPr lang="en-US" sz="1200" b="0" i="0" kern="1200" dirty="0">
                <a:solidFill>
                  <a:schemeClr val="tx1"/>
                </a:solidFill>
                <a:effectLst/>
                <a:latin typeface="+mn-lt"/>
                <a:ea typeface="+mn-ea"/>
                <a:cs typeface="+mn-cs"/>
              </a:rPr>
              <a:t> don't know the reasons why more deeply than that </a:t>
            </a:r>
          </a:p>
          <a:p>
            <a:endParaRPr lang="en-US" dirty="0"/>
          </a:p>
        </p:txBody>
      </p:sp>
      <p:sp>
        <p:nvSpPr>
          <p:cNvPr id="4" name="Slide Number Placeholder 3"/>
          <p:cNvSpPr>
            <a:spLocks noGrp="1"/>
          </p:cNvSpPr>
          <p:nvPr>
            <p:ph type="sldNum" sz="quarter" idx="5"/>
          </p:nvPr>
        </p:nvSpPr>
        <p:spPr/>
        <p:txBody>
          <a:bodyPr/>
          <a:lstStyle/>
          <a:p>
            <a:fld id="{555CA6A4-D76F-804D-9E0A-7D6B0F4A594E}" type="slidenum">
              <a:rPr lang="en-US" smtClean="0"/>
              <a:t>62</a:t>
            </a:fld>
            <a:endParaRPr lang="en-US"/>
          </a:p>
        </p:txBody>
      </p:sp>
    </p:spTree>
    <p:extLst>
      <p:ext uri="{BB962C8B-B14F-4D97-AF65-F5344CB8AC3E}">
        <p14:creationId xmlns:p14="http://schemas.microsoft.com/office/powerpoint/2010/main" val="2757844230"/>
      </p:ext>
    </p:extLst>
  </p:cSld>
  <p:clrMapOvr>
    <a:masterClrMapping/>
  </p:clrMapOvr>
</p:notes>
</file>

<file path=ppt/notesSlides/notesSlide2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sz="1200" kern="1200" dirty="0">
                <a:solidFill>
                  <a:schemeClr val="tx1"/>
                </a:solidFill>
                <a:latin typeface="+mn-lt"/>
                <a:ea typeface="+mn-ea"/>
                <a:cs typeface="+mn-cs"/>
              </a:rPr>
              <a:t>In other words, the </a:t>
            </a:r>
            <a:r>
              <a:rPr lang="en-US" sz="1200" kern="1200" dirty="0" err="1">
                <a:solidFill>
                  <a:schemeClr val="tx1"/>
                </a:solidFill>
                <a:latin typeface="+mn-lt"/>
                <a:ea typeface="+mn-ea"/>
                <a:cs typeface="+mn-cs"/>
              </a:rPr>
              <a:t>Softmax</a:t>
            </a:r>
            <a:r>
              <a:rPr lang="en-US" sz="1200" kern="1200" dirty="0">
                <a:solidFill>
                  <a:schemeClr val="tx1"/>
                </a:solidFill>
                <a:latin typeface="+mn-lt"/>
                <a:ea typeface="+mn-ea"/>
                <a:cs typeface="+mn-cs"/>
              </a:rPr>
              <a:t> classifier is never fully happy with the scores it produces: the correct class could always have a higher probability and the incorrect classes always a lower probability and the loss would always get better. However, the SVM is happy once the margins are satisfied and it does not micromanage the exact scores beyond this constraint. This can intuitively be thought of as a feature: For example, a car classifier which is likely spending most of its "effort" on the difficult problem of separating cars from trucks should not be influenced by the frog examples, which it already assigns very low scores to, and which likely cluster around a completely different side of the data cloud.</a:t>
            </a:r>
            <a:endParaRPr lang="en-US" dirty="0"/>
          </a:p>
        </p:txBody>
      </p:sp>
      <p:sp>
        <p:nvSpPr>
          <p:cNvPr id="4" name="Slide Number Placeholder 3"/>
          <p:cNvSpPr>
            <a:spLocks noGrp="1"/>
          </p:cNvSpPr>
          <p:nvPr>
            <p:ph type="sldNum" sz="quarter" idx="10"/>
          </p:nvPr>
        </p:nvSpPr>
        <p:spPr/>
        <p:txBody>
          <a:bodyPr/>
          <a:lstStyle/>
          <a:p>
            <a:fld id="{2A8A4206-02EB-4F55-B83C-8E908C558B6E}" type="slidenum">
              <a:rPr lang="en-US" smtClean="0"/>
              <a:pPr/>
              <a:t>64</a:t>
            </a:fld>
            <a:endParaRPr lang="en-US"/>
          </a:p>
        </p:txBody>
      </p:sp>
    </p:spTree>
    <p:extLst>
      <p:ext uri="{BB962C8B-B14F-4D97-AF65-F5344CB8AC3E}">
        <p14:creationId xmlns:p14="http://schemas.microsoft.com/office/powerpoint/2010/main" val="3086656040"/>
      </p:ext>
    </p:extLst>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E7839EA9-F85F-BD4C-A29F-68D2417C2A05}"/>
              </a:ext>
            </a:extLst>
          </p:cNvPr>
          <p:cNvSpPr>
            <a:spLocks noGrp="1"/>
          </p:cNvSpPr>
          <p:nvPr>
            <p:ph type="ctrTitle"/>
          </p:nvPr>
        </p:nvSpPr>
        <p:spPr>
          <a:xfrm>
            <a:off x="1524000" y="1122363"/>
            <a:ext cx="9144000" cy="2387600"/>
          </a:xfrm>
        </p:spPr>
        <p:txBody>
          <a:bodyPr anchor="b"/>
          <a:lstStyle>
            <a:lvl1pPr algn="ctr">
              <a:defRPr sz="6000">
                <a:latin typeface="Myriad Pro" panose="020B0503030403020204" pitchFamily="34" charset="0"/>
              </a:defRPr>
            </a:lvl1pPr>
          </a:lstStyle>
          <a:p>
            <a:r>
              <a:rPr lang="en-US"/>
              <a:t>Click to edit Master title style</a:t>
            </a:r>
            <a:endParaRPr lang="en-US" dirty="0"/>
          </a:p>
        </p:txBody>
      </p:sp>
      <p:sp>
        <p:nvSpPr>
          <p:cNvPr id="3" name="Subtitle 2">
            <a:extLst>
              <a:ext uri="{FF2B5EF4-FFF2-40B4-BE49-F238E27FC236}">
                <a16:creationId xmlns:a16="http://schemas.microsoft.com/office/drawing/2014/main" id="{50D0F68E-4B7F-F046-B1EC-58BD6E972284}"/>
              </a:ext>
            </a:extLst>
          </p:cNvPr>
          <p:cNvSpPr>
            <a:spLocks noGrp="1"/>
          </p:cNvSpPr>
          <p:nvPr>
            <p:ph type="subTitle" idx="1"/>
          </p:nvPr>
        </p:nvSpPr>
        <p:spPr>
          <a:xfrm>
            <a:off x="1524000" y="3602038"/>
            <a:ext cx="9144000" cy="1655762"/>
          </a:xfrm>
        </p:spPr>
        <p:txBody>
          <a:bodyPr/>
          <a:lstStyle>
            <a:lvl1pPr marL="0" indent="0" algn="ctr">
              <a:buNone/>
              <a:defRPr sz="2400">
                <a:latin typeface="Georgia" panose="02040502050405020303" pitchFamily="18" charset="0"/>
              </a:defRPr>
            </a:lvl1pPr>
            <a:lvl2pPr marL="457200" indent="0" algn="ctr">
              <a:buNone/>
              <a:defRPr sz="2000"/>
            </a:lvl2pPr>
            <a:lvl3pPr marL="914400" indent="0" algn="ctr">
              <a:buNone/>
              <a:defRPr sz="1800"/>
            </a:lvl3pPr>
            <a:lvl4pPr marL="1371600" indent="0" algn="ctr">
              <a:buNone/>
              <a:defRPr sz="1600"/>
            </a:lvl4pPr>
            <a:lvl5pPr marL="1828800" indent="0" algn="ctr">
              <a:buNone/>
              <a:defRPr sz="1600"/>
            </a:lvl5pPr>
            <a:lvl6pPr marL="2286000" indent="0" algn="ctr">
              <a:buNone/>
              <a:defRPr sz="1600"/>
            </a:lvl6pPr>
            <a:lvl7pPr marL="2743200" indent="0" algn="ctr">
              <a:buNone/>
              <a:defRPr sz="1600"/>
            </a:lvl7pPr>
            <a:lvl8pPr marL="3200400" indent="0" algn="ctr">
              <a:buNone/>
              <a:defRPr sz="1600"/>
            </a:lvl8pPr>
            <a:lvl9pPr marL="3657600" indent="0" algn="ctr">
              <a:buNone/>
              <a:defRPr sz="1600"/>
            </a:lvl9pPr>
          </a:lstStyle>
          <a:p>
            <a:r>
              <a:rPr lang="en-US"/>
              <a:t>Click to edit Master subtitle style</a:t>
            </a:r>
            <a:endParaRPr lang="en-US" dirty="0"/>
          </a:p>
        </p:txBody>
      </p:sp>
      <p:sp>
        <p:nvSpPr>
          <p:cNvPr id="4" name="Date Placeholder 3">
            <a:extLst>
              <a:ext uri="{FF2B5EF4-FFF2-40B4-BE49-F238E27FC236}">
                <a16:creationId xmlns:a16="http://schemas.microsoft.com/office/drawing/2014/main" id="{1AF861FB-30B4-4E4E-BC84-BA191518622D}"/>
              </a:ext>
            </a:extLst>
          </p:cNvPr>
          <p:cNvSpPr>
            <a:spLocks noGrp="1"/>
          </p:cNvSpPr>
          <p:nvPr>
            <p:ph type="dt" sz="half" idx="10"/>
          </p:nvPr>
        </p:nvSpPr>
        <p:spPr/>
        <p:txBody>
          <a:bodyPr/>
          <a:lstStyle/>
          <a:p>
            <a:fld id="{A5420D75-C940-5D42-936C-9F402AB17D72}" type="datetime1">
              <a:rPr lang="en-US" smtClean="0"/>
              <a:t>4/20/20</a:t>
            </a:fld>
            <a:endParaRPr lang="en-US"/>
          </a:p>
        </p:txBody>
      </p:sp>
      <p:sp>
        <p:nvSpPr>
          <p:cNvPr id="5" name="Footer Placeholder 4">
            <a:extLst>
              <a:ext uri="{FF2B5EF4-FFF2-40B4-BE49-F238E27FC236}">
                <a16:creationId xmlns:a16="http://schemas.microsoft.com/office/drawing/2014/main" id="{7642FA62-B1C8-F94F-A3BF-934D4463DFFA}"/>
              </a:ext>
            </a:extLst>
          </p:cNvPr>
          <p:cNvSpPr>
            <a:spLocks noGrp="1"/>
          </p:cNvSpPr>
          <p:nvPr>
            <p:ph type="ftr" sz="quarter" idx="11"/>
          </p:nvPr>
        </p:nvSpPr>
        <p:spPr/>
        <p:txBody>
          <a:bodyPr/>
          <a:lstStyle/>
          <a:p>
            <a:endParaRPr lang="en-US"/>
          </a:p>
        </p:txBody>
      </p:sp>
      <p:sp>
        <p:nvSpPr>
          <p:cNvPr id="6" name="Slide Number Placeholder 5">
            <a:extLst>
              <a:ext uri="{FF2B5EF4-FFF2-40B4-BE49-F238E27FC236}">
                <a16:creationId xmlns:a16="http://schemas.microsoft.com/office/drawing/2014/main" id="{D76DF3C9-985F-B24E-A381-243C5DFB26E3}"/>
              </a:ext>
            </a:extLst>
          </p:cNvPr>
          <p:cNvSpPr>
            <a:spLocks noGrp="1"/>
          </p:cNvSpPr>
          <p:nvPr>
            <p:ph type="sldNum" sz="quarter" idx="12"/>
          </p:nvPr>
        </p:nvSpPr>
        <p:spPr/>
        <p:txBody>
          <a:bodyPr/>
          <a:lstStyle/>
          <a:p>
            <a:fld id="{EFEBE74B-4153-7E46-BC78-30ABC30831B0}" type="slidenum">
              <a:rPr lang="en-US" smtClean="0"/>
              <a:t>‹#›</a:t>
            </a:fld>
            <a:endParaRPr lang="en-US"/>
          </a:p>
        </p:txBody>
      </p:sp>
    </p:spTree>
    <p:extLst>
      <p:ext uri="{BB962C8B-B14F-4D97-AF65-F5344CB8AC3E}">
        <p14:creationId xmlns:p14="http://schemas.microsoft.com/office/powerpoint/2010/main" val="681062497"/>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preserve="1" userDrawn="1">
  <p:cSld name="Title and Content">
    <p:spTree>
      <p:nvGrpSpPr>
        <p:cNvPr id="1" name=""/>
        <p:cNvGrpSpPr/>
        <p:nvPr/>
      </p:nvGrpSpPr>
      <p:grpSpPr>
        <a:xfrm>
          <a:off x="0" y="0"/>
          <a:ext cx="0" cy="0"/>
          <a:chOff x="0" y="0"/>
          <a:chExt cx="0" cy="0"/>
        </a:xfrm>
      </p:grpSpPr>
      <p:sp>
        <p:nvSpPr>
          <p:cNvPr id="3" name="Content Placeholder 2">
            <a:extLst>
              <a:ext uri="{FF2B5EF4-FFF2-40B4-BE49-F238E27FC236}">
                <a16:creationId xmlns:a16="http://schemas.microsoft.com/office/drawing/2014/main" id="{E92598BB-6328-3441-A7CE-DCCDCBC884C9}"/>
              </a:ext>
            </a:extLst>
          </p:cNvPr>
          <p:cNvSpPr>
            <a:spLocks noGrp="1"/>
          </p:cNvSpPr>
          <p:nvPr>
            <p:ph idx="1"/>
          </p:nvPr>
        </p:nvSpPr>
        <p:spPr>
          <a:xfrm>
            <a:off x="377241" y="1367757"/>
            <a:ext cx="11444645" cy="4903335"/>
          </a:xfrm>
        </p:spPr>
        <p:txBody>
          <a:bodyPr/>
          <a:lstStyle>
            <a:lvl1pPr>
              <a:defRPr>
                <a:latin typeface="Georgia" panose="02040502050405020303" pitchFamily="18" charset="0"/>
              </a:defRPr>
            </a:lvl1pPr>
            <a:lvl2pPr>
              <a:defRPr>
                <a:latin typeface="Georgia" panose="02040502050405020303" pitchFamily="18" charset="0"/>
              </a:defRPr>
            </a:lvl2pPr>
            <a:lvl3pPr>
              <a:defRPr>
                <a:latin typeface="Georgia" panose="02040502050405020303" pitchFamily="18" charset="0"/>
              </a:defRPr>
            </a:lvl3pPr>
            <a:lvl4pPr>
              <a:defRPr>
                <a:latin typeface="Georgia" panose="02040502050405020303" pitchFamily="18" charset="0"/>
              </a:defRPr>
            </a:lvl4pPr>
            <a:lvl5pPr>
              <a:defRPr>
                <a:latin typeface="Georgia" panose="02040502050405020303" pitchFamily="18" charset="0"/>
              </a:defRPr>
            </a:lvl5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Date Placeholder 3">
            <a:extLst>
              <a:ext uri="{FF2B5EF4-FFF2-40B4-BE49-F238E27FC236}">
                <a16:creationId xmlns:a16="http://schemas.microsoft.com/office/drawing/2014/main" id="{AB9010EC-563D-1D43-A19F-F8D7EC28F7E7}"/>
              </a:ext>
            </a:extLst>
          </p:cNvPr>
          <p:cNvSpPr>
            <a:spLocks noGrp="1"/>
          </p:cNvSpPr>
          <p:nvPr>
            <p:ph type="dt" sz="half" idx="10"/>
          </p:nvPr>
        </p:nvSpPr>
        <p:spPr>
          <a:xfrm>
            <a:off x="5867400" y="6490821"/>
            <a:ext cx="2743200" cy="365125"/>
          </a:xfrm>
        </p:spPr>
        <p:txBody>
          <a:bodyPr/>
          <a:lstStyle/>
          <a:p>
            <a:fld id="{2D0A3062-8216-7349-8F2D-3730923F4A77}" type="datetime1">
              <a:rPr lang="en-US" smtClean="0"/>
              <a:t>4/20/20</a:t>
            </a:fld>
            <a:endParaRPr lang="en-US"/>
          </a:p>
        </p:txBody>
      </p:sp>
      <p:sp>
        <p:nvSpPr>
          <p:cNvPr id="5" name="Footer Placeholder 4">
            <a:extLst>
              <a:ext uri="{FF2B5EF4-FFF2-40B4-BE49-F238E27FC236}">
                <a16:creationId xmlns:a16="http://schemas.microsoft.com/office/drawing/2014/main" id="{FCB4E30B-6E02-9640-B29D-C3138169B311}"/>
              </a:ext>
            </a:extLst>
          </p:cNvPr>
          <p:cNvSpPr>
            <a:spLocks noGrp="1"/>
          </p:cNvSpPr>
          <p:nvPr>
            <p:ph type="ftr" sz="quarter" idx="11"/>
          </p:nvPr>
        </p:nvSpPr>
        <p:spPr>
          <a:xfrm>
            <a:off x="0" y="6492875"/>
            <a:ext cx="5867400" cy="365125"/>
          </a:xfrm>
        </p:spPr>
        <p:txBody>
          <a:bodyPr/>
          <a:lstStyle/>
          <a:p>
            <a:endParaRPr lang="en-US" dirty="0"/>
          </a:p>
        </p:txBody>
      </p:sp>
      <p:sp>
        <p:nvSpPr>
          <p:cNvPr id="6" name="Slide Number Placeholder 5">
            <a:extLst>
              <a:ext uri="{FF2B5EF4-FFF2-40B4-BE49-F238E27FC236}">
                <a16:creationId xmlns:a16="http://schemas.microsoft.com/office/drawing/2014/main" id="{76821A67-1DE3-D744-B31B-D172C35DB703}"/>
              </a:ext>
            </a:extLst>
          </p:cNvPr>
          <p:cNvSpPr>
            <a:spLocks noGrp="1"/>
          </p:cNvSpPr>
          <p:nvPr>
            <p:ph type="sldNum" sz="quarter" idx="12"/>
          </p:nvPr>
        </p:nvSpPr>
        <p:spPr>
          <a:xfrm>
            <a:off x="9448800" y="6492875"/>
            <a:ext cx="2743200" cy="365125"/>
          </a:xfrm>
        </p:spPr>
        <p:txBody>
          <a:bodyPr/>
          <a:lstStyle/>
          <a:p>
            <a:fld id="{EFEBE74B-4153-7E46-BC78-30ABC30831B0}" type="slidenum">
              <a:rPr lang="en-US" smtClean="0"/>
              <a:t>‹#›</a:t>
            </a:fld>
            <a:endParaRPr lang="en-US"/>
          </a:p>
        </p:txBody>
      </p:sp>
      <p:sp>
        <p:nvSpPr>
          <p:cNvPr id="7" name="Title Placeholder 1">
            <a:extLst>
              <a:ext uri="{FF2B5EF4-FFF2-40B4-BE49-F238E27FC236}">
                <a16:creationId xmlns:a16="http://schemas.microsoft.com/office/drawing/2014/main" id="{948B9361-2CCC-984B-B102-9A43E8F6873E}"/>
              </a:ext>
            </a:extLst>
          </p:cNvPr>
          <p:cNvSpPr>
            <a:spLocks noGrp="1"/>
          </p:cNvSpPr>
          <p:nvPr>
            <p:ph type="title"/>
          </p:nvPr>
        </p:nvSpPr>
        <p:spPr>
          <a:xfrm>
            <a:off x="370115" y="256269"/>
            <a:ext cx="11451771" cy="821418"/>
          </a:xfrm>
          <a:prstGeom prst="rect">
            <a:avLst/>
          </a:prstGeom>
        </p:spPr>
        <p:txBody>
          <a:bodyPr vert="horz" lIns="91440" tIns="45720" rIns="91440" bIns="45720" rtlCol="0" anchor="ctr">
            <a:normAutofit/>
          </a:bodyPr>
          <a:lstStyle>
            <a:lvl1pPr>
              <a:defRPr sz="3600" b="1" i="0">
                <a:latin typeface="Myriad Pro" panose="020B0503030403020204" pitchFamily="34" charset="0"/>
                <a:ea typeface="Halyard Display Medium" pitchFamily="2" charset="77"/>
                <a:cs typeface="Calibri" panose="020F0502020204030204" pitchFamily="34" charset="0"/>
              </a:defRPr>
            </a:lvl1pPr>
          </a:lstStyle>
          <a:p>
            <a:r>
              <a:rPr lang="en-US"/>
              <a:t>Click to edit Master title style</a:t>
            </a:r>
            <a:endParaRPr lang="en-US" dirty="0"/>
          </a:p>
        </p:txBody>
      </p:sp>
    </p:spTree>
    <p:extLst>
      <p:ext uri="{BB962C8B-B14F-4D97-AF65-F5344CB8AC3E}">
        <p14:creationId xmlns:p14="http://schemas.microsoft.com/office/powerpoint/2010/main" val="175663956"/>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9362C5E6-66F4-F040-84FB-019A8C2B0AD2}"/>
              </a:ext>
            </a:extLst>
          </p:cNvPr>
          <p:cNvSpPr>
            <a:spLocks noGrp="1"/>
          </p:cNvSpPr>
          <p:nvPr>
            <p:ph type="title"/>
          </p:nvPr>
        </p:nvSpPr>
        <p:spPr>
          <a:xfrm>
            <a:off x="831850" y="1709738"/>
            <a:ext cx="10515600" cy="2852737"/>
          </a:xfrm>
        </p:spPr>
        <p:txBody>
          <a:bodyPr anchor="b"/>
          <a:lstStyle>
            <a:lvl1pPr>
              <a:defRPr sz="6000">
                <a:latin typeface="Myriad Pro" panose="020B0503030403020204" pitchFamily="34" charset="0"/>
              </a:defRPr>
            </a:lvl1pPr>
          </a:lstStyle>
          <a:p>
            <a:r>
              <a:rPr lang="en-US"/>
              <a:t>Click to edit Master title style</a:t>
            </a:r>
            <a:endParaRPr lang="en-US" dirty="0"/>
          </a:p>
        </p:txBody>
      </p:sp>
      <p:sp>
        <p:nvSpPr>
          <p:cNvPr id="3" name="Text Placeholder 2">
            <a:extLst>
              <a:ext uri="{FF2B5EF4-FFF2-40B4-BE49-F238E27FC236}">
                <a16:creationId xmlns:a16="http://schemas.microsoft.com/office/drawing/2014/main" id="{F992373E-1849-1346-9B00-B9722FC6D823}"/>
              </a:ext>
            </a:extLst>
          </p:cNvPr>
          <p:cNvSpPr>
            <a:spLocks noGrp="1"/>
          </p:cNvSpPr>
          <p:nvPr>
            <p:ph type="body" idx="1"/>
          </p:nvPr>
        </p:nvSpPr>
        <p:spPr>
          <a:xfrm>
            <a:off x="831850" y="4589463"/>
            <a:ext cx="10515600" cy="1500187"/>
          </a:xfrm>
        </p:spPr>
        <p:txBody>
          <a:bodyPr/>
          <a:lstStyle>
            <a:lvl1pPr marL="0" indent="0">
              <a:buNone/>
              <a:defRPr sz="2400">
                <a:solidFill>
                  <a:schemeClr val="tx1">
                    <a:tint val="75000"/>
                  </a:schemeClr>
                </a:solidFill>
                <a:latin typeface="Georgia" panose="02040502050405020303" pitchFamily="18" charset="0"/>
              </a:defRPr>
            </a:lvl1pPr>
            <a:lvl2pPr marL="457200" indent="0">
              <a:buNone/>
              <a:defRPr sz="2000">
                <a:solidFill>
                  <a:schemeClr val="tx1">
                    <a:tint val="75000"/>
                  </a:schemeClr>
                </a:solidFill>
              </a:defRPr>
            </a:lvl2pPr>
            <a:lvl3pPr marL="914400" indent="0">
              <a:buNone/>
              <a:defRPr sz="1800">
                <a:solidFill>
                  <a:schemeClr val="tx1">
                    <a:tint val="75000"/>
                  </a:schemeClr>
                </a:solidFill>
              </a:defRPr>
            </a:lvl3pPr>
            <a:lvl4pPr marL="1371600" indent="0">
              <a:buNone/>
              <a:defRPr sz="1600">
                <a:solidFill>
                  <a:schemeClr val="tx1">
                    <a:tint val="75000"/>
                  </a:schemeClr>
                </a:solidFill>
              </a:defRPr>
            </a:lvl4pPr>
            <a:lvl5pPr marL="1828800" indent="0">
              <a:buNone/>
              <a:defRPr sz="1600">
                <a:solidFill>
                  <a:schemeClr val="tx1">
                    <a:tint val="75000"/>
                  </a:schemeClr>
                </a:solidFill>
              </a:defRPr>
            </a:lvl5pPr>
            <a:lvl6pPr marL="2286000" indent="0">
              <a:buNone/>
              <a:defRPr sz="1600">
                <a:solidFill>
                  <a:schemeClr val="tx1">
                    <a:tint val="75000"/>
                  </a:schemeClr>
                </a:solidFill>
              </a:defRPr>
            </a:lvl6pPr>
            <a:lvl7pPr marL="2743200" indent="0">
              <a:buNone/>
              <a:defRPr sz="1600">
                <a:solidFill>
                  <a:schemeClr val="tx1">
                    <a:tint val="75000"/>
                  </a:schemeClr>
                </a:solidFill>
              </a:defRPr>
            </a:lvl7pPr>
            <a:lvl8pPr marL="3200400" indent="0">
              <a:buNone/>
              <a:defRPr sz="1600">
                <a:solidFill>
                  <a:schemeClr val="tx1">
                    <a:tint val="75000"/>
                  </a:schemeClr>
                </a:solidFill>
              </a:defRPr>
            </a:lvl8pPr>
            <a:lvl9pPr marL="3657600" indent="0">
              <a:buNone/>
              <a:defRPr sz="1600">
                <a:solidFill>
                  <a:schemeClr val="tx1">
                    <a:tint val="75000"/>
                  </a:schemeClr>
                </a:solidFill>
              </a:defRPr>
            </a:lvl9pPr>
          </a:lstStyle>
          <a:p>
            <a:pPr lvl="0"/>
            <a:r>
              <a:rPr lang="en-US"/>
              <a:t>Click to edit Master text styles</a:t>
            </a:r>
          </a:p>
        </p:txBody>
      </p:sp>
      <p:sp>
        <p:nvSpPr>
          <p:cNvPr id="4" name="Date Placeholder 3">
            <a:extLst>
              <a:ext uri="{FF2B5EF4-FFF2-40B4-BE49-F238E27FC236}">
                <a16:creationId xmlns:a16="http://schemas.microsoft.com/office/drawing/2014/main" id="{F8D22133-7AEF-AB4F-9830-083D15D0144B}"/>
              </a:ext>
            </a:extLst>
          </p:cNvPr>
          <p:cNvSpPr>
            <a:spLocks noGrp="1"/>
          </p:cNvSpPr>
          <p:nvPr>
            <p:ph type="dt" sz="half" idx="10"/>
          </p:nvPr>
        </p:nvSpPr>
        <p:spPr/>
        <p:txBody>
          <a:bodyPr/>
          <a:lstStyle/>
          <a:p>
            <a:fld id="{39B82764-B595-FA43-8B80-2BD5FA1DCCBA}" type="datetime1">
              <a:rPr lang="en-US" smtClean="0"/>
              <a:t>4/20/20</a:t>
            </a:fld>
            <a:endParaRPr lang="en-US"/>
          </a:p>
        </p:txBody>
      </p:sp>
      <p:sp>
        <p:nvSpPr>
          <p:cNvPr id="5" name="Footer Placeholder 4">
            <a:extLst>
              <a:ext uri="{FF2B5EF4-FFF2-40B4-BE49-F238E27FC236}">
                <a16:creationId xmlns:a16="http://schemas.microsoft.com/office/drawing/2014/main" id="{4A9C6F3D-D896-C449-B5B5-B8FCC1897884}"/>
              </a:ext>
            </a:extLst>
          </p:cNvPr>
          <p:cNvSpPr>
            <a:spLocks noGrp="1"/>
          </p:cNvSpPr>
          <p:nvPr>
            <p:ph type="ftr" sz="quarter" idx="11"/>
          </p:nvPr>
        </p:nvSpPr>
        <p:spPr/>
        <p:txBody>
          <a:bodyPr/>
          <a:lstStyle/>
          <a:p>
            <a:endParaRPr lang="en-US"/>
          </a:p>
        </p:txBody>
      </p:sp>
      <p:sp>
        <p:nvSpPr>
          <p:cNvPr id="6" name="Slide Number Placeholder 5">
            <a:extLst>
              <a:ext uri="{FF2B5EF4-FFF2-40B4-BE49-F238E27FC236}">
                <a16:creationId xmlns:a16="http://schemas.microsoft.com/office/drawing/2014/main" id="{CDB8A16A-B4C8-CD43-A8B4-F0B1DCAA5087}"/>
              </a:ext>
            </a:extLst>
          </p:cNvPr>
          <p:cNvSpPr>
            <a:spLocks noGrp="1"/>
          </p:cNvSpPr>
          <p:nvPr>
            <p:ph type="sldNum" sz="quarter" idx="12"/>
          </p:nvPr>
        </p:nvSpPr>
        <p:spPr/>
        <p:txBody>
          <a:bodyPr/>
          <a:lstStyle/>
          <a:p>
            <a:fld id="{EFEBE74B-4153-7E46-BC78-30ABC30831B0}" type="slidenum">
              <a:rPr lang="en-US" smtClean="0"/>
              <a:t>‹#›</a:t>
            </a:fld>
            <a:endParaRPr lang="en-US"/>
          </a:p>
        </p:txBody>
      </p:sp>
    </p:spTree>
    <p:extLst>
      <p:ext uri="{BB962C8B-B14F-4D97-AF65-F5344CB8AC3E}">
        <p14:creationId xmlns:p14="http://schemas.microsoft.com/office/powerpoint/2010/main" val="1251655327"/>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271C34C9-804D-2546-B8B9-2C2D89E534B6}"/>
              </a:ext>
            </a:extLst>
          </p:cNvPr>
          <p:cNvSpPr>
            <a:spLocks noGrp="1"/>
          </p:cNvSpPr>
          <p:nvPr>
            <p:ph type="title"/>
          </p:nvPr>
        </p:nvSpPr>
        <p:spPr/>
        <p:txBody>
          <a:bodyPr/>
          <a:lstStyle>
            <a:lvl1pPr>
              <a:defRPr>
                <a:latin typeface="Myriad Pro" panose="020B0503030403020204" pitchFamily="34" charset="0"/>
              </a:defRPr>
            </a:lvl1pPr>
          </a:lstStyle>
          <a:p>
            <a:r>
              <a:rPr lang="en-US"/>
              <a:t>Click to edit Master title style</a:t>
            </a:r>
            <a:endParaRPr lang="en-US" dirty="0"/>
          </a:p>
        </p:txBody>
      </p:sp>
      <p:sp>
        <p:nvSpPr>
          <p:cNvPr id="3" name="Content Placeholder 2">
            <a:extLst>
              <a:ext uri="{FF2B5EF4-FFF2-40B4-BE49-F238E27FC236}">
                <a16:creationId xmlns:a16="http://schemas.microsoft.com/office/drawing/2014/main" id="{C7EBDF76-AF78-804E-913B-AB9F1619AA88}"/>
              </a:ext>
            </a:extLst>
          </p:cNvPr>
          <p:cNvSpPr>
            <a:spLocks noGrp="1"/>
          </p:cNvSpPr>
          <p:nvPr>
            <p:ph sz="half" idx="1"/>
          </p:nvPr>
        </p:nvSpPr>
        <p:spPr>
          <a:xfrm>
            <a:off x="838200" y="1825625"/>
            <a:ext cx="5181600" cy="4351338"/>
          </a:xfrm>
        </p:spPr>
        <p:txBody>
          <a:bodyPr/>
          <a:lstStyle>
            <a:lvl1pPr>
              <a:defRPr>
                <a:latin typeface="Georgia" panose="02040502050405020303" pitchFamily="18" charset="0"/>
              </a:defRPr>
            </a:lvl1pPr>
            <a:lvl2pPr>
              <a:defRPr>
                <a:latin typeface="Georgia" panose="02040502050405020303" pitchFamily="18" charset="0"/>
              </a:defRPr>
            </a:lvl2pPr>
            <a:lvl3pPr>
              <a:defRPr>
                <a:latin typeface="Georgia" panose="02040502050405020303" pitchFamily="18" charset="0"/>
              </a:defRPr>
            </a:lvl3pPr>
            <a:lvl4pPr>
              <a:defRPr>
                <a:latin typeface="Georgia" panose="02040502050405020303" pitchFamily="18" charset="0"/>
              </a:defRPr>
            </a:lvl4pPr>
            <a:lvl5pPr>
              <a:defRPr>
                <a:latin typeface="Georgia" panose="02040502050405020303" pitchFamily="18" charset="0"/>
              </a:defRPr>
            </a:lvl5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Content Placeholder 3">
            <a:extLst>
              <a:ext uri="{FF2B5EF4-FFF2-40B4-BE49-F238E27FC236}">
                <a16:creationId xmlns:a16="http://schemas.microsoft.com/office/drawing/2014/main" id="{E42F4623-C49F-AF41-B037-6A88BF93F647}"/>
              </a:ext>
            </a:extLst>
          </p:cNvPr>
          <p:cNvSpPr>
            <a:spLocks noGrp="1"/>
          </p:cNvSpPr>
          <p:nvPr>
            <p:ph sz="half" idx="2"/>
          </p:nvPr>
        </p:nvSpPr>
        <p:spPr>
          <a:xfrm>
            <a:off x="6172200" y="1825625"/>
            <a:ext cx="5181600" cy="4351338"/>
          </a:xfrm>
        </p:spPr>
        <p:txBody>
          <a:bodyPr/>
          <a:lstStyle>
            <a:lvl1pPr>
              <a:defRPr>
                <a:latin typeface="Georgia" panose="02040502050405020303" pitchFamily="18" charset="0"/>
              </a:defRPr>
            </a:lvl1pPr>
            <a:lvl2pPr>
              <a:defRPr>
                <a:latin typeface="Georgia" panose="02040502050405020303" pitchFamily="18" charset="0"/>
              </a:defRPr>
            </a:lvl2pPr>
            <a:lvl3pPr>
              <a:defRPr>
                <a:latin typeface="Georgia" panose="02040502050405020303" pitchFamily="18" charset="0"/>
              </a:defRPr>
            </a:lvl3pPr>
            <a:lvl4pPr>
              <a:defRPr>
                <a:latin typeface="Georgia" panose="02040502050405020303" pitchFamily="18" charset="0"/>
              </a:defRPr>
            </a:lvl4pPr>
            <a:lvl5pPr>
              <a:defRPr>
                <a:latin typeface="Georgia" panose="02040502050405020303" pitchFamily="18" charset="0"/>
              </a:defRPr>
            </a:lvl5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5" name="Date Placeholder 4">
            <a:extLst>
              <a:ext uri="{FF2B5EF4-FFF2-40B4-BE49-F238E27FC236}">
                <a16:creationId xmlns:a16="http://schemas.microsoft.com/office/drawing/2014/main" id="{0E853B98-7F13-EE41-BC27-B0806A86A229}"/>
              </a:ext>
            </a:extLst>
          </p:cNvPr>
          <p:cNvSpPr>
            <a:spLocks noGrp="1"/>
          </p:cNvSpPr>
          <p:nvPr>
            <p:ph type="dt" sz="half" idx="10"/>
          </p:nvPr>
        </p:nvSpPr>
        <p:spPr>
          <a:xfrm>
            <a:off x="5867400" y="6492874"/>
            <a:ext cx="2743200" cy="365125"/>
          </a:xfrm>
        </p:spPr>
        <p:txBody>
          <a:bodyPr/>
          <a:lstStyle/>
          <a:p>
            <a:fld id="{731EA4DC-2C35-4142-A381-D2B630F42229}" type="datetime1">
              <a:rPr lang="en-US" smtClean="0"/>
              <a:t>4/20/20</a:t>
            </a:fld>
            <a:endParaRPr lang="en-US"/>
          </a:p>
        </p:txBody>
      </p:sp>
      <p:sp>
        <p:nvSpPr>
          <p:cNvPr id="6" name="Footer Placeholder 5">
            <a:extLst>
              <a:ext uri="{FF2B5EF4-FFF2-40B4-BE49-F238E27FC236}">
                <a16:creationId xmlns:a16="http://schemas.microsoft.com/office/drawing/2014/main" id="{F163DA33-DC22-AE45-ABAD-05B01200F78F}"/>
              </a:ext>
            </a:extLst>
          </p:cNvPr>
          <p:cNvSpPr>
            <a:spLocks noGrp="1"/>
          </p:cNvSpPr>
          <p:nvPr>
            <p:ph type="ftr" sz="quarter" idx="11"/>
          </p:nvPr>
        </p:nvSpPr>
        <p:spPr/>
        <p:txBody>
          <a:bodyPr/>
          <a:lstStyle/>
          <a:p>
            <a:endParaRPr lang="en-US"/>
          </a:p>
        </p:txBody>
      </p:sp>
      <p:sp>
        <p:nvSpPr>
          <p:cNvPr id="7" name="Slide Number Placeholder 6">
            <a:extLst>
              <a:ext uri="{FF2B5EF4-FFF2-40B4-BE49-F238E27FC236}">
                <a16:creationId xmlns:a16="http://schemas.microsoft.com/office/drawing/2014/main" id="{7B9EBDEB-370D-0D4D-B492-6EC27F7DBB16}"/>
              </a:ext>
            </a:extLst>
          </p:cNvPr>
          <p:cNvSpPr>
            <a:spLocks noGrp="1"/>
          </p:cNvSpPr>
          <p:nvPr>
            <p:ph type="sldNum" sz="quarter" idx="12"/>
          </p:nvPr>
        </p:nvSpPr>
        <p:spPr>
          <a:xfrm>
            <a:off x="9448800" y="6490821"/>
            <a:ext cx="2743200" cy="365125"/>
          </a:xfrm>
        </p:spPr>
        <p:txBody>
          <a:bodyPr/>
          <a:lstStyle/>
          <a:p>
            <a:fld id="{EFEBE74B-4153-7E46-BC78-30ABC30831B0}" type="slidenum">
              <a:rPr lang="en-US" smtClean="0"/>
              <a:t>‹#›</a:t>
            </a:fld>
            <a:endParaRPr lang="en-US"/>
          </a:p>
        </p:txBody>
      </p:sp>
    </p:spTree>
    <p:extLst>
      <p:ext uri="{BB962C8B-B14F-4D97-AF65-F5344CB8AC3E}">
        <p14:creationId xmlns:p14="http://schemas.microsoft.com/office/powerpoint/2010/main" val="3392149619"/>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657D5D87-A955-AE43-A32C-46E6A8915978}"/>
              </a:ext>
            </a:extLst>
          </p:cNvPr>
          <p:cNvSpPr>
            <a:spLocks noGrp="1"/>
          </p:cNvSpPr>
          <p:nvPr>
            <p:ph type="title"/>
          </p:nvPr>
        </p:nvSpPr>
        <p:spPr>
          <a:xfrm>
            <a:off x="839788" y="365125"/>
            <a:ext cx="10515600" cy="1325563"/>
          </a:xfrm>
        </p:spPr>
        <p:txBody>
          <a:bodyPr/>
          <a:lstStyle/>
          <a:p>
            <a:r>
              <a:rPr lang="en-US"/>
              <a:t>Click to edit Master title style</a:t>
            </a:r>
            <a:endParaRPr lang="en-US" dirty="0"/>
          </a:p>
        </p:txBody>
      </p:sp>
      <p:sp>
        <p:nvSpPr>
          <p:cNvPr id="3" name="Text Placeholder 2">
            <a:extLst>
              <a:ext uri="{FF2B5EF4-FFF2-40B4-BE49-F238E27FC236}">
                <a16:creationId xmlns:a16="http://schemas.microsoft.com/office/drawing/2014/main" id="{A072060C-A232-9E41-8228-F7C3AF2F5ED8}"/>
              </a:ext>
            </a:extLst>
          </p:cNvPr>
          <p:cNvSpPr>
            <a:spLocks noGrp="1"/>
          </p:cNvSpPr>
          <p:nvPr>
            <p:ph type="body" idx="1"/>
          </p:nvPr>
        </p:nvSpPr>
        <p:spPr>
          <a:xfrm>
            <a:off x="839788" y="1681163"/>
            <a:ext cx="5157787"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4" name="Content Placeholder 3">
            <a:extLst>
              <a:ext uri="{FF2B5EF4-FFF2-40B4-BE49-F238E27FC236}">
                <a16:creationId xmlns:a16="http://schemas.microsoft.com/office/drawing/2014/main" id="{094DD0F5-88A6-554D-AB42-26A4751D8AAE}"/>
              </a:ext>
            </a:extLst>
          </p:cNvPr>
          <p:cNvSpPr>
            <a:spLocks noGrp="1"/>
          </p:cNvSpPr>
          <p:nvPr>
            <p:ph sz="half" idx="2"/>
          </p:nvPr>
        </p:nvSpPr>
        <p:spPr>
          <a:xfrm>
            <a:off x="839788" y="2505075"/>
            <a:ext cx="5157787" cy="368458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5" name="Text Placeholder 4">
            <a:extLst>
              <a:ext uri="{FF2B5EF4-FFF2-40B4-BE49-F238E27FC236}">
                <a16:creationId xmlns:a16="http://schemas.microsoft.com/office/drawing/2014/main" id="{62986F7A-8749-6741-A2F8-61CB7FFB02F4}"/>
              </a:ext>
            </a:extLst>
          </p:cNvPr>
          <p:cNvSpPr>
            <a:spLocks noGrp="1"/>
          </p:cNvSpPr>
          <p:nvPr>
            <p:ph type="body" sz="quarter" idx="3"/>
          </p:nvPr>
        </p:nvSpPr>
        <p:spPr>
          <a:xfrm>
            <a:off x="6172200" y="1681163"/>
            <a:ext cx="5183188"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6" name="Content Placeholder 5">
            <a:extLst>
              <a:ext uri="{FF2B5EF4-FFF2-40B4-BE49-F238E27FC236}">
                <a16:creationId xmlns:a16="http://schemas.microsoft.com/office/drawing/2014/main" id="{C7B4879B-70BD-4742-ACDC-0746CBBE006F}"/>
              </a:ext>
            </a:extLst>
          </p:cNvPr>
          <p:cNvSpPr>
            <a:spLocks noGrp="1"/>
          </p:cNvSpPr>
          <p:nvPr>
            <p:ph sz="quarter" idx="4"/>
          </p:nvPr>
        </p:nvSpPr>
        <p:spPr>
          <a:xfrm>
            <a:off x="6172200" y="2505075"/>
            <a:ext cx="5183188" cy="368458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7" name="Date Placeholder 6">
            <a:extLst>
              <a:ext uri="{FF2B5EF4-FFF2-40B4-BE49-F238E27FC236}">
                <a16:creationId xmlns:a16="http://schemas.microsoft.com/office/drawing/2014/main" id="{C0D51186-471F-8045-8C57-0302898498EB}"/>
              </a:ext>
            </a:extLst>
          </p:cNvPr>
          <p:cNvSpPr>
            <a:spLocks noGrp="1"/>
          </p:cNvSpPr>
          <p:nvPr>
            <p:ph type="dt" sz="half" idx="10"/>
          </p:nvPr>
        </p:nvSpPr>
        <p:spPr/>
        <p:txBody>
          <a:bodyPr/>
          <a:lstStyle/>
          <a:p>
            <a:fld id="{4F720D62-4E3F-194A-99F9-9E185F254678}" type="datetime1">
              <a:rPr lang="en-US" smtClean="0"/>
              <a:t>4/20/20</a:t>
            </a:fld>
            <a:endParaRPr lang="en-US"/>
          </a:p>
        </p:txBody>
      </p:sp>
      <p:sp>
        <p:nvSpPr>
          <p:cNvPr id="8" name="Footer Placeholder 7">
            <a:extLst>
              <a:ext uri="{FF2B5EF4-FFF2-40B4-BE49-F238E27FC236}">
                <a16:creationId xmlns:a16="http://schemas.microsoft.com/office/drawing/2014/main" id="{3CA88A11-F880-1C46-B3FA-AB1844280294}"/>
              </a:ext>
            </a:extLst>
          </p:cNvPr>
          <p:cNvSpPr>
            <a:spLocks noGrp="1"/>
          </p:cNvSpPr>
          <p:nvPr>
            <p:ph type="ftr" sz="quarter" idx="11"/>
          </p:nvPr>
        </p:nvSpPr>
        <p:spPr/>
        <p:txBody>
          <a:bodyPr/>
          <a:lstStyle/>
          <a:p>
            <a:endParaRPr lang="en-US"/>
          </a:p>
        </p:txBody>
      </p:sp>
      <p:sp>
        <p:nvSpPr>
          <p:cNvPr id="9" name="Slide Number Placeholder 8">
            <a:extLst>
              <a:ext uri="{FF2B5EF4-FFF2-40B4-BE49-F238E27FC236}">
                <a16:creationId xmlns:a16="http://schemas.microsoft.com/office/drawing/2014/main" id="{4B236AB2-0B41-B444-BCDF-61BEEB6A5A9D}"/>
              </a:ext>
            </a:extLst>
          </p:cNvPr>
          <p:cNvSpPr>
            <a:spLocks noGrp="1"/>
          </p:cNvSpPr>
          <p:nvPr>
            <p:ph type="sldNum" sz="quarter" idx="12"/>
          </p:nvPr>
        </p:nvSpPr>
        <p:spPr/>
        <p:txBody>
          <a:bodyPr/>
          <a:lstStyle/>
          <a:p>
            <a:fld id="{EFEBE74B-4153-7E46-BC78-30ABC30831B0}" type="slidenum">
              <a:rPr lang="en-US" smtClean="0"/>
              <a:t>‹#›</a:t>
            </a:fld>
            <a:endParaRPr lang="en-US"/>
          </a:p>
        </p:txBody>
      </p:sp>
    </p:spTree>
    <p:extLst>
      <p:ext uri="{BB962C8B-B14F-4D97-AF65-F5344CB8AC3E}">
        <p14:creationId xmlns:p14="http://schemas.microsoft.com/office/powerpoint/2010/main" val="1312688000"/>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30A37D14-FE26-B74A-92A6-C1CC052470A5}"/>
              </a:ext>
            </a:extLst>
          </p:cNvPr>
          <p:cNvSpPr>
            <a:spLocks noGrp="1"/>
          </p:cNvSpPr>
          <p:nvPr>
            <p:ph type="title"/>
          </p:nvPr>
        </p:nvSpPr>
        <p:spPr/>
        <p:txBody>
          <a:bodyPr/>
          <a:lstStyle/>
          <a:p>
            <a:r>
              <a:rPr lang="en-US"/>
              <a:t>Click to edit Master title style</a:t>
            </a:r>
            <a:endParaRPr lang="en-US" dirty="0"/>
          </a:p>
        </p:txBody>
      </p:sp>
      <p:sp>
        <p:nvSpPr>
          <p:cNvPr id="3" name="Date Placeholder 2">
            <a:extLst>
              <a:ext uri="{FF2B5EF4-FFF2-40B4-BE49-F238E27FC236}">
                <a16:creationId xmlns:a16="http://schemas.microsoft.com/office/drawing/2014/main" id="{0DF141C4-E177-4846-98F9-1C5C72E9E92B}"/>
              </a:ext>
            </a:extLst>
          </p:cNvPr>
          <p:cNvSpPr>
            <a:spLocks noGrp="1"/>
          </p:cNvSpPr>
          <p:nvPr>
            <p:ph type="dt" sz="half" idx="10"/>
          </p:nvPr>
        </p:nvSpPr>
        <p:spPr/>
        <p:txBody>
          <a:bodyPr/>
          <a:lstStyle/>
          <a:p>
            <a:fld id="{615A059C-585F-874B-B61C-94BBA70B810E}" type="datetime1">
              <a:rPr lang="en-US" smtClean="0"/>
              <a:t>4/20/20</a:t>
            </a:fld>
            <a:endParaRPr lang="en-US"/>
          </a:p>
        </p:txBody>
      </p:sp>
      <p:sp>
        <p:nvSpPr>
          <p:cNvPr id="4" name="Footer Placeholder 3">
            <a:extLst>
              <a:ext uri="{FF2B5EF4-FFF2-40B4-BE49-F238E27FC236}">
                <a16:creationId xmlns:a16="http://schemas.microsoft.com/office/drawing/2014/main" id="{4A6F0BB6-CBEF-BA42-95D3-1BDC3DDFD285}"/>
              </a:ext>
            </a:extLst>
          </p:cNvPr>
          <p:cNvSpPr>
            <a:spLocks noGrp="1"/>
          </p:cNvSpPr>
          <p:nvPr>
            <p:ph type="ftr" sz="quarter" idx="11"/>
          </p:nvPr>
        </p:nvSpPr>
        <p:spPr>
          <a:xfrm>
            <a:off x="0" y="6492875"/>
            <a:ext cx="5867400" cy="365125"/>
          </a:xfrm>
        </p:spPr>
        <p:txBody>
          <a:bodyPr/>
          <a:lstStyle>
            <a:lvl1pPr>
              <a:defRPr sz="1400"/>
            </a:lvl1pPr>
          </a:lstStyle>
          <a:p>
            <a:endParaRPr lang="en-US" dirty="0"/>
          </a:p>
        </p:txBody>
      </p:sp>
      <p:sp>
        <p:nvSpPr>
          <p:cNvPr id="5" name="Slide Number Placeholder 4">
            <a:extLst>
              <a:ext uri="{FF2B5EF4-FFF2-40B4-BE49-F238E27FC236}">
                <a16:creationId xmlns:a16="http://schemas.microsoft.com/office/drawing/2014/main" id="{EA81F074-755B-EA45-85D8-E9765B3F8878}"/>
              </a:ext>
            </a:extLst>
          </p:cNvPr>
          <p:cNvSpPr>
            <a:spLocks noGrp="1"/>
          </p:cNvSpPr>
          <p:nvPr>
            <p:ph type="sldNum" sz="quarter" idx="12"/>
          </p:nvPr>
        </p:nvSpPr>
        <p:spPr/>
        <p:txBody>
          <a:bodyPr/>
          <a:lstStyle/>
          <a:p>
            <a:fld id="{EFEBE74B-4153-7E46-BC78-30ABC30831B0}" type="slidenum">
              <a:rPr lang="en-US" smtClean="0"/>
              <a:t>‹#›</a:t>
            </a:fld>
            <a:endParaRPr lang="en-US"/>
          </a:p>
        </p:txBody>
      </p:sp>
    </p:spTree>
    <p:extLst>
      <p:ext uri="{BB962C8B-B14F-4D97-AF65-F5344CB8AC3E}">
        <p14:creationId xmlns:p14="http://schemas.microsoft.com/office/powerpoint/2010/main" val="1644265304"/>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a:extLst>
              <a:ext uri="{FF2B5EF4-FFF2-40B4-BE49-F238E27FC236}">
                <a16:creationId xmlns:a16="http://schemas.microsoft.com/office/drawing/2014/main" id="{F98C838E-48D3-4B4E-92B4-D43C03204BE2}"/>
              </a:ext>
            </a:extLst>
          </p:cNvPr>
          <p:cNvSpPr>
            <a:spLocks noGrp="1"/>
          </p:cNvSpPr>
          <p:nvPr>
            <p:ph type="dt" sz="half" idx="10"/>
          </p:nvPr>
        </p:nvSpPr>
        <p:spPr/>
        <p:txBody>
          <a:bodyPr/>
          <a:lstStyle/>
          <a:p>
            <a:fld id="{905FA865-77C8-4E4D-A500-DBB77C8E0217}" type="datetime1">
              <a:rPr lang="en-US" smtClean="0"/>
              <a:t>4/20/20</a:t>
            </a:fld>
            <a:endParaRPr lang="en-US"/>
          </a:p>
        </p:txBody>
      </p:sp>
      <p:sp>
        <p:nvSpPr>
          <p:cNvPr id="3" name="Footer Placeholder 2">
            <a:extLst>
              <a:ext uri="{FF2B5EF4-FFF2-40B4-BE49-F238E27FC236}">
                <a16:creationId xmlns:a16="http://schemas.microsoft.com/office/drawing/2014/main" id="{D26094B1-44F3-3E46-8C9C-B9087254A148}"/>
              </a:ext>
            </a:extLst>
          </p:cNvPr>
          <p:cNvSpPr>
            <a:spLocks noGrp="1"/>
          </p:cNvSpPr>
          <p:nvPr>
            <p:ph type="ftr" sz="quarter" idx="11"/>
          </p:nvPr>
        </p:nvSpPr>
        <p:spPr/>
        <p:txBody>
          <a:bodyPr/>
          <a:lstStyle/>
          <a:p>
            <a:endParaRPr lang="en-US"/>
          </a:p>
        </p:txBody>
      </p:sp>
      <p:sp>
        <p:nvSpPr>
          <p:cNvPr id="4" name="Slide Number Placeholder 3">
            <a:extLst>
              <a:ext uri="{FF2B5EF4-FFF2-40B4-BE49-F238E27FC236}">
                <a16:creationId xmlns:a16="http://schemas.microsoft.com/office/drawing/2014/main" id="{F705EA4C-259F-EB4E-8D79-6135421D83B1}"/>
              </a:ext>
            </a:extLst>
          </p:cNvPr>
          <p:cNvSpPr>
            <a:spLocks noGrp="1"/>
          </p:cNvSpPr>
          <p:nvPr>
            <p:ph type="sldNum" sz="quarter" idx="12"/>
          </p:nvPr>
        </p:nvSpPr>
        <p:spPr/>
        <p:txBody>
          <a:bodyPr/>
          <a:lstStyle/>
          <a:p>
            <a:fld id="{EFEBE74B-4153-7E46-BC78-30ABC30831B0}" type="slidenum">
              <a:rPr lang="en-US" smtClean="0"/>
              <a:t>‹#›</a:t>
            </a:fld>
            <a:endParaRPr lang="en-US"/>
          </a:p>
        </p:txBody>
      </p:sp>
    </p:spTree>
    <p:extLst>
      <p:ext uri="{BB962C8B-B14F-4D97-AF65-F5344CB8AC3E}">
        <p14:creationId xmlns:p14="http://schemas.microsoft.com/office/powerpoint/2010/main" val="4137451724"/>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33A62ACF-FD26-0449-9C92-EDBC24A6E0E3}"/>
              </a:ext>
            </a:extLst>
          </p:cNvPr>
          <p:cNvSpPr>
            <a:spLocks noGrp="1"/>
          </p:cNvSpPr>
          <p:nvPr>
            <p:ph type="title"/>
          </p:nvPr>
        </p:nvSpPr>
        <p:spPr>
          <a:xfrm>
            <a:off x="839788" y="457200"/>
            <a:ext cx="3932237" cy="1600200"/>
          </a:xfrm>
        </p:spPr>
        <p:txBody>
          <a:bodyPr anchor="b"/>
          <a:lstStyle>
            <a:lvl1pPr>
              <a:defRPr sz="3200"/>
            </a:lvl1pPr>
          </a:lstStyle>
          <a:p>
            <a:r>
              <a:rPr lang="en-US"/>
              <a:t>Click to edit Master title style</a:t>
            </a:r>
          </a:p>
        </p:txBody>
      </p:sp>
      <p:sp>
        <p:nvSpPr>
          <p:cNvPr id="3" name="Content Placeholder 2">
            <a:extLst>
              <a:ext uri="{FF2B5EF4-FFF2-40B4-BE49-F238E27FC236}">
                <a16:creationId xmlns:a16="http://schemas.microsoft.com/office/drawing/2014/main" id="{B328248A-D22D-7B44-B430-5075A26ED1D6}"/>
              </a:ext>
            </a:extLst>
          </p:cNvPr>
          <p:cNvSpPr>
            <a:spLocks noGrp="1"/>
          </p:cNvSpPr>
          <p:nvPr>
            <p:ph idx="1"/>
          </p:nvPr>
        </p:nvSpPr>
        <p:spPr>
          <a:xfrm>
            <a:off x="5183188" y="987425"/>
            <a:ext cx="6172200" cy="4873625"/>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Text Placeholder 3">
            <a:extLst>
              <a:ext uri="{FF2B5EF4-FFF2-40B4-BE49-F238E27FC236}">
                <a16:creationId xmlns:a16="http://schemas.microsoft.com/office/drawing/2014/main" id="{2A6049AA-3C6C-C246-BA1A-ACE91F6DBEA8}"/>
              </a:ext>
            </a:extLst>
          </p:cNvPr>
          <p:cNvSpPr>
            <a:spLocks noGrp="1"/>
          </p:cNvSpPr>
          <p:nvPr>
            <p:ph type="body" sz="half" idx="2"/>
          </p:nvPr>
        </p:nvSpPr>
        <p:spPr>
          <a:xfrm>
            <a:off x="839788" y="2057400"/>
            <a:ext cx="3932237"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a:t>Click to edit Master text styles</a:t>
            </a:r>
          </a:p>
        </p:txBody>
      </p:sp>
      <p:sp>
        <p:nvSpPr>
          <p:cNvPr id="5" name="Date Placeholder 4">
            <a:extLst>
              <a:ext uri="{FF2B5EF4-FFF2-40B4-BE49-F238E27FC236}">
                <a16:creationId xmlns:a16="http://schemas.microsoft.com/office/drawing/2014/main" id="{4C0AC19D-FC92-EF4E-80F8-25817A0DD4C6}"/>
              </a:ext>
            </a:extLst>
          </p:cNvPr>
          <p:cNvSpPr>
            <a:spLocks noGrp="1"/>
          </p:cNvSpPr>
          <p:nvPr>
            <p:ph type="dt" sz="half" idx="10"/>
          </p:nvPr>
        </p:nvSpPr>
        <p:spPr/>
        <p:txBody>
          <a:bodyPr/>
          <a:lstStyle/>
          <a:p>
            <a:fld id="{F4F2211F-D6EF-1840-9301-AEC9607E401E}" type="datetime1">
              <a:rPr lang="en-US" smtClean="0"/>
              <a:t>4/20/20</a:t>
            </a:fld>
            <a:endParaRPr lang="en-US"/>
          </a:p>
        </p:txBody>
      </p:sp>
      <p:sp>
        <p:nvSpPr>
          <p:cNvPr id="6" name="Footer Placeholder 5">
            <a:extLst>
              <a:ext uri="{FF2B5EF4-FFF2-40B4-BE49-F238E27FC236}">
                <a16:creationId xmlns:a16="http://schemas.microsoft.com/office/drawing/2014/main" id="{9A8AE19F-670E-274A-9090-21833C9E2393}"/>
              </a:ext>
            </a:extLst>
          </p:cNvPr>
          <p:cNvSpPr>
            <a:spLocks noGrp="1"/>
          </p:cNvSpPr>
          <p:nvPr>
            <p:ph type="ftr" sz="quarter" idx="11"/>
          </p:nvPr>
        </p:nvSpPr>
        <p:spPr/>
        <p:txBody>
          <a:bodyPr/>
          <a:lstStyle/>
          <a:p>
            <a:endParaRPr lang="en-US"/>
          </a:p>
        </p:txBody>
      </p:sp>
      <p:sp>
        <p:nvSpPr>
          <p:cNvPr id="7" name="Slide Number Placeholder 6">
            <a:extLst>
              <a:ext uri="{FF2B5EF4-FFF2-40B4-BE49-F238E27FC236}">
                <a16:creationId xmlns:a16="http://schemas.microsoft.com/office/drawing/2014/main" id="{7F023FA5-8250-6C4B-A36D-C38D4BB89884}"/>
              </a:ext>
            </a:extLst>
          </p:cNvPr>
          <p:cNvSpPr>
            <a:spLocks noGrp="1"/>
          </p:cNvSpPr>
          <p:nvPr>
            <p:ph type="sldNum" sz="quarter" idx="12"/>
          </p:nvPr>
        </p:nvSpPr>
        <p:spPr/>
        <p:txBody>
          <a:bodyPr/>
          <a:lstStyle/>
          <a:p>
            <a:fld id="{EFEBE74B-4153-7E46-BC78-30ABC30831B0}" type="slidenum">
              <a:rPr lang="en-US" smtClean="0"/>
              <a:t>‹#›</a:t>
            </a:fld>
            <a:endParaRPr lang="en-US"/>
          </a:p>
        </p:txBody>
      </p:sp>
    </p:spTree>
    <p:extLst>
      <p:ext uri="{BB962C8B-B14F-4D97-AF65-F5344CB8AC3E}">
        <p14:creationId xmlns:p14="http://schemas.microsoft.com/office/powerpoint/2010/main" val="444909761"/>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A1FC7618-4EC4-1E49-AFA2-DA44258C3F7F}"/>
              </a:ext>
            </a:extLst>
          </p:cNvPr>
          <p:cNvSpPr>
            <a:spLocks noGrp="1"/>
          </p:cNvSpPr>
          <p:nvPr>
            <p:ph type="title"/>
          </p:nvPr>
        </p:nvSpPr>
        <p:spPr>
          <a:xfrm>
            <a:off x="839788" y="457200"/>
            <a:ext cx="3932237" cy="1600200"/>
          </a:xfrm>
        </p:spPr>
        <p:txBody>
          <a:bodyPr anchor="b"/>
          <a:lstStyle>
            <a:lvl1pPr>
              <a:defRPr sz="3200"/>
            </a:lvl1pPr>
          </a:lstStyle>
          <a:p>
            <a:r>
              <a:rPr lang="en-US"/>
              <a:t>Click to edit Master title style</a:t>
            </a:r>
          </a:p>
        </p:txBody>
      </p:sp>
      <p:sp>
        <p:nvSpPr>
          <p:cNvPr id="3" name="Picture Placeholder 2">
            <a:extLst>
              <a:ext uri="{FF2B5EF4-FFF2-40B4-BE49-F238E27FC236}">
                <a16:creationId xmlns:a16="http://schemas.microsoft.com/office/drawing/2014/main" id="{9F7CE002-3892-C44E-A165-184D6ACA66A5}"/>
              </a:ext>
            </a:extLst>
          </p:cNvPr>
          <p:cNvSpPr>
            <a:spLocks noGrp="1"/>
          </p:cNvSpPr>
          <p:nvPr>
            <p:ph type="pic" idx="1"/>
          </p:nvPr>
        </p:nvSpPr>
        <p:spPr>
          <a:xfrm>
            <a:off x="5183188" y="987425"/>
            <a:ext cx="6172200" cy="4873625"/>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r>
              <a:rPr lang="en-US"/>
              <a:t>Click icon to add picture</a:t>
            </a:r>
          </a:p>
        </p:txBody>
      </p:sp>
      <p:sp>
        <p:nvSpPr>
          <p:cNvPr id="4" name="Text Placeholder 3">
            <a:extLst>
              <a:ext uri="{FF2B5EF4-FFF2-40B4-BE49-F238E27FC236}">
                <a16:creationId xmlns:a16="http://schemas.microsoft.com/office/drawing/2014/main" id="{F6A1FC21-0976-F84F-A0FB-79E26BF21E6E}"/>
              </a:ext>
            </a:extLst>
          </p:cNvPr>
          <p:cNvSpPr>
            <a:spLocks noGrp="1"/>
          </p:cNvSpPr>
          <p:nvPr>
            <p:ph type="body" sz="half" idx="2"/>
          </p:nvPr>
        </p:nvSpPr>
        <p:spPr>
          <a:xfrm>
            <a:off x="839788" y="2057400"/>
            <a:ext cx="3932237"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a:t>Click to edit Master text styles</a:t>
            </a:r>
          </a:p>
        </p:txBody>
      </p:sp>
      <p:sp>
        <p:nvSpPr>
          <p:cNvPr id="5" name="Date Placeholder 4">
            <a:extLst>
              <a:ext uri="{FF2B5EF4-FFF2-40B4-BE49-F238E27FC236}">
                <a16:creationId xmlns:a16="http://schemas.microsoft.com/office/drawing/2014/main" id="{06CA6153-07AE-C948-AAA8-286BEC0C4D03}"/>
              </a:ext>
            </a:extLst>
          </p:cNvPr>
          <p:cNvSpPr>
            <a:spLocks noGrp="1"/>
          </p:cNvSpPr>
          <p:nvPr>
            <p:ph type="dt" sz="half" idx="10"/>
          </p:nvPr>
        </p:nvSpPr>
        <p:spPr/>
        <p:txBody>
          <a:bodyPr/>
          <a:lstStyle/>
          <a:p>
            <a:fld id="{5BA6F6FF-8C23-FF47-9D9C-08E438F9B43D}" type="datetime1">
              <a:rPr lang="en-US" smtClean="0"/>
              <a:t>4/20/20</a:t>
            </a:fld>
            <a:endParaRPr lang="en-US"/>
          </a:p>
        </p:txBody>
      </p:sp>
      <p:sp>
        <p:nvSpPr>
          <p:cNvPr id="6" name="Footer Placeholder 5">
            <a:extLst>
              <a:ext uri="{FF2B5EF4-FFF2-40B4-BE49-F238E27FC236}">
                <a16:creationId xmlns:a16="http://schemas.microsoft.com/office/drawing/2014/main" id="{4ED1EC37-5B96-6444-8766-8A75FE7D61EC}"/>
              </a:ext>
            </a:extLst>
          </p:cNvPr>
          <p:cNvSpPr>
            <a:spLocks noGrp="1"/>
          </p:cNvSpPr>
          <p:nvPr>
            <p:ph type="ftr" sz="quarter" idx="11"/>
          </p:nvPr>
        </p:nvSpPr>
        <p:spPr/>
        <p:txBody>
          <a:bodyPr/>
          <a:lstStyle/>
          <a:p>
            <a:endParaRPr lang="en-US"/>
          </a:p>
        </p:txBody>
      </p:sp>
      <p:sp>
        <p:nvSpPr>
          <p:cNvPr id="7" name="Slide Number Placeholder 6">
            <a:extLst>
              <a:ext uri="{FF2B5EF4-FFF2-40B4-BE49-F238E27FC236}">
                <a16:creationId xmlns:a16="http://schemas.microsoft.com/office/drawing/2014/main" id="{31151C2A-AD2C-E046-B5A5-14DB9E2BE4D3}"/>
              </a:ext>
            </a:extLst>
          </p:cNvPr>
          <p:cNvSpPr>
            <a:spLocks noGrp="1"/>
          </p:cNvSpPr>
          <p:nvPr>
            <p:ph type="sldNum" sz="quarter" idx="12"/>
          </p:nvPr>
        </p:nvSpPr>
        <p:spPr/>
        <p:txBody>
          <a:bodyPr/>
          <a:lstStyle/>
          <a:p>
            <a:fld id="{EFEBE74B-4153-7E46-BC78-30ABC30831B0}" type="slidenum">
              <a:rPr lang="en-US" smtClean="0"/>
              <a:t>‹#›</a:t>
            </a:fld>
            <a:endParaRPr lang="en-US"/>
          </a:p>
        </p:txBody>
      </p:sp>
    </p:spTree>
    <p:extLst>
      <p:ext uri="{BB962C8B-B14F-4D97-AF65-F5344CB8AC3E}">
        <p14:creationId xmlns:p14="http://schemas.microsoft.com/office/powerpoint/2010/main" val="4061467039"/>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6915D68F-4C41-4B48-98EA-B96B38F37FAF}"/>
              </a:ext>
            </a:extLst>
          </p:cNvPr>
          <p:cNvSpPr>
            <a:spLocks noGrp="1"/>
          </p:cNvSpPr>
          <p:nvPr>
            <p:ph type="title"/>
          </p:nvPr>
        </p:nvSpPr>
        <p:spPr/>
        <p:txBody>
          <a:bodyPr/>
          <a:lstStyle/>
          <a:p>
            <a:r>
              <a:rPr lang="en-US"/>
              <a:t>Click to edit Master title style</a:t>
            </a:r>
          </a:p>
        </p:txBody>
      </p:sp>
      <p:sp>
        <p:nvSpPr>
          <p:cNvPr id="3" name="Vertical Text Placeholder 2">
            <a:extLst>
              <a:ext uri="{FF2B5EF4-FFF2-40B4-BE49-F238E27FC236}">
                <a16:creationId xmlns:a16="http://schemas.microsoft.com/office/drawing/2014/main" id="{94DA7C89-AB6F-9D47-A01E-E554EB1BFC72}"/>
              </a:ext>
            </a:extLst>
          </p:cNvPr>
          <p:cNvSpPr>
            <a:spLocks noGrp="1"/>
          </p:cNvSpPr>
          <p:nvPr>
            <p:ph type="body" orient="vert" idx="1"/>
          </p:nvPr>
        </p:nvSpPr>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a:extLst>
              <a:ext uri="{FF2B5EF4-FFF2-40B4-BE49-F238E27FC236}">
                <a16:creationId xmlns:a16="http://schemas.microsoft.com/office/drawing/2014/main" id="{24A53BB6-A637-5E43-AF69-E06B8660255A}"/>
              </a:ext>
            </a:extLst>
          </p:cNvPr>
          <p:cNvSpPr>
            <a:spLocks noGrp="1"/>
          </p:cNvSpPr>
          <p:nvPr>
            <p:ph type="dt" sz="half" idx="10"/>
          </p:nvPr>
        </p:nvSpPr>
        <p:spPr/>
        <p:txBody>
          <a:bodyPr/>
          <a:lstStyle/>
          <a:p>
            <a:fld id="{BEFF74B7-B020-AC43-90FE-4F7CFAF94661}" type="datetime1">
              <a:rPr lang="en-US" smtClean="0"/>
              <a:t>4/20/20</a:t>
            </a:fld>
            <a:endParaRPr lang="en-US"/>
          </a:p>
        </p:txBody>
      </p:sp>
      <p:sp>
        <p:nvSpPr>
          <p:cNvPr id="5" name="Footer Placeholder 4">
            <a:extLst>
              <a:ext uri="{FF2B5EF4-FFF2-40B4-BE49-F238E27FC236}">
                <a16:creationId xmlns:a16="http://schemas.microsoft.com/office/drawing/2014/main" id="{B5A14AA8-607E-5C4B-9FE7-80A5187F1AFF}"/>
              </a:ext>
            </a:extLst>
          </p:cNvPr>
          <p:cNvSpPr>
            <a:spLocks noGrp="1"/>
          </p:cNvSpPr>
          <p:nvPr>
            <p:ph type="ftr" sz="quarter" idx="11"/>
          </p:nvPr>
        </p:nvSpPr>
        <p:spPr/>
        <p:txBody>
          <a:bodyPr/>
          <a:lstStyle/>
          <a:p>
            <a:endParaRPr lang="en-US"/>
          </a:p>
        </p:txBody>
      </p:sp>
      <p:sp>
        <p:nvSpPr>
          <p:cNvPr id="6" name="Slide Number Placeholder 5">
            <a:extLst>
              <a:ext uri="{FF2B5EF4-FFF2-40B4-BE49-F238E27FC236}">
                <a16:creationId xmlns:a16="http://schemas.microsoft.com/office/drawing/2014/main" id="{AC28C676-E127-DE43-A9D6-381E4F0174B8}"/>
              </a:ext>
            </a:extLst>
          </p:cNvPr>
          <p:cNvSpPr>
            <a:spLocks noGrp="1"/>
          </p:cNvSpPr>
          <p:nvPr>
            <p:ph type="sldNum" sz="quarter" idx="12"/>
          </p:nvPr>
        </p:nvSpPr>
        <p:spPr/>
        <p:txBody>
          <a:bodyPr/>
          <a:lstStyle/>
          <a:p>
            <a:fld id="{EFEBE74B-4153-7E46-BC78-30ABC30831B0}" type="slidenum">
              <a:rPr lang="en-US" smtClean="0"/>
              <a:t>‹#›</a:t>
            </a:fld>
            <a:endParaRPr lang="en-US"/>
          </a:p>
        </p:txBody>
      </p:sp>
    </p:spTree>
    <p:extLst>
      <p:ext uri="{BB962C8B-B14F-4D97-AF65-F5344CB8AC3E}">
        <p14:creationId xmlns:p14="http://schemas.microsoft.com/office/powerpoint/2010/main" val="2376158811"/>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a:extLst>
              <a:ext uri="{FF2B5EF4-FFF2-40B4-BE49-F238E27FC236}">
                <a16:creationId xmlns:a16="http://schemas.microsoft.com/office/drawing/2014/main" id="{03EA994B-5063-7A47-956E-89AAE0D85197}"/>
              </a:ext>
            </a:extLst>
          </p:cNvPr>
          <p:cNvSpPr>
            <a:spLocks noGrp="1"/>
          </p:cNvSpPr>
          <p:nvPr>
            <p:ph type="title" orient="vert"/>
          </p:nvPr>
        </p:nvSpPr>
        <p:spPr>
          <a:xfrm>
            <a:off x="8724900" y="365125"/>
            <a:ext cx="2628900" cy="5811838"/>
          </a:xfrm>
        </p:spPr>
        <p:txBody>
          <a:bodyPr vert="eaVert"/>
          <a:lstStyle/>
          <a:p>
            <a:r>
              <a:rPr lang="en-US"/>
              <a:t>Click to edit Master title style</a:t>
            </a:r>
          </a:p>
        </p:txBody>
      </p:sp>
      <p:sp>
        <p:nvSpPr>
          <p:cNvPr id="3" name="Vertical Text Placeholder 2">
            <a:extLst>
              <a:ext uri="{FF2B5EF4-FFF2-40B4-BE49-F238E27FC236}">
                <a16:creationId xmlns:a16="http://schemas.microsoft.com/office/drawing/2014/main" id="{FBA3CDA8-D55C-3F48-842D-138B879E892E}"/>
              </a:ext>
            </a:extLst>
          </p:cNvPr>
          <p:cNvSpPr>
            <a:spLocks noGrp="1"/>
          </p:cNvSpPr>
          <p:nvPr>
            <p:ph type="body" orient="vert" idx="1"/>
          </p:nvPr>
        </p:nvSpPr>
        <p:spPr>
          <a:xfrm>
            <a:off x="838200" y="365125"/>
            <a:ext cx="7734300" cy="5811838"/>
          </a:xfrm>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a:extLst>
              <a:ext uri="{FF2B5EF4-FFF2-40B4-BE49-F238E27FC236}">
                <a16:creationId xmlns:a16="http://schemas.microsoft.com/office/drawing/2014/main" id="{5687D530-C30E-E846-AD4B-500EC3A62E5E}"/>
              </a:ext>
            </a:extLst>
          </p:cNvPr>
          <p:cNvSpPr>
            <a:spLocks noGrp="1"/>
          </p:cNvSpPr>
          <p:nvPr>
            <p:ph type="dt" sz="half" idx="10"/>
          </p:nvPr>
        </p:nvSpPr>
        <p:spPr/>
        <p:txBody>
          <a:bodyPr/>
          <a:lstStyle/>
          <a:p>
            <a:fld id="{90A7B096-8E95-0045-987A-AAED90D8CAA3}" type="datetime1">
              <a:rPr lang="en-US" smtClean="0"/>
              <a:t>4/20/20</a:t>
            </a:fld>
            <a:endParaRPr lang="en-US"/>
          </a:p>
        </p:txBody>
      </p:sp>
      <p:sp>
        <p:nvSpPr>
          <p:cNvPr id="5" name="Footer Placeholder 4">
            <a:extLst>
              <a:ext uri="{FF2B5EF4-FFF2-40B4-BE49-F238E27FC236}">
                <a16:creationId xmlns:a16="http://schemas.microsoft.com/office/drawing/2014/main" id="{D4509FEA-5DBF-5E4A-B1B9-5F82A97D0D41}"/>
              </a:ext>
            </a:extLst>
          </p:cNvPr>
          <p:cNvSpPr>
            <a:spLocks noGrp="1"/>
          </p:cNvSpPr>
          <p:nvPr>
            <p:ph type="ftr" sz="quarter" idx="11"/>
          </p:nvPr>
        </p:nvSpPr>
        <p:spPr/>
        <p:txBody>
          <a:bodyPr/>
          <a:lstStyle/>
          <a:p>
            <a:endParaRPr lang="en-US" dirty="0"/>
          </a:p>
        </p:txBody>
      </p:sp>
      <p:sp>
        <p:nvSpPr>
          <p:cNvPr id="6" name="Slide Number Placeholder 5">
            <a:extLst>
              <a:ext uri="{FF2B5EF4-FFF2-40B4-BE49-F238E27FC236}">
                <a16:creationId xmlns:a16="http://schemas.microsoft.com/office/drawing/2014/main" id="{9FD81F67-700F-8B4B-8F4E-0BF843485875}"/>
              </a:ext>
            </a:extLst>
          </p:cNvPr>
          <p:cNvSpPr>
            <a:spLocks noGrp="1"/>
          </p:cNvSpPr>
          <p:nvPr>
            <p:ph type="sldNum" sz="quarter" idx="12"/>
          </p:nvPr>
        </p:nvSpPr>
        <p:spPr/>
        <p:txBody>
          <a:bodyPr/>
          <a:lstStyle/>
          <a:p>
            <a:fld id="{EFEBE74B-4153-7E46-BC78-30ABC30831B0}" type="slidenum">
              <a:rPr lang="en-US" smtClean="0"/>
              <a:t>‹#›</a:t>
            </a:fld>
            <a:endParaRPr lang="en-US"/>
          </a:p>
        </p:txBody>
      </p:sp>
    </p:spTree>
    <p:extLst>
      <p:ext uri="{BB962C8B-B14F-4D97-AF65-F5344CB8AC3E}">
        <p14:creationId xmlns:p14="http://schemas.microsoft.com/office/powerpoint/2010/main" val="583514385"/>
      </p:ext>
    </p:extLst>
  </p:cSld>
  <p:clrMapOvr>
    <a:masterClrMapping/>
  </p:clrMapOvr>
</p:sldLayout>
</file>

<file path=ppt/slideLayouts/slideLayout12.xml><?xml version="1.0" encoding="utf-8"?>
<p:sldLayout xmlns:a="http://schemas.openxmlformats.org/drawingml/2006/main" xmlns:r="http://schemas.openxmlformats.org/officeDocument/2006/relationships" xmlns:p="http://schemas.openxmlformats.org/presentationml/2006/main" showMasterSp="0" preserve="1" userDrawn="1">
  <p:cSld name="1_Custom Layou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Footer Placeholder 2"/>
          <p:cNvSpPr>
            <a:spLocks noGrp="1"/>
          </p:cNvSpPr>
          <p:nvPr>
            <p:ph type="ftr" sz="quarter" idx="10"/>
          </p:nvPr>
        </p:nvSpPr>
        <p:spPr>
          <a:xfrm>
            <a:off x="0" y="6492875"/>
            <a:ext cx="7543800" cy="365125"/>
          </a:xfrm>
        </p:spPr>
        <p:txBody>
          <a:bodyPr/>
          <a:lstStyle>
            <a:lvl1pPr algn="l">
              <a:defRPr>
                <a:latin typeface="+mn-lt"/>
              </a:defRPr>
            </a:lvl1pPr>
          </a:lstStyle>
          <a:p>
            <a:endParaRPr lang="en-US" dirty="0">
              <a:solidFill>
                <a:prstClr val="black">
                  <a:tint val="75000"/>
                </a:prstClr>
              </a:solidFill>
            </a:endParaRPr>
          </a:p>
        </p:txBody>
      </p:sp>
      <p:sp>
        <p:nvSpPr>
          <p:cNvPr id="4" name="Slide Number Placeholder 3"/>
          <p:cNvSpPr>
            <a:spLocks noGrp="1"/>
          </p:cNvSpPr>
          <p:nvPr>
            <p:ph type="sldNum" sz="quarter" idx="11"/>
          </p:nvPr>
        </p:nvSpPr>
        <p:spPr/>
        <p:txBody>
          <a:bodyPr/>
          <a:lstStyle/>
          <a:p>
            <a:fld id="{B6F15528-21DE-4FAA-801E-634DDDAF4B2B}" type="slidenum">
              <a:rPr lang="en-US" smtClean="0">
                <a:solidFill>
                  <a:prstClr val="black">
                    <a:tint val="75000"/>
                  </a:prstClr>
                </a:solidFill>
                <a:latin typeface="Calibri"/>
              </a:rPr>
              <a:pPr/>
              <a:t>‹#›</a:t>
            </a:fld>
            <a:endParaRPr lang="en-US">
              <a:solidFill>
                <a:prstClr val="black">
                  <a:tint val="75000"/>
                </a:prstClr>
              </a:solidFill>
              <a:latin typeface="Calibri"/>
            </a:endParaRPr>
          </a:p>
        </p:txBody>
      </p:sp>
      <p:sp>
        <p:nvSpPr>
          <p:cNvPr id="8" name="Content Placeholder 7"/>
          <p:cNvSpPr>
            <a:spLocks noGrp="1"/>
          </p:cNvSpPr>
          <p:nvPr>
            <p:ph sz="quarter" idx="12"/>
          </p:nvPr>
        </p:nvSpPr>
        <p:spPr>
          <a:xfrm>
            <a:off x="609600" y="1137922"/>
            <a:ext cx="10972800" cy="4966208"/>
          </a:xfrm>
        </p:spPr>
        <p:txBody>
          <a:bodyPr/>
          <a:lstStyle/>
          <a:p>
            <a:pPr lvl="0"/>
            <a:r>
              <a:rPr lang="en-US"/>
              <a:t>Click to edit Master text styles</a:t>
            </a:r>
          </a:p>
          <a:p>
            <a:pPr lvl="1"/>
            <a:r>
              <a:rPr lang="en-US"/>
              <a:t>Second level</a:t>
            </a:r>
          </a:p>
          <a:p>
            <a:pPr lvl="2"/>
            <a:r>
              <a:rPr lang="en-US"/>
              <a:t>Third level</a:t>
            </a:r>
          </a:p>
        </p:txBody>
      </p:sp>
    </p:spTree>
    <p:extLst>
      <p:ext uri="{BB962C8B-B14F-4D97-AF65-F5344CB8AC3E}">
        <p14:creationId xmlns:p14="http://schemas.microsoft.com/office/powerpoint/2010/main" val="26374547"/>
      </p:ext>
    </p:extLst>
  </p:cSld>
  <p:clrMapOvr>
    <a:masterClrMapping/>
  </p:clrMapOvr>
</p:sldLayout>
</file>

<file path=ppt/slideLayouts/slideLayout13.xml><?xml version="1.0" encoding="utf-8"?>
<p:sldLayout xmlns:a="http://schemas.openxmlformats.org/drawingml/2006/main" xmlns:r="http://schemas.openxmlformats.org/officeDocument/2006/relationships" xmlns:p="http://schemas.openxmlformats.org/presentationml/2006/main" showMasterSp="0" preserve="1" userDrawn="1">
  <p:cSld name="Custom Layou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Footer Placeholder 2"/>
          <p:cNvSpPr>
            <a:spLocks noGrp="1"/>
          </p:cNvSpPr>
          <p:nvPr>
            <p:ph type="ftr" sz="quarter" idx="10"/>
          </p:nvPr>
        </p:nvSpPr>
        <p:spPr>
          <a:xfrm>
            <a:off x="0" y="6492875"/>
            <a:ext cx="7813964" cy="365125"/>
          </a:xfrm>
        </p:spPr>
        <p:txBody>
          <a:bodyPr/>
          <a:lstStyle/>
          <a:p>
            <a:endParaRPr lang="en-US" dirty="0"/>
          </a:p>
        </p:txBody>
      </p:sp>
      <p:sp>
        <p:nvSpPr>
          <p:cNvPr id="4" name="Slide Number Placeholder 3"/>
          <p:cNvSpPr>
            <a:spLocks noGrp="1"/>
          </p:cNvSpPr>
          <p:nvPr>
            <p:ph type="sldNum" sz="quarter" idx="11"/>
          </p:nvPr>
        </p:nvSpPr>
        <p:spPr/>
        <p:txBody>
          <a:bodyPr/>
          <a:lstStyle/>
          <a:p>
            <a:fld id="{B6F15528-21DE-4FAA-801E-634DDDAF4B2B}" type="slidenum">
              <a:rPr lang="en-US" smtClean="0"/>
              <a:pPr/>
              <a:t>‹#›</a:t>
            </a:fld>
            <a:endParaRPr lang="en-US"/>
          </a:p>
        </p:txBody>
      </p:sp>
    </p:spTree>
    <p:extLst>
      <p:ext uri="{BB962C8B-B14F-4D97-AF65-F5344CB8AC3E}">
        <p14:creationId xmlns:p14="http://schemas.microsoft.com/office/powerpoint/2010/main" val="4030797334"/>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13" Type="http://schemas.openxmlformats.org/officeDocument/2006/relationships/slideLayout" Target="../slideLayouts/slideLayout13.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slideLayout" Target="../slideLayouts/slideLayout12.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 Id="rId14" Type="http://schemas.openxmlformats.org/officeDocument/2006/relationships/theme" Target="../theme/theme1.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Title Placeholder 1">
            <a:extLst>
              <a:ext uri="{FF2B5EF4-FFF2-40B4-BE49-F238E27FC236}">
                <a16:creationId xmlns:a16="http://schemas.microsoft.com/office/drawing/2014/main" id="{8A311EB1-1F75-444F-B78C-7785DBF48B3C}"/>
              </a:ext>
            </a:extLst>
          </p:cNvPr>
          <p:cNvSpPr>
            <a:spLocks noGrp="1"/>
          </p:cNvSpPr>
          <p:nvPr>
            <p:ph type="title"/>
          </p:nvPr>
        </p:nvSpPr>
        <p:spPr>
          <a:xfrm>
            <a:off x="370115" y="256269"/>
            <a:ext cx="11451771" cy="821418"/>
          </a:xfrm>
          <a:prstGeom prst="rect">
            <a:avLst/>
          </a:prstGeom>
        </p:spPr>
        <p:txBody>
          <a:bodyPr vert="horz" lIns="91440" tIns="45720" rIns="91440" bIns="45720" rtlCol="0" anchor="ctr">
            <a:normAutofit/>
          </a:bodyPr>
          <a:lstStyle/>
          <a:p>
            <a:r>
              <a:rPr lang="en-US"/>
              <a:t>Click to edit Master title style</a:t>
            </a:r>
            <a:endParaRPr lang="en-US" dirty="0"/>
          </a:p>
        </p:txBody>
      </p:sp>
      <p:sp>
        <p:nvSpPr>
          <p:cNvPr id="3" name="Text Placeholder 2">
            <a:extLst>
              <a:ext uri="{FF2B5EF4-FFF2-40B4-BE49-F238E27FC236}">
                <a16:creationId xmlns:a16="http://schemas.microsoft.com/office/drawing/2014/main" id="{95924D9B-6884-3142-B097-03D1B1C92574}"/>
              </a:ext>
            </a:extLst>
          </p:cNvPr>
          <p:cNvSpPr>
            <a:spLocks noGrp="1"/>
          </p:cNvSpPr>
          <p:nvPr>
            <p:ph type="body" idx="1"/>
          </p:nvPr>
        </p:nvSpPr>
        <p:spPr>
          <a:xfrm>
            <a:off x="377241" y="1340863"/>
            <a:ext cx="11444645" cy="4903335"/>
          </a:xfrm>
          <a:prstGeom prst="rect">
            <a:avLst/>
          </a:prstGeom>
        </p:spPr>
        <p:txBody>
          <a:bodyPr vert="horz" lIns="91440" tIns="45720" rIns="91440" bIns="45720" rtlCol="0">
            <a:normAutofit/>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Date Placeholder 3">
            <a:extLst>
              <a:ext uri="{FF2B5EF4-FFF2-40B4-BE49-F238E27FC236}">
                <a16:creationId xmlns:a16="http://schemas.microsoft.com/office/drawing/2014/main" id="{B79C1BD7-4647-514F-96FD-1C913EC0F220}"/>
              </a:ext>
            </a:extLst>
          </p:cNvPr>
          <p:cNvSpPr>
            <a:spLocks noGrp="1"/>
          </p:cNvSpPr>
          <p:nvPr>
            <p:ph type="dt" sz="half" idx="2"/>
          </p:nvPr>
        </p:nvSpPr>
        <p:spPr>
          <a:xfrm>
            <a:off x="5867400" y="6492875"/>
            <a:ext cx="2743200" cy="365125"/>
          </a:xfrm>
          <a:prstGeom prst="rect">
            <a:avLst/>
          </a:prstGeom>
        </p:spPr>
        <p:txBody>
          <a:bodyPr vert="horz" lIns="91440" tIns="45720" rIns="91440" bIns="45720" rtlCol="0" anchor="ctr"/>
          <a:lstStyle>
            <a:lvl1pPr algn="l">
              <a:defRPr sz="1200">
                <a:solidFill>
                  <a:schemeClr val="tx1">
                    <a:tint val="75000"/>
                  </a:schemeClr>
                </a:solidFill>
              </a:defRPr>
            </a:lvl1pPr>
          </a:lstStyle>
          <a:p>
            <a:fld id="{294402C1-0945-2143-AA6D-9DE5475F9BE7}" type="datetime1">
              <a:rPr lang="en-US" smtClean="0"/>
              <a:t>4/20/20</a:t>
            </a:fld>
            <a:endParaRPr lang="en-US"/>
          </a:p>
        </p:txBody>
      </p:sp>
      <p:sp>
        <p:nvSpPr>
          <p:cNvPr id="5" name="Footer Placeholder 4">
            <a:extLst>
              <a:ext uri="{FF2B5EF4-FFF2-40B4-BE49-F238E27FC236}">
                <a16:creationId xmlns:a16="http://schemas.microsoft.com/office/drawing/2014/main" id="{7F0D2636-3E2D-4F40-AC47-2026FA4D8834}"/>
              </a:ext>
            </a:extLst>
          </p:cNvPr>
          <p:cNvSpPr>
            <a:spLocks noGrp="1"/>
          </p:cNvSpPr>
          <p:nvPr>
            <p:ph type="ftr" sz="quarter" idx="3"/>
          </p:nvPr>
        </p:nvSpPr>
        <p:spPr>
          <a:xfrm>
            <a:off x="0" y="6492875"/>
            <a:ext cx="5867400" cy="365125"/>
          </a:xfrm>
          <a:prstGeom prst="rect">
            <a:avLst/>
          </a:prstGeom>
        </p:spPr>
        <p:txBody>
          <a:bodyPr vert="horz" lIns="91440" tIns="45720" rIns="91440" bIns="45720" rtlCol="0" anchor="ctr"/>
          <a:lstStyle>
            <a:lvl1pPr algn="l">
              <a:defRPr sz="1400">
                <a:solidFill>
                  <a:schemeClr val="tx1">
                    <a:tint val="75000"/>
                  </a:schemeClr>
                </a:solidFill>
              </a:defRPr>
            </a:lvl1pPr>
          </a:lstStyle>
          <a:p>
            <a:endParaRPr lang="en-US" dirty="0"/>
          </a:p>
        </p:txBody>
      </p:sp>
      <p:sp>
        <p:nvSpPr>
          <p:cNvPr id="6" name="Slide Number Placeholder 5">
            <a:extLst>
              <a:ext uri="{FF2B5EF4-FFF2-40B4-BE49-F238E27FC236}">
                <a16:creationId xmlns:a16="http://schemas.microsoft.com/office/drawing/2014/main" id="{8DF3A884-9119-0046-9C6A-8CC0D785DABE}"/>
              </a:ext>
            </a:extLst>
          </p:cNvPr>
          <p:cNvSpPr>
            <a:spLocks noGrp="1"/>
          </p:cNvSpPr>
          <p:nvPr>
            <p:ph type="sldNum" sz="quarter" idx="4"/>
          </p:nvPr>
        </p:nvSpPr>
        <p:spPr>
          <a:xfrm>
            <a:off x="9448800" y="6492875"/>
            <a:ext cx="27432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fld id="{EFEBE74B-4153-7E46-BC78-30ABC30831B0}" type="slidenum">
              <a:rPr lang="en-US" smtClean="0"/>
              <a:t>‹#›</a:t>
            </a:fld>
            <a:endParaRPr lang="en-US"/>
          </a:p>
        </p:txBody>
      </p:sp>
    </p:spTree>
    <p:extLst>
      <p:ext uri="{BB962C8B-B14F-4D97-AF65-F5344CB8AC3E}">
        <p14:creationId xmlns:p14="http://schemas.microsoft.com/office/powerpoint/2010/main" val="4137640781"/>
      </p:ext>
    </p:extLst>
  </p:cSld>
  <p:clrMap bg1="lt1" tx1="dk1" bg2="lt2" tx2="dk2" accent1="accent1" accent2="accent2" accent3="accent3" accent4="accent4" accent5="accent5" accent6="accent6" hlink="hlink" folHlink="folHlink"/>
  <p:sldLayoutIdLst>
    <p:sldLayoutId id="2147483661" r:id="rId1"/>
    <p:sldLayoutId id="2147483662" r:id="rId2"/>
    <p:sldLayoutId id="2147483663" r:id="rId3"/>
    <p:sldLayoutId id="2147483664" r:id="rId4"/>
    <p:sldLayoutId id="2147483665" r:id="rId5"/>
    <p:sldLayoutId id="2147483666" r:id="rId6"/>
    <p:sldLayoutId id="2147483667" r:id="rId7"/>
    <p:sldLayoutId id="2147483668" r:id="rId8"/>
    <p:sldLayoutId id="2147483669" r:id="rId9"/>
    <p:sldLayoutId id="2147483670" r:id="rId10"/>
    <p:sldLayoutId id="2147483671" r:id="rId11"/>
    <p:sldLayoutId id="2147483672" r:id="rId12"/>
    <p:sldLayoutId id="2147483673" r:id="rId13"/>
  </p:sldLayoutIdLst>
  <p:hf sldNum="0" hdr="0" ftr="0" dt="0"/>
  <p:txStyles>
    <p:titleStyle>
      <a:lvl1pPr algn="l" defTabSz="914400" rtl="0" eaLnBrk="1" latinLnBrk="0" hangingPunct="1">
        <a:lnSpc>
          <a:spcPct val="90000"/>
        </a:lnSpc>
        <a:spcBef>
          <a:spcPct val="0"/>
        </a:spcBef>
        <a:buNone/>
        <a:defRPr sz="3600" b="1" kern="1200">
          <a:solidFill>
            <a:schemeClr val="tx1"/>
          </a:solidFill>
          <a:latin typeface="Myriad Pro" panose="020B0503030403020204" pitchFamily="34" charset="0"/>
          <a:ea typeface="+mj-ea"/>
          <a:cs typeface="+mj-cs"/>
        </a:defRPr>
      </a:lvl1pPr>
    </p:titleStyle>
    <p:bodyStyle>
      <a:lvl1pPr marL="228600" indent="-228600" algn="l" defTabSz="914400" rtl="0" eaLnBrk="1" latinLnBrk="0" hangingPunct="1">
        <a:lnSpc>
          <a:spcPct val="90000"/>
        </a:lnSpc>
        <a:spcBef>
          <a:spcPts val="1000"/>
        </a:spcBef>
        <a:buFont typeface="Arial" panose="020B0604020202020204" pitchFamily="34" charset="0"/>
        <a:buChar char="•"/>
        <a:defRPr sz="2800" kern="1200">
          <a:solidFill>
            <a:schemeClr val="tx1"/>
          </a:solidFill>
          <a:latin typeface="Georgia" panose="02040502050405020303" pitchFamily="18" charset="0"/>
          <a:ea typeface="+mn-ea"/>
          <a:cs typeface="+mn-cs"/>
        </a:defRPr>
      </a:lvl1pPr>
      <a:lvl2pPr marL="685800" indent="-228600" algn="l" defTabSz="914400" rtl="0" eaLnBrk="1" latinLnBrk="0" hangingPunct="1">
        <a:lnSpc>
          <a:spcPct val="90000"/>
        </a:lnSpc>
        <a:spcBef>
          <a:spcPts val="500"/>
        </a:spcBef>
        <a:buFont typeface="Arial" panose="020B0604020202020204" pitchFamily="34" charset="0"/>
        <a:buChar char="•"/>
        <a:defRPr sz="2400" kern="1200">
          <a:solidFill>
            <a:schemeClr val="tx1"/>
          </a:solidFill>
          <a:latin typeface="Georgia" panose="02040502050405020303" pitchFamily="18" charset="0"/>
          <a:ea typeface="+mn-ea"/>
          <a:cs typeface="+mn-cs"/>
        </a:defRPr>
      </a:lvl2pPr>
      <a:lvl3pPr marL="1143000" indent="-228600" algn="l" defTabSz="914400" rtl="0" eaLnBrk="1" latinLnBrk="0" hangingPunct="1">
        <a:lnSpc>
          <a:spcPct val="90000"/>
        </a:lnSpc>
        <a:spcBef>
          <a:spcPts val="500"/>
        </a:spcBef>
        <a:buFont typeface="Arial" panose="020B0604020202020204" pitchFamily="34" charset="0"/>
        <a:buChar char="•"/>
        <a:defRPr sz="2000" kern="1200">
          <a:solidFill>
            <a:schemeClr val="tx1"/>
          </a:solidFill>
          <a:latin typeface="Georgia" panose="02040502050405020303" pitchFamily="18" charset="0"/>
          <a:ea typeface="+mn-ea"/>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Georgia" panose="02040502050405020303" pitchFamily="18" charset="0"/>
          <a:ea typeface="+mn-ea"/>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Georgia" panose="02040502050405020303" pitchFamily="18" charset="0"/>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1" Type="http://schemas.openxmlformats.org/officeDocument/2006/relationships/slideLayout" Target="../slideLayouts/slideLayout1.xml"/></Relationships>
</file>

<file path=ppt/slides/_rels/slide2.xml.rels><?xml version="1.0" encoding="UTF-8" standalone="yes"?>
<Relationships xmlns="http://schemas.openxmlformats.org/package/2006/relationships"><Relationship Id="rId2" Type="http://schemas.openxmlformats.org/officeDocument/2006/relationships/hyperlink" Target="http://cs231n.stanford.edu/" TargetMode="External"/><Relationship Id="rId1" Type="http://schemas.openxmlformats.org/officeDocument/2006/relationships/slideLayout" Target="../slideLayouts/slideLayout2.xml"/></Relationships>
</file>

<file path=ppt/slides/_rels/slide3.xml.rels><?xml version="1.0" encoding="UTF-8" standalone="yes"?>
<Relationships xmlns="http://schemas.openxmlformats.org/package/2006/relationships"><Relationship Id="rId3" Type="http://schemas.openxmlformats.org/officeDocument/2006/relationships/image" Target="../media/image1.tiff"/><Relationship Id="rId7" Type="http://schemas.openxmlformats.org/officeDocument/2006/relationships/image" Target="../media/image5.tiff"/><Relationship Id="rId2" Type="http://schemas.openxmlformats.org/officeDocument/2006/relationships/notesSlide" Target="../notesSlides/notesSlide1.xml"/><Relationship Id="rId1" Type="http://schemas.openxmlformats.org/officeDocument/2006/relationships/slideLayout" Target="../slideLayouts/slideLayout2.xml"/><Relationship Id="rId6" Type="http://schemas.openxmlformats.org/officeDocument/2006/relationships/image" Target="../media/image4.jpg"/><Relationship Id="rId5" Type="http://schemas.openxmlformats.org/officeDocument/2006/relationships/image" Target="../media/image3.emf"/><Relationship Id="rId4" Type="http://schemas.openxmlformats.org/officeDocument/2006/relationships/image" Target="../media/image2.emf"/></Relationships>
</file>

<file path=ppt/slides/_rels/slide4.xml.rels><?xml version="1.0" encoding="UTF-8" standalone="yes"?>
<Relationships xmlns="http://schemas.openxmlformats.org/package/2006/relationships"><Relationship Id="rId3" Type="http://schemas.openxmlformats.org/officeDocument/2006/relationships/image" Target="../media/image7.jpg"/><Relationship Id="rId2" Type="http://schemas.openxmlformats.org/officeDocument/2006/relationships/image" Target="../media/image6.emf"/><Relationship Id="rId1" Type="http://schemas.openxmlformats.org/officeDocument/2006/relationships/slideLayout" Target="../slideLayouts/slideLayout2.xml"/></Relationships>
</file>

<file path=ppt/slides/_rels/slide5.xml.rels><?xml version="1.0" encoding="UTF-8" standalone="yes"?>
<Relationships xmlns="http://schemas.openxmlformats.org/package/2006/relationships"><Relationship Id="rId3" Type="http://schemas.openxmlformats.org/officeDocument/2006/relationships/image" Target="../media/image8.tiff"/><Relationship Id="rId7" Type="http://schemas.openxmlformats.org/officeDocument/2006/relationships/image" Target="../media/image12.tiff"/><Relationship Id="rId2" Type="http://schemas.openxmlformats.org/officeDocument/2006/relationships/notesSlide" Target="../notesSlides/notesSlide2.xml"/><Relationship Id="rId1" Type="http://schemas.openxmlformats.org/officeDocument/2006/relationships/slideLayout" Target="../slideLayouts/slideLayout2.xml"/><Relationship Id="rId6" Type="http://schemas.openxmlformats.org/officeDocument/2006/relationships/image" Target="../media/image11.tiff"/><Relationship Id="rId5" Type="http://schemas.openxmlformats.org/officeDocument/2006/relationships/image" Target="../media/image10.tiff"/><Relationship Id="rId4" Type="http://schemas.openxmlformats.org/officeDocument/2006/relationships/image" Target="../media/image9.tiff"/></Relationships>
</file>

<file path=ppt/slides/_rels/slide6.xml.rels><?xml version="1.0" encoding="UTF-8" standalone="yes"?>
<Relationships xmlns="http://schemas.openxmlformats.org/package/2006/relationships"><Relationship Id="rId3" Type="http://schemas.openxmlformats.org/officeDocument/2006/relationships/image" Target="../media/image13.tiff"/><Relationship Id="rId2" Type="http://schemas.openxmlformats.org/officeDocument/2006/relationships/notesSlide" Target="../notesSlides/notesSlide3.xml"/><Relationship Id="rId1" Type="http://schemas.openxmlformats.org/officeDocument/2006/relationships/slideLayout" Target="../slideLayouts/slideLayout2.xml"/><Relationship Id="rId5" Type="http://schemas.openxmlformats.org/officeDocument/2006/relationships/image" Target="../media/image15.emf"/><Relationship Id="rId4" Type="http://schemas.openxmlformats.org/officeDocument/2006/relationships/image" Target="../media/image14.jpg"/></Relationships>
</file>

<file path=ppt/slides/_rels/slide7.xml.rels><?xml version="1.0" encoding="UTF-8" standalone="yes"?>
<Relationships xmlns="http://schemas.openxmlformats.org/package/2006/relationships"><Relationship Id="rId8" Type="http://schemas.openxmlformats.org/officeDocument/2006/relationships/image" Target="../media/image19.jpg"/><Relationship Id="rId3" Type="http://schemas.openxmlformats.org/officeDocument/2006/relationships/image" Target="../media/image16.png"/><Relationship Id="rId7" Type="http://schemas.openxmlformats.org/officeDocument/2006/relationships/image" Target="../media/image1.tiff"/><Relationship Id="rId12" Type="http://schemas.openxmlformats.org/officeDocument/2006/relationships/image" Target="../media/image4.jpg"/><Relationship Id="rId2" Type="http://schemas.openxmlformats.org/officeDocument/2006/relationships/notesSlide" Target="../notesSlides/notesSlide4.xml"/><Relationship Id="rId1" Type="http://schemas.openxmlformats.org/officeDocument/2006/relationships/slideLayout" Target="../slideLayouts/slideLayout2.xml"/><Relationship Id="rId6" Type="http://schemas.openxmlformats.org/officeDocument/2006/relationships/image" Target="../media/image18.tiff"/><Relationship Id="rId11" Type="http://schemas.openxmlformats.org/officeDocument/2006/relationships/image" Target="../media/image22.jpg"/><Relationship Id="rId5" Type="http://schemas.openxmlformats.org/officeDocument/2006/relationships/image" Target="../media/image7.jpg"/><Relationship Id="rId10" Type="http://schemas.openxmlformats.org/officeDocument/2006/relationships/image" Target="../media/image21.jpg"/><Relationship Id="rId4" Type="http://schemas.openxmlformats.org/officeDocument/2006/relationships/image" Target="../media/image17.svg"/><Relationship Id="rId9" Type="http://schemas.openxmlformats.org/officeDocument/2006/relationships/image" Target="../media/image20.jpeg"/></Relationships>
</file>

<file path=ppt/slides/_rels/slide8.xml.rels><?xml version="1.0" encoding="UTF-8" standalone="yes"?>
<Relationships xmlns="http://schemas.openxmlformats.org/package/2006/relationships"><Relationship Id="rId8" Type="http://schemas.openxmlformats.org/officeDocument/2006/relationships/image" Target="../media/image21.jpg"/><Relationship Id="rId3" Type="http://schemas.openxmlformats.org/officeDocument/2006/relationships/image" Target="../media/image7.jpg"/><Relationship Id="rId7" Type="http://schemas.openxmlformats.org/officeDocument/2006/relationships/image" Target="../media/image20.jpeg"/><Relationship Id="rId12" Type="http://schemas.openxmlformats.org/officeDocument/2006/relationships/image" Target="../media/image17.svg"/><Relationship Id="rId2" Type="http://schemas.openxmlformats.org/officeDocument/2006/relationships/notesSlide" Target="../notesSlides/notesSlide5.xml"/><Relationship Id="rId1" Type="http://schemas.openxmlformats.org/officeDocument/2006/relationships/slideLayout" Target="../slideLayouts/slideLayout2.xml"/><Relationship Id="rId6" Type="http://schemas.openxmlformats.org/officeDocument/2006/relationships/image" Target="../media/image19.jpg"/><Relationship Id="rId11" Type="http://schemas.openxmlformats.org/officeDocument/2006/relationships/image" Target="../media/image16.png"/><Relationship Id="rId5" Type="http://schemas.openxmlformats.org/officeDocument/2006/relationships/image" Target="../media/image1.tiff"/><Relationship Id="rId10" Type="http://schemas.openxmlformats.org/officeDocument/2006/relationships/image" Target="../media/image4.jpg"/><Relationship Id="rId4" Type="http://schemas.openxmlformats.org/officeDocument/2006/relationships/image" Target="../media/image18.tiff"/><Relationship Id="rId9" Type="http://schemas.openxmlformats.org/officeDocument/2006/relationships/image" Target="../media/image22.jpg"/></Relationships>
</file>

<file path=ppt/slides/_rels/slide9.xml.rels><?xml version="1.0" encoding="UTF-8" standalone="yes"?>
<Relationships xmlns="http://schemas.openxmlformats.org/package/2006/relationships"><Relationship Id="rId8" Type="http://schemas.openxmlformats.org/officeDocument/2006/relationships/image" Target="../media/image21.jpg"/><Relationship Id="rId13" Type="http://schemas.openxmlformats.org/officeDocument/2006/relationships/image" Target="../media/image23.tiff"/><Relationship Id="rId3" Type="http://schemas.openxmlformats.org/officeDocument/2006/relationships/image" Target="../media/image7.jpg"/><Relationship Id="rId7" Type="http://schemas.openxmlformats.org/officeDocument/2006/relationships/image" Target="../media/image20.jpeg"/><Relationship Id="rId12" Type="http://schemas.openxmlformats.org/officeDocument/2006/relationships/image" Target="../media/image17.svg"/><Relationship Id="rId2" Type="http://schemas.openxmlformats.org/officeDocument/2006/relationships/notesSlide" Target="../notesSlides/notesSlide6.xml"/><Relationship Id="rId1" Type="http://schemas.openxmlformats.org/officeDocument/2006/relationships/slideLayout" Target="../slideLayouts/slideLayout2.xml"/><Relationship Id="rId6" Type="http://schemas.openxmlformats.org/officeDocument/2006/relationships/image" Target="../media/image19.jpg"/><Relationship Id="rId11" Type="http://schemas.openxmlformats.org/officeDocument/2006/relationships/image" Target="../media/image16.png"/><Relationship Id="rId5" Type="http://schemas.openxmlformats.org/officeDocument/2006/relationships/image" Target="../media/image1.tiff"/><Relationship Id="rId10" Type="http://schemas.openxmlformats.org/officeDocument/2006/relationships/image" Target="../media/image4.jpg"/><Relationship Id="rId4" Type="http://schemas.openxmlformats.org/officeDocument/2006/relationships/image" Target="../media/image18.tiff"/><Relationship Id="rId9" Type="http://schemas.openxmlformats.org/officeDocument/2006/relationships/image" Target="../media/image22.jpg"/></Relationships>
</file>

<file path=ppt/slides/_rels/slide10.xml.rels><?xml version="1.0" encoding="UTF-8" standalone="yes"?>
<Relationships xmlns="http://schemas.openxmlformats.org/package/2006/relationships"><Relationship Id="rId8" Type="http://schemas.openxmlformats.org/officeDocument/2006/relationships/image" Target="../media/image21.jpg"/><Relationship Id="rId13" Type="http://schemas.openxmlformats.org/officeDocument/2006/relationships/image" Target="../media/image24.tiff"/><Relationship Id="rId3" Type="http://schemas.openxmlformats.org/officeDocument/2006/relationships/image" Target="../media/image7.jpg"/><Relationship Id="rId7" Type="http://schemas.openxmlformats.org/officeDocument/2006/relationships/image" Target="../media/image20.jpeg"/><Relationship Id="rId12" Type="http://schemas.openxmlformats.org/officeDocument/2006/relationships/image" Target="../media/image17.svg"/><Relationship Id="rId2" Type="http://schemas.openxmlformats.org/officeDocument/2006/relationships/notesSlide" Target="../notesSlides/notesSlide7.xml"/><Relationship Id="rId1" Type="http://schemas.openxmlformats.org/officeDocument/2006/relationships/slideLayout" Target="../slideLayouts/slideLayout2.xml"/><Relationship Id="rId6" Type="http://schemas.openxmlformats.org/officeDocument/2006/relationships/image" Target="../media/image19.jpg"/><Relationship Id="rId11" Type="http://schemas.openxmlformats.org/officeDocument/2006/relationships/image" Target="../media/image16.png"/><Relationship Id="rId5" Type="http://schemas.openxmlformats.org/officeDocument/2006/relationships/image" Target="../media/image1.tiff"/><Relationship Id="rId15" Type="http://schemas.openxmlformats.org/officeDocument/2006/relationships/image" Target="../media/image26.jpg"/><Relationship Id="rId10" Type="http://schemas.openxmlformats.org/officeDocument/2006/relationships/image" Target="../media/image4.jpg"/><Relationship Id="rId4" Type="http://schemas.openxmlformats.org/officeDocument/2006/relationships/image" Target="../media/image18.tiff"/><Relationship Id="rId9" Type="http://schemas.openxmlformats.org/officeDocument/2006/relationships/image" Target="../media/image22.jpg"/><Relationship Id="rId14" Type="http://schemas.openxmlformats.org/officeDocument/2006/relationships/image" Target="../media/image25.jpg"/></Relationships>
</file>

<file path=ppt/slides/_rels/slide11.xml.rels><?xml version="1.0" encoding="UTF-8" standalone="yes"?>
<Relationships xmlns="http://schemas.openxmlformats.org/package/2006/relationships"><Relationship Id="rId8" Type="http://schemas.openxmlformats.org/officeDocument/2006/relationships/image" Target="../media/image21.jpg"/><Relationship Id="rId3" Type="http://schemas.openxmlformats.org/officeDocument/2006/relationships/image" Target="../media/image16.png"/><Relationship Id="rId7" Type="http://schemas.openxmlformats.org/officeDocument/2006/relationships/image" Target="../media/image7.jpg"/><Relationship Id="rId2" Type="http://schemas.openxmlformats.org/officeDocument/2006/relationships/notesSlide" Target="../notesSlides/notesSlide8.xml"/><Relationship Id="rId1" Type="http://schemas.openxmlformats.org/officeDocument/2006/relationships/slideLayout" Target="../slideLayouts/slideLayout2.xml"/><Relationship Id="rId6" Type="http://schemas.openxmlformats.org/officeDocument/2006/relationships/image" Target="../media/image28.svg"/><Relationship Id="rId5" Type="http://schemas.openxmlformats.org/officeDocument/2006/relationships/image" Target="../media/image27.png"/><Relationship Id="rId10" Type="http://schemas.openxmlformats.org/officeDocument/2006/relationships/image" Target="../media/image4.jpg"/><Relationship Id="rId4" Type="http://schemas.openxmlformats.org/officeDocument/2006/relationships/image" Target="../media/image17.svg"/><Relationship Id="rId9" Type="http://schemas.openxmlformats.org/officeDocument/2006/relationships/image" Target="../media/image22.jpg"/></Relationships>
</file>

<file path=ppt/slides/_rels/slide12.xml.rels><?xml version="1.0" encoding="UTF-8" standalone="yes"?>
<Relationships xmlns="http://schemas.openxmlformats.org/package/2006/relationships"><Relationship Id="rId8" Type="http://schemas.openxmlformats.org/officeDocument/2006/relationships/image" Target="../media/image4.jpg"/><Relationship Id="rId3" Type="http://schemas.openxmlformats.org/officeDocument/2006/relationships/image" Target="../media/image27.png"/><Relationship Id="rId7" Type="http://schemas.openxmlformats.org/officeDocument/2006/relationships/image" Target="../media/image22.jpg"/><Relationship Id="rId2" Type="http://schemas.openxmlformats.org/officeDocument/2006/relationships/notesSlide" Target="../notesSlides/notesSlide9.xml"/><Relationship Id="rId1" Type="http://schemas.openxmlformats.org/officeDocument/2006/relationships/slideLayout" Target="../slideLayouts/slideLayout2.xml"/><Relationship Id="rId6" Type="http://schemas.openxmlformats.org/officeDocument/2006/relationships/image" Target="../media/image21.jpg"/><Relationship Id="rId5" Type="http://schemas.openxmlformats.org/officeDocument/2006/relationships/image" Target="../media/image7.jpg"/><Relationship Id="rId4" Type="http://schemas.openxmlformats.org/officeDocument/2006/relationships/image" Target="../media/image28.svg"/></Relationships>
</file>

<file path=ppt/slides/_rels/slide13.xml.rels><?xml version="1.0" encoding="UTF-8" standalone="yes"?>
<Relationships xmlns="http://schemas.openxmlformats.org/package/2006/relationships"><Relationship Id="rId2" Type="http://schemas.openxmlformats.org/officeDocument/2006/relationships/image" Target="../media/image29.png"/><Relationship Id="rId1" Type="http://schemas.openxmlformats.org/officeDocument/2006/relationships/slideLayout" Target="../slideLayouts/slideLayout2.xml"/></Relationships>
</file>

<file path=ppt/slides/_rels/slide14.xml.rels><?xml version="1.0" encoding="UTF-8" standalone="yes"?>
<Relationships xmlns="http://schemas.openxmlformats.org/package/2006/relationships"><Relationship Id="rId3" Type="http://schemas.openxmlformats.org/officeDocument/2006/relationships/image" Target="../media/image30.png"/><Relationship Id="rId2" Type="http://schemas.openxmlformats.org/officeDocument/2006/relationships/notesSlide" Target="../notesSlides/notesSlide10.xml"/><Relationship Id="rId1" Type="http://schemas.openxmlformats.org/officeDocument/2006/relationships/slideLayout" Target="../slideLayouts/slideLayout2.xml"/></Relationships>
</file>

<file path=ppt/slides/_rels/slide15.xml.rels><?xml version="1.0" encoding="UTF-8" standalone="yes"?>
<Relationships xmlns="http://schemas.openxmlformats.org/package/2006/relationships"><Relationship Id="rId2" Type="http://schemas.openxmlformats.org/officeDocument/2006/relationships/image" Target="../media/image30.png"/><Relationship Id="rId1" Type="http://schemas.openxmlformats.org/officeDocument/2006/relationships/slideLayout" Target="../slideLayouts/slideLayout2.xml"/></Relationships>
</file>

<file path=ppt/slides/_rels/slide16.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7.xml.rels><?xml version="1.0" encoding="UTF-8" standalone="yes"?>
<Relationships xmlns="http://schemas.openxmlformats.org/package/2006/relationships"><Relationship Id="rId3" Type="http://schemas.openxmlformats.org/officeDocument/2006/relationships/image" Target="../media/image32.svg"/><Relationship Id="rId2" Type="http://schemas.openxmlformats.org/officeDocument/2006/relationships/image" Target="../media/image31.png"/><Relationship Id="rId1" Type="http://schemas.openxmlformats.org/officeDocument/2006/relationships/slideLayout" Target="../slideLayouts/slideLayout4.xml"/></Relationships>
</file>

<file path=ppt/slides/_rels/slide18.xml.rels><?xml version="1.0" encoding="UTF-8" standalone="yes"?>
<Relationships xmlns="http://schemas.openxmlformats.org/package/2006/relationships"><Relationship Id="rId3" Type="http://schemas.openxmlformats.org/officeDocument/2006/relationships/image" Target="../media/image33.png"/><Relationship Id="rId2" Type="http://schemas.openxmlformats.org/officeDocument/2006/relationships/notesSlide" Target="../notesSlides/notesSlide11.xml"/><Relationship Id="rId1" Type="http://schemas.openxmlformats.org/officeDocument/2006/relationships/slideLayout" Target="../slideLayouts/slideLayout2.xml"/></Relationships>
</file>

<file path=ppt/slides/_rels/slide19.xml.rels><?xml version="1.0" encoding="UTF-8" standalone="yes"?>
<Relationships xmlns="http://schemas.openxmlformats.org/package/2006/relationships"><Relationship Id="rId2" Type="http://schemas.openxmlformats.org/officeDocument/2006/relationships/image" Target="../media/image33.png"/><Relationship Id="rId1" Type="http://schemas.openxmlformats.org/officeDocument/2006/relationships/slideLayout" Target="../slideLayouts/slideLayout2.xml"/></Relationships>
</file>

<file path=ppt/slides/_rels/slide20.xml.rels><?xml version="1.0" encoding="UTF-8" standalone="yes"?>
<Relationships xmlns="http://schemas.openxmlformats.org/package/2006/relationships"><Relationship Id="rId2" Type="http://schemas.openxmlformats.org/officeDocument/2006/relationships/image" Target="../media/image34.png"/><Relationship Id="rId1" Type="http://schemas.openxmlformats.org/officeDocument/2006/relationships/slideLayout" Target="../slideLayouts/slideLayout2.xml"/></Relationships>
</file>

<file path=ppt/slides/_rels/slide21.xml.rels><?xml version="1.0" encoding="UTF-8" standalone="yes"?>
<Relationships xmlns="http://schemas.openxmlformats.org/package/2006/relationships"><Relationship Id="rId2" Type="http://schemas.openxmlformats.org/officeDocument/2006/relationships/image" Target="../media/image35.png"/><Relationship Id="rId1" Type="http://schemas.openxmlformats.org/officeDocument/2006/relationships/slideLayout" Target="../slideLayouts/slideLayout2.xml"/></Relationships>
</file>

<file path=ppt/slides/_rels/slide22.xml.rels><?xml version="1.0" encoding="UTF-8" standalone="yes"?>
<Relationships xmlns="http://schemas.openxmlformats.org/package/2006/relationships"><Relationship Id="rId3" Type="http://schemas.openxmlformats.org/officeDocument/2006/relationships/image" Target="../media/image35.png"/><Relationship Id="rId2" Type="http://schemas.openxmlformats.org/officeDocument/2006/relationships/image" Target="../media/image36.png"/><Relationship Id="rId1" Type="http://schemas.openxmlformats.org/officeDocument/2006/relationships/slideLayout" Target="../slideLayouts/slideLayout2.xml"/></Relationships>
</file>

<file path=ppt/slides/_rels/slide23.xml.rels><?xml version="1.0" encoding="UTF-8" standalone="yes"?>
<Relationships xmlns="http://schemas.openxmlformats.org/package/2006/relationships"><Relationship Id="rId2" Type="http://schemas.openxmlformats.org/officeDocument/2006/relationships/image" Target="../media/image36.png"/><Relationship Id="rId1" Type="http://schemas.openxmlformats.org/officeDocument/2006/relationships/slideLayout" Target="../slideLayouts/slideLayout2.xml"/></Relationships>
</file>

<file path=ppt/slides/_rels/slide24.xml.rels><?xml version="1.0" encoding="UTF-8" standalone="yes"?>
<Relationships xmlns="http://schemas.openxmlformats.org/package/2006/relationships"><Relationship Id="rId2" Type="http://schemas.openxmlformats.org/officeDocument/2006/relationships/image" Target="../media/image37.png"/><Relationship Id="rId1" Type="http://schemas.openxmlformats.org/officeDocument/2006/relationships/slideLayout" Target="../slideLayouts/slideLayout2.xml"/></Relationships>
</file>

<file path=ppt/slides/_rels/slide25.xml.rels><?xml version="1.0" encoding="UTF-8" standalone="yes"?>
<Relationships xmlns="http://schemas.openxmlformats.org/package/2006/relationships"><Relationship Id="rId3" Type="http://schemas.openxmlformats.org/officeDocument/2006/relationships/image" Target="../media/image39.png"/><Relationship Id="rId2" Type="http://schemas.openxmlformats.org/officeDocument/2006/relationships/image" Target="../media/image38.png"/><Relationship Id="rId1" Type="http://schemas.openxmlformats.org/officeDocument/2006/relationships/slideLayout" Target="../slideLayouts/slideLayout2.xml"/></Relationships>
</file>

<file path=ppt/slides/_rels/slide26.xml.rels><?xml version="1.0" encoding="UTF-8" standalone="yes"?>
<Relationships xmlns="http://schemas.openxmlformats.org/package/2006/relationships"><Relationship Id="rId3" Type="http://schemas.openxmlformats.org/officeDocument/2006/relationships/image" Target="../media/image40.png"/><Relationship Id="rId2" Type="http://schemas.openxmlformats.org/officeDocument/2006/relationships/notesSlide" Target="../notesSlides/notesSlide12.xml"/><Relationship Id="rId1" Type="http://schemas.openxmlformats.org/officeDocument/2006/relationships/slideLayout" Target="../slideLayouts/slideLayout2.xml"/><Relationship Id="rId4" Type="http://schemas.openxmlformats.org/officeDocument/2006/relationships/hyperlink" Target="http://vision.stanford.edu/teaching/cs231n-demos/knn/" TargetMode="External"/></Relationships>
</file>

<file path=ppt/slides/_rels/slide27.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8.xml.rels><?xml version="1.0" encoding="UTF-8" standalone="yes"?>
<Relationships xmlns="http://schemas.openxmlformats.org/package/2006/relationships"><Relationship Id="rId2" Type="http://schemas.openxmlformats.org/officeDocument/2006/relationships/image" Target="../media/image41.png"/><Relationship Id="rId1" Type="http://schemas.openxmlformats.org/officeDocument/2006/relationships/slideLayout" Target="../slideLayouts/slideLayout2.xml"/></Relationships>
</file>

<file path=ppt/slides/_rels/slide29.xml.rels><?xml version="1.0" encoding="UTF-8" standalone="yes"?>
<Relationships xmlns="http://schemas.openxmlformats.org/package/2006/relationships"><Relationship Id="rId2" Type="http://schemas.openxmlformats.org/officeDocument/2006/relationships/image" Target="../media/image42.png"/><Relationship Id="rId1" Type="http://schemas.openxmlformats.org/officeDocument/2006/relationships/slideLayout" Target="../slideLayouts/slideLayout2.xml"/></Relationships>
</file>

<file path=ppt/slides/_rels/slide30.xml.rels><?xml version="1.0" encoding="UTF-8" standalone="yes"?>
<Relationships xmlns="http://schemas.openxmlformats.org/package/2006/relationships"><Relationship Id="rId2" Type="http://schemas.openxmlformats.org/officeDocument/2006/relationships/image" Target="../media/image43.png"/><Relationship Id="rId1" Type="http://schemas.openxmlformats.org/officeDocument/2006/relationships/slideLayout" Target="../slideLayouts/slideLayout2.xml"/></Relationships>
</file>

<file path=ppt/slides/_rels/slide31.xml.rels><?xml version="1.0" encoding="UTF-8" standalone="yes"?>
<Relationships xmlns="http://schemas.openxmlformats.org/package/2006/relationships"><Relationship Id="rId2" Type="http://schemas.openxmlformats.org/officeDocument/2006/relationships/image" Target="../media/image44.png"/><Relationship Id="rId1" Type="http://schemas.openxmlformats.org/officeDocument/2006/relationships/slideLayout" Target="../slideLayouts/slideLayout2.xml"/></Relationships>
</file>

<file path=ppt/slides/_rels/slide32.xml.rels><?xml version="1.0" encoding="UTF-8" standalone="yes"?>
<Relationships xmlns="http://schemas.openxmlformats.org/package/2006/relationships"><Relationship Id="rId2" Type="http://schemas.openxmlformats.org/officeDocument/2006/relationships/image" Target="../media/image45.png"/><Relationship Id="rId1" Type="http://schemas.openxmlformats.org/officeDocument/2006/relationships/slideLayout" Target="../slideLayouts/slideLayout2.xml"/></Relationships>
</file>

<file path=ppt/slides/_rels/slide33.xml.rels><?xml version="1.0" encoding="UTF-8" standalone="yes"?>
<Relationships xmlns="http://schemas.openxmlformats.org/package/2006/relationships"><Relationship Id="rId2" Type="http://schemas.openxmlformats.org/officeDocument/2006/relationships/image" Target="../media/image46.png"/><Relationship Id="rId1" Type="http://schemas.openxmlformats.org/officeDocument/2006/relationships/slideLayout" Target="../slideLayouts/slideLayout2.xml"/></Relationships>
</file>

<file path=ppt/slides/_rels/slide34.xml.rels><?xml version="1.0" encoding="UTF-8" standalone="yes"?>
<Relationships xmlns="http://schemas.openxmlformats.org/package/2006/relationships"><Relationship Id="rId3" Type="http://schemas.openxmlformats.org/officeDocument/2006/relationships/image" Target="../media/image47.png"/><Relationship Id="rId2" Type="http://schemas.openxmlformats.org/officeDocument/2006/relationships/notesSlide" Target="../notesSlides/notesSlide13.xml"/><Relationship Id="rId1" Type="http://schemas.openxmlformats.org/officeDocument/2006/relationships/slideLayout" Target="../slideLayouts/slideLayout2.xml"/></Relationships>
</file>

<file path=ppt/slides/_rels/slide3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6.xml.rels><?xml version="1.0" encoding="UTF-8" standalone="yes"?>
<Relationships xmlns="http://schemas.openxmlformats.org/package/2006/relationships"><Relationship Id="rId3" Type="http://schemas.openxmlformats.org/officeDocument/2006/relationships/image" Target="../media/image32.svg"/><Relationship Id="rId2" Type="http://schemas.openxmlformats.org/officeDocument/2006/relationships/image" Target="../media/image31.png"/><Relationship Id="rId1" Type="http://schemas.openxmlformats.org/officeDocument/2006/relationships/slideLayout" Target="../slideLayouts/slideLayout2.xml"/></Relationships>
</file>

<file path=ppt/slides/_rels/slide37.xml.rels><?xml version="1.0" encoding="UTF-8" standalone="yes"?>
<Relationships xmlns="http://schemas.openxmlformats.org/package/2006/relationships"><Relationship Id="rId2" Type="http://schemas.openxmlformats.org/officeDocument/2006/relationships/image" Target="../media/image48.png"/><Relationship Id="rId1" Type="http://schemas.openxmlformats.org/officeDocument/2006/relationships/slideLayout" Target="../slideLayouts/slideLayout2.xml"/></Relationships>
</file>

<file path=ppt/slides/_rels/slide38.xml.rels><?xml version="1.0" encoding="UTF-8" standalone="yes"?>
<Relationships xmlns="http://schemas.openxmlformats.org/package/2006/relationships"><Relationship Id="rId3" Type="http://schemas.openxmlformats.org/officeDocument/2006/relationships/image" Target="../media/image49.gif"/><Relationship Id="rId2" Type="http://schemas.openxmlformats.org/officeDocument/2006/relationships/hyperlink" Target="https://www.cs.cornell.edu/courses/cs4780/2018fa/lectures/lecturenote02_kNN.html" TargetMode="External"/><Relationship Id="rId1" Type="http://schemas.openxmlformats.org/officeDocument/2006/relationships/slideLayout" Target="../slideLayouts/slideLayout2.xml"/></Relationships>
</file>

<file path=ppt/slides/_rels/slide39.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0.xml.rels><?xml version="1.0" encoding="UTF-8" standalone="yes"?>
<Relationships xmlns="http://schemas.openxmlformats.org/package/2006/relationships"><Relationship Id="rId2" Type="http://schemas.openxmlformats.org/officeDocument/2006/relationships/image" Target="../media/image50.png"/><Relationship Id="rId1" Type="http://schemas.openxmlformats.org/officeDocument/2006/relationships/slideLayout" Target="../slideLayouts/slideLayout2.xml"/></Relationships>
</file>

<file path=ppt/slides/_rels/slide41.xml.rels><?xml version="1.0" encoding="UTF-8" standalone="yes"?>
<Relationships xmlns="http://schemas.openxmlformats.org/package/2006/relationships"><Relationship Id="rId3" Type="http://schemas.openxmlformats.org/officeDocument/2006/relationships/image" Target="../media/image51.png"/><Relationship Id="rId2" Type="http://schemas.openxmlformats.org/officeDocument/2006/relationships/notesSlide" Target="../notesSlides/notesSlide14.xml"/><Relationship Id="rId1" Type="http://schemas.openxmlformats.org/officeDocument/2006/relationships/slideLayout" Target="../slideLayouts/slideLayout2.xml"/><Relationship Id="rId4" Type="http://schemas.openxmlformats.org/officeDocument/2006/relationships/image" Target="../media/image52.svg"/></Relationships>
</file>

<file path=ppt/slides/_rels/slide42.xml.rels><?xml version="1.0" encoding="UTF-8" standalone="yes"?>
<Relationships xmlns="http://schemas.openxmlformats.org/package/2006/relationships"><Relationship Id="rId3" Type="http://schemas.openxmlformats.org/officeDocument/2006/relationships/image" Target="../media/image53.png"/><Relationship Id="rId2" Type="http://schemas.openxmlformats.org/officeDocument/2006/relationships/notesSlide" Target="../notesSlides/notesSlide15.xml"/><Relationship Id="rId1" Type="http://schemas.openxmlformats.org/officeDocument/2006/relationships/slideLayout" Target="../slideLayouts/slideLayout2.xml"/><Relationship Id="rId4" Type="http://schemas.openxmlformats.org/officeDocument/2006/relationships/image" Target="../media/image54.svg"/></Relationships>
</file>

<file path=ppt/slides/_rels/slide43.xml.rels><?xml version="1.0" encoding="UTF-8" standalone="yes"?>
<Relationships xmlns="http://schemas.openxmlformats.org/package/2006/relationships"><Relationship Id="rId2" Type="http://schemas.openxmlformats.org/officeDocument/2006/relationships/image" Target="../media/image55.png"/><Relationship Id="rId1" Type="http://schemas.openxmlformats.org/officeDocument/2006/relationships/slideLayout" Target="../slideLayouts/slideLayout2.xml"/></Relationships>
</file>

<file path=ppt/slides/_rels/slide44.xml.rels><?xml version="1.0" encoding="UTF-8" standalone="yes"?>
<Relationships xmlns="http://schemas.openxmlformats.org/package/2006/relationships"><Relationship Id="rId3" Type="http://schemas.openxmlformats.org/officeDocument/2006/relationships/image" Target="../media/image57.emf"/><Relationship Id="rId2" Type="http://schemas.openxmlformats.org/officeDocument/2006/relationships/image" Target="../media/image56.png"/><Relationship Id="rId1" Type="http://schemas.openxmlformats.org/officeDocument/2006/relationships/slideLayout" Target="../slideLayouts/slideLayout2.xml"/></Relationships>
</file>

<file path=ppt/slides/_rels/slide45.xml.rels><?xml version="1.0" encoding="UTF-8" standalone="yes"?>
<Relationships xmlns="http://schemas.openxmlformats.org/package/2006/relationships"><Relationship Id="rId3" Type="http://schemas.openxmlformats.org/officeDocument/2006/relationships/image" Target="../media/image57.emf"/><Relationship Id="rId2" Type="http://schemas.openxmlformats.org/officeDocument/2006/relationships/image" Target="../media/image58.png"/><Relationship Id="rId1" Type="http://schemas.openxmlformats.org/officeDocument/2006/relationships/slideLayout" Target="../slideLayouts/slideLayout2.xml"/></Relationships>
</file>

<file path=ppt/slides/_rels/slide46.xml.rels><?xml version="1.0" encoding="UTF-8" standalone="yes"?>
<Relationships xmlns="http://schemas.openxmlformats.org/package/2006/relationships"><Relationship Id="rId3" Type="http://schemas.openxmlformats.org/officeDocument/2006/relationships/image" Target="../media/image59.png"/><Relationship Id="rId2" Type="http://schemas.openxmlformats.org/officeDocument/2006/relationships/notesSlide" Target="../notesSlides/notesSlide16.xml"/><Relationship Id="rId1" Type="http://schemas.openxmlformats.org/officeDocument/2006/relationships/slideLayout" Target="../slideLayouts/slideLayout2.xml"/><Relationship Id="rId4" Type="http://schemas.openxmlformats.org/officeDocument/2006/relationships/image" Target="../media/image57.emf"/></Relationships>
</file>

<file path=ppt/slides/_rels/slide47.xml.rels><?xml version="1.0" encoding="UTF-8" standalone="yes"?>
<Relationships xmlns="http://schemas.openxmlformats.org/package/2006/relationships"><Relationship Id="rId2" Type="http://schemas.openxmlformats.org/officeDocument/2006/relationships/image" Target="../media/image60.png"/><Relationship Id="rId1" Type="http://schemas.openxmlformats.org/officeDocument/2006/relationships/slideLayout" Target="../slideLayouts/slideLayout2.xml"/></Relationships>
</file>

<file path=ppt/slides/_rels/slide48.xml.rels><?xml version="1.0" encoding="UTF-8" standalone="yes"?>
<Relationships xmlns="http://schemas.openxmlformats.org/package/2006/relationships"><Relationship Id="rId2" Type="http://schemas.openxmlformats.org/officeDocument/2006/relationships/image" Target="../media/image61.png"/><Relationship Id="rId1" Type="http://schemas.openxmlformats.org/officeDocument/2006/relationships/slideLayout" Target="../slideLayouts/slideLayout2.xml"/></Relationships>
</file>

<file path=ppt/slides/_rels/slide49.xml.rels><?xml version="1.0" encoding="UTF-8" standalone="yes"?>
<Relationships xmlns="http://schemas.openxmlformats.org/package/2006/relationships"><Relationship Id="rId8" Type="http://schemas.openxmlformats.org/officeDocument/2006/relationships/image" Target="../media/image7.jpg"/><Relationship Id="rId3" Type="http://schemas.openxmlformats.org/officeDocument/2006/relationships/image" Target="../media/image16.png"/><Relationship Id="rId7" Type="http://schemas.openxmlformats.org/officeDocument/2006/relationships/image" Target="../media/image21.jpg"/><Relationship Id="rId12" Type="http://schemas.openxmlformats.org/officeDocument/2006/relationships/image" Target="../media/image62.emf"/><Relationship Id="rId2" Type="http://schemas.openxmlformats.org/officeDocument/2006/relationships/notesSlide" Target="../notesSlides/notesSlide17.xml"/><Relationship Id="rId1" Type="http://schemas.openxmlformats.org/officeDocument/2006/relationships/slideLayout" Target="../slideLayouts/slideLayout2.xml"/><Relationship Id="rId6" Type="http://schemas.openxmlformats.org/officeDocument/2006/relationships/image" Target="../media/image22.jpg"/><Relationship Id="rId11" Type="http://schemas.openxmlformats.org/officeDocument/2006/relationships/image" Target="../media/image19.jpg"/><Relationship Id="rId5" Type="http://schemas.openxmlformats.org/officeDocument/2006/relationships/image" Target="../media/image4.jpg"/><Relationship Id="rId10" Type="http://schemas.openxmlformats.org/officeDocument/2006/relationships/image" Target="../media/image1.tiff"/><Relationship Id="rId4" Type="http://schemas.openxmlformats.org/officeDocument/2006/relationships/image" Target="../media/image17.svg"/><Relationship Id="rId9" Type="http://schemas.openxmlformats.org/officeDocument/2006/relationships/image" Target="../media/image18.tiff"/></Relationships>
</file>

<file path=ppt/slides/_rels/slide50.xml.rels><?xml version="1.0" encoding="UTF-8" standalone="yes"?>
<Relationships xmlns="http://schemas.openxmlformats.org/package/2006/relationships"><Relationship Id="rId3" Type="http://schemas.openxmlformats.org/officeDocument/2006/relationships/image" Target="../media/image63.png"/><Relationship Id="rId2" Type="http://schemas.openxmlformats.org/officeDocument/2006/relationships/notesSlide" Target="../notesSlides/notesSlide18.xml"/><Relationship Id="rId1" Type="http://schemas.openxmlformats.org/officeDocument/2006/relationships/slideLayout" Target="../slideLayouts/slideLayout2.xml"/><Relationship Id="rId5" Type="http://schemas.openxmlformats.org/officeDocument/2006/relationships/image" Target="../media/image62.emf"/><Relationship Id="rId4" Type="http://schemas.openxmlformats.org/officeDocument/2006/relationships/image" Target="../media/image64.emf"/></Relationships>
</file>

<file path=ppt/slides/_rels/slide51.xml.rels><?xml version="1.0" encoding="UTF-8" standalone="yes"?>
<Relationships xmlns="http://schemas.openxmlformats.org/package/2006/relationships"><Relationship Id="rId2" Type="http://schemas.openxmlformats.org/officeDocument/2006/relationships/image" Target="../media/image65.png"/><Relationship Id="rId1" Type="http://schemas.openxmlformats.org/officeDocument/2006/relationships/slideLayout" Target="../slideLayouts/slideLayout2.xml"/></Relationships>
</file>

<file path=ppt/slides/_rels/slide52.xml.rels><?xml version="1.0" encoding="UTF-8" standalone="yes"?>
<Relationships xmlns="http://schemas.openxmlformats.org/package/2006/relationships"><Relationship Id="rId2" Type="http://schemas.openxmlformats.org/officeDocument/2006/relationships/image" Target="../media/image66.png"/><Relationship Id="rId1" Type="http://schemas.openxmlformats.org/officeDocument/2006/relationships/slideLayout" Target="../slideLayouts/slideLayout2.xml"/></Relationships>
</file>

<file path=ppt/slides/_rels/slide53.xml.rels><?xml version="1.0" encoding="UTF-8" standalone="yes"?>
<Relationships xmlns="http://schemas.openxmlformats.org/package/2006/relationships"><Relationship Id="rId2" Type="http://schemas.openxmlformats.org/officeDocument/2006/relationships/image" Target="../media/image67.png"/><Relationship Id="rId1" Type="http://schemas.openxmlformats.org/officeDocument/2006/relationships/slideLayout" Target="../slideLayouts/slideLayout2.xml"/></Relationships>
</file>

<file path=ppt/slides/_rels/slide5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55.xml.rels><?xml version="1.0" encoding="UTF-8" standalone="yes"?>
<Relationships xmlns="http://schemas.openxmlformats.org/package/2006/relationships"><Relationship Id="rId2" Type="http://schemas.openxmlformats.org/officeDocument/2006/relationships/image" Target="../media/image68.png"/><Relationship Id="rId1" Type="http://schemas.openxmlformats.org/officeDocument/2006/relationships/slideLayout" Target="../slideLayouts/slideLayout2.xml"/></Relationships>
</file>

<file path=ppt/slides/_rels/slide56.xml.rels><?xml version="1.0" encoding="UTF-8" standalone="yes"?>
<Relationships xmlns="http://schemas.openxmlformats.org/package/2006/relationships"><Relationship Id="rId2" Type="http://schemas.openxmlformats.org/officeDocument/2006/relationships/image" Target="../media/image69.png"/><Relationship Id="rId1" Type="http://schemas.openxmlformats.org/officeDocument/2006/relationships/slideLayout" Target="../slideLayouts/slideLayout2.xml"/></Relationships>
</file>

<file path=ppt/slides/_rels/slide57.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58.xml.rels><?xml version="1.0" encoding="UTF-8" standalone="yes"?>
<Relationships xmlns="http://schemas.openxmlformats.org/package/2006/relationships"><Relationship Id="rId3" Type="http://schemas.openxmlformats.org/officeDocument/2006/relationships/image" Target="../media/image70.jpeg"/><Relationship Id="rId2" Type="http://schemas.openxmlformats.org/officeDocument/2006/relationships/notesSlide" Target="../notesSlides/notesSlide19.xml"/><Relationship Id="rId1" Type="http://schemas.openxmlformats.org/officeDocument/2006/relationships/slideLayout" Target="../slideLayouts/slideLayout2.xml"/><Relationship Id="rId6" Type="http://schemas.openxmlformats.org/officeDocument/2006/relationships/image" Target="../media/image73.jpeg"/><Relationship Id="rId5" Type="http://schemas.openxmlformats.org/officeDocument/2006/relationships/image" Target="../media/image72.jpeg"/><Relationship Id="rId4" Type="http://schemas.openxmlformats.org/officeDocument/2006/relationships/image" Target="../media/image71.jpeg"/></Relationships>
</file>

<file path=ppt/slides/_rels/slide59.xml.rels><?xml version="1.0" encoding="UTF-8" standalone="yes"?>
<Relationships xmlns="http://schemas.openxmlformats.org/package/2006/relationships"><Relationship Id="rId3" Type="http://schemas.openxmlformats.org/officeDocument/2006/relationships/notesSlide" Target="../notesSlides/notesSlide20.xml"/><Relationship Id="rId2" Type="http://schemas.openxmlformats.org/officeDocument/2006/relationships/slideLayout" Target="../slideLayouts/slideLayout2.xml"/><Relationship Id="rId1" Type="http://schemas.openxmlformats.org/officeDocument/2006/relationships/vmlDrawing" Target="../drawings/vmlDrawing1.vml"/><Relationship Id="rId5" Type="http://schemas.openxmlformats.org/officeDocument/2006/relationships/image" Target="../media/image74.wmf"/><Relationship Id="rId4" Type="http://schemas.openxmlformats.org/officeDocument/2006/relationships/oleObject" Target="../embeddings/oleObject1.bin"/></Relationships>
</file>

<file path=ppt/slides/_rels/slide60.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61.xml.rels><?xml version="1.0" encoding="UTF-8" standalone="yes"?>
<Relationships xmlns="http://schemas.openxmlformats.org/package/2006/relationships"><Relationship Id="rId3" Type="http://schemas.openxmlformats.org/officeDocument/2006/relationships/image" Target="../media/image75.png"/><Relationship Id="rId2" Type="http://schemas.openxmlformats.org/officeDocument/2006/relationships/notesSlide" Target="../notesSlides/notesSlide21.xml"/><Relationship Id="rId1" Type="http://schemas.openxmlformats.org/officeDocument/2006/relationships/slideLayout" Target="../slideLayouts/slideLayout2.xml"/><Relationship Id="rId5" Type="http://schemas.openxmlformats.org/officeDocument/2006/relationships/image" Target="../media/image77.png"/><Relationship Id="rId4" Type="http://schemas.openxmlformats.org/officeDocument/2006/relationships/image" Target="../media/image76.png"/></Relationships>
</file>

<file path=ppt/slides/_rels/slide62.xml.rels><?xml version="1.0" encoding="UTF-8" standalone="yes"?>
<Relationships xmlns="http://schemas.openxmlformats.org/package/2006/relationships"><Relationship Id="rId3" Type="http://schemas.openxmlformats.org/officeDocument/2006/relationships/image" Target="../media/image77.png"/><Relationship Id="rId2" Type="http://schemas.openxmlformats.org/officeDocument/2006/relationships/notesSlide" Target="../notesSlides/notesSlide22.xml"/><Relationship Id="rId1" Type="http://schemas.openxmlformats.org/officeDocument/2006/relationships/slideLayout" Target="../slideLayouts/slideLayout2.xml"/><Relationship Id="rId4" Type="http://schemas.openxmlformats.org/officeDocument/2006/relationships/image" Target="../media/image78.png"/></Relationships>
</file>

<file path=ppt/slides/_rels/slide6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64.xml.rels><?xml version="1.0" encoding="UTF-8" standalone="yes"?>
<Relationships xmlns="http://schemas.openxmlformats.org/package/2006/relationships"><Relationship Id="rId3" Type="http://schemas.openxmlformats.org/officeDocument/2006/relationships/image" Target="../media/image79.png"/><Relationship Id="rId2" Type="http://schemas.openxmlformats.org/officeDocument/2006/relationships/notesSlide" Target="../notesSlides/notesSlide23.xml"/><Relationship Id="rId1" Type="http://schemas.openxmlformats.org/officeDocument/2006/relationships/slideLayout" Target="../slideLayouts/slideLayout2.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B2FBD0A5-7EB8-0144-B55B-DC76F7B5DDBF}"/>
              </a:ext>
            </a:extLst>
          </p:cNvPr>
          <p:cNvSpPr>
            <a:spLocks noGrp="1"/>
          </p:cNvSpPr>
          <p:nvPr>
            <p:ph type="ctrTitle"/>
          </p:nvPr>
        </p:nvSpPr>
        <p:spPr/>
        <p:txBody>
          <a:bodyPr/>
          <a:lstStyle/>
          <a:p>
            <a:r>
              <a:rPr lang="en-US" dirty="0"/>
              <a:t>Image Classification</a:t>
            </a:r>
          </a:p>
        </p:txBody>
      </p:sp>
      <p:sp>
        <p:nvSpPr>
          <p:cNvPr id="3" name="Subtitle 2">
            <a:extLst>
              <a:ext uri="{FF2B5EF4-FFF2-40B4-BE49-F238E27FC236}">
                <a16:creationId xmlns:a16="http://schemas.microsoft.com/office/drawing/2014/main" id="{A9EE167C-36C7-F04A-8805-5A83F367E9B4}"/>
              </a:ext>
            </a:extLst>
          </p:cNvPr>
          <p:cNvSpPr>
            <a:spLocks noGrp="1"/>
          </p:cNvSpPr>
          <p:nvPr>
            <p:ph type="subTitle" idx="1"/>
          </p:nvPr>
        </p:nvSpPr>
        <p:spPr/>
        <p:txBody>
          <a:bodyPr>
            <a:normAutofit/>
          </a:bodyPr>
          <a:lstStyle/>
          <a:p>
            <a:r>
              <a:rPr lang="en-US" dirty="0"/>
              <a:t>CS5670: Intro to Computer Vision</a:t>
            </a:r>
          </a:p>
          <a:p>
            <a:r>
              <a:rPr lang="en-US" dirty="0"/>
              <a:t>April 13</a:t>
            </a:r>
          </a:p>
          <a:p>
            <a:r>
              <a:rPr lang="en-US" dirty="0"/>
              <a:t>Abe Davis</a:t>
            </a:r>
          </a:p>
        </p:txBody>
      </p:sp>
    </p:spTree>
    <p:extLst>
      <p:ext uri="{BB962C8B-B14F-4D97-AF65-F5344CB8AC3E}">
        <p14:creationId xmlns:p14="http://schemas.microsoft.com/office/powerpoint/2010/main" val="2898187676"/>
      </p:ext>
    </p:extLst>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EAA6C77D-0DCE-4D76-9B09-BAA09E4E6486}"/>
              </a:ext>
            </a:extLst>
          </p:cNvPr>
          <p:cNvSpPr>
            <a:spLocks noGrp="1"/>
          </p:cNvSpPr>
          <p:nvPr>
            <p:ph type="title"/>
          </p:nvPr>
        </p:nvSpPr>
        <p:spPr/>
        <p:txBody>
          <a:bodyPr/>
          <a:lstStyle/>
          <a:p>
            <a:r>
              <a:rPr lang="en-US" dirty="0"/>
              <a:t>References</a:t>
            </a:r>
          </a:p>
        </p:txBody>
      </p:sp>
      <p:sp>
        <p:nvSpPr>
          <p:cNvPr id="3" name="Content Placeholder 2">
            <a:extLst>
              <a:ext uri="{FF2B5EF4-FFF2-40B4-BE49-F238E27FC236}">
                <a16:creationId xmlns:a16="http://schemas.microsoft.com/office/drawing/2014/main" id="{E1ABFB1D-4E16-4FE4-95FD-A8CCABE799F7}"/>
              </a:ext>
            </a:extLst>
          </p:cNvPr>
          <p:cNvSpPr>
            <a:spLocks noGrp="1"/>
          </p:cNvSpPr>
          <p:nvPr>
            <p:ph idx="1"/>
          </p:nvPr>
        </p:nvSpPr>
        <p:spPr/>
        <p:txBody>
          <a:bodyPr/>
          <a:lstStyle/>
          <a:p>
            <a:r>
              <a:rPr lang="en-US" dirty="0"/>
              <a:t>Stanford CS231N</a:t>
            </a:r>
          </a:p>
          <a:p>
            <a:pPr lvl="1"/>
            <a:r>
              <a:rPr lang="en-US" dirty="0">
                <a:hlinkClick r:id="rId2"/>
              </a:rPr>
              <a:t>http://cs231n.stanford.edu/</a:t>
            </a:r>
            <a:endParaRPr lang="en-US" dirty="0"/>
          </a:p>
        </p:txBody>
      </p:sp>
    </p:spTree>
    <p:extLst>
      <p:ext uri="{BB962C8B-B14F-4D97-AF65-F5344CB8AC3E}">
        <p14:creationId xmlns:p14="http://schemas.microsoft.com/office/powerpoint/2010/main" val="1148628674"/>
      </p:ext>
    </p:extLst>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Content Placeholder 1">
            <a:extLst>
              <a:ext uri="{FF2B5EF4-FFF2-40B4-BE49-F238E27FC236}">
                <a16:creationId xmlns:a16="http://schemas.microsoft.com/office/drawing/2014/main" id="{F033EDD8-D244-544B-8F66-996F3C1BA7B8}"/>
              </a:ext>
            </a:extLst>
          </p:cNvPr>
          <p:cNvSpPr>
            <a:spLocks noGrp="1"/>
          </p:cNvSpPr>
          <p:nvPr>
            <p:ph idx="1"/>
          </p:nvPr>
        </p:nvSpPr>
        <p:spPr>
          <a:xfrm>
            <a:off x="377242" y="1367757"/>
            <a:ext cx="6296547" cy="4903335"/>
          </a:xfrm>
        </p:spPr>
        <p:txBody>
          <a:bodyPr/>
          <a:lstStyle/>
          <a:p>
            <a:r>
              <a:rPr lang="en-US" dirty="0"/>
              <a:t>Input: an image</a:t>
            </a:r>
          </a:p>
          <a:p>
            <a:r>
              <a:rPr lang="en-US" dirty="0"/>
              <a:t>Output: the class label for that image</a:t>
            </a:r>
          </a:p>
          <a:p>
            <a:pPr lvl="1"/>
            <a:endParaRPr lang="en-US" dirty="0"/>
          </a:p>
          <a:p>
            <a:r>
              <a:rPr lang="en-US" dirty="0"/>
              <a:t>Label is generally one or more of the discrete labels used in training</a:t>
            </a:r>
          </a:p>
          <a:p>
            <a:pPr lvl="1"/>
            <a:r>
              <a:rPr lang="en-US" dirty="0"/>
              <a:t>e.g. {cat, dog, cow, toaster, apple, tomato, truck, … }</a:t>
            </a:r>
          </a:p>
          <a:p>
            <a:endParaRPr lang="en-US" dirty="0"/>
          </a:p>
        </p:txBody>
      </p:sp>
      <p:sp>
        <p:nvSpPr>
          <p:cNvPr id="3" name="Title 2">
            <a:extLst>
              <a:ext uri="{FF2B5EF4-FFF2-40B4-BE49-F238E27FC236}">
                <a16:creationId xmlns:a16="http://schemas.microsoft.com/office/drawing/2014/main" id="{72FB61B2-BC0A-A34B-869E-96FFA54FA65D}"/>
              </a:ext>
            </a:extLst>
          </p:cNvPr>
          <p:cNvSpPr>
            <a:spLocks noGrp="1"/>
          </p:cNvSpPr>
          <p:nvPr>
            <p:ph type="title"/>
          </p:nvPr>
        </p:nvSpPr>
        <p:spPr/>
        <p:txBody>
          <a:bodyPr/>
          <a:lstStyle/>
          <a:p>
            <a:r>
              <a:rPr lang="en-US" dirty="0"/>
              <a:t>Image Classifiers in a Nutshell</a:t>
            </a:r>
          </a:p>
        </p:txBody>
      </p:sp>
      <p:sp>
        <p:nvSpPr>
          <p:cNvPr id="4" name="TextBox 3">
            <a:extLst>
              <a:ext uri="{FF2B5EF4-FFF2-40B4-BE49-F238E27FC236}">
                <a16:creationId xmlns:a16="http://schemas.microsoft.com/office/drawing/2014/main" id="{B3D651A6-C0CE-FF4A-98E8-CCF20230369B}"/>
              </a:ext>
            </a:extLst>
          </p:cNvPr>
          <p:cNvSpPr txBox="1"/>
          <p:nvPr/>
        </p:nvSpPr>
        <p:spPr>
          <a:xfrm>
            <a:off x="7035492" y="1188633"/>
            <a:ext cx="4572308" cy="1200329"/>
          </a:xfrm>
          <a:prstGeom prst="rect">
            <a:avLst/>
          </a:prstGeom>
          <a:noFill/>
          <a:ln>
            <a:solidFill>
              <a:schemeClr val="bg1">
                <a:lumMod val="75000"/>
              </a:schemeClr>
            </a:solidFill>
          </a:ln>
        </p:spPr>
        <p:txBody>
          <a:bodyPr wrap="square" rtlCol="0">
            <a:spAutoFit/>
          </a:bodyPr>
          <a:lstStyle/>
          <a:p>
            <a:r>
              <a:rPr lang="en-US" sz="2400" dirty="0">
                <a:solidFill>
                  <a:srgbClr val="FF40FF"/>
                </a:solidFill>
                <a:latin typeface="Courier New" panose="02070309020205020404" pitchFamily="49" charset="0"/>
                <a:cs typeface="Courier New" panose="02070309020205020404" pitchFamily="49" charset="0"/>
              </a:rPr>
              <a:t>def</a:t>
            </a:r>
            <a:r>
              <a:rPr lang="en-US" sz="2400" dirty="0">
                <a:latin typeface="Courier New" panose="02070309020205020404" pitchFamily="49" charset="0"/>
                <a:cs typeface="Courier New" panose="02070309020205020404" pitchFamily="49" charset="0"/>
              </a:rPr>
              <a:t> </a:t>
            </a:r>
            <a:r>
              <a:rPr lang="en-US" sz="2400" dirty="0">
                <a:solidFill>
                  <a:srgbClr val="00B0F0"/>
                </a:solidFill>
                <a:latin typeface="Courier New" panose="02070309020205020404" pitchFamily="49" charset="0"/>
                <a:cs typeface="Courier New" panose="02070309020205020404" pitchFamily="49" charset="0"/>
              </a:rPr>
              <a:t>classifier</a:t>
            </a:r>
            <a:r>
              <a:rPr lang="en-US" sz="2400" dirty="0">
                <a:latin typeface="Courier New" panose="02070309020205020404" pitchFamily="49" charset="0"/>
                <a:cs typeface="Courier New" panose="02070309020205020404" pitchFamily="49" charset="0"/>
              </a:rPr>
              <a:t>(</a:t>
            </a:r>
            <a:r>
              <a:rPr lang="en-US" sz="2400" dirty="0">
                <a:solidFill>
                  <a:srgbClr val="FFC000"/>
                </a:solidFill>
                <a:latin typeface="Courier New" panose="02070309020205020404" pitchFamily="49" charset="0"/>
                <a:cs typeface="Courier New" panose="02070309020205020404" pitchFamily="49" charset="0"/>
              </a:rPr>
              <a:t>image</a:t>
            </a:r>
            <a:r>
              <a:rPr lang="en-US" sz="2400" dirty="0">
                <a:latin typeface="Courier New" panose="02070309020205020404" pitchFamily="49" charset="0"/>
                <a:cs typeface="Courier New" panose="02070309020205020404" pitchFamily="49" charset="0"/>
              </a:rPr>
              <a:t>):</a:t>
            </a:r>
          </a:p>
          <a:p>
            <a:r>
              <a:rPr lang="en-US" sz="2400" dirty="0">
                <a:latin typeface="Courier New" panose="02070309020205020404" pitchFamily="49" charset="0"/>
                <a:cs typeface="Courier New" panose="02070309020205020404" pitchFamily="49" charset="0"/>
              </a:rPr>
              <a:t>	</a:t>
            </a:r>
            <a:r>
              <a:rPr lang="en-US" sz="2400" dirty="0">
                <a:solidFill>
                  <a:schemeClr val="bg1">
                    <a:lumMod val="65000"/>
                  </a:schemeClr>
                </a:solidFill>
                <a:latin typeface="Courier New" panose="02070309020205020404" pitchFamily="49" charset="0"/>
                <a:cs typeface="Courier New" panose="02070309020205020404" pitchFamily="49" charset="0"/>
              </a:rPr>
              <a:t>//Do some stuff</a:t>
            </a:r>
          </a:p>
          <a:p>
            <a:r>
              <a:rPr lang="en-US" sz="2400" dirty="0">
                <a:latin typeface="Courier New" panose="02070309020205020404" pitchFamily="49" charset="0"/>
                <a:cs typeface="Courier New" panose="02070309020205020404" pitchFamily="49" charset="0"/>
              </a:rPr>
              <a:t>	</a:t>
            </a:r>
            <a:r>
              <a:rPr lang="en-US" sz="2400" dirty="0">
                <a:solidFill>
                  <a:srgbClr val="FF40FF"/>
                </a:solidFill>
                <a:latin typeface="Courier New" panose="02070309020205020404" pitchFamily="49" charset="0"/>
                <a:cs typeface="Courier New" panose="02070309020205020404" pitchFamily="49" charset="0"/>
              </a:rPr>
              <a:t>return</a:t>
            </a:r>
            <a:r>
              <a:rPr lang="en-US" sz="2400" dirty="0">
                <a:latin typeface="Courier New" panose="02070309020205020404" pitchFamily="49" charset="0"/>
                <a:cs typeface="Courier New" panose="02070309020205020404" pitchFamily="49" charset="0"/>
              </a:rPr>
              <a:t> </a:t>
            </a:r>
            <a:r>
              <a:rPr lang="en-US" sz="2400" dirty="0" err="1">
                <a:latin typeface="Courier New" panose="02070309020205020404" pitchFamily="49" charset="0"/>
                <a:cs typeface="Courier New" panose="02070309020205020404" pitchFamily="49" charset="0"/>
              </a:rPr>
              <a:t>class_label</a:t>
            </a:r>
            <a:r>
              <a:rPr lang="en-US" sz="2400" dirty="0">
                <a:latin typeface="Courier New" panose="02070309020205020404" pitchFamily="49" charset="0"/>
                <a:cs typeface="Courier New" panose="02070309020205020404" pitchFamily="49" charset="0"/>
              </a:rPr>
              <a:t>;</a:t>
            </a:r>
          </a:p>
        </p:txBody>
      </p:sp>
      <p:grpSp>
        <p:nvGrpSpPr>
          <p:cNvPr id="49" name="Group 48">
            <a:extLst>
              <a:ext uri="{FF2B5EF4-FFF2-40B4-BE49-F238E27FC236}">
                <a16:creationId xmlns:a16="http://schemas.microsoft.com/office/drawing/2014/main" id="{4463A184-1543-A241-8B8D-06A6D4CDE919}"/>
              </a:ext>
            </a:extLst>
          </p:cNvPr>
          <p:cNvGrpSpPr/>
          <p:nvPr/>
        </p:nvGrpSpPr>
        <p:grpSpPr>
          <a:xfrm>
            <a:off x="6954840" y="2822190"/>
            <a:ext cx="3851866" cy="3448902"/>
            <a:chOff x="7494108" y="2486735"/>
            <a:chExt cx="4554356" cy="4077900"/>
          </a:xfrm>
        </p:grpSpPr>
        <p:grpSp>
          <p:nvGrpSpPr>
            <p:cNvPr id="45" name="Group 44">
              <a:extLst>
                <a:ext uri="{FF2B5EF4-FFF2-40B4-BE49-F238E27FC236}">
                  <a16:creationId xmlns:a16="http://schemas.microsoft.com/office/drawing/2014/main" id="{955ECD22-842E-4343-BB0A-4F7EFA92F732}"/>
                </a:ext>
              </a:extLst>
            </p:cNvPr>
            <p:cNvGrpSpPr/>
            <p:nvPr/>
          </p:nvGrpSpPr>
          <p:grpSpPr>
            <a:xfrm>
              <a:off x="7494108" y="5440724"/>
              <a:ext cx="4554356" cy="1123911"/>
              <a:chOff x="948267" y="4164935"/>
              <a:chExt cx="4554356" cy="1123911"/>
            </a:xfrm>
          </p:grpSpPr>
          <p:grpSp>
            <p:nvGrpSpPr>
              <p:cNvPr id="34" name="Group 33">
                <a:extLst>
                  <a:ext uri="{FF2B5EF4-FFF2-40B4-BE49-F238E27FC236}">
                    <a16:creationId xmlns:a16="http://schemas.microsoft.com/office/drawing/2014/main" id="{B3712C81-F846-9343-8F2E-3204355E03F3}"/>
                  </a:ext>
                </a:extLst>
              </p:cNvPr>
              <p:cNvGrpSpPr/>
              <p:nvPr/>
            </p:nvGrpSpPr>
            <p:grpSpPr>
              <a:xfrm>
                <a:off x="948267" y="4164935"/>
                <a:ext cx="2844797" cy="1123911"/>
                <a:chOff x="4749800" y="4108853"/>
                <a:chExt cx="2844797" cy="1123911"/>
              </a:xfrm>
            </p:grpSpPr>
            <p:pic>
              <p:nvPicPr>
                <p:cNvPr id="6" name="Picture 5">
                  <a:extLst>
                    <a:ext uri="{FF2B5EF4-FFF2-40B4-BE49-F238E27FC236}">
                      <a16:creationId xmlns:a16="http://schemas.microsoft.com/office/drawing/2014/main" id="{0B439840-21E2-634B-9C80-E7292E06976F}"/>
                    </a:ext>
                  </a:extLst>
                </p:cNvPr>
                <p:cNvPicPr>
                  <a:picLocks noChangeAspect="1"/>
                </p:cNvPicPr>
                <p:nvPr/>
              </p:nvPicPr>
              <p:blipFill>
                <a:blip r:embed="rId3"/>
                <a:stretch>
                  <a:fillRect/>
                </a:stretch>
              </p:blipFill>
              <p:spPr>
                <a:xfrm>
                  <a:off x="5309300" y="4108853"/>
                  <a:ext cx="1573399" cy="1123911"/>
                </a:xfrm>
                <a:prstGeom prst="rect">
                  <a:avLst/>
                </a:prstGeom>
              </p:spPr>
            </p:pic>
            <p:grpSp>
              <p:nvGrpSpPr>
                <p:cNvPr id="31" name="Group 30">
                  <a:extLst>
                    <a:ext uri="{FF2B5EF4-FFF2-40B4-BE49-F238E27FC236}">
                      <a16:creationId xmlns:a16="http://schemas.microsoft.com/office/drawing/2014/main" id="{C789E821-C8B8-904B-AF07-433C81A477CA}"/>
                    </a:ext>
                  </a:extLst>
                </p:cNvPr>
                <p:cNvGrpSpPr/>
                <p:nvPr/>
              </p:nvGrpSpPr>
              <p:grpSpPr>
                <a:xfrm>
                  <a:off x="4749800" y="4325792"/>
                  <a:ext cx="2844797" cy="720342"/>
                  <a:chOff x="4749800" y="4325792"/>
                  <a:chExt cx="2844797" cy="720342"/>
                </a:xfrm>
              </p:grpSpPr>
              <p:pic>
                <p:nvPicPr>
                  <p:cNvPr id="25" name="Picture 24">
                    <a:extLst>
                      <a:ext uri="{FF2B5EF4-FFF2-40B4-BE49-F238E27FC236}">
                        <a16:creationId xmlns:a16="http://schemas.microsoft.com/office/drawing/2014/main" id="{DA8F000A-D6F3-FD43-9F9D-6E2277244C4D}"/>
                      </a:ext>
                    </a:extLst>
                  </p:cNvPr>
                  <p:cNvPicPr>
                    <a:picLocks noChangeAspect="1"/>
                  </p:cNvPicPr>
                  <p:nvPr/>
                </p:nvPicPr>
                <p:blipFill>
                  <a:blip r:embed="rId4"/>
                  <a:stretch>
                    <a:fillRect/>
                  </a:stretch>
                </p:blipFill>
                <p:spPr>
                  <a:xfrm>
                    <a:off x="4749800" y="4325792"/>
                    <a:ext cx="2258370" cy="720342"/>
                  </a:xfrm>
                  <a:prstGeom prst="rect">
                    <a:avLst/>
                  </a:prstGeom>
                </p:spPr>
              </p:pic>
              <p:pic>
                <p:nvPicPr>
                  <p:cNvPr id="29" name="Picture 28">
                    <a:extLst>
                      <a:ext uri="{FF2B5EF4-FFF2-40B4-BE49-F238E27FC236}">
                        <a16:creationId xmlns:a16="http://schemas.microsoft.com/office/drawing/2014/main" id="{379A9553-FD05-6143-B0E1-E5422C3D7F54}"/>
                      </a:ext>
                    </a:extLst>
                  </p:cNvPr>
                  <p:cNvPicPr>
                    <a:picLocks noChangeAspect="1"/>
                  </p:cNvPicPr>
                  <p:nvPr/>
                </p:nvPicPr>
                <p:blipFill>
                  <a:blip r:embed="rId5"/>
                  <a:stretch>
                    <a:fillRect/>
                  </a:stretch>
                </p:blipFill>
                <p:spPr>
                  <a:xfrm>
                    <a:off x="7289797" y="4622463"/>
                    <a:ext cx="304800" cy="127000"/>
                  </a:xfrm>
                  <a:prstGeom prst="rect">
                    <a:avLst/>
                  </a:prstGeom>
                </p:spPr>
              </p:pic>
            </p:grpSp>
          </p:grpSp>
          <p:sp>
            <p:nvSpPr>
              <p:cNvPr id="35" name="TextBox 34">
                <a:extLst>
                  <a:ext uri="{FF2B5EF4-FFF2-40B4-BE49-F238E27FC236}">
                    <a16:creationId xmlns:a16="http://schemas.microsoft.com/office/drawing/2014/main" id="{65B774AE-97E0-A843-BA10-DA5E0BED46F6}"/>
                  </a:ext>
                </a:extLst>
              </p:cNvPr>
              <p:cNvSpPr txBox="1"/>
              <p:nvPr/>
            </p:nvSpPr>
            <p:spPr>
              <a:xfrm>
                <a:off x="3742973" y="4453959"/>
                <a:ext cx="1759650" cy="545862"/>
              </a:xfrm>
              <a:prstGeom prst="rect">
                <a:avLst/>
              </a:prstGeom>
              <a:noFill/>
            </p:spPr>
            <p:txBody>
              <a:bodyPr wrap="square" rtlCol="0">
                <a:spAutoFit/>
              </a:bodyPr>
              <a:lstStyle/>
              <a:p>
                <a:pPr algn="ctr"/>
                <a:r>
                  <a:rPr lang="en-US" sz="2400" dirty="0">
                    <a:latin typeface="Calibri" panose="020F0502020204030204" pitchFamily="34" charset="0"/>
                    <a:cs typeface="Calibri" panose="020F0502020204030204" pitchFamily="34" charset="0"/>
                  </a:rPr>
                  <a:t>“Toaster”</a:t>
                </a:r>
              </a:p>
            </p:txBody>
          </p:sp>
        </p:grpSp>
        <p:grpSp>
          <p:nvGrpSpPr>
            <p:cNvPr id="47" name="Group 46">
              <a:extLst>
                <a:ext uri="{FF2B5EF4-FFF2-40B4-BE49-F238E27FC236}">
                  <a16:creationId xmlns:a16="http://schemas.microsoft.com/office/drawing/2014/main" id="{E8ECBDE9-7FCB-D346-8DC7-0B65125C691E}"/>
                </a:ext>
              </a:extLst>
            </p:cNvPr>
            <p:cNvGrpSpPr/>
            <p:nvPr/>
          </p:nvGrpSpPr>
          <p:grpSpPr>
            <a:xfrm>
              <a:off x="7494108" y="2486735"/>
              <a:ext cx="4444999" cy="1014837"/>
              <a:chOff x="948267" y="5546325"/>
              <a:chExt cx="4444999" cy="1014837"/>
            </a:xfrm>
          </p:grpSpPr>
          <p:grpSp>
            <p:nvGrpSpPr>
              <p:cNvPr id="33" name="Group 32">
                <a:extLst>
                  <a:ext uri="{FF2B5EF4-FFF2-40B4-BE49-F238E27FC236}">
                    <a16:creationId xmlns:a16="http://schemas.microsoft.com/office/drawing/2014/main" id="{DD01EAF6-B669-5B40-8CC7-3E10D0D399D8}"/>
                  </a:ext>
                </a:extLst>
              </p:cNvPr>
              <p:cNvGrpSpPr/>
              <p:nvPr/>
            </p:nvGrpSpPr>
            <p:grpSpPr>
              <a:xfrm>
                <a:off x="948267" y="5546325"/>
                <a:ext cx="2844797" cy="1014837"/>
                <a:chOff x="4749800" y="5490243"/>
                <a:chExt cx="2844797" cy="1014837"/>
              </a:xfrm>
            </p:grpSpPr>
            <p:pic>
              <p:nvPicPr>
                <p:cNvPr id="20" name="Picture 19" descr="A cat that is lying down and looking at the camera&#10;&#10;Description automatically generated">
                  <a:extLst>
                    <a:ext uri="{FF2B5EF4-FFF2-40B4-BE49-F238E27FC236}">
                      <a16:creationId xmlns:a16="http://schemas.microsoft.com/office/drawing/2014/main" id="{EA9667E4-E047-B74A-A301-FF5737FF7B00}"/>
                    </a:ext>
                  </a:extLst>
                </p:cNvPr>
                <p:cNvPicPr>
                  <a:picLocks noChangeAspect="1"/>
                </p:cNvPicPr>
                <p:nvPr/>
              </p:nvPicPr>
              <p:blipFill rotWithShape="1">
                <a:blip r:embed="rId6"/>
                <a:srcRect l="14985" t="9085" r="23461" b="8824"/>
                <a:stretch/>
              </p:blipFill>
              <p:spPr>
                <a:xfrm>
                  <a:off x="5526402" y="5490243"/>
                  <a:ext cx="1139193" cy="1014837"/>
                </a:xfrm>
                <a:prstGeom prst="rect">
                  <a:avLst/>
                </a:prstGeom>
              </p:spPr>
            </p:pic>
            <p:grpSp>
              <p:nvGrpSpPr>
                <p:cNvPr id="32" name="Group 31">
                  <a:extLst>
                    <a:ext uri="{FF2B5EF4-FFF2-40B4-BE49-F238E27FC236}">
                      <a16:creationId xmlns:a16="http://schemas.microsoft.com/office/drawing/2014/main" id="{FE2269AC-114E-5846-842D-56652A294479}"/>
                    </a:ext>
                  </a:extLst>
                </p:cNvPr>
                <p:cNvGrpSpPr/>
                <p:nvPr/>
              </p:nvGrpSpPr>
              <p:grpSpPr>
                <a:xfrm>
                  <a:off x="4749800" y="5637490"/>
                  <a:ext cx="2844797" cy="720342"/>
                  <a:chOff x="4749800" y="5637490"/>
                  <a:chExt cx="2844797" cy="720342"/>
                </a:xfrm>
              </p:grpSpPr>
              <p:pic>
                <p:nvPicPr>
                  <p:cNvPr id="26" name="Picture 25">
                    <a:extLst>
                      <a:ext uri="{FF2B5EF4-FFF2-40B4-BE49-F238E27FC236}">
                        <a16:creationId xmlns:a16="http://schemas.microsoft.com/office/drawing/2014/main" id="{8B357AFD-2214-5445-89D4-B6F059D6C2E9}"/>
                      </a:ext>
                    </a:extLst>
                  </p:cNvPr>
                  <p:cNvPicPr>
                    <a:picLocks noChangeAspect="1"/>
                  </p:cNvPicPr>
                  <p:nvPr/>
                </p:nvPicPr>
                <p:blipFill>
                  <a:blip r:embed="rId4"/>
                  <a:stretch>
                    <a:fillRect/>
                  </a:stretch>
                </p:blipFill>
                <p:spPr>
                  <a:xfrm>
                    <a:off x="4749800" y="5637490"/>
                    <a:ext cx="2258370" cy="720342"/>
                  </a:xfrm>
                  <a:prstGeom prst="rect">
                    <a:avLst/>
                  </a:prstGeom>
                </p:spPr>
              </p:pic>
              <p:pic>
                <p:nvPicPr>
                  <p:cNvPr id="30" name="Picture 29">
                    <a:extLst>
                      <a:ext uri="{FF2B5EF4-FFF2-40B4-BE49-F238E27FC236}">
                        <a16:creationId xmlns:a16="http://schemas.microsoft.com/office/drawing/2014/main" id="{516AC719-ADB9-5A48-A157-0D4C1D277E4B}"/>
                      </a:ext>
                    </a:extLst>
                  </p:cNvPr>
                  <p:cNvPicPr>
                    <a:picLocks noChangeAspect="1"/>
                  </p:cNvPicPr>
                  <p:nvPr/>
                </p:nvPicPr>
                <p:blipFill>
                  <a:blip r:embed="rId5"/>
                  <a:stretch>
                    <a:fillRect/>
                  </a:stretch>
                </p:blipFill>
                <p:spPr>
                  <a:xfrm>
                    <a:off x="7289797" y="5934161"/>
                    <a:ext cx="304800" cy="127000"/>
                  </a:xfrm>
                  <a:prstGeom prst="rect">
                    <a:avLst/>
                  </a:prstGeom>
                </p:spPr>
              </p:pic>
            </p:grpSp>
          </p:grpSp>
          <p:sp>
            <p:nvSpPr>
              <p:cNvPr id="36" name="TextBox 35">
                <a:extLst>
                  <a:ext uri="{FF2B5EF4-FFF2-40B4-BE49-F238E27FC236}">
                    <a16:creationId xmlns:a16="http://schemas.microsoft.com/office/drawing/2014/main" id="{A150DA57-6A99-C94B-AA11-76D2B120595C}"/>
                  </a:ext>
                </a:extLst>
              </p:cNvPr>
              <p:cNvSpPr txBox="1"/>
              <p:nvPr/>
            </p:nvSpPr>
            <p:spPr>
              <a:xfrm>
                <a:off x="3852333" y="5809427"/>
                <a:ext cx="1540933" cy="461665"/>
              </a:xfrm>
              <a:prstGeom prst="rect">
                <a:avLst/>
              </a:prstGeom>
              <a:noFill/>
            </p:spPr>
            <p:txBody>
              <a:bodyPr wrap="square" rtlCol="0">
                <a:spAutoFit/>
              </a:bodyPr>
              <a:lstStyle/>
              <a:p>
                <a:pPr algn="ctr"/>
                <a:r>
                  <a:rPr lang="en-US" sz="2400" dirty="0">
                    <a:latin typeface="Calibri" panose="020F0502020204030204" pitchFamily="34" charset="0"/>
                    <a:cs typeface="Calibri" panose="020F0502020204030204" pitchFamily="34" charset="0"/>
                  </a:rPr>
                  <a:t>“Cat”</a:t>
                </a:r>
              </a:p>
            </p:txBody>
          </p:sp>
        </p:grpSp>
        <p:grpSp>
          <p:nvGrpSpPr>
            <p:cNvPr id="48" name="Group 47">
              <a:extLst>
                <a:ext uri="{FF2B5EF4-FFF2-40B4-BE49-F238E27FC236}">
                  <a16:creationId xmlns:a16="http://schemas.microsoft.com/office/drawing/2014/main" id="{D8C3D2C0-BEEF-F94F-9573-48E4396247C9}"/>
                </a:ext>
              </a:extLst>
            </p:cNvPr>
            <p:cNvGrpSpPr/>
            <p:nvPr/>
          </p:nvGrpSpPr>
          <p:grpSpPr>
            <a:xfrm>
              <a:off x="7494108" y="3950220"/>
              <a:ext cx="4444999" cy="1041856"/>
              <a:chOff x="7494108" y="3950220"/>
              <a:chExt cx="4444999" cy="1041856"/>
            </a:xfrm>
          </p:grpSpPr>
          <p:grpSp>
            <p:nvGrpSpPr>
              <p:cNvPr id="43" name="Group 42">
                <a:extLst>
                  <a:ext uri="{FF2B5EF4-FFF2-40B4-BE49-F238E27FC236}">
                    <a16:creationId xmlns:a16="http://schemas.microsoft.com/office/drawing/2014/main" id="{37D13892-A453-6140-9653-38EA67A1E4D7}"/>
                  </a:ext>
                </a:extLst>
              </p:cNvPr>
              <p:cNvGrpSpPr/>
              <p:nvPr/>
            </p:nvGrpSpPr>
            <p:grpSpPr>
              <a:xfrm>
                <a:off x="7494108" y="3950220"/>
                <a:ext cx="2844797" cy="1041856"/>
                <a:chOff x="6040443" y="4730755"/>
                <a:chExt cx="2844797" cy="1041856"/>
              </a:xfrm>
            </p:grpSpPr>
            <p:grpSp>
              <p:nvGrpSpPr>
                <p:cNvPr id="39" name="Group 38">
                  <a:extLst>
                    <a:ext uri="{FF2B5EF4-FFF2-40B4-BE49-F238E27FC236}">
                      <a16:creationId xmlns:a16="http://schemas.microsoft.com/office/drawing/2014/main" id="{E7029C4A-4A27-B945-91DF-72612ADB5411}"/>
                    </a:ext>
                  </a:extLst>
                </p:cNvPr>
                <p:cNvGrpSpPr/>
                <p:nvPr/>
              </p:nvGrpSpPr>
              <p:grpSpPr>
                <a:xfrm>
                  <a:off x="6040443" y="4943828"/>
                  <a:ext cx="2844797" cy="720342"/>
                  <a:chOff x="4749800" y="4325792"/>
                  <a:chExt cx="2844797" cy="720342"/>
                </a:xfrm>
              </p:grpSpPr>
              <p:pic>
                <p:nvPicPr>
                  <p:cNvPr id="40" name="Picture 39">
                    <a:extLst>
                      <a:ext uri="{FF2B5EF4-FFF2-40B4-BE49-F238E27FC236}">
                        <a16:creationId xmlns:a16="http://schemas.microsoft.com/office/drawing/2014/main" id="{31A25F41-E0A2-0444-A5ED-1466CBB5C712}"/>
                      </a:ext>
                    </a:extLst>
                  </p:cNvPr>
                  <p:cNvPicPr>
                    <a:picLocks noChangeAspect="1"/>
                  </p:cNvPicPr>
                  <p:nvPr/>
                </p:nvPicPr>
                <p:blipFill>
                  <a:blip r:embed="rId4"/>
                  <a:stretch>
                    <a:fillRect/>
                  </a:stretch>
                </p:blipFill>
                <p:spPr>
                  <a:xfrm>
                    <a:off x="4749800" y="4325792"/>
                    <a:ext cx="2258370" cy="720342"/>
                  </a:xfrm>
                  <a:prstGeom prst="rect">
                    <a:avLst/>
                  </a:prstGeom>
                </p:spPr>
              </p:pic>
              <p:pic>
                <p:nvPicPr>
                  <p:cNvPr id="41" name="Picture 40">
                    <a:extLst>
                      <a:ext uri="{FF2B5EF4-FFF2-40B4-BE49-F238E27FC236}">
                        <a16:creationId xmlns:a16="http://schemas.microsoft.com/office/drawing/2014/main" id="{EC3C5F47-9CA4-ED4C-81FF-56F927C4FBC4}"/>
                      </a:ext>
                    </a:extLst>
                  </p:cNvPr>
                  <p:cNvPicPr>
                    <a:picLocks noChangeAspect="1"/>
                  </p:cNvPicPr>
                  <p:nvPr/>
                </p:nvPicPr>
                <p:blipFill>
                  <a:blip r:embed="rId5"/>
                  <a:stretch>
                    <a:fillRect/>
                  </a:stretch>
                </p:blipFill>
                <p:spPr>
                  <a:xfrm>
                    <a:off x="7289797" y="4622463"/>
                    <a:ext cx="304800" cy="127000"/>
                  </a:xfrm>
                  <a:prstGeom prst="rect">
                    <a:avLst/>
                  </a:prstGeom>
                </p:spPr>
              </p:pic>
            </p:grpSp>
            <p:pic>
              <p:nvPicPr>
                <p:cNvPr id="42" name="Picture 41">
                  <a:extLst>
                    <a:ext uri="{FF2B5EF4-FFF2-40B4-BE49-F238E27FC236}">
                      <a16:creationId xmlns:a16="http://schemas.microsoft.com/office/drawing/2014/main" id="{BD2D45B4-FDCE-E74C-822D-B907E075AEF6}"/>
                    </a:ext>
                  </a:extLst>
                </p:cNvPr>
                <p:cNvPicPr>
                  <a:picLocks noChangeAspect="1"/>
                </p:cNvPicPr>
                <p:nvPr/>
              </p:nvPicPr>
              <p:blipFill rotWithShape="1">
                <a:blip r:embed="rId7"/>
                <a:srcRect l="23013" r="4138"/>
                <a:stretch/>
              </p:blipFill>
              <p:spPr>
                <a:xfrm>
                  <a:off x="6846932" y="4730755"/>
                  <a:ext cx="1139193" cy="1041856"/>
                </a:xfrm>
                <a:prstGeom prst="rect">
                  <a:avLst/>
                </a:prstGeom>
              </p:spPr>
            </p:pic>
          </p:grpSp>
          <p:sp>
            <p:nvSpPr>
              <p:cNvPr id="44" name="TextBox 43">
                <a:extLst>
                  <a:ext uri="{FF2B5EF4-FFF2-40B4-BE49-F238E27FC236}">
                    <a16:creationId xmlns:a16="http://schemas.microsoft.com/office/drawing/2014/main" id="{621B6C99-C965-4E4F-9993-006C6842F950}"/>
                  </a:ext>
                </a:extLst>
              </p:cNvPr>
              <p:cNvSpPr txBox="1"/>
              <p:nvPr/>
            </p:nvSpPr>
            <p:spPr>
              <a:xfrm>
                <a:off x="10398174" y="4260841"/>
                <a:ext cx="1540933" cy="461665"/>
              </a:xfrm>
              <a:prstGeom prst="rect">
                <a:avLst/>
              </a:prstGeom>
              <a:noFill/>
            </p:spPr>
            <p:txBody>
              <a:bodyPr wrap="square" rtlCol="0">
                <a:spAutoFit/>
              </a:bodyPr>
              <a:lstStyle/>
              <a:p>
                <a:pPr algn="ctr"/>
                <a:r>
                  <a:rPr lang="en-US" sz="2400" dirty="0">
                    <a:latin typeface="Calibri" panose="020F0502020204030204" pitchFamily="34" charset="0"/>
                    <a:cs typeface="Calibri" panose="020F0502020204030204" pitchFamily="34" charset="0"/>
                  </a:rPr>
                  <a:t>“Dog”</a:t>
                </a:r>
              </a:p>
            </p:txBody>
          </p:sp>
        </p:grpSp>
      </p:grpSp>
    </p:spTree>
    <p:extLst>
      <p:ext uri="{BB962C8B-B14F-4D97-AF65-F5344CB8AC3E}">
        <p14:creationId xmlns:p14="http://schemas.microsoft.com/office/powerpoint/2010/main" val="1455136122"/>
      </p:ext>
    </p:extLst>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6" name="Picture 5">
            <a:extLst>
              <a:ext uri="{FF2B5EF4-FFF2-40B4-BE49-F238E27FC236}">
                <a16:creationId xmlns:a16="http://schemas.microsoft.com/office/drawing/2014/main" id="{6F3083A2-EB4E-1F4A-B3B1-1F2404CD7F8E}"/>
              </a:ext>
            </a:extLst>
          </p:cNvPr>
          <p:cNvPicPr>
            <a:picLocks noChangeAspect="1"/>
          </p:cNvPicPr>
          <p:nvPr/>
        </p:nvPicPr>
        <p:blipFill>
          <a:blip r:embed="rId2"/>
          <a:stretch>
            <a:fillRect/>
          </a:stretch>
        </p:blipFill>
        <p:spPr>
          <a:xfrm>
            <a:off x="6667764" y="377602"/>
            <a:ext cx="16497678" cy="6146194"/>
          </a:xfrm>
          <a:prstGeom prst="rect">
            <a:avLst/>
          </a:prstGeom>
        </p:spPr>
      </p:pic>
      <p:sp>
        <p:nvSpPr>
          <p:cNvPr id="7" name="Frame 6">
            <a:extLst>
              <a:ext uri="{FF2B5EF4-FFF2-40B4-BE49-F238E27FC236}">
                <a16:creationId xmlns:a16="http://schemas.microsoft.com/office/drawing/2014/main" id="{4D6DDD6E-75B3-8140-9E5D-444C2D460122}"/>
              </a:ext>
            </a:extLst>
          </p:cNvPr>
          <p:cNvSpPr/>
          <p:nvPr/>
        </p:nvSpPr>
        <p:spPr>
          <a:xfrm>
            <a:off x="-20215" y="-31597"/>
            <a:ext cx="12250608" cy="6944875"/>
          </a:xfrm>
          <a:custGeom>
            <a:avLst/>
            <a:gdLst>
              <a:gd name="connsiteX0" fmla="*/ 0 w 6400800"/>
              <a:gd name="connsiteY0" fmla="*/ 0 h 8065638"/>
              <a:gd name="connsiteX1" fmla="*/ 6400800 w 6400800"/>
              <a:gd name="connsiteY1" fmla="*/ 0 h 8065638"/>
              <a:gd name="connsiteX2" fmla="*/ 6400800 w 6400800"/>
              <a:gd name="connsiteY2" fmla="*/ 8065638 h 8065638"/>
              <a:gd name="connsiteX3" fmla="*/ 0 w 6400800"/>
              <a:gd name="connsiteY3" fmla="*/ 8065638 h 8065638"/>
              <a:gd name="connsiteX4" fmla="*/ 0 w 6400800"/>
              <a:gd name="connsiteY4" fmla="*/ 0 h 8065638"/>
              <a:gd name="connsiteX5" fmla="*/ 1659215 w 6400800"/>
              <a:gd name="connsiteY5" fmla="*/ 1659215 h 8065638"/>
              <a:gd name="connsiteX6" fmla="*/ 1659215 w 6400800"/>
              <a:gd name="connsiteY6" fmla="*/ 6406423 h 8065638"/>
              <a:gd name="connsiteX7" fmla="*/ 4741585 w 6400800"/>
              <a:gd name="connsiteY7" fmla="*/ 6406423 h 8065638"/>
              <a:gd name="connsiteX8" fmla="*/ 4741585 w 6400800"/>
              <a:gd name="connsiteY8" fmla="*/ 1659215 h 8065638"/>
              <a:gd name="connsiteX9" fmla="*/ 1659215 w 6400800"/>
              <a:gd name="connsiteY9" fmla="*/ 1659215 h 8065638"/>
              <a:gd name="connsiteX0" fmla="*/ 0 w 12479867"/>
              <a:gd name="connsiteY0" fmla="*/ 33866 h 8065638"/>
              <a:gd name="connsiteX1" fmla="*/ 12479867 w 12479867"/>
              <a:gd name="connsiteY1" fmla="*/ 0 h 8065638"/>
              <a:gd name="connsiteX2" fmla="*/ 12479867 w 12479867"/>
              <a:gd name="connsiteY2" fmla="*/ 8065638 h 8065638"/>
              <a:gd name="connsiteX3" fmla="*/ 6079067 w 12479867"/>
              <a:gd name="connsiteY3" fmla="*/ 8065638 h 8065638"/>
              <a:gd name="connsiteX4" fmla="*/ 0 w 12479867"/>
              <a:gd name="connsiteY4" fmla="*/ 33866 h 8065638"/>
              <a:gd name="connsiteX5" fmla="*/ 7738282 w 12479867"/>
              <a:gd name="connsiteY5" fmla="*/ 1659215 h 8065638"/>
              <a:gd name="connsiteX6" fmla="*/ 7738282 w 12479867"/>
              <a:gd name="connsiteY6" fmla="*/ 6406423 h 8065638"/>
              <a:gd name="connsiteX7" fmla="*/ 10820652 w 12479867"/>
              <a:gd name="connsiteY7" fmla="*/ 6406423 h 8065638"/>
              <a:gd name="connsiteX8" fmla="*/ 10820652 w 12479867"/>
              <a:gd name="connsiteY8" fmla="*/ 1659215 h 8065638"/>
              <a:gd name="connsiteX9" fmla="*/ 7738282 w 12479867"/>
              <a:gd name="connsiteY9" fmla="*/ 1659215 h 8065638"/>
              <a:gd name="connsiteX0" fmla="*/ 220133 w 12700000"/>
              <a:gd name="connsiteY0" fmla="*/ 33866 h 8065638"/>
              <a:gd name="connsiteX1" fmla="*/ 12700000 w 12700000"/>
              <a:gd name="connsiteY1" fmla="*/ 0 h 8065638"/>
              <a:gd name="connsiteX2" fmla="*/ 12700000 w 12700000"/>
              <a:gd name="connsiteY2" fmla="*/ 8065638 h 8065638"/>
              <a:gd name="connsiteX3" fmla="*/ 0 w 12700000"/>
              <a:gd name="connsiteY3" fmla="*/ 7862438 h 8065638"/>
              <a:gd name="connsiteX4" fmla="*/ 220133 w 12700000"/>
              <a:gd name="connsiteY4" fmla="*/ 33866 h 8065638"/>
              <a:gd name="connsiteX5" fmla="*/ 7958415 w 12700000"/>
              <a:gd name="connsiteY5" fmla="*/ 1659215 h 8065638"/>
              <a:gd name="connsiteX6" fmla="*/ 7958415 w 12700000"/>
              <a:gd name="connsiteY6" fmla="*/ 6406423 h 8065638"/>
              <a:gd name="connsiteX7" fmla="*/ 11040785 w 12700000"/>
              <a:gd name="connsiteY7" fmla="*/ 6406423 h 8065638"/>
              <a:gd name="connsiteX8" fmla="*/ 11040785 w 12700000"/>
              <a:gd name="connsiteY8" fmla="*/ 1659215 h 8065638"/>
              <a:gd name="connsiteX9" fmla="*/ 7958415 w 12700000"/>
              <a:gd name="connsiteY9" fmla="*/ 1659215 h 8065638"/>
              <a:gd name="connsiteX0" fmla="*/ 220133 w 17119600"/>
              <a:gd name="connsiteY0" fmla="*/ 33866 h 8184171"/>
              <a:gd name="connsiteX1" fmla="*/ 12700000 w 17119600"/>
              <a:gd name="connsiteY1" fmla="*/ 0 h 8184171"/>
              <a:gd name="connsiteX2" fmla="*/ 17119600 w 17119600"/>
              <a:gd name="connsiteY2" fmla="*/ 8184171 h 8184171"/>
              <a:gd name="connsiteX3" fmla="*/ 0 w 17119600"/>
              <a:gd name="connsiteY3" fmla="*/ 7862438 h 8184171"/>
              <a:gd name="connsiteX4" fmla="*/ 220133 w 17119600"/>
              <a:gd name="connsiteY4" fmla="*/ 33866 h 8184171"/>
              <a:gd name="connsiteX5" fmla="*/ 7958415 w 17119600"/>
              <a:gd name="connsiteY5" fmla="*/ 1659215 h 8184171"/>
              <a:gd name="connsiteX6" fmla="*/ 7958415 w 17119600"/>
              <a:gd name="connsiteY6" fmla="*/ 6406423 h 8184171"/>
              <a:gd name="connsiteX7" fmla="*/ 11040785 w 17119600"/>
              <a:gd name="connsiteY7" fmla="*/ 6406423 h 8184171"/>
              <a:gd name="connsiteX8" fmla="*/ 11040785 w 17119600"/>
              <a:gd name="connsiteY8" fmla="*/ 1659215 h 8184171"/>
              <a:gd name="connsiteX9" fmla="*/ 7958415 w 17119600"/>
              <a:gd name="connsiteY9" fmla="*/ 1659215 h 8184171"/>
              <a:gd name="connsiteX0" fmla="*/ 220133 w 18508133"/>
              <a:gd name="connsiteY0" fmla="*/ 1625599 h 9775904"/>
              <a:gd name="connsiteX1" fmla="*/ 18508133 w 18508133"/>
              <a:gd name="connsiteY1" fmla="*/ 0 h 9775904"/>
              <a:gd name="connsiteX2" fmla="*/ 17119600 w 18508133"/>
              <a:gd name="connsiteY2" fmla="*/ 9775904 h 9775904"/>
              <a:gd name="connsiteX3" fmla="*/ 0 w 18508133"/>
              <a:gd name="connsiteY3" fmla="*/ 9454171 h 9775904"/>
              <a:gd name="connsiteX4" fmla="*/ 220133 w 18508133"/>
              <a:gd name="connsiteY4" fmla="*/ 1625599 h 9775904"/>
              <a:gd name="connsiteX5" fmla="*/ 7958415 w 18508133"/>
              <a:gd name="connsiteY5" fmla="*/ 3250948 h 9775904"/>
              <a:gd name="connsiteX6" fmla="*/ 7958415 w 18508133"/>
              <a:gd name="connsiteY6" fmla="*/ 7998156 h 9775904"/>
              <a:gd name="connsiteX7" fmla="*/ 11040785 w 18508133"/>
              <a:gd name="connsiteY7" fmla="*/ 7998156 h 9775904"/>
              <a:gd name="connsiteX8" fmla="*/ 11040785 w 18508133"/>
              <a:gd name="connsiteY8" fmla="*/ 3250948 h 9775904"/>
              <a:gd name="connsiteX9" fmla="*/ 7958415 w 18508133"/>
              <a:gd name="connsiteY9" fmla="*/ 3250948 h 9775904"/>
              <a:gd name="connsiteX0" fmla="*/ 0 w 18829867"/>
              <a:gd name="connsiteY0" fmla="*/ 0 h 10266972"/>
              <a:gd name="connsiteX1" fmla="*/ 18829867 w 18829867"/>
              <a:gd name="connsiteY1" fmla="*/ 491068 h 10266972"/>
              <a:gd name="connsiteX2" fmla="*/ 17441334 w 18829867"/>
              <a:gd name="connsiteY2" fmla="*/ 10266972 h 10266972"/>
              <a:gd name="connsiteX3" fmla="*/ 321734 w 18829867"/>
              <a:gd name="connsiteY3" fmla="*/ 9945239 h 10266972"/>
              <a:gd name="connsiteX4" fmla="*/ 0 w 18829867"/>
              <a:gd name="connsiteY4" fmla="*/ 0 h 10266972"/>
              <a:gd name="connsiteX5" fmla="*/ 8280149 w 18829867"/>
              <a:gd name="connsiteY5" fmla="*/ 3742016 h 10266972"/>
              <a:gd name="connsiteX6" fmla="*/ 8280149 w 18829867"/>
              <a:gd name="connsiteY6" fmla="*/ 8489224 h 10266972"/>
              <a:gd name="connsiteX7" fmla="*/ 11362519 w 18829867"/>
              <a:gd name="connsiteY7" fmla="*/ 8489224 h 10266972"/>
              <a:gd name="connsiteX8" fmla="*/ 11362519 w 18829867"/>
              <a:gd name="connsiteY8" fmla="*/ 3742016 h 10266972"/>
              <a:gd name="connsiteX9" fmla="*/ 8280149 w 18829867"/>
              <a:gd name="connsiteY9" fmla="*/ 3742016 h 10266972"/>
              <a:gd name="connsiteX0" fmla="*/ 50800 w 18880667"/>
              <a:gd name="connsiteY0" fmla="*/ 0 h 10622572"/>
              <a:gd name="connsiteX1" fmla="*/ 18880667 w 18880667"/>
              <a:gd name="connsiteY1" fmla="*/ 491068 h 10622572"/>
              <a:gd name="connsiteX2" fmla="*/ 17492134 w 18880667"/>
              <a:gd name="connsiteY2" fmla="*/ 10266972 h 10622572"/>
              <a:gd name="connsiteX3" fmla="*/ 0 w 18880667"/>
              <a:gd name="connsiteY3" fmla="*/ 10622572 h 10622572"/>
              <a:gd name="connsiteX4" fmla="*/ 50800 w 18880667"/>
              <a:gd name="connsiteY4" fmla="*/ 0 h 10622572"/>
              <a:gd name="connsiteX5" fmla="*/ 8330949 w 18880667"/>
              <a:gd name="connsiteY5" fmla="*/ 3742016 h 10622572"/>
              <a:gd name="connsiteX6" fmla="*/ 8330949 w 18880667"/>
              <a:gd name="connsiteY6" fmla="*/ 8489224 h 10622572"/>
              <a:gd name="connsiteX7" fmla="*/ 11413319 w 18880667"/>
              <a:gd name="connsiteY7" fmla="*/ 8489224 h 10622572"/>
              <a:gd name="connsiteX8" fmla="*/ 11413319 w 18880667"/>
              <a:gd name="connsiteY8" fmla="*/ 3742016 h 10622572"/>
              <a:gd name="connsiteX9" fmla="*/ 8330949 w 18880667"/>
              <a:gd name="connsiteY9" fmla="*/ 3742016 h 10622572"/>
              <a:gd name="connsiteX0" fmla="*/ 50800 w 19676534"/>
              <a:gd name="connsiteY0" fmla="*/ 0 h 11045905"/>
              <a:gd name="connsiteX1" fmla="*/ 18880667 w 19676534"/>
              <a:gd name="connsiteY1" fmla="*/ 491068 h 11045905"/>
              <a:gd name="connsiteX2" fmla="*/ 19676534 w 19676534"/>
              <a:gd name="connsiteY2" fmla="*/ 11045905 h 11045905"/>
              <a:gd name="connsiteX3" fmla="*/ 0 w 19676534"/>
              <a:gd name="connsiteY3" fmla="*/ 10622572 h 11045905"/>
              <a:gd name="connsiteX4" fmla="*/ 50800 w 19676534"/>
              <a:gd name="connsiteY4" fmla="*/ 0 h 11045905"/>
              <a:gd name="connsiteX5" fmla="*/ 8330949 w 19676534"/>
              <a:gd name="connsiteY5" fmla="*/ 3742016 h 11045905"/>
              <a:gd name="connsiteX6" fmla="*/ 8330949 w 19676534"/>
              <a:gd name="connsiteY6" fmla="*/ 8489224 h 11045905"/>
              <a:gd name="connsiteX7" fmla="*/ 11413319 w 19676534"/>
              <a:gd name="connsiteY7" fmla="*/ 8489224 h 11045905"/>
              <a:gd name="connsiteX8" fmla="*/ 11413319 w 19676534"/>
              <a:gd name="connsiteY8" fmla="*/ 3742016 h 11045905"/>
              <a:gd name="connsiteX9" fmla="*/ 8330949 w 19676534"/>
              <a:gd name="connsiteY9" fmla="*/ 3742016 h 11045905"/>
              <a:gd name="connsiteX0" fmla="*/ 50800 w 19845868"/>
              <a:gd name="connsiteY0" fmla="*/ 0 h 11045905"/>
              <a:gd name="connsiteX1" fmla="*/ 19845868 w 19845868"/>
              <a:gd name="connsiteY1" fmla="*/ 558802 h 11045905"/>
              <a:gd name="connsiteX2" fmla="*/ 19676534 w 19845868"/>
              <a:gd name="connsiteY2" fmla="*/ 11045905 h 11045905"/>
              <a:gd name="connsiteX3" fmla="*/ 0 w 19845868"/>
              <a:gd name="connsiteY3" fmla="*/ 10622572 h 11045905"/>
              <a:gd name="connsiteX4" fmla="*/ 50800 w 19845868"/>
              <a:gd name="connsiteY4" fmla="*/ 0 h 11045905"/>
              <a:gd name="connsiteX5" fmla="*/ 8330949 w 19845868"/>
              <a:gd name="connsiteY5" fmla="*/ 3742016 h 11045905"/>
              <a:gd name="connsiteX6" fmla="*/ 8330949 w 19845868"/>
              <a:gd name="connsiteY6" fmla="*/ 8489224 h 11045905"/>
              <a:gd name="connsiteX7" fmla="*/ 11413319 w 19845868"/>
              <a:gd name="connsiteY7" fmla="*/ 8489224 h 11045905"/>
              <a:gd name="connsiteX8" fmla="*/ 11413319 w 19845868"/>
              <a:gd name="connsiteY8" fmla="*/ 3742016 h 11045905"/>
              <a:gd name="connsiteX9" fmla="*/ 8330949 w 19845868"/>
              <a:gd name="connsiteY9" fmla="*/ 3742016 h 11045905"/>
              <a:gd name="connsiteX0" fmla="*/ 3234267 w 19845868"/>
              <a:gd name="connsiteY0" fmla="*/ 2641598 h 10487103"/>
              <a:gd name="connsiteX1" fmla="*/ 19845868 w 19845868"/>
              <a:gd name="connsiteY1" fmla="*/ 0 h 10487103"/>
              <a:gd name="connsiteX2" fmla="*/ 19676534 w 19845868"/>
              <a:gd name="connsiteY2" fmla="*/ 10487103 h 10487103"/>
              <a:gd name="connsiteX3" fmla="*/ 0 w 19845868"/>
              <a:gd name="connsiteY3" fmla="*/ 10063770 h 10487103"/>
              <a:gd name="connsiteX4" fmla="*/ 3234267 w 19845868"/>
              <a:gd name="connsiteY4" fmla="*/ 2641598 h 10487103"/>
              <a:gd name="connsiteX5" fmla="*/ 8330949 w 19845868"/>
              <a:gd name="connsiteY5" fmla="*/ 3183214 h 10487103"/>
              <a:gd name="connsiteX6" fmla="*/ 8330949 w 19845868"/>
              <a:gd name="connsiteY6" fmla="*/ 7930422 h 10487103"/>
              <a:gd name="connsiteX7" fmla="*/ 11413319 w 19845868"/>
              <a:gd name="connsiteY7" fmla="*/ 7930422 h 10487103"/>
              <a:gd name="connsiteX8" fmla="*/ 11413319 w 19845868"/>
              <a:gd name="connsiteY8" fmla="*/ 3183214 h 10487103"/>
              <a:gd name="connsiteX9" fmla="*/ 8330949 w 19845868"/>
              <a:gd name="connsiteY9" fmla="*/ 3183214 h 10487103"/>
              <a:gd name="connsiteX0" fmla="*/ 1320800 w 19845868"/>
              <a:gd name="connsiteY0" fmla="*/ 1862665 h 10487103"/>
              <a:gd name="connsiteX1" fmla="*/ 19845868 w 19845868"/>
              <a:gd name="connsiteY1" fmla="*/ 0 h 10487103"/>
              <a:gd name="connsiteX2" fmla="*/ 19676534 w 19845868"/>
              <a:gd name="connsiteY2" fmla="*/ 10487103 h 10487103"/>
              <a:gd name="connsiteX3" fmla="*/ 0 w 19845868"/>
              <a:gd name="connsiteY3" fmla="*/ 10063770 h 10487103"/>
              <a:gd name="connsiteX4" fmla="*/ 1320800 w 19845868"/>
              <a:gd name="connsiteY4" fmla="*/ 1862665 h 10487103"/>
              <a:gd name="connsiteX5" fmla="*/ 8330949 w 19845868"/>
              <a:gd name="connsiteY5" fmla="*/ 3183214 h 10487103"/>
              <a:gd name="connsiteX6" fmla="*/ 8330949 w 19845868"/>
              <a:gd name="connsiteY6" fmla="*/ 7930422 h 10487103"/>
              <a:gd name="connsiteX7" fmla="*/ 11413319 w 19845868"/>
              <a:gd name="connsiteY7" fmla="*/ 7930422 h 10487103"/>
              <a:gd name="connsiteX8" fmla="*/ 11413319 w 19845868"/>
              <a:gd name="connsiteY8" fmla="*/ 3183214 h 10487103"/>
              <a:gd name="connsiteX9" fmla="*/ 8330949 w 19845868"/>
              <a:gd name="connsiteY9" fmla="*/ 3183214 h 10487103"/>
              <a:gd name="connsiteX0" fmla="*/ 0 w 18525068"/>
              <a:gd name="connsiteY0" fmla="*/ 1862665 h 10487103"/>
              <a:gd name="connsiteX1" fmla="*/ 18525068 w 18525068"/>
              <a:gd name="connsiteY1" fmla="*/ 0 h 10487103"/>
              <a:gd name="connsiteX2" fmla="*/ 18355734 w 18525068"/>
              <a:gd name="connsiteY2" fmla="*/ 10487103 h 10487103"/>
              <a:gd name="connsiteX3" fmla="*/ 237067 w 18525068"/>
              <a:gd name="connsiteY3" fmla="*/ 8827637 h 10487103"/>
              <a:gd name="connsiteX4" fmla="*/ 0 w 18525068"/>
              <a:gd name="connsiteY4" fmla="*/ 1862665 h 10487103"/>
              <a:gd name="connsiteX5" fmla="*/ 7010149 w 18525068"/>
              <a:gd name="connsiteY5" fmla="*/ 3183214 h 10487103"/>
              <a:gd name="connsiteX6" fmla="*/ 7010149 w 18525068"/>
              <a:gd name="connsiteY6" fmla="*/ 7930422 h 10487103"/>
              <a:gd name="connsiteX7" fmla="*/ 10092519 w 18525068"/>
              <a:gd name="connsiteY7" fmla="*/ 7930422 h 10487103"/>
              <a:gd name="connsiteX8" fmla="*/ 10092519 w 18525068"/>
              <a:gd name="connsiteY8" fmla="*/ 3183214 h 10487103"/>
              <a:gd name="connsiteX9" fmla="*/ 7010149 w 18525068"/>
              <a:gd name="connsiteY9" fmla="*/ 3183214 h 10487103"/>
              <a:gd name="connsiteX0" fmla="*/ 16933 w 18542001"/>
              <a:gd name="connsiteY0" fmla="*/ 1862665 h 10487103"/>
              <a:gd name="connsiteX1" fmla="*/ 18542001 w 18542001"/>
              <a:gd name="connsiteY1" fmla="*/ 0 h 10487103"/>
              <a:gd name="connsiteX2" fmla="*/ 18372667 w 18542001"/>
              <a:gd name="connsiteY2" fmla="*/ 10487103 h 10487103"/>
              <a:gd name="connsiteX3" fmla="*/ 0 w 18542001"/>
              <a:gd name="connsiteY3" fmla="*/ 8709103 h 10487103"/>
              <a:gd name="connsiteX4" fmla="*/ 16933 w 18542001"/>
              <a:gd name="connsiteY4" fmla="*/ 1862665 h 10487103"/>
              <a:gd name="connsiteX5" fmla="*/ 7027082 w 18542001"/>
              <a:gd name="connsiteY5" fmla="*/ 3183214 h 10487103"/>
              <a:gd name="connsiteX6" fmla="*/ 7027082 w 18542001"/>
              <a:gd name="connsiteY6" fmla="*/ 7930422 h 10487103"/>
              <a:gd name="connsiteX7" fmla="*/ 10109452 w 18542001"/>
              <a:gd name="connsiteY7" fmla="*/ 7930422 h 10487103"/>
              <a:gd name="connsiteX8" fmla="*/ 10109452 w 18542001"/>
              <a:gd name="connsiteY8" fmla="*/ 3183214 h 10487103"/>
              <a:gd name="connsiteX9" fmla="*/ 7027082 w 18542001"/>
              <a:gd name="connsiteY9" fmla="*/ 3183214 h 10487103"/>
              <a:gd name="connsiteX0" fmla="*/ 16933 w 18542001"/>
              <a:gd name="connsiteY0" fmla="*/ 1862665 h 8709103"/>
              <a:gd name="connsiteX1" fmla="*/ 18542001 w 18542001"/>
              <a:gd name="connsiteY1" fmla="*/ 0 h 8709103"/>
              <a:gd name="connsiteX2" fmla="*/ 14664268 w 18542001"/>
              <a:gd name="connsiteY2" fmla="*/ 7726969 h 8709103"/>
              <a:gd name="connsiteX3" fmla="*/ 0 w 18542001"/>
              <a:gd name="connsiteY3" fmla="*/ 8709103 h 8709103"/>
              <a:gd name="connsiteX4" fmla="*/ 16933 w 18542001"/>
              <a:gd name="connsiteY4" fmla="*/ 1862665 h 8709103"/>
              <a:gd name="connsiteX5" fmla="*/ 7027082 w 18542001"/>
              <a:gd name="connsiteY5" fmla="*/ 3183214 h 8709103"/>
              <a:gd name="connsiteX6" fmla="*/ 7027082 w 18542001"/>
              <a:gd name="connsiteY6" fmla="*/ 7930422 h 8709103"/>
              <a:gd name="connsiteX7" fmla="*/ 10109452 w 18542001"/>
              <a:gd name="connsiteY7" fmla="*/ 7930422 h 8709103"/>
              <a:gd name="connsiteX8" fmla="*/ 10109452 w 18542001"/>
              <a:gd name="connsiteY8" fmla="*/ 3183214 h 8709103"/>
              <a:gd name="connsiteX9" fmla="*/ 7027082 w 18542001"/>
              <a:gd name="connsiteY9" fmla="*/ 3183214 h 8709103"/>
              <a:gd name="connsiteX0" fmla="*/ 16933 w 18542001"/>
              <a:gd name="connsiteY0" fmla="*/ 1862665 h 8810703"/>
              <a:gd name="connsiteX1" fmla="*/ 18542001 w 18542001"/>
              <a:gd name="connsiteY1" fmla="*/ 0 h 8810703"/>
              <a:gd name="connsiteX2" fmla="*/ 12293602 w 18542001"/>
              <a:gd name="connsiteY2" fmla="*/ 8810703 h 8810703"/>
              <a:gd name="connsiteX3" fmla="*/ 0 w 18542001"/>
              <a:gd name="connsiteY3" fmla="*/ 8709103 h 8810703"/>
              <a:gd name="connsiteX4" fmla="*/ 16933 w 18542001"/>
              <a:gd name="connsiteY4" fmla="*/ 1862665 h 8810703"/>
              <a:gd name="connsiteX5" fmla="*/ 7027082 w 18542001"/>
              <a:gd name="connsiteY5" fmla="*/ 3183214 h 8810703"/>
              <a:gd name="connsiteX6" fmla="*/ 7027082 w 18542001"/>
              <a:gd name="connsiteY6" fmla="*/ 7930422 h 8810703"/>
              <a:gd name="connsiteX7" fmla="*/ 10109452 w 18542001"/>
              <a:gd name="connsiteY7" fmla="*/ 7930422 h 8810703"/>
              <a:gd name="connsiteX8" fmla="*/ 10109452 w 18542001"/>
              <a:gd name="connsiteY8" fmla="*/ 3183214 h 8810703"/>
              <a:gd name="connsiteX9" fmla="*/ 7027082 w 18542001"/>
              <a:gd name="connsiteY9" fmla="*/ 3183214 h 8810703"/>
              <a:gd name="connsiteX0" fmla="*/ 16933 w 12429066"/>
              <a:gd name="connsiteY0" fmla="*/ 0 h 6948038"/>
              <a:gd name="connsiteX1" fmla="*/ 12429066 w 12429066"/>
              <a:gd name="connsiteY1" fmla="*/ 1083735 h 6948038"/>
              <a:gd name="connsiteX2" fmla="*/ 12293602 w 12429066"/>
              <a:gd name="connsiteY2" fmla="*/ 6948038 h 6948038"/>
              <a:gd name="connsiteX3" fmla="*/ 0 w 12429066"/>
              <a:gd name="connsiteY3" fmla="*/ 6846438 h 6948038"/>
              <a:gd name="connsiteX4" fmla="*/ 16933 w 12429066"/>
              <a:gd name="connsiteY4" fmla="*/ 0 h 6948038"/>
              <a:gd name="connsiteX5" fmla="*/ 7027082 w 12429066"/>
              <a:gd name="connsiteY5" fmla="*/ 1320549 h 6948038"/>
              <a:gd name="connsiteX6" fmla="*/ 7027082 w 12429066"/>
              <a:gd name="connsiteY6" fmla="*/ 6067757 h 6948038"/>
              <a:gd name="connsiteX7" fmla="*/ 10109452 w 12429066"/>
              <a:gd name="connsiteY7" fmla="*/ 6067757 h 6948038"/>
              <a:gd name="connsiteX8" fmla="*/ 10109452 w 12429066"/>
              <a:gd name="connsiteY8" fmla="*/ 1320549 h 6948038"/>
              <a:gd name="connsiteX9" fmla="*/ 7027082 w 12429066"/>
              <a:gd name="connsiteY9" fmla="*/ 1320549 h 6948038"/>
              <a:gd name="connsiteX0" fmla="*/ 16933 w 12293602"/>
              <a:gd name="connsiteY0" fmla="*/ 0 h 6948038"/>
              <a:gd name="connsiteX1" fmla="*/ 11142132 w 12293602"/>
              <a:gd name="connsiteY1" fmla="*/ 2048935 h 6948038"/>
              <a:gd name="connsiteX2" fmla="*/ 12293602 w 12293602"/>
              <a:gd name="connsiteY2" fmla="*/ 6948038 h 6948038"/>
              <a:gd name="connsiteX3" fmla="*/ 0 w 12293602"/>
              <a:gd name="connsiteY3" fmla="*/ 6846438 h 6948038"/>
              <a:gd name="connsiteX4" fmla="*/ 16933 w 12293602"/>
              <a:gd name="connsiteY4" fmla="*/ 0 h 6948038"/>
              <a:gd name="connsiteX5" fmla="*/ 7027082 w 12293602"/>
              <a:gd name="connsiteY5" fmla="*/ 1320549 h 6948038"/>
              <a:gd name="connsiteX6" fmla="*/ 7027082 w 12293602"/>
              <a:gd name="connsiteY6" fmla="*/ 6067757 h 6948038"/>
              <a:gd name="connsiteX7" fmla="*/ 10109452 w 12293602"/>
              <a:gd name="connsiteY7" fmla="*/ 6067757 h 6948038"/>
              <a:gd name="connsiteX8" fmla="*/ 10109452 w 12293602"/>
              <a:gd name="connsiteY8" fmla="*/ 1320549 h 6948038"/>
              <a:gd name="connsiteX9" fmla="*/ 7027082 w 12293602"/>
              <a:gd name="connsiteY9" fmla="*/ 1320549 h 6948038"/>
              <a:gd name="connsiteX0" fmla="*/ 16933 w 12293602"/>
              <a:gd name="connsiteY0" fmla="*/ 84665 h 7032703"/>
              <a:gd name="connsiteX1" fmla="*/ 12242799 w 12293602"/>
              <a:gd name="connsiteY1" fmla="*/ 0 h 7032703"/>
              <a:gd name="connsiteX2" fmla="*/ 12293602 w 12293602"/>
              <a:gd name="connsiteY2" fmla="*/ 7032703 h 7032703"/>
              <a:gd name="connsiteX3" fmla="*/ 0 w 12293602"/>
              <a:gd name="connsiteY3" fmla="*/ 6931103 h 7032703"/>
              <a:gd name="connsiteX4" fmla="*/ 16933 w 12293602"/>
              <a:gd name="connsiteY4" fmla="*/ 84665 h 7032703"/>
              <a:gd name="connsiteX5" fmla="*/ 7027082 w 12293602"/>
              <a:gd name="connsiteY5" fmla="*/ 1405214 h 7032703"/>
              <a:gd name="connsiteX6" fmla="*/ 7027082 w 12293602"/>
              <a:gd name="connsiteY6" fmla="*/ 6152422 h 7032703"/>
              <a:gd name="connsiteX7" fmla="*/ 10109452 w 12293602"/>
              <a:gd name="connsiteY7" fmla="*/ 6152422 h 7032703"/>
              <a:gd name="connsiteX8" fmla="*/ 10109452 w 12293602"/>
              <a:gd name="connsiteY8" fmla="*/ 1405214 h 7032703"/>
              <a:gd name="connsiteX9" fmla="*/ 7027082 w 12293602"/>
              <a:gd name="connsiteY9" fmla="*/ 1405214 h 7032703"/>
              <a:gd name="connsiteX0" fmla="*/ 16933 w 12293602"/>
              <a:gd name="connsiteY0" fmla="*/ 0 h 6948038"/>
              <a:gd name="connsiteX1" fmla="*/ 12259732 w 12293602"/>
              <a:gd name="connsiteY1" fmla="*/ 2 h 6948038"/>
              <a:gd name="connsiteX2" fmla="*/ 12293602 w 12293602"/>
              <a:gd name="connsiteY2" fmla="*/ 6948038 h 6948038"/>
              <a:gd name="connsiteX3" fmla="*/ 0 w 12293602"/>
              <a:gd name="connsiteY3" fmla="*/ 6846438 h 6948038"/>
              <a:gd name="connsiteX4" fmla="*/ 16933 w 12293602"/>
              <a:gd name="connsiteY4" fmla="*/ 0 h 6948038"/>
              <a:gd name="connsiteX5" fmla="*/ 7027082 w 12293602"/>
              <a:gd name="connsiteY5" fmla="*/ 1320549 h 6948038"/>
              <a:gd name="connsiteX6" fmla="*/ 7027082 w 12293602"/>
              <a:gd name="connsiteY6" fmla="*/ 6067757 h 6948038"/>
              <a:gd name="connsiteX7" fmla="*/ 10109452 w 12293602"/>
              <a:gd name="connsiteY7" fmla="*/ 6067757 h 6948038"/>
              <a:gd name="connsiteX8" fmla="*/ 10109452 w 12293602"/>
              <a:gd name="connsiteY8" fmla="*/ 1320549 h 6948038"/>
              <a:gd name="connsiteX9" fmla="*/ 7027082 w 12293602"/>
              <a:gd name="connsiteY9" fmla="*/ 1320549 h 6948038"/>
              <a:gd name="connsiteX0" fmla="*/ 0 w 12628805"/>
              <a:gd name="connsiteY0" fmla="*/ 0 h 7236971"/>
              <a:gd name="connsiteX1" fmla="*/ 12594935 w 12628805"/>
              <a:gd name="connsiteY1" fmla="*/ 288935 h 7236971"/>
              <a:gd name="connsiteX2" fmla="*/ 12628805 w 12628805"/>
              <a:gd name="connsiteY2" fmla="*/ 7236971 h 7236971"/>
              <a:gd name="connsiteX3" fmla="*/ 335203 w 12628805"/>
              <a:gd name="connsiteY3" fmla="*/ 7135371 h 7236971"/>
              <a:gd name="connsiteX4" fmla="*/ 0 w 12628805"/>
              <a:gd name="connsiteY4" fmla="*/ 0 h 7236971"/>
              <a:gd name="connsiteX5" fmla="*/ 7362285 w 12628805"/>
              <a:gd name="connsiteY5" fmla="*/ 1609482 h 7236971"/>
              <a:gd name="connsiteX6" fmla="*/ 7362285 w 12628805"/>
              <a:gd name="connsiteY6" fmla="*/ 6356690 h 7236971"/>
              <a:gd name="connsiteX7" fmla="*/ 10444655 w 12628805"/>
              <a:gd name="connsiteY7" fmla="*/ 6356690 h 7236971"/>
              <a:gd name="connsiteX8" fmla="*/ 10444655 w 12628805"/>
              <a:gd name="connsiteY8" fmla="*/ 1609482 h 7236971"/>
              <a:gd name="connsiteX9" fmla="*/ 7362285 w 12628805"/>
              <a:gd name="connsiteY9" fmla="*/ 1609482 h 7236971"/>
              <a:gd name="connsiteX0" fmla="*/ 0 w 12628805"/>
              <a:gd name="connsiteY0" fmla="*/ 0 h 7388187"/>
              <a:gd name="connsiteX1" fmla="*/ 12594935 w 12628805"/>
              <a:gd name="connsiteY1" fmla="*/ 288935 h 7388187"/>
              <a:gd name="connsiteX2" fmla="*/ 12628805 w 12628805"/>
              <a:gd name="connsiteY2" fmla="*/ 7236971 h 7388187"/>
              <a:gd name="connsiteX3" fmla="*/ 19184 w 12628805"/>
              <a:gd name="connsiteY3" fmla="*/ 7388187 h 7388187"/>
              <a:gd name="connsiteX4" fmla="*/ 0 w 12628805"/>
              <a:gd name="connsiteY4" fmla="*/ 0 h 7388187"/>
              <a:gd name="connsiteX5" fmla="*/ 7362285 w 12628805"/>
              <a:gd name="connsiteY5" fmla="*/ 1609482 h 7388187"/>
              <a:gd name="connsiteX6" fmla="*/ 7362285 w 12628805"/>
              <a:gd name="connsiteY6" fmla="*/ 6356690 h 7388187"/>
              <a:gd name="connsiteX7" fmla="*/ 10444655 w 12628805"/>
              <a:gd name="connsiteY7" fmla="*/ 6356690 h 7388187"/>
              <a:gd name="connsiteX8" fmla="*/ 10444655 w 12628805"/>
              <a:gd name="connsiteY8" fmla="*/ 1609482 h 7388187"/>
              <a:gd name="connsiteX9" fmla="*/ 7362285 w 12628805"/>
              <a:gd name="connsiteY9" fmla="*/ 1609482 h 7388187"/>
              <a:gd name="connsiteX0" fmla="*/ 0 w 13053174"/>
              <a:gd name="connsiteY0" fmla="*/ 0 h 7388187"/>
              <a:gd name="connsiteX1" fmla="*/ 12594935 w 13053174"/>
              <a:gd name="connsiteY1" fmla="*/ 288935 h 7388187"/>
              <a:gd name="connsiteX2" fmla="*/ 13053174 w 13053174"/>
              <a:gd name="connsiteY2" fmla="*/ 7363380 h 7388187"/>
              <a:gd name="connsiteX3" fmla="*/ 19184 w 13053174"/>
              <a:gd name="connsiteY3" fmla="*/ 7388187 h 7388187"/>
              <a:gd name="connsiteX4" fmla="*/ 0 w 13053174"/>
              <a:gd name="connsiteY4" fmla="*/ 0 h 7388187"/>
              <a:gd name="connsiteX5" fmla="*/ 7362285 w 13053174"/>
              <a:gd name="connsiteY5" fmla="*/ 1609482 h 7388187"/>
              <a:gd name="connsiteX6" fmla="*/ 7362285 w 13053174"/>
              <a:gd name="connsiteY6" fmla="*/ 6356690 h 7388187"/>
              <a:gd name="connsiteX7" fmla="*/ 10444655 w 13053174"/>
              <a:gd name="connsiteY7" fmla="*/ 6356690 h 7388187"/>
              <a:gd name="connsiteX8" fmla="*/ 10444655 w 13053174"/>
              <a:gd name="connsiteY8" fmla="*/ 1609482 h 7388187"/>
              <a:gd name="connsiteX9" fmla="*/ 7362285 w 13053174"/>
              <a:gd name="connsiteY9" fmla="*/ 1609482 h 7388187"/>
              <a:gd name="connsiteX0" fmla="*/ 0 w 13064450"/>
              <a:gd name="connsiteY0" fmla="*/ 18056 h 7406243"/>
              <a:gd name="connsiteX1" fmla="*/ 13064450 w 13064450"/>
              <a:gd name="connsiteY1" fmla="*/ 0 h 7406243"/>
              <a:gd name="connsiteX2" fmla="*/ 13053174 w 13064450"/>
              <a:gd name="connsiteY2" fmla="*/ 7381436 h 7406243"/>
              <a:gd name="connsiteX3" fmla="*/ 19184 w 13064450"/>
              <a:gd name="connsiteY3" fmla="*/ 7406243 h 7406243"/>
              <a:gd name="connsiteX4" fmla="*/ 0 w 13064450"/>
              <a:gd name="connsiteY4" fmla="*/ 18056 h 7406243"/>
              <a:gd name="connsiteX5" fmla="*/ 7362285 w 13064450"/>
              <a:gd name="connsiteY5" fmla="*/ 1627538 h 7406243"/>
              <a:gd name="connsiteX6" fmla="*/ 7362285 w 13064450"/>
              <a:gd name="connsiteY6" fmla="*/ 6374746 h 7406243"/>
              <a:gd name="connsiteX7" fmla="*/ 10444655 w 13064450"/>
              <a:gd name="connsiteY7" fmla="*/ 6374746 h 7406243"/>
              <a:gd name="connsiteX8" fmla="*/ 10444655 w 13064450"/>
              <a:gd name="connsiteY8" fmla="*/ 1627538 h 7406243"/>
              <a:gd name="connsiteX9" fmla="*/ 7362285 w 13064450"/>
              <a:gd name="connsiteY9" fmla="*/ 1627538 h 7406243"/>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Lst>
            <a:rect l="l" t="t" r="r" b="b"/>
            <a:pathLst>
              <a:path w="13064450" h="7406243">
                <a:moveTo>
                  <a:pt x="0" y="18056"/>
                </a:moveTo>
                <a:lnTo>
                  <a:pt x="13064450" y="0"/>
                </a:lnTo>
                <a:cubicBezTo>
                  <a:pt x="13060691" y="2460479"/>
                  <a:pt x="13056933" y="4920957"/>
                  <a:pt x="13053174" y="7381436"/>
                </a:cubicBezTo>
                <a:lnTo>
                  <a:pt x="19184" y="7406243"/>
                </a:lnTo>
                <a:cubicBezTo>
                  <a:pt x="19184" y="4717697"/>
                  <a:pt x="0" y="2706602"/>
                  <a:pt x="0" y="18056"/>
                </a:cubicBezTo>
                <a:close/>
                <a:moveTo>
                  <a:pt x="7362285" y="1627538"/>
                </a:moveTo>
                <a:lnTo>
                  <a:pt x="7362285" y="6374746"/>
                </a:lnTo>
                <a:lnTo>
                  <a:pt x="10444655" y="6374746"/>
                </a:lnTo>
                <a:lnTo>
                  <a:pt x="10444655" y="1627538"/>
                </a:lnTo>
                <a:lnTo>
                  <a:pt x="7362285" y="1627538"/>
                </a:lnTo>
                <a:close/>
              </a:path>
            </a:pathLst>
          </a:cu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solidFill>
                <a:schemeClr val="tx1"/>
              </a:solidFill>
            </a:endParaRPr>
          </a:p>
        </p:txBody>
      </p:sp>
      <p:sp>
        <p:nvSpPr>
          <p:cNvPr id="3" name="Title 2">
            <a:extLst>
              <a:ext uri="{FF2B5EF4-FFF2-40B4-BE49-F238E27FC236}">
                <a16:creationId xmlns:a16="http://schemas.microsoft.com/office/drawing/2014/main" id="{B6337058-55E4-FC4F-BA7D-713F8A261197}"/>
              </a:ext>
            </a:extLst>
          </p:cNvPr>
          <p:cNvSpPr>
            <a:spLocks noGrp="1"/>
          </p:cNvSpPr>
          <p:nvPr>
            <p:ph type="title"/>
          </p:nvPr>
        </p:nvSpPr>
        <p:spPr/>
        <p:txBody>
          <a:bodyPr/>
          <a:lstStyle/>
          <a:p>
            <a:r>
              <a:rPr lang="en-US" dirty="0"/>
              <a:t>The Semantic Gap</a:t>
            </a:r>
          </a:p>
        </p:txBody>
      </p:sp>
      <p:pic>
        <p:nvPicPr>
          <p:cNvPr id="5" name="Picture 4" descr="A cat sitting on a bench&#10;&#10;Description automatically generated">
            <a:extLst>
              <a:ext uri="{FF2B5EF4-FFF2-40B4-BE49-F238E27FC236}">
                <a16:creationId xmlns:a16="http://schemas.microsoft.com/office/drawing/2014/main" id="{0E91548F-13EB-344E-A2E3-627E9B667DA2}"/>
              </a:ext>
            </a:extLst>
          </p:cNvPr>
          <p:cNvPicPr>
            <a:picLocks noChangeAspect="1"/>
          </p:cNvPicPr>
          <p:nvPr/>
        </p:nvPicPr>
        <p:blipFill rotWithShape="1">
          <a:blip r:embed="rId3"/>
          <a:srcRect l="17201" t="9223" r="3864"/>
          <a:stretch/>
        </p:blipFill>
        <p:spPr>
          <a:xfrm>
            <a:off x="2733082" y="1415710"/>
            <a:ext cx="2950167" cy="4536862"/>
          </a:xfrm>
          <a:prstGeom prst="rect">
            <a:avLst/>
          </a:prstGeom>
        </p:spPr>
      </p:pic>
      <p:sp>
        <p:nvSpPr>
          <p:cNvPr id="8" name="TextBox 7">
            <a:extLst>
              <a:ext uri="{FF2B5EF4-FFF2-40B4-BE49-F238E27FC236}">
                <a16:creationId xmlns:a16="http://schemas.microsoft.com/office/drawing/2014/main" id="{087A03C1-4B3F-644A-A451-E4AC2394EE59}"/>
              </a:ext>
            </a:extLst>
          </p:cNvPr>
          <p:cNvSpPr txBox="1"/>
          <p:nvPr/>
        </p:nvSpPr>
        <p:spPr>
          <a:xfrm>
            <a:off x="2733082" y="6112933"/>
            <a:ext cx="3075051" cy="461665"/>
          </a:xfrm>
          <a:prstGeom prst="rect">
            <a:avLst/>
          </a:prstGeom>
          <a:noFill/>
        </p:spPr>
        <p:txBody>
          <a:bodyPr wrap="square" rtlCol="0">
            <a:spAutoFit/>
          </a:bodyPr>
          <a:lstStyle/>
          <a:p>
            <a:pPr algn="ctr"/>
            <a:r>
              <a:rPr lang="en-US" sz="2400" b="1" dirty="0">
                <a:latin typeface="Calibri" panose="020F0502020204030204" pitchFamily="34" charset="0"/>
                <a:cs typeface="Calibri" panose="020F0502020204030204" pitchFamily="34" charset="0"/>
              </a:rPr>
              <a:t>What we see</a:t>
            </a:r>
          </a:p>
        </p:txBody>
      </p:sp>
      <p:sp>
        <p:nvSpPr>
          <p:cNvPr id="9" name="TextBox 8">
            <a:extLst>
              <a:ext uri="{FF2B5EF4-FFF2-40B4-BE49-F238E27FC236}">
                <a16:creationId xmlns:a16="http://schemas.microsoft.com/office/drawing/2014/main" id="{1B25A958-853B-354F-976B-81F6755A06D6}"/>
              </a:ext>
            </a:extLst>
          </p:cNvPr>
          <p:cNvSpPr txBox="1"/>
          <p:nvPr/>
        </p:nvSpPr>
        <p:spPr>
          <a:xfrm>
            <a:off x="6544734" y="6150265"/>
            <a:ext cx="3623733" cy="461665"/>
          </a:xfrm>
          <a:prstGeom prst="rect">
            <a:avLst/>
          </a:prstGeom>
          <a:noFill/>
        </p:spPr>
        <p:txBody>
          <a:bodyPr wrap="square" rtlCol="0">
            <a:spAutoFit/>
          </a:bodyPr>
          <a:lstStyle/>
          <a:p>
            <a:pPr algn="ctr"/>
            <a:r>
              <a:rPr lang="en-US" sz="2400" b="1" dirty="0">
                <a:latin typeface="Calibri" panose="020F0502020204030204" pitchFamily="34" charset="0"/>
                <a:cs typeface="Calibri" panose="020F0502020204030204" pitchFamily="34" charset="0"/>
              </a:rPr>
              <a:t>What the computer sees</a:t>
            </a:r>
          </a:p>
        </p:txBody>
      </p:sp>
    </p:spTree>
    <p:extLst>
      <p:ext uri="{BB962C8B-B14F-4D97-AF65-F5344CB8AC3E}">
        <p14:creationId xmlns:p14="http://schemas.microsoft.com/office/powerpoint/2010/main" val="2321967614"/>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0" presetClass="entr" presetSubtype="0" fill="hold" grpId="0" nodeType="clickEffect">
                                  <p:stCondLst>
                                    <p:cond delay="0"/>
                                  </p:stCondLst>
                                  <p:childTnLst>
                                    <p:set>
                                      <p:cBhvr>
                                        <p:cTn id="6" dur="1" fill="hold">
                                          <p:stCondLst>
                                            <p:cond delay="0"/>
                                          </p:stCondLst>
                                        </p:cTn>
                                        <p:tgtEl>
                                          <p:spTgt spid="9"/>
                                        </p:tgtEl>
                                        <p:attrNameLst>
                                          <p:attrName>style.visibility</p:attrName>
                                        </p:attrNameLst>
                                      </p:cBhvr>
                                      <p:to>
                                        <p:strVal val="visible"/>
                                      </p:to>
                                    </p:set>
                                    <p:animEffect transition="in" filter="fade">
                                      <p:cBhvr>
                                        <p:cTn id="7" dur="500"/>
                                        <p:tgtEl>
                                          <p:spTgt spid="9"/>
                                        </p:tgtEl>
                                      </p:cBhvr>
                                    </p:animEffect>
                                  </p:childTnLst>
                                </p:cTn>
                              </p:par>
                              <p:par>
                                <p:cTn id="8" presetID="10" presetClass="entr" presetSubtype="0" fill="hold" nodeType="withEffect">
                                  <p:stCondLst>
                                    <p:cond delay="0"/>
                                  </p:stCondLst>
                                  <p:childTnLst>
                                    <p:set>
                                      <p:cBhvr>
                                        <p:cTn id="9" dur="1" fill="hold">
                                          <p:stCondLst>
                                            <p:cond delay="0"/>
                                          </p:stCondLst>
                                        </p:cTn>
                                        <p:tgtEl>
                                          <p:spTgt spid="6"/>
                                        </p:tgtEl>
                                        <p:attrNameLst>
                                          <p:attrName>style.visibility</p:attrName>
                                        </p:attrNameLst>
                                      </p:cBhvr>
                                      <p:to>
                                        <p:strVal val="visible"/>
                                      </p:to>
                                    </p:set>
                                    <p:animEffect transition="in" filter="fade">
                                      <p:cBhvr>
                                        <p:cTn id="10" dur="500"/>
                                        <p:tgtEl>
                                          <p:spTgt spid="6"/>
                                        </p:tgtEl>
                                      </p:cBhvr>
                                    </p:animEffect>
                                  </p:childTnLst>
                                </p:cTn>
                              </p:par>
                              <p:par>
                                <p:cTn id="11" presetID="42" presetClass="path" presetSubtype="0" repeatCount="indefinite" fill="hold" nodeType="withEffect">
                                  <p:stCondLst>
                                    <p:cond delay="0"/>
                                  </p:stCondLst>
                                  <p:childTnLst>
                                    <p:animMotion origin="layout" path="M 2.5E-6 7.40741E-7 L -1 0.00532 " pathEditMode="relative" rAng="0" ptsTypes="AA">
                                      <p:cBhvr>
                                        <p:cTn id="12" dur="30000" fill="hold"/>
                                        <p:tgtEl>
                                          <p:spTgt spid="6"/>
                                        </p:tgtEl>
                                        <p:attrNameLst>
                                          <p:attrName>ppt_x</p:attrName>
                                          <p:attrName>ppt_y</p:attrName>
                                        </p:attrNameLst>
                                      </p:cBhvr>
                                      <p:rCtr x="-50000" y="255"/>
                                    </p:animMotion>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9" grpId="0"/>
    </p:bldLst>
  </p:timing>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5" name="Content Placeholder 44">
            <a:extLst>
              <a:ext uri="{FF2B5EF4-FFF2-40B4-BE49-F238E27FC236}">
                <a16:creationId xmlns:a16="http://schemas.microsoft.com/office/drawing/2014/main" id="{6E4EEC31-2175-A14C-AC1B-1BDEC8BB810A}"/>
              </a:ext>
            </a:extLst>
          </p:cNvPr>
          <p:cNvSpPr>
            <a:spLocks noGrp="1"/>
          </p:cNvSpPr>
          <p:nvPr>
            <p:ph idx="1"/>
          </p:nvPr>
        </p:nvSpPr>
        <p:spPr>
          <a:xfrm>
            <a:off x="377241" y="1367757"/>
            <a:ext cx="3993240" cy="4903335"/>
          </a:xfrm>
        </p:spPr>
        <p:txBody>
          <a:bodyPr/>
          <a:lstStyle/>
          <a:p>
            <a:r>
              <a:rPr lang="en-US" dirty="0"/>
              <a:t>The same class of object can appear </a:t>
            </a:r>
            <a:r>
              <a:rPr lang="en-US" i="1" dirty="0"/>
              <a:t>very</a:t>
            </a:r>
            <a:r>
              <a:rPr lang="en-US" dirty="0"/>
              <a:t> differently in different images</a:t>
            </a:r>
          </a:p>
        </p:txBody>
      </p:sp>
      <p:sp>
        <p:nvSpPr>
          <p:cNvPr id="2" name="Title 1">
            <a:extLst>
              <a:ext uri="{FF2B5EF4-FFF2-40B4-BE49-F238E27FC236}">
                <a16:creationId xmlns:a16="http://schemas.microsoft.com/office/drawing/2014/main" id="{43E56811-FC11-4EBB-9A89-FE1DE963FF37}"/>
              </a:ext>
            </a:extLst>
          </p:cNvPr>
          <p:cNvSpPr>
            <a:spLocks noGrp="1"/>
          </p:cNvSpPr>
          <p:nvPr>
            <p:ph type="title"/>
          </p:nvPr>
        </p:nvSpPr>
        <p:spPr/>
        <p:txBody>
          <a:bodyPr/>
          <a:lstStyle/>
          <a:p>
            <a:r>
              <a:rPr lang="en-US" dirty="0"/>
              <a:t>Variation Makes Recognition Hard</a:t>
            </a:r>
          </a:p>
        </p:txBody>
      </p:sp>
      <p:grpSp>
        <p:nvGrpSpPr>
          <p:cNvPr id="44" name="Group 43">
            <a:extLst>
              <a:ext uri="{FF2B5EF4-FFF2-40B4-BE49-F238E27FC236}">
                <a16:creationId xmlns:a16="http://schemas.microsoft.com/office/drawing/2014/main" id="{1BA2A572-E9F8-A04E-86D5-8587B10BE80C}"/>
              </a:ext>
            </a:extLst>
          </p:cNvPr>
          <p:cNvGrpSpPr/>
          <p:nvPr/>
        </p:nvGrpSpPr>
        <p:grpSpPr>
          <a:xfrm>
            <a:off x="4579811" y="1481667"/>
            <a:ext cx="7234948" cy="4622800"/>
            <a:chOff x="4487333" y="1682298"/>
            <a:chExt cx="7147196" cy="4566731"/>
          </a:xfrm>
        </p:grpSpPr>
        <p:grpSp>
          <p:nvGrpSpPr>
            <p:cNvPr id="35" name="Group 34">
              <a:extLst>
                <a:ext uri="{FF2B5EF4-FFF2-40B4-BE49-F238E27FC236}">
                  <a16:creationId xmlns:a16="http://schemas.microsoft.com/office/drawing/2014/main" id="{80608B66-1D35-584A-9D53-0AA07B988CD3}"/>
                </a:ext>
              </a:extLst>
            </p:cNvPr>
            <p:cNvGrpSpPr/>
            <p:nvPr/>
          </p:nvGrpSpPr>
          <p:grpSpPr>
            <a:xfrm>
              <a:off x="4487333" y="1682299"/>
              <a:ext cx="2097542" cy="2379917"/>
              <a:chOff x="1433624" y="1077688"/>
              <a:chExt cx="2596173" cy="2945675"/>
            </a:xfrm>
          </p:grpSpPr>
          <p:pic>
            <p:nvPicPr>
              <p:cNvPr id="8" name="Picture 7">
                <a:extLst>
                  <a:ext uri="{FF2B5EF4-FFF2-40B4-BE49-F238E27FC236}">
                    <a16:creationId xmlns:a16="http://schemas.microsoft.com/office/drawing/2014/main" id="{18A7A483-33B0-8545-94C4-5DD4C89E47D0}"/>
                  </a:ext>
                </a:extLst>
              </p:cNvPr>
              <p:cNvPicPr>
                <a:picLocks noChangeAspect="1"/>
              </p:cNvPicPr>
              <p:nvPr/>
            </p:nvPicPr>
            <p:blipFill>
              <a:blip r:embed="rId3"/>
              <a:stretch>
                <a:fillRect/>
              </a:stretch>
            </p:blipFill>
            <p:spPr>
              <a:xfrm>
                <a:off x="1433624" y="1077688"/>
                <a:ext cx="2596173" cy="2596173"/>
              </a:xfrm>
              <a:prstGeom prst="rect">
                <a:avLst/>
              </a:prstGeom>
            </p:spPr>
          </p:pic>
          <p:grpSp>
            <p:nvGrpSpPr>
              <p:cNvPr id="15" name="Group 14">
                <a:extLst>
                  <a:ext uri="{FF2B5EF4-FFF2-40B4-BE49-F238E27FC236}">
                    <a16:creationId xmlns:a16="http://schemas.microsoft.com/office/drawing/2014/main" id="{8B2FAAF1-0C6B-2B49-9CC8-1CE6AC901D73}"/>
                  </a:ext>
                </a:extLst>
              </p:cNvPr>
              <p:cNvGrpSpPr/>
              <p:nvPr/>
            </p:nvGrpSpPr>
            <p:grpSpPr>
              <a:xfrm>
                <a:off x="1638088" y="3545933"/>
                <a:ext cx="2187761" cy="477430"/>
                <a:chOff x="1638088" y="3626398"/>
                <a:chExt cx="2187761" cy="477430"/>
              </a:xfrm>
            </p:grpSpPr>
            <p:sp>
              <p:nvSpPr>
                <p:cNvPr id="12" name="Rounded Rectangle 11">
                  <a:extLst>
                    <a:ext uri="{FF2B5EF4-FFF2-40B4-BE49-F238E27FC236}">
                      <a16:creationId xmlns:a16="http://schemas.microsoft.com/office/drawing/2014/main" id="{1A65943B-CB99-4D4F-94CD-1083C364D35B}"/>
                    </a:ext>
                  </a:extLst>
                </p:cNvPr>
                <p:cNvSpPr/>
                <p:nvPr/>
              </p:nvSpPr>
              <p:spPr>
                <a:xfrm>
                  <a:off x="1638604" y="3626398"/>
                  <a:ext cx="2187245" cy="477430"/>
                </a:xfrm>
                <a:prstGeom prst="roundRect">
                  <a:avLst/>
                </a:prstGeom>
                <a:ln w="28575"/>
              </p:spPr>
              <p:style>
                <a:lnRef idx="2">
                  <a:schemeClr val="accent1"/>
                </a:lnRef>
                <a:fillRef idx="1">
                  <a:schemeClr val="lt1"/>
                </a:fillRef>
                <a:effectRef idx="0">
                  <a:schemeClr val="accent1"/>
                </a:effectRef>
                <a:fontRef idx="minor">
                  <a:schemeClr val="dk1"/>
                </a:fontRef>
              </p:style>
              <p:txBody>
                <a:bodyPr rtlCol="0" anchor="ctr"/>
                <a:lstStyle/>
                <a:p>
                  <a:pPr algn="ctr"/>
                  <a:endParaRPr lang="en-US"/>
                </a:p>
              </p:txBody>
            </p:sp>
            <p:sp>
              <p:nvSpPr>
                <p:cNvPr id="13" name="TextBox 12">
                  <a:extLst>
                    <a:ext uri="{FF2B5EF4-FFF2-40B4-BE49-F238E27FC236}">
                      <a16:creationId xmlns:a16="http://schemas.microsoft.com/office/drawing/2014/main" id="{2900CC01-826A-E74D-819C-89606E3E1DDE}"/>
                    </a:ext>
                  </a:extLst>
                </p:cNvPr>
                <p:cNvSpPr txBox="1"/>
                <p:nvPr/>
              </p:nvSpPr>
              <p:spPr>
                <a:xfrm>
                  <a:off x="1638088" y="3689144"/>
                  <a:ext cx="2187245" cy="380942"/>
                </a:xfrm>
                <a:prstGeom prst="rect">
                  <a:avLst/>
                </a:prstGeom>
                <a:noFill/>
              </p:spPr>
              <p:txBody>
                <a:bodyPr wrap="square" rtlCol="0">
                  <a:spAutoFit/>
                </a:bodyPr>
                <a:lstStyle/>
                <a:p>
                  <a:pPr algn="ctr"/>
                  <a:r>
                    <a:rPr lang="en-US" sz="1400" dirty="0">
                      <a:latin typeface="Calibri" panose="020F0502020204030204" pitchFamily="34" charset="0"/>
                      <a:cs typeface="Calibri" panose="020F0502020204030204" pitchFamily="34" charset="0"/>
                    </a:rPr>
                    <a:t>Viewpoint Variation</a:t>
                  </a:r>
                </a:p>
              </p:txBody>
            </p:sp>
          </p:grpSp>
        </p:grpSp>
        <p:grpSp>
          <p:nvGrpSpPr>
            <p:cNvPr id="34" name="Group 33">
              <a:extLst>
                <a:ext uri="{FF2B5EF4-FFF2-40B4-BE49-F238E27FC236}">
                  <a16:creationId xmlns:a16="http://schemas.microsoft.com/office/drawing/2014/main" id="{66E29462-7B25-D944-BB85-2F3608CA5817}"/>
                </a:ext>
              </a:extLst>
            </p:cNvPr>
            <p:cNvGrpSpPr/>
            <p:nvPr/>
          </p:nvGrpSpPr>
          <p:grpSpPr>
            <a:xfrm>
              <a:off x="7082147" y="1682298"/>
              <a:ext cx="2097542" cy="2379918"/>
              <a:chOff x="4645282" y="1077687"/>
              <a:chExt cx="2596173" cy="2945676"/>
            </a:xfrm>
          </p:grpSpPr>
          <p:pic>
            <p:nvPicPr>
              <p:cNvPr id="11" name="Picture 10">
                <a:extLst>
                  <a:ext uri="{FF2B5EF4-FFF2-40B4-BE49-F238E27FC236}">
                    <a16:creationId xmlns:a16="http://schemas.microsoft.com/office/drawing/2014/main" id="{2DEA56D4-AD33-E746-A7D4-584B7932E4C1}"/>
                  </a:ext>
                </a:extLst>
              </p:cNvPr>
              <p:cNvPicPr>
                <a:picLocks noChangeAspect="1"/>
              </p:cNvPicPr>
              <p:nvPr/>
            </p:nvPicPr>
            <p:blipFill rotWithShape="1">
              <a:blip r:embed="rId4"/>
              <a:srcRect l="13134" r="11866"/>
              <a:stretch/>
            </p:blipFill>
            <p:spPr>
              <a:xfrm>
                <a:off x="4645282" y="1077687"/>
                <a:ext cx="2596173" cy="2596174"/>
              </a:xfrm>
              <a:prstGeom prst="rect">
                <a:avLst/>
              </a:prstGeom>
            </p:spPr>
          </p:pic>
          <p:grpSp>
            <p:nvGrpSpPr>
              <p:cNvPr id="16" name="Group 15">
                <a:extLst>
                  <a:ext uri="{FF2B5EF4-FFF2-40B4-BE49-F238E27FC236}">
                    <a16:creationId xmlns:a16="http://schemas.microsoft.com/office/drawing/2014/main" id="{E41FEA64-4531-B841-866C-79AFC5880A5B}"/>
                  </a:ext>
                </a:extLst>
              </p:cNvPr>
              <p:cNvGrpSpPr/>
              <p:nvPr/>
            </p:nvGrpSpPr>
            <p:grpSpPr>
              <a:xfrm>
                <a:off x="4849745" y="3545933"/>
                <a:ext cx="2187245" cy="477430"/>
                <a:chOff x="1638604" y="3626398"/>
                <a:chExt cx="2187245" cy="477430"/>
              </a:xfrm>
            </p:grpSpPr>
            <p:sp>
              <p:nvSpPr>
                <p:cNvPr id="17" name="Rounded Rectangle 16">
                  <a:extLst>
                    <a:ext uri="{FF2B5EF4-FFF2-40B4-BE49-F238E27FC236}">
                      <a16:creationId xmlns:a16="http://schemas.microsoft.com/office/drawing/2014/main" id="{8F2100DE-6EF6-1F45-9509-43529D62AB12}"/>
                    </a:ext>
                  </a:extLst>
                </p:cNvPr>
                <p:cNvSpPr/>
                <p:nvPr/>
              </p:nvSpPr>
              <p:spPr>
                <a:xfrm>
                  <a:off x="1638604" y="3626398"/>
                  <a:ext cx="2187245" cy="477430"/>
                </a:xfrm>
                <a:prstGeom prst="roundRect">
                  <a:avLst/>
                </a:prstGeom>
                <a:ln w="28575"/>
              </p:spPr>
              <p:style>
                <a:lnRef idx="2">
                  <a:schemeClr val="accent1"/>
                </a:lnRef>
                <a:fillRef idx="1">
                  <a:schemeClr val="lt1"/>
                </a:fillRef>
                <a:effectRef idx="0">
                  <a:schemeClr val="accent1"/>
                </a:effectRef>
                <a:fontRef idx="minor">
                  <a:schemeClr val="dk1"/>
                </a:fontRef>
              </p:style>
              <p:txBody>
                <a:bodyPr rtlCol="0" anchor="ctr"/>
                <a:lstStyle/>
                <a:p>
                  <a:pPr algn="ctr"/>
                  <a:endParaRPr lang="en-US"/>
                </a:p>
              </p:txBody>
            </p:sp>
            <p:sp>
              <p:nvSpPr>
                <p:cNvPr id="18" name="TextBox 17">
                  <a:extLst>
                    <a:ext uri="{FF2B5EF4-FFF2-40B4-BE49-F238E27FC236}">
                      <a16:creationId xmlns:a16="http://schemas.microsoft.com/office/drawing/2014/main" id="{6B4C3ACC-C9A9-C04C-8343-C840CCAAF40F}"/>
                    </a:ext>
                  </a:extLst>
                </p:cNvPr>
                <p:cNvSpPr txBox="1"/>
                <p:nvPr/>
              </p:nvSpPr>
              <p:spPr>
                <a:xfrm>
                  <a:off x="1736842" y="3695835"/>
                  <a:ext cx="1989736" cy="380942"/>
                </a:xfrm>
                <a:prstGeom prst="rect">
                  <a:avLst/>
                </a:prstGeom>
                <a:noFill/>
              </p:spPr>
              <p:txBody>
                <a:bodyPr wrap="square" rtlCol="0">
                  <a:spAutoFit/>
                </a:bodyPr>
                <a:lstStyle/>
                <a:p>
                  <a:pPr algn="ctr"/>
                  <a:r>
                    <a:rPr lang="en-US" sz="1400" dirty="0">
                      <a:latin typeface="Calibri" panose="020F0502020204030204" pitchFamily="34" charset="0"/>
                      <a:cs typeface="Calibri" panose="020F0502020204030204" pitchFamily="34" charset="0"/>
                    </a:rPr>
                    <a:t>Lighting Variation</a:t>
                  </a:r>
                </a:p>
              </p:txBody>
            </p:sp>
          </p:grpSp>
        </p:grpSp>
        <p:grpSp>
          <p:nvGrpSpPr>
            <p:cNvPr id="33" name="Group 32">
              <a:extLst>
                <a:ext uri="{FF2B5EF4-FFF2-40B4-BE49-F238E27FC236}">
                  <a16:creationId xmlns:a16="http://schemas.microsoft.com/office/drawing/2014/main" id="{1A379DED-34AF-5349-A3C0-8338214DC933}"/>
                </a:ext>
              </a:extLst>
            </p:cNvPr>
            <p:cNvGrpSpPr/>
            <p:nvPr/>
          </p:nvGrpSpPr>
          <p:grpSpPr>
            <a:xfrm>
              <a:off x="9538543" y="1682298"/>
              <a:ext cx="2095986" cy="2379918"/>
              <a:chOff x="7685616" y="1077687"/>
              <a:chExt cx="2594247" cy="2945676"/>
            </a:xfrm>
          </p:grpSpPr>
          <p:pic>
            <p:nvPicPr>
              <p:cNvPr id="9" name="Picture 8">
                <a:extLst>
                  <a:ext uri="{FF2B5EF4-FFF2-40B4-BE49-F238E27FC236}">
                    <a16:creationId xmlns:a16="http://schemas.microsoft.com/office/drawing/2014/main" id="{FE2C3D6E-718C-FD46-9613-4F064DB3E316}"/>
                  </a:ext>
                </a:extLst>
              </p:cNvPr>
              <p:cNvPicPr>
                <a:picLocks noChangeAspect="1"/>
              </p:cNvPicPr>
              <p:nvPr/>
            </p:nvPicPr>
            <p:blipFill>
              <a:blip r:embed="rId5"/>
              <a:stretch>
                <a:fillRect/>
              </a:stretch>
            </p:blipFill>
            <p:spPr>
              <a:xfrm>
                <a:off x="7685616" y="1077687"/>
                <a:ext cx="2594247" cy="2594247"/>
              </a:xfrm>
              <a:prstGeom prst="rect">
                <a:avLst/>
              </a:prstGeom>
            </p:spPr>
          </p:pic>
          <p:grpSp>
            <p:nvGrpSpPr>
              <p:cNvPr id="19" name="Group 18">
                <a:extLst>
                  <a:ext uri="{FF2B5EF4-FFF2-40B4-BE49-F238E27FC236}">
                    <a16:creationId xmlns:a16="http://schemas.microsoft.com/office/drawing/2014/main" id="{6F943DA5-9B4A-4A4D-B545-10F49C046B83}"/>
                  </a:ext>
                </a:extLst>
              </p:cNvPr>
              <p:cNvGrpSpPr/>
              <p:nvPr/>
            </p:nvGrpSpPr>
            <p:grpSpPr>
              <a:xfrm>
                <a:off x="7889116" y="3545933"/>
                <a:ext cx="2187245" cy="477430"/>
                <a:chOff x="1638604" y="3626398"/>
                <a:chExt cx="2187245" cy="477430"/>
              </a:xfrm>
            </p:grpSpPr>
            <p:sp>
              <p:nvSpPr>
                <p:cNvPr id="20" name="Rounded Rectangle 19">
                  <a:extLst>
                    <a:ext uri="{FF2B5EF4-FFF2-40B4-BE49-F238E27FC236}">
                      <a16:creationId xmlns:a16="http://schemas.microsoft.com/office/drawing/2014/main" id="{7708BCA8-CC06-2A4B-82DD-492851971387}"/>
                    </a:ext>
                  </a:extLst>
                </p:cNvPr>
                <p:cNvSpPr/>
                <p:nvPr/>
              </p:nvSpPr>
              <p:spPr>
                <a:xfrm>
                  <a:off x="1638604" y="3626398"/>
                  <a:ext cx="2187245" cy="477430"/>
                </a:xfrm>
                <a:prstGeom prst="roundRect">
                  <a:avLst/>
                </a:prstGeom>
                <a:ln w="28575"/>
              </p:spPr>
              <p:style>
                <a:lnRef idx="2">
                  <a:schemeClr val="accent1"/>
                </a:lnRef>
                <a:fillRef idx="1">
                  <a:schemeClr val="lt1"/>
                </a:fillRef>
                <a:effectRef idx="0">
                  <a:schemeClr val="accent1"/>
                </a:effectRef>
                <a:fontRef idx="minor">
                  <a:schemeClr val="dk1"/>
                </a:fontRef>
              </p:style>
              <p:txBody>
                <a:bodyPr rtlCol="0" anchor="ctr"/>
                <a:lstStyle/>
                <a:p>
                  <a:pPr algn="ctr"/>
                  <a:endParaRPr lang="en-US"/>
                </a:p>
              </p:txBody>
            </p:sp>
            <p:sp>
              <p:nvSpPr>
                <p:cNvPr id="21" name="TextBox 20">
                  <a:extLst>
                    <a:ext uri="{FF2B5EF4-FFF2-40B4-BE49-F238E27FC236}">
                      <a16:creationId xmlns:a16="http://schemas.microsoft.com/office/drawing/2014/main" id="{613307DD-802C-004C-996A-1FB885C8F159}"/>
                    </a:ext>
                  </a:extLst>
                </p:cNvPr>
                <p:cNvSpPr txBox="1"/>
                <p:nvPr/>
              </p:nvSpPr>
              <p:spPr>
                <a:xfrm>
                  <a:off x="1736842" y="3695835"/>
                  <a:ext cx="1989736" cy="380942"/>
                </a:xfrm>
                <a:prstGeom prst="rect">
                  <a:avLst/>
                </a:prstGeom>
                <a:noFill/>
              </p:spPr>
              <p:txBody>
                <a:bodyPr wrap="square" rtlCol="0">
                  <a:spAutoFit/>
                </a:bodyPr>
                <a:lstStyle/>
                <a:p>
                  <a:pPr algn="ctr"/>
                  <a:r>
                    <a:rPr lang="en-US" sz="1400" dirty="0">
                      <a:latin typeface="Calibri" panose="020F0502020204030204" pitchFamily="34" charset="0"/>
                      <a:cs typeface="Calibri" panose="020F0502020204030204" pitchFamily="34" charset="0"/>
                    </a:rPr>
                    <a:t>Deformation</a:t>
                  </a:r>
                </a:p>
              </p:txBody>
            </p:sp>
          </p:grpSp>
        </p:grpSp>
        <p:grpSp>
          <p:nvGrpSpPr>
            <p:cNvPr id="28" name="Group 27">
              <a:extLst>
                <a:ext uri="{FF2B5EF4-FFF2-40B4-BE49-F238E27FC236}">
                  <a16:creationId xmlns:a16="http://schemas.microsoft.com/office/drawing/2014/main" id="{6BBDABFC-8EFE-D446-9982-D26750E395FA}"/>
                </a:ext>
              </a:extLst>
            </p:cNvPr>
            <p:cNvGrpSpPr/>
            <p:nvPr/>
          </p:nvGrpSpPr>
          <p:grpSpPr>
            <a:xfrm>
              <a:off x="5536104" y="4317330"/>
              <a:ext cx="2499893" cy="1930330"/>
              <a:chOff x="2600850" y="4398076"/>
              <a:chExt cx="3094172" cy="2389211"/>
            </a:xfrm>
          </p:grpSpPr>
          <p:pic>
            <p:nvPicPr>
              <p:cNvPr id="10" name="Picture 9">
                <a:extLst>
                  <a:ext uri="{FF2B5EF4-FFF2-40B4-BE49-F238E27FC236}">
                    <a16:creationId xmlns:a16="http://schemas.microsoft.com/office/drawing/2014/main" id="{E11F0025-7F8F-2247-A0E4-C3CF70F4FFB4}"/>
                  </a:ext>
                </a:extLst>
              </p:cNvPr>
              <p:cNvPicPr>
                <a:picLocks noChangeAspect="1"/>
              </p:cNvPicPr>
              <p:nvPr/>
            </p:nvPicPr>
            <p:blipFill>
              <a:blip r:embed="rId6"/>
              <a:stretch>
                <a:fillRect/>
              </a:stretch>
            </p:blipFill>
            <p:spPr>
              <a:xfrm>
                <a:off x="2600850" y="4398076"/>
                <a:ext cx="3094172" cy="2061195"/>
              </a:xfrm>
              <a:prstGeom prst="rect">
                <a:avLst/>
              </a:prstGeom>
            </p:spPr>
          </p:pic>
          <p:grpSp>
            <p:nvGrpSpPr>
              <p:cNvPr id="22" name="Group 21">
                <a:extLst>
                  <a:ext uri="{FF2B5EF4-FFF2-40B4-BE49-F238E27FC236}">
                    <a16:creationId xmlns:a16="http://schemas.microsoft.com/office/drawing/2014/main" id="{192B38B0-F9A5-6141-959C-CEA6D6E75CB2}"/>
                  </a:ext>
                </a:extLst>
              </p:cNvPr>
              <p:cNvGrpSpPr/>
              <p:nvPr/>
            </p:nvGrpSpPr>
            <p:grpSpPr>
              <a:xfrm>
                <a:off x="3054314" y="6309857"/>
                <a:ext cx="2279190" cy="477430"/>
                <a:chOff x="1546659" y="3626398"/>
                <a:chExt cx="2279190" cy="477430"/>
              </a:xfrm>
            </p:grpSpPr>
            <p:sp>
              <p:nvSpPr>
                <p:cNvPr id="23" name="Rounded Rectangle 22">
                  <a:extLst>
                    <a:ext uri="{FF2B5EF4-FFF2-40B4-BE49-F238E27FC236}">
                      <a16:creationId xmlns:a16="http://schemas.microsoft.com/office/drawing/2014/main" id="{972818C4-F860-B047-A339-F3F46BDA2340}"/>
                    </a:ext>
                  </a:extLst>
                </p:cNvPr>
                <p:cNvSpPr/>
                <p:nvPr/>
              </p:nvSpPr>
              <p:spPr>
                <a:xfrm>
                  <a:off x="1638604" y="3626398"/>
                  <a:ext cx="2187245" cy="477430"/>
                </a:xfrm>
                <a:prstGeom prst="roundRect">
                  <a:avLst/>
                </a:prstGeom>
                <a:ln w="28575"/>
              </p:spPr>
              <p:style>
                <a:lnRef idx="2">
                  <a:schemeClr val="accent1"/>
                </a:lnRef>
                <a:fillRef idx="1">
                  <a:schemeClr val="lt1"/>
                </a:fillRef>
                <a:effectRef idx="0">
                  <a:schemeClr val="accent1"/>
                </a:effectRef>
                <a:fontRef idx="minor">
                  <a:schemeClr val="dk1"/>
                </a:fontRef>
              </p:style>
              <p:txBody>
                <a:bodyPr rtlCol="0" anchor="ctr"/>
                <a:lstStyle/>
                <a:p>
                  <a:pPr algn="ctr"/>
                  <a:endParaRPr lang="en-US"/>
                </a:p>
              </p:txBody>
            </p:sp>
            <p:sp>
              <p:nvSpPr>
                <p:cNvPr id="24" name="TextBox 23">
                  <a:extLst>
                    <a:ext uri="{FF2B5EF4-FFF2-40B4-BE49-F238E27FC236}">
                      <a16:creationId xmlns:a16="http://schemas.microsoft.com/office/drawing/2014/main" id="{BD97F35F-E835-4C44-9F34-125575389F45}"/>
                    </a:ext>
                  </a:extLst>
                </p:cNvPr>
                <p:cNvSpPr txBox="1"/>
                <p:nvPr/>
              </p:nvSpPr>
              <p:spPr>
                <a:xfrm>
                  <a:off x="1546659" y="3682916"/>
                  <a:ext cx="2187245" cy="410172"/>
                </a:xfrm>
                <a:prstGeom prst="rect">
                  <a:avLst/>
                </a:prstGeom>
                <a:noFill/>
              </p:spPr>
              <p:txBody>
                <a:bodyPr wrap="square" rtlCol="0">
                  <a:spAutoFit/>
                </a:bodyPr>
                <a:lstStyle/>
                <a:p>
                  <a:pPr algn="ctr"/>
                  <a:r>
                    <a:rPr lang="en-US" sz="1400" dirty="0">
                      <a:latin typeface="Calibri" panose="020F0502020204030204" pitchFamily="34" charset="0"/>
                      <a:cs typeface="Calibri" panose="020F0502020204030204" pitchFamily="34" charset="0"/>
                    </a:rPr>
                    <a:t>Background Clutter</a:t>
                  </a:r>
                </a:p>
              </p:txBody>
            </p:sp>
          </p:grpSp>
        </p:grpSp>
        <p:grpSp>
          <p:nvGrpSpPr>
            <p:cNvPr id="32" name="Group 31">
              <a:extLst>
                <a:ext uri="{FF2B5EF4-FFF2-40B4-BE49-F238E27FC236}">
                  <a16:creationId xmlns:a16="http://schemas.microsoft.com/office/drawing/2014/main" id="{C74D7573-80D0-D242-831C-39237E13FB48}"/>
                </a:ext>
              </a:extLst>
            </p:cNvPr>
            <p:cNvGrpSpPr/>
            <p:nvPr/>
          </p:nvGrpSpPr>
          <p:grpSpPr>
            <a:xfrm>
              <a:off x="8289558" y="4317330"/>
              <a:ext cx="2497970" cy="1931699"/>
              <a:chOff x="6456544" y="4399824"/>
              <a:chExt cx="3091792" cy="2390906"/>
            </a:xfrm>
          </p:grpSpPr>
          <p:pic>
            <p:nvPicPr>
              <p:cNvPr id="31" name="Picture 30">
                <a:extLst>
                  <a:ext uri="{FF2B5EF4-FFF2-40B4-BE49-F238E27FC236}">
                    <a16:creationId xmlns:a16="http://schemas.microsoft.com/office/drawing/2014/main" id="{14427C2B-D9BA-AD44-A5F1-FFE958CD6824}"/>
                  </a:ext>
                </a:extLst>
              </p:cNvPr>
              <p:cNvPicPr>
                <a:picLocks noChangeAspect="1"/>
              </p:cNvPicPr>
              <p:nvPr/>
            </p:nvPicPr>
            <p:blipFill>
              <a:blip r:embed="rId7"/>
              <a:stretch>
                <a:fillRect/>
              </a:stretch>
            </p:blipFill>
            <p:spPr>
              <a:xfrm>
                <a:off x="6456544" y="4399824"/>
                <a:ext cx="3091792" cy="2061195"/>
              </a:xfrm>
              <a:prstGeom prst="rect">
                <a:avLst/>
              </a:prstGeom>
            </p:spPr>
          </p:pic>
          <p:grpSp>
            <p:nvGrpSpPr>
              <p:cNvPr id="25" name="Group 24">
                <a:extLst>
                  <a:ext uri="{FF2B5EF4-FFF2-40B4-BE49-F238E27FC236}">
                    <a16:creationId xmlns:a16="http://schemas.microsoft.com/office/drawing/2014/main" id="{7551E00D-F847-D149-B14E-EF151FCF6DF8}"/>
                  </a:ext>
                </a:extLst>
              </p:cNvPr>
              <p:cNvGrpSpPr/>
              <p:nvPr/>
            </p:nvGrpSpPr>
            <p:grpSpPr>
              <a:xfrm>
                <a:off x="6991720" y="6313300"/>
                <a:ext cx="2187245" cy="477430"/>
                <a:chOff x="1638604" y="3626398"/>
                <a:chExt cx="2187245" cy="477430"/>
              </a:xfrm>
            </p:grpSpPr>
            <p:sp>
              <p:nvSpPr>
                <p:cNvPr id="26" name="Rounded Rectangle 25">
                  <a:extLst>
                    <a:ext uri="{FF2B5EF4-FFF2-40B4-BE49-F238E27FC236}">
                      <a16:creationId xmlns:a16="http://schemas.microsoft.com/office/drawing/2014/main" id="{D1788128-7144-0F4A-AC22-B16A0D3D542B}"/>
                    </a:ext>
                  </a:extLst>
                </p:cNvPr>
                <p:cNvSpPr/>
                <p:nvPr/>
              </p:nvSpPr>
              <p:spPr>
                <a:xfrm>
                  <a:off x="1638604" y="3626398"/>
                  <a:ext cx="2187245" cy="477430"/>
                </a:xfrm>
                <a:prstGeom prst="roundRect">
                  <a:avLst/>
                </a:prstGeom>
                <a:ln w="28575"/>
              </p:spPr>
              <p:style>
                <a:lnRef idx="2">
                  <a:schemeClr val="accent1"/>
                </a:lnRef>
                <a:fillRef idx="1">
                  <a:schemeClr val="lt1"/>
                </a:fillRef>
                <a:effectRef idx="0">
                  <a:schemeClr val="accent1"/>
                </a:effectRef>
                <a:fontRef idx="minor">
                  <a:schemeClr val="dk1"/>
                </a:fontRef>
              </p:style>
              <p:txBody>
                <a:bodyPr rtlCol="0" anchor="ctr"/>
                <a:lstStyle/>
                <a:p>
                  <a:pPr algn="ctr"/>
                  <a:endParaRPr lang="en-US" dirty="0"/>
                </a:p>
              </p:txBody>
            </p:sp>
            <p:sp>
              <p:nvSpPr>
                <p:cNvPr id="27" name="TextBox 26">
                  <a:extLst>
                    <a:ext uri="{FF2B5EF4-FFF2-40B4-BE49-F238E27FC236}">
                      <a16:creationId xmlns:a16="http://schemas.microsoft.com/office/drawing/2014/main" id="{B05FCEA3-6B8D-D94B-9ED7-EB94848F8C4C}"/>
                    </a:ext>
                  </a:extLst>
                </p:cNvPr>
                <p:cNvSpPr txBox="1"/>
                <p:nvPr/>
              </p:nvSpPr>
              <p:spPr>
                <a:xfrm>
                  <a:off x="1736842" y="3695835"/>
                  <a:ext cx="1989736" cy="380942"/>
                </a:xfrm>
                <a:prstGeom prst="rect">
                  <a:avLst/>
                </a:prstGeom>
                <a:noFill/>
              </p:spPr>
              <p:txBody>
                <a:bodyPr wrap="square" rtlCol="0">
                  <a:spAutoFit/>
                </a:bodyPr>
                <a:lstStyle/>
                <a:p>
                  <a:pPr algn="ctr"/>
                  <a:r>
                    <a:rPr lang="en-US" sz="1400" dirty="0">
                      <a:latin typeface="Calibri" panose="020F0502020204030204" pitchFamily="34" charset="0"/>
                      <a:cs typeface="Calibri" panose="020F0502020204030204" pitchFamily="34" charset="0"/>
                    </a:rPr>
                    <a:t>Occlusion</a:t>
                  </a:r>
                </a:p>
              </p:txBody>
            </p:sp>
          </p:grpSp>
        </p:grpSp>
      </p:grpSp>
    </p:spTree>
    <p:extLst>
      <p:ext uri="{BB962C8B-B14F-4D97-AF65-F5344CB8AC3E}">
        <p14:creationId xmlns:p14="http://schemas.microsoft.com/office/powerpoint/2010/main" val="1996777951"/>
      </p:ext>
    </p:extLst>
  </p:cSld>
  <p:clrMapOvr>
    <a:masterClrMapping/>
  </p:clrMapOvr>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Content Placeholder 1">
            <a:extLst>
              <a:ext uri="{FF2B5EF4-FFF2-40B4-BE49-F238E27FC236}">
                <a16:creationId xmlns:a16="http://schemas.microsoft.com/office/drawing/2014/main" id="{8D9ED2FD-7614-EC41-9FD3-2396BFC3A59F}"/>
              </a:ext>
            </a:extLst>
          </p:cNvPr>
          <p:cNvSpPr>
            <a:spLocks noGrp="1"/>
          </p:cNvSpPr>
          <p:nvPr>
            <p:ph idx="1"/>
          </p:nvPr>
        </p:nvSpPr>
        <p:spPr>
          <a:xfrm>
            <a:off x="377242" y="1367757"/>
            <a:ext cx="6624692" cy="4903335"/>
          </a:xfrm>
        </p:spPr>
        <p:txBody>
          <a:bodyPr/>
          <a:lstStyle/>
          <a:p>
            <a:r>
              <a:rPr lang="en-US" dirty="0"/>
              <a:t>Distinct realities can produce the same image…</a:t>
            </a:r>
          </a:p>
          <a:p>
            <a:r>
              <a:rPr lang="en-US" dirty="0"/>
              <a:t>We generally can’t compute the “right” answer, but we can compute the most likely one…</a:t>
            </a:r>
          </a:p>
          <a:p>
            <a:r>
              <a:rPr lang="en-US" dirty="0"/>
              <a:t>We need some kind of prior to condition on. We can learn this prior from data:</a:t>
            </a:r>
          </a:p>
        </p:txBody>
      </p:sp>
      <p:sp>
        <p:nvSpPr>
          <p:cNvPr id="3" name="Title 2">
            <a:extLst>
              <a:ext uri="{FF2B5EF4-FFF2-40B4-BE49-F238E27FC236}">
                <a16:creationId xmlns:a16="http://schemas.microsoft.com/office/drawing/2014/main" id="{00CDDEC7-D126-074D-B67F-24F284B7E3D9}"/>
              </a:ext>
            </a:extLst>
          </p:cNvPr>
          <p:cNvSpPr>
            <a:spLocks noGrp="1"/>
          </p:cNvSpPr>
          <p:nvPr>
            <p:ph type="title"/>
          </p:nvPr>
        </p:nvSpPr>
        <p:spPr/>
        <p:txBody>
          <a:bodyPr/>
          <a:lstStyle/>
          <a:p>
            <a:r>
              <a:rPr lang="en-US" dirty="0"/>
              <a:t>The Problem is Under-constrained</a:t>
            </a:r>
          </a:p>
        </p:txBody>
      </p:sp>
      <p:grpSp>
        <p:nvGrpSpPr>
          <p:cNvPr id="12" name="Group 11">
            <a:extLst>
              <a:ext uri="{FF2B5EF4-FFF2-40B4-BE49-F238E27FC236}">
                <a16:creationId xmlns:a16="http://schemas.microsoft.com/office/drawing/2014/main" id="{82017FE1-1D86-1B4A-96C7-B6FA1104C9F5}"/>
              </a:ext>
            </a:extLst>
          </p:cNvPr>
          <p:cNvGrpSpPr/>
          <p:nvPr/>
        </p:nvGrpSpPr>
        <p:grpSpPr>
          <a:xfrm>
            <a:off x="6941400" y="3671136"/>
            <a:ext cx="4209200" cy="2849799"/>
            <a:chOff x="3993786" y="3525871"/>
            <a:chExt cx="4543096" cy="3075860"/>
          </a:xfrm>
        </p:grpSpPr>
        <p:grpSp>
          <p:nvGrpSpPr>
            <p:cNvPr id="11" name="Group 10">
              <a:extLst>
                <a:ext uri="{FF2B5EF4-FFF2-40B4-BE49-F238E27FC236}">
                  <a16:creationId xmlns:a16="http://schemas.microsoft.com/office/drawing/2014/main" id="{C457DA85-6128-324A-BFE5-A3CFD2EE5E79}"/>
                </a:ext>
              </a:extLst>
            </p:cNvPr>
            <p:cNvGrpSpPr/>
            <p:nvPr/>
          </p:nvGrpSpPr>
          <p:grpSpPr>
            <a:xfrm>
              <a:off x="3993786" y="3525871"/>
              <a:ext cx="4543096" cy="3075860"/>
              <a:chOff x="3993786" y="3525871"/>
              <a:chExt cx="4543096" cy="3075860"/>
            </a:xfrm>
          </p:grpSpPr>
          <p:pic>
            <p:nvPicPr>
              <p:cNvPr id="4" name="Picture 3">
                <a:extLst>
                  <a:ext uri="{FF2B5EF4-FFF2-40B4-BE49-F238E27FC236}">
                    <a16:creationId xmlns:a16="http://schemas.microsoft.com/office/drawing/2014/main" id="{340FC991-B8FA-B841-956F-8720D19882A0}"/>
                  </a:ext>
                </a:extLst>
              </p:cNvPr>
              <p:cNvPicPr>
                <a:picLocks noChangeAspect="1"/>
              </p:cNvPicPr>
              <p:nvPr/>
            </p:nvPicPr>
            <p:blipFill>
              <a:blip r:embed="rId3"/>
              <a:stretch>
                <a:fillRect/>
              </a:stretch>
            </p:blipFill>
            <p:spPr>
              <a:xfrm>
                <a:off x="3993786" y="3775606"/>
                <a:ext cx="4543096" cy="2826125"/>
              </a:xfrm>
              <a:prstGeom prst="rect">
                <a:avLst/>
              </a:prstGeom>
            </p:spPr>
          </p:pic>
          <p:sp>
            <p:nvSpPr>
              <p:cNvPr id="9" name="Cloud Callout 8">
                <a:extLst>
                  <a:ext uri="{FF2B5EF4-FFF2-40B4-BE49-F238E27FC236}">
                    <a16:creationId xmlns:a16="http://schemas.microsoft.com/office/drawing/2014/main" id="{021C160D-8B88-554D-8822-A9B03ECD5C37}"/>
                  </a:ext>
                </a:extLst>
              </p:cNvPr>
              <p:cNvSpPr/>
              <p:nvPr/>
            </p:nvSpPr>
            <p:spPr>
              <a:xfrm rot="543372">
                <a:off x="4534978" y="3525871"/>
                <a:ext cx="2026808" cy="1064546"/>
              </a:xfrm>
              <a:prstGeom prst="cloudCallout">
                <a:avLst>
                  <a:gd name="adj1" fmla="val 49172"/>
                  <a:gd name="adj2" fmla="val 65506"/>
                </a:avLst>
              </a:prstGeom>
            </p:spPr>
            <p:style>
              <a:lnRef idx="2">
                <a:schemeClr val="accent1"/>
              </a:lnRef>
              <a:fillRef idx="1">
                <a:schemeClr val="lt1"/>
              </a:fillRef>
              <a:effectRef idx="0">
                <a:schemeClr val="accent1"/>
              </a:effectRef>
              <a:fontRef idx="minor">
                <a:schemeClr val="dk1"/>
              </a:fontRef>
            </p:style>
            <p:txBody>
              <a:bodyPr rtlCol="0" anchor="ctr"/>
              <a:lstStyle/>
              <a:p>
                <a:pPr algn="ctr"/>
                <a:endParaRPr lang="en-US"/>
              </a:p>
            </p:txBody>
          </p:sp>
        </p:grpSp>
        <p:sp>
          <p:nvSpPr>
            <p:cNvPr id="10" name="TextBox 9">
              <a:extLst>
                <a:ext uri="{FF2B5EF4-FFF2-40B4-BE49-F238E27FC236}">
                  <a16:creationId xmlns:a16="http://schemas.microsoft.com/office/drawing/2014/main" id="{66EDDE94-68AF-3844-9056-F6056E3CEB7F}"/>
                </a:ext>
              </a:extLst>
            </p:cNvPr>
            <p:cNvSpPr txBox="1"/>
            <p:nvPr/>
          </p:nvSpPr>
          <p:spPr>
            <a:xfrm>
              <a:off x="4757928" y="3775606"/>
              <a:ext cx="1580907" cy="498287"/>
            </a:xfrm>
            <a:prstGeom prst="rect">
              <a:avLst/>
            </a:prstGeom>
            <a:noFill/>
          </p:spPr>
          <p:txBody>
            <a:bodyPr wrap="square" rtlCol="0">
              <a:spAutoFit/>
            </a:bodyPr>
            <a:lstStyle/>
            <a:p>
              <a:pPr algn="ctr"/>
              <a:r>
                <a:rPr lang="en-US" sz="1200" dirty="0"/>
                <a:t>I think there may be a spy among us…</a:t>
              </a:r>
            </a:p>
          </p:txBody>
        </p:sp>
      </p:grpSp>
      <p:pic>
        <p:nvPicPr>
          <p:cNvPr id="6" name="Picture 5" descr="A brown and white dog looking at the camera&#10;&#10;Description automatically generated">
            <a:extLst>
              <a:ext uri="{FF2B5EF4-FFF2-40B4-BE49-F238E27FC236}">
                <a16:creationId xmlns:a16="http://schemas.microsoft.com/office/drawing/2014/main" id="{9B38E088-B737-B846-8B52-266A43561679}"/>
              </a:ext>
            </a:extLst>
          </p:cNvPr>
          <p:cNvPicPr>
            <a:picLocks noChangeAspect="1"/>
          </p:cNvPicPr>
          <p:nvPr/>
        </p:nvPicPr>
        <p:blipFill rotWithShape="1">
          <a:blip r:embed="rId4"/>
          <a:srcRect t="5958" b="11917"/>
          <a:stretch/>
        </p:blipFill>
        <p:spPr>
          <a:xfrm>
            <a:off x="8229340" y="759862"/>
            <a:ext cx="3485837" cy="2862721"/>
          </a:xfrm>
          <a:prstGeom prst="rect">
            <a:avLst/>
          </a:prstGeom>
        </p:spPr>
      </p:pic>
      <p:pic>
        <p:nvPicPr>
          <p:cNvPr id="16" name="Picture 15">
            <a:extLst>
              <a:ext uri="{FF2B5EF4-FFF2-40B4-BE49-F238E27FC236}">
                <a16:creationId xmlns:a16="http://schemas.microsoft.com/office/drawing/2014/main" id="{79BDF419-D223-2647-8CA1-112D6C6EA559}"/>
              </a:ext>
            </a:extLst>
          </p:cNvPr>
          <p:cNvPicPr>
            <a:picLocks noChangeAspect="1"/>
          </p:cNvPicPr>
          <p:nvPr/>
        </p:nvPicPr>
        <p:blipFill>
          <a:blip r:embed="rId5"/>
          <a:stretch>
            <a:fillRect/>
          </a:stretch>
        </p:blipFill>
        <p:spPr>
          <a:xfrm>
            <a:off x="1103702" y="5310706"/>
            <a:ext cx="5295900" cy="787400"/>
          </a:xfrm>
          <a:prstGeom prst="rect">
            <a:avLst/>
          </a:prstGeom>
        </p:spPr>
      </p:pic>
    </p:spTree>
    <p:extLst>
      <p:ext uri="{BB962C8B-B14F-4D97-AF65-F5344CB8AC3E}">
        <p14:creationId xmlns:p14="http://schemas.microsoft.com/office/powerpoint/2010/main" val="2830375100"/>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0" presetClass="entr" presetSubtype="0" fill="hold" nodeType="clickEffect">
                                  <p:stCondLst>
                                    <p:cond delay="0"/>
                                  </p:stCondLst>
                                  <p:childTnLst>
                                    <p:set>
                                      <p:cBhvr>
                                        <p:cTn id="6" dur="1" fill="hold">
                                          <p:stCondLst>
                                            <p:cond delay="0"/>
                                          </p:stCondLst>
                                        </p:cTn>
                                        <p:tgtEl>
                                          <p:spTgt spid="2">
                                            <p:txEl>
                                              <p:pRg st="0" end="0"/>
                                            </p:txEl>
                                          </p:spTgt>
                                        </p:tgtEl>
                                        <p:attrNameLst>
                                          <p:attrName>style.visibility</p:attrName>
                                        </p:attrNameLst>
                                      </p:cBhvr>
                                      <p:to>
                                        <p:strVal val="visible"/>
                                      </p:to>
                                    </p:set>
                                    <p:animEffect transition="in" filter="fade">
                                      <p:cBhvr>
                                        <p:cTn id="7" dur="500"/>
                                        <p:tgtEl>
                                          <p:spTgt spid="2">
                                            <p:txEl>
                                              <p:pRg st="0" end="0"/>
                                            </p:txEl>
                                          </p:spTgt>
                                        </p:tgtEl>
                                      </p:cBhvr>
                                    </p:animEffect>
                                  </p:childTnLst>
                                </p:cTn>
                              </p:par>
                            </p:childTnLst>
                          </p:cTn>
                        </p:par>
                      </p:childTnLst>
                    </p:cTn>
                  </p:par>
                  <p:par>
                    <p:cTn id="8" fill="hold">
                      <p:stCondLst>
                        <p:cond delay="indefinite"/>
                      </p:stCondLst>
                      <p:childTnLst>
                        <p:par>
                          <p:cTn id="9" fill="hold">
                            <p:stCondLst>
                              <p:cond delay="0"/>
                            </p:stCondLst>
                            <p:childTnLst>
                              <p:par>
                                <p:cTn id="10" presetID="10" presetClass="entr" presetSubtype="0" fill="hold" nodeType="clickEffect">
                                  <p:stCondLst>
                                    <p:cond delay="0"/>
                                  </p:stCondLst>
                                  <p:childTnLst>
                                    <p:set>
                                      <p:cBhvr>
                                        <p:cTn id="11" dur="1" fill="hold">
                                          <p:stCondLst>
                                            <p:cond delay="0"/>
                                          </p:stCondLst>
                                        </p:cTn>
                                        <p:tgtEl>
                                          <p:spTgt spid="2">
                                            <p:txEl>
                                              <p:pRg st="1" end="1"/>
                                            </p:txEl>
                                          </p:spTgt>
                                        </p:tgtEl>
                                        <p:attrNameLst>
                                          <p:attrName>style.visibility</p:attrName>
                                        </p:attrNameLst>
                                      </p:cBhvr>
                                      <p:to>
                                        <p:strVal val="visible"/>
                                      </p:to>
                                    </p:set>
                                    <p:animEffect transition="in" filter="fade">
                                      <p:cBhvr>
                                        <p:cTn id="12" dur="500"/>
                                        <p:tgtEl>
                                          <p:spTgt spid="2">
                                            <p:txEl>
                                              <p:pRg st="1" end="1"/>
                                            </p:txEl>
                                          </p:spTgt>
                                        </p:tgtEl>
                                      </p:cBhvr>
                                    </p:animEffect>
                                  </p:childTnLst>
                                </p:cTn>
                              </p:par>
                            </p:childTnLst>
                          </p:cTn>
                        </p:par>
                      </p:childTnLst>
                    </p:cTn>
                  </p:par>
                  <p:par>
                    <p:cTn id="13" fill="hold">
                      <p:stCondLst>
                        <p:cond delay="indefinite"/>
                      </p:stCondLst>
                      <p:childTnLst>
                        <p:par>
                          <p:cTn id="14" fill="hold">
                            <p:stCondLst>
                              <p:cond delay="0"/>
                            </p:stCondLst>
                            <p:childTnLst>
                              <p:par>
                                <p:cTn id="15" presetID="10" presetClass="entr" presetSubtype="0" fill="hold" nodeType="clickEffect">
                                  <p:stCondLst>
                                    <p:cond delay="0"/>
                                  </p:stCondLst>
                                  <p:childTnLst>
                                    <p:set>
                                      <p:cBhvr>
                                        <p:cTn id="16" dur="1" fill="hold">
                                          <p:stCondLst>
                                            <p:cond delay="0"/>
                                          </p:stCondLst>
                                        </p:cTn>
                                        <p:tgtEl>
                                          <p:spTgt spid="2">
                                            <p:txEl>
                                              <p:pRg st="2" end="2"/>
                                            </p:txEl>
                                          </p:spTgt>
                                        </p:tgtEl>
                                        <p:attrNameLst>
                                          <p:attrName>style.visibility</p:attrName>
                                        </p:attrNameLst>
                                      </p:cBhvr>
                                      <p:to>
                                        <p:strVal val="visible"/>
                                      </p:to>
                                    </p:set>
                                    <p:animEffect transition="in" filter="fade">
                                      <p:cBhvr>
                                        <p:cTn id="17" dur="500"/>
                                        <p:tgtEl>
                                          <p:spTgt spid="2">
                                            <p:txEl>
                                              <p:pRg st="2" end="2"/>
                                            </p:txEl>
                                          </p:spTgt>
                                        </p:tgtEl>
                                      </p:cBhvr>
                                    </p:animEffect>
                                  </p:childTnLst>
                                </p:cTn>
                              </p:par>
                              <p:par>
                                <p:cTn id="18" presetID="10" presetClass="entr" presetSubtype="0" fill="hold" nodeType="withEffect">
                                  <p:stCondLst>
                                    <p:cond delay="0"/>
                                  </p:stCondLst>
                                  <p:childTnLst>
                                    <p:set>
                                      <p:cBhvr>
                                        <p:cTn id="19" dur="1" fill="hold">
                                          <p:stCondLst>
                                            <p:cond delay="0"/>
                                          </p:stCondLst>
                                        </p:cTn>
                                        <p:tgtEl>
                                          <p:spTgt spid="16"/>
                                        </p:tgtEl>
                                        <p:attrNameLst>
                                          <p:attrName>style.visibility</p:attrName>
                                        </p:attrNameLst>
                                      </p:cBhvr>
                                      <p:to>
                                        <p:strVal val="visible"/>
                                      </p:to>
                                    </p:set>
                                    <p:animEffect transition="in" filter="fade">
                                      <p:cBhvr>
                                        <p:cTn id="20" dur="500"/>
                                        <p:tgtEl>
                                          <p:spTgt spid="16"/>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Content Placeholder 1">
            <a:extLst>
              <a:ext uri="{FF2B5EF4-FFF2-40B4-BE49-F238E27FC236}">
                <a16:creationId xmlns:a16="http://schemas.microsoft.com/office/drawing/2014/main" id="{E85BA632-CE4A-894C-9B36-6573DFC2B79A}"/>
              </a:ext>
            </a:extLst>
          </p:cNvPr>
          <p:cNvSpPr>
            <a:spLocks noGrp="1"/>
          </p:cNvSpPr>
          <p:nvPr>
            <p:ph idx="1"/>
          </p:nvPr>
        </p:nvSpPr>
        <p:spPr>
          <a:xfrm>
            <a:off x="377241" y="1367757"/>
            <a:ext cx="5918950" cy="4903335"/>
          </a:xfrm>
        </p:spPr>
        <p:txBody>
          <a:bodyPr>
            <a:normAutofit/>
          </a:bodyPr>
          <a:lstStyle/>
          <a:p>
            <a:r>
              <a:rPr lang="en-US" dirty="0"/>
              <a:t>An image is just a bunch of numbers</a:t>
            </a:r>
          </a:p>
          <a:p>
            <a:r>
              <a:rPr lang="en-US" dirty="0"/>
              <a:t>Let’s stack them up into a vector</a:t>
            </a:r>
          </a:p>
          <a:p>
            <a:pPr lvl="1"/>
            <a:r>
              <a:rPr lang="en-US" dirty="0"/>
              <a:t>Our training data is just a bunch of high-dimensional points now</a:t>
            </a:r>
          </a:p>
        </p:txBody>
      </p:sp>
      <p:sp>
        <p:nvSpPr>
          <p:cNvPr id="3" name="Title 2">
            <a:extLst>
              <a:ext uri="{FF2B5EF4-FFF2-40B4-BE49-F238E27FC236}">
                <a16:creationId xmlns:a16="http://schemas.microsoft.com/office/drawing/2014/main" id="{27F95A45-2F44-1041-B6C8-1CEE6BB2BE39}"/>
              </a:ext>
            </a:extLst>
          </p:cNvPr>
          <p:cNvSpPr>
            <a:spLocks noGrp="1"/>
          </p:cNvSpPr>
          <p:nvPr>
            <p:ph type="title"/>
          </p:nvPr>
        </p:nvSpPr>
        <p:spPr/>
        <p:txBody>
          <a:bodyPr/>
          <a:lstStyle/>
          <a:p>
            <a:r>
              <a:rPr lang="en-US" dirty="0"/>
              <a:t>Images As High-Dimensional Vectors</a:t>
            </a:r>
          </a:p>
        </p:txBody>
      </p:sp>
      <p:grpSp>
        <p:nvGrpSpPr>
          <p:cNvPr id="6" name="Group 5">
            <a:extLst>
              <a:ext uri="{FF2B5EF4-FFF2-40B4-BE49-F238E27FC236}">
                <a16:creationId xmlns:a16="http://schemas.microsoft.com/office/drawing/2014/main" id="{1BB9834C-58D7-5D42-9B15-4AE7AC6A6629}"/>
              </a:ext>
            </a:extLst>
          </p:cNvPr>
          <p:cNvGrpSpPr/>
          <p:nvPr/>
        </p:nvGrpSpPr>
        <p:grpSpPr>
          <a:xfrm>
            <a:off x="5576236" y="993025"/>
            <a:ext cx="6861122" cy="5510802"/>
            <a:chOff x="5576236" y="993025"/>
            <a:chExt cx="6861122" cy="5510802"/>
          </a:xfrm>
        </p:grpSpPr>
        <p:grpSp>
          <p:nvGrpSpPr>
            <p:cNvPr id="15" name="Group 14">
              <a:extLst>
                <a:ext uri="{FF2B5EF4-FFF2-40B4-BE49-F238E27FC236}">
                  <a16:creationId xmlns:a16="http://schemas.microsoft.com/office/drawing/2014/main" id="{06BF9219-E8F7-0D48-A7D3-95208B76D854}"/>
                </a:ext>
              </a:extLst>
            </p:cNvPr>
            <p:cNvGrpSpPr/>
            <p:nvPr/>
          </p:nvGrpSpPr>
          <p:grpSpPr>
            <a:xfrm rot="895752">
              <a:off x="5576236" y="4901070"/>
              <a:ext cx="1602759" cy="1602757"/>
              <a:chOff x="6519332" y="3546393"/>
              <a:chExt cx="2397673" cy="2397671"/>
            </a:xfrm>
          </p:grpSpPr>
          <p:pic>
            <p:nvPicPr>
              <p:cNvPr id="5" name="Graphic 4">
                <a:extLst>
                  <a:ext uri="{FF2B5EF4-FFF2-40B4-BE49-F238E27FC236}">
                    <a16:creationId xmlns:a16="http://schemas.microsoft.com/office/drawing/2014/main" id="{85E6B95D-F91A-BF48-A685-F9D9E072498B}"/>
                  </a:ext>
                </a:extLst>
              </p:cNvPr>
              <p:cNvPicPr>
                <a:picLocks noChangeAspect="1"/>
              </p:cNvPicPr>
              <p:nvPr/>
            </p:nvPicPr>
            <p:blipFill>
              <a:blip r:embed="rId3">
                <a:extLst>
                  <a:ext uri="{96DAC541-7B7A-43D3-8B79-37D633B846F1}">
                    <asvg:svgBlip xmlns:asvg="http://schemas.microsoft.com/office/drawing/2016/SVG/main" r:embed="rId4"/>
                  </a:ext>
                </a:extLst>
              </a:blip>
              <a:stretch>
                <a:fillRect/>
              </a:stretch>
            </p:blipFill>
            <p:spPr>
              <a:xfrm rot="469545">
                <a:off x="6519332" y="3793069"/>
                <a:ext cx="2397671" cy="1904323"/>
              </a:xfrm>
              <a:prstGeom prst="rect">
                <a:avLst/>
              </a:prstGeom>
            </p:spPr>
          </p:pic>
          <p:pic>
            <p:nvPicPr>
              <p:cNvPr id="9" name="Graphic 8">
                <a:extLst>
                  <a:ext uri="{FF2B5EF4-FFF2-40B4-BE49-F238E27FC236}">
                    <a16:creationId xmlns:a16="http://schemas.microsoft.com/office/drawing/2014/main" id="{377B8900-2C89-4C49-B48F-5903BB13F0F7}"/>
                  </a:ext>
                </a:extLst>
              </p:cNvPr>
              <p:cNvPicPr>
                <a:picLocks noChangeAspect="1"/>
              </p:cNvPicPr>
              <p:nvPr/>
            </p:nvPicPr>
            <p:blipFill>
              <a:blip r:embed="rId3">
                <a:extLst>
                  <a:ext uri="{96DAC541-7B7A-43D3-8B79-37D633B846F1}">
                    <asvg:svgBlip xmlns:asvg="http://schemas.microsoft.com/office/drawing/2016/SVG/main" r:embed="rId4"/>
                  </a:ext>
                </a:extLst>
              </a:blip>
              <a:stretch>
                <a:fillRect/>
              </a:stretch>
            </p:blipFill>
            <p:spPr>
              <a:xfrm rot="1439047">
                <a:off x="6519332" y="3793069"/>
                <a:ext cx="2397671" cy="1904323"/>
              </a:xfrm>
              <a:prstGeom prst="rect">
                <a:avLst/>
              </a:prstGeom>
            </p:spPr>
          </p:pic>
          <p:pic>
            <p:nvPicPr>
              <p:cNvPr id="10" name="Graphic 9">
                <a:extLst>
                  <a:ext uri="{FF2B5EF4-FFF2-40B4-BE49-F238E27FC236}">
                    <a16:creationId xmlns:a16="http://schemas.microsoft.com/office/drawing/2014/main" id="{1F9F6650-08F9-AB45-98EA-A16D64F30D2B}"/>
                  </a:ext>
                </a:extLst>
              </p:cNvPr>
              <p:cNvPicPr>
                <a:picLocks noChangeAspect="1"/>
              </p:cNvPicPr>
              <p:nvPr/>
            </p:nvPicPr>
            <p:blipFill>
              <a:blip r:embed="rId3">
                <a:extLst>
                  <a:ext uri="{96DAC541-7B7A-43D3-8B79-37D633B846F1}">
                    <asvg:svgBlip xmlns:asvg="http://schemas.microsoft.com/office/drawing/2016/SVG/main" r:embed="rId4"/>
                  </a:ext>
                </a:extLst>
              </a:blip>
              <a:stretch>
                <a:fillRect/>
              </a:stretch>
            </p:blipFill>
            <p:spPr>
              <a:xfrm rot="2183316">
                <a:off x="6519334" y="3793068"/>
                <a:ext cx="2397671" cy="1904323"/>
              </a:xfrm>
              <a:prstGeom prst="rect">
                <a:avLst/>
              </a:prstGeom>
            </p:spPr>
          </p:pic>
          <p:pic>
            <p:nvPicPr>
              <p:cNvPr id="11" name="Graphic 10">
                <a:extLst>
                  <a:ext uri="{FF2B5EF4-FFF2-40B4-BE49-F238E27FC236}">
                    <a16:creationId xmlns:a16="http://schemas.microsoft.com/office/drawing/2014/main" id="{049D1012-92F8-2C4C-AEAC-CE2C3EFC7ED6}"/>
                  </a:ext>
                </a:extLst>
              </p:cNvPr>
              <p:cNvPicPr>
                <a:picLocks noChangeAspect="1"/>
              </p:cNvPicPr>
              <p:nvPr/>
            </p:nvPicPr>
            <p:blipFill>
              <a:blip r:embed="rId3">
                <a:extLst>
                  <a:ext uri="{96DAC541-7B7A-43D3-8B79-37D633B846F1}">
                    <asvg:svgBlip xmlns:asvg="http://schemas.microsoft.com/office/drawing/2016/SVG/main" r:embed="rId4"/>
                  </a:ext>
                </a:extLst>
              </a:blip>
              <a:stretch>
                <a:fillRect/>
              </a:stretch>
            </p:blipFill>
            <p:spPr>
              <a:xfrm rot="3106335">
                <a:off x="6519331" y="3793067"/>
                <a:ext cx="2397671" cy="1904323"/>
              </a:xfrm>
              <a:prstGeom prst="rect">
                <a:avLst/>
              </a:prstGeom>
            </p:spPr>
          </p:pic>
        </p:grpSp>
        <p:grpSp>
          <p:nvGrpSpPr>
            <p:cNvPr id="28" name="Group 27">
              <a:extLst>
                <a:ext uri="{FF2B5EF4-FFF2-40B4-BE49-F238E27FC236}">
                  <a16:creationId xmlns:a16="http://schemas.microsoft.com/office/drawing/2014/main" id="{D7CDE155-F95D-154D-89B7-441CFC58174B}"/>
                </a:ext>
              </a:extLst>
            </p:cNvPr>
            <p:cNvGrpSpPr/>
            <p:nvPr/>
          </p:nvGrpSpPr>
          <p:grpSpPr>
            <a:xfrm rot="778133">
              <a:off x="6274444" y="993025"/>
              <a:ext cx="6162914" cy="5332119"/>
              <a:chOff x="7487210" y="1673889"/>
              <a:chExt cx="3221090" cy="2786869"/>
            </a:xfrm>
          </p:grpSpPr>
          <p:cxnSp>
            <p:nvCxnSpPr>
              <p:cNvPr id="24" name="Straight Connector 23">
                <a:extLst>
                  <a:ext uri="{FF2B5EF4-FFF2-40B4-BE49-F238E27FC236}">
                    <a16:creationId xmlns:a16="http://schemas.microsoft.com/office/drawing/2014/main" id="{C8E3D0EE-3079-434D-8510-371895595AC9}"/>
                  </a:ext>
                </a:extLst>
              </p:cNvPr>
              <p:cNvCxnSpPr>
                <a:cxnSpLocks/>
              </p:cNvCxnSpPr>
              <p:nvPr/>
            </p:nvCxnSpPr>
            <p:spPr>
              <a:xfrm flipV="1">
                <a:off x="7830983" y="1863029"/>
                <a:ext cx="2521220" cy="2597729"/>
              </a:xfrm>
              <a:prstGeom prst="line">
                <a:avLst/>
              </a:prstGeom>
              <a:ln>
                <a:solidFill>
                  <a:schemeClr val="bg1">
                    <a:lumMod val="65000"/>
                  </a:schemeClr>
                </a:solidFill>
                <a:prstDash val="lgDash"/>
              </a:ln>
            </p:spPr>
            <p:style>
              <a:lnRef idx="1">
                <a:schemeClr val="accent1"/>
              </a:lnRef>
              <a:fillRef idx="0">
                <a:schemeClr val="accent1"/>
              </a:fillRef>
              <a:effectRef idx="0">
                <a:schemeClr val="accent1"/>
              </a:effectRef>
              <a:fontRef idx="minor">
                <a:schemeClr val="tx1"/>
              </a:fontRef>
            </p:style>
          </p:cxnSp>
          <p:cxnSp>
            <p:nvCxnSpPr>
              <p:cNvPr id="18" name="Straight Connector 17">
                <a:extLst>
                  <a:ext uri="{FF2B5EF4-FFF2-40B4-BE49-F238E27FC236}">
                    <a16:creationId xmlns:a16="http://schemas.microsoft.com/office/drawing/2014/main" id="{1DE5E88B-52A2-7A48-8920-BA468C17D026}"/>
                  </a:ext>
                </a:extLst>
              </p:cNvPr>
              <p:cNvCxnSpPr>
                <a:cxnSpLocks/>
              </p:cNvCxnSpPr>
              <p:nvPr/>
            </p:nvCxnSpPr>
            <p:spPr>
              <a:xfrm rot="20704248" flipV="1">
                <a:off x="7487210" y="1781725"/>
                <a:ext cx="1108530" cy="2540970"/>
              </a:xfrm>
              <a:prstGeom prst="line">
                <a:avLst/>
              </a:prstGeom>
              <a:ln>
                <a:solidFill>
                  <a:schemeClr val="bg1">
                    <a:lumMod val="65000"/>
                  </a:schemeClr>
                </a:solidFill>
                <a:prstDash val="lgDash"/>
              </a:ln>
            </p:spPr>
            <p:style>
              <a:lnRef idx="1">
                <a:schemeClr val="accent1"/>
              </a:lnRef>
              <a:fillRef idx="0">
                <a:schemeClr val="accent1"/>
              </a:fillRef>
              <a:effectRef idx="0">
                <a:schemeClr val="accent1"/>
              </a:effectRef>
              <a:fontRef idx="minor">
                <a:schemeClr val="tx1"/>
              </a:fontRef>
            </p:style>
          </p:cxnSp>
          <p:cxnSp>
            <p:nvCxnSpPr>
              <p:cNvPr id="19" name="Straight Connector 18">
                <a:extLst>
                  <a:ext uri="{FF2B5EF4-FFF2-40B4-BE49-F238E27FC236}">
                    <a16:creationId xmlns:a16="http://schemas.microsoft.com/office/drawing/2014/main" id="{66A0D8EF-3D09-FB4A-8B17-1BFC796AAE0E}"/>
                  </a:ext>
                </a:extLst>
              </p:cNvPr>
              <p:cNvCxnSpPr>
                <a:cxnSpLocks/>
              </p:cNvCxnSpPr>
              <p:nvPr/>
            </p:nvCxnSpPr>
            <p:spPr>
              <a:xfrm rot="20704248" flipV="1">
                <a:off x="7488387" y="1673889"/>
                <a:ext cx="2207931" cy="2502599"/>
              </a:xfrm>
              <a:prstGeom prst="line">
                <a:avLst/>
              </a:prstGeom>
              <a:ln>
                <a:solidFill>
                  <a:schemeClr val="bg1">
                    <a:lumMod val="65000"/>
                  </a:schemeClr>
                </a:solidFill>
                <a:prstDash val="lgDash"/>
              </a:ln>
            </p:spPr>
            <p:style>
              <a:lnRef idx="1">
                <a:schemeClr val="accent1"/>
              </a:lnRef>
              <a:fillRef idx="0">
                <a:schemeClr val="accent1"/>
              </a:fillRef>
              <a:effectRef idx="0">
                <a:schemeClr val="accent1"/>
              </a:effectRef>
              <a:fontRef idx="minor">
                <a:schemeClr val="tx1"/>
              </a:fontRef>
            </p:style>
          </p:cxnSp>
          <p:cxnSp>
            <p:nvCxnSpPr>
              <p:cNvPr id="21" name="Straight Connector 20">
                <a:extLst>
                  <a:ext uri="{FF2B5EF4-FFF2-40B4-BE49-F238E27FC236}">
                    <a16:creationId xmlns:a16="http://schemas.microsoft.com/office/drawing/2014/main" id="{EFC52097-450A-044C-8FDA-3A0735F03916}"/>
                  </a:ext>
                </a:extLst>
              </p:cNvPr>
              <p:cNvCxnSpPr>
                <a:cxnSpLocks/>
              </p:cNvCxnSpPr>
              <p:nvPr/>
            </p:nvCxnSpPr>
            <p:spPr>
              <a:xfrm rot="20704248" flipV="1">
                <a:off x="7723209" y="3692308"/>
                <a:ext cx="2985091" cy="363022"/>
              </a:xfrm>
              <a:prstGeom prst="line">
                <a:avLst/>
              </a:prstGeom>
              <a:ln>
                <a:solidFill>
                  <a:schemeClr val="bg1">
                    <a:lumMod val="65000"/>
                  </a:schemeClr>
                </a:solidFill>
                <a:prstDash val="lgDash"/>
              </a:ln>
            </p:spPr>
            <p:style>
              <a:lnRef idx="1">
                <a:schemeClr val="accent1"/>
              </a:lnRef>
              <a:fillRef idx="0">
                <a:schemeClr val="accent1"/>
              </a:fillRef>
              <a:effectRef idx="0">
                <a:schemeClr val="accent1"/>
              </a:effectRef>
              <a:fontRef idx="minor">
                <a:schemeClr val="tx1"/>
              </a:fontRef>
            </p:style>
          </p:cxnSp>
        </p:grpSp>
      </p:grpSp>
      <p:grpSp>
        <p:nvGrpSpPr>
          <p:cNvPr id="35" name="Group 34">
            <a:extLst>
              <a:ext uri="{FF2B5EF4-FFF2-40B4-BE49-F238E27FC236}">
                <a16:creationId xmlns:a16="http://schemas.microsoft.com/office/drawing/2014/main" id="{4C3D90A9-D71C-8149-AE27-02DC07F1E547}"/>
              </a:ext>
            </a:extLst>
          </p:cNvPr>
          <p:cNvGrpSpPr/>
          <p:nvPr/>
        </p:nvGrpSpPr>
        <p:grpSpPr>
          <a:xfrm>
            <a:off x="8040848" y="5356952"/>
            <a:ext cx="2392094" cy="914140"/>
            <a:chOff x="8834967" y="1077687"/>
            <a:chExt cx="2767369" cy="1057552"/>
          </a:xfrm>
        </p:grpSpPr>
        <p:sp>
          <p:nvSpPr>
            <p:cNvPr id="33" name="Rounded Rectangle 32">
              <a:extLst>
                <a:ext uri="{FF2B5EF4-FFF2-40B4-BE49-F238E27FC236}">
                  <a16:creationId xmlns:a16="http://schemas.microsoft.com/office/drawing/2014/main" id="{B74CB68E-084F-8443-9149-61D044457310}"/>
                </a:ext>
              </a:extLst>
            </p:cNvPr>
            <p:cNvSpPr/>
            <p:nvPr/>
          </p:nvSpPr>
          <p:spPr>
            <a:xfrm>
              <a:off x="8834967" y="1077687"/>
              <a:ext cx="2767369" cy="1057552"/>
            </a:xfrm>
            <a:prstGeom prst="roundRect">
              <a:avLst/>
            </a:prstGeom>
            <a:ln w="25400"/>
            <a:effectLst>
              <a:outerShdw blurRad="50800" dist="38100" dir="2700000" algn="tl" rotWithShape="0">
                <a:prstClr val="black">
                  <a:alpha val="40000"/>
                </a:prstClr>
              </a:outerShdw>
            </a:effectLst>
          </p:spPr>
          <p:style>
            <a:lnRef idx="2">
              <a:schemeClr val="accent1"/>
            </a:lnRef>
            <a:fillRef idx="1">
              <a:schemeClr val="lt1"/>
            </a:fillRef>
            <a:effectRef idx="0">
              <a:schemeClr val="accent1"/>
            </a:effectRef>
            <a:fontRef idx="minor">
              <a:schemeClr val="dk1"/>
            </a:fontRef>
          </p:style>
          <p:txBody>
            <a:bodyPr rtlCol="0" anchor="ctr"/>
            <a:lstStyle/>
            <a:p>
              <a:pPr algn="ctr"/>
              <a:endParaRPr lang="en-US"/>
            </a:p>
          </p:txBody>
        </p:sp>
        <p:sp>
          <p:nvSpPr>
            <p:cNvPr id="34" name="TextBox 33">
              <a:extLst>
                <a:ext uri="{FF2B5EF4-FFF2-40B4-BE49-F238E27FC236}">
                  <a16:creationId xmlns:a16="http://schemas.microsoft.com/office/drawing/2014/main" id="{0F802256-2509-DF49-B10E-A8F5571080F0}"/>
                </a:ext>
              </a:extLst>
            </p:cNvPr>
            <p:cNvSpPr txBox="1"/>
            <p:nvPr/>
          </p:nvSpPr>
          <p:spPr>
            <a:xfrm>
              <a:off x="8900918" y="1129410"/>
              <a:ext cx="2635466" cy="954107"/>
            </a:xfrm>
            <a:prstGeom prst="rect">
              <a:avLst/>
            </a:prstGeom>
            <a:noFill/>
          </p:spPr>
          <p:txBody>
            <a:bodyPr wrap="square" rtlCol="0">
              <a:spAutoFit/>
            </a:bodyPr>
            <a:lstStyle/>
            <a:p>
              <a:pPr algn="ctr"/>
              <a:r>
                <a:rPr lang="en-US" sz="2400" b="1" dirty="0">
                  <a:latin typeface="Calibri" panose="020F0502020204030204" pitchFamily="34" charset="0"/>
                  <a:cs typeface="Calibri" panose="020F0502020204030204" pitchFamily="34" charset="0"/>
                </a:rPr>
                <a:t>The Space of</a:t>
              </a:r>
            </a:p>
            <a:p>
              <a:pPr algn="ctr"/>
              <a:r>
                <a:rPr lang="en-US" sz="2400" b="1" dirty="0">
                  <a:latin typeface="Calibri" panose="020F0502020204030204" pitchFamily="34" charset="0"/>
                  <a:cs typeface="Calibri" panose="020F0502020204030204" pitchFamily="34" charset="0"/>
                </a:rPr>
                <a:t>All Images</a:t>
              </a:r>
            </a:p>
          </p:txBody>
        </p:sp>
      </p:grpSp>
      <p:pic>
        <p:nvPicPr>
          <p:cNvPr id="54" name="Picture 53" descr="A cat sitting on a bench&#10;&#10;Description automatically generated">
            <a:extLst>
              <a:ext uri="{FF2B5EF4-FFF2-40B4-BE49-F238E27FC236}">
                <a16:creationId xmlns:a16="http://schemas.microsoft.com/office/drawing/2014/main" id="{6BBFE862-6D37-5E45-8433-B9F986F71152}"/>
              </a:ext>
            </a:extLst>
          </p:cNvPr>
          <p:cNvPicPr>
            <a:picLocks noChangeAspect="1"/>
          </p:cNvPicPr>
          <p:nvPr/>
        </p:nvPicPr>
        <p:blipFill rotWithShape="1">
          <a:blip r:embed="rId5"/>
          <a:srcRect l="17201" t="9223" r="3864"/>
          <a:stretch/>
        </p:blipFill>
        <p:spPr>
          <a:xfrm>
            <a:off x="11234150" y="2786693"/>
            <a:ext cx="616486" cy="948052"/>
          </a:xfrm>
          <a:prstGeom prst="rect">
            <a:avLst/>
          </a:prstGeom>
          <a:ln>
            <a:noFill/>
          </a:ln>
          <a:effectLst>
            <a:outerShdw blurRad="292100" dist="139700" dir="2700000" algn="tl" rotWithShape="0">
              <a:srgbClr val="333333">
                <a:alpha val="65000"/>
              </a:srgbClr>
            </a:outerShdw>
          </a:effectLst>
        </p:spPr>
      </p:pic>
      <p:pic>
        <p:nvPicPr>
          <p:cNvPr id="56" name="Picture 55">
            <a:extLst>
              <a:ext uri="{FF2B5EF4-FFF2-40B4-BE49-F238E27FC236}">
                <a16:creationId xmlns:a16="http://schemas.microsoft.com/office/drawing/2014/main" id="{F982F53F-44BE-B242-BF5D-D3F822B175AB}"/>
              </a:ext>
            </a:extLst>
          </p:cNvPr>
          <p:cNvPicPr>
            <a:picLocks noChangeAspect="1"/>
          </p:cNvPicPr>
          <p:nvPr/>
        </p:nvPicPr>
        <p:blipFill>
          <a:blip r:embed="rId6"/>
          <a:stretch>
            <a:fillRect/>
          </a:stretch>
        </p:blipFill>
        <p:spPr>
          <a:xfrm>
            <a:off x="6784135" y="1289585"/>
            <a:ext cx="826080" cy="946796"/>
          </a:xfrm>
          <a:prstGeom prst="rect">
            <a:avLst/>
          </a:prstGeom>
          <a:ln>
            <a:noFill/>
          </a:ln>
          <a:effectLst>
            <a:outerShdw blurRad="292100" dist="139700" dir="2700000" algn="tl" rotWithShape="0">
              <a:srgbClr val="333333">
                <a:alpha val="65000"/>
              </a:srgbClr>
            </a:outerShdw>
          </a:effectLst>
        </p:spPr>
      </p:pic>
      <p:pic>
        <p:nvPicPr>
          <p:cNvPr id="57" name="Picture 56">
            <a:extLst>
              <a:ext uri="{FF2B5EF4-FFF2-40B4-BE49-F238E27FC236}">
                <a16:creationId xmlns:a16="http://schemas.microsoft.com/office/drawing/2014/main" id="{5C29D631-0A84-5F4F-8B2C-CC01070FC849}"/>
              </a:ext>
            </a:extLst>
          </p:cNvPr>
          <p:cNvPicPr>
            <a:picLocks noChangeAspect="1"/>
          </p:cNvPicPr>
          <p:nvPr/>
        </p:nvPicPr>
        <p:blipFill rotWithShape="1">
          <a:blip r:embed="rId7"/>
          <a:srcRect l="15283" r="12864"/>
          <a:stretch/>
        </p:blipFill>
        <p:spPr>
          <a:xfrm>
            <a:off x="8073003" y="1420387"/>
            <a:ext cx="862499" cy="857451"/>
          </a:xfrm>
          <a:prstGeom prst="rect">
            <a:avLst/>
          </a:prstGeom>
          <a:ln>
            <a:noFill/>
          </a:ln>
          <a:effectLst>
            <a:outerShdw blurRad="292100" dist="139700" dir="2700000" algn="tl" rotWithShape="0">
              <a:srgbClr val="333333">
                <a:alpha val="65000"/>
              </a:srgbClr>
            </a:outerShdw>
          </a:effectLst>
        </p:spPr>
      </p:pic>
      <p:pic>
        <p:nvPicPr>
          <p:cNvPr id="58" name="Picture 57" descr="A toaster sitting on a table&#10;&#10;Description automatically generated">
            <a:extLst>
              <a:ext uri="{FF2B5EF4-FFF2-40B4-BE49-F238E27FC236}">
                <a16:creationId xmlns:a16="http://schemas.microsoft.com/office/drawing/2014/main" id="{32095AEE-84A9-764B-BE1A-0AB4B72E6F24}"/>
              </a:ext>
            </a:extLst>
          </p:cNvPr>
          <p:cNvPicPr>
            <a:picLocks noChangeAspect="1"/>
          </p:cNvPicPr>
          <p:nvPr/>
        </p:nvPicPr>
        <p:blipFill rotWithShape="1">
          <a:blip r:embed="rId8"/>
          <a:srcRect l="18421" t="9951" r="11634"/>
          <a:stretch/>
        </p:blipFill>
        <p:spPr>
          <a:xfrm>
            <a:off x="6296191" y="2735707"/>
            <a:ext cx="988762" cy="848643"/>
          </a:xfrm>
          <a:prstGeom prst="rect">
            <a:avLst/>
          </a:prstGeom>
          <a:ln>
            <a:noFill/>
          </a:ln>
          <a:effectLst>
            <a:outerShdw blurRad="292100" dist="139700" dir="2700000" algn="tl" rotWithShape="0">
              <a:srgbClr val="333333">
                <a:alpha val="65000"/>
              </a:srgbClr>
            </a:outerShdw>
          </a:effectLst>
        </p:spPr>
      </p:pic>
      <p:pic>
        <p:nvPicPr>
          <p:cNvPr id="59" name="Picture 58" descr="A picture containing indoor, sitting, table, white&#10;&#10;Description automatically generated">
            <a:extLst>
              <a:ext uri="{FF2B5EF4-FFF2-40B4-BE49-F238E27FC236}">
                <a16:creationId xmlns:a16="http://schemas.microsoft.com/office/drawing/2014/main" id="{17418936-BCA7-B544-9DB1-9770A50176A3}"/>
              </a:ext>
            </a:extLst>
          </p:cNvPr>
          <p:cNvPicPr>
            <a:picLocks noChangeAspect="1"/>
          </p:cNvPicPr>
          <p:nvPr/>
        </p:nvPicPr>
        <p:blipFill>
          <a:blip r:embed="rId9"/>
          <a:stretch>
            <a:fillRect/>
          </a:stretch>
        </p:blipFill>
        <p:spPr>
          <a:xfrm>
            <a:off x="7518687" y="2589974"/>
            <a:ext cx="1188712" cy="891833"/>
          </a:xfrm>
          <a:prstGeom prst="rect">
            <a:avLst/>
          </a:prstGeom>
          <a:ln>
            <a:noFill/>
          </a:ln>
          <a:effectLst>
            <a:outerShdw blurRad="292100" dist="139700" dir="2700000" algn="tl" rotWithShape="0">
              <a:srgbClr val="333333">
                <a:alpha val="65000"/>
              </a:srgbClr>
            </a:outerShdw>
          </a:effectLst>
        </p:spPr>
      </p:pic>
      <p:pic>
        <p:nvPicPr>
          <p:cNvPr id="60" name="Picture 59" descr="A cat sitting on top of a wooden table&#10;&#10;Description automatically generated">
            <a:extLst>
              <a:ext uri="{FF2B5EF4-FFF2-40B4-BE49-F238E27FC236}">
                <a16:creationId xmlns:a16="http://schemas.microsoft.com/office/drawing/2014/main" id="{41B2FFFF-B8EE-4648-B3C9-3869F954BB6F}"/>
              </a:ext>
            </a:extLst>
          </p:cNvPr>
          <p:cNvPicPr>
            <a:picLocks noChangeAspect="1"/>
          </p:cNvPicPr>
          <p:nvPr/>
        </p:nvPicPr>
        <p:blipFill>
          <a:blip r:embed="rId10"/>
          <a:stretch>
            <a:fillRect/>
          </a:stretch>
        </p:blipFill>
        <p:spPr>
          <a:xfrm>
            <a:off x="10766554" y="4303997"/>
            <a:ext cx="738025" cy="882871"/>
          </a:xfrm>
          <a:prstGeom prst="rect">
            <a:avLst/>
          </a:prstGeom>
        </p:spPr>
      </p:pic>
      <p:pic>
        <p:nvPicPr>
          <p:cNvPr id="61" name="Picture 60" descr="A cat sitting on a table&#10;&#10;Description automatically generated">
            <a:extLst>
              <a:ext uri="{FF2B5EF4-FFF2-40B4-BE49-F238E27FC236}">
                <a16:creationId xmlns:a16="http://schemas.microsoft.com/office/drawing/2014/main" id="{91B265D3-07E8-084A-B69D-251C6C904294}"/>
              </a:ext>
            </a:extLst>
          </p:cNvPr>
          <p:cNvPicPr>
            <a:picLocks noChangeAspect="1"/>
          </p:cNvPicPr>
          <p:nvPr/>
        </p:nvPicPr>
        <p:blipFill>
          <a:blip r:embed="rId11"/>
          <a:stretch>
            <a:fillRect/>
          </a:stretch>
        </p:blipFill>
        <p:spPr>
          <a:xfrm>
            <a:off x="9423259" y="4179046"/>
            <a:ext cx="1139165" cy="854374"/>
          </a:xfrm>
          <a:prstGeom prst="rect">
            <a:avLst/>
          </a:prstGeom>
        </p:spPr>
      </p:pic>
      <p:pic>
        <p:nvPicPr>
          <p:cNvPr id="62" name="Picture 61" descr="A cat that is lying down and looking at the camera&#10;&#10;Description automatically generated">
            <a:extLst>
              <a:ext uri="{FF2B5EF4-FFF2-40B4-BE49-F238E27FC236}">
                <a16:creationId xmlns:a16="http://schemas.microsoft.com/office/drawing/2014/main" id="{0997D4D0-79D0-BE4B-BD91-DD7328AF749F}"/>
              </a:ext>
            </a:extLst>
          </p:cNvPr>
          <p:cNvPicPr>
            <a:picLocks noChangeAspect="1"/>
          </p:cNvPicPr>
          <p:nvPr/>
        </p:nvPicPr>
        <p:blipFill rotWithShape="1">
          <a:blip r:embed="rId12"/>
          <a:srcRect l="17107" t="7120" r="24274" b="3636"/>
          <a:stretch/>
        </p:blipFill>
        <p:spPr>
          <a:xfrm>
            <a:off x="10156263" y="3178211"/>
            <a:ext cx="883196" cy="898169"/>
          </a:xfrm>
          <a:prstGeom prst="rect">
            <a:avLst/>
          </a:prstGeom>
        </p:spPr>
      </p:pic>
    </p:spTree>
    <p:extLst>
      <p:ext uri="{BB962C8B-B14F-4D97-AF65-F5344CB8AC3E}">
        <p14:creationId xmlns:p14="http://schemas.microsoft.com/office/powerpoint/2010/main" val="1809774798"/>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0" presetClass="entr" presetSubtype="0" fill="hold" nodeType="clickEffect">
                                  <p:stCondLst>
                                    <p:cond delay="0"/>
                                  </p:stCondLst>
                                  <p:childTnLst>
                                    <p:set>
                                      <p:cBhvr>
                                        <p:cTn id="6" dur="1" fill="hold">
                                          <p:stCondLst>
                                            <p:cond delay="0"/>
                                          </p:stCondLst>
                                        </p:cTn>
                                        <p:tgtEl>
                                          <p:spTgt spid="6"/>
                                        </p:tgtEl>
                                        <p:attrNameLst>
                                          <p:attrName>style.visibility</p:attrName>
                                        </p:attrNameLst>
                                      </p:cBhvr>
                                      <p:to>
                                        <p:strVal val="visible"/>
                                      </p:to>
                                    </p:set>
                                    <p:animEffect transition="in" filter="fade">
                                      <p:cBhvr>
                                        <p:cTn id="7" dur="500"/>
                                        <p:tgtEl>
                                          <p:spTgt spid="6"/>
                                        </p:tgtEl>
                                      </p:cBhvr>
                                    </p:animEffect>
                                  </p:childTnLst>
                                </p:cTn>
                              </p:par>
                              <p:par>
                                <p:cTn id="8" presetID="10" presetClass="entr" presetSubtype="0" fill="hold" nodeType="withEffect">
                                  <p:stCondLst>
                                    <p:cond delay="0"/>
                                  </p:stCondLst>
                                  <p:childTnLst>
                                    <p:set>
                                      <p:cBhvr>
                                        <p:cTn id="9" dur="1" fill="hold">
                                          <p:stCondLst>
                                            <p:cond delay="0"/>
                                          </p:stCondLst>
                                        </p:cTn>
                                        <p:tgtEl>
                                          <p:spTgt spid="35"/>
                                        </p:tgtEl>
                                        <p:attrNameLst>
                                          <p:attrName>style.visibility</p:attrName>
                                        </p:attrNameLst>
                                      </p:cBhvr>
                                      <p:to>
                                        <p:strVal val="visible"/>
                                      </p:to>
                                    </p:set>
                                    <p:animEffect transition="in" filter="fade">
                                      <p:cBhvr>
                                        <p:cTn id="10" dur="500"/>
                                        <p:tgtEl>
                                          <p:spTgt spid="35"/>
                                        </p:tgtEl>
                                      </p:cBhvr>
                                    </p:animEffect>
                                  </p:childTnLst>
                                </p:cTn>
                              </p:par>
                            </p:childTnLst>
                          </p:cTn>
                        </p:par>
                      </p:childTnLst>
                    </p:cTn>
                  </p:par>
                  <p:par>
                    <p:cTn id="11" fill="hold">
                      <p:stCondLst>
                        <p:cond delay="indefinite"/>
                      </p:stCondLst>
                      <p:childTnLst>
                        <p:par>
                          <p:cTn id="12" fill="hold">
                            <p:stCondLst>
                              <p:cond delay="0"/>
                            </p:stCondLst>
                            <p:childTnLst>
                              <p:par>
                                <p:cTn id="13" presetID="10" presetClass="entr" presetSubtype="0" fill="hold" nodeType="clickEffect">
                                  <p:stCondLst>
                                    <p:cond delay="0"/>
                                  </p:stCondLst>
                                  <p:childTnLst>
                                    <p:set>
                                      <p:cBhvr>
                                        <p:cTn id="14" dur="1" fill="hold">
                                          <p:stCondLst>
                                            <p:cond delay="0"/>
                                          </p:stCondLst>
                                        </p:cTn>
                                        <p:tgtEl>
                                          <p:spTgt spid="56"/>
                                        </p:tgtEl>
                                        <p:attrNameLst>
                                          <p:attrName>style.visibility</p:attrName>
                                        </p:attrNameLst>
                                      </p:cBhvr>
                                      <p:to>
                                        <p:strVal val="visible"/>
                                      </p:to>
                                    </p:set>
                                    <p:animEffect transition="in" filter="fade">
                                      <p:cBhvr>
                                        <p:cTn id="15" dur="500"/>
                                        <p:tgtEl>
                                          <p:spTgt spid="56"/>
                                        </p:tgtEl>
                                      </p:cBhvr>
                                    </p:animEffect>
                                  </p:childTnLst>
                                </p:cTn>
                              </p:par>
                              <p:par>
                                <p:cTn id="16" presetID="10" presetClass="entr" presetSubtype="0" fill="hold" nodeType="withEffect">
                                  <p:stCondLst>
                                    <p:cond delay="0"/>
                                  </p:stCondLst>
                                  <p:childTnLst>
                                    <p:set>
                                      <p:cBhvr>
                                        <p:cTn id="17" dur="1" fill="hold">
                                          <p:stCondLst>
                                            <p:cond delay="0"/>
                                          </p:stCondLst>
                                        </p:cTn>
                                        <p:tgtEl>
                                          <p:spTgt spid="62"/>
                                        </p:tgtEl>
                                        <p:attrNameLst>
                                          <p:attrName>style.visibility</p:attrName>
                                        </p:attrNameLst>
                                      </p:cBhvr>
                                      <p:to>
                                        <p:strVal val="visible"/>
                                      </p:to>
                                    </p:set>
                                    <p:animEffect transition="in" filter="fade">
                                      <p:cBhvr>
                                        <p:cTn id="18" dur="500"/>
                                        <p:tgtEl>
                                          <p:spTgt spid="62"/>
                                        </p:tgtEl>
                                      </p:cBhvr>
                                    </p:animEffect>
                                  </p:childTnLst>
                                </p:cTn>
                              </p:par>
                            </p:childTnLst>
                          </p:cTn>
                        </p:par>
                        <p:par>
                          <p:cTn id="19" fill="hold">
                            <p:stCondLst>
                              <p:cond delay="500"/>
                            </p:stCondLst>
                            <p:childTnLst>
                              <p:par>
                                <p:cTn id="20" presetID="10" presetClass="entr" presetSubtype="0" fill="hold" nodeType="afterEffect">
                                  <p:stCondLst>
                                    <p:cond delay="0"/>
                                  </p:stCondLst>
                                  <p:childTnLst>
                                    <p:set>
                                      <p:cBhvr>
                                        <p:cTn id="21" dur="1" fill="hold">
                                          <p:stCondLst>
                                            <p:cond delay="0"/>
                                          </p:stCondLst>
                                        </p:cTn>
                                        <p:tgtEl>
                                          <p:spTgt spid="58"/>
                                        </p:tgtEl>
                                        <p:attrNameLst>
                                          <p:attrName>style.visibility</p:attrName>
                                        </p:attrNameLst>
                                      </p:cBhvr>
                                      <p:to>
                                        <p:strVal val="visible"/>
                                      </p:to>
                                    </p:set>
                                    <p:animEffect transition="in" filter="fade">
                                      <p:cBhvr>
                                        <p:cTn id="22" dur="500"/>
                                        <p:tgtEl>
                                          <p:spTgt spid="58"/>
                                        </p:tgtEl>
                                      </p:cBhvr>
                                    </p:animEffect>
                                  </p:childTnLst>
                                </p:cTn>
                              </p:par>
                              <p:par>
                                <p:cTn id="23" presetID="10" presetClass="entr" presetSubtype="0" fill="hold" nodeType="withEffect">
                                  <p:stCondLst>
                                    <p:cond delay="0"/>
                                  </p:stCondLst>
                                  <p:childTnLst>
                                    <p:set>
                                      <p:cBhvr>
                                        <p:cTn id="24" dur="1" fill="hold">
                                          <p:stCondLst>
                                            <p:cond delay="0"/>
                                          </p:stCondLst>
                                        </p:cTn>
                                        <p:tgtEl>
                                          <p:spTgt spid="61"/>
                                        </p:tgtEl>
                                        <p:attrNameLst>
                                          <p:attrName>style.visibility</p:attrName>
                                        </p:attrNameLst>
                                      </p:cBhvr>
                                      <p:to>
                                        <p:strVal val="visible"/>
                                      </p:to>
                                    </p:set>
                                    <p:animEffect transition="in" filter="fade">
                                      <p:cBhvr>
                                        <p:cTn id="25" dur="500"/>
                                        <p:tgtEl>
                                          <p:spTgt spid="61"/>
                                        </p:tgtEl>
                                      </p:cBhvr>
                                    </p:animEffect>
                                  </p:childTnLst>
                                </p:cTn>
                              </p:par>
                            </p:childTnLst>
                          </p:cTn>
                        </p:par>
                        <p:par>
                          <p:cTn id="26" fill="hold">
                            <p:stCondLst>
                              <p:cond delay="1000"/>
                            </p:stCondLst>
                            <p:childTnLst>
                              <p:par>
                                <p:cTn id="27" presetID="10" presetClass="entr" presetSubtype="0" fill="hold" nodeType="afterEffect">
                                  <p:stCondLst>
                                    <p:cond delay="0"/>
                                  </p:stCondLst>
                                  <p:childTnLst>
                                    <p:set>
                                      <p:cBhvr>
                                        <p:cTn id="28" dur="1" fill="hold">
                                          <p:stCondLst>
                                            <p:cond delay="0"/>
                                          </p:stCondLst>
                                        </p:cTn>
                                        <p:tgtEl>
                                          <p:spTgt spid="59"/>
                                        </p:tgtEl>
                                        <p:attrNameLst>
                                          <p:attrName>style.visibility</p:attrName>
                                        </p:attrNameLst>
                                      </p:cBhvr>
                                      <p:to>
                                        <p:strVal val="visible"/>
                                      </p:to>
                                    </p:set>
                                    <p:animEffect transition="in" filter="fade">
                                      <p:cBhvr>
                                        <p:cTn id="29" dur="500"/>
                                        <p:tgtEl>
                                          <p:spTgt spid="59"/>
                                        </p:tgtEl>
                                      </p:cBhvr>
                                    </p:animEffect>
                                  </p:childTnLst>
                                </p:cTn>
                              </p:par>
                              <p:par>
                                <p:cTn id="30" presetID="10" presetClass="entr" presetSubtype="0" fill="hold" nodeType="withEffect">
                                  <p:stCondLst>
                                    <p:cond delay="0"/>
                                  </p:stCondLst>
                                  <p:childTnLst>
                                    <p:set>
                                      <p:cBhvr>
                                        <p:cTn id="31" dur="1" fill="hold">
                                          <p:stCondLst>
                                            <p:cond delay="0"/>
                                          </p:stCondLst>
                                        </p:cTn>
                                        <p:tgtEl>
                                          <p:spTgt spid="60"/>
                                        </p:tgtEl>
                                        <p:attrNameLst>
                                          <p:attrName>style.visibility</p:attrName>
                                        </p:attrNameLst>
                                      </p:cBhvr>
                                      <p:to>
                                        <p:strVal val="visible"/>
                                      </p:to>
                                    </p:set>
                                    <p:animEffect transition="in" filter="fade">
                                      <p:cBhvr>
                                        <p:cTn id="32" dur="500"/>
                                        <p:tgtEl>
                                          <p:spTgt spid="60"/>
                                        </p:tgtEl>
                                      </p:cBhvr>
                                    </p:animEffect>
                                  </p:childTnLst>
                                </p:cTn>
                              </p:par>
                            </p:childTnLst>
                          </p:cTn>
                        </p:par>
                        <p:par>
                          <p:cTn id="33" fill="hold">
                            <p:stCondLst>
                              <p:cond delay="1500"/>
                            </p:stCondLst>
                            <p:childTnLst>
                              <p:par>
                                <p:cTn id="34" presetID="10" presetClass="entr" presetSubtype="0" fill="hold" nodeType="afterEffect">
                                  <p:stCondLst>
                                    <p:cond delay="0"/>
                                  </p:stCondLst>
                                  <p:childTnLst>
                                    <p:set>
                                      <p:cBhvr>
                                        <p:cTn id="35" dur="1" fill="hold">
                                          <p:stCondLst>
                                            <p:cond delay="0"/>
                                          </p:stCondLst>
                                        </p:cTn>
                                        <p:tgtEl>
                                          <p:spTgt spid="57"/>
                                        </p:tgtEl>
                                        <p:attrNameLst>
                                          <p:attrName>style.visibility</p:attrName>
                                        </p:attrNameLst>
                                      </p:cBhvr>
                                      <p:to>
                                        <p:strVal val="visible"/>
                                      </p:to>
                                    </p:set>
                                    <p:animEffect transition="in" filter="fade">
                                      <p:cBhvr>
                                        <p:cTn id="36" dur="500"/>
                                        <p:tgtEl>
                                          <p:spTgt spid="57"/>
                                        </p:tgtEl>
                                      </p:cBhvr>
                                    </p:animEffect>
                                  </p:childTnLst>
                                </p:cTn>
                              </p:par>
                              <p:par>
                                <p:cTn id="37" presetID="10" presetClass="entr" presetSubtype="0" fill="hold" nodeType="withEffect">
                                  <p:stCondLst>
                                    <p:cond delay="0"/>
                                  </p:stCondLst>
                                  <p:childTnLst>
                                    <p:set>
                                      <p:cBhvr>
                                        <p:cTn id="38" dur="1" fill="hold">
                                          <p:stCondLst>
                                            <p:cond delay="0"/>
                                          </p:stCondLst>
                                        </p:cTn>
                                        <p:tgtEl>
                                          <p:spTgt spid="54"/>
                                        </p:tgtEl>
                                        <p:attrNameLst>
                                          <p:attrName>style.visibility</p:attrName>
                                        </p:attrNameLst>
                                      </p:cBhvr>
                                      <p:to>
                                        <p:strVal val="visible"/>
                                      </p:to>
                                    </p:set>
                                    <p:animEffect transition="in" filter="fade">
                                      <p:cBhvr>
                                        <p:cTn id="39" dur="500"/>
                                        <p:tgtEl>
                                          <p:spTgt spid="54"/>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pSp>
        <p:nvGrpSpPr>
          <p:cNvPr id="37" name="Group 36">
            <a:extLst>
              <a:ext uri="{FF2B5EF4-FFF2-40B4-BE49-F238E27FC236}">
                <a16:creationId xmlns:a16="http://schemas.microsoft.com/office/drawing/2014/main" id="{D02B1655-351B-A84A-B040-C14E3275F6A1}"/>
              </a:ext>
            </a:extLst>
          </p:cNvPr>
          <p:cNvGrpSpPr/>
          <p:nvPr/>
        </p:nvGrpSpPr>
        <p:grpSpPr>
          <a:xfrm rot="778133">
            <a:off x="6274444" y="993025"/>
            <a:ext cx="6162914" cy="5332119"/>
            <a:chOff x="7487210" y="1673889"/>
            <a:chExt cx="3221090" cy="2786869"/>
          </a:xfrm>
        </p:grpSpPr>
        <p:cxnSp>
          <p:nvCxnSpPr>
            <p:cNvPr id="38" name="Straight Connector 37">
              <a:extLst>
                <a:ext uri="{FF2B5EF4-FFF2-40B4-BE49-F238E27FC236}">
                  <a16:creationId xmlns:a16="http://schemas.microsoft.com/office/drawing/2014/main" id="{F10EA9EC-6F4D-EF4D-9E07-C610C1B98E1F}"/>
                </a:ext>
              </a:extLst>
            </p:cNvPr>
            <p:cNvCxnSpPr>
              <a:cxnSpLocks/>
            </p:cNvCxnSpPr>
            <p:nvPr/>
          </p:nvCxnSpPr>
          <p:spPr>
            <a:xfrm flipV="1">
              <a:off x="7830983" y="1863029"/>
              <a:ext cx="2521220" cy="2597729"/>
            </a:xfrm>
            <a:prstGeom prst="line">
              <a:avLst/>
            </a:prstGeom>
            <a:ln>
              <a:solidFill>
                <a:schemeClr val="bg1">
                  <a:lumMod val="65000"/>
                </a:schemeClr>
              </a:solidFill>
              <a:prstDash val="lgDash"/>
            </a:ln>
          </p:spPr>
          <p:style>
            <a:lnRef idx="1">
              <a:schemeClr val="accent1"/>
            </a:lnRef>
            <a:fillRef idx="0">
              <a:schemeClr val="accent1"/>
            </a:fillRef>
            <a:effectRef idx="0">
              <a:schemeClr val="accent1"/>
            </a:effectRef>
            <a:fontRef idx="minor">
              <a:schemeClr val="tx1"/>
            </a:fontRef>
          </p:style>
        </p:cxnSp>
        <p:cxnSp>
          <p:nvCxnSpPr>
            <p:cNvPr id="39" name="Straight Connector 38">
              <a:extLst>
                <a:ext uri="{FF2B5EF4-FFF2-40B4-BE49-F238E27FC236}">
                  <a16:creationId xmlns:a16="http://schemas.microsoft.com/office/drawing/2014/main" id="{0830737F-BA12-F84B-8894-928C358F6322}"/>
                </a:ext>
              </a:extLst>
            </p:cNvPr>
            <p:cNvCxnSpPr>
              <a:cxnSpLocks/>
            </p:cNvCxnSpPr>
            <p:nvPr/>
          </p:nvCxnSpPr>
          <p:spPr>
            <a:xfrm rot="20704248" flipV="1">
              <a:off x="7487210" y="1781725"/>
              <a:ext cx="1108530" cy="2540970"/>
            </a:xfrm>
            <a:prstGeom prst="line">
              <a:avLst/>
            </a:prstGeom>
            <a:ln>
              <a:solidFill>
                <a:schemeClr val="bg1">
                  <a:lumMod val="65000"/>
                </a:schemeClr>
              </a:solidFill>
              <a:prstDash val="lgDash"/>
            </a:ln>
          </p:spPr>
          <p:style>
            <a:lnRef idx="1">
              <a:schemeClr val="accent1"/>
            </a:lnRef>
            <a:fillRef idx="0">
              <a:schemeClr val="accent1"/>
            </a:fillRef>
            <a:effectRef idx="0">
              <a:schemeClr val="accent1"/>
            </a:effectRef>
            <a:fontRef idx="minor">
              <a:schemeClr val="tx1"/>
            </a:fontRef>
          </p:style>
        </p:cxnSp>
        <p:cxnSp>
          <p:nvCxnSpPr>
            <p:cNvPr id="40" name="Straight Connector 39">
              <a:extLst>
                <a:ext uri="{FF2B5EF4-FFF2-40B4-BE49-F238E27FC236}">
                  <a16:creationId xmlns:a16="http://schemas.microsoft.com/office/drawing/2014/main" id="{72908348-E5CD-784D-A476-87A0B978D325}"/>
                </a:ext>
              </a:extLst>
            </p:cNvPr>
            <p:cNvCxnSpPr>
              <a:cxnSpLocks/>
            </p:cNvCxnSpPr>
            <p:nvPr/>
          </p:nvCxnSpPr>
          <p:spPr>
            <a:xfrm rot="20704248" flipV="1">
              <a:off x="7488387" y="1673889"/>
              <a:ext cx="2207931" cy="2502599"/>
            </a:xfrm>
            <a:prstGeom prst="line">
              <a:avLst/>
            </a:prstGeom>
            <a:ln>
              <a:solidFill>
                <a:schemeClr val="bg1">
                  <a:lumMod val="65000"/>
                </a:schemeClr>
              </a:solidFill>
              <a:prstDash val="lgDash"/>
            </a:ln>
          </p:spPr>
          <p:style>
            <a:lnRef idx="1">
              <a:schemeClr val="accent1"/>
            </a:lnRef>
            <a:fillRef idx="0">
              <a:schemeClr val="accent1"/>
            </a:fillRef>
            <a:effectRef idx="0">
              <a:schemeClr val="accent1"/>
            </a:effectRef>
            <a:fontRef idx="minor">
              <a:schemeClr val="tx1"/>
            </a:fontRef>
          </p:style>
        </p:cxnSp>
        <p:cxnSp>
          <p:nvCxnSpPr>
            <p:cNvPr id="41" name="Straight Connector 40">
              <a:extLst>
                <a:ext uri="{FF2B5EF4-FFF2-40B4-BE49-F238E27FC236}">
                  <a16:creationId xmlns:a16="http://schemas.microsoft.com/office/drawing/2014/main" id="{09DEA459-EFCF-7044-A718-D5AB6049B461}"/>
                </a:ext>
              </a:extLst>
            </p:cNvPr>
            <p:cNvCxnSpPr>
              <a:cxnSpLocks/>
            </p:cNvCxnSpPr>
            <p:nvPr/>
          </p:nvCxnSpPr>
          <p:spPr>
            <a:xfrm rot="20704248" flipV="1">
              <a:off x="7723209" y="3692308"/>
              <a:ext cx="2985091" cy="363022"/>
            </a:xfrm>
            <a:prstGeom prst="line">
              <a:avLst/>
            </a:prstGeom>
            <a:ln>
              <a:solidFill>
                <a:schemeClr val="bg1">
                  <a:lumMod val="65000"/>
                </a:schemeClr>
              </a:solidFill>
              <a:prstDash val="lgDash"/>
            </a:ln>
          </p:spPr>
          <p:style>
            <a:lnRef idx="1">
              <a:schemeClr val="accent1"/>
            </a:lnRef>
            <a:fillRef idx="0">
              <a:schemeClr val="accent1"/>
            </a:fillRef>
            <a:effectRef idx="0">
              <a:schemeClr val="accent1"/>
            </a:effectRef>
            <a:fontRef idx="minor">
              <a:schemeClr val="tx1"/>
            </a:fontRef>
          </p:style>
        </p:cxnSp>
      </p:grpSp>
      <p:pic>
        <p:nvPicPr>
          <p:cNvPr id="50" name="Picture 49" descr="A cat sitting on a bench&#10;&#10;Description automatically generated">
            <a:extLst>
              <a:ext uri="{FF2B5EF4-FFF2-40B4-BE49-F238E27FC236}">
                <a16:creationId xmlns:a16="http://schemas.microsoft.com/office/drawing/2014/main" id="{0991636E-F0B6-0B41-BF14-D8FD6682FB8A}"/>
              </a:ext>
            </a:extLst>
          </p:cNvPr>
          <p:cNvPicPr>
            <a:picLocks noChangeAspect="1"/>
          </p:cNvPicPr>
          <p:nvPr/>
        </p:nvPicPr>
        <p:blipFill rotWithShape="1">
          <a:blip r:embed="rId3"/>
          <a:srcRect l="17201" t="9223" r="3864"/>
          <a:stretch/>
        </p:blipFill>
        <p:spPr>
          <a:xfrm>
            <a:off x="11234150" y="2786693"/>
            <a:ext cx="616486" cy="948052"/>
          </a:xfrm>
          <a:prstGeom prst="rect">
            <a:avLst/>
          </a:prstGeom>
          <a:ln>
            <a:noFill/>
          </a:ln>
          <a:effectLst>
            <a:outerShdw blurRad="292100" dist="139700" dir="2700000" algn="tl" rotWithShape="0">
              <a:srgbClr val="333333">
                <a:alpha val="65000"/>
              </a:srgbClr>
            </a:outerShdw>
          </a:effectLst>
        </p:spPr>
      </p:pic>
      <p:pic>
        <p:nvPicPr>
          <p:cNvPr id="51" name="Picture 50">
            <a:extLst>
              <a:ext uri="{FF2B5EF4-FFF2-40B4-BE49-F238E27FC236}">
                <a16:creationId xmlns:a16="http://schemas.microsoft.com/office/drawing/2014/main" id="{AEF39175-D6D3-604A-889F-4E02D80C3D3C}"/>
              </a:ext>
            </a:extLst>
          </p:cNvPr>
          <p:cNvPicPr>
            <a:picLocks noChangeAspect="1"/>
          </p:cNvPicPr>
          <p:nvPr/>
        </p:nvPicPr>
        <p:blipFill>
          <a:blip r:embed="rId4"/>
          <a:stretch>
            <a:fillRect/>
          </a:stretch>
        </p:blipFill>
        <p:spPr>
          <a:xfrm>
            <a:off x="6784135" y="1289585"/>
            <a:ext cx="826080" cy="946796"/>
          </a:xfrm>
          <a:prstGeom prst="rect">
            <a:avLst/>
          </a:prstGeom>
          <a:ln>
            <a:noFill/>
          </a:ln>
          <a:effectLst>
            <a:outerShdw blurRad="292100" dist="139700" dir="2700000" algn="tl" rotWithShape="0">
              <a:srgbClr val="333333">
                <a:alpha val="65000"/>
              </a:srgbClr>
            </a:outerShdw>
          </a:effectLst>
        </p:spPr>
      </p:pic>
      <p:pic>
        <p:nvPicPr>
          <p:cNvPr id="52" name="Picture 51">
            <a:extLst>
              <a:ext uri="{FF2B5EF4-FFF2-40B4-BE49-F238E27FC236}">
                <a16:creationId xmlns:a16="http://schemas.microsoft.com/office/drawing/2014/main" id="{76C0C686-D87B-214A-AC4F-F2999C0957B3}"/>
              </a:ext>
            </a:extLst>
          </p:cNvPr>
          <p:cNvPicPr>
            <a:picLocks noChangeAspect="1"/>
          </p:cNvPicPr>
          <p:nvPr/>
        </p:nvPicPr>
        <p:blipFill rotWithShape="1">
          <a:blip r:embed="rId5"/>
          <a:srcRect l="15283" r="12864"/>
          <a:stretch/>
        </p:blipFill>
        <p:spPr>
          <a:xfrm>
            <a:off x="8073003" y="1420387"/>
            <a:ext cx="862499" cy="857451"/>
          </a:xfrm>
          <a:prstGeom prst="rect">
            <a:avLst/>
          </a:prstGeom>
          <a:ln>
            <a:noFill/>
          </a:ln>
          <a:effectLst>
            <a:outerShdw blurRad="292100" dist="139700" dir="2700000" algn="tl" rotWithShape="0">
              <a:srgbClr val="333333">
                <a:alpha val="65000"/>
              </a:srgbClr>
            </a:outerShdw>
          </a:effectLst>
        </p:spPr>
      </p:pic>
      <p:pic>
        <p:nvPicPr>
          <p:cNvPr id="53" name="Picture 52" descr="A toaster sitting on a table&#10;&#10;Description automatically generated">
            <a:extLst>
              <a:ext uri="{FF2B5EF4-FFF2-40B4-BE49-F238E27FC236}">
                <a16:creationId xmlns:a16="http://schemas.microsoft.com/office/drawing/2014/main" id="{252DD58E-1C1D-2E40-9F39-B0E677E92C66}"/>
              </a:ext>
            </a:extLst>
          </p:cNvPr>
          <p:cNvPicPr>
            <a:picLocks noChangeAspect="1"/>
          </p:cNvPicPr>
          <p:nvPr/>
        </p:nvPicPr>
        <p:blipFill rotWithShape="1">
          <a:blip r:embed="rId6"/>
          <a:srcRect l="18421" t="9951" r="11634"/>
          <a:stretch/>
        </p:blipFill>
        <p:spPr>
          <a:xfrm>
            <a:off x="6296191" y="2735707"/>
            <a:ext cx="988762" cy="848643"/>
          </a:xfrm>
          <a:prstGeom prst="rect">
            <a:avLst/>
          </a:prstGeom>
          <a:ln>
            <a:noFill/>
          </a:ln>
          <a:effectLst>
            <a:outerShdw blurRad="292100" dist="139700" dir="2700000" algn="tl" rotWithShape="0">
              <a:srgbClr val="333333">
                <a:alpha val="65000"/>
              </a:srgbClr>
            </a:outerShdw>
          </a:effectLst>
        </p:spPr>
      </p:pic>
      <p:pic>
        <p:nvPicPr>
          <p:cNvPr id="55" name="Picture 54" descr="A picture containing indoor, sitting, table, white&#10;&#10;Description automatically generated">
            <a:extLst>
              <a:ext uri="{FF2B5EF4-FFF2-40B4-BE49-F238E27FC236}">
                <a16:creationId xmlns:a16="http://schemas.microsoft.com/office/drawing/2014/main" id="{19619042-8E65-D545-AD8C-9682F2BA84C0}"/>
              </a:ext>
            </a:extLst>
          </p:cNvPr>
          <p:cNvPicPr>
            <a:picLocks noChangeAspect="1"/>
          </p:cNvPicPr>
          <p:nvPr/>
        </p:nvPicPr>
        <p:blipFill>
          <a:blip r:embed="rId7"/>
          <a:stretch>
            <a:fillRect/>
          </a:stretch>
        </p:blipFill>
        <p:spPr>
          <a:xfrm>
            <a:off x="7518687" y="2589974"/>
            <a:ext cx="1188712" cy="891833"/>
          </a:xfrm>
          <a:prstGeom prst="rect">
            <a:avLst/>
          </a:prstGeom>
          <a:ln>
            <a:noFill/>
          </a:ln>
          <a:effectLst>
            <a:outerShdw blurRad="292100" dist="139700" dir="2700000" algn="tl" rotWithShape="0">
              <a:srgbClr val="333333">
                <a:alpha val="65000"/>
              </a:srgbClr>
            </a:outerShdw>
          </a:effectLst>
        </p:spPr>
      </p:pic>
      <p:pic>
        <p:nvPicPr>
          <p:cNvPr id="63" name="Picture 62" descr="A cat sitting on top of a wooden table&#10;&#10;Description automatically generated">
            <a:extLst>
              <a:ext uri="{FF2B5EF4-FFF2-40B4-BE49-F238E27FC236}">
                <a16:creationId xmlns:a16="http://schemas.microsoft.com/office/drawing/2014/main" id="{E3127AC1-70BA-AA49-8368-1F3F4D27FCC8}"/>
              </a:ext>
            </a:extLst>
          </p:cNvPr>
          <p:cNvPicPr>
            <a:picLocks noChangeAspect="1"/>
          </p:cNvPicPr>
          <p:nvPr/>
        </p:nvPicPr>
        <p:blipFill>
          <a:blip r:embed="rId8"/>
          <a:stretch>
            <a:fillRect/>
          </a:stretch>
        </p:blipFill>
        <p:spPr>
          <a:xfrm>
            <a:off x="10766554" y="4303997"/>
            <a:ext cx="738025" cy="882871"/>
          </a:xfrm>
          <a:prstGeom prst="rect">
            <a:avLst/>
          </a:prstGeom>
        </p:spPr>
      </p:pic>
      <p:pic>
        <p:nvPicPr>
          <p:cNvPr id="64" name="Picture 63" descr="A cat sitting on a table&#10;&#10;Description automatically generated">
            <a:extLst>
              <a:ext uri="{FF2B5EF4-FFF2-40B4-BE49-F238E27FC236}">
                <a16:creationId xmlns:a16="http://schemas.microsoft.com/office/drawing/2014/main" id="{30260906-5037-9447-91F9-6C7BC8C98C7A}"/>
              </a:ext>
            </a:extLst>
          </p:cNvPr>
          <p:cNvPicPr>
            <a:picLocks noChangeAspect="1"/>
          </p:cNvPicPr>
          <p:nvPr/>
        </p:nvPicPr>
        <p:blipFill>
          <a:blip r:embed="rId9"/>
          <a:stretch>
            <a:fillRect/>
          </a:stretch>
        </p:blipFill>
        <p:spPr>
          <a:xfrm>
            <a:off x="9423259" y="4179046"/>
            <a:ext cx="1139165" cy="854374"/>
          </a:xfrm>
          <a:prstGeom prst="rect">
            <a:avLst/>
          </a:prstGeom>
        </p:spPr>
      </p:pic>
      <p:pic>
        <p:nvPicPr>
          <p:cNvPr id="65" name="Picture 64" descr="A cat that is lying down and looking at the camera&#10;&#10;Description automatically generated">
            <a:extLst>
              <a:ext uri="{FF2B5EF4-FFF2-40B4-BE49-F238E27FC236}">
                <a16:creationId xmlns:a16="http://schemas.microsoft.com/office/drawing/2014/main" id="{B3DD798A-1E55-1545-9717-9BA1E32D3CA6}"/>
              </a:ext>
            </a:extLst>
          </p:cNvPr>
          <p:cNvPicPr>
            <a:picLocks noChangeAspect="1"/>
          </p:cNvPicPr>
          <p:nvPr/>
        </p:nvPicPr>
        <p:blipFill rotWithShape="1">
          <a:blip r:embed="rId10"/>
          <a:srcRect l="17107" t="7120" r="24274" b="3636"/>
          <a:stretch/>
        </p:blipFill>
        <p:spPr>
          <a:xfrm>
            <a:off x="10156263" y="3178211"/>
            <a:ext cx="883196" cy="898169"/>
          </a:xfrm>
          <a:prstGeom prst="rect">
            <a:avLst/>
          </a:prstGeom>
        </p:spPr>
      </p:pic>
      <p:grpSp>
        <p:nvGrpSpPr>
          <p:cNvPr id="27" name="Group 26">
            <a:extLst>
              <a:ext uri="{FF2B5EF4-FFF2-40B4-BE49-F238E27FC236}">
                <a16:creationId xmlns:a16="http://schemas.microsoft.com/office/drawing/2014/main" id="{B095C4E1-6C85-A04B-AF3A-BC6C62F47765}"/>
              </a:ext>
            </a:extLst>
          </p:cNvPr>
          <p:cNvGrpSpPr/>
          <p:nvPr/>
        </p:nvGrpSpPr>
        <p:grpSpPr>
          <a:xfrm>
            <a:off x="8490244" y="1077687"/>
            <a:ext cx="2769862" cy="3895031"/>
            <a:chOff x="8031890" y="1259697"/>
            <a:chExt cx="2769862" cy="3895031"/>
          </a:xfrm>
        </p:grpSpPr>
        <p:cxnSp>
          <p:nvCxnSpPr>
            <p:cNvPr id="29" name="Straight Connector 28">
              <a:extLst>
                <a:ext uri="{FF2B5EF4-FFF2-40B4-BE49-F238E27FC236}">
                  <a16:creationId xmlns:a16="http://schemas.microsoft.com/office/drawing/2014/main" id="{16AD8B53-D6CA-A540-BA17-423515F52B54}"/>
                </a:ext>
              </a:extLst>
            </p:cNvPr>
            <p:cNvCxnSpPr>
              <a:cxnSpLocks/>
            </p:cNvCxnSpPr>
            <p:nvPr/>
          </p:nvCxnSpPr>
          <p:spPr>
            <a:xfrm flipV="1">
              <a:off x="8031890" y="1259697"/>
              <a:ext cx="2460576" cy="3895031"/>
            </a:xfrm>
            <a:prstGeom prst="line">
              <a:avLst/>
            </a:prstGeom>
            <a:ln w="57150">
              <a:solidFill>
                <a:srgbClr val="92D050"/>
              </a:solidFill>
              <a:prstDash val="sysDash"/>
            </a:ln>
          </p:spPr>
          <p:style>
            <a:lnRef idx="1">
              <a:schemeClr val="accent1"/>
            </a:lnRef>
            <a:fillRef idx="0">
              <a:schemeClr val="accent1"/>
            </a:fillRef>
            <a:effectRef idx="0">
              <a:schemeClr val="accent1"/>
            </a:effectRef>
            <a:fontRef idx="minor">
              <a:schemeClr val="tx1"/>
            </a:fontRef>
          </p:style>
        </p:cxnSp>
        <p:sp>
          <p:nvSpPr>
            <p:cNvPr id="30" name="TextBox 29">
              <a:extLst>
                <a:ext uri="{FF2B5EF4-FFF2-40B4-BE49-F238E27FC236}">
                  <a16:creationId xmlns:a16="http://schemas.microsoft.com/office/drawing/2014/main" id="{8A576DF3-61D0-A54E-90FC-BB8F6B903D43}"/>
                </a:ext>
              </a:extLst>
            </p:cNvPr>
            <p:cNvSpPr txBox="1"/>
            <p:nvPr/>
          </p:nvSpPr>
          <p:spPr>
            <a:xfrm>
              <a:off x="8494841" y="2083941"/>
              <a:ext cx="1395364" cy="400110"/>
            </a:xfrm>
            <a:prstGeom prst="rect">
              <a:avLst/>
            </a:prstGeom>
            <a:noFill/>
          </p:spPr>
          <p:txBody>
            <a:bodyPr wrap="square" rtlCol="0">
              <a:spAutoFit/>
            </a:bodyPr>
            <a:lstStyle/>
            <a:p>
              <a:pPr algn="ctr"/>
              <a:r>
                <a:rPr lang="en-US" sz="2000" b="1" dirty="0">
                  <a:latin typeface="Calibri" panose="020F0502020204030204" pitchFamily="34" charset="0"/>
                  <a:cs typeface="Calibri" panose="020F0502020204030204" pitchFamily="34" charset="0"/>
                </a:rPr>
                <a:t>Toasters</a:t>
              </a:r>
            </a:p>
          </p:txBody>
        </p:sp>
        <p:sp>
          <p:nvSpPr>
            <p:cNvPr id="31" name="TextBox 30">
              <a:extLst>
                <a:ext uri="{FF2B5EF4-FFF2-40B4-BE49-F238E27FC236}">
                  <a16:creationId xmlns:a16="http://schemas.microsoft.com/office/drawing/2014/main" id="{9FC8966E-E414-BF49-85E8-0A80F2F17084}"/>
                </a:ext>
              </a:extLst>
            </p:cNvPr>
            <p:cNvSpPr txBox="1"/>
            <p:nvPr/>
          </p:nvSpPr>
          <p:spPr>
            <a:xfrm>
              <a:off x="9406388" y="2582605"/>
              <a:ext cx="1395364" cy="400110"/>
            </a:xfrm>
            <a:prstGeom prst="rect">
              <a:avLst/>
            </a:prstGeom>
            <a:noFill/>
          </p:spPr>
          <p:txBody>
            <a:bodyPr wrap="square" rtlCol="0">
              <a:spAutoFit/>
            </a:bodyPr>
            <a:lstStyle/>
            <a:p>
              <a:pPr algn="ctr"/>
              <a:r>
                <a:rPr lang="en-US" sz="2000" b="1" dirty="0">
                  <a:latin typeface="Calibri" panose="020F0502020204030204" pitchFamily="34" charset="0"/>
                  <a:cs typeface="Calibri" panose="020F0502020204030204" pitchFamily="34" charset="0"/>
                </a:rPr>
                <a:t>Cats</a:t>
              </a:r>
            </a:p>
          </p:txBody>
        </p:sp>
      </p:grpSp>
      <p:sp>
        <p:nvSpPr>
          <p:cNvPr id="2" name="Content Placeholder 1">
            <a:extLst>
              <a:ext uri="{FF2B5EF4-FFF2-40B4-BE49-F238E27FC236}">
                <a16:creationId xmlns:a16="http://schemas.microsoft.com/office/drawing/2014/main" id="{E85BA632-CE4A-894C-9B36-6573DFC2B79A}"/>
              </a:ext>
            </a:extLst>
          </p:cNvPr>
          <p:cNvSpPr>
            <a:spLocks noGrp="1"/>
          </p:cNvSpPr>
          <p:nvPr>
            <p:ph idx="1"/>
          </p:nvPr>
        </p:nvSpPr>
        <p:spPr>
          <a:xfrm>
            <a:off x="377241" y="1367757"/>
            <a:ext cx="5918950" cy="4903335"/>
          </a:xfrm>
        </p:spPr>
        <p:txBody>
          <a:bodyPr>
            <a:normAutofit/>
          </a:bodyPr>
          <a:lstStyle/>
          <a:p>
            <a:r>
              <a:rPr lang="en-US" dirty="0"/>
              <a:t>An image is just a bunch of numbers</a:t>
            </a:r>
          </a:p>
          <a:p>
            <a:r>
              <a:rPr lang="en-US" dirty="0"/>
              <a:t>Let’s stack them up into a vector</a:t>
            </a:r>
          </a:p>
          <a:p>
            <a:pPr lvl="1"/>
            <a:r>
              <a:rPr lang="en-US" dirty="0"/>
              <a:t>Our training data is just a bunch of high-dimensional points now</a:t>
            </a:r>
          </a:p>
          <a:p>
            <a:endParaRPr lang="en-US" dirty="0"/>
          </a:p>
          <a:p>
            <a:r>
              <a:rPr lang="en-US" dirty="0"/>
              <a:t>Divide space into different regions for different classes</a:t>
            </a:r>
          </a:p>
        </p:txBody>
      </p:sp>
      <p:sp>
        <p:nvSpPr>
          <p:cNvPr id="3" name="Title 2">
            <a:extLst>
              <a:ext uri="{FF2B5EF4-FFF2-40B4-BE49-F238E27FC236}">
                <a16:creationId xmlns:a16="http://schemas.microsoft.com/office/drawing/2014/main" id="{27F95A45-2F44-1041-B6C8-1CEE6BB2BE39}"/>
              </a:ext>
            </a:extLst>
          </p:cNvPr>
          <p:cNvSpPr>
            <a:spLocks noGrp="1"/>
          </p:cNvSpPr>
          <p:nvPr>
            <p:ph type="title"/>
          </p:nvPr>
        </p:nvSpPr>
        <p:spPr/>
        <p:txBody>
          <a:bodyPr/>
          <a:lstStyle/>
          <a:p>
            <a:r>
              <a:rPr lang="en-US" dirty="0"/>
              <a:t>Images As High-Dimensional Vectors</a:t>
            </a:r>
          </a:p>
        </p:txBody>
      </p:sp>
      <p:grpSp>
        <p:nvGrpSpPr>
          <p:cNvPr id="36" name="Group 35">
            <a:extLst>
              <a:ext uri="{FF2B5EF4-FFF2-40B4-BE49-F238E27FC236}">
                <a16:creationId xmlns:a16="http://schemas.microsoft.com/office/drawing/2014/main" id="{39F886FD-180F-284F-B1C4-95D883A4BA03}"/>
              </a:ext>
            </a:extLst>
          </p:cNvPr>
          <p:cNvGrpSpPr/>
          <p:nvPr/>
        </p:nvGrpSpPr>
        <p:grpSpPr>
          <a:xfrm rot="895752">
            <a:off x="5576236" y="4901070"/>
            <a:ext cx="1602759" cy="1602757"/>
            <a:chOff x="6519332" y="3546393"/>
            <a:chExt cx="2397673" cy="2397671"/>
          </a:xfrm>
        </p:grpSpPr>
        <p:pic>
          <p:nvPicPr>
            <p:cNvPr id="42" name="Graphic 41">
              <a:extLst>
                <a:ext uri="{FF2B5EF4-FFF2-40B4-BE49-F238E27FC236}">
                  <a16:creationId xmlns:a16="http://schemas.microsoft.com/office/drawing/2014/main" id="{64571452-3376-5B4E-BCCB-77375BBBC208}"/>
                </a:ext>
              </a:extLst>
            </p:cNvPr>
            <p:cNvPicPr>
              <a:picLocks noChangeAspect="1"/>
            </p:cNvPicPr>
            <p:nvPr/>
          </p:nvPicPr>
          <p:blipFill>
            <a:blip r:embed="rId11">
              <a:extLst>
                <a:ext uri="{96DAC541-7B7A-43D3-8B79-37D633B846F1}">
                  <asvg:svgBlip xmlns:asvg="http://schemas.microsoft.com/office/drawing/2016/SVG/main" r:embed="rId12"/>
                </a:ext>
              </a:extLst>
            </a:blip>
            <a:stretch>
              <a:fillRect/>
            </a:stretch>
          </p:blipFill>
          <p:spPr>
            <a:xfrm rot="469545">
              <a:off x="6519332" y="3793069"/>
              <a:ext cx="2397671" cy="1904323"/>
            </a:xfrm>
            <a:prstGeom prst="rect">
              <a:avLst/>
            </a:prstGeom>
          </p:spPr>
        </p:pic>
        <p:pic>
          <p:nvPicPr>
            <p:cNvPr id="43" name="Graphic 42">
              <a:extLst>
                <a:ext uri="{FF2B5EF4-FFF2-40B4-BE49-F238E27FC236}">
                  <a16:creationId xmlns:a16="http://schemas.microsoft.com/office/drawing/2014/main" id="{157771C2-65AF-224F-9ABD-85E1A1835D8F}"/>
                </a:ext>
              </a:extLst>
            </p:cNvPr>
            <p:cNvPicPr>
              <a:picLocks noChangeAspect="1"/>
            </p:cNvPicPr>
            <p:nvPr/>
          </p:nvPicPr>
          <p:blipFill>
            <a:blip r:embed="rId11">
              <a:extLst>
                <a:ext uri="{96DAC541-7B7A-43D3-8B79-37D633B846F1}">
                  <asvg:svgBlip xmlns:asvg="http://schemas.microsoft.com/office/drawing/2016/SVG/main" r:embed="rId12"/>
                </a:ext>
              </a:extLst>
            </a:blip>
            <a:stretch>
              <a:fillRect/>
            </a:stretch>
          </p:blipFill>
          <p:spPr>
            <a:xfrm rot="1439047">
              <a:off x="6519332" y="3793069"/>
              <a:ext cx="2397671" cy="1904323"/>
            </a:xfrm>
            <a:prstGeom prst="rect">
              <a:avLst/>
            </a:prstGeom>
          </p:spPr>
        </p:pic>
        <p:pic>
          <p:nvPicPr>
            <p:cNvPr id="44" name="Graphic 43">
              <a:extLst>
                <a:ext uri="{FF2B5EF4-FFF2-40B4-BE49-F238E27FC236}">
                  <a16:creationId xmlns:a16="http://schemas.microsoft.com/office/drawing/2014/main" id="{8E8FE090-2390-5145-9DDA-EC27A3E03C8C}"/>
                </a:ext>
              </a:extLst>
            </p:cNvPr>
            <p:cNvPicPr>
              <a:picLocks noChangeAspect="1"/>
            </p:cNvPicPr>
            <p:nvPr/>
          </p:nvPicPr>
          <p:blipFill>
            <a:blip r:embed="rId11">
              <a:extLst>
                <a:ext uri="{96DAC541-7B7A-43D3-8B79-37D633B846F1}">
                  <asvg:svgBlip xmlns:asvg="http://schemas.microsoft.com/office/drawing/2016/SVG/main" r:embed="rId12"/>
                </a:ext>
              </a:extLst>
            </a:blip>
            <a:stretch>
              <a:fillRect/>
            </a:stretch>
          </p:blipFill>
          <p:spPr>
            <a:xfrm rot="2183316">
              <a:off x="6519334" y="3793068"/>
              <a:ext cx="2397671" cy="1904323"/>
            </a:xfrm>
            <a:prstGeom prst="rect">
              <a:avLst/>
            </a:prstGeom>
          </p:spPr>
        </p:pic>
        <p:pic>
          <p:nvPicPr>
            <p:cNvPr id="45" name="Graphic 44">
              <a:extLst>
                <a:ext uri="{FF2B5EF4-FFF2-40B4-BE49-F238E27FC236}">
                  <a16:creationId xmlns:a16="http://schemas.microsoft.com/office/drawing/2014/main" id="{32DD4B40-E2C2-CD46-88B9-B8C21B451A38}"/>
                </a:ext>
              </a:extLst>
            </p:cNvPr>
            <p:cNvPicPr>
              <a:picLocks noChangeAspect="1"/>
            </p:cNvPicPr>
            <p:nvPr/>
          </p:nvPicPr>
          <p:blipFill>
            <a:blip r:embed="rId11">
              <a:extLst>
                <a:ext uri="{96DAC541-7B7A-43D3-8B79-37D633B846F1}">
                  <asvg:svgBlip xmlns:asvg="http://schemas.microsoft.com/office/drawing/2016/SVG/main" r:embed="rId12"/>
                </a:ext>
              </a:extLst>
            </a:blip>
            <a:stretch>
              <a:fillRect/>
            </a:stretch>
          </p:blipFill>
          <p:spPr>
            <a:xfrm rot="3106335">
              <a:off x="6519331" y="3793067"/>
              <a:ext cx="2397671" cy="1904323"/>
            </a:xfrm>
            <a:prstGeom prst="rect">
              <a:avLst/>
            </a:prstGeom>
          </p:spPr>
        </p:pic>
      </p:grpSp>
      <p:grpSp>
        <p:nvGrpSpPr>
          <p:cNvPr id="47" name="Group 46">
            <a:extLst>
              <a:ext uri="{FF2B5EF4-FFF2-40B4-BE49-F238E27FC236}">
                <a16:creationId xmlns:a16="http://schemas.microsoft.com/office/drawing/2014/main" id="{8FAE5455-F3CE-3746-AD6F-4062E3E9E2BC}"/>
              </a:ext>
            </a:extLst>
          </p:cNvPr>
          <p:cNvGrpSpPr/>
          <p:nvPr/>
        </p:nvGrpSpPr>
        <p:grpSpPr>
          <a:xfrm>
            <a:off x="8040848" y="5356952"/>
            <a:ext cx="2392094" cy="914140"/>
            <a:chOff x="8834967" y="1077687"/>
            <a:chExt cx="2767369" cy="1057552"/>
          </a:xfrm>
        </p:grpSpPr>
        <p:sp>
          <p:nvSpPr>
            <p:cNvPr id="48" name="Rounded Rectangle 47">
              <a:extLst>
                <a:ext uri="{FF2B5EF4-FFF2-40B4-BE49-F238E27FC236}">
                  <a16:creationId xmlns:a16="http://schemas.microsoft.com/office/drawing/2014/main" id="{1C330B91-E270-B745-A77A-ADB732C4E16C}"/>
                </a:ext>
              </a:extLst>
            </p:cNvPr>
            <p:cNvSpPr/>
            <p:nvPr/>
          </p:nvSpPr>
          <p:spPr>
            <a:xfrm>
              <a:off x="8834967" y="1077687"/>
              <a:ext cx="2767369" cy="1057552"/>
            </a:xfrm>
            <a:prstGeom prst="roundRect">
              <a:avLst/>
            </a:prstGeom>
            <a:ln w="25400"/>
            <a:effectLst>
              <a:outerShdw blurRad="50800" dist="38100" dir="2700000" algn="tl" rotWithShape="0">
                <a:prstClr val="black">
                  <a:alpha val="40000"/>
                </a:prstClr>
              </a:outerShdw>
            </a:effectLst>
          </p:spPr>
          <p:style>
            <a:lnRef idx="2">
              <a:schemeClr val="accent1"/>
            </a:lnRef>
            <a:fillRef idx="1">
              <a:schemeClr val="lt1"/>
            </a:fillRef>
            <a:effectRef idx="0">
              <a:schemeClr val="accent1"/>
            </a:effectRef>
            <a:fontRef idx="minor">
              <a:schemeClr val="dk1"/>
            </a:fontRef>
          </p:style>
          <p:txBody>
            <a:bodyPr rtlCol="0" anchor="ctr"/>
            <a:lstStyle/>
            <a:p>
              <a:pPr algn="ctr"/>
              <a:endParaRPr lang="en-US"/>
            </a:p>
          </p:txBody>
        </p:sp>
        <p:sp>
          <p:nvSpPr>
            <p:cNvPr id="49" name="TextBox 48">
              <a:extLst>
                <a:ext uri="{FF2B5EF4-FFF2-40B4-BE49-F238E27FC236}">
                  <a16:creationId xmlns:a16="http://schemas.microsoft.com/office/drawing/2014/main" id="{CF3D813B-0A43-274B-8FD5-7D4E130B5CAC}"/>
                </a:ext>
              </a:extLst>
            </p:cNvPr>
            <p:cNvSpPr txBox="1"/>
            <p:nvPr/>
          </p:nvSpPr>
          <p:spPr>
            <a:xfrm>
              <a:off x="8900918" y="1129410"/>
              <a:ext cx="2635466" cy="954107"/>
            </a:xfrm>
            <a:prstGeom prst="rect">
              <a:avLst/>
            </a:prstGeom>
            <a:noFill/>
          </p:spPr>
          <p:txBody>
            <a:bodyPr wrap="square" rtlCol="0">
              <a:spAutoFit/>
            </a:bodyPr>
            <a:lstStyle/>
            <a:p>
              <a:pPr algn="ctr"/>
              <a:r>
                <a:rPr lang="en-US" sz="2400" b="1" dirty="0">
                  <a:latin typeface="Calibri" panose="020F0502020204030204" pitchFamily="34" charset="0"/>
                  <a:cs typeface="Calibri" panose="020F0502020204030204" pitchFamily="34" charset="0"/>
                </a:rPr>
                <a:t>The Space of</a:t>
              </a:r>
            </a:p>
            <a:p>
              <a:pPr algn="ctr"/>
              <a:r>
                <a:rPr lang="en-US" sz="2400" b="1" dirty="0">
                  <a:latin typeface="Calibri" panose="020F0502020204030204" pitchFamily="34" charset="0"/>
                  <a:cs typeface="Calibri" panose="020F0502020204030204" pitchFamily="34" charset="0"/>
                </a:rPr>
                <a:t>All Images</a:t>
              </a:r>
            </a:p>
          </p:txBody>
        </p:sp>
      </p:grpSp>
    </p:spTree>
    <p:extLst>
      <p:ext uri="{BB962C8B-B14F-4D97-AF65-F5344CB8AC3E}">
        <p14:creationId xmlns:p14="http://schemas.microsoft.com/office/powerpoint/2010/main" val="182571365"/>
      </p:ext>
    </p:extLst>
  </p:cSld>
  <p:clrMapOvr>
    <a:masterClrMapping/>
  </p:clrMapOvr>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22" presetClass="entr" presetSubtype="4" fill="hold" nodeType="afterEffect">
                                  <p:stCondLst>
                                    <p:cond delay="0"/>
                                  </p:stCondLst>
                                  <p:childTnLst>
                                    <p:set>
                                      <p:cBhvr>
                                        <p:cTn id="6" dur="1" fill="hold">
                                          <p:stCondLst>
                                            <p:cond delay="0"/>
                                          </p:stCondLst>
                                        </p:cTn>
                                        <p:tgtEl>
                                          <p:spTgt spid="27"/>
                                        </p:tgtEl>
                                        <p:attrNameLst>
                                          <p:attrName>style.visibility</p:attrName>
                                        </p:attrNameLst>
                                      </p:cBhvr>
                                      <p:to>
                                        <p:strVal val="visible"/>
                                      </p:to>
                                    </p:set>
                                    <p:animEffect transition="in" filter="wipe(down)">
                                      <p:cBhvr>
                                        <p:cTn id="7" dur="500"/>
                                        <p:tgtEl>
                                          <p:spTgt spid="27"/>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pSp>
        <p:nvGrpSpPr>
          <p:cNvPr id="37" name="Group 36">
            <a:extLst>
              <a:ext uri="{FF2B5EF4-FFF2-40B4-BE49-F238E27FC236}">
                <a16:creationId xmlns:a16="http://schemas.microsoft.com/office/drawing/2014/main" id="{D02B1655-351B-A84A-B040-C14E3275F6A1}"/>
              </a:ext>
            </a:extLst>
          </p:cNvPr>
          <p:cNvGrpSpPr/>
          <p:nvPr/>
        </p:nvGrpSpPr>
        <p:grpSpPr>
          <a:xfrm rot="778133">
            <a:off x="6274444" y="993025"/>
            <a:ext cx="6162914" cy="5332119"/>
            <a:chOff x="7487210" y="1673889"/>
            <a:chExt cx="3221090" cy="2786869"/>
          </a:xfrm>
        </p:grpSpPr>
        <p:cxnSp>
          <p:nvCxnSpPr>
            <p:cNvPr id="38" name="Straight Connector 37">
              <a:extLst>
                <a:ext uri="{FF2B5EF4-FFF2-40B4-BE49-F238E27FC236}">
                  <a16:creationId xmlns:a16="http://schemas.microsoft.com/office/drawing/2014/main" id="{F10EA9EC-6F4D-EF4D-9E07-C610C1B98E1F}"/>
                </a:ext>
              </a:extLst>
            </p:cNvPr>
            <p:cNvCxnSpPr>
              <a:cxnSpLocks/>
            </p:cNvCxnSpPr>
            <p:nvPr/>
          </p:nvCxnSpPr>
          <p:spPr>
            <a:xfrm flipV="1">
              <a:off x="7830983" y="1863029"/>
              <a:ext cx="2521220" cy="2597729"/>
            </a:xfrm>
            <a:prstGeom prst="line">
              <a:avLst/>
            </a:prstGeom>
            <a:ln>
              <a:solidFill>
                <a:schemeClr val="bg1">
                  <a:lumMod val="65000"/>
                </a:schemeClr>
              </a:solidFill>
              <a:prstDash val="lgDash"/>
            </a:ln>
          </p:spPr>
          <p:style>
            <a:lnRef idx="1">
              <a:schemeClr val="accent1"/>
            </a:lnRef>
            <a:fillRef idx="0">
              <a:schemeClr val="accent1"/>
            </a:fillRef>
            <a:effectRef idx="0">
              <a:schemeClr val="accent1"/>
            </a:effectRef>
            <a:fontRef idx="minor">
              <a:schemeClr val="tx1"/>
            </a:fontRef>
          </p:style>
        </p:cxnSp>
        <p:cxnSp>
          <p:nvCxnSpPr>
            <p:cNvPr id="39" name="Straight Connector 38">
              <a:extLst>
                <a:ext uri="{FF2B5EF4-FFF2-40B4-BE49-F238E27FC236}">
                  <a16:creationId xmlns:a16="http://schemas.microsoft.com/office/drawing/2014/main" id="{0830737F-BA12-F84B-8894-928C358F6322}"/>
                </a:ext>
              </a:extLst>
            </p:cNvPr>
            <p:cNvCxnSpPr>
              <a:cxnSpLocks/>
            </p:cNvCxnSpPr>
            <p:nvPr/>
          </p:nvCxnSpPr>
          <p:spPr>
            <a:xfrm rot="20704248" flipV="1">
              <a:off x="7487210" y="1781725"/>
              <a:ext cx="1108530" cy="2540970"/>
            </a:xfrm>
            <a:prstGeom prst="line">
              <a:avLst/>
            </a:prstGeom>
            <a:ln>
              <a:solidFill>
                <a:schemeClr val="bg1">
                  <a:lumMod val="65000"/>
                </a:schemeClr>
              </a:solidFill>
              <a:prstDash val="lgDash"/>
            </a:ln>
          </p:spPr>
          <p:style>
            <a:lnRef idx="1">
              <a:schemeClr val="accent1"/>
            </a:lnRef>
            <a:fillRef idx="0">
              <a:schemeClr val="accent1"/>
            </a:fillRef>
            <a:effectRef idx="0">
              <a:schemeClr val="accent1"/>
            </a:effectRef>
            <a:fontRef idx="minor">
              <a:schemeClr val="tx1"/>
            </a:fontRef>
          </p:style>
        </p:cxnSp>
        <p:cxnSp>
          <p:nvCxnSpPr>
            <p:cNvPr id="40" name="Straight Connector 39">
              <a:extLst>
                <a:ext uri="{FF2B5EF4-FFF2-40B4-BE49-F238E27FC236}">
                  <a16:creationId xmlns:a16="http://schemas.microsoft.com/office/drawing/2014/main" id="{72908348-E5CD-784D-A476-87A0B978D325}"/>
                </a:ext>
              </a:extLst>
            </p:cNvPr>
            <p:cNvCxnSpPr>
              <a:cxnSpLocks/>
            </p:cNvCxnSpPr>
            <p:nvPr/>
          </p:nvCxnSpPr>
          <p:spPr>
            <a:xfrm rot="20704248" flipV="1">
              <a:off x="7488387" y="1673889"/>
              <a:ext cx="2207931" cy="2502599"/>
            </a:xfrm>
            <a:prstGeom prst="line">
              <a:avLst/>
            </a:prstGeom>
            <a:ln>
              <a:solidFill>
                <a:schemeClr val="bg1">
                  <a:lumMod val="65000"/>
                </a:schemeClr>
              </a:solidFill>
              <a:prstDash val="lgDash"/>
            </a:ln>
          </p:spPr>
          <p:style>
            <a:lnRef idx="1">
              <a:schemeClr val="accent1"/>
            </a:lnRef>
            <a:fillRef idx="0">
              <a:schemeClr val="accent1"/>
            </a:fillRef>
            <a:effectRef idx="0">
              <a:schemeClr val="accent1"/>
            </a:effectRef>
            <a:fontRef idx="minor">
              <a:schemeClr val="tx1"/>
            </a:fontRef>
          </p:style>
        </p:cxnSp>
        <p:cxnSp>
          <p:nvCxnSpPr>
            <p:cNvPr id="41" name="Straight Connector 40">
              <a:extLst>
                <a:ext uri="{FF2B5EF4-FFF2-40B4-BE49-F238E27FC236}">
                  <a16:creationId xmlns:a16="http://schemas.microsoft.com/office/drawing/2014/main" id="{09DEA459-EFCF-7044-A718-D5AB6049B461}"/>
                </a:ext>
              </a:extLst>
            </p:cNvPr>
            <p:cNvCxnSpPr>
              <a:cxnSpLocks/>
            </p:cNvCxnSpPr>
            <p:nvPr/>
          </p:nvCxnSpPr>
          <p:spPr>
            <a:xfrm rot="20704248" flipV="1">
              <a:off x="7723209" y="3692308"/>
              <a:ext cx="2985091" cy="363022"/>
            </a:xfrm>
            <a:prstGeom prst="line">
              <a:avLst/>
            </a:prstGeom>
            <a:ln>
              <a:solidFill>
                <a:schemeClr val="bg1">
                  <a:lumMod val="65000"/>
                </a:schemeClr>
              </a:solidFill>
              <a:prstDash val="lgDash"/>
            </a:ln>
          </p:spPr>
          <p:style>
            <a:lnRef idx="1">
              <a:schemeClr val="accent1"/>
            </a:lnRef>
            <a:fillRef idx="0">
              <a:schemeClr val="accent1"/>
            </a:fillRef>
            <a:effectRef idx="0">
              <a:schemeClr val="accent1"/>
            </a:effectRef>
            <a:fontRef idx="minor">
              <a:schemeClr val="tx1"/>
            </a:fontRef>
          </p:style>
        </p:cxnSp>
      </p:grpSp>
      <p:pic>
        <p:nvPicPr>
          <p:cNvPr id="50" name="Picture 49" descr="A cat sitting on a bench&#10;&#10;Description automatically generated">
            <a:extLst>
              <a:ext uri="{FF2B5EF4-FFF2-40B4-BE49-F238E27FC236}">
                <a16:creationId xmlns:a16="http://schemas.microsoft.com/office/drawing/2014/main" id="{0991636E-F0B6-0B41-BF14-D8FD6682FB8A}"/>
              </a:ext>
            </a:extLst>
          </p:cNvPr>
          <p:cNvPicPr>
            <a:picLocks noChangeAspect="1"/>
          </p:cNvPicPr>
          <p:nvPr/>
        </p:nvPicPr>
        <p:blipFill rotWithShape="1">
          <a:blip r:embed="rId3"/>
          <a:srcRect l="17201" t="9223" r="3864"/>
          <a:stretch/>
        </p:blipFill>
        <p:spPr>
          <a:xfrm>
            <a:off x="11234150" y="2786693"/>
            <a:ext cx="616486" cy="948052"/>
          </a:xfrm>
          <a:prstGeom prst="rect">
            <a:avLst/>
          </a:prstGeom>
          <a:ln>
            <a:noFill/>
          </a:ln>
          <a:effectLst>
            <a:outerShdw blurRad="292100" dist="139700" dir="2700000" algn="tl" rotWithShape="0">
              <a:srgbClr val="333333">
                <a:alpha val="65000"/>
              </a:srgbClr>
            </a:outerShdw>
          </a:effectLst>
        </p:spPr>
      </p:pic>
      <p:pic>
        <p:nvPicPr>
          <p:cNvPr id="51" name="Picture 50">
            <a:extLst>
              <a:ext uri="{FF2B5EF4-FFF2-40B4-BE49-F238E27FC236}">
                <a16:creationId xmlns:a16="http://schemas.microsoft.com/office/drawing/2014/main" id="{AEF39175-D6D3-604A-889F-4E02D80C3D3C}"/>
              </a:ext>
            </a:extLst>
          </p:cNvPr>
          <p:cNvPicPr>
            <a:picLocks noChangeAspect="1"/>
          </p:cNvPicPr>
          <p:nvPr/>
        </p:nvPicPr>
        <p:blipFill>
          <a:blip r:embed="rId4"/>
          <a:stretch>
            <a:fillRect/>
          </a:stretch>
        </p:blipFill>
        <p:spPr>
          <a:xfrm>
            <a:off x="6784135" y="1289585"/>
            <a:ext cx="826080" cy="946796"/>
          </a:xfrm>
          <a:prstGeom prst="rect">
            <a:avLst/>
          </a:prstGeom>
          <a:ln>
            <a:noFill/>
          </a:ln>
          <a:effectLst>
            <a:outerShdw blurRad="292100" dist="139700" dir="2700000" algn="tl" rotWithShape="0">
              <a:srgbClr val="333333">
                <a:alpha val="65000"/>
              </a:srgbClr>
            </a:outerShdw>
          </a:effectLst>
        </p:spPr>
      </p:pic>
      <p:pic>
        <p:nvPicPr>
          <p:cNvPr id="52" name="Picture 51">
            <a:extLst>
              <a:ext uri="{FF2B5EF4-FFF2-40B4-BE49-F238E27FC236}">
                <a16:creationId xmlns:a16="http://schemas.microsoft.com/office/drawing/2014/main" id="{76C0C686-D87B-214A-AC4F-F2999C0957B3}"/>
              </a:ext>
            </a:extLst>
          </p:cNvPr>
          <p:cNvPicPr>
            <a:picLocks noChangeAspect="1"/>
          </p:cNvPicPr>
          <p:nvPr/>
        </p:nvPicPr>
        <p:blipFill rotWithShape="1">
          <a:blip r:embed="rId5"/>
          <a:srcRect l="15283" r="12864"/>
          <a:stretch/>
        </p:blipFill>
        <p:spPr>
          <a:xfrm>
            <a:off x="8073003" y="1420387"/>
            <a:ext cx="862499" cy="857451"/>
          </a:xfrm>
          <a:prstGeom prst="rect">
            <a:avLst/>
          </a:prstGeom>
          <a:ln>
            <a:noFill/>
          </a:ln>
          <a:effectLst>
            <a:outerShdw blurRad="292100" dist="139700" dir="2700000" algn="tl" rotWithShape="0">
              <a:srgbClr val="333333">
                <a:alpha val="65000"/>
              </a:srgbClr>
            </a:outerShdw>
          </a:effectLst>
        </p:spPr>
      </p:pic>
      <p:pic>
        <p:nvPicPr>
          <p:cNvPr id="53" name="Picture 52" descr="A toaster sitting on a table&#10;&#10;Description automatically generated">
            <a:extLst>
              <a:ext uri="{FF2B5EF4-FFF2-40B4-BE49-F238E27FC236}">
                <a16:creationId xmlns:a16="http://schemas.microsoft.com/office/drawing/2014/main" id="{252DD58E-1C1D-2E40-9F39-B0E677E92C66}"/>
              </a:ext>
            </a:extLst>
          </p:cNvPr>
          <p:cNvPicPr>
            <a:picLocks noChangeAspect="1"/>
          </p:cNvPicPr>
          <p:nvPr/>
        </p:nvPicPr>
        <p:blipFill rotWithShape="1">
          <a:blip r:embed="rId6"/>
          <a:srcRect l="18421" t="9951" r="11634"/>
          <a:stretch/>
        </p:blipFill>
        <p:spPr>
          <a:xfrm>
            <a:off x="6296191" y="2735707"/>
            <a:ext cx="988762" cy="848643"/>
          </a:xfrm>
          <a:prstGeom prst="rect">
            <a:avLst/>
          </a:prstGeom>
          <a:ln>
            <a:noFill/>
          </a:ln>
          <a:effectLst>
            <a:outerShdw blurRad="292100" dist="139700" dir="2700000" algn="tl" rotWithShape="0">
              <a:srgbClr val="333333">
                <a:alpha val="65000"/>
              </a:srgbClr>
            </a:outerShdw>
          </a:effectLst>
        </p:spPr>
      </p:pic>
      <p:pic>
        <p:nvPicPr>
          <p:cNvPr id="55" name="Picture 54" descr="A picture containing indoor, sitting, table, white&#10;&#10;Description automatically generated">
            <a:extLst>
              <a:ext uri="{FF2B5EF4-FFF2-40B4-BE49-F238E27FC236}">
                <a16:creationId xmlns:a16="http://schemas.microsoft.com/office/drawing/2014/main" id="{19619042-8E65-D545-AD8C-9682F2BA84C0}"/>
              </a:ext>
            </a:extLst>
          </p:cNvPr>
          <p:cNvPicPr>
            <a:picLocks noChangeAspect="1"/>
          </p:cNvPicPr>
          <p:nvPr/>
        </p:nvPicPr>
        <p:blipFill>
          <a:blip r:embed="rId7"/>
          <a:stretch>
            <a:fillRect/>
          </a:stretch>
        </p:blipFill>
        <p:spPr>
          <a:xfrm>
            <a:off x="7518687" y="2589974"/>
            <a:ext cx="1188712" cy="891833"/>
          </a:xfrm>
          <a:prstGeom prst="rect">
            <a:avLst/>
          </a:prstGeom>
          <a:ln>
            <a:noFill/>
          </a:ln>
          <a:effectLst>
            <a:outerShdw blurRad="292100" dist="139700" dir="2700000" algn="tl" rotWithShape="0">
              <a:srgbClr val="333333">
                <a:alpha val="65000"/>
              </a:srgbClr>
            </a:outerShdw>
          </a:effectLst>
        </p:spPr>
      </p:pic>
      <p:pic>
        <p:nvPicPr>
          <p:cNvPr id="63" name="Picture 62" descr="A cat sitting on top of a wooden table&#10;&#10;Description automatically generated">
            <a:extLst>
              <a:ext uri="{FF2B5EF4-FFF2-40B4-BE49-F238E27FC236}">
                <a16:creationId xmlns:a16="http://schemas.microsoft.com/office/drawing/2014/main" id="{E3127AC1-70BA-AA49-8368-1F3F4D27FCC8}"/>
              </a:ext>
            </a:extLst>
          </p:cNvPr>
          <p:cNvPicPr>
            <a:picLocks noChangeAspect="1"/>
          </p:cNvPicPr>
          <p:nvPr/>
        </p:nvPicPr>
        <p:blipFill>
          <a:blip r:embed="rId8"/>
          <a:stretch>
            <a:fillRect/>
          </a:stretch>
        </p:blipFill>
        <p:spPr>
          <a:xfrm>
            <a:off x="10766554" y="4303997"/>
            <a:ext cx="738025" cy="882871"/>
          </a:xfrm>
          <a:prstGeom prst="rect">
            <a:avLst/>
          </a:prstGeom>
        </p:spPr>
      </p:pic>
      <p:pic>
        <p:nvPicPr>
          <p:cNvPr id="64" name="Picture 63" descr="A cat sitting on a table&#10;&#10;Description automatically generated">
            <a:extLst>
              <a:ext uri="{FF2B5EF4-FFF2-40B4-BE49-F238E27FC236}">
                <a16:creationId xmlns:a16="http://schemas.microsoft.com/office/drawing/2014/main" id="{30260906-5037-9447-91F9-6C7BC8C98C7A}"/>
              </a:ext>
            </a:extLst>
          </p:cNvPr>
          <p:cNvPicPr>
            <a:picLocks noChangeAspect="1"/>
          </p:cNvPicPr>
          <p:nvPr/>
        </p:nvPicPr>
        <p:blipFill>
          <a:blip r:embed="rId9"/>
          <a:stretch>
            <a:fillRect/>
          </a:stretch>
        </p:blipFill>
        <p:spPr>
          <a:xfrm>
            <a:off x="9423259" y="4179046"/>
            <a:ext cx="1139165" cy="854374"/>
          </a:xfrm>
          <a:prstGeom prst="rect">
            <a:avLst/>
          </a:prstGeom>
        </p:spPr>
      </p:pic>
      <p:pic>
        <p:nvPicPr>
          <p:cNvPr id="65" name="Picture 64" descr="A cat that is lying down and looking at the camera&#10;&#10;Description automatically generated">
            <a:extLst>
              <a:ext uri="{FF2B5EF4-FFF2-40B4-BE49-F238E27FC236}">
                <a16:creationId xmlns:a16="http://schemas.microsoft.com/office/drawing/2014/main" id="{B3DD798A-1E55-1545-9717-9BA1E32D3CA6}"/>
              </a:ext>
            </a:extLst>
          </p:cNvPr>
          <p:cNvPicPr>
            <a:picLocks noChangeAspect="1"/>
          </p:cNvPicPr>
          <p:nvPr/>
        </p:nvPicPr>
        <p:blipFill rotWithShape="1">
          <a:blip r:embed="rId10"/>
          <a:srcRect l="17107" t="7120" r="24274" b="3636"/>
          <a:stretch/>
        </p:blipFill>
        <p:spPr>
          <a:xfrm>
            <a:off x="10156263" y="3178211"/>
            <a:ext cx="883196" cy="898169"/>
          </a:xfrm>
          <a:prstGeom prst="rect">
            <a:avLst/>
          </a:prstGeom>
        </p:spPr>
      </p:pic>
      <p:grpSp>
        <p:nvGrpSpPr>
          <p:cNvPr id="27" name="Group 26">
            <a:extLst>
              <a:ext uri="{FF2B5EF4-FFF2-40B4-BE49-F238E27FC236}">
                <a16:creationId xmlns:a16="http://schemas.microsoft.com/office/drawing/2014/main" id="{B095C4E1-6C85-A04B-AF3A-BC6C62F47765}"/>
              </a:ext>
            </a:extLst>
          </p:cNvPr>
          <p:cNvGrpSpPr/>
          <p:nvPr/>
        </p:nvGrpSpPr>
        <p:grpSpPr>
          <a:xfrm>
            <a:off x="8490244" y="1077687"/>
            <a:ext cx="2769862" cy="3895031"/>
            <a:chOff x="8031890" y="1259697"/>
            <a:chExt cx="2769862" cy="3895031"/>
          </a:xfrm>
        </p:grpSpPr>
        <p:cxnSp>
          <p:nvCxnSpPr>
            <p:cNvPr id="29" name="Straight Connector 28">
              <a:extLst>
                <a:ext uri="{FF2B5EF4-FFF2-40B4-BE49-F238E27FC236}">
                  <a16:creationId xmlns:a16="http://schemas.microsoft.com/office/drawing/2014/main" id="{16AD8B53-D6CA-A540-BA17-423515F52B54}"/>
                </a:ext>
              </a:extLst>
            </p:cNvPr>
            <p:cNvCxnSpPr>
              <a:cxnSpLocks/>
            </p:cNvCxnSpPr>
            <p:nvPr/>
          </p:nvCxnSpPr>
          <p:spPr>
            <a:xfrm flipV="1">
              <a:off x="8031890" y="1259697"/>
              <a:ext cx="2460576" cy="3895031"/>
            </a:xfrm>
            <a:prstGeom prst="line">
              <a:avLst/>
            </a:prstGeom>
            <a:ln w="57150">
              <a:solidFill>
                <a:srgbClr val="92D050"/>
              </a:solidFill>
              <a:prstDash val="sysDash"/>
            </a:ln>
          </p:spPr>
          <p:style>
            <a:lnRef idx="1">
              <a:schemeClr val="accent1"/>
            </a:lnRef>
            <a:fillRef idx="0">
              <a:schemeClr val="accent1"/>
            </a:fillRef>
            <a:effectRef idx="0">
              <a:schemeClr val="accent1"/>
            </a:effectRef>
            <a:fontRef idx="minor">
              <a:schemeClr val="tx1"/>
            </a:fontRef>
          </p:style>
        </p:cxnSp>
        <p:sp>
          <p:nvSpPr>
            <p:cNvPr id="30" name="TextBox 29">
              <a:extLst>
                <a:ext uri="{FF2B5EF4-FFF2-40B4-BE49-F238E27FC236}">
                  <a16:creationId xmlns:a16="http://schemas.microsoft.com/office/drawing/2014/main" id="{8A576DF3-61D0-A54E-90FC-BB8F6B903D43}"/>
                </a:ext>
              </a:extLst>
            </p:cNvPr>
            <p:cNvSpPr txBox="1"/>
            <p:nvPr/>
          </p:nvSpPr>
          <p:spPr>
            <a:xfrm>
              <a:off x="8494841" y="2083941"/>
              <a:ext cx="1395364" cy="400110"/>
            </a:xfrm>
            <a:prstGeom prst="rect">
              <a:avLst/>
            </a:prstGeom>
            <a:noFill/>
          </p:spPr>
          <p:txBody>
            <a:bodyPr wrap="square" rtlCol="0">
              <a:spAutoFit/>
            </a:bodyPr>
            <a:lstStyle/>
            <a:p>
              <a:pPr algn="ctr"/>
              <a:r>
                <a:rPr lang="en-US" sz="2000" b="1" dirty="0">
                  <a:latin typeface="Calibri" panose="020F0502020204030204" pitchFamily="34" charset="0"/>
                  <a:cs typeface="Calibri" panose="020F0502020204030204" pitchFamily="34" charset="0"/>
                </a:rPr>
                <a:t>Toasters</a:t>
              </a:r>
            </a:p>
          </p:txBody>
        </p:sp>
        <p:sp>
          <p:nvSpPr>
            <p:cNvPr id="31" name="TextBox 30">
              <a:extLst>
                <a:ext uri="{FF2B5EF4-FFF2-40B4-BE49-F238E27FC236}">
                  <a16:creationId xmlns:a16="http://schemas.microsoft.com/office/drawing/2014/main" id="{9FC8966E-E414-BF49-85E8-0A80F2F17084}"/>
                </a:ext>
              </a:extLst>
            </p:cNvPr>
            <p:cNvSpPr txBox="1"/>
            <p:nvPr/>
          </p:nvSpPr>
          <p:spPr>
            <a:xfrm>
              <a:off x="9406388" y="2582605"/>
              <a:ext cx="1395364" cy="400110"/>
            </a:xfrm>
            <a:prstGeom prst="rect">
              <a:avLst/>
            </a:prstGeom>
            <a:noFill/>
          </p:spPr>
          <p:txBody>
            <a:bodyPr wrap="square" rtlCol="0">
              <a:spAutoFit/>
            </a:bodyPr>
            <a:lstStyle/>
            <a:p>
              <a:pPr algn="ctr"/>
              <a:r>
                <a:rPr lang="en-US" sz="2000" b="1" dirty="0">
                  <a:latin typeface="Calibri" panose="020F0502020204030204" pitchFamily="34" charset="0"/>
                  <a:cs typeface="Calibri" panose="020F0502020204030204" pitchFamily="34" charset="0"/>
                </a:rPr>
                <a:t>Cats</a:t>
              </a:r>
            </a:p>
          </p:txBody>
        </p:sp>
      </p:grpSp>
      <p:sp>
        <p:nvSpPr>
          <p:cNvPr id="12" name="Rectangle 11">
            <a:extLst>
              <a:ext uri="{FF2B5EF4-FFF2-40B4-BE49-F238E27FC236}">
                <a16:creationId xmlns:a16="http://schemas.microsoft.com/office/drawing/2014/main" id="{9A09490C-B357-4D49-A668-248CEC9B5856}"/>
              </a:ext>
            </a:extLst>
          </p:cNvPr>
          <p:cNvSpPr/>
          <p:nvPr/>
        </p:nvSpPr>
        <p:spPr>
          <a:xfrm>
            <a:off x="5428159" y="233634"/>
            <a:ext cx="6810553" cy="6377126"/>
          </a:xfrm>
          <a:prstGeom prst="rect">
            <a:avLst/>
          </a:prstGeom>
          <a:solidFill>
            <a:schemeClr val="bg1">
              <a:alpha val="77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 name="Content Placeholder 1">
            <a:extLst>
              <a:ext uri="{FF2B5EF4-FFF2-40B4-BE49-F238E27FC236}">
                <a16:creationId xmlns:a16="http://schemas.microsoft.com/office/drawing/2014/main" id="{E85BA632-CE4A-894C-9B36-6573DFC2B79A}"/>
              </a:ext>
            </a:extLst>
          </p:cNvPr>
          <p:cNvSpPr>
            <a:spLocks noGrp="1"/>
          </p:cNvSpPr>
          <p:nvPr>
            <p:ph idx="1"/>
          </p:nvPr>
        </p:nvSpPr>
        <p:spPr>
          <a:xfrm>
            <a:off x="377241" y="1367757"/>
            <a:ext cx="5918950" cy="4903335"/>
          </a:xfrm>
        </p:spPr>
        <p:txBody>
          <a:bodyPr>
            <a:normAutofit/>
          </a:bodyPr>
          <a:lstStyle/>
          <a:p>
            <a:r>
              <a:rPr lang="en-US" dirty="0"/>
              <a:t>An image is just a bunch of numbers</a:t>
            </a:r>
          </a:p>
          <a:p>
            <a:r>
              <a:rPr lang="en-US" dirty="0"/>
              <a:t>Let’s stack them up into a vector</a:t>
            </a:r>
          </a:p>
          <a:p>
            <a:pPr lvl="1"/>
            <a:r>
              <a:rPr lang="en-US" dirty="0"/>
              <a:t>Our training data is just a bunch of high-dimensional points now</a:t>
            </a:r>
          </a:p>
          <a:p>
            <a:endParaRPr lang="en-US" dirty="0"/>
          </a:p>
          <a:p>
            <a:r>
              <a:rPr lang="en-US" dirty="0"/>
              <a:t>Divide space into different regions for different classes</a:t>
            </a:r>
          </a:p>
        </p:txBody>
      </p:sp>
      <p:sp>
        <p:nvSpPr>
          <p:cNvPr id="3" name="Title 2">
            <a:extLst>
              <a:ext uri="{FF2B5EF4-FFF2-40B4-BE49-F238E27FC236}">
                <a16:creationId xmlns:a16="http://schemas.microsoft.com/office/drawing/2014/main" id="{27F95A45-2F44-1041-B6C8-1CEE6BB2BE39}"/>
              </a:ext>
            </a:extLst>
          </p:cNvPr>
          <p:cNvSpPr>
            <a:spLocks noGrp="1"/>
          </p:cNvSpPr>
          <p:nvPr>
            <p:ph type="title"/>
          </p:nvPr>
        </p:nvSpPr>
        <p:spPr/>
        <p:txBody>
          <a:bodyPr/>
          <a:lstStyle/>
          <a:p>
            <a:r>
              <a:rPr lang="en-US" dirty="0"/>
              <a:t>Images As High-Dimensional Vectors</a:t>
            </a:r>
          </a:p>
        </p:txBody>
      </p:sp>
      <p:grpSp>
        <p:nvGrpSpPr>
          <p:cNvPr id="36" name="Group 35">
            <a:extLst>
              <a:ext uri="{FF2B5EF4-FFF2-40B4-BE49-F238E27FC236}">
                <a16:creationId xmlns:a16="http://schemas.microsoft.com/office/drawing/2014/main" id="{39F886FD-180F-284F-B1C4-95D883A4BA03}"/>
              </a:ext>
            </a:extLst>
          </p:cNvPr>
          <p:cNvGrpSpPr/>
          <p:nvPr/>
        </p:nvGrpSpPr>
        <p:grpSpPr>
          <a:xfrm rot="895752">
            <a:off x="5576236" y="4901070"/>
            <a:ext cx="1602759" cy="1602757"/>
            <a:chOff x="6519332" y="3546393"/>
            <a:chExt cx="2397673" cy="2397671"/>
          </a:xfrm>
        </p:grpSpPr>
        <p:pic>
          <p:nvPicPr>
            <p:cNvPr id="42" name="Graphic 41">
              <a:extLst>
                <a:ext uri="{FF2B5EF4-FFF2-40B4-BE49-F238E27FC236}">
                  <a16:creationId xmlns:a16="http://schemas.microsoft.com/office/drawing/2014/main" id="{64571452-3376-5B4E-BCCB-77375BBBC208}"/>
                </a:ext>
              </a:extLst>
            </p:cNvPr>
            <p:cNvPicPr>
              <a:picLocks noChangeAspect="1"/>
            </p:cNvPicPr>
            <p:nvPr/>
          </p:nvPicPr>
          <p:blipFill>
            <a:blip r:embed="rId11">
              <a:extLst>
                <a:ext uri="{96DAC541-7B7A-43D3-8B79-37D633B846F1}">
                  <asvg:svgBlip xmlns:asvg="http://schemas.microsoft.com/office/drawing/2016/SVG/main" r:embed="rId12"/>
                </a:ext>
              </a:extLst>
            </a:blip>
            <a:stretch>
              <a:fillRect/>
            </a:stretch>
          </p:blipFill>
          <p:spPr>
            <a:xfrm rot="469545">
              <a:off x="6519332" y="3793069"/>
              <a:ext cx="2397671" cy="1904323"/>
            </a:xfrm>
            <a:prstGeom prst="rect">
              <a:avLst/>
            </a:prstGeom>
          </p:spPr>
        </p:pic>
        <p:pic>
          <p:nvPicPr>
            <p:cNvPr id="43" name="Graphic 42">
              <a:extLst>
                <a:ext uri="{FF2B5EF4-FFF2-40B4-BE49-F238E27FC236}">
                  <a16:creationId xmlns:a16="http://schemas.microsoft.com/office/drawing/2014/main" id="{157771C2-65AF-224F-9ABD-85E1A1835D8F}"/>
                </a:ext>
              </a:extLst>
            </p:cNvPr>
            <p:cNvPicPr>
              <a:picLocks noChangeAspect="1"/>
            </p:cNvPicPr>
            <p:nvPr/>
          </p:nvPicPr>
          <p:blipFill>
            <a:blip r:embed="rId11">
              <a:extLst>
                <a:ext uri="{96DAC541-7B7A-43D3-8B79-37D633B846F1}">
                  <asvg:svgBlip xmlns:asvg="http://schemas.microsoft.com/office/drawing/2016/SVG/main" r:embed="rId12"/>
                </a:ext>
              </a:extLst>
            </a:blip>
            <a:stretch>
              <a:fillRect/>
            </a:stretch>
          </p:blipFill>
          <p:spPr>
            <a:xfrm rot="1439047">
              <a:off x="6519332" y="3793069"/>
              <a:ext cx="2397671" cy="1904323"/>
            </a:xfrm>
            <a:prstGeom prst="rect">
              <a:avLst/>
            </a:prstGeom>
          </p:spPr>
        </p:pic>
        <p:pic>
          <p:nvPicPr>
            <p:cNvPr id="44" name="Graphic 43">
              <a:extLst>
                <a:ext uri="{FF2B5EF4-FFF2-40B4-BE49-F238E27FC236}">
                  <a16:creationId xmlns:a16="http://schemas.microsoft.com/office/drawing/2014/main" id="{8E8FE090-2390-5145-9DDA-EC27A3E03C8C}"/>
                </a:ext>
              </a:extLst>
            </p:cNvPr>
            <p:cNvPicPr>
              <a:picLocks noChangeAspect="1"/>
            </p:cNvPicPr>
            <p:nvPr/>
          </p:nvPicPr>
          <p:blipFill>
            <a:blip r:embed="rId11">
              <a:extLst>
                <a:ext uri="{96DAC541-7B7A-43D3-8B79-37D633B846F1}">
                  <asvg:svgBlip xmlns:asvg="http://schemas.microsoft.com/office/drawing/2016/SVG/main" r:embed="rId12"/>
                </a:ext>
              </a:extLst>
            </a:blip>
            <a:stretch>
              <a:fillRect/>
            </a:stretch>
          </p:blipFill>
          <p:spPr>
            <a:xfrm rot="2183316">
              <a:off x="6519334" y="3793068"/>
              <a:ext cx="2397671" cy="1904323"/>
            </a:xfrm>
            <a:prstGeom prst="rect">
              <a:avLst/>
            </a:prstGeom>
          </p:spPr>
        </p:pic>
        <p:pic>
          <p:nvPicPr>
            <p:cNvPr id="45" name="Graphic 44">
              <a:extLst>
                <a:ext uri="{FF2B5EF4-FFF2-40B4-BE49-F238E27FC236}">
                  <a16:creationId xmlns:a16="http://schemas.microsoft.com/office/drawing/2014/main" id="{32DD4B40-E2C2-CD46-88B9-B8C21B451A38}"/>
                </a:ext>
              </a:extLst>
            </p:cNvPr>
            <p:cNvPicPr>
              <a:picLocks noChangeAspect="1"/>
            </p:cNvPicPr>
            <p:nvPr/>
          </p:nvPicPr>
          <p:blipFill>
            <a:blip r:embed="rId11">
              <a:extLst>
                <a:ext uri="{96DAC541-7B7A-43D3-8B79-37D633B846F1}">
                  <asvg:svgBlip xmlns:asvg="http://schemas.microsoft.com/office/drawing/2016/SVG/main" r:embed="rId12"/>
                </a:ext>
              </a:extLst>
            </a:blip>
            <a:stretch>
              <a:fillRect/>
            </a:stretch>
          </p:blipFill>
          <p:spPr>
            <a:xfrm rot="3106335">
              <a:off x="6519331" y="3793067"/>
              <a:ext cx="2397671" cy="1904323"/>
            </a:xfrm>
            <a:prstGeom prst="rect">
              <a:avLst/>
            </a:prstGeom>
          </p:spPr>
        </p:pic>
      </p:grpSp>
      <p:pic>
        <p:nvPicPr>
          <p:cNvPr id="8" name="Picture 7">
            <a:extLst>
              <a:ext uri="{FF2B5EF4-FFF2-40B4-BE49-F238E27FC236}">
                <a16:creationId xmlns:a16="http://schemas.microsoft.com/office/drawing/2014/main" id="{B1D56A34-8002-9A45-B1E4-50F197294D9B}"/>
              </a:ext>
            </a:extLst>
          </p:cNvPr>
          <p:cNvPicPr>
            <a:picLocks noChangeAspect="1"/>
          </p:cNvPicPr>
          <p:nvPr/>
        </p:nvPicPr>
        <p:blipFill>
          <a:blip r:embed="rId13"/>
          <a:stretch>
            <a:fillRect/>
          </a:stretch>
        </p:blipFill>
        <p:spPr>
          <a:xfrm>
            <a:off x="8097738" y="1982429"/>
            <a:ext cx="2801145" cy="2068033"/>
          </a:xfrm>
          <a:prstGeom prst="rect">
            <a:avLst/>
          </a:prstGeom>
          <a:ln>
            <a:noFill/>
          </a:ln>
          <a:effectLst>
            <a:outerShdw blurRad="292100" dist="139700" dir="2700000" algn="tl" rotWithShape="0">
              <a:srgbClr val="333333">
                <a:alpha val="65000"/>
              </a:srgbClr>
            </a:outerShdw>
          </a:effectLst>
        </p:spPr>
      </p:pic>
      <p:grpSp>
        <p:nvGrpSpPr>
          <p:cNvPr id="47" name="Group 46">
            <a:extLst>
              <a:ext uri="{FF2B5EF4-FFF2-40B4-BE49-F238E27FC236}">
                <a16:creationId xmlns:a16="http://schemas.microsoft.com/office/drawing/2014/main" id="{8FAE5455-F3CE-3746-AD6F-4062E3E9E2BC}"/>
              </a:ext>
            </a:extLst>
          </p:cNvPr>
          <p:cNvGrpSpPr/>
          <p:nvPr/>
        </p:nvGrpSpPr>
        <p:grpSpPr>
          <a:xfrm>
            <a:off x="8040848" y="5356952"/>
            <a:ext cx="2392094" cy="914140"/>
            <a:chOff x="8834967" y="1077687"/>
            <a:chExt cx="2767369" cy="1057552"/>
          </a:xfrm>
        </p:grpSpPr>
        <p:sp>
          <p:nvSpPr>
            <p:cNvPr id="48" name="Rounded Rectangle 47">
              <a:extLst>
                <a:ext uri="{FF2B5EF4-FFF2-40B4-BE49-F238E27FC236}">
                  <a16:creationId xmlns:a16="http://schemas.microsoft.com/office/drawing/2014/main" id="{1C330B91-E270-B745-A77A-ADB732C4E16C}"/>
                </a:ext>
              </a:extLst>
            </p:cNvPr>
            <p:cNvSpPr/>
            <p:nvPr/>
          </p:nvSpPr>
          <p:spPr>
            <a:xfrm>
              <a:off x="8834967" y="1077687"/>
              <a:ext cx="2767369" cy="1057552"/>
            </a:xfrm>
            <a:prstGeom prst="roundRect">
              <a:avLst/>
            </a:prstGeom>
            <a:ln w="25400"/>
            <a:effectLst>
              <a:outerShdw blurRad="50800" dist="38100" dir="2700000" algn="tl" rotWithShape="0">
                <a:prstClr val="black">
                  <a:alpha val="40000"/>
                </a:prstClr>
              </a:outerShdw>
            </a:effectLst>
          </p:spPr>
          <p:style>
            <a:lnRef idx="2">
              <a:schemeClr val="accent1"/>
            </a:lnRef>
            <a:fillRef idx="1">
              <a:schemeClr val="lt1"/>
            </a:fillRef>
            <a:effectRef idx="0">
              <a:schemeClr val="accent1"/>
            </a:effectRef>
            <a:fontRef idx="minor">
              <a:schemeClr val="dk1"/>
            </a:fontRef>
          </p:style>
          <p:txBody>
            <a:bodyPr rtlCol="0" anchor="ctr"/>
            <a:lstStyle/>
            <a:p>
              <a:pPr algn="ctr"/>
              <a:endParaRPr lang="en-US"/>
            </a:p>
          </p:txBody>
        </p:sp>
        <p:sp>
          <p:nvSpPr>
            <p:cNvPr id="49" name="TextBox 48">
              <a:extLst>
                <a:ext uri="{FF2B5EF4-FFF2-40B4-BE49-F238E27FC236}">
                  <a16:creationId xmlns:a16="http://schemas.microsoft.com/office/drawing/2014/main" id="{CF3D813B-0A43-274B-8FD5-7D4E130B5CAC}"/>
                </a:ext>
              </a:extLst>
            </p:cNvPr>
            <p:cNvSpPr txBox="1"/>
            <p:nvPr/>
          </p:nvSpPr>
          <p:spPr>
            <a:xfrm>
              <a:off x="8900918" y="1129410"/>
              <a:ext cx="2635466" cy="954107"/>
            </a:xfrm>
            <a:prstGeom prst="rect">
              <a:avLst/>
            </a:prstGeom>
            <a:noFill/>
          </p:spPr>
          <p:txBody>
            <a:bodyPr wrap="square" rtlCol="0">
              <a:spAutoFit/>
            </a:bodyPr>
            <a:lstStyle/>
            <a:p>
              <a:pPr algn="ctr"/>
              <a:r>
                <a:rPr lang="en-US" sz="2400" b="1" dirty="0">
                  <a:latin typeface="Calibri" panose="020F0502020204030204" pitchFamily="34" charset="0"/>
                  <a:cs typeface="Calibri" panose="020F0502020204030204" pitchFamily="34" charset="0"/>
                </a:rPr>
                <a:t>The Space of</a:t>
              </a:r>
            </a:p>
            <a:p>
              <a:pPr algn="ctr"/>
              <a:r>
                <a:rPr lang="en-US" sz="2400" b="1" dirty="0">
                  <a:latin typeface="Calibri" panose="020F0502020204030204" pitchFamily="34" charset="0"/>
                  <a:cs typeface="Calibri" panose="020F0502020204030204" pitchFamily="34" charset="0"/>
                </a:rPr>
                <a:t>All Images</a:t>
              </a:r>
            </a:p>
          </p:txBody>
        </p:sp>
      </p:grpSp>
    </p:spTree>
    <p:extLst>
      <p:ext uri="{BB962C8B-B14F-4D97-AF65-F5344CB8AC3E}">
        <p14:creationId xmlns:p14="http://schemas.microsoft.com/office/powerpoint/2010/main" val="3843131582"/>
      </p:ext>
    </p:extLst>
  </p:cSld>
  <p:clrMapOvr>
    <a:masterClrMapping/>
  </p:clrMapOvr>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4" name="Content Placeholder 1">
            <a:extLst>
              <a:ext uri="{FF2B5EF4-FFF2-40B4-BE49-F238E27FC236}">
                <a16:creationId xmlns:a16="http://schemas.microsoft.com/office/drawing/2014/main" id="{325C7CF0-7A3C-BC48-B1C1-CB3DF0BEFAE2}"/>
              </a:ext>
            </a:extLst>
          </p:cNvPr>
          <p:cNvSpPr txBox="1">
            <a:spLocks/>
          </p:cNvSpPr>
          <p:nvPr/>
        </p:nvSpPr>
        <p:spPr>
          <a:xfrm>
            <a:off x="385070" y="1289585"/>
            <a:ext cx="5033988" cy="5322467"/>
          </a:xfrm>
          <a:prstGeom prst="rect">
            <a:avLst/>
          </a:prstGeom>
        </p:spPr>
        <p:txBody>
          <a:bodyPr vert="horz" lIns="91440" tIns="45720" rIns="91440" bIns="45720" rtlCol="0">
            <a:normAutofit/>
          </a:bodyPr>
          <a:lstStyle>
            <a:lvl1pPr marL="228600" indent="-228600" algn="l" defTabSz="914400" rtl="0" eaLnBrk="1" latinLnBrk="0" hangingPunct="1">
              <a:lnSpc>
                <a:spcPct val="90000"/>
              </a:lnSpc>
              <a:spcBef>
                <a:spcPts val="1000"/>
              </a:spcBef>
              <a:buFont typeface="Arial" panose="020B0604020202020204" pitchFamily="34" charset="0"/>
              <a:buChar char="•"/>
              <a:defRPr sz="2800" kern="1200">
                <a:solidFill>
                  <a:schemeClr val="tx1"/>
                </a:solidFill>
                <a:latin typeface="Georgia" panose="02040502050405020303" pitchFamily="18" charset="0"/>
                <a:ea typeface="+mn-ea"/>
                <a:cs typeface="+mn-cs"/>
              </a:defRPr>
            </a:lvl1pPr>
            <a:lvl2pPr marL="685800" indent="-228600" algn="l" defTabSz="914400" rtl="0" eaLnBrk="1" latinLnBrk="0" hangingPunct="1">
              <a:lnSpc>
                <a:spcPct val="90000"/>
              </a:lnSpc>
              <a:spcBef>
                <a:spcPts val="500"/>
              </a:spcBef>
              <a:buFont typeface="Arial" panose="020B0604020202020204" pitchFamily="34" charset="0"/>
              <a:buChar char="•"/>
              <a:defRPr sz="2400" kern="1200">
                <a:solidFill>
                  <a:schemeClr val="tx1"/>
                </a:solidFill>
                <a:latin typeface="Georgia" panose="02040502050405020303" pitchFamily="18" charset="0"/>
                <a:ea typeface="+mn-ea"/>
                <a:cs typeface="+mn-cs"/>
              </a:defRPr>
            </a:lvl2pPr>
            <a:lvl3pPr marL="1143000" indent="-228600" algn="l" defTabSz="914400" rtl="0" eaLnBrk="1" latinLnBrk="0" hangingPunct="1">
              <a:lnSpc>
                <a:spcPct val="90000"/>
              </a:lnSpc>
              <a:spcBef>
                <a:spcPts val="500"/>
              </a:spcBef>
              <a:buFont typeface="Arial" panose="020B0604020202020204" pitchFamily="34" charset="0"/>
              <a:buChar char="•"/>
              <a:defRPr sz="2000" kern="1200">
                <a:solidFill>
                  <a:schemeClr val="tx1"/>
                </a:solidFill>
                <a:latin typeface="Georgia" panose="02040502050405020303" pitchFamily="18" charset="0"/>
                <a:ea typeface="+mn-ea"/>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Georgia" panose="02040502050405020303" pitchFamily="18" charset="0"/>
                <a:ea typeface="+mn-ea"/>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Georgia" panose="02040502050405020303" pitchFamily="18" charset="0"/>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a:lstStyle>
          <a:p>
            <a:endParaRPr lang="en-US" dirty="0"/>
          </a:p>
          <a:p>
            <a:endParaRPr lang="en-US" dirty="0"/>
          </a:p>
          <a:p>
            <a:endParaRPr lang="en-US" dirty="0"/>
          </a:p>
          <a:p>
            <a:endParaRPr lang="en-US" dirty="0"/>
          </a:p>
          <a:p>
            <a:endParaRPr lang="en-US" dirty="0"/>
          </a:p>
          <a:p>
            <a:endParaRPr lang="en-US" dirty="0"/>
          </a:p>
          <a:p>
            <a:endParaRPr lang="en-US" dirty="0"/>
          </a:p>
          <a:p>
            <a:endParaRPr lang="en-US" dirty="0"/>
          </a:p>
          <a:p>
            <a:r>
              <a:rPr lang="en-US" dirty="0"/>
              <a:t>Define a distribution over space for each class</a:t>
            </a:r>
          </a:p>
        </p:txBody>
      </p:sp>
      <p:grpSp>
        <p:nvGrpSpPr>
          <p:cNvPr id="37" name="Group 36">
            <a:extLst>
              <a:ext uri="{FF2B5EF4-FFF2-40B4-BE49-F238E27FC236}">
                <a16:creationId xmlns:a16="http://schemas.microsoft.com/office/drawing/2014/main" id="{D02B1655-351B-A84A-B040-C14E3275F6A1}"/>
              </a:ext>
            </a:extLst>
          </p:cNvPr>
          <p:cNvGrpSpPr/>
          <p:nvPr/>
        </p:nvGrpSpPr>
        <p:grpSpPr>
          <a:xfrm rot="778133">
            <a:off x="6274444" y="993025"/>
            <a:ext cx="6162914" cy="5332119"/>
            <a:chOff x="7487210" y="1673889"/>
            <a:chExt cx="3221090" cy="2786869"/>
          </a:xfrm>
        </p:grpSpPr>
        <p:cxnSp>
          <p:nvCxnSpPr>
            <p:cNvPr id="38" name="Straight Connector 37">
              <a:extLst>
                <a:ext uri="{FF2B5EF4-FFF2-40B4-BE49-F238E27FC236}">
                  <a16:creationId xmlns:a16="http://schemas.microsoft.com/office/drawing/2014/main" id="{F10EA9EC-6F4D-EF4D-9E07-C610C1B98E1F}"/>
                </a:ext>
              </a:extLst>
            </p:cNvPr>
            <p:cNvCxnSpPr>
              <a:cxnSpLocks/>
            </p:cNvCxnSpPr>
            <p:nvPr/>
          </p:nvCxnSpPr>
          <p:spPr>
            <a:xfrm flipV="1">
              <a:off x="7830983" y="1863029"/>
              <a:ext cx="2521220" cy="2597729"/>
            </a:xfrm>
            <a:prstGeom prst="line">
              <a:avLst/>
            </a:prstGeom>
            <a:ln>
              <a:solidFill>
                <a:schemeClr val="bg1">
                  <a:lumMod val="65000"/>
                </a:schemeClr>
              </a:solidFill>
              <a:prstDash val="lgDash"/>
            </a:ln>
          </p:spPr>
          <p:style>
            <a:lnRef idx="1">
              <a:schemeClr val="accent1"/>
            </a:lnRef>
            <a:fillRef idx="0">
              <a:schemeClr val="accent1"/>
            </a:fillRef>
            <a:effectRef idx="0">
              <a:schemeClr val="accent1"/>
            </a:effectRef>
            <a:fontRef idx="minor">
              <a:schemeClr val="tx1"/>
            </a:fontRef>
          </p:style>
        </p:cxnSp>
        <p:cxnSp>
          <p:nvCxnSpPr>
            <p:cNvPr id="39" name="Straight Connector 38">
              <a:extLst>
                <a:ext uri="{FF2B5EF4-FFF2-40B4-BE49-F238E27FC236}">
                  <a16:creationId xmlns:a16="http://schemas.microsoft.com/office/drawing/2014/main" id="{0830737F-BA12-F84B-8894-928C358F6322}"/>
                </a:ext>
              </a:extLst>
            </p:cNvPr>
            <p:cNvCxnSpPr>
              <a:cxnSpLocks/>
            </p:cNvCxnSpPr>
            <p:nvPr/>
          </p:nvCxnSpPr>
          <p:spPr>
            <a:xfrm rot="20704248" flipV="1">
              <a:off x="7487210" y="1781725"/>
              <a:ext cx="1108530" cy="2540970"/>
            </a:xfrm>
            <a:prstGeom prst="line">
              <a:avLst/>
            </a:prstGeom>
            <a:ln>
              <a:solidFill>
                <a:schemeClr val="bg1">
                  <a:lumMod val="65000"/>
                </a:schemeClr>
              </a:solidFill>
              <a:prstDash val="lgDash"/>
            </a:ln>
          </p:spPr>
          <p:style>
            <a:lnRef idx="1">
              <a:schemeClr val="accent1"/>
            </a:lnRef>
            <a:fillRef idx="0">
              <a:schemeClr val="accent1"/>
            </a:fillRef>
            <a:effectRef idx="0">
              <a:schemeClr val="accent1"/>
            </a:effectRef>
            <a:fontRef idx="minor">
              <a:schemeClr val="tx1"/>
            </a:fontRef>
          </p:style>
        </p:cxnSp>
        <p:cxnSp>
          <p:nvCxnSpPr>
            <p:cNvPr id="40" name="Straight Connector 39">
              <a:extLst>
                <a:ext uri="{FF2B5EF4-FFF2-40B4-BE49-F238E27FC236}">
                  <a16:creationId xmlns:a16="http://schemas.microsoft.com/office/drawing/2014/main" id="{72908348-E5CD-784D-A476-87A0B978D325}"/>
                </a:ext>
              </a:extLst>
            </p:cNvPr>
            <p:cNvCxnSpPr>
              <a:cxnSpLocks/>
            </p:cNvCxnSpPr>
            <p:nvPr/>
          </p:nvCxnSpPr>
          <p:spPr>
            <a:xfrm rot="20704248" flipV="1">
              <a:off x="7488387" y="1673889"/>
              <a:ext cx="2207931" cy="2502599"/>
            </a:xfrm>
            <a:prstGeom prst="line">
              <a:avLst/>
            </a:prstGeom>
            <a:ln>
              <a:solidFill>
                <a:schemeClr val="bg1">
                  <a:lumMod val="65000"/>
                </a:schemeClr>
              </a:solidFill>
              <a:prstDash val="lgDash"/>
            </a:ln>
          </p:spPr>
          <p:style>
            <a:lnRef idx="1">
              <a:schemeClr val="accent1"/>
            </a:lnRef>
            <a:fillRef idx="0">
              <a:schemeClr val="accent1"/>
            </a:fillRef>
            <a:effectRef idx="0">
              <a:schemeClr val="accent1"/>
            </a:effectRef>
            <a:fontRef idx="minor">
              <a:schemeClr val="tx1"/>
            </a:fontRef>
          </p:style>
        </p:cxnSp>
        <p:cxnSp>
          <p:nvCxnSpPr>
            <p:cNvPr id="41" name="Straight Connector 40">
              <a:extLst>
                <a:ext uri="{FF2B5EF4-FFF2-40B4-BE49-F238E27FC236}">
                  <a16:creationId xmlns:a16="http://schemas.microsoft.com/office/drawing/2014/main" id="{09DEA459-EFCF-7044-A718-D5AB6049B461}"/>
                </a:ext>
              </a:extLst>
            </p:cNvPr>
            <p:cNvCxnSpPr>
              <a:cxnSpLocks/>
            </p:cNvCxnSpPr>
            <p:nvPr/>
          </p:nvCxnSpPr>
          <p:spPr>
            <a:xfrm rot="20704248" flipV="1">
              <a:off x="7723209" y="3692308"/>
              <a:ext cx="2985091" cy="363022"/>
            </a:xfrm>
            <a:prstGeom prst="line">
              <a:avLst/>
            </a:prstGeom>
            <a:ln>
              <a:solidFill>
                <a:schemeClr val="bg1">
                  <a:lumMod val="65000"/>
                </a:schemeClr>
              </a:solidFill>
              <a:prstDash val="lgDash"/>
            </a:ln>
          </p:spPr>
          <p:style>
            <a:lnRef idx="1">
              <a:schemeClr val="accent1"/>
            </a:lnRef>
            <a:fillRef idx="0">
              <a:schemeClr val="accent1"/>
            </a:fillRef>
            <a:effectRef idx="0">
              <a:schemeClr val="accent1"/>
            </a:effectRef>
            <a:fontRef idx="minor">
              <a:schemeClr val="tx1"/>
            </a:fontRef>
          </p:style>
        </p:cxnSp>
      </p:grpSp>
      <p:pic>
        <p:nvPicPr>
          <p:cNvPr id="50" name="Picture 49" descr="A cat sitting on a bench&#10;&#10;Description automatically generated">
            <a:extLst>
              <a:ext uri="{FF2B5EF4-FFF2-40B4-BE49-F238E27FC236}">
                <a16:creationId xmlns:a16="http://schemas.microsoft.com/office/drawing/2014/main" id="{0991636E-F0B6-0B41-BF14-D8FD6682FB8A}"/>
              </a:ext>
            </a:extLst>
          </p:cNvPr>
          <p:cNvPicPr>
            <a:picLocks noChangeAspect="1"/>
          </p:cNvPicPr>
          <p:nvPr/>
        </p:nvPicPr>
        <p:blipFill rotWithShape="1">
          <a:blip r:embed="rId3"/>
          <a:srcRect l="17201" t="9223" r="3864"/>
          <a:stretch/>
        </p:blipFill>
        <p:spPr>
          <a:xfrm>
            <a:off x="11234150" y="2786693"/>
            <a:ext cx="616486" cy="948052"/>
          </a:xfrm>
          <a:prstGeom prst="rect">
            <a:avLst/>
          </a:prstGeom>
          <a:ln>
            <a:noFill/>
          </a:ln>
          <a:effectLst>
            <a:outerShdw blurRad="292100" dist="139700" dir="2700000" algn="tl" rotWithShape="0">
              <a:srgbClr val="333333">
                <a:alpha val="65000"/>
              </a:srgbClr>
            </a:outerShdw>
          </a:effectLst>
        </p:spPr>
      </p:pic>
      <p:pic>
        <p:nvPicPr>
          <p:cNvPr id="51" name="Picture 50">
            <a:extLst>
              <a:ext uri="{FF2B5EF4-FFF2-40B4-BE49-F238E27FC236}">
                <a16:creationId xmlns:a16="http://schemas.microsoft.com/office/drawing/2014/main" id="{AEF39175-D6D3-604A-889F-4E02D80C3D3C}"/>
              </a:ext>
            </a:extLst>
          </p:cNvPr>
          <p:cNvPicPr>
            <a:picLocks noChangeAspect="1"/>
          </p:cNvPicPr>
          <p:nvPr/>
        </p:nvPicPr>
        <p:blipFill>
          <a:blip r:embed="rId4"/>
          <a:stretch>
            <a:fillRect/>
          </a:stretch>
        </p:blipFill>
        <p:spPr>
          <a:xfrm>
            <a:off x="6784135" y="1289585"/>
            <a:ext cx="826080" cy="946796"/>
          </a:xfrm>
          <a:prstGeom prst="rect">
            <a:avLst/>
          </a:prstGeom>
          <a:ln>
            <a:noFill/>
          </a:ln>
          <a:effectLst>
            <a:outerShdw blurRad="292100" dist="139700" dir="2700000" algn="tl" rotWithShape="0">
              <a:srgbClr val="333333">
                <a:alpha val="65000"/>
              </a:srgbClr>
            </a:outerShdw>
          </a:effectLst>
        </p:spPr>
      </p:pic>
      <p:pic>
        <p:nvPicPr>
          <p:cNvPr id="52" name="Picture 51">
            <a:extLst>
              <a:ext uri="{FF2B5EF4-FFF2-40B4-BE49-F238E27FC236}">
                <a16:creationId xmlns:a16="http://schemas.microsoft.com/office/drawing/2014/main" id="{76C0C686-D87B-214A-AC4F-F2999C0957B3}"/>
              </a:ext>
            </a:extLst>
          </p:cNvPr>
          <p:cNvPicPr>
            <a:picLocks noChangeAspect="1"/>
          </p:cNvPicPr>
          <p:nvPr/>
        </p:nvPicPr>
        <p:blipFill rotWithShape="1">
          <a:blip r:embed="rId5"/>
          <a:srcRect l="15283" r="12864"/>
          <a:stretch/>
        </p:blipFill>
        <p:spPr>
          <a:xfrm>
            <a:off x="8073003" y="1420387"/>
            <a:ext cx="862499" cy="857451"/>
          </a:xfrm>
          <a:prstGeom prst="rect">
            <a:avLst/>
          </a:prstGeom>
          <a:ln>
            <a:noFill/>
          </a:ln>
          <a:effectLst>
            <a:outerShdw blurRad="292100" dist="139700" dir="2700000" algn="tl" rotWithShape="0">
              <a:srgbClr val="333333">
                <a:alpha val="65000"/>
              </a:srgbClr>
            </a:outerShdw>
          </a:effectLst>
        </p:spPr>
      </p:pic>
      <p:pic>
        <p:nvPicPr>
          <p:cNvPr id="53" name="Picture 52" descr="A toaster sitting on a table&#10;&#10;Description automatically generated">
            <a:extLst>
              <a:ext uri="{FF2B5EF4-FFF2-40B4-BE49-F238E27FC236}">
                <a16:creationId xmlns:a16="http://schemas.microsoft.com/office/drawing/2014/main" id="{252DD58E-1C1D-2E40-9F39-B0E677E92C66}"/>
              </a:ext>
            </a:extLst>
          </p:cNvPr>
          <p:cNvPicPr>
            <a:picLocks noChangeAspect="1"/>
          </p:cNvPicPr>
          <p:nvPr/>
        </p:nvPicPr>
        <p:blipFill rotWithShape="1">
          <a:blip r:embed="rId6"/>
          <a:srcRect l="18421" t="9951" r="11634"/>
          <a:stretch/>
        </p:blipFill>
        <p:spPr>
          <a:xfrm>
            <a:off x="6296191" y="2735707"/>
            <a:ext cx="988762" cy="848643"/>
          </a:xfrm>
          <a:prstGeom prst="rect">
            <a:avLst/>
          </a:prstGeom>
          <a:ln>
            <a:noFill/>
          </a:ln>
          <a:effectLst>
            <a:outerShdw blurRad="292100" dist="139700" dir="2700000" algn="tl" rotWithShape="0">
              <a:srgbClr val="333333">
                <a:alpha val="65000"/>
              </a:srgbClr>
            </a:outerShdw>
          </a:effectLst>
        </p:spPr>
      </p:pic>
      <p:pic>
        <p:nvPicPr>
          <p:cNvPr id="55" name="Picture 54" descr="A picture containing indoor, sitting, table, white&#10;&#10;Description automatically generated">
            <a:extLst>
              <a:ext uri="{FF2B5EF4-FFF2-40B4-BE49-F238E27FC236}">
                <a16:creationId xmlns:a16="http://schemas.microsoft.com/office/drawing/2014/main" id="{19619042-8E65-D545-AD8C-9682F2BA84C0}"/>
              </a:ext>
            </a:extLst>
          </p:cNvPr>
          <p:cNvPicPr>
            <a:picLocks noChangeAspect="1"/>
          </p:cNvPicPr>
          <p:nvPr/>
        </p:nvPicPr>
        <p:blipFill>
          <a:blip r:embed="rId7"/>
          <a:stretch>
            <a:fillRect/>
          </a:stretch>
        </p:blipFill>
        <p:spPr>
          <a:xfrm>
            <a:off x="7518687" y="2589974"/>
            <a:ext cx="1188712" cy="891833"/>
          </a:xfrm>
          <a:prstGeom prst="rect">
            <a:avLst/>
          </a:prstGeom>
          <a:ln>
            <a:noFill/>
          </a:ln>
          <a:effectLst>
            <a:outerShdw blurRad="292100" dist="139700" dir="2700000" algn="tl" rotWithShape="0">
              <a:srgbClr val="333333">
                <a:alpha val="65000"/>
              </a:srgbClr>
            </a:outerShdw>
          </a:effectLst>
        </p:spPr>
      </p:pic>
      <p:pic>
        <p:nvPicPr>
          <p:cNvPr id="63" name="Picture 62" descr="A cat sitting on top of a wooden table&#10;&#10;Description automatically generated">
            <a:extLst>
              <a:ext uri="{FF2B5EF4-FFF2-40B4-BE49-F238E27FC236}">
                <a16:creationId xmlns:a16="http://schemas.microsoft.com/office/drawing/2014/main" id="{E3127AC1-70BA-AA49-8368-1F3F4D27FCC8}"/>
              </a:ext>
            </a:extLst>
          </p:cNvPr>
          <p:cNvPicPr>
            <a:picLocks noChangeAspect="1"/>
          </p:cNvPicPr>
          <p:nvPr/>
        </p:nvPicPr>
        <p:blipFill>
          <a:blip r:embed="rId8"/>
          <a:stretch>
            <a:fillRect/>
          </a:stretch>
        </p:blipFill>
        <p:spPr>
          <a:xfrm>
            <a:off x="10766554" y="4303997"/>
            <a:ext cx="738025" cy="882871"/>
          </a:xfrm>
          <a:prstGeom prst="rect">
            <a:avLst/>
          </a:prstGeom>
        </p:spPr>
      </p:pic>
      <p:pic>
        <p:nvPicPr>
          <p:cNvPr id="64" name="Picture 63" descr="A cat sitting on a table&#10;&#10;Description automatically generated">
            <a:extLst>
              <a:ext uri="{FF2B5EF4-FFF2-40B4-BE49-F238E27FC236}">
                <a16:creationId xmlns:a16="http://schemas.microsoft.com/office/drawing/2014/main" id="{30260906-5037-9447-91F9-6C7BC8C98C7A}"/>
              </a:ext>
            </a:extLst>
          </p:cNvPr>
          <p:cNvPicPr>
            <a:picLocks noChangeAspect="1"/>
          </p:cNvPicPr>
          <p:nvPr/>
        </p:nvPicPr>
        <p:blipFill>
          <a:blip r:embed="rId9"/>
          <a:stretch>
            <a:fillRect/>
          </a:stretch>
        </p:blipFill>
        <p:spPr>
          <a:xfrm>
            <a:off x="9423259" y="4179046"/>
            <a:ext cx="1139165" cy="854374"/>
          </a:xfrm>
          <a:prstGeom prst="rect">
            <a:avLst/>
          </a:prstGeom>
        </p:spPr>
      </p:pic>
      <p:pic>
        <p:nvPicPr>
          <p:cNvPr id="65" name="Picture 64" descr="A cat that is lying down and looking at the camera&#10;&#10;Description automatically generated">
            <a:extLst>
              <a:ext uri="{FF2B5EF4-FFF2-40B4-BE49-F238E27FC236}">
                <a16:creationId xmlns:a16="http://schemas.microsoft.com/office/drawing/2014/main" id="{B3DD798A-1E55-1545-9717-9BA1E32D3CA6}"/>
              </a:ext>
            </a:extLst>
          </p:cNvPr>
          <p:cNvPicPr>
            <a:picLocks noChangeAspect="1"/>
          </p:cNvPicPr>
          <p:nvPr/>
        </p:nvPicPr>
        <p:blipFill rotWithShape="1">
          <a:blip r:embed="rId10"/>
          <a:srcRect l="17107" t="7120" r="24274" b="3636"/>
          <a:stretch/>
        </p:blipFill>
        <p:spPr>
          <a:xfrm>
            <a:off x="10156263" y="3178211"/>
            <a:ext cx="883196" cy="898169"/>
          </a:xfrm>
          <a:prstGeom prst="rect">
            <a:avLst/>
          </a:prstGeom>
        </p:spPr>
      </p:pic>
      <p:sp>
        <p:nvSpPr>
          <p:cNvPr id="56" name="Rectangle 55">
            <a:extLst>
              <a:ext uri="{FF2B5EF4-FFF2-40B4-BE49-F238E27FC236}">
                <a16:creationId xmlns:a16="http://schemas.microsoft.com/office/drawing/2014/main" id="{0CD2915A-CEED-9D4A-B9B1-18EE764E3E19}"/>
              </a:ext>
            </a:extLst>
          </p:cNvPr>
          <p:cNvSpPr/>
          <p:nvPr/>
        </p:nvSpPr>
        <p:spPr>
          <a:xfrm>
            <a:off x="5428159" y="233634"/>
            <a:ext cx="6810553" cy="6377126"/>
          </a:xfrm>
          <a:prstGeom prst="rect">
            <a:avLst/>
          </a:prstGeom>
          <a:solidFill>
            <a:schemeClr val="bg1">
              <a:alpha val="64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5" name="Rectangle 4">
            <a:extLst>
              <a:ext uri="{FF2B5EF4-FFF2-40B4-BE49-F238E27FC236}">
                <a16:creationId xmlns:a16="http://schemas.microsoft.com/office/drawing/2014/main" id="{147CA575-2C49-E245-8E09-61460BAB35D8}"/>
              </a:ext>
            </a:extLst>
          </p:cNvPr>
          <p:cNvSpPr/>
          <p:nvPr/>
        </p:nvSpPr>
        <p:spPr>
          <a:xfrm>
            <a:off x="3009543" y="4714672"/>
            <a:ext cx="654345" cy="769441"/>
          </a:xfrm>
          <a:prstGeom prst="rect">
            <a:avLst/>
          </a:prstGeom>
          <a:noFill/>
        </p:spPr>
        <p:txBody>
          <a:bodyPr wrap="none" lIns="91440" tIns="45720" rIns="91440" bIns="45720">
            <a:spAutoFit/>
          </a:bodyPr>
          <a:lstStyle/>
          <a:p>
            <a:pPr algn="ctr"/>
            <a:r>
              <a:rPr lang="en-US" sz="4400" b="0" cap="none" spc="0" dirty="0">
                <a:ln w="0"/>
                <a:solidFill>
                  <a:schemeClr val="tx1"/>
                </a:solidFill>
                <a:effectLst>
                  <a:outerShdw blurRad="38100" dist="19050" dir="2700000" algn="tl" rotWithShape="0">
                    <a:schemeClr val="dk1">
                      <a:alpha val="40000"/>
                    </a:schemeClr>
                  </a:outerShdw>
                </a:effectLst>
              </a:rPr>
              <a:t>or</a:t>
            </a:r>
          </a:p>
        </p:txBody>
      </p:sp>
      <p:sp>
        <p:nvSpPr>
          <p:cNvPr id="2" name="Content Placeholder 1">
            <a:extLst>
              <a:ext uri="{FF2B5EF4-FFF2-40B4-BE49-F238E27FC236}">
                <a16:creationId xmlns:a16="http://schemas.microsoft.com/office/drawing/2014/main" id="{E85BA632-CE4A-894C-9B36-6573DFC2B79A}"/>
              </a:ext>
            </a:extLst>
          </p:cNvPr>
          <p:cNvSpPr>
            <a:spLocks noGrp="1"/>
          </p:cNvSpPr>
          <p:nvPr>
            <p:ph idx="1"/>
          </p:nvPr>
        </p:nvSpPr>
        <p:spPr>
          <a:xfrm>
            <a:off x="377241" y="1367757"/>
            <a:ext cx="5918950" cy="5322467"/>
          </a:xfrm>
        </p:spPr>
        <p:txBody>
          <a:bodyPr>
            <a:normAutofit/>
          </a:bodyPr>
          <a:lstStyle/>
          <a:p>
            <a:r>
              <a:rPr lang="en-US" dirty="0"/>
              <a:t>An image is just a bunch of numbers</a:t>
            </a:r>
          </a:p>
          <a:p>
            <a:r>
              <a:rPr lang="en-US" dirty="0"/>
              <a:t>Let’s stack them up into a vector</a:t>
            </a:r>
          </a:p>
          <a:p>
            <a:pPr lvl="1"/>
            <a:r>
              <a:rPr lang="en-US" dirty="0"/>
              <a:t>Our training data is just a bunch of high-dimensional points now</a:t>
            </a:r>
          </a:p>
          <a:p>
            <a:endParaRPr lang="en-US" dirty="0"/>
          </a:p>
          <a:p>
            <a:r>
              <a:rPr lang="en-US" dirty="0"/>
              <a:t>Divide space into different regions for different classes</a:t>
            </a:r>
          </a:p>
          <a:p>
            <a:endParaRPr lang="en-US" dirty="0"/>
          </a:p>
        </p:txBody>
      </p:sp>
      <p:grpSp>
        <p:nvGrpSpPr>
          <p:cNvPr id="36" name="Group 35">
            <a:extLst>
              <a:ext uri="{FF2B5EF4-FFF2-40B4-BE49-F238E27FC236}">
                <a16:creationId xmlns:a16="http://schemas.microsoft.com/office/drawing/2014/main" id="{39F886FD-180F-284F-B1C4-95D883A4BA03}"/>
              </a:ext>
            </a:extLst>
          </p:cNvPr>
          <p:cNvGrpSpPr/>
          <p:nvPr/>
        </p:nvGrpSpPr>
        <p:grpSpPr>
          <a:xfrm rot="895752">
            <a:off x="5576236" y="4901070"/>
            <a:ext cx="1602759" cy="1602757"/>
            <a:chOff x="6519332" y="3546393"/>
            <a:chExt cx="2397673" cy="2397671"/>
          </a:xfrm>
        </p:grpSpPr>
        <p:pic>
          <p:nvPicPr>
            <p:cNvPr id="42" name="Graphic 41">
              <a:extLst>
                <a:ext uri="{FF2B5EF4-FFF2-40B4-BE49-F238E27FC236}">
                  <a16:creationId xmlns:a16="http://schemas.microsoft.com/office/drawing/2014/main" id="{64571452-3376-5B4E-BCCB-77375BBBC208}"/>
                </a:ext>
              </a:extLst>
            </p:cNvPr>
            <p:cNvPicPr>
              <a:picLocks noChangeAspect="1"/>
            </p:cNvPicPr>
            <p:nvPr/>
          </p:nvPicPr>
          <p:blipFill>
            <a:blip r:embed="rId11">
              <a:extLst>
                <a:ext uri="{96DAC541-7B7A-43D3-8B79-37D633B846F1}">
                  <asvg:svgBlip xmlns:asvg="http://schemas.microsoft.com/office/drawing/2016/SVG/main" r:embed="rId12"/>
                </a:ext>
              </a:extLst>
            </a:blip>
            <a:stretch>
              <a:fillRect/>
            </a:stretch>
          </p:blipFill>
          <p:spPr>
            <a:xfrm rot="469545">
              <a:off x="6519332" y="3793069"/>
              <a:ext cx="2397671" cy="1904323"/>
            </a:xfrm>
            <a:prstGeom prst="rect">
              <a:avLst/>
            </a:prstGeom>
          </p:spPr>
        </p:pic>
        <p:pic>
          <p:nvPicPr>
            <p:cNvPr id="43" name="Graphic 42">
              <a:extLst>
                <a:ext uri="{FF2B5EF4-FFF2-40B4-BE49-F238E27FC236}">
                  <a16:creationId xmlns:a16="http://schemas.microsoft.com/office/drawing/2014/main" id="{157771C2-65AF-224F-9ABD-85E1A1835D8F}"/>
                </a:ext>
              </a:extLst>
            </p:cNvPr>
            <p:cNvPicPr>
              <a:picLocks noChangeAspect="1"/>
            </p:cNvPicPr>
            <p:nvPr/>
          </p:nvPicPr>
          <p:blipFill>
            <a:blip r:embed="rId11">
              <a:extLst>
                <a:ext uri="{96DAC541-7B7A-43D3-8B79-37D633B846F1}">
                  <asvg:svgBlip xmlns:asvg="http://schemas.microsoft.com/office/drawing/2016/SVG/main" r:embed="rId12"/>
                </a:ext>
              </a:extLst>
            </a:blip>
            <a:stretch>
              <a:fillRect/>
            </a:stretch>
          </p:blipFill>
          <p:spPr>
            <a:xfrm rot="1439047">
              <a:off x="6519332" y="3793069"/>
              <a:ext cx="2397671" cy="1904323"/>
            </a:xfrm>
            <a:prstGeom prst="rect">
              <a:avLst/>
            </a:prstGeom>
          </p:spPr>
        </p:pic>
        <p:pic>
          <p:nvPicPr>
            <p:cNvPr id="44" name="Graphic 43">
              <a:extLst>
                <a:ext uri="{FF2B5EF4-FFF2-40B4-BE49-F238E27FC236}">
                  <a16:creationId xmlns:a16="http://schemas.microsoft.com/office/drawing/2014/main" id="{8E8FE090-2390-5145-9DDA-EC27A3E03C8C}"/>
                </a:ext>
              </a:extLst>
            </p:cNvPr>
            <p:cNvPicPr>
              <a:picLocks noChangeAspect="1"/>
            </p:cNvPicPr>
            <p:nvPr/>
          </p:nvPicPr>
          <p:blipFill>
            <a:blip r:embed="rId11">
              <a:extLst>
                <a:ext uri="{96DAC541-7B7A-43D3-8B79-37D633B846F1}">
                  <asvg:svgBlip xmlns:asvg="http://schemas.microsoft.com/office/drawing/2016/SVG/main" r:embed="rId12"/>
                </a:ext>
              </a:extLst>
            </a:blip>
            <a:stretch>
              <a:fillRect/>
            </a:stretch>
          </p:blipFill>
          <p:spPr>
            <a:xfrm rot="2183316">
              <a:off x="6519334" y="3793068"/>
              <a:ext cx="2397671" cy="1904323"/>
            </a:xfrm>
            <a:prstGeom prst="rect">
              <a:avLst/>
            </a:prstGeom>
          </p:spPr>
        </p:pic>
        <p:pic>
          <p:nvPicPr>
            <p:cNvPr id="45" name="Graphic 44">
              <a:extLst>
                <a:ext uri="{FF2B5EF4-FFF2-40B4-BE49-F238E27FC236}">
                  <a16:creationId xmlns:a16="http://schemas.microsoft.com/office/drawing/2014/main" id="{32DD4B40-E2C2-CD46-88B9-B8C21B451A38}"/>
                </a:ext>
              </a:extLst>
            </p:cNvPr>
            <p:cNvPicPr>
              <a:picLocks noChangeAspect="1"/>
            </p:cNvPicPr>
            <p:nvPr/>
          </p:nvPicPr>
          <p:blipFill>
            <a:blip r:embed="rId11">
              <a:extLst>
                <a:ext uri="{96DAC541-7B7A-43D3-8B79-37D633B846F1}">
                  <asvg:svgBlip xmlns:asvg="http://schemas.microsoft.com/office/drawing/2016/SVG/main" r:embed="rId12"/>
                </a:ext>
              </a:extLst>
            </a:blip>
            <a:stretch>
              <a:fillRect/>
            </a:stretch>
          </p:blipFill>
          <p:spPr>
            <a:xfrm rot="3106335">
              <a:off x="6519331" y="3793067"/>
              <a:ext cx="2397671" cy="1904323"/>
            </a:xfrm>
            <a:prstGeom prst="rect">
              <a:avLst/>
            </a:prstGeom>
          </p:spPr>
        </p:pic>
      </p:grpSp>
      <p:sp>
        <p:nvSpPr>
          <p:cNvPr id="3" name="Title 2">
            <a:extLst>
              <a:ext uri="{FF2B5EF4-FFF2-40B4-BE49-F238E27FC236}">
                <a16:creationId xmlns:a16="http://schemas.microsoft.com/office/drawing/2014/main" id="{27F95A45-2F44-1041-B6C8-1CEE6BB2BE39}"/>
              </a:ext>
            </a:extLst>
          </p:cNvPr>
          <p:cNvSpPr>
            <a:spLocks noGrp="1"/>
          </p:cNvSpPr>
          <p:nvPr>
            <p:ph type="title"/>
          </p:nvPr>
        </p:nvSpPr>
        <p:spPr/>
        <p:txBody>
          <a:bodyPr/>
          <a:lstStyle/>
          <a:p>
            <a:r>
              <a:rPr lang="en-US" dirty="0"/>
              <a:t>Images As High-Dimensional Vectors</a:t>
            </a:r>
          </a:p>
        </p:txBody>
      </p:sp>
      <p:grpSp>
        <p:nvGrpSpPr>
          <p:cNvPr id="47" name="Group 46">
            <a:extLst>
              <a:ext uri="{FF2B5EF4-FFF2-40B4-BE49-F238E27FC236}">
                <a16:creationId xmlns:a16="http://schemas.microsoft.com/office/drawing/2014/main" id="{8FAE5455-F3CE-3746-AD6F-4062E3E9E2BC}"/>
              </a:ext>
            </a:extLst>
          </p:cNvPr>
          <p:cNvGrpSpPr/>
          <p:nvPr/>
        </p:nvGrpSpPr>
        <p:grpSpPr>
          <a:xfrm>
            <a:off x="8040848" y="5356952"/>
            <a:ext cx="2392094" cy="914140"/>
            <a:chOff x="8834967" y="1077687"/>
            <a:chExt cx="2767369" cy="1057552"/>
          </a:xfrm>
        </p:grpSpPr>
        <p:sp>
          <p:nvSpPr>
            <p:cNvPr id="48" name="Rounded Rectangle 47">
              <a:extLst>
                <a:ext uri="{FF2B5EF4-FFF2-40B4-BE49-F238E27FC236}">
                  <a16:creationId xmlns:a16="http://schemas.microsoft.com/office/drawing/2014/main" id="{1C330B91-E270-B745-A77A-ADB732C4E16C}"/>
                </a:ext>
              </a:extLst>
            </p:cNvPr>
            <p:cNvSpPr/>
            <p:nvPr/>
          </p:nvSpPr>
          <p:spPr>
            <a:xfrm>
              <a:off x="8834967" y="1077687"/>
              <a:ext cx="2767369" cy="1057552"/>
            </a:xfrm>
            <a:prstGeom prst="roundRect">
              <a:avLst/>
            </a:prstGeom>
            <a:ln w="25400"/>
            <a:effectLst>
              <a:outerShdw blurRad="50800" dist="38100" dir="2700000" algn="tl" rotWithShape="0">
                <a:prstClr val="black">
                  <a:alpha val="40000"/>
                </a:prstClr>
              </a:outerShdw>
            </a:effectLst>
          </p:spPr>
          <p:style>
            <a:lnRef idx="2">
              <a:schemeClr val="accent1"/>
            </a:lnRef>
            <a:fillRef idx="1">
              <a:schemeClr val="lt1"/>
            </a:fillRef>
            <a:effectRef idx="0">
              <a:schemeClr val="accent1"/>
            </a:effectRef>
            <a:fontRef idx="minor">
              <a:schemeClr val="dk1"/>
            </a:fontRef>
          </p:style>
          <p:txBody>
            <a:bodyPr rtlCol="0" anchor="ctr"/>
            <a:lstStyle/>
            <a:p>
              <a:pPr algn="ctr"/>
              <a:endParaRPr lang="en-US"/>
            </a:p>
          </p:txBody>
        </p:sp>
        <p:sp>
          <p:nvSpPr>
            <p:cNvPr id="49" name="TextBox 48">
              <a:extLst>
                <a:ext uri="{FF2B5EF4-FFF2-40B4-BE49-F238E27FC236}">
                  <a16:creationId xmlns:a16="http://schemas.microsoft.com/office/drawing/2014/main" id="{CF3D813B-0A43-274B-8FD5-7D4E130B5CAC}"/>
                </a:ext>
              </a:extLst>
            </p:cNvPr>
            <p:cNvSpPr txBox="1"/>
            <p:nvPr/>
          </p:nvSpPr>
          <p:spPr>
            <a:xfrm>
              <a:off x="8900918" y="1129410"/>
              <a:ext cx="2635466" cy="954107"/>
            </a:xfrm>
            <a:prstGeom prst="rect">
              <a:avLst/>
            </a:prstGeom>
            <a:noFill/>
          </p:spPr>
          <p:txBody>
            <a:bodyPr wrap="square" rtlCol="0">
              <a:spAutoFit/>
            </a:bodyPr>
            <a:lstStyle/>
            <a:p>
              <a:pPr algn="ctr"/>
              <a:r>
                <a:rPr lang="en-US" sz="2400" b="1" dirty="0">
                  <a:latin typeface="Calibri" panose="020F0502020204030204" pitchFamily="34" charset="0"/>
                  <a:cs typeface="Calibri" panose="020F0502020204030204" pitchFamily="34" charset="0"/>
                </a:rPr>
                <a:t>The Space of</a:t>
              </a:r>
            </a:p>
            <a:p>
              <a:pPr algn="ctr"/>
              <a:r>
                <a:rPr lang="en-US" sz="2400" b="1" dirty="0">
                  <a:latin typeface="Calibri" panose="020F0502020204030204" pitchFamily="34" charset="0"/>
                  <a:cs typeface="Calibri" panose="020F0502020204030204" pitchFamily="34" charset="0"/>
                </a:rPr>
                <a:t>All Images</a:t>
              </a:r>
            </a:p>
          </p:txBody>
        </p:sp>
      </p:grpSp>
      <p:grpSp>
        <p:nvGrpSpPr>
          <p:cNvPr id="13" name="Group 12">
            <a:extLst>
              <a:ext uri="{FF2B5EF4-FFF2-40B4-BE49-F238E27FC236}">
                <a16:creationId xmlns:a16="http://schemas.microsoft.com/office/drawing/2014/main" id="{30B4B430-DDEF-B248-AA9C-181D87AE495D}"/>
              </a:ext>
            </a:extLst>
          </p:cNvPr>
          <p:cNvGrpSpPr/>
          <p:nvPr/>
        </p:nvGrpSpPr>
        <p:grpSpPr>
          <a:xfrm>
            <a:off x="5578174" y="82638"/>
            <a:ext cx="4383398" cy="4383398"/>
            <a:chOff x="5647633" y="244202"/>
            <a:chExt cx="4383398" cy="4383398"/>
          </a:xfrm>
        </p:grpSpPr>
        <p:sp>
          <p:nvSpPr>
            <p:cNvPr id="7" name="Oval 6">
              <a:extLst>
                <a:ext uri="{FF2B5EF4-FFF2-40B4-BE49-F238E27FC236}">
                  <a16:creationId xmlns:a16="http://schemas.microsoft.com/office/drawing/2014/main" id="{1A338995-C8BF-DC41-A81A-C4D251F12EA9}"/>
                </a:ext>
              </a:extLst>
            </p:cNvPr>
            <p:cNvSpPr/>
            <p:nvPr/>
          </p:nvSpPr>
          <p:spPr>
            <a:xfrm>
              <a:off x="5647633" y="244202"/>
              <a:ext cx="4383398" cy="4383398"/>
            </a:xfrm>
            <a:prstGeom prst="ellipse">
              <a:avLst/>
            </a:prstGeom>
            <a:gradFill flip="none" rotWithShape="1">
              <a:gsLst>
                <a:gs pos="0">
                  <a:schemeClr val="accent4">
                    <a:alpha val="52000"/>
                  </a:schemeClr>
                </a:gs>
                <a:gs pos="73000">
                  <a:schemeClr val="bg1">
                    <a:alpha val="0"/>
                  </a:schemeClr>
                </a:gs>
              </a:gsLst>
              <a:path path="circle">
                <a:fillToRect l="50000" t="50000" r="50000" b="50000"/>
              </a:path>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58" name="TextBox 57">
              <a:extLst>
                <a:ext uri="{FF2B5EF4-FFF2-40B4-BE49-F238E27FC236}">
                  <a16:creationId xmlns:a16="http://schemas.microsoft.com/office/drawing/2014/main" id="{3B55C747-B9C1-EB48-BFB3-5AB74D9D88AF}"/>
                </a:ext>
              </a:extLst>
            </p:cNvPr>
            <p:cNvSpPr txBox="1"/>
            <p:nvPr/>
          </p:nvSpPr>
          <p:spPr>
            <a:xfrm>
              <a:off x="7263050" y="2235846"/>
              <a:ext cx="1152565" cy="400110"/>
            </a:xfrm>
            <a:prstGeom prst="rect">
              <a:avLst/>
            </a:prstGeom>
            <a:solidFill>
              <a:schemeClr val="bg1"/>
            </a:solidFill>
            <a:ln>
              <a:solidFill>
                <a:schemeClr val="tx1"/>
              </a:solidFill>
            </a:ln>
          </p:spPr>
          <p:txBody>
            <a:bodyPr wrap="square" rtlCol="0">
              <a:spAutoFit/>
            </a:bodyPr>
            <a:lstStyle/>
            <a:p>
              <a:pPr algn="ctr"/>
              <a:r>
                <a:rPr lang="en-US" sz="2000" b="1" dirty="0">
                  <a:latin typeface="Calibri" panose="020F0502020204030204" pitchFamily="34" charset="0"/>
                  <a:cs typeface="Calibri" panose="020F0502020204030204" pitchFamily="34" charset="0"/>
                </a:rPr>
                <a:t>Toasters</a:t>
              </a:r>
            </a:p>
          </p:txBody>
        </p:sp>
      </p:grpSp>
      <p:grpSp>
        <p:nvGrpSpPr>
          <p:cNvPr id="12" name="Group 11">
            <a:extLst>
              <a:ext uri="{FF2B5EF4-FFF2-40B4-BE49-F238E27FC236}">
                <a16:creationId xmlns:a16="http://schemas.microsoft.com/office/drawing/2014/main" id="{4400560A-FD8E-4F41-A57E-81687F3DC719}"/>
              </a:ext>
            </a:extLst>
          </p:cNvPr>
          <p:cNvGrpSpPr/>
          <p:nvPr/>
        </p:nvGrpSpPr>
        <p:grpSpPr>
          <a:xfrm>
            <a:off x="8550426" y="1528608"/>
            <a:ext cx="4383398" cy="4383398"/>
            <a:chOff x="8291313" y="1618344"/>
            <a:chExt cx="4383398" cy="4383398"/>
          </a:xfrm>
        </p:grpSpPr>
        <p:sp>
          <p:nvSpPr>
            <p:cNvPr id="33" name="Oval 32">
              <a:extLst>
                <a:ext uri="{FF2B5EF4-FFF2-40B4-BE49-F238E27FC236}">
                  <a16:creationId xmlns:a16="http://schemas.microsoft.com/office/drawing/2014/main" id="{A232B46F-D424-144E-A498-4FCD57CD7585}"/>
                </a:ext>
              </a:extLst>
            </p:cNvPr>
            <p:cNvSpPr/>
            <p:nvPr/>
          </p:nvSpPr>
          <p:spPr>
            <a:xfrm>
              <a:off x="8291313" y="1618344"/>
              <a:ext cx="4383398" cy="4383398"/>
            </a:xfrm>
            <a:prstGeom prst="ellipse">
              <a:avLst/>
            </a:prstGeom>
            <a:gradFill flip="none" rotWithShape="1">
              <a:gsLst>
                <a:gs pos="0">
                  <a:schemeClr val="accent1">
                    <a:alpha val="58000"/>
                  </a:schemeClr>
                </a:gs>
                <a:gs pos="73000">
                  <a:schemeClr val="bg1">
                    <a:alpha val="0"/>
                  </a:schemeClr>
                </a:gs>
              </a:gsLst>
              <a:path path="circle">
                <a:fillToRect l="50000" t="50000" r="50000" b="50000"/>
              </a:path>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59" name="TextBox 58">
              <a:extLst>
                <a:ext uri="{FF2B5EF4-FFF2-40B4-BE49-F238E27FC236}">
                  <a16:creationId xmlns:a16="http://schemas.microsoft.com/office/drawing/2014/main" id="{BA839E28-2747-3342-826C-51194F3572DF}"/>
                </a:ext>
              </a:extLst>
            </p:cNvPr>
            <p:cNvSpPr txBox="1"/>
            <p:nvPr/>
          </p:nvSpPr>
          <p:spPr>
            <a:xfrm>
              <a:off x="10018241" y="3609988"/>
              <a:ext cx="929543" cy="400110"/>
            </a:xfrm>
            <a:prstGeom prst="rect">
              <a:avLst/>
            </a:prstGeom>
            <a:solidFill>
              <a:schemeClr val="bg1"/>
            </a:solidFill>
            <a:ln>
              <a:solidFill>
                <a:schemeClr val="tx1"/>
              </a:solidFill>
            </a:ln>
          </p:spPr>
          <p:txBody>
            <a:bodyPr wrap="square" rtlCol="0">
              <a:spAutoFit/>
            </a:bodyPr>
            <a:lstStyle/>
            <a:p>
              <a:pPr algn="ctr"/>
              <a:r>
                <a:rPr lang="en-US" sz="2000" b="1" dirty="0">
                  <a:latin typeface="Calibri" panose="020F0502020204030204" pitchFamily="34" charset="0"/>
                  <a:cs typeface="Calibri" panose="020F0502020204030204" pitchFamily="34" charset="0"/>
                </a:rPr>
                <a:t>Cats</a:t>
              </a:r>
            </a:p>
          </p:txBody>
        </p:sp>
      </p:grpSp>
      <p:pic>
        <p:nvPicPr>
          <p:cNvPr id="4" name="Picture 3">
            <a:extLst>
              <a:ext uri="{FF2B5EF4-FFF2-40B4-BE49-F238E27FC236}">
                <a16:creationId xmlns:a16="http://schemas.microsoft.com/office/drawing/2014/main" id="{CA8F7D58-8DC8-B04C-8380-A99510B829E7}"/>
              </a:ext>
            </a:extLst>
          </p:cNvPr>
          <p:cNvPicPr>
            <a:picLocks noChangeAspect="1"/>
          </p:cNvPicPr>
          <p:nvPr/>
        </p:nvPicPr>
        <p:blipFill>
          <a:blip r:embed="rId13"/>
          <a:stretch>
            <a:fillRect/>
          </a:stretch>
        </p:blipFill>
        <p:spPr>
          <a:xfrm>
            <a:off x="9491130" y="1229768"/>
            <a:ext cx="879898" cy="1173197"/>
          </a:xfrm>
          <a:prstGeom prst="rect">
            <a:avLst/>
          </a:prstGeom>
          <a:ln>
            <a:noFill/>
          </a:ln>
          <a:effectLst>
            <a:outerShdw blurRad="292100" dist="139700" dir="2700000" algn="tl" rotWithShape="0">
              <a:srgbClr val="333333">
                <a:alpha val="65000"/>
              </a:srgbClr>
            </a:outerShdw>
          </a:effectLst>
        </p:spPr>
      </p:pic>
      <p:pic>
        <p:nvPicPr>
          <p:cNvPr id="9" name="Picture 8" descr="A cat sitting on a counter&#10;&#10;Description automatically generated">
            <a:extLst>
              <a:ext uri="{FF2B5EF4-FFF2-40B4-BE49-F238E27FC236}">
                <a16:creationId xmlns:a16="http://schemas.microsoft.com/office/drawing/2014/main" id="{74B451FB-1BC1-754D-A154-0CAC032FF3C4}"/>
              </a:ext>
            </a:extLst>
          </p:cNvPr>
          <p:cNvPicPr>
            <a:picLocks noChangeAspect="1"/>
          </p:cNvPicPr>
          <p:nvPr/>
        </p:nvPicPr>
        <p:blipFill>
          <a:blip r:embed="rId14"/>
          <a:stretch>
            <a:fillRect/>
          </a:stretch>
        </p:blipFill>
        <p:spPr>
          <a:xfrm>
            <a:off x="8770787" y="2576678"/>
            <a:ext cx="1066035" cy="1066035"/>
          </a:xfrm>
          <a:prstGeom prst="rect">
            <a:avLst/>
          </a:prstGeom>
          <a:ln>
            <a:noFill/>
          </a:ln>
          <a:effectLst>
            <a:outerShdw blurRad="292100" dist="139700" dir="2700000" algn="tl" rotWithShape="0">
              <a:srgbClr val="333333">
                <a:alpha val="65000"/>
              </a:srgbClr>
            </a:outerShdw>
          </a:effectLst>
        </p:spPr>
      </p:pic>
      <p:pic>
        <p:nvPicPr>
          <p:cNvPr id="11" name="Picture 10" descr="A cat sitting on top of a wooden table&#10;&#10;Description automatically generated">
            <a:extLst>
              <a:ext uri="{FF2B5EF4-FFF2-40B4-BE49-F238E27FC236}">
                <a16:creationId xmlns:a16="http://schemas.microsoft.com/office/drawing/2014/main" id="{B1A4CBC8-4A17-8641-92C7-1C7A8DE39C67}"/>
              </a:ext>
            </a:extLst>
          </p:cNvPr>
          <p:cNvPicPr>
            <a:picLocks noChangeAspect="1"/>
          </p:cNvPicPr>
          <p:nvPr/>
        </p:nvPicPr>
        <p:blipFill>
          <a:blip r:embed="rId15"/>
          <a:stretch>
            <a:fillRect/>
          </a:stretch>
        </p:blipFill>
        <p:spPr>
          <a:xfrm>
            <a:off x="7650886" y="3507539"/>
            <a:ext cx="960943" cy="1281257"/>
          </a:xfrm>
          <a:prstGeom prst="rect">
            <a:avLst/>
          </a:prstGeom>
          <a:ln>
            <a:noFill/>
          </a:ln>
          <a:effectLst>
            <a:outerShdw blurRad="292100" dist="139700" dir="2700000" algn="tl" rotWithShape="0">
              <a:srgbClr val="333333">
                <a:alpha val="65000"/>
              </a:srgbClr>
            </a:outerShdw>
          </a:effectLst>
        </p:spPr>
      </p:pic>
    </p:spTree>
    <p:extLst>
      <p:ext uri="{BB962C8B-B14F-4D97-AF65-F5344CB8AC3E}">
        <p14:creationId xmlns:p14="http://schemas.microsoft.com/office/powerpoint/2010/main" val="310979497"/>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0" presetClass="entr" presetSubtype="0" fill="hold" nodeType="clickEffect">
                                  <p:stCondLst>
                                    <p:cond delay="0"/>
                                  </p:stCondLst>
                                  <p:childTnLst>
                                    <p:set>
                                      <p:cBhvr>
                                        <p:cTn id="6" dur="1" fill="hold">
                                          <p:stCondLst>
                                            <p:cond delay="0"/>
                                          </p:stCondLst>
                                        </p:cTn>
                                        <p:tgtEl>
                                          <p:spTgt spid="13"/>
                                        </p:tgtEl>
                                        <p:attrNameLst>
                                          <p:attrName>style.visibility</p:attrName>
                                        </p:attrNameLst>
                                      </p:cBhvr>
                                      <p:to>
                                        <p:strVal val="visible"/>
                                      </p:to>
                                    </p:set>
                                    <p:animEffect transition="in" filter="fade">
                                      <p:cBhvr>
                                        <p:cTn id="7" dur="500"/>
                                        <p:tgtEl>
                                          <p:spTgt spid="13"/>
                                        </p:tgtEl>
                                      </p:cBhvr>
                                    </p:animEffect>
                                  </p:childTnLst>
                                </p:cTn>
                              </p:par>
                            </p:childTnLst>
                          </p:cTn>
                        </p:par>
                      </p:childTnLst>
                    </p:cTn>
                  </p:par>
                  <p:par>
                    <p:cTn id="8" fill="hold">
                      <p:stCondLst>
                        <p:cond delay="indefinite"/>
                      </p:stCondLst>
                      <p:childTnLst>
                        <p:par>
                          <p:cTn id="9" fill="hold">
                            <p:stCondLst>
                              <p:cond delay="0"/>
                            </p:stCondLst>
                            <p:childTnLst>
                              <p:par>
                                <p:cTn id="10" presetID="10" presetClass="entr" presetSubtype="0" fill="hold" nodeType="clickEffect">
                                  <p:stCondLst>
                                    <p:cond delay="0"/>
                                  </p:stCondLst>
                                  <p:childTnLst>
                                    <p:set>
                                      <p:cBhvr>
                                        <p:cTn id="11" dur="1" fill="hold">
                                          <p:stCondLst>
                                            <p:cond delay="0"/>
                                          </p:stCondLst>
                                        </p:cTn>
                                        <p:tgtEl>
                                          <p:spTgt spid="12"/>
                                        </p:tgtEl>
                                        <p:attrNameLst>
                                          <p:attrName>style.visibility</p:attrName>
                                        </p:attrNameLst>
                                      </p:cBhvr>
                                      <p:to>
                                        <p:strVal val="visible"/>
                                      </p:to>
                                    </p:set>
                                    <p:animEffect transition="in" filter="fade">
                                      <p:cBhvr>
                                        <p:cTn id="12" dur="500"/>
                                        <p:tgtEl>
                                          <p:spTgt spid="12"/>
                                        </p:tgtEl>
                                      </p:cBhvr>
                                    </p:animEffect>
                                  </p:childTnLst>
                                </p:cTn>
                              </p:par>
                            </p:childTnLst>
                          </p:cTn>
                        </p:par>
                      </p:childTnLst>
                    </p:cTn>
                  </p:par>
                  <p:par>
                    <p:cTn id="13" fill="hold">
                      <p:stCondLst>
                        <p:cond delay="indefinite"/>
                      </p:stCondLst>
                      <p:childTnLst>
                        <p:par>
                          <p:cTn id="14" fill="hold">
                            <p:stCondLst>
                              <p:cond delay="0"/>
                            </p:stCondLst>
                            <p:childTnLst>
                              <p:par>
                                <p:cTn id="15" presetID="10" presetClass="entr" presetSubtype="0" fill="hold" nodeType="clickEffect">
                                  <p:stCondLst>
                                    <p:cond delay="0"/>
                                  </p:stCondLst>
                                  <p:childTnLst>
                                    <p:set>
                                      <p:cBhvr>
                                        <p:cTn id="16" dur="1" fill="hold">
                                          <p:stCondLst>
                                            <p:cond delay="0"/>
                                          </p:stCondLst>
                                        </p:cTn>
                                        <p:tgtEl>
                                          <p:spTgt spid="4"/>
                                        </p:tgtEl>
                                        <p:attrNameLst>
                                          <p:attrName>style.visibility</p:attrName>
                                        </p:attrNameLst>
                                      </p:cBhvr>
                                      <p:to>
                                        <p:strVal val="visible"/>
                                      </p:to>
                                    </p:set>
                                    <p:animEffect transition="in" filter="fade">
                                      <p:cBhvr>
                                        <p:cTn id="17" dur="500"/>
                                        <p:tgtEl>
                                          <p:spTgt spid="4"/>
                                        </p:tgtEl>
                                      </p:cBhvr>
                                    </p:animEffect>
                                  </p:childTnLst>
                                </p:cTn>
                              </p:par>
                            </p:childTnLst>
                          </p:cTn>
                        </p:par>
                        <p:par>
                          <p:cTn id="18" fill="hold">
                            <p:stCondLst>
                              <p:cond delay="500"/>
                            </p:stCondLst>
                            <p:childTnLst>
                              <p:par>
                                <p:cTn id="19" presetID="10" presetClass="entr" presetSubtype="0" fill="hold" nodeType="afterEffect">
                                  <p:stCondLst>
                                    <p:cond delay="0"/>
                                  </p:stCondLst>
                                  <p:childTnLst>
                                    <p:set>
                                      <p:cBhvr>
                                        <p:cTn id="20" dur="1" fill="hold">
                                          <p:stCondLst>
                                            <p:cond delay="0"/>
                                          </p:stCondLst>
                                        </p:cTn>
                                        <p:tgtEl>
                                          <p:spTgt spid="9"/>
                                        </p:tgtEl>
                                        <p:attrNameLst>
                                          <p:attrName>style.visibility</p:attrName>
                                        </p:attrNameLst>
                                      </p:cBhvr>
                                      <p:to>
                                        <p:strVal val="visible"/>
                                      </p:to>
                                    </p:set>
                                    <p:animEffect transition="in" filter="fade">
                                      <p:cBhvr>
                                        <p:cTn id="21" dur="500"/>
                                        <p:tgtEl>
                                          <p:spTgt spid="9"/>
                                        </p:tgtEl>
                                      </p:cBhvr>
                                    </p:animEffect>
                                  </p:childTnLst>
                                </p:cTn>
                              </p:par>
                            </p:childTnLst>
                          </p:cTn>
                        </p:par>
                        <p:par>
                          <p:cTn id="22" fill="hold">
                            <p:stCondLst>
                              <p:cond delay="1000"/>
                            </p:stCondLst>
                            <p:childTnLst>
                              <p:par>
                                <p:cTn id="23" presetID="10" presetClass="entr" presetSubtype="0" fill="hold" nodeType="afterEffect">
                                  <p:stCondLst>
                                    <p:cond delay="0"/>
                                  </p:stCondLst>
                                  <p:childTnLst>
                                    <p:set>
                                      <p:cBhvr>
                                        <p:cTn id="24" dur="1" fill="hold">
                                          <p:stCondLst>
                                            <p:cond delay="0"/>
                                          </p:stCondLst>
                                        </p:cTn>
                                        <p:tgtEl>
                                          <p:spTgt spid="11"/>
                                        </p:tgtEl>
                                        <p:attrNameLst>
                                          <p:attrName>style.visibility</p:attrName>
                                        </p:attrNameLst>
                                      </p:cBhvr>
                                      <p:to>
                                        <p:strVal val="visible"/>
                                      </p:to>
                                    </p:set>
                                    <p:animEffect transition="in" filter="fade">
                                      <p:cBhvr>
                                        <p:cTn id="25" dur="500"/>
                                        <p:tgtEl>
                                          <p:spTgt spid="11"/>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Content Placeholder 1">
            <a:extLst>
              <a:ext uri="{FF2B5EF4-FFF2-40B4-BE49-F238E27FC236}">
                <a16:creationId xmlns:a16="http://schemas.microsoft.com/office/drawing/2014/main" id="{E85BA632-CE4A-894C-9B36-6573DFC2B79A}"/>
              </a:ext>
            </a:extLst>
          </p:cNvPr>
          <p:cNvSpPr>
            <a:spLocks noGrp="1"/>
          </p:cNvSpPr>
          <p:nvPr>
            <p:ph idx="1"/>
          </p:nvPr>
        </p:nvSpPr>
        <p:spPr>
          <a:xfrm>
            <a:off x="377241" y="1367757"/>
            <a:ext cx="5463809" cy="5322467"/>
          </a:xfrm>
        </p:spPr>
        <p:txBody>
          <a:bodyPr>
            <a:normAutofit/>
          </a:bodyPr>
          <a:lstStyle/>
          <a:p>
            <a:r>
              <a:rPr lang="en-US" dirty="0"/>
              <a:t>How high-dimensional is an image?</a:t>
            </a:r>
          </a:p>
          <a:p>
            <a:pPr lvl="1"/>
            <a:r>
              <a:rPr lang="en-US" dirty="0"/>
              <a:t>Let’s consider an iPhone X photo:</a:t>
            </a:r>
          </a:p>
          <a:p>
            <a:pPr lvl="2"/>
            <a:r>
              <a:rPr lang="en-US" dirty="0"/>
              <a:t>4032 x 3024 pixels</a:t>
            </a:r>
          </a:p>
          <a:p>
            <a:pPr lvl="2"/>
            <a:r>
              <a:rPr lang="en-US" dirty="0"/>
              <a:t>Every pixel has 3 colors</a:t>
            </a:r>
          </a:p>
          <a:p>
            <a:pPr lvl="2"/>
            <a:r>
              <a:rPr lang="en-US" dirty="0"/>
              <a:t>36,578,304 pixels </a:t>
            </a:r>
            <a:r>
              <a:rPr lang="en-US" sz="1400" dirty="0"/>
              <a:t>(36.5 Mega pixels)</a:t>
            </a:r>
            <a:endParaRPr lang="en-US" dirty="0"/>
          </a:p>
          <a:p>
            <a:r>
              <a:rPr lang="en-US" dirty="0"/>
              <a:t>In practice, images sit on a lower-dimensional manifold</a:t>
            </a:r>
          </a:p>
          <a:p>
            <a:r>
              <a:rPr lang="en-US" dirty="0"/>
              <a:t>Think of image features and dimensionality reduction as ways to represent images by their location on such manifolds</a:t>
            </a:r>
          </a:p>
        </p:txBody>
      </p:sp>
      <p:grpSp>
        <p:nvGrpSpPr>
          <p:cNvPr id="37" name="Group 36">
            <a:extLst>
              <a:ext uri="{FF2B5EF4-FFF2-40B4-BE49-F238E27FC236}">
                <a16:creationId xmlns:a16="http://schemas.microsoft.com/office/drawing/2014/main" id="{D02B1655-351B-A84A-B040-C14E3275F6A1}"/>
              </a:ext>
            </a:extLst>
          </p:cNvPr>
          <p:cNvGrpSpPr/>
          <p:nvPr/>
        </p:nvGrpSpPr>
        <p:grpSpPr>
          <a:xfrm rot="778133">
            <a:off x="6274444" y="993025"/>
            <a:ext cx="6162914" cy="5332119"/>
            <a:chOff x="7487210" y="1673889"/>
            <a:chExt cx="3221090" cy="2786869"/>
          </a:xfrm>
        </p:grpSpPr>
        <p:cxnSp>
          <p:nvCxnSpPr>
            <p:cNvPr id="38" name="Straight Connector 37">
              <a:extLst>
                <a:ext uri="{FF2B5EF4-FFF2-40B4-BE49-F238E27FC236}">
                  <a16:creationId xmlns:a16="http://schemas.microsoft.com/office/drawing/2014/main" id="{F10EA9EC-6F4D-EF4D-9E07-C610C1B98E1F}"/>
                </a:ext>
              </a:extLst>
            </p:cNvPr>
            <p:cNvCxnSpPr>
              <a:cxnSpLocks/>
            </p:cNvCxnSpPr>
            <p:nvPr/>
          </p:nvCxnSpPr>
          <p:spPr>
            <a:xfrm flipV="1">
              <a:off x="7830983" y="1863029"/>
              <a:ext cx="2521220" cy="2597729"/>
            </a:xfrm>
            <a:prstGeom prst="line">
              <a:avLst/>
            </a:prstGeom>
            <a:ln>
              <a:solidFill>
                <a:schemeClr val="bg1">
                  <a:lumMod val="65000"/>
                </a:schemeClr>
              </a:solidFill>
              <a:prstDash val="lgDash"/>
            </a:ln>
          </p:spPr>
          <p:style>
            <a:lnRef idx="1">
              <a:schemeClr val="accent1"/>
            </a:lnRef>
            <a:fillRef idx="0">
              <a:schemeClr val="accent1"/>
            </a:fillRef>
            <a:effectRef idx="0">
              <a:schemeClr val="accent1"/>
            </a:effectRef>
            <a:fontRef idx="minor">
              <a:schemeClr val="tx1"/>
            </a:fontRef>
          </p:style>
        </p:cxnSp>
        <p:cxnSp>
          <p:nvCxnSpPr>
            <p:cNvPr id="39" name="Straight Connector 38">
              <a:extLst>
                <a:ext uri="{FF2B5EF4-FFF2-40B4-BE49-F238E27FC236}">
                  <a16:creationId xmlns:a16="http://schemas.microsoft.com/office/drawing/2014/main" id="{0830737F-BA12-F84B-8894-928C358F6322}"/>
                </a:ext>
              </a:extLst>
            </p:cNvPr>
            <p:cNvCxnSpPr>
              <a:cxnSpLocks/>
            </p:cNvCxnSpPr>
            <p:nvPr/>
          </p:nvCxnSpPr>
          <p:spPr>
            <a:xfrm rot="20704248" flipV="1">
              <a:off x="7487210" y="1781725"/>
              <a:ext cx="1108530" cy="2540970"/>
            </a:xfrm>
            <a:prstGeom prst="line">
              <a:avLst/>
            </a:prstGeom>
            <a:ln>
              <a:solidFill>
                <a:schemeClr val="bg1">
                  <a:lumMod val="65000"/>
                </a:schemeClr>
              </a:solidFill>
              <a:prstDash val="lgDash"/>
            </a:ln>
          </p:spPr>
          <p:style>
            <a:lnRef idx="1">
              <a:schemeClr val="accent1"/>
            </a:lnRef>
            <a:fillRef idx="0">
              <a:schemeClr val="accent1"/>
            </a:fillRef>
            <a:effectRef idx="0">
              <a:schemeClr val="accent1"/>
            </a:effectRef>
            <a:fontRef idx="minor">
              <a:schemeClr val="tx1"/>
            </a:fontRef>
          </p:style>
        </p:cxnSp>
        <p:cxnSp>
          <p:nvCxnSpPr>
            <p:cNvPr id="40" name="Straight Connector 39">
              <a:extLst>
                <a:ext uri="{FF2B5EF4-FFF2-40B4-BE49-F238E27FC236}">
                  <a16:creationId xmlns:a16="http://schemas.microsoft.com/office/drawing/2014/main" id="{72908348-E5CD-784D-A476-87A0B978D325}"/>
                </a:ext>
              </a:extLst>
            </p:cNvPr>
            <p:cNvCxnSpPr>
              <a:cxnSpLocks/>
            </p:cNvCxnSpPr>
            <p:nvPr/>
          </p:nvCxnSpPr>
          <p:spPr>
            <a:xfrm rot="20704248" flipV="1">
              <a:off x="7488387" y="1673889"/>
              <a:ext cx="2207931" cy="2502599"/>
            </a:xfrm>
            <a:prstGeom prst="line">
              <a:avLst/>
            </a:prstGeom>
            <a:ln>
              <a:solidFill>
                <a:schemeClr val="bg1">
                  <a:lumMod val="65000"/>
                </a:schemeClr>
              </a:solidFill>
              <a:prstDash val="lgDash"/>
            </a:ln>
          </p:spPr>
          <p:style>
            <a:lnRef idx="1">
              <a:schemeClr val="accent1"/>
            </a:lnRef>
            <a:fillRef idx="0">
              <a:schemeClr val="accent1"/>
            </a:fillRef>
            <a:effectRef idx="0">
              <a:schemeClr val="accent1"/>
            </a:effectRef>
            <a:fontRef idx="minor">
              <a:schemeClr val="tx1"/>
            </a:fontRef>
          </p:style>
        </p:cxnSp>
        <p:cxnSp>
          <p:nvCxnSpPr>
            <p:cNvPr id="41" name="Straight Connector 40">
              <a:extLst>
                <a:ext uri="{FF2B5EF4-FFF2-40B4-BE49-F238E27FC236}">
                  <a16:creationId xmlns:a16="http://schemas.microsoft.com/office/drawing/2014/main" id="{09DEA459-EFCF-7044-A718-D5AB6049B461}"/>
                </a:ext>
              </a:extLst>
            </p:cNvPr>
            <p:cNvCxnSpPr>
              <a:cxnSpLocks/>
            </p:cNvCxnSpPr>
            <p:nvPr/>
          </p:nvCxnSpPr>
          <p:spPr>
            <a:xfrm rot="20704248" flipV="1">
              <a:off x="7723209" y="3692308"/>
              <a:ext cx="2985091" cy="363022"/>
            </a:xfrm>
            <a:prstGeom prst="line">
              <a:avLst/>
            </a:prstGeom>
            <a:ln>
              <a:solidFill>
                <a:schemeClr val="bg1">
                  <a:lumMod val="65000"/>
                </a:schemeClr>
              </a:solidFill>
              <a:prstDash val="lgDash"/>
            </a:ln>
          </p:spPr>
          <p:style>
            <a:lnRef idx="1">
              <a:schemeClr val="accent1"/>
            </a:lnRef>
            <a:fillRef idx="0">
              <a:schemeClr val="accent1"/>
            </a:fillRef>
            <a:effectRef idx="0">
              <a:schemeClr val="accent1"/>
            </a:effectRef>
            <a:fontRef idx="minor">
              <a:schemeClr val="tx1"/>
            </a:fontRef>
          </p:style>
        </p:cxnSp>
      </p:grpSp>
      <p:grpSp>
        <p:nvGrpSpPr>
          <p:cNvPr id="36" name="Group 35">
            <a:extLst>
              <a:ext uri="{FF2B5EF4-FFF2-40B4-BE49-F238E27FC236}">
                <a16:creationId xmlns:a16="http://schemas.microsoft.com/office/drawing/2014/main" id="{39F886FD-180F-284F-B1C4-95D883A4BA03}"/>
              </a:ext>
            </a:extLst>
          </p:cNvPr>
          <p:cNvGrpSpPr/>
          <p:nvPr/>
        </p:nvGrpSpPr>
        <p:grpSpPr>
          <a:xfrm rot="895752">
            <a:off x="5576236" y="4901070"/>
            <a:ext cx="1602759" cy="1602757"/>
            <a:chOff x="6519332" y="3546393"/>
            <a:chExt cx="2397673" cy="2397671"/>
          </a:xfrm>
        </p:grpSpPr>
        <p:pic>
          <p:nvPicPr>
            <p:cNvPr id="42" name="Graphic 41">
              <a:extLst>
                <a:ext uri="{FF2B5EF4-FFF2-40B4-BE49-F238E27FC236}">
                  <a16:creationId xmlns:a16="http://schemas.microsoft.com/office/drawing/2014/main" id="{64571452-3376-5B4E-BCCB-77375BBBC208}"/>
                </a:ext>
              </a:extLst>
            </p:cNvPr>
            <p:cNvPicPr>
              <a:picLocks noChangeAspect="1"/>
            </p:cNvPicPr>
            <p:nvPr/>
          </p:nvPicPr>
          <p:blipFill>
            <a:blip r:embed="rId3">
              <a:extLst>
                <a:ext uri="{96DAC541-7B7A-43D3-8B79-37D633B846F1}">
                  <asvg:svgBlip xmlns:asvg="http://schemas.microsoft.com/office/drawing/2016/SVG/main" r:embed="rId4"/>
                </a:ext>
              </a:extLst>
            </a:blip>
            <a:stretch>
              <a:fillRect/>
            </a:stretch>
          </p:blipFill>
          <p:spPr>
            <a:xfrm rot="469545">
              <a:off x="6519332" y="3793069"/>
              <a:ext cx="2397671" cy="1904323"/>
            </a:xfrm>
            <a:prstGeom prst="rect">
              <a:avLst/>
            </a:prstGeom>
          </p:spPr>
        </p:pic>
        <p:pic>
          <p:nvPicPr>
            <p:cNvPr id="43" name="Graphic 42">
              <a:extLst>
                <a:ext uri="{FF2B5EF4-FFF2-40B4-BE49-F238E27FC236}">
                  <a16:creationId xmlns:a16="http://schemas.microsoft.com/office/drawing/2014/main" id="{157771C2-65AF-224F-9ABD-85E1A1835D8F}"/>
                </a:ext>
              </a:extLst>
            </p:cNvPr>
            <p:cNvPicPr>
              <a:picLocks noChangeAspect="1"/>
            </p:cNvPicPr>
            <p:nvPr/>
          </p:nvPicPr>
          <p:blipFill>
            <a:blip r:embed="rId3">
              <a:extLst>
                <a:ext uri="{96DAC541-7B7A-43D3-8B79-37D633B846F1}">
                  <asvg:svgBlip xmlns:asvg="http://schemas.microsoft.com/office/drawing/2016/SVG/main" r:embed="rId4"/>
                </a:ext>
              </a:extLst>
            </a:blip>
            <a:stretch>
              <a:fillRect/>
            </a:stretch>
          </p:blipFill>
          <p:spPr>
            <a:xfrm rot="1439047">
              <a:off x="6519332" y="3793069"/>
              <a:ext cx="2397671" cy="1904323"/>
            </a:xfrm>
            <a:prstGeom prst="rect">
              <a:avLst/>
            </a:prstGeom>
          </p:spPr>
        </p:pic>
        <p:pic>
          <p:nvPicPr>
            <p:cNvPr id="44" name="Graphic 43">
              <a:extLst>
                <a:ext uri="{FF2B5EF4-FFF2-40B4-BE49-F238E27FC236}">
                  <a16:creationId xmlns:a16="http://schemas.microsoft.com/office/drawing/2014/main" id="{8E8FE090-2390-5145-9DDA-EC27A3E03C8C}"/>
                </a:ext>
              </a:extLst>
            </p:cNvPr>
            <p:cNvPicPr>
              <a:picLocks noChangeAspect="1"/>
            </p:cNvPicPr>
            <p:nvPr/>
          </p:nvPicPr>
          <p:blipFill>
            <a:blip r:embed="rId3">
              <a:extLst>
                <a:ext uri="{96DAC541-7B7A-43D3-8B79-37D633B846F1}">
                  <asvg:svgBlip xmlns:asvg="http://schemas.microsoft.com/office/drawing/2016/SVG/main" r:embed="rId4"/>
                </a:ext>
              </a:extLst>
            </a:blip>
            <a:stretch>
              <a:fillRect/>
            </a:stretch>
          </p:blipFill>
          <p:spPr>
            <a:xfrm rot="2183316">
              <a:off x="6519334" y="3793068"/>
              <a:ext cx="2397671" cy="1904323"/>
            </a:xfrm>
            <a:prstGeom prst="rect">
              <a:avLst/>
            </a:prstGeom>
          </p:spPr>
        </p:pic>
        <p:pic>
          <p:nvPicPr>
            <p:cNvPr id="45" name="Graphic 44">
              <a:extLst>
                <a:ext uri="{FF2B5EF4-FFF2-40B4-BE49-F238E27FC236}">
                  <a16:creationId xmlns:a16="http://schemas.microsoft.com/office/drawing/2014/main" id="{32DD4B40-E2C2-CD46-88B9-B8C21B451A38}"/>
                </a:ext>
              </a:extLst>
            </p:cNvPr>
            <p:cNvPicPr>
              <a:picLocks noChangeAspect="1"/>
            </p:cNvPicPr>
            <p:nvPr/>
          </p:nvPicPr>
          <p:blipFill>
            <a:blip r:embed="rId3">
              <a:extLst>
                <a:ext uri="{96DAC541-7B7A-43D3-8B79-37D633B846F1}">
                  <asvg:svgBlip xmlns:asvg="http://schemas.microsoft.com/office/drawing/2016/SVG/main" r:embed="rId4"/>
                </a:ext>
              </a:extLst>
            </a:blip>
            <a:stretch>
              <a:fillRect/>
            </a:stretch>
          </p:blipFill>
          <p:spPr>
            <a:xfrm rot="3106335">
              <a:off x="6519331" y="3793067"/>
              <a:ext cx="2397671" cy="1904323"/>
            </a:xfrm>
            <a:prstGeom prst="rect">
              <a:avLst/>
            </a:prstGeom>
          </p:spPr>
        </p:pic>
      </p:grpSp>
      <p:sp>
        <p:nvSpPr>
          <p:cNvPr id="3" name="Title 2">
            <a:extLst>
              <a:ext uri="{FF2B5EF4-FFF2-40B4-BE49-F238E27FC236}">
                <a16:creationId xmlns:a16="http://schemas.microsoft.com/office/drawing/2014/main" id="{27F95A45-2F44-1041-B6C8-1CEE6BB2BE39}"/>
              </a:ext>
            </a:extLst>
          </p:cNvPr>
          <p:cNvSpPr>
            <a:spLocks noGrp="1"/>
          </p:cNvSpPr>
          <p:nvPr>
            <p:ph type="title"/>
          </p:nvPr>
        </p:nvSpPr>
        <p:spPr/>
        <p:txBody>
          <a:bodyPr/>
          <a:lstStyle/>
          <a:p>
            <a:r>
              <a:rPr lang="en-US" dirty="0"/>
              <a:t>Image Features and Dimensionality Reduction</a:t>
            </a:r>
          </a:p>
        </p:txBody>
      </p:sp>
      <p:grpSp>
        <p:nvGrpSpPr>
          <p:cNvPr id="47" name="Group 46">
            <a:extLst>
              <a:ext uri="{FF2B5EF4-FFF2-40B4-BE49-F238E27FC236}">
                <a16:creationId xmlns:a16="http://schemas.microsoft.com/office/drawing/2014/main" id="{8FAE5455-F3CE-3746-AD6F-4062E3E9E2BC}"/>
              </a:ext>
            </a:extLst>
          </p:cNvPr>
          <p:cNvGrpSpPr/>
          <p:nvPr/>
        </p:nvGrpSpPr>
        <p:grpSpPr>
          <a:xfrm>
            <a:off x="8040848" y="5356952"/>
            <a:ext cx="2392094" cy="914140"/>
            <a:chOff x="8834967" y="1077687"/>
            <a:chExt cx="2767369" cy="1057552"/>
          </a:xfrm>
        </p:grpSpPr>
        <p:sp>
          <p:nvSpPr>
            <p:cNvPr id="48" name="Rounded Rectangle 47">
              <a:extLst>
                <a:ext uri="{FF2B5EF4-FFF2-40B4-BE49-F238E27FC236}">
                  <a16:creationId xmlns:a16="http://schemas.microsoft.com/office/drawing/2014/main" id="{1C330B91-E270-B745-A77A-ADB732C4E16C}"/>
                </a:ext>
              </a:extLst>
            </p:cNvPr>
            <p:cNvSpPr/>
            <p:nvPr/>
          </p:nvSpPr>
          <p:spPr>
            <a:xfrm>
              <a:off x="8834967" y="1077687"/>
              <a:ext cx="2767369" cy="1057552"/>
            </a:xfrm>
            <a:prstGeom prst="roundRect">
              <a:avLst/>
            </a:prstGeom>
            <a:ln w="25400"/>
            <a:effectLst>
              <a:outerShdw blurRad="50800" dist="38100" dir="2700000" algn="tl" rotWithShape="0">
                <a:prstClr val="black">
                  <a:alpha val="40000"/>
                </a:prstClr>
              </a:outerShdw>
            </a:effectLst>
          </p:spPr>
          <p:style>
            <a:lnRef idx="2">
              <a:schemeClr val="accent1"/>
            </a:lnRef>
            <a:fillRef idx="1">
              <a:schemeClr val="lt1"/>
            </a:fillRef>
            <a:effectRef idx="0">
              <a:schemeClr val="accent1"/>
            </a:effectRef>
            <a:fontRef idx="minor">
              <a:schemeClr val="dk1"/>
            </a:fontRef>
          </p:style>
          <p:txBody>
            <a:bodyPr rtlCol="0" anchor="ctr"/>
            <a:lstStyle/>
            <a:p>
              <a:pPr algn="ctr"/>
              <a:endParaRPr lang="en-US"/>
            </a:p>
          </p:txBody>
        </p:sp>
        <p:sp>
          <p:nvSpPr>
            <p:cNvPr id="49" name="TextBox 48">
              <a:extLst>
                <a:ext uri="{FF2B5EF4-FFF2-40B4-BE49-F238E27FC236}">
                  <a16:creationId xmlns:a16="http://schemas.microsoft.com/office/drawing/2014/main" id="{CF3D813B-0A43-274B-8FD5-7D4E130B5CAC}"/>
                </a:ext>
              </a:extLst>
            </p:cNvPr>
            <p:cNvSpPr txBox="1"/>
            <p:nvPr/>
          </p:nvSpPr>
          <p:spPr>
            <a:xfrm>
              <a:off x="8900918" y="1129410"/>
              <a:ext cx="2635466" cy="954107"/>
            </a:xfrm>
            <a:prstGeom prst="rect">
              <a:avLst/>
            </a:prstGeom>
            <a:noFill/>
          </p:spPr>
          <p:txBody>
            <a:bodyPr wrap="square" rtlCol="0">
              <a:spAutoFit/>
            </a:bodyPr>
            <a:lstStyle/>
            <a:p>
              <a:pPr algn="ctr"/>
              <a:r>
                <a:rPr lang="en-US" sz="2400" b="1" dirty="0">
                  <a:latin typeface="Calibri" panose="020F0502020204030204" pitchFamily="34" charset="0"/>
                  <a:cs typeface="Calibri" panose="020F0502020204030204" pitchFamily="34" charset="0"/>
                </a:rPr>
                <a:t>The Space of</a:t>
              </a:r>
            </a:p>
            <a:p>
              <a:pPr algn="ctr"/>
              <a:r>
                <a:rPr lang="en-US" sz="2400" b="1" dirty="0">
                  <a:latin typeface="Calibri" panose="020F0502020204030204" pitchFamily="34" charset="0"/>
                  <a:cs typeface="Calibri" panose="020F0502020204030204" pitchFamily="34" charset="0"/>
                </a:rPr>
                <a:t>All Images</a:t>
              </a:r>
            </a:p>
          </p:txBody>
        </p:sp>
      </p:grpSp>
      <p:pic>
        <p:nvPicPr>
          <p:cNvPr id="8" name="Graphic 7">
            <a:extLst>
              <a:ext uri="{FF2B5EF4-FFF2-40B4-BE49-F238E27FC236}">
                <a16:creationId xmlns:a16="http://schemas.microsoft.com/office/drawing/2014/main" id="{EC102B96-EB10-5344-9B28-C28E83F8BCB3}"/>
              </a:ext>
            </a:extLst>
          </p:cNvPr>
          <p:cNvPicPr>
            <a:picLocks noChangeAspect="1"/>
          </p:cNvPicPr>
          <p:nvPr/>
        </p:nvPicPr>
        <p:blipFill>
          <a:blip r:embed="rId5">
            <a:extLst>
              <a:ext uri="{96DAC541-7B7A-43D3-8B79-37D633B846F1}">
                <asvg:svgBlip xmlns:asvg="http://schemas.microsoft.com/office/drawing/2016/SVG/main" r:embed="rId6"/>
              </a:ext>
            </a:extLst>
          </a:blip>
          <a:stretch>
            <a:fillRect/>
          </a:stretch>
        </p:blipFill>
        <p:spPr>
          <a:xfrm rot="578993">
            <a:off x="6256273" y="2091795"/>
            <a:ext cx="6362700" cy="2286000"/>
          </a:xfrm>
          <a:prstGeom prst="rect">
            <a:avLst/>
          </a:prstGeom>
        </p:spPr>
      </p:pic>
      <p:pic>
        <p:nvPicPr>
          <p:cNvPr id="50" name="Picture 49" descr="A cat sitting on a bench&#10;&#10;Description automatically generated">
            <a:extLst>
              <a:ext uri="{FF2B5EF4-FFF2-40B4-BE49-F238E27FC236}">
                <a16:creationId xmlns:a16="http://schemas.microsoft.com/office/drawing/2014/main" id="{0991636E-F0B6-0B41-BF14-D8FD6682FB8A}"/>
              </a:ext>
            </a:extLst>
          </p:cNvPr>
          <p:cNvPicPr>
            <a:picLocks noChangeAspect="1"/>
          </p:cNvPicPr>
          <p:nvPr/>
        </p:nvPicPr>
        <p:blipFill rotWithShape="1">
          <a:blip r:embed="rId7"/>
          <a:srcRect l="17201" t="9223" r="3864"/>
          <a:stretch/>
        </p:blipFill>
        <p:spPr>
          <a:xfrm>
            <a:off x="8757226" y="1670570"/>
            <a:ext cx="492752" cy="757770"/>
          </a:xfrm>
          <a:prstGeom prst="rect">
            <a:avLst/>
          </a:prstGeom>
          <a:ln>
            <a:noFill/>
          </a:ln>
          <a:effectLst>
            <a:outerShdw blurRad="76200" dir="18900000" sy="23000" kx="-1200000" algn="bl" rotWithShape="0">
              <a:prstClr val="black">
                <a:alpha val="50000"/>
              </a:prstClr>
            </a:outerShdw>
          </a:effectLst>
        </p:spPr>
      </p:pic>
      <p:pic>
        <p:nvPicPr>
          <p:cNvPr id="63" name="Picture 62" descr="A cat sitting on top of a wooden table&#10;&#10;Description automatically generated">
            <a:extLst>
              <a:ext uri="{FF2B5EF4-FFF2-40B4-BE49-F238E27FC236}">
                <a16:creationId xmlns:a16="http://schemas.microsoft.com/office/drawing/2014/main" id="{E3127AC1-70BA-AA49-8368-1F3F4D27FCC8}"/>
              </a:ext>
            </a:extLst>
          </p:cNvPr>
          <p:cNvPicPr>
            <a:picLocks noChangeAspect="1"/>
          </p:cNvPicPr>
          <p:nvPr/>
        </p:nvPicPr>
        <p:blipFill>
          <a:blip r:embed="rId8"/>
          <a:stretch>
            <a:fillRect/>
          </a:stretch>
        </p:blipFill>
        <p:spPr>
          <a:xfrm>
            <a:off x="7279163" y="1916647"/>
            <a:ext cx="677866" cy="810905"/>
          </a:xfrm>
          <a:prstGeom prst="rect">
            <a:avLst/>
          </a:prstGeom>
          <a:effectLst>
            <a:outerShdw blurRad="76200" dir="18900000" sy="23000" kx="-1200000" algn="bl" rotWithShape="0">
              <a:prstClr val="black">
                <a:alpha val="50000"/>
              </a:prstClr>
            </a:outerShdw>
          </a:effectLst>
        </p:spPr>
      </p:pic>
      <p:pic>
        <p:nvPicPr>
          <p:cNvPr id="64" name="Picture 63" descr="A cat sitting on a table&#10;&#10;Description automatically generated">
            <a:extLst>
              <a:ext uri="{FF2B5EF4-FFF2-40B4-BE49-F238E27FC236}">
                <a16:creationId xmlns:a16="http://schemas.microsoft.com/office/drawing/2014/main" id="{30260906-5037-9447-91F9-6C7BC8C98C7A}"/>
              </a:ext>
            </a:extLst>
          </p:cNvPr>
          <p:cNvPicPr>
            <a:picLocks noChangeAspect="1"/>
          </p:cNvPicPr>
          <p:nvPr/>
        </p:nvPicPr>
        <p:blipFill>
          <a:blip r:embed="rId9"/>
          <a:stretch>
            <a:fillRect/>
          </a:stretch>
        </p:blipFill>
        <p:spPr>
          <a:xfrm>
            <a:off x="9436897" y="2993831"/>
            <a:ext cx="1070791" cy="803093"/>
          </a:xfrm>
          <a:prstGeom prst="rect">
            <a:avLst/>
          </a:prstGeom>
          <a:effectLst>
            <a:outerShdw blurRad="76200" dir="18900000" sy="23000" kx="-1200000" algn="bl" rotWithShape="0">
              <a:prstClr val="black">
                <a:alpha val="50000"/>
              </a:prstClr>
            </a:outerShdw>
          </a:effectLst>
        </p:spPr>
      </p:pic>
      <p:pic>
        <p:nvPicPr>
          <p:cNvPr id="65" name="Picture 64" descr="A cat that is lying down and looking at the camera&#10;&#10;Description automatically generated">
            <a:extLst>
              <a:ext uri="{FF2B5EF4-FFF2-40B4-BE49-F238E27FC236}">
                <a16:creationId xmlns:a16="http://schemas.microsoft.com/office/drawing/2014/main" id="{B3DD798A-1E55-1545-9717-9BA1E32D3CA6}"/>
              </a:ext>
            </a:extLst>
          </p:cNvPr>
          <p:cNvPicPr>
            <a:picLocks noChangeAspect="1"/>
          </p:cNvPicPr>
          <p:nvPr/>
        </p:nvPicPr>
        <p:blipFill rotWithShape="1">
          <a:blip r:embed="rId10"/>
          <a:srcRect l="17107" t="7120" r="24274" b="3636"/>
          <a:stretch/>
        </p:blipFill>
        <p:spPr>
          <a:xfrm>
            <a:off x="10872378" y="2605585"/>
            <a:ext cx="696040" cy="707840"/>
          </a:xfrm>
          <a:prstGeom prst="rect">
            <a:avLst/>
          </a:prstGeom>
          <a:effectLst>
            <a:outerShdw blurRad="76200" dir="18900000" sy="23000" kx="-1200000" algn="bl" rotWithShape="0">
              <a:prstClr val="black">
                <a:alpha val="50000"/>
              </a:prstClr>
            </a:outerShdw>
          </a:effectLst>
        </p:spPr>
      </p:pic>
    </p:spTree>
    <p:extLst>
      <p:ext uri="{BB962C8B-B14F-4D97-AF65-F5344CB8AC3E}">
        <p14:creationId xmlns:p14="http://schemas.microsoft.com/office/powerpoint/2010/main" val="2370706505"/>
      </p:ext>
    </p:extLst>
  </p:cSld>
  <p:clrMapOvr>
    <a:masterClrMapping/>
  </p:clrMapOvr>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10" presetClass="entr" presetSubtype="0" fill="hold" nodeType="withEffect">
                                  <p:stCondLst>
                                    <p:cond delay="0"/>
                                  </p:stCondLst>
                                  <p:childTnLst>
                                    <p:set>
                                      <p:cBhvr>
                                        <p:cTn id="6" dur="1" fill="hold">
                                          <p:stCondLst>
                                            <p:cond delay="0"/>
                                          </p:stCondLst>
                                        </p:cTn>
                                        <p:tgtEl>
                                          <p:spTgt spid="2">
                                            <p:txEl>
                                              <p:pRg st="0" end="0"/>
                                            </p:txEl>
                                          </p:spTgt>
                                        </p:tgtEl>
                                        <p:attrNameLst>
                                          <p:attrName>style.visibility</p:attrName>
                                        </p:attrNameLst>
                                      </p:cBhvr>
                                      <p:to>
                                        <p:strVal val="visible"/>
                                      </p:to>
                                    </p:set>
                                    <p:animEffect transition="in" filter="fade">
                                      <p:cBhvr>
                                        <p:cTn id="7" dur="500"/>
                                        <p:tgtEl>
                                          <p:spTgt spid="2">
                                            <p:txEl>
                                              <p:pRg st="0" end="0"/>
                                            </p:txEl>
                                          </p:spTgt>
                                        </p:tgtEl>
                                      </p:cBhvr>
                                    </p:animEffect>
                                  </p:childTnLst>
                                </p:cTn>
                              </p:par>
                            </p:childTnLst>
                          </p:cTn>
                        </p:par>
                      </p:childTnLst>
                    </p:cTn>
                  </p:par>
                  <p:par>
                    <p:cTn id="8" fill="hold">
                      <p:stCondLst>
                        <p:cond delay="indefinite"/>
                      </p:stCondLst>
                      <p:childTnLst>
                        <p:par>
                          <p:cTn id="9" fill="hold">
                            <p:stCondLst>
                              <p:cond delay="0"/>
                            </p:stCondLst>
                            <p:childTnLst>
                              <p:par>
                                <p:cTn id="10" presetID="10" presetClass="entr" presetSubtype="0" fill="hold" nodeType="clickEffect">
                                  <p:stCondLst>
                                    <p:cond delay="0"/>
                                  </p:stCondLst>
                                  <p:childTnLst>
                                    <p:set>
                                      <p:cBhvr>
                                        <p:cTn id="11" dur="1" fill="hold">
                                          <p:stCondLst>
                                            <p:cond delay="0"/>
                                          </p:stCondLst>
                                        </p:cTn>
                                        <p:tgtEl>
                                          <p:spTgt spid="2">
                                            <p:txEl>
                                              <p:pRg st="1" end="1"/>
                                            </p:txEl>
                                          </p:spTgt>
                                        </p:tgtEl>
                                        <p:attrNameLst>
                                          <p:attrName>style.visibility</p:attrName>
                                        </p:attrNameLst>
                                      </p:cBhvr>
                                      <p:to>
                                        <p:strVal val="visible"/>
                                      </p:to>
                                    </p:set>
                                    <p:animEffect transition="in" filter="fade">
                                      <p:cBhvr>
                                        <p:cTn id="12" dur="500"/>
                                        <p:tgtEl>
                                          <p:spTgt spid="2">
                                            <p:txEl>
                                              <p:pRg st="1" end="1"/>
                                            </p:txEl>
                                          </p:spTgt>
                                        </p:tgtEl>
                                      </p:cBhvr>
                                    </p:animEffect>
                                  </p:childTnLst>
                                </p:cTn>
                              </p:par>
                            </p:childTnLst>
                          </p:cTn>
                        </p:par>
                      </p:childTnLst>
                    </p:cTn>
                  </p:par>
                  <p:par>
                    <p:cTn id="13" fill="hold">
                      <p:stCondLst>
                        <p:cond delay="indefinite"/>
                      </p:stCondLst>
                      <p:childTnLst>
                        <p:par>
                          <p:cTn id="14" fill="hold">
                            <p:stCondLst>
                              <p:cond delay="0"/>
                            </p:stCondLst>
                            <p:childTnLst>
                              <p:par>
                                <p:cTn id="15" presetID="10" presetClass="entr" presetSubtype="0" fill="hold" nodeType="clickEffect">
                                  <p:stCondLst>
                                    <p:cond delay="0"/>
                                  </p:stCondLst>
                                  <p:childTnLst>
                                    <p:set>
                                      <p:cBhvr>
                                        <p:cTn id="16" dur="1" fill="hold">
                                          <p:stCondLst>
                                            <p:cond delay="0"/>
                                          </p:stCondLst>
                                        </p:cTn>
                                        <p:tgtEl>
                                          <p:spTgt spid="2">
                                            <p:txEl>
                                              <p:pRg st="2" end="2"/>
                                            </p:txEl>
                                          </p:spTgt>
                                        </p:tgtEl>
                                        <p:attrNameLst>
                                          <p:attrName>style.visibility</p:attrName>
                                        </p:attrNameLst>
                                      </p:cBhvr>
                                      <p:to>
                                        <p:strVal val="visible"/>
                                      </p:to>
                                    </p:set>
                                    <p:animEffect transition="in" filter="fade">
                                      <p:cBhvr>
                                        <p:cTn id="17" dur="500"/>
                                        <p:tgtEl>
                                          <p:spTgt spid="2">
                                            <p:txEl>
                                              <p:pRg st="2" end="2"/>
                                            </p:txEl>
                                          </p:spTgt>
                                        </p:tgtEl>
                                      </p:cBhvr>
                                    </p:animEffect>
                                  </p:childTnLst>
                                </p:cTn>
                              </p:par>
                            </p:childTnLst>
                          </p:cTn>
                        </p:par>
                      </p:childTnLst>
                    </p:cTn>
                  </p:par>
                  <p:par>
                    <p:cTn id="18" fill="hold">
                      <p:stCondLst>
                        <p:cond delay="indefinite"/>
                      </p:stCondLst>
                      <p:childTnLst>
                        <p:par>
                          <p:cTn id="19" fill="hold">
                            <p:stCondLst>
                              <p:cond delay="0"/>
                            </p:stCondLst>
                            <p:childTnLst>
                              <p:par>
                                <p:cTn id="20" presetID="10" presetClass="entr" presetSubtype="0" fill="hold" nodeType="clickEffect">
                                  <p:stCondLst>
                                    <p:cond delay="0"/>
                                  </p:stCondLst>
                                  <p:childTnLst>
                                    <p:set>
                                      <p:cBhvr>
                                        <p:cTn id="21" dur="1" fill="hold">
                                          <p:stCondLst>
                                            <p:cond delay="0"/>
                                          </p:stCondLst>
                                        </p:cTn>
                                        <p:tgtEl>
                                          <p:spTgt spid="2">
                                            <p:txEl>
                                              <p:pRg st="3" end="3"/>
                                            </p:txEl>
                                          </p:spTgt>
                                        </p:tgtEl>
                                        <p:attrNameLst>
                                          <p:attrName>style.visibility</p:attrName>
                                        </p:attrNameLst>
                                      </p:cBhvr>
                                      <p:to>
                                        <p:strVal val="visible"/>
                                      </p:to>
                                    </p:set>
                                    <p:animEffect transition="in" filter="fade">
                                      <p:cBhvr>
                                        <p:cTn id="22" dur="500"/>
                                        <p:tgtEl>
                                          <p:spTgt spid="2">
                                            <p:txEl>
                                              <p:pRg st="3" end="3"/>
                                            </p:txEl>
                                          </p:spTgt>
                                        </p:tgtEl>
                                      </p:cBhvr>
                                    </p:animEffect>
                                  </p:childTnLst>
                                </p:cTn>
                              </p:par>
                            </p:childTnLst>
                          </p:cTn>
                        </p:par>
                      </p:childTnLst>
                    </p:cTn>
                  </p:par>
                  <p:par>
                    <p:cTn id="23" fill="hold">
                      <p:stCondLst>
                        <p:cond delay="indefinite"/>
                      </p:stCondLst>
                      <p:childTnLst>
                        <p:par>
                          <p:cTn id="24" fill="hold">
                            <p:stCondLst>
                              <p:cond delay="0"/>
                            </p:stCondLst>
                            <p:childTnLst>
                              <p:par>
                                <p:cTn id="25" presetID="10" presetClass="entr" presetSubtype="0" fill="hold" nodeType="clickEffect">
                                  <p:stCondLst>
                                    <p:cond delay="0"/>
                                  </p:stCondLst>
                                  <p:childTnLst>
                                    <p:set>
                                      <p:cBhvr>
                                        <p:cTn id="26" dur="1" fill="hold">
                                          <p:stCondLst>
                                            <p:cond delay="0"/>
                                          </p:stCondLst>
                                        </p:cTn>
                                        <p:tgtEl>
                                          <p:spTgt spid="2">
                                            <p:txEl>
                                              <p:pRg st="4" end="4"/>
                                            </p:txEl>
                                          </p:spTgt>
                                        </p:tgtEl>
                                        <p:attrNameLst>
                                          <p:attrName>style.visibility</p:attrName>
                                        </p:attrNameLst>
                                      </p:cBhvr>
                                      <p:to>
                                        <p:strVal val="visible"/>
                                      </p:to>
                                    </p:set>
                                    <p:animEffect transition="in" filter="fade">
                                      <p:cBhvr>
                                        <p:cTn id="27" dur="500"/>
                                        <p:tgtEl>
                                          <p:spTgt spid="2">
                                            <p:txEl>
                                              <p:pRg st="4" end="4"/>
                                            </p:txEl>
                                          </p:spTgt>
                                        </p:tgtEl>
                                      </p:cBhvr>
                                    </p:animEffect>
                                  </p:childTnLst>
                                </p:cTn>
                              </p:par>
                            </p:childTnLst>
                          </p:cTn>
                        </p:par>
                      </p:childTnLst>
                    </p:cTn>
                  </p:par>
                  <p:par>
                    <p:cTn id="28" fill="hold">
                      <p:stCondLst>
                        <p:cond delay="indefinite"/>
                      </p:stCondLst>
                      <p:childTnLst>
                        <p:par>
                          <p:cTn id="29" fill="hold">
                            <p:stCondLst>
                              <p:cond delay="0"/>
                            </p:stCondLst>
                            <p:childTnLst>
                              <p:par>
                                <p:cTn id="30" presetID="10" presetClass="entr" presetSubtype="0" fill="hold" nodeType="clickEffect">
                                  <p:stCondLst>
                                    <p:cond delay="0"/>
                                  </p:stCondLst>
                                  <p:childTnLst>
                                    <p:set>
                                      <p:cBhvr>
                                        <p:cTn id="31" dur="1" fill="hold">
                                          <p:stCondLst>
                                            <p:cond delay="0"/>
                                          </p:stCondLst>
                                        </p:cTn>
                                        <p:tgtEl>
                                          <p:spTgt spid="2">
                                            <p:txEl>
                                              <p:pRg st="5" end="5"/>
                                            </p:txEl>
                                          </p:spTgt>
                                        </p:tgtEl>
                                        <p:attrNameLst>
                                          <p:attrName>style.visibility</p:attrName>
                                        </p:attrNameLst>
                                      </p:cBhvr>
                                      <p:to>
                                        <p:strVal val="visible"/>
                                      </p:to>
                                    </p:set>
                                    <p:animEffect transition="in" filter="fade">
                                      <p:cBhvr>
                                        <p:cTn id="32" dur="500"/>
                                        <p:tgtEl>
                                          <p:spTgt spid="2">
                                            <p:txEl>
                                              <p:pRg st="5" end="5"/>
                                            </p:txEl>
                                          </p:spTgt>
                                        </p:tgtEl>
                                      </p:cBhvr>
                                    </p:animEffect>
                                  </p:childTnLst>
                                </p:cTn>
                              </p:par>
                              <p:par>
                                <p:cTn id="33" presetID="22" presetClass="entr" presetSubtype="8" fill="hold" nodeType="withEffect">
                                  <p:stCondLst>
                                    <p:cond delay="0"/>
                                  </p:stCondLst>
                                  <p:childTnLst>
                                    <p:set>
                                      <p:cBhvr>
                                        <p:cTn id="34" dur="1" fill="hold">
                                          <p:stCondLst>
                                            <p:cond delay="0"/>
                                          </p:stCondLst>
                                        </p:cTn>
                                        <p:tgtEl>
                                          <p:spTgt spid="8"/>
                                        </p:tgtEl>
                                        <p:attrNameLst>
                                          <p:attrName>style.visibility</p:attrName>
                                        </p:attrNameLst>
                                      </p:cBhvr>
                                      <p:to>
                                        <p:strVal val="visible"/>
                                      </p:to>
                                    </p:set>
                                    <p:animEffect transition="in" filter="wipe(left)">
                                      <p:cBhvr>
                                        <p:cTn id="35" dur="500"/>
                                        <p:tgtEl>
                                          <p:spTgt spid="8"/>
                                        </p:tgtEl>
                                      </p:cBhvr>
                                    </p:animEffect>
                                  </p:childTnLst>
                                </p:cTn>
                              </p:par>
                            </p:childTnLst>
                          </p:cTn>
                        </p:par>
                      </p:childTnLst>
                    </p:cTn>
                  </p:par>
                  <p:par>
                    <p:cTn id="36" fill="hold">
                      <p:stCondLst>
                        <p:cond delay="indefinite"/>
                      </p:stCondLst>
                      <p:childTnLst>
                        <p:par>
                          <p:cTn id="37" fill="hold">
                            <p:stCondLst>
                              <p:cond delay="0"/>
                            </p:stCondLst>
                            <p:childTnLst>
                              <p:par>
                                <p:cTn id="38" presetID="10" presetClass="entr" presetSubtype="0" fill="hold" nodeType="clickEffect">
                                  <p:stCondLst>
                                    <p:cond delay="0"/>
                                  </p:stCondLst>
                                  <p:childTnLst>
                                    <p:set>
                                      <p:cBhvr>
                                        <p:cTn id="39" dur="1" fill="hold">
                                          <p:stCondLst>
                                            <p:cond delay="0"/>
                                          </p:stCondLst>
                                        </p:cTn>
                                        <p:tgtEl>
                                          <p:spTgt spid="2">
                                            <p:txEl>
                                              <p:pRg st="6" end="6"/>
                                            </p:txEl>
                                          </p:spTgt>
                                        </p:tgtEl>
                                        <p:attrNameLst>
                                          <p:attrName>style.visibility</p:attrName>
                                        </p:attrNameLst>
                                      </p:cBhvr>
                                      <p:to>
                                        <p:strVal val="visible"/>
                                      </p:to>
                                    </p:set>
                                    <p:animEffect transition="in" filter="fade">
                                      <p:cBhvr>
                                        <p:cTn id="40" dur="500"/>
                                        <p:tgtEl>
                                          <p:spTgt spid="2">
                                            <p:txEl>
                                              <p:pRg st="6" end="6"/>
                                            </p:txEl>
                                          </p:spTgt>
                                        </p:tgtEl>
                                      </p:cBhvr>
                                    </p:animEffect>
                                  </p:childTnLst>
                                </p:cTn>
                              </p:par>
                            </p:childTnLst>
                          </p:cTn>
                        </p:par>
                        <p:par>
                          <p:cTn id="41" fill="hold">
                            <p:stCondLst>
                              <p:cond delay="500"/>
                            </p:stCondLst>
                            <p:childTnLst>
                              <p:par>
                                <p:cTn id="42" presetID="10" presetClass="entr" presetSubtype="0" fill="hold" nodeType="afterEffect">
                                  <p:stCondLst>
                                    <p:cond delay="0"/>
                                  </p:stCondLst>
                                  <p:childTnLst>
                                    <p:set>
                                      <p:cBhvr>
                                        <p:cTn id="43" dur="1" fill="hold">
                                          <p:stCondLst>
                                            <p:cond delay="0"/>
                                          </p:stCondLst>
                                        </p:cTn>
                                        <p:tgtEl>
                                          <p:spTgt spid="65"/>
                                        </p:tgtEl>
                                        <p:attrNameLst>
                                          <p:attrName>style.visibility</p:attrName>
                                        </p:attrNameLst>
                                      </p:cBhvr>
                                      <p:to>
                                        <p:strVal val="visible"/>
                                      </p:to>
                                    </p:set>
                                    <p:animEffect transition="in" filter="fade">
                                      <p:cBhvr>
                                        <p:cTn id="44" dur="500"/>
                                        <p:tgtEl>
                                          <p:spTgt spid="65"/>
                                        </p:tgtEl>
                                      </p:cBhvr>
                                    </p:animEffect>
                                  </p:childTnLst>
                                </p:cTn>
                              </p:par>
                            </p:childTnLst>
                          </p:cTn>
                        </p:par>
                        <p:par>
                          <p:cTn id="45" fill="hold">
                            <p:stCondLst>
                              <p:cond delay="1000"/>
                            </p:stCondLst>
                            <p:childTnLst>
                              <p:par>
                                <p:cTn id="46" presetID="10" presetClass="entr" presetSubtype="0" fill="hold" nodeType="afterEffect">
                                  <p:stCondLst>
                                    <p:cond delay="0"/>
                                  </p:stCondLst>
                                  <p:childTnLst>
                                    <p:set>
                                      <p:cBhvr>
                                        <p:cTn id="47" dur="1" fill="hold">
                                          <p:stCondLst>
                                            <p:cond delay="0"/>
                                          </p:stCondLst>
                                        </p:cTn>
                                        <p:tgtEl>
                                          <p:spTgt spid="50"/>
                                        </p:tgtEl>
                                        <p:attrNameLst>
                                          <p:attrName>style.visibility</p:attrName>
                                        </p:attrNameLst>
                                      </p:cBhvr>
                                      <p:to>
                                        <p:strVal val="visible"/>
                                      </p:to>
                                    </p:set>
                                    <p:animEffect transition="in" filter="fade">
                                      <p:cBhvr>
                                        <p:cTn id="48" dur="500"/>
                                        <p:tgtEl>
                                          <p:spTgt spid="50"/>
                                        </p:tgtEl>
                                      </p:cBhvr>
                                    </p:animEffect>
                                  </p:childTnLst>
                                </p:cTn>
                              </p:par>
                            </p:childTnLst>
                          </p:cTn>
                        </p:par>
                        <p:par>
                          <p:cTn id="49" fill="hold">
                            <p:stCondLst>
                              <p:cond delay="1500"/>
                            </p:stCondLst>
                            <p:childTnLst>
                              <p:par>
                                <p:cTn id="50" presetID="10" presetClass="entr" presetSubtype="0" fill="hold" nodeType="afterEffect">
                                  <p:stCondLst>
                                    <p:cond delay="0"/>
                                  </p:stCondLst>
                                  <p:childTnLst>
                                    <p:set>
                                      <p:cBhvr>
                                        <p:cTn id="51" dur="1" fill="hold">
                                          <p:stCondLst>
                                            <p:cond delay="0"/>
                                          </p:stCondLst>
                                        </p:cTn>
                                        <p:tgtEl>
                                          <p:spTgt spid="64"/>
                                        </p:tgtEl>
                                        <p:attrNameLst>
                                          <p:attrName>style.visibility</p:attrName>
                                        </p:attrNameLst>
                                      </p:cBhvr>
                                      <p:to>
                                        <p:strVal val="visible"/>
                                      </p:to>
                                    </p:set>
                                    <p:animEffect transition="in" filter="fade">
                                      <p:cBhvr>
                                        <p:cTn id="52" dur="500"/>
                                        <p:tgtEl>
                                          <p:spTgt spid="64"/>
                                        </p:tgtEl>
                                      </p:cBhvr>
                                    </p:animEffect>
                                  </p:childTnLst>
                                </p:cTn>
                              </p:par>
                            </p:childTnLst>
                          </p:cTn>
                        </p:par>
                        <p:par>
                          <p:cTn id="53" fill="hold">
                            <p:stCondLst>
                              <p:cond delay="2000"/>
                            </p:stCondLst>
                            <p:childTnLst>
                              <p:par>
                                <p:cTn id="54" presetID="10" presetClass="entr" presetSubtype="0" fill="hold" nodeType="afterEffect">
                                  <p:stCondLst>
                                    <p:cond delay="0"/>
                                  </p:stCondLst>
                                  <p:childTnLst>
                                    <p:set>
                                      <p:cBhvr>
                                        <p:cTn id="55" dur="1" fill="hold">
                                          <p:stCondLst>
                                            <p:cond delay="0"/>
                                          </p:stCondLst>
                                        </p:cTn>
                                        <p:tgtEl>
                                          <p:spTgt spid="63"/>
                                        </p:tgtEl>
                                        <p:attrNameLst>
                                          <p:attrName>style.visibility</p:attrName>
                                        </p:attrNameLst>
                                      </p:cBhvr>
                                      <p:to>
                                        <p:strVal val="visible"/>
                                      </p:to>
                                    </p:set>
                                    <p:animEffect transition="in" filter="fade">
                                      <p:cBhvr>
                                        <p:cTn id="56" dur="500"/>
                                        <p:tgtEl>
                                          <p:spTgt spid="63"/>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8" name="Graphic 7">
            <a:extLst>
              <a:ext uri="{FF2B5EF4-FFF2-40B4-BE49-F238E27FC236}">
                <a16:creationId xmlns:a16="http://schemas.microsoft.com/office/drawing/2014/main" id="{EC102B96-EB10-5344-9B28-C28E83F8BCB3}"/>
              </a:ext>
            </a:extLst>
          </p:cNvPr>
          <p:cNvPicPr>
            <a:picLocks noChangeAspect="1"/>
          </p:cNvPicPr>
          <p:nvPr/>
        </p:nvPicPr>
        <p:blipFill>
          <a:blip r:embed="rId3">
            <a:extLst>
              <a:ext uri="{96DAC541-7B7A-43D3-8B79-37D633B846F1}">
                <asvg:svgBlip xmlns:asvg="http://schemas.microsoft.com/office/drawing/2016/SVG/main" r:embed="rId4"/>
              </a:ext>
            </a:extLst>
          </a:blip>
          <a:stretch>
            <a:fillRect/>
          </a:stretch>
        </p:blipFill>
        <p:spPr>
          <a:xfrm rot="578993">
            <a:off x="6256273" y="2091795"/>
            <a:ext cx="6362700" cy="2286000"/>
          </a:xfrm>
          <a:prstGeom prst="rect">
            <a:avLst/>
          </a:prstGeom>
        </p:spPr>
      </p:pic>
      <p:pic>
        <p:nvPicPr>
          <p:cNvPr id="50" name="Picture 49" descr="A cat sitting on a bench&#10;&#10;Description automatically generated">
            <a:extLst>
              <a:ext uri="{FF2B5EF4-FFF2-40B4-BE49-F238E27FC236}">
                <a16:creationId xmlns:a16="http://schemas.microsoft.com/office/drawing/2014/main" id="{0991636E-F0B6-0B41-BF14-D8FD6682FB8A}"/>
              </a:ext>
            </a:extLst>
          </p:cNvPr>
          <p:cNvPicPr>
            <a:picLocks noChangeAspect="1"/>
          </p:cNvPicPr>
          <p:nvPr/>
        </p:nvPicPr>
        <p:blipFill rotWithShape="1">
          <a:blip r:embed="rId5"/>
          <a:srcRect l="17201" t="9223" r="3864"/>
          <a:stretch/>
        </p:blipFill>
        <p:spPr>
          <a:xfrm>
            <a:off x="8757226" y="1670570"/>
            <a:ext cx="492752" cy="757770"/>
          </a:xfrm>
          <a:prstGeom prst="rect">
            <a:avLst/>
          </a:prstGeom>
          <a:ln>
            <a:noFill/>
          </a:ln>
          <a:effectLst>
            <a:outerShdw blurRad="76200" dir="18900000" sy="23000" kx="-1200000" algn="bl" rotWithShape="0">
              <a:prstClr val="black">
                <a:alpha val="50000"/>
              </a:prstClr>
            </a:outerShdw>
          </a:effectLst>
        </p:spPr>
      </p:pic>
      <p:pic>
        <p:nvPicPr>
          <p:cNvPr id="63" name="Picture 62" descr="A cat sitting on top of a wooden table&#10;&#10;Description automatically generated">
            <a:extLst>
              <a:ext uri="{FF2B5EF4-FFF2-40B4-BE49-F238E27FC236}">
                <a16:creationId xmlns:a16="http://schemas.microsoft.com/office/drawing/2014/main" id="{E3127AC1-70BA-AA49-8368-1F3F4D27FCC8}"/>
              </a:ext>
            </a:extLst>
          </p:cNvPr>
          <p:cNvPicPr>
            <a:picLocks noChangeAspect="1"/>
          </p:cNvPicPr>
          <p:nvPr/>
        </p:nvPicPr>
        <p:blipFill>
          <a:blip r:embed="rId6"/>
          <a:stretch>
            <a:fillRect/>
          </a:stretch>
        </p:blipFill>
        <p:spPr>
          <a:xfrm>
            <a:off x="7279163" y="1916647"/>
            <a:ext cx="677866" cy="810905"/>
          </a:xfrm>
          <a:prstGeom prst="rect">
            <a:avLst/>
          </a:prstGeom>
          <a:effectLst>
            <a:outerShdw blurRad="76200" dir="18900000" sy="23000" kx="-1200000" algn="bl" rotWithShape="0">
              <a:prstClr val="black">
                <a:alpha val="50000"/>
              </a:prstClr>
            </a:outerShdw>
          </a:effectLst>
        </p:spPr>
      </p:pic>
      <p:pic>
        <p:nvPicPr>
          <p:cNvPr id="64" name="Picture 63" descr="A cat sitting on a table&#10;&#10;Description automatically generated">
            <a:extLst>
              <a:ext uri="{FF2B5EF4-FFF2-40B4-BE49-F238E27FC236}">
                <a16:creationId xmlns:a16="http://schemas.microsoft.com/office/drawing/2014/main" id="{30260906-5037-9447-91F9-6C7BC8C98C7A}"/>
              </a:ext>
            </a:extLst>
          </p:cNvPr>
          <p:cNvPicPr>
            <a:picLocks noChangeAspect="1"/>
          </p:cNvPicPr>
          <p:nvPr/>
        </p:nvPicPr>
        <p:blipFill>
          <a:blip r:embed="rId7"/>
          <a:stretch>
            <a:fillRect/>
          </a:stretch>
        </p:blipFill>
        <p:spPr>
          <a:xfrm>
            <a:off x="9436897" y="2993831"/>
            <a:ext cx="1070791" cy="803093"/>
          </a:xfrm>
          <a:prstGeom prst="rect">
            <a:avLst/>
          </a:prstGeom>
          <a:effectLst>
            <a:outerShdw blurRad="76200" dir="18900000" sy="23000" kx="-1200000" algn="bl" rotWithShape="0">
              <a:prstClr val="black">
                <a:alpha val="50000"/>
              </a:prstClr>
            </a:outerShdw>
          </a:effectLst>
        </p:spPr>
      </p:pic>
      <p:pic>
        <p:nvPicPr>
          <p:cNvPr id="65" name="Picture 64" descr="A cat that is lying down and looking at the camera&#10;&#10;Description automatically generated">
            <a:extLst>
              <a:ext uri="{FF2B5EF4-FFF2-40B4-BE49-F238E27FC236}">
                <a16:creationId xmlns:a16="http://schemas.microsoft.com/office/drawing/2014/main" id="{B3DD798A-1E55-1545-9717-9BA1E32D3CA6}"/>
              </a:ext>
            </a:extLst>
          </p:cNvPr>
          <p:cNvPicPr>
            <a:picLocks noChangeAspect="1"/>
          </p:cNvPicPr>
          <p:nvPr/>
        </p:nvPicPr>
        <p:blipFill rotWithShape="1">
          <a:blip r:embed="rId8"/>
          <a:srcRect l="17107" t="7120" r="24274" b="3636"/>
          <a:stretch/>
        </p:blipFill>
        <p:spPr>
          <a:xfrm>
            <a:off x="10872378" y="2605585"/>
            <a:ext cx="696040" cy="707840"/>
          </a:xfrm>
          <a:prstGeom prst="rect">
            <a:avLst/>
          </a:prstGeom>
          <a:effectLst>
            <a:outerShdw blurRad="76200" dir="18900000" sy="23000" kx="-1200000" algn="bl" rotWithShape="0">
              <a:prstClr val="black">
                <a:alpha val="50000"/>
              </a:prstClr>
            </a:outerShdw>
          </a:effectLst>
        </p:spPr>
      </p:pic>
      <p:grpSp>
        <p:nvGrpSpPr>
          <p:cNvPr id="46" name="Group 45">
            <a:extLst>
              <a:ext uri="{FF2B5EF4-FFF2-40B4-BE49-F238E27FC236}">
                <a16:creationId xmlns:a16="http://schemas.microsoft.com/office/drawing/2014/main" id="{F2A5F90C-EB41-2644-B4F2-8CD8BCBC3986}"/>
              </a:ext>
            </a:extLst>
          </p:cNvPr>
          <p:cNvGrpSpPr/>
          <p:nvPr/>
        </p:nvGrpSpPr>
        <p:grpSpPr>
          <a:xfrm>
            <a:off x="6656461" y="4615332"/>
            <a:ext cx="4694281" cy="1363246"/>
            <a:chOff x="8834967" y="1077687"/>
            <a:chExt cx="2767369" cy="1620736"/>
          </a:xfrm>
        </p:grpSpPr>
        <p:sp>
          <p:nvSpPr>
            <p:cNvPr id="57" name="Rounded Rectangle 56">
              <a:extLst>
                <a:ext uri="{FF2B5EF4-FFF2-40B4-BE49-F238E27FC236}">
                  <a16:creationId xmlns:a16="http://schemas.microsoft.com/office/drawing/2014/main" id="{3163E0B2-287B-7A47-864D-32E826FFC941}"/>
                </a:ext>
              </a:extLst>
            </p:cNvPr>
            <p:cNvSpPr/>
            <p:nvPr/>
          </p:nvSpPr>
          <p:spPr>
            <a:xfrm>
              <a:off x="8834967" y="1077687"/>
              <a:ext cx="2767369" cy="1620736"/>
            </a:xfrm>
            <a:prstGeom prst="roundRect">
              <a:avLst/>
            </a:prstGeom>
            <a:ln w="25400"/>
            <a:effectLst>
              <a:outerShdw blurRad="50800" dist="38100" dir="2700000" algn="tl" rotWithShape="0">
                <a:prstClr val="black">
                  <a:alpha val="40000"/>
                </a:prstClr>
              </a:outerShdw>
            </a:effectLst>
          </p:spPr>
          <p:style>
            <a:lnRef idx="2">
              <a:schemeClr val="accent1"/>
            </a:lnRef>
            <a:fillRef idx="1">
              <a:schemeClr val="lt1"/>
            </a:fillRef>
            <a:effectRef idx="0">
              <a:schemeClr val="accent1"/>
            </a:effectRef>
            <a:fontRef idx="minor">
              <a:schemeClr val="dk1"/>
            </a:fontRef>
          </p:style>
          <p:txBody>
            <a:bodyPr rtlCol="0" anchor="ctr"/>
            <a:lstStyle/>
            <a:p>
              <a:pPr algn="ctr"/>
              <a:endParaRPr lang="en-US"/>
            </a:p>
          </p:txBody>
        </p:sp>
        <p:sp>
          <p:nvSpPr>
            <p:cNvPr id="60" name="TextBox 59">
              <a:extLst>
                <a:ext uri="{FF2B5EF4-FFF2-40B4-BE49-F238E27FC236}">
                  <a16:creationId xmlns:a16="http://schemas.microsoft.com/office/drawing/2014/main" id="{359059FC-8E30-F443-89AD-330291A9C9AD}"/>
                </a:ext>
              </a:extLst>
            </p:cNvPr>
            <p:cNvSpPr txBox="1"/>
            <p:nvPr/>
          </p:nvSpPr>
          <p:spPr>
            <a:xfrm>
              <a:off x="8900918" y="1129410"/>
              <a:ext cx="2635466" cy="1427048"/>
            </a:xfrm>
            <a:prstGeom prst="rect">
              <a:avLst/>
            </a:prstGeom>
            <a:noFill/>
          </p:spPr>
          <p:txBody>
            <a:bodyPr wrap="square" rtlCol="0">
              <a:spAutoFit/>
            </a:bodyPr>
            <a:lstStyle/>
            <a:p>
              <a:pPr algn="ctr"/>
              <a:r>
                <a:rPr lang="en-US" sz="2400" b="1" dirty="0">
                  <a:latin typeface="Calibri" panose="020F0502020204030204" pitchFamily="34" charset="0"/>
                  <a:cs typeface="Calibri" panose="020F0502020204030204" pitchFamily="34" charset="0"/>
                </a:rPr>
                <a:t>Side Note:</a:t>
              </a:r>
            </a:p>
            <a:p>
              <a:pPr algn="ctr"/>
              <a:r>
                <a:rPr lang="en-US" sz="2400" b="1" dirty="0">
                  <a:latin typeface="Calibri" panose="020F0502020204030204" pitchFamily="34" charset="0"/>
                  <a:cs typeface="Calibri" panose="020F0502020204030204" pitchFamily="34" charset="0"/>
                </a:rPr>
                <a:t>This also lets us deal with images of different sizes, crops, etc.</a:t>
              </a:r>
            </a:p>
          </p:txBody>
        </p:sp>
      </p:grpSp>
      <p:sp>
        <p:nvSpPr>
          <p:cNvPr id="2" name="Content Placeholder 1">
            <a:extLst>
              <a:ext uri="{FF2B5EF4-FFF2-40B4-BE49-F238E27FC236}">
                <a16:creationId xmlns:a16="http://schemas.microsoft.com/office/drawing/2014/main" id="{E85BA632-CE4A-894C-9B36-6573DFC2B79A}"/>
              </a:ext>
            </a:extLst>
          </p:cNvPr>
          <p:cNvSpPr>
            <a:spLocks noGrp="1"/>
          </p:cNvSpPr>
          <p:nvPr>
            <p:ph idx="1"/>
          </p:nvPr>
        </p:nvSpPr>
        <p:spPr>
          <a:xfrm>
            <a:off x="377241" y="1367757"/>
            <a:ext cx="5463809" cy="5322467"/>
          </a:xfrm>
        </p:spPr>
        <p:txBody>
          <a:bodyPr>
            <a:normAutofit/>
          </a:bodyPr>
          <a:lstStyle/>
          <a:p>
            <a:r>
              <a:rPr lang="en-US" dirty="0"/>
              <a:t>How high-dimensional is an image?</a:t>
            </a:r>
          </a:p>
          <a:p>
            <a:pPr lvl="1"/>
            <a:r>
              <a:rPr lang="en-US" dirty="0"/>
              <a:t>Let’s consider an iPhone X photo:</a:t>
            </a:r>
          </a:p>
          <a:p>
            <a:pPr lvl="2"/>
            <a:r>
              <a:rPr lang="en-US" dirty="0"/>
              <a:t>4032 x 3024 pixels</a:t>
            </a:r>
          </a:p>
          <a:p>
            <a:pPr lvl="2"/>
            <a:r>
              <a:rPr lang="en-US" dirty="0"/>
              <a:t>Every pixel has 3 colors</a:t>
            </a:r>
          </a:p>
          <a:p>
            <a:pPr lvl="2"/>
            <a:r>
              <a:rPr lang="en-US" dirty="0"/>
              <a:t>36,578,304 pixels </a:t>
            </a:r>
            <a:r>
              <a:rPr lang="en-US" sz="1400" dirty="0"/>
              <a:t>(36.5 Mega pixels)</a:t>
            </a:r>
            <a:endParaRPr lang="en-US" dirty="0"/>
          </a:p>
          <a:p>
            <a:r>
              <a:rPr lang="en-US" dirty="0"/>
              <a:t>In practice, images sit on a lower-dimensional manifold</a:t>
            </a:r>
          </a:p>
          <a:p>
            <a:r>
              <a:rPr lang="en-US" dirty="0"/>
              <a:t>Think of image features and dimensionality reduction as ways to represent images by their location on such manifolds</a:t>
            </a:r>
          </a:p>
        </p:txBody>
      </p:sp>
      <p:sp>
        <p:nvSpPr>
          <p:cNvPr id="3" name="Title 2">
            <a:extLst>
              <a:ext uri="{FF2B5EF4-FFF2-40B4-BE49-F238E27FC236}">
                <a16:creationId xmlns:a16="http://schemas.microsoft.com/office/drawing/2014/main" id="{27F95A45-2F44-1041-B6C8-1CEE6BB2BE39}"/>
              </a:ext>
            </a:extLst>
          </p:cNvPr>
          <p:cNvSpPr>
            <a:spLocks noGrp="1"/>
          </p:cNvSpPr>
          <p:nvPr>
            <p:ph type="title"/>
          </p:nvPr>
        </p:nvSpPr>
        <p:spPr/>
        <p:txBody>
          <a:bodyPr/>
          <a:lstStyle/>
          <a:p>
            <a:r>
              <a:rPr lang="en-US" dirty="0"/>
              <a:t>Image Features and Dimensionality Reduction</a:t>
            </a:r>
          </a:p>
        </p:txBody>
      </p:sp>
    </p:spTree>
    <p:extLst>
      <p:ext uri="{BB962C8B-B14F-4D97-AF65-F5344CB8AC3E}">
        <p14:creationId xmlns:p14="http://schemas.microsoft.com/office/powerpoint/2010/main" val="1114495895"/>
      </p:ext>
    </p:extLst>
  </p:cSld>
  <p:clrMapOvr>
    <a:masterClrMapping/>
  </p:clrMapOvr>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Picture 3" descr="Screen Shot 2015-04-13 at 9.12.12 AM.png"/>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2531533" y="2732217"/>
            <a:ext cx="6972300" cy="3775437"/>
          </a:xfrm>
          <a:prstGeom prst="rect">
            <a:avLst/>
          </a:prstGeom>
        </p:spPr>
      </p:pic>
      <p:sp>
        <p:nvSpPr>
          <p:cNvPr id="3" name="Content Placeholder 2"/>
          <p:cNvSpPr>
            <a:spLocks noGrp="1"/>
          </p:cNvSpPr>
          <p:nvPr>
            <p:ph idx="1"/>
          </p:nvPr>
        </p:nvSpPr>
        <p:spPr/>
        <p:txBody>
          <a:bodyPr>
            <a:normAutofit/>
          </a:bodyPr>
          <a:lstStyle/>
          <a:p>
            <a:r>
              <a:rPr lang="en-US" dirty="0"/>
              <a:t>Collect a database of images with labels</a:t>
            </a:r>
          </a:p>
          <a:p>
            <a:r>
              <a:rPr lang="en-US" dirty="0"/>
              <a:t>Use ML to train an image classifier</a:t>
            </a:r>
          </a:p>
          <a:p>
            <a:r>
              <a:rPr lang="en-US" dirty="0"/>
              <a:t>Evaluate the classifier on test images</a:t>
            </a:r>
          </a:p>
        </p:txBody>
      </p:sp>
      <p:sp>
        <p:nvSpPr>
          <p:cNvPr id="2" name="Title 1"/>
          <p:cNvSpPr>
            <a:spLocks noGrp="1"/>
          </p:cNvSpPr>
          <p:nvPr>
            <p:ph type="title"/>
          </p:nvPr>
        </p:nvSpPr>
        <p:spPr/>
        <p:txBody>
          <a:bodyPr/>
          <a:lstStyle/>
          <a:p>
            <a:r>
              <a:rPr lang="en-US" dirty="0"/>
              <a:t>Training &amp; Testing a Classifier</a:t>
            </a:r>
          </a:p>
        </p:txBody>
      </p:sp>
      <p:sp>
        <p:nvSpPr>
          <p:cNvPr id="5" name="Text Box 6"/>
          <p:cNvSpPr txBox="1">
            <a:spLocks noChangeArrowheads="1"/>
          </p:cNvSpPr>
          <p:nvPr/>
        </p:nvSpPr>
        <p:spPr bwMode="auto">
          <a:xfrm>
            <a:off x="2819400" y="6563708"/>
            <a:ext cx="9372600" cy="246221"/>
          </a:xfrm>
          <a:prstGeom prst="rect">
            <a:avLst/>
          </a:prstGeom>
          <a:noFill/>
          <a:ln>
            <a:noFill/>
          </a:ln>
          <a:extLst>
            <a:ext uri="{909E8E84-426E-40dd-AFC4-6F175D3DCCD1}">
              <a14:hiddenFill xmlns="" xmlns:a14="http://schemas.microsoft.com/office/drawing/2010/main">
                <a:solidFill>
                  <a:srgbClr val="FFFFFF"/>
                </a:solidFill>
              </a14:hiddenFill>
            </a:ext>
            <a:ext uri="{91240B29-F687-4f45-9708-019B960494DF}">
              <a14:hiddenLine xmlns="" xmlns:a14="http://schemas.microsoft.com/office/drawing/2010/main" w="9525">
                <a:solidFill>
                  <a:srgbClr val="000000"/>
                </a:solidFill>
                <a:miter lim="800000"/>
                <a:headEnd/>
                <a:tailEnd/>
              </a14:hiddenLine>
            </a:ext>
          </a:extLst>
        </p:spPr>
        <p:txBody>
          <a:bodyPr wrap="square">
            <a:spAutoFit/>
          </a:bodyPr>
          <a:lstStyle>
            <a:lvl1pPr>
              <a:defRPr sz="2800">
                <a:solidFill>
                  <a:schemeClr val="tx1"/>
                </a:solidFill>
                <a:latin typeface="Arial" charset="0"/>
                <a:ea typeface="ＭＳ Ｐゴシック" charset="0"/>
              </a:defRPr>
            </a:lvl1pPr>
            <a:lvl2pPr>
              <a:defRPr sz="2000">
                <a:solidFill>
                  <a:schemeClr val="tx1"/>
                </a:solidFill>
                <a:latin typeface="Arial" charset="0"/>
                <a:ea typeface="ＭＳ Ｐゴシック" charset="0"/>
              </a:defRPr>
            </a:lvl2pPr>
            <a:lvl3pPr>
              <a:defRPr>
                <a:solidFill>
                  <a:schemeClr val="tx1"/>
                </a:solidFill>
                <a:latin typeface="Arial" charset="0"/>
                <a:ea typeface="ＭＳ Ｐゴシック" charset="0"/>
              </a:defRPr>
            </a:lvl3pPr>
            <a:lvl4pPr>
              <a:defRPr sz="1600">
                <a:solidFill>
                  <a:schemeClr val="tx1"/>
                </a:solidFill>
                <a:latin typeface="Arial" charset="0"/>
                <a:ea typeface="ＭＳ Ｐゴシック" charset="0"/>
              </a:defRPr>
            </a:lvl4pPr>
            <a:lvl5pPr>
              <a:defRPr sz="1400">
                <a:solidFill>
                  <a:schemeClr val="tx1"/>
                </a:solidFill>
                <a:latin typeface="Arial" charset="0"/>
                <a:ea typeface="ＭＳ Ｐゴシック" charset="0"/>
              </a:defRPr>
            </a:lvl5pPr>
            <a:lvl6pPr>
              <a:defRPr sz="1400">
                <a:solidFill>
                  <a:schemeClr val="tx1"/>
                </a:solidFill>
                <a:latin typeface="Arial" charset="0"/>
                <a:ea typeface="ＭＳ Ｐゴシック" charset="0"/>
              </a:defRPr>
            </a:lvl6pPr>
            <a:lvl7pPr>
              <a:defRPr sz="1400">
                <a:solidFill>
                  <a:schemeClr val="tx1"/>
                </a:solidFill>
                <a:latin typeface="Arial" charset="0"/>
                <a:ea typeface="ＭＳ Ｐゴシック" charset="0"/>
              </a:defRPr>
            </a:lvl7pPr>
            <a:lvl8pPr>
              <a:defRPr sz="1400">
                <a:solidFill>
                  <a:schemeClr val="tx1"/>
                </a:solidFill>
                <a:latin typeface="Arial" charset="0"/>
                <a:ea typeface="ＭＳ Ｐゴシック" charset="0"/>
              </a:defRPr>
            </a:lvl8pPr>
            <a:lvl9pPr>
              <a:defRPr sz="1400">
                <a:solidFill>
                  <a:schemeClr val="tx1"/>
                </a:solidFill>
                <a:latin typeface="Arial" charset="0"/>
                <a:ea typeface="ＭＳ Ｐゴシック" charset="0"/>
              </a:defRPr>
            </a:lvl9pPr>
          </a:lstStyle>
          <a:p>
            <a:pPr algn="r"/>
            <a:r>
              <a:rPr lang="en-US" sz="1000" dirty="0"/>
              <a:t>Slide from Andrej </a:t>
            </a:r>
            <a:r>
              <a:rPr lang="en-US" sz="1000" dirty="0" err="1"/>
              <a:t>Karpathy</a:t>
            </a:r>
            <a:r>
              <a:rPr lang="en-US" sz="1000" dirty="0"/>
              <a:t> and Fei-Fei Li   http://</a:t>
            </a:r>
            <a:r>
              <a:rPr lang="en-US" sz="1000" dirty="0" err="1"/>
              <a:t>vision.stanford.edu</a:t>
            </a:r>
            <a:r>
              <a:rPr lang="en-US" sz="1000" dirty="0"/>
              <a:t>/teaching/cs231n/</a:t>
            </a:r>
          </a:p>
        </p:txBody>
      </p:sp>
    </p:spTree>
    <p:extLst>
      <p:ext uri="{BB962C8B-B14F-4D97-AF65-F5344CB8AC3E}">
        <p14:creationId xmlns:p14="http://schemas.microsoft.com/office/powerpoint/2010/main" val="3384514302"/>
      </p:ext>
    </p:extLst>
  </p:cSld>
  <p:clrMapOvr>
    <a:masterClrMapping/>
  </p:clrMapOvr>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Training &amp; Testing a Classifier</a:t>
            </a:r>
          </a:p>
        </p:txBody>
      </p:sp>
      <p:pic>
        <p:nvPicPr>
          <p:cNvPr id="4" name="Picture 3" descr="Screen Shot 2015-04-10 at 12.10.13 PM.png"/>
          <p:cNvPicPr>
            <a:picLocks noChangeAspect="1"/>
          </p:cNvPicPr>
          <p:nvPr/>
        </p:nvPicPr>
        <p:blipFill rotWithShape="1">
          <a:blip r:embed="rId3">
            <a:extLst>
              <a:ext uri="{28A0092B-C50C-407E-A947-70E740481C1C}">
                <a14:useLocalDpi xmlns:a14="http://schemas.microsoft.com/office/drawing/2010/main" val="0"/>
              </a:ext>
            </a:extLst>
          </a:blip>
          <a:srcRect t="1412"/>
          <a:stretch/>
        </p:blipFill>
        <p:spPr>
          <a:xfrm>
            <a:off x="1526246" y="1146874"/>
            <a:ext cx="9144000" cy="5593569"/>
          </a:xfrm>
          <a:prstGeom prst="rect">
            <a:avLst/>
          </a:prstGeom>
        </p:spPr>
      </p:pic>
      <p:sp>
        <p:nvSpPr>
          <p:cNvPr id="5" name="Rectangle 4">
            <a:extLst>
              <a:ext uri="{FF2B5EF4-FFF2-40B4-BE49-F238E27FC236}">
                <a16:creationId xmlns:a16="http://schemas.microsoft.com/office/drawing/2014/main" id="{FCA04540-84E7-8D47-B12D-5181D0ED4FF4}"/>
              </a:ext>
            </a:extLst>
          </p:cNvPr>
          <p:cNvSpPr/>
          <p:nvPr/>
        </p:nvSpPr>
        <p:spPr>
          <a:xfrm>
            <a:off x="1669942" y="4739870"/>
            <a:ext cx="9065554" cy="1752600"/>
          </a:xfrm>
          <a:prstGeom prst="rect">
            <a:avLst/>
          </a:prstGeom>
          <a:solidFill>
            <a:schemeClr val="bg1"/>
          </a:solidFill>
          <a:ln>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Tree>
    <p:extLst>
      <p:ext uri="{BB962C8B-B14F-4D97-AF65-F5344CB8AC3E}">
        <p14:creationId xmlns:p14="http://schemas.microsoft.com/office/powerpoint/2010/main" val="3373782762"/>
      </p:ext>
    </p:extLst>
  </p:cSld>
  <p:clrMapOvr>
    <a:masterClrMapping/>
  </p:clrMapOvr>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Training &amp; Testing a Classifier</a:t>
            </a:r>
          </a:p>
        </p:txBody>
      </p:sp>
      <p:pic>
        <p:nvPicPr>
          <p:cNvPr id="4" name="Picture 3" descr="Screen Shot 2015-04-10 at 12.10.13 PM.png"/>
          <p:cNvPicPr>
            <a:picLocks noChangeAspect="1"/>
          </p:cNvPicPr>
          <p:nvPr/>
        </p:nvPicPr>
        <p:blipFill rotWithShape="1">
          <a:blip r:embed="rId2">
            <a:extLst>
              <a:ext uri="{28A0092B-C50C-407E-A947-70E740481C1C}">
                <a14:useLocalDpi xmlns:a14="http://schemas.microsoft.com/office/drawing/2010/main" val="0"/>
              </a:ext>
            </a:extLst>
          </a:blip>
          <a:srcRect t="1412"/>
          <a:stretch/>
        </p:blipFill>
        <p:spPr>
          <a:xfrm>
            <a:off x="1526246" y="1146874"/>
            <a:ext cx="9144000" cy="5593569"/>
          </a:xfrm>
          <a:prstGeom prst="rect">
            <a:avLst/>
          </a:prstGeom>
        </p:spPr>
      </p:pic>
    </p:spTree>
    <p:extLst>
      <p:ext uri="{BB962C8B-B14F-4D97-AF65-F5344CB8AC3E}">
        <p14:creationId xmlns:p14="http://schemas.microsoft.com/office/powerpoint/2010/main" val="3649342369"/>
      </p:ext>
    </p:extLst>
  </p:cSld>
  <p:clrMapOvr>
    <a:masterClrMapping/>
  </p:clrMapOvr>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idx="1"/>
          </p:nvPr>
        </p:nvSpPr>
        <p:spPr/>
        <p:txBody>
          <a:bodyPr/>
          <a:lstStyle/>
          <a:p>
            <a:r>
              <a:rPr lang="en-US" dirty="0"/>
              <a:t>Nearest Neighbor</a:t>
            </a:r>
          </a:p>
          <a:p>
            <a:r>
              <a:rPr lang="en-US" dirty="0" err="1"/>
              <a:t>kNN</a:t>
            </a:r>
            <a:r>
              <a:rPr lang="en-US" dirty="0"/>
              <a:t>  (“k-Nearest Neighbors”)</a:t>
            </a:r>
          </a:p>
          <a:p>
            <a:r>
              <a:rPr lang="en-US" dirty="0"/>
              <a:t>Linear Classifier</a:t>
            </a:r>
          </a:p>
          <a:p>
            <a:r>
              <a:rPr lang="en-US" dirty="0"/>
              <a:t>Neural Network</a:t>
            </a:r>
          </a:p>
          <a:p>
            <a:r>
              <a:rPr lang="en-US" dirty="0"/>
              <a:t>Deep Neural Network</a:t>
            </a:r>
          </a:p>
          <a:p>
            <a:r>
              <a:rPr lang="en-US" dirty="0"/>
              <a:t>…</a:t>
            </a:r>
          </a:p>
        </p:txBody>
      </p:sp>
      <p:sp>
        <p:nvSpPr>
          <p:cNvPr id="2" name="Title 1"/>
          <p:cNvSpPr>
            <a:spLocks noGrp="1"/>
          </p:cNvSpPr>
          <p:nvPr>
            <p:ph type="title"/>
          </p:nvPr>
        </p:nvSpPr>
        <p:spPr/>
        <p:txBody>
          <a:bodyPr/>
          <a:lstStyle/>
          <a:p>
            <a:r>
              <a:rPr lang="en-US" dirty="0"/>
              <a:t>Classifiers</a:t>
            </a:r>
          </a:p>
        </p:txBody>
      </p:sp>
    </p:spTree>
    <p:extLst>
      <p:ext uri="{BB962C8B-B14F-4D97-AF65-F5344CB8AC3E}">
        <p14:creationId xmlns:p14="http://schemas.microsoft.com/office/powerpoint/2010/main" val="800895905"/>
      </p:ext>
    </p:extLst>
  </p:cSld>
  <p:clrMapOvr>
    <a:masterClrMapping/>
  </p:clrMapOvr>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370115" y="256269"/>
            <a:ext cx="11451771" cy="821418"/>
          </a:xfrm>
        </p:spPr>
        <p:txBody>
          <a:bodyPr anchor="ctr">
            <a:normAutofit/>
          </a:bodyPr>
          <a:lstStyle/>
          <a:p>
            <a:r>
              <a:rPr lang="en-US" dirty="0"/>
              <a:t>First: Nearest Neighbor (NN) Classifier</a:t>
            </a:r>
          </a:p>
        </p:txBody>
      </p:sp>
      <p:sp>
        <p:nvSpPr>
          <p:cNvPr id="5" name="Content Placeholder 2"/>
          <p:cNvSpPr>
            <a:spLocks noGrp="1"/>
          </p:cNvSpPr>
          <p:nvPr>
            <p:ph sz="half" idx="1"/>
          </p:nvPr>
        </p:nvSpPr>
        <p:spPr>
          <a:xfrm>
            <a:off x="838200" y="1825625"/>
            <a:ext cx="5181600" cy="4351338"/>
          </a:xfrm>
        </p:spPr>
        <p:txBody>
          <a:bodyPr>
            <a:normAutofit/>
          </a:bodyPr>
          <a:lstStyle/>
          <a:p>
            <a:r>
              <a:rPr lang="en-US" dirty="0"/>
              <a:t>Train</a:t>
            </a:r>
          </a:p>
          <a:p>
            <a:pPr lvl="1"/>
            <a:r>
              <a:rPr lang="en-US" sz="2800"/>
              <a:t>Remember all training images and their labels</a:t>
            </a:r>
          </a:p>
          <a:p>
            <a:pPr lvl="1"/>
            <a:endParaRPr lang="en-US" sz="2800"/>
          </a:p>
          <a:p>
            <a:r>
              <a:rPr lang="en-US" dirty="0"/>
              <a:t>Predict</a:t>
            </a:r>
          </a:p>
          <a:p>
            <a:pPr lvl="1"/>
            <a:r>
              <a:rPr lang="en-US" sz="2800"/>
              <a:t>Find the closest (most similar) training image</a:t>
            </a:r>
          </a:p>
          <a:p>
            <a:pPr lvl="1"/>
            <a:r>
              <a:rPr lang="en-US" sz="2800"/>
              <a:t>Predict its label as the true label</a:t>
            </a:r>
          </a:p>
        </p:txBody>
      </p:sp>
      <p:pic>
        <p:nvPicPr>
          <p:cNvPr id="4" name="Graphic 3">
            <a:extLst>
              <a:ext uri="{FF2B5EF4-FFF2-40B4-BE49-F238E27FC236}">
                <a16:creationId xmlns:a16="http://schemas.microsoft.com/office/drawing/2014/main" id="{8B315617-9D2A-EF41-B888-E26B3127726B}"/>
              </a:ext>
            </a:extLst>
          </p:cNvPr>
          <p:cNvPicPr>
            <a:picLocks noChangeAspect="1"/>
          </p:cNvPicPr>
          <p:nvPr/>
        </p:nvPicPr>
        <p:blipFill>
          <a:blip r:embed="rId2">
            <a:extLst>
              <a:ext uri="{96DAC541-7B7A-43D3-8B79-37D633B846F1}">
                <asvg:svgBlip xmlns:asvg="http://schemas.microsoft.com/office/drawing/2016/SVG/main" r:embed="rId3"/>
              </a:ext>
            </a:extLst>
          </a:blip>
          <a:stretch>
            <a:fillRect/>
          </a:stretch>
        </p:blipFill>
        <p:spPr>
          <a:xfrm>
            <a:off x="6172200" y="2371860"/>
            <a:ext cx="5181600" cy="3258867"/>
          </a:xfrm>
          <a:prstGeom prst="rect">
            <a:avLst/>
          </a:prstGeom>
        </p:spPr>
      </p:pic>
    </p:spTree>
    <p:extLst>
      <p:ext uri="{BB962C8B-B14F-4D97-AF65-F5344CB8AC3E}">
        <p14:creationId xmlns:p14="http://schemas.microsoft.com/office/powerpoint/2010/main" val="594123509"/>
      </p:ext>
    </p:extLst>
  </p:cSld>
  <p:clrMapOvr>
    <a:masterClrMapping/>
  </p:clrMapOvr>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CIFAR-10 and NN results</a:t>
            </a:r>
          </a:p>
        </p:txBody>
      </p:sp>
      <p:sp>
        <p:nvSpPr>
          <p:cNvPr id="6" name="Text Box 6"/>
          <p:cNvSpPr txBox="1">
            <a:spLocks noChangeArrowheads="1"/>
          </p:cNvSpPr>
          <p:nvPr/>
        </p:nvSpPr>
        <p:spPr bwMode="auto">
          <a:xfrm>
            <a:off x="8072418" y="6457890"/>
            <a:ext cx="2595582" cy="400110"/>
          </a:xfrm>
          <a:prstGeom prst="rect">
            <a:avLst/>
          </a:prstGeom>
          <a:noFill/>
          <a:ln>
            <a:noFill/>
          </a:ln>
          <a:extLst>
            <a:ext uri="{909E8E84-426E-40dd-AFC4-6F175D3DCCD1}">
              <a14:hiddenFill xmlns="" xmlns:a14="http://schemas.microsoft.com/office/drawing/2010/main">
                <a:solidFill>
                  <a:srgbClr val="FFFFFF"/>
                </a:solidFill>
              </a14:hiddenFill>
            </a:ext>
            <a:ext uri="{91240B29-F687-4f45-9708-019B960494DF}">
              <a14:hiddenLine xmlns="" xmlns:a14="http://schemas.microsoft.com/office/drawing/2010/main" w="9525">
                <a:solidFill>
                  <a:srgbClr val="000000"/>
                </a:solidFill>
                <a:miter lim="800000"/>
                <a:headEnd/>
                <a:tailEnd/>
              </a14:hiddenLine>
            </a:ext>
          </a:extLst>
        </p:spPr>
        <p:txBody>
          <a:bodyPr wrap="none">
            <a:spAutoFit/>
          </a:bodyPr>
          <a:lstStyle>
            <a:lvl1pPr>
              <a:defRPr sz="2800">
                <a:solidFill>
                  <a:schemeClr val="tx1"/>
                </a:solidFill>
                <a:latin typeface="Arial" charset="0"/>
                <a:ea typeface="ＭＳ Ｐゴシック" charset="0"/>
              </a:defRPr>
            </a:lvl1pPr>
            <a:lvl2pPr>
              <a:defRPr sz="2000">
                <a:solidFill>
                  <a:schemeClr val="tx1"/>
                </a:solidFill>
                <a:latin typeface="Arial" charset="0"/>
                <a:ea typeface="ＭＳ Ｐゴシック" charset="0"/>
              </a:defRPr>
            </a:lvl2pPr>
            <a:lvl3pPr>
              <a:defRPr>
                <a:solidFill>
                  <a:schemeClr val="tx1"/>
                </a:solidFill>
                <a:latin typeface="Arial" charset="0"/>
                <a:ea typeface="ＭＳ Ｐゴシック" charset="0"/>
              </a:defRPr>
            </a:lvl3pPr>
            <a:lvl4pPr>
              <a:defRPr sz="1600">
                <a:solidFill>
                  <a:schemeClr val="tx1"/>
                </a:solidFill>
                <a:latin typeface="Arial" charset="0"/>
                <a:ea typeface="ＭＳ Ｐゴシック" charset="0"/>
              </a:defRPr>
            </a:lvl4pPr>
            <a:lvl5pPr>
              <a:defRPr sz="1400">
                <a:solidFill>
                  <a:schemeClr val="tx1"/>
                </a:solidFill>
                <a:latin typeface="Arial" charset="0"/>
                <a:ea typeface="ＭＳ Ｐゴシック" charset="0"/>
              </a:defRPr>
            </a:lvl5pPr>
            <a:lvl6pPr>
              <a:defRPr sz="1400">
                <a:solidFill>
                  <a:schemeClr val="tx1"/>
                </a:solidFill>
                <a:latin typeface="Arial" charset="0"/>
                <a:ea typeface="ＭＳ Ｐゴシック" charset="0"/>
              </a:defRPr>
            </a:lvl6pPr>
            <a:lvl7pPr>
              <a:defRPr sz="1400">
                <a:solidFill>
                  <a:schemeClr val="tx1"/>
                </a:solidFill>
                <a:latin typeface="Arial" charset="0"/>
                <a:ea typeface="ＭＳ Ｐゴシック" charset="0"/>
              </a:defRPr>
            </a:lvl7pPr>
            <a:lvl8pPr>
              <a:defRPr sz="1400">
                <a:solidFill>
                  <a:schemeClr val="tx1"/>
                </a:solidFill>
                <a:latin typeface="Arial" charset="0"/>
                <a:ea typeface="ＭＳ Ｐゴシック" charset="0"/>
              </a:defRPr>
            </a:lvl8pPr>
            <a:lvl9pPr>
              <a:defRPr sz="1400">
                <a:solidFill>
                  <a:schemeClr val="tx1"/>
                </a:solidFill>
                <a:latin typeface="Arial" charset="0"/>
                <a:ea typeface="ＭＳ Ｐゴシック" charset="0"/>
              </a:defRPr>
            </a:lvl9pPr>
          </a:lstStyle>
          <a:p>
            <a:r>
              <a:rPr lang="en-US" sz="1000" dirty="0"/>
              <a:t>Slides from Andrej </a:t>
            </a:r>
            <a:r>
              <a:rPr lang="en-US" sz="1000" dirty="0" err="1"/>
              <a:t>Karpathy</a:t>
            </a:r>
            <a:r>
              <a:rPr lang="en-US" sz="1000" dirty="0"/>
              <a:t> and </a:t>
            </a:r>
            <a:r>
              <a:rPr lang="en-US" sz="1000" dirty="0" err="1"/>
              <a:t>Fei-Fei</a:t>
            </a:r>
            <a:r>
              <a:rPr lang="en-US" sz="1000" dirty="0"/>
              <a:t> Li</a:t>
            </a:r>
          </a:p>
          <a:p>
            <a:r>
              <a:rPr lang="en-US" sz="1000" dirty="0"/>
              <a:t>http://</a:t>
            </a:r>
            <a:r>
              <a:rPr lang="en-US" sz="1000" dirty="0" err="1"/>
              <a:t>vision.stanford.edu</a:t>
            </a:r>
            <a:r>
              <a:rPr lang="en-US" sz="1000" dirty="0"/>
              <a:t>/teaching/cs231n/</a:t>
            </a:r>
          </a:p>
        </p:txBody>
      </p:sp>
      <p:pic>
        <p:nvPicPr>
          <p:cNvPr id="3" name="Picture 2" descr="Screen Shot 2016-04-20 at 11.33.55 AM.png"/>
          <p:cNvPicPr>
            <a:picLocks noChangeAspect="1"/>
          </p:cNvPicPr>
          <p:nvPr/>
        </p:nvPicPr>
        <p:blipFill rotWithShape="1">
          <a:blip r:embed="rId3">
            <a:extLst>
              <a:ext uri="{28A0092B-C50C-407E-A947-70E740481C1C}">
                <a14:useLocalDpi xmlns:a14="http://schemas.microsoft.com/office/drawing/2010/main" val="0"/>
              </a:ext>
            </a:extLst>
          </a:blip>
          <a:srcRect r="48021"/>
          <a:stretch/>
        </p:blipFill>
        <p:spPr>
          <a:xfrm>
            <a:off x="940707" y="1140252"/>
            <a:ext cx="5359354" cy="5255073"/>
          </a:xfrm>
          <a:prstGeom prst="rect">
            <a:avLst/>
          </a:prstGeom>
        </p:spPr>
      </p:pic>
    </p:spTree>
    <p:extLst>
      <p:ext uri="{BB962C8B-B14F-4D97-AF65-F5344CB8AC3E}">
        <p14:creationId xmlns:p14="http://schemas.microsoft.com/office/powerpoint/2010/main" val="791885760"/>
      </p:ext>
    </p:extLst>
  </p:cSld>
  <p:clrMapOvr>
    <a:masterClrMapping/>
  </p:clrMapOvr>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CIFAR-10 and NN results</a:t>
            </a:r>
          </a:p>
        </p:txBody>
      </p:sp>
      <p:sp>
        <p:nvSpPr>
          <p:cNvPr id="6" name="Text Box 6"/>
          <p:cNvSpPr txBox="1">
            <a:spLocks noChangeArrowheads="1"/>
          </p:cNvSpPr>
          <p:nvPr/>
        </p:nvSpPr>
        <p:spPr bwMode="auto">
          <a:xfrm>
            <a:off x="8072418" y="6457890"/>
            <a:ext cx="2595582" cy="400110"/>
          </a:xfrm>
          <a:prstGeom prst="rect">
            <a:avLst/>
          </a:prstGeom>
          <a:noFill/>
          <a:ln>
            <a:noFill/>
          </a:ln>
          <a:extLst>
            <a:ext uri="{909E8E84-426E-40dd-AFC4-6F175D3DCCD1}">
              <a14:hiddenFill xmlns="" xmlns:a14="http://schemas.microsoft.com/office/drawing/2010/main">
                <a:solidFill>
                  <a:srgbClr val="FFFFFF"/>
                </a:solidFill>
              </a14:hiddenFill>
            </a:ext>
            <a:ext uri="{91240B29-F687-4f45-9708-019B960494DF}">
              <a14:hiddenLine xmlns="" xmlns:a14="http://schemas.microsoft.com/office/drawing/2010/main" w="9525">
                <a:solidFill>
                  <a:srgbClr val="000000"/>
                </a:solidFill>
                <a:miter lim="800000"/>
                <a:headEnd/>
                <a:tailEnd/>
              </a14:hiddenLine>
            </a:ext>
          </a:extLst>
        </p:spPr>
        <p:txBody>
          <a:bodyPr wrap="none">
            <a:spAutoFit/>
          </a:bodyPr>
          <a:lstStyle>
            <a:lvl1pPr>
              <a:defRPr sz="2800">
                <a:solidFill>
                  <a:schemeClr val="tx1"/>
                </a:solidFill>
                <a:latin typeface="Arial" charset="0"/>
                <a:ea typeface="ＭＳ Ｐゴシック" charset="0"/>
              </a:defRPr>
            </a:lvl1pPr>
            <a:lvl2pPr>
              <a:defRPr sz="2000">
                <a:solidFill>
                  <a:schemeClr val="tx1"/>
                </a:solidFill>
                <a:latin typeface="Arial" charset="0"/>
                <a:ea typeface="ＭＳ Ｐゴシック" charset="0"/>
              </a:defRPr>
            </a:lvl2pPr>
            <a:lvl3pPr>
              <a:defRPr>
                <a:solidFill>
                  <a:schemeClr val="tx1"/>
                </a:solidFill>
                <a:latin typeface="Arial" charset="0"/>
                <a:ea typeface="ＭＳ Ｐゴシック" charset="0"/>
              </a:defRPr>
            </a:lvl3pPr>
            <a:lvl4pPr>
              <a:defRPr sz="1600">
                <a:solidFill>
                  <a:schemeClr val="tx1"/>
                </a:solidFill>
                <a:latin typeface="Arial" charset="0"/>
                <a:ea typeface="ＭＳ Ｐゴシック" charset="0"/>
              </a:defRPr>
            </a:lvl4pPr>
            <a:lvl5pPr>
              <a:defRPr sz="1400">
                <a:solidFill>
                  <a:schemeClr val="tx1"/>
                </a:solidFill>
                <a:latin typeface="Arial" charset="0"/>
                <a:ea typeface="ＭＳ Ｐゴシック" charset="0"/>
              </a:defRPr>
            </a:lvl5pPr>
            <a:lvl6pPr>
              <a:defRPr sz="1400">
                <a:solidFill>
                  <a:schemeClr val="tx1"/>
                </a:solidFill>
                <a:latin typeface="Arial" charset="0"/>
                <a:ea typeface="ＭＳ Ｐゴシック" charset="0"/>
              </a:defRPr>
            </a:lvl6pPr>
            <a:lvl7pPr>
              <a:defRPr sz="1400">
                <a:solidFill>
                  <a:schemeClr val="tx1"/>
                </a:solidFill>
                <a:latin typeface="Arial" charset="0"/>
                <a:ea typeface="ＭＳ Ｐゴシック" charset="0"/>
              </a:defRPr>
            </a:lvl7pPr>
            <a:lvl8pPr>
              <a:defRPr sz="1400">
                <a:solidFill>
                  <a:schemeClr val="tx1"/>
                </a:solidFill>
                <a:latin typeface="Arial" charset="0"/>
                <a:ea typeface="ＭＳ Ｐゴシック" charset="0"/>
              </a:defRPr>
            </a:lvl8pPr>
            <a:lvl9pPr>
              <a:defRPr sz="1400">
                <a:solidFill>
                  <a:schemeClr val="tx1"/>
                </a:solidFill>
                <a:latin typeface="Arial" charset="0"/>
                <a:ea typeface="ＭＳ Ｐゴシック" charset="0"/>
              </a:defRPr>
            </a:lvl9pPr>
          </a:lstStyle>
          <a:p>
            <a:r>
              <a:rPr lang="en-US" sz="1000" dirty="0"/>
              <a:t>Slides from Andrej </a:t>
            </a:r>
            <a:r>
              <a:rPr lang="en-US" sz="1000" dirty="0" err="1"/>
              <a:t>Karpathy</a:t>
            </a:r>
            <a:r>
              <a:rPr lang="en-US" sz="1000" dirty="0"/>
              <a:t> and </a:t>
            </a:r>
            <a:r>
              <a:rPr lang="en-US" sz="1000" dirty="0" err="1"/>
              <a:t>Fei-Fei</a:t>
            </a:r>
            <a:r>
              <a:rPr lang="en-US" sz="1000" dirty="0"/>
              <a:t> Li</a:t>
            </a:r>
          </a:p>
          <a:p>
            <a:r>
              <a:rPr lang="en-US" sz="1000" dirty="0"/>
              <a:t>http://</a:t>
            </a:r>
            <a:r>
              <a:rPr lang="en-US" sz="1000" dirty="0" err="1"/>
              <a:t>vision.stanford.edu</a:t>
            </a:r>
            <a:r>
              <a:rPr lang="en-US" sz="1000" dirty="0"/>
              <a:t>/teaching/cs231n/</a:t>
            </a:r>
          </a:p>
        </p:txBody>
      </p:sp>
      <p:pic>
        <p:nvPicPr>
          <p:cNvPr id="3" name="Picture 2" descr="Screen Shot 2016-04-20 at 11.33.55 AM.png"/>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940707" y="1140252"/>
            <a:ext cx="10310586" cy="5255073"/>
          </a:xfrm>
          <a:prstGeom prst="rect">
            <a:avLst/>
          </a:prstGeom>
        </p:spPr>
      </p:pic>
    </p:spTree>
    <p:extLst>
      <p:ext uri="{BB962C8B-B14F-4D97-AF65-F5344CB8AC3E}">
        <p14:creationId xmlns:p14="http://schemas.microsoft.com/office/powerpoint/2010/main" val="2655379247"/>
      </p:ext>
    </p:extLst>
  </p:cSld>
  <p:clrMapOvr>
    <a:masterClrMapping/>
  </p:clrMapOvr>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k-nearest neighbor</a:t>
            </a:r>
          </a:p>
        </p:txBody>
      </p:sp>
      <p:pic>
        <p:nvPicPr>
          <p:cNvPr id="4" name="Picture 3" descr="Screen Shot 2015-04-13 at 9.55.49 AM.png"/>
          <p:cNvPicPr>
            <a:picLocks noChangeAspect="1"/>
          </p:cNvPicPr>
          <p:nvPr/>
        </p:nvPicPr>
        <p:blipFill>
          <a:blip r:embed="rId2" cstate="print">
            <a:extLst>
              <a:ext uri="{28A0092B-C50C-407E-A947-70E740481C1C}">
                <a14:useLocalDpi xmlns:a14="http://schemas.microsoft.com/office/drawing/2010/main" val="0"/>
              </a:ext>
            </a:extLst>
          </a:blip>
          <a:stretch>
            <a:fillRect/>
          </a:stretch>
        </p:blipFill>
        <p:spPr>
          <a:xfrm>
            <a:off x="838171" y="3184060"/>
            <a:ext cx="10689985" cy="2957593"/>
          </a:xfrm>
          <a:prstGeom prst="rect">
            <a:avLst/>
          </a:prstGeom>
        </p:spPr>
      </p:pic>
      <p:sp>
        <p:nvSpPr>
          <p:cNvPr id="5" name="Rectangle 2"/>
          <p:cNvSpPr>
            <a:spLocks noGrp="1" noChangeArrowheads="1"/>
          </p:cNvSpPr>
          <p:nvPr>
            <p:ph idx="1"/>
          </p:nvPr>
        </p:nvSpPr>
        <p:spPr>
          <a:xfrm>
            <a:off x="1981200" y="1600201"/>
            <a:ext cx="8229600" cy="4525963"/>
          </a:xfrm>
        </p:spPr>
        <p:txBody>
          <a:bodyPr>
            <a:normAutofit/>
          </a:bodyPr>
          <a:lstStyle/>
          <a:p>
            <a:pPr>
              <a:lnSpc>
                <a:spcPct val="90000"/>
              </a:lnSpc>
            </a:pPr>
            <a:r>
              <a:rPr lang="en-US" dirty="0"/>
              <a:t>Find the k closest points from training data</a:t>
            </a:r>
          </a:p>
          <a:p>
            <a:pPr>
              <a:lnSpc>
                <a:spcPct val="90000"/>
              </a:lnSpc>
            </a:pPr>
            <a:r>
              <a:rPr lang="en-US" dirty="0"/>
              <a:t>Take </a:t>
            </a:r>
            <a:r>
              <a:rPr lang="en-US" b="1" dirty="0"/>
              <a:t>majority vote</a:t>
            </a:r>
            <a:r>
              <a:rPr lang="en-US" dirty="0"/>
              <a:t> from K closest points</a:t>
            </a:r>
          </a:p>
        </p:txBody>
      </p:sp>
    </p:spTree>
    <p:extLst>
      <p:ext uri="{BB962C8B-B14F-4D97-AF65-F5344CB8AC3E}">
        <p14:creationId xmlns:p14="http://schemas.microsoft.com/office/powerpoint/2010/main" val="3368749676"/>
      </p:ext>
    </p:extLst>
  </p:cSld>
  <p:clrMapOvr>
    <a:masterClrMapping/>
  </p:clrMapOvr>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Picture 3">
            <a:extLst>
              <a:ext uri="{FF2B5EF4-FFF2-40B4-BE49-F238E27FC236}">
                <a16:creationId xmlns:a16="http://schemas.microsoft.com/office/drawing/2014/main" id="{ED67A9BA-45ED-4D0D-8A39-7736CEDAA98A}"/>
              </a:ext>
            </a:extLst>
          </p:cNvPr>
          <p:cNvPicPr>
            <a:picLocks noChangeAspect="1"/>
          </p:cNvPicPr>
          <p:nvPr/>
        </p:nvPicPr>
        <p:blipFill rotWithShape="1">
          <a:blip r:embed="rId2"/>
          <a:srcRect b="12971"/>
          <a:stretch/>
        </p:blipFill>
        <p:spPr>
          <a:xfrm>
            <a:off x="1524378" y="856701"/>
            <a:ext cx="9143244" cy="4477300"/>
          </a:xfrm>
          <a:prstGeom prst="rect">
            <a:avLst/>
          </a:prstGeom>
        </p:spPr>
      </p:pic>
    </p:spTree>
    <p:extLst>
      <p:ext uri="{BB962C8B-B14F-4D97-AF65-F5344CB8AC3E}">
        <p14:creationId xmlns:p14="http://schemas.microsoft.com/office/powerpoint/2010/main" val="511831243"/>
      </p:ext>
    </p:extLst>
  </p:cSld>
  <p:clrMapOvr>
    <a:masterClrMapping/>
  </p:clrMapOvr>
</p:sld>
</file>

<file path=ppt/slides/slide2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Picture 3">
            <a:extLst>
              <a:ext uri="{FF2B5EF4-FFF2-40B4-BE49-F238E27FC236}">
                <a16:creationId xmlns:a16="http://schemas.microsoft.com/office/drawing/2014/main" id="{16E7F2C0-BFDD-4BAD-A150-62DEDEA27F89}"/>
              </a:ext>
            </a:extLst>
          </p:cNvPr>
          <p:cNvPicPr>
            <a:picLocks noChangeAspect="1"/>
          </p:cNvPicPr>
          <p:nvPr/>
        </p:nvPicPr>
        <p:blipFill rotWithShape="1">
          <a:blip r:embed="rId2"/>
          <a:srcRect b="12971"/>
          <a:stretch/>
        </p:blipFill>
        <p:spPr>
          <a:xfrm>
            <a:off x="498404" y="687947"/>
            <a:ext cx="11195192" cy="5482106"/>
          </a:xfrm>
          <a:prstGeom prst="rect">
            <a:avLst/>
          </a:prstGeom>
        </p:spPr>
      </p:pic>
      <p:pic>
        <p:nvPicPr>
          <p:cNvPr id="3" name="Picture 2">
            <a:extLst>
              <a:ext uri="{FF2B5EF4-FFF2-40B4-BE49-F238E27FC236}">
                <a16:creationId xmlns:a16="http://schemas.microsoft.com/office/drawing/2014/main" id="{BCA81118-5509-CA40-8ADF-72183243FA81}"/>
              </a:ext>
            </a:extLst>
          </p:cNvPr>
          <p:cNvPicPr>
            <a:picLocks noChangeAspect="1"/>
          </p:cNvPicPr>
          <p:nvPr/>
        </p:nvPicPr>
        <p:blipFill rotWithShape="1">
          <a:blip r:embed="rId3"/>
          <a:srcRect b="12971"/>
          <a:stretch/>
        </p:blipFill>
        <p:spPr>
          <a:xfrm>
            <a:off x="498404" y="687947"/>
            <a:ext cx="11195192" cy="5482106"/>
          </a:xfrm>
          <a:prstGeom prst="rect">
            <a:avLst/>
          </a:prstGeom>
        </p:spPr>
      </p:pic>
    </p:spTree>
    <p:extLst>
      <p:ext uri="{BB962C8B-B14F-4D97-AF65-F5344CB8AC3E}">
        <p14:creationId xmlns:p14="http://schemas.microsoft.com/office/powerpoint/2010/main" val="3996566138"/>
      </p:ext>
    </p:extLst>
  </p:cSld>
  <p:clrMapOvr>
    <a:masterClrMapping/>
  </p:clrMapOvr>
</p:sld>
</file>

<file path=ppt/slides/slide2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Picture 3">
            <a:extLst>
              <a:ext uri="{FF2B5EF4-FFF2-40B4-BE49-F238E27FC236}">
                <a16:creationId xmlns:a16="http://schemas.microsoft.com/office/drawing/2014/main" id="{16E7F2C0-BFDD-4BAD-A150-62DEDEA27F89}"/>
              </a:ext>
            </a:extLst>
          </p:cNvPr>
          <p:cNvPicPr>
            <a:picLocks noChangeAspect="1"/>
          </p:cNvPicPr>
          <p:nvPr/>
        </p:nvPicPr>
        <p:blipFill rotWithShape="1">
          <a:blip r:embed="rId2"/>
          <a:srcRect b="12971"/>
          <a:stretch/>
        </p:blipFill>
        <p:spPr>
          <a:xfrm>
            <a:off x="498404" y="687947"/>
            <a:ext cx="11195192" cy="5482106"/>
          </a:xfrm>
          <a:prstGeom prst="rect">
            <a:avLst/>
          </a:prstGeom>
        </p:spPr>
      </p:pic>
    </p:spTree>
    <p:extLst>
      <p:ext uri="{BB962C8B-B14F-4D97-AF65-F5344CB8AC3E}">
        <p14:creationId xmlns:p14="http://schemas.microsoft.com/office/powerpoint/2010/main" val="3464785869"/>
      </p:ext>
    </p:extLst>
  </p:cSld>
  <p:clrMapOvr>
    <a:masterClrMapping/>
  </p:clrMapOvr>
</p:sld>
</file>

<file path=ppt/slides/slide2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p>
            <a:r>
              <a:rPr lang="en-US" dirty="0"/>
              <a:t>How to Define Distance Between Images</a:t>
            </a:r>
          </a:p>
        </p:txBody>
      </p:sp>
      <p:pic>
        <p:nvPicPr>
          <p:cNvPr id="4" name="Picture 3" descr="Screen Shot 2015-04-13 at 9.40.54 AM.png"/>
          <p:cNvPicPr>
            <a:picLocks noChangeAspect="1"/>
          </p:cNvPicPr>
          <p:nvPr/>
        </p:nvPicPr>
        <p:blipFill>
          <a:blip r:embed="rId2" cstate="print">
            <a:extLst>
              <a:ext uri="{28A0092B-C50C-407E-A947-70E740481C1C}">
                <a14:useLocalDpi xmlns:a14="http://schemas.microsoft.com/office/drawing/2010/main" val="0"/>
              </a:ext>
            </a:extLst>
          </a:blip>
          <a:stretch>
            <a:fillRect/>
          </a:stretch>
        </p:blipFill>
        <p:spPr>
          <a:xfrm>
            <a:off x="316541" y="1431011"/>
            <a:ext cx="11558917" cy="4760561"/>
          </a:xfrm>
          <a:prstGeom prst="rect">
            <a:avLst/>
          </a:prstGeom>
        </p:spPr>
      </p:pic>
      <p:sp>
        <p:nvSpPr>
          <p:cNvPr id="5" name="Text Box 6"/>
          <p:cNvSpPr txBox="1">
            <a:spLocks noChangeArrowheads="1"/>
          </p:cNvSpPr>
          <p:nvPr/>
        </p:nvSpPr>
        <p:spPr bwMode="auto">
          <a:xfrm>
            <a:off x="6486040" y="6601731"/>
            <a:ext cx="5556143" cy="246221"/>
          </a:xfrm>
          <a:prstGeom prst="rect">
            <a:avLst/>
          </a:prstGeom>
          <a:noFill/>
          <a:ln>
            <a:noFill/>
          </a:ln>
          <a:extLst>
            <a:ext uri="{909E8E84-426E-40dd-AFC4-6F175D3DCCD1}">
              <a14:hiddenFill xmlns="" xmlns:a14="http://schemas.microsoft.com/office/drawing/2010/main">
                <a:solidFill>
                  <a:srgbClr val="FFFFFF"/>
                </a:solidFill>
              </a14:hiddenFill>
            </a:ext>
            <a:ext uri="{91240B29-F687-4f45-9708-019B960494DF}">
              <a14:hiddenLine xmlns="" xmlns:a14="http://schemas.microsoft.com/office/drawing/2010/main" w="9525">
                <a:solidFill>
                  <a:srgbClr val="000000"/>
                </a:solidFill>
                <a:miter lim="800000"/>
                <a:headEnd/>
                <a:tailEnd/>
              </a14:hiddenLine>
            </a:ext>
          </a:extLst>
        </p:spPr>
        <p:txBody>
          <a:bodyPr wrap="square">
            <a:spAutoFit/>
          </a:bodyPr>
          <a:lstStyle>
            <a:lvl1pPr>
              <a:defRPr sz="2800">
                <a:solidFill>
                  <a:schemeClr val="tx1"/>
                </a:solidFill>
                <a:latin typeface="Arial" charset="0"/>
                <a:ea typeface="ＭＳ Ｐゴシック" charset="0"/>
              </a:defRPr>
            </a:lvl1pPr>
            <a:lvl2pPr>
              <a:defRPr sz="2000">
                <a:solidFill>
                  <a:schemeClr val="tx1"/>
                </a:solidFill>
                <a:latin typeface="Arial" charset="0"/>
                <a:ea typeface="ＭＳ Ｐゴシック" charset="0"/>
              </a:defRPr>
            </a:lvl2pPr>
            <a:lvl3pPr>
              <a:defRPr>
                <a:solidFill>
                  <a:schemeClr val="tx1"/>
                </a:solidFill>
                <a:latin typeface="Arial" charset="0"/>
                <a:ea typeface="ＭＳ Ｐゴシック" charset="0"/>
              </a:defRPr>
            </a:lvl3pPr>
            <a:lvl4pPr>
              <a:defRPr sz="1600">
                <a:solidFill>
                  <a:schemeClr val="tx1"/>
                </a:solidFill>
                <a:latin typeface="Arial" charset="0"/>
                <a:ea typeface="ＭＳ Ｐゴシック" charset="0"/>
              </a:defRPr>
            </a:lvl4pPr>
            <a:lvl5pPr>
              <a:defRPr sz="1400">
                <a:solidFill>
                  <a:schemeClr val="tx1"/>
                </a:solidFill>
                <a:latin typeface="Arial" charset="0"/>
                <a:ea typeface="ＭＳ Ｐゴシック" charset="0"/>
              </a:defRPr>
            </a:lvl5pPr>
            <a:lvl6pPr>
              <a:defRPr sz="1400">
                <a:solidFill>
                  <a:schemeClr val="tx1"/>
                </a:solidFill>
                <a:latin typeface="Arial" charset="0"/>
                <a:ea typeface="ＭＳ Ｐゴシック" charset="0"/>
              </a:defRPr>
            </a:lvl6pPr>
            <a:lvl7pPr>
              <a:defRPr sz="1400">
                <a:solidFill>
                  <a:schemeClr val="tx1"/>
                </a:solidFill>
                <a:latin typeface="Arial" charset="0"/>
                <a:ea typeface="ＭＳ Ｐゴシック" charset="0"/>
              </a:defRPr>
            </a:lvl7pPr>
            <a:lvl8pPr>
              <a:defRPr sz="1400">
                <a:solidFill>
                  <a:schemeClr val="tx1"/>
                </a:solidFill>
                <a:latin typeface="Arial" charset="0"/>
                <a:ea typeface="ＭＳ Ｐゴシック" charset="0"/>
              </a:defRPr>
            </a:lvl8pPr>
            <a:lvl9pPr>
              <a:defRPr sz="1400">
                <a:solidFill>
                  <a:schemeClr val="tx1"/>
                </a:solidFill>
                <a:latin typeface="Arial" charset="0"/>
                <a:ea typeface="ＭＳ Ｐゴシック" charset="0"/>
              </a:defRPr>
            </a:lvl9pPr>
          </a:lstStyle>
          <a:p>
            <a:pPr algn="r"/>
            <a:r>
              <a:rPr lang="en-US" sz="1000" dirty="0"/>
              <a:t>Slides from Andrej </a:t>
            </a:r>
            <a:r>
              <a:rPr lang="en-US" sz="1000" dirty="0" err="1"/>
              <a:t>Karpathy</a:t>
            </a:r>
            <a:r>
              <a:rPr lang="en-US" sz="1000" dirty="0"/>
              <a:t> and Fei-Fei Li http://</a:t>
            </a:r>
            <a:r>
              <a:rPr lang="en-US" sz="1000" dirty="0" err="1"/>
              <a:t>vision.stanford.edu</a:t>
            </a:r>
            <a:r>
              <a:rPr lang="en-US" sz="1000" dirty="0"/>
              <a:t>/teaching/cs231n/</a:t>
            </a:r>
          </a:p>
        </p:txBody>
      </p:sp>
    </p:spTree>
    <p:extLst>
      <p:ext uri="{BB962C8B-B14F-4D97-AF65-F5344CB8AC3E}">
        <p14:creationId xmlns:p14="http://schemas.microsoft.com/office/powerpoint/2010/main" val="3882303556"/>
      </p:ext>
    </p:extLst>
  </p:cSld>
  <p:clrMapOvr>
    <a:masterClrMapping/>
  </p:clrMapOvr>
</p:sld>
</file>

<file path=ppt/slides/slide2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0" name="Picture 9" descr="Screen Shot 2015-04-13 at 9.54.34 AM.png">
            <a:extLst>
              <a:ext uri="{FF2B5EF4-FFF2-40B4-BE49-F238E27FC236}">
                <a16:creationId xmlns:a16="http://schemas.microsoft.com/office/drawing/2014/main" id="{67195E40-AA35-3349-A64A-F6CF96C618F7}"/>
              </a:ext>
            </a:extLst>
          </p:cNvPr>
          <p:cNvPicPr>
            <a:picLocks noChangeAspect="1"/>
          </p:cNvPicPr>
          <p:nvPr/>
        </p:nvPicPr>
        <p:blipFill rotWithShape="1">
          <a:blip r:embed="rId2">
            <a:extLst>
              <a:ext uri="{28A0092B-C50C-407E-A947-70E740481C1C}">
                <a14:useLocalDpi xmlns:a14="http://schemas.microsoft.com/office/drawing/2010/main" val="0"/>
              </a:ext>
            </a:extLst>
          </a:blip>
          <a:srcRect t="61845"/>
          <a:stretch/>
        </p:blipFill>
        <p:spPr>
          <a:xfrm>
            <a:off x="1725101" y="5364748"/>
            <a:ext cx="9144000" cy="1442635"/>
          </a:xfrm>
          <a:prstGeom prst="rect">
            <a:avLst/>
          </a:prstGeom>
        </p:spPr>
      </p:pic>
      <p:pic>
        <p:nvPicPr>
          <p:cNvPr id="4" name="Picture 3" descr="Screen Shot 2015-04-13 at 9.54.34 AM.png"/>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1536700" y="1678697"/>
            <a:ext cx="9144000" cy="3781027"/>
          </a:xfrm>
          <a:prstGeom prst="rect">
            <a:avLst/>
          </a:prstGeom>
        </p:spPr>
      </p:pic>
      <p:pic>
        <p:nvPicPr>
          <p:cNvPr id="9" name="Picture 8">
            <a:extLst>
              <a:ext uri="{FF2B5EF4-FFF2-40B4-BE49-F238E27FC236}">
                <a16:creationId xmlns:a16="http://schemas.microsoft.com/office/drawing/2014/main" id="{276326D1-62D4-404D-9F0F-7D13F6F05C80}"/>
              </a:ext>
            </a:extLst>
          </p:cNvPr>
          <p:cNvPicPr>
            <a:picLocks noChangeAspect="1"/>
          </p:cNvPicPr>
          <p:nvPr/>
        </p:nvPicPr>
        <p:blipFill rotWithShape="1">
          <a:blip r:embed="rId3"/>
          <a:srcRect t="43451" b="16708"/>
          <a:stretch/>
        </p:blipFill>
        <p:spPr>
          <a:xfrm>
            <a:off x="1725857" y="3340331"/>
            <a:ext cx="9143244" cy="2049652"/>
          </a:xfrm>
          <a:prstGeom prst="rect">
            <a:avLst/>
          </a:prstGeom>
        </p:spPr>
      </p:pic>
      <p:sp>
        <p:nvSpPr>
          <p:cNvPr id="3" name="Content Placeholder 2"/>
          <p:cNvSpPr>
            <a:spLocks noGrp="1"/>
          </p:cNvSpPr>
          <p:nvPr>
            <p:ph idx="1"/>
          </p:nvPr>
        </p:nvSpPr>
        <p:spPr/>
        <p:txBody>
          <a:bodyPr/>
          <a:lstStyle/>
          <a:p>
            <a:r>
              <a:rPr lang="en-US" dirty="0" err="1"/>
              <a:t>Hyperparameter</a:t>
            </a:r>
            <a:endParaRPr lang="en-US" dirty="0"/>
          </a:p>
        </p:txBody>
      </p:sp>
      <p:sp>
        <p:nvSpPr>
          <p:cNvPr id="2" name="Title 1"/>
          <p:cNvSpPr>
            <a:spLocks noGrp="1"/>
          </p:cNvSpPr>
          <p:nvPr>
            <p:ph type="title"/>
          </p:nvPr>
        </p:nvSpPr>
        <p:spPr/>
        <p:txBody>
          <a:bodyPr/>
          <a:lstStyle/>
          <a:p>
            <a:r>
              <a:rPr lang="en-US" dirty="0"/>
              <a:t>Choice of distance metric</a:t>
            </a:r>
          </a:p>
        </p:txBody>
      </p:sp>
      <p:sp>
        <p:nvSpPr>
          <p:cNvPr id="5" name="Text Box 6"/>
          <p:cNvSpPr txBox="1">
            <a:spLocks noChangeArrowheads="1"/>
          </p:cNvSpPr>
          <p:nvPr/>
        </p:nvSpPr>
        <p:spPr bwMode="auto">
          <a:xfrm>
            <a:off x="5959098" y="6561162"/>
            <a:ext cx="6126997" cy="246221"/>
          </a:xfrm>
          <a:prstGeom prst="rect">
            <a:avLst/>
          </a:prstGeom>
          <a:noFill/>
          <a:ln>
            <a:noFill/>
          </a:ln>
          <a:extLst>
            <a:ext uri="{909E8E84-426E-40dd-AFC4-6F175D3DCCD1}">
              <a14:hiddenFill xmlns="" xmlns:a14="http://schemas.microsoft.com/office/drawing/2010/main">
                <a:solidFill>
                  <a:srgbClr val="FFFFFF"/>
                </a:solidFill>
              </a14:hiddenFill>
            </a:ext>
            <a:ext uri="{91240B29-F687-4f45-9708-019B960494DF}">
              <a14:hiddenLine xmlns="" xmlns:a14="http://schemas.microsoft.com/office/drawing/2010/main" w="9525">
                <a:solidFill>
                  <a:srgbClr val="000000"/>
                </a:solidFill>
                <a:miter lim="800000"/>
                <a:headEnd/>
                <a:tailEnd/>
              </a14:hiddenLine>
            </a:ext>
          </a:extLst>
        </p:spPr>
        <p:txBody>
          <a:bodyPr wrap="square">
            <a:spAutoFit/>
          </a:bodyPr>
          <a:lstStyle>
            <a:lvl1pPr>
              <a:defRPr sz="2800">
                <a:solidFill>
                  <a:schemeClr val="tx1"/>
                </a:solidFill>
                <a:latin typeface="Arial" charset="0"/>
                <a:ea typeface="ＭＳ Ｐゴシック" charset="0"/>
              </a:defRPr>
            </a:lvl1pPr>
            <a:lvl2pPr>
              <a:defRPr sz="2000">
                <a:solidFill>
                  <a:schemeClr val="tx1"/>
                </a:solidFill>
                <a:latin typeface="Arial" charset="0"/>
                <a:ea typeface="ＭＳ Ｐゴシック" charset="0"/>
              </a:defRPr>
            </a:lvl2pPr>
            <a:lvl3pPr>
              <a:defRPr>
                <a:solidFill>
                  <a:schemeClr val="tx1"/>
                </a:solidFill>
                <a:latin typeface="Arial" charset="0"/>
                <a:ea typeface="ＭＳ Ｐゴシック" charset="0"/>
              </a:defRPr>
            </a:lvl3pPr>
            <a:lvl4pPr>
              <a:defRPr sz="1600">
                <a:solidFill>
                  <a:schemeClr val="tx1"/>
                </a:solidFill>
                <a:latin typeface="Arial" charset="0"/>
                <a:ea typeface="ＭＳ Ｐゴシック" charset="0"/>
              </a:defRPr>
            </a:lvl4pPr>
            <a:lvl5pPr>
              <a:defRPr sz="1400">
                <a:solidFill>
                  <a:schemeClr val="tx1"/>
                </a:solidFill>
                <a:latin typeface="Arial" charset="0"/>
                <a:ea typeface="ＭＳ Ｐゴシック" charset="0"/>
              </a:defRPr>
            </a:lvl5pPr>
            <a:lvl6pPr>
              <a:defRPr sz="1400">
                <a:solidFill>
                  <a:schemeClr val="tx1"/>
                </a:solidFill>
                <a:latin typeface="Arial" charset="0"/>
                <a:ea typeface="ＭＳ Ｐゴシック" charset="0"/>
              </a:defRPr>
            </a:lvl6pPr>
            <a:lvl7pPr>
              <a:defRPr sz="1400">
                <a:solidFill>
                  <a:schemeClr val="tx1"/>
                </a:solidFill>
                <a:latin typeface="Arial" charset="0"/>
                <a:ea typeface="ＭＳ Ｐゴシック" charset="0"/>
              </a:defRPr>
            </a:lvl7pPr>
            <a:lvl8pPr>
              <a:defRPr sz="1400">
                <a:solidFill>
                  <a:schemeClr val="tx1"/>
                </a:solidFill>
                <a:latin typeface="Arial" charset="0"/>
                <a:ea typeface="ＭＳ Ｐゴシック" charset="0"/>
              </a:defRPr>
            </a:lvl8pPr>
            <a:lvl9pPr>
              <a:defRPr sz="1400">
                <a:solidFill>
                  <a:schemeClr val="tx1"/>
                </a:solidFill>
                <a:latin typeface="Arial" charset="0"/>
                <a:ea typeface="ＭＳ Ｐゴシック" charset="0"/>
              </a:defRPr>
            </a:lvl9pPr>
          </a:lstStyle>
          <a:p>
            <a:pPr algn="r"/>
            <a:r>
              <a:rPr lang="en-US" sz="1000" dirty="0"/>
              <a:t>Slide composited from Andrej </a:t>
            </a:r>
            <a:r>
              <a:rPr lang="en-US" sz="1000" dirty="0" err="1"/>
              <a:t>Karpathy</a:t>
            </a:r>
            <a:r>
              <a:rPr lang="en-US" sz="1000" dirty="0"/>
              <a:t> and Fei-Fei Li http://</a:t>
            </a:r>
            <a:r>
              <a:rPr lang="en-US" sz="1000" dirty="0" err="1"/>
              <a:t>vision.stanford.edu</a:t>
            </a:r>
            <a:r>
              <a:rPr lang="en-US" sz="1000" dirty="0"/>
              <a:t>/teaching/cs231n/</a:t>
            </a:r>
          </a:p>
        </p:txBody>
      </p:sp>
    </p:spTree>
    <p:extLst>
      <p:ext uri="{BB962C8B-B14F-4D97-AF65-F5344CB8AC3E}">
        <p14:creationId xmlns:p14="http://schemas.microsoft.com/office/powerpoint/2010/main" val="1280160251"/>
      </p:ext>
    </p:extLst>
  </p:cSld>
  <p:clrMapOvr>
    <a:masterClrMapping/>
  </p:clrMapOvr>
</p:sld>
</file>

<file path=ppt/slides/slide2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Picture 3">
            <a:extLst>
              <a:ext uri="{FF2B5EF4-FFF2-40B4-BE49-F238E27FC236}">
                <a16:creationId xmlns:a16="http://schemas.microsoft.com/office/drawing/2014/main" id="{3C019B81-7858-4531-933E-43FFDAAFC4D9}"/>
              </a:ext>
            </a:extLst>
          </p:cNvPr>
          <p:cNvPicPr>
            <a:picLocks noChangeAspect="1"/>
          </p:cNvPicPr>
          <p:nvPr/>
        </p:nvPicPr>
        <p:blipFill rotWithShape="1">
          <a:blip r:embed="rId3"/>
          <a:srcRect b="12971"/>
          <a:stretch/>
        </p:blipFill>
        <p:spPr>
          <a:xfrm>
            <a:off x="1524378" y="856701"/>
            <a:ext cx="9143244" cy="4477300"/>
          </a:xfrm>
          <a:prstGeom prst="rect">
            <a:avLst/>
          </a:prstGeom>
        </p:spPr>
      </p:pic>
      <p:sp>
        <p:nvSpPr>
          <p:cNvPr id="5" name="Rectangle 4">
            <a:extLst>
              <a:ext uri="{FF2B5EF4-FFF2-40B4-BE49-F238E27FC236}">
                <a16:creationId xmlns:a16="http://schemas.microsoft.com/office/drawing/2014/main" id="{D871FAA3-8CB3-4C8E-A5F1-EF9A1DB758BF}"/>
              </a:ext>
            </a:extLst>
          </p:cNvPr>
          <p:cNvSpPr/>
          <p:nvPr/>
        </p:nvSpPr>
        <p:spPr>
          <a:xfrm>
            <a:off x="1828800" y="6001299"/>
            <a:ext cx="8534400" cy="369332"/>
          </a:xfrm>
          <a:prstGeom prst="rect">
            <a:avLst/>
          </a:prstGeom>
        </p:spPr>
        <p:txBody>
          <a:bodyPr wrap="square">
            <a:spAutoFit/>
          </a:bodyPr>
          <a:lstStyle/>
          <a:p>
            <a:pPr algn="ctr"/>
            <a:r>
              <a:rPr lang="en-US" dirty="0">
                <a:latin typeface="ArialMT"/>
              </a:rPr>
              <a:t>Demo: </a:t>
            </a:r>
            <a:r>
              <a:rPr lang="en-US" dirty="0">
                <a:latin typeface="ArialMT"/>
                <a:hlinkClick r:id="rId4"/>
              </a:rPr>
              <a:t>http://vision.stanford.edu/teaching/cs231n-demos/knn/</a:t>
            </a:r>
            <a:endParaRPr lang="en-US" dirty="0"/>
          </a:p>
        </p:txBody>
      </p:sp>
    </p:spTree>
    <p:extLst>
      <p:ext uri="{BB962C8B-B14F-4D97-AF65-F5344CB8AC3E}">
        <p14:creationId xmlns:p14="http://schemas.microsoft.com/office/powerpoint/2010/main" val="3541510780"/>
      </p:ext>
    </p:extLst>
  </p:cSld>
  <p:clrMapOvr>
    <a:masterClrMapping/>
  </p:clrMapOvr>
</p:sld>
</file>

<file path=ppt/slides/slide2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err="1"/>
              <a:t>Hyperparameters</a:t>
            </a:r>
            <a:endParaRPr lang="en-US" dirty="0"/>
          </a:p>
        </p:txBody>
      </p:sp>
      <p:sp>
        <p:nvSpPr>
          <p:cNvPr id="3" name="Content Placeholder 2"/>
          <p:cNvSpPr>
            <a:spLocks noGrp="1"/>
          </p:cNvSpPr>
          <p:nvPr>
            <p:ph idx="1"/>
          </p:nvPr>
        </p:nvSpPr>
        <p:spPr/>
        <p:txBody>
          <a:bodyPr>
            <a:normAutofit/>
          </a:bodyPr>
          <a:lstStyle/>
          <a:p>
            <a:r>
              <a:rPr lang="en-US" dirty="0"/>
              <a:t>What is the </a:t>
            </a:r>
            <a:r>
              <a:rPr lang="en-US" b="1" dirty="0"/>
              <a:t>best distance </a:t>
            </a:r>
            <a:r>
              <a:rPr lang="en-US" dirty="0"/>
              <a:t>to use?</a:t>
            </a:r>
          </a:p>
          <a:p>
            <a:r>
              <a:rPr lang="en-US" dirty="0"/>
              <a:t>What is the </a:t>
            </a:r>
            <a:r>
              <a:rPr lang="en-US" b="1" dirty="0"/>
              <a:t>best value of k </a:t>
            </a:r>
            <a:r>
              <a:rPr lang="en-US" dirty="0"/>
              <a:t>to use?</a:t>
            </a:r>
          </a:p>
          <a:p>
            <a:endParaRPr lang="en-US" dirty="0"/>
          </a:p>
          <a:p>
            <a:r>
              <a:rPr lang="en-US" dirty="0"/>
              <a:t>These are </a:t>
            </a:r>
            <a:r>
              <a:rPr lang="en-US" b="1" dirty="0"/>
              <a:t>hyperparameters</a:t>
            </a:r>
            <a:r>
              <a:rPr lang="en-US" dirty="0"/>
              <a:t>: choices about the algorithm that we set rather than learn</a:t>
            </a:r>
          </a:p>
          <a:p>
            <a:endParaRPr lang="en-US" dirty="0"/>
          </a:p>
          <a:p>
            <a:r>
              <a:rPr lang="en-US" dirty="0"/>
              <a:t>How do we set them?</a:t>
            </a:r>
          </a:p>
          <a:p>
            <a:pPr lvl="1"/>
            <a:r>
              <a:rPr lang="en-US" dirty="0"/>
              <a:t>One option: try them all and see what works best</a:t>
            </a:r>
          </a:p>
        </p:txBody>
      </p:sp>
    </p:spTree>
    <p:extLst>
      <p:ext uri="{BB962C8B-B14F-4D97-AF65-F5344CB8AC3E}">
        <p14:creationId xmlns:p14="http://schemas.microsoft.com/office/powerpoint/2010/main" val="3162659717"/>
      </p:ext>
    </p:extLst>
  </p:cSld>
  <p:clrMapOvr>
    <a:masterClrMapping/>
  </p:clrMapOvr>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1" presetClass="entr" presetSubtype="0" fill="hold" nodeType="withEffect">
                                  <p:stCondLst>
                                    <p:cond delay="0"/>
                                  </p:stCondLst>
                                  <p:childTnLst>
                                    <p:set>
                                      <p:cBhvr>
                                        <p:cTn id="6" dur="1" fill="hold">
                                          <p:stCondLst>
                                            <p:cond delay="0"/>
                                          </p:stCondLst>
                                        </p:cTn>
                                        <p:tgtEl>
                                          <p:spTgt spid="3">
                                            <p:txEl>
                                              <p:pRg st="5" end="5"/>
                                            </p:txEl>
                                          </p:spTgt>
                                        </p:tgtEl>
                                        <p:attrNameLst>
                                          <p:attrName>style.visibility</p:attrName>
                                        </p:attrNameLst>
                                      </p:cBhvr>
                                      <p:to>
                                        <p:strVal val="visible"/>
                                      </p:to>
                                    </p:set>
                                  </p:childTnLst>
                                </p:cTn>
                              </p:par>
                              <p:par>
                                <p:cTn id="7" presetID="1" presetClass="entr" presetSubtype="0" fill="hold" nodeType="withEffect">
                                  <p:stCondLst>
                                    <p:cond delay="0"/>
                                  </p:stCondLst>
                                  <p:childTnLst>
                                    <p:set>
                                      <p:cBhvr>
                                        <p:cTn id="8" dur="1" fill="hold">
                                          <p:stCondLst>
                                            <p:cond delay="0"/>
                                          </p:stCondLst>
                                        </p:cTn>
                                        <p:tgtEl>
                                          <p:spTgt spid="3">
                                            <p:txEl>
                                              <p:pRg st="6" end="6"/>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2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Picture 3">
            <a:extLst>
              <a:ext uri="{FF2B5EF4-FFF2-40B4-BE49-F238E27FC236}">
                <a16:creationId xmlns:a16="http://schemas.microsoft.com/office/drawing/2014/main" id="{887A5177-8C59-4BC1-A0BB-3ACB941AD38D}"/>
              </a:ext>
            </a:extLst>
          </p:cNvPr>
          <p:cNvPicPr>
            <a:picLocks noChangeAspect="1"/>
          </p:cNvPicPr>
          <p:nvPr/>
        </p:nvPicPr>
        <p:blipFill rotWithShape="1">
          <a:blip r:embed="rId2"/>
          <a:srcRect b="12971"/>
          <a:stretch/>
        </p:blipFill>
        <p:spPr>
          <a:xfrm>
            <a:off x="1524378" y="856701"/>
            <a:ext cx="9143244" cy="4477300"/>
          </a:xfrm>
          <a:prstGeom prst="rect">
            <a:avLst/>
          </a:prstGeom>
        </p:spPr>
      </p:pic>
      <p:sp>
        <p:nvSpPr>
          <p:cNvPr id="5" name="Text Box 6">
            <a:extLst>
              <a:ext uri="{FF2B5EF4-FFF2-40B4-BE49-F238E27FC236}">
                <a16:creationId xmlns:a16="http://schemas.microsoft.com/office/drawing/2014/main" id="{21104F59-F769-2546-8BDE-C7D0A64FAF5A}"/>
              </a:ext>
            </a:extLst>
          </p:cNvPr>
          <p:cNvSpPr txBox="1">
            <a:spLocks noChangeArrowheads="1"/>
          </p:cNvSpPr>
          <p:nvPr/>
        </p:nvSpPr>
        <p:spPr bwMode="auto">
          <a:xfrm>
            <a:off x="5959098" y="6561162"/>
            <a:ext cx="6126997" cy="246221"/>
          </a:xfrm>
          <a:prstGeom prst="rect">
            <a:avLst/>
          </a:prstGeom>
          <a:noFill/>
          <a:ln>
            <a:noFill/>
          </a:ln>
          <a:extLst>
            <a:ext uri="{909E8E84-426E-40dd-AFC4-6F175D3DCCD1}">
              <a14:hiddenFill xmlns="" xmlns:a14="http://schemas.microsoft.com/office/drawing/2010/main">
                <a:solidFill>
                  <a:srgbClr val="FFFFFF"/>
                </a:solidFill>
              </a14:hiddenFill>
            </a:ext>
            <a:ext uri="{91240B29-F687-4f45-9708-019B960494DF}">
              <a14:hiddenLine xmlns="" xmlns:a14="http://schemas.microsoft.com/office/drawing/2010/main" w="9525">
                <a:solidFill>
                  <a:srgbClr val="000000"/>
                </a:solidFill>
                <a:miter lim="800000"/>
                <a:headEnd/>
                <a:tailEnd/>
              </a14:hiddenLine>
            </a:ext>
          </a:extLst>
        </p:spPr>
        <p:txBody>
          <a:bodyPr wrap="square">
            <a:spAutoFit/>
          </a:bodyPr>
          <a:lstStyle>
            <a:lvl1pPr>
              <a:defRPr sz="2800">
                <a:solidFill>
                  <a:schemeClr val="tx1"/>
                </a:solidFill>
                <a:latin typeface="Arial" charset="0"/>
                <a:ea typeface="ＭＳ Ｐゴシック" charset="0"/>
              </a:defRPr>
            </a:lvl1pPr>
            <a:lvl2pPr>
              <a:defRPr sz="2000">
                <a:solidFill>
                  <a:schemeClr val="tx1"/>
                </a:solidFill>
                <a:latin typeface="Arial" charset="0"/>
                <a:ea typeface="ＭＳ Ｐゴシック" charset="0"/>
              </a:defRPr>
            </a:lvl2pPr>
            <a:lvl3pPr>
              <a:defRPr>
                <a:solidFill>
                  <a:schemeClr val="tx1"/>
                </a:solidFill>
                <a:latin typeface="Arial" charset="0"/>
                <a:ea typeface="ＭＳ Ｐゴシック" charset="0"/>
              </a:defRPr>
            </a:lvl3pPr>
            <a:lvl4pPr>
              <a:defRPr sz="1600">
                <a:solidFill>
                  <a:schemeClr val="tx1"/>
                </a:solidFill>
                <a:latin typeface="Arial" charset="0"/>
                <a:ea typeface="ＭＳ Ｐゴシック" charset="0"/>
              </a:defRPr>
            </a:lvl4pPr>
            <a:lvl5pPr>
              <a:defRPr sz="1400">
                <a:solidFill>
                  <a:schemeClr val="tx1"/>
                </a:solidFill>
                <a:latin typeface="Arial" charset="0"/>
                <a:ea typeface="ＭＳ Ｐゴシック" charset="0"/>
              </a:defRPr>
            </a:lvl5pPr>
            <a:lvl6pPr>
              <a:defRPr sz="1400">
                <a:solidFill>
                  <a:schemeClr val="tx1"/>
                </a:solidFill>
                <a:latin typeface="Arial" charset="0"/>
                <a:ea typeface="ＭＳ Ｐゴシック" charset="0"/>
              </a:defRPr>
            </a:lvl6pPr>
            <a:lvl7pPr>
              <a:defRPr sz="1400">
                <a:solidFill>
                  <a:schemeClr val="tx1"/>
                </a:solidFill>
                <a:latin typeface="Arial" charset="0"/>
                <a:ea typeface="ＭＳ Ｐゴシック" charset="0"/>
              </a:defRPr>
            </a:lvl7pPr>
            <a:lvl8pPr>
              <a:defRPr sz="1400">
                <a:solidFill>
                  <a:schemeClr val="tx1"/>
                </a:solidFill>
                <a:latin typeface="Arial" charset="0"/>
                <a:ea typeface="ＭＳ Ｐゴシック" charset="0"/>
              </a:defRPr>
            </a:lvl8pPr>
            <a:lvl9pPr>
              <a:defRPr sz="1400">
                <a:solidFill>
                  <a:schemeClr val="tx1"/>
                </a:solidFill>
                <a:latin typeface="Arial" charset="0"/>
                <a:ea typeface="ＭＳ Ｐゴシック" charset="0"/>
              </a:defRPr>
            </a:lvl9pPr>
          </a:lstStyle>
          <a:p>
            <a:pPr algn="r"/>
            <a:r>
              <a:rPr lang="en-US" sz="1000" dirty="0"/>
              <a:t>Slide composited from Andrej </a:t>
            </a:r>
            <a:r>
              <a:rPr lang="en-US" sz="1000" dirty="0" err="1"/>
              <a:t>Karpathy</a:t>
            </a:r>
            <a:r>
              <a:rPr lang="en-US" sz="1000" dirty="0"/>
              <a:t> and Fei-Fei Li http://</a:t>
            </a:r>
            <a:r>
              <a:rPr lang="en-US" sz="1000" dirty="0" err="1"/>
              <a:t>vision.stanford.edu</a:t>
            </a:r>
            <a:r>
              <a:rPr lang="en-US" sz="1000" dirty="0"/>
              <a:t>/teaching/cs231n/</a:t>
            </a:r>
          </a:p>
        </p:txBody>
      </p:sp>
    </p:spTree>
    <p:extLst>
      <p:ext uri="{BB962C8B-B14F-4D97-AF65-F5344CB8AC3E}">
        <p14:creationId xmlns:p14="http://schemas.microsoft.com/office/powerpoint/2010/main" val="993936486"/>
      </p:ext>
    </p:extLst>
  </p:cSld>
  <p:clrMapOvr>
    <a:masterClrMapping/>
  </p:clrMapOvr>
</p:sld>
</file>

<file path=ppt/slides/slide2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Picture 3">
            <a:extLst>
              <a:ext uri="{FF2B5EF4-FFF2-40B4-BE49-F238E27FC236}">
                <a16:creationId xmlns:a16="http://schemas.microsoft.com/office/drawing/2014/main" id="{44077589-2059-48AC-B342-EE7F88E91F44}"/>
              </a:ext>
            </a:extLst>
          </p:cNvPr>
          <p:cNvPicPr>
            <a:picLocks noChangeAspect="1"/>
          </p:cNvPicPr>
          <p:nvPr/>
        </p:nvPicPr>
        <p:blipFill rotWithShape="1">
          <a:blip r:embed="rId2"/>
          <a:srcRect b="12971"/>
          <a:stretch/>
        </p:blipFill>
        <p:spPr>
          <a:xfrm>
            <a:off x="1524378" y="856701"/>
            <a:ext cx="9143244" cy="4477300"/>
          </a:xfrm>
          <a:prstGeom prst="rect">
            <a:avLst/>
          </a:prstGeom>
        </p:spPr>
      </p:pic>
      <p:sp>
        <p:nvSpPr>
          <p:cNvPr id="3" name="Text Box 6">
            <a:extLst>
              <a:ext uri="{FF2B5EF4-FFF2-40B4-BE49-F238E27FC236}">
                <a16:creationId xmlns:a16="http://schemas.microsoft.com/office/drawing/2014/main" id="{CA7DEB0F-9611-2A44-8384-80E1523A96B2}"/>
              </a:ext>
            </a:extLst>
          </p:cNvPr>
          <p:cNvSpPr txBox="1">
            <a:spLocks noChangeArrowheads="1"/>
          </p:cNvSpPr>
          <p:nvPr/>
        </p:nvSpPr>
        <p:spPr bwMode="auto">
          <a:xfrm>
            <a:off x="5959098" y="6561162"/>
            <a:ext cx="6126997" cy="246221"/>
          </a:xfrm>
          <a:prstGeom prst="rect">
            <a:avLst/>
          </a:prstGeom>
          <a:noFill/>
          <a:ln>
            <a:noFill/>
          </a:ln>
          <a:extLst>
            <a:ext uri="{909E8E84-426E-40dd-AFC4-6F175D3DCCD1}">
              <a14:hiddenFill xmlns="" xmlns:a14="http://schemas.microsoft.com/office/drawing/2010/main">
                <a:solidFill>
                  <a:srgbClr val="FFFFFF"/>
                </a:solidFill>
              </a14:hiddenFill>
            </a:ext>
            <a:ext uri="{91240B29-F687-4f45-9708-019B960494DF}">
              <a14:hiddenLine xmlns="" xmlns:a14="http://schemas.microsoft.com/office/drawing/2010/main" w="9525">
                <a:solidFill>
                  <a:srgbClr val="000000"/>
                </a:solidFill>
                <a:miter lim="800000"/>
                <a:headEnd/>
                <a:tailEnd/>
              </a14:hiddenLine>
            </a:ext>
          </a:extLst>
        </p:spPr>
        <p:txBody>
          <a:bodyPr wrap="square">
            <a:spAutoFit/>
          </a:bodyPr>
          <a:lstStyle>
            <a:lvl1pPr>
              <a:defRPr sz="2800">
                <a:solidFill>
                  <a:schemeClr val="tx1"/>
                </a:solidFill>
                <a:latin typeface="Arial" charset="0"/>
                <a:ea typeface="ＭＳ Ｐゴシック" charset="0"/>
              </a:defRPr>
            </a:lvl1pPr>
            <a:lvl2pPr>
              <a:defRPr sz="2000">
                <a:solidFill>
                  <a:schemeClr val="tx1"/>
                </a:solidFill>
                <a:latin typeface="Arial" charset="0"/>
                <a:ea typeface="ＭＳ Ｐゴシック" charset="0"/>
              </a:defRPr>
            </a:lvl2pPr>
            <a:lvl3pPr>
              <a:defRPr>
                <a:solidFill>
                  <a:schemeClr val="tx1"/>
                </a:solidFill>
                <a:latin typeface="Arial" charset="0"/>
                <a:ea typeface="ＭＳ Ｐゴシック" charset="0"/>
              </a:defRPr>
            </a:lvl3pPr>
            <a:lvl4pPr>
              <a:defRPr sz="1600">
                <a:solidFill>
                  <a:schemeClr val="tx1"/>
                </a:solidFill>
                <a:latin typeface="Arial" charset="0"/>
                <a:ea typeface="ＭＳ Ｐゴシック" charset="0"/>
              </a:defRPr>
            </a:lvl4pPr>
            <a:lvl5pPr>
              <a:defRPr sz="1400">
                <a:solidFill>
                  <a:schemeClr val="tx1"/>
                </a:solidFill>
                <a:latin typeface="Arial" charset="0"/>
                <a:ea typeface="ＭＳ Ｐゴシック" charset="0"/>
              </a:defRPr>
            </a:lvl5pPr>
            <a:lvl6pPr>
              <a:defRPr sz="1400">
                <a:solidFill>
                  <a:schemeClr val="tx1"/>
                </a:solidFill>
                <a:latin typeface="Arial" charset="0"/>
                <a:ea typeface="ＭＳ Ｐゴシック" charset="0"/>
              </a:defRPr>
            </a:lvl6pPr>
            <a:lvl7pPr>
              <a:defRPr sz="1400">
                <a:solidFill>
                  <a:schemeClr val="tx1"/>
                </a:solidFill>
                <a:latin typeface="Arial" charset="0"/>
                <a:ea typeface="ＭＳ Ｐゴシック" charset="0"/>
              </a:defRPr>
            </a:lvl7pPr>
            <a:lvl8pPr>
              <a:defRPr sz="1400">
                <a:solidFill>
                  <a:schemeClr val="tx1"/>
                </a:solidFill>
                <a:latin typeface="Arial" charset="0"/>
                <a:ea typeface="ＭＳ Ｐゴシック" charset="0"/>
              </a:defRPr>
            </a:lvl8pPr>
            <a:lvl9pPr>
              <a:defRPr sz="1400">
                <a:solidFill>
                  <a:schemeClr val="tx1"/>
                </a:solidFill>
                <a:latin typeface="Arial" charset="0"/>
                <a:ea typeface="ＭＳ Ｐゴシック" charset="0"/>
              </a:defRPr>
            </a:lvl9pPr>
          </a:lstStyle>
          <a:p>
            <a:pPr algn="r"/>
            <a:r>
              <a:rPr lang="en-US" sz="1000" dirty="0"/>
              <a:t>Slide composited from Andrej </a:t>
            </a:r>
            <a:r>
              <a:rPr lang="en-US" sz="1000" dirty="0" err="1"/>
              <a:t>Karpathy</a:t>
            </a:r>
            <a:r>
              <a:rPr lang="en-US" sz="1000" dirty="0"/>
              <a:t> and Fei-Fei Li http://</a:t>
            </a:r>
            <a:r>
              <a:rPr lang="en-US" sz="1000" dirty="0" err="1"/>
              <a:t>vision.stanford.edu</a:t>
            </a:r>
            <a:r>
              <a:rPr lang="en-US" sz="1000" dirty="0"/>
              <a:t>/teaching/cs231n/</a:t>
            </a:r>
          </a:p>
        </p:txBody>
      </p:sp>
    </p:spTree>
    <p:extLst>
      <p:ext uri="{BB962C8B-B14F-4D97-AF65-F5344CB8AC3E}">
        <p14:creationId xmlns:p14="http://schemas.microsoft.com/office/powerpoint/2010/main" val="997248530"/>
      </p:ext>
    </p:extLst>
  </p:cSld>
  <p:clrMapOvr>
    <a:masterClrMapping/>
  </p:clrMapOvr>
</p:sld>
</file>

<file path=ppt/slides/slide3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endParaRPr lang="en-US"/>
          </a:p>
        </p:txBody>
      </p:sp>
      <p:pic>
        <p:nvPicPr>
          <p:cNvPr id="3" name="Picture 2">
            <a:extLst>
              <a:ext uri="{FF2B5EF4-FFF2-40B4-BE49-F238E27FC236}">
                <a16:creationId xmlns:a16="http://schemas.microsoft.com/office/drawing/2014/main" id="{83D42E05-67C9-4C9A-91AB-0F9ACA1AF3B5}"/>
              </a:ext>
            </a:extLst>
          </p:cNvPr>
          <p:cNvPicPr>
            <a:picLocks noChangeAspect="1"/>
          </p:cNvPicPr>
          <p:nvPr/>
        </p:nvPicPr>
        <p:blipFill rotWithShape="1">
          <a:blip r:embed="rId2"/>
          <a:srcRect b="14452"/>
          <a:stretch/>
        </p:blipFill>
        <p:spPr>
          <a:xfrm>
            <a:off x="1524378" y="856701"/>
            <a:ext cx="9143244" cy="4401100"/>
          </a:xfrm>
          <a:prstGeom prst="rect">
            <a:avLst/>
          </a:prstGeom>
        </p:spPr>
      </p:pic>
      <p:sp>
        <p:nvSpPr>
          <p:cNvPr id="4" name="Text Box 6">
            <a:extLst>
              <a:ext uri="{FF2B5EF4-FFF2-40B4-BE49-F238E27FC236}">
                <a16:creationId xmlns:a16="http://schemas.microsoft.com/office/drawing/2014/main" id="{A6CFCFA7-89C2-844F-A7DF-0C6067BC8C0E}"/>
              </a:ext>
            </a:extLst>
          </p:cNvPr>
          <p:cNvSpPr txBox="1">
            <a:spLocks noChangeArrowheads="1"/>
          </p:cNvSpPr>
          <p:nvPr/>
        </p:nvSpPr>
        <p:spPr bwMode="auto">
          <a:xfrm>
            <a:off x="5959098" y="6561162"/>
            <a:ext cx="6126997" cy="246221"/>
          </a:xfrm>
          <a:prstGeom prst="rect">
            <a:avLst/>
          </a:prstGeom>
          <a:noFill/>
          <a:ln>
            <a:noFill/>
          </a:ln>
          <a:extLst>
            <a:ext uri="{909E8E84-426E-40dd-AFC4-6F175D3DCCD1}">
              <a14:hiddenFill xmlns="" xmlns:a14="http://schemas.microsoft.com/office/drawing/2010/main">
                <a:solidFill>
                  <a:srgbClr val="FFFFFF"/>
                </a:solidFill>
              </a14:hiddenFill>
            </a:ext>
            <a:ext uri="{91240B29-F687-4f45-9708-019B960494DF}">
              <a14:hiddenLine xmlns="" xmlns:a14="http://schemas.microsoft.com/office/drawing/2010/main" w="9525">
                <a:solidFill>
                  <a:srgbClr val="000000"/>
                </a:solidFill>
                <a:miter lim="800000"/>
                <a:headEnd/>
                <a:tailEnd/>
              </a14:hiddenLine>
            </a:ext>
          </a:extLst>
        </p:spPr>
        <p:txBody>
          <a:bodyPr wrap="square">
            <a:spAutoFit/>
          </a:bodyPr>
          <a:lstStyle>
            <a:lvl1pPr>
              <a:defRPr sz="2800">
                <a:solidFill>
                  <a:schemeClr val="tx1"/>
                </a:solidFill>
                <a:latin typeface="Arial" charset="0"/>
                <a:ea typeface="ＭＳ Ｐゴシック" charset="0"/>
              </a:defRPr>
            </a:lvl1pPr>
            <a:lvl2pPr>
              <a:defRPr sz="2000">
                <a:solidFill>
                  <a:schemeClr val="tx1"/>
                </a:solidFill>
                <a:latin typeface="Arial" charset="0"/>
                <a:ea typeface="ＭＳ Ｐゴシック" charset="0"/>
              </a:defRPr>
            </a:lvl2pPr>
            <a:lvl3pPr>
              <a:defRPr>
                <a:solidFill>
                  <a:schemeClr val="tx1"/>
                </a:solidFill>
                <a:latin typeface="Arial" charset="0"/>
                <a:ea typeface="ＭＳ Ｐゴシック" charset="0"/>
              </a:defRPr>
            </a:lvl3pPr>
            <a:lvl4pPr>
              <a:defRPr sz="1600">
                <a:solidFill>
                  <a:schemeClr val="tx1"/>
                </a:solidFill>
                <a:latin typeface="Arial" charset="0"/>
                <a:ea typeface="ＭＳ Ｐゴシック" charset="0"/>
              </a:defRPr>
            </a:lvl4pPr>
            <a:lvl5pPr>
              <a:defRPr sz="1400">
                <a:solidFill>
                  <a:schemeClr val="tx1"/>
                </a:solidFill>
                <a:latin typeface="Arial" charset="0"/>
                <a:ea typeface="ＭＳ Ｐゴシック" charset="0"/>
              </a:defRPr>
            </a:lvl5pPr>
            <a:lvl6pPr>
              <a:defRPr sz="1400">
                <a:solidFill>
                  <a:schemeClr val="tx1"/>
                </a:solidFill>
                <a:latin typeface="Arial" charset="0"/>
                <a:ea typeface="ＭＳ Ｐゴシック" charset="0"/>
              </a:defRPr>
            </a:lvl6pPr>
            <a:lvl7pPr>
              <a:defRPr sz="1400">
                <a:solidFill>
                  <a:schemeClr val="tx1"/>
                </a:solidFill>
                <a:latin typeface="Arial" charset="0"/>
                <a:ea typeface="ＭＳ Ｐゴシック" charset="0"/>
              </a:defRPr>
            </a:lvl7pPr>
            <a:lvl8pPr>
              <a:defRPr sz="1400">
                <a:solidFill>
                  <a:schemeClr val="tx1"/>
                </a:solidFill>
                <a:latin typeface="Arial" charset="0"/>
                <a:ea typeface="ＭＳ Ｐゴシック" charset="0"/>
              </a:defRPr>
            </a:lvl8pPr>
            <a:lvl9pPr>
              <a:defRPr sz="1400">
                <a:solidFill>
                  <a:schemeClr val="tx1"/>
                </a:solidFill>
                <a:latin typeface="Arial" charset="0"/>
                <a:ea typeface="ＭＳ Ｐゴシック" charset="0"/>
              </a:defRPr>
            </a:lvl9pPr>
          </a:lstStyle>
          <a:p>
            <a:pPr algn="r"/>
            <a:r>
              <a:rPr lang="en-US" sz="1000" dirty="0"/>
              <a:t>Slide composited from Andrej </a:t>
            </a:r>
            <a:r>
              <a:rPr lang="en-US" sz="1000" dirty="0" err="1"/>
              <a:t>Karpathy</a:t>
            </a:r>
            <a:r>
              <a:rPr lang="en-US" sz="1000" dirty="0"/>
              <a:t> and Fei-Fei Li http://</a:t>
            </a:r>
            <a:r>
              <a:rPr lang="en-US" sz="1000" dirty="0" err="1"/>
              <a:t>vision.stanford.edu</a:t>
            </a:r>
            <a:r>
              <a:rPr lang="en-US" sz="1000" dirty="0"/>
              <a:t>/teaching/cs231n/</a:t>
            </a:r>
          </a:p>
        </p:txBody>
      </p:sp>
    </p:spTree>
    <p:extLst>
      <p:ext uri="{BB962C8B-B14F-4D97-AF65-F5344CB8AC3E}">
        <p14:creationId xmlns:p14="http://schemas.microsoft.com/office/powerpoint/2010/main" val="2078773966"/>
      </p:ext>
    </p:extLst>
  </p:cSld>
  <p:clrMapOvr>
    <a:masterClrMapping/>
  </p:clrMapOvr>
</p:sld>
</file>

<file path=ppt/slides/slide3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 name="Picture 2">
            <a:extLst>
              <a:ext uri="{FF2B5EF4-FFF2-40B4-BE49-F238E27FC236}">
                <a16:creationId xmlns:a16="http://schemas.microsoft.com/office/drawing/2014/main" id="{BAB14089-EDD7-4EE3-9479-6E66312CA7B9}"/>
              </a:ext>
            </a:extLst>
          </p:cNvPr>
          <p:cNvPicPr>
            <a:picLocks noChangeAspect="1"/>
          </p:cNvPicPr>
          <p:nvPr/>
        </p:nvPicPr>
        <p:blipFill rotWithShape="1">
          <a:blip r:embed="rId2"/>
          <a:srcRect b="14452"/>
          <a:stretch/>
        </p:blipFill>
        <p:spPr>
          <a:xfrm>
            <a:off x="1524378" y="856701"/>
            <a:ext cx="9143244" cy="4401100"/>
          </a:xfrm>
          <a:prstGeom prst="rect">
            <a:avLst/>
          </a:prstGeom>
        </p:spPr>
      </p:pic>
      <p:sp>
        <p:nvSpPr>
          <p:cNvPr id="4" name="Text Box 6">
            <a:extLst>
              <a:ext uri="{FF2B5EF4-FFF2-40B4-BE49-F238E27FC236}">
                <a16:creationId xmlns:a16="http://schemas.microsoft.com/office/drawing/2014/main" id="{48075095-26E9-BC4B-8C56-AEFA92811010}"/>
              </a:ext>
            </a:extLst>
          </p:cNvPr>
          <p:cNvSpPr txBox="1">
            <a:spLocks noChangeArrowheads="1"/>
          </p:cNvSpPr>
          <p:nvPr/>
        </p:nvSpPr>
        <p:spPr bwMode="auto">
          <a:xfrm>
            <a:off x="5959098" y="6561162"/>
            <a:ext cx="6126997" cy="246221"/>
          </a:xfrm>
          <a:prstGeom prst="rect">
            <a:avLst/>
          </a:prstGeom>
          <a:noFill/>
          <a:ln>
            <a:noFill/>
          </a:ln>
          <a:extLst>
            <a:ext uri="{909E8E84-426E-40dd-AFC4-6F175D3DCCD1}">
              <a14:hiddenFill xmlns="" xmlns:a14="http://schemas.microsoft.com/office/drawing/2010/main">
                <a:solidFill>
                  <a:srgbClr val="FFFFFF"/>
                </a:solidFill>
              </a14:hiddenFill>
            </a:ext>
            <a:ext uri="{91240B29-F687-4f45-9708-019B960494DF}">
              <a14:hiddenLine xmlns="" xmlns:a14="http://schemas.microsoft.com/office/drawing/2010/main" w="9525">
                <a:solidFill>
                  <a:srgbClr val="000000"/>
                </a:solidFill>
                <a:miter lim="800000"/>
                <a:headEnd/>
                <a:tailEnd/>
              </a14:hiddenLine>
            </a:ext>
          </a:extLst>
        </p:spPr>
        <p:txBody>
          <a:bodyPr wrap="square">
            <a:spAutoFit/>
          </a:bodyPr>
          <a:lstStyle>
            <a:lvl1pPr>
              <a:defRPr sz="2800">
                <a:solidFill>
                  <a:schemeClr val="tx1"/>
                </a:solidFill>
                <a:latin typeface="Arial" charset="0"/>
                <a:ea typeface="ＭＳ Ｐゴシック" charset="0"/>
              </a:defRPr>
            </a:lvl1pPr>
            <a:lvl2pPr>
              <a:defRPr sz="2000">
                <a:solidFill>
                  <a:schemeClr val="tx1"/>
                </a:solidFill>
                <a:latin typeface="Arial" charset="0"/>
                <a:ea typeface="ＭＳ Ｐゴシック" charset="0"/>
              </a:defRPr>
            </a:lvl2pPr>
            <a:lvl3pPr>
              <a:defRPr>
                <a:solidFill>
                  <a:schemeClr val="tx1"/>
                </a:solidFill>
                <a:latin typeface="Arial" charset="0"/>
                <a:ea typeface="ＭＳ Ｐゴシック" charset="0"/>
              </a:defRPr>
            </a:lvl3pPr>
            <a:lvl4pPr>
              <a:defRPr sz="1600">
                <a:solidFill>
                  <a:schemeClr val="tx1"/>
                </a:solidFill>
                <a:latin typeface="Arial" charset="0"/>
                <a:ea typeface="ＭＳ Ｐゴシック" charset="0"/>
              </a:defRPr>
            </a:lvl4pPr>
            <a:lvl5pPr>
              <a:defRPr sz="1400">
                <a:solidFill>
                  <a:schemeClr val="tx1"/>
                </a:solidFill>
                <a:latin typeface="Arial" charset="0"/>
                <a:ea typeface="ＭＳ Ｐゴシック" charset="0"/>
              </a:defRPr>
            </a:lvl5pPr>
            <a:lvl6pPr>
              <a:defRPr sz="1400">
                <a:solidFill>
                  <a:schemeClr val="tx1"/>
                </a:solidFill>
                <a:latin typeface="Arial" charset="0"/>
                <a:ea typeface="ＭＳ Ｐゴシック" charset="0"/>
              </a:defRPr>
            </a:lvl6pPr>
            <a:lvl7pPr>
              <a:defRPr sz="1400">
                <a:solidFill>
                  <a:schemeClr val="tx1"/>
                </a:solidFill>
                <a:latin typeface="Arial" charset="0"/>
                <a:ea typeface="ＭＳ Ｐゴシック" charset="0"/>
              </a:defRPr>
            </a:lvl7pPr>
            <a:lvl8pPr>
              <a:defRPr sz="1400">
                <a:solidFill>
                  <a:schemeClr val="tx1"/>
                </a:solidFill>
                <a:latin typeface="Arial" charset="0"/>
                <a:ea typeface="ＭＳ Ｐゴシック" charset="0"/>
              </a:defRPr>
            </a:lvl8pPr>
            <a:lvl9pPr>
              <a:defRPr sz="1400">
                <a:solidFill>
                  <a:schemeClr val="tx1"/>
                </a:solidFill>
                <a:latin typeface="Arial" charset="0"/>
                <a:ea typeface="ＭＳ Ｐゴシック" charset="0"/>
              </a:defRPr>
            </a:lvl9pPr>
          </a:lstStyle>
          <a:p>
            <a:pPr algn="r"/>
            <a:r>
              <a:rPr lang="en-US" sz="1000" dirty="0"/>
              <a:t>Slide composited from Andrej </a:t>
            </a:r>
            <a:r>
              <a:rPr lang="en-US" sz="1000" dirty="0" err="1"/>
              <a:t>Karpathy</a:t>
            </a:r>
            <a:r>
              <a:rPr lang="en-US" sz="1000" dirty="0"/>
              <a:t> and Fei-Fei Li http://</a:t>
            </a:r>
            <a:r>
              <a:rPr lang="en-US" sz="1000" dirty="0" err="1"/>
              <a:t>vision.stanford.edu</a:t>
            </a:r>
            <a:r>
              <a:rPr lang="en-US" sz="1000" dirty="0"/>
              <a:t>/teaching/cs231n/</a:t>
            </a:r>
          </a:p>
        </p:txBody>
      </p:sp>
    </p:spTree>
    <p:extLst>
      <p:ext uri="{BB962C8B-B14F-4D97-AF65-F5344CB8AC3E}">
        <p14:creationId xmlns:p14="http://schemas.microsoft.com/office/powerpoint/2010/main" val="3907074180"/>
      </p:ext>
    </p:extLst>
  </p:cSld>
  <p:clrMapOvr>
    <a:masterClrMapping/>
  </p:clrMapOvr>
</p:sld>
</file>

<file path=ppt/slides/slide3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Picture 3">
            <a:extLst>
              <a:ext uri="{FF2B5EF4-FFF2-40B4-BE49-F238E27FC236}">
                <a16:creationId xmlns:a16="http://schemas.microsoft.com/office/drawing/2014/main" id="{695ED4D4-AE7F-4468-BF73-B379DA605917}"/>
              </a:ext>
            </a:extLst>
          </p:cNvPr>
          <p:cNvPicPr>
            <a:picLocks noChangeAspect="1"/>
          </p:cNvPicPr>
          <p:nvPr/>
        </p:nvPicPr>
        <p:blipFill rotWithShape="1">
          <a:blip r:embed="rId2"/>
          <a:srcRect b="12971"/>
          <a:stretch/>
        </p:blipFill>
        <p:spPr>
          <a:xfrm>
            <a:off x="1524378" y="856701"/>
            <a:ext cx="9143244" cy="4477300"/>
          </a:xfrm>
          <a:prstGeom prst="rect">
            <a:avLst/>
          </a:prstGeom>
        </p:spPr>
      </p:pic>
      <p:sp>
        <p:nvSpPr>
          <p:cNvPr id="3" name="Text Box 6">
            <a:extLst>
              <a:ext uri="{FF2B5EF4-FFF2-40B4-BE49-F238E27FC236}">
                <a16:creationId xmlns:a16="http://schemas.microsoft.com/office/drawing/2014/main" id="{68BEE229-66A8-BA43-A3BB-F29CA813F646}"/>
              </a:ext>
            </a:extLst>
          </p:cNvPr>
          <p:cNvSpPr txBox="1">
            <a:spLocks noChangeArrowheads="1"/>
          </p:cNvSpPr>
          <p:nvPr/>
        </p:nvSpPr>
        <p:spPr bwMode="auto">
          <a:xfrm>
            <a:off x="5959098" y="6561162"/>
            <a:ext cx="6126997" cy="246221"/>
          </a:xfrm>
          <a:prstGeom prst="rect">
            <a:avLst/>
          </a:prstGeom>
          <a:noFill/>
          <a:ln>
            <a:noFill/>
          </a:ln>
          <a:extLst>
            <a:ext uri="{909E8E84-426E-40dd-AFC4-6F175D3DCCD1}">
              <a14:hiddenFill xmlns="" xmlns:a14="http://schemas.microsoft.com/office/drawing/2010/main">
                <a:solidFill>
                  <a:srgbClr val="FFFFFF"/>
                </a:solidFill>
              </a14:hiddenFill>
            </a:ext>
            <a:ext uri="{91240B29-F687-4f45-9708-019B960494DF}">
              <a14:hiddenLine xmlns="" xmlns:a14="http://schemas.microsoft.com/office/drawing/2010/main" w="9525">
                <a:solidFill>
                  <a:srgbClr val="000000"/>
                </a:solidFill>
                <a:miter lim="800000"/>
                <a:headEnd/>
                <a:tailEnd/>
              </a14:hiddenLine>
            </a:ext>
          </a:extLst>
        </p:spPr>
        <p:txBody>
          <a:bodyPr wrap="square">
            <a:spAutoFit/>
          </a:bodyPr>
          <a:lstStyle>
            <a:lvl1pPr>
              <a:defRPr sz="2800">
                <a:solidFill>
                  <a:schemeClr val="tx1"/>
                </a:solidFill>
                <a:latin typeface="Arial" charset="0"/>
                <a:ea typeface="ＭＳ Ｐゴシック" charset="0"/>
              </a:defRPr>
            </a:lvl1pPr>
            <a:lvl2pPr>
              <a:defRPr sz="2000">
                <a:solidFill>
                  <a:schemeClr val="tx1"/>
                </a:solidFill>
                <a:latin typeface="Arial" charset="0"/>
                <a:ea typeface="ＭＳ Ｐゴシック" charset="0"/>
              </a:defRPr>
            </a:lvl2pPr>
            <a:lvl3pPr>
              <a:defRPr>
                <a:solidFill>
                  <a:schemeClr val="tx1"/>
                </a:solidFill>
                <a:latin typeface="Arial" charset="0"/>
                <a:ea typeface="ＭＳ Ｐゴシック" charset="0"/>
              </a:defRPr>
            </a:lvl3pPr>
            <a:lvl4pPr>
              <a:defRPr sz="1600">
                <a:solidFill>
                  <a:schemeClr val="tx1"/>
                </a:solidFill>
                <a:latin typeface="Arial" charset="0"/>
                <a:ea typeface="ＭＳ Ｐゴシック" charset="0"/>
              </a:defRPr>
            </a:lvl4pPr>
            <a:lvl5pPr>
              <a:defRPr sz="1400">
                <a:solidFill>
                  <a:schemeClr val="tx1"/>
                </a:solidFill>
                <a:latin typeface="Arial" charset="0"/>
                <a:ea typeface="ＭＳ Ｐゴシック" charset="0"/>
              </a:defRPr>
            </a:lvl5pPr>
            <a:lvl6pPr>
              <a:defRPr sz="1400">
                <a:solidFill>
                  <a:schemeClr val="tx1"/>
                </a:solidFill>
                <a:latin typeface="Arial" charset="0"/>
                <a:ea typeface="ＭＳ Ｐゴシック" charset="0"/>
              </a:defRPr>
            </a:lvl6pPr>
            <a:lvl7pPr>
              <a:defRPr sz="1400">
                <a:solidFill>
                  <a:schemeClr val="tx1"/>
                </a:solidFill>
                <a:latin typeface="Arial" charset="0"/>
                <a:ea typeface="ＭＳ Ｐゴシック" charset="0"/>
              </a:defRPr>
            </a:lvl7pPr>
            <a:lvl8pPr>
              <a:defRPr sz="1400">
                <a:solidFill>
                  <a:schemeClr val="tx1"/>
                </a:solidFill>
                <a:latin typeface="Arial" charset="0"/>
                <a:ea typeface="ＭＳ Ｐゴシック" charset="0"/>
              </a:defRPr>
            </a:lvl8pPr>
            <a:lvl9pPr>
              <a:defRPr sz="1400">
                <a:solidFill>
                  <a:schemeClr val="tx1"/>
                </a:solidFill>
                <a:latin typeface="Arial" charset="0"/>
                <a:ea typeface="ＭＳ Ｐゴシック" charset="0"/>
              </a:defRPr>
            </a:lvl9pPr>
          </a:lstStyle>
          <a:p>
            <a:pPr algn="r"/>
            <a:r>
              <a:rPr lang="en-US" sz="1000" dirty="0"/>
              <a:t>Slide composited from Andrej </a:t>
            </a:r>
            <a:r>
              <a:rPr lang="en-US" sz="1000" dirty="0" err="1"/>
              <a:t>Karpathy</a:t>
            </a:r>
            <a:r>
              <a:rPr lang="en-US" sz="1000" dirty="0"/>
              <a:t> and Fei-Fei Li http://</a:t>
            </a:r>
            <a:r>
              <a:rPr lang="en-US" sz="1000" dirty="0" err="1"/>
              <a:t>vision.stanford.edu</a:t>
            </a:r>
            <a:r>
              <a:rPr lang="en-US" sz="1000" dirty="0"/>
              <a:t>/teaching/cs231n/</a:t>
            </a:r>
          </a:p>
        </p:txBody>
      </p:sp>
    </p:spTree>
    <p:extLst>
      <p:ext uri="{BB962C8B-B14F-4D97-AF65-F5344CB8AC3E}">
        <p14:creationId xmlns:p14="http://schemas.microsoft.com/office/powerpoint/2010/main" val="2514101208"/>
      </p:ext>
    </p:extLst>
  </p:cSld>
  <p:clrMapOvr>
    <a:masterClrMapping/>
  </p:clrMapOvr>
</p:sld>
</file>

<file path=ppt/slides/slide3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A22E2C08-7588-454B-B122-B11E7E31E9A8}"/>
              </a:ext>
            </a:extLst>
          </p:cNvPr>
          <p:cNvSpPr>
            <a:spLocks noGrp="1"/>
          </p:cNvSpPr>
          <p:nvPr>
            <p:ph type="title"/>
          </p:nvPr>
        </p:nvSpPr>
        <p:spPr/>
        <p:txBody>
          <a:bodyPr/>
          <a:lstStyle/>
          <a:p>
            <a:endParaRPr lang="en-US"/>
          </a:p>
        </p:txBody>
      </p:sp>
      <p:sp>
        <p:nvSpPr>
          <p:cNvPr id="3" name="Content Placeholder 2">
            <a:extLst>
              <a:ext uri="{FF2B5EF4-FFF2-40B4-BE49-F238E27FC236}">
                <a16:creationId xmlns:a16="http://schemas.microsoft.com/office/drawing/2014/main" id="{4E2F7824-2B5A-4764-A43A-EB56DC8F9E64}"/>
              </a:ext>
            </a:extLst>
          </p:cNvPr>
          <p:cNvSpPr>
            <a:spLocks noGrp="1"/>
          </p:cNvSpPr>
          <p:nvPr>
            <p:ph idx="1"/>
          </p:nvPr>
        </p:nvSpPr>
        <p:spPr/>
        <p:txBody>
          <a:bodyPr/>
          <a:lstStyle/>
          <a:p>
            <a:endParaRPr lang="en-US"/>
          </a:p>
        </p:txBody>
      </p:sp>
      <p:pic>
        <p:nvPicPr>
          <p:cNvPr id="4" name="Picture 3">
            <a:extLst>
              <a:ext uri="{FF2B5EF4-FFF2-40B4-BE49-F238E27FC236}">
                <a16:creationId xmlns:a16="http://schemas.microsoft.com/office/drawing/2014/main" id="{CEAEACA4-3E56-43DF-AD64-4D55EDDA7EC2}"/>
              </a:ext>
            </a:extLst>
          </p:cNvPr>
          <p:cNvPicPr>
            <a:picLocks noChangeAspect="1"/>
          </p:cNvPicPr>
          <p:nvPr/>
        </p:nvPicPr>
        <p:blipFill rotWithShape="1">
          <a:blip r:embed="rId2"/>
          <a:srcRect b="12971"/>
          <a:stretch/>
        </p:blipFill>
        <p:spPr>
          <a:xfrm>
            <a:off x="1524378" y="856701"/>
            <a:ext cx="9143244" cy="4477300"/>
          </a:xfrm>
          <a:prstGeom prst="rect">
            <a:avLst/>
          </a:prstGeom>
        </p:spPr>
      </p:pic>
      <p:sp>
        <p:nvSpPr>
          <p:cNvPr id="5" name="Text Box 6">
            <a:extLst>
              <a:ext uri="{FF2B5EF4-FFF2-40B4-BE49-F238E27FC236}">
                <a16:creationId xmlns:a16="http://schemas.microsoft.com/office/drawing/2014/main" id="{FAA298BB-679C-5147-A71D-4DFB87B207B0}"/>
              </a:ext>
            </a:extLst>
          </p:cNvPr>
          <p:cNvSpPr txBox="1">
            <a:spLocks noChangeArrowheads="1"/>
          </p:cNvSpPr>
          <p:nvPr/>
        </p:nvSpPr>
        <p:spPr bwMode="auto">
          <a:xfrm>
            <a:off x="5959098" y="6561162"/>
            <a:ext cx="6126997" cy="246221"/>
          </a:xfrm>
          <a:prstGeom prst="rect">
            <a:avLst/>
          </a:prstGeom>
          <a:noFill/>
          <a:ln>
            <a:noFill/>
          </a:ln>
          <a:extLst>
            <a:ext uri="{909E8E84-426E-40dd-AFC4-6F175D3DCCD1}">
              <a14:hiddenFill xmlns="" xmlns:a14="http://schemas.microsoft.com/office/drawing/2010/main">
                <a:solidFill>
                  <a:srgbClr val="FFFFFF"/>
                </a:solidFill>
              </a14:hiddenFill>
            </a:ext>
            <a:ext uri="{91240B29-F687-4f45-9708-019B960494DF}">
              <a14:hiddenLine xmlns="" xmlns:a14="http://schemas.microsoft.com/office/drawing/2010/main" w="9525">
                <a:solidFill>
                  <a:srgbClr val="000000"/>
                </a:solidFill>
                <a:miter lim="800000"/>
                <a:headEnd/>
                <a:tailEnd/>
              </a14:hiddenLine>
            </a:ext>
          </a:extLst>
        </p:spPr>
        <p:txBody>
          <a:bodyPr wrap="square">
            <a:spAutoFit/>
          </a:bodyPr>
          <a:lstStyle>
            <a:lvl1pPr>
              <a:defRPr sz="2800">
                <a:solidFill>
                  <a:schemeClr val="tx1"/>
                </a:solidFill>
                <a:latin typeface="Arial" charset="0"/>
                <a:ea typeface="ＭＳ Ｐゴシック" charset="0"/>
              </a:defRPr>
            </a:lvl1pPr>
            <a:lvl2pPr>
              <a:defRPr sz="2000">
                <a:solidFill>
                  <a:schemeClr val="tx1"/>
                </a:solidFill>
                <a:latin typeface="Arial" charset="0"/>
                <a:ea typeface="ＭＳ Ｐゴシック" charset="0"/>
              </a:defRPr>
            </a:lvl2pPr>
            <a:lvl3pPr>
              <a:defRPr>
                <a:solidFill>
                  <a:schemeClr val="tx1"/>
                </a:solidFill>
                <a:latin typeface="Arial" charset="0"/>
                <a:ea typeface="ＭＳ Ｐゴシック" charset="0"/>
              </a:defRPr>
            </a:lvl3pPr>
            <a:lvl4pPr>
              <a:defRPr sz="1600">
                <a:solidFill>
                  <a:schemeClr val="tx1"/>
                </a:solidFill>
                <a:latin typeface="Arial" charset="0"/>
                <a:ea typeface="ＭＳ Ｐゴシック" charset="0"/>
              </a:defRPr>
            </a:lvl4pPr>
            <a:lvl5pPr>
              <a:defRPr sz="1400">
                <a:solidFill>
                  <a:schemeClr val="tx1"/>
                </a:solidFill>
                <a:latin typeface="Arial" charset="0"/>
                <a:ea typeface="ＭＳ Ｐゴシック" charset="0"/>
              </a:defRPr>
            </a:lvl5pPr>
            <a:lvl6pPr>
              <a:defRPr sz="1400">
                <a:solidFill>
                  <a:schemeClr val="tx1"/>
                </a:solidFill>
                <a:latin typeface="Arial" charset="0"/>
                <a:ea typeface="ＭＳ Ｐゴシック" charset="0"/>
              </a:defRPr>
            </a:lvl6pPr>
            <a:lvl7pPr>
              <a:defRPr sz="1400">
                <a:solidFill>
                  <a:schemeClr val="tx1"/>
                </a:solidFill>
                <a:latin typeface="Arial" charset="0"/>
                <a:ea typeface="ＭＳ Ｐゴシック" charset="0"/>
              </a:defRPr>
            </a:lvl7pPr>
            <a:lvl8pPr>
              <a:defRPr sz="1400">
                <a:solidFill>
                  <a:schemeClr val="tx1"/>
                </a:solidFill>
                <a:latin typeface="Arial" charset="0"/>
                <a:ea typeface="ＭＳ Ｐゴシック" charset="0"/>
              </a:defRPr>
            </a:lvl8pPr>
            <a:lvl9pPr>
              <a:defRPr sz="1400">
                <a:solidFill>
                  <a:schemeClr val="tx1"/>
                </a:solidFill>
                <a:latin typeface="Arial" charset="0"/>
                <a:ea typeface="ＭＳ Ｐゴシック" charset="0"/>
              </a:defRPr>
            </a:lvl9pPr>
          </a:lstStyle>
          <a:p>
            <a:pPr algn="r"/>
            <a:r>
              <a:rPr lang="en-US" sz="1000" dirty="0"/>
              <a:t>Slide composited from Andrej </a:t>
            </a:r>
            <a:r>
              <a:rPr lang="en-US" sz="1000" dirty="0" err="1"/>
              <a:t>Karpathy</a:t>
            </a:r>
            <a:r>
              <a:rPr lang="en-US" sz="1000" dirty="0"/>
              <a:t> and Fei-Fei Li http://</a:t>
            </a:r>
            <a:r>
              <a:rPr lang="en-US" sz="1000" dirty="0" err="1"/>
              <a:t>vision.stanford.edu</a:t>
            </a:r>
            <a:r>
              <a:rPr lang="en-US" sz="1000" dirty="0"/>
              <a:t>/teaching/cs231n/</a:t>
            </a:r>
          </a:p>
        </p:txBody>
      </p:sp>
    </p:spTree>
    <p:extLst>
      <p:ext uri="{BB962C8B-B14F-4D97-AF65-F5344CB8AC3E}">
        <p14:creationId xmlns:p14="http://schemas.microsoft.com/office/powerpoint/2010/main" val="4157360977"/>
      </p:ext>
    </p:extLst>
  </p:cSld>
  <p:clrMapOvr>
    <a:masterClrMapping/>
  </p:clrMapOvr>
</p:sld>
</file>

<file path=ppt/slides/slide3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Picture 3" descr="Screen Shot 2016-04-20 at 11.48.09 AM.png"/>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0" y="798163"/>
            <a:ext cx="12184975" cy="6059837"/>
          </a:xfrm>
          <a:prstGeom prst="rect">
            <a:avLst/>
          </a:prstGeom>
        </p:spPr>
      </p:pic>
      <p:sp>
        <p:nvSpPr>
          <p:cNvPr id="2" name="Title 1"/>
          <p:cNvSpPr>
            <a:spLocks noGrp="1"/>
          </p:cNvSpPr>
          <p:nvPr>
            <p:ph type="title"/>
          </p:nvPr>
        </p:nvSpPr>
        <p:spPr/>
        <p:txBody>
          <a:bodyPr/>
          <a:lstStyle/>
          <a:p>
            <a:r>
              <a:rPr lang="en-US" dirty="0"/>
              <a:t>Hyperparameter Tuning</a:t>
            </a:r>
          </a:p>
        </p:txBody>
      </p:sp>
    </p:spTree>
    <p:extLst>
      <p:ext uri="{BB962C8B-B14F-4D97-AF65-F5344CB8AC3E}">
        <p14:creationId xmlns:p14="http://schemas.microsoft.com/office/powerpoint/2010/main" val="106267684"/>
      </p:ext>
    </p:extLst>
  </p:cSld>
  <p:clrMapOvr>
    <a:masterClrMapping/>
  </p:clrMapOvr>
</p:sld>
</file>

<file path=ppt/slides/slide3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p>
            <a:r>
              <a:rPr lang="en-US" dirty="0"/>
              <a:t>Recap: How to pick hyperparameters?</a:t>
            </a:r>
          </a:p>
        </p:txBody>
      </p:sp>
      <p:sp>
        <p:nvSpPr>
          <p:cNvPr id="3" name="Content Placeholder 2"/>
          <p:cNvSpPr>
            <a:spLocks noGrp="1"/>
          </p:cNvSpPr>
          <p:nvPr>
            <p:ph idx="1"/>
          </p:nvPr>
        </p:nvSpPr>
        <p:spPr/>
        <p:txBody>
          <a:bodyPr/>
          <a:lstStyle/>
          <a:p>
            <a:r>
              <a:rPr lang="en-US" dirty="0"/>
              <a:t>Methodology</a:t>
            </a:r>
          </a:p>
          <a:p>
            <a:pPr lvl="1"/>
            <a:r>
              <a:rPr lang="en-US" dirty="0"/>
              <a:t>Train and test</a:t>
            </a:r>
          </a:p>
          <a:p>
            <a:pPr lvl="1"/>
            <a:r>
              <a:rPr lang="en-US" dirty="0"/>
              <a:t>Train, validate, test</a:t>
            </a:r>
          </a:p>
          <a:p>
            <a:pPr lvl="1"/>
            <a:endParaRPr lang="en-US" dirty="0"/>
          </a:p>
          <a:p>
            <a:r>
              <a:rPr lang="en-US" dirty="0"/>
              <a:t>Train for original model</a:t>
            </a:r>
          </a:p>
          <a:p>
            <a:r>
              <a:rPr lang="en-US" dirty="0"/>
              <a:t>Validate to find </a:t>
            </a:r>
            <a:r>
              <a:rPr lang="en-US" dirty="0" err="1"/>
              <a:t>hyperparameters</a:t>
            </a:r>
            <a:endParaRPr lang="en-US" dirty="0"/>
          </a:p>
          <a:p>
            <a:r>
              <a:rPr lang="en-US" dirty="0"/>
              <a:t>Test to understand generalizability</a:t>
            </a:r>
          </a:p>
        </p:txBody>
      </p:sp>
    </p:spTree>
    <p:extLst>
      <p:ext uri="{BB962C8B-B14F-4D97-AF65-F5344CB8AC3E}">
        <p14:creationId xmlns:p14="http://schemas.microsoft.com/office/powerpoint/2010/main" val="2143341072"/>
      </p:ext>
    </p:extLst>
  </p:cSld>
  <p:clrMapOvr>
    <a:masterClrMapping/>
  </p:clrMapOvr>
</p:sld>
</file>

<file path=ppt/slides/slide3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idx="1"/>
          </p:nvPr>
        </p:nvSpPr>
        <p:spPr>
          <a:xfrm>
            <a:off x="377242" y="1367757"/>
            <a:ext cx="5775586" cy="4903335"/>
          </a:xfrm>
        </p:spPr>
        <p:txBody>
          <a:bodyPr>
            <a:normAutofit/>
          </a:bodyPr>
          <a:lstStyle/>
          <a:p>
            <a:r>
              <a:rPr lang="en-US" dirty="0"/>
              <a:t>N training images, M test images</a:t>
            </a:r>
          </a:p>
          <a:p>
            <a:endParaRPr lang="en-US" dirty="0"/>
          </a:p>
          <a:p>
            <a:r>
              <a:rPr lang="en-US" dirty="0"/>
              <a:t>Training: O(1)</a:t>
            </a:r>
          </a:p>
          <a:p>
            <a:r>
              <a:rPr lang="en-US" dirty="0"/>
              <a:t>Testing: O(MN)</a:t>
            </a:r>
          </a:p>
          <a:p>
            <a:endParaRPr lang="en-US" dirty="0"/>
          </a:p>
          <a:p>
            <a:r>
              <a:rPr lang="en-US" dirty="0"/>
              <a:t>We often need the opposite:</a:t>
            </a:r>
          </a:p>
          <a:p>
            <a:pPr lvl="1"/>
            <a:r>
              <a:rPr lang="en-US" dirty="0"/>
              <a:t>Slow training is ok</a:t>
            </a:r>
          </a:p>
          <a:p>
            <a:pPr lvl="1"/>
            <a:r>
              <a:rPr lang="en-US" dirty="0"/>
              <a:t>Fast testing is necessary</a:t>
            </a:r>
          </a:p>
        </p:txBody>
      </p:sp>
      <p:sp>
        <p:nvSpPr>
          <p:cNvPr id="2" name="Title 1"/>
          <p:cNvSpPr>
            <a:spLocks noGrp="1"/>
          </p:cNvSpPr>
          <p:nvPr>
            <p:ph type="title"/>
          </p:nvPr>
        </p:nvSpPr>
        <p:spPr/>
        <p:txBody>
          <a:bodyPr/>
          <a:lstStyle/>
          <a:p>
            <a:r>
              <a:rPr lang="en-US" dirty="0" err="1"/>
              <a:t>kNN</a:t>
            </a:r>
            <a:r>
              <a:rPr lang="en-US" dirty="0"/>
              <a:t> -- Complexity and Storage</a:t>
            </a:r>
          </a:p>
        </p:txBody>
      </p:sp>
      <p:pic>
        <p:nvPicPr>
          <p:cNvPr id="4" name="Graphic 3">
            <a:extLst>
              <a:ext uri="{FF2B5EF4-FFF2-40B4-BE49-F238E27FC236}">
                <a16:creationId xmlns:a16="http://schemas.microsoft.com/office/drawing/2014/main" id="{5795969E-F468-7B49-A411-7F84E023A2E2}"/>
              </a:ext>
            </a:extLst>
          </p:cNvPr>
          <p:cNvPicPr>
            <a:picLocks noChangeAspect="1"/>
          </p:cNvPicPr>
          <p:nvPr/>
        </p:nvPicPr>
        <p:blipFill>
          <a:blip r:embed="rId2">
            <a:extLst>
              <a:ext uri="{96DAC541-7B7A-43D3-8B79-37D633B846F1}">
                <asvg:svgBlip xmlns:asvg="http://schemas.microsoft.com/office/drawing/2016/SVG/main" r:embed="rId3"/>
              </a:ext>
            </a:extLst>
          </a:blip>
          <a:stretch>
            <a:fillRect/>
          </a:stretch>
        </p:blipFill>
        <p:spPr>
          <a:xfrm>
            <a:off x="6312977" y="1991533"/>
            <a:ext cx="5316530" cy="3343728"/>
          </a:xfrm>
          <a:prstGeom prst="rect">
            <a:avLst/>
          </a:prstGeom>
        </p:spPr>
      </p:pic>
    </p:spTree>
    <p:extLst>
      <p:ext uri="{BB962C8B-B14F-4D97-AF65-F5344CB8AC3E}">
        <p14:creationId xmlns:p14="http://schemas.microsoft.com/office/powerpoint/2010/main" val="64261403"/>
      </p:ext>
    </p:extLst>
  </p:cSld>
  <p:clrMapOvr>
    <a:masterClrMapping/>
  </p:clrMapOvr>
</p:sld>
</file>

<file path=ppt/slides/slide3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6" name="Picture 5" descr="Screen Shot 2016-04-20 at 11.48.19 AM.png"/>
          <p:cNvPicPr>
            <a:picLocks noChangeAspect="1"/>
          </p:cNvPicPr>
          <p:nvPr/>
        </p:nvPicPr>
        <p:blipFill rotWithShape="1">
          <a:blip r:embed="rId2">
            <a:extLst>
              <a:ext uri="{28A0092B-C50C-407E-A947-70E740481C1C}">
                <a14:useLocalDpi xmlns:a14="http://schemas.microsoft.com/office/drawing/2010/main" val="0"/>
              </a:ext>
            </a:extLst>
          </a:blip>
          <a:srcRect t="14644"/>
          <a:stretch/>
        </p:blipFill>
        <p:spPr>
          <a:xfrm>
            <a:off x="107197" y="1162372"/>
            <a:ext cx="11977606" cy="5215180"/>
          </a:xfrm>
          <a:prstGeom prst="rect">
            <a:avLst/>
          </a:prstGeom>
        </p:spPr>
      </p:pic>
      <p:sp>
        <p:nvSpPr>
          <p:cNvPr id="2" name="Title 1"/>
          <p:cNvSpPr>
            <a:spLocks noGrp="1"/>
          </p:cNvSpPr>
          <p:nvPr>
            <p:ph type="title"/>
          </p:nvPr>
        </p:nvSpPr>
        <p:spPr/>
        <p:txBody>
          <a:bodyPr>
            <a:normAutofit/>
          </a:bodyPr>
          <a:lstStyle/>
          <a:p>
            <a:r>
              <a:rPr lang="en-US" dirty="0"/>
              <a:t>Problems with KNN: Distance Metrics</a:t>
            </a:r>
            <a:endParaRPr lang="en-US" sz="1800" dirty="0"/>
          </a:p>
        </p:txBody>
      </p:sp>
    </p:spTree>
    <p:extLst>
      <p:ext uri="{BB962C8B-B14F-4D97-AF65-F5344CB8AC3E}">
        <p14:creationId xmlns:p14="http://schemas.microsoft.com/office/powerpoint/2010/main" val="1625237547"/>
      </p:ext>
    </p:extLst>
  </p:cSld>
  <p:clrMapOvr>
    <a:masterClrMapping/>
  </p:clrMapOvr>
</p:sld>
</file>

<file path=ppt/slides/slide3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Content Placeholder 1">
            <a:extLst>
              <a:ext uri="{FF2B5EF4-FFF2-40B4-BE49-F238E27FC236}">
                <a16:creationId xmlns:a16="http://schemas.microsoft.com/office/drawing/2014/main" id="{107D01DE-5A5B-A44C-AF52-2E3F12C7888D}"/>
              </a:ext>
            </a:extLst>
          </p:cNvPr>
          <p:cNvSpPr>
            <a:spLocks noGrp="1"/>
          </p:cNvSpPr>
          <p:nvPr>
            <p:ph idx="1"/>
          </p:nvPr>
        </p:nvSpPr>
        <p:spPr>
          <a:xfrm>
            <a:off x="377241" y="1367757"/>
            <a:ext cx="6150559" cy="4903335"/>
          </a:xfrm>
        </p:spPr>
        <p:txBody>
          <a:bodyPr/>
          <a:lstStyle/>
          <a:p>
            <a:r>
              <a:rPr lang="en-US" dirty="0"/>
              <a:t>As the number of dimensions increases, the same amount of data becomes more sparse.</a:t>
            </a:r>
          </a:p>
          <a:p>
            <a:r>
              <a:rPr lang="en-US" dirty="0"/>
              <a:t>Amount of data we need ends up being exponential in the number of dimensions</a:t>
            </a:r>
          </a:p>
        </p:txBody>
      </p:sp>
      <p:sp>
        <p:nvSpPr>
          <p:cNvPr id="3" name="Title 2">
            <a:extLst>
              <a:ext uri="{FF2B5EF4-FFF2-40B4-BE49-F238E27FC236}">
                <a16:creationId xmlns:a16="http://schemas.microsoft.com/office/drawing/2014/main" id="{C1EA8D8D-D271-474B-9CE2-DE173121E312}"/>
              </a:ext>
            </a:extLst>
          </p:cNvPr>
          <p:cNvSpPr>
            <a:spLocks noGrp="1"/>
          </p:cNvSpPr>
          <p:nvPr>
            <p:ph type="title"/>
          </p:nvPr>
        </p:nvSpPr>
        <p:spPr/>
        <p:txBody>
          <a:bodyPr/>
          <a:lstStyle/>
          <a:p>
            <a:r>
              <a:rPr lang="en-US" dirty="0"/>
              <a:t>Problems with KNN: The Curse of Dimensionality</a:t>
            </a:r>
          </a:p>
        </p:txBody>
      </p:sp>
      <p:sp>
        <p:nvSpPr>
          <p:cNvPr id="4" name="Rectangle 3">
            <a:extLst>
              <a:ext uri="{FF2B5EF4-FFF2-40B4-BE49-F238E27FC236}">
                <a16:creationId xmlns:a16="http://schemas.microsoft.com/office/drawing/2014/main" id="{AA75CF8A-334D-9746-A9F2-73813F0BBE7A}"/>
              </a:ext>
            </a:extLst>
          </p:cNvPr>
          <p:cNvSpPr/>
          <p:nvPr/>
        </p:nvSpPr>
        <p:spPr>
          <a:xfrm>
            <a:off x="3048000" y="6550223"/>
            <a:ext cx="9144000" cy="307777"/>
          </a:xfrm>
          <a:prstGeom prst="rect">
            <a:avLst/>
          </a:prstGeom>
        </p:spPr>
        <p:txBody>
          <a:bodyPr wrap="square">
            <a:spAutoFit/>
          </a:bodyPr>
          <a:lstStyle/>
          <a:p>
            <a:pPr algn="r"/>
            <a:r>
              <a:rPr lang="en-US" sz="1400" dirty="0">
                <a:hlinkClick r:id="rId2"/>
              </a:rPr>
              <a:t>Animation from https://www.cs.cornell.edu/courses/cs4780/2018fa/lectures/lecturenote02_kNN.html</a:t>
            </a:r>
            <a:endParaRPr lang="en-US" sz="1400" dirty="0"/>
          </a:p>
        </p:txBody>
      </p:sp>
      <p:pic>
        <p:nvPicPr>
          <p:cNvPr id="6" name="Picture 5" descr="A close up of a device&#10;&#10;Description automatically generated">
            <a:extLst>
              <a:ext uri="{FF2B5EF4-FFF2-40B4-BE49-F238E27FC236}">
                <a16:creationId xmlns:a16="http://schemas.microsoft.com/office/drawing/2014/main" id="{DA79B904-69EE-FE48-A36A-4A50E5D7DF19}"/>
              </a:ext>
            </a:extLst>
          </p:cNvPr>
          <p:cNvPicPr>
            <a:picLocks noChangeAspect="1"/>
          </p:cNvPicPr>
          <p:nvPr/>
        </p:nvPicPr>
        <p:blipFill>
          <a:blip r:embed="rId3"/>
          <a:stretch>
            <a:fillRect/>
          </a:stretch>
        </p:blipFill>
        <p:spPr>
          <a:xfrm>
            <a:off x="6947964" y="1770491"/>
            <a:ext cx="4873922" cy="4097866"/>
          </a:xfrm>
          <a:prstGeom prst="rect">
            <a:avLst/>
          </a:prstGeom>
        </p:spPr>
      </p:pic>
    </p:spTree>
    <p:extLst>
      <p:ext uri="{BB962C8B-B14F-4D97-AF65-F5344CB8AC3E}">
        <p14:creationId xmlns:p14="http://schemas.microsoft.com/office/powerpoint/2010/main" val="1266585923"/>
      </p:ext>
    </p:extLst>
  </p:cSld>
  <p:clrMapOvr>
    <a:masterClrMapping/>
  </p:clrMapOvr>
</p:sld>
</file>

<file path=ppt/slides/slide3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70EA8D13-D848-42EF-BCF0-168714D372DC}"/>
              </a:ext>
            </a:extLst>
          </p:cNvPr>
          <p:cNvSpPr>
            <a:spLocks noGrp="1"/>
          </p:cNvSpPr>
          <p:nvPr>
            <p:ph type="title"/>
          </p:nvPr>
        </p:nvSpPr>
        <p:spPr/>
        <p:txBody>
          <a:bodyPr/>
          <a:lstStyle/>
          <a:p>
            <a:r>
              <a:rPr lang="en-US" dirty="0"/>
              <a:t>k-Nearest Neighbors: Summary</a:t>
            </a:r>
          </a:p>
        </p:txBody>
      </p:sp>
      <p:sp>
        <p:nvSpPr>
          <p:cNvPr id="3" name="Content Placeholder 2">
            <a:extLst>
              <a:ext uri="{FF2B5EF4-FFF2-40B4-BE49-F238E27FC236}">
                <a16:creationId xmlns:a16="http://schemas.microsoft.com/office/drawing/2014/main" id="{CE5FE4BB-8796-411B-8945-57A88021A225}"/>
              </a:ext>
            </a:extLst>
          </p:cNvPr>
          <p:cNvSpPr>
            <a:spLocks noGrp="1"/>
          </p:cNvSpPr>
          <p:nvPr>
            <p:ph idx="1"/>
          </p:nvPr>
        </p:nvSpPr>
        <p:spPr/>
        <p:txBody>
          <a:bodyPr>
            <a:normAutofit/>
          </a:bodyPr>
          <a:lstStyle/>
          <a:p>
            <a:r>
              <a:rPr lang="en-US" dirty="0"/>
              <a:t>In </a:t>
            </a:r>
            <a:r>
              <a:rPr lang="en-US" b="1" dirty="0"/>
              <a:t>image classification </a:t>
            </a:r>
            <a:r>
              <a:rPr lang="en-US" dirty="0"/>
              <a:t>we start with a </a:t>
            </a:r>
            <a:r>
              <a:rPr lang="en-US" b="1" dirty="0"/>
              <a:t>training set </a:t>
            </a:r>
            <a:r>
              <a:rPr lang="en-US" dirty="0"/>
              <a:t>of images and labels, and must predict labels on the </a:t>
            </a:r>
            <a:r>
              <a:rPr lang="en-US" b="1" dirty="0"/>
              <a:t>test set</a:t>
            </a:r>
          </a:p>
          <a:p>
            <a:endParaRPr lang="en-US" sz="900" b="1" dirty="0"/>
          </a:p>
          <a:p>
            <a:r>
              <a:rPr lang="en-US" dirty="0"/>
              <a:t>The </a:t>
            </a:r>
            <a:r>
              <a:rPr lang="en-US" b="1" dirty="0"/>
              <a:t>K-Nearest Neighbors </a:t>
            </a:r>
            <a:r>
              <a:rPr lang="en-US" dirty="0"/>
              <a:t>classifier predicts labels based on nearest training examples</a:t>
            </a:r>
          </a:p>
          <a:p>
            <a:endParaRPr lang="en-US" sz="900" dirty="0"/>
          </a:p>
          <a:p>
            <a:r>
              <a:rPr lang="en-US" dirty="0"/>
              <a:t>Distance metric and K are </a:t>
            </a:r>
            <a:r>
              <a:rPr lang="en-US" b="1" dirty="0"/>
              <a:t>hyperparameters</a:t>
            </a:r>
          </a:p>
          <a:p>
            <a:endParaRPr lang="en-US" sz="900" dirty="0"/>
          </a:p>
          <a:p>
            <a:r>
              <a:rPr lang="en-US" dirty="0"/>
              <a:t>Choose hyperparameters using the </a:t>
            </a:r>
            <a:r>
              <a:rPr lang="en-US" b="1" dirty="0"/>
              <a:t>validation set</a:t>
            </a:r>
            <a:r>
              <a:rPr lang="en-US" dirty="0"/>
              <a:t>; only run on the test set once at the very end!</a:t>
            </a:r>
          </a:p>
        </p:txBody>
      </p:sp>
    </p:spTree>
    <p:extLst>
      <p:ext uri="{BB962C8B-B14F-4D97-AF65-F5344CB8AC3E}">
        <p14:creationId xmlns:p14="http://schemas.microsoft.com/office/powerpoint/2010/main" val="4010713505"/>
      </p:ext>
    </p:extLst>
  </p:cSld>
  <p:clrMapOvr>
    <a:masterClrMapping/>
  </p:clrMapOvr>
</p:sld>
</file>

<file path=ppt/slides/slide4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Linear classifiers</a:t>
            </a:r>
          </a:p>
        </p:txBody>
      </p:sp>
      <p:pic>
        <p:nvPicPr>
          <p:cNvPr id="7" name="Picture 6">
            <a:extLst>
              <a:ext uri="{FF2B5EF4-FFF2-40B4-BE49-F238E27FC236}">
                <a16:creationId xmlns:a16="http://schemas.microsoft.com/office/drawing/2014/main" id="{E8FF6FBA-7B7E-4608-80E0-B076FD0340C8}"/>
              </a:ext>
            </a:extLst>
          </p:cNvPr>
          <p:cNvPicPr>
            <a:picLocks noChangeAspect="1"/>
          </p:cNvPicPr>
          <p:nvPr/>
        </p:nvPicPr>
        <p:blipFill>
          <a:blip r:embed="rId2"/>
          <a:stretch>
            <a:fillRect/>
          </a:stretch>
        </p:blipFill>
        <p:spPr>
          <a:xfrm>
            <a:off x="1524000" y="1447801"/>
            <a:ext cx="9143244" cy="4455807"/>
          </a:xfrm>
          <a:prstGeom prst="rect">
            <a:avLst/>
          </a:prstGeom>
        </p:spPr>
      </p:pic>
    </p:spTree>
    <p:extLst>
      <p:ext uri="{BB962C8B-B14F-4D97-AF65-F5344CB8AC3E}">
        <p14:creationId xmlns:p14="http://schemas.microsoft.com/office/powerpoint/2010/main" val="3527217314"/>
      </p:ext>
    </p:extLst>
  </p:cSld>
  <p:clrMapOvr>
    <a:masterClrMapping/>
  </p:clrMapOvr>
</p:sld>
</file>

<file path=ppt/slides/slide4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2" name="Content Placeholder 31">
            <a:extLst>
              <a:ext uri="{FF2B5EF4-FFF2-40B4-BE49-F238E27FC236}">
                <a16:creationId xmlns:a16="http://schemas.microsoft.com/office/drawing/2014/main" id="{59B10BA5-71A4-A848-BD0C-DFD5E854AFD6}"/>
              </a:ext>
            </a:extLst>
          </p:cNvPr>
          <p:cNvSpPr>
            <a:spLocks noGrp="1"/>
          </p:cNvSpPr>
          <p:nvPr>
            <p:ph idx="1"/>
          </p:nvPr>
        </p:nvSpPr>
        <p:spPr>
          <a:xfrm>
            <a:off x="377241" y="1367757"/>
            <a:ext cx="5078162" cy="4903335"/>
          </a:xfrm>
        </p:spPr>
        <p:txBody>
          <a:bodyPr/>
          <a:lstStyle/>
          <a:p>
            <a:r>
              <a:rPr lang="en-US" dirty="0"/>
              <a:t>Nearest Neighbors</a:t>
            </a:r>
          </a:p>
          <a:p>
            <a:pPr lvl="1"/>
            <a:r>
              <a:rPr lang="en-US" dirty="0"/>
              <a:t>Store every image</a:t>
            </a:r>
          </a:p>
          <a:p>
            <a:pPr lvl="1"/>
            <a:r>
              <a:rPr lang="en-US" dirty="0"/>
              <a:t>Find nearest neighbors at test time, and assign same class</a:t>
            </a:r>
          </a:p>
          <a:p>
            <a:pPr lvl="1"/>
            <a:endParaRPr lang="en-US" dirty="0"/>
          </a:p>
          <a:p>
            <a:endParaRPr lang="en-US" dirty="0"/>
          </a:p>
        </p:txBody>
      </p:sp>
      <p:sp>
        <p:nvSpPr>
          <p:cNvPr id="3" name="Title 2">
            <a:extLst>
              <a:ext uri="{FF2B5EF4-FFF2-40B4-BE49-F238E27FC236}">
                <a16:creationId xmlns:a16="http://schemas.microsoft.com/office/drawing/2014/main" id="{27F95A45-2F44-1041-B6C8-1CEE6BB2BE39}"/>
              </a:ext>
            </a:extLst>
          </p:cNvPr>
          <p:cNvSpPr>
            <a:spLocks noGrp="1"/>
          </p:cNvSpPr>
          <p:nvPr>
            <p:ph type="title"/>
          </p:nvPr>
        </p:nvSpPr>
        <p:spPr/>
        <p:txBody>
          <a:bodyPr/>
          <a:lstStyle/>
          <a:p>
            <a:r>
              <a:rPr lang="en-US" dirty="0"/>
              <a:t>Linear Classification vs. Nearest Neighbors</a:t>
            </a:r>
          </a:p>
        </p:txBody>
      </p:sp>
      <p:pic>
        <p:nvPicPr>
          <p:cNvPr id="43" name="Graphic 42">
            <a:extLst>
              <a:ext uri="{FF2B5EF4-FFF2-40B4-BE49-F238E27FC236}">
                <a16:creationId xmlns:a16="http://schemas.microsoft.com/office/drawing/2014/main" id="{3C85AA90-046D-7043-94DB-A936F485EDBB}"/>
              </a:ext>
            </a:extLst>
          </p:cNvPr>
          <p:cNvPicPr>
            <a:picLocks noChangeAspect="1"/>
          </p:cNvPicPr>
          <p:nvPr/>
        </p:nvPicPr>
        <p:blipFill>
          <a:blip r:embed="rId3">
            <a:extLst>
              <a:ext uri="{96DAC541-7B7A-43D3-8B79-37D633B846F1}">
                <asvg:svgBlip xmlns:asvg="http://schemas.microsoft.com/office/drawing/2016/SVG/main" r:embed="rId4"/>
              </a:ext>
            </a:extLst>
          </a:blip>
          <a:stretch>
            <a:fillRect/>
          </a:stretch>
        </p:blipFill>
        <p:spPr>
          <a:xfrm>
            <a:off x="6267127" y="2168419"/>
            <a:ext cx="5434094" cy="3420059"/>
          </a:xfrm>
          <a:prstGeom prst="rect">
            <a:avLst/>
          </a:prstGeom>
        </p:spPr>
      </p:pic>
    </p:spTree>
    <p:extLst>
      <p:ext uri="{BB962C8B-B14F-4D97-AF65-F5344CB8AC3E}">
        <p14:creationId xmlns:p14="http://schemas.microsoft.com/office/powerpoint/2010/main" val="905305238"/>
      </p:ext>
    </p:extLst>
  </p:cSld>
  <p:clrMapOvr>
    <a:masterClrMapping/>
  </p:clrMapOvr>
</p:sld>
</file>

<file path=ppt/slides/slide4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6" name="Graphic 5">
            <a:extLst>
              <a:ext uri="{FF2B5EF4-FFF2-40B4-BE49-F238E27FC236}">
                <a16:creationId xmlns:a16="http://schemas.microsoft.com/office/drawing/2014/main" id="{48A2973D-FD3B-0D4C-949C-875E39CD7FB7}"/>
              </a:ext>
            </a:extLst>
          </p:cNvPr>
          <p:cNvPicPr>
            <a:picLocks noChangeAspect="1"/>
          </p:cNvPicPr>
          <p:nvPr/>
        </p:nvPicPr>
        <p:blipFill>
          <a:blip r:embed="rId3">
            <a:extLst>
              <a:ext uri="{96DAC541-7B7A-43D3-8B79-37D633B846F1}">
                <asvg:svgBlip xmlns:asvg="http://schemas.microsoft.com/office/drawing/2016/SVG/main" r:embed="rId4"/>
              </a:ext>
            </a:extLst>
          </a:blip>
          <a:stretch>
            <a:fillRect/>
          </a:stretch>
        </p:blipFill>
        <p:spPr>
          <a:xfrm>
            <a:off x="6267127" y="2168419"/>
            <a:ext cx="5434094" cy="3420059"/>
          </a:xfrm>
          <a:prstGeom prst="rect">
            <a:avLst/>
          </a:prstGeom>
        </p:spPr>
      </p:pic>
      <p:sp>
        <p:nvSpPr>
          <p:cNvPr id="32" name="Content Placeholder 31">
            <a:extLst>
              <a:ext uri="{FF2B5EF4-FFF2-40B4-BE49-F238E27FC236}">
                <a16:creationId xmlns:a16="http://schemas.microsoft.com/office/drawing/2014/main" id="{59B10BA5-71A4-A848-BD0C-DFD5E854AFD6}"/>
              </a:ext>
            </a:extLst>
          </p:cNvPr>
          <p:cNvSpPr>
            <a:spLocks noGrp="1"/>
          </p:cNvSpPr>
          <p:nvPr>
            <p:ph idx="1"/>
          </p:nvPr>
        </p:nvSpPr>
        <p:spPr>
          <a:xfrm>
            <a:off x="377241" y="1367757"/>
            <a:ext cx="5078162" cy="4903335"/>
          </a:xfrm>
        </p:spPr>
        <p:txBody>
          <a:bodyPr/>
          <a:lstStyle/>
          <a:p>
            <a:r>
              <a:rPr lang="en-US" dirty="0"/>
              <a:t>Nearest Neighbors</a:t>
            </a:r>
          </a:p>
          <a:p>
            <a:pPr lvl="1"/>
            <a:r>
              <a:rPr lang="en-US" dirty="0"/>
              <a:t>Store every image</a:t>
            </a:r>
          </a:p>
          <a:p>
            <a:pPr lvl="1"/>
            <a:r>
              <a:rPr lang="en-US" dirty="0"/>
              <a:t>Find nearest neighbors at test time, and assign same class</a:t>
            </a:r>
          </a:p>
          <a:p>
            <a:pPr lvl="1"/>
            <a:endParaRPr lang="en-US" dirty="0"/>
          </a:p>
          <a:p>
            <a:r>
              <a:rPr lang="en-US" dirty="0"/>
              <a:t>Linear Classifier</a:t>
            </a:r>
          </a:p>
          <a:p>
            <a:pPr lvl="1"/>
            <a:r>
              <a:rPr lang="en-US" dirty="0"/>
              <a:t>Story hyperplanes that best separate different classes</a:t>
            </a:r>
          </a:p>
          <a:p>
            <a:pPr lvl="1"/>
            <a:r>
              <a:rPr lang="en-US" dirty="0"/>
              <a:t>We can compute continuous class score by calculating distance from hyperplane</a:t>
            </a:r>
          </a:p>
        </p:txBody>
      </p:sp>
      <p:sp>
        <p:nvSpPr>
          <p:cNvPr id="3" name="Title 2">
            <a:extLst>
              <a:ext uri="{FF2B5EF4-FFF2-40B4-BE49-F238E27FC236}">
                <a16:creationId xmlns:a16="http://schemas.microsoft.com/office/drawing/2014/main" id="{27F95A45-2F44-1041-B6C8-1CEE6BB2BE39}"/>
              </a:ext>
            </a:extLst>
          </p:cNvPr>
          <p:cNvSpPr>
            <a:spLocks noGrp="1"/>
          </p:cNvSpPr>
          <p:nvPr>
            <p:ph type="title"/>
          </p:nvPr>
        </p:nvSpPr>
        <p:spPr/>
        <p:txBody>
          <a:bodyPr/>
          <a:lstStyle/>
          <a:p>
            <a:r>
              <a:rPr lang="en-US" dirty="0"/>
              <a:t>Linear Classification vs. Nearest Neighbors</a:t>
            </a:r>
          </a:p>
        </p:txBody>
      </p:sp>
      <p:cxnSp>
        <p:nvCxnSpPr>
          <p:cNvPr id="4" name="Straight Connector 3">
            <a:extLst>
              <a:ext uri="{FF2B5EF4-FFF2-40B4-BE49-F238E27FC236}">
                <a16:creationId xmlns:a16="http://schemas.microsoft.com/office/drawing/2014/main" id="{3A46C44D-9839-A84A-B6F8-62C81D017930}"/>
              </a:ext>
            </a:extLst>
          </p:cNvPr>
          <p:cNvCxnSpPr>
            <a:cxnSpLocks/>
          </p:cNvCxnSpPr>
          <p:nvPr/>
        </p:nvCxnSpPr>
        <p:spPr>
          <a:xfrm>
            <a:off x="8314841" y="1367757"/>
            <a:ext cx="612183" cy="4419465"/>
          </a:xfrm>
          <a:prstGeom prst="line">
            <a:avLst/>
          </a:prstGeom>
          <a:ln w="57150">
            <a:solidFill>
              <a:srgbClr val="92D050"/>
            </a:solidFill>
            <a:prstDash val="sysDash"/>
          </a:ln>
        </p:spPr>
        <p:style>
          <a:lnRef idx="1">
            <a:schemeClr val="accent1"/>
          </a:lnRef>
          <a:fillRef idx="0">
            <a:schemeClr val="accent1"/>
          </a:fillRef>
          <a:effectRef idx="0">
            <a:schemeClr val="accent1"/>
          </a:effectRef>
          <a:fontRef idx="minor">
            <a:schemeClr val="tx1"/>
          </a:fontRef>
        </p:style>
      </p:cxnSp>
      <p:cxnSp>
        <p:nvCxnSpPr>
          <p:cNvPr id="15" name="Straight Connector 14">
            <a:extLst>
              <a:ext uri="{FF2B5EF4-FFF2-40B4-BE49-F238E27FC236}">
                <a16:creationId xmlns:a16="http://schemas.microsoft.com/office/drawing/2014/main" id="{E60266AA-31AF-4D46-8582-4A8DF08D9571}"/>
              </a:ext>
            </a:extLst>
          </p:cNvPr>
          <p:cNvCxnSpPr>
            <a:cxnSpLocks/>
          </p:cNvCxnSpPr>
          <p:nvPr/>
        </p:nvCxnSpPr>
        <p:spPr>
          <a:xfrm flipV="1">
            <a:off x="8400082" y="1770713"/>
            <a:ext cx="666427" cy="120144"/>
          </a:xfrm>
          <a:prstGeom prst="line">
            <a:avLst/>
          </a:prstGeom>
          <a:ln w="76200">
            <a:solidFill>
              <a:srgbClr val="92D050"/>
            </a:solidFill>
            <a:prstDash val="solid"/>
            <a:headEnd type="none" w="med" len="med"/>
            <a:tailEnd type="triangle" w="med" len="med"/>
          </a:ln>
        </p:spPr>
        <p:style>
          <a:lnRef idx="1">
            <a:schemeClr val="accent1"/>
          </a:lnRef>
          <a:fillRef idx="0">
            <a:schemeClr val="accent1"/>
          </a:fillRef>
          <a:effectRef idx="0">
            <a:schemeClr val="accent1"/>
          </a:effectRef>
          <a:fontRef idx="minor">
            <a:schemeClr val="tx1"/>
          </a:fontRef>
        </p:style>
      </p:cxnSp>
      <p:cxnSp>
        <p:nvCxnSpPr>
          <p:cNvPr id="19" name="Straight Connector 18">
            <a:extLst>
              <a:ext uri="{FF2B5EF4-FFF2-40B4-BE49-F238E27FC236}">
                <a16:creationId xmlns:a16="http://schemas.microsoft.com/office/drawing/2014/main" id="{734853B7-14DE-1C45-B91E-2DDC26B03F8B}"/>
              </a:ext>
            </a:extLst>
          </p:cNvPr>
          <p:cNvCxnSpPr>
            <a:cxnSpLocks/>
          </p:cNvCxnSpPr>
          <p:nvPr/>
        </p:nvCxnSpPr>
        <p:spPr>
          <a:xfrm flipH="1">
            <a:off x="7747883" y="2242069"/>
            <a:ext cx="652199" cy="117579"/>
          </a:xfrm>
          <a:prstGeom prst="line">
            <a:avLst/>
          </a:prstGeom>
          <a:ln w="76200">
            <a:solidFill>
              <a:srgbClr val="92D050"/>
            </a:solidFill>
            <a:prstDash val="solid"/>
            <a:headEnd type="none" w="med" len="med"/>
            <a:tailEnd type="triangle" w="med" len="med"/>
          </a:ln>
        </p:spPr>
        <p:style>
          <a:lnRef idx="1">
            <a:schemeClr val="accent1"/>
          </a:lnRef>
          <a:fillRef idx="0">
            <a:schemeClr val="accent1"/>
          </a:fillRef>
          <a:effectRef idx="0">
            <a:schemeClr val="accent1"/>
          </a:effectRef>
          <a:fontRef idx="minor">
            <a:schemeClr val="tx1"/>
          </a:fontRef>
        </p:style>
      </p:cxnSp>
      <p:grpSp>
        <p:nvGrpSpPr>
          <p:cNvPr id="23" name="Group 22">
            <a:extLst>
              <a:ext uri="{FF2B5EF4-FFF2-40B4-BE49-F238E27FC236}">
                <a16:creationId xmlns:a16="http://schemas.microsoft.com/office/drawing/2014/main" id="{A609A14C-62DC-5045-9DDC-D9756180288A}"/>
              </a:ext>
            </a:extLst>
          </p:cNvPr>
          <p:cNvGrpSpPr/>
          <p:nvPr/>
        </p:nvGrpSpPr>
        <p:grpSpPr>
          <a:xfrm>
            <a:off x="6637033" y="5662128"/>
            <a:ext cx="4694281" cy="973146"/>
            <a:chOff x="8834967" y="1077687"/>
            <a:chExt cx="2767369" cy="1156954"/>
          </a:xfrm>
        </p:grpSpPr>
        <p:sp>
          <p:nvSpPr>
            <p:cNvPr id="24" name="Rounded Rectangle 23">
              <a:extLst>
                <a:ext uri="{FF2B5EF4-FFF2-40B4-BE49-F238E27FC236}">
                  <a16:creationId xmlns:a16="http://schemas.microsoft.com/office/drawing/2014/main" id="{08425879-FB56-4C49-AC8C-B8BF2673E98E}"/>
                </a:ext>
              </a:extLst>
            </p:cNvPr>
            <p:cNvSpPr/>
            <p:nvPr/>
          </p:nvSpPr>
          <p:spPr>
            <a:xfrm>
              <a:off x="8834967" y="1077687"/>
              <a:ext cx="2767369" cy="1156954"/>
            </a:xfrm>
            <a:prstGeom prst="roundRect">
              <a:avLst/>
            </a:prstGeom>
            <a:ln w="25400"/>
            <a:effectLst>
              <a:outerShdw blurRad="50800" dist="38100" dir="2700000" algn="tl" rotWithShape="0">
                <a:prstClr val="black">
                  <a:alpha val="40000"/>
                </a:prstClr>
              </a:outerShdw>
            </a:effectLst>
          </p:spPr>
          <p:style>
            <a:lnRef idx="2">
              <a:schemeClr val="accent1"/>
            </a:lnRef>
            <a:fillRef idx="1">
              <a:schemeClr val="lt1"/>
            </a:fillRef>
            <a:effectRef idx="0">
              <a:schemeClr val="accent1"/>
            </a:effectRef>
            <a:fontRef idx="minor">
              <a:schemeClr val="dk1"/>
            </a:fontRef>
          </p:style>
          <p:txBody>
            <a:bodyPr rtlCol="0" anchor="ctr"/>
            <a:lstStyle/>
            <a:p>
              <a:pPr algn="ctr"/>
              <a:endParaRPr lang="en-US"/>
            </a:p>
          </p:txBody>
        </p:sp>
        <p:sp>
          <p:nvSpPr>
            <p:cNvPr id="25" name="TextBox 24">
              <a:extLst>
                <a:ext uri="{FF2B5EF4-FFF2-40B4-BE49-F238E27FC236}">
                  <a16:creationId xmlns:a16="http://schemas.microsoft.com/office/drawing/2014/main" id="{D2E6EE32-2001-DD48-8D6A-3EB0A2D053CE}"/>
                </a:ext>
              </a:extLst>
            </p:cNvPr>
            <p:cNvSpPr txBox="1"/>
            <p:nvPr/>
          </p:nvSpPr>
          <p:spPr>
            <a:xfrm>
              <a:off x="8900918" y="1129410"/>
              <a:ext cx="2635466" cy="987956"/>
            </a:xfrm>
            <a:prstGeom prst="rect">
              <a:avLst/>
            </a:prstGeom>
            <a:noFill/>
          </p:spPr>
          <p:txBody>
            <a:bodyPr wrap="square" rtlCol="0">
              <a:spAutoFit/>
            </a:bodyPr>
            <a:lstStyle/>
            <a:p>
              <a:pPr algn="ctr"/>
              <a:r>
                <a:rPr lang="en-US" sz="2400" b="1" dirty="0">
                  <a:latin typeface="Calibri" panose="020F0502020204030204" pitchFamily="34" charset="0"/>
                  <a:cs typeface="Calibri" panose="020F0502020204030204" pitchFamily="34" charset="0"/>
                </a:rPr>
                <a:t>We can interpret this as a linear "score function” for each class.</a:t>
              </a:r>
            </a:p>
          </p:txBody>
        </p:sp>
      </p:grpSp>
    </p:spTree>
    <p:extLst>
      <p:ext uri="{BB962C8B-B14F-4D97-AF65-F5344CB8AC3E}">
        <p14:creationId xmlns:p14="http://schemas.microsoft.com/office/powerpoint/2010/main" val="3000217141"/>
      </p:ext>
    </p:extLst>
  </p:cSld>
  <p:clrMapOvr>
    <a:masterClrMapping/>
  </p:clrMapOvr>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22" presetClass="entr" presetSubtype="1" fill="hold" nodeType="withEffect">
                                  <p:stCondLst>
                                    <p:cond delay="0"/>
                                  </p:stCondLst>
                                  <p:childTnLst>
                                    <p:set>
                                      <p:cBhvr>
                                        <p:cTn id="6" dur="1" fill="hold">
                                          <p:stCondLst>
                                            <p:cond delay="0"/>
                                          </p:stCondLst>
                                        </p:cTn>
                                        <p:tgtEl>
                                          <p:spTgt spid="4"/>
                                        </p:tgtEl>
                                        <p:attrNameLst>
                                          <p:attrName>style.visibility</p:attrName>
                                        </p:attrNameLst>
                                      </p:cBhvr>
                                      <p:to>
                                        <p:strVal val="visible"/>
                                      </p:to>
                                    </p:set>
                                    <p:animEffect transition="in" filter="wipe(up)">
                                      <p:cBhvr>
                                        <p:cTn id="7" dur="500"/>
                                        <p:tgtEl>
                                          <p:spTgt spid="4"/>
                                        </p:tgtEl>
                                      </p:cBhvr>
                                    </p:animEffect>
                                  </p:childTnLst>
                                </p:cTn>
                              </p:par>
                            </p:childTnLst>
                          </p:cTn>
                        </p:par>
                      </p:childTnLst>
                    </p:cTn>
                  </p:par>
                  <p:par>
                    <p:cTn id="8" fill="hold">
                      <p:stCondLst>
                        <p:cond delay="indefinite"/>
                      </p:stCondLst>
                      <p:childTnLst>
                        <p:par>
                          <p:cTn id="9" fill="hold">
                            <p:stCondLst>
                              <p:cond delay="0"/>
                            </p:stCondLst>
                            <p:childTnLst>
                              <p:par>
                                <p:cTn id="10" presetID="10" presetClass="entr" presetSubtype="0" fill="hold" nodeType="clickEffect">
                                  <p:stCondLst>
                                    <p:cond delay="0"/>
                                  </p:stCondLst>
                                  <p:childTnLst>
                                    <p:set>
                                      <p:cBhvr>
                                        <p:cTn id="11" dur="1" fill="hold">
                                          <p:stCondLst>
                                            <p:cond delay="0"/>
                                          </p:stCondLst>
                                        </p:cTn>
                                        <p:tgtEl>
                                          <p:spTgt spid="32">
                                            <p:txEl>
                                              <p:pRg st="6" end="6"/>
                                            </p:txEl>
                                          </p:spTgt>
                                        </p:tgtEl>
                                        <p:attrNameLst>
                                          <p:attrName>style.visibility</p:attrName>
                                        </p:attrNameLst>
                                      </p:cBhvr>
                                      <p:to>
                                        <p:strVal val="visible"/>
                                      </p:to>
                                    </p:set>
                                    <p:animEffect transition="in" filter="fade">
                                      <p:cBhvr>
                                        <p:cTn id="12" dur="500"/>
                                        <p:tgtEl>
                                          <p:spTgt spid="32">
                                            <p:txEl>
                                              <p:pRg st="6" end="6"/>
                                            </p:txEl>
                                          </p:spTgt>
                                        </p:tgtEl>
                                      </p:cBhvr>
                                    </p:animEffect>
                                  </p:childTnLst>
                                </p:cTn>
                              </p:par>
                              <p:par>
                                <p:cTn id="13" presetID="22" presetClass="entr" presetSubtype="8" fill="hold" nodeType="withEffect">
                                  <p:stCondLst>
                                    <p:cond delay="0"/>
                                  </p:stCondLst>
                                  <p:childTnLst>
                                    <p:set>
                                      <p:cBhvr>
                                        <p:cTn id="14" dur="1" fill="hold">
                                          <p:stCondLst>
                                            <p:cond delay="0"/>
                                          </p:stCondLst>
                                        </p:cTn>
                                        <p:tgtEl>
                                          <p:spTgt spid="15"/>
                                        </p:tgtEl>
                                        <p:attrNameLst>
                                          <p:attrName>style.visibility</p:attrName>
                                        </p:attrNameLst>
                                      </p:cBhvr>
                                      <p:to>
                                        <p:strVal val="visible"/>
                                      </p:to>
                                    </p:set>
                                    <p:animEffect transition="in" filter="wipe(left)">
                                      <p:cBhvr>
                                        <p:cTn id="15" dur="500"/>
                                        <p:tgtEl>
                                          <p:spTgt spid="15"/>
                                        </p:tgtEl>
                                      </p:cBhvr>
                                    </p:animEffect>
                                  </p:childTnLst>
                                </p:cTn>
                              </p:par>
                              <p:par>
                                <p:cTn id="16" presetID="22" presetClass="entr" presetSubtype="2" fill="hold" nodeType="withEffect">
                                  <p:stCondLst>
                                    <p:cond delay="0"/>
                                  </p:stCondLst>
                                  <p:childTnLst>
                                    <p:set>
                                      <p:cBhvr>
                                        <p:cTn id="17" dur="1" fill="hold">
                                          <p:stCondLst>
                                            <p:cond delay="0"/>
                                          </p:stCondLst>
                                        </p:cTn>
                                        <p:tgtEl>
                                          <p:spTgt spid="19"/>
                                        </p:tgtEl>
                                        <p:attrNameLst>
                                          <p:attrName>style.visibility</p:attrName>
                                        </p:attrNameLst>
                                      </p:cBhvr>
                                      <p:to>
                                        <p:strVal val="visible"/>
                                      </p:to>
                                    </p:set>
                                    <p:animEffect transition="in" filter="wipe(right)">
                                      <p:cBhvr>
                                        <p:cTn id="18" dur="500"/>
                                        <p:tgtEl>
                                          <p:spTgt spid="19"/>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4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Score functions</a:t>
            </a:r>
          </a:p>
        </p:txBody>
      </p:sp>
      <p:pic>
        <p:nvPicPr>
          <p:cNvPr id="4" name="Picture 3" descr="Screen Shot 2015-04-13 at 10.04.29 AM.png"/>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1524000" y="1905000"/>
            <a:ext cx="9144000" cy="3687550"/>
          </a:xfrm>
          <a:prstGeom prst="rect">
            <a:avLst/>
          </a:prstGeom>
        </p:spPr>
      </p:pic>
      <p:sp>
        <p:nvSpPr>
          <p:cNvPr id="5" name="Text Box 6"/>
          <p:cNvSpPr txBox="1">
            <a:spLocks noChangeArrowheads="1"/>
          </p:cNvSpPr>
          <p:nvPr/>
        </p:nvSpPr>
        <p:spPr bwMode="auto">
          <a:xfrm>
            <a:off x="5470902" y="6558801"/>
            <a:ext cx="6656522" cy="246221"/>
          </a:xfrm>
          <a:prstGeom prst="rect">
            <a:avLst/>
          </a:prstGeom>
          <a:noFill/>
          <a:ln>
            <a:noFill/>
          </a:ln>
          <a:extLst>
            <a:ext uri="{909E8E84-426E-40dd-AFC4-6F175D3DCCD1}">
              <a14:hiddenFill xmlns="" xmlns:a14="http://schemas.microsoft.com/office/drawing/2010/main">
                <a:solidFill>
                  <a:srgbClr val="FFFFFF"/>
                </a:solidFill>
              </a14:hiddenFill>
            </a:ext>
            <a:ext uri="{91240B29-F687-4f45-9708-019B960494DF}">
              <a14:hiddenLine xmlns="" xmlns:a14="http://schemas.microsoft.com/office/drawing/2010/main" w="9525">
                <a:solidFill>
                  <a:srgbClr val="000000"/>
                </a:solidFill>
                <a:miter lim="800000"/>
                <a:headEnd/>
                <a:tailEnd/>
              </a14:hiddenLine>
            </a:ext>
          </a:extLst>
        </p:spPr>
        <p:txBody>
          <a:bodyPr wrap="square">
            <a:spAutoFit/>
          </a:bodyPr>
          <a:lstStyle>
            <a:lvl1pPr>
              <a:defRPr sz="2800">
                <a:solidFill>
                  <a:schemeClr val="tx1"/>
                </a:solidFill>
                <a:latin typeface="Arial" charset="0"/>
                <a:ea typeface="ＭＳ Ｐゴシック" charset="0"/>
              </a:defRPr>
            </a:lvl1pPr>
            <a:lvl2pPr>
              <a:defRPr sz="2000">
                <a:solidFill>
                  <a:schemeClr val="tx1"/>
                </a:solidFill>
                <a:latin typeface="Arial" charset="0"/>
                <a:ea typeface="ＭＳ Ｐゴシック" charset="0"/>
              </a:defRPr>
            </a:lvl2pPr>
            <a:lvl3pPr>
              <a:defRPr>
                <a:solidFill>
                  <a:schemeClr val="tx1"/>
                </a:solidFill>
                <a:latin typeface="Arial" charset="0"/>
                <a:ea typeface="ＭＳ Ｐゴシック" charset="0"/>
              </a:defRPr>
            </a:lvl3pPr>
            <a:lvl4pPr>
              <a:defRPr sz="1600">
                <a:solidFill>
                  <a:schemeClr val="tx1"/>
                </a:solidFill>
                <a:latin typeface="Arial" charset="0"/>
                <a:ea typeface="ＭＳ Ｐゴシック" charset="0"/>
              </a:defRPr>
            </a:lvl4pPr>
            <a:lvl5pPr>
              <a:defRPr sz="1400">
                <a:solidFill>
                  <a:schemeClr val="tx1"/>
                </a:solidFill>
                <a:latin typeface="Arial" charset="0"/>
                <a:ea typeface="ＭＳ Ｐゴシック" charset="0"/>
              </a:defRPr>
            </a:lvl5pPr>
            <a:lvl6pPr>
              <a:defRPr sz="1400">
                <a:solidFill>
                  <a:schemeClr val="tx1"/>
                </a:solidFill>
                <a:latin typeface="Arial" charset="0"/>
                <a:ea typeface="ＭＳ Ｐゴシック" charset="0"/>
              </a:defRPr>
            </a:lvl6pPr>
            <a:lvl7pPr>
              <a:defRPr sz="1400">
                <a:solidFill>
                  <a:schemeClr val="tx1"/>
                </a:solidFill>
                <a:latin typeface="Arial" charset="0"/>
                <a:ea typeface="ＭＳ Ｐゴシック" charset="0"/>
              </a:defRPr>
            </a:lvl7pPr>
            <a:lvl8pPr>
              <a:defRPr sz="1400">
                <a:solidFill>
                  <a:schemeClr val="tx1"/>
                </a:solidFill>
                <a:latin typeface="Arial" charset="0"/>
                <a:ea typeface="ＭＳ Ｐゴシック" charset="0"/>
              </a:defRPr>
            </a:lvl8pPr>
            <a:lvl9pPr>
              <a:defRPr sz="1400">
                <a:solidFill>
                  <a:schemeClr val="tx1"/>
                </a:solidFill>
                <a:latin typeface="Arial" charset="0"/>
                <a:ea typeface="ＭＳ Ｐゴシック" charset="0"/>
              </a:defRPr>
            </a:lvl9pPr>
          </a:lstStyle>
          <a:p>
            <a:pPr algn="r"/>
            <a:r>
              <a:rPr lang="en-US" sz="1000" dirty="0"/>
              <a:t>Slide adapted from Andrej </a:t>
            </a:r>
            <a:r>
              <a:rPr lang="en-US" sz="1000" dirty="0" err="1"/>
              <a:t>Karpathy</a:t>
            </a:r>
            <a:r>
              <a:rPr lang="en-US" sz="1000" dirty="0"/>
              <a:t> and Fei-Fei Li http://</a:t>
            </a:r>
            <a:r>
              <a:rPr lang="en-US" sz="1000" dirty="0" err="1"/>
              <a:t>vision.stanford.edu</a:t>
            </a:r>
            <a:r>
              <a:rPr lang="en-US" sz="1000" dirty="0"/>
              <a:t>/teaching/cs231n/</a:t>
            </a:r>
          </a:p>
        </p:txBody>
      </p:sp>
    </p:spTree>
    <p:extLst>
      <p:ext uri="{BB962C8B-B14F-4D97-AF65-F5344CB8AC3E}">
        <p14:creationId xmlns:p14="http://schemas.microsoft.com/office/powerpoint/2010/main" val="2583458254"/>
      </p:ext>
    </p:extLst>
  </p:cSld>
  <p:clrMapOvr>
    <a:masterClrMapping/>
  </p:clrMapOvr>
</p:sld>
</file>

<file path=ppt/slides/slide4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Parametric Approach</a:t>
            </a:r>
          </a:p>
        </p:txBody>
      </p:sp>
      <p:pic>
        <p:nvPicPr>
          <p:cNvPr id="5" name="Picture 4" descr="Screen Shot 2016-04-20 at 12.16.26 PM.png">
            <a:extLst>
              <a:ext uri="{FF2B5EF4-FFF2-40B4-BE49-F238E27FC236}">
                <a16:creationId xmlns:a16="http://schemas.microsoft.com/office/drawing/2014/main" id="{238AD8C0-4D20-404D-8CED-87C8A645854F}"/>
              </a:ext>
            </a:extLst>
          </p:cNvPr>
          <p:cNvPicPr>
            <a:picLocks noChangeAspect="1"/>
          </p:cNvPicPr>
          <p:nvPr/>
        </p:nvPicPr>
        <p:blipFill>
          <a:blip r:embed="rId2">
            <a:alphaModFix/>
            <a:extLst>
              <a:ext uri="{28A0092B-C50C-407E-A947-70E740481C1C}">
                <a14:useLocalDpi xmlns:a14="http://schemas.microsoft.com/office/drawing/2010/main" val="0"/>
              </a:ext>
            </a:extLst>
          </a:blip>
          <a:stretch>
            <a:fillRect/>
          </a:stretch>
        </p:blipFill>
        <p:spPr>
          <a:xfrm>
            <a:off x="1524000" y="1409582"/>
            <a:ext cx="9144000" cy="4278296"/>
          </a:xfrm>
          <a:prstGeom prst="rect">
            <a:avLst/>
          </a:prstGeom>
        </p:spPr>
      </p:pic>
      <p:pic>
        <p:nvPicPr>
          <p:cNvPr id="6" name="Picture 5">
            <a:extLst>
              <a:ext uri="{FF2B5EF4-FFF2-40B4-BE49-F238E27FC236}">
                <a16:creationId xmlns:a16="http://schemas.microsoft.com/office/drawing/2014/main" id="{3C698AD6-800E-8549-9345-10AF1B3E8330}"/>
              </a:ext>
            </a:extLst>
          </p:cNvPr>
          <p:cNvPicPr>
            <a:picLocks noChangeAspect="1"/>
          </p:cNvPicPr>
          <p:nvPr/>
        </p:nvPicPr>
        <p:blipFill>
          <a:blip r:embed="rId3"/>
          <a:stretch>
            <a:fillRect/>
          </a:stretch>
        </p:blipFill>
        <p:spPr>
          <a:xfrm>
            <a:off x="3618746" y="4422434"/>
            <a:ext cx="992000" cy="241047"/>
          </a:xfrm>
          <a:prstGeom prst="rect">
            <a:avLst/>
          </a:prstGeom>
        </p:spPr>
      </p:pic>
      <p:sp>
        <p:nvSpPr>
          <p:cNvPr id="7" name="Text Box 6">
            <a:extLst>
              <a:ext uri="{FF2B5EF4-FFF2-40B4-BE49-F238E27FC236}">
                <a16:creationId xmlns:a16="http://schemas.microsoft.com/office/drawing/2014/main" id="{64BD16F0-1974-514E-A600-1555257A1700}"/>
              </a:ext>
            </a:extLst>
          </p:cNvPr>
          <p:cNvSpPr txBox="1">
            <a:spLocks noChangeArrowheads="1"/>
          </p:cNvSpPr>
          <p:nvPr/>
        </p:nvSpPr>
        <p:spPr bwMode="auto">
          <a:xfrm>
            <a:off x="5470902" y="6558801"/>
            <a:ext cx="6656522" cy="246221"/>
          </a:xfrm>
          <a:prstGeom prst="rect">
            <a:avLst/>
          </a:prstGeom>
          <a:noFill/>
          <a:ln>
            <a:noFill/>
          </a:ln>
          <a:extLst>
            <a:ext uri="{909E8E84-426E-40dd-AFC4-6F175D3DCCD1}">
              <a14:hiddenFill xmlns="" xmlns:a14="http://schemas.microsoft.com/office/drawing/2010/main">
                <a:solidFill>
                  <a:srgbClr val="FFFFFF"/>
                </a:solidFill>
              </a14:hiddenFill>
            </a:ext>
            <a:ext uri="{91240B29-F687-4f45-9708-019B960494DF}">
              <a14:hiddenLine xmlns="" xmlns:a14="http://schemas.microsoft.com/office/drawing/2010/main" w="9525">
                <a:solidFill>
                  <a:srgbClr val="000000"/>
                </a:solidFill>
                <a:miter lim="800000"/>
                <a:headEnd/>
                <a:tailEnd/>
              </a14:hiddenLine>
            </a:ext>
          </a:extLst>
        </p:spPr>
        <p:txBody>
          <a:bodyPr wrap="square">
            <a:spAutoFit/>
          </a:bodyPr>
          <a:lstStyle>
            <a:lvl1pPr>
              <a:defRPr sz="2800">
                <a:solidFill>
                  <a:schemeClr val="tx1"/>
                </a:solidFill>
                <a:latin typeface="Arial" charset="0"/>
                <a:ea typeface="ＭＳ Ｐゴシック" charset="0"/>
              </a:defRPr>
            </a:lvl1pPr>
            <a:lvl2pPr>
              <a:defRPr sz="2000">
                <a:solidFill>
                  <a:schemeClr val="tx1"/>
                </a:solidFill>
                <a:latin typeface="Arial" charset="0"/>
                <a:ea typeface="ＭＳ Ｐゴシック" charset="0"/>
              </a:defRPr>
            </a:lvl2pPr>
            <a:lvl3pPr>
              <a:defRPr>
                <a:solidFill>
                  <a:schemeClr val="tx1"/>
                </a:solidFill>
                <a:latin typeface="Arial" charset="0"/>
                <a:ea typeface="ＭＳ Ｐゴシック" charset="0"/>
              </a:defRPr>
            </a:lvl3pPr>
            <a:lvl4pPr>
              <a:defRPr sz="1600">
                <a:solidFill>
                  <a:schemeClr val="tx1"/>
                </a:solidFill>
                <a:latin typeface="Arial" charset="0"/>
                <a:ea typeface="ＭＳ Ｐゴシック" charset="0"/>
              </a:defRPr>
            </a:lvl4pPr>
            <a:lvl5pPr>
              <a:defRPr sz="1400">
                <a:solidFill>
                  <a:schemeClr val="tx1"/>
                </a:solidFill>
                <a:latin typeface="Arial" charset="0"/>
                <a:ea typeface="ＭＳ Ｐゴシック" charset="0"/>
              </a:defRPr>
            </a:lvl5pPr>
            <a:lvl6pPr>
              <a:defRPr sz="1400">
                <a:solidFill>
                  <a:schemeClr val="tx1"/>
                </a:solidFill>
                <a:latin typeface="Arial" charset="0"/>
                <a:ea typeface="ＭＳ Ｐゴシック" charset="0"/>
              </a:defRPr>
            </a:lvl6pPr>
            <a:lvl7pPr>
              <a:defRPr sz="1400">
                <a:solidFill>
                  <a:schemeClr val="tx1"/>
                </a:solidFill>
                <a:latin typeface="Arial" charset="0"/>
                <a:ea typeface="ＭＳ Ｐゴシック" charset="0"/>
              </a:defRPr>
            </a:lvl7pPr>
            <a:lvl8pPr>
              <a:defRPr sz="1400">
                <a:solidFill>
                  <a:schemeClr val="tx1"/>
                </a:solidFill>
                <a:latin typeface="Arial" charset="0"/>
                <a:ea typeface="ＭＳ Ｐゴシック" charset="0"/>
              </a:defRPr>
            </a:lvl8pPr>
            <a:lvl9pPr>
              <a:defRPr sz="1400">
                <a:solidFill>
                  <a:schemeClr val="tx1"/>
                </a:solidFill>
                <a:latin typeface="Arial" charset="0"/>
                <a:ea typeface="ＭＳ Ｐゴシック" charset="0"/>
              </a:defRPr>
            </a:lvl9pPr>
          </a:lstStyle>
          <a:p>
            <a:pPr algn="r"/>
            <a:r>
              <a:rPr lang="en-US" sz="1000" dirty="0"/>
              <a:t>Slide adapted from Andrej </a:t>
            </a:r>
            <a:r>
              <a:rPr lang="en-US" sz="1000" dirty="0" err="1"/>
              <a:t>Karpathy</a:t>
            </a:r>
            <a:r>
              <a:rPr lang="en-US" sz="1000" dirty="0"/>
              <a:t> and Fei-Fei Li http://</a:t>
            </a:r>
            <a:r>
              <a:rPr lang="en-US" sz="1000" dirty="0" err="1"/>
              <a:t>vision.stanford.edu</a:t>
            </a:r>
            <a:r>
              <a:rPr lang="en-US" sz="1000" dirty="0"/>
              <a:t>/teaching/cs231n/</a:t>
            </a:r>
          </a:p>
        </p:txBody>
      </p:sp>
    </p:spTree>
    <p:extLst>
      <p:ext uri="{BB962C8B-B14F-4D97-AF65-F5344CB8AC3E}">
        <p14:creationId xmlns:p14="http://schemas.microsoft.com/office/powerpoint/2010/main" val="2728382572"/>
      </p:ext>
    </p:extLst>
  </p:cSld>
  <p:clrMapOvr>
    <a:masterClrMapping/>
  </p:clrMapOvr>
</p:sld>
</file>

<file path=ppt/slides/slide4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p>
            <a:r>
              <a:rPr lang="en-US" dirty="0"/>
              <a:t>Parametric Approach: Linear Classifier</a:t>
            </a:r>
          </a:p>
        </p:txBody>
      </p:sp>
      <p:pic>
        <p:nvPicPr>
          <p:cNvPr id="4" name="Picture 3" descr="Screen Shot 2016-04-20 at 12.16.41 PM.png"/>
          <p:cNvPicPr>
            <a:picLocks noChangeAspect="1"/>
          </p:cNvPicPr>
          <p:nvPr/>
        </p:nvPicPr>
        <p:blipFill rotWithShape="1">
          <a:blip r:embed="rId2">
            <a:extLst>
              <a:ext uri="{28A0092B-C50C-407E-A947-70E740481C1C}">
                <a14:useLocalDpi xmlns:a14="http://schemas.microsoft.com/office/drawing/2010/main" val="0"/>
              </a:ext>
            </a:extLst>
          </a:blip>
          <a:srcRect t="14342"/>
          <a:stretch/>
        </p:blipFill>
        <p:spPr>
          <a:xfrm>
            <a:off x="1524000" y="2057400"/>
            <a:ext cx="9144000" cy="3752544"/>
          </a:xfrm>
          <a:prstGeom prst="rect">
            <a:avLst/>
          </a:prstGeom>
        </p:spPr>
      </p:pic>
      <p:pic>
        <p:nvPicPr>
          <p:cNvPr id="3" name="Picture 2">
            <a:extLst>
              <a:ext uri="{FF2B5EF4-FFF2-40B4-BE49-F238E27FC236}">
                <a16:creationId xmlns:a16="http://schemas.microsoft.com/office/drawing/2014/main" id="{B118A5EF-AF52-874E-8023-BA34B54AF488}"/>
              </a:ext>
            </a:extLst>
          </p:cNvPr>
          <p:cNvPicPr>
            <a:picLocks noChangeAspect="1"/>
          </p:cNvPicPr>
          <p:nvPr/>
        </p:nvPicPr>
        <p:blipFill>
          <a:blip r:embed="rId3"/>
          <a:stretch>
            <a:fillRect/>
          </a:stretch>
        </p:blipFill>
        <p:spPr>
          <a:xfrm>
            <a:off x="3618746" y="4422434"/>
            <a:ext cx="992000" cy="241047"/>
          </a:xfrm>
          <a:prstGeom prst="rect">
            <a:avLst/>
          </a:prstGeom>
        </p:spPr>
      </p:pic>
      <p:sp>
        <p:nvSpPr>
          <p:cNvPr id="7" name="Text Box 6">
            <a:extLst>
              <a:ext uri="{FF2B5EF4-FFF2-40B4-BE49-F238E27FC236}">
                <a16:creationId xmlns:a16="http://schemas.microsoft.com/office/drawing/2014/main" id="{3492A8A4-D268-3B43-AA0E-05AEC52AD65D}"/>
              </a:ext>
            </a:extLst>
          </p:cNvPr>
          <p:cNvSpPr txBox="1">
            <a:spLocks noChangeArrowheads="1"/>
          </p:cNvSpPr>
          <p:nvPr/>
        </p:nvSpPr>
        <p:spPr bwMode="auto">
          <a:xfrm>
            <a:off x="5470902" y="6558801"/>
            <a:ext cx="6656522" cy="246221"/>
          </a:xfrm>
          <a:prstGeom prst="rect">
            <a:avLst/>
          </a:prstGeom>
          <a:noFill/>
          <a:ln>
            <a:noFill/>
          </a:ln>
          <a:extLst>
            <a:ext uri="{909E8E84-426E-40dd-AFC4-6F175D3DCCD1}">
              <a14:hiddenFill xmlns="" xmlns:a14="http://schemas.microsoft.com/office/drawing/2010/main">
                <a:solidFill>
                  <a:srgbClr val="FFFFFF"/>
                </a:solidFill>
              </a14:hiddenFill>
            </a:ext>
            <a:ext uri="{91240B29-F687-4f45-9708-019B960494DF}">
              <a14:hiddenLine xmlns="" xmlns:a14="http://schemas.microsoft.com/office/drawing/2010/main" w="9525">
                <a:solidFill>
                  <a:srgbClr val="000000"/>
                </a:solidFill>
                <a:miter lim="800000"/>
                <a:headEnd/>
                <a:tailEnd/>
              </a14:hiddenLine>
            </a:ext>
          </a:extLst>
        </p:spPr>
        <p:txBody>
          <a:bodyPr wrap="square">
            <a:spAutoFit/>
          </a:bodyPr>
          <a:lstStyle>
            <a:lvl1pPr>
              <a:defRPr sz="2800">
                <a:solidFill>
                  <a:schemeClr val="tx1"/>
                </a:solidFill>
                <a:latin typeface="Arial" charset="0"/>
                <a:ea typeface="ＭＳ Ｐゴシック" charset="0"/>
              </a:defRPr>
            </a:lvl1pPr>
            <a:lvl2pPr>
              <a:defRPr sz="2000">
                <a:solidFill>
                  <a:schemeClr val="tx1"/>
                </a:solidFill>
                <a:latin typeface="Arial" charset="0"/>
                <a:ea typeface="ＭＳ Ｐゴシック" charset="0"/>
              </a:defRPr>
            </a:lvl2pPr>
            <a:lvl3pPr>
              <a:defRPr>
                <a:solidFill>
                  <a:schemeClr val="tx1"/>
                </a:solidFill>
                <a:latin typeface="Arial" charset="0"/>
                <a:ea typeface="ＭＳ Ｐゴシック" charset="0"/>
              </a:defRPr>
            </a:lvl3pPr>
            <a:lvl4pPr>
              <a:defRPr sz="1600">
                <a:solidFill>
                  <a:schemeClr val="tx1"/>
                </a:solidFill>
                <a:latin typeface="Arial" charset="0"/>
                <a:ea typeface="ＭＳ Ｐゴシック" charset="0"/>
              </a:defRPr>
            </a:lvl4pPr>
            <a:lvl5pPr>
              <a:defRPr sz="1400">
                <a:solidFill>
                  <a:schemeClr val="tx1"/>
                </a:solidFill>
                <a:latin typeface="Arial" charset="0"/>
                <a:ea typeface="ＭＳ Ｐゴシック" charset="0"/>
              </a:defRPr>
            </a:lvl5pPr>
            <a:lvl6pPr>
              <a:defRPr sz="1400">
                <a:solidFill>
                  <a:schemeClr val="tx1"/>
                </a:solidFill>
                <a:latin typeface="Arial" charset="0"/>
                <a:ea typeface="ＭＳ Ｐゴシック" charset="0"/>
              </a:defRPr>
            </a:lvl6pPr>
            <a:lvl7pPr>
              <a:defRPr sz="1400">
                <a:solidFill>
                  <a:schemeClr val="tx1"/>
                </a:solidFill>
                <a:latin typeface="Arial" charset="0"/>
                <a:ea typeface="ＭＳ Ｐゴシック" charset="0"/>
              </a:defRPr>
            </a:lvl7pPr>
            <a:lvl8pPr>
              <a:defRPr sz="1400">
                <a:solidFill>
                  <a:schemeClr val="tx1"/>
                </a:solidFill>
                <a:latin typeface="Arial" charset="0"/>
                <a:ea typeface="ＭＳ Ｐゴシック" charset="0"/>
              </a:defRPr>
            </a:lvl8pPr>
            <a:lvl9pPr>
              <a:defRPr sz="1400">
                <a:solidFill>
                  <a:schemeClr val="tx1"/>
                </a:solidFill>
                <a:latin typeface="Arial" charset="0"/>
                <a:ea typeface="ＭＳ Ｐゴシック" charset="0"/>
              </a:defRPr>
            </a:lvl9pPr>
          </a:lstStyle>
          <a:p>
            <a:pPr algn="r"/>
            <a:r>
              <a:rPr lang="en-US" sz="1000" dirty="0"/>
              <a:t>Slide adapted from Andrej </a:t>
            </a:r>
            <a:r>
              <a:rPr lang="en-US" sz="1000" dirty="0" err="1"/>
              <a:t>Karpathy</a:t>
            </a:r>
            <a:r>
              <a:rPr lang="en-US" sz="1000" dirty="0"/>
              <a:t> and Fei-Fei Li http://</a:t>
            </a:r>
            <a:r>
              <a:rPr lang="en-US" sz="1000" dirty="0" err="1"/>
              <a:t>vision.stanford.edu</a:t>
            </a:r>
            <a:r>
              <a:rPr lang="en-US" sz="1000" dirty="0"/>
              <a:t>/teaching/cs231n/</a:t>
            </a:r>
          </a:p>
        </p:txBody>
      </p:sp>
    </p:spTree>
    <p:extLst>
      <p:ext uri="{BB962C8B-B14F-4D97-AF65-F5344CB8AC3E}">
        <p14:creationId xmlns:p14="http://schemas.microsoft.com/office/powerpoint/2010/main" val="2331489594"/>
      </p:ext>
    </p:extLst>
  </p:cSld>
  <p:clrMapOvr>
    <a:masterClrMapping/>
  </p:clrMapOvr>
</p:sld>
</file>

<file path=ppt/slides/slide4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p>
            <a:r>
              <a:rPr lang="en-US" dirty="0"/>
              <a:t>Parametric Approach: Linear Classifier</a:t>
            </a:r>
          </a:p>
        </p:txBody>
      </p:sp>
      <p:pic>
        <p:nvPicPr>
          <p:cNvPr id="5" name="Picture 4" descr="Screen Shot 2016-04-20 at 12.16.47 PM.png">
            <a:extLst>
              <a:ext uri="{FF2B5EF4-FFF2-40B4-BE49-F238E27FC236}">
                <a16:creationId xmlns:a16="http://schemas.microsoft.com/office/drawing/2014/main" id="{95F0C99B-A210-AA48-AB64-7EBA3B55F88A}"/>
              </a:ext>
            </a:extLst>
          </p:cNvPr>
          <p:cNvPicPr>
            <a:picLocks noChangeAspect="1"/>
          </p:cNvPicPr>
          <p:nvPr/>
        </p:nvPicPr>
        <p:blipFill rotWithShape="1">
          <a:blip r:embed="rId3">
            <a:alphaModFix amt="81000"/>
            <a:extLst>
              <a:ext uri="{28A0092B-C50C-407E-A947-70E740481C1C}">
                <a14:useLocalDpi xmlns:a14="http://schemas.microsoft.com/office/drawing/2010/main" val="0"/>
              </a:ext>
            </a:extLst>
          </a:blip>
          <a:srcRect t="13006"/>
          <a:stretch/>
        </p:blipFill>
        <p:spPr>
          <a:xfrm>
            <a:off x="1500753" y="1972160"/>
            <a:ext cx="9144000" cy="3737897"/>
          </a:xfrm>
          <a:prstGeom prst="rect">
            <a:avLst/>
          </a:prstGeom>
          <a:effectLst/>
        </p:spPr>
      </p:pic>
      <p:sp>
        <p:nvSpPr>
          <p:cNvPr id="6" name="Text Box 6">
            <a:extLst>
              <a:ext uri="{FF2B5EF4-FFF2-40B4-BE49-F238E27FC236}">
                <a16:creationId xmlns:a16="http://schemas.microsoft.com/office/drawing/2014/main" id="{977C5650-FAF8-274C-97FB-9AFB10DD91FF}"/>
              </a:ext>
            </a:extLst>
          </p:cNvPr>
          <p:cNvSpPr txBox="1">
            <a:spLocks noChangeArrowheads="1"/>
          </p:cNvSpPr>
          <p:nvPr/>
        </p:nvSpPr>
        <p:spPr bwMode="auto">
          <a:xfrm>
            <a:off x="5470902" y="6558801"/>
            <a:ext cx="6656522" cy="246221"/>
          </a:xfrm>
          <a:prstGeom prst="rect">
            <a:avLst/>
          </a:prstGeom>
          <a:noFill/>
          <a:ln>
            <a:noFill/>
          </a:ln>
          <a:extLst>
            <a:ext uri="{909E8E84-426E-40dd-AFC4-6F175D3DCCD1}">
              <a14:hiddenFill xmlns="" xmlns:a14="http://schemas.microsoft.com/office/drawing/2010/main">
                <a:solidFill>
                  <a:srgbClr val="FFFFFF"/>
                </a:solidFill>
              </a14:hiddenFill>
            </a:ext>
            <a:ext uri="{91240B29-F687-4f45-9708-019B960494DF}">
              <a14:hiddenLine xmlns="" xmlns:a14="http://schemas.microsoft.com/office/drawing/2010/main" w="9525">
                <a:solidFill>
                  <a:srgbClr val="000000"/>
                </a:solidFill>
                <a:miter lim="800000"/>
                <a:headEnd/>
                <a:tailEnd/>
              </a14:hiddenLine>
            </a:ext>
          </a:extLst>
        </p:spPr>
        <p:txBody>
          <a:bodyPr wrap="square">
            <a:spAutoFit/>
          </a:bodyPr>
          <a:lstStyle>
            <a:lvl1pPr>
              <a:defRPr sz="2800">
                <a:solidFill>
                  <a:schemeClr val="tx1"/>
                </a:solidFill>
                <a:latin typeface="Arial" charset="0"/>
                <a:ea typeface="ＭＳ Ｐゴシック" charset="0"/>
              </a:defRPr>
            </a:lvl1pPr>
            <a:lvl2pPr>
              <a:defRPr sz="2000">
                <a:solidFill>
                  <a:schemeClr val="tx1"/>
                </a:solidFill>
                <a:latin typeface="Arial" charset="0"/>
                <a:ea typeface="ＭＳ Ｐゴシック" charset="0"/>
              </a:defRPr>
            </a:lvl2pPr>
            <a:lvl3pPr>
              <a:defRPr>
                <a:solidFill>
                  <a:schemeClr val="tx1"/>
                </a:solidFill>
                <a:latin typeface="Arial" charset="0"/>
                <a:ea typeface="ＭＳ Ｐゴシック" charset="0"/>
              </a:defRPr>
            </a:lvl3pPr>
            <a:lvl4pPr>
              <a:defRPr sz="1600">
                <a:solidFill>
                  <a:schemeClr val="tx1"/>
                </a:solidFill>
                <a:latin typeface="Arial" charset="0"/>
                <a:ea typeface="ＭＳ Ｐゴシック" charset="0"/>
              </a:defRPr>
            </a:lvl4pPr>
            <a:lvl5pPr>
              <a:defRPr sz="1400">
                <a:solidFill>
                  <a:schemeClr val="tx1"/>
                </a:solidFill>
                <a:latin typeface="Arial" charset="0"/>
                <a:ea typeface="ＭＳ Ｐゴシック" charset="0"/>
              </a:defRPr>
            </a:lvl5pPr>
            <a:lvl6pPr>
              <a:defRPr sz="1400">
                <a:solidFill>
                  <a:schemeClr val="tx1"/>
                </a:solidFill>
                <a:latin typeface="Arial" charset="0"/>
                <a:ea typeface="ＭＳ Ｐゴシック" charset="0"/>
              </a:defRPr>
            </a:lvl6pPr>
            <a:lvl7pPr>
              <a:defRPr sz="1400">
                <a:solidFill>
                  <a:schemeClr val="tx1"/>
                </a:solidFill>
                <a:latin typeface="Arial" charset="0"/>
                <a:ea typeface="ＭＳ Ｐゴシック" charset="0"/>
              </a:defRPr>
            </a:lvl7pPr>
            <a:lvl8pPr>
              <a:defRPr sz="1400">
                <a:solidFill>
                  <a:schemeClr val="tx1"/>
                </a:solidFill>
                <a:latin typeface="Arial" charset="0"/>
                <a:ea typeface="ＭＳ Ｐゴシック" charset="0"/>
              </a:defRPr>
            </a:lvl8pPr>
            <a:lvl9pPr>
              <a:defRPr sz="1400">
                <a:solidFill>
                  <a:schemeClr val="tx1"/>
                </a:solidFill>
                <a:latin typeface="Arial" charset="0"/>
                <a:ea typeface="ＭＳ Ｐゴシック" charset="0"/>
              </a:defRPr>
            </a:lvl9pPr>
          </a:lstStyle>
          <a:p>
            <a:pPr algn="r"/>
            <a:r>
              <a:rPr lang="en-US" sz="1000" dirty="0"/>
              <a:t>Slide adapted from Andrej </a:t>
            </a:r>
            <a:r>
              <a:rPr lang="en-US" sz="1000" dirty="0" err="1"/>
              <a:t>Karpathy</a:t>
            </a:r>
            <a:r>
              <a:rPr lang="en-US" sz="1000" dirty="0"/>
              <a:t> and Fei-Fei Li http://</a:t>
            </a:r>
            <a:r>
              <a:rPr lang="en-US" sz="1000" dirty="0" err="1"/>
              <a:t>vision.stanford.edu</a:t>
            </a:r>
            <a:r>
              <a:rPr lang="en-US" sz="1000" dirty="0"/>
              <a:t>/teaching/cs231n/</a:t>
            </a:r>
          </a:p>
        </p:txBody>
      </p:sp>
      <p:pic>
        <p:nvPicPr>
          <p:cNvPr id="7" name="Picture 6">
            <a:extLst>
              <a:ext uri="{FF2B5EF4-FFF2-40B4-BE49-F238E27FC236}">
                <a16:creationId xmlns:a16="http://schemas.microsoft.com/office/drawing/2014/main" id="{94CDA3E1-06BF-DC48-9FEE-5938BC55BC81}"/>
              </a:ext>
            </a:extLst>
          </p:cNvPr>
          <p:cNvPicPr>
            <a:picLocks noChangeAspect="1"/>
          </p:cNvPicPr>
          <p:nvPr/>
        </p:nvPicPr>
        <p:blipFill>
          <a:blip r:embed="rId4"/>
          <a:stretch>
            <a:fillRect/>
          </a:stretch>
        </p:blipFill>
        <p:spPr>
          <a:xfrm>
            <a:off x="3618746" y="4422434"/>
            <a:ext cx="992000" cy="241047"/>
          </a:xfrm>
          <a:prstGeom prst="rect">
            <a:avLst/>
          </a:prstGeom>
        </p:spPr>
      </p:pic>
    </p:spTree>
    <p:extLst>
      <p:ext uri="{BB962C8B-B14F-4D97-AF65-F5344CB8AC3E}">
        <p14:creationId xmlns:p14="http://schemas.microsoft.com/office/powerpoint/2010/main" val="3795833793"/>
      </p:ext>
    </p:extLst>
  </p:cSld>
  <p:clrMapOvr>
    <a:masterClrMapping/>
  </p:clrMapOvr>
</p:sld>
</file>

<file path=ppt/slides/slide4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Linear Classifier</a:t>
            </a:r>
          </a:p>
        </p:txBody>
      </p:sp>
      <p:pic>
        <p:nvPicPr>
          <p:cNvPr id="4" name="Picture 3" descr="Screen Shot 2015-04-13 at 10.07.36 AM.png"/>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1524000" y="1652486"/>
            <a:ext cx="9144000" cy="4162631"/>
          </a:xfrm>
          <a:prstGeom prst="rect">
            <a:avLst/>
          </a:prstGeom>
        </p:spPr>
      </p:pic>
      <p:sp>
        <p:nvSpPr>
          <p:cNvPr id="5" name="Text Box 6">
            <a:extLst>
              <a:ext uri="{FF2B5EF4-FFF2-40B4-BE49-F238E27FC236}">
                <a16:creationId xmlns:a16="http://schemas.microsoft.com/office/drawing/2014/main" id="{B2777439-3D26-2E4F-953D-30EC45348FF0}"/>
              </a:ext>
            </a:extLst>
          </p:cNvPr>
          <p:cNvSpPr txBox="1">
            <a:spLocks noChangeArrowheads="1"/>
          </p:cNvSpPr>
          <p:nvPr/>
        </p:nvSpPr>
        <p:spPr bwMode="auto">
          <a:xfrm>
            <a:off x="5470902" y="6558801"/>
            <a:ext cx="6656522" cy="246221"/>
          </a:xfrm>
          <a:prstGeom prst="rect">
            <a:avLst/>
          </a:prstGeom>
          <a:noFill/>
          <a:ln>
            <a:noFill/>
          </a:ln>
          <a:extLst>
            <a:ext uri="{909E8E84-426E-40dd-AFC4-6F175D3DCCD1}">
              <a14:hiddenFill xmlns="" xmlns:a14="http://schemas.microsoft.com/office/drawing/2010/main">
                <a:solidFill>
                  <a:srgbClr val="FFFFFF"/>
                </a:solidFill>
              </a14:hiddenFill>
            </a:ext>
            <a:ext uri="{91240B29-F687-4f45-9708-019B960494DF}">
              <a14:hiddenLine xmlns="" xmlns:a14="http://schemas.microsoft.com/office/drawing/2010/main" w="9525">
                <a:solidFill>
                  <a:srgbClr val="000000"/>
                </a:solidFill>
                <a:miter lim="800000"/>
                <a:headEnd/>
                <a:tailEnd/>
              </a14:hiddenLine>
            </a:ext>
          </a:extLst>
        </p:spPr>
        <p:txBody>
          <a:bodyPr wrap="square">
            <a:spAutoFit/>
          </a:bodyPr>
          <a:lstStyle>
            <a:lvl1pPr>
              <a:defRPr sz="2800">
                <a:solidFill>
                  <a:schemeClr val="tx1"/>
                </a:solidFill>
                <a:latin typeface="Arial" charset="0"/>
                <a:ea typeface="ＭＳ Ｐゴシック" charset="0"/>
              </a:defRPr>
            </a:lvl1pPr>
            <a:lvl2pPr>
              <a:defRPr sz="2000">
                <a:solidFill>
                  <a:schemeClr val="tx1"/>
                </a:solidFill>
                <a:latin typeface="Arial" charset="0"/>
                <a:ea typeface="ＭＳ Ｐゴシック" charset="0"/>
              </a:defRPr>
            </a:lvl2pPr>
            <a:lvl3pPr>
              <a:defRPr>
                <a:solidFill>
                  <a:schemeClr val="tx1"/>
                </a:solidFill>
                <a:latin typeface="Arial" charset="0"/>
                <a:ea typeface="ＭＳ Ｐゴシック" charset="0"/>
              </a:defRPr>
            </a:lvl3pPr>
            <a:lvl4pPr>
              <a:defRPr sz="1600">
                <a:solidFill>
                  <a:schemeClr val="tx1"/>
                </a:solidFill>
                <a:latin typeface="Arial" charset="0"/>
                <a:ea typeface="ＭＳ Ｐゴシック" charset="0"/>
              </a:defRPr>
            </a:lvl4pPr>
            <a:lvl5pPr>
              <a:defRPr sz="1400">
                <a:solidFill>
                  <a:schemeClr val="tx1"/>
                </a:solidFill>
                <a:latin typeface="Arial" charset="0"/>
                <a:ea typeface="ＭＳ Ｐゴシック" charset="0"/>
              </a:defRPr>
            </a:lvl5pPr>
            <a:lvl6pPr>
              <a:defRPr sz="1400">
                <a:solidFill>
                  <a:schemeClr val="tx1"/>
                </a:solidFill>
                <a:latin typeface="Arial" charset="0"/>
                <a:ea typeface="ＭＳ Ｐゴシック" charset="0"/>
              </a:defRPr>
            </a:lvl6pPr>
            <a:lvl7pPr>
              <a:defRPr sz="1400">
                <a:solidFill>
                  <a:schemeClr val="tx1"/>
                </a:solidFill>
                <a:latin typeface="Arial" charset="0"/>
                <a:ea typeface="ＭＳ Ｐゴシック" charset="0"/>
              </a:defRPr>
            </a:lvl7pPr>
            <a:lvl8pPr>
              <a:defRPr sz="1400">
                <a:solidFill>
                  <a:schemeClr val="tx1"/>
                </a:solidFill>
                <a:latin typeface="Arial" charset="0"/>
                <a:ea typeface="ＭＳ Ｐゴシック" charset="0"/>
              </a:defRPr>
            </a:lvl8pPr>
            <a:lvl9pPr>
              <a:defRPr sz="1400">
                <a:solidFill>
                  <a:schemeClr val="tx1"/>
                </a:solidFill>
                <a:latin typeface="Arial" charset="0"/>
                <a:ea typeface="ＭＳ Ｐゴシック" charset="0"/>
              </a:defRPr>
            </a:lvl9pPr>
          </a:lstStyle>
          <a:p>
            <a:pPr algn="r"/>
            <a:r>
              <a:rPr lang="en-US" sz="1000" dirty="0"/>
              <a:t>Slide adapted from Andrej </a:t>
            </a:r>
            <a:r>
              <a:rPr lang="en-US" sz="1000" dirty="0" err="1"/>
              <a:t>Karpathy</a:t>
            </a:r>
            <a:r>
              <a:rPr lang="en-US" sz="1000" dirty="0"/>
              <a:t> and Fei-Fei Li http://</a:t>
            </a:r>
            <a:r>
              <a:rPr lang="en-US" sz="1000" dirty="0" err="1"/>
              <a:t>vision.stanford.edu</a:t>
            </a:r>
            <a:r>
              <a:rPr lang="en-US" sz="1000" dirty="0"/>
              <a:t>/teaching/cs231n/</a:t>
            </a:r>
          </a:p>
        </p:txBody>
      </p:sp>
    </p:spTree>
    <p:extLst>
      <p:ext uri="{BB962C8B-B14F-4D97-AF65-F5344CB8AC3E}">
        <p14:creationId xmlns:p14="http://schemas.microsoft.com/office/powerpoint/2010/main" val="3508376611"/>
      </p:ext>
    </p:extLst>
  </p:cSld>
  <p:clrMapOvr>
    <a:masterClrMapping/>
  </p:clrMapOvr>
</p:sld>
</file>

<file path=ppt/slides/slide4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Interpretation: Algebraic</a:t>
            </a:r>
          </a:p>
        </p:txBody>
      </p:sp>
      <p:pic>
        <p:nvPicPr>
          <p:cNvPr id="4" name="Picture 3" descr="Screen Shot 2016-04-20 at 12.16.56 PM.png"/>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1030676" y="1272169"/>
            <a:ext cx="10130648" cy="4711929"/>
          </a:xfrm>
          <a:prstGeom prst="rect">
            <a:avLst/>
          </a:prstGeom>
        </p:spPr>
      </p:pic>
      <p:sp>
        <p:nvSpPr>
          <p:cNvPr id="5" name="Text Box 6">
            <a:extLst>
              <a:ext uri="{FF2B5EF4-FFF2-40B4-BE49-F238E27FC236}">
                <a16:creationId xmlns:a16="http://schemas.microsoft.com/office/drawing/2014/main" id="{E23EB673-1BE1-664D-985A-557F117E1A80}"/>
              </a:ext>
            </a:extLst>
          </p:cNvPr>
          <p:cNvSpPr txBox="1">
            <a:spLocks noChangeArrowheads="1"/>
          </p:cNvSpPr>
          <p:nvPr/>
        </p:nvSpPr>
        <p:spPr bwMode="auto">
          <a:xfrm>
            <a:off x="5470902" y="6558801"/>
            <a:ext cx="6656522" cy="246221"/>
          </a:xfrm>
          <a:prstGeom prst="rect">
            <a:avLst/>
          </a:prstGeom>
          <a:noFill/>
          <a:ln>
            <a:noFill/>
          </a:ln>
          <a:extLst>
            <a:ext uri="{909E8E84-426E-40dd-AFC4-6F175D3DCCD1}">
              <a14:hiddenFill xmlns="" xmlns:a14="http://schemas.microsoft.com/office/drawing/2010/main">
                <a:solidFill>
                  <a:srgbClr val="FFFFFF"/>
                </a:solidFill>
              </a14:hiddenFill>
            </a:ext>
            <a:ext uri="{91240B29-F687-4f45-9708-019B960494DF}">
              <a14:hiddenLine xmlns="" xmlns:a14="http://schemas.microsoft.com/office/drawing/2010/main" w="9525">
                <a:solidFill>
                  <a:srgbClr val="000000"/>
                </a:solidFill>
                <a:miter lim="800000"/>
                <a:headEnd/>
                <a:tailEnd/>
              </a14:hiddenLine>
            </a:ext>
          </a:extLst>
        </p:spPr>
        <p:txBody>
          <a:bodyPr wrap="square">
            <a:spAutoFit/>
          </a:bodyPr>
          <a:lstStyle>
            <a:lvl1pPr>
              <a:defRPr sz="2800">
                <a:solidFill>
                  <a:schemeClr val="tx1"/>
                </a:solidFill>
                <a:latin typeface="Arial" charset="0"/>
                <a:ea typeface="ＭＳ Ｐゴシック" charset="0"/>
              </a:defRPr>
            </a:lvl1pPr>
            <a:lvl2pPr>
              <a:defRPr sz="2000">
                <a:solidFill>
                  <a:schemeClr val="tx1"/>
                </a:solidFill>
                <a:latin typeface="Arial" charset="0"/>
                <a:ea typeface="ＭＳ Ｐゴシック" charset="0"/>
              </a:defRPr>
            </a:lvl2pPr>
            <a:lvl3pPr>
              <a:defRPr>
                <a:solidFill>
                  <a:schemeClr val="tx1"/>
                </a:solidFill>
                <a:latin typeface="Arial" charset="0"/>
                <a:ea typeface="ＭＳ Ｐゴシック" charset="0"/>
              </a:defRPr>
            </a:lvl3pPr>
            <a:lvl4pPr>
              <a:defRPr sz="1600">
                <a:solidFill>
                  <a:schemeClr val="tx1"/>
                </a:solidFill>
                <a:latin typeface="Arial" charset="0"/>
                <a:ea typeface="ＭＳ Ｐゴシック" charset="0"/>
              </a:defRPr>
            </a:lvl4pPr>
            <a:lvl5pPr>
              <a:defRPr sz="1400">
                <a:solidFill>
                  <a:schemeClr val="tx1"/>
                </a:solidFill>
                <a:latin typeface="Arial" charset="0"/>
                <a:ea typeface="ＭＳ Ｐゴシック" charset="0"/>
              </a:defRPr>
            </a:lvl5pPr>
            <a:lvl6pPr>
              <a:defRPr sz="1400">
                <a:solidFill>
                  <a:schemeClr val="tx1"/>
                </a:solidFill>
                <a:latin typeface="Arial" charset="0"/>
                <a:ea typeface="ＭＳ Ｐゴシック" charset="0"/>
              </a:defRPr>
            </a:lvl6pPr>
            <a:lvl7pPr>
              <a:defRPr sz="1400">
                <a:solidFill>
                  <a:schemeClr val="tx1"/>
                </a:solidFill>
                <a:latin typeface="Arial" charset="0"/>
                <a:ea typeface="ＭＳ Ｐゴシック" charset="0"/>
              </a:defRPr>
            </a:lvl7pPr>
            <a:lvl8pPr>
              <a:defRPr sz="1400">
                <a:solidFill>
                  <a:schemeClr val="tx1"/>
                </a:solidFill>
                <a:latin typeface="Arial" charset="0"/>
                <a:ea typeface="ＭＳ Ｐゴシック" charset="0"/>
              </a:defRPr>
            </a:lvl8pPr>
            <a:lvl9pPr>
              <a:defRPr sz="1400">
                <a:solidFill>
                  <a:schemeClr val="tx1"/>
                </a:solidFill>
                <a:latin typeface="Arial" charset="0"/>
                <a:ea typeface="ＭＳ Ｐゴシック" charset="0"/>
              </a:defRPr>
            </a:lvl9pPr>
          </a:lstStyle>
          <a:p>
            <a:pPr algn="r"/>
            <a:r>
              <a:rPr lang="en-US" sz="1000" dirty="0"/>
              <a:t>Slide adapted from Andrej </a:t>
            </a:r>
            <a:r>
              <a:rPr lang="en-US" sz="1000" dirty="0" err="1"/>
              <a:t>Karpathy</a:t>
            </a:r>
            <a:r>
              <a:rPr lang="en-US" sz="1000" dirty="0"/>
              <a:t> and Fei-Fei Li http://</a:t>
            </a:r>
            <a:r>
              <a:rPr lang="en-US" sz="1000" dirty="0" err="1"/>
              <a:t>vision.stanford.edu</a:t>
            </a:r>
            <a:r>
              <a:rPr lang="en-US" sz="1000" dirty="0"/>
              <a:t>/teaching/cs231n/</a:t>
            </a:r>
          </a:p>
        </p:txBody>
      </p:sp>
    </p:spTree>
    <p:extLst>
      <p:ext uri="{BB962C8B-B14F-4D97-AF65-F5344CB8AC3E}">
        <p14:creationId xmlns:p14="http://schemas.microsoft.com/office/powerpoint/2010/main" val="249069839"/>
      </p:ext>
    </p:extLst>
  </p:cSld>
  <p:clrMapOvr>
    <a:masterClrMapping/>
  </p:clrMapOvr>
</p:sld>
</file>

<file path=ppt/slides/slide4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 name="Rectangle 5">
            <a:extLst>
              <a:ext uri="{FF2B5EF4-FFF2-40B4-BE49-F238E27FC236}">
                <a16:creationId xmlns:a16="http://schemas.microsoft.com/office/drawing/2014/main" id="{E9E4BA1E-AD51-7945-92A1-F4538DF47A70}"/>
              </a:ext>
            </a:extLst>
          </p:cNvPr>
          <p:cNvSpPr/>
          <p:nvPr/>
        </p:nvSpPr>
        <p:spPr>
          <a:xfrm>
            <a:off x="9481894" y="173596"/>
            <a:ext cx="3297939" cy="7110607"/>
          </a:xfrm>
          <a:prstGeom prst="rect">
            <a:avLst/>
          </a:prstGeom>
          <a:gradFill flip="none" rotWithShape="1">
            <a:gsLst>
              <a:gs pos="65000">
                <a:schemeClr val="accent1">
                  <a:alpha val="48000"/>
                </a:schemeClr>
              </a:gs>
              <a:gs pos="0">
                <a:schemeClr val="accent1">
                  <a:alpha val="79000"/>
                </a:schemeClr>
              </a:gs>
              <a:gs pos="100000">
                <a:schemeClr val="accent1">
                  <a:alpha val="8000"/>
                </a:schemeClr>
              </a:gs>
            </a:gsLst>
            <a:lin ang="1080000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46" name="Rectangle 45">
            <a:extLst>
              <a:ext uri="{FF2B5EF4-FFF2-40B4-BE49-F238E27FC236}">
                <a16:creationId xmlns:a16="http://schemas.microsoft.com/office/drawing/2014/main" id="{4BA778E2-6716-C648-9815-CDEAF2C093A7}"/>
              </a:ext>
            </a:extLst>
          </p:cNvPr>
          <p:cNvSpPr/>
          <p:nvPr/>
        </p:nvSpPr>
        <p:spPr>
          <a:xfrm rot="9019087">
            <a:off x="4952672" y="770024"/>
            <a:ext cx="4662479" cy="7852657"/>
          </a:xfrm>
          <a:prstGeom prst="rect">
            <a:avLst/>
          </a:prstGeom>
          <a:gradFill flip="none" rotWithShape="1">
            <a:gsLst>
              <a:gs pos="65000">
                <a:schemeClr val="accent4"/>
              </a:gs>
              <a:gs pos="0">
                <a:schemeClr val="accent4"/>
              </a:gs>
              <a:gs pos="100000">
                <a:schemeClr val="accent4">
                  <a:alpha val="0"/>
                </a:schemeClr>
              </a:gs>
            </a:gsLst>
            <a:lin ang="1080000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dirty="0"/>
          </a:p>
        </p:txBody>
      </p:sp>
      <p:sp>
        <p:nvSpPr>
          <p:cNvPr id="15" name="Rectangle 14">
            <a:extLst>
              <a:ext uri="{FF2B5EF4-FFF2-40B4-BE49-F238E27FC236}">
                <a16:creationId xmlns:a16="http://schemas.microsoft.com/office/drawing/2014/main" id="{15ABD556-E28C-4247-B7C8-0962181C4B68}"/>
              </a:ext>
            </a:extLst>
          </p:cNvPr>
          <p:cNvSpPr/>
          <p:nvPr/>
        </p:nvSpPr>
        <p:spPr>
          <a:xfrm rot="1173456">
            <a:off x="2795625" y="-681028"/>
            <a:ext cx="4757222" cy="7607919"/>
          </a:xfrm>
          <a:prstGeom prst="rect">
            <a:avLst/>
          </a:prstGeom>
          <a:gradFill flip="none" rotWithShape="1">
            <a:gsLst>
              <a:gs pos="0">
                <a:schemeClr val="bg1">
                  <a:alpha val="0"/>
                </a:schemeClr>
              </a:gs>
              <a:gs pos="41000">
                <a:schemeClr val="bg1"/>
              </a:gs>
            </a:gsLst>
            <a:lin ang="1080000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60" name="Rectangle 59">
            <a:extLst>
              <a:ext uri="{FF2B5EF4-FFF2-40B4-BE49-F238E27FC236}">
                <a16:creationId xmlns:a16="http://schemas.microsoft.com/office/drawing/2014/main" id="{77106331-4D3E-C447-A2E9-D788EA55C2E3}"/>
              </a:ext>
            </a:extLst>
          </p:cNvPr>
          <p:cNvSpPr/>
          <p:nvPr/>
        </p:nvSpPr>
        <p:spPr>
          <a:xfrm rot="21386617">
            <a:off x="2507857" y="-186783"/>
            <a:ext cx="5261802" cy="7401331"/>
          </a:xfrm>
          <a:prstGeom prst="rect">
            <a:avLst/>
          </a:prstGeom>
          <a:gradFill flip="none" rotWithShape="1">
            <a:gsLst>
              <a:gs pos="0">
                <a:schemeClr val="bg1">
                  <a:alpha val="0"/>
                </a:schemeClr>
              </a:gs>
              <a:gs pos="41000">
                <a:schemeClr val="bg1"/>
              </a:gs>
            </a:gsLst>
            <a:lin ang="10800000" scaled="1"/>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dirty="0"/>
          </a:p>
        </p:txBody>
      </p:sp>
      <p:grpSp>
        <p:nvGrpSpPr>
          <p:cNvPr id="36" name="Group 35">
            <a:extLst>
              <a:ext uri="{FF2B5EF4-FFF2-40B4-BE49-F238E27FC236}">
                <a16:creationId xmlns:a16="http://schemas.microsoft.com/office/drawing/2014/main" id="{39F886FD-180F-284F-B1C4-95D883A4BA03}"/>
              </a:ext>
            </a:extLst>
          </p:cNvPr>
          <p:cNvGrpSpPr/>
          <p:nvPr/>
        </p:nvGrpSpPr>
        <p:grpSpPr>
          <a:xfrm rot="895752">
            <a:off x="5576236" y="4901070"/>
            <a:ext cx="1602759" cy="1602757"/>
            <a:chOff x="6519332" y="3546393"/>
            <a:chExt cx="2397673" cy="2397671"/>
          </a:xfrm>
        </p:grpSpPr>
        <p:pic>
          <p:nvPicPr>
            <p:cNvPr id="42" name="Graphic 41">
              <a:extLst>
                <a:ext uri="{FF2B5EF4-FFF2-40B4-BE49-F238E27FC236}">
                  <a16:creationId xmlns:a16="http://schemas.microsoft.com/office/drawing/2014/main" id="{64571452-3376-5B4E-BCCB-77375BBBC208}"/>
                </a:ext>
              </a:extLst>
            </p:cNvPr>
            <p:cNvPicPr>
              <a:picLocks noChangeAspect="1"/>
            </p:cNvPicPr>
            <p:nvPr/>
          </p:nvPicPr>
          <p:blipFill>
            <a:blip r:embed="rId3">
              <a:extLst>
                <a:ext uri="{96DAC541-7B7A-43D3-8B79-37D633B846F1}">
                  <asvg:svgBlip xmlns:asvg="http://schemas.microsoft.com/office/drawing/2016/SVG/main" r:embed="rId4"/>
                </a:ext>
              </a:extLst>
            </a:blip>
            <a:stretch>
              <a:fillRect/>
            </a:stretch>
          </p:blipFill>
          <p:spPr>
            <a:xfrm rot="469545">
              <a:off x="6519332" y="3793069"/>
              <a:ext cx="2397671" cy="1904323"/>
            </a:xfrm>
            <a:prstGeom prst="rect">
              <a:avLst/>
            </a:prstGeom>
          </p:spPr>
        </p:pic>
        <p:pic>
          <p:nvPicPr>
            <p:cNvPr id="43" name="Graphic 42">
              <a:extLst>
                <a:ext uri="{FF2B5EF4-FFF2-40B4-BE49-F238E27FC236}">
                  <a16:creationId xmlns:a16="http://schemas.microsoft.com/office/drawing/2014/main" id="{157771C2-65AF-224F-9ABD-85E1A1835D8F}"/>
                </a:ext>
              </a:extLst>
            </p:cNvPr>
            <p:cNvPicPr>
              <a:picLocks noChangeAspect="1"/>
            </p:cNvPicPr>
            <p:nvPr/>
          </p:nvPicPr>
          <p:blipFill>
            <a:blip r:embed="rId3">
              <a:extLst>
                <a:ext uri="{96DAC541-7B7A-43D3-8B79-37D633B846F1}">
                  <asvg:svgBlip xmlns:asvg="http://schemas.microsoft.com/office/drawing/2016/SVG/main" r:embed="rId4"/>
                </a:ext>
              </a:extLst>
            </a:blip>
            <a:stretch>
              <a:fillRect/>
            </a:stretch>
          </p:blipFill>
          <p:spPr>
            <a:xfrm rot="1439047">
              <a:off x="6519332" y="3793069"/>
              <a:ext cx="2397671" cy="1904323"/>
            </a:xfrm>
            <a:prstGeom prst="rect">
              <a:avLst/>
            </a:prstGeom>
          </p:spPr>
        </p:pic>
        <p:pic>
          <p:nvPicPr>
            <p:cNvPr id="44" name="Graphic 43">
              <a:extLst>
                <a:ext uri="{FF2B5EF4-FFF2-40B4-BE49-F238E27FC236}">
                  <a16:creationId xmlns:a16="http://schemas.microsoft.com/office/drawing/2014/main" id="{8E8FE090-2390-5145-9DDA-EC27A3E03C8C}"/>
                </a:ext>
              </a:extLst>
            </p:cNvPr>
            <p:cNvPicPr>
              <a:picLocks noChangeAspect="1"/>
            </p:cNvPicPr>
            <p:nvPr/>
          </p:nvPicPr>
          <p:blipFill>
            <a:blip r:embed="rId3">
              <a:extLst>
                <a:ext uri="{96DAC541-7B7A-43D3-8B79-37D633B846F1}">
                  <asvg:svgBlip xmlns:asvg="http://schemas.microsoft.com/office/drawing/2016/SVG/main" r:embed="rId4"/>
                </a:ext>
              </a:extLst>
            </a:blip>
            <a:stretch>
              <a:fillRect/>
            </a:stretch>
          </p:blipFill>
          <p:spPr>
            <a:xfrm rot="2183316">
              <a:off x="6519334" y="3793068"/>
              <a:ext cx="2397671" cy="1904323"/>
            </a:xfrm>
            <a:prstGeom prst="rect">
              <a:avLst/>
            </a:prstGeom>
          </p:spPr>
        </p:pic>
        <p:pic>
          <p:nvPicPr>
            <p:cNvPr id="45" name="Graphic 44">
              <a:extLst>
                <a:ext uri="{FF2B5EF4-FFF2-40B4-BE49-F238E27FC236}">
                  <a16:creationId xmlns:a16="http://schemas.microsoft.com/office/drawing/2014/main" id="{32DD4B40-E2C2-CD46-88B9-B8C21B451A38}"/>
                </a:ext>
              </a:extLst>
            </p:cNvPr>
            <p:cNvPicPr>
              <a:picLocks noChangeAspect="1"/>
            </p:cNvPicPr>
            <p:nvPr/>
          </p:nvPicPr>
          <p:blipFill>
            <a:blip r:embed="rId3">
              <a:extLst>
                <a:ext uri="{96DAC541-7B7A-43D3-8B79-37D633B846F1}">
                  <asvg:svgBlip xmlns:asvg="http://schemas.microsoft.com/office/drawing/2016/SVG/main" r:embed="rId4"/>
                </a:ext>
              </a:extLst>
            </a:blip>
            <a:stretch>
              <a:fillRect/>
            </a:stretch>
          </p:blipFill>
          <p:spPr>
            <a:xfrm rot="3106335">
              <a:off x="6519331" y="3793067"/>
              <a:ext cx="2397671" cy="1904323"/>
            </a:xfrm>
            <a:prstGeom prst="rect">
              <a:avLst/>
            </a:prstGeom>
          </p:spPr>
        </p:pic>
      </p:grpSp>
      <p:sp>
        <p:nvSpPr>
          <p:cNvPr id="2" name="Content Placeholder 1">
            <a:extLst>
              <a:ext uri="{FF2B5EF4-FFF2-40B4-BE49-F238E27FC236}">
                <a16:creationId xmlns:a16="http://schemas.microsoft.com/office/drawing/2014/main" id="{E85BA632-CE4A-894C-9B36-6573DFC2B79A}"/>
              </a:ext>
            </a:extLst>
          </p:cNvPr>
          <p:cNvSpPr>
            <a:spLocks noGrp="1"/>
          </p:cNvSpPr>
          <p:nvPr>
            <p:ph idx="1"/>
          </p:nvPr>
        </p:nvSpPr>
        <p:spPr>
          <a:xfrm>
            <a:off x="377241" y="1367757"/>
            <a:ext cx="5531418" cy="5322467"/>
          </a:xfrm>
        </p:spPr>
        <p:txBody>
          <a:bodyPr>
            <a:normAutofit/>
          </a:bodyPr>
          <a:lstStyle/>
          <a:p>
            <a:r>
              <a:rPr lang="en-US" dirty="0"/>
              <a:t>Parameters define a hyperplane for each class:</a:t>
            </a:r>
          </a:p>
          <a:p>
            <a:endParaRPr lang="en-US" dirty="0"/>
          </a:p>
          <a:p>
            <a:endParaRPr lang="en-US" dirty="0"/>
          </a:p>
          <a:p>
            <a:r>
              <a:rPr lang="en-US" dirty="0"/>
              <a:t>We can think of each class score as defining a distribution that is proportional to distance from the corresponding hyperplane</a:t>
            </a:r>
          </a:p>
          <a:p>
            <a:endParaRPr lang="en-US" dirty="0"/>
          </a:p>
        </p:txBody>
      </p:sp>
      <p:sp>
        <p:nvSpPr>
          <p:cNvPr id="3" name="Title 2">
            <a:extLst>
              <a:ext uri="{FF2B5EF4-FFF2-40B4-BE49-F238E27FC236}">
                <a16:creationId xmlns:a16="http://schemas.microsoft.com/office/drawing/2014/main" id="{27F95A45-2F44-1041-B6C8-1CEE6BB2BE39}"/>
              </a:ext>
            </a:extLst>
          </p:cNvPr>
          <p:cNvSpPr>
            <a:spLocks noGrp="1"/>
          </p:cNvSpPr>
          <p:nvPr>
            <p:ph type="title"/>
          </p:nvPr>
        </p:nvSpPr>
        <p:spPr/>
        <p:txBody>
          <a:bodyPr/>
          <a:lstStyle/>
          <a:p>
            <a:r>
              <a:rPr lang="en-US" dirty="0"/>
              <a:t>Interpretation: Geometric</a:t>
            </a:r>
          </a:p>
        </p:txBody>
      </p:sp>
      <p:grpSp>
        <p:nvGrpSpPr>
          <p:cNvPr id="37" name="Group 36">
            <a:extLst>
              <a:ext uri="{FF2B5EF4-FFF2-40B4-BE49-F238E27FC236}">
                <a16:creationId xmlns:a16="http://schemas.microsoft.com/office/drawing/2014/main" id="{D02B1655-351B-A84A-B040-C14E3275F6A1}"/>
              </a:ext>
            </a:extLst>
          </p:cNvPr>
          <p:cNvGrpSpPr/>
          <p:nvPr/>
        </p:nvGrpSpPr>
        <p:grpSpPr>
          <a:xfrm rot="778133">
            <a:off x="6274444" y="993025"/>
            <a:ext cx="6162914" cy="5332119"/>
            <a:chOff x="7487210" y="1673889"/>
            <a:chExt cx="3221090" cy="2786869"/>
          </a:xfrm>
        </p:grpSpPr>
        <p:cxnSp>
          <p:nvCxnSpPr>
            <p:cNvPr id="38" name="Straight Connector 37">
              <a:extLst>
                <a:ext uri="{FF2B5EF4-FFF2-40B4-BE49-F238E27FC236}">
                  <a16:creationId xmlns:a16="http://schemas.microsoft.com/office/drawing/2014/main" id="{F10EA9EC-6F4D-EF4D-9E07-C610C1B98E1F}"/>
                </a:ext>
              </a:extLst>
            </p:cNvPr>
            <p:cNvCxnSpPr>
              <a:cxnSpLocks/>
            </p:cNvCxnSpPr>
            <p:nvPr/>
          </p:nvCxnSpPr>
          <p:spPr>
            <a:xfrm flipV="1">
              <a:off x="7830983" y="1863029"/>
              <a:ext cx="2521220" cy="2597729"/>
            </a:xfrm>
            <a:prstGeom prst="line">
              <a:avLst/>
            </a:prstGeom>
            <a:ln>
              <a:solidFill>
                <a:schemeClr val="bg1">
                  <a:lumMod val="65000"/>
                </a:schemeClr>
              </a:solidFill>
              <a:prstDash val="lgDash"/>
            </a:ln>
          </p:spPr>
          <p:style>
            <a:lnRef idx="1">
              <a:schemeClr val="accent1"/>
            </a:lnRef>
            <a:fillRef idx="0">
              <a:schemeClr val="accent1"/>
            </a:fillRef>
            <a:effectRef idx="0">
              <a:schemeClr val="accent1"/>
            </a:effectRef>
            <a:fontRef idx="minor">
              <a:schemeClr val="tx1"/>
            </a:fontRef>
          </p:style>
        </p:cxnSp>
        <p:cxnSp>
          <p:nvCxnSpPr>
            <p:cNvPr id="39" name="Straight Connector 38">
              <a:extLst>
                <a:ext uri="{FF2B5EF4-FFF2-40B4-BE49-F238E27FC236}">
                  <a16:creationId xmlns:a16="http://schemas.microsoft.com/office/drawing/2014/main" id="{0830737F-BA12-F84B-8894-928C358F6322}"/>
                </a:ext>
              </a:extLst>
            </p:cNvPr>
            <p:cNvCxnSpPr>
              <a:cxnSpLocks/>
            </p:cNvCxnSpPr>
            <p:nvPr/>
          </p:nvCxnSpPr>
          <p:spPr>
            <a:xfrm rot="20704248" flipV="1">
              <a:off x="7487210" y="1781725"/>
              <a:ext cx="1108530" cy="2540970"/>
            </a:xfrm>
            <a:prstGeom prst="line">
              <a:avLst/>
            </a:prstGeom>
            <a:ln>
              <a:solidFill>
                <a:schemeClr val="bg1">
                  <a:lumMod val="65000"/>
                </a:schemeClr>
              </a:solidFill>
              <a:prstDash val="lgDash"/>
            </a:ln>
          </p:spPr>
          <p:style>
            <a:lnRef idx="1">
              <a:schemeClr val="accent1"/>
            </a:lnRef>
            <a:fillRef idx="0">
              <a:schemeClr val="accent1"/>
            </a:fillRef>
            <a:effectRef idx="0">
              <a:schemeClr val="accent1"/>
            </a:effectRef>
            <a:fontRef idx="minor">
              <a:schemeClr val="tx1"/>
            </a:fontRef>
          </p:style>
        </p:cxnSp>
        <p:cxnSp>
          <p:nvCxnSpPr>
            <p:cNvPr id="40" name="Straight Connector 39">
              <a:extLst>
                <a:ext uri="{FF2B5EF4-FFF2-40B4-BE49-F238E27FC236}">
                  <a16:creationId xmlns:a16="http://schemas.microsoft.com/office/drawing/2014/main" id="{72908348-E5CD-784D-A476-87A0B978D325}"/>
                </a:ext>
              </a:extLst>
            </p:cNvPr>
            <p:cNvCxnSpPr>
              <a:cxnSpLocks/>
            </p:cNvCxnSpPr>
            <p:nvPr/>
          </p:nvCxnSpPr>
          <p:spPr>
            <a:xfrm rot="20704248" flipV="1">
              <a:off x="7488387" y="1673889"/>
              <a:ext cx="2207931" cy="2502599"/>
            </a:xfrm>
            <a:prstGeom prst="line">
              <a:avLst/>
            </a:prstGeom>
            <a:ln>
              <a:solidFill>
                <a:schemeClr val="bg1">
                  <a:lumMod val="65000"/>
                </a:schemeClr>
              </a:solidFill>
              <a:prstDash val="lgDash"/>
            </a:ln>
          </p:spPr>
          <p:style>
            <a:lnRef idx="1">
              <a:schemeClr val="accent1"/>
            </a:lnRef>
            <a:fillRef idx="0">
              <a:schemeClr val="accent1"/>
            </a:fillRef>
            <a:effectRef idx="0">
              <a:schemeClr val="accent1"/>
            </a:effectRef>
            <a:fontRef idx="minor">
              <a:schemeClr val="tx1"/>
            </a:fontRef>
          </p:style>
        </p:cxnSp>
        <p:cxnSp>
          <p:nvCxnSpPr>
            <p:cNvPr id="41" name="Straight Connector 40">
              <a:extLst>
                <a:ext uri="{FF2B5EF4-FFF2-40B4-BE49-F238E27FC236}">
                  <a16:creationId xmlns:a16="http://schemas.microsoft.com/office/drawing/2014/main" id="{09DEA459-EFCF-7044-A718-D5AB6049B461}"/>
                </a:ext>
              </a:extLst>
            </p:cNvPr>
            <p:cNvCxnSpPr>
              <a:cxnSpLocks/>
            </p:cNvCxnSpPr>
            <p:nvPr/>
          </p:nvCxnSpPr>
          <p:spPr>
            <a:xfrm rot="20704248" flipV="1">
              <a:off x="7723209" y="3692308"/>
              <a:ext cx="2985091" cy="363022"/>
            </a:xfrm>
            <a:prstGeom prst="line">
              <a:avLst/>
            </a:prstGeom>
            <a:ln>
              <a:solidFill>
                <a:schemeClr val="bg1">
                  <a:lumMod val="65000"/>
                </a:schemeClr>
              </a:solidFill>
              <a:prstDash val="lgDash"/>
            </a:ln>
          </p:spPr>
          <p:style>
            <a:lnRef idx="1">
              <a:schemeClr val="accent1"/>
            </a:lnRef>
            <a:fillRef idx="0">
              <a:schemeClr val="accent1"/>
            </a:fillRef>
            <a:effectRef idx="0">
              <a:schemeClr val="accent1"/>
            </a:effectRef>
            <a:fontRef idx="minor">
              <a:schemeClr val="tx1"/>
            </a:fontRef>
          </p:style>
        </p:cxnSp>
      </p:grpSp>
      <p:grpSp>
        <p:nvGrpSpPr>
          <p:cNvPr id="19" name="Group 18">
            <a:extLst>
              <a:ext uri="{FF2B5EF4-FFF2-40B4-BE49-F238E27FC236}">
                <a16:creationId xmlns:a16="http://schemas.microsoft.com/office/drawing/2014/main" id="{2B6D6630-6DD3-A442-98B7-6156279731FB}"/>
              </a:ext>
            </a:extLst>
          </p:cNvPr>
          <p:cNvGrpSpPr/>
          <p:nvPr/>
        </p:nvGrpSpPr>
        <p:grpSpPr>
          <a:xfrm>
            <a:off x="9687887" y="600159"/>
            <a:ext cx="2504113" cy="3740562"/>
            <a:chOff x="9687887" y="600159"/>
            <a:chExt cx="2504113" cy="3740562"/>
          </a:xfrm>
        </p:grpSpPr>
        <p:pic>
          <p:nvPicPr>
            <p:cNvPr id="65" name="Picture 64" descr="A cat that is lying down and looking at the camera&#10;&#10;Description automatically generated">
              <a:extLst>
                <a:ext uri="{FF2B5EF4-FFF2-40B4-BE49-F238E27FC236}">
                  <a16:creationId xmlns:a16="http://schemas.microsoft.com/office/drawing/2014/main" id="{B3DD798A-1E55-1545-9717-9BA1E32D3CA6}"/>
                </a:ext>
              </a:extLst>
            </p:cNvPr>
            <p:cNvPicPr>
              <a:picLocks noChangeAspect="1"/>
            </p:cNvPicPr>
            <p:nvPr/>
          </p:nvPicPr>
          <p:blipFill rotWithShape="1">
            <a:blip r:embed="rId5"/>
            <a:srcRect l="17107" t="7120" r="24274" b="3636"/>
            <a:stretch/>
          </p:blipFill>
          <p:spPr>
            <a:xfrm>
              <a:off x="9687887" y="600159"/>
              <a:ext cx="883196" cy="898169"/>
            </a:xfrm>
            <a:prstGeom prst="rect">
              <a:avLst/>
            </a:prstGeom>
            <a:ln>
              <a:noFill/>
            </a:ln>
            <a:effectLst>
              <a:outerShdw blurRad="292100" dist="139700" dir="2700000" algn="tl" rotWithShape="0">
                <a:srgbClr val="333333">
                  <a:alpha val="65000"/>
                </a:srgbClr>
              </a:outerShdw>
            </a:effectLst>
          </p:spPr>
        </p:pic>
        <p:pic>
          <p:nvPicPr>
            <p:cNvPr id="64" name="Picture 63" descr="A cat sitting on a table&#10;&#10;Description automatically generated">
              <a:extLst>
                <a:ext uri="{FF2B5EF4-FFF2-40B4-BE49-F238E27FC236}">
                  <a16:creationId xmlns:a16="http://schemas.microsoft.com/office/drawing/2014/main" id="{30260906-5037-9447-91F9-6C7BC8C98C7A}"/>
                </a:ext>
              </a:extLst>
            </p:cNvPr>
            <p:cNvPicPr>
              <a:picLocks noChangeAspect="1"/>
            </p:cNvPicPr>
            <p:nvPr/>
          </p:nvPicPr>
          <p:blipFill>
            <a:blip r:embed="rId6"/>
            <a:stretch>
              <a:fillRect/>
            </a:stretch>
          </p:blipFill>
          <p:spPr>
            <a:xfrm>
              <a:off x="11052835" y="3486347"/>
              <a:ext cx="1139165" cy="854374"/>
            </a:xfrm>
            <a:prstGeom prst="rect">
              <a:avLst/>
            </a:prstGeom>
            <a:ln>
              <a:noFill/>
            </a:ln>
            <a:effectLst>
              <a:outerShdw blurRad="292100" dist="139700" dir="2700000" algn="tl" rotWithShape="0">
                <a:srgbClr val="333333">
                  <a:alpha val="65000"/>
                </a:srgbClr>
              </a:outerShdw>
            </a:effectLst>
          </p:spPr>
        </p:pic>
        <p:pic>
          <p:nvPicPr>
            <p:cNvPr id="63" name="Picture 62" descr="A cat sitting on top of a wooden table&#10;&#10;Description automatically generated">
              <a:extLst>
                <a:ext uri="{FF2B5EF4-FFF2-40B4-BE49-F238E27FC236}">
                  <a16:creationId xmlns:a16="http://schemas.microsoft.com/office/drawing/2014/main" id="{E3127AC1-70BA-AA49-8368-1F3F4D27FCC8}"/>
                </a:ext>
              </a:extLst>
            </p:cNvPr>
            <p:cNvPicPr>
              <a:picLocks noChangeAspect="1"/>
            </p:cNvPicPr>
            <p:nvPr/>
          </p:nvPicPr>
          <p:blipFill>
            <a:blip r:embed="rId7"/>
            <a:stretch>
              <a:fillRect/>
            </a:stretch>
          </p:blipFill>
          <p:spPr>
            <a:xfrm>
              <a:off x="10822129" y="1417787"/>
              <a:ext cx="738025" cy="882871"/>
            </a:xfrm>
            <a:prstGeom prst="rect">
              <a:avLst/>
            </a:prstGeom>
            <a:ln>
              <a:noFill/>
            </a:ln>
            <a:effectLst>
              <a:outerShdw blurRad="292100" dist="139700" dir="2700000" algn="tl" rotWithShape="0">
                <a:srgbClr val="333333">
                  <a:alpha val="65000"/>
                </a:srgbClr>
              </a:outerShdw>
            </a:effectLst>
          </p:spPr>
        </p:pic>
        <p:pic>
          <p:nvPicPr>
            <p:cNvPr id="50" name="Picture 49" descr="A cat sitting on a bench&#10;&#10;Description automatically generated">
              <a:extLst>
                <a:ext uri="{FF2B5EF4-FFF2-40B4-BE49-F238E27FC236}">
                  <a16:creationId xmlns:a16="http://schemas.microsoft.com/office/drawing/2014/main" id="{0991636E-F0B6-0B41-BF14-D8FD6682FB8A}"/>
                </a:ext>
              </a:extLst>
            </p:cNvPr>
            <p:cNvPicPr>
              <a:picLocks noChangeAspect="1"/>
            </p:cNvPicPr>
            <p:nvPr/>
          </p:nvPicPr>
          <p:blipFill rotWithShape="1">
            <a:blip r:embed="rId8"/>
            <a:srcRect l="17201" t="9223" r="3864"/>
            <a:stretch/>
          </p:blipFill>
          <p:spPr>
            <a:xfrm>
              <a:off x="10164957" y="2527388"/>
              <a:ext cx="616486" cy="948052"/>
            </a:xfrm>
            <a:prstGeom prst="rect">
              <a:avLst/>
            </a:prstGeom>
            <a:ln>
              <a:noFill/>
            </a:ln>
            <a:effectLst>
              <a:outerShdw blurRad="292100" dist="139700" dir="2700000" algn="tl" rotWithShape="0">
                <a:srgbClr val="333333">
                  <a:alpha val="65000"/>
                </a:srgbClr>
              </a:outerShdw>
            </a:effectLst>
          </p:spPr>
        </p:pic>
      </p:grpSp>
      <p:pic>
        <p:nvPicPr>
          <p:cNvPr id="61" name="Picture 60">
            <a:extLst>
              <a:ext uri="{FF2B5EF4-FFF2-40B4-BE49-F238E27FC236}">
                <a16:creationId xmlns:a16="http://schemas.microsoft.com/office/drawing/2014/main" id="{0187F2BC-46C7-F84F-9182-A8622E2E166A}"/>
              </a:ext>
            </a:extLst>
          </p:cNvPr>
          <p:cNvPicPr>
            <a:picLocks noChangeAspect="1"/>
          </p:cNvPicPr>
          <p:nvPr/>
        </p:nvPicPr>
        <p:blipFill>
          <a:blip r:embed="rId9"/>
          <a:stretch>
            <a:fillRect/>
          </a:stretch>
        </p:blipFill>
        <p:spPr>
          <a:xfrm>
            <a:off x="6135621" y="2471593"/>
            <a:ext cx="826080" cy="946796"/>
          </a:xfrm>
          <a:prstGeom prst="rect">
            <a:avLst/>
          </a:prstGeom>
          <a:ln>
            <a:noFill/>
          </a:ln>
          <a:effectLst>
            <a:outerShdw blurRad="292100" dist="139700" dir="2700000" algn="tl" rotWithShape="0">
              <a:srgbClr val="333333">
                <a:alpha val="65000"/>
              </a:srgbClr>
            </a:outerShdw>
          </a:effectLst>
        </p:spPr>
      </p:pic>
      <p:pic>
        <p:nvPicPr>
          <p:cNvPr id="62" name="Picture 61">
            <a:extLst>
              <a:ext uri="{FF2B5EF4-FFF2-40B4-BE49-F238E27FC236}">
                <a16:creationId xmlns:a16="http://schemas.microsoft.com/office/drawing/2014/main" id="{9CFA3191-E661-2E4F-B5EE-069798D3B831}"/>
              </a:ext>
            </a:extLst>
          </p:cNvPr>
          <p:cNvPicPr>
            <a:picLocks noChangeAspect="1"/>
          </p:cNvPicPr>
          <p:nvPr/>
        </p:nvPicPr>
        <p:blipFill rotWithShape="1">
          <a:blip r:embed="rId10"/>
          <a:srcRect l="15283" r="12864"/>
          <a:stretch/>
        </p:blipFill>
        <p:spPr>
          <a:xfrm>
            <a:off x="7463955" y="2617966"/>
            <a:ext cx="862499" cy="857451"/>
          </a:xfrm>
          <a:prstGeom prst="rect">
            <a:avLst/>
          </a:prstGeom>
          <a:ln>
            <a:noFill/>
          </a:ln>
          <a:effectLst>
            <a:outerShdw blurRad="292100" dist="139700" dir="2700000" algn="tl" rotWithShape="0">
              <a:srgbClr val="333333">
                <a:alpha val="65000"/>
              </a:srgbClr>
            </a:outerShdw>
          </a:effectLst>
        </p:spPr>
      </p:pic>
      <p:pic>
        <p:nvPicPr>
          <p:cNvPr id="66" name="Picture 65" descr="A toaster sitting on a table&#10;&#10;Description automatically generated">
            <a:extLst>
              <a:ext uri="{FF2B5EF4-FFF2-40B4-BE49-F238E27FC236}">
                <a16:creationId xmlns:a16="http://schemas.microsoft.com/office/drawing/2014/main" id="{6A9B9990-EA89-0643-ADF0-9A6B35F6D69F}"/>
              </a:ext>
            </a:extLst>
          </p:cNvPr>
          <p:cNvPicPr>
            <a:picLocks noChangeAspect="1"/>
          </p:cNvPicPr>
          <p:nvPr/>
        </p:nvPicPr>
        <p:blipFill rotWithShape="1">
          <a:blip r:embed="rId11"/>
          <a:srcRect l="18421" t="9951" r="11634"/>
          <a:stretch/>
        </p:blipFill>
        <p:spPr>
          <a:xfrm>
            <a:off x="6893772" y="3849828"/>
            <a:ext cx="988762" cy="848643"/>
          </a:xfrm>
          <a:prstGeom prst="rect">
            <a:avLst/>
          </a:prstGeom>
          <a:ln>
            <a:noFill/>
          </a:ln>
          <a:effectLst>
            <a:outerShdw blurRad="292100" dist="139700" dir="2700000" algn="tl" rotWithShape="0">
              <a:srgbClr val="333333">
                <a:alpha val="65000"/>
              </a:srgbClr>
            </a:outerShdw>
          </a:effectLst>
        </p:spPr>
      </p:pic>
      <p:sp>
        <p:nvSpPr>
          <p:cNvPr id="67" name="Up Arrow 66">
            <a:extLst>
              <a:ext uri="{FF2B5EF4-FFF2-40B4-BE49-F238E27FC236}">
                <a16:creationId xmlns:a16="http://schemas.microsoft.com/office/drawing/2014/main" id="{E6864335-7F6E-FC43-9252-B36B0B84D167}"/>
              </a:ext>
            </a:extLst>
          </p:cNvPr>
          <p:cNvSpPr/>
          <p:nvPr/>
        </p:nvSpPr>
        <p:spPr>
          <a:xfrm rot="5400000">
            <a:off x="9758570" y="1600744"/>
            <a:ext cx="538290" cy="1086736"/>
          </a:xfrm>
          <a:prstGeom prst="upArrow">
            <a:avLst/>
          </a:prstGeom>
        </p:spPr>
        <p:style>
          <a:lnRef idx="0">
            <a:schemeClr val="accent1"/>
          </a:lnRef>
          <a:fillRef idx="3">
            <a:schemeClr val="accent1"/>
          </a:fillRef>
          <a:effectRef idx="3">
            <a:schemeClr val="accent1"/>
          </a:effectRef>
          <a:fontRef idx="minor">
            <a:schemeClr val="lt1"/>
          </a:fontRef>
        </p:style>
        <p:txBody>
          <a:bodyPr rtlCol="0" anchor="ctr"/>
          <a:lstStyle/>
          <a:p>
            <a:pPr algn="ctr"/>
            <a:endParaRPr lang="en-US"/>
          </a:p>
        </p:txBody>
      </p:sp>
      <p:sp>
        <p:nvSpPr>
          <p:cNvPr id="22" name="Up Arrow 21">
            <a:extLst>
              <a:ext uri="{FF2B5EF4-FFF2-40B4-BE49-F238E27FC236}">
                <a16:creationId xmlns:a16="http://schemas.microsoft.com/office/drawing/2014/main" id="{6D84657A-589C-0F46-8F2F-ECA2AC4F078D}"/>
              </a:ext>
            </a:extLst>
          </p:cNvPr>
          <p:cNvSpPr/>
          <p:nvPr/>
        </p:nvSpPr>
        <p:spPr>
          <a:xfrm rot="14352106">
            <a:off x="7486517" y="1384574"/>
            <a:ext cx="538290" cy="1086736"/>
          </a:xfrm>
          <a:prstGeom prst="upArrow">
            <a:avLst/>
          </a:prstGeom>
        </p:spPr>
        <p:style>
          <a:lnRef idx="0">
            <a:schemeClr val="accent4"/>
          </a:lnRef>
          <a:fillRef idx="3">
            <a:schemeClr val="accent4"/>
          </a:fillRef>
          <a:effectRef idx="3">
            <a:schemeClr val="accent4"/>
          </a:effectRef>
          <a:fontRef idx="minor">
            <a:schemeClr val="lt1"/>
          </a:fontRef>
        </p:style>
        <p:txBody>
          <a:bodyPr rtlCol="0" anchor="ctr"/>
          <a:lstStyle/>
          <a:p>
            <a:pPr algn="ctr"/>
            <a:endParaRPr lang="en-US"/>
          </a:p>
        </p:txBody>
      </p:sp>
      <p:cxnSp>
        <p:nvCxnSpPr>
          <p:cNvPr id="57" name="Straight Connector 56">
            <a:extLst>
              <a:ext uri="{FF2B5EF4-FFF2-40B4-BE49-F238E27FC236}">
                <a16:creationId xmlns:a16="http://schemas.microsoft.com/office/drawing/2014/main" id="{50249493-F0F1-5B46-A5B6-8A3568749BC7}"/>
              </a:ext>
            </a:extLst>
          </p:cNvPr>
          <p:cNvCxnSpPr>
            <a:cxnSpLocks/>
          </p:cNvCxnSpPr>
          <p:nvPr/>
        </p:nvCxnSpPr>
        <p:spPr>
          <a:xfrm flipH="1" flipV="1">
            <a:off x="7645181" y="622366"/>
            <a:ext cx="3752884" cy="6584346"/>
          </a:xfrm>
          <a:prstGeom prst="line">
            <a:avLst/>
          </a:prstGeom>
          <a:ln w="76200">
            <a:solidFill>
              <a:schemeClr val="accent4"/>
            </a:solidFill>
          </a:ln>
          <a:effectLst>
            <a:outerShdw blurRad="50800" dist="38100" dir="2700000" algn="tl" rotWithShape="0">
              <a:prstClr val="black">
                <a:alpha val="40000"/>
              </a:prstClr>
            </a:outerShdw>
          </a:effectLst>
        </p:spPr>
        <p:style>
          <a:lnRef idx="1">
            <a:schemeClr val="accent1"/>
          </a:lnRef>
          <a:fillRef idx="0">
            <a:schemeClr val="accent1"/>
          </a:fillRef>
          <a:effectRef idx="0">
            <a:schemeClr val="accent1"/>
          </a:effectRef>
          <a:fontRef idx="minor">
            <a:schemeClr val="tx1"/>
          </a:fontRef>
        </p:style>
      </p:cxnSp>
      <p:pic>
        <p:nvPicPr>
          <p:cNvPr id="25" name="Picture 24">
            <a:extLst>
              <a:ext uri="{FF2B5EF4-FFF2-40B4-BE49-F238E27FC236}">
                <a16:creationId xmlns:a16="http://schemas.microsoft.com/office/drawing/2014/main" id="{512384FF-18E3-3F48-8D94-DD26817F8BA7}"/>
              </a:ext>
            </a:extLst>
          </p:cNvPr>
          <p:cNvPicPr>
            <a:picLocks noChangeAspect="1"/>
          </p:cNvPicPr>
          <p:nvPr/>
        </p:nvPicPr>
        <p:blipFill>
          <a:blip r:embed="rId12"/>
          <a:stretch>
            <a:fillRect/>
          </a:stretch>
        </p:blipFill>
        <p:spPr>
          <a:xfrm>
            <a:off x="902950" y="2437345"/>
            <a:ext cx="4292600" cy="469900"/>
          </a:xfrm>
          <a:prstGeom prst="rect">
            <a:avLst/>
          </a:prstGeom>
        </p:spPr>
      </p:pic>
      <p:grpSp>
        <p:nvGrpSpPr>
          <p:cNvPr id="47" name="Group 46">
            <a:extLst>
              <a:ext uri="{FF2B5EF4-FFF2-40B4-BE49-F238E27FC236}">
                <a16:creationId xmlns:a16="http://schemas.microsoft.com/office/drawing/2014/main" id="{8FAE5455-F3CE-3746-AD6F-4062E3E9E2BC}"/>
              </a:ext>
            </a:extLst>
          </p:cNvPr>
          <p:cNvGrpSpPr/>
          <p:nvPr/>
        </p:nvGrpSpPr>
        <p:grpSpPr>
          <a:xfrm>
            <a:off x="9945929" y="5756947"/>
            <a:ext cx="2392094" cy="914140"/>
            <a:chOff x="8834967" y="1077687"/>
            <a:chExt cx="2767369" cy="1057552"/>
          </a:xfrm>
        </p:grpSpPr>
        <p:sp>
          <p:nvSpPr>
            <p:cNvPr id="48" name="Rounded Rectangle 47">
              <a:extLst>
                <a:ext uri="{FF2B5EF4-FFF2-40B4-BE49-F238E27FC236}">
                  <a16:creationId xmlns:a16="http://schemas.microsoft.com/office/drawing/2014/main" id="{1C330B91-E270-B745-A77A-ADB732C4E16C}"/>
                </a:ext>
              </a:extLst>
            </p:cNvPr>
            <p:cNvSpPr/>
            <p:nvPr/>
          </p:nvSpPr>
          <p:spPr>
            <a:xfrm>
              <a:off x="8834967" y="1077687"/>
              <a:ext cx="2767369" cy="1057552"/>
            </a:xfrm>
            <a:prstGeom prst="roundRect">
              <a:avLst/>
            </a:prstGeom>
            <a:ln w="25400"/>
            <a:effectLst>
              <a:outerShdw blurRad="50800" dist="38100" dir="2700000" algn="tl" rotWithShape="0">
                <a:prstClr val="black">
                  <a:alpha val="40000"/>
                </a:prstClr>
              </a:outerShdw>
            </a:effectLst>
          </p:spPr>
          <p:style>
            <a:lnRef idx="2">
              <a:schemeClr val="accent1"/>
            </a:lnRef>
            <a:fillRef idx="1">
              <a:schemeClr val="lt1"/>
            </a:fillRef>
            <a:effectRef idx="0">
              <a:schemeClr val="accent1"/>
            </a:effectRef>
            <a:fontRef idx="minor">
              <a:schemeClr val="dk1"/>
            </a:fontRef>
          </p:style>
          <p:txBody>
            <a:bodyPr rtlCol="0" anchor="ctr"/>
            <a:lstStyle/>
            <a:p>
              <a:pPr algn="ctr"/>
              <a:endParaRPr lang="en-US"/>
            </a:p>
          </p:txBody>
        </p:sp>
        <p:sp>
          <p:nvSpPr>
            <p:cNvPr id="49" name="TextBox 48">
              <a:extLst>
                <a:ext uri="{FF2B5EF4-FFF2-40B4-BE49-F238E27FC236}">
                  <a16:creationId xmlns:a16="http://schemas.microsoft.com/office/drawing/2014/main" id="{CF3D813B-0A43-274B-8FD5-7D4E130B5CAC}"/>
                </a:ext>
              </a:extLst>
            </p:cNvPr>
            <p:cNvSpPr txBox="1"/>
            <p:nvPr/>
          </p:nvSpPr>
          <p:spPr>
            <a:xfrm>
              <a:off x="8900918" y="1129410"/>
              <a:ext cx="2635466" cy="954107"/>
            </a:xfrm>
            <a:prstGeom prst="rect">
              <a:avLst/>
            </a:prstGeom>
            <a:noFill/>
          </p:spPr>
          <p:txBody>
            <a:bodyPr wrap="square" rtlCol="0">
              <a:spAutoFit/>
            </a:bodyPr>
            <a:lstStyle/>
            <a:p>
              <a:pPr algn="ctr"/>
              <a:r>
                <a:rPr lang="en-US" sz="2400" b="1" dirty="0">
                  <a:latin typeface="Calibri" panose="020F0502020204030204" pitchFamily="34" charset="0"/>
                  <a:cs typeface="Calibri" panose="020F0502020204030204" pitchFamily="34" charset="0"/>
                </a:rPr>
                <a:t>The Space of</a:t>
              </a:r>
            </a:p>
            <a:p>
              <a:pPr algn="ctr"/>
              <a:r>
                <a:rPr lang="en-US" sz="2400" b="1" dirty="0">
                  <a:latin typeface="Calibri" panose="020F0502020204030204" pitchFamily="34" charset="0"/>
                  <a:cs typeface="Calibri" panose="020F0502020204030204" pitchFamily="34" charset="0"/>
                </a:rPr>
                <a:t>All Images</a:t>
              </a:r>
            </a:p>
          </p:txBody>
        </p:sp>
      </p:grpSp>
      <p:cxnSp>
        <p:nvCxnSpPr>
          <p:cNvPr id="10" name="Straight Connector 9">
            <a:extLst>
              <a:ext uri="{FF2B5EF4-FFF2-40B4-BE49-F238E27FC236}">
                <a16:creationId xmlns:a16="http://schemas.microsoft.com/office/drawing/2014/main" id="{A91E1E31-56CB-0047-9A1F-672887AC5582}"/>
              </a:ext>
            </a:extLst>
          </p:cNvPr>
          <p:cNvCxnSpPr>
            <a:cxnSpLocks/>
          </p:cNvCxnSpPr>
          <p:nvPr/>
        </p:nvCxnSpPr>
        <p:spPr>
          <a:xfrm>
            <a:off x="9481894" y="173596"/>
            <a:ext cx="0" cy="6901380"/>
          </a:xfrm>
          <a:prstGeom prst="line">
            <a:avLst/>
          </a:prstGeom>
          <a:ln w="76200">
            <a:solidFill>
              <a:schemeClr val="accent1"/>
            </a:solidFill>
          </a:ln>
          <a:effectLst>
            <a:outerShdw blurRad="50800" dist="38100" dir="2700000" algn="tl" rotWithShape="0">
              <a:prstClr val="black">
                <a:alpha val="40000"/>
              </a:prstClr>
            </a:outerShdw>
          </a:effectLst>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2414236426"/>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22" presetClass="entr" presetSubtype="1" fill="hold" nodeType="clickEffect">
                                  <p:stCondLst>
                                    <p:cond delay="0"/>
                                  </p:stCondLst>
                                  <p:childTnLst>
                                    <p:set>
                                      <p:cBhvr>
                                        <p:cTn id="6" dur="1" fill="hold">
                                          <p:stCondLst>
                                            <p:cond delay="0"/>
                                          </p:stCondLst>
                                        </p:cTn>
                                        <p:tgtEl>
                                          <p:spTgt spid="10"/>
                                        </p:tgtEl>
                                        <p:attrNameLst>
                                          <p:attrName>style.visibility</p:attrName>
                                        </p:attrNameLst>
                                      </p:cBhvr>
                                      <p:to>
                                        <p:strVal val="visible"/>
                                      </p:to>
                                    </p:set>
                                    <p:animEffect transition="in" filter="wipe(up)">
                                      <p:cBhvr>
                                        <p:cTn id="7" dur="500"/>
                                        <p:tgtEl>
                                          <p:spTgt spid="10"/>
                                        </p:tgtEl>
                                      </p:cBhvr>
                                    </p:animEffect>
                                  </p:childTnLst>
                                </p:cTn>
                              </p:par>
                            </p:childTnLst>
                          </p:cTn>
                        </p:par>
                        <p:par>
                          <p:cTn id="8" fill="hold">
                            <p:stCondLst>
                              <p:cond delay="500"/>
                            </p:stCondLst>
                            <p:childTnLst>
                              <p:par>
                                <p:cTn id="9" presetID="22" presetClass="entr" presetSubtype="8" fill="hold" grpId="0" nodeType="afterEffect">
                                  <p:stCondLst>
                                    <p:cond delay="0"/>
                                  </p:stCondLst>
                                  <p:childTnLst>
                                    <p:set>
                                      <p:cBhvr>
                                        <p:cTn id="10" dur="1" fill="hold">
                                          <p:stCondLst>
                                            <p:cond delay="0"/>
                                          </p:stCondLst>
                                        </p:cTn>
                                        <p:tgtEl>
                                          <p:spTgt spid="67"/>
                                        </p:tgtEl>
                                        <p:attrNameLst>
                                          <p:attrName>style.visibility</p:attrName>
                                        </p:attrNameLst>
                                      </p:cBhvr>
                                      <p:to>
                                        <p:strVal val="visible"/>
                                      </p:to>
                                    </p:set>
                                    <p:animEffect transition="in" filter="wipe(left)">
                                      <p:cBhvr>
                                        <p:cTn id="11" dur="500"/>
                                        <p:tgtEl>
                                          <p:spTgt spid="67"/>
                                        </p:tgtEl>
                                      </p:cBhvr>
                                    </p:animEffect>
                                  </p:childTnLst>
                                </p:cTn>
                              </p:par>
                            </p:childTnLst>
                          </p:cTn>
                        </p:par>
                      </p:childTnLst>
                    </p:cTn>
                  </p:par>
                  <p:par>
                    <p:cTn id="12" fill="hold">
                      <p:stCondLst>
                        <p:cond delay="indefinite"/>
                      </p:stCondLst>
                      <p:childTnLst>
                        <p:par>
                          <p:cTn id="13" fill="hold">
                            <p:stCondLst>
                              <p:cond delay="0"/>
                            </p:stCondLst>
                            <p:childTnLst>
                              <p:par>
                                <p:cTn id="14" presetID="22" presetClass="entr" presetSubtype="1" fill="hold" nodeType="clickEffect">
                                  <p:stCondLst>
                                    <p:cond delay="0"/>
                                  </p:stCondLst>
                                  <p:childTnLst>
                                    <p:set>
                                      <p:cBhvr>
                                        <p:cTn id="15" dur="1" fill="hold">
                                          <p:stCondLst>
                                            <p:cond delay="0"/>
                                          </p:stCondLst>
                                        </p:cTn>
                                        <p:tgtEl>
                                          <p:spTgt spid="57"/>
                                        </p:tgtEl>
                                        <p:attrNameLst>
                                          <p:attrName>style.visibility</p:attrName>
                                        </p:attrNameLst>
                                      </p:cBhvr>
                                      <p:to>
                                        <p:strVal val="visible"/>
                                      </p:to>
                                    </p:set>
                                    <p:animEffect transition="in" filter="wipe(up)">
                                      <p:cBhvr>
                                        <p:cTn id="16" dur="500"/>
                                        <p:tgtEl>
                                          <p:spTgt spid="57"/>
                                        </p:tgtEl>
                                      </p:cBhvr>
                                    </p:animEffect>
                                  </p:childTnLst>
                                </p:cTn>
                              </p:par>
                            </p:childTnLst>
                          </p:cTn>
                        </p:par>
                        <p:par>
                          <p:cTn id="17" fill="hold">
                            <p:stCondLst>
                              <p:cond delay="500"/>
                            </p:stCondLst>
                            <p:childTnLst>
                              <p:par>
                                <p:cTn id="18" presetID="22" presetClass="entr" presetSubtype="2" fill="hold" grpId="0" nodeType="afterEffect">
                                  <p:stCondLst>
                                    <p:cond delay="0"/>
                                  </p:stCondLst>
                                  <p:childTnLst>
                                    <p:set>
                                      <p:cBhvr>
                                        <p:cTn id="19" dur="1" fill="hold">
                                          <p:stCondLst>
                                            <p:cond delay="0"/>
                                          </p:stCondLst>
                                        </p:cTn>
                                        <p:tgtEl>
                                          <p:spTgt spid="22"/>
                                        </p:tgtEl>
                                        <p:attrNameLst>
                                          <p:attrName>style.visibility</p:attrName>
                                        </p:attrNameLst>
                                      </p:cBhvr>
                                      <p:to>
                                        <p:strVal val="visible"/>
                                      </p:to>
                                    </p:set>
                                    <p:animEffect transition="in" filter="wipe(right)">
                                      <p:cBhvr>
                                        <p:cTn id="20" dur="500"/>
                                        <p:tgtEl>
                                          <p:spTgt spid="22"/>
                                        </p:tgtEl>
                                      </p:cBhvr>
                                    </p:animEffect>
                                  </p:childTnLst>
                                </p:cTn>
                              </p:par>
                            </p:childTnLst>
                          </p:cTn>
                        </p:par>
                      </p:childTnLst>
                    </p:cTn>
                  </p:par>
                  <p:par>
                    <p:cTn id="21" fill="hold">
                      <p:stCondLst>
                        <p:cond delay="indefinite"/>
                      </p:stCondLst>
                      <p:childTnLst>
                        <p:par>
                          <p:cTn id="22" fill="hold">
                            <p:stCondLst>
                              <p:cond delay="0"/>
                            </p:stCondLst>
                            <p:childTnLst>
                              <p:par>
                                <p:cTn id="23" presetID="10" presetClass="entr" presetSubtype="0" fill="hold" nodeType="clickEffect">
                                  <p:stCondLst>
                                    <p:cond delay="0"/>
                                  </p:stCondLst>
                                  <p:childTnLst>
                                    <p:set>
                                      <p:cBhvr>
                                        <p:cTn id="24" dur="1" fill="hold">
                                          <p:stCondLst>
                                            <p:cond delay="0"/>
                                          </p:stCondLst>
                                        </p:cTn>
                                        <p:tgtEl>
                                          <p:spTgt spid="2">
                                            <p:txEl>
                                              <p:pRg st="3" end="3"/>
                                            </p:txEl>
                                          </p:spTgt>
                                        </p:tgtEl>
                                        <p:attrNameLst>
                                          <p:attrName>style.visibility</p:attrName>
                                        </p:attrNameLst>
                                      </p:cBhvr>
                                      <p:to>
                                        <p:strVal val="visible"/>
                                      </p:to>
                                    </p:set>
                                    <p:animEffect transition="in" filter="fade">
                                      <p:cBhvr>
                                        <p:cTn id="25" dur="500"/>
                                        <p:tgtEl>
                                          <p:spTgt spid="2">
                                            <p:txEl>
                                              <p:pRg st="3" end="3"/>
                                            </p:txEl>
                                          </p:spTgt>
                                        </p:tgtEl>
                                      </p:cBhvr>
                                    </p:animEffect>
                                  </p:childTnLst>
                                </p:cTn>
                              </p:par>
                              <p:par>
                                <p:cTn id="26" presetID="22" presetClass="entr" presetSubtype="8" fill="hold" grpId="0" nodeType="withEffect">
                                  <p:stCondLst>
                                    <p:cond delay="0"/>
                                  </p:stCondLst>
                                  <p:childTnLst>
                                    <p:set>
                                      <p:cBhvr>
                                        <p:cTn id="27" dur="1" fill="hold">
                                          <p:stCondLst>
                                            <p:cond delay="0"/>
                                          </p:stCondLst>
                                        </p:cTn>
                                        <p:tgtEl>
                                          <p:spTgt spid="6"/>
                                        </p:tgtEl>
                                        <p:attrNameLst>
                                          <p:attrName>style.visibility</p:attrName>
                                        </p:attrNameLst>
                                      </p:cBhvr>
                                      <p:to>
                                        <p:strVal val="visible"/>
                                      </p:to>
                                    </p:set>
                                    <p:animEffect transition="in" filter="wipe(left)">
                                      <p:cBhvr>
                                        <p:cTn id="28" dur="500"/>
                                        <p:tgtEl>
                                          <p:spTgt spid="6"/>
                                        </p:tgtEl>
                                      </p:cBhvr>
                                    </p:animEffect>
                                  </p:childTnLst>
                                </p:cTn>
                              </p:par>
                              <p:par>
                                <p:cTn id="29" presetID="22" presetClass="entr" presetSubtype="2" fill="hold" grpId="0" nodeType="withEffect">
                                  <p:stCondLst>
                                    <p:cond delay="0"/>
                                  </p:stCondLst>
                                  <p:childTnLst>
                                    <p:set>
                                      <p:cBhvr>
                                        <p:cTn id="30" dur="1" fill="hold">
                                          <p:stCondLst>
                                            <p:cond delay="0"/>
                                          </p:stCondLst>
                                        </p:cTn>
                                        <p:tgtEl>
                                          <p:spTgt spid="46"/>
                                        </p:tgtEl>
                                        <p:attrNameLst>
                                          <p:attrName>style.visibility</p:attrName>
                                        </p:attrNameLst>
                                      </p:cBhvr>
                                      <p:to>
                                        <p:strVal val="visible"/>
                                      </p:to>
                                    </p:set>
                                    <p:animEffect transition="in" filter="wipe(right)">
                                      <p:cBhvr>
                                        <p:cTn id="31" dur="500"/>
                                        <p:tgtEl>
                                          <p:spTgt spid="46"/>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6" grpId="0" animBg="1"/>
      <p:bldP spid="46" grpId="0" animBg="1"/>
      <p:bldP spid="67" grpId="0" animBg="1"/>
      <p:bldP spid="22" grpId="0" animBg="1"/>
    </p:bldLst>
  </p:timing>
</p:sld>
</file>

<file path=ppt/slides/slide5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a:extLst>
              <a:ext uri="{FF2B5EF4-FFF2-40B4-BE49-F238E27FC236}">
                <a16:creationId xmlns:a16="http://schemas.microsoft.com/office/drawing/2014/main" id="{292925C8-23F6-6C44-BE3F-6EA1CE2456FA}"/>
              </a:ext>
            </a:extLst>
          </p:cNvPr>
          <p:cNvSpPr>
            <a:spLocks noGrp="1"/>
          </p:cNvSpPr>
          <p:nvPr>
            <p:ph idx="1"/>
          </p:nvPr>
        </p:nvSpPr>
        <p:spPr>
          <a:xfrm>
            <a:off x="377241" y="1367758"/>
            <a:ext cx="11362725" cy="894996"/>
          </a:xfrm>
        </p:spPr>
        <p:txBody>
          <a:bodyPr/>
          <a:lstStyle/>
          <a:p>
            <a:r>
              <a:rPr lang="en-US" dirty="0"/>
              <a:t>We can think of the rows in         as templates for each class</a:t>
            </a:r>
          </a:p>
        </p:txBody>
      </p:sp>
      <p:sp>
        <p:nvSpPr>
          <p:cNvPr id="2" name="Title 1"/>
          <p:cNvSpPr>
            <a:spLocks noGrp="1"/>
          </p:cNvSpPr>
          <p:nvPr>
            <p:ph type="title"/>
          </p:nvPr>
        </p:nvSpPr>
        <p:spPr/>
        <p:txBody>
          <a:bodyPr>
            <a:normAutofit/>
          </a:bodyPr>
          <a:lstStyle/>
          <a:p>
            <a:r>
              <a:rPr lang="en-US" dirty="0"/>
              <a:t>Interpretation: Template matching</a:t>
            </a:r>
          </a:p>
        </p:txBody>
      </p:sp>
      <p:pic>
        <p:nvPicPr>
          <p:cNvPr id="4" name="Picture 3"/>
          <p:cNvPicPr>
            <a:picLocks noChangeAspect="1"/>
          </p:cNvPicPr>
          <p:nvPr/>
        </p:nvPicPr>
        <p:blipFill rotWithShape="1">
          <a:blip r:embed="rId3"/>
          <a:srcRect l="49837"/>
          <a:stretch/>
        </p:blipFill>
        <p:spPr>
          <a:xfrm>
            <a:off x="2240404" y="4001948"/>
            <a:ext cx="8102706" cy="1708631"/>
          </a:xfrm>
          <a:prstGeom prst="rect">
            <a:avLst/>
          </a:prstGeom>
        </p:spPr>
      </p:pic>
      <p:pic>
        <p:nvPicPr>
          <p:cNvPr id="7" name="Picture 6">
            <a:extLst>
              <a:ext uri="{FF2B5EF4-FFF2-40B4-BE49-F238E27FC236}">
                <a16:creationId xmlns:a16="http://schemas.microsoft.com/office/drawing/2014/main" id="{5612C04B-B470-8644-99A2-4B9143E33B88}"/>
              </a:ext>
            </a:extLst>
          </p:cNvPr>
          <p:cNvPicPr>
            <a:picLocks noChangeAspect="1"/>
          </p:cNvPicPr>
          <p:nvPr/>
        </p:nvPicPr>
        <p:blipFill>
          <a:blip r:embed="rId4"/>
          <a:stretch>
            <a:fillRect/>
          </a:stretch>
        </p:blipFill>
        <p:spPr>
          <a:xfrm>
            <a:off x="5194622" y="1367757"/>
            <a:ext cx="469900" cy="342900"/>
          </a:xfrm>
          <a:prstGeom prst="rect">
            <a:avLst/>
          </a:prstGeom>
        </p:spPr>
      </p:pic>
      <p:pic>
        <p:nvPicPr>
          <p:cNvPr id="8" name="Picture 7">
            <a:extLst>
              <a:ext uri="{FF2B5EF4-FFF2-40B4-BE49-F238E27FC236}">
                <a16:creationId xmlns:a16="http://schemas.microsoft.com/office/drawing/2014/main" id="{1687E74F-30D7-7144-9382-86C84DD3C234}"/>
              </a:ext>
            </a:extLst>
          </p:cNvPr>
          <p:cNvPicPr>
            <a:picLocks noChangeAspect="1"/>
          </p:cNvPicPr>
          <p:nvPr/>
        </p:nvPicPr>
        <p:blipFill rotWithShape="1">
          <a:blip r:embed="rId3"/>
          <a:srcRect r="50163"/>
          <a:stretch/>
        </p:blipFill>
        <p:spPr>
          <a:xfrm>
            <a:off x="2266748" y="2000727"/>
            <a:ext cx="8050017" cy="1708631"/>
          </a:xfrm>
          <a:prstGeom prst="rect">
            <a:avLst/>
          </a:prstGeom>
        </p:spPr>
      </p:pic>
      <p:grpSp>
        <p:nvGrpSpPr>
          <p:cNvPr id="10" name="Group 9">
            <a:extLst>
              <a:ext uri="{FF2B5EF4-FFF2-40B4-BE49-F238E27FC236}">
                <a16:creationId xmlns:a16="http://schemas.microsoft.com/office/drawing/2014/main" id="{691FFE74-81E5-0D4B-963C-169979EFC7E2}"/>
              </a:ext>
            </a:extLst>
          </p:cNvPr>
          <p:cNvGrpSpPr/>
          <p:nvPr/>
        </p:nvGrpSpPr>
        <p:grpSpPr>
          <a:xfrm>
            <a:off x="2970052" y="5923856"/>
            <a:ext cx="6643407" cy="646331"/>
            <a:chOff x="3378631" y="5947926"/>
            <a:chExt cx="6643407" cy="646331"/>
          </a:xfrm>
        </p:grpSpPr>
        <p:pic>
          <p:nvPicPr>
            <p:cNvPr id="6" name="Picture 5">
              <a:extLst>
                <a:ext uri="{FF2B5EF4-FFF2-40B4-BE49-F238E27FC236}">
                  <a16:creationId xmlns:a16="http://schemas.microsoft.com/office/drawing/2014/main" id="{5D7455DB-2282-554A-86C6-887EAF2E0BE4}"/>
                </a:ext>
              </a:extLst>
            </p:cNvPr>
            <p:cNvPicPr>
              <a:picLocks noChangeAspect="1"/>
            </p:cNvPicPr>
            <p:nvPr/>
          </p:nvPicPr>
          <p:blipFill>
            <a:blip r:embed="rId5"/>
            <a:stretch>
              <a:fillRect/>
            </a:stretch>
          </p:blipFill>
          <p:spPr>
            <a:xfrm>
              <a:off x="6145986" y="6058940"/>
              <a:ext cx="3876052" cy="424302"/>
            </a:xfrm>
            <a:prstGeom prst="rect">
              <a:avLst/>
            </a:prstGeom>
          </p:spPr>
        </p:pic>
        <p:sp>
          <p:nvSpPr>
            <p:cNvPr id="9" name="TextBox 8">
              <a:extLst>
                <a:ext uri="{FF2B5EF4-FFF2-40B4-BE49-F238E27FC236}">
                  <a16:creationId xmlns:a16="http://schemas.microsoft.com/office/drawing/2014/main" id="{89ACB105-47B2-4E4B-8F51-5844853E4E8A}"/>
                </a:ext>
              </a:extLst>
            </p:cNvPr>
            <p:cNvSpPr txBox="1"/>
            <p:nvPr/>
          </p:nvSpPr>
          <p:spPr>
            <a:xfrm>
              <a:off x="3378631" y="5947926"/>
              <a:ext cx="3750590" cy="646331"/>
            </a:xfrm>
            <a:prstGeom prst="rect">
              <a:avLst/>
            </a:prstGeom>
            <a:noFill/>
          </p:spPr>
          <p:txBody>
            <a:bodyPr wrap="square" rtlCol="0">
              <a:spAutoFit/>
            </a:bodyPr>
            <a:lstStyle/>
            <a:p>
              <a:r>
                <a:rPr lang="en-US" sz="3600" dirty="0"/>
                <a:t>Rows of </a:t>
              </a:r>
              <a:r>
                <a:rPr lang="en-US" sz="3600" i="1" dirty="0"/>
                <a:t>W</a:t>
              </a:r>
              <a:r>
                <a:rPr lang="en-US" sz="3600" dirty="0"/>
                <a:t> in </a:t>
              </a:r>
            </a:p>
          </p:txBody>
        </p:sp>
      </p:grpSp>
    </p:spTree>
    <p:extLst>
      <p:ext uri="{BB962C8B-B14F-4D97-AF65-F5344CB8AC3E}">
        <p14:creationId xmlns:p14="http://schemas.microsoft.com/office/powerpoint/2010/main" val="2667173310"/>
      </p:ext>
    </p:extLst>
  </p:cSld>
  <p:clrMapOvr>
    <a:masterClrMapping/>
  </p:clrMapOvr>
</p:sld>
</file>

<file path=ppt/slides/slide5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Picture 3">
            <a:extLst>
              <a:ext uri="{FF2B5EF4-FFF2-40B4-BE49-F238E27FC236}">
                <a16:creationId xmlns:a16="http://schemas.microsoft.com/office/drawing/2014/main" id="{0E7A5B32-736F-4545-98C1-D8C338DA3FE9}"/>
              </a:ext>
            </a:extLst>
          </p:cNvPr>
          <p:cNvPicPr>
            <a:picLocks noChangeAspect="1"/>
          </p:cNvPicPr>
          <p:nvPr/>
        </p:nvPicPr>
        <p:blipFill rotWithShape="1">
          <a:blip r:embed="rId2"/>
          <a:srcRect t="12024" b="12971"/>
          <a:stretch/>
        </p:blipFill>
        <p:spPr>
          <a:xfrm>
            <a:off x="0" y="1247614"/>
            <a:ext cx="12192000" cy="5145361"/>
          </a:xfrm>
          <a:prstGeom prst="rect">
            <a:avLst/>
          </a:prstGeom>
        </p:spPr>
      </p:pic>
      <p:sp>
        <p:nvSpPr>
          <p:cNvPr id="2" name="Title 1">
            <a:extLst>
              <a:ext uri="{FF2B5EF4-FFF2-40B4-BE49-F238E27FC236}">
                <a16:creationId xmlns:a16="http://schemas.microsoft.com/office/drawing/2014/main" id="{CBB0B347-014B-E140-9F40-C0709DD4D187}"/>
              </a:ext>
            </a:extLst>
          </p:cNvPr>
          <p:cNvSpPr>
            <a:spLocks noGrp="1"/>
          </p:cNvSpPr>
          <p:nvPr>
            <p:ph type="title"/>
          </p:nvPr>
        </p:nvSpPr>
        <p:spPr/>
        <p:txBody>
          <a:bodyPr/>
          <a:lstStyle/>
          <a:p>
            <a:r>
              <a:rPr lang="en-US" dirty="0"/>
              <a:t>Hard Cases for a Linear Classifier</a:t>
            </a:r>
          </a:p>
        </p:txBody>
      </p:sp>
    </p:spTree>
    <p:extLst>
      <p:ext uri="{BB962C8B-B14F-4D97-AF65-F5344CB8AC3E}">
        <p14:creationId xmlns:p14="http://schemas.microsoft.com/office/powerpoint/2010/main" val="3753179105"/>
      </p:ext>
    </p:extLst>
  </p:cSld>
  <p:clrMapOvr>
    <a:masterClrMapping/>
  </p:clrMapOvr>
</p:sld>
</file>

<file path=ppt/slides/slide5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5" name="Picture 4">
            <a:extLst>
              <a:ext uri="{FF2B5EF4-FFF2-40B4-BE49-F238E27FC236}">
                <a16:creationId xmlns:a16="http://schemas.microsoft.com/office/drawing/2014/main" id="{2F8715A7-A91E-47B8-A0E1-CB1B2FBEA726}"/>
              </a:ext>
            </a:extLst>
          </p:cNvPr>
          <p:cNvPicPr>
            <a:picLocks noChangeAspect="1"/>
          </p:cNvPicPr>
          <p:nvPr/>
        </p:nvPicPr>
        <p:blipFill rotWithShape="1">
          <a:blip r:embed="rId2"/>
          <a:srcRect b="14452"/>
          <a:stretch/>
        </p:blipFill>
        <p:spPr>
          <a:xfrm>
            <a:off x="224652" y="742191"/>
            <a:ext cx="11163641" cy="5373618"/>
          </a:xfrm>
          <a:prstGeom prst="rect">
            <a:avLst/>
          </a:prstGeom>
        </p:spPr>
      </p:pic>
    </p:spTree>
    <p:extLst>
      <p:ext uri="{BB962C8B-B14F-4D97-AF65-F5344CB8AC3E}">
        <p14:creationId xmlns:p14="http://schemas.microsoft.com/office/powerpoint/2010/main" val="998144473"/>
      </p:ext>
    </p:extLst>
  </p:cSld>
  <p:clrMapOvr>
    <a:masterClrMapping/>
  </p:clrMapOvr>
</p:sld>
</file>

<file path=ppt/slides/slide5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Picture 3">
            <a:extLst>
              <a:ext uri="{FF2B5EF4-FFF2-40B4-BE49-F238E27FC236}">
                <a16:creationId xmlns:a16="http://schemas.microsoft.com/office/drawing/2014/main" id="{309F5217-DE65-4152-BD2C-E67BFEBA6F6F}"/>
              </a:ext>
            </a:extLst>
          </p:cNvPr>
          <p:cNvPicPr>
            <a:picLocks noChangeAspect="1"/>
          </p:cNvPicPr>
          <p:nvPr/>
        </p:nvPicPr>
        <p:blipFill rotWithShape="1">
          <a:blip r:embed="rId2"/>
          <a:srcRect b="12971"/>
          <a:stretch/>
        </p:blipFill>
        <p:spPr>
          <a:xfrm>
            <a:off x="368241" y="565037"/>
            <a:ext cx="11697190" cy="5727926"/>
          </a:xfrm>
          <a:prstGeom prst="rect">
            <a:avLst/>
          </a:prstGeom>
        </p:spPr>
      </p:pic>
    </p:spTree>
    <p:extLst>
      <p:ext uri="{BB962C8B-B14F-4D97-AF65-F5344CB8AC3E}">
        <p14:creationId xmlns:p14="http://schemas.microsoft.com/office/powerpoint/2010/main" val="3140374005"/>
      </p:ext>
    </p:extLst>
  </p:cSld>
  <p:clrMapOvr>
    <a:masterClrMapping/>
  </p:clrMapOvr>
</p:sld>
</file>

<file path=ppt/slides/slide5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a:extLst>
              <a:ext uri="{FF2B5EF4-FFF2-40B4-BE49-F238E27FC236}">
                <a16:creationId xmlns:a16="http://schemas.microsoft.com/office/drawing/2014/main" id="{03BA92C7-839E-4DE4-B547-286AA41B6C2E}"/>
              </a:ext>
            </a:extLst>
          </p:cNvPr>
          <p:cNvSpPr>
            <a:spLocks noGrp="1"/>
          </p:cNvSpPr>
          <p:nvPr>
            <p:ph idx="1"/>
          </p:nvPr>
        </p:nvSpPr>
        <p:spPr/>
        <p:txBody>
          <a:bodyPr>
            <a:normAutofit/>
          </a:bodyPr>
          <a:lstStyle/>
          <a:p>
            <a:r>
              <a:rPr lang="en-US" dirty="0"/>
              <a:t>Learning methods</a:t>
            </a:r>
          </a:p>
          <a:p>
            <a:pPr lvl="1"/>
            <a:r>
              <a:rPr lang="en-US" dirty="0"/>
              <a:t>k-Nearest Neighbors</a:t>
            </a:r>
          </a:p>
          <a:p>
            <a:pPr lvl="1"/>
            <a:r>
              <a:rPr lang="en-US" b="1" dirty="0"/>
              <a:t>Linear classification</a:t>
            </a:r>
          </a:p>
          <a:p>
            <a:endParaRPr lang="en-US" dirty="0"/>
          </a:p>
          <a:p>
            <a:r>
              <a:rPr lang="en-US" dirty="0"/>
              <a:t>Classifier outputs a </a:t>
            </a:r>
            <a:r>
              <a:rPr lang="en-US" b="1" dirty="0"/>
              <a:t>score function</a:t>
            </a:r>
            <a:r>
              <a:rPr lang="en-US" dirty="0"/>
              <a:t> giving a score to each class</a:t>
            </a:r>
          </a:p>
          <a:p>
            <a:r>
              <a:rPr lang="en-US" dirty="0"/>
              <a:t>How do we define how good a classifier is based on the training data? (Spoiler: define a </a:t>
            </a:r>
            <a:r>
              <a:rPr lang="en-US" i="1" dirty="0"/>
              <a:t>loss function</a:t>
            </a:r>
            <a:r>
              <a:rPr lang="en-US" dirty="0"/>
              <a:t>)</a:t>
            </a:r>
            <a:endParaRPr lang="en-US" i="1" dirty="0"/>
          </a:p>
        </p:txBody>
      </p:sp>
      <p:sp>
        <p:nvSpPr>
          <p:cNvPr id="2" name="Title 1">
            <a:extLst>
              <a:ext uri="{FF2B5EF4-FFF2-40B4-BE49-F238E27FC236}">
                <a16:creationId xmlns:a16="http://schemas.microsoft.com/office/drawing/2014/main" id="{35C373BC-B47C-4C23-A85F-645073A0ED84}"/>
              </a:ext>
            </a:extLst>
          </p:cNvPr>
          <p:cNvSpPr>
            <a:spLocks noGrp="1"/>
          </p:cNvSpPr>
          <p:nvPr>
            <p:ph type="title"/>
          </p:nvPr>
        </p:nvSpPr>
        <p:spPr/>
        <p:txBody>
          <a:bodyPr/>
          <a:lstStyle/>
          <a:p>
            <a:r>
              <a:rPr lang="en-US" dirty="0"/>
              <a:t>Recap</a:t>
            </a:r>
          </a:p>
        </p:txBody>
      </p:sp>
    </p:spTree>
    <p:extLst>
      <p:ext uri="{BB962C8B-B14F-4D97-AF65-F5344CB8AC3E}">
        <p14:creationId xmlns:p14="http://schemas.microsoft.com/office/powerpoint/2010/main" val="1073531642"/>
      </p:ext>
    </p:extLst>
  </p:cSld>
  <p:clrMapOvr>
    <a:masterClrMapping/>
  </p:clrMapOvr>
</p:sld>
</file>

<file path=ppt/slides/slide5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DD488B36-4C0D-45EB-AD6B-9478E07CDFF4}"/>
              </a:ext>
            </a:extLst>
          </p:cNvPr>
          <p:cNvSpPr>
            <a:spLocks noGrp="1"/>
          </p:cNvSpPr>
          <p:nvPr>
            <p:ph type="title"/>
          </p:nvPr>
        </p:nvSpPr>
        <p:spPr/>
        <p:txBody>
          <a:bodyPr/>
          <a:lstStyle/>
          <a:p>
            <a:r>
              <a:rPr lang="en-US" dirty="0"/>
              <a:t>Linear classification</a:t>
            </a:r>
          </a:p>
        </p:txBody>
      </p:sp>
      <p:pic>
        <p:nvPicPr>
          <p:cNvPr id="4" name="Picture 3">
            <a:extLst>
              <a:ext uri="{FF2B5EF4-FFF2-40B4-BE49-F238E27FC236}">
                <a16:creationId xmlns:a16="http://schemas.microsoft.com/office/drawing/2014/main" id="{02E0B023-131F-427E-A275-0D41AB2EA5E4}"/>
              </a:ext>
            </a:extLst>
          </p:cNvPr>
          <p:cNvPicPr>
            <a:picLocks noChangeAspect="1"/>
          </p:cNvPicPr>
          <p:nvPr/>
        </p:nvPicPr>
        <p:blipFill>
          <a:blip r:embed="rId2"/>
          <a:stretch>
            <a:fillRect/>
          </a:stretch>
        </p:blipFill>
        <p:spPr>
          <a:xfrm>
            <a:off x="1127096" y="1278991"/>
            <a:ext cx="10877491" cy="4800599"/>
          </a:xfrm>
          <a:prstGeom prst="rect">
            <a:avLst/>
          </a:prstGeom>
        </p:spPr>
      </p:pic>
      <p:sp>
        <p:nvSpPr>
          <p:cNvPr id="3" name="TextBox 2">
            <a:extLst>
              <a:ext uri="{FF2B5EF4-FFF2-40B4-BE49-F238E27FC236}">
                <a16:creationId xmlns:a16="http://schemas.microsoft.com/office/drawing/2014/main" id="{77CEBD71-A042-4ECB-9C3C-21C8476CB3D3}"/>
              </a:ext>
            </a:extLst>
          </p:cNvPr>
          <p:cNvSpPr txBox="1"/>
          <p:nvPr/>
        </p:nvSpPr>
        <p:spPr>
          <a:xfrm>
            <a:off x="2811652" y="5817980"/>
            <a:ext cx="2230419" cy="523220"/>
          </a:xfrm>
          <a:prstGeom prst="rect">
            <a:avLst/>
          </a:prstGeom>
          <a:noFill/>
        </p:spPr>
        <p:txBody>
          <a:bodyPr wrap="none" rtlCol="0">
            <a:spAutoFit/>
          </a:bodyPr>
          <a:lstStyle/>
          <a:p>
            <a:pPr algn="ctr"/>
            <a:r>
              <a:rPr lang="en-US" sz="2800" dirty="0"/>
              <a:t>Output scores</a:t>
            </a:r>
          </a:p>
        </p:txBody>
      </p:sp>
    </p:spTree>
    <p:extLst>
      <p:ext uri="{BB962C8B-B14F-4D97-AF65-F5344CB8AC3E}">
        <p14:creationId xmlns:p14="http://schemas.microsoft.com/office/powerpoint/2010/main" val="1993806776"/>
      </p:ext>
    </p:extLst>
  </p:cSld>
  <p:clrMapOvr>
    <a:masterClrMapping/>
  </p:clrMapOvr>
</p:sld>
</file>

<file path=ppt/slides/slide5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Picture 3">
            <a:extLst>
              <a:ext uri="{FF2B5EF4-FFF2-40B4-BE49-F238E27FC236}">
                <a16:creationId xmlns:a16="http://schemas.microsoft.com/office/drawing/2014/main" id="{108F9F29-C8C1-4D1A-BD46-87D2DDCB8BCE}"/>
              </a:ext>
            </a:extLst>
          </p:cNvPr>
          <p:cNvPicPr>
            <a:picLocks noChangeAspect="1"/>
          </p:cNvPicPr>
          <p:nvPr/>
        </p:nvPicPr>
        <p:blipFill rotWithShape="1">
          <a:blip r:embed="rId2"/>
          <a:srcRect b="8527"/>
          <a:stretch/>
        </p:blipFill>
        <p:spPr>
          <a:xfrm>
            <a:off x="815488" y="941940"/>
            <a:ext cx="10561023" cy="5435611"/>
          </a:xfrm>
          <a:prstGeom prst="rect">
            <a:avLst/>
          </a:prstGeom>
        </p:spPr>
      </p:pic>
      <p:sp>
        <p:nvSpPr>
          <p:cNvPr id="2" name="Title 1">
            <a:extLst>
              <a:ext uri="{FF2B5EF4-FFF2-40B4-BE49-F238E27FC236}">
                <a16:creationId xmlns:a16="http://schemas.microsoft.com/office/drawing/2014/main" id="{E00D845B-19DD-164B-A9BF-829735CB1146}"/>
              </a:ext>
            </a:extLst>
          </p:cNvPr>
          <p:cNvSpPr>
            <a:spLocks noGrp="1"/>
          </p:cNvSpPr>
          <p:nvPr>
            <p:ph type="title"/>
          </p:nvPr>
        </p:nvSpPr>
        <p:spPr/>
        <p:txBody>
          <a:bodyPr/>
          <a:lstStyle/>
          <a:p>
            <a:r>
              <a:rPr lang="en-US" dirty="0"/>
              <a:t>Loss Functions</a:t>
            </a:r>
          </a:p>
        </p:txBody>
      </p:sp>
    </p:spTree>
    <p:extLst>
      <p:ext uri="{BB962C8B-B14F-4D97-AF65-F5344CB8AC3E}">
        <p14:creationId xmlns:p14="http://schemas.microsoft.com/office/powerpoint/2010/main" val="2578181685"/>
      </p:ext>
    </p:extLst>
  </p:cSld>
  <p:clrMapOvr>
    <a:masterClrMapping/>
  </p:clrMapOvr>
</p:sld>
</file>

<file path=ppt/slides/slide5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idx="1"/>
          </p:nvPr>
        </p:nvSpPr>
        <p:spPr/>
        <p:txBody>
          <a:bodyPr>
            <a:normAutofit/>
          </a:bodyPr>
          <a:lstStyle/>
          <a:p>
            <a:r>
              <a:rPr lang="en-US" dirty="0"/>
              <a:t>Given ground truth labels (</a:t>
            </a:r>
            <a:r>
              <a:rPr lang="en-US" i="1" dirty="0" err="1"/>
              <a:t>y</a:t>
            </a:r>
            <a:r>
              <a:rPr lang="en-US" i="1" baseline="-25000" dirty="0" err="1"/>
              <a:t>i</a:t>
            </a:r>
            <a:r>
              <a:rPr lang="en-US" dirty="0"/>
              <a:t>), scores </a:t>
            </a:r>
            <a:r>
              <a:rPr lang="en-US" i="1" dirty="0"/>
              <a:t>f</a:t>
            </a:r>
            <a:r>
              <a:rPr lang="en-US" dirty="0"/>
              <a:t>(</a:t>
            </a:r>
            <a:r>
              <a:rPr lang="en-US" i="1" dirty="0"/>
              <a:t>x</a:t>
            </a:r>
            <a:r>
              <a:rPr lang="en-US" i="1" baseline="-25000" dirty="0"/>
              <a:t>i</a:t>
            </a:r>
            <a:r>
              <a:rPr lang="en-US" dirty="0"/>
              <a:t>, </a:t>
            </a:r>
            <a:r>
              <a:rPr lang="en-US" b="1" dirty="0"/>
              <a:t>W</a:t>
            </a:r>
            <a:r>
              <a:rPr lang="en-US" dirty="0"/>
              <a:t>)</a:t>
            </a:r>
          </a:p>
          <a:p>
            <a:pPr lvl="1"/>
            <a:r>
              <a:rPr lang="en-US" dirty="0"/>
              <a:t>how unhappy are we with the scores?</a:t>
            </a:r>
          </a:p>
          <a:p>
            <a:pPr lvl="1"/>
            <a:endParaRPr lang="en-US" dirty="0"/>
          </a:p>
          <a:p>
            <a:r>
              <a:rPr lang="en-US" dirty="0"/>
              <a:t>Loss function or objective/cost function measures unhappiness</a:t>
            </a:r>
          </a:p>
          <a:p>
            <a:endParaRPr lang="en-US" dirty="0"/>
          </a:p>
          <a:p>
            <a:r>
              <a:rPr lang="en-US" dirty="0"/>
              <a:t>During training, </a:t>
            </a:r>
            <a:r>
              <a:rPr lang="en-US" b="1" dirty="0"/>
              <a:t>want to find the parameters W that minimizes the loss function</a:t>
            </a:r>
          </a:p>
        </p:txBody>
      </p:sp>
      <p:sp>
        <p:nvSpPr>
          <p:cNvPr id="2" name="Title 1"/>
          <p:cNvSpPr>
            <a:spLocks noGrp="1"/>
          </p:cNvSpPr>
          <p:nvPr>
            <p:ph type="title"/>
          </p:nvPr>
        </p:nvSpPr>
        <p:spPr/>
        <p:txBody>
          <a:bodyPr>
            <a:normAutofit/>
          </a:bodyPr>
          <a:lstStyle/>
          <a:p>
            <a:r>
              <a:rPr lang="en-US" dirty="0"/>
              <a:t>Loss function, cost/objective function</a:t>
            </a:r>
          </a:p>
        </p:txBody>
      </p:sp>
    </p:spTree>
    <p:extLst>
      <p:ext uri="{BB962C8B-B14F-4D97-AF65-F5344CB8AC3E}">
        <p14:creationId xmlns:p14="http://schemas.microsoft.com/office/powerpoint/2010/main" val="1583690283"/>
      </p:ext>
    </p:extLst>
  </p:cSld>
  <p:clrMapOvr>
    <a:masterClrMapping/>
  </p:clrMapOvr>
</p:sld>
</file>

<file path=ppt/slides/slide5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a:extLst>
              <a:ext uri="{FF2B5EF4-FFF2-40B4-BE49-F238E27FC236}">
                <a16:creationId xmlns:a16="http://schemas.microsoft.com/office/drawing/2014/main" id="{C4182564-8924-43E4-A7CB-CD708E12523C}"/>
              </a:ext>
            </a:extLst>
          </p:cNvPr>
          <p:cNvSpPr>
            <a:spLocks noGrp="1"/>
          </p:cNvSpPr>
          <p:nvPr>
            <p:ph idx="1"/>
          </p:nvPr>
        </p:nvSpPr>
        <p:spPr>
          <a:xfrm>
            <a:off x="377242" y="1367757"/>
            <a:ext cx="6504006" cy="4903335"/>
          </a:xfrm>
        </p:spPr>
        <p:txBody>
          <a:bodyPr>
            <a:normAutofit/>
          </a:bodyPr>
          <a:lstStyle/>
          <a:p>
            <a:r>
              <a:rPr lang="en-US" dirty="0"/>
              <a:t>Two classes (e.g., “cat” and “not cat”)</a:t>
            </a:r>
          </a:p>
          <a:p>
            <a:pPr lvl="1"/>
            <a:r>
              <a:rPr lang="en-US" dirty="0"/>
              <a:t>AKA “positive” and “negative” classes</a:t>
            </a:r>
          </a:p>
        </p:txBody>
      </p:sp>
      <p:sp>
        <p:nvSpPr>
          <p:cNvPr id="2" name="Title 1">
            <a:extLst>
              <a:ext uri="{FF2B5EF4-FFF2-40B4-BE49-F238E27FC236}">
                <a16:creationId xmlns:a16="http://schemas.microsoft.com/office/drawing/2014/main" id="{8449F048-9C57-4D9C-A607-1843FC72E962}"/>
              </a:ext>
            </a:extLst>
          </p:cNvPr>
          <p:cNvSpPr>
            <a:spLocks noGrp="1"/>
          </p:cNvSpPr>
          <p:nvPr>
            <p:ph type="title"/>
          </p:nvPr>
        </p:nvSpPr>
        <p:spPr/>
        <p:txBody>
          <a:bodyPr>
            <a:normAutofit/>
          </a:bodyPr>
          <a:lstStyle/>
          <a:p>
            <a:r>
              <a:rPr lang="en-US" dirty="0"/>
              <a:t>Simpler example: binary classification</a:t>
            </a:r>
          </a:p>
        </p:txBody>
      </p:sp>
      <p:grpSp>
        <p:nvGrpSpPr>
          <p:cNvPr id="5" name="Group 4">
            <a:extLst>
              <a:ext uri="{FF2B5EF4-FFF2-40B4-BE49-F238E27FC236}">
                <a16:creationId xmlns:a16="http://schemas.microsoft.com/office/drawing/2014/main" id="{3F65A80F-5105-D445-8B54-09E03C0F848D}"/>
              </a:ext>
            </a:extLst>
          </p:cNvPr>
          <p:cNvGrpSpPr/>
          <p:nvPr/>
        </p:nvGrpSpPr>
        <p:grpSpPr>
          <a:xfrm>
            <a:off x="5580681" y="2703009"/>
            <a:ext cx="5771892" cy="3759499"/>
            <a:chOff x="3124200" y="2997477"/>
            <a:chExt cx="5771892" cy="3759499"/>
          </a:xfrm>
        </p:grpSpPr>
        <p:pic>
          <p:nvPicPr>
            <p:cNvPr id="4098" name="Picture 2" descr="Image result for cat">
              <a:extLst>
                <a:ext uri="{FF2B5EF4-FFF2-40B4-BE49-F238E27FC236}">
                  <a16:creationId xmlns:a16="http://schemas.microsoft.com/office/drawing/2014/main" id="{09394963-3A7C-402D-BEEE-339A94748EC0}"/>
                </a:ext>
              </a:extLst>
            </p:cNvPr>
            <p:cNvPicPr>
              <a:picLocks noChangeAspect="1" noChangeArrowheads="1"/>
            </p:cNvPicPr>
            <p:nvPr/>
          </p:nvPicPr>
          <p:blipFill>
            <a:blip r:embed="rId3" cstate="print">
              <a:extLst>
                <a:ext uri="{28A0092B-C50C-407E-A947-70E740481C1C}">
                  <a14:useLocalDpi xmlns:a14="http://schemas.microsoft.com/office/drawing/2010/main" val="0"/>
                </a:ext>
              </a:extLst>
            </a:blip>
            <a:srcRect/>
            <a:stretch>
              <a:fillRect/>
            </a:stretch>
          </p:blipFill>
          <p:spPr bwMode="auto">
            <a:xfrm>
              <a:off x="3124200" y="2997477"/>
              <a:ext cx="2133600" cy="1419168"/>
            </a:xfrm>
            <a:prstGeom prst="rect">
              <a:avLst/>
            </a:prstGeom>
            <a:noFill/>
            <a:extLst>
              <a:ext uri="{909E8E84-426E-40DD-AFC4-6F175D3DCCD1}">
                <a14:hiddenFill xmlns:a14="http://schemas.microsoft.com/office/drawing/2010/main">
                  <a:solidFill>
                    <a:srgbClr val="FFFFFF"/>
                  </a:solidFill>
                </a14:hiddenFill>
              </a:ext>
            </a:extLst>
          </p:spPr>
        </p:pic>
        <p:pic>
          <p:nvPicPr>
            <p:cNvPr id="4100" name="Picture 4" descr="Image result for dog">
              <a:extLst>
                <a:ext uri="{FF2B5EF4-FFF2-40B4-BE49-F238E27FC236}">
                  <a16:creationId xmlns:a16="http://schemas.microsoft.com/office/drawing/2014/main" id="{5B75738F-036D-4BF6-96B2-7ED6B8094BFF}"/>
                </a:ext>
              </a:extLst>
            </p:cNvPr>
            <p:cNvPicPr>
              <a:picLocks noChangeAspect="1" noChangeArrowheads="1"/>
            </p:cNvPicPr>
            <p:nvPr/>
          </p:nvPicPr>
          <p:blipFill>
            <a:blip r:embed="rId4" cstate="print">
              <a:extLst>
                <a:ext uri="{28A0092B-C50C-407E-A947-70E740481C1C}">
                  <a14:useLocalDpi xmlns:a14="http://schemas.microsoft.com/office/drawing/2010/main" val="0"/>
                </a:ext>
              </a:extLst>
            </a:blip>
            <a:srcRect/>
            <a:stretch>
              <a:fillRect/>
            </a:stretch>
          </p:blipFill>
          <p:spPr bwMode="auto">
            <a:xfrm>
              <a:off x="6381494" y="3002181"/>
              <a:ext cx="2514598" cy="1414464"/>
            </a:xfrm>
            <a:prstGeom prst="rect">
              <a:avLst/>
            </a:prstGeom>
            <a:noFill/>
            <a:extLst>
              <a:ext uri="{909E8E84-426E-40DD-AFC4-6F175D3DCCD1}">
                <a14:hiddenFill xmlns:a14="http://schemas.microsoft.com/office/drawing/2010/main">
                  <a:solidFill>
                    <a:srgbClr val="FFFFFF"/>
                  </a:solidFill>
                </a14:hiddenFill>
              </a:ext>
            </a:extLst>
          </p:spPr>
        </p:pic>
        <p:sp>
          <p:nvSpPr>
            <p:cNvPr id="4" name="TextBox 3">
              <a:extLst>
                <a:ext uri="{FF2B5EF4-FFF2-40B4-BE49-F238E27FC236}">
                  <a16:creationId xmlns:a16="http://schemas.microsoft.com/office/drawing/2014/main" id="{CE52B536-5A49-44DF-ABCA-65C490C3C414}"/>
                </a:ext>
              </a:extLst>
            </p:cNvPr>
            <p:cNvSpPr txBox="1"/>
            <p:nvPr/>
          </p:nvSpPr>
          <p:spPr>
            <a:xfrm>
              <a:off x="3762326" y="6172201"/>
              <a:ext cx="685637" cy="584775"/>
            </a:xfrm>
            <a:prstGeom prst="rect">
              <a:avLst/>
            </a:prstGeom>
            <a:noFill/>
          </p:spPr>
          <p:txBody>
            <a:bodyPr wrap="none" rtlCol="0">
              <a:spAutoFit/>
            </a:bodyPr>
            <a:lstStyle/>
            <a:p>
              <a:pPr algn="ctr"/>
              <a:r>
                <a:rPr lang="en-US" sz="3200" dirty="0">
                  <a:solidFill>
                    <a:srgbClr val="3333FF"/>
                  </a:solidFill>
                </a:rPr>
                <a:t>cat</a:t>
              </a:r>
            </a:p>
          </p:txBody>
        </p:sp>
        <p:sp>
          <p:nvSpPr>
            <p:cNvPr id="7" name="TextBox 6">
              <a:extLst>
                <a:ext uri="{FF2B5EF4-FFF2-40B4-BE49-F238E27FC236}">
                  <a16:creationId xmlns:a16="http://schemas.microsoft.com/office/drawing/2014/main" id="{833B25BD-90D7-41E2-9CD6-D35C94E98588}"/>
                </a:ext>
              </a:extLst>
            </p:cNvPr>
            <p:cNvSpPr txBox="1"/>
            <p:nvPr/>
          </p:nvSpPr>
          <p:spPr>
            <a:xfrm>
              <a:off x="6936530" y="6172201"/>
              <a:ext cx="1290738" cy="584775"/>
            </a:xfrm>
            <a:prstGeom prst="rect">
              <a:avLst/>
            </a:prstGeom>
            <a:noFill/>
          </p:spPr>
          <p:txBody>
            <a:bodyPr wrap="none" rtlCol="0">
              <a:spAutoFit/>
            </a:bodyPr>
            <a:lstStyle/>
            <a:p>
              <a:pPr algn="ctr"/>
              <a:r>
                <a:rPr lang="en-US" sz="3200" dirty="0">
                  <a:solidFill>
                    <a:srgbClr val="FF0000"/>
                  </a:solidFill>
                </a:rPr>
                <a:t>not cat</a:t>
              </a:r>
            </a:p>
          </p:txBody>
        </p:sp>
        <p:pic>
          <p:nvPicPr>
            <p:cNvPr id="6" name="Picture 5" descr="A llama in a grassy field&#10;&#10;Description generated with very high confidence">
              <a:extLst>
                <a:ext uri="{FF2B5EF4-FFF2-40B4-BE49-F238E27FC236}">
                  <a16:creationId xmlns:a16="http://schemas.microsoft.com/office/drawing/2014/main" id="{1A4C761F-0A3A-4199-9070-E378BC064D67}"/>
                </a:ext>
              </a:extLst>
            </p:cNvPr>
            <p:cNvPicPr>
              <a:picLocks noChangeAspect="1"/>
            </p:cNvPicPr>
            <p:nvPr/>
          </p:nvPicPr>
          <p:blipFill>
            <a:blip r:embed="rId5" cstate="print">
              <a:extLst>
                <a:ext uri="{28A0092B-C50C-407E-A947-70E740481C1C}">
                  <a14:useLocalDpi xmlns:a14="http://schemas.microsoft.com/office/drawing/2010/main" val="0"/>
                </a:ext>
              </a:extLst>
            </a:blip>
            <a:stretch>
              <a:fillRect/>
            </a:stretch>
          </p:blipFill>
          <p:spPr>
            <a:xfrm>
              <a:off x="6384626" y="4558362"/>
              <a:ext cx="2511466" cy="1674310"/>
            </a:xfrm>
            <a:prstGeom prst="rect">
              <a:avLst/>
            </a:prstGeom>
          </p:spPr>
        </p:pic>
        <p:pic>
          <p:nvPicPr>
            <p:cNvPr id="9" name="Picture 8" descr="A close up of a cat&#10;&#10;Description generated with very high confidence">
              <a:extLst>
                <a:ext uri="{FF2B5EF4-FFF2-40B4-BE49-F238E27FC236}">
                  <a16:creationId xmlns:a16="http://schemas.microsoft.com/office/drawing/2014/main" id="{31EDC093-7C29-46D0-8A57-AA79189DB79A}"/>
                </a:ext>
              </a:extLst>
            </p:cNvPr>
            <p:cNvPicPr>
              <a:picLocks noChangeAspect="1"/>
            </p:cNvPicPr>
            <p:nvPr/>
          </p:nvPicPr>
          <p:blipFill>
            <a:blip r:embed="rId6" cstate="print">
              <a:extLst>
                <a:ext uri="{28A0092B-C50C-407E-A947-70E740481C1C}">
                  <a14:useLocalDpi xmlns:a14="http://schemas.microsoft.com/office/drawing/2010/main" val="0"/>
                </a:ext>
              </a:extLst>
            </a:blip>
            <a:stretch>
              <a:fillRect/>
            </a:stretch>
          </p:blipFill>
          <p:spPr>
            <a:xfrm>
              <a:off x="3124200" y="4596825"/>
              <a:ext cx="2133600" cy="1601564"/>
            </a:xfrm>
            <a:prstGeom prst="rect">
              <a:avLst/>
            </a:prstGeom>
          </p:spPr>
        </p:pic>
      </p:grpSp>
    </p:spTree>
    <p:extLst>
      <p:ext uri="{BB962C8B-B14F-4D97-AF65-F5344CB8AC3E}">
        <p14:creationId xmlns:p14="http://schemas.microsoft.com/office/powerpoint/2010/main" val="3352355079"/>
      </p:ext>
    </p:extLst>
  </p:cSld>
  <p:clrMapOvr>
    <a:masterClrMapping/>
  </p:clrMapOvr>
</p:sld>
</file>

<file path=ppt/slides/slide5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aphicFrame>
        <p:nvGraphicFramePr>
          <p:cNvPr id="4098" name="Object 6"/>
          <p:cNvGraphicFramePr>
            <a:graphicFrameLocks noGrp="1" noChangeAspect="1"/>
          </p:cNvGraphicFramePr>
          <p:nvPr>
            <p:ph idx="1"/>
          </p:nvPr>
        </p:nvGraphicFramePr>
        <p:xfrm>
          <a:off x="5137903" y="4430671"/>
          <a:ext cx="1701800" cy="457200"/>
        </p:xfrm>
        <a:graphic>
          <a:graphicData uri="http://schemas.openxmlformats.org/presentationml/2006/ole">
            <mc:AlternateContent xmlns:mc="http://schemas.openxmlformats.org/markup-compatibility/2006">
              <mc:Choice xmlns:v="urn:schemas-microsoft-com:vml" Requires="v">
                <p:oleObj spid="_x0000_s4108" name="Equation" r:id="rId4" imgW="1701720" imgH="457200" progId="Equation.3">
                  <p:embed/>
                </p:oleObj>
              </mc:Choice>
              <mc:Fallback>
                <p:oleObj name="Equation" r:id="rId4" imgW="1701720" imgH="457200" progId="Equation.3">
                  <p:embed/>
                  <p:pic>
                    <p:nvPicPr>
                      <p:cNvPr id="4098" name="Object 6"/>
                      <p:cNvPicPr>
                        <a:picLocks noChangeAspect="1" noChangeArrowheads="1"/>
                      </p:cNvPicPr>
                      <p:nvPr/>
                    </p:nvPicPr>
                    <p:blipFill>
                      <a:blip r:embed="rId5">
                        <a:extLst>
                          <a:ext uri="{28A0092B-C50C-407E-A947-70E740481C1C}">
                            <a14:useLocalDpi xmlns:a14="http://schemas.microsoft.com/office/drawing/2010/main" val="0"/>
                          </a:ext>
                        </a:extLst>
                      </a:blip>
                      <a:srcRect/>
                      <a:stretch>
                        <a:fillRect/>
                      </a:stretch>
                    </p:blipFill>
                    <p:spPr bwMode="auto">
                      <a:xfrm>
                        <a:off x="5137903" y="4430671"/>
                        <a:ext cx="1701800" cy="457200"/>
                      </a:xfrm>
                      <a:prstGeom prst="rect">
                        <a:avLst/>
                      </a:prstGeom>
                      <a:noFill/>
                      <a:extLst>
                        <a:ext uri="{909E8E84-426E-40dd-AFC4-6F175D3DCCD1}">
                          <a14:hiddenFill xmlns="" xmlns:a14="http://schemas.microsoft.com/office/drawing/2010/main">
                            <a:solidFill>
                              <a:srgbClr val="FFFFFF"/>
                            </a:solidFill>
                          </a14:hiddenFill>
                        </a:ext>
                      </a:extLst>
                    </p:spPr>
                  </p:pic>
                </p:oleObj>
              </mc:Fallback>
            </mc:AlternateContent>
          </a:graphicData>
        </a:graphic>
      </p:graphicFrame>
      <p:sp>
        <p:nvSpPr>
          <p:cNvPr id="4099" name="Rectangle 2"/>
          <p:cNvSpPr>
            <a:spLocks noGrp="1" noChangeArrowheads="1"/>
          </p:cNvSpPr>
          <p:nvPr>
            <p:ph type="title"/>
          </p:nvPr>
        </p:nvSpPr>
        <p:spPr/>
        <p:txBody>
          <a:bodyPr/>
          <a:lstStyle/>
          <a:p>
            <a:r>
              <a:rPr lang="en-US" dirty="0"/>
              <a:t>Linear classifiers</a:t>
            </a:r>
          </a:p>
        </p:txBody>
      </p:sp>
      <p:sp>
        <p:nvSpPr>
          <p:cNvPr id="4101" name="Oval 8"/>
          <p:cNvSpPr>
            <a:spLocks noChangeArrowheads="1"/>
          </p:cNvSpPr>
          <p:nvPr/>
        </p:nvSpPr>
        <p:spPr bwMode="auto">
          <a:xfrm>
            <a:off x="6345265" y="3249479"/>
            <a:ext cx="152400" cy="152400"/>
          </a:xfrm>
          <a:prstGeom prst="ellipse">
            <a:avLst/>
          </a:prstGeom>
          <a:solidFill>
            <a:srgbClr val="3333FF"/>
          </a:solidFill>
          <a:ln w="9525">
            <a:solidFill>
              <a:schemeClr val="tx1"/>
            </a:solidFill>
            <a:round/>
            <a:headEnd/>
            <a:tailEnd/>
          </a:ln>
        </p:spPr>
        <p:txBody>
          <a:bodyPr wrap="none" anchor="ctr"/>
          <a:lstStyle/>
          <a:p>
            <a:endParaRPr lang="en-US"/>
          </a:p>
        </p:txBody>
      </p:sp>
      <p:sp>
        <p:nvSpPr>
          <p:cNvPr id="4102" name="Oval 9"/>
          <p:cNvSpPr>
            <a:spLocks noChangeArrowheads="1"/>
          </p:cNvSpPr>
          <p:nvPr/>
        </p:nvSpPr>
        <p:spPr bwMode="auto">
          <a:xfrm>
            <a:off x="7031065" y="3325679"/>
            <a:ext cx="152400" cy="152400"/>
          </a:xfrm>
          <a:prstGeom prst="ellipse">
            <a:avLst/>
          </a:prstGeom>
          <a:solidFill>
            <a:srgbClr val="3333FF"/>
          </a:solidFill>
          <a:ln w="9525">
            <a:solidFill>
              <a:schemeClr val="tx1"/>
            </a:solidFill>
            <a:round/>
            <a:headEnd/>
            <a:tailEnd/>
          </a:ln>
        </p:spPr>
        <p:txBody>
          <a:bodyPr wrap="none" anchor="ctr"/>
          <a:lstStyle/>
          <a:p>
            <a:endParaRPr lang="en-US"/>
          </a:p>
        </p:txBody>
      </p:sp>
      <p:sp>
        <p:nvSpPr>
          <p:cNvPr id="4103" name="Oval 10"/>
          <p:cNvSpPr>
            <a:spLocks noChangeArrowheads="1"/>
          </p:cNvSpPr>
          <p:nvPr/>
        </p:nvSpPr>
        <p:spPr bwMode="auto">
          <a:xfrm>
            <a:off x="7031065" y="4011479"/>
            <a:ext cx="152400" cy="152400"/>
          </a:xfrm>
          <a:prstGeom prst="ellipse">
            <a:avLst/>
          </a:prstGeom>
          <a:solidFill>
            <a:srgbClr val="3333FF"/>
          </a:solidFill>
          <a:ln w="9525">
            <a:solidFill>
              <a:schemeClr val="tx1"/>
            </a:solidFill>
            <a:round/>
            <a:headEnd/>
            <a:tailEnd/>
          </a:ln>
        </p:spPr>
        <p:txBody>
          <a:bodyPr wrap="none" anchor="ctr"/>
          <a:lstStyle/>
          <a:p>
            <a:endParaRPr lang="en-US"/>
          </a:p>
        </p:txBody>
      </p:sp>
      <p:sp>
        <p:nvSpPr>
          <p:cNvPr id="4104" name="Oval 11"/>
          <p:cNvSpPr>
            <a:spLocks noChangeArrowheads="1"/>
          </p:cNvSpPr>
          <p:nvPr/>
        </p:nvSpPr>
        <p:spPr bwMode="auto">
          <a:xfrm>
            <a:off x="6269065" y="3554279"/>
            <a:ext cx="152400" cy="152400"/>
          </a:xfrm>
          <a:prstGeom prst="ellipse">
            <a:avLst/>
          </a:prstGeom>
          <a:solidFill>
            <a:srgbClr val="3333FF"/>
          </a:solidFill>
          <a:ln w="9525">
            <a:solidFill>
              <a:schemeClr val="tx1"/>
            </a:solidFill>
            <a:round/>
            <a:headEnd/>
            <a:tailEnd/>
          </a:ln>
        </p:spPr>
        <p:txBody>
          <a:bodyPr wrap="none" anchor="ctr"/>
          <a:lstStyle/>
          <a:p>
            <a:endParaRPr lang="en-US"/>
          </a:p>
        </p:txBody>
      </p:sp>
      <p:sp>
        <p:nvSpPr>
          <p:cNvPr id="4105" name="Oval 12"/>
          <p:cNvSpPr>
            <a:spLocks noChangeArrowheads="1"/>
          </p:cNvSpPr>
          <p:nvPr/>
        </p:nvSpPr>
        <p:spPr bwMode="auto">
          <a:xfrm>
            <a:off x="7793065" y="3401879"/>
            <a:ext cx="152400" cy="152400"/>
          </a:xfrm>
          <a:prstGeom prst="ellipse">
            <a:avLst/>
          </a:prstGeom>
          <a:solidFill>
            <a:srgbClr val="3333FF"/>
          </a:solidFill>
          <a:ln w="9525">
            <a:solidFill>
              <a:schemeClr val="tx1"/>
            </a:solidFill>
            <a:round/>
            <a:headEnd/>
            <a:tailEnd/>
          </a:ln>
        </p:spPr>
        <p:txBody>
          <a:bodyPr wrap="none" anchor="ctr"/>
          <a:lstStyle/>
          <a:p>
            <a:endParaRPr lang="en-US"/>
          </a:p>
        </p:txBody>
      </p:sp>
      <p:sp>
        <p:nvSpPr>
          <p:cNvPr id="4106" name="Oval 13"/>
          <p:cNvSpPr>
            <a:spLocks noChangeArrowheads="1"/>
          </p:cNvSpPr>
          <p:nvPr/>
        </p:nvSpPr>
        <p:spPr bwMode="auto">
          <a:xfrm>
            <a:off x="8402665" y="4240079"/>
            <a:ext cx="152400" cy="152400"/>
          </a:xfrm>
          <a:prstGeom prst="ellipse">
            <a:avLst/>
          </a:prstGeom>
          <a:solidFill>
            <a:srgbClr val="3333FF"/>
          </a:solidFill>
          <a:ln w="9525">
            <a:solidFill>
              <a:schemeClr val="tx1"/>
            </a:solidFill>
            <a:round/>
            <a:headEnd/>
            <a:tailEnd/>
          </a:ln>
        </p:spPr>
        <p:txBody>
          <a:bodyPr wrap="none" anchor="ctr"/>
          <a:lstStyle/>
          <a:p>
            <a:endParaRPr lang="en-US"/>
          </a:p>
        </p:txBody>
      </p:sp>
      <p:sp>
        <p:nvSpPr>
          <p:cNvPr id="4107" name="Oval 14"/>
          <p:cNvSpPr>
            <a:spLocks noChangeArrowheads="1"/>
          </p:cNvSpPr>
          <p:nvPr/>
        </p:nvSpPr>
        <p:spPr bwMode="auto">
          <a:xfrm>
            <a:off x="8631265" y="2335079"/>
            <a:ext cx="152400" cy="152400"/>
          </a:xfrm>
          <a:prstGeom prst="ellipse">
            <a:avLst/>
          </a:prstGeom>
          <a:solidFill>
            <a:srgbClr val="FF0000"/>
          </a:solidFill>
          <a:ln w="9525">
            <a:solidFill>
              <a:schemeClr val="tx1"/>
            </a:solidFill>
            <a:round/>
            <a:headEnd/>
            <a:tailEnd/>
          </a:ln>
        </p:spPr>
        <p:txBody>
          <a:bodyPr wrap="none" anchor="ctr"/>
          <a:lstStyle/>
          <a:p>
            <a:endParaRPr lang="en-US"/>
          </a:p>
        </p:txBody>
      </p:sp>
      <p:sp>
        <p:nvSpPr>
          <p:cNvPr id="4108" name="Oval 15"/>
          <p:cNvSpPr>
            <a:spLocks noChangeArrowheads="1"/>
          </p:cNvSpPr>
          <p:nvPr/>
        </p:nvSpPr>
        <p:spPr bwMode="auto">
          <a:xfrm>
            <a:off x="9393265" y="2639879"/>
            <a:ext cx="152400" cy="152400"/>
          </a:xfrm>
          <a:prstGeom prst="ellipse">
            <a:avLst/>
          </a:prstGeom>
          <a:solidFill>
            <a:srgbClr val="FF0000"/>
          </a:solidFill>
          <a:ln w="9525">
            <a:solidFill>
              <a:schemeClr val="tx1"/>
            </a:solidFill>
            <a:round/>
            <a:headEnd/>
            <a:tailEnd/>
          </a:ln>
        </p:spPr>
        <p:txBody>
          <a:bodyPr wrap="none" anchor="ctr"/>
          <a:lstStyle/>
          <a:p>
            <a:endParaRPr lang="en-US"/>
          </a:p>
        </p:txBody>
      </p:sp>
      <p:sp>
        <p:nvSpPr>
          <p:cNvPr id="4109" name="Oval 16"/>
          <p:cNvSpPr>
            <a:spLocks noChangeArrowheads="1"/>
          </p:cNvSpPr>
          <p:nvPr/>
        </p:nvSpPr>
        <p:spPr bwMode="auto">
          <a:xfrm>
            <a:off x="9621865" y="3325679"/>
            <a:ext cx="152400" cy="152400"/>
          </a:xfrm>
          <a:prstGeom prst="ellipse">
            <a:avLst/>
          </a:prstGeom>
          <a:solidFill>
            <a:srgbClr val="FF0000"/>
          </a:solidFill>
          <a:ln w="9525">
            <a:solidFill>
              <a:schemeClr val="tx1"/>
            </a:solidFill>
            <a:round/>
            <a:headEnd/>
            <a:tailEnd/>
          </a:ln>
        </p:spPr>
        <p:txBody>
          <a:bodyPr wrap="none" anchor="ctr"/>
          <a:lstStyle/>
          <a:p>
            <a:endParaRPr lang="en-US"/>
          </a:p>
        </p:txBody>
      </p:sp>
      <p:sp>
        <p:nvSpPr>
          <p:cNvPr id="4110" name="Oval 17"/>
          <p:cNvSpPr>
            <a:spLocks noChangeArrowheads="1"/>
          </p:cNvSpPr>
          <p:nvPr/>
        </p:nvSpPr>
        <p:spPr bwMode="auto">
          <a:xfrm>
            <a:off x="8936065" y="3325679"/>
            <a:ext cx="152400" cy="152400"/>
          </a:xfrm>
          <a:prstGeom prst="ellipse">
            <a:avLst/>
          </a:prstGeom>
          <a:solidFill>
            <a:srgbClr val="FF0000"/>
          </a:solidFill>
          <a:ln w="9525">
            <a:solidFill>
              <a:schemeClr val="tx1"/>
            </a:solidFill>
            <a:round/>
            <a:headEnd/>
            <a:tailEnd/>
          </a:ln>
        </p:spPr>
        <p:txBody>
          <a:bodyPr wrap="none" anchor="ctr"/>
          <a:lstStyle/>
          <a:p>
            <a:endParaRPr lang="en-US"/>
          </a:p>
        </p:txBody>
      </p:sp>
      <p:sp>
        <p:nvSpPr>
          <p:cNvPr id="4111" name="Oval 18"/>
          <p:cNvSpPr>
            <a:spLocks noChangeArrowheads="1"/>
          </p:cNvSpPr>
          <p:nvPr/>
        </p:nvSpPr>
        <p:spPr bwMode="auto">
          <a:xfrm>
            <a:off x="8174065" y="2030279"/>
            <a:ext cx="152400" cy="152400"/>
          </a:xfrm>
          <a:prstGeom prst="ellipse">
            <a:avLst/>
          </a:prstGeom>
          <a:solidFill>
            <a:srgbClr val="FF0000"/>
          </a:solidFill>
          <a:ln w="9525">
            <a:solidFill>
              <a:schemeClr val="tx1"/>
            </a:solidFill>
            <a:round/>
            <a:headEnd/>
            <a:tailEnd/>
          </a:ln>
        </p:spPr>
        <p:txBody>
          <a:bodyPr wrap="none" anchor="ctr"/>
          <a:lstStyle/>
          <a:p>
            <a:endParaRPr lang="en-US"/>
          </a:p>
        </p:txBody>
      </p:sp>
      <p:sp>
        <p:nvSpPr>
          <p:cNvPr id="4112" name="Oval 19"/>
          <p:cNvSpPr>
            <a:spLocks noChangeArrowheads="1"/>
          </p:cNvSpPr>
          <p:nvPr/>
        </p:nvSpPr>
        <p:spPr bwMode="auto">
          <a:xfrm>
            <a:off x="10231465" y="4087679"/>
            <a:ext cx="152400" cy="152400"/>
          </a:xfrm>
          <a:prstGeom prst="ellipse">
            <a:avLst/>
          </a:prstGeom>
          <a:solidFill>
            <a:srgbClr val="FF0000"/>
          </a:solidFill>
          <a:ln w="9525">
            <a:solidFill>
              <a:schemeClr val="tx1"/>
            </a:solidFill>
            <a:round/>
            <a:headEnd/>
            <a:tailEnd/>
          </a:ln>
        </p:spPr>
        <p:txBody>
          <a:bodyPr wrap="none" anchor="ctr"/>
          <a:lstStyle/>
          <a:p>
            <a:endParaRPr lang="en-US"/>
          </a:p>
        </p:txBody>
      </p:sp>
      <p:sp>
        <p:nvSpPr>
          <p:cNvPr id="4113" name="Oval 20"/>
          <p:cNvSpPr>
            <a:spLocks noChangeArrowheads="1"/>
          </p:cNvSpPr>
          <p:nvPr/>
        </p:nvSpPr>
        <p:spPr bwMode="auto">
          <a:xfrm>
            <a:off x="10460065" y="2944679"/>
            <a:ext cx="152400" cy="152400"/>
          </a:xfrm>
          <a:prstGeom prst="ellipse">
            <a:avLst/>
          </a:prstGeom>
          <a:solidFill>
            <a:srgbClr val="FF0000"/>
          </a:solidFill>
          <a:ln w="9525">
            <a:solidFill>
              <a:schemeClr val="tx1"/>
            </a:solidFill>
            <a:round/>
            <a:headEnd/>
            <a:tailEnd/>
          </a:ln>
        </p:spPr>
        <p:txBody>
          <a:bodyPr wrap="none" anchor="ctr"/>
          <a:lstStyle/>
          <a:p>
            <a:endParaRPr lang="en-US"/>
          </a:p>
        </p:txBody>
      </p:sp>
      <p:sp>
        <p:nvSpPr>
          <p:cNvPr id="4114" name="Oval 21"/>
          <p:cNvSpPr>
            <a:spLocks noChangeArrowheads="1"/>
          </p:cNvSpPr>
          <p:nvPr/>
        </p:nvSpPr>
        <p:spPr bwMode="auto">
          <a:xfrm>
            <a:off x="7793065" y="5002079"/>
            <a:ext cx="152400" cy="152400"/>
          </a:xfrm>
          <a:prstGeom prst="ellipse">
            <a:avLst/>
          </a:prstGeom>
          <a:solidFill>
            <a:srgbClr val="3333FF"/>
          </a:solidFill>
          <a:ln w="9525">
            <a:solidFill>
              <a:schemeClr val="tx1"/>
            </a:solidFill>
            <a:round/>
            <a:headEnd/>
            <a:tailEnd/>
          </a:ln>
        </p:spPr>
        <p:txBody>
          <a:bodyPr wrap="none" anchor="ctr"/>
          <a:lstStyle/>
          <a:p>
            <a:endParaRPr lang="en-US"/>
          </a:p>
        </p:txBody>
      </p:sp>
      <p:sp>
        <p:nvSpPr>
          <p:cNvPr id="4115" name="Oval 22"/>
          <p:cNvSpPr>
            <a:spLocks noChangeArrowheads="1"/>
          </p:cNvSpPr>
          <p:nvPr/>
        </p:nvSpPr>
        <p:spPr bwMode="auto">
          <a:xfrm>
            <a:off x="9621865" y="1801679"/>
            <a:ext cx="152400" cy="152400"/>
          </a:xfrm>
          <a:prstGeom prst="ellipse">
            <a:avLst/>
          </a:prstGeom>
          <a:solidFill>
            <a:srgbClr val="FF0000"/>
          </a:solidFill>
          <a:ln w="9525">
            <a:solidFill>
              <a:schemeClr val="tx1"/>
            </a:solidFill>
            <a:round/>
            <a:headEnd/>
            <a:tailEnd/>
          </a:ln>
        </p:spPr>
        <p:txBody>
          <a:bodyPr wrap="none" anchor="ctr"/>
          <a:lstStyle/>
          <a:p>
            <a:endParaRPr lang="en-US"/>
          </a:p>
        </p:txBody>
      </p:sp>
      <p:sp>
        <p:nvSpPr>
          <p:cNvPr id="4116" name="Oval 23"/>
          <p:cNvSpPr>
            <a:spLocks noChangeArrowheads="1"/>
          </p:cNvSpPr>
          <p:nvPr/>
        </p:nvSpPr>
        <p:spPr bwMode="auto">
          <a:xfrm>
            <a:off x="10917265" y="3859079"/>
            <a:ext cx="152400" cy="152400"/>
          </a:xfrm>
          <a:prstGeom prst="ellipse">
            <a:avLst/>
          </a:prstGeom>
          <a:solidFill>
            <a:srgbClr val="FF0000"/>
          </a:solidFill>
          <a:ln w="9525">
            <a:solidFill>
              <a:schemeClr val="tx1"/>
            </a:solidFill>
            <a:round/>
            <a:headEnd/>
            <a:tailEnd/>
          </a:ln>
        </p:spPr>
        <p:txBody>
          <a:bodyPr wrap="none" anchor="ctr"/>
          <a:lstStyle/>
          <a:p>
            <a:endParaRPr lang="en-US"/>
          </a:p>
        </p:txBody>
      </p:sp>
      <p:sp>
        <p:nvSpPr>
          <p:cNvPr id="966680" name="Line 24"/>
          <p:cNvSpPr>
            <a:spLocks noChangeShapeType="1"/>
          </p:cNvSpPr>
          <p:nvPr/>
        </p:nvSpPr>
        <p:spPr bwMode="auto">
          <a:xfrm>
            <a:off x="6878665" y="2030279"/>
            <a:ext cx="3581400" cy="3581400"/>
          </a:xfrm>
          <a:prstGeom prst="line">
            <a:avLst/>
          </a:prstGeom>
          <a:noFill/>
          <a:ln w="38100">
            <a:solidFill>
              <a:schemeClr val="tx1"/>
            </a:solidFill>
            <a:round/>
            <a:headEnd/>
            <a:tailEnd/>
          </a:ln>
        </p:spPr>
        <p:txBody>
          <a:bodyPr/>
          <a:lstStyle/>
          <a:p>
            <a:endParaRPr lang="en-US"/>
          </a:p>
        </p:txBody>
      </p:sp>
      <p:sp>
        <p:nvSpPr>
          <p:cNvPr id="4118" name="Oval 25"/>
          <p:cNvSpPr>
            <a:spLocks noChangeArrowheads="1"/>
          </p:cNvSpPr>
          <p:nvPr/>
        </p:nvSpPr>
        <p:spPr bwMode="auto">
          <a:xfrm>
            <a:off x="8478865" y="1420679"/>
            <a:ext cx="152400" cy="152400"/>
          </a:xfrm>
          <a:prstGeom prst="ellipse">
            <a:avLst/>
          </a:prstGeom>
          <a:solidFill>
            <a:srgbClr val="FF0000"/>
          </a:solidFill>
          <a:ln w="9525">
            <a:solidFill>
              <a:schemeClr val="tx1"/>
            </a:solidFill>
            <a:round/>
            <a:headEnd/>
            <a:tailEnd/>
          </a:ln>
        </p:spPr>
        <p:txBody>
          <a:bodyPr wrap="none" anchor="ctr"/>
          <a:lstStyle/>
          <a:p>
            <a:endParaRPr lang="en-US"/>
          </a:p>
        </p:txBody>
      </p:sp>
      <p:sp>
        <p:nvSpPr>
          <p:cNvPr id="4119" name="Oval 26"/>
          <p:cNvSpPr>
            <a:spLocks noChangeArrowheads="1"/>
          </p:cNvSpPr>
          <p:nvPr/>
        </p:nvSpPr>
        <p:spPr bwMode="auto">
          <a:xfrm>
            <a:off x="8631265" y="5459279"/>
            <a:ext cx="152400" cy="152400"/>
          </a:xfrm>
          <a:prstGeom prst="ellipse">
            <a:avLst/>
          </a:prstGeom>
          <a:solidFill>
            <a:srgbClr val="3333FF"/>
          </a:solidFill>
          <a:ln w="9525">
            <a:solidFill>
              <a:schemeClr val="tx1"/>
            </a:solidFill>
            <a:round/>
            <a:headEnd/>
            <a:tailEnd/>
          </a:ln>
        </p:spPr>
        <p:txBody>
          <a:bodyPr wrap="none" anchor="ctr"/>
          <a:lstStyle/>
          <a:p>
            <a:endParaRPr lang="en-US"/>
          </a:p>
        </p:txBody>
      </p:sp>
      <p:sp>
        <p:nvSpPr>
          <p:cNvPr id="966683" name="Text Box 27"/>
          <p:cNvSpPr txBox="1">
            <a:spLocks noChangeArrowheads="1"/>
          </p:cNvSpPr>
          <p:nvPr/>
        </p:nvSpPr>
        <p:spPr bwMode="auto">
          <a:xfrm>
            <a:off x="4635535" y="4993149"/>
            <a:ext cx="2738430" cy="1200329"/>
          </a:xfrm>
          <a:prstGeom prst="rect">
            <a:avLst/>
          </a:prstGeom>
          <a:noFill/>
          <a:ln w="9525">
            <a:noFill/>
            <a:miter lim="800000"/>
            <a:headEnd/>
            <a:tailEnd/>
          </a:ln>
        </p:spPr>
        <p:txBody>
          <a:bodyPr wrap="square">
            <a:spAutoFit/>
          </a:bodyPr>
          <a:lstStyle/>
          <a:p>
            <a:pPr algn="ctr"/>
            <a:r>
              <a:rPr lang="en-US" dirty="0"/>
              <a:t>Which hyperplane is best? We need a </a:t>
            </a:r>
            <a:r>
              <a:rPr lang="en-US" b="1" dirty="0"/>
              <a:t>loss function</a:t>
            </a:r>
            <a:r>
              <a:rPr lang="en-US" dirty="0"/>
              <a:t> to decide </a:t>
            </a:r>
          </a:p>
          <a:p>
            <a:pPr algn="ctr"/>
            <a:endParaRPr lang="en-US" dirty="0"/>
          </a:p>
        </p:txBody>
      </p:sp>
      <p:sp>
        <p:nvSpPr>
          <p:cNvPr id="966684" name="Line 28"/>
          <p:cNvSpPr>
            <a:spLocks noChangeShapeType="1"/>
          </p:cNvSpPr>
          <p:nvPr/>
        </p:nvSpPr>
        <p:spPr bwMode="auto">
          <a:xfrm>
            <a:off x="7259665" y="1649279"/>
            <a:ext cx="2438400" cy="4038600"/>
          </a:xfrm>
          <a:prstGeom prst="line">
            <a:avLst/>
          </a:prstGeom>
          <a:noFill/>
          <a:ln w="38100">
            <a:solidFill>
              <a:schemeClr val="tx1"/>
            </a:solidFill>
            <a:round/>
            <a:headEnd/>
            <a:tailEnd/>
          </a:ln>
        </p:spPr>
        <p:txBody>
          <a:bodyPr/>
          <a:lstStyle/>
          <a:p>
            <a:endParaRPr lang="en-US"/>
          </a:p>
        </p:txBody>
      </p:sp>
      <p:sp>
        <p:nvSpPr>
          <p:cNvPr id="966685" name="Line 29"/>
          <p:cNvSpPr>
            <a:spLocks noChangeShapeType="1"/>
          </p:cNvSpPr>
          <p:nvPr/>
        </p:nvSpPr>
        <p:spPr bwMode="auto">
          <a:xfrm>
            <a:off x="7793065" y="1268279"/>
            <a:ext cx="1447800" cy="4648200"/>
          </a:xfrm>
          <a:prstGeom prst="line">
            <a:avLst/>
          </a:prstGeom>
          <a:noFill/>
          <a:ln w="38100">
            <a:solidFill>
              <a:schemeClr val="tx1"/>
            </a:solidFill>
            <a:round/>
            <a:headEnd/>
            <a:tailEnd/>
          </a:ln>
        </p:spPr>
        <p:txBody>
          <a:bodyPr/>
          <a:lstStyle/>
          <a:p>
            <a:endParaRPr lang="en-US"/>
          </a:p>
        </p:txBody>
      </p:sp>
      <p:sp>
        <p:nvSpPr>
          <p:cNvPr id="966686" name="Line 30"/>
          <p:cNvSpPr>
            <a:spLocks noChangeShapeType="1"/>
          </p:cNvSpPr>
          <p:nvPr/>
        </p:nvSpPr>
        <p:spPr bwMode="auto">
          <a:xfrm>
            <a:off x="6573865" y="2563679"/>
            <a:ext cx="4495800" cy="2362200"/>
          </a:xfrm>
          <a:prstGeom prst="line">
            <a:avLst/>
          </a:prstGeom>
          <a:noFill/>
          <a:ln w="38100">
            <a:solidFill>
              <a:schemeClr val="tx1"/>
            </a:solidFill>
            <a:round/>
            <a:headEnd/>
            <a:tailEnd/>
          </a:ln>
        </p:spPr>
        <p:txBody>
          <a:bodyPr/>
          <a:lstStyle/>
          <a:p>
            <a:endParaRPr lang="en-US"/>
          </a:p>
        </p:txBody>
      </p:sp>
      <p:sp>
        <p:nvSpPr>
          <p:cNvPr id="41" name="Content Placeholder 31">
            <a:extLst>
              <a:ext uri="{FF2B5EF4-FFF2-40B4-BE49-F238E27FC236}">
                <a16:creationId xmlns:a16="http://schemas.microsoft.com/office/drawing/2014/main" id="{BCA788DF-2A3F-264C-A548-3F7DA8C48CDB}"/>
              </a:ext>
            </a:extLst>
          </p:cNvPr>
          <p:cNvSpPr txBox="1">
            <a:spLocks/>
          </p:cNvSpPr>
          <p:nvPr/>
        </p:nvSpPr>
        <p:spPr>
          <a:xfrm>
            <a:off x="377241" y="1367757"/>
            <a:ext cx="5968024" cy="4903335"/>
          </a:xfrm>
          <a:prstGeom prst="rect">
            <a:avLst/>
          </a:prstGeom>
        </p:spPr>
        <p:txBody>
          <a:bodyPr vert="horz" lIns="91440" tIns="45720" rIns="91440" bIns="45720" rtlCol="0">
            <a:normAutofit/>
          </a:bodyPr>
          <a:lstStyle>
            <a:lvl1pPr marL="228600" indent="-228600" algn="l" defTabSz="914400" rtl="0" eaLnBrk="1" latinLnBrk="0" hangingPunct="1">
              <a:lnSpc>
                <a:spcPct val="90000"/>
              </a:lnSpc>
              <a:spcBef>
                <a:spcPts val="1000"/>
              </a:spcBef>
              <a:buFont typeface="Arial" panose="020B0604020202020204" pitchFamily="34" charset="0"/>
              <a:buChar char="•"/>
              <a:defRPr sz="2800" kern="1200">
                <a:solidFill>
                  <a:schemeClr val="tx1"/>
                </a:solidFill>
                <a:latin typeface="Georgia" panose="02040502050405020303" pitchFamily="18" charset="0"/>
                <a:ea typeface="+mn-ea"/>
                <a:cs typeface="+mn-cs"/>
              </a:defRPr>
            </a:lvl1pPr>
            <a:lvl2pPr marL="685800" indent="-228600" algn="l" defTabSz="914400" rtl="0" eaLnBrk="1" latinLnBrk="0" hangingPunct="1">
              <a:lnSpc>
                <a:spcPct val="90000"/>
              </a:lnSpc>
              <a:spcBef>
                <a:spcPts val="500"/>
              </a:spcBef>
              <a:buFont typeface="Arial" panose="020B0604020202020204" pitchFamily="34" charset="0"/>
              <a:buChar char="•"/>
              <a:defRPr sz="2400" kern="1200">
                <a:solidFill>
                  <a:schemeClr val="tx1"/>
                </a:solidFill>
                <a:latin typeface="Georgia" panose="02040502050405020303" pitchFamily="18" charset="0"/>
                <a:ea typeface="+mn-ea"/>
                <a:cs typeface="+mn-cs"/>
              </a:defRPr>
            </a:lvl2pPr>
            <a:lvl3pPr marL="1143000" indent="-228600" algn="l" defTabSz="914400" rtl="0" eaLnBrk="1" latinLnBrk="0" hangingPunct="1">
              <a:lnSpc>
                <a:spcPct val="90000"/>
              </a:lnSpc>
              <a:spcBef>
                <a:spcPts val="500"/>
              </a:spcBef>
              <a:buFont typeface="Arial" panose="020B0604020202020204" pitchFamily="34" charset="0"/>
              <a:buChar char="•"/>
              <a:defRPr sz="2000" kern="1200">
                <a:solidFill>
                  <a:schemeClr val="tx1"/>
                </a:solidFill>
                <a:latin typeface="Georgia" panose="02040502050405020303" pitchFamily="18" charset="0"/>
                <a:ea typeface="+mn-ea"/>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Georgia" panose="02040502050405020303" pitchFamily="18" charset="0"/>
                <a:ea typeface="+mn-ea"/>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Georgia" panose="02040502050405020303" pitchFamily="18" charset="0"/>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a:lstStyle>
          <a:p>
            <a:pPr>
              <a:buFontTx/>
              <a:buChar char="•"/>
            </a:pPr>
            <a:r>
              <a:rPr lang="en-US" dirty="0"/>
              <a:t>Find linear function (</a:t>
            </a:r>
            <a:r>
              <a:rPr lang="en-US" i="1" dirty="0"/>
              <a:t>hyperplane</a:t>
            </a:r>
            <a:r>
              <a:rPr lang="en-US" dirty="0"/>
              <a:t>) to separate positive and negative examples</a:t>
            </a:r>
          </a:p>
        </p:txBody>
      </p:sp>
    </p:spTree>
    <p:extLst>
      <p:ext uri="{BB962C8B-B14F-4D97-AF65-F5344CB8AC3E}">
        <p14:creationId xmlns:p14="http://schemas.microsoft.com/office/powerpoint/2010/main" val="3031410678"/>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0" presetClass="entr" presetSubtype="0" fill="hold" grpId="0" nodeType="clickEffect">
                                  <p:stCondLst>
                                    <p:cond delay="0"/>
                                  </p:stCondLst>
                                  <p:childTnLst>
                                    <p:set>
                                      <p:cBhvr>
                                        <p:cTn id="6" dur="1" fill="hold">
                                          <p:stCondLst>
                                            <p:cond delay="0"/>
                                          </p:stCondLst>
                                        </p:cTn>
                                        <p:tgtEl>
                                          <p:spTgt spid="966683"/>
                                        </p:tgtEl>
                                        <p:attrNameLst>
                                          <p:attrName>style.visibility</p:attrName>
                                        </p:attrNameLst>
                                      </p:cBhvr>
                                      <p:to>
                                        <p:strVal val="visible"/>
                                      </p:to>
                                    </p:set>
                                    <p:animEffect transition="in" filter="fade">
                                      <p:cBhvr>
                                        <p:cTn id="7" dur="500"/>
                                        <p:tgtEl>
                                          <p:spTgt spid="966683"/>
                                        </p:tgtEl>
                                      </p:cBhvr>
                                    </p:animEffect>
                                  </p:childTnLst>
                                </p:cTn>
                              </p:par>
                            </p:childTnLst>
                          </p:cTn>
                        </p:par>
                        <p:par>
                          <p:cTn id="8" fill="hold">
                            <p:stCondLst>
                              <p:cond delay="500"/>
                            </p:stCondLst>
                            <p:childTnLst>
                              <p:par>
                                <p:cTn id="9" presetID="10" presetClass="entr" presetSubtype="0" fill="hold" grpId="0" nodeType="afterEffect">
                                  <p:stCondLst>
                                    <p:cond delay="0"/>
                                  </p:stCondLst>
                                  <p:childTnLst>
                                    <p:set>
                                      <p:cBhvr>
                                        <p:cTn id="10" dur="1" fill="hold">
                                          <p:stCondLst>
                                            <p:cond delay="0"/>
                                          </p:stCondLst>
                                        </p:cTn>
                                        <p:tgtEl>
                                          <p:spTgt spid="966680"/>
                                        </p:tgtEl>
                                        <p:attrNameLst>
                                          <p:attrName>style.visibility</p:attrName>
                                        </p:attrNameLst>
                                      </p:cBhvr>
                                      <p:to>
                                        <p:strVal val="visible"/>
                                      </p:to>
                                    </p:set>
                                    <p:animEffect transition="in" filter="fade">
                                      <p:cBhvr>
                                        <p:cTn id="11" dur="500"/>
                                        <p:tgtEl>
                                          <p:spTgt spid="966680"/>
                                        </p:tgtEl>
                                      </p:cBhvr>
                                    </p:animEffect>
                                  </p:childTnLst>
                                  <p:subTnLst>
                                    <p:set>
                                      <p:cBhvr override="childStyle">
                                        <p:cTn dur="1" fill="hold" display="0" masterRel="nextClick" afterEffect="1"/>
                                        <p:tgtEl>
                                          <p:spTgt spid="966680"/>
                                        </p:tgtEl>
                                        <p:attrNameLst>
                                          <p:attrName>style.visibility</p:attrName>
                                        </p:attrNameLst>
                                      </p:cBhvr>
                                      <p:to>
                                        <p:strVal val="hidden"/>
                                      </p:to>
                                    </p:set>
                                  </p:subTnLst>
                                </p:cTn>
                              </p:par>
                            </p:childTnLst>
                          </p:cTn>
                        </p:par>
                        <p:par>
                          <p:cTn id="12" fill="hold">
                            <p:stCondLst>
                              <p:cond delay="1000"/>
                            </p:stCondLst>
                            <p:childTnLst>
                              <p:par>
                                <p:cTn id="13" presetID="10" presetClass="entr" presetSubtype="0" fill="hold" grpId="0" nodeType="afterEffect">
                                  <p:stCondLst>
                                    <p:cond delay="0"/>
                                  </p:stCondLst>
                                  <p:childTnLst>
                                    <p:set>
                                      <p:cBhvr>
                                        <p:cTn id="14" dur="1" fill="hold">
                                          <p:stCondLst>
                                            <p:cond delay="0"/>
                                          </p:stCondLst>
                                        </p:cTn>
                                        <p:tgtEl>
                                          <p:spTgt spid="966684"/>
                                        </p:tgtEl>
                                        <p:attrNameLst>
                                          <p:attrName>style.visibility</p:attrName>
                                        </p:attrNameLst>
                                      </p:cBhvr>
                                      <p:to>
                                        <p:strVal val="visible"/>
                                      </p:to>
                                    </p:set>
                                    <p:animEffect transition="in" filter="fade">
                                      <p:cBhvr>
                                        <p:cTn id="15" dur="500"/>
                                        <p:tgtEl>
                                          <p:spTgt spid="966684"/>
                                        </p:tgtEl>
                                      </p:cBhvr>
                                    </p:animEffect>
                                  </p:childTnLst>
                                  <p:subTnLst>
                                    <p:set>
                                      <p:cBhvr override="childStyle">
                                        <p:cTn dur="1" fill="hold" display="0" masterRel="nextClick" afterEffect="1"/>
                                        <p:tgtEl>
                                          <p:spTgt spid="966684"/>
                                        </p:tgtEl>
                                        <p:attrNameLst>
                                          <p:attrName>style.visibility</p:attrName>
                                        </p:attrNameLst>
                                      </p:cBhvr>
                                      <p:to>
                                        <p:strVal val="hidden"/>
                                      </p:to>
                                    </p:set>
                                  </p:subTnLst>
                                </p:cTn>
                              </p:par>
                            </p:childTnLst>
                          </p:cTn>
                        </p:par>
                        <p:par>
                          <p:cTn id="16" fill="hold">
                            <p:stCondLst>
                              <p:cond delay="1500"/>
                            </p:stCondLst>
                            <p:childTnLst>
                              <p:par>
                                <p:cTn id="17" presetID="10" presetClass="entr" presetSubtype="0" fill="hold" grpId="0" nodeType="afterEffect">
                                  <p:stCondLst>
                                    <p:cond delay="0"/>
                                  </p:stCondLst>
                                  <p:childTnLst>
                                    <p:set>
                                      <p:cBhvr>
                                        <p:cTn id="18" dur="1" fill="hold">
                                          <p:stCondLst>
                                            <p:cond delay="0"/>
                                          </p:stCondLst>
                                        </p:cTn>
                                        <p:tgtEl>
                                          <p:spTgt spid="966685"/>
                                        </p:tgtEl>
                                        <p:attrNameLst>
                                          <p:attrName>style.visibility</p:attrName>
                                        </p:attrNameLst>
                                      </p:cBhvr>
                                      <p:to>
                                        <p:strVal val="visible"/>
                                      </p:to>
                                    </p:set>
                                    <p:animEffect transition="in" filter="fade">
                                      <p:cBhvr>
                                        <p:cTn id="19" dur="500"/>
                                        <p:tgtEl>
                                          <p:spTgt spid="966685"/>
                                        </p:tgtEl>
                                      </p:cBhvr>
                                    </p:animEffect>
                                  </p:childTnLst>
                                  <p:subTnLst>
                                    <p:set>
                                      <p:cBhvr override="childStyle">
                                        <p:cTn dur="1" fill="hold" display="0" masterRel="nextClick" afterEffect="1"/>
                                        <p:tgtEl>
                                          <p:spTgt spid="966685"/>
                                        </p:tgtEl>
                                        <p:attrNameLst>
                                          <p:attrName>style.visibility</p:attrName>
                                        </p:attrNameLst>
                                      </p:cBhvr>
                                      <p:to>
                                        <p:strVal val="hidden"/>
                                      </p:to>
                                    </p:set>
                                  </p:subTnLst>
                                </p:cTn>
                              </p:par>
                            </p:childTnLst>
                          </p:cTn>
                        </p:par>
                        <p:par>
                          <p:cTn id="20" fill="hold">
                            <p:stCondLst>
                              <p:cond delay="2000"/>
                            </p:stCondLst>
                            <p:childTnLst>
                              <p:par>
                                <p:cTn id="21" presetID="10" presetClass="entr" presetSubtype="0" fill="hold" grpId="0" nodeType="afterEffect">
                                  <p:stCondLst>
                                    <p:cond delay="0"/>
                                  </p:stCondLst>
                                  <p:childTnLst>
                                    <p:set>
                                      <p:cBhvr>
                                        <p:cTn id="22" dur="1" fill="hold">
                                          <p:stCondLst>
                                            <p:cond delay="0"/>
                                          </p:stCondLst>
                                        </p:cTn>
                                        <p:tgtEl>
                                          <p:spTgt spid="966686"/>
                                        </p:tgtEl>
                                        <p:attrNameLst>
                                          <p:attrName>style.visibility</p:attrName>
                                        </p:attrNameLst>
                                      </p:cBhvr>
                                      <p:to>
                                        <p:strVal val="visible"/>
                                      </p:to>
                                    </p:set>
                                    <p:animEffect transition="in" filter="fade">
                                      <p:cBhvr>
                                        <p:cTn id="23" dur="500"/>
                                        <p:tgtEl>
                                          <p:spTgt spid="966686"/>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966680" grpId="0" animBg="1"/>
      <p:bldP spid="966683" grpId="0"/>
      <p:bldP spid="966684" grpId="0" animBg="1"/>
      <p:bldP spid="966685" grpId="0" animBg="1"/>
      <p:bldP spid="966686" grpId="0" animBg="1"/>
    </p:bldLst>
  </p:timing>
</p:sld>
</file>

<file path=ppt/slides/slide6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a:extLst>
              <a:ext uri="{FF2B5EF4-FFF2-40B4-BE49-F238E27FC236}">
                <a16:creationId xmlns:a16="http://schemas.microsoft.com/office/drawing/2014/main" id="{2DDBB165-4081-421F-85DE-4E3005E7867E}"/>
              </a:ext>
            </a:extLst>
          </p:cNvPr>
          <p:cNvSpPr>
            <a:spLocks noGrp="1"/>
          </p:cNvSpPr>
          <p:nvPr>
            <p:ph idx="1"/>
          </p:nvPr>
        </p:nvSpPr>
        <p:spPr>
          <a:xfrm>
            <a:off x="377241" y="1367758"/>
            <a:ext cx="11444645" cy="1819996"/>
          </a:xfrm>
        </p:spPr>
        <p:txBody>
          <a:bodyPr>
            <a:normAutofit/>
          </a:bodyPr>
          <a:lstStyle/>
          <a:p>
            <a:r>
              <a:rPr lang="en-US" dirty="0"/>
              <a:t>One possibility: Number of misclassified examples</a:t>
            </a:r>
          </a:p>
          <a:p>
            <a:pPr lvl="1"/>
            <a:r>
              <a:rPr lang="en-US" dirty="0"/>
              <a:t>Problems: discrete, can’t break ties</a:t>
            </a:r>
          </a:p>
          <a:p>
            <a:pPr lvl="1"/>
            <a:r>
              <a:rPr lang="en-US" dirty="0"/>
              <a:t>We want the loss to lead to </a:t>
            </a:r>
            <a:r>
              <a:rPr lang="en-US" i="1" dirty="0"/>
              <a:t>good generalization</a:t>
            </a:r>
          </a:p>
          <a:p>
            <a:pPr lvl="1"/>
            <a:r>
              <a:rPr lang="en-US" dirty="0"/>
              <a:t>We want the loss to work for more than 2 classes</a:t>
            </a:r>
          </a:p>
        </p:txBody>
      </p:sp>
      <p:sp>
        <p:nvSpPr>
          <p:cNvPr id="2" name="Title 1">
            <a:extLst>
              <a:ext uri="{FF2B5EF4-FFF2-40B4-BE49-F238E27FC236}">
                <a16:creationId xmlns:a16="http://schemas.microsoft.com/office/drawing/2014/main" id="{FBA5D07D-96AE-47C2-B9FA-F0B10F336075}"/>
              </a:ext>
            </a:extLst>
          </p:cNvPr>
          <p:cNvSpPr>
            <a:spLocks noGrp="1"/>
          </p:cNvSpPr>
          <p:nvPr>
            <p:ph type="title"/>
          </p:nvPr>
        </p:nvSpPr>
        <p:spPr/>
        <p:txBody>
          <a:bodyPr>
            <a:normAutofit/>
          </a:bodyPr>
          <a:lstStyle/>
          <a:p>
            <a:r>
              <a:rPr lang="en-US" dirty="0"/>
              <a:t>What is a good loss function?</a:t>
            </a:r>
          </a:p>
        </p:txBody>
      </p:sp>
      <p:grpSp>
        <p:nvGrpSpPr>
          <p:cNvPr id="23" name="Group 22">
            <a:extLst>
              <a:ext uri="{FF2B5EF4-FFF2-40B4-BE49-F238E27FC236}">
                <a16:creationId xmlns:a16="http://schemas.microsoft.com/office/drawing/2014/main" id="{E0941FB4-36A3-472B-86CD-EEF14042532C}"/>
              </a:ext>
            </a:extLst>
          </p:cNvPr>
          <p:cNvGrpSpPr/>
          <p:nvPr/>
        </p:nvGrpSpPr>
        <p:grpSpPr>
          <a:xfrm>
            <a:off x="2413907" y="3670247"/>
            <a:ext cx="7364186" cy="2458174"/>
            <a:chOff x="381000" y="2819400"/>
            <a:chExt cx="8485414" cy="2832440"/>
          </a:xfrm>
        </p:grpSpPr>
        <p:grpSp>
          <p:nvGrpSpPr>
            <p:cNvPr id="124" name="Group 123">
              <a:extLst>
                <a:ext uri="{FF2B5EF4-FFF2-40B4-BE49-F238E27FC236}">
                  <a16:creationId xmlns:a16="http://schemas.microsoft.com/office/drawing/2014/main" id="{5723203A-7371-4BF1-A77B-B48009EC219C}"/>
                </a:ext>
              </a:extLst>
            </p:cNvPr>
            <p:cNvGrpSpPr/>
            <p:nvPr/>
          </p:nvGrpSpPr>
          <p:grpSpPr>
            <a:xfrm>
              <a:off x="381000" y="2888694"/>
              <a:ext cx="2514600" cy="2723232"/>
              <a:chOff x="990600" y="2667000"/>
              <a:chExt cx="2514600" cy="2723232"/>
            </a:xfrm>
          </p:grpSpPr>
          <p:grpSp>
            <p:nvGrpSpPr>
              <p:cNvPr id="98" name="Group 97">
                <a:extLst>
                  <a:ext uri="{FF2B5EF4-FFF2-40B4-BE49-F238E27FC236}">
                    <a16:creationId xmlns:a16="http://schemas.microsoft.com/office/drawing/2014/main" id="{87463DF6-E91C-40BE-9FDA-74994184002F}"/>
                  </a:ext>
                </a:extLst>
              </p:cNvPr>
              <p:cNvGrpSpPr/>
              <p:nvPr/>
            </p:nvGrpSpPr>
            <p:grpSpPr>
              <a:xfrm>
                <a:off x="990600" y="2667000"/>
                <a:ext cx="2514600" cy="2195286"/>
                <a:chOff x="990600" y="2881859"/>
                <a:chExt cx="1967459" cy="1717623"/>
              </a:xfrm>
            </p:grpSpPr>
            <p:grpSp>
              <p:nvGrpSpPr>
                <p:cNvPr id="26" name="Group 25">
                  <a:extLst>
                    <a:ext uri="{FF2B5EF4-FFF2-40B4-BE49-F238E27FC236}">
                      <a16:creationId xmlns:a16="http://schemas.microsoft.com/office/drawing/2014/main" id="{DB4AE82B-9381-4DE7-83BF-6860A95687C6}"/>
                    </a:ext>
                  </a:extLst>
                </p:cNvPr>
                <p:cNvGrpSpPr/>
                <p:nvPr/>
              </p:nvGrpSpPr>
              <p:grpSpPr>
                <a:xfrm>
                  <a:off x="990600" y="2881859"/>
                  <a:ext cx="1967459" cy="1717623"/>
                  <a:chOff x="762000" y="2133600"/>
                  <a:chExt cx="4800600" cy="4191000"/>
                </a:xfrm>
              </p:grpSpPr>
              <p:sp>
                <p:nvSpPr>
                  <p:cNvPr id="4" name="Oval 8">
                    <a:extLst>
                      <a:ext uri="{FF2B5EF4-FFF2-40B4-BE49-F238E27FC236}">
                        <a16:creationId xmlns:a16="http://schemas.microsoft.com/office/drawing/2014/main" id="{AB5BEC64-0F70-4D3B-848A-C53BFF399575}"/>
                      </a:ext>
                    </a:extLst>
                  </p:cNvPr>
                  <p:cNvSpPr>
                    <a:spLocks noChangeArrowheads="1"/>
                  </p:cNvSpPr>
                  <p:nvPr/>
                </p:nvSpPr>
                <p:spPr bwMode="auto">
                  <a:xfrm>
                    <a:off x="838200" y="3962400"/>
                    <a:ext cx="152400" cy="152400"/>
                  </a:xfrm>
                  <a:prstGeom prst="ellipse">
                    <a:avLst/>
                  </a:prstGeom>
                  <a:solidFill>
                    <a:srgbClr val="3333FF"/>
                  </a:solidFill>
                  <a:ln w="9525">
                    <a:solidFill>
                      <a:schemeClr val="tx1"/>
                    </a:solidFill>
                    <a:round/>
                    <a:headEnd/>
                    <a:tailEnd/>
                  </a:ln>
                </p:spPr>
                <p:txBody>
                  <a:bodyPr wrap="none" anchor="ctr"/>
                  <a:lstStyle/>
                  <a:p>
                    <a:endParaRPr lang="en-US"/>
                  </a:p>
                </p:txBody>
              </p:sp>
              <p:sp>
                <p:nvSpPr>
                  <p:cNvPr id="5" name="Oval 9">
                    <a:extLst>
                      <a:ext uri="{FF2B5EF4-FFF2-40B4-BE49-F238E27FC236}">
                        <a16:creationId xmlns:a16="http://schemas.microsoft.com/office/drawing/2014/main" id="{A275A3E7-D970-482F-8B7C-CA5B7628606C}"/>
                      </a:ext>
                    </a:extLst>
                  </p:cNvPr>
                  <p:cNvSpPr>
                    <a:spLocks noChangeArrowheads="1"/>
                  </p:cNvSpPr>
                  <p:nvPr/>
                </p:nvSpPr>
                <p:spPr bwMode="auto">
                  <a:xfrm>
                    <a:off x="1524000" y="4038600"/>
                    <a:ext cx="152400" cy="152400"/>
                  </a:xfrm>
                  <a:prstGeom prst="ellipse">
                    <a:avLst/>
                  </a:prstGeom>
                  <a:solidFill>
                    <a:srgbClr val="3333FF"/>
                  </a:solidFill>
                  <a:ln w="9525">
                    <a:solidFill>
                      <a:schemeClr val="tx1"/>
                    </a:solidFill>
                    <a:round/>
                    <a:headEnd/>
                    <a:tailEnd/>
                  </a:ln>
                </p:spPr>
                <p:txBody>
                  <a:bodyPr wrap="none" anchor="ctr"/>
                  <a:lstStyle/>
                  <a:p>
                    <a:endParaRPr lang="en-US"/>
                  </a:p>
                </p:txBody>
              </p:sp>
              <p:sp>
                <p:nvSpPr>
                  <p:cNvPr id="6" name="Oval 10">
                    <a:extLst>
                      <a:ext uri="{FF2B5EF4-FFF2-40B4-BE49-F238E27FC236}">
                        <a16:creationId xmlns:a16="http://schemas.microsoft.com/office/drawing/2014/main" id="{05BC43C8-2210-4C34-97D9-63BDC9E52162}"/>
                      </a:ext>
                    </a:extLst>
                  </p:cNvPr>
                  <p:cNvSpPr>
                    <a:spLocks noChangeArrowheads="1"/>
                  </p:cNvSpPr>
                  <p:nvPr/>
                </p:nvSpPr>
                <p:spPr bwMode="auto">
                  <a:xfrm>
                    <a:off x="1524000" y="4724400"/>
                    <a:ext cx="152400" cy="152400"/>
                  </a:xfrm>
                  <a:prstGeom prst="ellipse">
                    <a:avLst/>
                  </a:prstGeom>
                  <a:solidFill>
                    <a:srgbClr val="3333FF"/>
                  </a:solidFill>
                  <a:ln w="9525">
                    <a:solidFill>
                      <a:schemeClr val="tx1"/>
                    </a:solidFill>
                    <a:round/>
                    <a:headEnd/>
                    <a:tailEnd/>
                  </a:ln>
                </p:spPr>
                <p:txBody>
                  <a:bodyPr wrap="none" anchor="ctr"/>
                  <a:lstStyle/>
                  <a:p>
                    <a:endParaRPr lang="en-US"/>
                  </a:p>
                </p:txBody>
              </p:sp>
              <p:sp>
                <p:nvSpPr>
                  <p:cNvPr id="7" name="Oval 11">
                    <a:extLst>
                      <a:ext uri="{FF2B5EF4-FFF2-40B4-BE49-F238E27FC236}">
                        <a16:creationId xmlns:a16="http://schemas.microsoft.com/office/drawing/2014/main" id="{FA39CD8C-DA42-4410-A02D-3ECBAADB2E18}"/>
                      </a:ext>
                    </a:extLst>
                  </p:cNvPr>
                  <p:cNvSpPr>
                    <a:spLocks noChangeArrowheads="1"/>
                  </p:cNvSpPr>
                  <p:nvPr/>
                </p:nvSpPr>
                <p:spPr bwMode="auto">
                  <a:xfrm>
                    <a:off x="762000" y="4267200"/>
                    <a:ext cx="152400" cy="152400"/>
                  </a:xfrm>
                  <a:prstGeom prst="ellipse">
                    <a:avLst/>
                  </a:prstGeom>
                  <a:solidFill>
                    <a:srgbClr val="3333FF"/>
                  </a:solidFill>
                  <a:ln w="9525">
                    <a:solidFill>
                      <a:schemeClr val="tx1"/>
                    </a:solidFill>
                    <a:round/>
                    <a:headEnd/>
                    <a:tailEnd/>
                  </a:ln>
                </p:spPr>
                <p:txBody>
                  <a:bodyPr wrap="none" anchor="ctr"/>
                  <a:lstStyle/>
                  <a:p>
                    <a:endParaRPr lang="en-US"/>
                  </a:p>
                </p:txBody>
              </p:sp>
              <p:sp>
                <p:nvSpPr>
                  <p:cNvPr id="8" name="Oval 12">
                    <a:extLst>
                      <a:ext uri="{FF2B5EF4-FFF2-40B4-BE49-F238E27FC236}">
                        <a16:creationId xmlns:a16="http://schemas.microsoft.com/office/drawing/2014/main" id="{3099129F-B06E-47BD-90CC-7CC9AF4F4E30}"/>
                      </a:ext>
                    </a:extLst>
                  </p:cNvPr>
                  <p:cNvSpPr>
                    <a:spLocks noChangeArrowheads="1"/>
                  </p:cNvSpPr>
                  <p:nvPr/>
                </p:nvSpPr>
                <p:spPr bwMode="auto">
                  <a:xfrm>
                    <a:off x="2286000" y="4114800"/>
                    <a:ext cx="152400" cy="152400"/>
                  </a:xfrm>
                  <a:prstGeom prst="ellipse">
                    <a:avLst/>
                  </a:prstGeom>
                  <a:solidFill>
                    <a:srgbClr val="3333FF"/>
                  </a:solidFill>
                  <a:ln w="9525">
                    <a:solidFill>
                      <a:schemeClr val="tx1"/>
                    </a:solidFill>
                    <a:round/>
                    <a:headEnd/>
                    <a:tailEnd/>
                  </a:ln>
                </p:spPr>
                <p:txBody>
                  <a:bodyPr wrap="none" anchor="ctr"/>
                  <a:lstStyle/>
                  <a:p>
                    <a:endParaRPr lang="en-US"/>
                  </a:p>
                </p:txBody>
              </p:sp>
              <p:sp>
                <p:nvSpPr>
                  <p:cNvPr id="9" name="Oval 13">
                    <a:extLst>
                      <a:ext uri="{FF2B5EF4-FFF2-40B4-BE49-F238E27FC236}">
                        <a16:creationId xmlns:a16="http://schemas.microsoft.com/office/drawing/2014/main" id="{91451216-4354-4EC4-A3B8-88D7386716A5}"/>
                      </a:ext>
                    </a:extLst>
                  </p:cNvPr>
                  <p:cNvSpPr>
                    <a:spLocks noChangeArrowheads="1"/>
                  </p:cNvSpPr>
                  <p:nvPr/>
                </p:nvSpPr>
                <p:spPr bwMode="auto">
                  <a:xfrm>
                    <a:off x="2895600" y="4953000"/>
                    <a:ext cx="152400" cy="152400"/>
                  </a:xfrm>
                  <a:prstGeom prst="ellipse">
                    <a:avLst/>
                  </a:prstGeom>
                  <a:solidFill>
                    <a:srgbClr val="3333FF"/>
                  </a:solidFill>
                  <a:ln w="9525">
                    <a:solidFill>
                      <a:schemeClr val="tx1"/>
                    </a:solidFill>
                    <a:round/>
                    <a:headEnd/>
                    <a:tailEnd/>
                  </a:ln>
                </p:spPr>
                <p:txBody>
                  <a:bodyPr wrap="none" anchor="ctr"/>
                  <a:lstStyle/>
                  <a:p>
                    <a:endParaRPr lang="en-US"/>
                  </a:p>
                </p:txBody>
              </p:sp>
              <p:sp>
                <p:nvSpPr>
                  <p:cNvPr id="10" name="Oval 14">
                    <a:extLst>
                      <a:ext uri="{FF2B5EF4-FFF2-40B4-BE49-F238E27FC236}">
                        <a16:creationId xmlns:a16="http://schemas.microsoft.com/office/drawing/2014/main" id="{5D705880-11AE-4365-A12A-37812D07A613}"/>
                      </a:ext>
                    </a:extLst>
                  </p:cNvPr>
                  <p:cNvSpPr>
                    <a:spLocks noChangeArrowheads="1"/>
                  </p:cNvSpPr>
                  <p:nvPr/>
                </p:nvSpPr>
                <p:spPr bwMode="auto">
                  <a:xfrm>
                    <a:off x="3124200" y="3048000"/>
                    <a:ext cx="152400" cy="152400"/>
                  </a:xfrm>
                  <a:prstGeom prst="ellipse">
                    <a:avLst/>
                  </a:prstGeom>
                  <a:solidFill>
                    <a:srgbClr val="FF0000"/>
                  </a:solidFill>
                  <a:ln w="9525">
                    <a:solidFill>
                      <a:schemeClr val="tx1"/>
                    </a:solidFill>
                    <a:round/>
                    <a:headEnd/>
                    <a:tailEnd/>
                  </a:ln>
                </p:spPr>
                <p:txBody>
                  <a:bodyPr wrap="none" anchor="ctr"/>
                  <a:lstStyle/>
                  <a:p>
                    <a:endParaRPr lang="en-US"/>
                  </a:p>
                </p:txBody>
              </p:sp>
              <p:sp>
                <p:nvSpPr>
                  <p:cNvPr id="11" name="Oval 15">
                    <a:extLst>
                      <a:ext uri="{FF2B5EF4-FFF2-40B4-BE49-F238E27FC236}">
                        <a16:creationId xmlns:a16="http://schemas.microsoft.com/office/drawing/2014/main" id="{0778802D-B78C-4F87-859B-CA66CFE2789F}"/>
                      </a:ext>
                    </a:extLst>
                  </p:cNvPr>
                  <p:cNvSpPr>
                    <a:spLocks noChangeArrowheads="1"/>
                  </p:cNvSpPr>
                  <p:nvPr/>
                </p:nvSpPr>
                <p:spPr bwMode="auto">
                  <a:xfrm>
                    <a:off x="3886200" y="3352800"/>
                    <a:ext cx="152400" cy="152400"/>
                  </a:xfrm>
                  <a:prstGeom prst="ellipse">
                    <a:avLst/>
                  </a:prstGeom>
                  <a:solidFill>
                    <a:srgbClr val="FF0000"/>
                  </a:solidFill>
                  <a:ln w="9525">
                    <a:solidFill>
                      <a:schemeClr val="tx1"/>
                    </a:solidFill>
                    <a:round/>
                    <a:headEnd/>
                    <a:tailEnd/>
                  </a:ln>
                </p:spPr>
                <p:txBody>
                  <a:bodyPr wrap="none" anchor="ctr"/>
                  <a:lstStyle/>
                  <a:p>
                    <a:endParaRPr lang="en-US"/>
                  </a:p>
                </p:txBody>
              </p:sp>
              <p:sp>
                <p:nvSpPr>
                  <p:cNvPr id="12" name="Oval 16">
                    <a:extLst>
                      <a:ext uri="{FF2B5EF4-FFF2-40B4-BE49-F238E27FC236}">
                        <a16:creationId xmlns:a16="http://schemas.microsoft.com/office/drawing/2014/main" id="{E2924298-95FD-494B-9D09-7A221C56DBB2}"/>
                      </a:ext>
                    </a:extLst>
                  </p:cNvPr>
                  <p:cNvSpPr>
                    <a:spLocks noChangeArrowheads="1"/>
                  </p:cNvSpPr>
                  <p:nvPr/>
                </p:nvSpPr>
                <p:spPr bwMode="auto">
                  <a:xfrm>
                    <a:off x="4114800" y="4038600"/>
                    <a:ext cx="152400" cy="152400"/>
                  </a:xfrm>
                  <a:prstGeom prst="ellipse">
                    <a:avLst/>
                  </a:prstGeom>
                  <a:solidFill>
                    <a:srgbClr val="FF0000"/>
                  </a:solidFill>
                  <a:ln w="9525">
                    <a:solidFill>
                      <a:schemeClr val="tx1"/>
                    </a:solidFill>
                    <a:round/>
                    <a:headEnd/>
                    <a:tailEnd/>
                  </a:ln>
                </p:spPr>
                <p:txBody>
                  <a:bodyPr wrap="none" anchor="ctr"/>
                  <a:lstStyle/>
                  <a:p>
                    <a:endParaRPr lang="en-US"/>
                  </a:p>
                </p:txBody>
              </p:sp>
              <p:sp>
                <p:nvSpPr>
                  <p:cNvPr id="13" name="Oval 17">
                    <a:extLst>
                      <a:ext uri="{FF2B5EF4-FFF2-40B4-BE49-F238E27FC236}">
                        <a16:creationId xmlns:a16="http://schemas.microsoft.com/office/drawing/2014/main" id="{42E9B500-706E-4659-92E0-890F570F46A6}"/>
                      </a:ext>
                    </a:extLst>
                  </p:cNvPr>
                  <p:cNvSpPr>
                    <a:spLocks noChangeArrowheads="1"/>
                  </p:cNvSpPr>
                  <p:nvPr/>
                </p:nvSpPr>
                <p:spPr bwMode="auto">
                  <a:xfrm>
                    <a:off x="3429000" y="4038600"/>
                    <a:ext cx="152400" cy="152400"/>
                  </a:xfrm>
                  <a:prstGeom prst="ellipse">
                    <a:avLst/>
                  </a:prstGeom>
                  <a:solidFill>
                    <a:srgbClr val="FF0000"/>
                  </a:solidFill>
                  <a:ln w="9525">
                    <a:solidFill>
                      <a:schemeClr val="tx1"/>
                    </a:solidFill>
                    <a:round/>
                    <a:headEnd/>
                    <a:tailEnd/>
                  </a:ln>
                </p:spPr>
                <p:txBody>
                  <a:bodyPr wrap="none" anchor="ctr"/>
                  <a:lstStyle/>
                  <a:p>
                    <a:endParaRPr lang="en-US"/>
                  </a:p>
                </p:txBody>
              </p:sp>
              <p:sp>
                <p:nvSpPr>
                  <p:cNvPr id="14" name="Oval 18">
                    <a:extLst>
                      <a:ext uri="{FF2B5EF4-FFF2-40B4-BE49-F238E27FC236}">
                        <a16:creationId xmlns:a16="http://schemas.microsoft.com/office/drawing/2014/main" id="{B055946A-A864-41A4-A992-35817E30C0D6}"/>
                      </a:ext>
                    </a:extLst>
                  </p:cNvPr>
                  <p:cNvSpPr>
                    <a:spLocks noChangeArrowheads="1"/>
                  </p:cNvSpPr>
                  <p:nvPr/>
                </p:nvSpPr>
                <p:spPr bwMode="auto">
                  <a:xfrm>
                    <a:off x="2667000" y="2743200"/>
                    <a:ext cx="152400" cy="152400"/>
                  </a:xfrm>
                  <a:prstGeom prst="ellipse">
                    <a:avLst/>
                  </a:prstGeom>
                  <a:solidFill>
                    <a:srgbClr val="FF0000"/>
                  </a:solidFill>
                  <a:ln w="9525">
                    <a:solidFill>
                      <a:schemeClr val="tx1"/>
                    </a:solidFill>
                    <a:round/>
                    <a:headEnd/>
                    <a:tailEnd/>
                  </a:ln>
                </p:spPr>
                <p:txBody>
                  <a:bodyPr wrap="none" anchor="ctr"/>
                  <a:lstStyle/>
                  <a:p>
                    <a:endParaRPr lang="en-US"/>
                  </a:p>
                </p:txBody>
              </p:sp>
              <p:sp>
                <p:nvSpPr>
                  <p:cNvPr id="15" name="Oval 19">
                    <a:extLst>
                      <a:ext uri="{FF2B5EF4-FFF2-40B4-BE49-F238E27FC236}">
                        <a16:creationId xmlns:a16="http://schemas.microsoft.com/office/drawing/2014/main" id="{3E768FEA-BFA4-496C-BE52-3900530C0168}"/>
                      </a:ext>
                    </a:extLst>
                  </p:cNvPr>
                  <p:cNvSpPr>
                    <a:spLocks noChangeArrowheads="1"/>
                  </p:cNvSpPr>
                  <p:nvPr/>
                </p:nvSpPr>
                <p:spPr bwMode="auto">
                  <a:xfrm>
                    <a:off x="4724400" y="4800600"/>
                    <a:ext cx="152400" cy="152400"/>
                  </a:xfrm>
                  <a:prstGeom prst="ellipse">
                    <a:avLst/>
                  </a:prstGeom>
                  <a:solidFill>
                    <a:srgbClr val="FF0000"/>
                  </a:solidFill>
                  <a:ln w="9525">
                    <a:solidFill>
                      <a:schemeClr val="tx1"/>
                    </a:solidFill>
                    <a:round/>
                    <a:headEnd/>
                    <a:tailEnd/>
                  </a:ln>
                </p:spPr>
                <p:txBody>
                  <a:bodyPr wrap="none" anchor="ctr"/>
                  <a:lstStyle/>
                  <a:p>
                    <a:endParaRPr lang="en-US"/>
                  </a:p>
                </p:txBody>
              </p:sp>
              <p:sp>
                <p:nvSpPr>
                  <p:cNvPr id="16" name="Oval 20">
                    <a:extLst>
                      <a:ext uri="{FF2B5EF4-FFF2-40B4-BE49-F238E27FC236}">
                        <a16:creationId xmlns:a16="http://schemas.microsoft.com/office/drawing/2014/main" id="{5D08987D-F285-4D70-962A-D783A147F5E9}"/>
                      </a:ext>
                    </a:extLst>
                  </p:cNvPr>
                  <p:cNvSpPr>
                    <a:spLocks noChangeArrowheads="1"/>
                  </p:cNvSpPr>
                  <p:nvPr/>
                </p:nvSpPr>
                <p:spPr bwMode="auto">
                  <a:xfrm>
                    <a:off x="4953000" y="3657600"/>
                    <a:ext cx="152400" cy="152400"/>
                  </a:xfrm>
                  <a:prstGeom prst="ellipse">
                    <a:avLst/>
                  </a:prstGeom>
                  <a:solidFill>
                    <a:srgbClr val="FF0000"/>
                  </a:solidFill>
                  <a:ln w="9525">
                    <a:solidFill>
                      <a:schemeClr val="tx1"/>
                    </a:solidFill>
                    <a:round/>
                    <a:headEnd/>
                    <a:tailEnd/>
                  </a:ln>
                </p:spPr>
                <p:txBody>
                  <a:bodyPr wrap="none" anchor="ctr"/>
                  <a:lstStyle/>
                  <a:p>
                    <a:endParaRPr lang="en-US"/>
                  </a:p>
                </p:txBody>
              </p:sp>
              <p:sp>
                <p:nvSpPr>
                  <p:cNvPr id="17" name="Oval 21">
                    <a:extLst>
                      <a:ext uri="{FF2B5EF4-FFF2-40B4-BE49-F238E27FC236}">
                        <a16:creationId xmlns:a16="http://schemas.microsoft.com/office/drawing/2014/main" id="{C6DFBADC-A8B7-475D-844C-F7A64DAF2E03}"/>
                      </a:ext>
                    </a:extLst>
                  </p:cNvPr>
                  <p:cNvSpPr>
                    <a:spLocks noChangeArrowheads="1"/>
                  </p:cNvSpPr>
                  <p:nvPr/>
                </p:nvSpPr>
                <p:spPr bwMode="auto">
                  <a:xfrm>
                    <a:off x="2286000" y="5715000"/>
                    <a:ext cx="152400" cy="152400"/>
                  </a:xfrm>
                  <a:prstGeom prst="ellipse">
                    <a:avLst/>
                  </a:prstGeom>
                  <a:solidFill>
                    <a:srgbClr val="3333FF"/>
                  </a:solidFill>
                  <a:ln w="9525">
                    <a:solidFill>
                      <a:schemeClr val="tx1"/>
                    </a:solidFill>
                    <a:round/>
                    <a:headEnd/>
                    <a:tailEnd/>
                  </a:ln>
                </p:spPr>
                <p:txBody>
                  <a:bodyPr wrap="none" anchor="ctr"/>
                  <a:lstStyle/>
                  <a:p>
                    <a:endParaRPr lang="en-US"/>
                  </a:p>
                </p:txBody>
              </p:sp>
              <p:sp>
                <p:nvSpPr>
                  <p:cNvPr id="18" name="Oval 22">
                    <a:extLst>
                      <a:ext uri="{FF2B5EF4-FFF2-40B4-BE49-F238E27FC236}">
                        <a16:creationId xmlns:a16="http://schemas.microsoft.com/office/drawing/2014/main" id="{32A3D860-BA30-46B8-B368-4AB18D40DA21}"/>
                      </a:ext>
                    </a:extLst>
                  </p:cNvPr>
                  <p:cNvSpPr>
                    <a:spLocks noChangeArrowheads="1"/>
                  </p:cNvSpPr>
                  <p:nvPr/>
                </p:nvSpPr>
                <p:spPr bwMode="auto">
                  <a:xfrm>
                    <a:off x="4114800" y="2514600"/>
                    <a:ext cx="152400" cy="152400"/>
                  </a:xfrm>
                  <a:prstGeom prst="ellipse">
                    <a:avLst/>
                  </a:prstGeom>
                  <a:solidFill>
                    <a:srgbClr val="FF0000"/>
                  </a:solidFill>
                  <a:ln w="9525">
                    <a:solidFill>
                      <a:schemeClr val="tx1"/>
                    </a:solidFill>
                    <a:round/>
                    <a:headEnd/>
                    <a:tailEnd/>
                  </a:ln>
                </p:spPr>
                <p:txBody>
                  <a:bodyPr wrap="none" anchor="ctr"/>
                  <a:lstStyle/>
                  <a:p>
                    <a:endParaRPr lang="en-US"/>
                  </a:p>
                </p:txBody>
              </p:sp>
              <p:sp>
                <p:nvSpPr>
                  <p:cNvPr id="19" name="Oval 23">
                    <a:extLst>
                      <a:ext uri="{FF2B5EF4-FFF2-40B4-BE49-F238E27FC236}">
                        <a16:creationId xmlns:a16="http://schemas.microsoft.com/office/drawing/2014/main" id="{269619DA-DB45-461D-B117-C2FD22271D91}"/>
                      </a:ext>
                    </a:extLst>
                  </p:cNvPr>
                  <p:cNvSpPr>
                    <a:spLocks noChangeArrowheads="1"/>
                  </p:cNvSpPr>
                  <p:nvPr/>
                </p:nvSpPr>
                <p:spPr bwMode="auto">
                  <a:xfrm>
                    <a:off x="5410200" y="4572000"/>
                    <a:ext cx="152400" cy="152400"/>
                  </a:xfrm>
                  <a:prstGeom prst="ellipse">
                    <a:avLst/>
                  </a:prstGeom>
                  <a:solidFill>
                    <a:srgbClr val="FF0000"/>
                  </a:solidFill>
                  <a:ln w="9525">
                    <a:solidFill>
                      <a:schemeClr val="tx1"/>
                    </a:solidFill>
                    <a:round/>
                    <a:headEnd/>
                    <a:tailEnd/>
                  </a:ln>
                </p:spPr>
                <p:txBody>
                  <a:bodyPr wrap="none" anchor="ctr"/>
                  <a:lstStyle/>
                  <a:p>
                    <a:endParaRPr lang="en-US"/>
                  </a:p>
                </p:txBody>
              </p:sp>
              <p:sp>
                <p:nvSpPr>
                  <p:cNvPr id="20" name="Line 24">
                    <a:extLst>
                      <a:ext uri="{FF2B5EF4-FFF2-40B4-BE49-F238E27FC236}">
                        <a16:creationId xmlns:a16="http://schemas.microsoft.com/office/drawing/2014/main" id="{75C71C56-3070-4574-B6BB-CAF0B2675481}"/>
                      </a:ext>
                    </a:extLst>
                  </p:cNvPr>
                  <p:cNvSpPr>
                    <a:spLocks noChangeShapeType="1"/>
                  </p:cNvSpPr>
                  <p:nvPr/>
                </p:nvSpPr>
                <p:spPr bwMode="auto">
                  <a:xfrm>
                    <a:off x="1371600" y="2743200"/>
                    <a:ext cx="3581400" cy="3581400"/>
                  </a:xfrm>
                  <a:prstGeom prst="line">
                    <a:avLst/>
                  </a:prstGeom>
                  <a:noFill/>
                  <a:ln w="38100">
                    <a:solidFill>
                      <a:schemeClr val="tx1"/>
                    </a:solidFill>
                    <a:round/>
                    <a:headEnd/>
                    <a:tailEnd/>
                  </a:ln>
                </p:spPr>
                <p:txBody>
                  <a:bodyPr/>
                  <a:lstStyle/>
                  <a:p>
                    <a:endParaRPr lang="en-US"/>
                  </a:p>
                </p:txBody>
              </p:sp>
              <p:sp>
                <p:nvSpPr>
                  <p:cNvPr id="21" name="Oval 25">
                    <a:extLst>
                      <a:ext uri="{FF2B5EF4-FFF2-40B4-BE49-F238E27FC236}">
                        <a16:creationId xmlns:a16="http://schemas.microsoft.com/office/drawing/2014/main" id="{F55473C5-D07C-4E59-B7D7-28E7DBF59DDE}"/>
                      </a:ext>
                    </a:extLst>
                  </p:cNvPr>
                  <p:cNvSpPr>
                    <a:spLocks noChangeArrowheads="1"/>
                  </p:cNvSpPr>
                  <p:nvPr/>
                </p:nvSpPr>
                <p:spPr bwMode="auto">
                  <a:xfrm>
                    <a:off x="2971800" y="2133600"/>
                    <a:ext cx="152400" cy="152400"/>
                  </a:xfrm>
                  <a:prstGeom prst="ellipse">
                    <a:avLst/>
                  </a:prstGeom>
                  <a:solidFill>
                    <a:srgbClr val="FF0000"/>
                  </a:solidFill>
                  <a:ln w="9525">
                    <a:solidFill>
                      <a:schemeClr val="tx1"/>
                    </a:solidFill>
                    <a:round/>
                    <a:headEnd/>
                    <a:tailEnd/>
                  </a:ln>
                </p:spPr>
                <p:txBody>
                  <a:bodyPr wrap="none" anchor="ctr"/>
                  <a:lstStyle/>
                  <a:p>
                    <a:endParaRPr lang="en-US"/>
                  </a:p>
                </p:txBody>
              </p:sp>
              <p:sp>
                <p:nvSpPr>
                  <p:cNvPr id="22" name="Oval 26">
                    <a:extLst>
                      <a:ext uri="{FF2B5EF4-FFF2-40B4-BE49-F238E27FC236}">
                        <a16:creationId xmlns:a16="http://schemas.microsoft.com/office/drawing/2014/main" id="{EE415C48-DFE4-4219-A615-1BEFB1C2E9B1}"/>
                      </a:ext>
                    </a:extLst>
                  </p:cNvPr>
                  <p:cNvSpPr>
                    <a:spLocks noChangeArrowheads="1"/>
                  </p:cNvSpPr>
                  <p:nvPr/>
                </p:nvSpPr>
                <p:spPr bwMode="auto">
                  <a:xfrm>
                    <a:off x="3124200" y="6172200"/>
                    <a:ext cx="152400" cy="152400"/>
                  </a:xfrm>
                  <a:prstGeom prst="ellipse">
                    <a:avLst/>
                  </a:prstGeom>
                  <a:solidFill>
                    <a:srgbClr val="3333FF"/>
                  </a:solidFill>
                  <a:ln w="9525">
                    <a:solidFill>
                      <a:schemeClr val="tx1"/>
                    </a:solidFill>
                    <a:round/>
                    <a:headEnd/>
                    <a:tailEnd/>
                  </a:ln>
                </p:spPr>
                <p:txBody>
                  <a:bodyPr wrap="none" anchor="ctr"/>
                  <a:lstStyle/>
                  <a:p>
                    <a:endParaRPr lang="en-US"/>
                  </a:p>
                </p:txBody>
              </p:sp>
            </p:grpSp>
            <p:sp>
              <p:nvSpPr>
                <p:cNvPr id="96" name="Oval 12">
                  <a:extLst>
                    <a:ext uri="{FF2B5EF4-FFF2-40B4-BE49-F238E27FC236}">
                      <a16:creationId xmlns:a16="http://schemas.microsoft.com/office/drawing/2014/main" id="{FF7EE6EE-DCC1-46B5-92F8-3006DE9497BE}"/>
                    </a:ext>
                  </a:extLst>
                </p:cNvPr>
                <p:cNvSpPr>
                  <a:spLocks noChangeArrowheads="1"/>
                </p:cNvSpPr>
                <p:nvPr/>
              </p:nvSpPr>
              <p:spPr bwMode="auto">
                <a:xfrm>
                  <a:off x="1440997" y="3104173"/>
                  <a:ext cx="62459" cy="62459"/>
                </a:xfrm>
                <a:prstGeom prst="ellipse">
                  <a:avLst/>
                </a:prstGeom>
                <a:solidFill>
                  <a:srgbClr val="3333FF"/>
                </a:solidFill>
                <a:ln w="9525">
                  <a:solidFill>
                    <a:schemeClr val="tx1"/>
                  </a:solidFill>
                  <a:round/>
                  <a:headEnd/>
                  <a:tailEnd/>
                </a:ln>
              </p:spPr>
              <p:txBody>
                <a:bodyPr wrap="none" anchor="ctr"/>
                <a:lstStyle/>
                <a:p>
                  <a:endParaRPr lang="en-US"/>
                </a:p>
              </p:txBody>
            </p:sp>
            <p:sp>
              <p:nvSpPr>
                <p:cNvPr id="97" name="Oval 17">
                  <a:extLst>
                    <a:ext uri="{FF2B5EF4-FFF2-40B4-BE49-F238E27FC236}">
                      <a16:creationId xmlns:a16="http://schemas.microsoft.com/office/drawing/2014/main" id="{0C189A5B-4D9A-483C-9359-325C75C59441}"/>
                    </a:ext>
                  </a:extLst>
                </p:cNvPr>
                <p:cNvSpPr>
                  <a:spLocks noChangeArrowheads="1"/>
                </p:cNvSpPr>
                <p:nvPr/>
              </p:nvSpPr>
              <p:spPr bwMode="auto">
                <a:xfrm>
                  <a:off x="2324723" y="4450881"/>
                  <a:ext cx="62459" cy="62459"/>
                </a:xfrm>
                <a:prstGeom prst="ellipse">
                  <a:avLst/>
                </a:prstGeom>
                <a:solidFill>
                  <a:srgbClr val="FF0000"/>
                </a:solidFill>
                <a:ln w="9525">
                  <a:solidFill>
                    <a:schemeClr val="tx1"/>
                  </a:solidFill>
                  <a:round/>
                  <a:headEnd/>
                  <a:tailEnd/>
                </a:ln>
              </p:spPr>
              <p:txBody>
                <a:bodyPr wrap="none" anchor="ctr"/>
                <a:lstStyle/>
                <a:p>
                  <a:endParaRPr lang="en-US"/>
                </a:p>
              </p:txBody>
            </p:sp>
          </p:grpSp>
          <p:sp>
            <p:nvSpPr>
              <p:cNvPr id="99" name="TextBox 98">
                <a:extLst>
                  <a:ext uri="{FF2B5EF4-FFF2-40B4-BE49-F238E27FC236}">
                    <a16:creationId xmlns:a16="http://schemas.microsoft.com/office/drawing/2014/main" id="{ACB24B1E-79CE-4A31-B9B0-165C00F4CD54}"/>
                  </a:ext>
                </a:extLst>
              </p:cNvPr>
              <p:cNvSpPr txBox="1"/>
              <p:nvPr/>
            </p:nvSpPr>
            <p:spPr>
              <a:xfrm>
                <a:off x="1850751" y="4964668"/>
                <a:ext cx="1018103" cy="425564"/>
              </a:xfrm>
              <a:prstGeom prst="rect">
                <a:avLst/>
              </a:prstGeom>
              <a:noFill/>
            </p:spPr>
            <p:txBody>
              <a:bodyPr wrap="none" rtlCol="0">
                <a:spAutoFit/>
              </a:bodyPr>
              <a:lstStyle/>
              <a:p>
                <a:r>
                  <a:rPr lang="en-US" b="1" dirty="0"/>
                  <a:t>Loss: 2</a:t>
                </a:r>
              </a:p>
            </p:txBody>
          </p:sp>
        </p:grpSp>
        <p:grpSp>
          <p:nvGrpSpPr>
            <p:cNvPr id="125" name="Group 124">
              <a:extLst>
                <a:ext uri="{FF2B5EF4-FFF2-40B4-BE49-F238E27FC236}">
                  <a16:creationId xmlns:a16="http://schemas.microsoft.com/office/drawing/2014/main" id="{B49E328E-3E0B-4C8B-B65D-2A315B0B2E5D}"/>
                </a:ext>
              </a:extLst>
            </p:cNvPr>
            <p:cNvGrpSpPr/>
            <p:nvPr/>
          </p:nvGrpSpPr>
          <p:grpSpPr>
            <a:xfrm>
              <a:off x="3429000" y="2888693"/>
              <a:ext cx="2514600" cy="2743190"/>
              <a:chOff x="3966944" y="2666999"/>
              <a:chExt cx="2514600" cy="2743190"/>
            </a:xfrm>
          </p:grpSpPr>
          <p:grpSp>
            <p:nvGrpSpPr>
              <p:cNvPr id="100" name="Group 99">
                <a:extLst>
                  <a:ext uri="{FF2B5EF4-FFF2-40B4-BE49-F238E27FC236}">
                    <a16:creationId xmlns:a16="http://schemas.microsoft.com/office/drawing/2014/main" id="{AA9BACE3-37CE-4884-9B6A-D41326A2909F}"/>
                  </a:ext>
                </a:extLst>
              </p:cNvPr>
              <p:cNvGrpSpPr/>
              <p:nvPr/>
            </p:nvGrpSpPr>
            <p:grpSpPr>
              <a:xfrm>
                <a:off x="3966944" y="2666999"/>
                <a:ext cx="2514600" cy="2412535"/>
                <a:chOff x="990600" y="2866244"/>
                <a:chExt cx="1967459" cy="1887602"/>
              </a:xfrm>
            </p:grpSpPr>
            <p:grpSp>
              <p:nvGrpSpPr>
                <p:cNvPr id="101" name="Group 100">
                  <a:extLst>
                    <a:ext uri="{FF2B5EF4-FFF2-40B4-BE49-F238E27FC236}">
                      <a16:creationId xmlns:a16="http://schemas.microsoft.com/office/drawing/2014/main" id="{D2A80FA3-D88F-485B-BBE4-B84005C29179}"/>
                    </a:ext>
                  </a:extLst>
                </p:cNvPr>
                <p:cNvGrpSpPr/>
                <p:nvPr/>
              </p:nvGrpSpPr>
              <p:grpSpPr>
                <a:xfrm>
                  <a:off x="990600" y="2866244"/>
                  <a:ext cx="1967459" cy="1887602"/>
                  <a:chOff x="762000" y="2095500"/>
                  <a:chExt cx="4800600" cy="4605748"/>
                </a:xfrm>
              </p:grpSpPr>
              <p:sp>
                <p:nvSpPr>
                  <p:cNvPr id="104" name="Oval 8">
                    <a:extLst>
                      <a:ext uri="{FF2B5EF4-FFF2-40B4-BE49-F238E27FC236}">
                        <a16:creationId xmlns:a16="http://schemas.microsoft.com/office/drawing/2014/main" id="{74ED3BD5-768F-408B-A6D0-7F003B981E38}"/>
                      </a:ext>
                    </a:extLst>
                  </p:cNvPr>
                  <p:cNvSpPr>
                    <a:spLocks noChangeArrowheads="1"/>
                  </p:cNvSpPr>
                  <p:nvPr/>
                </p:nvSpPr>
                <p:spPr bwMode="auto">
                  <a:xfrm>
                    <a:off x="838200" y="3962400"/>
                    <a:ext cx="152400" cy="152400"/>
                  </a:xfrm>
                  <a:prstGeom prst="ellipse">
                    <a:avLst/>
                  </a:prstGeom>
                  <a:solidFill>
                    <a:srgbClr val="3333FF"/>
                  </a:solidFill>
                  <a:ln w="9525">
                    <a:solidFill>
                      <a:schemeClr val="tx1"/>
                    </a:solidFill>
                    <a:round/>
                    <a:headEnd/>
                    <a:tailEnd/>
                  </a:ln>
                </p:spPr>
                <p:txBody>
                  <a:bodyPr wrap="none" anchor="ctr"/>
                  <a:lstStyle/>
                  <a:p>
                    <a:endParaRPr lang="en-US"/>
                  </a:p>
                </p:txBody>
              </p:sp>
              <p:sp>
                <p:nvSpPr>
                  <p:cNvPr id="105" name="Oval 9">
                    <a:extLst>
                      <a:ext uri="{FF2B5EF4-FFF2-40B4-BE49-F238E27FC236}">
                        <a16:creationId xmlns:a16="http://schemas.microsoft.com/office/drawing/2014/main" id="{5F9E59B4-4DA9-4FF4-B64E-C198406D9C8A}"/>
                      </a:ext>
                    </a:extLst>
                  </p:cNvPr>
                  <p:cNvSpPr>
                    <a:spLocks noChangeArrowheads="1"/>
                  </p:cNvSpPr>
                  <p:nvPr/>
                </p:nvSpPr>
                <p:spPr bwMode="auto">
                  <a:xfrm>
                    <a:off x="1524000" y="4038600"/>
                    <a:ext cx="152400" cy="152400"/>
                  </a:xfrm>
                  <a:prstGeom prst="ellipse">
                    <a:avLst/>
                  </a:prstGeom>
                  <a:solidFill>
                    <a:srgbClr val="3333FF"/>
                  </a:solidFill>
                  <a:ln w="9525">
                    <a:solidFill>
                      <a:schemeClr val="tx1"/>
                    </a:solidFill>
                    <a:round/>
                    <a:headEnd/>
                    <a:tailEnd/>
                  </a:ln>
                </p:spPr>
                <p:txBody>
                  <a:bodyPr wrap="none" anchor="ctr"/>
                  <a:lstStyle/>
                  <a:p>
                    <a:endParaRPr lang="en-US"/>
                  </a:p>
                </p:txBody>
              </p:sp>
              <p:sp>
                <p:nvSpPr>
                  <p:cNvPr id="106" name="Oval 10">
                    <a:extLst>
                      <a:ext uri="{FF2B5EF4-FFF2-40B4-BE49-F238E27FC236}">
                        <a16:creationId xmlns:a16="http://schemas.microsoft.com/office/drawing/2014/main" id="{383C2447-1F96-441B-A3EE-8177EFD40F5B}"/>
                      </a:ext>
                    </a:extLst>
                  </p:cNvPr>
                  <p:cNvSpPr>
                    <a:spLocks noChangeArrowheads="1"/>
                  </p:cNvSpPr>
                  <p:nvPr/>
                </p:nvSpPr>
                <p:spPr bwMode="auto">
                  <a:xfrm>
                    <a:off x="1524000" y="4724400"/>
                    <a:ext cx="152400" cy="152400"/>
                  </a:xfrm>
                  <a:prstGeom prst="ellipse">
                    <a:avLst/>
                  </a:prstGeom>
                  <a:solidFill>
                    <a:srgbClr val="3333FF"/>
                  </a:solidFill>
                  <a:ln w="9525">
                    <a:solidFill>
                      <a:schemeClr val="tx1"/>
                    </a:solidFill>
                    <a:round/>
                    <a:headEnd/>
                    <a:tailEnd/>
                  </a:ln>
                </p:spPr>
                <p:txBody>
                  <a:bodyPr wrap="none" anchor="ctr"/>
                  <a:lstStyle/>
                  <a:p>
                    <a:endParaRPr lang="en-US"/>
                  </a:p>
                </p:txBody>
              </p:sp>
              <p:sp>
                <p:nvSpPr>
                  <p:cNvPr id="107" name="Oval 11">
                    <a:extLst>
                      <a:ext uri="{FF2B5EF4-FFF2-40B4-BE49-F238E27FC236}">
                        <a16:creationId xmlns:a16="http://schemas.microsoft.com/office/drawing/2014/main" id="{4E3178AE-C85D-47CC-8524-F4EBF25E4AAF}"/>
                      </a:ext>
                    </a:extLst>
                  </p:cNvPr>
                  <p:cNvSpPr>
                    <a:spLocks noChangeArrowheads="1"/>
                  </p:cNvSpPr>
                  <p:nvPr/>
                </p:nvSpPr>
                <p:spPr bwMode="auto">
                  <a:xfrm>
                    <a:off x="762000" y="4267200"/>
                    <a:ext cx="152400" cy="152400"/>
                  </a:xfrm>
                  <a:prstGeom prst="ellipse">
                    <a:avLst/>
                  </a:prstGeom>
                  <a:solidFill>
                    <a:srgbClr val="3333FF"/>
                  </a:solidFill>
                  <a:ln w="9525">
                    <a:solidFill>
                      <a:schemeClr val="tx1"/>
                    </a:solidFill>
                    <a:round/>
                    <a:headEnd/>
                    <a:tailEnd/>
                  </a:ln>
                </p:spPr>
                <p:txBody>
                  <a:bodyPr wrap="none" anchor="ctr"/>
                  <a:lstStyle/>
                  <a:p>
                    <a:endParaRPr lang="en-US"/>
                  </a:p>
                </p:txBody>
              </p:sp>
              <p:sp>
                <p:nvSpPr>
                  <p:cNvPr id="108" name="Oval 12">
                    <a:extLst>
                      <a:ext uri="{FF2B5EF4-FFF2-40B4-BE49-F238E27FC236}">
                        <a16:creationId xmlns:a16="http://schemas.microsoft.com/office/drawing/2014/main" id="{D2E48B07-3BF7-4888-9597-106B7424D347}"/>
                      </a:ext>
                    </a:extLst>
                  </p:cNvPr>
                  <p:cNvSpPr>
                    <a:spLocks noChangeArrowheads="1"/>
                  </p:cNvSpPr>
                  <p:nvPr/>
                </p:nvSpPr>
                <p:spPr bwMode="auto">
                  <a:xfrm>
                    <a:off x="2286000" y="4114800"/>
                    <a:ext cx="152400" cy="152400"/>
                  </a:xfrm>
                  <a:prstGeom prst="ellipse">
                    <a:avLst/>
                  </a:prstGeom>
                  <a:solidFill>
                    <a:srgbClr val="3333FF"/>
                  </a:solidFill>
                  <a:ln w="9525">
                    <a:solidFill>
                      <a:schemeClr val="tx1"/>
                    </a:solidFill>
                    <a:round/>
                    <a:headEnd/>
                    <a:tailEnd/>
                  </a:ln>
                </p:spPr>
                <p:txBody>
                  <a:bodyPr wrap="none" anchor="ctr"/>
                  <a:lstStyle/>
                  <a:p>
                    <a:endParaRPr lang="en-US"/>
                  </a:p>
                </p:txBody>
              </p:sp>
              <p:sp>
                <p:nvSpPr>
                  <p:cNvPr id="109" name="Oval 13">
                    <a:extLst>
                      <a:ext uri="{FF2B5EF4-FFF2-40B4-BE49-F238E27FC236}">
                        <a16:creationId xmlns:a16="http://schemas.microsoft.com/office/drawing/2014/main" id="{34CC43A6-96AE-4A60-A7D5-0FB397E27D1F}"/>
                      </a:ext>
                    </a:extLst>
                  </p:cNvPr>
                  <p:cNvSpPr>
                    <a:spLocks noChangeArrowheads="1"/>
                  </p:cNvSpPr>
                  <p:nvPr/>
                </p:nvSpPr>
                <p:spPr bwMode="auto">
                  <a:xfrm>
                    <a:off x="2895600" y="4953000"/>
                    <a:ext cx="152400" cy="152400"/>
                  </a:xfrm>
                  <a:prstGeom prst="ellipse">
                    <a:avLst/>
                  </a:prstGeom>
                  <a:solidFill>
                    <a:srgbClr val="3333FF"/>
                  </a:solidFill>
                  <a:ln w="9525">
                    <a:solidFill>
                      <a:schemeClr val="tx1"/>
                    </a:solidFill>
                    <a:round/>
                    <a:headEnd/>
                    <a:tailEnd/>
                  </a:ln>
                </p:spPr>
                <p:txBody>
                  <a:bodyPr wrap="none" anchor="ctr"/>
                  <a:lstStyle/>
                  <a:p>
                    <a:endParaRPr lang="en-US"/>
                  </a:p>
                </p:txBody>
              </p:sp>
              <p:sp>
                <p:nvSpPr>
                  <p:cNvPr id="110" name="Oval 14">
                    <a:extLst>
                      <a:ext uri="{FF2B5EF4-FFF2-40B4-BE49-F238E27FC236}">
                        <a16:creationId xmlns:a16="http://schemas.microsoft.com/office/drawing/2014/main" id="{E8C933D4-6FE7-45DD-A949-FC70ECBA0024}"/>
                      </a:ext>
                    </a:extLst>
                  </p:cNvPr>
                  <p:cNvSpPr>
                    <a:spLocks noChangeArrowheads="1"/>
                  </p:cNvSpPr>
                  <p:nvPr/>
                </p:nvSpPr>
                <p:spPr bwMode="auto">
                  <a:xfrm>
                    <a:off x="3124200" y="3048000"/>
                    <a:ext cx="152400" cy="152400"/>
                  </a:xfrm>
                  <a:prstGeom prst="ellipse">
                    <a:avLst/>
                  </a:prstGeom>
                  <a:solidFill>
                    <a:srgbClr val="FF0000"/>
                  </a:solidFill>
                  <a:ln w="9525">
                    <a:solidFill>
                      <a:schemeClr val="tx1"/>
                    </a:solidFill>
                    <a:round/>
                    <a:headEnd/>
                    <a:tailEnd/>
                  </a:ln>
                </p:spPr>
                <p:txBody>
                  <a:bodyPr wrap="none" anchor="ctr"/>
                  <a:lstStyle/>
                  <a:p>
                    <a:endParaRPr lang="en-US"/>
                  </a:p>
                </p:txBody>
              </p:sp>
              <p:sp>
                <p:nvSpPr>
                  <p:cNvPr id="111" name="Oval 15">
                    <a:extLst>
                      <a:ext uri="{FF2B5EF4-FFF2-40B4-BE49-F238E27FC236}">
                        <a16:creationId xmlns:a16="http://schemas.microsoft.com/office/drawing/2014/main" id="{0610728A-6A37-4961-8D3E-7A6681FF3BA1}"/>
                      </a:ext>
                    </a:extLst>
                  </p:cNvPr>
                  <p:cNvSpPr>
                    <a:spLocks noChangeArrowheads="1"/>
                  </p:cNvSpPr>
                  <p:nvPr/>
                </p:nvSpPr>
                <p:spPr bwMode="auto">
                  <a:xfrm>
                    <a:off x="3886200" y="3352800"/>
                    <a:ext cx="152400" cy="152400"/>
                  </a:xfrm>
                  <a:prstGeom prst="ellipse">
                    <a:avLst/>
                  </a:prstGeom>
                  <a:solidFill>
                    <a:srgbClr val="FF0000"/>
                  </a:solidFill>
                  <a:ln w="9525">
                    <a:solidFill>
                      <a:schemeClr val="tx1"/>
                    </a:solidFill>
                    <a:round/>
                    <a:headEnd/>
                    <a:tailEnd/>
                  </a:ln>
                </p:spPr>
                <p:txBody>
                  <a:bodyPr wrap="none" anchor="ctr"/>
                  <a:lstStyle/>
                  <a:p>
                    <a:endParaRPr lang="en-US"/>
                  </a:p>
                </p:txBody>
              </p:sp>
              <p:sp>
                <p:nvSpPr>
                  <p:cNvPr id="112" name="Oval 16">
                    <a:extLst>
                      <a:ext uri="{FF2B5EF4-FFF2-40B4-BE49-F238E27FC236}">
                        <a16:creationId xmlns:a16="http://schemas.microsoft.com/office/drawing/2014/main" id="{5DF85140-ACD8-4600-9484-0F3FA74D3179}"/>
                      </a:ext>
                    </a:extLst>
                  </p:cNvPr>
                  <p:cNvSpPr>
                    <a:spLocks noChangeArrowheads="1"/>
                  </p:cNvSpPr>
                  <p:nvPr/>
                </p:nvSpPr>
                <p:spPr bwMode="auto">
                  <a:xfrm>
                    <a:off x="4114800" y="4038600"/>
                    <a:ext cx="152400" cy="152400"/>
                  </a:xfrm>
                  <a:prstGeom prst="ellipse">
                    <a:avLst/>
                  </a:prstGeom>
                  <a:solidFill>
                    <a:srgbClr val="FF0000"/>
                  </a:solidFill>
                  <a:ln w="9525">
                    <a:solidFill>
                      <a:schemeClr val="tx1"/>
                    </a:solidFill>
                    <a:round/>
                    <a:headEnd/>
                    <a:tailEnd/>
                  </a:ln>
                </p:spPr>
                <p:txBody>
                  <a:bodyPr wrap="none" anchor="ctr"/>
                  <a:lstStyle/>
                  <a:p>
                    <a:endParaRPr lang="en-US"/>
                  </a:p>
                </p:txBody>
              </p:sp>
              <p:sp>
                <p:nvSpPr>
                  <p:cNvPr id="113" name="Oval 17">
                    <a:extLst>
                      <a:ext uri="{FF2B5EF4-FFF2-40B4-BE49-F238E27FC236}">
                        <a16:creationId xmlns:a16="http://schemas.microsoft.com/office/drawing/2014/main" id="{879522F9-265C-41E1-A083-D270BE09DFAD}"/>
                      </a:ext>
                    </a:extLst>
                  </p:cNvPr>
                  <p:cNvSpPr>
                    <a:spLocks noChangeArrowheads="1"/>
                  </p:cNvSpPr>
                  <p:nvPr/>
                </p:nvSpPr>
                <p:spPr bwMode="auto">
                  <a:xfrm>
                    <a:off x="3429000" y="4038600"/>
                    <a:ext cx="152400" cy="152400"/>
                  </a:xfrm>
                  <a:prstGeom prst="ellipse">
                    <a:avLst/>
                  </a:prstGeom>
                  <a:solidFill>
                    <a:srgbClr val="FF0000"/>
                  </a:solidFill>
                  <a:ln w="9525">
                    <a:solidFill>
                      <a:schemeClr val="tx1"/>
                    </a:solidFill>
                    <a:round/>
                    <a:headEnd/>
                    <a:tailEnd/>
                  </a:ln>
                </p:spPr>
                <p:txBody>
                  <a:bodyPr wrap="none" anchor="ctr"/>
                  <a:lstStyle/>
                  <a:p>
                    <a:endParaRPr lang="en-US"/>
                  </a:p>
                </p:txBody>
              </p:sp>
              <p:sp>
                <p:nvSpPr>
                  <p:cNvPr id="114" name="Oval 18">
                    <a:extLst>
                      <a:ext uri="{FF2B5EF4-FFF2-40B4-BE49-F238E27FC236}">
                        <a16:creationId xmlns:a16="http://schemas.microsoft.com/office/drawing/2014/main" id="{E23912CE-75B1-40E0-9C9B-1793713F05AF}"/>
                      </a:ext>
                    </a:extLst>
                  </p:cNvPr>
                  <p:cNvSpPr>
                    <a:spLocks noChangeArrowheads="1"/>
                  </p:cNvSpPr>
                  <p:nvPr/>
                </p:nvSpPr>
                <p:spPr bwMode="auto">
                  <a:xfrm>
                    <a:off x="2667000" y="2743200"/>
                    <a:ext cx="152400" cy="152400"/>
                  </a:xfrm>
                  <a:prstGeom prst="ellipse">
                    <a:avLst/>
                  </a:prstGeom>
                  <a:solidFill>
                    <a:srgbClr val="FF0000"/>
                  </a:solidFill>
                  <a:ln w="9525">
                    <a:solidFill>
                      <a:schemeClr val="tx1"/>
                    </a:solidFill>
                    <a:round/>
                    <a:headEnd/>
                    <a:tailEnd/>
                  </a:ln>
                </p:spPr>
                <p:txBody>
                  <a:bodyPr wrap="none" anchor="ctr"/>
                  <a:lstStyle/>
                  <a:p>
                    <a:endParaRPr lang="en-US"/>
                  </a:p>
                </p:txBody>
              </p:sp>
              <p:sp>
                <p:nvSpPr>
                  <p:cNvPr id="115" name="Oval 19">
                    <a:extLst>
                      <a:ext uri="{FF2B5EF4-FFF2-40B4-BE49-F238E27FC236}">
                        <a16:creationId xmlns:a16="http://schemas.microsoft.com/office/drawing/2014/main" id="{E402ABC1-D808-4C89-93F5-577DE3A8DF84}"/>
                      </a:ext>
                    </a:extLst>
                  </p:cNvPr>
                  <p:cNvSpPr>
                    <a:spLocks noChangeArrowheads="1"/>
                  </p:cNvSpPr>
                  <p:nvPr/>
                </p:nvSpPr>
                <p:spPr bwMode="auto">
                  <a:xfrm>
                    <a:off x="4724400" y="4800600"/>
                    <a:ext cx="152400" cy="152400"/>
                  </a:xfrm>
                  <a:prstGeom prst="ellipse">
                    <a:avLst/>
                  </a:prstGeom>
                  <a:solidFill>
                    <a:srgbClr val="FF0000"/>
                  </a:solidFill>
                  <a:ln w="9525">
                    <a:solidFill>
                      <a:schemeClr val="tx1"/>
                    </a:solidFill>
                    <a:round/>
                    <a:headEnd/>
                    <a:tailEnd/>
                  </a:ln>
                </p:spPr>
                <p:txBody>
                  <a:bodyPr wrap="none" anchor="ctr"/>
                  <a:lstStyle/>
                  <a:p>
                    <a:endParaRPr lang="en-US"/>
                  </a:p>
                </p:txBody>
              </p:sp>
              <p:sp>
                <p:nvSpPr>
                  <p:cNvPr id="116" name="Oval 20">
                    <a:extLst>
                      <a:ext uri="{FF2B5EF4-FFF2-40B4-BE49-F238E27FC236}">
                        <a16:creationId xmlns:a16="http://schemas.microsoft.com/office/drawing/2014/main" id="{26619190-5172-4DDE-B19B-FE2107DB3F5B}"/>
                      </a:ext>
                    </a:extLst>
                  </p:cNvPr>
                  <p:cNvSpPr>
                    <a:spLocks noChangeArrowheads="1"/>
                  </p:cNvSpPr>
                  <p:nvPr/>
                </p:nvSpPr>
                <p:spPr bwMode="auto">
                  <a:xfrm>
                    <a:off x="4953000" y="3657600"/>
                    <a:ext cx="152400" cy="152400"/>
                  </a:xfrm>
                  <a:prstGeom prst="ellipse">
                    <a:avLst/>
                  </a:prstGeom>
                  <a:solidFill>
                    <a:srgbClr val="FF0000"/>
                  </a:solidFill>
                  <a:ln w="9525">
                    <a:solidFill>
                      <a:schemeClr val="tx1"/>
                    </a:solidFill>
                    <a:round/>
                    <a:headEnd/>
                    <a:tailEnd/>
                  </a:ln>
                </p:spPr>
                <p:txBody>
                  <a:bodyPr wrap="none" anchor="ctr"/>
                  <a:lstStyle/>
                  <a:p>
                    <a:endParaRPr lang="en-US"/>
                  </a:p>
                </p:txBody>
              </p:sp>
              <p:sp>
                <p:nvSpPr>
                  <p:cNvPr id="117" name="Oval 21">
                    <a:extLst>
                      <a:ext uri="{FF2B5EF4-FFF2-40B4-BE49-F238E27FC236}">
                        <a16:creationId xmlns:a16="http://schemas.microsoft.com/office/drawing/2014/main" id="{F27E3F07-C588-4266-95DD-D254F21C5217}"/>
                      </a:ext>
                    </a:extLst>
                  </p:cNvPr>
                  <p:cNvSpPr>
                    <a:spLocks noChangeArrowheads="1"/>
                  </p:cNvSpPr>
                  <p:nvPr/>
                </p:nvSpPr>
                <p:spPr bwMode="auto">
                  <a:xfrm>
                    <a:off x="2286000" y="5715000"/>
                    <a:ext cx="152400" cy="152400"/>
                  </a:xfrm>
                  <a:prstGeom prst="ellipse">
                    <a:avLst/>
                  </a:prstGeom>
                  <a:solidFill>
                    <a:srgbClr val="3333FF"/>
                  </a:solidFill>
                  <a:ln w="9525">
                    <a:solidFill>
                      <a:schemeClr val="tx1"/>
                    </a:solidFill>
                    <a:round/>
                    <a:headEnd/>
                    <a:tailEnd/>
                  </a:ln>
                </p:spPr>
                <p:txBody>
                  <a:bodyPr wrap="none" anchor="ctr"/>
                  <a:lstStyle/>
                  <a:p>
                    <a:endParaRPr lang="en-US"/>
                  </a:p>
                </p:txBody>
              </p:sp>
              <p:sp>
                <p:nvSpPr>
                  <p:cNvPr id="118" name="Oval 22">
                    <a:extLst>
                      <a:ext uri="{FF2B5EF4-FFF2-40B4-BE49-F238E27FC236}">
                        <a16:creationId xmlns:a16="http://schemas.microsoft.com/office/drawing/2014/main" id="{D1A8CB95-D590-49E5-AA5E-A1E45AAE0F03}"/>
                      </a:ext>
                    </a:extLst>
                  </p:cNvPr>
                  <p:cNvSpPr>
                    <a:spLocks noChangeArrowheads="1"/>
                  </p:cNvSpPr>
                  <p:nvPr/>
                </p:nvSpPr>
                <p:spPr bwMode="auto">
                  <a:xfrm>
                    <a:off x="4114800" y="2514600"/>
                    <a:ext cx="152400" cy="152400"/>
                  </a:xfrm>
                  <a:prstGeom prst="ellipse">
                    <a:avLst/>
                  </a:prstGeom>
                  <a:solidFill>
                    <a:srgbClr val="FF0000"/>
                  </a:solidFill>
                  <a:ln w="9525">
                    <a:solidFill>
                      <a:schemeClr val="tx1"/>
                    </a:solidFill>
                    <a:round/>
                    <a:headEnd/>
                    <a:tailEnd/>
                  </a:ln>
                </p:spPr>
                <p:txBody>
                  <a:bodyPr wrap="none" anchor="ctr"/>
                  <a:lstStyle/>
                  <a:p>
                    <a:endParaRPr lang="en-US"/>
                  </a:p>
                </p:txBody>
              </p:sp>
              <p:sp>
                <p:nvSpPr>
                  <p:cNvPr id="119" name="Oval 23">
                    <a:extLst>
                      <a:ext uri="{FF2B5EF4-FFF2-40B4-BE49-F238E27FC236}">
                        <a16:creationId xmlns:a16="http://schemas.microsoft.com/office/drawing/2014/main" id="{A43BD8DF-DE53-4A8D-8E73-699E8CD2A3EB}"/>
                      </a:ext>
                    </a:extLst>
                  </p:cNvPr>
                  <p:cNvSpPr>
                    <a:spLocks noChangeArrowheads="1"/>
                  </p:cNvSpPr>
                  <p:nvPr/>
                </p:nvSpPr>
                <p:spPr bwMode="auto">
                  <a:xfrm>
                    <a:off x="5410200" y="4572000"/>
                    <a:ext cx="152400" cy="152400"/>
                  </a:xfrm>
                  <a:prstGeom prst="ellipse">
                    <a:avLst/>
                  </a:prstGeom>
                  <a:solidFill>
                    <a:srgbClr val="FF0000"/>
                  </a:solidFill>
                  <a:ln w="9525">
                    <a:solidFill>
                      <a:schemeClr val="tx1"/>
                    </a:solidFill>
                    <a:round/>
                    <a:headEnd/>
                    <a:tailEnd/>
                  </a:ln>
                </p:spPr>
                <p:txBody>
                  <a:bodyPr wrap="none" anchor="ctr"/>
                  <a:lstStyle/>
                  <a:p>
                    <a:endParaRPr lang="en-US"/>
                  </a:p>
                </p:txBody>
              </p:sp>
              <p:sp>
                <p:nvSpPr>
                  <p:cNvPr id="120" name="Line 24">
                    <a:extLst>
                      <a:ext uri="{FF2B5EF4-FFF2-40B4-BE49-F238E27FC236}">
                        <a16:creationId xmlns:a16="http://schemas.microsoft.com/office/drawing/2014/main" id="{B206FD7A-3901-4728-B07D-B030EB418211}"/>
                      </a:ext>
                    </a:extLst>
                  </p:cNvPr>
                  <p:cNvSpPr>
                    <a:spLocks noChangeShapeType="1"/>
                  </p:cNvSpPr>
                  <p:nvPr/>
                </p:nvSpPr>
                <p:spPr bwMode="auto">
                  <a:xfrm>
                    <a:off x="1784771" y="2095500"/>
                    <a:ext cx="2478584" cy="4605748"/>
                  </a:xfrm>
                  <a:prstGeom prst="line">
                    <a:avLst/>
                  </a:prstGeom>
                  <a:noFill/>
                  <a:ln w="38100">
                    <a:solidFill>
                      <a:schemeClr val="tx1"/>
                    </a:solidFill>
                    <a:round/>
                    <a:headEnd/>
                    <a:tailEnd/>
                  </a:ln>
                </p:spPr>
                <p:txBody>
                  <a:bodyPr/>
                  <a:lstStyle/>
                  <a:p>
                    <a:endParaRPr lang="en-US"/>
                  </a:p>
                </p:txBody>
              </p:sp>
              <p:sp>
                <p:nvSpPr>
                  <p:cNvPr id="121" name="Oval 25">
                    <a:extLst>
                      <a:ext uri="{FF2B5EF4-FFF2-40B4-BE49-F238E27FC236}">
                        <a16:creationId xmlns:a16="http://schemas.microsoft.com/office/drawing/2014/main" id="{C1282F5A-793E-4253-B771-D7E87792B02B}"/>
                      </a:ext>
                    </a:extLst>
                  </p:cNvPr>
                  <p:cNvSpPr>
                    <a:spLocks noChangeArrowheads="1"/>
                  </p:cNvSpPr>
                  <p:nvPr/>
                </p:nvSpPr>
                <p:spPr bwMode="auto">
                  <a:xfrm>
                    <a:off x="2971800" y="2133600"/>
                    <a:ext cx="152400" cy="152400"/>
                  </a:xfrm>
                  <a:prstGeom prst="ellipse">
                    <a:avLst/>
                  </a:prstGeom>
                  <a:solidFill>
                    <a:srgbClr val="FF0000"/>
                  </a:solidFill>
                  <a:ln w="9525">
                    <a:solidFill>
                      <a:schemeClr val="tx1"/>
                    </a:solidFill>
                    <a:round/>
                    <a:headEnd/>
                    <a:tailEnd/>
                  </a:ln>
                </p:spPr>
                <p:txBody>
                  <a:bodyPr wrap="none" anchor="ctr"/>
                  <a:lstStyle/>
                  <a:p>
                    <a:endParaRPr lang="en-US"/>
                  </a:p>
                </p:txBody>
              </p:sp>
              <p:sp>
                <p:nvSpPr>
                  <p:cNvPr id="122" name="Oval 26">
                    <a:extLst>
                      <a:ext uri="{FF2B5EF4-FFF2-40B4-BE49-F238E27FC236}">
                        <a16:creationId xmlns:a16="http://schemas.microsoft.com/office/drawing/2014/main" id="{7D15AA51-4E04-4FEF-837F-7B72BFD395A7}"/>
                      </a:ext>
                    </a:extLst>
                  </p:cNvPr>
                  <p:cNvSpPr>
                    <a:spLocks noChangeArrowheads="1"/>
                  </p:cNvSpPr>
                  <p:nvPr/>
                </p:nvSpPr>
                <p:spPr bwMode="auto">
                  <a:xfrm>
                    <a:off x="3124200" y="6172200"/>
                    <a:ext cx="152400" cy="152400"/>
                  </a:xfrm>
                  <a:prstGeom prst="ellipse">
                    <a:avLst/>
                  </a:prstGeom>
                  <a:solidFill>
                    <a:srgbClr val="3333FF"/>
                  </a:solidFill>
                  <a:ln w="9525">
                    <a:solidFill>
                      <a:schemeClr val="tx1"/>
                    </a:solidFill>
                    <a:round/>
                    <a:headEnd/>
                    <a:tailEnd/>
                  </a:ln>
                </p:spPr>
                <p:txBody>
                  <a:bodyPr wrap="none" anchor="ctr"/>
                  <a:lstStyle/>
                  <a:p>
                    <a:endParaRPr lang="en-US"/>
                  </a:p>
                </p:txBody>
              </p:sp>
            </p:grpSp>
            <p:sp>
              <p:nvSpPr>
                <p:cNvPr id="102" name="Oval 12">
                  <a:extLst>
                    <a:ext uri="{FF2B5EF4-FFF2-40B4-BE49-F238E27FC236}">
                      <a16:creationId xmlns:a16="http://schemas.microsoft.com/office/drawing/2014/main" id="{1B4AC93E-B24A-492E-BFFD-D93ABDD3F16C}"/>
                    </a:ext>
                  </a:extLst>
                </p:cNvPr>
                <p:cNvSpPr>
                  <a:spLocks noChangeArrowheads="1"/>
                </p:cNvSpPr>
                <p:nvPr/>
              </p:nvSpPr>
              <p:spPr bwMode="auto">
                <a:xfrm>
                  <a:off x="1440997" y="3104173"/>
                  <a:ext cx="62459" cy="62459"/>
                </a:xfrm>
                <a:prstGeom prst="ellipse">
                  <a:avLst/>
                </a:prstGeom>
                <a:solidFill>
                  <a:srgbClr val="3333FF"/>
                </a:solidFill>
                <a:ln w="9525">
                  <a:solidFill>
                    <a:schemeClr val="tx1"/>
                  </a:solidFill>
                  <a:round/>
                  <a:headEnd/>
                  <a:tailEnd/>
                </a:ln>
              </p:spPr>
              <p:txBody>
                <a:bodyPr wrap="none" anchor="ctr"/>
                <a:lstStyle/>
                <a:p>
                  <a:endParaRPr lang="en-US"/>
                </a:p>
              </p:txBody>
            </p:sp>
            <p:sp>
              <p:nvSpPr>
                <p:cNvPr id="103" name="Oval 17">
                  <a:extLst>
                    <a:ext uri="{FF2B5EF4-FFF2-40B4-BE49-F238E27FC236}">
                      <a16:creationId xmlns:a16="http://schemas.microsoft.com/office/drawing/2014/main" id="{B424FADB-B7EC-40C8-A4F4-0CD27D26309C}"/>
                    </a:ext>
                  </a:extLst>
                </p:cNvPr>
                <p:cNvSpPr>
                  <a:spLocks noChangeArrowheads="1"/>
                </p:cNvSpPr>
                <p:nvPr/>
              </p:nvSpPr>
              <p:spPr bwMode="auto">
                <a:xfrm>
                  <a:off x="2324723" y="4450881"/>
                  <a:ext cx="62459" cy="62459"/>
                </a:xfrm>
                <a:prstGeom prst="ellipse">
                  <a:avLst/>
                </a:prstGeom>
                <a:solidFill>
                  <a:srgbClr val="FF0000"/>
                </a:solidFill>
                <a:ln w="9525">
                  <a:solidFill>
                    <a:schemeClr val="tx1"/>
                  </a:solidFill>
                  <a:round/>
                  <a:headEnd/>
                  <a:tailEnd/>
                </a:ln>
              </p:spPr>
              <p:txBody>
                <a:bodyPr wrap="none" anchor="ctr"/>
                <a:lstStyle/>
                <a:p>
                  <a:endParaRPr lang="en-US"/>
                </a:p>
              </p:txBody>
            </p:sp>
          </p:grpSp>
          <p:sp>
            <p:nvSpPr>
              <p:cNvPr id="123" name="TextBox 122">
                <a:extLst>
                  <a:ext uri="{FF2B5EF4-FFF2-40B4-BE49-F238E27FC236}">
                    <a16:creationId xmlns:a16="http://schemas.microsoft.com/office/drawing/2014/main" id="{0BA80E65-4E84-4577-897E-F383354F09B8}"/>
                  </a:ext>
                </a:extLst>
              </p:cNvPr>
              <p:cNvSpPr txBox="1"/>
              <p:nvPr/>
            </p:nvSpPr>
            <p:spPr>
              <a:xfrm>
                <a:off x="4827095" y="4984625"/>
                <a:ext cx="1018103" cy="425564"/>
              </a:xfrm>
              <a:prstGeom prst="rect">
                <a:avLst/>
              </a:prstGeom>
              <a:noFill/>
            </p:spPr>
            <p:txBody>
              <a:bodyPr wrap="none" rtlCol="0">
                <a:spAutoFit/>
              </a:bodyPr>
              <a:lstStyle/>
              <a:p>
                <a:r>
                  <a:rPr lang="en-US" b="1" dirty="0"/>
                  <a:t>Loss: 0</a:t>
                </a:r>
              </a:p>
            </p:txBody>
          </p:sp>
        </p:grpSp>
        <p:grpSp>
          <p:nvGrpSpPr>
            <p:cNvPr id="126" name="Group 125">
              <a:extLst>
                <a:ext uri="{FF2B5EF4-FFF2-40B4-BE49-F238E27FC236}">
                  <a16:creationId xmlns:a16="http://schemas.microsoft.com/office/drawing/2014/main" id="{4AF81CFF-746D-488B-936A-6993EC3B69D6}"/>
                </a:ext>
              </a:extLst>
            </p:cNvPr>
            <p:cNvGrpSpPr/>
            <p:nvPr/>
          </p:nvGrpSpPr>
          <p:grpSpPr>
            <a:xfrm>
              <a:off x="6351814" y="2819400"/>
              <a:ext cx="2514600" cy="2832440"/>
              <a:chOff x="3966944" y="2577749"/>
              <a:chExt cx="2514600" cy="2832440"/>
            </a:xfrm>
          </p:grpSpPr>
          <p:grpSp>
            <p:nvGrpSpPr>
              <p:cNvPr id="127" name="Group 126">
                <a:extLst>
                  <a:ext uri="{FF2B5EF4-FFF2-40B4-BE49-F238E27FC236}">
                    <a16:creationId xmlns:a16="http://schemas.microsoft.com/office/drawing/2014/main" id="{3DD27FEE-98E9-426A-9790-39783729E675}"/>
                  </a:ext>
                </a:extLst>
              </p:cNvPr>
              <p:cNvGrpSpPr/>
              <p:nvPr/>
            </p:nvGrpSpPr>
            <p:grpSpPr>
              <a:xfrm>
                <a:off x="3966944" y="2577749"/>
                <a:ext cx="2514600" cy="2583894"/>
                <a:chOff x="990600" y="2796414"/>
                <a:chExt cx="1967459" cy="2021676"/>
              </a:xfrm>
            </p:grpSpPr>
            <p:grpSp>
              <p:nvGrpSpPr>
                <p:cNvPr id="129" name="Group 128">
                  <a:extLst>
                    <a:ext uri="{FF2B5EF4-FFF2-40B4-BE49-F238E27FC236}">
                      <a16:creationId xmlns:a16="http://schemas.microsoft.com/office/drawing/2014/main" id="{DF31E27D-023F-440B-9449-5015D71504D2}"/>
                    </a:ext>
                  </a:extLst>
                </p:cNvPr>
                <p:cNvGrpSpPr/>
                <p:nvPr/>
              </p:nvGrpSpPr>
              <p:grpSpPr>
                <a:xfrm>
                  <a:off x="990600" y="2796414"/>
                  <a:ext cx="1967459" cy="2021676"/>
                  <a:chOff x="762000" y="1925114"/>
                  <a:chExt cx="4800600" cy="4932889"/>
                </a:xfrm>
              </p:grpSpPr>
              <p:sp>
                <p:nvSpPr>
                  <p:cNvPr id="132" name="Oval 8">
                    <a:extLst>
                      <a:ext uri="{FF2B5EF4-FFF2-40B4-BE49-F238E27FC236}">
                        <a16:creationId xmlns:a16="http://schemas.microsoft.com/office/drawing/2014/main" id="{369211CB-EF17-477B-908B-9630D73EAF07}"/>
                      </a:ext>
                    </a:extLst>
                  </p:cNvPr>
                  <p:cNvSpPr>
                    <a:spLocks noChangeArrowheads="1"/>
                  </p:cNvSpPr>
                  <p:nvPr/>
                </p:nvSpPr>
                <p:spPr bwMode="auto">
                  <a:xfrm>
                    <a:off x="838200" y="3962400"/>
                    <a:ext cx="152400" cy="152400"/>
                  </a:xfrm>
                  <a:prstGeom prst="ellipse">
                    <a:avLst/>
                  </a:prstGeom>
                  <a:solidFill>
                    <a:srgbClr val="3333FF"/>
                  </a:solidFill>
                  <a:ln w="9525">
                    <a:solidFill>
                      <a:schemeClr val="tx1"/>
                    </a:solidFill>
                    <a:round/>
                    <a:headEnd/>
                    <a:tailEnd/>
                  </a:ln>
                </p:spPr>
                <p:txBody>
                  <a:bodyPr wrap="none" anchor="ctr"/>
                  <a:lstStyle/>
                  <a:p>
                    <a:endParaRPr lang="en-US"/>
                  </a:p>
                </p:txBody>
              </p:sp>
              <p:sp>
                <p:nvSpPr>
                  <p:cNvPr id="133" name="Oval 9">
                    <a:extLst>
                      <a:ext uri="{FF2B5EF4-FFF2-40B4-BE49-F238E27FC236}">
                        <a16:creationId xmlns:a16="http://schemas.microsoft.com/office/drawing/2014/main" id="{9194EC6F-193B-4151-8567-53BB04CBFFB0}"/>
                      </a:ext>
                    </a:extLst>
                  </p:cNvPr>
                  <p:cNvSpPr>
                    <a:spLocks noChangeArrowheads="1"/>
                  </p:cNvSpPr>
                  <p:nvPr/>
                </p:nvSpPr>
                <p:spPr bwMode="auto">
                  <a:xfrm>
                    <a:off x="1524000" y="4038600"/>
                    <a:ext cx="152400" cy="152400"/>
                  </a:xfrm>
                  <a:prstGeom prst="ellipse">
                    <a:avLst/>
                  </a:prstGeom>
                  <a:solidFill>
                    <a:srgbClr val="3333FF"/>
                  </a:solidFill>
                  <a:ln w="9525">
                    <a:solidFill>
                      <a:schemeClr val="tx1"/>
                    </a:solidFill>
                    <a:round/>
                    <a:headEnd/>
                    <a:tailEnd/>
                  </a:ln>
                </p:spPr>
                <p:txBody>
                  <a:bodyPr wrap="none" anchor="ctr"/>
                  <a:lstStyle/>
                  <a:p>
                    <a:endParaRPr lang="en-US"/>
                  </a:p>
                </p:txBody>
              </p:sp>
              <p:sp>
                <p:nvSpPr>
                  <p:cNvPr id="134" name="Oval 10">
                    <a:extLst>
                      <a:ext uri="{FF2B5EF4-FFF2-40B4-BE49-F238E27FC236}">
                        <a16:creationId xmlns:a16="http://schemas.microsoft.com/office/drawing/2014/main" id="{74BDE166-61BD-4259-8FC8-FD65A7392FCF}"/>
                      </a:ext>
                    </a:extLst>
                  </p:cNvPr>
                  <p:cNvSpPr>
                    <a:spLocks noChangeArrowheads="1"/>
                  </p:cNvSpPr>
                  <p:nvPr/>
                </p:nvSpPr>
                <p:spPr bwMode="auto">
                  <a:xfrm>
                    <a:off x="1524000" y="4724400"/>
                    <a:ext cx="152400" cy="152400"/>
                  </a:xfrm>
                  <a:prstGeom prst="ellipse">
                    <a:avLst/>
                  </a:prstGeom>
                  <a:solidFill>
                    <a:srgbClr val="3333FF"/>
                  </a:solidFill>
                  <a:ln w="9525">
                    <a:solidFill>
                      <a:schemeClr val="tx1"/>
                    </a:solidFill>
                    <a:round/>
                    <a:headEnd/>
                    <a:tailEnd/>
                  </a:ln>
                </p:spPr>
                <p:txBody>
                  <a:bodyPr wrap="none" anchor="ctr"/>
                  <a:lstStyle/>
                  <a:p>
                    <a:endParaRPr lang="en-US"/>
                  </a:p>
                </p:txBody>
              </p:sp>
              <p:sp>
                <p:nvSpPr>
                  <p:cNvPr id="135" name="Oval 11">
                    <a:extLst>
                      <a:ext uri="{FF2B5EF4-FFF2-40B4-BE49-F238E27FC236}">
                        <a16:creationId xmlns:a16="http://schemas.microsoft.com/office/drawing/2014/main" id="{F0EF08B4-B8E8-4BBE-83BA-1FFEAA2EF3F4}"/>
                      </a:ext>
                    </a:extLst>
                  </p:cNvPr>
                  <p:cNvSpPr>
                    <a:spLocks noChangeArrowheads="1"/>
                  </p:cNvSpPr>
                  <p:nvPr/>
                </p:nvSpPr>
                <p:spPr bwMode="auto">
                  <a:xfrm>
                    <a:off x="762000" y="4267200"/>
                    <a:ext cx="152400" cy="152400"/>
                  </a:xfrm>
                  <a:prstGeom prst="ellipse">
                    <a:avLst/>
                  </a:prstGeom>
                  <a:solidFill>
                    <a:srgbClr val="3333FF"/>
                  </a:solidFill>
                  <a:ln w="9525">
                    <a:solidFill>
                      <a:schemeClr val="tx1"/>
                    </a:solidFill>
                    <a:round/>
                    <a:headEnd/>
                    <a:tailEnd/>
                  </a:ln>
                </p:spPr>
                <p:txBody>
                  <a:bodyPr wrap="none" anchor="ctr"/>
                  <a:lstStyle/>
                  <a:p>
                    <a:endParaRPr lang="en-US"/>
                  </a:p>
                </p:txBody>
              </p:sp>
              <p:sp>
                <p:nvSpPr>
                  <p:cNvPr id="136" name="Oval 12">
                    <a:extLst>
                      <a:ext uri="{FF2B5EF4-FFF2-40B4-BE49-F238E27FC236}">
                        <a16:creationId xmlns:a16="http://schemas.microsoft.com/office/drawing/2014/main" id="{F61F9AAB-28F9-4EAB-A9C5-83A14FE0AB48}"/>
                      </a:ext>
                    </a:extLst>
                  </p:cNvPr>
                  <p:cNvSpPr>
                    <a:spLocks noChangeArrowheads="1"/>
                  </p:cNvSpPr>
                  <p:nvPr/>
                </p:nvSpPr>
                <p:spPr bwMode="auto">
                  <a:xfrm>
                    <a:off x="2286000" y="4114800"/>
                    <a:ext cx="152400" cy="152400"/>
                  </a:xfrm>
                  <a:prstGeom prst="ellipse">
                    <a:avLst/>
                  </a:prstGeom>
                  <a:solidFill>
                    <a:srgbClr val="3333FF"/>
                  </a:solidFill>
                  <a:ln w="9525">
                    <a:solidFill>
                      <a:schemeClr val="tx1"/>
                    </a:solidFill>
                    <a:round/>
                    <a:headEnd/>
                    <a:tailEnd/>
                  </a:ln>
                </p:spPr>
                <p:txBody>
                  <a:bodyPr wrap="none" anchor="ctr"/>
                  <a:lstStyle/>
                  <a:p>
                    <a:endParaRPr lang="en-US"/>
                  </a:p>
                </p:txBody>
              </p:sp>
              <p:sp>
                <p:nvSpPr>
                  <p:cNvPr id="137" name="Oval 13">
                    <a:extLst>
                      <a:ext uri="{FF2B5EF4-FFF2-40B4-BE49-F238E27FC236}">
                        <a16:creationId xmlns:a16="http://schemas.microsoft.com/office/drawing/2014/main" id="{DD99ACB8-BD87-44AB-9E07-B16E42700664}"/>
                      </a:ext>
                    </a:extLst>
                  </p:cNvPr>
                  <p:cNvSpPr>
                    <a:spLocks noChangeArrowheads="1"/>
                  </p:cNvSpPr>
                  <p:nvPr/>
                </p:nvSpPr>
                <p:spPr bwMode="auto">
                  <a:xfrm>
                    <a:off x="2895600" y="4953000"/>
                    <a:ext cx="152400" cy="152400"/>
                  </a:xfrm>
                  <a:prstGeom prst="ellipse">
                    <a:avLst/>
                  </a:prstGeom>
                  <a:solidFill>
                    <a:srgbClr val="3333FF"/>
                  </a:solidFill>
                  <a:ln w="9525">
                    <a:solidFill>
                      <a:schemeClr val="tx1"/>
                    </a:solidFill>
                    <a:round/>
                    <a:headEnd/>
                    <a:tailEnd/>
                  </a:ln>
                </p:spPr>
                <p:txBody>
                  <a:bodyPr wrap="none" anchor="ctr"/>
                  <a:lstStyle/>
                  <a:p>
                    <a:endParaRPr lang="en-US"/>
                  </a:p>
                </p:txBody>
              </p:sp>
              <p:sp>
                <p:nvSpPr>
                  <p:cNvPr id="138" name="Oval 14">
                    <a:extLst>
                      <a:ext uri="{FF2B5EF4-FFF2-40B4-BE49-F238E27FC236}">
                        <a16:creationId xmlns:a16="http://schemas.microsoft.com/office/drawing/2014/main" id="{CD8C1400-8A3A-4A85-A22B-BF755404C825}"/>
                      </a:ext>
                    </a:extLst>
                  </p:cNvPr>
                  <p:cNvSpPr>
                    <a:spLocks noChangeArrowheads="1"/>
                  </p:cNvSpPr>
                  <p:nvPr/>
                </p:nvSpPr>
                <p:spPr bwMode="auto">
                  <a:xfrm>
                    <a:off x="3124200" y="3048000"/>
                    <a:ext cx="152400" cy="152400"/>
                  </a:xfrm>
                  <a:prstGeom prst="ellipse">
                    <a:avLst/>
                  </a:prstGeom>
                  <a:solidFill>
                    <a:srgbClr val="FF0000"/>
                  </a:solidFill>
                  <a:ln w="9525">
                    <a:solidFill>
                      <a:schemeClr val="tx1"/>
                    </a:solidFill>
                    <a:round/>
                    <a:headEnd/>
                    <a:tailEnd/>
                  </a:ln>
                </p:spPr>
                <p:txBody>
                  <a:bodyPr wrap="none" anchor="ctr"/>
                  <a:lstStyle/>
                  <a:p>
                    <a:endParaRPr lang="en-US"/>
                  </a:p>
                </p:txBody>
              </p:sp>
              <p:sp>
                <p:nvSpPr>
                  <p:cNvPr id="139" name="Oval 15">
                    <a:extLst>
                      <a:ext uri="{FF2B5EF4-FFF2-40B4-BE49-F238E27FC236}">
                        <a16:creationId xmlns:a16="http://schemas.microsoft.com/office/drawing/2014/main" id="{BA0CBDE5-6ACF-48B0-995F-82ACA882D5CD}"/>
                      </a:ext>
                    </a:extLst>
                  </p:cNvPr>
                  <p:cNvSpPr>
                    <a:spLocks noChangeArrowheads="1"/>
                  </p:cNvSpPr>
                  <p:nvPr/>
                </p:nvSpPr>
                <p:spPr bwMode="auto">
                  <a:xfrm>
                    <a:off x="3886200" y="3352800"/>
                    <a:ext cx="152400" cy="152400"/>
                  </a:xfrm>
                  <a:prstGeom prst="ellipse">
                    <a:avLst/>
                  </a:prstGeom>
                  <a:solidFill>
                    <a:srgbClr val="FF0000"/>
                  </a:solidFill>
                  <a:ln w="9525">
                    <a:solidFill>
                      <a:schemeClr val="tx1"/>
                    </a:solidFill>
                    <a:round/>
                    <a:headEnd/>
                    <a:tailEnd/>
                  </a:ln>
                </p:spPr>
                <p:txBody>
                  <a:bodyPr wrap="none" anchor="ctr"/>
                  <a:lstStyle/>
                  <a:p>
                    <a:endParaRPr lang="en-US"/>
                  </a:p>
                </p:txBody>
              </p:sp>
              <p:sp>
                <p:nvSpPr>
                  <p:cNvPr id="140" name="Oval 16">
                    <a:extLst>
                      <a:ext uri="{FF2B5EF4-FFF2-40B4-BE49-F238E27FC236}">
                        <a16:creationId xmlns:a16="http://schemas.microsoft.com/office/drawing/2014/main" id="{4E6D3A11-4E1E-47B9-B1DF-57DEEB22BFA9}"/>
                      </a:ext>
                    </a:extLst>
                  </p:cNvPr>
                  <p:cNvSpPr>
                    <a:spLocks noChangeArrowheads="1"/>
                  </p:cNvSpPr>
                  <p:nvPr/>
                </p:nvSpPr>
                <p:spPr bwMode="auto">
                  <a:xfrm>
                    <a:off x="4114800" y="4038600"/>
                    <a:ext cx="152400" cy="152400"/>
                  </a:xfrm>
                  <a:prstGeom prst="ellipse">
                    <a:avLst/>
                  </a:prstGeom>
                  <a:solidFill>
                    <a:srgbClr val="FF0000"/>
                  </a:solidFill>
                  <a:ln w="9525">
                    <a:solidFill>
                      <a:schemeClr val="tx1"/>
                    </a:solidFill>
                    <a:round/>
                    <a:headEnd/>
                    <a:tailEnd/>
                  </a:ln>
                </p:spPr>
                <p:txBody>
                  <a:bodyPr wrap="none" anchor="ctr"/>
                  <a:lstStyle/>
                  <a:p>
                    <a:endParaRPr lang="en-US"/>
                  </a:p>
                </p:txBody>
              </p:sp>
              <p:sp>
                <p:nvSpPr>
                  <p:cNvPr id="141" name="Oval 17">
                    <a:extLst>
                      <a:ext uri="{FF2B5EF4-FFF2-40B4-BE49-F238E27FC236}">
                        <a16:creationId xmlns:a16="http://schemas.microsoft.com/office/drawing/2014/main" id="{B80B536B-CAB8-4580-92BD-660A93B6D723}"/>
                      </a:ext>
                    </a:extLst>
                  </p:cNvPr>
                  <p:cNvSpPr>
                    <a:spLocks noChangeArrowheads="1"/>
                  </p:cNvSpPr>
                  <p:nvPr/>
                </p:nvSpPr>
                <p:spPr bwMode="auto">
                  <a:xfrm>
                    <a:off x="3429000" y="4038600"/>
                    <a:ext cx="152400" cy="152400"/>
                  </a:xfrm>
                  <a:prstGeom prst="ellipse">
                    <a:avLst/>
                  </a:prstGeom>
                  <a:solidFill>
                    <a:srgbClr val="FF0000"/>
                  </a:solidFill>
                  <a:ln w="9525">
                    <a:solidFill>
                      <a:schemeClr val="tx1"/>
                    </a:solidFill>
                    <a:round/>
                    <a:headEnd/>
                    <a:tailEnd/>
                  </a:ln>
                </p:spPr>
                <p:txBody>
                  <a:bodyPr wrap="none" anchor="ctr"/>
                  <a:lstStyle/>
                  <a:p>
                    <a:endParaRPr lang="en-US"/>
                  </a:p>
                </p:txBody>
              </p:sp>
              <p:sp>
                <p:nvSpPr>
                  <p:cNvPr id="142" name="Oval 18">
                    <a:extLst>
                      <a:ext uri="{FF2B5EF4-FFF2-40B4-BE49-F238E27FC236}">
                        <a16:creationId xmlns:a16="http://schemas.microsoft.com/office/drawing/2014/main" id="{C9143402-4E9B-406B-8B1A-93F8AB511EE0}"/>
                      </a:ext>
                    </a:extLst>
                  </p:cNvPr>
                  <p:cNvSpPr>
                    <a:spLocks noChangeArrowheads="1"/>
                  </p:cNvSpPr>
                  <p:nvPr/>
                </p:nvSpPr>
                <p:spPr bwMode="auto">
                  <a:xfrm>
                    <a:off x="2667000" y="2743200"/>
                    <a:ext cx="152400" cy="152400"/>
                  </a:xfrm>
                  <a:prstGeom prst="ellipse">
                    <a:avLst/>
                  </a:prstGeom>
                  <a:solidFill>
                    <a:srgbClr val="FF0000"/>
                  </a:solidFill>
                  <a:ln w="9525">
                    <a:solidFill>
                      <a:schemeClr val="tx1"/>
                    </a:solidFill>
                    <a:round/>
                    <a:headEnd/>
                    <a:tailEnd/>
                  </a:ln>
                </p:spPr>
                <p:txBody>
                  <a:bodyPr wrap="none" anchor="ctr"/>
                  <a:lstStyle/>
                  <a:p>
                    <a:endParaRPr lang="en-US"/>
                  </a:p>
                </p:txBody>
              </p:sp>
              <p:sp>
                <p:nvSpPr>
                  <p:cNvPr id="143" name="Oval 19">
                    <a:extLst>
                      <a:ext uri="{FF2B5EF4-FFF2-40B4-BE49-F238E27FC236}">
                        <a16:creationId xmlns:a16="http://schemas.microsoft.com/office/drawing/2014/main" id="{BA1E50D6-F01D-4CF3-8CE9-C63A7B9B66C3}"/>
                      </a:ext>
                    </a:extLst>
                  </p:cNvPr>
                  <p:cNvSpPr>
                    <a:spLocks noChangeArrowheads="1"/>
                  </p:cNvSpPr>
                  <p:nvPr/>
                </p:nvSpPr>
                <p:spPr bwMode="auto">
                  <a:xfrm>
                    <a:off x="4724400" y="4800600"/>
                    <a:ext cx="152400" cy="152400"/>
                  </a:xfrm>
                  <a:prstGeom prst="ellipse">
                    <a:avLst/>
                  </a:prstGeom>
                  <a:solidFill>
                    <a:srgbClr val="FF0000"/>
                  </a:solidFill>
                  <a:ln w="9525">
                    <a:solidFill>
                      <a:schemeClr val="tx1"/>
                    </a:solidFill>
                    <a:round/>
                    <a:headEnd/>
                    <a:tailEnd/>
                  </a:ln>
                </p:spPr>
                <p:txBody>
                  <a:bodyPr wrap="none" anchor="ctr"/>
                  <a:lstStyle/>
                  <a:p>
                    <a:endParaRPr lang="en-US"/>
                  </a:p>
                </p:txBody>
              </p:sp>
              <p:sp>
                <p:nvSpPr>
                  <p:cNvPr id="144" name="Oval 20">
                    <a:extLst>
                      <a:ext uri="{FF2B5EF4-FFF2-40B4-BE49-F238E27FC236}">
                        <a16:creationId xmlns:a16="http://schemas.microsoft.com/office/drawing/2014/main" id="{6784F078-4E0C-4E69-8DD6-113049D0FF45}"/>
                      </a:ext>
                    </a:extLst>
                  </p:cNvPr>
                  <p:cNvSpPr>
                    <a:spLocks noChangeArrowheads="1"/>
                  </p:cNvSpPr>
                  <p:nvPr/>
                </p:nvSpPr>
                <p:spPr bwMode="auto">
                  <a:xfrm>
                    <a:off x="4953000" y="3657600"/>
                    <a:ext cx="152400" cy="152400"/>
                  </a:xfrm>
                  <a:prstGeom prst="ellipse">
                    <a:avLst/>
                  </a:prstGeom>
                  <a:solidFill>
                    <a:srgbClr val="FF0000"/>
                  </a:solidFill>
                  <a:ln w="9525">
                    <a:solidFill>
                      <a:schemeClr val="tx1"/>
                    </a:solidFill>
                    <a:round/>
                    <a:headEnd/>
                    <a:tailEnd/>
                  </a:ln>
                </p:spPr>
                <p:txBody>
                  <a:bodyPr wrap="none" anchor="ctr"/>
                  <a:lstStyle/>
                  <a:p>
                    <a:endParaRPr lang="en-US"/>
                  </a:p>
                </p:txBody>
              </p:sp>
              <p:sp>
                <p:nvSpPr>
                  <p:cNvPr id="145" name="Oval 21">
                    <a:extLst>
                      <a:ext uri="{FF2B5EF4-FFF2-40B4-BE49-F238E27FC236}">
                        <a16:creationId xmlns:a16="http://schemas.microsoft.com/office/drawing/2014/main" id="{54EEF553-AFBF-47FE-A064-56D15D272CA5}"/>
                      </a:ext>
                    </a:extLst>
                  </p:cNvPr>
                  <p:cNvSpPr>
                    <a:spLocks noChangeArrowheads="1"/>
                  </p:cNvSpPr>
                  <p:nvPr/>
                </p:nvSpPr>
                <p:spPr bwMode="auto">
                  <a:xfrm>
                    <a:off x="2286000" y="5715000"/>
                    <a:ext cx="152400" cy="152400"/>
                  </a:xfrm>
                  <a:prstGeom prst="ellipse">
                    <a:avLst/>
                  </a:prstGeom>
                  <a:solidFill>
                    <a:srgbClr val="3333FF"/>
                  </a:solidFill>
                  <a:ln w="9525">
                    <a:solidFill>
                      <a:schemeClr val="tx1"/>
                    </a:solidFill>
                    <a:round/>
                    <a:headEnd/>
                    <a:tailEnd/>
                  </a:ln>
                </p:spPr>
                <p:txBody>
                  <a:bodyPr wrap="none" anchor="ctr"/>
                  <a:lstStyle/>
                  <a:p>
                    <a:endParaRPr lang="en-US"/>
                  </a:p>
                </p:txBody>
              </p:sp>
              <p:sp>
                <p:nvSpPr>
                  <p:cNvPr id="146" name="Oval 22">
                    <a:extLst>
                      <a:ext uri="{FF2B5EF4-FFF2-40B4-BE49-F238E27FC236}">
                        <a16:creationId xmlns:a16="http://schemas.microsoft.com/office/drawing/2014/main" id="{10319010-5CDF-4EC5-B827-1940CF06A59B}"/>
                      </a:ext>
                    </a:extLst>
                  </p:cNvPr>
                  <p:cNvSpPr>
                    <a:spLocks noChangeArrowheads="1"/>
                  </p:cNvSpPr>
                  <p:nvPr/>
                </p:nvSpPr>
                <p:spPr bwMode="auto">
                  <a:xfrm>
                    <a:off x="4114800" y="2514600"/>
                    <a:ext cx="152400" cy="152400"/>
                  </a:xfrm>
                  <a:prstGeom prst="ellipse">
                    <a:avLst/>
                  </a:prstGeom>
                  <a:solidFill>
                    <a:srgbClr val="FF0000"/>
                  </a:solidFill>
                  <a:ln w="9525">
                    <a:solidFill>
                      <a:schemeClr val="tx1"/>
                    </a:solidFill>
                    <a:round/>
                    <a:headEnd/>
                    <a:tailEnd/>
                  </a:ln>
                </p:spPr>
                <p:txBody>
                  <a:bodyPr wrap="none" anchor="ctr"/>
                  <a:lstStyle/>
                  <a:p>
                    <a:endParaRPr lang="en-US"/>
                  </a:p>
                </p:txBody>
              </p:sp>
              <p:sp>
                <p:nvSpPr>
                  <p:cNvPr id="147" name="Oval 23">
                    <a:extLst>
                      <a:ext uri="{FF2B5EF4-FFF2-40B4-BE49-F238E27FC236}">
                        <a16:creationId xmlns:a16="http://schemas.microsoft.com/office/drawing/2014/main" id="{D348922A-A72D-4BD0-B795-E1E13F2B767B}"/>
                      </a:ext>
                    </a:extLst>
                  </p:cNvPr>
                  <p:cNvSpPr>
                    <a:spLocks noChangeArrowheads="1"/>
                  </p:cNvSpPr>
                  <p:nvPr/>
                </p:nvSpPr>
                <p:spPr bwMode="auto">
                  <a:xfrm>
                    <a:off x="5410200" y="4572000"/>
                    <a:ext cx="152400" cy="152400"/>
                  </a:xfrm>
                  <a:prstGeom prst="ellipse">
                    <a:avLst/>
                  </a:prstGeom>
                  <a:solidFill>
                    <a:srgbClr val="FF0000"/>
                  </a:solidFill>
                  <a:ln w="9525">
                    <a:solidFill>
                      <a:schemeClr val="tx1"/>
                    </a:solidFill>
                    <a:round/>
                    <a:headEnd/>
                    <a:tailEnd/>
                  </a:ln>
                </p:spPr>
                <p:txBody>
                  <a:bodyPr wrap="none" anchor="ctr"/>
                  <a:lstStyle/>
                  <a:p>
                    <a:endParaRPr lang="en-US"/>
                  </a:p>
                </p:txBody>
              </p:sp>
              <p:sp>
                <p:nvSpPr>
                  <p:cNvPr id="148" name="Line 24">
                    <a:extLst>
                      <a:ext uri="{FF2B5EF4-FFF2-40B4-BE49-F238E27FC236}">
                        <a16:creationId xmlns:a16="http://schemas.microsoft.com/office/drawing/2014/main" id="{0A3EC6E4-69EB-4646-81BF-1C4BD76F3EBE}"/>
                      </a:ext>
                    </a:extLst>
                  </p:cNvPr>
                  <p:cNvSpPr>
                    <a:spLocks noChangeShapeType="1"/>
                  </p:cNvSpPr>
                  <p:nvPr/>
                </p:nvSpPr>
                <p:spPr bwMode="auto">
                  <a:xfrm>
                    <a:off x="2012372" y="1925114"/>
                    <a:ext cx="2098582" cy="4932889"/>
                  </a:xfrm>
                  <a:prstGeom prst="line">
                    <a:avLst/>
                  </a:prstGeom>
                  <a:noFill/>
                  <a:ln w="38100">
                    <a:solidFill>
                      <a:schemeClr val="tx1"/>
                    </a:solidFill>
                    <a:round/>
                    <a:headEnd/>
                    <a:tailEnd/>
                  </a:ln>
                </p:spPr>
                <p:txBody>
                  <a:bodyPr/>
                  <a:lstStyle/>
                  <a:p>
                    <a:endParaRPr lang="en-US" dirty="0"/>
                  </a:p>
                </p:txBody>
              </p:sp>
              <p:sp>
                <p:nvSpPr>
                  <p:cNvPr id="149" name="Oval 25">
                    <a:extLst>
                      <a:ext uri="{FF2B5EF4-FFF2-40B4-BE49-F238E27FC236}">
                        <a16:creationId xmlns:a16="http://schemas.microsoft.com/office/drawing/2014/main" id="{82BEFD7D-223A-44C5-8D50-09DE837374F9}"/>
                      </a:ext>
                    </a:extLst>
                  </p:cNvPr>
                  <p:cNvSpPr>
                    <a:spLocks noChangeArrowheads="1"/>
                  </p:cNvSpPr>
                  <p:nvPr/>
                </p:nvSpPr>
                <p:spPr bwMode="auto">
                  <a:xfrm>
                    <a:off x="2971800" y="2133600"/>
                    <a:ext cx="152400" cy="152400"/>
                  </a:xfrm>
                  <a:prstGeom prst="ellipse">
                    <a:avLst/>
                  </a:prstGeom>
                  <a:solidFill>
                    <a:srgbClr val="FF0000"/>
                  </a:solidFill>
                  <a:ln w="9525">
                    <a:solidFill>
                      <a:schemeClr val="tx1"/>
                    </a:solidFill>
                    <a:round/>
                    <a:headEnd/>
                    <a:tailEnd/>
                  </a:ln>
                </p:spPr>
                <p:txBody>
                  <a:bodyPr wrap="none" anchor="ctr"/>
                  <a:lstStyle/>
                  <a:p>
                    <a:endParaRPr lang="en-US"/>
                  </a:p>
                </p:txBody>
              </p:sp>
              <p:sp>
                <p:nvSpPr>
                  <p:cNvPr id="150" name="Oval 26">
                    <a:extLst>
                      <a:ext uri="{FF2B5EF4-FFF2-40B4-BE49-F238E27FC236}">
                        <a16:creationId xmlns:a16="http://schemas.microsoft.com/office/drawing/2014/main" id="{A825D446-B1F6-4337-B595-EEBCB6AA20E5}"/>
                      </a:ext>
                    </a:extLst>
                  </p:cNvPr>
                  <p:cNvSpPr>
                    <a:spLocks noChangeArrowheads="1"/>
                  </p:cNvSpPr>
                  <p:nvPr/>
                </p:nvSpPr>
                <p:spPr bwMode="auto">
                  <a:xfrm>
                    <a:off x="3124200" y="6172200"/>
                    <a:ext cx="152400" cy="152400"/>
                  </a:xfrm>
                  <a:prstGeom prst="ellipse">
                    <a:avLst/>
                  </a:prstGeom>
                  <a:solidFill>
                    <a:srgbClr val="3333FF"/>
                  </a:solidFill>
                  <a:ln w="9525">
                    <a:solidFill>
                      <a:schemeClr val="tx1"/>
                    </a:solidFill>
                    <a:round/>
                    <a:headEnd/>
                    <a:tailEnd/>
                  </a:ln>
                </p:spPr>
                <p:txBody>
                  <a:bodyPr wrap="none" anchor="ctr"/>
                  <a:lstStyle/>
                  <a:p>
                    <a:endParaRPr lang="en-US"/>
                  </a:p>
                </p:txBody>
              </p:sp>
            </p:grpSp>
            <p:sp>
              <p:nvSpPr>
                <p:cNvPr id="130" name="Oval 12">
                  <a:extLst>
                    <a:ext uri="{FF2B5EF4-FFF2-40B4-BE49-F238E27FC236}">
                      <a16:creationId xmlns:a16="http://schemas.microsoft.com/office/drawing/2014/main" id="{05EEC169-A396-4068-AF15-26A9EE28D43A}"/>
                    </a:ext>
                  </a:extLst>
                </p:cNvPr>
                <p:cNvSpPr>
                  <a:spLocks noChangeArrowheads="1"/>
                </p:cNvSpPr>
                <p:nvPr/>
              </p:nvSpPr>
              <p:spPr bwMode="auto">
                <a:xfrm>
                  <a:off x="1440997" y="3104173"/>
                  <a:ext cx="62459" cy="62459"/>
                </a:xfrm>
                <a:prstGeom prst="ellipse">
                  <a:avLst/>
                </a:prstGeom>
                <a:solidFill>
                  <a:srgbClr val="3333FF"/>
                </a:solidFill>
                <a:ln w="9525">
                  <a:solidFill>
                    <a:schemeClr val="tx1"/>
                  </a:solidFill>
                  <a:round/>
                  <a:headEnd/>
                  <a:tailEnd/>
                </a:ln>
              </p:spPr>
              <p:txBody>
                <a:bodyPr wrap="none" anchor="ctr"/>
                <a:lstStyle/>
                <a:p>
                  <a:endParaRPr lang="en-US"/>
                </a:p>
              </p:txBody>
            </p:sp>
            <p:sp>
              <p:nvSpPr>
                <p:cNvPr id="131" name="Oval 17">
                  <a:extLst>
                    <a:ext uri="{FF2B5EF4-FFF2-40B4-BE49-F238E27FC236}">
                      <a16:creationId xmlns:a16="http://schemas.microsoft.com/office/drawing/2014/main" id="{3BB37353-B5CE-4972-ABC8-930C2638128C}"/>
                    </a:ext>
                  </a:extLst>
                </p:cNvPr>
                <p:cNvSpPr>
                  <a:spLocks noChangeArrowheads="1"/>
                </p:cNvSpPr>
                <p:nvPr/>
              </p:nvSpPr>
              <p:spPr bwMode="auto">
                <a:xfrm>
                  <a:off x="2324723" y="4450881"/>
                  <a:ext cx="62459" cy="62459"/>
                </a:xfrm>
                <a:prstGeom prst="ellipse">
                  <a:avLst/>
                </a:prstGeom>
                <a:solidFill>
                  <a:srgbClr val="FF0000"/>
                </a:solidFill>
                <a:ln w="9525">
                  <a:solidFill>
                    <a:schemeClr val="tx1"/>
                  </a:solidFill>
                  <a:round/>
                  <a:headEnd/>
                  <a:tailEnd/>
                </a:ln>
              </p:spPr>
              <p:txBody>
                <a:bodyPr wrap="none" anchor="ctr"/>
                <a:lstStyle/>
                <a:p>
                  <a:endParaRPr lang="en-US"/>
                </a:p>
              </p:txBody>
            </p:sp>
          </p:grpSp>
          <p:sp>
            <p:nvSpPr>
              <p:cNvPr id="128" name="TextBox 127">
                <a:extLst>
                  <a:ext uri="{FF2B5EF4-FFF2-40B4-BE49-F238E27FC236}">
                    <a16:creationId xmlns:a16="http://schemas.microsoft.com/office/drawing/2014/main" id="{02FECB5E-8D90-40E8-B2A4-C29132F716A9}"/>
                  </a:ext>
                </a:extLst>
              </p:cNvPr>
              <p:cNvSpPr txBox="1"/>
              <p:nvPr/>
            </p:nvSpPr>
            <p:spPr>
              <a:xfrm>
                <a:off x="4827095" y="4984625"/>
                <a:ext cx="1018103" cy="425564"/>
              </a:xfrm>
              <a:prstGeom prst="rect">
                <a:avLst/>
              </a:prstGeom>
              <a:noFill/>
            </p:spPr>
            <p:txBody>
              <a:bodyPr wrap="none" rtlCol="0">
                <a:spAutoFit/>
              </a:bodyPr>
              <a:lstStyle/>
              <a:p>
                <a:r>
                  <a:rPr lang="en-US" b="1" dirty="0"/>
                  <a:t>Loss: 0</a:t>
                </a:r>
              </a:p>
            </p:txBody>
          </p:sp>
        </p:grpSp>
      </p:grpSp>
    </p:spTree>
    <p:extLst>
      <p:ext uri="{BB962C8B-B14F-4D97-AF65-F5344CB8AC3E}">
        <p14:creationId xmlns:p14="http://schemas.microsoft.com/office/powerpoint/2010/main" val="3980591068"/>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3">
                                            <p:txEl>
                                              <p:pRg st="0" end="0"/>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nodeType="clickEffect">
                                  <p:stCondLst>
                                    <p:cond delay="0"/>
                                  </p:stCondLst>
                                  <p:childTnLst>
                                    <p:set>
                                      <p:cBhvr>
                                        <p:cTn id="10" dur="1" fill="hold">
                                          <p:stCondLst>
                                            <p:cond delay="0"/>
                                          </p:stCondLst>
                                        </p:cTn>
                                        <p:tgtEl>
                                          <p:spTgt spid="3">
                                            <p:txEl>
                                              <p:pRg st="1" end="1"/>
                                            </p:txEl>
                                          </p:spTgt>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nodeType="clickEffect">
                                  <p:stCondLst>
                                    <p:cond delay="0"/>
                                  </p:stCondLst>
                                  <p:childTnLst>
                                    <p:set>
                                      <p:cBhvr>
                                        <p:cTn id="14" dur="1" fill="hold">
                                          <p:stCondLst>
                                            <p:cond delay="0"/>
                                          </p:stCondLst>
                                        </p:cTn>
                                        <p:tgtEl>
                                          <p:spTgt spid="3">
                                            <p:txEl>
                                              <p:pRg st="2" end="2"/>
                                            </p:txEl>
                                          </p:spTgt>
                                        </p:tgtEl>
                                        <p:attrNameLst>
                                          <p:attrName>style.visibility</p:attrName>
                                        </p:attrNameLst>
                                      </p:cBhvr>
                                      <p:to>
                                        <p:strVal val="visible"/>
                                      </p:to>
                                    </p:set>
                                  </p:childTnLst>
                                </p:cTn>
                              </p:par>
                            </p:childTnLst>
                          </p:cTn>
                        </p:par>
                      </p:childTnLst>
                    </p:cTn>
                  </p:par>
                  <p:par>
                    <p:cTn id="15" fill="hold">
                      <p:stCondLst>
                        <p:cond delay="indefinite"/>
                      </p:stCondLst>
                      <p:childTnLst>
                        <p:par>
                          <p:cTn id="16" fill="hold">
                            <p:stCondLst>
                              <p:cond delay="0"/>
                            </p:stCondLst>
                            <p:childTnLst>
                              <p:par>
                                <p:cTn id="17" presetID="1" presetClass="entr" presetSubtype="0" fill="hold" nodeType="clickEffect">
                                  <p:stCondLst>
                                    <p:cond delay="0"/>
                                  </p:stCondLst>
                                  <p:childTnLst>
                                    <p:set>
                                      <p:cBhvr>
                                        <p:cTn id="18" dur="1" fill="hold">
                                          <p:stCondLst>
                                            <p:cond delay="0"/>
                                          </p:stCondLst>
                                        </p:cTn>
                                        <p:tgtEl>
                                          <p:spTgt spid="3">
                                            <p:txEl>
                                              <p:pRg st="3" end="3"/>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6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4" name="Content Placeholder 13">
            <a:extLst>
              <a:ext uri="{FF2B5EF4-FFF2-40B4-BE49-F238E27FC236}">
                <a16:creationId xmlns:a16="http://schemas.microsoft.com/office/drawing/2014/main" id="{619A348D-C903-B44F-851D-98E9C1D3C83F}"/>
              </a:ext>
            </a:extLst>
          </p:cNvPr>
          <p:cNvSpPr>
            <a:spLocks noGrp="1"/>
          </p:cNvSpPr>
          <p:nvPr>
            <p:ph idx="1"/>
          </p:nvPr>
        </p:nvSpPr>
        <p:spPr>
          <a:xfrm>
            <a:off x="377242" y="1367757"/>
            <a:ext cx="4279999" cy="4903335"/>
          </a:xfrm>
        </p:spPr>
        <p:txBody>
          <a:bodyPr/>
          <a:lstStyle/>
          <a:p>
            <a:r>
              <a:rPr lang="en-US" dirty="0"/>
              <a:t>Interpret Scores as unnormalized log probabilities of classes</a:t>
            </a:r>
          </a:p>
          <a:p>
            <a:endParaRPr lang="en-US" dirty="0"/>
          </a:p>
        </p:txBody>
      </p:sp>
      <p:sp>
        <p:nvSpPr>
          <p:cNvPr id="2" name="Title 1"/>
          <p:cNvSpPr>
            <a:spLocks noGrp="1"/>
          </p:cNvSpPr>
          <p:nvPr>
            <p:ph type="title"/>
          </p:nvPr>
        </p:nvSpPr>
        <p:spPr/>
        <p:txBody>
          <a:bodyPr/>
          <a:lstStyle/>
          <a:p>
            <a:r>
              <a:rPr lang="en-US" dirty="0" err="1"/>
              <a:t>Softmax</a:t>
            </a:r>
            <a:r>
              <a:rPr lang="en-US" dirty="0"/>
              <a:t> classifier</a:t>
            </a:r>
          </a:p>
        </p:txBody>
      </p:sp>
      <p:grpSp>
        <p:nvGrpSpPr>
          <p:cNvPr id="11" name="Group 10">
            <a:extLst>
              <a:ext uri="{FF2B5EF4-FFF2-40B4-BE49-F238E27FC236}">
                <a16:creationId xmlns:a16="http://schemas.microsoft.com/office/drawing/2014/main" id="{397611DD-5769-4E45-9EAC-88ABF4B91D35}"/>
              </a:ext>
            </a:extLst>
          </p:cNvPr>
          <p:cNvGrpSpPr/>
          <p:nvPr/>
        </p:nvGrpSpPr>
        <p:grpSpPr>
          <a:xfrm>
            <a:off x="629755" y="3177201"/>
            <a:ext cx="7890759" cy="954107"/>
            <a:chOff x="381000" y="5648980"/>
            <a:chExt cx="7890759" cy="954107"/>
          </a:xfrm>
        </p:grpSpPr>
        <p:pic>
          <p:nvPicPr>
            <p:cNvPr id="3" name="Picture 2" descr="Screen Shot 2015-04-17 at 9.23.16 AM.png"/>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5802879" y="5708181"/>
              <a:ext cx="2468880" cy="857250"/>
            </a:xfrm>
            <a:prstGeom prst="rect">
              <a:avLst/>
            </a:prstGeom>
          </p:spPr>
        </p:pic>
        <p:sp>
          <p:nvSpPr>
            <p:cNvPr id="7" name="TextBox 6"/>
            <p:cNvSpPr txBox="1"/>
            <p:nvPr/>
          </p:nvSpPr>
          <p:spPr>
            <a:xfrm>
              <a:off x="381000" y="5648980"/>
              <a:ext cx="5410199" cy="954107"/>
            </a:xfrm>
            <a:prstGeom prst="rect">
              <a:avLst/>
            </a:prstGeom>
            <a:noFill/>
          </p:spPr>
          <p:txBody>
            <a:bodyPr wrap="square" rtlCol="0">
              <a:spAutoFit/>
            </a:bodyPr>
            <a:lstStyle/>
            <a:p>
              <a:r>
                <a:rPr lang="en-US" sz="2800" dirty="0"/>
                <a:t>Squashes values into </a:t>
              </a:r>
              <a:r>
                <a:rPr lang="en-US" sz="2800" i="1" dirty="0"/>
                <a:t>probabilities </a:t>
              </a:r>
              <a:r>
                <a:rPr lang="en-US" sz="2800" dirty="0"/>
                <a:t>ranging from 0 to 1</a:t>
              </a:r>
            </a:p>
          </p:txBody>
        </p:sp>
      </p:grpSp>
      <p:grpSp>
        <p:nvGrpSpPr>
          <p:cNvPr id="15" name="Group 14">
            <a:extLst>
              <a:ext uri="{FF2B5EF4-FFF2-40B4-BE49-F238E27FC236}">
                <a16:creationId xmlns:a16="http://schemas.microsoft.com/office/drawing/2014/main" id="{F097BBFB-9EC0-D14E-9075-C5FAE5EE7AF1}"/>
              </a:ext>
            </a:extLst>
          </p:cNvPr>
          <p:cNvGrpSpPr/>
          <p:nvPr/>
        </p:nvGrpSpPr>
        <p:grpSpPr>
          <a:xfrm>
            <a:off x="6439546" y="1119169"/>
            <a:ext cx="5752454" cy="1989420"/>
            <a:chOff x="6699962" y="958829"/>
            <a:chExt cx="7908073" cy="2734916"/>
          </a:xfrm>
        </p:grpSpPr>
        <p:pic>
          <p:nvPicPr>
            <p:cNvPr id="4" name="Picture 3" descr="Screen Shot 2015-04-14 at 4.38.45 PM.png"/>
            <p:cNvPicPr>
              <a:picLocks noChangeAspect="1"/>
            </p:cNvPicPr>
            <p:nvPr/>
          </p:nvPicPr>
          <p:blipFill rotWithShape="1">
            <a:blip r:embed="rId4" cstate="print">
              <a:extLst>
                <a:ext uri="{28A0092B-C50C-407E-A947-70E740481C1C}">
                  <a14:useLocalDpi xmlns:a14="http://schemas.microsoft.com/office/drawing/2010/main" val="0"/>
                </a:ext>
              </a:extLst>
            </a:blip>
            <a:srcRect l="44722" t="309" b="47073"/>
            <a:stretch/>
          </p:blipFill>
          <p:spPr>
            <a:xfrm>
              <a:off x="6699962" y="1024831"/>
              <a:ext cx="6248400" cy="2668914"/>
            </a:xfrm>
            <a:prstGeom prst="rect">
              <a:avLst/>
            </a:prstGeom>
          </p:spPr>
        </p:pic>
        <p:sp>
          <p:nvSpPr>
            <p:cNvPr id="5" name="Rectangle 4"/>
            <p:cNvSpPr/>
            <p:nvPr/>
          </p:nvSpPr>
          <p:spPr>
            <a:xfrm>
              <a:off x="7863710" y="2359287"/>
              <a:ext cx="402553" cy="1143000"/>
            </a:xfrm>
            <a:prstGeom prst="rect">
              <a:avLst/>
            </a:prstGeom>
            <a:solidFill>
              <a:srgbClr val="FFFFFF"/>
            </a:solidFill>
            <a:ln>
              <a:solidFill>
                <a:srgbClr val="FFFFFF"/>
              </a:solid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
          <p:nvSpPr>
            <p:cNvPr id="8" name="Rectangle 7">
              <a:extLst>
                <a:ext uri="{FF2B5EF4-FFF2-40B4-BE49-F238E27FC236}">
                  <a16:creationId xmlns:a16="http://schemas.microsoft.com/office/drawing/2014/main" id="{DD6BC9CC-3DB7-4F7C-BFFA-6D8E6F55FAE3}"/>
                </a:ext>
              </a:extLst>
            </p:cNvPr>
            <p:cNvSpPr/>
            <p:nvPr/>
          </p:nvSpPr>
          <p:spPr>
            <a:xfrm>
              <a:off x="10298823" y="958829"/>
              <a:ext cx="4309212" cy="1143000"/>
            </a:xfrm>
            <a:prstGeom prst="rect">
              <a:avLst/>
            </a:prstGeom>
            <a:solidFill>
              <a:schemeClr val="bg1"/>
            </a:solidFill>
            <a:ln>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3200" dirty="0">
                  <a:solidFill>
                    <a:schemeClr val="tx1"/>
                  </a:solidFill>
                </a:rPr>
                <a:t>(score function)</a:t>
              </a:r>
            </a:p>
          </p:txBody>
        </p:sp>
      </p:grpSp>
      <p:grpSp>
        <p:nvGrpSpPr>
          <p:cNvPr id="10" name="Group 9">
            <a:extLst>
              <a:ext uri="{FF2B5EF4-FFF2-40B4-BE49-F238E27FC236}">
                <a16:creationId xmlns:a16="http://schemas.microsoft.com/office/drawing/2014/main" id="{35BE82D3-B921-4F61-8B68-347DF4730E24}"/>
              </a:ext>
            </a:extLst>
          </p:cNvPr>
          <p:cNvGrpSpPr/>
          <p:nvPr/>
        </p:nvGrpSpPr>
        <p:grpSpPr>
          <a:xfrm>
            <a:off x="435390" y="4881451"/>
            <a:ext cx="9144000" cy="1055395"/>
            <a:chOff x="0" y="4419600"/>
            <a:chExt cx="9144000" cy="1055395"/>
          </a:xfrm>
        </p:grpSpPr>
        <p:pic>
          <p:nvPicPr>
            <p:cNvPr id="6" name="Picture 5" descr="Screen Shot 2015-04-14 at 4.39.05 PM.png"/>
            <p:cNvPicPr>
              <a:picLocks noChangeAspect="1"/>
            </p:cNvPicPr>
            <p:nvPr/>
          </p:nvPicPr>
          <p:blipFill rotWithShape="1">
            <a:blip r:embed="rId5" cstate="print">
              <a:extLst>
                <a:ext uri="{28A0092B-C50C-407E-A947-70E740481C1C}">
                  <a14:useLocalDpi xmlns:a14="http://schemas.microsoft.com/office/drawing/2010/main" val="0"/>
                </a:ext>
              </a:extLst>
            </a:blip>
            <a:srcRect t="86847"/>
            <a:stretch/>
          </p:blipFill>
          <p:spPr>
            <a:xfrm>
              <a:off x="0" y="4876800"/>
              <a:ext cx="9144000" cy="598195"/>
            </a:xfrm>
            <a:prstGeom prst="rect">
              <a:avLst/>
            </a:prstGeom>
          </p:spPr>
        </p:pic>
        <p:sp>
          <p:nvSpPr>
            <p:cNvPr id="9" name="TextBox 8">
              <a:extLst>
                <a:ext uri="{FF2B5EF4-FFF2-40B4-BE49-F238E27FC236}">
                  <a16:creationId xmlns:a16="http://schemas.microsoft.com/office/drawing/2014/main" id="{D70BB823-190C-4D28-A61C-5967E5C792B5}"/>
                </a:ext>
              </a:extLst>
            </p:cNvPr>
            <p:cNvSpPr txBox="1"/>
            <p:nvPr/>
          </p:nvSpPr>
          <p:spPr>
            <a:xfrm>
              <a:off x="381000" y="4419600"/>
              <a:ext cx="4775666" cy="584775"/>
            </a:xfrm>
            <a:prstGeom prst="rect">
              <a:avLst/>
            </a:prstGeom>
            <a:noFill/>
          </p:spPr>
          <p:txBody>
            <a:bodyPr wrap="none" rtlCol="0">
              <a:spAutoFit/>
            </a:bodyPr>
            <a:lstStyle/>
            <a:p>
              <a:r>
                <a:rPr lang="en-US" sz="3200" dirty="0"/>
                <a:t>Example with three classes:</a:t>
              </a:r>
            </a:p>
          </p:txBody>
        </p:sp>
      </p:grpSp>
    </p:spTree>
    <p:extLst>
      <p:ext uri="{BB962C8B-B14F-4D97-AF65-F5344CB8AC3E}">
        <p14:creationId xmlns:p14="http://schemas.microsoft.com/office/powerpoint/2010/main" val="1362542705"/>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10"/>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nodeType="clickEffect">
                                  <p:stCondLst>
                                    <p:cond delay="0"/>
                                  </p:stCondLst>
                                  <p:childTnLst>
                                    <p:set>
                                      <p:cBhvr>
                                        <p:cTn id="10" dur="1" fill="hold">
                                          <p:stCondLst>
                                            <p:cond delay="0"/>
                                          </p:stCondLst>
                                        </p:cTn>
                                        <p:tgtEl>
                                          <p:spTgt spid="11"/>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6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Cross-entropy loss</a:t>
            </a:r>
          </a:p>
        </p:txBody>
      </p:sp>
      <p:grpSp>
        <p:nvGrpSpPr>
          <p:cNvPr id="6" name="Group 5">
            <a:extLst>
              <a:ext uri="{FF2B5EF4-FFF2-40B4-BE49-F238E27FC236}">
                <a16:creationId xmlns:a16="http://schemas.microsoft.com/office/drawing/2014/main" id="{D071B037-C56F-4A04-BC76-E42669B7209B}"/>
              </a:ext>
            </a:extLst>
          </p:cNvPr>
          <p:cNvGrpSpPr/>
          <p:nvPr/>
        </p:nvGrpSpPr>
        <p:grpSpPr>
          <a:xfrm>
            <a:off x="152400" y="1905000"/>
            <a:ext cx="9625258" cy="4063998"/>
            <a:chOff x="0" y="1447801"/>
            <a:chExt cx="9144000" cy="3860800"/>
          </a:xfrm>
        </p:grpSpPr>
        <p:pic>
          <p:nvPicPr>
            <p:cNvPr id="4" name="Picture 3" descr="Screen Shot 2015-04-14 at 4.39.05 PM.png"/>
            <p:cNvPicPr>
              <a:picLocks noChangeAspect="1"/>
            </p:cNvPicPr>
            <p:nvPr/>
          </p:nvPicPr>
          <p:blipFill rotWithShape="1">
            <a:blip r:embed="rId3" cstate="print">
              <a:extLst>
                <a:ext uri="{28A0092B-C50C-407E-A947-70E740481C1C}">
                  <a14:useLocalDpi xmlns:a14="http://schemas.microsoft.com/office/drawing/2010/main" val="0"/>
                </a:ext>
              </a:extLst>
            </a:blip>
            <a:srcRect b="15108"/>
            <a:stretch/>
          </p:blipFill>
          <p:spPr>
            <a:xfrm>
              <a:off x="0" y="1447801"/>
              <a:ext cx="9144000" cy="3860800"/>
            </a:xfrm>
            <a:prstGeom prst="rect">
              <a:avLst/>
            </a:prstGeom>
          </p:spPr>
        </p:pic>
        <p:sp>
          <p:nvSpPr>
            <p:cNvPr id="5" name="Rectangle 4"/>
            <p:cNvSpPr/>
            <p:nvPr/>
          </p:nvSpPr>
          <p:spPr>
            <a:xfrm>
              <a:off x="152400" y="1676400"/>
              <a:ext cx="3352800" cy="838200"/>
            </a:xfrm>
            <a:prstGeom prst="rect">
              <a:avLst/>
            </a:prstGeom>
            <a:solidFill>
              <a:srgbClr val="FFFFFF"/>
            </a:solidFill>
            <a:ln>
              <a:solidFill>
                <a:srgbClr val="FFFFFF"/>
              </a:solid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pic>
          <p:nvPicPr>
            <p:cNvPr id="3" name="Picture 2" descr="Screen Shot 2015-04-17 at 9.33.55 AM.png"/>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5715000" y="2590800"/>
              <a:ext cx="2781300" cy="1155700"/>
            </a:xfrm>
            <a:prstGeom prst="rect">
              <a:avLst/>
            </a:prstGeom>
          </p:spPr>
        </p:pic>
      </p:grpSp>
      <p:sp>
        <p:nvSpPr>
          <p:cNvPr id="7" name="Rectangle 6">
            <a:extLst>
              <a:ext uri="{FF2B5EF4-FFF2-40B4-BE49-F238E27FC236}">
                <a16:creationId xmlns:a16="http://schemas.microsoft.com/office/drawing/2014/main" id="{075A7511-F5AE-4851-AFA9-1B6C41A80136}"/>
              </a:ext>
            </a:extLst>
          </p:cNvPr>
          <p:cNvSpPr/>
          <p:nvPr/>
        </p:nvSpPr>
        <p:spPr>
          <a:xfrm>
            <a:off x="7632027" y="1752600"/>
            <a:ext cx="2819400" cy="1143000"/>
          </a:xfrm>
          <a:prstGeom prst="rect">
            <a:avLst/>
          </a:prstGeom>
          <a:solidFill>
            <a:schemeClr val="bg1"/>
          </a:solidFill>
          <a:ln>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3200" dirty="0">
                <a:solidFill>
                  <a:schemeClr val="tx1"/>
                </a:solidFill>
              </a:rPr>
              <a:t>(score function)</a:t>
            </a:r>
          </a:p>
        </p:txBody>
      </p:sp>
    </p:spTree>
    <p:extLst>
      <p:ext uri="{BB962C8B-B14F-4D97-AF65-F5344CB8AC3E}">
        <p14:creationId xmlns:p14="http://schemas.microsoft.com/office/powerpoint/2010/main" val="4074970137"/>
      </p:ext>
    </p:extLst>
  </p:cSld>
  <p:clrMapOvr>
    <a:masterClrMapping/>
  </p:clrMapOvr>
</p:sld>
</file>

<file path=ppt/slides/slide6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a:extLst>
              <a:ext uri="{FF2B5EF4-FFF2-40B4-BE49-F238E27FC236}">
                <a16:creationId xmlns:a16="http://schemas.microsoft.com/office/drawing/2014/main" id="{5BCBC4A2-A6A0-4CA5-8FDB-653DDD7F2A73}"/>
              </a:ext>
            </a:extLst>
          </p:cNvPr>
          <p:cNvSpPr>
            <a:spLocks noGrp="1"/>
          </p:cNvSpPr>
          <p:nvPr>
            <p:ph idx="1"/>
          </p:nvPr>
        </p:nvSpPr>
        <p:spPr/>
        <p:txBody>
          <a:bodyPr>
            <a:normAutofit/>
          </a:bodyPr>
          <a:lstStyle/>
          <a:p>
            <a:r>
              <a:rPr lang="en-US" dirty="0"/>
              <a:t>Cross-entropy loss is just one possible loss function</a:t>
            </a:r>
          </a:p>
          <a:p>
            <a:pPr lvl="1"/>
            <a:r>
              <a:rPr lang="en-US" dirty="0"/>
              <a:t>One nice property is that it reinterprets scores as probabilities, which have a natural meaning</a:t>
            </a:r>
          </a:p>
          <a:p>
            <a:endParaRPr lang="en-US" dirty="0"/>
          </a:p>
          <a:p>
            <a:r>
              <a:rPr lang="en-US" dirty="0"/>
              <a:t>SVM (max-margin) loss functions also used to be popular</a:t>
            </a:r>
          </a:p>
          <a:p>
            <a:pPr lvl="1"/>
            <a:r>
              <a:rPr lang="en-US" dirty="0"/>
              <a:t>But currently, cross-entropy is the most common classification loss</a:t>
            </a:r>
          </a:p>
        </p:txBody>
      </p:sp>
      <p:sp>
        <p:nvSpPr>
          <p:cNvPr id="2" name="Title 1">
            <a:extLst>
              <a:ext uri="{FF2B5EF4-FFF2-40B4-BE49-F238E27FC236}">
                <a16:creationId xmlns:a16="http://schemas.microsoft.com/office/drawing/2014/main" id="{A42F51EA-7C89-40A5-9BC1-11AB983C1F36}"/>
              </a:ext>
            </a:extLst>
          </p:cNvPr>
          <p:cNvSpPr>
            <a:spLocks noGrp="1"/>
          </p:cNvSpPr>
          <p:nvPr>
            <p:ph type="title"/>
          </p:nvPr>
        </p:nvSpPr>
        <p:spPr/>
        <p:txBody>
          <a:bodyPr/>
          <a:lstStyle/>
          <a:p>
            <a:r>
              <a:rPr lang="en-US" dirty="0"/>
              <a:t>Losses</a:t>
            </a:r>
          </a:p>
        </p:txBody>
      </p:sp>
    </p:spTree>
    <p:extLst>
      <p:ext uri="{BB962C8B-B14F-4D97-AF65-F5344CB8AC3E}">
        <p14:creationId xmlns:p14="http://schemas.microsoft.com/office/powerpoint/2010/main" val="2129609654"/>
      </p:ext>
    </p:extLst>
  </p:cSld>
  <p:clrMapOvr>
    <a:masterClrMapping/>
  </p:clrMapOvr>
</p:sld>
</file>

<file path=ppt/slides/slide6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idx="1"/>
          </p:nvPr>
        </p:nvSpPr>
        <p:spPr/>
        <p:txBody>
          <a:bodyPr/>
          <a:lstStyle/>
          <a:p>
            <a:r>
              <a:rPr lang="en-US" dirty="0"/>
              <a:t>Have score function and loss function</a:t>
            </a:r>
          </a:p>
          <a:p>
            <a:pPr lvl="1"/>
            <a:r>
              <a:rPr lang="en-US" dirty="0"/>
              <a:t>Currently, score function is based on linear classifier</a:t>
            </a:r>
          </a:p>
          <a:p>
            <a:pPr lvl="1"/>
            <a:r>
              <a:rPr lang="en-US" dirty="0"/>
              <a:t>Next, will generalize to convolutional neural networks</a:t>
            </a:r>
          </a:p>
          <a:p>
            <a:r>
              <a:rPr lang="en-US" dirty="0"/>
              <a:t>Find W and b to minimize loss</a:t>
            </a:r>
          </a:p>
        </p:txBody>
      </p:sp>
      <p:sp>
        <p:nvSpPr>
          <p:cNvPr id="2" name="Title 1"/>
          <p:cNvSpPr>
            <a:spLocks noGrp="1"/>
          </p:cNvSpPr>
          <p:nvPr>
            <p:ph type="title"/>
          </p:nvPr>
        </p:nvSpPr>
        <p:spPr/>
        <p:txBody>
          <a:bodyPr/>
          <a:lstStyle/>
          <a:p>
            <a:r>
              <a:rPr lang="en-US" dirty="0"/>
              <a:t>Summary</a:t>
            </a:r>
          </a:p>
        </p:txBody>
      </p:sp>
      <p:pic>
        <p:nvPicPr>
          <p:cNvPr id="4" name="Picture 3" descr="Screen Shot 2015-04-17 at 9.57.16 AM.png"/>
          <p:cNvPicPr>
            <a:picLocks noChangeAspect="1"/>
          </p:cNvPicPr>
          <p:nvPr/>
        </p:nvPicPr>
        <p:blipFill rotWithShape="1">
          <a:blip r:embed="rId3">
            <a:extLst>
              <a:ext uri="{28A0092B-C50C-407E-A947-70E740481C1C}">
                <a14:useLocalDpi xmlns:a14="http://schemas.microsoft.com/office/drawing/2010/main" val="0"/>
              </a:ext>
            </a:extLst>
          </a:blip>
          <a:srcRect t="51351" r="34785"/>
          <a:stretch/>
        </p:blipFill>
        <p:spPr>
          <a:xfrm>
            <a:off x="3244829" y="3819424"/>
            <a:ext cx="5285697" cy="1371600"/>
          </a:xfrm>
          <a:prstGeom prst="rect">
            <a:avLst/>
          </a:prstGeom>
        </p:spPr>
      </p:pic>
    </p:spTree>
    <p:extLst>
      <p:ext uri="{BB962C8B-B14F-4D97-AF65-F5344CB8AC3E}">
        <p14:creationId xmlns:p14="http://schemas.microsoft.com/office/powerpoint/2010/main" val="3212255804"/>
      </p:ext>
    </p:extLst>
  </p:cSld>
  <p:clrMapOvr>
    <a:masterClrMapping/>
  </p:clrMapOvr>
</p:sld>
</file>

<file path=ppt/theme/theme1.xml><?xml version="1.0" encoding="utf-8"?>
<a:theme xmlns:a="http://schemas.openxmlformats.org/drawingml/2006/main" name="AbeJobTalk19">
  <a:themeElements>
    <a:clrScheme name="Office">
      <a:dk1>
        <a:sysClr val="windowText" lastClr="000000"/>
      </a:dk1>
      <a:lt1>
        <a:sysClr val="window" lastClr="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fontScheme name="Arial-Times New Roman">
      <a:majorFont>
        <a:latin typeface="Arial" panose="020B0604020202020204"/>
        <a:ea typeface=""/>
        <a:cs typeface=""/>
        <a:font script="Jpan" typeface="ＭＳ Ｐゴシック"/>
        <a:font script="Hang" typeface="굴림"/>
        <a:font script="Hans" typeface="黑体"/>
        <a:font script="Hant" typeface="微軟正黑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ajorFont>
      <a:minorFont>
        <a:latin typeface="Times New Roman" panose="02020603050405020304"/>
        <a:ea typeface=""/>
        <a:cs typeface=""/>
        <a:font script="Jpan" typeface="ＭＳ Ｐ明朝"/>
        <a:font script="Hang" typeface="바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Presentation2" id="{26742C61-7620-B94C-9711-9EFCBBD98975}" vid="{FE6ED809-1DD3-C845-BA8B-1E93E2CF8AF0}"/>
    </a:ext>
  </a:extLst>
</a:theme>
</file>

<file path=ppt/theme/theme2.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docProps/app.xml><?xml version="1.0" encoding="utf-8"?>
<Properties xmlns="http://schemas.openxmlformats.org/officeDocument/2006/extended-properties" xmlns:vt="http://schemas.openxmlformats.org/officeDocument/2006/docPropsVTypes">
  <TotalTime>312</TotalTime>
  <Words>2334</Words>
  <Application>Microsoft Macintosh PowerPoint</Application>
  <PresentationFormat>Widescreen</PresentationFormat>
  <Paragraphs>356</Paragraphs>
  <Slides>64</Slides>
  <Notes>23</Notes>
  <HiddenSlides>0</HiddenSlides>
  <MMClips>0</MMClips>
  <ScaleCrop>false</ScaleCrop>
  <HeadingPairs>
    <vt:vector size="8" baseType="variant">
      <vt:variant>
        <vt:lpstr>Fonts Used</vt:lpstr>
      </vt:variant>
      <vt:variant>
        <vt:i4>7</vt:i4>
      </vt:variant>
      <vt:variant>
        <vt:lpstr>Theme</vt:lpstr>
      </vt:variant>
      <vt:variant>
        <vt:i4>1</vt:i4>
      </vt:variant>
      <vt:variant>
        <vt:lpstr>Embedded OLE Servers</vt:lpstr>
      </vt:variant>
      <vt:variant>
        <vt:i4>1</vt:i4>
      </vt:variant>
      <vt:variant>
        <vt:lpstr>Slide Titles</vt:lpstr>
      </vt:variant>
      <vt:variant>
        <vt:i4>64</vt:i4>
      </vt:variant>
    </vt:vector>
  </HeadingPairs>
  <TitlesOfParts>
    <vt:vector size="73" baseType="lpstr">
      <vt:lpstr>Arial</vt:lpstr>
      <vt:lpstr>ArialMT</vt:lpstr>
      <vt:lpstr>Calibri</vt:lpstr>
      <vt:lpstr>Courier New</vt:lpstr>
      <vt:lpstr>Georgia</vt:lpstr>
      <vt:lpstr>Myriad Pro</vt:lpstr>
      <vt:lpstr>Times New Roman</vt:lpstr>
      <vt:lpstr>AbeJobTalk19</vt:lpstr>
      <vt:lpstr>Equation</vt:lpstr>
      <vt:lpstr>Image Classification</vt:lpstr>
      <vt:lpstr>References</vt:lpstr>
      <vt:lpstr>Image Classifiers in a Nutshell</vt:lpstr>
      <vt:lpstr>The Semantic Gap</vt:lpstr>
      <vt:lpstr>Variation Makes Recognition Hard</vt:lpstr>
      <vt:lpstr>The Problem is Under-constrained</vt:lpstr>
      <vt:lpstr>Images As High-Dimensional Vectors</vt:lpstr>
      <vt:lpstr>Images As High-Dimensional Vectors</vt:lpstr>
      <vt:lpstr>Images As High-Dimensional Vectors</vt:lpstr>
      <vt:lpstr>Images As High-Dimensional Vectors</vt:lpstr>
      <vt:lpstr>Image Features and Dimensionality Reduction</vt:lpstr>
      <vt:lpstr>Image Features and Dimensionality Reduction</vt:lpstr>
      <vt:lpstr>Training &amp; Testing a Classifier</vt:lpstr>
      <vt:lpstr>Training &amp; Testing a Classifier</vt:lpstr>
      <vt:lpstr>Training &amp; Testing a Classifier</vt:lpstr>
      <vt:lpstr>Classifiers</vt:lpstr>
      <vt:lpstr>First: Nearest Neighbor (NN) Classifier</vt:lpstr>
      <vt:lpstr>CIFAR-10 and NN results</vt:lpstr>
      <vt:lpstr>CIFAR-10 and NN results</vt:lpstr>
      <vt:lpstr>k-nearest neighbor</vt:lpstr>
      <vt:lpstr>PowerPoint Presentation</vt:lpstr>
      <vt:lpstr>PowerPoint Presentation</vt:lpstr>
      <vt:lpstr>PowerPoint Presentation</vt:lpstr>
      <vt:lpstr>How to Define Distance Between Images</vt:lpstr>
      <vt:lpstr>Choice of distance metric</vt:lpstr>
      <vt:lpstr>PowerPoint Presentation</vt:lpstr>
      <vt:lpstr>Hyperparameters</vt:lpstr>
      <vt:lpstr>PowerPoint Presentation</vt:lpstr>
      <vt:lpstr>PowerPoint Presentation</vt:lpstr>
      <vt:lpstr>PowerPoint Presentation</vt:lpstr>
      <vt:lpstr>PowerPoint Presentation</vt:lpstr>
      <vt:lpstr>PowerPoint Presentation</vt:lpstr>
      <vt:lpstr>PowerPoint Presentation</vt:lpstr>
      <vt:lpstr>Hyperparameter Tuning</vt:lpstr>
      <vt:lpstr>Recap: How to pick hyperparameters?</vt:lpstr>
      <vt:lpstr>kNN -- Complexity and Storage</vt:lpstr>
      <vt:lpstr>Problems with KNN: Distance Metrics</vt:lpstr>
      <vt:lpstr>Problems with KNN: The Curse of Dimensionality</vt:lpstr>
      <vt:lpstr>k-Nearest Neighbors: Summary</vt:lpstr>
      <vt:lpstr>Linear classifiers</vt:lpstr>
      <vt:lpstr>Linear Classification vs. Nearest Neighbors</vt:lpstr>
      <vt:lpstr>Linear Classification vs. Nearest Neighbors</vt:lpstr>
      <vt:lpstr>Score functions</vt:lpstr>
      <vt:lpstr>Parametric Approach</vt:lpstr>
      <vt:lpstr>Parametric Approach: Linear Classifier</vt:lpstr>
      <vt:lpstr>Parametric Approach: Linear Classifier</vt:lpstr>
      <vt:lpstr>Linear Classifier</vt:lpstr>
      <vt:lpstr>Interpretation: Algebraic</vt:lpstr>
      <vt:lpstr>Interpretation: Geometric</vt:lpstr>
      <vt:lpstr>Interpretation: Template matching</vt:lpstr>
      <vt:lpstr>Hard Cases for a Linear Classifier</vt:lpstr>
      <vt:lpstr>PowerPoint Presentation</vt:lpstr>
      <vt:lpstr>PowerPoint Presentation</vt:lpstr>
      <vt:lpstr>Recap</vt:lpstr>
      <vt:lpstr>Linear classification</vt:lpstr>
      <vt:lpstr>Loss Functions</vt:lpstr>
      <vt:lpstr>Loss function, cost/objective function</vt:lpstr>
      <vt:lpstr>Simpler example: binary classification</vt:lpstr>
      <vt:lpstr>Linear classifiers</vt:lpstr>
      <vt:lpstr>What is a good loss function?</vt:lpstr>
      <vt:lpstr>Softmax classifier</vt:lpstr>
      <vt:lpstr>Cross-entropy loss</vt:lpstr>
      <vt:lpstr>Losses</vt:lpstr>
      <vt:lpstr>Summary</vt:lpstr>
    </vt:vector>
  </TitlesOfParts>
  <Company/>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PowerPoint Presentation</dc:title>
  <dc:creator>Abe Davis</dc:creator>
  <cp:lastModifiedBy>Abe Davis</cp:lastModifiedBy>
  <cp:revision>68</cp:revision>
  <dcterms:created xsi:type="dcterms:W3CDTF">2020-04-13T15:41:49Z</dcterms:created>
  <dcterms:modified xsi:type="dcterms:W3CDTF">2020-04-20T14:20:03Z</dcterms:modified>
</cp:coreProperties>
</file>