
<file path=[Content_Types].xml><?xml version="1.0" encoding="utf-8"?>
<Types xmlns="http://schemas.openxmlformats.org/package/2006/content-types">
  <Default Extension="avi" ContentType="video/x-msvideo"/>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5"/>
  </p:notesMasterIdLst>
  <p:sldIdLst>
    <p:sldId id="1596" r:id="rId2"/>
    <p:sldId id="1603" r:id="rId3"/>
    <p:sldId id="1582" r:id="rId4"/>
    <p:sldId id="1583" r:id="rId5"/>
    <p:sldId id="991" r:id="rId6"/>
    <p:sldId id="1595" r:id="rId7"/>
    <p:sldId id="1594" r:id="rId8"/>
    <p:sldId id="1588" r:id="rId9"/>
    <p:sldId id="1589" r:id="rId10"/>
    <p:sldId id="1598" r:id="rId11"/>
    <p:sldId id="959" r:id="rId12"/>
    <p:sldId id="940" r:id="rId13"/>
    <p:sldId id="941" r:id="rId14"/>
    <p:sldId id="942" r:id="rId15"/>
    <p:sldId id="943" r:id="rId16"/>
    <p:sldId id="990" r:id="rId17"/>
    <p:sldId id="954" r:id="rId18"/>
    <p:sldId id="946" r:id="rId19"/>
    <p:sldId id="947" r:id="rId20"/>
    <p:sldId id="948" r:id="rId21"/>
    <p:sldId id="949" r:id="rId22"/>
    <p:sldId id="950" r:id="rId23"/>
    <p:sldId id="951" r:id="rId24"/>
    <p:sldId id="1593" r:id="rId25"/>
    <p:sldId id="960" r:id="rId26"/>
    <p:sldId id="1585" r:id="rId27"/>
    <p:sldId id="955" r:id="rId28"/>
    <p:sldId id="956" r:id="rId29"/>
    <p:sldId id="1599" r:id="rId30"/>
    <p:sldId id="992" r:id="rId31"/>
    <p:sldId id="957" r:id="rId32"/>
    <p:sldId id="965" r:id="rId33"/>
    <p:sldId id="966" r:id="rId34"/>
    <p:sldId id="967" r:id="rId35"/>
    <p:sldId id="968" r:id="rId36"/>
    <p:sldId id="969" r:id="rId37"/>
    <p:sldId id="970" r:id="rId38"/>
    <p:sldId id="971" r:id="rId39"/>
    <p:sldId id="972" r:id="rId40"/>
    <p:sldId id="973" r:id="rId41"/>
    <p:sldId id="974" r:id="rId42"/>
    <p:sldId id="975" r:id="rId43"/>
    <p:sldId id="976" r:id="rId44"/>
    <p:sldId id="977" r:id="rId45"/>
    <p:sldId id="1600" r:id="rId46"/>
    <p:sldId id="1601" r:id="rId47"/>
    <p:sldId id="256" r:id="rId48"/>
    <p:sldId id="815" r:id="rId49"/>
    <p:sldId id="1044" r:id="rId50"/>
    <p:sldId id="979" r:id="rId51"/>
    <p:sldId id="1045" r:id="rId52"/>
    <p:sldId id="978" r:id="rId53"/>
    <p:sldId id="980" r:id="rId54"/>
    <p:sldId id="981" r:id="rId55"/>
    <p:sldId id="1023" r:id="rId56"/>
    <p:sldId id="1017" r:id="rId57"/>
    <p:sldId id="1016" r:id="rId58"/>
    <p:sldId id="1007" r:id="rId59"/>
    <p:sldId id="1008" r:id="rId60"/>
    <p:sldId id="988" r:id="rId61"/>
    <p:sldId id="982" r:id="rId62"/>
    <p:sldId id="983" r:id="rId63"/>
    <p:sldId id="1590" r:id="rId64"/>
    <p:sldId id="1591" r:id="rId65"/>
    <p:sldId id="987" r:id="rId66"/>
    <p:sldId id="1031" r:id="rId67"/>
    <p:sldId id="1050" r:id="rId68"/>
    <p:sldId id="1014" r:id="rId69"/>
    <p:sldId id="1005" r:id="rId70"/>
    <p:sldId id="1018" r:id="rId71"/>
    <p:sldId id="1019" r:id="rId72"/>
    <p:sldId id="1020" r:id="rId73"/>
    <p:sldId id="993" r:id="rId74"/>
    <p:sldId id="994" r:id="rId75"/>
    <p:sldId id="995" r:id="rId76"/>
    <p:sldId id="1021" r:id="rId77"/>
    <p:sldId id="1000" r:id="rId78"/>
    <p:sldId id="1001" r:id="rId79"/>
    <p:sldId id="1002" r:id="rId80"/>
    <p:sldId id="1003" r:id="rId81"/>
    <p:sldId id="1004" r:id="rId82"/>
    <p:sldId id="1006" r:id="rId83"/>
    <p:sldId id="1033" r:id="rId84"/>
    <p:sldId id="1584" r:id="rId85"/>
    <p:sldId id="1038" r:id="rId86"/>
    <p:sldId id="1039" r:id="rId87"/>
    <p:sldId id="1041" r:id="rId88"/>
    <p:sldId id="1602" r:id="rId89"/>
    <p:sldId id="1043" r:id="rId90"/>
    <p:sldId id="1042" r:id="rId91"/>
    <p:sldId id="1046" r:id="rId92"/>
    <p:sldId id="1047" r:id="rId93"/>
    <p:sldId id="1048"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33"/>
    <p:restoredTop sz="64966"/>
  </p:normalViewPr>
  <p:slideViewPr>
    <p:cSldViewPr snapToGrid="0" snapToObjects="1">
      <p:cViewPr varScale="1">
        <p:scale>
          <a:sx n="80" d="100"/>
          <a:sy n="80" d="100"/>
        </p:scale>
        <p:origin x="266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4B39F7-9BF8-44E4-922F-ED12B7D9C81E}" type="doc">
      <dgm:prSet loTypeId="urn:microsoft.com/office/officeart/2005/8/layout/vList2" loCatId="list" qsTypeId="urn:microsoft.com/office/officeart/2005/8/quickstyle/simple4" qsCatId="simple" csTypeId="urn:microsoft.com/office/officeart/2005/8/colors/accent1_2" csCatId="accent1"/>
      <dgm:spPr/>
      <dgm:t>
        <a:bodyPr/>
        <a:lstStyle/>
        <a:p>
          <a:endParaRPr lang="en-US"/>
        </a:p>
      </dgm:t>
    </dgm:pt>
    <dgm:pt modelId="{AAE726D3-CCC1-4B0E-8BE2-E0899A6EBDF1}">
      <dgm:prSet/>
      <dgm:spPr/>
      <dgm:t>
        <a:bodyPr/>
        <a:lstStyle/>
        <a:p>
          <a:r>
            <a:rPr lang="en-US"/>
            <a:t>2D transformations between images</a:t>
          </a:r>
        </a:p>
      </dgm:t>
    </dgm:pt>
    <dgm:pt modelId="{221B1510-52BD-4A6C-AF79-8A36799220C4}" type="parTrans" cxnId="{A8719664-403D-456C-8BDF-09BCD031788B}">
      <dgm:prSet/>
      <dgm:spPr/>
      <dgm:t>
        <a:bodyPr/>
        <a:lstStyle/>
        <a:p>
          <a:endParaRPr lang="en-US"/>
        </a:p>
      </dgm:t>
    </dgm:pt>
    <dgm:pt modelId="{6917E28E-AA2A-42A3-B256-67FBE929CE15}" type="sibTrans" cxnId="{A8719664-403D-456C-8BDF-09BCD031788B}">
      <dgm:prSet/>
      <dgm:spPr/>
      <dgm:t>
        <a:bodyPr/>
        <a:lstStyle/>
        <a:p>
          <a:endParaRPr lang="en-US"/>
        </a:p>
      </dgm:t>
    </dgm:pt>
    <dgm:pt modelId="{6BCE8AB8-3FEC-44C8-85BC-2E861DAB3B08}">
      <dgm:prSet/>
      <dgm:spPr/>
      <dgm:t>
        <a:bodyPr/>
        <a:lstStyle/>
        <a:p>
          <a:r>
            <a:rPr lang="en-US"/>
            <a:t>Translations, affine transformations, homographies…</a:t>
          </a:r>
        </a:p>
      </dgm:t>
    </dgm:pt>
    <dgm:pt modelId="{7434EADC-62D2-4FCA-849D-A43FED9ACCE3}" type="parTrans" cxnId="{429B0406-3C9A-4CBD-A1D9-154ADE819440}">
      <dgm:prSet/>
      <dgm:spPr/>
      <dgm:t>
        <a:bodyPr/>
        <a:lstStyle/>
        <a:p>
          <a:endParaRPr lang="en-US"/>
        </a:p>
      </dgm:t>
    </dgm:pt>
    <dgm:pt modelId="{44F1C9AF-C42A-47B2-B469-F7C2A643D989}" type="sibTrans" cxnId="{429B0406-3C9A-4CBD-A1D9-154ADE819440}">
      <dgm:prSet/>
      <dgm:spPr/>
      <dgm:t>
        <a:bodyPr/>
        <a:lstStyle/>
        <a:p>
          <a:endParaRPr lang="en-US"/>
        </a:p>
      </dgm:t>
    </dgm:pt>
    <dgm:pt modelId="{643DC1DC-8A25-45E1-9CB5-23F6DD6E01F9}">
      <dgm:prSet/>
      <dgm:spPr/>
      <dgm:t>
        <a:bodyPr/>
        <a:lstStyle/>
        <a:p>
          <a:r>
            <a:rPr lang="en-US"/>
            <a:t>Fundamental matrices</a:t>
          </a:r>
        </a:p>
      </dgm:t>
    </dgm:pt>
    <dgm:pt modelId="{46D2E951-897A-46C9-B80F-BE06C0545D3B}" type="parTrans" cxnId="{A743340D-3BEF-4FBF-89EF-B3FB4FC080DA}">
      <dgm:prSet/>
      <dgm:spPr/>
      <dgm:t>
        <a:bodyPr/>
        <a:lstStyle/>
        <a:p>
          <a:endParaRPr lang="en-US"/>
        </a:p>
      </dgm:t>
    </dgm:pt>
    <dgm:pt modelId="{64039118-E9B9-46BD-92FC-060924246552}" type="sibTrans" cxnId="{A743340D-3BEF-4FBF-89EF-B3FB4FC080DA}">
      <dgm:prSet/>
      <dgm:spPr/>
      <dgm:t>
        <a:bodyPr/>
        <a:lstStyle/>
        <a:p>
          <a:endParaRPr lang="en-US"/>
        </a:p>
      </dgm:t>
    </dgm:pt>
    <dgm:pt modelId="{8C0FDE6B-C706-4664-BE4B-51EC384D3EA2}">
      <dgm:prSet/>
      <dgm:spPr/>
      <dgm:t>
        <a:bodyPr/>
        <a:lstStyle/>
        <a:p>
          <a:r>
            <a:rPr lang="en-US"/>
            <a:t>Represent relationships between 2D images in the form of corresponding 2D lines</a:t>
          </a:r>
        </a:p>
      </dgm:t>
    </dgm:pt>
    <dgm:pt modelId="{3CACE746-3456-4CF4-8D81-A0578BB5147E}" type="parTrans" cxnId="{09E4954E-F77D-409D-A2CD-E8C27434324F}">
      <dgm:prSet/>
      <dgm:spPr/>
      <dgm:t>
        <a:bodyPr/>
        <a:lstStyle/>
        <a:p>
          <a:endParaRPr lang="en-US"/>
        </a:p>
      </dgm:t>
    </dgm:pt>
    <dgm:pt modelId="{D7BC7990-8B36-4734-B1E6-F7B9DD735D30}" type="sibTrans" cxnId="{09E4954E-F77D-409D-A2CD-E8C27434324F}">
      <dgm:prSet/>
      <dgm:spPr/>
      <dgm:t>
        <a:bodyPr/>
        <a:lstStyle/>
        <a:p>
          <a:endParaRPr lang="en-US"/>
        </a:p>
      </dgm:t>
    </dgm:pt>
    <dgm:pt modelId="{DDAE050C-E99D-4987-9486-B3BE21E2BAB4}">
      <dgm:prSet/>
      <dgm:spPr/>
      <dgm:t>
        <a:bodyPr/>
        <a:lstStyle/>
        <a:p>
          <a:r>
            <a:rPr lang="en-US" b="1"/>
            <a:t>What’s new: </a:t>
          </a:r>
          <a:r>
            <a:rPr lang="en-US"/>
            <a:t>Explicitly representing 3D geometry of cameras </a:t>
          </a:r>
          <a:r>
            <a:rPr lang="en-US" i="1"/>
            <a:t>and points</a:t>
          </a:r>
          <a:endParaRPr lang="en-US"/>
        </a:p>
      </dgm:t>
    </dgm:pt>
    <dgm:pt modelId="{353C32A3-566C-4275-BD21-0EDF410CABED}" type="parTrans" cxnId="{8DA64AF2-424B-4F09-87D6-A8C1149ED40B}">
      <dgm:prSet/>
      <dgm:spPr/>
      <dgm:t>
        <a:bodyPr/>
        <a:lstStyle/>
        <a:p>
          <a:endParaRPr lang="en-US"/>
        </a:p>
      </dgm:t>
    </dgm:pt>
    <dgm:pt modelId="{98817466-E6E8-4BEB-8A9E-B1C18B5FC95D}" type="sibTrans" cxnId="{8DA64AF2-424B-4F09-87D6-A8C1149ED40B}">
      <dgm:prSet/>
      <dgm:spPr/>
      <dgm:t>
        <a:bodyPr/>
        <a:lstStyle/>
        <a:p>
          <a:endParaRPr lang="en-US"/>
        </a:p>
      </dgm:t>
    </dgm:pt>
    <dgm:pt modelId="{1EA760A9-B57C-DC4A-9728-C29E9E97F0A0}" type="pres">
      <dgm:prSet presAssocID="{604B39F7-9BF8-44E4-922F-ED12B7D9C81E}" presName="linear" presStyleCnt="0">
        <dgm:presLayoutVars>
          <dgm:animLvl val="lvl"/>
          <dgm:resizeHandles val="exact"/>
        </dgm:presLayoutVars>
      </dgm:prSet>
      <dgm:spPr/>
    </dgm:pt>
    <dgm:pt modelId="{A10D8D2E-8D04-1D4E-93D7-0E085FDC8A9C}" type="pres">
      <dgm:prSet presAssocID="{AAE726D3-CCC1-4B0E-8BE2-E0899A6EBDF1}" presName="parentText" presStyleLbl="node1" presStyleIdx="0" presStyleCnt="3">
        <dgm:presLayoutVars>
          <dgm:chMax val="0"/>
          <dgm:bulletEnabled val="1"/>
        </dgm:presLayoutVars>
      </dgm:prSet>
      <dgm:spPr/>
    </dgm:pt>
    <dgm:pt modelId="{3595894E-27FC-994C-8D7A-7AC6CFDF93CC}" type="pres">
      <dgm:prSet presAssocID="{AAE726D3-CCC1-4B0E-8BE2-E0899A6EBDF1}" presName="childText" presStyleLbl="revTx" presStyleIdx="0" presStyleCnt="2">
        <dgm:presLayoutVars>
          <dgm:bulletEnabled val="1"/>
        </dgm:presLayoutVars>
      </dgm:prSet>
      <dgm:spPr/>
    </dgm:pt>
    <dgm:pt modelId="{E5850AC0-B3B4-F649-A29D-BBFDEBB2F2B3}" type="pres">
      <dgm:prSet presAssocID="{643DC1DC-8A25-45E1-9CB5-23F6DD6E01F9}" presName="parentText" presStyleLbl="node1" presStyleIdx="1" presStyleCnt="3">
        <dgm:presLayoutVars>
          <dgm:chMax val="0"/>
          <dgm:bulletEnabled val="1"/>
        </dgm:presLayoutVars>
      </dgm:prSet>
      <dgm:spPr/>
    </dgm:pt>
    <dgm:pt modelId="{E71A98DF-A44D-8F46-BCF3-73083F46B57B}" type="pres">
      <dgm:prSet presAssocID="{643DC1DC-8A25-45E1-9CB5-23F6DD6E01F9}" presName="childText" presStyleLbl="revTx" presStyleIdx="1" presStyleCnt="2">
        <dgm:presLayoutVars>
          <dgm:bulletEnabled val="1"/>
        </dgm:presLayoutVars>
      </dgm:prSet>
      <dgm:spPr/>
    </dgm:pt>
    <dgm:pt modelId="{D590A582-6BF9-2D46-B67B-6E4DD0C98465}" type="pres">
      <dgm:prSet presAssocID="{DDAE050C-E99D-4987-9486-B3BE21E2BAB4}" presName="parentText" presStyleLbl="node1" presStyleIdx="2" presStyleCnt="3">
        <dgm:presLayoutVars>
          <dgm:chMax val="0"/>
          <dgm:bulletEnabled val="1"/>
        </dgm:presLayoutVars>
      </dgm:prSet>
      <dgm:spPr/>
    </dgm:pt>
  </dgm:ptLst>
  <dgm:cxnLst>
    <dgm:cxn modelId="{429B0406-3C9A-4CBD-A1D9-154ADE819440}" srcId="{AAE726D3-CCC1-4B0E-8BE2-E0899A6EBDF1}" destId="{6BCE8AB8-3FEC-44C8-85BC-2E861DAB3B08}" srcOrd="0" destOrd="0" parTransId="{7434EADC-62D2-4FCA-849D-A43FED9ACCE3}" sibTransId="{44F1C9AF-C42A-47B2-B469-F7C2A643D989}"/>
    <dgm:cxn modelId="{A743340D-3BEF-4FBF-89EF-B3FB4FC080DA}" srcId="{604B39F7-9BF8-44E4-922F-ED12B7D9C81E}" destId="{643DC1DC-8A25-45E1-9CB5-23F6DD6E01F9}" srcOrd="1" destOrd="0" parTransId="{46D2E951-897A-46C9-B80F-BE06C0545D3B}" sibTransId="{64039118-E9B9-46BD-92FC-060924246552}"/>
    <dgm:cxn modelId="{FE34DA0E-6191-434A-994B-CC7934481532}" type="presOf" srcId="{8C0FDE6B-C706-4664-BE4B-51EC384D3EA2}" destId="{E71A98DF-A44D-8F46-BCF3-73083F46B57B}" srcOrd="0" destOrd="0" presId="urn:microsoft.com/office/officeart/2005/8/layout/vList2"/>
    <dgm:cxn modelId="{04C03A4B-3879-364E-ABBD-78028CE8F827}" type="presOf" srcId="{DDAE050C-E99D-4987-9486-B3BE21E2BAB4}" destId="{D590A582-6BF9-2D46-B67B-6E4DD0C98465}" srcOrd="0" destOrd="0" presId="urn:microsoft.com/office/officeart/2005/8/layout/vList2"/>
    <dgm:cxn modelId="{09E4954E-F77D-409D-A2CD-E8C27434324F}" srcId="{643DC1DC-8A25-45E1-9CB5-23F6DD6E01F9}" destId="{8C0FDE6B-C706-4664-BE4B-51EC384D3EA2}" srcOrd="0" destOrd="0" parTransId="{3CACE746-3456-4CF4-8D81-A0578BB5147E}" sibTransId="{D7BC7990-8B36-4734-B1E6-F7B9DD735D30}"/>
    <dgm:cxn modelId="{A8719664-403D-456C-8BDF-09BCD031788B}" srcId="{604B39F7-9BF8-44E4-922F-ED12B7D9C81E}" destId="{AAE726D3-CCC1-4B0E-8BE2-E0899A6EBDF1}" srcOrd="0" destOrd="0" parTransId="{221B1510-52BD-4A6C-AF79-8A36799220C4}" sibTransId="{6917E28E-AA2A-42A3-B256-67FBE929CE15}"/>
    <dgm:cxn modelId="{9F002A65-F020-8F47-8F2B-97D791B2EAEB}" type="presOf" srcId="{604B39F7-9BF8-44E4-922F-ED12B7D9C81E}" destId="{1EA760A9-B57C-DC4A-9728-C29E9E97F0A0}" srcOrd="0" destOrd="0" presId="urn:microsoft.com/office/officeart/2005/8/layout/vList2"/>
    <dgm:cxn modelId="{05C4B590-8181-4941-9251-BBD243277D0A}" type="presOf" srcId="{6BCE8AB8-3FEC-44C8-85BC-2E861DAB3B08}" destId="{3595894E-27FC-994C-8D7A-7AC6CFDF93CC}" srcOrd="0" destOrd="0" presId="urn:microsoft.com/office/officeart/2005/8/layout/vList2"/>
    <dgm:cxn modelId="{F768A2A3-2BAC-254D-9744-BBF443E06C93}" type="presOf" srcId="{AAE726D3-CCC1-4B0E-8BE2-E0899A6EBDF1}" destId="{A10D8D2E-8D04-1D4E-93D7-0E085FDC8A9C}" srcOrd="0" destOrd="0" presId="urn:microsoft.com/office/officeart/2005/8/layout/vList2"/>
    <dgm:cxn modelId="{7D056DEF-3E3C-134E-BD40-79E6D6101E19}" type="presOf" srcId="{643DC1DC-8A25-45E1-9CB5-23F6DD6E01F9}" destId="{E5850AC0-B3B4-F649-A29D-BBFDEBB2F2B3}" srcOrd="0" destOrd="0" presId="urn:microsoft.com/office/officeart/2005/8/layout/vList2"/>
    <dgm:cxn modelId="{8DA64AF2-424B-4F09-87D6-A8C1149ED40B}" srcId="{604B39F7-9BF8-44E4-922F-ED12B7D9C81E}" destId="{DDAE050C-E99D-4987-9486-B3BE21E2BAB4}" srcOrd="2" destOrd="0" parTransId="{353C32A3-566C-4275-BD21-0EDF410CABED}" sibTransId="{98817466-E6E8-4BEB-8A9E-B1C18B5FC95D}"/>
    <dgm:cxn modelId="{5D3C3CC4-D453-2C40-9AAA-2A747425C71F}" type="presParOf" srcId="{1EA760A9-B57C-DC4A-9728-C29E9E97F0A0}" destId="{A10D8D2E-8D04-1D4E-93D7-0E085FDC8A9C}" srcOrd="0" destOrd="0" presId="urn:microsoft.com/office/officeart/2005/8/layout/vList2"/>
    <dgm:cxn modelId="{1A832446-F540-6F40-BBA1-3A3DF96BFA1C}" type="presParOf" srcId="{1EA760A9-B57C-DC4A-9728-C29E9E97F0A0}" destId="{3595894E-27FC-994C-8D7A-7AC6CFDF93CC}" srcOrd="1" destOrd="0" presId="urn:microsoft.com/office/officeart/2005/8/layout/vList2"/>
    <dgm:cxn modelId="{C16239E3-F42D-9443-8AA2-DF4263D60834}" type="presParOf" srcId="{1EA760A9-B57C-DC4A-9728-C29E9E97F0A0}" destId="{E5850AC0-B3B4-F649-A29D-BBFDEBB2F2B3}" srcOrd="2" destOrd="0" presId="urn:microsoft.com/office/officeart/2005/8/layout/vList2"/>
    <dgm:cxn modelId="{98EBF605-547A-F74C-BF2F-33539D9C6FF8}" type="presParOf" srcId="{1EA760A9-B57C-DC4A-9728-C29E9E97F0A0}" destId="{E71A98DF-A44D-8F46-BCF3-73083F46B57B}" srcOrd="3" destOrd="0" presId="urn:microsoft.com/office/officeart/2005/8/layout/vList2"/>
    <dgm:cxn modelId="{FB73D425-9EEE-DB40-B9F2-474544545FE0}" type="presParOf" srcId="{1EA760A9-B57C-DC4A-9728-C29E9E97F0A0}" destId="{D590A582-6BF9-2D46-B67B-6E4DD0C9846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0D8D2E-8D04-1D4E-93D7-0E085FDC8A9C}">
      <dsp:nvSpPr>
        <dsp:cNvPr id="0" name=""/>
        <dsp:cNvSpPr/>
      </dsp:nvSpPr>
      <dsp:spPr>
        <a:xfrm>
          <a:off x="0" y="142177"/>
          <a:ext cx="11444645" cy="11863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2D transformations between images</a:t>
          </a:r>
        </a:p>
      </dsp:txBody>
      <dsp:txXfrm>
        <a:off x="57914" y="200091"/>
        <a:ext cx="11328817" cy="1070552"/>
      </dsp:txXfrm>
    </dsp:sp>
    <dsp:sp modelId="{3595894E-27FC-994C-8D7A-7AC6CFDF93CC}">
      <dsp:nvSpPr>
        <dsp:cNvPr id="0" name=""/>
        <dsp:cNvSpPr/>
      </dsp:nvSpPr>
      <dsp:spPr>
        <a:xfrm>
          <a:off x="0" y="1328557"/>
          <a:ext cx="11444645" cy="529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3367"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a:t>Translations, affine transformations, homographies…</a:t>
          </a:r>
        </a:p>
      </dsp:txBody>
      <dsp:txXfrm>
        <a:off x="0" y="1328557"/>
        <a:ext cx="11444645" cy="529920"/>
      </dsp:txXfrm>
    </dsp:sp>
    <dsp:sp modelId="{E5850AC0-B3B4-F649-A29D-BBFDEBB2F2B3}">
      <dsp:nvSpPr>
        <dsp:cNvPr id="0" name=""/>
        <dsp:cNvSpPr/>
      </dsp:nvSpPr>
      <dsp:spPr>
        <a:xfrm>
          <a:off x="0" y="1858477"/>
          <a:ext cx="11444645" cy="11863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Fundamental matrices</a:t>
          </a:r>
        </a:p>
      </dsp:txBody>
      <dsp:txXfrm>
        <a:off x="57914" y="1916391"/>
        <a:ext cx="11328817" cy="1070552"/>
      </dsp:txXfrm>
    </dsp:sp>
    <dsp:sp modelId="{E71A98DF-A44D-8F46-BCF3-73083F46B57B}">
      <dsp:nvSpPr>
        <dsp:cNvPr id="0" name=""/>
        <dsp:cNvSpPr/>
      </dsp:nvSpPr>
      <dsp:spPr>
        <a:xfrm>
          <a:off x="0" y="3044857"/>
          <a:ext cx="11444645" cy="529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3367"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a:t>Represent relationships between 2D images in the form of corresponding 2D lines</a:t>
          </a:r>
        </a:p>
      </dsp:txBody>
      <dsp:txXfrm>
        <a:off x="0" y="3044857"/>
        <a:ext cx="11444645" cy="529920"/>
      </dsp:txXfrm>
    </dsp:sp>
    <dsp:sp modelId="{D590A582-6BF9-2D46-B67B-6E4DD0C98465}">
      <dsp:nvSpPr>
        <dsp:cNvPr id="0" name=""/>
        <dsp:cNvSpPr/>
      </dsp:nvSpPr>
      <dsp:spPr>
        <a:xfrm>
          <a:off x="0" y="3574777"/>
          <a:ext cx="11444645" cy="11863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a:t>What’s new: </a:t>
          </a:r>
          <a:r>
            <a:rPr lang="en-US" sz="3200" kern="1200"/>
            <a:t>Explicitly representing 3D geometry of cameras </a:t>
          </a:r>
          <a:r>
            <a:rPr lang="en-US" sz="3200" i="1" kern="1200"/>
            <a:t>and points</a:t>
          </a:r>
          <a:endParaRPr lang="en-US" sz="3200" kern="1200"/>
        </a:p>
      </dsp:txBody>
      <dsp:txXfrm>
        <a:off x="57914" y="3632691"/>
        <a:ext cx="11328817" cy="107055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image" Target="../media/image60.emf"/><Relationship Id="rId4" Type="http://schemas.openxmlformats.org/officeDocument/2006/relationships/image" Target="../media/image63.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image" Target="../media/image64.emf"/><Relationship Id="rId5" Type="http://schemas.openxmlformats.org/officeDocument/2006/relationships/image" Target="../media/image68.emf"/><Relationship Id="rId4" Type="http://schemas.openxmlformats.org/officeDocument/2006/relationships/image" Target="../media/image6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77.wmf"/><Relationship Id="rId3" Type="http://schemas.openxmlformats.org/officeDocument/2006/relationships/image" Target="../media/image73.emf"/><Relationship Id="rId7" Type="http://schemas.openxmlformats.org/officeDocument/2006/relationships/image" Target="../media/image76.wmf"/><Relationship Id="rId2" Type="http://schemas.openxmlformats.org/officeDocument/2006/relationships/image" Target="../media/image72.emf"/><Relationship Id="rId1" Type="http://schemas.openxmlformats.org/officeDocument/2006/relationships/image" Target="../media/image71.emf"/><Relationship Id="rId6" Type="http://schemas.openxmlformats.org/officeDocument/2006/relationships/image" Target="../media/image57.wmf"/><Relationship Id="rId5" Type="http://schemas.openxmlformats.org/officeDocument/2006/relationships/image" Target="../media/image75.emf"/><Relationship Id="rId4" Type="http://schemas.openxmlformats.org/officeDocument/2006/relationships/image" Target="../media/image7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237F29-C029-0A49-AEB2-4E163B48338B}" type="datetimeFigureOut">
              <a:rPr lang="en-US" smtClean="0"/>
              <a:t>4/11/20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5CA6A4-D76F-804D-9E0A-7D6B0F4A594E}" type="slidenum">
              <a:rPr lang="en-US" smtClean="0"/>
              <a:t>‹#›</a:t>
            </a:fld>
            <a:endParaRPr lang="en-US"/>
          </a:p>
        </p:txBody>
      </p:sp>
    </p:spTree>
    <p:extLst>
      <p:ext uri="{BB962C8B-B14F-4D97-AF65-F5344CB8AC3E}">
        <p14:creationId xmlns:p14="http://schemas.microsoft.com/office/powerpoint/2010/main" val="3420135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5CA6A4-D76F-804D-9E0A-7D6B0F4A594E}" type="slidenum">
              <a:rPr lang="en-US" smtClean="0"/>
              <a:t>12</a:t>
            </a:fld>
            <a:endParaRPr lang="en-US"/>
          </a:p>
        </p:txBody>
      </p:sp>
    </p:spTree>
    <p:extLst>
      <p:ext uri="{BB962C8B-B14F-4D97-AF65-F5344CB8AC3E}">
        <p14:creationId xmlns:p14="http://schemas.microsoft.com/office/powerpoint/2010/main" val="1623656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24</a:t>
            </a:fld>
            <a:endParaRPr lang="en-US"/>
          </a:p>
        </p:txBody>
      </p:sp>
    </p:spTree>
    <p:extLst>
      <p:ext uri="{BB962C8B-B14F-4D97-AF65-F5344CB8AC3E}">
        <p14:creationId xmlns:p14="http://schemas.microsoft.com/office/powerpoint/2010/main" val="1813538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25</a:t>
            </a:fld>
            <a:endParaRPr lang="en-US"/>
          </a:p>
        </p:txBody>
      </p:sp>
    </p:spTree>
    <p:extLst>
      <p:ext uri="{BB962C8B-B14F-4D97-AF65-F5344CB8AC3E}">
        <p14:creationId xmlns:p14="http://schemas.microsoft.com/office/powerpoint/2010/main" val="3917088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031"/>
          <p:cNvSpPr>
            <a:spLocks noGrp="1" noChangeArrowheads="1"/>
          </p:cNvSpPr>
          <p:nvPr>
            <p:ph type="sldNum" sz="quarter" idx="5"/>
          </p:nvPr>
        </p:nvSpPr>
        <p:spPr>
          <a:noFill/>
        </p:spPr>
        <p:txBody>
          <a:bodyPr/>
          <a:lstStyle/>
          <a:p>
            <a:fld id="{A935A7F7-39FF-42E0-A832-6FE2F9B87293}" type="slidenum">
              <a:rPr lang="en-US"/>
              <a:pPr/>
              <a:t>28</a:t>
            </a:fld>
            <a:endParaRPr lang="en-US"/>
          </a:p>
        </p:txBody>
      </p:sp>
      <p:sp>
        <p:nvSpPr>
          <p:cNvPr id="92163" name="Rectangle 2"/>
          <p:cNvSpPr>
            <a:spLocks noGrp="1" noRot="1" noChangeAspect="1" noChangeArrowheads="1" noTextEdit="1"/>
          </p:cNvSpPr>
          <p:nvPr>
            <p:ph type="sldImg"/>
          </p:nvPr>
        </p:nvSpPr>
        <p:spPr>
          <a:xfrm>
            <a:off x="407988" y="698500"/>
            <a:ext cx="6197600" cy="3486150"/>
          </a:xfrm>
          <a:ln w="12700" cap="flat">
            <a:solidFill>
              <a:schemeClr val="tx1"/>
            </a:solidFill>
          </a:ln>
        </p:spPr>
      </p:sp>
      <p:sp>
        <p:nvSpPr>
          <p:cNvPr id="92164" name="Rectangle 3"/>
          <p:cNvSpPr>
            <a:spLocks noGrp="1" noChangeArrowheads="1"/>
          </p:cNvSpPr>
          <p:nvPr>
            <p:ph type="body" idx="1"/>
          </p:nvPr>
        </p:nvSpPr>
        <p:spPr>
          <a:xfrm>
            <a:off x="934112" y="4416099"/>
            <a:ext cx="5142177" cy="4182457"/>
          </a:xfrm>
          <a:noFill/>
          <a:ln/>
        </p:spPr>
        <p:txBody>
          <a:bodyPr lIns="104334" tIns="52167" rIns="104334" bIns="52167"/>
          <a:lstStyle/>
          <a:p>
            <a:endParaRPr lang="en-US" dirty="0"/>
          </a:p>
        </p:txBody>
      </p:sp>
    </p:spTree>
    <p:extLst>
      <p:ext uri="{BB962C8B-B14F-4D97-AF65-F5344CB8AC3E}">
        <p14:creationId xmlns:p14="http://schemas.microsoft.com/office/powerpoint/2010/main" val="1354479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0C595487-BBD5-47D9-BF54-8A281D155C70}" type="slidenum">
              <a:rPr lang="en-US" altLang="zh-TW"/>
              <a:pPr/>
              <a:t>33</a:t>
            </a:fld>
            <a:endParaRPr lang="en-US" altLang="zh-TW"/>
          </a:p>
        </p:txBody>
      </p:sp>
      <p:sp>
        <p:nvSpPr>
          <p:cNvPr id="98307" name="Rectangle 2"/>
          <p:cNvSpPr>
            <a:spLocks noGrp="1" noRot="1" noChangeAspect="1" noChangeArrowheads="1" noTextEdit="1"/>
          </p:cNvSpPr>
          <p:nvPr>
            <p:ph type="sldImg"/>
          </p:nvPr>
        </p:nvSpPr>
        <p:spPr>
          <a:xfrm>
            <a:off x="1182688" y="698500"/>
            <a:ext cx="4645025" cy="3484563"/>
          </a:xfrm>
          <a:ln/>
        </p:spPr>
      </p:sp>
      <p:sp>
        <p:nvSpPr>
          <p:cNvPr id="983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038448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A7F5852B-4CE7-4A17-918B-93DC3E3FF9CC}" type="slidenum">
              <a:rPr lang="en-US" altLang="zh-TW"/>
              <a:pPr/>
              <a:t>34</a:t>
            </a:fld>
            <a:endParaRPr lang="en-US" altLang="zh-TW"/>
          </a:p>
        </p:txBody>
      </p:sp>
      <p:sp>
        <p:nvSpPr>
          <p:cNvPr id="99331" name="Rectangle 2"/>
          <p:cNvSpPr>
            <a:spLocks noGrp="1" noRot="1" noChangeAspect="1" noChangeArrowheads="1" noTextEdit="1"/>
          </p:cNvSpPr>
          <p:nvPr>
            <p:ph type="sldImg"/>
          </p:nvPr>
        </p:nvSpPr>
        <p:spPr>
          <a:xfrm>
            <a:off x="407988" y="698500"/>
            <a:ext cx="6194425" cy="3484563"/>
          </a:xfrm>
          <a:ln/>
        </p:spPr>
      </p:sp>
      <p:sp>
        <p:nvSpPr>
          <p:cNvPr id="99332" name="Rectangle 3"/>
          <p:cNvSpPr>
            <a:spLocks noGrp="1" noChangeArrowheads="1"/>
          </p:cNvSpPr>
          <p:nvPr>
            <p:ph type="body" idx="1"/>
          </p:nvPr>
        </p:nvSpPr>
        <p:spPr>
          <a:noFill/>
          <a:ln/>
        </p:spPr>
        <p:txBody>
          <a:bodyPr/>
          <a:lstStyle/>
          <a:p>
            <a:r>
              <a:rPr lang="en-US" dirty="0"/>
              <a:t>Same trick as </a:t>
            </a:r>
            <a:r>
              <a:rPr lang="en-US" dirty="0" err="1"/>
              <a:t>homographies</a:t>
            </a:r>
            <a:endParaRPr lang="en-US" dirty="0"/>
          </a:p>
        </p:txBody>
      </p:sp>
    </p:spTree>
    <p:extLst>
      <p:ext uri="{BB962C8B-B14F-4D97-AF65-F5344CB8AC3E}">
        <p14:creationId xmlns:p14="http://schemas.microsoft.com/office/powerpoint/2010/main" val="3843507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79B3F8B5-9DF4-4F6C-8E62-D36114183628}" type="slidenum">
              <a:rPr lang="en-US" altLang="zh-TW"/>
              <a:pPr/>
              <a:t>35</a:t>
            </a:fld>
            <a:endParaRPr lang="en-US" altLang="zh-TW"/>
          </a:p>
        </p:txBody>
      </p:sp>
      <p:sp>
        <p:nvSpPr>
          <p:cNvPr id="100355" name="Rectangle 2"/>
          <p:cNvSpPr>
            <a:spLocks noGrp="1" noRot="1" noChangeAspect="1" noChangeArrowheads="1" noTextEdit="1"/>
          </p:cNvSpPr>
          <p:nvPr>
            <p:ph type="sldImg"/>
          </p:nvPr>
        </p:nvSpPr>
        <p:spPr>
          <a:xfrm>
            <a:off x="407988" y="698500"/>
            <a:ext cx="6194425" cy="3484563"/>
          </a:xfrm>
          <a:ln/>
        </p:spPr>
      </p:sp>
      <p:sp>
        <p:nvSpPr>
          <p:cNvPr id="100356"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970311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9C6CED00-8F72-4EFF-B634-C378EEC79CE0}" type="slidenum">
              <a:rPr lang="en-US" altLang="zh-TW"/>
              <a:pPr/>
              <a:t>36</a:t>
            </a:fld>
            <a:endParaRPr lang="en-US" altLang="zh-TW"/>
          </a:p>
        </p:txBody>
      </p:sp>
      <p:sp>
        <p:nvSpPr>
          <p:cNvPr id="101379" name="Rectangle 2"/>
          <p:cNvSpPr>
            <a:spLocks noGrp="1" noRot="1" noChangeAspect="1" noChangeArrowheads="1" noTextEdit="1"/>
          </p:cNvSpPr>
          <p:nvPr>
            <p:ph type="sldImg"/>
          </p:nvPr>
        </p:nvSpPr>
        <p:spPr>
          <a:xfrm>
            <a:off x="1182688" y="698500"/>
            <a:ext cx="4645025" cy="3484563"/>
          </a:xfrm>
          <a:ln/>
        </p:spPr>
      </p:sp>
      <p:sp>
        <p:nvSpPr>
          <p:cNvPr id="10138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60276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CAC887BA-C04D-4865-8613-27A296C0B9E6}" type="slidenum">
              <a:rPr lang="en-US" altLang="zh-TW"/>
              <a:pPr/>
              <a:t>37</a:t>
            </a:fld>
            <a:endParaRPr lang="en-US" altLang="zh-TW"/>
          </a:p>
        </p:txBody>
      </p:sp>
      <p:sp>
        <p:nvSpPr>
          <p:cNvPr id="102403" name="Rectangle 2"/>
          <p:cNvSpPr>
            <a:spLocks noGrp="1" noRot="1" noChangeAspect="1" noChangeArrowheads="1" noTextEdit="1"/>
          </p:cNvSpPr>
          <p:nvPr>
            <p:ph type="sldImg"/>
          </p:nvPr>
        </p:nvSpPr>
        <p:spPr>
          <a:xfrm>
            <a:off x="1182688" y="698500"/>
            <a:ext cx="4645025" cy="3484563"/>
          </a:xfrm>
          <a:ln/>
        </p:spPr>
      </p:sp>
      <p:sp>
        <p:nvSpPr>
          <p:cNvPr id="10240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975647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0BB75059-5B4B-435A-876F-8810FDF165A4}" type="slidenum">
              <a:rPr lang="en-US" altLang="zh-TW"/>
              <a:pPr/>
              <a:t>38</a:t>
            </a:fld>
            <a:endParaRPr lang="en-US" altLang="zh-TW"/>
          </a:p>
        </p:txBody>
      </p:sp>
      <p:sp>
        <p:nvSpPr>
          <p:cNvPr id="103427" name="Rectangle 2"/>
          <p:cNvSpPr>
            <a:spLocks noGrp="1" noRot="1" noChangeAspect="1" noChangeArrowheads="1" noTextEdit="1"/>
          </p:cNvSpPr>
          <p:nvPr>
            <p:ph type="sldImg"/>
          </p:nvPr>
        </p:nvSpPr>
        <p:spPr>
          <a:xfrm>
            <a:off x="407988" y="698500"/>
            <a:ext cx="6194425" cy="3484563"/>
          </a:xfrm>
          <a:ln/>
        </p:spPr>
      </p:sp>
      <p:sp>
        <p:nvSpPr>
          <p:cNvPr id="103428" name="Rectangle 3"/>
          <p:cNvSpPr>
            <a:spLocks noGrp="1" noChangeArrowheads="1"/>
          </p:cNvSpPr>
          <p:nvPr>
            <p:ph type="body" idx="1"/>
          </p:nvPr>
        </p:nvSpPr>
        <p:spPr>
          <a:noFill/>
          <a:ln/>
        </p:spPr>
        <p:txBody>
          <a:bodyPr/>
          <a:lstStyle/>
          <a:p>
            <a:r>
              <a:rPr lang="en-US" dirty="0"/>
              <a:t>Precision and conditioning</a:t>
            </a:r>
          </a:p>
        </p:txBody>
      </p:sp>
    </p:spTree>
    <p:extLst>
      <p:ext uri="{BB962C8B-B14F-4D97-AF65-F5344CB8AC3E}">
        <p14:creationId xmlns:p14="http://schemas.microsoft.com/office/powerpoint/2010/main" val="1442084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564BFADB-1369-40E9-9BAD-73A45F57A1CD}" type="slidenum">
              <a:rPr lang="en-US" altLang="zh-TW"/>
              <a:pPr/>
              <a:t>39</a:t>
            </a:fld>
            <a:endParaRPr lang="en-US" altLang="zh-TW"/>
          </a:p>
        </p:txBody>
      </p:sp>
      <p:sp>
        <p:nvSpPr>
          <p:cNvPr id="104451" name="Rectangle 2"/>
          <p:cNvSpPr>
            <a:spLocks noGrp="1" noRot="1" noChangeAspect="1" noChangeArrowheads="1" noTextEdit="1"/>
          </p:cNvSpPr>
          <p:nvPr>
            <p:ph type="sldImg"/>
          </p:nvPr>
        </p:nvSpPr>
        <p:spPr>
          <a:xfrm>
            <a:off x="1182688" y="698500"/>
            <a:ext cx="4645025" cy="3484563"/>
          </a:xfrm>
          <a:ln/>
        </p:spPr>
      </p:sp>
      <p:sp>
        <p:nvSpPr>
          <p:cNvPr id="10445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054077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5CA6A4-D76F-804D-9E0A-7D6B0F4A594E}" type="slidenum">
              <a:rPr lang="en-US" smtClean="0"/>
              <a:t>13</a:t>
            </a:fld>
            <a:endParaRPr lang="en-US"/>
          </a:p>
        </p:txBody>
      </p:sp>
    </p:spTree>
    <p:extLst>
      <p:ext uri="{BB962C8B-B14F-4D97-AF65-F5344CB8AC3E}">
        <p14:creationId xmlns:p14="http://schemas.microsoft.com/office/powerpoint/2010/main" val="27128484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85A4688C-3DE9-46E9-A3DC-7135121E3742}" type="slidenum">
              <a:rPr lang="en-US" altLang="zh-TW"/>
              <a:pPr/>
              <a:t>40</a:t>
            </a:fld>
            <a:endParaRPr lang="en-US" altLang="zh-TW"/>
          </a:p>
        </p:txBody>
      </p:sp>
      <p:sp>
        <p:nvSpPr>
          <p:cNvPr id="105475" name="Rectangle 2"/>
          <p:cNvSpPr>
            <a:spLocks noGrp="1" noRot="1" noChangeAspect="1" noChangeArrowheads="1" noTextEdit="1"/>
          </p:cNvSpPr>
          <p:nvPr>
            <p:ph type="sldImg"/>
          </p:nvPr>
        </p:nvSpPr>
        <p:spPr>
          <a:xfrm>
            <a:off x="407988" y="698500"/>
            <a:ext cx="6194425" cy="3484563"/>
          </a:xfrm>
          <a:ln/>
        </p:spPr>
      </p:sp>
      <p:sp>
        <p:nvSpPr>
          <p:cNvPr id="10547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58290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0133F9F3-D26B-46E3-8D51-F2D152E73F27}" type="slidenum">
              <a:rPr lang="en-US" altLang="zh-TW"/>
              <a:pPr/>
              <a:t>41</a:t>
            </a:fld>
            <a:endParaRPr lang="en-US" altLang="zh-TW"/>
          </a:p>
        </p:txBody>
      </p:sp>
      <p:sp>
        <p:nvSpPr>
          <p:cNvPr id="106499" name="Rectangle 2"/>
          <p:cNvSpPr>
            <a:spLocks noGrp="1" noRot="1" noChangeAspect="1" noChangeArrowheads="1" noTextEdit="1"/>
          </p:cNvSpPr>
          <p:nvPr>
            <p:ph type="sldImg"/>
          </p:nvPr>
        </p:nvSpPr>
        <p:spPr>
          <a:xfrm>
            <a:off x="407988" y="698500"/>
            <a:ext cx="6194425" cy="3484563"/>
          </a:xfrm>
          <a:ln/>
        </p:spPr>
      </p:sp>
      <p:sp>
        <p:nvSpPr>
          <p:cNvPr id="10650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088145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13F201C1-F610-4DB2-AEFE-D1F9B17D9261}" type="slidenum">
              <a:rPr lang="en-US" altLang="zh-TW"/>
              <a:pPr/>
              <a:t>42</a:t>
            </a:fld>
            <a:endParaRPr lang="en-US" altLang="zh-TW"/>
          </a:p>
        </p:txBody>
      </p:sp>
      <p:sp>
        <p:nvSpPr>
          <p:cNvPr id="109571" name="Rectangle 2"/>
          <p:cNvSpPr>
            <a:spLocks noGrp="1" noRot="1" noChangeAspect="1" noChangeArrowheads="1" noTextEdit="1"/>
          </p:cNvSpPr>
          <p:nvPr>
            <p:ph type="sldImg"/>
          </p:nvPr>
        </p:nvSpPr>
        <p:spPr>
          <a:xfrm>
            <a:off x="1206435" y="697846"/>
            <a:ext cx="4597532" cy="3484613"/>
          </a:xfrm>
          <a:ln/>
        </p:spPr>
      </p:sp>
      <p:sp>
        <p:nvSpPr>
          <p:cNvPr id="109572"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9155491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A8F6D39F-1564-421C-B6EB-9F6FE65EFBD1}" type="slidenum">
              <a:rPr lang="en-US" altLang="zh-TW"/>
              <a:pPr/>
              <a:t>43</a:t>
            </a:fld>
            <a:endParaRPr lang="en-US" altLang="zh-TW"/>
          </a:p>
        </p:txBody>
      </p:sp>
      <p:sp>
        <p:nvSpPr>
          <p:cNvPr id="110595" name="Rectangle 2"/>
          <p:cNvSpPr>
            <a:spLocks noGrp="1" noRot="1" noChangeAspect="1" noChangeArrowheads="1" noTextEdit="1"/>
          </p:cNvSpPr>
          <p:nvPr>
            <p:ph type="sldImg"/>
          </p:nvPr>
        </p:nvSpPr>
        <p:spPr>
          <a:xfrm>
            <a:off x="1206435" y="697846"/>
            <a:ext cx="4597532" cy="3484613"/>
          </a:xfrm>
          <a:ln/>
        </p:spPr>
      </p:sp>
      <p:sp>
        <p:nvSpPr>
          <p:cNvPr id="11059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650592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107FF455-E65E-4CF8-8E2B-A00A97539FA1}" type="slidenum">
              <a:rPr lang="en-US" altLang="zh-TW"/>
              <a:pPr/>
              <a:t>44</a:t>
            </a:fld>
            <a:endParaRPr lang="en-US" altLang="zh-TW"/>
          </a:p>
        </p:txBody>
      </p:sp>
      <p:sp>
        <p:nvSpPr>
          <p:cNvPr id="111619" name="Rectangle 2"/>
          <p:cNvSpPr>
            <a:spLocks noGrp="1" noRot="1" noChangeAspect="1" noChangeArrowheads="1" noTextEdit="1"/>
          </p:cNvSpPr>
          <p:nvPr>
            <p:ph type="sldImg"/>
          </p:nvPr>
        </p:nvSpPr>
        <p:spPr>
          <a:xfrm>
            <a:off x="1206435" y="697846"/>
            <a:ext cx="4597532" cy="3484613"/>
          </a:xfrm>
          <a:ln/>
        </p:spPr>
      </p:sp>
      <p:sp>
        <p:nvSpPr>
          <p:cNvPr id="11162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48766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5CA6A4-D76F-804D-9E0A-7D6B0F4A594E}" type="slidenum">
              <a:rPr lang="en-US" smtClean="0"/>
              <a:t>52</a:t>
            </a:fld>
            <a:endParaRPr lang="en-US"/>
          </a:p>
        </p:txBody>
      </p:sp>
    </p:spTree>
    <p:extLst>
      <p:ext uri="{BB962C8B-B14F-4D97-AF65-F5344CB8AC3E}">
        <p14:creationId xmlns:p14="http://schemas.microsoft.com/office/powerpoint/2010/main" val="34182881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TextEdit="1"/>
          </p:cNvSpPr>
          <p:nvPr>
            <p:ph type="sldImg"/>
          </p:nvPr>
        </p:nvSpPr>
        <p:spPr bwMode="auto">
          <a:noFill/>
          <a:ln>
            <a:solidFill>
              <a:srgbClr val="000000"/>
            </a:solidFill>
            <a:miter lim="800000"/>
            <a:headEnd/>
            <a:tailEnd/>
          </a:ln>
        </p:spPr>
      </p:sp>
      <p:sp>
        <p:nvSpPr>
          <p:cNvPr id="778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Here’s how the same set of photos appear in our photo explorer.  Our system takes the set of photos and automatically determines the relative positions and orientations from which each photo was taken.  We can then load the photos into our immersive 3D browser where the user can visualize and explore the photos using spatial relationships.</a:t>
            </a:r>
          </a:p>
          <a:p>
            <a:pPr>
              <a:spcBef>
                <a:spcPct val="0"/>
              </a:spcBef>
            </a:pPr>
            <a:endParaRPr lang="en-US" dirty="0"/>
          </a:p>
        </p:txBody>
      </p:sp>
    </p:spTree>
    <p:extLst>
      <p:ext uri="{BB962C8B-B14F-4D97-AF65-F5344CB8AC3E}">
        <p14:creationId xmlns:p14="http://schemas.microsoft.com/office/powerpoint/2010/main" val="3263651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TextEdit="1"/>
          </p:cNvSpPr>
          <p:nvPr>
            <p:ph type="sldImg"/>
          </p:nvPr>
        </p:nvSpPr>
        <p:spPr bwMode="auto">
          <a:noFill/>
          <a:ln>
            <a:solidFill>
              <a:srgbClr val="000000"/>
            </a:solidFill>
            <a:miter lim="800000"/>
            <a:headEnd/>
            <a:tailEnd/>
          </a:ln>
        </p:spPr>
      </p:sp>
      <p:sp>
        <p:nvSpPr>
          <p:cNvPr id="819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So, we begin by detecting SIFT features in each photo.</a:t>
            </a:r>
          </a:p>
          <a:p>
            <a:pPr>
              <a:spcBef>
                <a:spcPct val="0"/>
              </a:spcBef>
            </a:pPr>
            <a:endParaRPr lang="en-US"/>
          </a:p>
          <a:p>
            <a:pPr>
              <a:spcBef>
                <a:spcPct val="0"/>
              </a:spcBef>
            </a:pPr>
            <a:r>
              <a:rPr lang="en-US"/>
              <a:t>[We detect SIFT features in each photo, resulting in a set of feature locations and 128-byte feature descriptors…]</a:t>
            </a:r>
          </a:p>
        </p:txBody>
      </p:sp>
    </p:spTree>
    <p:extLst>
      <p:ext uri="{BB962C8B-B14F-4D97-AF65-F5344CB8AC3E}">
        <p14:creationId xmlns:p14="http://schemas.microsoft.com/office/powerpoint/2010/main" val="26229090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TextEdit="1"/>
          </p:cNvSpPr>
          <p:nvPr>
            <p:ph type="sldImg"/>
          </p:nvPr>
        </p:nvSpPr>
        <p:spPr bwMode="auto">
          <a:noFill/>
          <a:ln>
            <a:solidFill>
              <a:srgbClr val="000000"/>
            </a:solidFill>
            <a:miter lim="800000"/>
            <a:headEnd/>
            <a:tailEnd/>
          </a:ln>
        </p:spPr>
      </p:sp>
      <p:sp>
        <p:nvSpPr>
          <p:cNvPr id="819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So, we begin by detecting SIFT features in each photo.</a:t>
            </a:r>
          </a:p>
          <a:p>
            <a:pPr>
              <a:spcBef>
                <a:spcPct val="0"/>
              </a:spcBef>
            </a:pPr>
            <a:endParaRPr lang="en-US"/>
          </a:p>
          <a:p>
            <a:pPr>
              <a:spcBef>
                <a:spcPct val="0"/>
              </a:spcBef>
            </a:pPr>
            <a:r>
              <a:rPr lang="en-US"/>
              <a:t>[We detect SIFT features in each photo, resulting in a set of feature locations and 128-byte feature descriptors…]</a:t>
            </a:r>
          </a:p>
        </p:txBody>
      </p:sp>
    </p:spTree>
    <p:extLst>
      <p:ext uri="{BB962C8B-B14F-4D97-AF65-F5344CB8AC3E}">
        <p14:creationId xmlns:p14="http://schemas.microsoft.com/office/powerpoint/2010/main" val="37004481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TextEdit="1"/>
          </p:cNvSpPr>
          <p:nvPr>
            <p:ph type="sldImg"/>
          </p:nvPr>
        </p:nvSpPr>
        <p:spPr bwMode="auto">
          <a:noFill/>
          <a:ln>
            <a:solidFill>
              <a:srgbClr val="000000"/>
            </a:solidFill>
            <a:miter lim="800000"/>
            <a:headEnd/>
            <a:tailEnd/>
          </a:ln>
        </p:spPr>
      </p:sp>
      <p:sp>
        <p:nvSpPr>
          <p:cNvPr id="819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So, we begin by detecting SIFT features in each photo.</a:t>
            </a:r>
          </a:p>
          <a:p>
            <a:pPr>
              <a:spcBef>
                <a:spcPct val="0"/>
              </a:spcBef>
            </a:pPr>
            <a:endParaRPr lang="en-US"/>
          </a:p>
          <a:p>
            <a:pPr>
              <a:spcBef>
                <a:spcPct val="0"/>
              </a:spcBef>
            </a:pPr>
            <a:r>
              <a:rPr lang="en-US"/>
              <a:t>[We detect SIFT features in each photo, resulting in a set of feature locations and 128-byte feature descriptors…]</a:t>
            </a:r>
          </a:p>
        </p:txBody>
      </p:sp>
    </p:spTree>
    <p:extLst>
      <p:ext uri="{BB962C8B-B14F-4D97-AF65-F5344CB8AC3E}">
        <p14:creationId xmlns:p14="http://schemas.microsoft.com/office/powerpoint/2010/main" val="3857522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5CA6A4-D76F-804D-9E0A-7D6B0F4A594E}" type="slidenum">
              <a:rPr lang="en-US" smtClean="0"/>
              <a:t>16</a:t>
            </a:fld>
            <a:endParaRPr lang="en-US"/>
          </a:p>
        </p:txBody>
      </p:sp>
    </p:spTree>
    <p:extLst>
      <p:ext uri="{BB962C8B-B14F-4D97-AF65-F5344CB8AC3E}">
        <p14:creationId xmlns:p14="http://schemas.microsoft.com/office/powerpoint/2010/main" val="16634896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Trevi</a:t>
            </a:r>
            <a:r>
              <a:rPr lang="en-US" dirty="0"/>
              <a:t> fountain</a:t>
            </a:r>
          </a:p>
        </p:txBody>
      </p:sp>
      <p:sp>
        <p:nvSpPr>
          <p:cNvPr id="4" name="Slide Number Placeholder 3"/>
          <p:cNvSpPr>
            <a:spLocks noGrp="1"/>
          </p:cNvSpPr>
          <p:nvPr>
            <p:ph type="sldNum" sz="quarter" idx="5"/>
          </p:nvPr>
        </p:nvSpPr>
        <p:spPr/>
        <p:txBody>
          <a:bodyPr/>
          <a:lstStyle/>
          <a:p>
            <a:fld id="{555CA6A4-D76F-804D-9E0A-7D6B0F4A594E}" type="slidenum">
              <a:rPr lang="en-US" smtClean="0"/>
              <a:t>65</a:t>
            </a:fld>
            <a:endParaRPr lang="en-US"/>
          </a:p>
        </p:txBody>
      </p:sp>
    </p:spTree>
    <p:extLst>
      <p:ext uri="{BB962C8B-B14F-4D97-AF65-F5344CB8AC3E}">
        <p14:creationId xmlns:p14="http://schemas.microsoft.com/office/powerpoint/2010/main" val="8537385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a:ln/>
        </p:spPr>
      </p:sp>
      <p:sp>
        <p:nvSpPr>
          <p:cNvPr id="94211" name="Rectangle 3"/>
          <p:cNvSpPr>
            <a:spLocks noGrp="1" noChangeArrowheads="1"/>
          </p:cNvSpPr>
          <p:nvPr>
            <p:ph type="body" idx="1"/>
          </p:nvPr>
        </p:nvSpPr>
        <p:spPr/>
        <p:txBody>
          <a:bodyPr/>
          <a:lstStyle/>
          <a:p>
            <a:r>
              <a:rPr lang="en-US" altLang="en-US"/>
              <a:t>The next step of our reconstruction algorithm is to link up matches between pairs of images into correspondences between multiple images, by finding connected components of matches.  Suppose among these images, these features are matched only between consecutive pairs of images, perhaps because the scales of the images are so different.  During correspondence estimation we link these matches and consider them to be 2D projections of a single 3D point in the scene.</a:t>
            </a:r>
          </a:p>
          <a:p>
            <a:endParaRPr lang="en-US" altLang="en-US"/>
          </a:p>
        </p:txBody>
      </p:sp>
    </p:spTree>
    <p:extLst>
      <p:ext uri="{BB962C8B-B14F-4D97-AF65-F5344CB8AC3E}">
        <p14:creationId xmlns:p14="http://schemas.microsoft.com/office/powerpoint/2010/main" val="39147135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headEnd/>
            <a:tailEnd/>
          </a:ln>
        </p:spPr>
      </p:sp>
      <p:sp>
        <p:nvSpPr>
          <p:cNvPr id="768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Structure from motion solves the following problem:</a:t>
            </a:r>
          </a:p>
          <a:p>
            <a:pPr>
              <a:spcBef>
                <a:spcPct val="0"/>
              </a:spcBef>
            </a:pPr>
            <a:endParaRPr lang="en-US" dirty="0"/>
          </a:p>
          <a:p>
            <a:pPr>
              <a:spcBef>
                <a:spcPct val="0"/>
              </a:spcBef>
            </a:pPr>
            <a:r>
              <a:rPr lang="en-US" dirty="0"/>
              <a:t>Given a set of images of a static scene with 2D points in correspondence, shown here as color-coded points, find…</a:t>
            </a:r>
          </a:p>
          <a:p>
            <a:pPr>
              <a:spcBef>
                <a:spcPct val="0"/>
              </a:spcBef>
            </a:pPr>
            <a:endParaRPr lang="en-US" dirty="0"/>
          </a:p>
          <a:p>
            <a:pPr>
              <a:spcBef>
                <a:spcPct val="0"/>
              </a:spcBef>
            </a:pPr>
            <a:r>
              <a:rPr lang="en-US" dirty="0"/>
              <a:t>a set of 3D points P and </a:t>
            </a:r>
          </a:p>
          <a:p>
            <a:pPr>
              <a:spcBef>
                <a:spcPct val="0"/>
              </a:spcBef>
            </a:pPr>
            <a:r>
              <a:rPr lang="en-US" dirty="0"/>
              <a:t>a rotation R and position t of the cameras that explain the observed correspondences.  In other words, when we project a point into any of the cameras, the </a:t>
            </a:r>
            <a:r>
              <a:rPr lang="en-US" dirty="0" err="1"/>
              <a:t>reprojection</a:t>
            </a:r>
            <a:r>
              <a:rPr lang="en-US" dirty="0"/>
              <a:t> error between the projected and observed 2D points is low.</a:t>
            </a:r>
          </a:p>
          <a:p>
            <a:pPr>
              <a:spcBef>
                <a:spcPct val="0"/>
              </a:spcBef>
            </a:pPr>
            <a:r>
              <a:rPr lang="en-US" dirty="0"/>
              <a:t>This problem can be formulated as an optimization problem where we want to find the rotations R, positions t, and 3D point locations P that minimize sum of squared </a:t>
            </a:r>
            <a:r>
              <a:rPr lang="en-US" dirty="0" err="1"/>
              <a:t>reprojection</a:t>
            </a:r>
            <a:r>
              <a:rPr lang="en-US" dirty="0"/>
              <a:t> errors f.  This is a non-linear least squares problem and can be solved with algorithms such as </a:t>
            </a:r>
            <a:r>
              <a:rPr lang="en-US" dirty="0" err="1"/>
              <a:t>Levenberg-Marquart</a:t>
            </a:r>
            <a:r>
              <a:rPr lang="en-US" dirty="0"/>
              <a:t>.  However, because the problem is non-linear, it can be susceptible to local minima.  Therefore, it’s important to initialize the parameters of the system carefully.  In addition, we need to be able to deal with erroneous correspondences.</a:t>
            </a:r>
          </a:p>
        </p:txBody>
      </p:sp>
    </p:spTree>
    <p:extLst>
      <p:ext uri="{BB962C8B-B14F-4D97-AF65-F5344CB8AC3E}">
        <p14:creationId xmlns:p14="http://schemas.microsoft.com/office/powerpoint/2010/main" val="38136427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Levenberg </a:t>
            </a:r>
            <a:r>
              <a:rPr lang="en-US" dirty="0" err="1"/>
              <a:t>markart</a:t>
            </a:r>
            <a:endParaRPr lang="en-US" dirty="0"/>
          </a:p>
        </p:txBody>
      </p:sp>
      <p:sp>
        <p:nvSpPr>
          <p:cNvPr id="4" name="Slide Number Placeholder 3"/>
          <p:cNvSpPr>
            <a:spLocks noGrp="1"/>
          </p:cNvSpPr>
          <p:nvPr>
            <p:ph type="sldNum" sz="quarter" idx="5"/>
          </p:nvPr>
        </p:nvSpPr>
        <p:spPr/>
        <p:txBody>
          <a:bodyPr/>
          <a:lstStyle/>
          <a:p>
            <a:fld id="{555CA6A4-D76F-804D-9E0A-7D6B0F4A594E}" type="slidenum">
              <a:rPr lang="en-US" smtClean="0"/>
              <a:t>70</a:t>
            </a:fld>
            <a:endParaRPr lang="en-US"/>
          </a:p>
        </p:txBody>
      </p:sp>
    </p:spTree>
    <p:extLst>
      <p:ext uri="{BB962C8B-B14F-4D97-AF65-F5344CB8AC3E}">
        <p14:creationId xmlns:p14="http://schemas.microsoft.com/office/powerpoint/2010/main" val="17160232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noFill/>
          <a:ln>
            <a:solidFill>
              <a:srgbClr val="000000"/>
            </a:solidFill>
            <a:miter lim="800000"/>
            <a:headEnd/>
            <a:tailEnd/>
          </a:ln>
        </p:spPr>
      </p:sp>
      <p:sp>
        <p:nvSpPr>
          <p:cNvPr id="860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To help get good initializations for all of the parameters of the system, we reconstruct the scene incrementally, starting from two photographs and the points they observe.  </a:t>
            </a:r>
          </a:p>
        </p:txBody>
      </p:sp>
    </p:spTree>
    <p:extLst>
      <p:ext uri="{BB962C8B-B14F-4D97-AF65-F5344CB8AC3E}">
        <p14:creationId xmlns:p14="http://schemas.microsoft.com/office/powerpoint/2010/main" val="28679736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TextEdit="1"/>
          </p:cNvSpPr>
          <p:nvPr>
            <p:ph type="sldImg"/>
          </p:nvPr>
        </p:nvSpPr>
        <p:spPr bwMode="auto">
          <a:noFill/>
          <a:ln>
            <a:solidFill>
              <a:srgbClr val="000000"/>
            </a:solidFill>
            <a:miter lim="800000"/>
            <a:headEnd/>
            <a:tailEnd/>
          </a:ln>
        </p:spPr>
      </p:sp>
      <p:sp>
        <p:nvSpPr>
          <p:cNvPr id="870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To help get good initializations for all of the parameters of the system, we reconstruct the scene incrementally, starting from two photographs and the points they observe.  </a:t>
            </a:r>
          </a:p>
        </p:txBody>
      </p:sp>
    </p:spTree>
    <p:extLst>
      <p:ext uri="{BB962C8B-B14F-4D97-AF65-F5344CB8AC3E}">
        <p14:creationId xmlns:p14="http://schemas.microsoft.com/office/powerpoint/2010/main" val="29515369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TextEdit="1"/>
          </p:cNvSpPr>
          <p:nvPr>
            <p:ph type="sldImg"/>
          </p:nvPr>
        </p:nvSpPr>
        <p:spPr bwMode="auto">
          <a:noFill/>
          <a:ln>
            <a:solidFill>
              <a:srgbClr val="000000"/>
            </a:solidFill>
            <a:miter lim="800000"/>
            <a:headEnd/>
            <a:tailEnd/>
          </a:ln>
        </p:spPr>
      </p:sp>
      <p:sp>
        <p:nvSpPr>
          <p:cNvPr id="880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We then add several photos at a time to the reconstruction, refine the model, and repeat until no more photos match any points in the scene.</a:t>
            </a:r>
          </a:p>
        </p:txBody>
      </p:sp>
    </p:spTree>
    <p:extLst>
      <p:ext uri="{BB962C8B-B14F-4D97-AF65-F5344CB8AC3E}">
        <p14:creationId xmlns:p14="http://schemas.microsoft.com/office/powerpoint/2010/main" val="36318574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0"/>
        <p:cNvGrpSpPr/>
        <p:nvPr/>
      </p:nvGrpSpPr>
      <p:grpSpPr>
        <a:xfrm>
          <a:off x="0" y="0"/>
          <a:ext cx="0" cy="0"/>
          <a:chOff x="0" y="0"/>
          <a:chExt cx="0" cy="0"/>
        </a:xfrm>
      </p:grpSpPr>
      <p:sp>
        <p:nvSpPr>
          <p:cNvPr id="1431" name="Shape 1431"/>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Necker reversal ambiguity:</a:t>
            </a:r>
            <a:endParaRPr/>
          </a:p>
          <a:p>
            <a:pPr marL="0" lvl="0" indent="0">
              <a:spcBef>
                <a:spcPts val="0"/>
              </a:spcBef>
              <a:spcAft>
                <a:spcPts val="0"/>
              </a:spcAft>
              <a:buNone/>
            </a:pPr>
            <a:r>
              <a:rPr lang="en-US"/>
              <a:t>This arises because an object rotating by ρ and its mirror image rotating by −ρ generate the same image under parallel projection, see figure 14.9(a). Thus, structure is only recovered up to a reflection about the frontal plane. This ambiguity is absent in the perspective case because the points have different depths in the two interpretations and so do not project to coincident image points.</a:t>
            </a:r>
            <a:endParaRPr/>
          </a:p>
        </p:txBody>
      </p:sp>
      <p:sp>
        <p:nvSpPr>
          <p:cNvPr id="1432" name="Shape 143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11876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Shape 1486"/>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87" name="Shape 148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70115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Shape 149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3" name="Shape 1493"/>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494" name="Shape 1494"/>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6826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73339A-B3E1-449D-9C06-28079B01E39A}" type="slidenum">
              <a:rPr lang="en-US"/>
              <a:pPr/>
              <a:t>17</a:t>
            </a:fld>
            <a:endParaRPr lang="en-US"/>
          </a:p>
        </p:txBody>
      </p:sp>
      <p:sp>
        <p:nvSpPr>
          <p:cNvPr id="719874" name="Rectangle 2"/>
          <p:cNvSpPr>
            <a:spLocks noGrp="1" noRot="1" noChangeAspect="1" noChangeArrowheads="1" noTextEdit="1"/>
          </p:cNvSpPr>
          <p:nvPr>
            <p:ph type="sldImg"/>
          </p:nvPr>
        </p:nvSpPr>
        <p:spPr>
          <a:ln/>
        </p:spPr>
      </p:sp>
      <p:sp>
        <p:nvSpPr>
          <p:cNvPr id="719875" name="Rectangle 3"/>
          <p:cNvSpPr>
            <a:spLocks noGrp="1" noChangeArrowheads="1"/>
          </p:cNvSpPr>
          <p:nvPr>
            <p:ph type="body" idx="1"/>
          </p:nvPr>
        </p:nvSpPr>
        <p:spPr/>
        <p:txBody>
          <a:bodyPr/>
          <a:lstStyle/>
          <a:p>
            <a:r>
              <a:rPr lang="en-US" dirty="0"/>
              <a:t>Rank 1 null space </a:t>
            </a:r>
          </a:p>
          <a:p>
            <a:endParaRPr lang="en-US" dirty="0"/>
          </a:p>
          <a:p>
            <a:r>
              <a:rPr lang="en-US" dirty="0"/>
              <a:t>How many parameters?</a:t>
            </a:r>
          </a:p>
          <a:p>
            <a:r>
              <a:rPr lang="en-US" dirty="0"/>
              <a:t>4 points to 4 other points, that would be 8</a:t>
            </a:r>
          </a:p>
          <a:p>
            <a:endParaRPr lang="en-US" dirty="0"/>
          </a:p>
          <a:p>
            <a:endParaRPr lang="en-US" dirty="0"/>
          </a:p>
        </p:txBody>
      </p:sp>
    </p:spTree>
    <p:extLst>
      <p:ext uri="{BB962C8B-B14F-4D97-AF65-F5344CB8AC3E}">
        <p14:creationId xmlns:p14="http://schemas.microsoft.com/office/powerpoint/2010/main" val="37854538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Shape 1505"/>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506" name="Shape 150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93173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Shape 1522"/>
          <p:cNvSpPr txBox="1">
            <a:spLocks noGrp="1"/>
          </p:cNvSpPr>
          <p:nvPr>
            <p:ph type="body" idx="1"/>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523" name="Shape 152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90745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2"/>
        <p:cNvGrpSpPr/>
        <p:nvPr/>
      </p:nvGrpSpPr>
      <p:grpSpPr>
        <a:xfrm>
          <a:off x="0" y="0"/>
          <a:ext cx="0" cy="0"/>
          <a:chOff x="0" y="0"/>
          <a:chExt cx="0" cy="0"/>
        </a:xfrm>
      </p:grpSpPr>
      <p:sp>
        <p:nvSpPr>
          <p:cNvPr id="1513" name="Shape 1513"/>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514" name="Shape 151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30785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5CA6A4-D76F-804D-9E0A-7D6B0F4A594E}" type="slidenum">
              <a:rPr lang="en-US" smtClean="0"/>
              <a:t>92</a:t>
            </a:fld>
            <a:endParaRPr lang="en-US"/>
          </a:p>
        </p:txBody>
      </p:sp>
    </p:spTree>
    <p:extLst>
      <p:ext uri="{BB962C8B-B14F-4D97-AF65-F5344CB8AC3E}">
        <p14:creationId xmlns:p14="http://schemas.microsoft.com/office/powerpoint/2010/main" val="2778223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Intrinsic maps between image coordinates and rays</a:t>
            </a:r>
          </a:p>
        </p:txBody>
      </p:sp>
      <p:sp>
        <p:nvSpPr>
          <p:cNvPr id="4" name="Slide Number Placeholder 3"/>
          <p:cNvSpPr>
            <a:spLocks noGrp="1"/>
          </p:cNvSpPr>
          <p:nvPr>
            <p:ph type="sldNum" sz="quarter" idx="10"/>
          </p:nvPr>
        </p:nvSpPr>
        <p:spPr/>
        <p:txBody>
          <a:bodyPr/>
          <a:lstStyle/>
          <a:p>
            <a:fld id="{2A8A4206-02EB-4F55-B83C-8E908C558B6E}" type="slidenum">
              <a:rPr lang="en-US" smtClean="0"/>
              <a:pPr/>
              <a:t>19</a:t>
            </a:fld>
            <a:endParaRPr lang="en-US"/>
          </a:p>
        </p:txBody>
      </p:sp>
    </p:spTree>
    <p:extLst>
      <p:ext uri="{BB962C8B-B14F-4D97-AF65-F5344CB8AC3E}">
        <p14:creationId xmlns:p14="http://schemas.microsoft.com/office/powerpoint/2010/main" val="710144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20</a:t>
            </a:fld>
            <a:endParaRPr lang="en-US"/>
          </a:p>
        </p:txBody>
      </p:sp>
    </p:spTree>
    <p:extLst>
      <p:ext uri="{BB962C8B-B14F-4D97-AF65-F5344CB8AC3E}">
        <p14:creationId xmlns:p14="http://schemas.microsoft.com/office/powerpoint/2010/main" val="3898583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21</a:t>
            </a:fld>
            <a:endParaRPr lang="en-US"/>
          </a:p>
        </p:txBody>
      </p:sp>
    </p:spTree>
    <p:extLst>
      <p:ext uri="{BB962C8B-B14F-4D97-AF65-F5344CB8AC3E}">
        <p14:creationId xmlns:p14="http://schemas.microsoft.com/office/powerpoint/2010/main" val="4236193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22</a:t>
            </a:fld>
            <a:endParaRPr lang="en-US"/>
          </a:p>
        </p:txBody>
      </p:sp>
    </p:spTree>
    <p:extLst>
      <p:ext uri="{BB962C8B-B14F-4D97-AF65-F5344CB8AC3E}">
        <p14:creationId xmlns:p14="http://schemas.microsoft.com/office/powerpoint/2010/main" val="3199612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23</a:t>
            </a:fld>
            <a:endParaRPr lang="en-US"/>
          </a:p>
        </p:txBody>
      </p:sp>
    </p:spTree>
    <p:extLst>
      <p:ext uri="{BB962C8B-B14F-4D97-AF65-F5344CB8AC3E}">
        <p14:creationId xmlns:p14="http://schemas.microsoft.com/office/powerpoint/2010/main" val="1615643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39EA9-F85F-BD4C-A29F-68D2417C2A05}"/>
              </a:ext>
            </a:extLst>
          </p:cNvPr>
          <p:cNvSpPr>
            <a:spLocks noGrp="1"/>
          </p:cNvSpPr>
          <p:nvPr>
            <p:ph type="ctrTitle"/>
          </p:nvPr>
        </p:nvSpPr>
        <p:spPr>
          <a:xfrm>
            <a:off x="1524000" y="1122363"/>
            <a:ext cx="9144000" cy="2387600"/>
          </a:xfrm>
        </p:spPr>
        <p:txBody>
          <a:bodyPr anchor="b"/>
          <a:lstStyle>
            <a:lvl1pPr algn="ctr">
              <a:defRPr sz="6000">
                <a:latin typeface="Myriad Pro" panose="020B05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0D0F68E-4B7F-F046-B1EC-58BD6E972284}"/>
              </a:ext>
            </a:extLst>
          </p:cNvPr>
          <p:cNvSpPr>
            <a:spLocks noGrp="1"/>
          </p:cNvSpPr>
          <p:nvPr>
            <p:ph type="subTitle" idx="1"/>
          </p:nvPr>
        </p:nvSpPr>
        <p:spPr>
          <a:xfrm>
            <a:off x="1524000" y="3602038"/>
            <a:ext cx="9144000" cy="1655762"/>
          </a:xfrm>
        </p:spPr>
        <p:txBody>
          <a:bodyPr/>
          <a:lstStyle>
            <a:lvl1pPr marL="0" indent="0" algn="ctr">
              <a:buNone/>
              <a:defRPr sz="2400">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1AF861FB-30B4-4E4E-BC84-BA191518622D}"/>
              </a:ext>
            </a:extLst>
          </p:cNvPr>
          <p:cNvSpPr>
            <a:spLocks noGrp="1"/>
          </p:cNvSpPr>
          <p:nvPr>
            <p:ph type="dt" sz="half" idx="10"/>
          </p:nvPr>
        </p:nvSpPr>
        <p:spPr/>
        <p:txBody>
          <a:bodyPr/>
          <a:lstStyle/>
          <a:p>
            <a:fld id="{A5420D75-C940-5D42-936C-9F402AB17D72}" type="datetime1">
              <a:rPr lang="en-US" smtClean="0"/>
              <a:t>4/11/20</a:t>
            </a:fld>
            <a:endParaRPr lang="en-US"/>
          </a:p>
        </p:txBody>
      </p:sp>
      <p:sp>
        <p:nvSpPr>
          <p:cNvPr id="5" name="Footer Placeholder 4">
            <a:extLst>
              <a:ext uri="{FF2B5EF4-FFF2-40B4-BE49-F238E27FC236}">
                <a16:creationId xmlns:a16="http://schemas.microsoft.com/office/drawing/2014/main" id="{7642FA62-B1C8-F94F-A3BF-934D4463D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DF3C9-985F-B24E-A381-243C5DFB26E3}"/>
              </a:ext>
            </a:extLst>
          </p:cNvPr>
          <p:cNvSpPr>
            <a:spLocks noGrp="1"/>
          </p:cNvSpPr>
          <p:nvPr>
            <p:ph type="sldNum" sz="quarter" idx="12"/>
          </p:nvPr>
        </p:nvSpPr>
        <p:spPr/>
        <p:txBody>
          <a:bodyPr/>
          <a:lstStyle/>
          <a:p>
            <a:fld id="{EFEBE74B-4153-7E46-BC78-30ABC30831B0}" type="slidenum">
              <a:rPr lang="en-US" smtClean="0"/>
              <a:t>‹#›</a:t>
            </a:fld>
            <a:endParaRPr lang="en-US"/>
          </a:p>
        </p:txBody>
      </p:sp>
    </p:spTree>
    <p:extLst>
      <p:ext uri="{BB962C8B-B14F-4D97-AF65-F5344CB8AC3E}">
        <p14:creationId xmlns:p14="http://schemas.microsoft.com/office/powerpoint/2010/main" val="681062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5D68F-4C41-4B48-98EA-B96B38F37F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DA7C89-AB6F-9D47-A01E-E554EB1BFC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A53BB6-A637-5E43-AF69-E06B8660255A}"/>
              </a:ext>
            </a:extLst>
          </p:cNvPr>
          <p:cNvSpPr>
            <a:spLocks noGrp="1"/>
          </p:cNvSpPr>
          <p:nvPr>
            <p:ph type="dt" sz="half" idx="10"/>
          </p:nvPr>
        </p:nvSpPr>
        <p:spPr/>
        <p:txBody>
          <a:bodyPr/>
          <a:lstStyle/>
          <a:p>
            <a:fld id="{BEFF74B7-B020-AC43-90FE-4F7CFAF94661}" type="datetime1">
              <a:rPr lang="en-US" smtClean="0"/>
              <a:t>4/11/20</a:t>
            </a:fld>
            <a:endParaRPr lang="en-US"/>
          </a:p>
        </p:txBody>
      </p:sp>
      <p:sp>
        <p:nvSpPr>
          <p:cNvPr id="5" name="Footer Placeholder 4">
            <a:extLst>
              <a:ext uri="{FF2B5EF4-FFF2-40B4-BE49-F238E27FC236}">
                <a16:creationId xmlns:a16="http://schemas.microsoft.com/office/drawing/2014/main" id="{B5A14AA8-607E-5C4B-9FE7-80A5187F1A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28C676-E127-DE43-A9D6-381E4F0174B8}"/>
              </a:ext>
            </a:extLst>
          </p:cNvPr>
          <p:cNvSpPr>
            <a:spLocks noGrp="1"/>
          </p:cNvSpPr>
          <p:nvPr>
            <p:ph type="sldNum" sz="quarter" idx="12"/>
          </p:nvPr>
        </p:nvSpPr>
        <p:spPr/>
        <p:txBody>
          <a:bodyPr/>
          <a:lstStyle/>
          <a:p>
            <a:fld id="{EFEBE74B-4153-7E46-BC78-30ABC30831B0}" type="slidenum">
              <a:rPr lang="en-US" smtClean="0"/>
              <a:t>‹#›</a:t>
            </a:fld>
            <a:endParaRPr lang="en-US"/>
          </a:p>
        </p:txBody>
      </p:sp>
    </p:spTree>
    <p:extLst>
      <p:ext uri="{BB962C8B-B14F-4D97-AF65-F5344CB8AC3E}">
        <p14:creationId xmlns:p14="http://schemas.microsoft.com/office/powerpoint/2010/main" val="2376158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EA994B-5063-7A47-956E-89AAE0D851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A3CDA8-D55C-3F48-842D-138B879E89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7D530-C30E-E846-AD4B-500EC3A62E5E}"/>
              </a:ext>
            </a:extLst>
          </p:cNvPr>
          <p:cNvSpPr>
            <a:spLocks noGrp="1"/>
          </p:cNvSpPr>
          <p:nvPr>
            <p:ph type="dt" sz="half" idx="10"/>
          </p:nvPr>
        </p:nvSpPr>
        <p:spPr/>
        <p:txBody>
          <a:bodyPr/>
          <a:lstStyle/>
          <a:p>
            <a:fld id="{90A7B096-8E95-0045-987A-AAED90D8CAA3}" type="datetime1">
              <a:rPr lang="en-US" smtClean="0"/>
              <a:t>4/11/20</a:t>
            </a:fld>
            <a:endParaRPr lang="en-US"/>
          </a:p>
        </p:txBody>
      </p:sp>
      <p:sp>
        <p:nvSpPr>
          <p:cNvPr id="5" name="Footer Placeholder 4">
            <a:extLst>
              <a:ext uri="{FF2B5EF4-FFF2-40B4-BE49-F238E27FC236}">
                <a16:creationId xmlns:a16="http://schemas.microsoft.com/office/drawing/2014/main" id="{D4509FEA-5DBF-5E4A-B1B9-5F82A97D0D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FD81F67-700F-8B4B-8F4E-0BF843485875}"/>
              </a:ext>
            </a:extLst>
          </p:cNvPr>
          <p:cNvSpPr>
            <a:spLocks noGrp="1"/>
          </p:cNvSpPr>
          <p:nvPr>
            <p:ph type="sldNum" sz="quarter" idx="12"/>
          </p:nvPr>
        </p:nvSpPr>
        <p:spPr/>
        <p:txBody>
          <a:bodyPr/>
          <a:lstStyle/>
          <a:p>
            <a:fld id="{EFEBE74B-4153-7E46-BC78-30ABC30831B0}" type="slidenum">
              <a:rPr lang="en-US" smtClean="0"/>
              <a:t>‹#›</a:t>
            </a:fld>
            <a:endParaRPr lang="en-US"/>
          </a:p>
        </p:txBody>
      </p:sp>
    </p:spTree>
    <p:extLst>
      <p:ext uri="{BB962C8B-B14F-4D97-AF65-F5344CB8AC3E}">
        <p14:creationId xmlns:p14="http://schemas.microsoft.com/office/powerpoint/2010/main" val="583514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0" y="6492875"/>
            <a:ext cx="7543800" cy="365125"/>
          </a:xfrm>
        </p:spPr>
        <p:txBody>
          <a:bodyPr/>
          <a:lstStyle>
            <a:lvl1pPr algn="l">
              <a:defRPr>
                <a:latin typeface="+mn-lt"/>
              </a:defRPr>
            </a:lvl1p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8" name="Content Placeholder 7"/>
          <p:cNvSpPr>
            <a:spLocks noGrp="1"/>
          </p:cNvSpPr>
          <p:nvPr>
            <p:ph sz="quarter" idx="12"/>
          </p:nvPr>
        </p:nvSpPr>
        <p:spPr>
          <a:xfrm>
            <a:off x="609600" y="1137922"/>
            <a:ext cx="10972800" cy="4966208"/>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374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0" y="6492875"/>
            <a:ext cx="7813964" cy="365125"/>
          </a:xfrm>
        </p:spPr>
        <p:txBody>
          <a:bodyPr/>
          <a:lstStyle/>
          <a:p>
            <a:endParaRPr lang="en-US" dirty="0"/>
          </a:p>
        </p:txBody>
      </p:sp>
      <p:sp>
        <p:nvSpPr>
          <p:cNvPr id="4" name="Slide Number Placeholder 3"/>
          <p:cNvSpPr>
            <a:spLocks noGrp="1"/>
          </p:cNvSpPr>
          <p:nvPr>
            <p:ph type="sldNum" sz="quarter" idx="11"/>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0797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633412"/>
          </a:xfrm>
        </p:spPr>
        <p:txBody>
          <a:bodyPr/>
          <a:lstStyle/>
          <a:p>
            <a:r>
              <a:rPr lang="en-US"/>
              <a:t>Click to edit Master title style</a:t>
            </a:r>
          </a:p>
        </p:txBody>
      </p:sp>
      <p:sp>
        <p:nvSpPr>
          <p:cNvPr id="3" name="Text Placeholder 2"/>
          <p:cNvSpPr>
            <a:spLocks noGrp="1"/>
          </p:cNvSpPr>
          <p:nvPr>
            <p:ph type="body" sz="half" idx="1"/>
          </p:nvPr>
        </p:nvSpPr>
        <p:spPr>
          <a:xfrm>
            <a:off x="609600" y="1052513"/>
            <a:ext cx="5384800" cy="5472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052513"/>
            <a:ext cx="5384800" cy="5472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4966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2598BB-6328-3441-A7CE-DCCDCBC884C9}"/>
              </a:ext>
            </a:extLst>
          </p:cNvPr>
          <p:cNvSpPr>
            <a:spLocks noGrp="1"/>
          </p:cNvSpPr>
          <p:nvPr>
            <p:ph idx="1"/>
          </p:nvPr>
        </p:nvSpPr>
        <p:spPr>
          <a:xfrm>
            <a:off x="377241" y="1367757"/>
            <a:ext cx="11444645" cy="4903335"/>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B9010EC-563D-1D43-A19F-F8D7EC28F7E7}"/>
              </a:ext>
            </a:extLst>
          </p:cNvPr>
          <p:cNvSpPr>
            <a:spLocks noGrp="1"/>
          </p:cNvSpPr>
          <p:nvPr>
            <p:ph type="dt" sz="half" idx="10"/>
          </p:nvPr>
        </p:nvSpPr>
        <p:spPr>
          <a:xfrm>
            <a:off x="5867400" y="6490821"/>
            <a:ext cx="2743200" cy="365125"/>
          </a:xfrm>
        </p:spPr>
        <p:txBody>
          <a:bodyPr/>
          <a:lstStyle/>
          <a:p>
            <a:fld id="{2D0A3062-8216-7349-8F2D-3730923F4A77}" type="datetime1">
              <a:rPr lang="en-US" smtClean="0"/>
              <a:t>4/11/20</a:t>
            </a:fld>
            <a:endParaRPr lang="en-US"/>
          </a:p>
        </p:txBody>
      </p:sp>
      <p:sp>
        <p:nvSpPr>
          <p:cNvPr id="5" name="Footer Placeholder 4">
            <a:extLst>
              <a:ext uri="{FF2B5EF4-FFF2-40B4-BE49-F238E27FC236}">
                <a16:creationId xmlns:a16="http://schemas.microsoft.com/office/drawing/2014/main" id="{FCB4E30B-6E02-9640-B29D-C3138169B311}"/>
              </a:ext>
            </a:extLst>
          </p:cNvPr>
          <p:cNvSpPr>
            <a:spLocks noGrp="1"/>
          </p:cNvSpPr>
          <p:nvPr>
            <p:ph type="ftr" sz="quarter" idx="11"/>
          </p:nvPr>
        </p:nvSpPr>
        <p:spPr>
          <a:xfrm>
            <a:off x="0" y="6492875"/>
            <a:ext cx="5867400" cy="365125"/>
          </a:xfrm>
        </p:spPr>
        <p:txBody>
          <a:bodyPr/>
          <a:lstStyle/>
          <a:p>
            <a:endParaRPr lang="en-US" dirty="0"/>
          </a:p>
        </p:txBody>
      </p:sp>
      <p:sp>
        <p:nvSpPr>
          <p:cNvPr id="6" name="Slide Number Placeholder 5">
            <a:extLst>
              <a:ext uri="{FF2B5EF4-FFF2-40B4-BE49-F238E27FC236}">
                <a16:creationId xmlns:a16="http://schemas.microsoft.com/office/drawing/2014/main" id="{76821A67-1DE3-D744-B31B-D172C35DB703}"/>
              </a:ext>
            </a:extLst>
          </p:cNvPr>
          <p:cNvSpPr>
            <a:spLocks noGrp="1"/>
          </p:cNvSpPr>
          <p:nvPr>
            <p:ph type="sldNum" sz="quarter" idx="12"/>
          </p:nvPr>
        </p:nvSpPr>
        <p:spPr>
          <a:xfrm>
            <a:off x="9448800" y="6492875"/>
            <a:ext cx="2743200" cy="365125"/>
          </a:xfrm>
        </p:spPr>
        <p:txBody>
          <a:bodyPr/>
          <a:lstStyle/>
          <a:p>
            <a:fld id="{EFEBE74B-4153-7E46-BC78-30ABC30831B0}" type="slidenum">
              <a:rPr lang="en-US" smtClean="0"/>
              <a:t>‹#›</a:t>
            </a:fld>
            <a:endParaRPr lang="en-US"/>
          </a:p>
        </p:txBody>
      </p:sp>
      <p:sp>
        <p:nvSpPr>
          <p:cNvPr id="7" name="Title Placeholder 1">
            <a:extLst>
              <a:ext uri="{FF2B5EF4-FFF2-40B4-BE49-F238E27FC236}">
                <a16:creationId xmlns:a16="http://schemas.microsoft.com/office/drawing/2014/main" id="{948B9361-2CCC-984B-B102-9A43E8F6873E}"/>
              </a:ext>
            </a:extLst>
          </p:cNvPr>
          <p:cNvSpPr>
            <a:spLocks noGrp="1"/>
          </p:cNvSpPr>
          <p:nvPr>
            <p:ph type="title"/>
          </p:nvPr>
        </p:nvSpPr>
        <p:spPr>
          <a:xfrm>
            <a:off x="370115" y="256269"/>
            <a:ext cx="11451771" cy="821418"/>
          </a:xfrm>
          <a:prstGeom prst="rect">
            <a:avLst/>
          </a:prstGeom>
        </p:spPr>
        <p:txBody>
          <a:bodyPr vert="horz" lIns="91440" tIns="45720" rIns="91440" bIns="45720" rtlCol="0" anchor="ctr">
            <a:normAutofit/>
          </a:bodyPr>
          <a:lstStyle>
            <a:lvl1pPr>
              <a:defRPr sz="3600" b="1" i="0">
                <a:latin typeface="Myriad Pro" panose="020B0503030403020204" pitchFamily="34" charset="0"/>
                <a:ea typeface="Halyard Display Medium" pitchFamily="2" charset="77"/>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75663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2C5E6-66F4-F040-84FB-019A8C2B0AD2}"/>
              </a:ext>
            </a:extLst>
          </p:cNvPr>
          <p:cNvSpPr>
            <a:spLocks noGrp="1"/>
          </p:cNvSpPr>
          <p:nvPr>
            <p:ph type="title"/>
          </p:nvPr>
        </p:nvSpPr>
        <p:spPr>
          <a:xfrm>
            <a:off x="831850" y="1709738"/>
            <a:ext cx="10515600" cy="2852737"/>
          </a:xfrm>
        </p:spPr>
        <p:txBody>
          <a:bodyPr anchor="b"/>
          <a:lstStyle>
            <a:lvl1pPr>
              <a:defRPr sz="6000">
                <a:latin typeface="Myriad Pro" panose="020B0503030403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992373E-1849-1346-9B00-B9722FC6D8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Georgia" panose="02040502050405020303"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D22133-7AEF-AB4F-9830-083D15D0144B}"/>
              </a:ext>
            </a:extLst>
          </p:cNvPr>
          <p:cNvSpPr>
            <a:spLocks noGrp="1"/>
          </p:cNvSpPr>
          <p:nvPr>
            <p:ph type="dt" sz="half" idx="10"/>
          </p:nvPr>
        </p:nvSpPr>
        <p:spPr/>
        <p:txBody>
          <a:bodyPr/>
          <a:lstStyle/>
          <a:p>
            <a:fld id="{39B82764-B595-FA43-8B80-2BD5FA1DCCBA}" type="datetime1">
              <a:rPr lang="en-US" smtClean="0"/>
              <a:t>4/11/20</a:t>
            </a:fld>
            <a:endParaRPr lang="en-US"/>
          </a:p>
        </p:txBody>
      </p:sp>
      <p:sp>
        <p:nvSpPr>
          <p:cNvPr id="5" name="Footer Placeholder 4">
            <a:extLst>
              <a:ext uri="{FF2B5EF4-FFF2-40B4-BE49-F238E27FC236}">
                <a16:creationId xmlns:a16="http://schemas.microsoft.com/office/drawing/2014/main" id="{4A9C6F3D-D896-C449-B5B5-B8FCC18978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B8A16A-B4C8-CD43-A8B4-F0B1DCAA5087}"/>
              </a:ext>
            </a:extLst>
          </p:cNvPr>
          <p:cNvSpPr>
            <a:spLocks noGrp="1"/>
          </p:cNvSpPr>
          <p:nvPr>
            <p:ph type="sldNum" sz="quarter" idx="12"/>
          </p:nvPr>
        </p:nvSpPr>
        <p:spPr/>
        <p:txBody>
          <a:bodyPr/>
          <a:lstStyle/>
          <a:p>
            <a:fld id="{EFEBE74B-4153-7E46-BC78-30ABC30831B0}" type="slidenum">
              <a:rPr lang="en-US" smtClean="0"/>
              <a:t>‹#›</a:t>
            </a:fld>
            <a:endParaRPr lang="en-US"/>
          </a:p>
        </p:txBody>
      </p:sp>
    </p:spTree>
    <p:extLst>
      <p:ext uri="{BB962C8B-B14F-4D97-AF65-F5344CB8AC3E}">
        <p14:creationId xmlns:p14="http://schemas.microsoft.com/office/powerpoint/2010/main" val="1251655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C34C9-804D-2546-B8B9-2C2D89E534B6}"/>
              </a:ext>
            </a:extLst>
          </p:cNvPr>
          <p:cNvSpPr>
            <a:spLocks noGrp="1"/>
          </p:cNvSpPr>
          <p:nvPr>
            <p:ph type="title"/>
          </p:nvPr>
        </p:nvSpPr>
        <p:spPr/>
        <p:txBody>
          <a:bodyPr/>
          <a:lstStyle>
            <a:lvl1pPr>
              <a:defRPr>
                <a:latin typeface="Myriad Pro" panose="020B0503030403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7EBDF76-AF78-804E-913B-AB9F1619AA88}"/>
              </a:ext>
            </a:extLst>
          </p:cNvPr>
          <p:cNvSpPr>
            <a:spLocks noGrp="1"/>
          </p:cNvSpPr>
          <p:nvPr>
            <p:ph sz="half" idx="1"/>
          </p:nvPr>
        </p:nvSpPr>
        <p:spPr>
          <a:xfrm>
            <a:off x="838200" y="1825625"/>
            <a:ext cx="5181600"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42F4623-C49F-AF41-B037-6A88BF93F647}"/>
              </a:ext>
            </a:extLst>
          </p:cNvPr>
          <p:cNvSpPr>
            <a:spLocks noGrp="1"/>
          </p:cNvSpPr>
          <p:nvPr>
            <p:ph sz="half" idx="2"/>
          </p:nvPr>
        </p:nvSpPr>
        <p:spPr>
          <a:xfrm>
            <a:off x="6172200" y="1825625"/>
            <a:ext cx="5181600"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E853B98-7F13-EE41-BC27-B0806A86A229}"/>
              </a:ext>
            </a:extLst>
          </p:cNvPr>
          <p:cNvSpPr>
            <a:spLocks noGrp="1"/>
          </p:cNvSpPr>
          <p:nvPr>
            <p:ph type="dt" sz="half" idx="10"/>
          </p:nvPr>
        </p:nvSpPr>
        <p:spPr>
          <a:xfrm>
            <a:off x="5867400" y="6492874"/>
            <a:ext cx="2743200" cy="365125"/>
          </a:xfrm>
        </p:spPr>
        <p:txBody>
          <a:bodyPr/>
          <a:lstStyle/>
          <a:p>
            <a:fld id="{731EA4DC-2C35-4142-A381-D2B630F42229}" type="datetime1">
              <a:rPr lang="en-US" smtClean="0"/>
              <a:t>4/11/20</a:t>
            </a:fld>
            <a:endParaRPr lang="en-US"/>
          </a:p>
        </p:txBody>
      </p:sp>
      <p:sp>
        <p:nvSpPr>
          <p:cNvPr id="6" name="Footer Placeholder 5">
            <a:extLst>
              <a:ext uri="{FF2B5EF4-FFF2-40B4-BE49-F238E27FC236}">
                <a16:creationId xmlns:a16="http://schemas.microsoft.com/office/drawing/2014/main" id="{F163DA33-DC22-AE45-ABAD-05B01200F7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BDEB-370D-0D4D-B492-6EC27F7DBB16}"/>
              </a:ext>
            </a:extLst>
          </p:cNvPr>
          <p:cNvSpPr>
            <a:spLocks noGrp="1"/>
          </p:cNvSpPr>
          <p:nvPr>
            <p:ph type="sldNum" sz="quarter" idx="12"/>
          </p:nvPr>
        </p:nvSpPr>
        <p:spPr>
          <a:xfrm>
            <a:off x="9448800" y="6490821"/>
            <a:ext cx="2743200" cy="365125"/>
          </a:xfrm>
        </p:spPr>
        <p:txBody>
          <a:bodyPr/>
          <a:lstStyle/>
          <a:p>
            <a:fld id="{EFEBE74B-4153-7E46-BC78-30ABC30831B0}" type="slidenum">
              <a:rPr lang="en-US" smtClean="0"/>
              <a:t>‹#›</a:t>
            </a:fld>
            <a:endParaRPr lang="en-US"/>
          </a:p>
        </p:txBody>
      </p:sp>
    </p:spTree>
    <p:extLst>
      <p:ext uri="{BB962C8B-B14F-4D97-AF65-F5344CB8AC3E}">
        <p14:creationId xmlns:p14="http://schemas.microsoft.com/office/powerpoint/2010/main" val="3392149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D5D87-A955-AE43-A32C-46E6A8915978}"/>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072060C-A232-9E41-8228-F7C3AF2F5E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4DD0F5-88A6-554D-AB42-26A4751D8A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2986F7A-8749-6741-A2F8-61CB7FFB02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B4879B-70BD-4742-ACDC-0746CBBE00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0D51186-471F-8045-8C57-0302898498EB}"/>
              </a:ext>
            </a:extLst>
          </p:cNvPr>
          <p:cNvSpPr>
            <a:spLocks noGrp="1"/>
          </p:cNvSpPr>
          <p:nvPr>
            <p:ph type="dt" sz="half" idx="10"/>
          </p:nvPr>
        </p:nvSpPr>
        <p:spPr/>
        <p:txBody>
          <a:bodyPr/>
          <a:lstStyle/>
          <a:p>
            <a:fld id="{4F720D62-4E3F-194A-99F9-9E185F254678}" type="datetime1">
              <a:rPr lang="en-US" smtClean="0"/>
              <a:t>4/11/20</a:t>
            </a:fld>
            <a:endParaRPr lang="en-US"/>
          </a:p>
        </p:txBody>
      </p:sp>
      <p:sp>
        <p:nvSpPr>
          <p:cNvPr id="8" name="Footer Placeholder 7">
            <a:extLst>
              <a:ext uri="{FF2B5EF4-FFF2-40B4-BE49-F238E27FC236}">
                <a16:creationId xmlns:a16="http://schemas.microsoft.com/office/drawing/2014/main" id="{3CA88A11-F880-1C46-B3FA-AB18442802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236AB2-0B41-B444-BCDF-61BEEB6A5A9D}"/>
              </a:ext>
            </a:extLst>
          </p:cNvPr>
          <p:cNvSpPr>
            <a:spLocks noGrp="1"/>
          </p:cNvSpPr>
          <p:nvPr>
            <p:ph type="sldNum" sz="quarter" idx="12"/>
          </p:nvPr>
        </p:nvSpPr>
        <p:spPr/>
        <p:txBody>
          <a:bodyPr/>
          <a:lstStyle/>
          <a:p>
            <a:fld id="{EFEBE74B-4153-7E46-BC78-30ABC30831B0}" type="slidenum">
              <a:rPr lang="en-US" smtClean="0"/>
              <a:t>‹#›</a:t>
            </a:fld>
            <a:endParaRPr lang="en-US"/>
          </a:p>
        </p:txBody>
      </p:sp>
    </p:spTree>
    <p:extLst>
      <p:ext uri="{BB962C8B-B14F-4D97-AF65-F5344CB8AC3E}">
        <p14:creationId xmlns:p14="http://schemas.microsoft.com/office/powerpoint/2010/main" val="1312688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37D14-FE26-B74A-92A6-C1CC052470A5}"/>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DF141C4-E177-4846-98F9-1C5C72E9E92B}"/>
              </a:ext>
            </a:extLst>
          </p:cNvPr>
          <p:cNvSpPr>
            <a:spLocks noGrp="1"/>
          </p:cNvSpPr>
          <p:nvPr>
            <p:ph type="dt" sz="half" idx="10"/>
          </p:nvPr>
        </p:nvSpPr>
        <p:spPr/>
        <p:txBody>
          <a:bodyPr/>
          <a:lstStyle/>
          <a:p>
            <a:fld id="{615A059C-585F-874B-B61C-94BBA70B810E}" type="datetime1">
              <a:rPr lang="en-US" smtClean="0"/>
              <a:t>4/11/20</a:t>
            </a:fld>
            <a:endParaRPr lang="en-US"/>
          </a:p>
        </p:txBody>
      </p:sp>
      <p:sp>
        <p:nvSpPr>
          <p:cNvPr id="4" name="Footer Placeholder 3">
            <a:extLst>
              <a:ext uri="{FF2B5EF4-FFF2-40B4-BE49-F238E27FC236}">
                <a16:creationId xmlns:a16="http://schemas.microsoft.com/office/drawing/2014/main" id="{4A6F0BB6-CBEF-BA42-95D3-1BDC3DDFD285}"/>
              </a:ext>
            </a:extLst>
          </p:cNvPr>
          <p:cNvSpPr>
            <a:spLocks noGrp="1"/>
          </p:cNvSpPr>
          <p:nvPr>
            <p:ph type="ftr" sz="quarter" idx="11"/>
          </p:nvPr>
        </p:nvSpPr>
        <p:spPr>
          <a:xfrm>
            <a:off x="0" y="6492875"/>
            <a:ext cx="5867400" cy="365125"/>
          </a:xfrm>
        </p:spPr>
        <p:txBody>
          <a:bodyPr/>
          <a:lstStyle>
            <a:lvl1pPr>
              <a:defRPr sz="1400"/>
            </a:lvl1pPr>
          </a:lstStyle>
          <a:p>
            <a:endParaRPr lang="en-US" dirty="0"/>
          </a:p>
        </p:txBody>
      </p:sp>
      <p:sp>
        <p:nvSpPr>
          <p:cNvPr id="5" name="Slide Number Placeholder 4">
            <a:extLst>
              <a:ext uri="{FF2B5EF4-FFF2-40B4-BE49-F238E27FC236}">
                <a16:creationId xmlns:a16="http://schemas.microsoft.com/office/drawing/2014/main" id="{EA81F074-755B-EA45-85D8-E9765B3F8878}"/>
              </a:ext>
            </a:extLst>
          </p:cNvPr>
          <p:cNvSpPr>
            <a:spLocks noGrp="1"/>
          </p:cNvSpPr>
          <p:nvPr>
            <p:ph type="sldNum" sz="quarter" idx="12"/>
          </p:nvPr>
        </p:nvSpPr>
        <p:spPr/>
        <p:txBody>
          <a:bodyPr/>
          <a:lstStyle/>
          <a:p>
            <a:fld id="{EFEBE74B-4153-7E46-BC78-30ABC30831B0}" type="slidenum">
              <a:rPr lang="en-US" smtClean="0"/>
              <a:t>‹#›</a:t>
            </a:fld>
            <a:endParaRPr lang="en-US"/>
          </a:p>
        </p:txBody>
      </p:sp>
    </p:spTree>
    <p:extLst>
      <p:ext uri="{BB962C8B-B14F-4D97-AF65-F5344CB8AC3E}">
        <p14:creationId xmlns:p14="http://schemas.microsoft.com/office/powerpoint/2010/main" val="1644265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8C838E-48D3-4B4E-92B4-D43C03204BE2}"/>
              </a:ext>
            </a:extLst>
          </p:cNvPr>
          <p:cNvSpPr>
            <a:spLocks noGrp="1"/>
          </p:cNvSpPr>
          <p:nvPr>
            <p:ph type="dt" sz="half" idx="10"/>
          </p:nvPr>
        </p:nvSpPr>
        <p:spPr/>
        <p:txBody>
          <a:bodyPr/>
          <a:lstStyle/>
          <a:p>
            <a:fld id="{905FA865-77C8-4E4D-A500-DBB77C8E0217}" type="datetime1">
              <a:rPr lang="en-US" smtClean="0"/>
              <a:t>4/11/20</a:t>
            </a:fld>
            <a:endParaRPr lang="en-US"/>
          </a:p>
        </p:txBody>
      </p:sp>
      <p:sp>
        <p:nvSpPr>
          <p:cNvPr id="3" name="Footer Placeholder 2">
            <a:extLst>
              <a:ext uri="{FF2B5EF4-FFF2-40B4-BE49-F238E27FC236}">
                <a16:creationId xmlns:a16="http://schemas.microsoft.com/office/drawing/2014/main" id="{D26094B1-44F3-3E46-8C9C-B9087254A1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05EA4C-259F-EB4E-8D79-6135421D83B1}"/>
              </a:ext>
            </a:extLst>
          </p:cNvPr>
          <p:cNvSpPr>
            <a:spLocks noGrp="1"/>
          </p:cNvSpPr>
          <p:nvPr>
            <p:ph type="sldNum" sz="quarter" idx="12"/>
          </p:nvPr>
        </p:nvSpPr>
        <p:spPr/>
        <p:txBody>
          <a:bodyPr/>
          <a:lstStyle/>
          <a:p>
            <a:fld id="{EFEBE74B-4153-7E46-BC78-30ABC30831B0}" type="slidenum">
              <a:rPr lang="en-US" smtClean="0"/>
              <a:t>‹#›</a:t>
            </a:fld>
            <a:endParaRPr lang="en-US"/>
          </a:p>
        </p:txBody>
      </p:sp>
    </p:spTree>
    <p:extLst>
      <p:ext uri="{BB962C8B-B14F-4D97-AF65-F5344CB8AC3E}">
        <p14:creationId xmlns:p14="http://schemas.microsoft.com/office/powerpoint/2010/main" val="4137451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2ACF-FD26-0449-9C92-EDBC24A6E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28248A-D22D-7B44-B430-5075A26ED1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A6049AA-3C6C-C246-BA1A-ACE91F6DB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0AC19D-FC92-EF4E-80F8-25817A0DD4C6}"/>
              </a:ext>
            </a:extLst>
          </p:cNvPr>
          <p:cNvSpPr>
            <a:spLocks noGrp="1"/>
          </p:cNvSpPr>
          <p:nvPr>
            <p:ph type="dt" sz="half" idx="10"/>
          </p:nvPr>
        </p:nvSpPr>
        <p:spPr/>
        <p:txBody>
          <a:bodyPr/>
          <a:lstStyle/>
          <a:p>
            <a:fld id="{F4F2211F-D6EF-1840-9301-AEC9607E401E}" type="datetime1">
              <a:rPr lang="en-US" smtClean="0"/>
              <a:t>4/11/20</a:t>
            </a:fld>
            <a:endParaRPr lang="en-US"/>
          </a:p>
        </p:txBody>
      </p:sp>
      <p:sp>
        <p:nvSpPr>
          <p:cNvPr id="6" name="Footer Placeholder 5">
            <a:extLst>
              <a:ext uri="{FF2B5EF4-FFF2-40B4-BE49-F238E27FC236}">
                <a16:creationId xmlns:a16="http://schemas.microsoft.com/office/drawing/2014/main" id="{9A8AE19F-670E-274A-9090-21833C9E23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023FA5-8250-6C4B-A36D-C38D4BB89884}"/>
              </a:ext>
            </a:extLst>
          </p:cNvPr>
          <p:cNvSpPr>
            <a:spLocks noGrp="1"/>
          </p:cNvSpPr>
          <p:nvPr>
            <p:ph type="sldNum" sz="quarter" idx="12"/>
          </p:nvPr>
        </p:nvSpPr>
        <p:spPr/>
        <p:txBody>
          <a:bodyPr/>
          <a:lstStyle/>
          <a:p>
            <a:fld id="{EFEBE74B-4153-7E46-BC78-30ABC30831B0}" type="slidenum">
              <a:rPr lang="en-US" smtClean="0"/>
              <a:t>‹#›</a:t>
            </a:fld>
            <a:endParaRPr lang="en-US"/>
          </a:p>
        </p:txBody>
      </p:sp>
    </p:spTree>
    <p:extLst>
      <p:ext uri="{BB962C8B-B14F-4D97-AF65-F5344CB8AC3E}">
        <p14:creationId xmlns:p14="http://schemas.microsoft.com/office/powerpoint/2010/main" val="444909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C7618-4EC4-1E49-AFA2-DA44258C3F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7CE002-3892-C44E-A165-184D6ACA66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6A1FC21-0976-F84F-A0FB-79E26BF21E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CA6153-07AE-C948-AAA8-286BEC0C4D03}"/>
              </a:ext>
            </a:extLst>
          </p:cNvPr>
          <p:cNvSpPr>
            <a:spLocks noGrp="1"/>
          </p:cNvSpPr>
          <p:nvPr>
            <p:ph type="dt" sz="half" idx="10"/>
          </p:nvPr>
        </p:nvSpPr>
        <p:spPr/>
        <p:txBody>
          <a:bodyPr/>
          <a:lstStyle/>
          <a:p>
            <a:fld id="{5BA6F6FF-8C23-FF47-9D9C-08E438F9B43D}" type="datetime1">
              <a:rPr lang="en-US" smtClean="0"/>
              <a:t>4/11/20</a:t>
            </a:fld>
            <a:endParaRPr lang="en-US"/>
          </a:p>
        </p:txBody>
      </p:sp>
      <p:sp>
        <p:nvSpPr>
          <p:cNvPr id="6" name="Footer Placeholder 5">
            <a:extLst>
              <a:ext uri="{FF2B5EF4-FFF2-40B4-BE49-F238E27FC236}">
                <a16:creationId xmlns:a16="http://schemas.microsoft.com/office/drawing/2014/main" id="{4ED1EC37-5B96-6444-8766-8A75FE7D61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151C2A-AD2C-E046-B5A5-14DB9E2BE4D3}"/>
              </a:ext>
            </a:extLst>
          </p:cNvPr>
          <p:cNvSpPr>
            <a:spLocks noGrp="1"/>
          </p:cNvSpPr>
          <p:nvPr>
            <p:ph type="sldNum" sz="quarter" idx="12"/>
          </p:nvPr>
        </p:nvSpPr>
        <p:spPr/>
        <p:txBody>
          <a:bodyPr/>
          <a:lstStyle/>
          <a:p>
            <a:fld id="{EFEBE74B-4153-7E46-BC78-30ABC30831B0}" type="slidenum">
              <a:rPr lang="en-US" smtClean="0"/>
              <a:t>‹#›</a:t>
            </a:fld>
            <a:endParaRPr lang="en-US"/>
          </a:p>
        </p:txBody>
      </p:sp>
    </p:spTree>
    <p:extLst>
      <p:ext uri="{BB962C8B-B14F-4D97-AF65-F5344CB8AC3E}">
        <p14:creationId xmlns:p14="http://schemas.microsoft.com/office/powerpoint/2010/main" val="4061467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311EB1-1F75-444F-B78C-7785DBF48B3C}"/>
              </a:ext>
            </a:extLst>
          </p:cNvPr>
          <p:cNvSpPr>
            <a:spLocks noGrp="1"/>
          </p:cNvSpPr>
          <p:nvPr>
            <p:ph type="title"/>
          </p:nvPr>
        </p:nvSpPr>
        <p:spPr>
          <a:xfrm>
            <a:off x="370115" y="256269"/>
            <a:ext cx="11451771" cy="82141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5924D9B-6884-3142-B097-03D1B1C92574}"/>
              </a:ext>
            </a:extLst>
          </p:cNvPr>
          <p:cNvSpPr>
            <a:spLocks noGrp="1"/>
          </p:cNvSpPr>
          <p:nvPr>
            <p:ph type="body" idx="1"/>
          </p:nvPr>
        </p:nvSpPr>
        <p:spPr>
          <a:xfrm>
            <a:off x="377241" y="1340863"/>
            <a:ext cx="11444645" cy="49033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79C1BD7-4647-514F-96FD-1C913EC0F220}"/>
              </a:ext>
            </a:extLst>
          </p:cNvPr>
          <p:cNvSpPr>
            <a:spLocks noGrp="1"/>
          </p:cNvSpPr>
          <p:nvPr>
            <p:ph type="dt" sz="half" idx="2"/>
          </p:nvPr>
        </p:nvSpPr>
        <p:spPr>
          <a:xfrm>
            <a:off x="5867400" y="649287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4402C1-0945-2143-AA6D-9DE5475F9BE7}" type="datetime1">
              <a:rPr lang="en-US" smtClean="0"/>
              <a:t>4/11/20</a:t>
            </a:fld>
            <a:endParaRPr lang="en-US"/>
          </a:p>
        </p:txBody>
      </p:sp>
      <p:sp>
        <p:nvSpPr>
          <p:cNvPr id="5" name="Footer Placeholder 4">
            <a:extLst>
              <a:ext uri="{FF2B5EF4-FFF2-40B4-BE49-F238E27FC236}">
                <a16:creationId xmlns:a16="http://schemas.microsoft.com/office/drawing/2014/main" id="{7F0D2636-3E2D-4F40-AC47-2026FA4D8834}"/>
              </a:ext>
            </a:extLst>
          </p:cNvPr>
          <p:cNvSpPr>
            <a:spLocks noGrp="1"/>
          </p:cNvSpPr>
          <p:nvPr>
            <p:ph type="ftr" sz="quarter" idx="3"/>
          </p:nvPr>
        </p:nvSpPr>
        <p:spPr>
          <a:xfrm>
            <a:off x="0" y="6492875"/>
            <a:ext cx="5867400" cy="365125"/>
          </a:xfrm>
          <a:prstGeom prst="rect">
            <a:avLst/>
          </a:prstGeom>
        </p:spPr>
        <p:txBody>
          <a:bodyPr vert="horz" lIns="91440" tIns="45720" rIns="91440" bIns="45720" rtlCol="0" anchor="ctr"/>
          <a:lstStyle>
            <a:lvl1pPr algn="l">
              <a:defRPr sz="14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DF3A884-9119-0046-9C6A-8CC0D785DABE}"/>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BE74B-4153-7E46-BC78-30ABC30831B0}" type="slidenum">
              <a:rPr lang="en-US" smtClean="0"/>
              <a:t>‹#›</a:t>
            </a:fld>
            <a:endParaRPr lang="en-US"/>
          </a:p>
        </p:txBody>
      </p:sp>
    </p:spTree>
    <p:extLst>
      <p:ext uri="{BB962C8B-B14F-4D97-AF65-F5344CB8AC3E}">
        <p14:creationId xmlns:p14="http://schemas.microsoft.com/office/powerpoint/2010/main" val="41376407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yriad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tags" Target="../tags/tag3.xml"/><Relationship Id="rId7"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29.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png"/><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38.png"/><Relationship Id="rId5" Type="http://schemas.openxmlformats.org/officeDocument/2006/relationships/image" Target="../media/image19.png"/><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2.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33.png"/><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2.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9.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2.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9.png"/><Relationship Id="rId10" Type="http://schemas.openxmlformats.org/officeDocument/2006/relationships/image" Target="../media/image3.png"/><Relationship Id="rId4" Type="http://schemas.openxmlformats.org/officeDocument/2006/relationships/image" Target="../media/image33.png"/><Relationship Id="rId9"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2.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9.png"/><Relationship Id="rId10" Type="http://schemas.openxmlformats.org/officeDocument/2006/relationships/image" Target="../media/image42.png"/><Relationship Id="rId4" Type="http://schemas.openxmlformats.org/officeDocument/2006/relationships/image" Target="../media/image33.png"/><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2.png"/><Relationship Id="rId7" Type="http://schemas.openxmlformats.org/officeDocument/2006/relationships/image" Target="../media/image37.png"/><Relationship Id="rId12"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43.png"/><Relationship Id="rId5" Type="http://schemas.openxmlformats.org/officeDocument/2006/relationships/image" Target="../media/image19.png"/><Relationship Id="rId10" Type="http://schemas.openxmlformats.org/officeDocument/2006/relationships/image" Target="../media/image42.png"/><Relationship Id="rId4" Type="http://schemas.openxmlformats.org/officeDocument/2006/relationships/image" Target="../media/image33.png"/><Relationship Id="rId9" Type="http://schemas.openxmlformats.org/officeDocument/2006/relationships/image" Target="../media/image18.pn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9.pn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18.png"/><Relationship Id="rId10"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hyperlink" Target="https://www.youtube.com/watch?v=DgGV3l82NTk"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hyperlink" Target="http://research.microsoft.com/~zhang/Papers/TR99-21.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3.xml"/><Relationship Id="rId7" Type="http://schemas.openxmlformats.org/officeDocument/2006/relationships/image" Target="../media/image58.wmf"/><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57.wmf"/><Relationship Id="rId4" Type="http://schemas.openxmlformats.org/officeDocument/2006/relationships/oleObject" Target="../embeddings/oleObject1.bin"/><Relationship Id="rId9" Type="http://schemas.openxmlformats.org/officeDocument/2006/relationships/image" Target="../media/image59.wmf"/></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14.xml"/><Relationship Id="rId7" Type="http://schemas.openxmlformats.org/officeDocument/2006/relationships/image" Target="../media/image61.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63.emf"/><Relationship Id="rId5" Type="http://schemas.openxmlformats.org/officeDocument/2006/relationships/image" Target="../media/image60.e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62.emf"/></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68.emf"/><Relationship Id="rId3" Type="http://schemas.openxmlformats.org/officeDocument/2006/relationships/notesSlide" Target="../notesSlides/notesSlide15.xml"/><Relationship Id="rId7" Type="http://schemas.openxmlformats.org/officeDocument/2006/relationships/image" Target="../media/image65.emf"/><Relationship Id="rId12"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9.bin"/><Relationship Id="rId11" Type="http://schemas.openxmlformats.org/officeDocument/2006/relationships/image" Target="../media/image67.emf"/><Relationship Id="rId5" Type="http://schemas.openxmlformats.org/officeDocument/2006/relationships/image" Target="../media/image64.emf"/><Relationship Id="rId10" Type="http://schemas.openxmlformats.org/officeDocument/2006/relationships/oleObject" Target="../embeddings/oleObject11.bin"/><Relationship Id="rId4" Type="http://schemas.openxmlformats.org/officeDocument/2006/relationships/oleObject" Target="../embeddings/oleObject8.bin"/><Relationship Id="rId9" Type="http://schemas.openxmlformats.org/officeDocument/2006/relationships/image" Target="../media/image66.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69.emf"/><Relationship Id="rId4" Type="http://schemas.openxmlformats.org/officeDocument/2006/relationships/oleObject" Target="../embeddings/oleObject13.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70.emf"/><Relationship Id="rId4" Type="http://schemas.openxmlformats.org/officeDocument/2006/relationships/oleObject" Target="../embeddings/oleObject14.bin"/></Relationships>
</file>

<file path=ppt/slides/_rels/slide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75.emf"/><Relationship Id="rId18" Type="http://schemas.openxmlformats.org/officeDocument/2006/relationships/oleObject" Target="../embeddings/oleObject22.bin"/><Relationship Id="rId3" Type="http://schemas.openxmlformats.org/officeDocument/2006/relationships/notesSlide" Target="../notesSlides/notesSlide20.xml"/><Relationship Id="rId7" Type="http://schemas.openxmlformats.org/officeDocument/2006/relationships/image" Target="../media/image72.emf"/><Relationship Id="rId12" Type="http://schemas.openxmlformats.org/officeDocument/2006/relationships/oleObject" Target="../embeddings/oleObject19.bin"/><Relationship Id="rId17" Type="http://schemas.openxmlformats.org/officeDocument/2006/relationships/image" Target="../media/image76.wmf"/><Relationship Id="rId2" Type="http://schemas.openxmlformats.org/officeDocument/2006/relationships/slideLayout" Target="../slideLayouts/slideLayout2.xml"/><Relationship Id="rId16" Type="http://schemas.openxmlformats.org/officeDocument/2006/relationships/oleObject" Target="../embeddings/oleObject21.bin"/><Relationship Id="rId1" Type="http://schemas.openxmlformats.org/officeDocument/2006/relationships/vmlDrawing" Target="../drawings/vmlDrawing6.vml"/><Relationship Id="rId6" Type="http://schemas.openxmlformats.org/officeDocument/2006/relationships/oleObject" Target="../embeddings/oleObject16.bin"/><Relationship Id="rId11" Type="http://schemas.openxmlformats.org/officeDocument/2006/relationships/image" Target="../media/image74.emf"/><Relationship Id="rId5" Type="http://schemas.openxmlformats.org/officeDocument/2006/relationships/image" Target="../media/image71.emf"/><Relationship Id="rId15" Type="http://schemas.openxmlformats.org/officeDocument/2006/relationships/image" Target="../media/image57.wmf"/><Relationship Id="rId10" Type="http://schemas.openxmlformats.org/officeDocument/2006/relationships/oleObject" Target="../embeddings/oleObject18.bin"/><Relationship Id="rId19" Type="http://schemas.openxmlformats.org/officeDocument/2006/relationships/image" Target="../media/image77.wmf"/><Relationship Id="rId4" Type="http://schemas.openxmlformats.org/officeDocument/2006/relationships/oleObject" Target="../embeddings/oleObject15.bin"/><Relationship Id="rId9" Type="http://schemas.openxmlformats.org/officeDocument/2006/relationships/image" Target="../media/image73.emf"/><Relationship Id="rId14" Type="http://schemas.openxmlformats.org/officeDocument/2006/relationships/oleObject" Target="../embeddings/oleObject20.bin"/></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5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97.png"/><Relationship Id="rId4" Type="http://schemas.openxmlformats.org/officeDocument/2006/relationships/notesSlide" Target="../notesSlides/notesSlide2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jpeg"/><Relationship Id="rId18" Type="http://schemas.openxmlformats.org/officeDocument/2006/relationships/image" Target="../media/image113.png"/><Relationship Id="rId3" Type="http://schemas.openxmlformats.org/officeDocument/2006/relationships/image" Target="../media/image98.png"/><Relationship Id="rId7" Type="http://schemas.openxmlformats.org/officeDocument/2006/relationships/image" Target="../media/image102.jpeg"/><Relationship Id="rId12" Type="http://schemas.openxmlformats.org/officeDocument/2006/relationships/image" Target="../media/image107.jpeg"/><Relationship Id="rId17" Type="http://schemas.openxmlformats.org/officeDocument/2006/relationships/image" Target="../media/image112.jpeg"/><Relationship Id="rId2" Type="http://schemas.openxmlformats.org/officeDocument/2006/relationships/notesSlide" Target="../notesSlides/notesSlide27.xml"/><Relationship Id="rId16"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5" Type="http://schemas.openxmlformats.org/officeDocument/2006/relationships/image" Target="../media/image11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 Id="rId14" Type="http://schemas.openxmlformats.org/officeDocument/2006/relationships/image" Target="../media/image109.png"/></Relationships>
</file>

<file path=ppt/slides/_rels/slide63.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17.png"/><Relationship Id="rId18" Type="http://schemas.openxmlformats.org/officeDocument/2006/relationships/image" Target="../media/image113.png"/><Relationship Id="rId3" Type="http://schemas.openxmlformats.org/officeDocument/2006/relationships/image" Target="../media/image114.jpeg"/><Relationship Id="rId7" Type="http://schemas.openxmlformats.org/officeDocument/2006/relationships/image" Target="../media/image115.png"/><Relationship Id="rId12" Type="http://schemas.openxmlformats.org/officeDocument/2006/relationships/image" Target="../media/image116.png"/><Relationship Id="rId17" Type="http://schemas.openxmlformats.org/officeDocument/2006/relationships/image" Target="../media/image118.png"/><Relationship Id="rId2" Type="http://schemas.openxmlformats.org/officeDocument/2006/relationships/notesSlide" Target="../notesSlides/notesSlide28.xml"/><Relationship Id="rId16"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5" Type="http://schemas.openxmlformats.org/officeDocument/2006/relationships/image" Target="../media/image11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 Id="rId14" Type="http://schemas.openxmlformats.org/officeDocument/2006/relationships/image" Target="../media/image109.png"/></Relationships>
</file>

<file path=ppt/slides/_rels/slide64.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17.png"/><Relationship Id="rId18" Type="http://schemas.openxmlformats.org/officeDocument/2006/relationships/image" Target="../media/image121.jpeg"/><Relationship Id="rId3" Type="http://schemas.openxmlformats.org/officeDocument/2006/relationships/image" Target="../media/image98.png"/><Relationship Id="rId21" Type="http://schemas.openxmlformats.org/officeDocument/2006/relationships/image" Target="../media/image122.jpeg"/><Relationship Id="rId7" Type="http://schemas.openxmlformats.org/officeDocument/2006/relationships/image" Target="../media/image102.jpeg"/><Relationship Id="rId12" Type="http://schemas.openxmlformats.org/officeDocument/2006/relationships/image" Target="../media/image107.jpeg"/><Relationship Id="rId17" Type="http://schemas.openxmlformats.org/officeDocument/2006/relationships/image" Target="../media/image118.png"/><Relationship Id="rId2" Type="http://schemas.openxmlformats.org/officeDocument/2006/relationships/notesSlide" Target="../notesSlides/notesSlide29.xml"/><Relationship Id="rId16" Type="http://schemas.openxmlformats.org/officeDocument/2006/relationships/image" Target="../media/image111.png"/><Relationship Id="rId20"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5" Type="http://schemas.openxmlformats.org/officeDocument/2006/relationships/image" Target="../media/image120.jpeg"/><Relationship Id="rId10" Type="http://schemas.openxmlformats.org/officeDocument/2006/relationships/image" Target="../media/image105.png"/><Relationship Id="rId19" Type="http://schemas.openxmlformats.org/officeDocument/2006/relationships/image" Target="../media/image104.png"/><Relationship Id="rId4" Type="http://schemas.openxmlformats.org/officeDocument/2006/relationships/image" Target="../media/image99.png"/><Relationship Id="rId9" Type="http://schemas.openxmlformats.org/officeDocument/2006/relationships/image" Target="../media/image119.jpeg"/><Relationship Id="rId14" Type="http://schemas.openxmlformats.org/officeDocument/2006/relationships/image" Target="../media/image109.png"/></Relationships>
</file>

<file path=ppt/slides/_rels/slide6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www.graphviz.org/"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6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emf"/></Relationships>
</file>

<file path=ppt/slides/_rels/slide7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31.g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10.png"/><Relationship Id="rId18" Type="http://schemas.openxmlformats.org/officeDocument/2006/relationships/image" Target="../media/image113.png"/><Relationship Id="rId3" Type="http://schemas.openxmlformats.org/officeDocument/2006/relationships/image" Target="../media/image132.png"/><Relationship Id="rId7" Type="http://schemas.openxmlformats.org/officeDocument/2006/relationships/image" Target="../media/image115.png"/><Relationship Id="rId12" Type="http://schemas.openxmlformats.org/officeDocument/2006/relationships/image" Target="../media/image116.png"/><Relationship Id="rId17" Type="http://schemas.openxmlformats.org/officeDocument/2006/relationships/image" Target="../media/image104.png"/><Relationship Id="rId2" Type="http://schemas.openxmlformats.org/officeDocument/2006/relationships/notesSlide" Target="../notesSlides/notesSlide34.xml"/><Relationship Id="rId16" Type="http://schemas.openxmlformats.org/officeDocument/2006/relationships/image" Target="../media/image122.jpeg"/><Relationship Id="rId20"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image" Target="../media/image135.png"/><Relationship Id="rId5" Type="http://schemas.openxmlformats.org/officeDocument/2006/relationships/image" Target="../media/image134.png"/><Relationship Id="rId15" Type="http://schemas.openxmlformats.org/officeDocument/2006/relationships/image" Target="../media/image112.jpeg"/><Relationship Id="rId10" Type="http://schemas.openxmlformats.org/officeDocument/2006/relationships/image" Target="../media/image105.png"/><Relationship Id="rId19" Type="http://schemas.openxmlformats.org/officeDocument/2006/relationships/image" Target="../media/image117.png"/><Relationship Id="rId4" Type="http://schemas.openxmlformats.org/officeDocument/2006/relationships/image" Target="../media/image133.png"/><Relationship Id="rId9" Type="http://schemas.openxmlformats.org/officeDocument/2006/relationships/image" Target="../media/image119.jpeg"/><Relationship Id="rId14" Type="http://schemas.openxmlformats.org/officeDocument/2006/relationships/image" Target="../media/image136.jpe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37.png"/><Relationship Id="rId4" Type="http://schemas.openxmlformats.org/officeDocument/2006/relationships/notesSlide" Target="../notesSlides/notesSlide35.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38.png"/><Relationship Id="rId4" Type="http://schemas.openxmlformats.org/officeDocument/2006/relationships/notesSlide" Target="../notesSlides/notesSlide36.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39.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40.png"/></Relationships>
</file>

<file path=ppt/slides/_rels/slide78.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hyperlink" Target="models/points.ply.0.ply"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8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en.wikipedia.org/wiki/Libration" TargetMode="External"/><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150.jpg"/><Relationship Id="rId3" Type="http://schemas.openxmlformats.org/officeDocument/2006/relationships/image" Target="../media/image145.png"/><Relationship Id="rId7" Type="http://schemas.openxmlformats.org/officeDocument/2006/relationships/image" Target="../media/image149.jp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48.jpg"/><Relationship Id="rId11" Type="http://schemas.openxmlformats.org/officeDocument/2006/relationships/image" Target="../media/image153.jpg"/><Relationship Id="rId5" Type="http://schemas.openxmlformats.org/officeDocument/2006/relationships/image" Target="../media/image147.jpg"/><Relationship Id="rId10" Type="http://schemas.openxmlformats.org/officeDocument/2006/relationships/image" Target="../media/image152.jpg"/><Relationship Id="rId4" Type="http://schemas.openxmlformats.org/officeDocument/2006/relationships/image" Target="../media/image146.png"/><Relationship Id="rId9" Type="http://schemas.openxmlformats.org/officeDocument/2006/relationships/image" Target="../media/image151.jpg"/></Relationships>
</file>

<file path=ppt/slides/_rels/slide84.xml.rels><?xml version="1.0" encoding="UTF-8" standalone="yes"?>
<Relationships xmlns="http://schemas.openxmlformats.org/package/2006/relationships"><Relationship Id="rId3" Type="http://schemas.openxmlformats.org/officeDocument/2006/relationships/image" Target="../media/image155.gif"/><Relationship Id="rId2" Type="http://schemas.openxmlformats.org/officeDocument/2006/relationships/image" Target="../media/image154.tif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www.youtube.com/watch?v=RdYWp70P_kY"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www.youtube.com/watch?v=SOpwHaQnRSY"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hyperlink" Target="https://www.youtube.com/watch?v=sA4Za3Hv6ng" TargetMode="External"/><Relationship Id="rId4" Type="http://schemas.openxmlformats.org/officeDocument/2006/relationships/image" Target="../media/image156.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www.youtube.com/watch?v=KOG7yTz1iTA" TargetMode="External"/><Relationship Id="rId5" Type="http://schemas.openxmlformats.org/officeDocument/2006/relationships/hyperlink" Target="https://www.youtube.com/watch?v=FMtvrTGnP04" TargetMode="External"/><Relationship Id="rId4" Type="http://schemas.openxmlformats.org/officeDocument/2006/relationships/image" Target="../media/image158.png"/></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9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60.jpeg"/><Relationship Id="rId5" Type="http://schemas.openxmlformats.org/officeDocument/2006/relationships/hyperlink" Target="https://www.youtube.com/watch?v=ZR1yXFAslSk" TargetMode="External"/><Relationship Id="rId4" Type="http://schemas.openxmlformats.org/officeDocument/2006/relationships/hyperlink" Target="https://www.youtube.com/watch?v=k43xJs3Roqg"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s://medium.com/scape-technologies/building-the-ar-cloud-part-three-3d-maps-the-digital-scaffolding-of-the-21st-century-465fa55782dd" TargetMode="External"/><Relationship Id="rId2" Type="http://schemas.openxmlformats.org/officeDocument/2006/relationships/image" Target="../media/image161.gi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63.gi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EC5751-8FEC-274A-9A83-BD38DA9ACC61}"/>
              </a:ext>
            </a:extLst>
          </p:cNvPr>
          <p:cNvSpPr>
            <a:spLocks noGrp="1"/>
          </p:cNvSpPr>
          <p:nvPr>
            <p:ph idx="1"/>
          </p:nvPr>
        </p:nvSpPr>
        <p:spPr/>
        <p:txBody>
          <a:bodyPr/>
          <a:lstStyle/>
          <a:p>
            <a:r>
              <a:rPr lang="en-US" dirty="0"/>
              <a:t>Project 3 Due Friday</a:t>
            </a:r>
          </a:p>
          <a:p>
            <a:r>
              <a:rPr lang="en-US" dirty="0"/>
              <a:t>Artifact due at the same time</a:t>
            </a:r>
          </a:p>
          <a:p>
            <a:endParaRPr lang="en-US" dirty="0"/>
          </a:p>
          <a:p>
            <a:r>
              <a:rPr lang="en-US" dirty="0"/>
              <a:t>We are planning to announce new grading guidelines this week</a:t>
            </a:r>
          </a:p>
        </p:txBody>
      </p:sp>
      <p:sp>
        <p:nvSpPr>
          <p:cNvPr id="3" name="Title 2">
            <a:extLst>
              <a:ext uri="{FF2B5EF4-FFF2-40B4-BE49-F238E27FC236}">
                <a16:creationId xmlns:a16="http://schemas.microsoft.com/office/drawing/2014/main" id="{6729EF71-C333-454C-903E-8141085A5667}"/>
              </a:ext>
            </a:extLst>
          </p:cNvPr>
          <p:cNvSpPr>
            <a:spLocks noGrp="1"/>
          </p:cNvSpPr>
          <p:nvPr>
            <p:ph type="title"/>
          </p:nvPr>
        </p:nvSpPr>
        <p:spPr/>
        <p:txBody>
          <a:bodyPr/>
          <a:lstStyle/>
          <a:p>
            <a:r>
              <a:rPr lang="en-US" dirty="0"/>
              <a:t>Announcements</a:t>
            </a:r>
          </a:p>
        </p:txBody>
      </p:sp>
    </p:spTree>
    <p:extLst>
      <p:ext uri="{BB962C8B-B14F-4D97-AF65-F5344CB8AC3E}">
        <p14:creationId xmlns:p14="http://schemas.microsoft.com/office/powerpoint/2010/main" val="2944857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343DB416-99EA-5A43-B339-41A3A8CAC732}"/>
              </a:ext>
            </a:extLst>
          </p:cNvPr>
          <p:cNvSpPr>
            <a:spLocks noGrp="1"/>
          </p:cNvSpPr>
          <p:nvPr>
            <p:ph idx="1"/>
          </p:nvPr>
        </p:nvSpPr>
        <p:spPr>
          <a:xfrm>
            <a:off x="377241" y="1367757"/>
            <a:ext cx="10919650" cy="4903335"/>
          </a:xfrm>
        </p:spPr>
        <p:txBody>
          <a:bodyPr/>
          <a:lstStyle/>
          <a:p>
            <a:r>
              <a:rPr lang="en-US" dirty="0"/>
              <a:t>One vector can have multiple interpretations</a:t>
            </a:r>
          </a:p>
          <a:p>
            <a:r>
              <a:rPr lang="en-US" dirty="0"/>
              <a:t>I suggest:</a:t>
            </a:r>
          </a:p>
          <a:p>
            <a:pPr lvl="1"/>
            <a:r>
              <a:rPr lang="en-US" dirty="0"/>
              <a:t>First think about the geometry</a:t>
            </a:r>
          </a:p>
          <a:p>
            <a:pPr lvl="1"/>
            <a:r>
              <a:rPr lang="en-US" dirty="0"/>
              <a:t>Then the representation</a:t>
            </a:r>
          </a:p>
          <a:p>
            <a:pPr lvl="1"/>
            <a:r>
              <a:rPr lang="en-US" dirty="0"/>
              <a:t>Then the algebra</a:t>
            </a:r>
          </a:p>
          <a:p>
            <a:pPr lvl="1"/>
            <a:endParaRPr lang="en-US" dirty="0"/>
          </a:p>
          <a:p>
            <a:endParaRPr lang="en-US" dirty="0"/>
          </a:p>
          <a:p>
            <a:endParaRPr lang="en-US" dirty="0"/>
          </a:p>
        </p:txBody>
      </p:sp>
      <p:sp>
        <p:nvSpPr>
          <p:cNvPr id="3" name="Title 2">
            <a:extLst>
              <a:ext uri="{FF2B5EF4-FFF2-40B4-BE49-F238E27FC236}">
                <a16:creationId xmlns:a16="http://schemas.microsoft.com/office/drawing/2014/main" id="{A8056E51-353F-CC48-BB02-C5E5CC5F0A20}"/>
              </a:ext>
            </a:extLst>
          </p:cNvPr>
          <p:cNvSpPr>
            <a:spLocks noGrp="1"/>
          </p:cNvSpPr>
          <p:nvPr>
            <p:ph type="title"/>
          </p:nvPr>
        </p:nvSpPr>
        <p:spPr/>
        <p:txBody>
          <a:bodyPr/>
          <a:lstStyle/>
          <a:p>
            <a:r>
              <a:rPr lang="en-US" dirty="0"/>
              <a:t>Point-Line Duality and the Cross-Product</a:t>
            </a:r>
          </a:p>
        </p:txBody>
      </p:sp>
    </p:spTree>
    <p:extLst>
      <p:ext uri="{BB962C8B-B14F-4D97-AF65-F5344CB8AC3E}">
        <p14:creationId xmlns:p14="http://schemas.microsoft.com/office/powerpoint/2010/main" val="4251411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to stereo</a:t>
            </a:r>
          </a:p>
        </p:txBody>
      </p:sp>
      <p:sp>
        <p:nvSpPr>
          <p:cNvPr id="3" name="Content Placeholder 2"/>
          <p:cNvSpPr>
            <a:spLocks noGrp="1"/>
          </p:cNvSpPr>
          <p:nvPr>
            <p:ph idx="1"/>
          </p:nvPr>
        </p:nvSpPr>
        <p:spPr>
          <a:xfrm>
            <a:off x="1981200" y="4648201"/>
            <a:ext cx="8229600" cy="1477963"/>
          </a:xfrm>
        </p:spPr>
        <p:txBody>
          <a:bodyPr/>
          <a:lstStyle/>
          <a:p>
            <a:r>
              <a:rPr lang="en-US" dirty="0"/>
              <a:t>Where do </a:t>
            </a:r>
            <a:r>
              <a:rPr lang="en-US" dirty="0" err="1"/>
              <a:t>epipolar</a:t>
            </a:r>
            <a:r>
              <a:rPr lang="en-US" dirty="0"/>
              <a:t> lines come from?</a:t>
            </a:r>
          </a:p>
        </p:txBody>
      </p:sp>
      <p:pic>
        <p:nvPicPr>
          <p:cNvPr id="4" name="Picture 3" descr="lincoln_full"/>
          <p:cNvPicPr>
            <a:picLocks noChangeAspect="1" noChangeArrowheads="1"/>
          </p:cNvPicPr>
          <p:nvPr>
            <p:custDataLst>
              <p:tags r:id="rId1"/>
            </p:custDataLst>
          </p:nvPr>
        </p:nvPicPr>
        <p:blipFill>
          <a:blip r:embed="rId8" cstate="print"/>
          <a:srcRect/>
          <a:stretch>
            <a:fillRect/>
          </a:stretch>
        </p:blipFill>
        <p:spPr bwMode="auto">
          <a:xfrm>
            <a:off x="3581400" y="1444626"/>
            <a:ext cx="5029200" cy="2898775"/>
          </a:xfrm>
          <a:prstGeom prst="rect">
            <a:avLst/>
          </a:prstGeom>
          <a:noFill/>
          <a:ln w="9525">
            <a:noFill/>
            <a:miter lim="800000"/>
            <a:headEnd/>
            <a:tailEnd/>
          </a:ln>
        </p:spPr>
      </p:pic>
      <p:sp>
        <p:nvSpPr>
          <p:cNvPr id="5" name="Oval 7"/>
          <p:cNvSpPr>
            <a:spLocks noChangeArrowheads="1"/>
          </p:cNvSpPr>
          <p:nvPr>
            <p:custDataLst>
              <p:tags r:id="rId2"/>
            </p:custDataLst>
          </p:nvPr>
        </p:nvSpPr>
        <p:spPr bwMode="auto">
          <a:xfrm>
            <a:off x="7358063" y="3468688"/>
            <a:ext cx="76200" cy="76200"/>
          </a:xfrm>
          <a:prstGeom prst="ellipse">
            <a:avLst/>
          </a:prstGeom>
          <a:solidFill>
            <a:srgbClr val="FFFF00"/>
          </a:solidFill>
          <a:ln w="9525">
            <a:solidFill>
              <a:schemeClr val="tx1"/>
            </a:solidFill>
            <a:round/>
            <a:headEnd/>
            <a:tailEnd/>
          </a:ln>
        </p:spPr>
        <p:txBody>
          <a:bodyPr wrap="none" anchor="ctr"/>
          <a:lstStyle/>
          <a:p>
            <a:endParaRPr lang="en-US"/>
          </a:p>
        </p:txBody>
      </p:sp>
      <p:grpSp>
        <p:nvGrpSpPr>
          <p:cNvPr id="6" name="Group 15"/>
          <p:cNvGrpSpPr>
            <a:grpSpLocks/>
          </p:cNvGrpSpPr>
          <p:nvPr/>
        </p:nvGrpSpPr>
        <p:grpSpPr bwMode="auto">
          <a:xfrm>
            <a:off x="4876800" y="3349625"/>
            <a:ext cx="2667000" cy="304800"/>
            <a:chOff x="2112" y="1872"/>
            <a:chExt cx="1680" cy="192"/>
          </a:xfrm>
        </p:grpSpPr>
        <p:sp>
          <p:nvSpPr>
            <p:cNvPr id="7" name="Rectangle 16"/>
            <p:cNvSpPr>
              <a:spLocks noChangeArrowheads="1"/>
            </p:cNvSpPr>
            <p:nvPr>
              <p:custDataLst>
                <p:tags r:id="rId5"/>
              </p:custDataLst>
            </p:nvPr>
          </p:nvSpPr>
          <p:spPr bwMode="auto">
            <a:xfrm>
              <a:off x="2112" y="1872"/>
              <a:ext cx="192" cy="192"/>
            </a:xfrm>
            <a:prstGeom prst="rect">
              <a:avLst/>
            </a:prstGeom>
            <a:noFill/>
            <a:ln w="38100">
              <a:solidFill>
                <a:srgbClr val="FFFF00"/>
              </a:solidFill>
              <a:miter lim="800000"/>
              <a:headEnd/>
              <a:tailEnd/>
            </a:ln>
          </p:spPr>
          <p:txBody>
            <a:bodyPr wrap="none" anchor="ctr"/>
            <a:lstStyle/>
            <a:p>
              <a:endParaRPr lang="en-US"/>
            </a:p>
          </p:txBody>
        </p:sp>
        <p:sp>
          <p:nvSpPr>
            <p:cNvPr id="8" name="Rectangle 17"/>
            <p:cNvSpPr>
              <a:spLocks noChangeArrowheads="1"/>
            </p:cNvSpPr>
            <p:nvPr>
              <p:custDataLst>
                <p:tags r:id="rId6"/>
              </p:custDataLst>
            </p:nvPr>
          </p:nvSpPr>
          <p:spPr bwMode="auto">
            <a:xfrm>
              <a:off x="3600" y="1872"/>
              <a:ext cx="192" cy="192"/>
            </a:xfrm>
            <a:prstGeom prst="rect">
              <a:avLst/>
            </a:prstGeom>
            <a:noFill/>
            <a:ln w="38100">
              <a:solidFill>
                <a:srgbClr val="FFFF00"/>
              </a:solidFill>
              <a:miter lim="800000"/>
              <a:headEnd/>
              <a:tailEnd/>
            </a:ln>
          </p:spPr>
          <p:txBody>
            <a:bodyPr wrap="none" anchor="ctr"/>
            <a:lstStyle/>
            <a:p>
              <a:endParaRPr lang="en-US"/>
            </a:p>
          </p:txBody>
        </p:sp>
      </p:grpSp>
      <p:sp>
        <p:nvSpPr>
          <p:cNvPr id="9" name="Line 6"/>
          <p:cNvSpPr>
            <a:spLocks noChangeShapeType="1"/>
          </p:cNvSpPr>
          <p:nvPr>
            <p:custDataLst>
              <p:tags r:id="rId3"/>
            </p:custDataLst>
          </p:nvPr>
        </p:nvSpPr>
        <p:spPr bwMode="auto">
          <a:xfrm>
            <a:off x="3581400" y="3505200"/>
            <a:ext cx="5029200" cy="0"/>
          </a:xfrm>
          <a:prstGeom prst="line">
            <a:avLst/>
          </a:prstGeom>
          <a:noFill/>
          <a:ln w="28575">
            <a:solidFill>
              <a:schemeClr val="bg1"/>
            </a:solidFill>
            <a:prstDash val="dash"/>
            <a:round/>
            <a:headEnd/>
            <a:tailEnd/>
          </a:ln>
        </p:spPr>
        <p:txBody>
          <a:bodyPr/>
          <a:lstStyle/>
          <a:p>
            <a:endParaRPr lang="en-US"/>
          </a:p>
        </p:txBody>
      </p:sp>
      <p:sp>
        <p:nvSpPr>
          <p:cNvPr id="10" name="Oval 7"/>
          <p:cNvSpPr>
            <a:spLocks noChangeArrowheads="1"/>
          </p:cNvSpPr>
          <p:nvPr>
            <p:custDataLst>
              <p:tags r:id="rId4"/>
            </p:custDataLst>
          </p:nvPr>
        </p:nvSpPr>
        <p:spPr bwMode="auto">
          <a:xfrm>
            <a:off x="4996542" y="3472542"/>
            <a:ext cx="76200" cy="76200"/>
          </a:xfrm>
          <a:prstGeom prst="ellipse">
            <a:avLst/>
          </a:prstGeom>
          <a:solidFill>
            <a:srgbClr val="FFFF00"/>
          </a:solidFill>
          <a:ln w="9525">
            <a:solidFill>
              <a:schemeClr val="tx1"/>
            </a:solidFill>
            <a:round/>
            <a:headEnd/>
            <a:tailEnd/>
          </a:ln>
        </p:spPr>
        <p:txBody>
          <a:bodyPr wrap="none" anchor="ctr"/>
          <a:lstStyle/>
          <a:p>
            <a:endParaRPr lang="en-US"/>
          </a:p>
        </p:txBody>
      </p:sp>
    </p:spTree>
    <p:extLst>
      <p:ext uri="{BB962C8B-B14F-4D97-AF65-F5344CB8AC3E}">
        <p14:creationId xmlns:p14="http://schemas.microsoft.com/office/powerpoint/2010/main" val="398358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5"/>
          <p:cNvPicPr>
            <a:picLocks noChangeAspect="1" noChangeArrowheads="1"/>
          </p:cNvPicPr>
          <p:nvPr/>
        </p:nvPicPr>
        <p:blipFill>
          <a:blip r:embed="rId3" cstate="print"/>
          <a:srcRect/>
          <a:stretch>
            <a:fillRect/>
          </a:stretch>
        </p:blipFill>
        <p:spPr bwMode="auto">
          <a:xfrm>
            <a:off x="8331583" y="4540779"/>
            <a:ext cx="182570" cy="251034"/>
          </a:xfrm>
          <a:prstGeom prst="rect">
            <a:avLst/>
          </a:prstGeom>
          <a:noFill/>
          <a:ln w="9525">
            <a:noFill/>
            <a:miter lim="800000"/>
            <a:headEnd/>
            <a:tailEnd/>
          </a:ln>
        </p:spPr>
      </p:pic>
      <p:pic>
        <p:nvPicPr>
          <p:cNvPr id="35" name="Picture 7"/>
          <p:cNvPicPr>
            <a:picLocks noChangeAspect="1" noChangeArrowheads="1"/>
          </p:cNvPicPr>
          <p:nvPr/>
        </p:nvPicPr>
        <p:blipFill>
          <a:blip r:embed="rId4" cstate="print"/>
          <a:srcRect/>
          <a:stretch>
            <a:fillRect/>
          </a:stretch>
        </p:blipFill>
        <p:spPr bwMode="auto">
          <a:xfrm>
            <a:off x="7378656" y="3941243"/>
            <a:ext cx="193982" cy="236772"/>
          </a:xfrm>
          <a:prstGeom prst="rect">
            <a:avLst/>
          </a:prstGeom>
          <a:noFill/>
          <a:ln w="9525">
            <a:noFill/>
            <a:miter lim="800000"/>
            <a:headEnd/>
            <a:tailEnd/>
          </a:ln>
        </p:spPr>
      </p:pic>
      <p:pic>
        <p:nvPicPr>
          <p:cNvPr id="36" name="Picture 8"/>
          <p:cNvPicPr>
            <a:picLocks noChangeAspect="1" noChangeArrowheads="1"/>
          </p:cNvPicPr>
          <p:nvPr/>
        </p:nvPicPr>
        <p:blipFill>
          <a:blip r:embed="rId5" cstate="print"/>
          <a:srcRect/>
          <a:stretch>
            <a:fillRect/>
          </a:stretch>
        </p:blipFill>
        <p:spPr bwMode="auto">
          <a:xfrm>
            <a:off x="6131021" y="2526169"/>
            <a:ext cx="154044" cy="162602"/>
          </a:xfrm>
          <a:prstGeom prst="rect">
            <a:avLst/>
          </a:prstGeom>
          <a:noFill/>
          <a:ln w="9525">
            <a:noFill/>
            <a:miter lim="800000"/>
            <a:headEnd/>
            <a:tailEnd/>
          </a:ln>
        </p:spPr>
      </p:pic>
      <p:pic>
        <p:nvPicPr>
          <p:cNvPr id="34" name="Picture 6"/>
          <p:cNvPicPr>
            <a:picLocks noChangeAspect="1" noChangeArrowheads="1"/>
          </p:cNvPicPr>
          <p:nvPr/>
        </p:nvPicPr>
        <p:blipFill>
          <a:blip r:embed="rId6" cstate="print"/>
          <a:srcRect/>
          <a:stretch>
            <a:fillRect/>
          </a:stretch>
        </p:blipFill>
        <p:spPr bwMode="auto">
          <a:xfrm>
            <a:off x="4459565" y="3889317"/>
            <a:ext cx="239624" cy="242478"/>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Two-view geometry</a:t>
            </a:r>
          </a:p>
        </p:txBody>
      </p:sp>
      <p:sp>
        <p:nvSpPr>
          <p:cNvPr id="3" name="Content Placeholder 2"/>
          <p:cNvSpPr>
            <a:spLocks noGrp="1"/>
          </p:cNvSpPr>
          <p:nvPr>
            <p:ph idx="1"/>
          </p:nvPr>
        </p:nvSpPr>
        <p:spPr>
          <a:xfrm>
            <a:off x="1981200" y="1600201"/>
            <a:ext cx="8229600" cy="925286"/>
          </a:xfrm>
        </p:spPr>
        <p:txBody>
          <a:bodyPr/>
          <a:lstStyle/>
          <a:p>
            <a:r>
              <a:rPr lang="en-US" dirty="0"/>
              <a:t>Where do </a:t>
            </a:r>
            <a:r>
              <a:rPr lang="en-US" dirty="0" err="1"/>
              <a:t>epipolar</a:t>
            </a:r>
            <a:r>
              <a:rPr lang="en-US" dirty="0"/>
              <a:t> lines come from?</a:t>
            </a:r>
          </a:p>
        </p:txBody>
      </p:sp>
      <p:sp>
        <p:nvSpPr>
          <p:cNvPr id="5" name="Freeform 3"/>
          <p:cNvSpPr>
            <a:spLocks/>
          </p:cNvSpPr>
          <p:nvPr/>
        </p:nvSpPr>
        <p:spPr bwMode="auto">
          <a:xfrm>
            <a:off x="4178300" y="3211320"/>
            <a:ext cx="1219200" cy="2057400"/>
          </a:xfrm>
          <a:custGeom>
            <a:avLst/>
            <a:gdLst>
              <a:gd name="T0" fmla="*/ 0 w 768"/>
              <a:gd name="T1" fmla="*/ 0 h 1104"/>
              <a:gd name="T2" fmla="*/ 0 w 768"/>
              <a:gd name="T3" fmla="*/ 1341782 h 1104"/>
              <a:gd name="T4" fmla="*/ 1219200 w 768"/>
              <a:gd name="T5" fmla="*/ 2057400 h 1104"/>
              <a:gd name="T6" fmla="*/ 1219200 w 768"/>
              <a:gd name="T7" fmla="*/ 715617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rgbClr val="000000"/>
            </a:solidFill>
            <a:round/>
            <a:headEnd/>
            <a:tailEnd/>
          </a:ln>
        </p:spPr>
        <p:txBody>
          <a:bodyPr wrap="none" anchor="ctr"/>
          <a:lstStyle/>
          <a:p>
            <a:endParaRPr lang="en-US">
              <a:latin typeface="Calibri" pitchFamily="34" charset="0"/>
            </a:endParaRPr>
          </a:p>
        </p:txBody>
      </p:sp>
      <p:sp>
        <p:nvSpPr>
          <p:cNvPr id="6" name="Freeform 4"/>
          <p:cNvSpPr>
            <a:spLocks/>
          </p:cNvSpPr>
          <p:nvPr/>
        </p:nvSpPr>
        <p:spPr bwMode="auto">
          <a:xfrm flipH="1">
            <a:off x="6845300" y="3211320"/>
            <a:ext cx="1219200" cy="1981200"/>
          </a:xfrm>
          <a:custGeom>
            <a:avLst/>
            <a:gdLst>
              <a:gd name="T0" fmla="*/ 0 w 768"/>
              <a:gd name="T1" fmla="*/ 0 h 1104"/>
              <a:gd name="T2" fmla="*/ 0 w 768"/>
              <a:gd name="T3" fmla="*/ 1292087 h 1104"/>
              <a:gd name="T4" fmla="*/ 1219200 w 768"/>
              <a:gd name="T5" fmla="*/ 1981200 h 1104"/>
              <a:gd name="T6" fmla="*/ 1219200 w 768"/>
              <a:gd name="T7" fmla="*/ 689113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rgbClr val="000000"/>
            </a:solidFill>
            <a:round/>
            <a:headEnd/>
            <a:tailEnd/>
          </a:ln>
        </p:spPr>
        <p:txBody>
          <a:bodyPr wrap="none" anchor="ctr"/>
          <a:lstStyle/>
          <a:p>
            <a:endParaRPr lang="en-US">
              <a:latin typeface="Calibri" pitchFamily="34" charset="0"/>
            </a:endParaRPr>
          </a:p>
        </p:txBody>
      </p:sp>
      <p:sp>
        <p:nvSpPr>
          <p:cNvPr id="7" name="Line 5"/>
          <p:cNvSpPr>
            <a:spLocks noChangeShapeType="1"/>
          </p:cNvSpPr>
          <p:nvPr/>
        </p:nvSpPr>
        <p:spPr bwMode="auto">
          <a:xfrm flipV="1">
            <a:off x="4027714" y="2754120"/>
            <a:ext cx="2284186" cy="1915863"/>
          </a:xfrm>
          <a:prstGeom prst="line">
            <a:avLst/>
          </a:prstGeom>
          <a:noFill/>
          <a:ln w="19050">
            <a:solidFill>
              <a:schemeClr val="tx1"/>
            </a:solidFill>
            <a:round/>
            <a:headEnd/>
            <a:tailEnd type="triangle" w="med" len="med"/>
          </a:ln>
        </p:spPr>
        <p:txBody>
          <a:bodyPr wrap="none" anchor="ctr"/>
          <a:lstStyle/>
          <a:p>
            <a:endParaRPr lang="en-US"/>
          </a:p>
        </p:txBody>
      </p:sp>
      <p:sp>
        <p:nvSpPr>
          <p:cNvPr id="8" name="Oval 8"/>
          <p:cNvSpPr>
            <a:spLocks noChangeArrowheads="1"/>
          </p:cNvSpPr>
          <p:nvPr/>
        </p:nvSpPr>
        <p:spPr bwMode="auto">
          <a:xfrm>
            <a:off x="3960609" y="4593829"/>
            <a:ext cx="130582" cy="130582"/>
          </a:xfrm>
          <a:prstGeom prst="ellipse">
            <a:avLst/>
          </a:prstGeom>
          <a:solidFill>
            <a:srgbClr val="000000"/>
          </a:solidFill>
          <a:ln w="12700">
            <a:solidFill>
              <a:schemeClr val="tx1">
                <a:lumMod val="95000"/>
                <a:lumOff val="5000"/>
              </a:schemeClr>
            </a:solidFill>
            <a:round/>
            <a:headEnd/>
            <a:tailEnd/>
          </a:ln>
        </p:spPr>
        <p:txBody>
          <a:bodyPr wrap="none" anchor="ctr"/>
          <a:lstStyle/>
          <a:p>
            <a:pPr>
              <a:defRPr/>
            </a:pPr>
            <a:endParaRPr lang="en-US"/>
          </a:p>
        </p:txBody>
      </p:sp>
      <p:sp>
        <p:nvSpPr>
          <p:cNvPr id="9" name="Oval 9"/>
          <p:cNvSpPr>
            <a:spLocks noChangeArrowheads="1"/>
          </p:cNvSpPr>
          <p:nvPr/>
        </p:nvSpPr>
        <p:spPr bwMode="auto">
          <a:xfrm>
            <a:off x="8151609" y="4593829"/>
            <a:ext cx="130582" cy="130582"/>
          </a:xfrm>
          <a:prstGeom prst="ellipse">
            <a:avLst/>
          </a:prstGeom>
          <a:solidFill>
            <a:srgbClr val="000000"/>
          </a:solidFill>
          <a:ln w="12700">
            <a:solidFill>
              <a:schemeClr val="tx1">
                <a:lumMod val="95000"/>
                <a:lumOff val="5000"/>
              </a:schemeClr>
            </a:solidFill>
            <a:round/>
            <a:headEnd/>
            <a:tailEnd/>
          </a:ln>
        </p:spPr>
        <p:txBody>
          <a:bodyPr wrap="none" anchor="ctr"/>
          <a:lstStyle/>
          <a:p>
            <a:pPr>
              <a:defRPr/>
            </a:pPr>
            <a:endParaRPr lang="en-US"/>
          </a:p>
        </p:txBody>
      </p:sp>
      <p:grpSp>
        <p:nvGrpSpPr>
          <p:cNvPr id="10" name="Group 11"/>
          <p:cNvGrpSpPr>
            <a:grpSpLocks/>
          </p:cNvGrpSpPr>
          <p:nvPr/>
        </p:nvGrpSpPr>
        <p:grpSpPr bwMode="auto">
          <a:xfrm>
            <a:off x="4025901" y="3211320"/>
            <a:ext cx="4191000" cy="1447800"/>
            <a:chOff x="1296" y="2352"/>
            <a:chExt cx="2640" cy="912"/>
          </a:xfrm>
        </p:grpSpPr>
        <p:grpSp>
          <p:nvGrpSpPr>
            <p:cNvPr id="11" name="Group 12"/>
            <p:cNvGrpSpPr>
              <a:grpSpLocks/>
            </p:cNvGrpSpPr>
            <p:nvPr/>
          </p:nvGrpSpPr>
          <p:grpSpPr bwMode="auto">
            <a:xfrm>
              <a:off x="1296" y="2352"/>
              <a:ext cx="2640" cy="912"/>
              <a:chOff x="1296" y="1872"/>
              <a:chExt cx="2640" cy="912"/>
            </a:xfrm>
          </p:grpSpPr>
          <p:sp>
            <p:nvSpPr>
              <p:cNvPr id="13" name="Freeform 13"/>
              <p:cNvSpPr>
                <a:spLocks/>
              </p:cNvSpPr>
              <p:nvPr/>
            </p:nvSpPr>
            <p:spPr bwMode="auto">
              <a:xfrm>
                <a:off x="1296" y="1872"/>
                <a:ext cx="2640" cy="912"/>
              </a:xfrm>
              <a:custGeom>
                <a:avLst/>
                <a:gdLst>
                  <a:gd name="T0" fmla="*/ 0 w 2640"/>
                  <a:gd name="T1" fmla="*/ 912 h 912"/>
                  <a:gd name="T2" fmla="*/ 2640 w 2640"/>
                  <a:gd name="T3" fmla="*/ 912 h 912"/>
                  <a:gd name="T4" fmla="*/ 1104 w 2640"/>
                  <a:gd name="T5" fmla="*/ 0 h 912"/>
                  <a:gd name="T6" fmla="*/ 0 w 2640"/>
                  <a:gd name="T7" fmla="*/ 912 h 912"/>
                  <a:gd name="T8" fmla="*/ 0 60000 65536"/>
                  <a:gd name="T9" fmla="*/ 0 60000 65536"/>
                  <a:gd name="T10" fmla="*/ 0 60000 65536"/>
                  <a:gd name="T11" fmla="*/ 0 60000 65536"/>
                  <a:gd name="T12" fmla="*/ 0 w 2640"/>
                  <a:gd name="T13" fmla="*/ 0 h 912"/>
                  <a:gd name="T14" fmla="*/ 2640 w 2640"/>
                  <a:gd name="T15" fmla="*/ 912 h 912"/>
                </a:gdLst>
                <a:ahLst/>
                <a:cxnLst>
                  <a:cxn ang="T8">
                    <a:pos x="T0" y="T1"/>
                  </a:cxn>
                  <a:cxn ang="T9">
                    <a:pos x="T2" y="T3"/>
                  </a:cxn>
                  <a:cxn ang="T10">
                    <a:pos x="T4" y="T5"/>
                  </a:cxn>
                  <a:cxn ang="T11">
                    <a:pos x="T6" y="T7"/>
                  </a:cxn>
                </a:cxnLst>
                <a:rect l="T12" t="T13" r="T14" b="T15"/>
                <a:pathLst>
                  <a:path w="2640" h="912">
                    <a:moveTo>
                      <a:pt x="0" y="912"/>
                    </a:moveTo>
                    <a:lnTo>
                      <a:pt x="2640" y="912"/>
                    </a:lnTo>
                    <a:lnTo>
                      <a:pt x="1104" y="0"/>
                    </a:lnTo>
                    <a:lnTo>
                      <a:pt x="0" y="912"/>
                    </a:lnTo>
                    <a:close/>
                  </a:path>
                </a:pathLst>
              </a:custGeom>
              <a:solidFill>
                <a:srgbClr val="808080"/>
              </a:solidFill>
              <a:ln w="12700">
                <a:solidFill>
                  <a:schemeClr val="tx1"/>
                </a:solidFill>
                <a:round/>
                <a:headEnd/>
                <a:tailEnd/>
              </a:ln>
            </p:spPr>
            <p:txBody>
              <a:bodyPr wrap="none" anchor="ctr"/>
              <a:lstStyle/>
              <a:p>
                <a:endParaRPr lang="en-US">
                  <a:latin typeface="Calibri" pitchFamily="34" charset="0"/>
                </a:endParaRPr>
              </a:p>
            </p:txBody>
          </p:sp>
          <p:sp>
            <p:nvSpPr>
              <p:cNvPr id="14" name="Line 14"/>
              <p:cNvSpPr>
                <a:spLocks noChangeShapeType="1"/>
              </p:cNvSpPr>
              <p:nvPr/>
            </p:nvSpPr>
            <p:spPr bwMode="auto">
              <a:xfrm flipH="1">
                <a:off x="3072" y="2304"/>
                <a:ext cx="8" cy="480"/>
              </a:xfrm>
              <a:prstGeom prst="line">
                <a:avLst/>
              </a:prstGeom>
              <a:noFill/>
              <a:ln w="19050">
                <a:solidFill>
                  <a:srgbClr val="000000"/>
                </a:solidFill>
                <a:round/>
                <a:headEnd/>
                <a:tailEnd/>
              </a:ln>
            </p:spPr>
            <p:txBody>
              <a:bodyPr wrap="none" anchor="ctr"/>
              <a:lstStyle/>
              <a:p>
                <a:endParaRPr lang="en-US"/>
              </a:p>
            </p:txBody>
          </p:sp>
          <p:sp>
            <p:nvSpPr>
              <p:cNvPr id="15" name="Line 15"/>
              <p:cNvSpPr>
                <a:spLocks noChangeShapeType="1"/>
              </p:cNvSpPr>
              <p:nvPr/>
            </p:nvSpPr>
            <p:spPr bwMode="auto">
              <a:xfrm>
                <a:off x="2160" y="2304"/>
                <a:ext cx="0" cy="480"/>
              </a:xfrm>
              <a:prstGeom prst="line">
                <a:avLst/>
              </a:prstGeom>
              <a:noFill/>
              <a:ln w="19050">
                <a:solidFill>
                  <a:srgbClr val="000000"/>
                </a:solidFill>
                <a:round/>
                <a:headEnd/>
                <a:tailEnd/>
              </a:ln>
            </p:spPr>
            <p:txBody>
              <a:bodyPr wrap="none" anchor="ctr"/>
              <a:lstStyle/>
              <a:p>
                <a:endParaRPr lang="en-US"/>
              </a:p>
            </p:txBody>
          </p:sp>
          <p:sp>
            <p:nvSpPr>
              <p:cNvPr id="16" name="Line 27"/>
              <p:cNvSpPr>
                <a:spLocks noChangeShapeType="1"/>
              </p:cNvSpPr>
              <p:nvPr/>
            </p:nvSpPr>
            <p:spPr bwMode="auto">
              <a:xfrm flipH="1" flipV="1">
                <a:off x="1968" y="2208"/>
                <a:ext cx="200" cy="115"/>
              </a:xfrm>
              <a:prstGeom prst="line">
                <a:avLst/>
              </a:prstGeom>
              <a:noFill/>
              <a:ln w="19050">
                <a:solidFill>
                  <a:srgbClr val="000000"/>
                </a:solidFill>
                <a:round/>
                <a:headEnd/>
                <a:tailEnd/>
              </a:ln>
            </p:spPr>
            <p:txBody>
              <a:bodyPr wrap="none" anchor="ctr"/>
              <a:lstStyle/>
              <a:p>
                <a:endParaRPr lang="en-US"/>
              </a:p>
            </p:txBody>
          </p:sp>
        </p:grpSp>
        <p:sp>
          <p:nvSpPr>
            <p:cNvPr id="12" name="Text Box 17"/>
            <p:cNvSpPr txBox="1">
              <a:spLocks noChangeArrowheads="1"/>
            </p:cNvSpPr>
            <p:nvPr/>
          </p:nvSpPr>
          <p:spPr bwMode="auto">
            <a:xfrm flipH="1">
              <a:off x="2156" y="2849"/>
              <a:ext cx="909" cy="213"/>
            </a:xfrm>
            <a:prstGeom prst="rect">
              <a:avLst/>
            </a:prstGeom>
            <a:noFill/>
            <a:ln w="12700">
              <a:noFill/>
              <a:miter lim="800000"/>
              <a:headEnd/>
              <a:tailEnd/>
            </a:ln>
          </p:spPr>
          <p:txBody>
            <a:bodyPr wrap="none" anchor="ctr">
              <a:spAutoFit/>
            </a:bodyPr>
            <a:lstStyle/>
            <a:p>
              <a:pPr algn="ctr"/>
              <a:r>
                <a:rPr lang="en-US" sz="1600" b="1">
                  <a:solidFill>
                    <a:schemeClr val="bg1"/>
                  </a:solidFill>
                </a:rPr>
                <a:t>epipolar plane</a:t>
              </a:r>
            </a:p>
          </p:txBody>
        </p:sp>
      </p:grpSp>
      <p:sp>
        <p:nvSpPr>
          <p:cNvPr id="17" name="Line 19"/>
          <p:cNvSpPr>
            <a:spLocks noChangeShapeType="1"/>
          </p:cNvSpPr>
          <p:nvPr/>
        </p:nvSpPr>
        <p:spPr bwMode="auto">
          <a:xfrm flipV="1">
            <a:off x="6858000" y="3744720"/>
            <a:ext cx="1219200" cy="1066800"/>
          </a:xfrm>
          <a:prstGeom prst="line">
            <a:avLst/>
          </a:prstGeom>
          <a:noFill/>
          <a:ln w="19050">
            <a:solidFill>
              <a:schemeClr val="tx1"/>
            </a:solidFill>
            <a:round/>
            <a:headEnd/>
            <a:tailEnd/>
          </a:ln>
        </p:spPr>
        <p:txBody>
          <a:bodyPr wrap="none" anchor="ctr"/>
          <a:lstStyle/>
          <a:p>
            <a:endParaRPr lang="en-US"/>
          </a:p>
        </p:txBody>
      </p:sp>
      <p:sp>
        <p:nvSpPr>
          <p:cNvPr id="18" name="Text Box 20"/>
          <p:cNvSpPr txBox="1">
            <a:spLocks noChangeArrowheads="1"/>
          </p:cNvSpPr>
          <p:nvPr/>
        </p:nvSpPr>
        <p:spPr bwMode="auto">
          <a:xfrm>
            <a:off x="8049078" y="3581437"/>
            <a:ext cx="1530350" cy="366713"/>
          </a:xfrm>
          <a:prstGeom prst="rect">
            <a:avLst/>
          </a:prstGeom>
          <a:noFill/>
          <a:ln w="12700">
            <a:noFill/>
            <a:miter lim="800000"/>
            <a:headEnd/>
            <a:tailEnd/>
          </a:ln>
          <a:effectLst/>
        </p:spPr>
        <p:txBody>
          <a:bodyPr wrap="none" anchor="ctr">
            <a:spAutoFit/>
            <a:flatTx/>
          </a:bodyPr>
          <a:lstStyle/>
          <a:p>
            <a:pPr algn="ctr">
              <a:defRPr/>
            </a:pPr>
            <a:r>
              <a:rPr lang="en-US" b="1" dirty="0" err="1">
                <a:solidFill>
                  <a:schemeClr val="tx2"/>
                </a:solidFill>
                <a:effectLst>
                  <a:outerShdw blurRad="38100" dist="38100" dir="2700000" algn="tl">
                    <a:srgbClr val="C0C0C0"/>
                  </a:outerShdw>
                </a:effectLst>
                <a:latin typeface="Arial" charset="0"/>
              </a:rPr>
              <a:t>epipolar</a:t>
            </a:r>
            <a:r>
              <a:rPr lang="en-US" b="1" dirty="0">
                <a:solidFill>
                  <a:schemeClr val="tx2"/>
                </a:solidFill>
                <a:effectLst>
                  <a:outerShdw blurRad="38100" dist="38100" dir="2700000" algn="tl">
                    <a:srgbClr val="C0C0C0"/>
                  </a:outerShdw>
                </a:effectLst>
                <a:latin typeface="Arial" charset="0"/>
              </a:rPr>
              <a:t> line</a:t>
            </a:r>
          </a:p>
        </p:txBody>
      </p:sp>
      <p:grpSp>
        <p:nvGrpSpPr>
          <p:cNvPr id="19" name="Group 21"/>
          <p:cNvGrpSpPr>
            <a:grpSpLocks/>
          </p:cNvGrpSpPr>
          <p:nvPr/>
        </p:nvGrpSpPr>
        <p:grpSpPr bwMode="auto">
          <a:xfrm>
            <a:off x="2635250" y="3759008"/>
            <a:ext cx="2774950" cy="1052512"/>
            <a:chOff x="420" y="2217"/>
            <a:chExt cx="1748" cy="663"/>
          </a:xfrm>
        </p:grpSpPr>
        <p:sp>
          <p:nvSpPr>
            <p:cNvPr id="20" name="Text Box 22"/>
            <p:cNvSpPr txBox="1">
              <a:spLocks noChangeArrowheads="1"/>
            </p:cNvSpPr>
            <p:nvPr/>
          </p:nvSpPr>
          <p:spPr bwMode="auto">
            <a:xfrm flipH="1">
              <a:off x="420" y="2217"/>
              <a:ext cx="964" cy="231"/>
            </a:xfrm>
            <a:prstGeom prst="rect">
              <a:avLst/>
            </a:prstGeom>
            <a:noFill/>
            <a:ln w="12700">
              <a:noFill/>
              <a:miter lim="800000"/>
              <a:headEnd/>
              <a:tailEnd/>
            </a:ln>
            <a:effectLst/>
          </p:spPr>
          <p:txBody>
            <a:bodyPr wrap="none" anchor="ctr">
              <a:spAutoFit/>
              <a:flatTx/>
            </a:bodyPr>
            <a:lstStyle/>
            <a:p>
              <a:pPr algn="ctr">
                <a:defRPr/>
              </a:pPr>
              <a:r>
                <a:rPr lang="en-US" b="1">
                  <a:solidFill>
                    <a:schemeClr val="tx2"/>
                  </a:solidFill>
                  <a:effectLst>
                    <a:outerShdw blurRad="38100" dist="38100" dir="2700000" algn="tl">
                      <a:srgbClr val="C0C0C0"/>
                    </a:outerShdw>
                  </a:effectLst>
                  <a:latin typeface="Arial" charset="0"/>
                </a:rPr>
                <a:t>epipolar line</a:t>
              </a:r>
            </a:p>
          </p:txBody>
        </p:sp>
        <p:sp>
          <p:nvSpPr>
            <p:cNvPr id="21" name="Line 23"/>
            <p:cNvSpPr>
              <a:spLocks noChangeShapeType="1"/>
            </p:cNvSpPr>
            <p:nvPr/>
          </p:nvSpPr>
          <p:spPr bwMode="auto">
            <a:xfrm flipH="1" flipV="1">
              <a:off x="1392" y="2304"/>
              <a:ext cx="776" cy="576"/>
            </a:xfrm>
            <a:prstGeom prst="line">
              <a:avLst/>
            </a:prstGeom>
            <a:noFill/>
            <a:ln w="19050">
              <a:solidFill>
                <a:schemeClr val="tx1"/>
              </a:solidFill>
              <a:round/>
              <a:headEnd/>
              <a:tailEnd/>
            </a:ln>
          </p:spPr>
          <p:txBody>
            <a:bodyPr wrap="none" anchor="ctr"/>
            <a:lstStyle/>
            <a:p>
              <a:endParaRPr lang="en-US"/>
            </a:p>
          </p:txBody>
        </p:sp>
      </p:grpSp>
      <p:sp>
        <p:nvSpPr>
          <p:cNvPr id="23" name="Oval 25"/>
          <p:cNvSpPr>
            <a:spLocks noChangeArrowheads="1"/>
          </p:cNvSpPr>
          <p:nvPr/>
        </p:nvSpPr>
        <p:spPr bwMode="auto">
          <a:xfrm>
            <a:off x="4549775" y="4163820"/>
            <a:ext cx="76200" cy="762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sp>
        <p:nvSpPr>
          <p:cNvPr id="25" name="Line 16"/>
          <p:cNvSpPr>
            <a:spLocks noChangeShapeType="1"/>
          </p:cNvSpPr>
          <p:nvPr/>
        </p:nvSpPr>
        <p:spPr bwMode="auto">
          <a:xfrm flipH="1">
            <a:off x="6845300" y="3584384"/>
            <a:ext cx="546100" cy="312737"/>
          </a:xfrm>
          <a:prstGeom prst="line">
            <a:avLst/>
          </a:prstGeom>
          <a:noFill/>
          <a:ln w="19050">
            <a:solidFill>
              <a:srgbClr val="000000"/>
            </a:solidFill>
            <a:round/>
            <a:headEnd/>
            <a:tailEnd/>
          </a:ln>
        </p:spPr>
        <p:txBody>
          <a:bodyPr wrap="none" anchor="ctr"/>
          <a:lstStyle/>
          <a:p>
            <a:endParaRPr lang="en-US"/>
          </a:p>
        </p:txBody>
      </p:sp>
      <p:sp>
        <p:nvSpPr>
          <p:cNvPr id="28" name="TextBox 27"/>
          <p:cNvSpPr txBox="1"/>
          <p:nvPr/>
        </p:nvSpPr>
        <p:spPr>
          <a:xfrm>
            <a:off x="3635830" y="4474031"/>
            <a:ext cx="367408" cy="523220"/>
          </a:xfrm>
          <a:prstGeom prst="rect">
            <a:avLst/>
          </a:prstGeom>
          <a:noFill/>
        </p:spPr>
        <p:txBody>
          <a:bodyPr wrap="none" rtlCol="0">
            <a:spAutoFit/>
          </a:bodyPr>
          <a:lstStyle/>
          <a:p>
            <a:r>
              <a:rPr lang="en-US" sz="2800" b="1" dirty="0"/>
              <a:t>0</a:t>
            </a:r>
            <a:endParaRPr lang="en-US" sz="2800" baseline="-25000" dirty="0"/>
          </a:p>
        </p:txBody>
      </p:sp>
      <p:sp>
        <p:nvSpPr>
          <p:cNvPr id="30" name="TextBox 29"/>
          <p:cNvSpPr txBox="1"/>
          <p:nvPr/>
        </p:nvSpPr>
        <p:spPr>
          <a:xfrm>
            <a:off x="6161316" y="2601697"/>
            <a:ext cx="2492827" cy="584775"/>
          </a:xfrm>
          <a:prstGeom prst="rect">
            <a:avLst/>
          </a:prstGeom>
          <a:noFill/>
        </p:spPr>
        <p:txBody>
          <a:bodyPr wrap="square" rtlCol="0">
            <a:spAutoFit/>
          </a:bodyPr>
          <a:lstStyle/>
          <a:p>
            <a:pPr algn="ctr"/>
            <a:r>
              <a:rPr lang="en-US" sz="1600" dirty="0"/>
              <a:t>3D point lies somewhere along </a:t>
            </a:r>
            <a:r>
              <a:rPr lang="en-US" sz="1600" b="1" dirty="0"/>
              <a:t>r</a:t>
            </a:r>
          </a:p>
        </p:txBody>
      </p:sp>
      <p:sp>
        <p:nvSpPr>
          <p:cNvPr id="31" name="Rectangle 30"/>
          <p:cNvSpPr/>
          <p:nvPr/>
        </p:nvSpPr>
        <p:spPr>
          <a:xfrm>
            <a:off x="8017666" y="3853946"/>
            <a:ext cx="1523174" cy="338554"/>
          </a:xfrm>
          <a:prstGeom prst="rect">
            <a:avLst/>
          </a:prstGeom>
        </p:spPr>
        <p:txBody>
          <a:bodyPr wrap="none">
            <a:spAutoFit/>
          </a:bodyPr>
          <a:lstStyle/>
          <a:p>
            <a:r>
              <a:rPr lang="en-US" sz="1600" dirty="0"/>
              <a:t>(projection of </a:t>
            </a:r>
            <a:r>
              <a:rPr lang="en-US" sz="1600" b="1" dirty="0"/>
              <a:t>r</a:t>
            </a:r>
            <a:r>
              <a:rPr lang="en-US" sz="1600" dirty="0"/>
              <a:t>)</a:t>
            </a:r>
          </a:p>
        </p:txBody>
      </p:sp>
      <p:sp>
        <p:nvSpPr>
          <p:cNvPr id="4" name="Line 2"/>
          <p:cNvSpPr>
            <a:spLocks noChangeShapeType="1"/>
          </p:cNvSpPr>
          <p:nvPr/>
        </p:nvSpPr>
        <p:spPr bwMode="auto">
          <a:xfrm flipH="1" flipV="1">
            <a:off x="5246914" y="2895612"/>
            <a:ext cx="2982685" cy="1774369"/>
          </a:xfrm>
          <a:prstGeom prst="line">
            <a:avLst/>
          </a:prstGeom>
          <a:noFill/>
          <a:ln w="19050">
            <a:solidFill>
              <a:schemeClr val="tx1"/>
            </a:solidFill>
            <a:round/>
            <a:headEnd/>
            <a:tailEnd type="triangle" w="med" len="med"/>
          </a:ln>
        </p:spPr>
        <p:txBody>
          <a:bodyPr wrap="none" anchor="ctr"/>
          <a:lstStyle/>
          <a:p>
            <a:endParaRPr lang="en-US"/>
          </a:p>
        </p:txBody>
      </p:sp>
      <p:sp>
        <p:nvSpPr>
          <p:cNvPr id="22" name="Oval 24"/>
          <p:cNvSpPr>
            <a:spLocks noChangeArrowheads="1"/>
          </p:cNvSpPr>
          <p:nvPr/>
        </p:nvSpPr>
        <p:spPr bwMode="auto">
          <a:xfrm>
            <a:off x="7460383" y="4201932"/>
            <a:ext cx="76200" cy="762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sp>
        <p:nvSpPr>
          <p:cNvPr id="24" name="Oval 26"/>
          <p:cNvSpPr>
            <a:spLocks noChangeArrowheads="1"/>
          </p:cNvSpPr>
          <p:nvPr/>
        </p:nvSpPr>
        <p:spPr bwMode="auto">
          <a:xfrm>
            <a:off x="5721342" y="3146011"/>
            <a:ext cx="114300" cy="1143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sp>
        <p:nvSpPr>
          <p:cNvPr id="37" name="TextBox 36"/>
          <p:cNvSpPr txBox="1"/>
          <p:nvPr/>
        </p:nvSpPr>
        <p:spPr>
          <a:xfrm>
            <a:off x="4267200" y="5105400"/>
            <a:ext cx="929742" cy="369332"/>
          </a:xfrm>
          <a:prstGeom prst="rect">
            <a:avLst/>
          </a:prstGeom>
          <a:noFill/>
        </p:spPr>
        <p:txBody>
          <a:bodyPr wrap="none" rtlCol="0">
            <a:spAutoFit/>
          </a:bodyPr>
          <a:lstStyle/>
          <a:p>
            <a:r>
              <a:rPr lang="en-US" dirty="0"/>
              <a:t>Image 1</a:t>
            </a:r>
          </a:p>
        </p:txBody>
      </p:sp>
      <p:sp>
        <p:nvSpPr>
          <p:cNvPr id="38" name="TextBox 37"/>
          <p:cNvSpPr txBox="1"/>
          <p:nvPr/>
        </p:nvSpPr>
        <p:spPr>
          <a:xfrm>
            <a:off x="7147458" y="5105400"/>
            <a:ext cx="929742" cy="369332"/>
          </a:xfrm>
          <a:prstGeom prst="rect">
            <a:avLst/>
          </a:prstGeom>
          <a:noFill/>
        </p:spPr>
        <p:txBody>
          <a:bodyPr wrap="none" rtlCol="0">
            <a:spAutoFit/>
          </a:bodyPr>
          <a:lstStyle/>
          <a:p>
            <a:r>
              <a:rPr lang="en-US" dirty="0"/>
              <a:t>Image 2</a:t>
            </a:r>
          </a:p>
        </p:txBody>
      </p:sp>
    </p:spTree>
    <p:extLst>
      <p:ext uri="{BB962C8B-B14F-4D97-AF65-F5344CB8AC3E}">
        <p14:creationId xmlns:p14="http://schemas.microsoft.com/office/powerpoint/2010/main" val="334428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par>
                                <p:cTn id="12" presetID="10" presetClass="entr" presetSubtype="0" fill="hold"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0"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1+#ppt_w/2"/>
                                          </p:val>
                                        </p:tav>
                                        <p:tav tm="100000">
                                          <p:val>
                                            <p:strVal val="#ppt_x"/>
                                          </p:val>
                                        </p:tav>
                                      </p:tavLst>
                                    </p:anim>
                                    <p:anim calcmode="lin" valueType="num">
                                      <p:cBhvr additive="base">
                                        <p:cTn id="4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18" grpId="0"/>
      <p:bldP spid="30" grpId="0"/>
      <p:bldP spid="31"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5"/>
          <p:cNvPicPr>
            <a:picLocks noChangeAspect="1" noChangeArrowheads="1"/>
          </p:cNvPicPr>
          <p:nvPr/>
        </p:nvPicPr>
        <p:blipFill>
          <a:blip r:embed="rId3" cstate="print"/>
          <a:srcRect/>
          <a:stretch>
            <a:fillRect/>
          </a:stretch>
        </p:blipFill>
        <p:spPr bwMode="auto">
          <a:xfrm>
            <a:off x="8331583" y="3125599"/>
            <a:ext cx="182570" cy="251034"/>
          </a:xfrm>
          <a:prstGeom prst="rect">
            <a:avLst/>
          </a:prstGeom>
          <a:noFill/>
          <a:ln w="9525">
            <a:noFill/>
            <a:miter lim="800000"/>
            <a:headEnd/>
            <a:tailEnd/>
          </a:ln>
        </p:spPr>
      </p:pic>
      <p:pic>
        <p:nvPicPr>
          <p:cNvPr id="36" name="Picture 7"/>
          <p:cNvPicPr>
            <a:picLocks noChangeAspect="1" noChangeArrowheads="1"/>
          </p:cNvPicPr>
          <p:nvPr/>
        </p:nvPicPr>
        <p:blipFill>
          <a:blip r:embed="rId4" cstate="print"/>
          <a:srcRect/>
          <a:stretch>
            <a:fillRect/>
          </a:stretch>
        </p:blipFill>
        <p:spPr bwMode="auto">
          <a:xfrm>
            <a:off x="7378656" y="2526063"/>
            <a:ext cx="193982" cy="236772"/>
          </a:xfrm>
          <a:prstGeom prst="rect">
            <a:avLst/>
          </a:prstGeom>
          <a:noFill/>
          <a:ln w="9525">
            <a:noFill/>
            <a:miter lim="800000"/>
            <a:headEnd/>
            <a:tailEnd/>
          </a:ln>
        </p:spPr>
      </p:pic>
      <p:pic>
        <p:nvPicPr>
          <p:cNvPr id="37" name="Picture 6"/>
          <p:cNvPicPr>
            <a:picLocks noChangeAspect="1" noChangeArrowheads="1"/>
          </p:cNvPicPr>
          <p:nvPr/>
        </p:nvPicPr>
        <p:blipFill>
          <a:blip r:embed="rId5" cstate="print"/>
          <a:srcRect/>
          <a:stretch>
            <a:fillRect/>
          </a:stretch>
        </p:blipFill>
        <p:spPr bwMode="auto">
          <a:xfrm>
            <a:off x="4459565" y="2474137"/>
            <a:ext cx="239624" cy="242478"/>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Fundamental matrix</a:t>
            </a:r>
          </a:p>
        </p:txBody>
      </p:sp>
      <p:sp>
        <p:nvSpPr>
          <p:cNvPr id="3" name="Content Placeholder 2"/>
          <p:cNvSpPr>
            <a:spLocks noGrp="1"/>
          </p:cNvSpPr>
          <p:nvPr>
            <p:ph idx="1"/>
          </p:nvPr>
        </p:nvSpPr>
        <p:spPr>
          <a:xfrm>
            <a:off x="1981200" y="3962401"/>
            <a:ext cx="8338457" cy="2677885"/>
          </a:xfrm>
        </p:spPr>
        <p:txBody>
          <a:bodyPr>
            <a:normAutofit lnSpcReduction="10000"/>
          </a:bodyPr>
          <a:lstStyle/>
          <a:p>
            <a:r>
              <a:rPr lang="en-US" sz="2400" dirty="0"/>
              <a:t>This </a:t>
            </a:r>
            <a:r>
              <a:rPr lang="en-US" sz="2400" i="1" dirty="0" err="1"/>
              <a:t>epipolar</a:t>
            </a:r>
            <a:r>
              <a:rPr lang="en-US" sz="2400" i="1" dirty="0"/>
              <a:t> geometry </a:t>
            </a:r>
            <a:r>
              <a:rPr lang="en-US" sz="2400" dirty="0"/>
              <a:t>of two views is described by a Very Special 3x3 matrix      , called the </a:t>
            </a:r>
            <a:r>
              <a:rPr lang="en-US" sz="2400" i="1" dirty="0"/>
              <a:t>fundamental matrix</a:t>
            </a:r>
          </a:p>
          <a:p>
            <a:r>
              <a:rPr lang="en-US" sz="2400" i="1" dirty="0"/>
              <a:t>        </a:t>
            </a:r>
            <a:r>
              <a:rPr lang="en-US" sz="2400" dirty="0"/>
              <a:t>maps (homogeneous) </a:t>
            </a:r>
            <a:r>
              <a:rPr lang="en-US" sz="2400" i="1" dirty="0"/>
              <a:t>points</a:t>
            </a:r>
            <a:r>
              <a:rPr lang="en-US" sz="2400" dirty="0"/>
              <a:t> in image 1 to </a:t>
            </a:r>
            <a:r>
              <a:rPr lang="en-US" sz="2400" i="1" dirty="0"/>
              <a:t>lines</a:t>
            </a:r>
            <a:r>
              <a:rPr lang="en-US" sz="2400" dirty="0"/>
              <a:t> in image 2!</a:t>
            </a:r>
            <a:endParaRPr lang="en-US" sz="2400" i="1" dirty="0"/>
          </a:p>
          <a:p>
            <a:pPr algn="just"/>
            <a:r>
              <a:rPr lang="en-US" sz="2400" dirty="0"/>
              <a:t>The </a:t>
            </a:r>
            <a:r>
              <a:rPr lang="en-US" sz="2400" dirty="0" err="1"/>
              <a:t>epipolar</a:t>
            </a:r>
            <a:r>
              <a:rPr lang="en-US" sz="2400" dirty="0"/>
              <a:t> line (in image 2) of point </a:t>
            </a:r>
            <a:r>
              <a:rPr lang="en-US" sz="2400" b="1" dirty="0"/>
              <a:t>p</a:t>
            </a:r>
            <a:r>
              <a:rPr lang="en-US" sz="2400" dirty="0"/>
              <a:t> is:</a:t>
            </a:r>
          </a:p>
          <a:p>
            <a:pPr algn="just"/>
            <a:endParaRPr lang="en-US" sz="2400" dirty="0"/>
          </a:p>
          <a:p>
            <a:pPr algn="just"/>
            <a:r>
              <a:rPr lang="en-US" sz="2400" i="1" dirty="0" err="1"/>
              <a:t>Epipolar</a:t>
            </a:r>
            <a:r>
              <a:rPr lang="en-US" sz="2400" i="1" dirty="0"/>
              <a:t> constraint </a:t>
            </a:r>
            <a:r>
              <a:rPr lang="en-US" sz="2400" dirty="0"/>
              <a:t>on corresponding points:</a:t>
            </a:r>
          </a:p>
          <a:p>
            <a:pPr algn="just"/>
            <a:endParaRPr lang="en-US" sz="2400" b="1" dirty="0"/>
          </a:p>
        </p:txBody>
      </p:sp>
      <p:pic>
        <p:nvPicPr>
          <p:cNvPr id="4" name="Picture 12"/>
          <p:cNvPicPr>
            <a:picLocks noChangeAspect="1" noChangeArrowheads="1"/>
          </p:cNvPicPr>
          <p:nvPr/>
        </p:nvPicPr>
        <p:blipFill>
          <a:blip r:embed="rId6" cstate="print"/>
          <a:srcRect/>
          <a:stretch>
            <a:fillRect/>
          </a:stretch>
        </p:blipFill>
        <p:spPr bwMode="auto">
          <a:xfrm>
            <a:off x="8516469" y="6112537"/>
            <a:ext cx="1803188" cy="471206"/>
          </a:xfrm>
          <a:prstGeom prst="rect">
            <a:avLst/>
          </a:prstGeom>
          <a:noFill/>
          <a:ln w="9525">
            <a:noFill/>
            <a:miter lim="800000"/>
            <a:headEnd/>
            <a:tailEnd/>
          </a:ln>
        </p:spPr>
      </p:pic>
      <p:pic>
        <p:nvPicPr>
          <p:cNvPr id="5" name="Picture 13"/>
          <p:cNvPicPr>
            <a:picLocks noChangeAspect="1" noChangeArrowheads="1"/>
          </p:cNvPicPr>
          <p:nvPr/>
        </p:nvPicPr>
        <p:blipFill>
          <a:blip r:embed="rId7" cstate="print"/>
          <a:srcRect/>
          <a:stretch>
            <a:fillRect/>
          </a:stretch>
        </p:blipFill>
        <p:spPr bwMode="auto">
          <a:xfrm>
            <a:off x="8077200" y="5352873"/>
            <a:ext cx="599120" cy="418320"/>
          </a:xfrm>
          <a:prstGeom prst="rect">
            <a:avLst/>
          </a:prstGeom>
          <a:noFill/>
          <a:ln w="9525">
            <a:noFill/>
            <a:miter lim="800000"/>
            <a:headEnd/>
            <a:tailEnd/>
          </a:ln>
        </p:spPr>
      </p:pic>
      <p:sp>
        <p:nvSpPr>
          <p:cNvPr id="6" name="Freeform 3"/>
          <p:cNvSpPr>
            <a:spLocks/>
          </p:cNvSpPr>
          <p:nvPr/>
        </p:nvSpPr>
        <p:spPr bwMode="auto">
          <a:xfrm>
            <a:off x="4178300" y="1785254"/>
            <a:ext cx="1219200" cy="2057400"/>
          </a:xfrm>
          <a:custGeom>
            <a:avLst/>
            <a:gdLst>
              <a:gd name="T0" fmla="*/ 0 w 768"/>
              <a:gd name="T1" fmla="*/ 0 h 1104"/>
              <a:gd name="T2" fmla="*/ 0 w 768"/>
              <a:gd name="T3" fmla="*/ 1341782 h 1104"/>
              <a:gd name="T4" fmla="*/ 1219200 w 768"/>
              <a:gd name="T5" fmla="*/ 2057400 h 1104"/>
              <a:gd name="T6" fmla="*/ 1219200 w 768"/>
              <a:gd name="T7" fmla="*/ 715617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rgbClr val="000000"/>
            </a:solidFill>
            <a:round/>
            <a:headEnd/>
            <a:tailEnd/>
          </a:ln>
        </p:spPr>
        <p:txBody>
          <a:bodyPr wrap="none" anchor="ctr"/>
          <a:lstStyle/>
          <a:p>
            <a:endParaRPr lang="en-US">
              <a:latin typeface="Calibri" pitchFamily="34" charset="0"/>
            </a:endParaRPr>
          </a:p>
        </p:txBody>
      </p:sp>
      <p:sp>
        <p:nvSpPr>
          <p:cNvPr id="7" name="Freeform 4"/>
          <p:cNvSpPr>
            <a:spLocks/>
          </p:cNvSpPr>
          <p:nvPr/>
        </p:nvSpPr>
        <p:spPr bwMode="auto">
          <a:xfrm flipH="1">
            <a:off x="6845300" y="1785254"/>
            <a:ext cx="1219200" cy="1981200"/>
          </a:xfrm>
          <a:custGeom>
            <a:avLst/>
            <a:gdLst>
              <a:gd name="T0" fmla="*/ 0 w 768"/>
              <a:gd name="T1" fmla="*/ 0 h 1104"/>
              <a:gd name="T2" fmla="*/ 0 w 768"/>
              <a:gd name="T3" fmla="*/ 1292087 h 1104"/>
              <a:gd name="T4" fmla="*/ 1219200 w 768"/>
              <a:gd name="T5" fmla="*/ 1981200 h 1104"/>
              <a:gd name="T6" fmla="*/ 1219200 w 768"/>
              <a:gd name="T7" fmla="*/ 689113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rgbClr val="000000"/>
            </a:solidFill>
            <a:round/>
            <a:headEnd/>
            <a:tailEnd/>
          </a:ln>
        </p:spPr>
        <p:txBody>
          <a:bodyPr wrap="none" anchor="ctr"/>
          <a:lstStyle/>
          <a:p>
            <a:endParaRPr lang="en-US">
              <a:latin typeface="Calibri" pitchFamily="34" charset="0"/>
            </a:endParaRPr>
          </a:p>
        </p:txBody>
      </p:sp>
      <p:sp>
        <p:nvSpPr>
          <p:cNvPr id="8" name="Line 5"/>
          <p:cNvSpPr>
            <a:spLocks noChangeShapeType="1"/>
          </p:cNvSpPr>
          <p:nvPr/>
        </p:nvSpPr>
        <p:spPr bwMode="auto">
          <a:xfrm flipV="1">
            <a:off x="4027714" y="1328054"/>
            <a:ext cx="2284186" cy="1915863"/>
          </a:xfrm>
          <a:prstGeom prst="line">
            <a:avLst/>
          </a:prstGeom>
          <a:noFill/>
          <a:ln w="19050">
            <a:solidFill>
              <a:schemeClr val="tx1"/>
            </a:solidFill>
            <a:round/>
            <a:headEnd/>
            <a:tailEnd type="triangle" w="med" len="med"/>
          </a:ln>
        </p:spPr>
        <p:txBody>
          <a:bodyPr wrap="none" anchor="ctr"/>
          <a:lstStyle/>
          <a:p>
            <a:endParaRPr lang="en-US"/>
          </a:p>
        </p:txBody>
      </p:sp>
      <p:sp>
        <p:nvSpPr>
          <p:cNvPr id="9" name="Oval 8"/>
          <p:cNvSpPr>
            <a:spLocks noChangeArrowheads="1"/>
          </p:cNvSpPr>
          <p:nvPr/>
        </p:nvSpPr>
        <p:spPr bwMode="auto">
          <a:xfrm>
            <a:off x="3960609" y="3167763"/>
            <a:ext cx="130582" cy="130582"/>
          </a:xfrm>
          <a:prstGeom prst="ellipse">
            <a:avLst/>
          </a:prstGeom>
          <a:solidFill>
            <a:srgbClr val="000000"/>
          </a:solidFill>
          <a:ln w="12700">
            <a:solidFill>
              <a:schemeClr val="tx1">
                <a:lumMod val="95000"/>
                <a:lumOff val="5000"/>
              </a:schemeClr>
            </a:solidFill>
            <a:round/>
            <a:headEnd/>
            <a:tailEnd/>
          </a:ln>
        </p:spPr>
        <p:txBody>
          <a:bodyPr wrap="none" anchor="ctr"/>
          <a:lstStyle/>
          <a:p>
            <a:pPr>
              <a:defRPr/>
            </a:pPr>
            <a:endParaRPr lang="en-US"/>
          </a:p>
        </p:txBody>
      </p:sp>
      <p:sp>
        <p:nvSpPr>
          <p:cNvPr id="10" name="Oval 9"/>
          <p:cNvSpPr>
            <a:spLocks noChangeArrowheads="1"/>
          </p:cNvSpPr>
          <p:nvPr/>
        </p:nvSpPr>
        <p:spPr bwMode="auto">
          <a:xfrm>
            <a:off x="8151609" y="3167763"/>
            <a:ext cx="130582" cy="130582"/>
          </a:xfrm>
          <a:prstGeom prst="ellipse">
            <a:avLst/>
          </a:prstGeom>
          <a:solidFill>
            <a:srgbClr val="000000"/>
          </a:solidFill>
          <a:ln w="12700">
            <a:solidFill>
              <a:schemeClr val="tx1">
                <a:lumMod val="95000"/>
                <a:lumOff val="5000"/>
              </a:schemeClr>
            </a:solidFill>
            <a:round/>
            <a:headEnd/>
            <a:tailEnd/>
          </a:ln>
        </p:spPr>
        <p:txBody>
          <a:bodyPr wrap="none" anchor="ctr"/>
          <a:lstStyle/>
          <a:p>
            <a:pPr>
              <a:defRPr/>
            </a:pPr>
            <a:endParaRPr lang="en-US"/>
          </a:p>
        </p:txBody>
      </p:sp>
      <p:grpSp>
        <p:nvGrpSpPr>
          <p:cNvPr id="11" name="Group 11"/>
          <p:cNvGrpSpPr>
            <a:grpSpLocks/>
          </p:cNvGrpSpPr>
          <p:nvPr/>
        </p:nvGrpSpPr>
        <p:grpSpPr bwMode="auto">
          <a:xfrm>
            <a:off x="4025901" y="1785254"/>
            <a:ext cx="4191000" cy="1447800"/>
            <a:chOff x="1296" y="2352"/>
            <a:chExt cx="2640" cy="912"/>
          </a:xfrm>
        </p:grpSpPr>
        <p:grpSp>
          <p:nvGrpSpPr>
            <p:cNvPr id="12" name="Group 12"/>
            <p:cNvGrpSpPr>
              <a:grpSpLocks/>
            </p:cNvGrpSpPr>
            <p:nvPr/>
          </p:nvGrpSpPr>
          <p:grpSpPr bwMode="auto">
            <a:xfrm>
              <a:off x="1296" y="2352"/>
              <a:ext cx="2640" cy="912"/>
              <a:chOff x="1296" y="1872"/>
              <a:chExt cx="2640" cy="912"/>
            </a:xfrm>
          </p:grpSpPr>
          <p:sp>
            <p:nvSpPr>
              <p:cNvPr id="14" name="Freeform 13"/>
              <p:cNvSpPr>
                <a:spLocks/>
              </p:cNvSpPr>
              <p:nvPr/>
            </p:nvSpPr>
            <p:spPr bwMode="auto">
              <a:xfrm>
                <a:off x="1296" y="1872"/>
                <a:ext cx="2640" cy="912"/>
              </a:xfrm>
              <a:custGeom>
                <a:avLst/>
                <a:gdLst>
                  <a:gd name="T0" fmla="*/ 0 w 2640"/>
                  <a:gd name="T1" fmla="*/ 912 h 912"/>
                  <a:gd name="T2" fmla="*/ 2640 w 2640"/>
                  <a:gd name="T3" fmla="*/ 912 h 912"/>
                  <a:gd name="T4" fmla="*/ 1104 w 2640"/>
                  <a:gd name="T5" fmla="*/ 0 h 912"/>
                  <a:gd name="T6" fmla="*/ 0 w 2640"/>
                  <a:gd name="T7" fmla="*/ 912 h 912"/>
                  <a:gd name="T8" fmla="*/ 0 60000 65536"/>
                  <a:gd name="T9" fmla="*/ 0 60000 65536"/>
                  <a:gd name="T10" fmla="*/ 0 60000 65536"/>
                  <a:gd name="T11" fmla="*/ 0 60000 65536"/>
                  <a:gd name="T12" fmla="*/ 0 w 2640"/>
                  <a:gd name="T13" fmla="*/ 0 h 912"/>
                  <a:gd name="T14" fmla="*/ 2640 w 2640"/>
                  <a:gd name="T15" fmla="*/ 912 h 912"/>
                </a:gdLst>
                <a:ahLst/>
                <a:cxnLst>
                  <a:cxn ang="T8">
                    <a:pos x="T0" y="T1"/>
                  </a:cxn>
                  <a:cxn ang="T9">
                    <a:pos x="T2" y="T3"/>
                  </a:cxn>
                  <a:cxn ang="T10">
                    <a:pos x="T4" y="T5"/>
                  </a:cxn>
                  <a:cxn ang="T11">
                    <a:pos x="T6" y="T7"/>
                  </a:cxn>
                </a:cxnLst>
                <a:rect l="T12" t="T13" r="T14" b="T15"/>
                <a:pathLst>
                  <a:path w="2640" h="912">
                    <a:moveTo>
                      <a:pt x="0" y="912"/>
                    </a:moveTo>
                    <a:lnTo>
                      <a:pt x="2640" y="912"/>
                    </a:lnTo>
                    <a:lnTo>
                      <a:pt x="1104" y="0"/>
                    </a:lnTo>
                    <a:lnTo>
                      <a:pt x="0" y="912"/>
                    </a:lnTo>
                    <a:close/>
                  </a:path>
                </a:pathLst>
              </a:custGeom>
              <a:solidFill>
                <a:srgbClr val="808080"/>
              </a:solidFill>
              <a:ln w="12700">
                <a:solidFill>
                  <a:schemeClr val="tx1"/>
                </a:solidFill>
                <a:round/>
                <a:headEnd/>
                <a:tailEnd/>
              </a:ln>
            </p:spPr>
            <p:txBody>
              <a:bodyPr wrap="none" anchor="ctr"/>
              <a:lstStyle/>
              <a:p>
                <a:endParaRPr lang="en-US">
                  <a:latin typeface="Calibri" pitchFamily="34" charset="0"/>
                </a:endParaRPr>
              </a:p>
            </p:txBody>
          </p:sp>
          <p:sp>
            <p:nvSpPr>
              <p:cNvPr id="15" name="Line 14"/>
              <p:cNvSpPr>
                <a:spLocks noChangeShapeType="1"/>
              </p:cNvSpPr>
              <p:nvPr/>
            </p:nvSpPr>
            <p:spPr bwMode="auto">
              <a:xfrm flipH="1">
                <a:off x="3072" y="2304"/>
                <a:ext cx="8" cy="480"/>
              </a:xfrm>
              <a:prstGeom prst="line">
                <a:avLst/>
              </a:prstGeom>
              <a:noFill/>
              <a:ln w="19050">
                <a:solidFill>
                  <a:srgbClr val="000000"/>
                </a:solidFill>
                <a:round/>
                <a:headEnd/>
                <a:tailEnd/>
              </a:ln>
            </p:spPr>
            <p:txBody>
              <a:bodyPr wrap="none" anchor="ctr"/>
              <a:lstStyle/>
              <a:p>
                <a:endParaRPr lang="en-US"/>
              </a:p>
            </p:txBody>
          </p:sp>
          <p:sp>
            <p:nvSpPr>
              <p:cNvPr id="16" name="Line 15"/>
              <p:cNvSpPr>
                <a:spLocks noChangeShapeType="1"/>
              </p:cNvSpPr>
              <p:nvPr/>
            </p:nvSpPr>
            <p:spPr bwMode="auto">
              <a:xfrm>
                <a:off x="2160" y="2304"/>
                <a:ext cx="0" cy="480"/>
              </a:xfrm>
              <a:prstGeom prst="line">
                <a:avLst/>
              </a:prstGeom>
              <a:noFill/>
              <a:ln w="19050">
                <a:solidFill>
                  <a:srgbClr val="000000"/>
                </a:solidFill>
                <a:round/>
                <a:headEnd/>
                <a:tailEnd/>
              </a:ln>
            </p:spPr>
            <p:txBody>
              <a:bodyPr wrap="none" anchor="ctr"/>
              <a:lstStyle/>
              <a:p>
                <a:endParaRPr lang="en-US"/>
              </a:p>
            </p:txBody>
          </p:sp>
          <p:sp>
            <p:nvSpPr>
              <p:cNvPr id="17" name="Line 27"/>
              <p:cNvSpPr>
                <a:spLocks noChangeShapeType="1"/>
              </p:cNvSpPr>
              <p:nvPr/>
            </p:nvSpPr>
            <p:spPr bwMode="auto">
              <a:xfrm flipH="1" flipV="1">
                <a:off x="1968" y="2208"/>
                <a:ext cx="200" cy="115"/>
              </a:xfrm>
              <a:prstGeom prst="line">
                <a:avLst/>
              </a:prstGeom>
              <a:noFill/>
              <a:ln w="19050">
                <a:solidFill>
                  <a:srgbClr val="000000"/>
                </a:solidFill>
                <a:round/>
                <a:headEnd/>
                <a:tailEnd/>
              </a:ln>
            </p:spPr>
            <p:txBody>
              <a:bodyPr wrap="none" anchor="ctr"/>
              <a:lstStyle/>
              <a:p>
                <a:endParaRPr lang="en-US"/>
              </a:p>
            </p:txBody>
          </p:sp>
        </p:grpSp>
        <p:sp>
          <p:nvSpPr>
            <p:cNvPr id="13" name="Text Box 17"/>
            <p:cNvSpPr txBox="1">
              <a:spLocks noChangeArrowheads="1"/>
            </p:cNvSpPr>
            <p:nvPr/>
          </p:nvSpPr>
          <p:spPr bwMode="auto">
            <a:xfrm flipH="1">
              <a:off x="2156" y="2849"/>
              <a:ext cx="909" cy="213"/>
            </a:xfrm>
            <a:prstGeom prst="rect">
              <a:avLst/>
            </a:prstGeom>
            <a:noFill/>
            <a:ln w="12700">
              <a:noFill/>
              <a:miter lim="800000"/>
              <a:headEnd/>
              <a:tailEnd/>
            </a:ln>
          </p:spPr>
          <p:txBody>
            <a:bodyPr wrap="none" anchor="ctr">
              <a:spAutoFit/>
            </a:bodyPr>
            <a:lstStyle/>
            <a:p>
              <a:pPr algn="ctr"/>
              <a:r>
                <a:rPr lang="en-US" sz="1600" b="1">
                  <a:solidFill>
                    <a:schemeClr val="bg1"/>
                  </a:solidFill>
                </a:rPr>
                <a:t>epipolar plane</a:t>
              </a:r>
            </a:p>
          </p:txBody>
        </p:sp>
      </p:grpSp>
      <p:sp>
        <p:nvSpPr>
          <p:cNvPr id="18" name="Line 19"/>
          <p:cNvSpPr>
            <a:spLocks noChangeShapeType="1"/>
          </p:cNvSpPr>
          <p:nvPr/>
        </p:nvSpPr>
        <p:spPr bwMode="auto">
          <a:xfrm flipV="1">
            <a:off x="6858000" y="2318654"/>
            <a:ext cx="1219200" cy="1066800"/>
          </a:xfrm>
          <a:prstGeom prst="line">
            <a:avLst/>
          </a:prstGeom>
          <a:noFill/>
          <a:ln w="19050">
            <a:solidFill>
              <a:schemeClr val="tx1"/>
            </a:solidFill>
            <a:round/>
            <a:headEnd/>
            <a:tailEnd/>
          </a:ln>
        </p:spPr>
        <p:txBody>
          <a:bodyPr wrap="none" anchor="ctr"/>
          <a:lstStyle/>
          <a:p>
            <a:endParaRPr lang="en-US"/>
          </a:p>
        </p:txBody>
      </p:sp>
      <p:sp>
        <p:nvSpPr>
          <p:cNvPr id="19" name="Text Box 20"/>
          <p:cNvSpPr txBox="1">
            <a:spLocks noChangeArrowheads="1"/>
          </p:cNvSpPr>
          <p:nvPr/>
        </p:nvSpPr>
        <p:spPr bwMode="auto">
          <a:xfrm>
            <a:off x="8049078" y="2155371"/>
            <a:ext cx="1530350" cy="366713"/>
          </a:xfrm>
          <a:prstGeom prst="rect">
            <a:avLst/>
          </a:prstGeom>
          <a:noFill/>
          <a:ln w="12700">
            <a:noFill/>
            <a:miter lim="800000"/>
            <a:headEnd/>
            <a:tailEnd/>
          </a:ln>
          <a:effectLst/>
        </p:spPr>
        <p:txBody>
          <a:bodyPr wrap="none" anchor="ctr">
            <a:spAutoFit/>
            <a:flatTx/>
          </a:bodyPr>
          <a:lstStyle/>
          <a:p>
            <a:pPr algn="ctr">
              <a:defRPr/>
            </a:pPr>
            <a:r>
              <a:rPr lang="en-US" b="1" dirty="0" err="1">
                <a:solidFill>
                  <a:schemeClr val="tx2"/>
                </a:solidFill>
                <a:effectLst>
                  <a:outerShdw blurRad="38100" dist="38100" dir="2700000" algn="tl">
                    <a:srgbClr val="C0C0C0"/>
                  </a:outerShdw>
                </a:effectLst>
                <a:latin typeface="Arial" charset="0"/>
              </a:rPr>
              <a:t>epipolar</a:t>
            </a:r>
            <a:r>
              <a:rPr lang="en-US" b="1" dirty="0">
                <a:solidFill>
                  <a:schemeClr val="tx2"/>
                </a:solidFill>
                <a:effectLst>
                  <a:outerShdw blurRad="38100" dist="38100" dir="2700000" algn="tl">
                    <a:srgbClr val="C0C0C0"/>
                  </a:outerShdw>
                </a:effectLst>
                <a:latin typeface="Arial" charset="0"/>
              </a:rPr>
              <a:t> line</a:t>
            </a:r>
          </a:p>
        </p:txBody>
      </p:sp>
      <p:grpSp>
        <p:nvGrpSpPr>
          <p:cNvPr id="20" name="Group 21"/>
          <p:cNvGrpSpPr>
            <a:grpSpLocks/>
          </p:cNvGrpSpPr>
          <p:nvPr/>
        </p:nvGrpSpPr>
        <p:grpSpPr bwMode="auto">
          <a:xfrm>
            <a:off x="2635250" y="2332942"/>
            <a:ext cx="2774950" cy="1052512"/>
            <a:chOff x="420" y="2217"/>
            <a:chExt cx="1748" cy="663"/>
          </a:xfrm>
        </p:grpSpPr>
        <p:sp>
          <p:nvSpPr>
            <p:cNvPr id="21" name="Text Box 22"/>
            <p:cNvSpPr txBox="1">
              <a:spLocks noChangeArrowheads="1"/>
            </p:cNvSpPr>
            <p:nvPr/>
          </p:nvSpPr>
          <p:spPr bwMode="auto">
            <a:xfrm flipH="1">
              <a:off x="420" y="2217"/>
              <a:ext cx="964" cy="231"/>
            </a:xfrm>
            <a:prstGeom prst="rect">
              <a:avLst/>
            </a:prstGeom>
            <a:noFill/>
            <a:ln w="12700">
              <a:noFill/>
              <a:miter lim="800000"/>
              <a:headEnd/>
              <a:tailEnd/>
            </a:ln>
            <a:effectLst/>
          </p:spPr>
          <p:txBody>
            <a:bodyPr wrap="none" anchor="ctr">
              <a:spAutoFit/>
              <a:flatTx/>
            </a:bodyPr>
            <a:lstStyle/>
            <a:p>
              <a:pPr algn="ctr">
                <a:defRPr/>
              </a:pPr>
              <a:r>
                <a:rPr lang="en-US" b="1">
                  <a:solidFill>
                    <a:schemeClr val="tx2"/>
                  </a:solidFill>
                  <a:effectLst>
                    <a:outerShdw blurRad="38100" dist="38100" dir="2700000" algn="tl">
                      <a:srgbClr val="C0C0C0"/>
                    </a:outerShdw>
                  </a:effectLst>
                  <a:latin typeface="Arial" charset="0"/>
                </a:rPr>
                <a:t>epipolar line</a:t>
              </a:r>
            </a:p>
          </p:txBody>
        </p:sp>
        <p:sp>
          <p:nvSpPr>
            <p:cNvPr id="22" name="Line 23"/>
            <p:cNvSpPr>
              <a:spLocks noChangeShapeType="1"/>
            </p:cNvSpPr>
            <p:nvPr/>
          </p:nvSpPr>
          <p:spPr bwMode="auto">
            <a:xfrm flipH="1" flipV="1">
              <a:off x="1392" y="2304"/>
              <a:ext cx="776" cy="576"/>
            </a:xfrm>
            <a:prstGeom prst="line">
              <a:avLst/>
            </a:prstGeom>
            <a:noFill/>
            <a:ln w="19050">
              <a:solidFill>
                <a:schemeClr val="tx1"/>
              </a:solidFill>
              <a:round/>
              <a:headEnd/>
              <a:tailEnd/>
            </a:ln>
          </p:spPr>
          <p:txBody>
            <a:bodyPr wrap="none" anchor="ctr"/>
            <a:lstStyle/>
            <a:p>
              <a:endParaRPr lang="en-US"/>
            </a:p>
          </p:txBody>
        </p:sp>
      </p:grpSp>
      <p:sp>
        <p:nvSpPr>
          <p:cNvPr id="23" name="Oval 25"/>
          <p:cNvSpPr>
            <a:spLocks noChangeArrowheads="1"/>
          </p:cNvSpPr>
          <p:nvPr/>
        </p:nvSpPr>
        <p:spPr bwMode="auto">
          <a:xfrm>
            <a:off x="4549775" y="2737754"/>
            <a:ext cx="76200" cy="762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sp>
        <p:nvSpPr>
          <p:cNvPr id="24" name="Line 16"/>
          <p:cNvSpPr>
            <a:spLocks noChangeShapeType="1"/>
          </p:cNvSpPr>
          <p:nvPr/>
        </p:nvSpPr>
        <p:spPr bwMode="auto">
          <a:xfrm flipH="1">
            <a:off x="6845300" y="2158318"/>
            <a:ext cx="546100" cy="312737"/>
          </a:xfrm>
          <a:prstGeom prst="line">
            <a:avLst/>
          </a:prstGeom>
          <a:noFill/>
          <a:ln w="19050">
            <a:solidFill>
              <a:srgbClr val="000000"/>
            </a:solidFill>
            <a:round/>
            <a:headEnd/>
            <a:tailEnd/>
          </a:ln>
        </p:spPr>
        <p:txBody>
          <a:bodyPr wrap="none" anchor="ctr"/>
          <a:lstStyle/>
          <a:p>
            <a:endParaRPr lang="en-US"/>
          </a:p>
        </p:txBody>
      </p:sp>
      <p:sp>
        <p:nvSpPr>
          <p:cNvPr id="27" name="TextBox 26"/>
          <p:cNvSpPr txBox="1"/>
          <p:nvPr/>
        </p:nvSpPr>
        <p:spPr>
          <a:xfrm>
            <a:off x="3646712" y="2971760"/>
            <a:ext cx="367408" cy="523220"/>
          </a:xfrm>
          <a:prstGeom prst="rect">
            <a:avLst/>
          </a:prstGeom>
          <a:noFill/>
        </p:spPr>
        <p:txBody>
          <a:bodyPr wrap="none" rtlCol="0">
            <a:spAutoFit/>
          </a:bodyPr>
          <a:lstStyle/>
          <a:p>
            <a:r>
              <a:rPr lang="en-US" sz="2800" b="1" dirty="0"/>
              <a:t>0</a:t>
            </a:r>
            <a:endParaRPr lang="en-US" sz="2800" baseline="-25000" dirty="0"/>
          </a:p>
        </p:txBody>
      </p:sp>
      <p:sp>
        <p:nvSpPr>
          <p:cNvPr id="29" name="Rectangle 28"/>
          <p:cNvSpPr/>
          <p:nvPr/>
        </p:nvSpPr>
        <p:spPr>
          <a:xfrm>
            <a:off x="8017666" y="2427880"/>
            <a:ext cx="1684948" cy="338554"/>
          </a:xfrm>
          <a:prstGeom prst="rect">
            <a:avLst/>
          </a:prstGeom>
        </p:spPr>
        <p:txBody>
          <a:bodyPr wrap="none">
            <a:spAutoFit/>
          </a:bodyPr>
          <a:lstStyle/>
          <a:p>
            <a:r>
              <a:rPr lang="en-US" sz="1600" dirty="0"/>
              <a:t>(projection of ray)</a:t>
            </a:r>
          </a:p>
        </p:txBody>
      </p:sp>
      <p:sp>
        <p:nvSpPr>
          <p:cNvPr id="30" name="Line 2"/>
          <p:cNvSpPr>
            <a:spLocks noChangeShapeType="1"/>
          </p:cNvSpPr>
          <p:nvPr/>
        </p:nvSpPr>
        <p:spPr bwMode="auto">
          <a:xfrm flipH="1" flipV="1">
            <a:off x="5246914" y="1469546"/>
            <a:ext cx="2982685" cy="1774369"/>
          </a:xfrm>
          <a:prstGeom prst="line">
            <a:avLst/>
          </a:prstGeom>
          <a:noFill/>
          <a:ln w="19050">
            <a:solidFill>
              <a:schemeClr val="tx1"/>
            </a:solidFill>
            <a:round/>
            <a:headEnd/>
            <a:tailEnd type="triangle" w="med" len="med"/>
          </a:ln>
        </p:spPr>
        <p:txBody>
          <a:bodyPr wrap="none" anchor="ctr"/>
          <a:lstStyle/>
          <a:p>
            <a:endParaRPr lang="en-US"/>
          </a:p>
        </p:txBody>
      </p:sp>
      <p:sp>
        <p:nvSpPr>
          <p:cNvPr id="31" name="Oval 24"/>
          <p:cNvSpPr>
            <a:spLocks noChangeArrowheads="1"/>
          </p:cNvSpPr>
          <p:nvPr/>
        </p:nvSpPr>
        <p:spPr bwMode="auto">
          <a:xfrm>
            <a:off x="7460383" y="2775866"/>
            <a:ext cx="76200" cy="762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sp>
        <p:nvSpPr>
          <p:cNvPr id="32" name="Oval 26"/>
          <p:cNvSpPr>
            <a:spLocks noChangeArrowheads="1"/>
          </p:cNvSpPr>
          <p:nvPr/>
        </p:nvSpPr>
        <p:spPr bwMode="auto">
          <a:xfrm>
            <a:off x="5721342" y="1719945"/>
            <a:ext cx="114300" cy="1143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pic>
        <p:nvPicPr>
          <p:cNvPr id="182274" name="Picture 2"/>
          <p:cNvPicPr>
            <a:picLocks noChangeAspect="1" noChangeArrowheads="1"/>
          </p:cNvPicPr>
          <p:nvPr/>
        </p:nvPicPr>
        <p:blipFill>
          <a:blip r:embed="rId8" cstate="print"/>
          <a:srcRect/>
          <a:stretch>
            <a:fillRect/>
          </a:stretch>
        </p:blipFill>
        <p:spPr bwMode="auto">
          <a:xfrm>
            <a:off x="4865007" y="4265753"/>
            <a:ext cx="304800" cy="304800"/>
          </a:xfrm>
          <a:prstGeom prst="rect">
            <a:avLst/>
          </a:prstGeom>
          <a:noFill/>
          <a:ln w="9525">
            <a:noFill/>
            <a:miter lim="800000"/>
            <a:headEnd/>
            <a:tailEnd/>
          </a:ln>
        </p:spPr>
      </p:pic>
      <p:pic>
        <p:nvPicPr>
          <p:cNvPr id="38" name="Picture 2"/>
          <p:cNvPicPr>
            <a:picLocks noChangeAspect="1" noChangeArrowheads="1"/>
          </p:cNvPicPr>
          <p:nvPr/>
        </p:nvPicPr>
        <p:blipFill>
          <a:blip r:embed="rId8" cstate="print"/>
          <a:srcRect/>
          <a:stretch>
            <a:fillRect/>
          </a:stretch>
        </p:blipFill>
        <p:spPr bwMode="auto">
          <a:xfrm>
            <a:off x="2482850" y="4692982"/>
            <a:ext cx="304800" cy="304800"/>
          </a:xfrm>
          <a:prstGeom prst="rect">
            <a:avLst/>
          </a:prstGeom>
          <a:noFill/>
          <a:ln w="9525">
            <a:noFill/>
            <a:miter lim="800000"/>
            <a:headEnd/>
            <a:tailEnd/>
          </a:ln>
        </p:spPr>
      </p:pic>
      <p:sp>
        <p:nvSpPr>
          <p:cNvPr id="39" name="TextBox 38"/>
          <p:cNvSpPr txBox="1"/>
          <p:nvPr/>
        </p:nvSpPr>
        <p:spPr>
          <a:xfrm>
            <a:off x="4267200" y="3581400"/>
            <a:ext cx="929742" cy="369332"/>
          </a:xfrm>
          <a:prstGeom prst="rect">
            <a:avLst/>
          </a:prstGeom>
          <a:noFill/>
        </p:spPr>
        <p:txBody>
          <a:bodyPr wrap="none" rtlCol="0">
            <a:spAutoFit/>
          </a:bodyPr>
          <a:lstStyle/>
          <a:p>
            <a:r>
              <a:rPr lang="en-US" dirty="0"/>
              <a:t>Image 1</a:t>
            </a:r>
          </a:p>
        </p:txBody>
      </p:sp>
      <p:sp>
        <p:nvSpPr>
          <p:cNvPr id="40" name="TextBox 39"/>
          <p:cNvSpPr txBox="1"/>
          <p:nvPr/>
        </p:nvSpPr>
        <p:spPr>
          <a:xfrm>
            <a:off x="7147458" y="3581400"/>
            <a:ext cx="929742" cy="369332"/>
          </a:xfrm>
          <a:prstGeom prst="rect">
            <a:avLst/>
          </a:prstGeom>
          <a:noFill/>
        </p:spPr>
        <p:txBody>
          <a:bodyPr wrap="none" rtlCol="0">
            <a:spAutoFit/>
          </a:bodyPr>
          <a:lstStyle/>
          <a:p>
            <a:r>
              <a:rPr lang="en-US" dirty="0"/>
              <a:t>Image 2</a:t>
            </a:r>
          </a:p>
        </p:txBody>
      </p:sp>
    </p:spTree>
    <p:extLst>
      <p:ext uri="{BB962C8B-B14F-4D97-AF65-F5344CB8AC3E}">
        <p14:creationId xmlns:p14="http://schemas.microsoft.com/office/powerpoint/2010/main" val="319774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22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2" cstate="print"/>
          <a:srcRect/>
          <a:stretch>
            <a:fillRect/>
          </a:stretch>
        </p:blipFill>
        <p:spPr bwMode="auto">
          <a:xfrm>
            <a:off x="4974774" y="3260620"/>
            <a:ext cx="304798" cy="249676"/>
          </a:xfrm>
          <a:prstGeom prst="rect">
            <a:avLst/>
          </a:prstGeom>
          <a:noFill/>
          <a:ln w="9525">
            <a:noFill/>
            <a:miter lim="800000"/>
            <a:headEnd/>
            <a:tailEnd/>
          </a:ln>
        </p:spPr>
      </p:pic>
      <p:pic>
        <p:nvPicPr>
          <p:cNvPr id="183299" name="Picture 3"/>
          <p:cNvPicPr>
            <a:picLocks noChangeAspect="1" noChangeArrowheads="1"/>
          </p:cNvPicPr>
          <p:nvPr/>
        </p:nvPicPr>
        <p:blipFill>
          <a:blip r:embed="rId3" cstate="print"/>
          <a:srcRect/>
          <a:stretch>
            <a:fillRect/>
          </a:stretch>
        </p:blipFill>
        <p:spPr bwMode="auto">
          <a:xfrm>
            <a:off x="6912429" y="3344928"/>
            <a:ext cx="304798" cy="233462"/>
          </a:xfrm>
          <a:prstGeom prst="rect">
            <a:avLst/>
          </a:prstGeom>
          <a:noFill/>
          <a:ln w="9525">
            <a:noFill/>
            <a:miter lim="800000"/>
            <a:headEnd/>
            <a:tailEnd/>
          </a:ln>
        </p:spPr>
      </p:pic>
      <p:pic>
        <p:nvPicPr>
          <p:cNvPr id="34" name="Picture 5"/>
          <p:cNvPicPr>
            <a:picLocks noChangeAspect="1" noChangeArrowheads="1"/>
          </p:cNvPicPr>
          <p:nvPr/>
        </p:nvPicPr>
        <p:blipFill>
          <a:blip r:embed="rId4" cstate="print"/>
          <a:srcRect/>
          <a:stretch>
            <a:fillRect/>
          </a:stretch>
        </p:blipFill>
        <p:spPr bwMode="auto">
          <a:xfrm>
            <a:off x="8331583" y="3125599"/>
            <a:ext cx="182570" cy="251034"/>
          </a:xfrm>
          <a:prstGeom prst="rect">
            <a:avLst/>
          </a:prstGeom>
          <a:noFill/>
          <a:ln w="9525">
            <a:noFill/>
            <a:miter lim="800000"/>
            <a:headEnd/>
            <a:tailEnd/>
          </a:ln>
        </p:spPr>
      </p:pic>
      <p:pic>
        <p:nvPicPr>
          <p:cNvPr id="35" name="Picture 7"/>
          <p:cNvPicPr>
            <a:picLocks noChangeAspect="1" noChangeArrowheads="1"/>
          </p:cNvPicPr>
          <p:nvPr/>
        </p:nvPicPr>
        <p:blipFill>
          <a:blip r:embed="rId5" cstate="print"/>
          <a:srcRect/>
          <a:stretch>
            <a:fillRect/>
          </a:stretch>
        </p:blipFill>
        <p:spPr bwMode="auto">
          <a:xfrm>
            <a:off x="7378656" y="2526063"/>
            <a:ext cx="193982" cy="236772"/>
          </a:xfrm>
          <a:prstGeom prst="rect">
            <a:avLst/>
          </a:prstGeom>
          <a:noFill/>
          <a:ln w="9525">
            <a:noFill/>
            <a:miter lim="800000"/>
            <a:headEnd/>
            <a:tailEnd/>
          </a:ln>
        </p:spPr>
      </p:pic>
      <p:pic>
        <p:nvPicPr>
          <p:cNvPr id="36" name="Picture 6"/>
          <p:cNvPicPr>
            <a:picLocks noChangeAspect="1" noChangeArrowheads="1"/>
          </p:cNvPicPr>
          <p:nvPr/>
        </p:nvPicPr>
        <p:blipFill>
          <a:blip r:embed="rId6" cstate="print"/>
          <a:srcRect/>
          <a:stretch>
            <a:fillRect/>
          </a:stretch>
        </p:blipFill>
        <p:spPr bwMode="auto">
          <a:xfrm>
            <a:off x="4459565" y="2474137"/>
            <a:ext cx="239624" cy="242478"/>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Fundamental matrix</a:t>
            </a:r>
          </a:p>
        </p:txBody>
      </p:sp>
      <p:sp>
        <p:nvSpPr>
          <p:cNvPr id="3" name="Content Placeholder 2"/>
          <p:cNvSpPr>
            <a:spLocks noGrp="1"/>
          </p:cNvSpPr>
          <p:nvPr>
            <p:ph idx="1"/>
          </p:nvPr>
        </p:nvSpPr>
        <p:spPr>
          <a:xfrm>
            <a:off x="1981200" y="4267201"/>
            <a:ext cx="8338457" cy="2373085"/>
          </a:xfrm>
        </p:spPr>
        <p:txBody>
          <a:bodyPr>
            <a:normAutofit/>
          </a:bodyPr>
          <a:lstStyle/>
          <a:p>
            <a:r>
              <a:rPr lang="en-US" sz="2400" dirty="0"/>
              <a:t>Two Special points: </a:t>
            </a:r>
            <a:r>
              <a:rPr lang="en-US" sz="2400" b="1" dirty="0"/>
              <a:t>e</a:t>
            </a:r>
            <a:r>
              <a:rPr lang="en-US" sz="2400" baseline="-25000" dirty="0"/>
              <a:t>1</a:t>
            </a:r>
            <a:r>
              <a:rPr lang="en-US" sz="2400" dirty="0"/>
              <a:t> and </a:t>
            </a:r>
            <a:r>
              <a:rPr lang="en-US" sz="2400" b="1" dirty="0"/>
              <a:t>e</a:t>
            </a:r>
            <a:r>
              <a:rPr lang="en-US" sz="2400" baseline="-25000" dirty="0"/>
              <a:t>2</a:t>
            </a:r>
            <a:r>
              <a:rPr lang="en-US" sz="2400" dirty="0"/>
              <a:t> (the </a:t>
            </a:r>
            <a:r>
              <a:rPr lang="en-US" sz="2400" i="1" dirty="0" err="1"/>
              <a:t>epipoles</a:t>
            </a:r>
            <a:r>
              <a:rPr lang="en-US" sz="2400" dirty="0"/>
              <a:t>): projection of one camera into the other</a:t>
            </a:r>
          </a:p>
        </p:txBody>
      </p:sp>
      <p:sp>
        <p:nvSpPr>
          <p:cNvPr id="6" name="Freeform 3"/>
          <p:cNvSpPr>
            <a:spLocks/>
          </p:cNvSpPr>
          <p:nvPr/>
        </p:nvSpPr>
        <p:spPr bwMode="auto">
          <a:xfrm>
            <a:off x="4178300" y="1785254"/>
            <a:ext cx="1219200" cy="2057400"/>
          </a:xfrm>
          <a:custGeom>
            <a:avLst/>
            <a:gdLst>
              <a:gd name="T0" fmla="*/ 0 w 768"/>
              <a:gd name="T1" fmla="*/ 0 h 1104"/>
              <a:gd name="T2" fmla="*/ 0 w 768"/>
              <a:gd name="T3" fmla="*/ 1341782 h 1104"/>
              <a:gd name="T4" fmla="*/ 1219200 w 768"/>
              <a:gd name="T5" fmla="*/ 2057400 h 1104"/>
              <a:gd name="T6" fmla="*/ 1219200 w 768"/>
              <a:gd name="T7" fmla="*/ 715617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rgbClr val="000000"/>
            </a:solidFill>
            <a:round/>
            <a:headEnd/>
            <a:tailEnd/>
          </a:ln>
        </p:spPr>
        <p:txBody>
          <a:bodyPr wrap="none" anchor="ctr"/>
          <a:lstStyle/>
          <a:p>
            <a:endParaRPr lang="en-US">
              <a:latin typeface="Calibri" pitchFamily="34" charset="0"/>
            </a:endParaRPr>
          </a:p>
        </p:txBody>
      </p:sp>
      <p:sp>
        <p:nvSpPr>
          <p:cNvPr id="7" name="Freeform 4"/>
          <p:cNvSpPr>
            <a:spLocks/>
          </p:cNvSpPr>
          <p:nvPr/>
        </p:nvSpPr>
        <p:spPr bwMode="auto">
          <a:xfrm flipH="1">
            <a:off x="6845300" y="1785254"/>
            <a:ext cx="1219200" cy="1981200"/>
          </a:xfrm>
          <a:custGeom>
            <a:avLst/>
            <a:gdLst>
              <a:gd name="T0" fmla="*/ 0 w 768"/>
              <a:gd name="T1" fmla="*/ 0 h 1104"/>
              <a:gd name="T2" fmla="*/ 0 w 768"/>
              <a:gd name="T3" fmla="*/ 1292087 h 1104"/>
              <a:gd name="T4" fmla="*/ 1219200 w 768"/>
              <a:gd name="T5" fmla="*/ 1981200 h 1104"/>
              <a:gd name="T6" fmla="*/ 1219200 w 768"/>
              <a:gd name="T7" fmla="*/ 689113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rgbClr val="000000"/>
            </a:solidFill>
            <a:round/>
            <a:headEnd/>
            <a:tailEnd/>
          </a:ln>
        </p:spPr>
        <p:txBody>
          <a:bodyPr wrap="none" anchor="ctr"/>
          <a:lstStyle/>
          <a:p>
            <a:endParaRPr lang="en-US">
              <a:latin typeface="Calibri" pitchFamily="34" charset="0"/>
            </a:endParaRPr>
          </a:p>
        </p:txBody>
      </p:sp>
      <p:sp>
        <p:nvSpPr>
          <p:cNvPr id="8" name="Line 5"/>
          <p:cNvSpPr>
            <a:spLocks noChangeShapeType="1"/>
          </p:cNvSpPr>
          <p:nvPr/>
        </p:nvSpPr>
        <p:spPr bwMode="auto">
          <a:xfrm flipV="1">
            <a:off x="4027714" y="1328054"/>
            <a:ext cx="2284186" cy="1915863"/>
          </a:xfrm>
          <a:prstGeom prst="line">
            <a:avLst/>
          </a:prstGeom>
          <a:noFill/>
          <a:ln w="19050">
            <a:solidFill>
              <a:schemeClr val="tx1"/>
            </a:solidFill>
            <a:round/>
            <a:headEnd/>
            <a:tailEnd type="triangle" w="med" len="med"/>
          </a:ln>
        </p:spPr>
        <p:txBody>
          <a:bodyPr wrap="none" anchor="ctr"/>
          <a:lstStyle/>
          <a:p>
            <a:endParaRPr lang="en-US"/>
          </a:p>
        </p:txBody>
      </p:sp>
      <p:sp>
        <p:nvSpPr>
          <p:cNvPr id="9" name="Oval 8"/>
          <p:cNvSpPr>
            <a:spLocks noChangeArrowheads="1"/>
          </p:cNvSpPr>
          <p:nvPr/>
        </p:nvSpPr>
        <p:spPr bwMode="auto">
          <a:xfrm>
            <a:off x="3960609" y="3167763"/>
            <a:ext cx="130582" cy="130582"/>
          </a:xfrm>
          <a:prstGeom prst="ellipse">
            <a:avLst/>
          </a:prstGeom>
          <a:solidFill>
            <a:srgbClr val="000000"/>
          </a:solidFill>
          <a:ln w="12700">
            <a:solidFill>
              <a:schemeClr val="tx1">
                <a:lumMod val="95000"/>
                <a:lumOff val="5000"/>
              </a:schemeClr>
            </a:solidFill>
            <a:round/>
            <a:headEnd/>
            <a:tailEnd/>
          </a:ln>
        </p:spPr>
        <p:txBody>
          <a:bodyPr wrap="none" anchor="ctr"/>
          <a:lstStyle/>
          <a:p>
            <a:pPr>
              <a:defRPr/>
            </a:pPr>
            <a:endParaRPr lang="en-US"/>
          </a:p>
        </p:txBody>
      </p:sp>
      <p:sp>
        <p:nvSpPr>
          <p:cNvPr id="10" name="Oval 9"/>
          <p:cNvSpPr>
            <a:spLocks noChangeArrowheads="1"/>
          </p:cNvSpPr>
          <p:nvPr/>
        </p:nvSpPr>
        <p:spPr bwMode="auto">
          <a:xfrm>
            <a:off x="8151609" y="3167763"/>
            <a:ext cx="130582" cy="130582"/>
          </a:xfrm>
          <a:prstGeom prst="ellipse">
            <a:avLst/>
          </a:prstGeom>
          <a:solidFill>
            <a:srgbClr val="000000"/>
          </a:solidFill>
          <a:ln w="12700">
            <a:solidFill>
              <a:schemeClr val="tx1">
                <a:lumMod val="95000"/>
                <a:lumOff val="5000"/>
              </a:schemeClr>
            </a:solidFill>
            <a:round/>
            <a:headEnd/>
            <a:tailEnd/>
          </a:ln>
        </p:spPr>
        <p:txBody>
          <a:bodyPr wrap="none" anchor="ctr"/>
          <a:lstStyle/>
          <a:p>
            <a:pPr>
              <a:defRPr/>
            </a:pPr>
            <a:endParaRPr lang="en-US"/>
          </a:p>
        </p:txBody>
      </p:sp>
      <p:grpSp>
        <p:nvGrpSpPr>
          <p:cNvPr id="4" name="Group 11"/>
          <p:cNvGrpSpPr>
            <a:grpSpLocks/>
          </p:cNvGrpSpPr>
          <p:nvPr/>
        </p:nvGrpSpPr>
        <p:grpSpPr bwMode="auto">
          <a:xfrm>
            <a:off x="4025901" y="1785254"/>
            <a:ext cx="4191000" cy="1447800"/>
            <a:chOff x="1296" y="2352"/>
            <a:chExt cx="2640" cy="912"/>
          </a:xfrm>
        </p:grpSpPr>
        <p:grpSp>
          <p:nvGrpSpPr>
            <p:cNvPr id="5" name="Group 12"/>
            <p:cNvGrpSpPr>
              <a:grpSpLocks/>
            </p:cNvGrpSpPr>
            <p:nvPr/>
          </p:nvGrpSpPr>
          <p:grpSpPr bwMode="auto">
            <a:xfrm>
              <a:off x="1296" y="2352"/>
              <a:ext cx="2640" cy="912"/>
              <a:chOff x="1296" y="1872"/>
              <a:chExt cx="2640" cy="912"/>
            </a:xfrm>
          </p:grpSpPr>
          <p:sp>
            <p:nvSpPr>
              <p:cNvPr id="14" name="Freeform 13"/>
              <p:cNvSpPr>
                <a:spLocks/>
              </p:cNvSpPr>
              <p:nvPr/>
            </p:nvSpPr>
            <p:spPr bwMode="auto">
              <a:xfrm>
                <a:off x="1296" y="1872"/>
                <a:ext cx="2640" cy="912"/>
              </a:xfrm>
              <a:custGeom>
                <a:avLst/>
                <a:gdLst>
                  <a:gd name="T0" fmla="*/ 0 w 2640"/>
                  <a:gd name="T1" fmla="*/ 912 h 912"/>
                  <a:gd name="T2" fmla="*/ 2640 w 2640"/>
                  <a:gd name="T3" fmla="*/ 912 h 912"/>
                  <a:gd name="T4" fmla="*/ 1104 w 2640"/>
                  <a:gd name="T5" fmla="*/ 0 h 912"/>
                  <a:gd name="T6" fmla="*/ 0 w 2640"/>
                  <a:gd name="T7" fmla="*/ 912 h 912"/>
                  <a:gd name="T8" fmla="*/ 0 60000 65536"/>
                  <a:gd name="T9" fmla="*/ 0 60000 65536"/>
                  <a:gd name="T10" fmla="*/ 0 60000 65536"/>
                  <a:gd name="T11" fmla="*/ 0 60000 65536"/>
                  <a:gd name="T12" fmla="*/ 0 w 2640"/>
                  <a:gd name="T13" fmla="*/ 0 h 912"/>
                  <a:gd name="T14" fmla="*/ 2640 w 2640"/>
                  <a:gd name="T15" fmla="*/ 912 h 912"/>
                </a:gdLst>
                <a:ahLst/>
                <a:cxnLst>
                  <a:cxn ang="T8">
                    <a:pos x="T0" y="T1"/>
                  </a:cxn>
                  <a:cxn ang="T9">
                    <a:pos x="T2" y="T3"/>
                  </a:cxn>
                  <a:cxn ang="T10">
                    <a:pos x="T4" y="T5"/>
                  </a:cxn>
                  <a:cxn ang="T11">
                    <a:pos x="T6" y="T7"/>
                  </a:cxn>
                </a:cxnLst>
                <a:rect l="T12" t="T13" r="T14" b="T15"/>
                <a:pathLst>
                  <a:path w="2640" h="912">
                    <a:moveTo>
                      <a:pt x="0" y="912"/>
                    </a:moveTo>
                    <a:lnTo>
                      <a:pt x="2640" y="912"/>
                    </a:lnTo>
                    <a:lnTo>
                      <a:pt x="1104" y="0"/>
                    </a:lnTo>
                    <a:lnTo>
                      <a:pt x="0" y="912"/>
                    </a:lnTo>
                    <a:close/>
                  </a:path>
                </a:pathLst>
              </a:custGeom>
              <a:solidFill>
                <a:srgbClr val="808080"/>
              </a:solidFill>
              <a:ln w="12700">
                <a:solidFill>
                  <a:schemeClr val="tx1"/>
                </a:solidFill>
                <a:round/>
                <a:headEnd/>
                <a:tailEnd/>
              </a:ln>
            </p:spPr>
            <p:txBody>
              <a:bodyPr wrap="none" anchor="ctr"/>
              <a:lstStyle/>
              <a:p>
                <a:endParaRPr lang="en-US">
                  <a:latin typeface="Calibri" pitchFamily="34" charset="0"/>
                </a:endParaRPr>
              </a:p>
            </p:txBody>
          </p:sp>
          <p:sp>
            <p:nvSpPr>
              <p:cNvPr id="15" name="Line 14"/>
              <p:cNvSpPr>
                <a:spLocks noChangeShapeType="1"/>
              </p:cNvSpPr>
              <p:nvPr/>
            </p:nvSpPr>
            <p:spPr bwMode="auto">
              <a:xfrm flipH="1">
                <a:off x="3072" y="2304"/>
                <a:ext cx="8" cy="480"/>
              </a:xfrm>
              <a:prstGeom prst="line">
                <a:avLst/>
              </a:prstGeom>
              <a:noFill/>
              <a:ln w="19050">
                <a:solidFill>
                  <a:srgbClr val="000000"/>
                </a:solidFill>
                <a:round/>
                <a:headEnd/>
                <a:tailEnd/>
              </a:ln>
            </p:spPr>
            <p:txBody>
              <a:bodyPr wrap="none" anchor="ctr"/>
              <a:lstStyle/>
              <a:p>
                <a:endParaRPr lang="en-US"/>
              </a:p>
            </p:txBody>
          </p:sp>
          <p:sp>
            <p:nvSpPr>
              <p:cNvPr id="16" name="Line 15"/>
              <p:cNvSpPr>
                <a:spLocks noChangeShapeType="1"/>
              </p:cNvSpPr>
              <p:nvPr/>
            </p:nvSpPr>
            <p:spPr bwMode="auto">
              <a:xfrm>
                <a:off x="2160" y="2304"/>
                <a:ext cx="0" cy="480"/>
              </a:xfrm>
              <a:prstGeom prst="line">
                <a:avLst/>
              </a:prstGeom>
              <a:noFill/>
              <a:ln w="19050">
                <a:solidFill>
                  <a:srgbClr val="000000"/>
                </a:solidFill>
                <a:round/>
                <a:headEnd/>
                <a:tailEnd/>
              </a:ln>
            </p:spPr>
            <p:txBody>
              <a:bodyPr wrap="none" anchor="ctr"/>
              <a:lstStyle/>
              <a:p>
                <a:endParaRPr lang="en-US"/>
              </a:p>
            </p:txBody>
          </p:sp>
          <p:sp>
            <p:nvSpPr>
              <p:cNvPr id="17" name="Line 27"/>
              <p:cNvSpPr>
                <a:spLocks noChangeShapeType="1"/>
              </p:cNvSpPr>
              <p:nvPr/>
            </p:nvSpPr>
            <p:spPr bwMode="auto">
              <a:xfrm flipH="1" flipV="1">
                <a:off x="1968" y="2208"/>
                <a:ext cx="200" cy="115"/>
              </a:xfrm>
              <a:prstGeom prst="line">
                <a:avLst/>
              </a:prstGeom>
              <a:noFill/>
              <a:ln w="19050">
                <a:solidFill>
                  <a:srgbClr val="000000"/>
                </a:solidFill>
                <a:round/>
                <a:headEnd/>
                <a:tailEnd/>
              </a:ln>
            </p:spPr>
            <p:txBody>
              <a:bodyPr wrap="none" anchor="ctr"/>
              <a:lstStyle/>
              <a:p>
                <a:endParaRPr lang="en-US"/>
              </a:p>
            </p:txBody>
          </p:sp>
        </p:grpSp>
        <p:sp>
          <p:nvSpPr>
            <p:cNvPr id="13" name="Text Box 17"/>
            <p:cNvSpPr txBox="1">
              <a:spLocks noChangeArrowheads="1"/>
            </p:cNvSpPr>
            <p:nvPr/>
          </p:nvSpPr>
          <p:spPr bwMode="auto">
            <a:xfrm flipH="1">
              <a:off x="2156" y="2849"/>
              <a:ext cx="909" cy="213"/>
            </a:xfrm>
            <a:prstGeom prst="rect">
              <a:avLst/>
            </a:prstGeom>
            <a:noFill/>
            <a:ln w="12700">
              <a:noFill/>
              <a:miter lim="800000"/>
              <a:headEnd/>
              <a:tailEnd/>
            </a:ln>
          </p:spPr>
          <p:txBody>
            <a:bodyPr wrap="none" anchor="ctr">
              <a:spAutoFit/>
            </a:bodyPr>
            <a:lstStyle/>
            <a:p>
              <a:pPr algn="ctr"/>
              <a:r>
                <a:rPr lang="en-US" sz="1600" b="1">
                  <a:solidFill>
                    <a:schemeClr val="bg1"/>
                  </a:solidFill>
                </a:rPr>
                <a:t>epipolar plane</a:t>
              </a:r>
            </a:p>
          </p:txBody>
        </p:sp>
      </p:grpSp>
      <p:sp>
        <p:nvSpPr>
          <p:cNvPr id="18" name="Line 19"/>
          <p:cNvSpPr>
            <a:spLocks noChangeShapeType="1"/>
          </p:cNvSpPr>
          <p:nvPr/>
        </p:nvSpPr>
        <p:spPr bwMode="auto">
          <a:xfrm flipV="1">
            <a:off x="6858000" y="2318654"/>
            <a:ext cx="1219200" cy="1066800"/>
          </a:xfrm>
          <a:prstGeom prst="line">
            <a:avLst/>
          </a:prstGeom>
          <a:noFill/>
          <a:ln w="19050">
            <a:solidFill>
              <a:schemeClr val="tx1"/>
            </a:solidFill>
            <a:round/>
            <a:headEnd/>
            <a:tailEnd/>
          </a:ln>
        </p:spPr>
        <p:txBody>
          <a:bodyPr wrap="none" anchor="ctr"/>
          <a:lstStyle/>
          <a:p>
            <a:endParaRPr lang="en-US"/>
          </a:p>
        </p:txBody>
      </p:sp>
      <p:sp>
        <p:nvSpPr>
          <p:cNvPr id="19" name="Text Box 20"/>
          <p:cNvSpPr txBox="1">
            <a:spLocks noChangeArrowheads="1"/>
          </p:cNvSpPr>
          <p:nvPr/>
        </p:nvSpPr>
        <p:spPr bwMode="auto">
          <a:xfrm>
            <a:off x="8049078" y="2155371"/>
            <a:ext cx="1530350" cy="366713"/>
          </a:xfrm>
          <a:prstGeom prst="rect">
            <a:avLst/>
          </a:prstGeom>
          <a:noFill/>
          <a:ln w="12700">
            <a:noFill/>
            <a:miter lim="800000"/>
            <a:headEnd/>
            <a:tailEnd/>
          </a:ln>
          <a:effectLst/>
        </p:spPr>
        <p:txBody>
          <a:bodyPr wrap="none" anchor="ctr">
            <a:spAutoFit/>
            <a:flatTx/>
          </a:bodyPr>
          <a:lstStyle/>
          <a:p>
            <a:pPr algn="ctr">
              <a:defRPr/>
            </a:pPr>
            <a:r>
              <a:rPr lang="en-US" b="1" dirty="0" err="1">
                <a:solidFill>
                  <a:schemeClr val="tx2"/>
                </a:solidFill>
                <a:effectLst>
                  <a:outerShdw blurRad="38100" dist="38100" dir="2700000" algn="tl">
                    <a:srgbClr val="C0C0C0"/>
                  </a:outerShdw>
                </a:effectLst>
                <a:latin typeface="Arial" charset="0"/>
              </a:rPr>
              <a:t>epipolar</a:t>
            </a:r>
            <a:r>
              <a:rPr lang="en-US" b="1" dirty="0">
                <a:solidFill>
                  <a:schemeClr val="tx2"/>
                </a:solidFill>
                <a:effectLst>
                  <a:outerShdw blurRad="38100" dist="38100" dir="2700000" algn="tl">
                    <a:srgbClr val="C0C0C0"/>
                  </a:outerShdw>
                </a:effectLst>
                <a:latin typeface="Arial" charset="0"/>
              </a:rPr>
              <a:t> line</a:t>
            </a:r>
          </a:p>
        </p:txBody>
      </p:sp>
      <p:grpSp>
        <p:nvGrpSpPr>
          <p:cNvPr id="11" name="Group 21"/>
          <p:cNvGrpSpPr>
            <a:grpSpLocks/>
          </p:cNvGrpSpPr>
          <p:nvPr/>
        </p:nvGrpSpPr>
        <p:grpSpPr bwMode="auto">
          <a:xfrm>
            <a:off x="2635250" y="2332942"/>
            <a:ext cx="2774950" cy="1052512"/>
            <a:chOff x="420" y="2217"/>
            <a:chExt cx="1748" cy="663"/>
          </a:xfrm>
        </p:grpSpPr>
        <p:sp>
          <p:nvSpPr>
            <p:cNvPr id="21" name="Text Box 22"/>
            <p:cNvSpPr txBox="1">
              <a:spLocks noChangeArrowheads="1"/>
            </p:cNvSpPr>
            <p:nvPr/>
          </p:nvSpPr>
          <p:spPr bwMode="auto">
            <a:xfrm flipH="1">
              <a:off x="420" y="2217"/>
              <a:ext cx="964" cy="231"/>
            </a:xfrm>
            <a:prstGeom prst="rect">
              <a:avLst/>
            </a:prstGeom>
            <a:noFill/>
            <a:ln w="12700">
              <a:noFill/>
              <a:miter lim="800000"/>
              <a:headEnd/>
              <a:tailEnd/>
            </a:ln>
            <a:effectLst/>
          </p:spPr>
          <p:txBody>
            <a:bodyPr wrap="none" anchor="ctr">
              <a:spAutoFit/>
              <a:flatTx/>
            </a:bodyPr>
            <a:lstStyle/>
            <a:p>
              <a:pPr algn="ctr">
                <a:defRPr/>
              </a:pPr>
              <a:r>
                <a:rPr lang="en-US" b="1">
                  <a:solidFill>
                    <a:schemeClr val="tx2"/>
                  </a:solidFill>
                  <a:effectLst>
                    <a:outerShdw blurRad="38100" dist="38100" dir="2700000" algn="tl">
                      <a:srgbClr val="C0C0C0"/>
                    </a:outerShdw>
                  </a:effectLst>
                  <a:latin typeface="Arial" charset="0"/>
                </a:rPr>
                <a:t>epipolar line</a:t>
              </a:r>
            </a:p>
          </p:txBody>
        </p:sp>
        <p:sp>
          <p:nvSpPr>
            <p:cNvPr id="22" name="Line 23"/>
            <p:cNvSpPr>
              <a:spLocks noChangeShapeType="1"/>
            </p:cNvSpPr>
            <p:nvPr/>
          </p:nvSpPr>
          <p:spPr bwMode="auto">
            <a:xfrm flipH="1" flipV="1">
              <a:off x="1392" y="2304"/>
              <a:ext cx="776" cy="576"/>
            </a:xfrm>
            <a:prstGeom prst="line">
              <a:avLst/>
            </a:prstGeom>
            <a:noFill/>
            <a:ln w="19050">
              <a:solidFill>
                <a:schemeClr val="tx1"/>
              </a:solidFill>
              <a:round/>
              <a:headEnd/>
              <a:tailEnd/>
            </a:ln>
          </p:spPr>
          <p:txBody>
            <a:bodyPr wrap="none" anchor="ctr"/>
            <a:lstStyle/>
            <a:p>
              <a:endParaRPr lang="en-US"/>
            </a:p>
          </p:txBody>
        </p:sp>
      </p:grpSp>
      <p:sp>
        <p:nvSpPr>
          <p:cNvPr id="23" name="Oval 25"/>
          <p:cNvSpPr>
            <a:spLocks noChangeArrowheads="1"/>
          </p:cNvSpPr>
          <p:nvPr/>
        </p:nvSpPr>
        <p:spPr bwMode="auto">
          <a:xfrm>
            <a:off x="4549775" y="2737754"/>
            <a:ext cx="76200" cy="762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sp>
        <p:nvSpPr>
          <p:cNvPr id="24" name="Line 16"/>
          <p:cNvSpPr>
            <a:spLocks noChangeShapeType="1"/>
          </p:cNvSpPr>
          <p:nvPr/>
        </p:nvSpPr>
        <p:spPr bwMode="auto">
          <a:xfrm flipH="1">
            <a:off x="6845300" y="2158318"/>
            <a:ext cx="546100" cy="312737"/>
          </a:xfrm>
          <a:prstGeom prst="line">
            <a:avLst/>
          </a:prstGeom>
          <a:noFill/>
          <a:ln w="19050">
            <a:solidFill>
              <a:srgbClr val="000000"/>
            </a:solidFill>
            <a:round/>
            <a:headEnd/>
            <a:tailEnd/>
          </a:ln>
        </p:spPr>
        <p:txBody>
          <a:bodyPr wrap="none" anchor="ctr"/>
          <a:lstStyle/>
          <a:p>
            <a:endParaRPr lang="en-US"/>
          </a:p>
        </p:txBody>
      </p:sp>
      <p:sp>
        <p:nvSpPr>
          <p:cNvPr id="27" name="TextBox 26"/>
          <p:cNvSpPr txBox="1"/>
          <p:nvPr/>
        </p:nvSpPr>
        <p:spPr>
          <a:xfrm>
            <a:off x="3646712" y="2971760"/>
            <a:ext cx="367408" cy="523220"/>
          </a:xfrm>
          <a:prstGeom prst="rect">
            <a:avLst/>
          </a:prstGeom>
          <a:noFill/>
        </p:spPr>
        <p:txBody>
          <a:bodyPr wrap="none" rtlCol="0">
            <a:spAutoFit/>
          </a:bodyPr>
          <a:lstStyle/>
          <a:p>
            <a:r>
              <a:rPr lang="en-US" sz="2800" b="1" dirty="0"/>
              <a:t>0</a:t>
            </a:r>
            <a:endParaRPr lang="en-US" sz="2800" baseline="-25000" dirty="0"/>
          </a:p>
        </p:txBody>
      </p:sp>
      <p:sp>
        <p:nvSpPr>
          <p:cNvPr id="29" name="Rectangle 28"/>
          <p:cNvSpPr/>
          <p:nvPr/>
        </p:nvSpPr>
        <p:spPr>
          <a:xfrm>
            <a:off x="8017666" y="2427880"/>
            <a:ext cx="1684948" cy="338554"/>
          </a:xfrm>
          <a:prstGeom prst="rect">
            <a:avLst/>
          </a:prstGeom>
        </p:spPr>
        <p:txBody>
          <a:bodyPr wrap="none">
            <a:spAutoFit/>
          </a:bodyPr>
          <a:lstStyle/>
          <a:p>
            <a:r>
              <a:rPr lang="en-US" sz="1600" dirty="0"/>
              <a:t>(projection of ray)</a:t>
            </a:r>
          </a:p>
        </p:txBody>
      </p:sp>
      <p:sp>
        <p:nvSpPr>
          <p:cNvPr id="30" name="Line 2"/>
          <p:cNvSpPr>
            <a:spLocks noChangeShapeType="1"/>
          </p:cNvSpPr>
          <p:nvPr/>
        </p:nvSpPr>
        <p:spPr bwMode="auto">
          <a:xfrm flipH="1" flipV="1">
            <a:off x="5246914" y="1469546"/>
            <a:ext cx="2982685" cy="1774369"/>
          </a:xfrm>
          <a:prstGeom prst="line">
            <a:avLst/>
          </a:prstGeom>
          <a:noFill/>
          <a:ln w="19050">
            <a:solidFill>
              <a:schemeClr val="tx1"/>
            </a:solidFill>
            <a:round/>
            <a:headEnd/>
            <a:tailEnd type="triangle" w="med" len="med"/>
          </a:ln>
        </p:spPr>
        <p:txBody>
          <a:bodyPr wrap="none" anchor="ctr"/>
          <a:lstStyle/>
          <a:p>
            <a:endParaRPr lang="en-US"/>
          </a:p>
        </p:txBody>
      </p:sp>
      <p:sp>
        <p:nvSpPr>
          <p:cNvPr id="31" name="Oval 24"/>
          <p:cNvSpPr>
            <a:spLocks noChangeArrowheads="1"/>
          </p:cNvSpPr>
          <p:nvPr/>
        </p:nvSpPr>
        <p:spPr bwMode="auto">
          <a:xfrm>
            <a:off x="7460383" y="2775866"/>
            <a:ext cx="76200" cy="762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sp>
        <p:nvSpPr>
          <p:cNvPr id="32" name="Oval 26"/>
          <p:cNvSpPr>
            <a:spLocks noChangeArrowheads="1"/>
          </p:cNvSpPr>
          <p:nvPr/>
        </p:nvSpPr>
        <p:spPr bwMode="auto">
          <a:xfrm>
            <a:off x="5721342" y="1719945"/>
            <a:ext cx="114300" cy="1143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sp>
        <p:nvSpPr>
          <p:cNvPr id="39" name="Oval 25"/>
          <p:cNvSpPr>
            <a:spLocks noChangeArrowheads="1"/>
          </p:cNvSpPr>
          <p:nvPr/>
        </p:nvSpPr>
        <p:spPr bwMode="auto">
          <a:xfrm>
            <a:off x="5126286" y="3150975"/>
            <a:ext cx="142402" cy="142402"/>
          </a:xfrm>
          <a:prstGeom prst="ellipse">
            <a:avLst/>
          </a:prstGeom>
          <a:solidFill>
            <a:srgbClr val="3333FF"/>
          </a:solidFill>
          <a:ln w="12700">
            <a:solidFill>
              <a:srgbClr val="000000"/>
            </a:solidFill>
            <a:round/>
            <a:headEnd/>
            <a:tailEnd/>
          </a:ln>
        </p:spPr>
        <p:txBody>
          <a:bodyPr wrap="none" anchor="ctr"/>
          <a:lstStyle/>
          <a:p>
            <a:endParaRPr lang="en-US">
              <a:latin typeface="Calibri" pitchFamily="34" charset="0"/>
            </a:endParaRPr>
          </a:p>
        </p:txBody>
      </p:sp>
      <p:sp>
        <p:nvSpPr>
          <p:cNvPr id="40" name="Oval 25"/>
          <p:cNvSpPr>
            <a:spLocks noChangeArrowheads="1"/>
          </p:cNvSpPr>
          <p:nvPr/>
        </p:nvSpPr>
        <p:spPr bwMode="auto">
          <a:xfrm>
            <a:off x="6965972" y="3172747"/>
            <a:ext cx="142402" cy="142402"/>
          </a:xfrm>
          <a:prstGeom prst="ellipse">
            <a:avLst/>
          </a:prstGeom>
          <a:solidFill>
            <a:srgbClr val="3333FF"/>
          </a:solidFill>
          <a:ln w="12700">
            <a:solidFill>
              <a:srgbClr val="000000"/>
            </a:solidFill>
            <a:round/>
            <a:headEnd/>
            <a:tailEnd/>
          </a:ln>
        </p:spPr>
        <p:txBody>
          <a:bodyPr wrap="none" anchor="ctr"/>
          <a:lstStyle/>
          <a:p>
            <a:endParaRPr lang="en-US">
              <a:latin typeface="Calibri" pitchFamily="34" charset="0"/>
            </a:endParaRPr>
          </a:p>
        </p:txBody>
      </p:sp>
    </p:spTree>
    <p:extLst>
      <p:ext uri="{BB962C8B-B14F-4D97-AF65-F5344CB8AC3E}">
        <p14:creationId xmlns:p14="http://schemas.microsoft.com/office/powerpoint/2010/main" val="320420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298"/>
                                        </p:tgtEl>
                                        <p:attrNameLst>
                                          <p:attrName>style.visibility</p:attrName>
                                        </p:attrNameLst>
                                      </p:cBhvr>
                                      <p:to>
                                        <p:strVal val="visible"/>
                                      </p:to>
                                    </p:set>
                                    <p:animEffect transition="in" filter="fade">
                                      <p:cBhvr>
                                        <p:cTn id="7" dur="500"/>
                                        <p:tgtEl>
                                          <p:spTgt spid="183298"/>
                                        </p:tgtEl>
                                      </p:cBhvr>
                                    </p:animEffect>
                                  </p:childTnLst>
                                </p:cTn>
                              </p:par>
                              <p:par>
                                <p:cTn id="8" presetID="10" presetClass="entr" presetSubtype="0" fill="hold" nodeType="withEffect">
                                  <p:stCondLst>
                                    <p:cond delay="0"/>
                                  </p:stCondLst>
                                  <p:childTnLst>
                                    <p:set>
                                      <p:cBhvr>
                                        <p:cTn id="9" dur="1" fill="hold">
                                          <p:stCondLst>
                                            <p:cond delay="0"/>
                                          </p:stCondLst>
                                        </p:cTn>
                                        <p:tgtEl>
                                          <p:spTgt spid="183299"/>
                                        </p:tgtEl>
                                        <p:attrNameLst>
                                          <p:attrName>style.visibility</p:attrName>
                                        </p:attrNameLst>
                                      </p:cBhvr>
                                      <p:to>
                                        <p:strVal val="visible"/>
                                      </p:to>
                                    </p:set>
                                    <p:animEffect transition="in" filter="fade">
                                      <p:cBhvr>
                                        <p:cTn id="10" dur="500"/>
                                        <p:tgtEl>
                                          <p:spTgt spid="18329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9"/>
          <p:cNvGrpSpPr/>
          <p:nvPr/>
        </p:nvGrpSpPr>
        <p:grpSpPr>
          <a:xfrm>
            <a:off x="7020889" y="2318656"/>
            <a:ext cx="76200" cy="1360714"/>
            <a:chOff x="5496889" y="2318656"/>
            <a:chExt cx="76200" cy="1360714"/>
          </a:xfrm>
        </p:grpSpPr>
        <p:sp>
          <p:nvSpPr>
            <p:cNvPr id="41" name="Line 23"/>
            <p:cNvSpPr>
              <a:spLocks noChangeShapeType="1"/>
            </p:cNvSpPr>
            <p:nvPr/>
          </p:nvSpPr>
          <p:spPr bwMode="auto">
            <a:xfrm flipV="1">
              <a:off x="5497281" y="2318656"/>
              <a:ext cx="65317" cy="1360714"/>
            </a:xfrm>
            <a:prstGeom prst="line">
              <a:avLst/>
            </a:prstGeom>
            <a:noFill/>
            <a:ln w="19050">
              <a:solidFill>
                <a:schemeClr val="tx1"/>
              </a:solidFill>
              <a:round/>
              <a:headEnd/>
              <a:tailEnd/>
            </a:ln>
          </p:spPr>
          <p:txBody>
            <a:bodyPr wrap="none" anchor="ctr"/>
            <a:lstStyle/>
            <a:p>
              <a:endParaRPr lang="en-US"/>
            </a:p>
          </p:txBody>
        </p:sp>
        <p:sp>
          <p:nvSpPr>
            <p:cNvPr id="43" name="Oval 25"/>
            <p:cNvSpPr>
              <a:spLocks noChangeArrowheads="1"/>
            </p:cNvSpPr>
            <p:nvPr/>
          </p:nvSpPr>
          <p:spPr bwMode="auto">
            <a:xfrm>
              <a:off x="5496889" y="2705088"/>
              <a:ext cx="76200" cy="76200"/>
            </a:xfrm>
            <a:prstGeom prst="ellipse">
              <a:avLst/>
            </a:prstGeom>
            <a:solidFill>
              <a:srgbClr val="FFC000"/>
            </a:solidFill>
            <a:ln w="12700">
              <a:solidFill>
                <a:srgbClr val="000000"/>
              </a:solidFill>
              <a:round/>
              <a:headEnd/>
              <a:tailEnd/>
            </a:ln>
          </p:spPr>
          <p:txBody>
            <a:bodyPr wrap="none" anchor="ctr"/>
            <a:lstStyle/>
            <a:p>
              <a:endParaRPr lang="en-US">
                <a:latin typeface="Calibri" pitchFamily="34" charset="0"/>
              </a:endParaRPr>
            </a:p>
          </p:txBody>
        </p:sp>
      </p:grpSp>
      <p:grpSp>
        <p:nvGrpSpPr>
          <p:cNvPr id="5" name="Group 50"/>
          <p:cNvGrpSpPr/>
          <p:nvPr/>
        </p:nvGrpSpPr>
        <p:grpSpPr>
          <a:xfrm>
            <a:off x="6858000" y="3194954"/>
            <a:ext cx="979714" cy="76200"/>
            <a:chOff x="5334000" y="3194954"/>
            <a:chExt cx="979714" cy="76200"/>
          </a:xfrm>
        </p:grpSpPr>
        <p:sp>
          <p:nvSpPr>
            <p:cNvPr id="45" name="Line 19"/>
            <p:cNvSpPr>
              <a:spLocks noChangeShapeType="1"/>
            </p:cNvSpPr>
            <p:nvPr/>
          </p:nvSpPr>
          <p:spPr bwMode="auto">
            <a:xfrm flipV="1">
              <a:off x="5334000" y="3222171"/>
              <a:ext cx="979714" cy="21772"/>
            </a:xfrm>
            <a:prstGeom prst="line">
              <a:avLst/>
            </a:prstGeom>
            <a:noFill/>
            <a:ln w="19050">
              <a:solidFill>
                <a:schemeClr val="tx1"/>
              </a:solidFill>
              <a:round/>
              <a:headEnd/>
              <a:tailEnd/>
            </a:ln>
          </p:spPr>
          <p:txBody>
            <a:bodyPr wrap="none" anchor="ctr"/>
            <a:lstStyle/>
            <a:p>
              <a:endParaRPr lang="en-US"/>
            </a:p>
          </p:txBody>
        </p:sp>
        <p:sp>
          <p:nvSpPr>
            <p:cNvPr id="47" name="Oval 25"/>
            <p:cNvSpPr>
              <a:spLocks noChangeArrowheads="1"/>
            </p:cNvSpPr>
            <p:nvPr/>
          </p:nvSpPr>
          <p:spPr bwMode="auto">
            <a:xfrm>
              <a:off x="5823465" y="3194954"/>
              <a:ext cx="76200" cy="76200"/>
            </a:xfrm>
            <a:prstGeom prst="ellipse">
              <a:avLst/>
            </a:prstGeom>
            <a:solidFill>
              <a:srgbClr val="00FF00"/>
            </a:solidFill>
            <a:ln w="12700">
              <a:solidFill>
                <a:srgbClr val="000000"/>
              </a:solidFill>
              <a:round/>
              <a:headEnd/>
              <a:tailEnd/>
            </a:ln>
          </p:spPr>
          <p:txBody>
            <a:bodyPr wrap="none" anchor="ctr"/>
            <a:lstStyle/>
            <a:p>
              <a:endParaRPr lang="en-US">
                <a:latin typeface="Calibri" pitchFamily="34" charset="0"/>
              </a:endParaRPr>
            </a:p>
          </p:txBody>
        </p:sp>
      </p:grpSp>
      <p:grpSp>
        <p:nvGrpSpPr>
          <p:cNvPr id="8" name="Group 47"/>
          <p:cNvGrpSpPr/>
          <p:nvPr/>
        </p:nvGrpSpPr>
        <p:grpSpPr>
          <a:xfrm>
            <a:off x="4735286" y="2100944"/>
            <a:ext cx="664027" cy="1611085"/>
            <a:chOff x="3211285" y="2100943"/>
            <a:chExt cx="664027" cy="1611085"/>
          </a:xfrm>
        </p:grpSpPr>
        <p:sp>
          <p:nvSpPr>
            <p:cNvPr id="40" name="Line 23"/>
            <p:cNvSpPr>
              <a:spLocks noChangeShapeType="1"/>
            </p:cNvSpPr>
            <p:nvPr/>
          </p:nvSpPr>
          <p:spPr bwMode="auto">
            <a:xfrm flipH="1" flipV="1">
              <a:off x="3211285" y="2100943"/>
              <a:ext cx="664027" cy="1611085"/>
            </a:xfrm>
            <a:prstGeom prst="line">
              <a:avLst/>
            </a:prstGeom>
            <a:noFill/>
            <a:ln w="19050">
              <a:solidFill>
                <a:schemeClr val="tx1"/>
              </a:solidFill>
              <a:round/>
              <a:headEnd/>
              <a:tailEnd/>
            </a:ln>
          </p:spPr>
          <p:txBody>
            <a:bodyPr wrap="none" anchor="ctr"/>
            <a:lstStyle/>
            <a:p>
              <a:endParaRPr lang="en-US"/>
            </a:p>
          </p:txBody>
        </p:sp>
        <p:sp>
          <p:nvSpPr>
            <p:cNvPr id="42" name="Oval 25"/>
            <p:cNvSpPr>
              <a:spLocks noChangeArrowheads="1"/>
            </p:cNvSpPr>
            <p:nvPr/>
          </p:nvSpPr>
          <p:spPr bwMode="auto">
            <a:xfrm>
              <a:off x="3428553" y="2694206"/>
              <a:ext cx="76200" cy="76200"/>
            </a:xfrm>
            <a:prstGeom prst="ellipse">
              <a:avLst/>
            </a:prstGeom>
            <a:solidFill>
              <a:srgbClr val="FFC000"/>
            </a:solidFill>
            <a:ln w="12700">
              <a:solidFill>
                <a:srgbClr val="000000"/>
              </a:solidFill>
              <a:round/>
              <a:headEnd/>
              <a:tailEnd/>
            </a:ln>
          </p:spPr>
          <p:txBody>
            <a:bodyPr wrap="none" anchor="ctr"/>
            <a:lstStyle/>
            <a:p>
              <a:endParaRPr lang="en-US">
                <a:latin typeface="Calibri" pitchFamily="34" charset="0"/>
              </a:endParaRPr>
            </a:p>
          </p:txBody>
        </p:sp>
      </p:grpSp>
      <p:grpSp>
        <p:nvGrpSpPr>
          <p:cNvPr id="11" name="Group 48"/>
          <p:cNvGrpSpPr/>
          <p:nvPr/>
        </p:nvGrpSpPr>
        <p:grpSpPr>
          <a:xfrm>
            <a:off x="4256313" y="3162300"/>
            <a:ext cx="1153887" cy="76200"/>
            <a:chOff x="2732312" y="3162300"/>
            <a:chExt cx="1153887" cy="76200"/>
          </a:xfrm>
        </p:grpSpPr>
        <p:sp>
          <p:nvSpPr>
            <p:cNvPr id="44" name="Line 23"/>
            <p:cNvSpPr>
              <a:spLocks noChangeShapeType="1"/>
            </p:cNvSpPr>
            <p:nvPr/>
          </p:nvSpPr>
          <p:spPr bwMode="auto">
            <a:xfrm flipH="1" flipV="1">
              <a:off x="2732312" y="3178625"/>
              <a:ext cx="1153887" cy="54431"/>
            </a:xfrm>
            <a:prstGeom prst="line">
              <a:avLst/>
            </a:prstGeom>
            <a:noFill/>
            <a:ln w="19050">
              <a:solidFill>
                <a:schemeClr val="tx1"/>
              </a:solidFill>
              <a:round/>
              <a:headEnd/>
              <a:tailEnd/>
            </a:ln>
          </p:spPr>
          <p:txBody>
            <a:bodyPr wrap="none" anchor="ctr"/>
            <a:lstStyle/>
            <a:p>
              <a:endParaRPr lang="en-US"/>
            </a:p>
          </p:txBody>
        </p:sp>
        <p:sp>
          <p:nvSpPr>
            <p:cNvPr id="46" name="Oval 25"/>
            <p:cNvSpPr>
              <a:spLocks noChangeArrowheads="1"/>
            </p:cNvSpPr>
            <p:nvPr/>
          </p:nvSpPr>
          <p:spPr bwMode="auto">
            <a:xfrm>
              <a:off x="3145513" y="3162300"/>
              <a:ext cx="76200" cy="76200"/>
            </a:xfrm>
            <a:prstGeom prst="ellipse">
              <a:avLst/>
            </a:prstGeom>
            <a:solidFill>
              <a:srgbClr val="00FF00"/>
            </a:solidFill>
            <a:ln w="12700">
              <a:solidFill>
                <a:srgbClr val="000000"/>
              </a:solidFill>
              <a:round/>
              <a:headEnd/>
              <a:tailEnd/>
            </a:ln>
          </p:spPr>
          <p:txBody>
            <a:bodyPr wrap="none" anchor="ctr"/>
            <a:lstStyle/>
            <a:p>
              <a:endParaRPr lang="en-US">
                <a:latin typeface="Calibri" pitchFamily="34" charset="0"/>
              </a:endParaRPr>
            </a:p>
          </p:txBody>
        </p:sp>
      </p:grpSp>
      <p:pic>
        <p:nvPicPr>
          <p:cNvPr id="33" name="Picture 2"/>
          <p:cNvPicPr>
            <a:picLocks noChangeAspect="1" noChangeArrowheads="1"/>
          </p:cNvPicPr>
          <p:nvPr/>
        </p:nvPicPr>
        <p:blipFill>
          <a:blip r:embed="rId2" cstate="print"/>
          <a:srcRect/>
          <a:stretch>
            <a:fillRect/>
          </a:stretch>
        </p:blipFill>
        <p:spPr bwMode="auto">
          <a:xfrm>
            <a:off x="4974774" y="3260620"/>
            <a:ext cx="304798" cy="249676"/>
          </a:xfrm>
          <a:prstGeom prst="rect">
            <a:avLst/>
          </a:prstGeom>
          <a:noFill/>
          <a:ln w="9525">
            <a:noFill/>
            <a:miter lim="800000"/>
            <a:headEnd/>
            <a:tailEnd/>
          </a:ln>
        </p:spPr>
      </p:pic>
      <p:pic>
        <p:nvPicPr>
          <p:cNvPr id="37" name="Picture 3"/>
          <p:cNvPicPr>
            <a:picLocks noChangeAspect="1" noChangeArrowheads="1"/>
          </p:cNvPicPr>
          <p:nvPr/>
        </p:nvPicPr>
        <p:blipFill>
          <a:blip r:embed="rId3" cstate="print"/>
          <a:srcRect/>
          <a:stretch>
            <a:fillRect/>
          </a:stretch>
        </p:blipFill>
        <p:spPr bwMode="auto">
          <a:xfrm>
            <a:off x="6912429" y="3344928"/>
            <a:ext cx="304798" cy="233462"/>
          </a:xfrm>
          <a:prstGeom prst="rect">
            <a:avLst/>
          </a:prstGeom>
          <a:noFill/>
          <a:ln w="9525">
            <a:noFill/>
            <a:miter lim="800000"/>
            <a:headEnd/>
            <a:tailEnd/>
          </a:ln>
        </p:spPr>
      </p:pic>
      <p:pic>
        <p:nvPicPr>
          <p:cNvPr id="34" name="Picture 5"/>
          <p:cNvPicPr>
            <a:picLocks noChangeAspect="1" noChangeArrowheads="1"/>
          </p:cNvPicPr>
          <p:nvPr/>
        </p:nvPicPr>
        <p:blipFill>
          <a:blip r:embed="rId4" cstate="print"/>
          <a:srcRect/>
          <a:stretch>
            <a:fillRect/>
          </a:stretch>
        </p:blipFill>
        <p:spPr bwMode="auto">
          <a:xfrm>
            <a:off x="8331583" y="3125599"/>
            <a:ext cx="182570" cy="251034"/>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Fundamental matrix</a:t>
            </a:r>
          </a:p>
        </p:txBody>
      </p:sp>
      <p:sp>
        <p:nvSpPr>
          <p:cNvPr id="3" name="Content Placeholder 2"/>
          <p:cNvSpPr>
            <a:spLocks noGrp="1"/>
          </p:cNvSpPr>
          <p:nvPr>
            <p:ph idx="1"/>
          </p:nvPr>
        </p:nvSpPr>
        <p:spPr>
          <a:xfrm>
            <a:off x="1981200" y="4267201"/>
            <a:ext cx="8338457" cy="2373085"/>
          </a:xfrm>
        </p:spPr>
        <p:txBody>
          <a:bodyPr>
            <a:normAutofit/>
          </a:bodyPr>
          <a:lstStyle/>
          <a:p>
            <a:r>
              <a:rPr lang="en-US" sz="2400" dirty="0"/>
              <a:t>Two Special points: </a:t>
            </a:r>
            <a:r>
              <a:rPr lang="en-US" sz="2400" b="1" dirty="0"/>
              <a:t>e</a:t>
            </a:r>
            <a:r>
              <a:rPr lang="en-US" sz="2400" baseline="-25000" dirty="0"/>
              <a:t>1</a:t>
            </a:r>
            <a:r>
              <a:rPr lang="en-US" sz="2400" dirty="0"/>
              <a:t> and </a:t>
            </a:r>
            <a:r>
              <a:rPr lang="en-US" sz="2400" b="1" dirty="0"/>
              <a:t>e</a:t>
            </a:r>
            <a:r>
              <a:rPr lang="en-US" sz="2400" baseline="-25000" dirty="0"/>
              <a:t>2</a:t>
            </a:r>
            <a:r>
              <a:rPr lang="en-US" sz="2400" dirty="0"/>
              <a:t> (the </a:t>
            </a:r>
            <a:r>
              <a:rPr lang="en-US" sz="2400" i="1" dirty="0" err="1"/>
              <a:t>epipoles</a:t>
            </a:r>
            <a:r>
              <a:rPr lang="en-US" sz="2400" dirty="0"/>
              <a:t>): projection of one camera into the other</a:t>
            </a:r>
          </a:p>
          <a:p>
            <a:r>
              <a:rPr lang="en-US" sz="2400" dirty="0"/>
              <a:t>All of the </a:t>
            </a:r>
            <a:r>
              <a:rPr lang="en-US" sz="2400" dirty="0" err="1"/>
              <a:t>epipolar</a:t>
            </a:r>
            <a:r>
              <a:rPr lang="en-US" sz="2400" dirty="0"/>
              <a:t> lines in an image pass through the </a:t>
            </a:r>
            <a:r>
              <a:rPr lang="en-US" sz="2400" dirty="0" err="1"/>
              <a:t>epipole</a:t>
            </a:r>
            <a:endParaRPr lang="en-US" sz="2400" dirty="0"/>
          </a:p>
        </p:txBody>
      </p:sp>
      <p:sp>
        <p:nvSpPr>
          <p:cNvPr id="6" name="Freeform 3"/>
          <p:cNvSpPr>
            <a:spLocks/>
          </p:cNvSpPr>
          <p:nvPr/>
        </p:nvSpPr>
        <p:spPr bwMode="auto">
          <a:xfrm>
            <a:off x="4178300" y="1785254"/>
            <a:ext cx="1219200" cy="2057400"/>
          </a:xfrm>
          <a:custGeom>
            <a:avLst/>
            <a:gdLst>
              <a:gd name="T0" fmla="*/ 0 w 768"/>
              <a:gd name="T1" fmla="*/ 0 h 1104"/>
              <a:gd name="T2" fmla="*/ 0 w 768"/>
              <a:gd name="T3" fmla="*/ 1341782 h 1104"/>
              <a:gd name="T4" fmla="*/ 1219200 w 768"/>
              <a:gd name="T5" fmla="*/ 2057400 h 1104"/>
              <a:gd name="T6" fmla="*/ 1219200 w 768"/>
              <a:gd name="T7" fmla="*/ 715617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rgbClr val="000000"/>
            </a:solidFill>
            <a:round/>
            <a:headEnd/>
            <a:tailEnd/>
          </a:ln>
        </p:spPr>
        <p:txBody>
          <a:bodyPr wrap="none" anchor="ctr"/>
          <a:lstStyle/>
          <a:p>
            <a:endParaRPr lang="en-US">
              <a:latin typeface="Calibri" pitchFamily="34" charset="0"/>
            </a:endParaRPr>
          </a:p>
        </p:txBody>
      </p:sp>
      <p:sp>
        <p:nvSpPr>
          <p:cNvPr id="7" name="Freeform 4"/>
          <p:cNvSpPr>
            <a:spLocks/>
          </p:cNvSpPr>
          <p:nvPr/>
        </p:nvSpPr>
        <p:spPr bwMode="auto">
          <a:xfrm flipH="1">
            <a:off x="6845300" y="1785254"/>
            <a:ext cx="1219200" cy="1981200"/>
          </a:xfrm>
          <a:custGeom>
            <a:avLst/>
            <a:gdLst>
              <a:gd name="T0" fmla="*/ 0 w 768"/>
              <a:gd name="T1" fmla="*/ 0 h 1104"/>
              <a:gd name="T2" fmla="*/ 0 w 768"/>
              <a:gd name="T3" fmla="*/ 1292087 h 1104"/>
              <a:gd name="T4" fmla="*/ 1219200 w 768"/>
              <a:gd name="T5" fmla="*/ 1981200 h 1104"/>
              <a:gd name="T6" fmla="*/ 1219200 w 768"/>
              <a:gd name="T7" fmla="*/ 689113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rgbClr val="000000"/>
            </a:solidFill>
            <a:round/>
            <a:headEnd/>
            <a:tailEnd/>
          </a:ln>
        </p:spPr>
        <p:txBody>
          <a:bodyPr wrap="none" anchor="ctr"/>
          <a:lstStyle/>
          <a:p>
            <a:endParaRPr lang="en-US">
              <a:latin typeface="Calibri" pitchFamily="34" charset="0"/>
            </a:endParaRPr>
          </a:p>
        </p:txBody>
      </p:sp>
      <p:sp>
        <p:nvSpPr>
          <p:cNvPr id="9" name="Oval 8"/>
          <p:cNvSpPr>
            <a:spLocks noChangeArrowheads="1"/>
          </p:cNvSpPr>
          <p:nvPr/>
        </p:nvSpPr>
        <p:spPr bwMode="auto">
          <a:xfrm>
            <a:off x="3960609" y="3167763"/>
            <a:ext cx="130582" cy="130582"/>
          </a:xfrm>
          <a:prstGeom prst="ellipse">
            <a:avLst/>
          </a:prstGeom>
          <a:solidFill>
            <a:srgbClr val="000000"/>
          </a:solidFill>
          <a:ln w="12700">
            <a:solidFill>
              <a:schemeClr val="tx1">
                <a:lumMod val="95000"/>
                <a:lumOff val="5000"/>
              </a:schemeClr>
            </a:solidFill>
            <a:round/>
            <a:headEnd/>
            <a:tailEnd/>
          </a:ln>
        </p:spPr>
        <p:txBody>
          <a:bodyPr wrap="none" anchor="ctr"/>
          <a:lstStyle/>
          <a:p>
            <a:pPr>
              <a:defRPr/>
            </a:pPr>
            <a:endParaRPr lang="en-US"/>
          </a:p>
        </p:txBody>
      </p:sp>
      <p:sp>
        <p:nvSpPr>
          <p:cNvPr id="10" name="Oval 9"/>
          <p:cNvSpPr>
            <a:spLocks noChangeArrowheads="1"/>
          </p:cNvSpPr>
          <p:nvPr/>
        </p:nvSpPr>
        <p:spPr bwMode="auto">
          <a:xfrm>
            <a:off x="8151609" y="3167763"/>
            <a:ext cx="130582" cy="130582"/>
          </a:xfrm>
          <a:prstGeom prst="ellipse">
            <a:avLst/>
          </a:prstGeom>
          <a:solidFill>
            <a:srgbClr val="000000"/>
          </a:solidFill>
          <a:ln w="12700">
            <a:solidFill>
              <a:schemeClr val="tx1">
                <a:lumMod val="95000"/>
                <a:lumOff val="5000"/>
              </a:schemeClr>
            </a:solidFill>
            <a:round/>
            <a:headEnd/>
            <a:tailEnd/>
          </a:ln>
        </p:spPr>
        <p:txBody>
          <a:bodyPr wrap="none" anchor="ctr"/>
          <a:lstStyle/>
          <a:p>
            <a:pPr>
              <a:defRPr/>
            </a:pPr>
            <a:endParaRPr lang="en-US"/>
          </a:p>
        </p:txBody>
      </p:sp>
      <p:sp>
        <p:nvSpPr>
          <p:cNvPr id="18" name="Line 19"/>
          <p:cNvSpPr>
            <a:spLocks noChangeShapeType="1"/>
          </p:cNvSpPr>
          <p:nvPr/>
        </p:nvSpPr>
        <p:spPr bwMode="auto">
          <a:xfrm flipV="1">
            <a:off x="6858000" y="2318654"/>
            <a:ext cx="1219200" cy="1066800"/>
          </a:xfrm>
          <a:prstGeom prst="line">
            <a:avLst/>
          </a:prstGeom>
          <a:noFill/>
          <a:ln w="19050">
            <a:solidFill>
              <a:schemeClr val="tx1"/>
            </a:solidFill>
            <a:round/>
            <a:headEnd/>
            <a:tailEnd/>
          </a:ln>
        </p:spPr>
        <p:txBody>
          <a:bodyPr wrap="none" anchor="ctr"/>
          <a:lstStyle/>
          <a:p>
            <a:endParaRPr lang="en-US"/>
          </a:p>
        </p:txBody>
      </p:sp>
      <p:sp>
        <p:nvSpPr>
          <p:cNvPr id="22" name="Line 23"/>
          <p:cNvSpPr>
            <a:spLocks noChangeShapeType="1"/>
          </p:cNvSpPr>
          <p:nvPr/>
        </p:nvSpPr>
        <p:spPr bwMode="auto">
          <a:xfrm flipH="1" flipV="1">
            <a:off x="4178300" y="2471054"/>
            <a:ext cx="1231900" cy="914400"/>
          </a:xfrm>
          <a:prstGeom prst="line">
            <a:avLst/>
          </a:prstGeom>
          <a:noFill/>
          <a:ln w="19050">
            <a:solidFill>
              <a:schemeClr val="tx1"/>
            </a:solidFill>
            <a:round/>
            <a:headEnd/>
            <a:tailEnd/>
          </a:ln>
        </p:spPr>
        <p:txBody>
          <a:bodyPr wrap="none" anchor="ctr"/>
          <a:lstStyle/>
          <a:p>
            <a:endParaRPr lang="en-US"/>
          </a:p>
        </p:txBody>
      </p:sp>
      <p:sp>
        <p:nvSpPr>
          <p:cNvPr id="23" name="Oval 25"/>
          <p:cNvSpPr>
            <a:spLocks noChangeArrowheads="1"/>
          </p:cNvSpPr>
          <p:nvPr/>
        </p:nvSpPr>
        <p:spPr bwMode="auto">
          <a:xfrm>
            <a:off x="4549775" y="2737754"/>
            <a:ext cx="76200" cy="762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sp>
        <p:nvSpPr>
          <p:cNvPr id="27" name="TextBox 26"/>
          <p:cNvSpPr txBox="1"/>
          <p:nvPr/>
        </p:nvSpPr>
        <p:spPr>
          <a:xfrm>
            <a:off x="3646712" y="2971760"/>
            <a:ext cx="367408" cy="523220"/>
          </a:xfrm>
          <a:prstGeom prst="rect">
            <a:avLst/>
          </a:prstGeom>
          <a:noFill/>
        </p:spPr>
        <p:txBody>
          <a:bodyPr wrap="none" rtlCol="0">
            <a:spAutoFit/>
          </a:bodyPr>
          <a:lstStyle/>
          <a:p>
            <a:r>
              <a:rPr lang="en-US" sz="2800" b="1" dirty="0"/>
              <a:t>0</a:t>
            </a:r>
            <a:endParaRPr lang="en-US" sz="2800" baseline="-25000" dirty="0"/>
          </a:p>
        </p:txBody>
      </p:sp>
      <p:sp>
        <p:nvSpPr>
          <p:cNvPr id="31" name="Oval 24"/>
          <p:cNvSpPr>
            <a:spLocks noChangeArrowheads="1"/>
          </p:cNvSpPr>
          <p:nvPr/>
        </p:nvSpPr>
        <p:spPr bwMode="auto">
          <a:xfrm>
            <a:off x="7460383" y="2775866"/>
            <a:ext cx="76200" cy="762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sp>
        <p:nvSpPr>
          <p:cNvPr id="39" name="Oval 25"/>
          <p:cNvSpPr>
            <a:spLocks noChangeArrowheads="1"/>
          </p:cNvSpPr>
          <p:nvPr/>
        </p:nvSpPr>
        <p:spPr bwMode="auto">
          <a:xfrm>
            <a:off x="6965972" y="3172747"/>
            <a:ext cx="142402" cy="142402"/>
          </a:xfrm>
          <a:prstGeom prst="ellipse">
            <a:avLst/>
          </a:prstGeom>
          <a:solidFill>
            <a:srgbClr val="3333FF"/>
          </a:solidFill>
          <a:ln w="12700">
            <a:solidFill>
              <a:srgbClr val="000000"/>
            </a:solidFill>
            <a:round/>
            <a:headEnd/>
            <a:tailEnd/>
          </a:ln>
        </p:spPr>
        <p:txBody>
          <a:bodyPr wrap="none" anchor="ctr"/>
          <a:lstStyle/>
          <a:p>
            <a:endParaRPr lang="en-US">
              <a:latin typeface="Calibri" pitchFamily="34" charset="0"/>
            </a:endParaRPr>
          </a:p>
        </p:txBody>
      </p:sp>
      <p:sp>
        <p:nvSpPr>
          <p:cNvPr id="38" name="Oval 25"/>
          <p:cNvSpPr>
            <a:spLocks noChangeArrowheads="1"/>
          </p:cNvSpPr>
          <p:nvPr/>
        </p:nvSpPr>
        <p:spPr bwMode="auto">
          <a:xfrm>
            <a:off x="5126286" y="3150975"/>
            <a:ext cx="142402" cy="142402"/>
          </a:xfrm>
          <a:prstGeom prst="ellipse">
            <a:avLst/>
          </a:prstGeom>
          <a:solidFill>
            <a:srgbClr val="3333FF"/>
          </a:solidFill>
          <a:ln w="12700">
            <a:solidFill>
              <a:srgbClr val="000000"/>
            </a:solidFill>
            <a:round/>
            <a:headEnd/>
            <a:tailEnd/>
          </a:ln>
        </p:spPr>
        <p:txBody>
          <a:bodyPr wrap="none" anchor="ctr"/>
          <a:lstStyle/>
          <a:p>
            <a:endParaRPr lang="en-US">
              <a:latin typeface="Calibri" pitchFamily="34" charset="0"/>
            </a:endParaRPr>
          </a:p>
        </p:txBody>
      </p:sp>
    </p:spTree>
    <p:extLst>
      <p:ext uri="{BB962C8B-B14F-4D97-AF65-F5344CB8AC3E}">
        <p14:creationId xmlns:p14="http://schemas.microsoft.com/office/powerpoint/2010/main" val="25404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3"/>
                                        </p:tgtEl>
                                      </p:cBhvr>
                                    </p:animEffect>
                                    <p:set>
                                      <p:cBhvr>
                                        <p:cTn id="7" dur="1" fill="hold">
                                          <p:stCondLst>
                                            <p:cond delay="499"/>
                                          </p:stCondLst>
                                        </p:cTn>
                                        <p:tgtEl>
                                          <p:spTgt spid="3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7"/>
                                        </p:tgtEl>
                                      </p:cBhvr>
                                    </p:animEffect>
                                    <p:set>
                                      <p:cBhvr>
                                        <p:cTn id="10" dur="1" fill="hold">
                                          <p:stCondLst>
                                            <p:cond delay="499"/>
                                          </p:stCondLst>
                                        </p:cTn>
                                        <p:tgtEl>
                                          <p:spTgt spid="37"/>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21372-70E0-41CD-BB78-4723C832D368}"/>
              </a:ext>
            </a:extLst>
          </p:cNvPr>
          <p:cNvSpPr>
            <a:spLocks noGrp="1"/>
          </p:cNvSpPr>
          <p:nvPr>
            <p:ph type="title"/>
          </p:nvPr>
        </p:nvSpPr>
        <p:spPr/>
        <p:txBody>
          <a:bodyPr/>
          <a:lstStyle/>
          <a:p>
            <a:r>
              <a:rPr lang="en-US" dirty="0" err="1"/>
              <a:t>Epipoles</a:t>
            </a:r>
            <a:endParaRPr lang="en-US" dirty="0"/>
          </a:p>
        </p:txBody>
      </p:sp>
      <p:pic>
        <p:nvPicPr>
          <p:cNvPr id="8194" name="Picture 2" descr="Image result for two cameras photographing each other">
            <a:extLst>
              <a:ext uri="{FF2B5EF4-FFF2-40B4-BE49-F238E27FC236}">
                <a16:creationId xmlns:a16="http://schemas.microsoft.com/office/drawing/2014/main" id="{3263B80B-4052-4364-89FE-9E94F7A299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5714" y="1555996"/>
            <a:ext cx="6180572" cy="4997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321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981200" y="46032"/>
            <a:ext cx="8229600" cy="1143000"/>
          </a:xfrm>
        </p:spPr>
        <p:txBody>
          <a:bodyPr>
            <a:normAutofit/>
          </a:bodyPr>
          <a:lstStyle/>
          <a:p>
            <a:r>
              <a:rPr lang="en-US" dirty="0"/>
              <a:t>Properties of the Fundamental Matrix</a:t>
            </a:r>
          </a:p>
        </p:txBody>
      </p:sp>
      <p:sp>
        <p:nvSpPr>
          <p:cNvPr id="9" name="Content Placeholder 8"/>
          <p:cNvSpPr>
            <a:spLocks noGrp="1"/>
          </p:cNvSpPr>
          <p:nvPr>
            <p:ph idx="1"/>
          </p:nvPr>
        </p:nvSpPr>
        <p:spPr>
          <a:xfrm>
            <a:off x="1981200" y="1295392"/>
            <a:ext cx="8229600" cy="5377551"/>
          </a:xfrm>
        </p:spPr>
        <p:txBody>
          <a:bodyPr>
            <a:normAutofit/>
          </a:bodyPr>
          <a:lstStyle/>
          <a:p>
            <a:pPr eaLnBrk="0" hangingPunct="0">
              <a:buFontTx/>
              <a:buChar char="•"/>
            </a:pPr>
            <a:r>
              <a:rPr lang="en-US" dirty="0"/>
              <a:t>        is the </a:t>
            </a:r>
            <a:r>
              <a:rPr lang="en-US" dirty="0" err="1"/>
              <a:t>epipolar</a:t>
            </a:r>
            <a:r>
              <a:rPr lang="en-US" dirty="0"/>
              <a:t> line associated with</a:t>
            </a:r>
          </a:p>
          <a:p>
            <a:pPr eaLnBrk="0" hangingPunct="0"/>
            <a:endParaRPr lang="en-US" dirty="0"/>
          </a:p>
          <a:p>
            <a:pPr eaLnBrk="0" hangingPunct="0">
              <a:buFontTx/>
              <a:buChar char="•"/>
            </a:pPr>
            <a:r>
              <a:rPr lang="en-US" dirty="0"/>
              <a:t>   </a:t>
            </a:r>
            <a:r>
              <a:rPr lang="en-US" dirty="0">
                <a:latin typeface="Lucida Calligraphy" pitchFamily="66" charset="0"/>
              </a:rPr>
              <a:t>   </a:t>
            </a:r>
            <a:r>
              <a:rPr lang="en-US" dirty="0"/>
              <a:t>    is the </a:t>
            </a:r>
            <a:r>
              <a:rPr lang="en-US" dirty="0" err="1"/>
              <a:t>epipolar</a:t>
            </a:r>
            <a:r>
              <a:rPr lang="en-US" dirty="0"/>
              <a:t> line associated with </a:t>
            </a:r>
          </a:p>
          <a:p>
            <a:pPr eaLnBrk="0" hangingPunct="0"/>
            <a:endParaRPr lang="en-US" dirty="0"/>
          </a:p>
          <a:p>
            <a:pPr eaLnBrk="0" hangingPunct="0">
              <a:buFontTx/>
              <a:buChar char="•"/>
            </a:pPr>
            <a:r>
              <a:rPr lang="en-US" dirty="0"/>
              <a:t>                   and </a:t>
            </a:r>
          </a:p>
          <a:p>
            <a:pPr eaLnBrk="0" hangingPunct="0"/>
            <a:endParaRPr lang="en-US" dirty="0"/>
          </a:p>
          <a:p>
            <a:pPr eaLnBrk="0" hangingPunct="0">
              <a:buFontTx/>
              <a:buChar char="•"/>
            </a:pPr>
            <a:r>
              <a:rPr lang="en-US" dirty="0"/>
              <a:t>      is rank 2</a:t>
            </a:r>
          </a:p>
          <a:p>
            <a:endParaRPr lang="en-US" dirty="0"/>
          </a:p>
          <a:p>
            <a:r>
              <a:rPr lang="en-US" dirty="0"/>
              <a:t>How many degrees of freedom does </a:t>
            </a:r>
            <a:r>
              <a:rPr lang="en-US" b="1" dirty="0"/>
              <a:t>F</a:t>
            </a:r>
            <a:r>
              <a:rPr lang="en-US" dirty="0"/>
              <a:t> have?</a:t>
            </a:r>
          </a:p>
        </p:txBody>
      </p:sp>
      <p:sp>
        <p:nvSpPr>
          <p:cNvPr id="6" name="Slide Number Placeholder 1"/>
          <p:cNvSpPr>
            <a:spLocks noGrp="1"/>
          </p:cNvSpPr>
          <p:nvPr>
            <p:ph type="sldNum" sz="quarter" idx="12"/>
          </p:nvPr>
        </p:nvSpPr>
        <p:spPr/>
        <p:txBody>
          <a:bodyPr/>
          <a:lstStyle/>
          <a:p>
            <a:fld id="{4D413D60-A303-45E6-94DD-9E55D868B1B9}" type="slidenum">
              <a:rPr lang="en-US"/>
              <a:pPr/>
              <a:t>17</a:t>
            </a:fld>
            <a:endParaRPr lang="en-US"/>
          </a:p>
        </p:txBody>
      </p:sp>
      <p:sp>
        <p:nvSpPr>
          <p:cNvPr id="665604" name="Text Box 4"/>
          <p:cNvSpPr txBox="1">
            <a:spLocks noChangeArrowheads="1"/>
          </p:cNvSpPr>
          <p:nvPr/>
        </p:nvSpPr>
        <p:spPr bwMode="auto">
          <a:xfrm>
            <a:off x="4800601" y="2275106"/>
            <a:ext cx="307975" cy="336550"/>
          </a:xfrm>
          <a:prstGeom prst="rect">
            <a:avLst/>
          </a:prstGeom>
          <a:noFill/>
          <a:ln w="9525">
            <a:noFill/>
            <a:miter lim="800000"/>
            <a:headEnd/>
            <a:tailEnd/>
          </a:ln>
          <a:effectLst/>
        </p:spPr>
        <p:txBody>
          <a:bodyPr wrap="none">
            <a:spAutoFit/>
          </a:bodyPr>
          <a:lstStyle/>
          <a:p>
            <a:pPr algn="l" eaLnBrk="0" hangingPunct="0"/>
            <a:r>
              <a:rPr lang="en-US" sz="1600">
                <a:solidFill>
                  <a:schemeClr val="bg1"/>
                </a:solidFill>
              </a:rPr>
              <a:t>T</a:t>
            </a:r>
            <a:endParaRPr lang="en-US"/>
          </a:p>
        </p:txBody>
      </p:sp>
      <p:pic>
        <p:nvPicPr>
          <p:cNvPr id="180227" name="Picture 3"/>
          <p:cNvPicPr>
            <a:picLocks noChangeAspect="1" noChangeArrowheads="1"/>
          </p:cNvPicPr>
          <p:nvPr/>
        </p:nvPicPr>
        <p:blipFill>
          <a:blip r:embed="rId3" cstate="print"/>
          <a:srcRect/>
          <a:stretch>
            <a:fillRect/>
          </a:stretch>
        </p:blipFill>
        <p:spPr bwMode="auto">
          <a:xfrm>
            <a:off x="2280546" y="1295392"/>
            <a:ext cx="628750" cy="423626"/>
          </a:xfrm>
          <a:prstGeom prst="rect">
            <a:avLst/>
          </a:prstGeom>
          <a:noFill/>
          <a:ln w="9525">
            <a:noFill/>
            <a:miter lim="800000"/>
            <a:headEnd/>
            <a:tailEnd/>
          </a:ln>
        </p:spPr>
      </p:pic>
      <p:pic>
        <p:nvPicPr>
          <p:cNvPr id="180228" name="Picture 4"/>
          <p:cNvPicPr>
            <a:picLocks noChangeAspect="1" noChangeArrowheads="1"/>
          </p:cNvPicPr>
          <p:nvPr/>
        </p:nvPicPr>
        <p:blipFill>
          <a:blip r:embed="rId4" cstate="print"/>
          <a:srcRect/>
          <a:stretch>
            <a:fillRect/>
          </a:stretch>
        </p:blipFill>
        <p:spPr bwMode="auto">
          <a:xfrm>
            <a:off x="2251271" y="2277802"/>
            <a:ext cx="945352" cy="512810"/>
          </a:xfrm>
          <a:prstGeom prst="rect">
            <a:avLst/>
          </a:prstGeom>
          <a:noFill/>
          <a:ln w="9525">
            <a:noFill/>
            <a:miter lim="800000"/>
            <a:headEnd/>
            <a:tailEnd/>
          </a:ln>
        </p:spPr>
      </p:pic>
      <p:pic>
        <p:nvPicPr>
          <p:cNvPr id="15" name="Picture 7"/>
          <p:cNvPicPr>
            <a:picLocks noChangeAspect="1" noChangeArrowheads="1"/>
          </p:cNvPicPr>
          <p:nvPr/>
        </p:nvPicPr>
        <p:blipFill>
          <a:blip r:embed="rId5" cstate="print"/>
          <a:srcRect/>
          <a:stretch>
            <a:fillRect/>
          </a:stretch>
        </p:blipFill>
        <p:spPr bwMode="auto">
          <a:xfrm>
            <a:off x="8721378" y="2366986"/>
            <a:ext cx="274001" cy="334442"/>
          </a:xfrm>
          <a:prstGeom prst="rect">
            <a:avLst/>
          </a:prstGeom>
          <a:noFill/>
          <a:ln w="9525">
            <a:noFill/>
            <a:miter lim="800000"/>
            <a:headEnd/>
            <a:tailEnd/>
          </a:ln>
        </p:spPr>
      </p:pic>
      <p:pic>
        <p:nvPicPr>
          <p:cNvPr id="16" name="Picture 6"/>
          <p:cNvPicPr>
            <a:picLocks noChangeAspect="1" noChangeArrowheads="1"/>
          </p:cNvPicPr>
          <p:nvPr/>
        </p:nvPicPr>
        <p:blipFill>
          <a:blip r:embed="rId6" cstate="print"/>
          <a:srcRect/>
          <a:stretch>
            <a:fillRect/>
          </a:stretch>
        </p:blipFill>
        <p:spPr bwMode="auto">
          <a:xfrm>
            <a:off x="8439325" y="1328680"/>
            <a:ext cx="351922" cy="356114"/>
          </a:xfrm>
          <a:prstGeom prst="rect">
            <a:avLst/>
          </a:prstGeom>
          <a:noFill/>
          <a:ln w="9525">
            <a:noFill/>
            <a:miter lim="800000"/>
            <a:headEnd/>
            <a:tailEnd/>
          </a:ln>
        </p:spPr>
      </p:pic>
      <p:pic>
        <p:nvPicPr>
          <p:cNvPr id="17" name="Picture 2"/>
          <p:cNvPicPr>
            <a:picLocks noChangeAspect="1" noChangeArrowheads="1"/>
          </p:cNvPicPr>
          <p:nvPr/>
        </p:nvPicPr>
        <p:blipFill>
          <a:blip r:embed="rId7" cstate="print"/>
          <a:srcRect/>
          <a:stretch>
            <a:fillRect/>
          </a:stretch>
        </p:blipFill>
        <p:spPr bwMode="auto">
          <a:xfrm>
            <a:off x="2280546" y="4331561"/>
            <a:ext cx="359246" cy="359246"/>
          </a:xfrm>
          <a:prstGeom prst="rect">
            <a:avLst/>
          </a:prstGeom>
          <a:noFill/>
          <a:ln w="9525">
            <a:noFill/>
            <a:miter lim="800000"/>
            <a:headEnd/>
            <a:tailEnd/>
          </a:ln>
        </p:spPr>
      </p:pic>
      <p:pic>
        <p:nvPicPr>
          <p:cNvPr id="180232" name="Picture 8"/>
          <p:cNvPicPr>
            <a:picLocks noChangeAspect="1" noChangeArrowheads="1"/>
          </p:cNvPicPr>
          <p:nvPr/>
        </p:nvPicPr>
        <p:blipFill>
          <a:blip r:embed="rId8" cstate="print"/>
          <a:srcRect/>
          <a:stretch>
            <a:fillRect/>
          </a:stretch>
        </p:blipFill>
        <p:spPr bwMode="auto">
          <a:xfrm>
            <a:off x="2280546" y="3349396"/>
            <a:ext cx="1479666" cy="415638"/>
          </a:xfrm>
          <a:prstGeom prst="rect">
            <a:avLst/>
          </a:prstGeom>
          <a:noFill/>
          <a:ln w="9525">
            <a:noFill/>
            <a:miter lim="800000"/>
            <a:headEnd/>
            <a:tailEnd/>
          </a:ln>
        </p:spPr>
      </p:pic>
      <p:pic>
        <p:nvPicPr>
          <p:cNvPr id="180233" name="Picture 9"/>
          <p:cNvPicPr>
            <a:picLocks noChangeAspect="1" noChangeArrowheads="1"/>
          </p:cNvPicPr>
          <p:nvPr/>
        </p:nvPicPr>
        <p:blipFill>
          <a:blip r:embed="rId9" cstate="print"/>
          <a:srcRect/>
          <a:stretch>
            <a:fillRect/>
          </a:stretch>
        </p:blipFill>
        <p:spPr bwMode="auto">
          <a:xfrm>
            <a:off x="4608608" y="3307834"/>
            <a:ext cx="1762298" cy="457200"/>
          </a:xfrm>
          <a:prstGeom prst="rect">
            <a:avLst/>
          </a:prstGeom>
          <a:noFill/>
          <a:ln w="9525">
            <a:noFill/>
            <a:miter lim="800000"/>
            <a:headEnd/>
            <a:tailEnd/>
          </a:ln>
        </p:spPr>
      </p:pic>
    </p:spTree>
    <p:extLst>
      <p:ext uri="{BB962C8B-B14F-4D97-AF65-F5344CB8AC3E}">
        <p14:creationId xmlns:p14="http://schemas.microsoft.com/office/powerpoint/2010/main" val="270732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animEffect transition="in" filter="fade">
                                      <p:cBhvr>
                                        <p:cTn id="7" dur="500"/>
                                        <p:tgtEl>
                                          <p:spTgt spid="9">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80233"/>
                                        </p:tgtEl>
                                        <p:attrNameLst>
                                          <p:attrName>style.visibility</p:attrName>
                                        </p:attrNameLst>
                                      </p:cBhvr>
                                      <p:to>
                                        <p:strVal val="visible"/>
                                      </p:to>
                                    </p:set>
                                    <p:animEffect transition="in" filter="fade">
                                      <p:cBhvr>
                                        <p:cTn id="10" dur="500"/>
                                        <p:tgtEl>
                                          <p:spTgt spid="180233"/>
                                        </p:tgtEl>
                                      </p:cBhvr>
                                    </p:animEffect>
                                  </p:childTnLst>
                                </p:cTn>
                              </p:par>
                              <p:par>
                                <p:cTn id="11" presetID="10" presetClass="entr" presetSubtype="0" fill="hold" nodeType="withEffect">
                                  <p:stCondLst>
                                    <p:cond delay="0"/>
                                  </p:stCondLst>
                                  <p:childTnLst>
                                    <p:set>
                                      <p:cBhvr>
                                        <p:cTn id="12" dur="1" fill="hold">
                                          <p:stCondLst>
                                            <p:cond delay="0"/>
                                          </p:stCondLst>
                                        </p:cTn>
                                        <p:tgtEl>
                                          <p:spTgt spid="180232"/>
                                        </p:tgtEl>
                                        <p:attrNameLst>
                                          <p:attrName>style.visibility</p:attrName>
                                        </p:attrNameLst>
                                      </p:cBhvr>
                                      <p:to>
                                        <p:strVal val="visible"/>
                                      </p:to>
                                    </p:set>
                                    <p:animEffect transition="in" filter="fade">
                                      <p:cBhvr>
                                        <p:cTn id="13" dur="500"/>
                                        <p:tgtEl>
                                          <p:spTgt spid="18023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6" end="6"/>
                                            </p:txEl>
                                          </p:spTgt>
                                        </p:tgtEl>
                                        <p:attrNameLst>
                                          <p:attrName>style.visibility</p:attrName>
                                        </p:attrNameLst>
                                      </p:cBhvr>
                                      <p:to>
                                        <p:strVal val="visible"/>
                                      </p:to>
                                    </p:set>
                                    <p:animEffect transition="in" filter="fade">
                                      <p:cBhvr>
                                        <p:cTn id="18" dur="500"/>
                                        <p:tgtEl>
                                          <p:spTgt spid="9">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xEl>
                                              <p:pRg st="8" end="8"/>
                                            </p:txEl>
                                          </p:spTgt>
                                        </p:tgtEl>
                                        <p:attrNameLst>
                                          <p:attrName>style.visibility</p:attrName>
                                        </p:attrNameLst>
                                      </p:cBhvr>
                                      <p:to>
                                        <p:strVal val="visible"/>
                                      </p:to>
                                    </p:set>
                                    <p:animEffect transition="in" filter="fade">
                                      <p:cBhvr>
                                        <p:cTn id="26"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7"/>
          <p:cNvPicPr>
            <a:picLocks noChangeAspect="1" noChangeArrowheads="1"/>
          </p:cNvPicPr>
          <p:nvPr/>
        </p:nvPicPr>
        <p:blipFill>
          <a:blip r:embed="rId2" cstate="print"/>
          <a:srcRect/>
          <a:stretch>
            <a:fillRect/>
          </a:stretch>
        </p:blipFill>
        <p:spPr bwMode="auto">
          <a:xfrm>
            <a:off x="7378656" y="2526063"/>
            <a:ext cx="193982" cy="236772"/>
          </a:xfrm>
          <a:prstGeom prst="rect">
            <a:avLst/>
          </a:prstGeom>
          <a:noFill/>
          <a:ln w="9525">
            <a:noFill/>
            <a:miter lim="800000"/>
            <a:headEnd/>
            <a:tailEnd/>
          </a:ln>
        </p:spPr>
      </p:pic>
      <p:pic>
        <p:nvPicPr>
          <p:cNvPr id="45" name="Picture 6"/>
          <p:cNvPicPr>
            <a:picLocks noChangeAspect="1" noChangeArrowheads="1"/>
          </p:cNvPicPr>
          <p:nvPr/>
        </p:nvPicPr>
        <p:blipFill>
          <a:blip r:embed="rId3" cstate="print"/>
          <a:srcRect/>
          <a:stretch>
            <a:fillRect/>
          </a:stretch>
        </p:blipFill>
        <p:spPr bwMode="auto">
          <a:xfrm>
            <a:off x="4459565" y="2474137"/>
            <a:ext cx="239624" cy="242478"/>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Fundamental matrix</a:t>
            </a:r>
          </a:p>
        </p:txBody>
      </p:sp>
      <p:sp>
        <p:nvSpPr>
          <p:cNvPr id="46" name="Content Placeholder 45"/>
          <p:cNvSpPr>
            <a:spLocks noGrp="1"/>
          </p:cNvSpPr>
          <p:nvPr>
            <p:ph idx="1"/>
          </p:nvPr>
        </p:nvSpPr>
        <p:spPr>
          <a:xfrm>
            <a:off x="1981200" y="3984171"/>
            <a:ext cx="8229600" cy="2141992"/>
          </a:xfrm>
        </p:spPr>
        <p:txBody>
          <a:bodyPr/>
          <a:lstStyle/>
          <a:p>
            <a:r>
              <a:rPr lang="en-US" dirty="0"/>
              <a:t>Why does </a:t>
            </a:r>
            <a:r>
              <a:rPr lang="en-US" b="1" dirty="0"/>
              <a:t>F</a:t>
            </a:r>
            <a:r>
              <a:rPr lang="en-US" dirty="0"/>
              <a:t> exist?</a:t>
            </a:r>
          </a:p>
          <a:p>
            <a:r>
              <a:rPr lang="en-US" dirty="0"/>
              <a:t>Let’s derive it…</a:t>
            </a:r>
          </a:p>
        </p:txBody>
      </p:sp>
      <p:sp>
        <p:nvSpPr>
          <p:cNvPr id="5" name="Freeform 3"/>
          <p:cNvSpPr>
            <a:spLocks/>
          </p:cNvSpPr>
          <p:nvPr/>
        </p:nvSpPr>
        <p:spPr bwMode="auto">
          <a:xfrm>
            <a:off x="4178300" y="1785254"/>
            <a:ext cx="1219200" cy="2057400"/>
          </a:xfrm>
          <a:custGeom>
            <a:avLst/>
            <a:gdLst>
              <a:gd name="T0" fmla="*/ 0 w 768"/>
              <a:gd name="T1" fmla="*/ 0 h 1104"/>
              <a:gd name="T2" fmla="*/ 0 w 768"/>
              <a:gd name="T3" fmla="*/ 1341782 h 1104"/>
              <a:gd name="T4" fmla="*/ 1219200 w 768"/>
              <a:gd name="T5" fmla="*/ 2057400 h 1104"/>
              <a:gd name="T6" fmla="*/ 1219200 w 768"/>
              <a:gd name="T7" fmla="*/ 715617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rgbClr val="000000"/>
            </a:solidFill>
            <a:round/>
            <a:headEnd/>
            <a:tailEnd/>
          </a:ln>
        </p:spPr>
        <p:txBody>
          <a:bodyPr wrap="none" anchor="ctr"/>
          <a:lstStyle/>
          <a:p>
            <a:endParaRPr lang="en-US">
              <a:latin typeface="Calibri" pitchFamily="34" charset="0"/>
            </a:endParaRPr>
          </a:p>
        </p:txBody>
      </p:sp>
      <p:sp>
        <p:nvSpPr>
          <p:cNvPr id="6" name="Freeform 4"/>
          <p:cNvSpPr>
            <a:spLocks/>
          </p:cNvSpPr>
          <p:nvPr/>
        </p:nvSpPr>
        <p:spPr bwMode="auto">
          <a:xfrm flipH="1">
            <a:off x="6845300" y="1785254"/>
            <a:ext cx="1219200" cy="1981200"/>
          </a:xfrm>
          <a:custGeom>
            <a:avLst/>
            <a:gdLst>
              <a:gd name="T0" fmla="*/ 0 w 768"/>
              <a:gd name="T1" fmla="*/ 0 h 1104"/>
              <a:gd name="T2" fmla="*/ 0 w 768"/>
              <a:gd name="T3" fmla="*/ 1292087 h 1104"/>
              <a:gd name="T4" fmla="*/ 1219200 w 768"/>
              <a:gd name="T5" fmla="*/ 1981200 h 1104"/>
              <a:gd name="T6" fmla="*/ 1219200 w 768"/>
              <a:gd name="T7" fmla="*/ 689113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rgbClr val="000000"/>
            </a:solidFill>
            <a:round/>
            <a:headEnd/>
            <a:tailEnd/>
          </a:ln>
        </p:spPr>
        <p:txBody>
          <a:bodyPr wrap="none" anchor="ctr"/>
          <a:lstStyle/>
          <a:p>
            <a:endParaRPr lang="en-US">
              <a:latin typeface="Calibri" pitchFamily="34" charset="0"/>
            </a:endParaRPr>
          </a:p>
        </p:txBody>
      </p:sp>
      <p:sp>
        <p:nvSpPr>
          <p:cNvPr id="7" name="Line 5"/>
          <p:cNvSpPr>
            <a:spLocks noChangeShapeType="1"/>
          </p:cNvSpPr>
          <p:nvPr/>
        </p:nvSpPr>
        <p:spPr bwMode="auto">
          <a:xfrm flipV="1">
            <a:off x="4027714" y="1328054"/>
            <a:ext cx="2284186" cy="1915863"/>
          </a:xfrm>
          <a:prstGeom prst="line">
            <a:avLst/>
          </a:prstGeom>
          <a:noFill/>
          <a:ln w="19050">
            <a:solidFill>
              <a:schemeClr val="tx1"/>
            </a:solidFill>
            <a:round/>
            <a:headEnd/>
            <a:tailEnd type="triangle" w="med" len="med"/>
          </a:ln>
        </p:spPr>
        <p:txBody>
          <a:bodyPr wrap="none" anchor="ctr"/>
          <a:lstStyle/>
          <a:p>
            <a:endParaRPr lang="en-US"/>
          </a:p>
        </p:txBody>
      </p:sp>
      <p:sp>
        <p:nvSpPr>
          <p:cNvPr id="8" name="Oval 8"/>
          <p:cNvSpPr>
            <a:spLocks noChangeArrowheads="1"/>
          </p:cNvSpPr>
          <p:nvPr/>
        </p:nvSpPr>
        <p:spPr bwMode="auto">
          <a:xfrm>
            <a:off x="3960609" y="3167763"/>
            <a:ext cx="130582" cy="130582"/>
          </a:xfrm>
          <a:prstGeom prst="ellipse">
            <a:avLst/>
          </a:prstGeom>
          <a:solidFill>
            <a:srgbClr val="000000"/>
          </a:solidFill>
          <a:ln w="12700">
            <a:solidFill>
              <a:schemeClr val="tx1">
                <a:lumMod val="95000"/>
                <a:lumOff val="5000"/>
              </a:schemeClr>
            </a:solidFill>
            <a:round/>
            <a:headEnd/>
            <a:tailEnd/>
          </a:ln>
        </p:spPr>
        <p:txBody>
          <a:bodyPr wrap="none" anchor="ctr"/>
          <a:lstStyle/>
          <a:p>
            <a:pPr>
              <a:defRPr/>
            </a:pPr>
            <a:endParaRPr lang="en-US"/>
          </a:p>
        </p:txBody>
      </p:sp>
      <p:sp>
        <p:nvSpPr>
          <p:cNvPr id="9" name="Oval 9"/>
          <p:cNvSpPr>
            <a:spLocks noChangeArrowheads="1"/>
          </p:cNvSpPr>
          <p:nvPr/>
        </p:nvSpPr>
        <p:spPr bwMode="auto">
          <a:xfrm>
            <a:off x="8151609" y="3167763"/>
            <a:ext cx="130582" cy="130582"/>
          </a:xfrm>
          <a:prstGeom prst="ellipse">
            <a:avLst/>
          </a:prstGeom>
          <a:solidFill>
            <a:srgbClr val="000000"/>
          </a:solidFill>
          <a:ln w="12700">
            <a:solidFill>
              <a:schemeClr val="tx1">
                <a:lumMod val="95000"/>
                <a:lumOff val="5000"/>
              </a:schemeClr>
            </a:solidFill>
            <a:round/>
            <a:headEnd/>
            <a:tailEnd/>
          </a:ln>
        </p:spPr>
        <p:txBody>
          <a:bodyPr wrap="none" anchor="ctr"/>
          <a:lstStyle/>
          <a:p>
            <a:pPr>
              <a:defRPr/>
            </a:pPr>
            <a:endParaRPr lang="en-US"/>
          </a:p>
        </p:txBody>
      </p:sp>
      <p:grpSp>
        <p:nvGrpSpPr>
          <p:cNvPr id="3" name="Group 12"/>
          <p:cNvGrpSpPr>
            <a:grpSpLocks/>
          </p:cNvGrpSpPr>
          <p:nvPr/>
        </p:nvGrpSpPr>
        <p:grpSpPr bwMode="auto">
          <a:xfrm>
            <a:off x="4025901" y="1785254"/>
            <a:ext cx="4191000" cy="1447800"/>
            <a:chOff x="1296" y="1872"/>
            <a:chExt cx="2640" cy="912"/>
          </a:xfrm>
        </p:grpSpPr>
        <p:sp>
          <p:nvSpPr>
            <p:cNvPr id="13" name="Freeform 13"/>
            <p:cNvSpPr>
              <a:spLocks/>
            </p:cNvSpPr>
            <p:nvPr/>
          </p:nvSpPr>
          <p:spPr bwMode="auto">
            <a:xfrm>
              <a:off x="1296" y="1872"/>
              <a:ext cx="2640" cy="912"/>
            </a:xfrm>
            <a:custGeom>
              <a:avLst/>
              <a:gdLst>
                <a:gd name="T0" fmla="*/ 0 w 2640"/>
                <a:gd name="T1" fmla="*/ 912 h 912"/>
                <a:gd name="T2" fmla="*/ 2640 w 2640"/>
                <a:gd name="T3" fmla="*/ 912 h 912"/>
                <a:gd name="T4" fmla="*/ 1104 w 2640"/>
                <a:gd name="T5" fmla="*/ 0 h 912"/>
                <a:gd name="T6" fmla="*/ 0 w 2640"/>
                <a:gd name="T7" fmla="*/ 912 h 912"/>
                <a:gd name="T8" fmla="*/ 0 60000 65536"/>
                <a:gd name="T9" fmla="*/ 0 60000 65536"/>
                <a:gd name="T10" fmla="*/ 0 60000 65536"/>
                <a:gd name="T11" fmla="*/ 0 60000 65536"/>
                <a:gd name="T12" fmla="*/ 0 w 2640"/>
                <a:gd name="T13" fmla="*/ 0 h 912"/>
                <a:gd name="T14" fmla="*/ 2640 w 2640"/>
                <a:gd name="T15" fmla="*/ 912 h 912"/>
              </a:gdLst>
              <a:ahLst/>
              <a:cxnLst>
                <a:cxn ang="T8">
                  <a:pos x="T0" y="T1"/>
                </a:cxn>
                <a:cxn ang="T9">
                  <a:pos x="T2" y="T3"/>
                </a:cxn>
                <a:cxn ang="T10">
                  <a:pos x="T4" y="T5"/>
                </a:cxn>
                <a:cxn ang="T11">
                  <a:pos x="T6" y="T7"/>
                </a:cxn>
              </a:cxnLst>
              <a:rect l="T12" t="T13" r="T14" b="T15"/>
              <a:pathLst>
                <a:path w="2640" h="912">
                  <a:moveTo>
                    <a:pt x="0" y="912"/>
                  </a:moveTo>
                  <a:lnTo>
                    <a:pt x="2640" y="912"/>
                  </a:lnTo>
                  <a:lnTo>
                    <a:pt x="1104" y="0"/>
                  </a:lnTo>
                  <a:lnTo>
                    <a:pt x="0" y="912"/>
                  </a:lnTo>
                  <a:close/>
                </a:path>
              </a:pathLst>
            </a:custGeom>
            <a:solidFill>
              <a:schemeClr val="bg1">
                <a:lumMod val="75000"/>
              </a:schemeClr>
            </a:solidFill>
            <a:ln w="12700">
              <a:solidFill>
                <a:schemeClr val="tx1"/>
              </a:solidFill>
              <a:round/>
              <a:headEnd/>
              <a:tailEnd/>
            </a:ln>
          </p:spPr>
          <p:txBody>
            <a:bodyPr wrap="none" anchor="ctr"/>
            <a:lstStyle/>
            <a:p>
              <a:endParaRPr lang="en-US">
                <a:latin typeface="Calibri" pitchFamily="34" charset="0"/>
              </a:endParaRPr>
            </a:p>
          </p:txBody>
        </p:sp>
        <p:sp>
          <p:nvSpPr>
            <p:cNvPr id="14" name="Line 14"/>
            <p:cNvSpPr>
              <a:spLocks noChangeShapeType="1"/>
            </p:cNvSpPr>
            <p:nvPr/>
          </p:nvSpPr>
          <p:spPr bwMode="auto">
            <a:xfrm flipH="1">
              <a:off x="3072" y="2304"/>
              <a:ext cx="8" cy="480"/>
            </a:xfrm>
            <a:prstGeom prst="line">
              <a:avLst/>
            </a:prstGeom>
            <a:noFill/>
            <a:ln w="19050">
              <a:solidFill>
                <a:srgbClr val="000000"/>
              </a:solidFill>
              <a:round/>
              <a:headEnd/>
              <a:tailEnd/>
            </a:ln>
          </p:spPr>
          <p:txBody>
            <a:bodyPr wrap="none" anchor="ctr"/>
            <a:lstStyle/>
            <a:p>
              <a:endParaRPr lang="en-US"/>
            </a:p>
          </p:txBody>
        </p:sp>
        <p:sp>
          <p:nvSpPr>
            <p:cNvPr id="15" name="Line 15"/>
            <p:cNvSpPr>
              <a:spLocks noChangeShapeType="1"/>
            </p:cNvSpPr>
            <p:nvPr/>
          </p:nvSpPr>
          <p:spPr bwMode="auto">
            <a:xfrm>
              <a:off x="2160" y="2304"/>
              <a:ext cx="0" cy="480"/>
            </a:xfrm>
            <a:prstGeom prst="line">
              <a:avLst/>
            </a:prstGeom>
            <a:noFill/>
            <a:ln w="19050">
              <a:solidFill>
                <a:srgbClr val="000000"/>
              </a:solidFill>
              <a:round/>
              <a:headEnd/>
              <a:tailEnd/>
            </a:ln>
          </p:spPr>
          <p:txBody>
            <a:bodyPr wrap="none" anchor="ctr"/>
            <a:lstStyle/>
            <a:p>
              <a:endParaRPr lang="en-US"/>
            </a:p>
          </p:txBody>
        </p:sp>
        <p:sp>
          <p:nvSpPr>
            <p:cNvPr id="16" name="Line 27"/>
            <p:cNvSpPr>
              <a:spLocks noChangeShapeType="1"/>
            </p:cNvSpPr>
            <p:nvPr/>
          </p:nvSpPr>
          <p:spPr bwMode="auto">
            <a:xfrm flipH="1" flipV="1">
              <a:off x="1968" y="2208"/>
              <a:ext cx="200" cy="115"/>
            </a:xfrm>
            <a:prstGeom prst="line">
              <a:avLst/>
            </a:prstGeom>
            <a:noFill/>
            <a:ln w="19050">
              <a:solidFill>
                <a:srgbClr val="000000"/>
              </a:solidFill>
              <a:round/>
              <a:headEnd/>
              <a:tailEnd/>
            </a:ln>
          </p:spPr>
          <p:txBody>
            <a:bodyPr wrap="none" anchor="ctr"/>
            <a:lstStyle/>
            <a:p>
              <a:endParaRPr lang="en-US"/>
            </a:p>
          </p:txBody>
        </p:sp>
      </p:grpSp>
      <p:sp>
        <p:nvSpPr>
          <p:cNvPr id="17" name="Line 19"/>
          <p:cNvSpPr>
            <a:spLocks noChangeShapeType="1"/>
          </p:cNvSpPr>
          <p:nvPr/>
        </p:nvSpPr>
        <p:spPr bwMode="auto">
          <a:xfrm flipV="1">
            <a:off x="6858000" y="2318654"/>
            <a:ext cx="1219200" cy="1066800"/>
          </a:xfrm>
          <a:prstGeom prst="line">
            <a:avLst/>
          </a:prstGeom>
          <a:noFill/>
          <a:ln w="19050">
            <a:solidFill>
              <a:schemeClr val="tx1"/>
            </a:solidFill>
            <a:round/>
            <a:headEnd/>
            <a:tailEnd/>
          </a:ln>
        </p:spPr>
        <p:txBody>
          <a:bodyPr wrap="none" anchor="ctr"/>
          <a:lstStyle/>
          <a:p>
            <a:endParaRPr lang="en-US"/>
          </a:p>
        </p:txBody>
      </p:sp>
      <p:sp>
        <p:nvSpPr>
          <p:cNvPr id="21" name="Line 23"/>
          <p:cNvSpPr>
            <a:spLocks noChangeShapeType="1"/>
          </p:cNvSpPr>
          <p:nvPr/>
        </p:nvSpPr>
        <p:spPr bwMode="auto">
          <a:xfrm flipH="1" flipV="1">
            <a:off x="4178300" y="2471054"/>
            <a:ext cx="1231900" cy="914400"/>
          </a:xfrm>
          <a:prstGeom prst="line">
            <a:avLst/>
          </a:prstGeom>
          <a:noFill/>
          <a:ln w="19050">
            <a:solidFill>
              <a:schemeClr val="tx1"/>
            </a:solidFill>
            <a:round/>
            <a:headEnd/>
            <a:tailEnd/>
          </a:ln>
        </p:spPr>
        <p:txBody>
          <a:bodyPr wrap="none" anchor="ctr"/>
          <a:lstStyle/>
          <a:p>
            <a:endParaRPr lang="en-US"/>
          </a:p>
        </p:txBody>
      </p:sp>
      <p:sp>
        <p:nvSpPr>
          <p:cNvPr id="23" name="Oval 25"/>
          <p:cNvSpPr>
            <a:spLocks noChangeArrowheads="1"/>
          </p:cNvSpPr>
          <p:nvPr/>
        </p:nvSpPr>
        <p:spPr bwMode="auto">
          <a:xfrm>
            <a:off x="4549775" y="2737754"/>
            <a:ext cx="76200" cy="762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sp>
        <p:nvSpPr>
          <p:cNvPr id="25" name="Line 16"/>
          <p:cNvSpPr>
            <a:spLocks noChangeShapeType="1"/>
          </p:cNvSpPr>
          <p:nvPr/>
        </p:nvSpPr>
        <p:spPr bwMode="auto">
          <a:xfrm flipH="1">
            <a:off x="6845300" y="2158318"/>
            <a:ext cx="546100" cy="312737"/>
          </a:xfrm>
          <a:prstGeom prst="line">
            <a:avLst/>
          </a:prstGeom>
          <a:noFill/>
          <a:ln w="19050">
            <a:solidFill>
              <a:srgbClr val="000000"/>
            </a:solidFill>
            <a:round/>
            <a:headEnd/>
            <a:tailEnd/>
          </a:ln>
        </p:spPr>
        <p:txBody>
          <a:bodyPr wrap="none" anchor="ctr"/>
          <a:lstStyle/>
          <a:p>
            <a:endParaRPr lang="en-US"/>
          </a:p>
        </p:txBody>
      </p:sp>
      <p:sp>
        <p:nvSpPr>
          <p:cNvPr id="28" name="TextBox 27"/>
          <p:cNvSpPr txBox="1"/>
          <p:nvPr/>
        </p:nvSpPr>
        <p:spPr>
          <a:xfrm>
            <a:off x="3646712" y="2971760"/>
            <a:ext cx="367408" cy="523220"/>
          </a:xfrm>
          <a:prstGeom prst="rect">
            <a:avLst/>
          </a:prstGeom>
          <a:noFill/>
        </p:spPr>
        <p:txBody>
          <a:bodyPr wrap="none" rtlCol="0">
            <a:spAutoFit/>
          </a:bodyPr>
          <a:lstStyle/>
          <a:p>
            <a:r>
              <a:rPr lang="en-US" sz="2800" b="1" dirty="0"/>
              <a:t>0</a:t>
            </a:r>
            <a:endParaRPr lang="en-US" sz="2800" baseline="-25000" dirty="0"/>
          </a:p>
        </p:txBody>
      </p:sp>
      <p:sp>
        <p:nvSpPr>
          <p:cNvPr id="4" name="Line 2"/>
          <p:cNvSpPr>
            <a:spLocks noChangeShapeType="1"/>
          </p:cNvSpPr>
          <p:nvPr/>
        </p:nvSpPr>
        <p:spPr bwMode="auto">
          <a:xfrm flipH="1" flipV="1">
            <a:off x="5246914" y="1469546"/>
            <a:ext cx="2982685" cy="1774369"/>
          </a:xfrm>
          <a:prstGeom prst="line">
            <a:avLst/>
          </a:prstGeom>
          <a:noFill/>
          <a:ln w="19050">
            <a:solidFill>
              <a:schemeClr val="tx1"/>
            </a:solidFill>
            <a:round/>
            <a:headEnd/>
            <a:tailEnd type="triangle" w="med" len="med"/>
          </a:ln>
        </p:spPr>
        <p:txBody>
          <a:bodyPr wrap="none" anchor="ctr"/>
          <a:lstStyle/>
          <a:p>
            <a:endParaRPr lang="en-US"/>
          </a:p>
        </p:txBody>
      </p:sp>
      <p:sp>
        <p:nvSpPr>
          <p:cNvPr id="22" name="Oval 24"/>
          <p:cNvSpPr>
            <a:spLocks noChangeArrowheads="1"/>
          </p:cNvSpPr>
          <p:nvPr/>
        </p:nvSpPr>
        <p:spPr bwMode="auto">
          <a:xfrm>
            <a:off x="7460383" y="2775866"/>
            <a:ext cx="76200" cy="762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sp>
        <p:nvSpPr>
          <p:cNvPr id="24" name="Oval 26"/>
          <p:cNvSpPr>
            <a:spLocks noChangeArrowheads="1"/>
          </p:cNvSpPr>
          <p:nvPr/>
        </p:nvSpPr>
        <p:spPr bwMode="auto">
          <a:xfrm>
            <a:off x="5721342" y="1719945"/>
            <a:ext cx="114300" cy="1143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pic>
        <p:nvPicPr>
          <p:cNvPr id="43" name="Picture 5"/>
          <p:cNvPicPr>
            <a:picLocks noChangeAspect="1" noChangeArrowheads="1"/>
          </p:cNvPicPr>
          <p:nvPr/>
        </p:nvPicPr>
        <p:blipFill>
          <a:blip r:embed="rId4" cstate="print"/>
          <a:srcRect/>
          <a:stretch>
            <a:fillRect/>
          </a:stretch>
        </p:blipFill>
        <p:spPr bwMode="auto">
          <a:xfrm>
            <a:off x="8331583" y="3125599"/>
            <a:ext cx="182570" cy="251034"/>
          </a:xfrm>
          <a:prstGeom prst="rect">
            <a:avLst/>
          </a:prstGeom>
          <a:noFill/>
          <a:ln w="9525">
            <a:noFill/>
            <a:miter lim="800000"/>
            <a:headEnd/>
            <a:tailEnd/>
          </a:ln>
        </p:spPr>
      </p:pic>
    </p:spTree>
    <p:extLst>
      <p:ext uri="{BB962C8B-B14F-4D97-AF65-F5344CB8AC3E}">
        <p14:creationId xmlns:p14="http://schemas.microsoft.com/office/powerpoint/2010/main" val="157018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4" name="Picture 4"/>
          <p:cNvPicPr>
            <a:picLocks noChangeAspect="1" noChangeArrowheads="1"/>
          </p:cNvPicPr>
          <p:nvPr/>
        </p:nvPicPr>
        <p:blipFill>
          <a:blip r:embed="rId3" cstate="print"/>
          <a:srcRect/>
          <a:stretch>
            <a:fillRect/>
          </a:stretch>
        </p:blipFill>
        <p:spPr bwMode="auto">
          <a:xfrm>
            <a:off x="6293097" y="1763485"/>
            <a:ext cx="694370" cy="370114"/>
          </a:xfrm>
          <a:prstGeom prst="rect">
            <a:avLst/>
          </a:prstGeom>
          <a:noFill/>
          <a:ln w="9525">
            <a:noFill/>
            <a:miter lim="800000"/>
            <a:headEnd/>
            <a:tailEnd/>
          </a:ln>
        </p:spPr>
      </p:pic>
      <p:pic>
        <p:nvPicPr>
          <p:cNvPr id="184322" name="Picture 2"/>
          <p:cNvPicPr>
            <a:picLocks noChangeAspect="1" noChangeArrowheads="1"/>
          </p:cNvPicPr>
          <p:nvPr/>
        </p:nvPicPr>
        <p:blipFill>
          <a:blip r:embed="rId4" cstate="print"/>
          <a:srcRect/>
          <a:stretch>
            <a:fillRect/>
          </a:stretch>
        </p:blipFill>
        <p:spPr bwMode="auto">
          <a:xfrm>
            <a:off x="5035420" y="1817914"/>
            <a:ext cx="248818" cy="348342"/>
          </a:xfrm>
          <a:prstGeom prst="rect">
            <a:avLst/>
          </a:prstGeom>
          <a:noFill/>
          <a:ln w="9525">
            <a:noFill/>
            <a:miter lim="800000"/>
            <a:headEnd/>
            <a:tailEnd/>
          </a:ln>
        </p:spPr>
      </p:pic>
      <p:pic>
        <p:nvPicPr>
          <p:cNvPr id="44" name="Picture 7"/>
          <p:cNvPicPr>
            <a:picLocks noChangeAspect="1" noChangeArrowheads="1"/>
          </p:cNvPicPr>
          <p:nvPr/>
        </p:nvPicPr>
        <p:blipFill>
          <a:blip r:embed="rId5" cstate="print"/>
          <a:srcRect/>
          <a:stretch>
            <a:fillRect/>
          </a:stretch>
        </p:blipFill>
        <p:spPr bwMode="auto">
          <a:xfrm>
            <a:off x="7378656" y="2526063"/>
            <a:ext cx="193982" cy="236772"/>
          </a:xfrm>
          <a:prstGeom prst="rect">
            <a:avLst/>
          </a:prstGeom>
          <a:noFill/>
          <a:ln w="9525">
            <a:noFill/>
            <a:miter lim="800000"/>
            <a:headEnd/>
            <a:tailEnd/>
          </a:ln>
        </p:spPr>
      </p:pic>
      <p:pic>
        <p:nvPicPr>
          <p:cNvPr id="45" name="Picture 6"/>
          <p:cNvPicPr>
            <a:picLocks noChangeAspect="1" noChangeArrowheads="1"/>
          </p:cNvPicPr>
          <p:nvPr/>
        </p:nvPicPr>
        <p:blipFill>
          <a:blip r:embed="rId6" cstate="print"/>
          <a:srcRect/>
          <a:stretch>
            <a:fillRect/>
          </a:stretch>
        </p:blipFill>
        <p:spPr bwMode="auto">
          <a:xfrm>
            <a:off x="4459565" y="2474137"/>
            <a:ext cx="239624" cy="242478"/>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US" dirty="0"/>
              <a:t>Fundamental matrix – calibrated case</a:t>
            </a:r>
          </a:p>
        </p:txBody>
      </p:sp>
      <p:sp>
        <p:nvSpPr>
          <p:cNvPr id="5" name="Freeform 3"/>
          <p:cNvSpPr>
            <a:spLocks/>
          </p:cNvSpPr>
          <p:nvPr/>
        </p:nvSpPr>
        <p:spPr bwMode="auto">
          <a:xfrm>
            <a:off x="4178300" y="1785254"/>
            <a:ext cx="1219200" cy="2057400"/>
          </a:xfrm>
          <a:custGeom>
            <a:avLst/>
            <a:gdLst>
              <a:gd name="T0" fmla="*/ 0 w 768"/>
              <a:gd name="T1" fmla="*/ 0 h 1104"/>
              <a:gd name="T2" fmla="*/ 0 w 768"/>
              <a:gd name="T3" fmla="*/ 1341782 h 1104"/>
              <a:gd name="T4" fmla="*/ 1219200 w 768"/>
              <a:gd name="T5" fmla="*/ 2057400 h 1104"/>
              <a:gd name="T6" fmla="*/ 1219200 w 768"/>
              <a:gd name="T7" fmla="*/ 715617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rgbClr val="000000"/>
            </a:solidFill>
            <a:round/>
            <a:headEnd/>
            <a:tailEnd/>
          </a:ln>
        </p:spPr>
        <p:txBody>
          <a:bodyPr wrap="none" anchor="ctr"/>
          <a:lstStyle/>
          <a:p>
            <a:endParaRPr lang="en-US">
              <a:latin typeface="Calibri" pitchFamily="34" charset="0"/>
            </a:endParaRPr>
          </a:p>
        </p:txBody>
      </p:sp>
      <p:sp>
        <p:nvSpPr>
          <p:cNvPr id="6" name="Freeform 4"/>
          <p:cNvSpPr>
            <a:spLocks/>
          </p:cNvSpPr>
          <p:nvPr/>
        </p:nvSpPr>
        <p:spPr bwMode="auto">
          <a:xfrm flipH="1">
            <a:off x="6845300" y="1785254"/>
            <a:ext cx="1219200" cy="1981200"/>
          </a:xfrm>
          <a:custGeom>
            <a:avLst/>
            <a:gdLst>
              <a:gd name="T0" fmla="*/ 0 w 768"/>
              <a:gd name="T1" fmla="*/ 0 h 1104"/>
              <a:gd name="T2" fmla="*/ 0 w 768"/>
              <a:gd name="T3" fmla="*/ 1292087 h 1104"/>
              <a:gd name="T4" fmla="*/ 1219200 w 768"/>
              <a:gd name="T5" fmla="*/ 1981200 h 1104"/>
              <a:gd name="T6" fmla="*/ 1219200 w 768"/>
              <a:gd name="T7" fmla="*/ 689113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rgbClr val="000000"/>
            </a:solidFill>
            <a:round/>
            <a:headEnd/>
            <a:tailEnd/>
          </a:ln>
        </p:spPr>
        <p:txBody>
          <a:bodyPr wrap="none" anchor="ctr"/>
          <a:lstStyle/>
          <a:p>
            <a:endParaRPr lang="en-US">
              <a:latin typeface="Calibri" pitchFamily="34" charset="0"/>
            </a:endParaRPr>
          </a:p>
        </p:txBody>
      </p:sp>
      <p:sp>
        <p:nvSpPr>
          <p:cNvPr id="7" name="Line 5"/>
          <p:cNvSpPr>
            <a:spLocks noChangeShapeType="1"/>
          </p:cNvSpPr>
          <p:nvPr/>
        </p:nvSpPr>
        <p:spPr bwMode="auto">
          <a:xfrm flipV="1">
            <a:off x="4027714" y="1328054"/>
            <a:ext cx="2284186" cy="1915863"/>
          </a:xfrm>
          <a:prstGeom prst="line">
            <a:avLst/>
          </a:prstGeom>
          <a:noFill/>
          <a:ln w="19050">
            <a:solidFill>
              <a:schemeClr val="tx1"/>
            </a:solidFill>
            <a:round/>
            <a:headEnd/>
            <a:tailEnd type="triangle" w="med" len="med"/>
          </a:ln>
        </p:spPr>
        <p:txBody>
          <a:bodyPr wrap="none" anchor="ctr"/>
          <a:lstStyle/>
          <a:p>
            <a:endParaRPr lang="en-US"/>
          </a:p>
        </p:txBody>
      </p:sp>
      <p:sp>
        <p:nvSpPr>
          <p:cNvPr id="8" name="Oval 8"/>
          <p:cNvSpPr>
            <a:spLocks noChangeArrowheads="1"/>
          </p:cNvSpPr>
          <p:nvPr/>
        </p:nvSpPr>
        <p:spPr bwMode="auto">
          <a:xfrm>
            <a:off x="3960609" y="3167763"/>
            <a:ext cx="130582" cy="130582"/>
          </a:xfrm>
          <a:prstGeom prst="ellipse">
            <a:avLst/>
          </a:prstGeom>
          <a:solidFill>
            <a:srgbClr val="000000"/>
          </a:solidFill>
          <a:ln w="12700">
            <a:solidFill>
              <a:schemeClr val="tx1">
                <a:lumMod val="95000"/>
                <a:lumOff val="5000"/>
              </a:schemeClr>
            </a:solidFill>
            <a:round/>
            <a:headEnd/>
            <a:tailEnd/>
          </a:ln>
        </p:spPr>
        <p:txBody>
          <a:bodyPr wrap="none" anchor="ctr"/>
          <a:lstStyle/>
          <a:p>
            <a:pPr>
              <a:defRPr/>
            </a:pPr>
            <a:endParaRPr lang="en-US"/>
          </a:p>
        </p:txBody>
      </p:sp>
      <p:sp>
        <p:nvSpPr>
          <p:cNvPr id="9" name="Oval 9"/>
          <p:cNvSpPr>
            <a:spLocks noChangeArrowheads="1"/>
          </p:cNvSpPr>
          <p:nvPr/>
        </p:nvSpPr>
        <p:spPr bwMode="auto">
          <a:xfrm>
            <a:off x="8151609" y="3167763"/>
            <a:ext cx="130582" cy="130582"/>
          </a:xfrm>
          <a:prstGeom prst="ellipse">
            <a:avLst/>
          </a:prstGeom>
          <a:solidFill>
            <a:srgbClr val="000000"/>
          </a:solidFill>
          <a:ln w="12700">
            <a:solidFill>
              <a:schemeClr val="tx1">
                <a:lumMod val="95000"/>
                <a:lumOff val="5000"/>
              </a:schemeClr>
            </a:solidFill>
            <a:round/>
            <a:headEnd/>
            <a:tailEnd/>
          </a:ln>
        </p:spPr>
        <p:txBody>
          <a:bodyPr wrap="none" anchor="ctr"/>
          <a:lstStyle/>
          <a:p>
            <a:pPr>
              <a:defRPr/>
            </a:pPr>
            <a:endParaRPr lang="en-US"/>
          </a:p>
        </p:txBody>
      </p:sp>
      <p:grpSp>
        <p:nvGrpSpPr>
          <p:cNvPr id="3" name="Group 12"/>
          <p:cNvGrpSpPr>
            <a:grpSpLocks/>
          </p:cNvGrpSpPr>
          <p:nvPr/>
        </p:nvGrpSpPr>
        <p:grpSpPr bwMode="auto">
          <a:xfrm>
            <a:off x="4025901" y="1785254"/>
            <a:ext cx="4191000" cy="1447800"/>
            <a:chOff x="1296" y="1872"/>
            <a:chExt cx="2640" cy="912"/>
          </a:xfrm>
        </p:grpSpPr>
        <p:sp>
          <p:nvSpPr>
            <p:cNvPr id="13" name="Freeform 13"/>
            <p:cNvSpPr>
              <a:spLocks/>
            </p:cNvSpPr>
            <p:nvPr/>
          </p:nvSpPr>
          <p:spPr bwMode="auto">
            <a:xfrm>
              <a:off x="1296" y="1872"/>
              <a:ext cx="2640" cy="912"/>
            </a:xfrm>
            <a:custGeom>
              <a:avLst/>
              <a:gdLst>
                <a:gd name="T0" fmla="*/ 0 w 2640"/>
                <a:gd name="T1" fmla="*/ 912 h 912"/>
                <a:gd name="T2" fmla="*/ 2640 w 2640"/>
                <a:gd name="T3" fmla="*/ 912 h 912"/>
                <a:gd name="T4" fmla="*/ 1104 w 2640"/>
                <a:gd name="T5" fmla="*/ 0 h 912"/>
                <a:gd name="T6" fmla="*/ 0 w 2640"/>
                <a:gd name="T7" fmla="*/ 912 h 912"/>
                <a:gd name="T8" fmla="*/ 0 60000 65536"/>
                <a:gd name="T9" fmla="*/ 0 60000 65536"/>
                <a:gd name="T10" fmla="*/ 0 60000 65536"/>
                <a:gd name="T11" fmla="*/ 0 60000 65536"/>
                <a:gd name="T12" fmla="*/ 0 w 2640"/>
                <a:gd name="T13" fmla="*/ 0 h 912"/>
                <a:gd name="T14" fmla="*/ 2640 w 2640"/>
                <a:gd name="T15" fmla="*/ 912 h 912"/>
              </a:gdLst>
              <a:ahLst/>
              <a:cxnLst>
                <a:cxn ang="T8">
                  <a:pos x="T0" y="T1"/>
                </a:cxn>
                <a:cxn ang="T9">
                  <a:pos x="T2" y="T3"/>
                </a:cxn>
                <a:cxn ang="T10">
                  <a:pos x="T4" y="T5"/>
                </a:cxn>
                <a:cxn ang="T11">
                  <a:pos x="T6" y="T7"/>
                </a:cxn>
              </a:cxnLst>
              <a:rect l="T12" t="T13" r="T14" b="T15"/>
              <a:pathLst>
                <a:path w="2640" h="912">
                  <a:moveTo>
                    <a:pt x="0" y="912"/>
                  </a:moveTo>
                  <a:lnTo>
                    <a:pt x="2640" y="912"/>
                  </a:lnTo>
                  <a:lnTo>
                    <a:pt x="1104" y="0"/>
                  </a:lnTo>
                  <a:lnTo>
                    <a:pt x="0" y="912"/>
                  </a:lnTo>
                  <a:close/>
                </a:path>
              </a:pathLst>
            </a:custGeom>
            <a:solidFill>
              <a:schemeClr val="bg1">
                <a:lumMod val="75000"/>
              </a:schemeClr>
            </a:solidFill>
            <a:ln w="12700">
              <a:solidFill>
                <a:schemeClr val="bg1">
                  <a:lumMod val="85000"/>
                </a:schemeClr>
              </a:solidFill>
              <a:round/>
              <a:headEnd/>
              <a:tailEnd/>
            </a:ln>
          </p:spPr>
          <p:txBody>
            <a:bodyPr wrap="none" anchor="ctr"/>
            <a:lstStyle/>
            <a:p>
              <a:endParaRPr lang="en-US" dirty="0">
                <a:latin typeface="Calibri" pitchFamily="34" charset="0"/>
              </a:endParaRPr>
            </a:p>
          </p:txBody>
        </p:sp>
        <p:sp>
          <p:nvSpPr>
            <p:cNvPr id="14" name="Line 14"/>
            <p:cNvSpPr>
              <a:spLocks noChangeShapeType="1"/>
            </p:cNvSpPr>
            <p:nvPr/>
          </p:nvSpPr>
          <p:spPr bwMode="auto">
            <a:xfrm flipH="1">
              <a:off x="3072" y="2304"/>
              <a:ext cx="8" cy="480"/>
            </a:xfrm>
            <a:prstGeom prst="line">
              <a:avLst/>
            </a:prstGeom>
            <a:noFill/>
            <a:ln w="19050">
              <a:solidFill>
                <a:srgbClr val="000000"/>
              </a:solidFill>
              <a:round/>
              <a:headEnd/>
              <a:tailEnd/>
            </a:ln>
          </p:spPr>
          <p:txBody>
            <a:bodyPr wrap="none" anchor="ctr"/>
            <a:lstStyle/>
            <a:p>
              <a:endParaRPr lang="en-US"/>
            </a:p>
          </p:txBody>
        </p:sp>
        <p:sp>
          <p:nvSpPr>
            <p:cNvPr id="15" name="Line 15"/>
            <p:cNvSpPr>
              <a:spLocks noChangeShapeType="1"/>
            </p:cNvSpPr>
            <p:nvPr/>
          </p:nvSpPr>
          <p:spPr bwMode="auto">
            <a:xfrm>
              <a:off x="2160" y="2304"/>
              <a:ext cx="0" cy="480"/>
            </a:xfrm>
            <a:prstGeom prst="line">
              <a:avLst/>
            </a:prstGeom>
            <a:noFill/>
            <a:ln w="19050">
              <a:solidFill>
                <a:srgbClr val="000000"/>
              </a:solidFill>
              <a:round/>
              <a:headEnd/>
              <a:tailEnd/>
            </a:ln>
          </p:spPr>
          <p:txBody>
            <a:bodyPr wrap="none" anchor="ctr"/>
            <a:lstStyle/>
            <a:p>
              <a:endParaRPr lang="en-US"/>
            </a:p>
          </p:txBody>
        </p:sp>
        <p:sp>
          <p:nvSpPr>
            <p:cNvPr id="16" name="Line 27"/>
            <p:cNvSpPr>
              <a:spLocks noChangeShapeType="1"/>
            </p:cNvSpPr>
            <p:nvPr/>
          </p:nvSpPr>
          <p:spPr bwMode="auto">
            <a:xfrm flipH="1" flipV="1">
              <a:off x="1968" y="2208"/>
              <a:ext cx="200" cy="115"/>
            </a:xfrm>
            <a:prstGeom prst="line">
              <a:avLst/>
            </a:prstGeom>
            <a:noFill/>
            <a:ln w="19050">
              <a:solidFill>
                <a:srgbClr val="000000"/>
              </a:solidFill>
              <a:round/>
              <a:headEnd/>
              <a:tailEnd/>
            </a:ln>
          </p:spPr>
          <p:txBody>
            <a:bodyPr wrap="none" anchor="ctr"/>
            <a:lstStyle/>
            <a:p>
              <a:endParaRPr lang="en-US"/>
            </a:p>
          </p:txBody>
        </p:sp>
      </p:grpSp>
      <p:sp>
        <p:nvSpPr>
          <p:cNvPr id="17" name="Line 19"/>
          <p:cNvSpPr>
            <a:spLocks noChangeShapeType="1"/>
          </p:cNvSpPr>
          <p:nvPr/>
        </p:nvSpPr>
        <p:spPr bwMode="auto">
          <a:xfrm flipV="1">
            <a:off x="6858000" y="2318654"/>
            <a:ext cx="1219200" cy="1066800"/>
          </a:xfrm>
          <a:prstGeom prst="line">
            <a:avLst/>
          </a:prstGeom>
          <a:noFill/>
          <a:ln w="19050">
            <a:solidFill>
              <a:schemeClr val="tx1"/>
            </a:solidFill>
            <a:round/>
            <a:headEnd/>
            <a:tailEnd/>
          </a:ln>
        </p:spPr>
        <p:txBody>
          <a:bodyPr wrap="none" anchor="ctr"/>
          <a:lstStyle/>
          <a:p>
            <a:endParaRPr lang="en-US"/>
          </a:p>
        </p:txBody>
      </p:sp>
      <p:sp>
        <p:nvSpPr>
          <p:cNvPr id="21" name="Line 23"/>
          <p:cNvSpPr>
            <a:spLocks noChangeShapeType="1"/>
          </p:cNvSpPr>
          <p:nvPr/>
        </p:nvSpPr>
        <p:spPr bwMode="auto">
          <a:xfrm flipH="1" flipV="1">
            <a:off x="4178300" y="2471054"/>
            <a:ext cx="1231900" cy="914400"/>
          </a:xfrm>
          <a:prstGeom prst="line">
            <a:avLst/>
          </a:prstGeom>
          <a:noFill/>
          <a:ln w="19050">
            <a:solidFill>
              <a:schemeClr val="tx1"/>
            </a:solidFill>
            <a:round/>
            <a:headEnd/>
            <a:tailEnd/>
          </a:ln>
        </p:spPr>
        <p:txBody>
          <a:bodyPr wrap="none" anchor="ctr"/>
          <a:lstStyle/>
          <a:p>
            <a:endParaRPr lang="en-US"/>
          </a:p>
        </p:txBody>
      </p:sp>
      <p:sp>
        <p:nvSpPr>
          <p:cNvPr id="25" name="Line 16"/>
          <p:cNvSpPr>
            <a:spLocks noChangeShapeType="1"/>
          </p:cNvSpPr>
          <p:nvPr/>
        </p:nvSpPr>
        <p:spPr bwMode="auto">
          <a:xfrm flipH="1">
            <a:off x="6845300" y="2158318"/>
            <a:ext cx="546100" cy="312737"/>
          </a:xfrm>
          <a:prstGeom prst="line">
            <a:avLst/>
          </a:prstGeom>
          <a:noFill/>
          <a:ln w="19050">
            <a:solidFill>
              <a:srgbClr val="000000"/>
            </a:solidFill>
            <a:round/>
            <a:headEnd/>
            <a:tailEnd/>
          </a:ln>
        </p:spPr>
        <p:txBody>
          <a:bodyPr wrap="none" anchor="ctr"/>
          <a:lstStyle/>
          <a:p>
            <a:endParaRPr lang="en-US"/>
          </a:p>
        </p:txBody>
      </p:sp>
      <p:sp>
        <p:nvSpPr>
          <p:cNvPr id="28" name="TextBox 27"/>
          <p:cNvSpPr txBox="1"/>
          <p:nvPr/>
        </p:nvSpPr>
        <p:spPr>
          <a:xfrm>
            <a:off x="3646712" y="2971760"/>
            <a:ext cx="367408" cy="523220"/>
          </a:xfrm>
          <a:prstGeom prst="rect">
            <a:avLst/>
          </a:prstGeom>
          <a:noFill/>
        </p:spPr>
        <p:txBody>
          <a:bodyPr wrap="none" rtlCol="0">
            <a:spAutoFit/>
          </a:bodyPr>
          <a:lstStyle/>
          <a:p>
            <a:r>
              <a:rPr lang="en-US" sz="2800" b="1" dirty="0"/>
              <a:t>0</a:t>
            </a:r>
            <a:endParaRPr lang="en-US" sz="2800" baseline="-25000" dirty="0"/>
          </a:p>
        </p:txBody>
      </p:sp>
      <p:sp>
        <p:nvSpPr>
          <p:cNvPr id="4" name="Line 2"/>
          <p:cNvSpPr>
            <a:spLocks noChangeShapeType="1"/>
          </p:cNvSpPr>
          <p:nvPr/>
        </p:nvSpPr>
        <p:spPr bwMode="auto">
          <a:xfrm flipH="1" flipV="1">
            <a:off x="5246914" y="1469546"/>
            <a:ext cx="2982685" cy="1774369"/>
          </a:xfrm>
          <a:prstGeom prst="line">
            <a:avLst/>
          </a:prstGeom>
          <a:noFill/>
          <a:ln w="19050">
            <a:solidFill>
              <a:schemeClr val="tx1"/>
            </a:solidFill>
            <a:round/>
            <a:headEnd/>
            <a:tailEnd type="triangle" w="med" len="med"/>
          </a:ln>
        </p:spPr>
        <p:txBody>
          <a:bodyPr wrap="none" anchor="ctr"/>
          <a:lstStyle/>
          <a:p>
            <a:endParaRPr lang="en-US"/>
          </a:p>
        </p:txBody>
      </p:sp>
      <p:sp>
        <p:nvSpPr>
          <p:cNvPr id="24" name="Oval 26"/>
          <p:cNvSpPr>
            <a:spLocks noChangeArrowheads="1"/>
          </p:cNvSpPr>
          <p:nvPr/>
        </p:nvSpPr>
        <p:spPr bwMode="auto">
          <a:xfrm>
            <a:off x="5721342" y="1719945"/>
            <a:ext cx="114300" cy="1143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pic>
        <p:nvPicPr>
          <p:cNvPr id="180226" name="Picture 2"/>
          <p:cNvPicPr>
            <a:picLocks noChangeAspect="1" noChangeArrowheads="1"/>
          </p:cNvPicPr>
          <p:nvPr/>
        </p:nvPicPr>
        <p:blipFill>
          <a:blip r:embed="rId7" cstate="print"/>
          <a:srcRect/>
          <a:stretch>
            <a:fillRect/>
          </a:stretch>
        </p:blipFill>
        <p:spPr bwMode="auto">
          <a:xfrm>
            <a:off x="1713223" y="4108530"/>
            <a:ext cx="594330" cy="447966"/>
          </a:xfrm>
          <a:prstGeom prst="rect">
            <a:avLst/>
          </a:prstGeom>
          <a:noFill/>
          <a:ln w="9525">
            <a:noFill/>
            <a:miter lim="800000"/>
            <a:headEnd/>
            <a:tailEnd/>
          </a:ln>
        </p:spPr>
      </p:pic>
      <p:pic>
        <p:nvPicPr>
          <p:cNvPr id="180227" name="Picture 3"/>
          <p:cNvPicPr>
            <a:picLocks noChangeAspect="1" noChangeArrowheads="1"/>
          </p:cNvPicPr>
          <p:nvPr/>
        </p:nvPicPr>
        <p:blipFill>
          <a:blip r:embed="rId8" cstate="print"/>
          <a:srcRect/>
          <a:stretch>
            <a:fillRect/>
          </a:stretch>
        </p:blipFill>
        <p:spPr bwMode="auto">
          <a:xfrm>
            <a:off x="5776917" y="4101877"/>
            <a:ext cx="674164" cy="461270"/>
          </a:xfrm>
          <a:prstGeom prst="rect">
            <a:avLst/>
          </a:prstGeom>
          <a:noFill/>
          <a:ln w="9525">
            <a:noFill/>
            <a:miter lim="800000"/>
            <a:headEnd/>
            <a:tailEnd/>
          </a:ln>
        </p:spPr>
      </p:pic>
      <p:pic>
        <p:nvPicPr>
          <p:cNvPr id="180228" name="Picture 4"/>
          <p:cNvPicPr>
            <a:picLocks noChangeAspect="1" noChangeArrowheads="1"/>
          </p:cNvPicPr>
          <p:nvPr/>
        </p:nvPicPr>
        <p:blipFill>
          <a:blip r:embed="rId9" cstate="print"/>
          <a:srcRect/>
          <a:stretch>
            <a:fillRect/>
          </a:stretch>
        </p:blipFill>
        <p:spPr bwMode="auto">
          <a:xfrm>
            <a:off x="5852722" y="4727197"/>
            <a:ext cx="479012" cy="408048"/>
          </a:xfrm>
          <a:prstGeom prst="rect">
            <a:avLst/>
          </a:prstGeom>
          <a:noFill/>
          <a:ln w="9525">
            <a:noFill/>
            <a:miter lim="800000"/>
            <a:headEnd/>
            <a:tailEnd/>
          </a:ln>
        </p:spPr>
      </p:pic>
      <p:pic>
        <p:nvPicPr>
          <p:cNvPr id="180234" name="Picture 10"/>
          <p:cNvPicPr>
            <a:picLocks noChangeAspect="1" noChangeArrowheads="1"/>
          </p:cNvPicPr>
          <p:nvPr/>
        </p:nvPicPr>
        <p:blipFill>
          <a:blip r:embed="rId10" cstate="print"/>
          <a:srcRect/>
          <a:stretch>
            <a:fillRect/>
          </a:stretch>
        </p:blipFill>
        <p:spPr bwMode="auto">
          <a:xfrm>
            <a:off x="1991776" y="5399664"/>
            <a:ext cx="2243072" cy="608898"/>
          </a:xfrm>
          <a:prstGeom prst="rect">
            <a:avLst/>
          </a:prstGeom>
          <a:noFill/>
          <a:ln w="9525">
            <a:noFill/>
            <a:miter lim="800000"/>
            <a:headEnd/>
            <a:tailEnd/>
          </a:ln>
        </p:spPr>
      </p:pic>
      <p:pic>
        <p:nvPicPr>
          <p:cNvPr id="180235" name="Picture 11"/>
          <p:cNvPicPr>
            <a:picLocks noChangeAspect="1" noChangeArrowheads="1"/>
          </p:cNvPicPr>
          <p:nvPr/>
        </p:nvPicPr>
        <p:blipFill>
          <a:blip r:embed="rId11" cstate="print"/>
          <a:srcRect/>
          <a:stretch>
            <a:fillRect/>
          </a:stretch>
        </p:blipFill>
        <p:spPr bwMode="auto">
          <a:xfrm>
            <a:off x="2013855" y="6062906"/>
            <a:ext cx="2220686" cy="626806"/>
          </a:xfrm>
          <a:prstGeom prst="rect">
            <a:avLst/>
          </a:prstGeom>
          <a:noFill/>
          <a:ln w="9525">
            <a:noFill/>
            <a:miter lim="800000"/>
            <a:headEnd/>
            <a:tailEnd/>
          </a:ln>
        </p:spPr>
      </p:pic>
      <p:pic>
        <p:nvPicPr>
          <p:cNvPr id="43" name="Picture 5"/>
          <p:cNvPicPr>
            <a:picLocks noChangeAspect="1" noChangeArrowheads="1"/>
          </p:cNvPicPr>
          <p:nvPr/>
        </p:nvPicPr>
        <p:blipFill>
          <a:blip r:embed="rId12" cstate="print"/>
          <a:srcRect/>
          <a:stretch>
            <a:fillRect/>
          </a:stretch>
        </p:blipFill>
        <p:spPr bwMode="auto">
          <a:xfrm>
            <a:off x="8331583" y="3125599"/>
            <a:ext cx="182570" cy="251034"/>
          </a:xfrm>
          <a:prstGeom prst="rect">
            <a:avLst/>
          </a:prstGeom>
          <a:noFill/>
          <a:ln w="9525">
            <a:noFill/>
            <a:miter lim="800000"/>
            <a:headEnd/>
            <a:tailEnd/>
          </a:ln>
        </p:spPr>
      </p:pic>
      <p:sp>
        <p:nvSpPr>
          <p:cNvPr id="42" name="TextBox 41"/>
          <p:cNvSpPr txBox="1"/>
          <p:nvPr/>
        </p:nvSpPr>
        <p:spPr>
          <a:xfrm>
            <a:off x="2394829" y="4114789"/>
            <a:ext cx="2531334" cy="400110"/>
          </a:xfrm>
          <a:prstGeom prst="rect">
            <a:avLst/>
          </a:prstGeom>
          <a:noFill/>
        </p:spPr>
        <p:txBody>
          <a:bodyPr wrap="none" rtlCol="0">
            <a:spAutoFit/>
          </a:bodyPr>
          <a:lstStyle/>
          <a:p>
            <a:r>
              <a:rPr lang="en-US" sz="2000" dirty="0"/>
              <a:t>: intrinsics of camera 1</a:t>
            </a:r>
          </a:p>
        </p:txBody>
      </p:sp>
      <p:sp>
        <p:nvSpPr>
          <p:cNvPr id="47" name="TextBox 46"/>
          <p:cNvSpPr txBox="1"/>
          <p:nvPr/>
        </p:nvSpPr>
        <p:spPr>
          <a:xfrm>
            <a:off x="6407904" y="4082145"/>
            <a:ext cx="2531334" cy="400110"/>
          </a:xfrm>
          <a:prstGeom prst="rect">
            <a:avLst/>
          </a:prstGeom>
          <a:noFill/>
        </p:spPr>
        <p:txBody>
          <a:bodyPr wrap="none" rtlCol="0">
            <a:spAutoFit/>
          </a:bodyPr>
          <a:lstStyle/>
          <a:p>
            <a:r>
              <a:rPr lang="en-US" sz="2000" dirty="0"/>
              <a:t>: intrinsics of camera 2</a:t>
            </a:r>
          </a:p>
        </p:txBody>
      </p:sp>
      <p:sp>
        <p:nvSpPr>
          <p:cNvPr id="48" name="TextBox 47"/>
          <p:cNvSpPr txBox="1"/>
          <p:nvPr/>
        </p:nvSpPr>
        <p:spPr>
          <a:xfrm>
            <a:off x="6407901" y="4724415"/>
            <a:ext cx="3880101" cy="400110"/>
          </a:xfrm>
          <a:prstGeom prst="rect">
            <a:avLst/>
          </a:prstGeom>
          <a:noFill/>
        </p:spPr>
        <p:txBody>
          <a:bodyPr wrap="none" rtlCol="0">
            <a:spAutoFit/>
          </a:bodyPr>
          <a:lstStyle/>
          <a:p>
            <a:r>
              <a:rPr lang="en-US" sz="2000" dirty="0"/>
              <a:t>: rotation of image 2 </a:t>
            </a:r>
            <a:r>
              <a:rPr lang="en-US" sz="2000" dirty="0" err="1"/>
              <a:t>w.r.t</a:t>
            </a:r>
            <a:r>
              <a:rPr lang="en-US" sz="2000" dirty="0"/>
              <a:t>. camera 1</a:t>
            </a:r>
          </a:p>
        </p:txBody>
      </p:sp>
      <p:sp>
        <p:nvSpPr>
          <p:cNvPr id="49" name="TextBox 48"/>
          <p:cNvSpPr txBox="1"/>
          <p:nvPr/>
        </p:nvSpPr>
        <p:spPr>
          <a:xfrm>
            <a:off x="4364552" y="5508188"/>
            <a:ext cx="6302944" cy="400110"/>
          </a:xfrm>
          <a:prstGeom prst="rect">
            <a:avLst/>
          </a:prstGeom>
          <a:noFill/>
        </p:spPr>
        <p:txBody>
          <a:bodyPr wrap="none" rtlCol="0">
            <a:spAutoFit/>
          </a:bodyPr>
          <a:lstStyle/>
          <a:p>
            <a:r>
              <a:rPr lang="en-US" sz="2000" dirty="0"/>
              <a:t>: ray through </a:t>
            </a:r>
            <a:r>
              <a:rPr lang="en-US" sz="2000" b="1" dirty="0"/>
              <a:t>p</a:t>
            </a:r>
            <a:r>
              <a:rPr lang="en-US" sz="2000" dirty="0"/>
              <a:t> in camera 1’s (and world) coordinate system</a:t>
            </a:r>
            <a:endParaRPr lang="en-US" sz="2000" b="1" dirty="0"/>
          </a:p>
        </p:txBody>
      </p:sp>
      <p:sp>
        <p:nvSpPr>
          <p:cNvPr id="50" name="TextBox 49"/>
          <p:cNvSpPr txBox="1"/>
          <p:nvPr/>
        </p:nvSpPr>
        <p:spPr>
          <a:xfrm>
            <a:off x="4353662" y="6150458"/>
            <a:ext cx="5096652" cy="400110"/>
          </a:xfrm>
          <a:prstGeom prst="rect">
            <a:avLst/>
          </a:prstGeom>
          <a:noFill/>
        </p:spPr>
        <p:txBody>
          <a:bodyPr wrap="none" rtlCol="0">
            <a:spAutoFit/>
          </a:bodyPr>
          <a:lstStyle/>
          <a:p>
            <a:r>
              <a:rPr lang="en-US" sz="2000" dirty="0"/>
              <a:t>: ray through </a:t>
            </a:r>
            <a:r>
              <a:rPr lang="en-US" sz="2000" b="1" dirty="0"/>
              <a:t>q</a:t>
            </a:r>
            <a:r>
              <a:rPr lang="en-US" sz="2000" dirty="0"/>
              <a:t> in camera 2’s coordinate system</a:t>
            </a:r>
          </a:p>
        </p:txBody>
      </p:sp>
      <p:cxnSp>
        <p:nvCxnSpPr>
          <p:cNvPr id="52" name="Straight Arrow Connector 51"/>
          <p:cNvCxnSpPr>
            <a:stCxn id="13" idx="0"/>
          </p:cNvCxnSpPr>
          <p:nvPr/>
        </p:nvCxnSpPr>
        <p:spPr>
          <a:xfrm flipV="1">
            <a:off x="4025902" y="2068286"/>
            <a:ext cx="1395185" cy="1164768"/>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Oval 25"/>
          <p:cNvSpPr>
            <a:spLocks noChangeArrowheads="1"/>
          </p:cNvSpPr>
          <p:nvPr/>
        </p:nvSpPr>
        <p:spPr bwMode="auto">
          <a:xfrm>
            <a:off x="4549775" y="2737754"/>
            <a:ext cx="76200" cy="762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cxnSp>
        <p:nvCxnSpPr>
          <p:cNvPr id="55" name="Straight Arrow Connector 54"/>
          <p:cNvCxnSpPr>
            <a:stCxn id="13" idx="1"/>
          </p:cNvCxnSpPr>
          <p:nvPr/>
        </p:nvCxnSpPr>
        <p:spPr>
          <a:xfrm flipH="1" flipV="1">
            <a:off x="6291943" y="2079172"/>
            <a:ext cx="1924958" cy="1153883"/>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Oval 24"/>
          <p:cNvSpPr>
            <a:spLocks noChangeArrowheads="1"/>
          </p:cNvSpPr>
          <p:nvPr/>
        </p:nvSpPr>
        <p:spPr bwMode="auto">
          <a:xfrm>
            <a:off x="7460383" y="2775866"/>
            <a:ext cx="76200" cy="762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pic>
        <p:nvPicPr>
          <p:cNvPr id="38" name="Picture 5">
            <a:extLst>
              <a:ext uri="{FF2B5EF4-FFF2-40B4-BE49-F238E27FC236}">
                <a16:creationId xmlns:a16="http://schemas.microsoft.com/office/drawing/2014/main" id="{85830300-5894-F640-A136-A389709BF349}"/>
              </a:ext>
            </a:extLst>
          </p:cNvPr>
          <p:cNvPicPr>
            <a:picLocks noChangeAspect="1" noChangeArrowheads="1"/>
          </p:cNvPicPr>
          <p:nvPr/>
        </p:nvPicPr>
        <p:blipFill>
          <a:blip r:embed="rId12" cstate="print"/>
          <a:srcRect/>
          <a:stretch>
            <a:fillRect/>
          </a:stretch>
        </p:blipFill>
        <p:spPr bwMode="auto">
          <a:xfrm>
            <a:off x="1684420" y="4716477"/>
            <a:ext cx="296762" cy="408048"/>
          </a:xfrm>
          <a:prstGeom prst="rect">
            <a:avLst/>
          </a:prstGeom>
          <a:noFill/>
          <a:ln w="9525">
            <a:noFill/>
            <a:miter lim="800000"/>
            <a:headEnd/>
            <a:tailEnd/>
          </a:ln>
        </p:spPr>
      </p:pic>
      <p:sp>
        <p:nvSpPr>
          <p:cNvPr id="39" name="TextBox 38">
            <a:extLst>
              <a:ext uri="{FF2B5EF4-FFF2-40B4-BE49-F238E27FC236}">
                <a16:creationId xmlns:a16="http://schemas.microsoft.com/office/drawing/2014/main" id="{13F63385-6BE2-AB43-890A-8BA8D47454C0}"/>
              </a:ext>
            </a:extLst>
          </p:cNvPr>
          <p:cNvSpPr txBox="1"/>
          <p:nvPr/>
        </p:nvSpPr>
        <p:spPr>
          <a:xfrm>
            <a:off x="2036745" y="4723128"/>
            <a:ext cx="3503460" cy="400110"/>
          </a:xfrm>
          <a:prstGeom prst="rect">
            <a:avLst/>
          </a:prstGeom>
          <a:noFill/>
        </p:spPr>
        <p:txBody>
          <a:bodyPr wrap="none" rtlCol="0">
            <a:spAutoFit/>
          </a:bodyPr>
          <a:lstStyle/>
          <a:p>
            <a:r>
              <a:rPr lang="en-US" sz="2000" dirty="0"/>
              <a:t>: translation of cam 2 </a:t>
            </a:r>
            <a:r>
              <a:rPr lang="en-US" sz="2000" dirty="0" err="1"/>
              <a:t>wrt</a:t>
            </a:r>
            <a:r>
              <a:rPr lang="en-US" sz="2000" dirty="0"/>
              <a:t> cam 1</a:t>
            </a:r>
          </a:p>
        </p:txBody>
      </p:sp>
    </p:spTree>
    <p:extLst>
      <p:ext uri="{BB962C8B-B14F-4D97-AF65-F5344CB8AC3E}">
        <p14:creationId xmlns:p14="http://schemas.microsoft.com/office/powerpoint/2010/main" val="193308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0228"/>
                                        </p:tgtEl>
                                        <p:attrNameLst>
                                          <p:attrName>style.visibility</p:attrName>
                                        </p:attrNameLst>
                                      </p:cBhvr>
                                      <p:to>
                                        <p:strVal val="visible"/>
                                      </p:to>
                                    </p:set>
                                    <p:animEffect transition="in" filter="fade">
                                      <p:cBhvr>
                                        <p:cTn id="7" dur="500"/>
                                        <p:tgtEl>
                                          <p:spTgt spid="1802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0234"/>
                                        </p:tgtEl>
                                        <p:attrNameLst>
                                          <p:attrName>style.visibility</p:attrName>
                                        </p:attrNameLst>
                                      </p:cBhvr>
                                      <p:to>
                                        <p:strVal val="visible"/>
                                      </p:to>
                                    </p:set>
                                    <p:animEffect transition="in" filter="fade">
                                      <p:cBhvr>
                                        <p:cTn id="21" dur="500"/>
                                        <p:tgtEl>
                                          <p:spTgt spid="1802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500"/>
                                        <p:tgtEl>
                                          <p:spTgt spid="4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wipe(down)">
                                      <p:cBhvr>
                                        <p:cTn id="29" dur="500"/>
                                        <p:tgtEl>
                                          <p:spTgt spid="52"/>
                                        </p:tgtEl>
                                      </p:cBhvr>
                                    </p:animEffect>
                                  </p:childTnLst>
                                </p:cTn>
                              </p:par>
                            </p:childTnLst>
                          </p:cTn>
                        </p:par>
                        <p:par>
                          <p:cTn id="30" fill="hold">
                            <p:stCondLst>
                              <p:cond delay="500"/>
                            </p:stCondLst>
                            <p:childTnLst>
                              <p:par>
                                <p:cTn id="31" presetID="10" presetClass="entr" presetSubtype="0" fill="hold" nodeType="afterEffect">
                                  <p:stCondLst>
                                    <p:cond delay="0"/>
                                  </p:stCondLst>
                                  <p:iterate type="lt">
                                    <p:tmPct val="0"/>
                                  </p:iterate>
                                  <p:childTnLst>
                                    <p:set>
                                      <p:cBhvr>
                                        <p:cTn id="32" dur="1" fill="hold">
                                          <p:stCondLst>
                                            <p:cond delay="0"/>
                                          </p:stCondLst>
                                        </p:cTn>
                                        <p:tgtEl>
                                          <p:spTgt spid="184322"/>
                                        </p:tgtEl>
                                        <p:attrNameLst>
                                          <p:attrName>style.visibility</p:attrName>
                                        </p:attrNameLst>
                                      </p:cBhvr>
                                      <p:to>
                                        <p:strVal val="visible"/>
                                      </p:to>
                                    </p:set>
                                    <p:animEffect transition="in" filter="fade">
                                      <p:cBhvr>
                                        <p:cTn id="33" dur="500"/>
                                        <p:tgtEl>
                                          <p:spTgt spid="1843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0235"/>
                                        </p:tgtEl>
                                        <p:attrNameLst>
                                          <p:attrName>style.visibility</p:attrName>
                                        </p:attrNameLst>
                                      </p:cBhvr>
                                      <p:to>
                                        <p:strVal val="visible"/>
                                      </p:to>
                                    </p:set>
                                    <p:animEffect transition="in" filter="fade">
                                      <p:cBhvr>
                                        <p:cTn id="38" dur="500"/>
                                        <p:tgtEl>
                                          <p:spTgt spid="18023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500"/>
                                        <p:tgtEl>
                                          <p:spTgt spid="5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ipe(down)">
                                      <p:cBhvr>
                                        <p:cTn id="46" dur="500"/>
                                        <p:tgtEl>
                                          <p:spTgt spid="55"/>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184324"/>
                                        </p:tgtEl>
                                        <p:attrNameLst>
                                          <p:attrName>style.visibility</p:attrName>
                                        </p:attrNameLst>
                                      </p:cBhvr>
                                      <p:to>
                                        <p:strVal val="visible"/>
                                      </p:to>
                                    </p:set>
                                    <p:animEffect transition="in" filter="fade">
                                      <p:cBhvr>
                                        <p:cTn id="50" dur="500"/>
                                        <p:tgtEl>
                                          <p:spTgt spid="184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E63424-7195-C54B-A99F-5FBA2EBEF6C4}"/>
              </a:ext>
            </a:extLst>
          </p:cNvPr>
          <p:cNvSpPr>
            <a:spLocks noGrp="1"/>
          </p:cNvSpPr>
          <p:nvPr>
            <p:ph type="ctrTitle"/>
          </p:nvPr>
        </p:nvSpPr>
        <p:spPr/>
        <p:txBody>
          <a:bodyPr/>
          <a:lstStyle/>
          <a:p>
            <a:r>
              <a:rPr lang="en-US" dirty="0"/>
              <a:t>The Fundamental Matrix &amp; Structure from Motion</a:t>
            </a:r>
          </a:p>
        </p:txBody>
      </p:sp>
      <p:sp>
        <p:nvSpPr>
          <p:cNvPr id="5" name="Subtitle 4">
            <a:extLst>
              <a:ext uri="{FF2B5EF4-FFF2-40B4-BE49-F238E27FC236}">
                <a16:creationId xmlns:a16="http://schemas.microsoft.com/office/drawing/2014/main" id="{2CF2F300-35D1-A748-94A0-0F5034455187}"/>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6619031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4" name="Picture 4"/>
          <p:cNvPicPr>
            <a:picLocks noChangeAspect="1" noChangeArrowheads="1"/>
          </p:cNvPicPr>
          <p:nvPr/>
        </p:nvPicPr>
        <p:blipFill>
          <a:blip r:embed="rId3" cstate="print"/>
          <a:srcRect/>
          <a:stretch>
            <a:fillRect/>
          </a:stretch>
        </p:blipFill>
        <p:spPr bwMode="auto">
          <a:xfrm>
            <a:off x="6293097" y="1763485"/>
            <a:ext cx="694370" cy="370114"/>
          </a:xfrm>
          <a:prstGeom prst="rect">
            <a:avLst/>
          </a:prstGeom>
          <a:noFill/>
          <a:ln w="9525">
            <a:noFill/>
            <a:miter lim="800000"/>
            <a:headEnd/>
            <a:tailEnd/>
          </a:ln>
        </p:spPr>
      </p:pic>
      <p:pic>
        <p:nvPicPr>
          <p:cNvPr id="184322" name="Picture 2"/>
          <p:cNvPicPr>
            <a:picLocks noChangeAspect="1" noChangeArrowheads="1"/>
          </p:cNvPicPr>
          <p:nvPr/>
        </p:nvPicPr>
        <p:blipFill>
          <a:blip r:embed="rId4" cstate="print"/>
          <a:srcRect/>
          <a:stretch>
            <a:fillRect/>
          </a:stretch>
        </p:blipFill>
        <p:spPr bwMode="auto">
          <a:xfrm>
            <a:off x="5035420" y="1817914"/>
            <a:ext cx="248818" cy="348342"/>
          </a:xfrm>
          <a:prstGeom prst="rect">
            <a:avLst/>
          </a:prstGeom>
          <a:noFill/>
          <a:ln w="9525">
            <a:noFill/>
            <a:miter lim="800000"/>
            <a:headEnd/>
            <a:tailEnd/>
          </a:ln>
        </p:spPr>
      </p:pic>
      <p:pic>
        <p:nvPicPr>
          <p:cNvPr id="44" name="Picture 7"/>
          <p:cNvPicPr>
            <a:picLocks noChangeAspect="1" noChangeArrowheads="1"/>
          </p:cNvPicPr>
          <p:nvPr/>
        </p:nvPicPr>
        <p:blipFill>
          <a:blip r:embed="rId5" cstate="print"/>
          <a:srcRect/>
          <a:stretch>
            <a:fillRect/>
          </a:stretch>
        </p:blipFill>
        <p:spPr bwMode="auto">
          <a:xfrm>
            <a:off x="7378656" y="2526063"/>
            <a:ext cx="193982" cy="236772"/>
          </a:xfrm>
          <a:prstGeom prst="rect">
            <a:avLst/>
          </a:prstGeom>
          <a:noFill/>
          <a:ln w="9525">
            <a:noFill/>
            <a:miter lim="800000"/>
            <a:headEnd/>
            <a:tailEnd/>
          </a:ln>
        </p:spPr>
      </p:pic>
      <p:pic>
        <p:nvPicPr>
          <p:cNvPr id="45" name="Picture 6"/>
          <p:cNvPicPr>
            <a:picLocks noChangeAspect="1" noChangeArrowheads="1"/>
          </p:cNvPicPr>
          <p:nvPr/>
        </p:nvPicPr>
        <p:blipFill>
          <a:blip r:embed="rId6" cstate="print"/>
          <a:srcRect/>
          <a:stretch>
            <a:fillRect/>
          </a:stretch>
        </p:blipFill>
        <p:spPr bwMode="auto">
          <a:xfrm>
            <a:off x="4459565" y="2474137"/>
            <a:ext cx="239624" cy="242478"/>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US" dirty="0"/>
              <a:t>Fundamental matrix – calibrated case</a:t>
            </a:r>
          </a:p>
        </p:txBody>
      </p:sp>
      <p:sp>
        <p:nvSpPr>
          <p:cNvPr id="46" name="Content Placeholder 45"/>
          <p:cNvSpPr>
            <a:spLocks noGrp="1"/>
          </p:cNvSpPr>
          <p:nvPr>
            <p:ph idx="1"/>
          </p:nvPr>
        </p:nvSpPr>
        <p:spPr>
          <a:xfrm>
            <a:off x="1981200" y="4125687"/>
            <a:ext cx="8229600" cy="2000477"/>
          </a:xfrm>
        </p:spPr>
        <p:txBody>
          <a:bodyPr/>
          <a:lstStyle/>
          <a:p>
            <a:r>
              <a:rPr lang="en-US" dirty="0"/>
              <a:t>    ,          , and     are coplanar</a:t>
            </a:r>
          </a:p>
          <a:p>
            <a:r>
              <a:rPr lang="en-US" dirty="0" err="1"/>
              <a:t>epipolar</a:t>
            </a:r>
            <a:r>
              <a:rPr lang="en-US" dirty="0"/>
              <a:t> plane can be represented as </a:t>
            </a:r>
          </a:p>
        </p:txBody>
      </p:sp>
      <p:sp>
        <p:nvSpPr>
          <p:cNvPr id="5" name="Freeform 3"/>
          <p:cNvSpPr>
            <a:spLocks/>
          </p:cNvSpPr>
          <p:nvPr/>
        </p:nvSpPr>
        <p:spPr bwMode="auto">
          <a:xfrm>
            <a:off x="4178300" y="1785254"/>
            <a:ext cx="1219200" cy="2057400"/>
          </a:xfrm>
          <a:custGeom>
            <a:avLst/>
            <a:gdLst>
              <a:gd name="T0" fmla="*/ 0 w 768"/>
              <a:gd name="T1" fmla="*/ 0 h 1104"/>
              <a:gd name="T2" fmla="*/ 0 w 768"/>
              <a:gd name="T3" fmla="*/ 1341782 h 1104"/>
              <a:gd name="T4" fmla="*/ 1219200 w 768"/>
              <a:gd name="T5" fmla="*/ 2057400 h 1104"/>
              <a:gd name="T6" fmla="*/ 1219200 w 768"/>
              <a:gd name="T7" fmla="*/ 715617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rgbClr val="000000"/>
            </a:solidFill>
            <a:round/>
            <a:headEnd/>
            <a:tailEnd/>
          </a:ln>
        </p:spPr>
        <p:txBody>
          <a:bodyPr wrap="none" anchor="ctr"/>
          <a:lstStyle/>
          <a:p>
            <a:endParaRPr lang="en-US">
              <a:latin typeface="Calibri" pitchFamily="34" charset="0"/>
            </a:endParaRPr>
          </a:p>
        </p:txBody>
      </p:sp>
      <p:sp>
        <p:nvSpPr>
          <p:cNvPr id="6" name="Freeform 4"/>
          <p:cNvSpPr>
            <a:spLocks/>
          </p:cNvSpPr>
          <p:nvPr/>
        </p:nvSpPr>
        <p:spPr bwMode="auto">
          <a:xfrm flipH="1">
            <a:off x="6845300" y="1785254"/>
            <a:ext cx="1219200" cy="1981200"/>
          </a:xfrm>
          <a:custGeom>
            <a:avLst/>
            <a:gdLst>
              <a:gd name="T0" fmla="*/ 0 w 768"/>
              <a:gd name="T1" fmla="*/ 0 h 1104"/>
              <a:gd name="T2" fmla="*/ 0 w 768"/>
              <a:gd name="T3" fmla="*/ 1292087 h 1104"/>
              <a:gd name="T4" fmla="*/ 1219200 w 768"/>
              <a:gd name="T5" fmla="*/ 1981200 h 1104"/>
              <a:gd name="T6" fmla="*/ 1219200 w 768"/>
              <a:gd name="T7" fmla="*/ 689113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rgbClr val="000000"/>
            </a:solidFill>
            <a:round/>
            <a:headEnd/>
            <a:tailEnd/>
          </a:ln>
        </p:spPr>
        <p:txBody>
          <a:bodyPr wrap="none" anchor="ctr"/>
          <a:lstStyle/>
          <a:p>
            <a:endParaRPr lang="en-US">
              <a:latin typeface="Calibri" pitchFamily="34" charset="0"/>
            </a:endParaRPr>
          </a:p>
        </p:txBody>
      </p:sp>
      <p:sp>
        <p:nvSpPr>
          <p:cNvPr id="7" name="Line 5"/>
          <p:cNvSpPr>
            <a:spLocks noChangeShapeType="1"/>
          </p:cNvSpPr>
          <p:nvPr/>
        </p:nvSpPr>
        <p:spPr bwMode="auto">
          <a:xfrm flipV="1">
            <a:off x="4027714" y="1328054"/>
            <a:ext cx="2284186" cy="1915863"/>
          </a:xfrm>
          <a:prstGeom prst="line">
            <a:avLst/>
          </a:prstGeom>
          <a:noFill/>
          <a:ln w="19050">
            <a:solidFill>
              <a:schemeClr val="tx1"/>
            </a:solidFill>
            <a:round/>
            <a:headEnd/>
            <a:tailEnd type="triangle" w="med" len="med"/>
          </a:ln>
        </p:spPr>
        <p:txBody>
          <a:bodyPr wrap="none" anchor="ctr"/>
          <a:lstStyle/>
          <a:p>
            <a:endParaRPr lang="en-US"/>
          </a:p>
        </p:txBody>
      </p:sp>
      <p:sp>
        <p:nvSpPr>
          <p:cNvPr id="8" name="Oval 8"/>
          <p:cNvSpPr>
            <a:spLocks noChangeArrowheads="1"/>
          </p:cNvSpPr>
          <p:nvPr/>
        </p:nvSpPr>
        <p:spPr bwMode="auto">
          <a:xfrm>
            <a:off x="3960609" y="3167763"/>
            <a:ext cx="130582" cy="130582"/>
          </a:xfrm>
          <a:prstGeom prst="ellipse">
            <a:avLst/>
          </a:prstGeom>
          <a:solidFill>
            <a:srgbClr val="000000"/>
          </a:solidFill>
          <a:ln w="12700">
            <a:solidFill>
              <a:schemeClr val="tx1">
                <a:lumMod val="95000"/>
                <a:lumOff val="5000"/>
              </a:schemeClr>
            </a:solidFill>
            <a:round/>
            <a:headEnd/>
            <a:tailEnd/>
          </a:ln>
        </p:spPr>
        <p:txBody>
          <a:bodyPr wrap="none" anchor="ctr"/>
          <a:lstStyle/>
          <a:p>
            <a:pPr>
              <a:defRPr/>
            </a:pPr>
            <a:endParaRPr lang="en-US"/>
          </a:p>
        </p:txBody>
      </p:sp>
      <p:sp>
        <p:nvSpPr>
          <p:cNvPr id="9" name="Oval 9"/>
          <p:cNvSpPr>
            <a:spLocks noChangeArrowheads="1"/>
          </p:cNvSpPr>
          <p:nvPr/>
        </p:nvSpPr>
        <p:spPr bwMode="auto">
          <a:xfrm>
            <a:off x="8151609" y="3167763"/>
            <a:ext cx="130582" cy="130582"/>
          </a:xfrm>
          <a:prstGeom prst="ellipse">
            <a:avLst/>
          </a:prstGeom>
          <a:solidFill>
            <a:srgbClr val="000000"/>
          </a:solidFill>
          <a:ln w="12700">
            <a:solidFill>
              <a:schemeClr val="tx1">
                <a:lumMod val="95000"/>
                <a:lumOff val="5000"/>
              </a:schemeClr>
            </a:solidFill>
            <a:round/>
            <a:headEnd/>
            <a:tailEnd/>
          </a:ln>
        </p:spPr>
        <p:txBody>
          <a:bodyPr wrap="none" anchor="ctr"/>
          <a:lstStyle/>
          <a:p>
            <a:pPr>
              <a:defRPr/>
            </a:pPr>
            <a:endParaRPr lang="en-US"/>
          </a:p>
        </p:txBody>
      </p:sp>
      <p:grpSp>
        <p:nvGrpSpPr>
          <p:cNvPr id="3" name="Group 12"/>
          <p:cNvGrpSpPr>
            <a:grpSpLocks/>
          </p:cNvGrpSpPr>
          <p:nvPr/>
        </p:nvGrpSpPr>
        <p:grpSpPr bwMode="auto">
          <a:xfrm>
            <a:off x="4025901" y="1785254"/>
            <a:ext cx="4191000" cy="1447800"/>
            <a:chOff x="1296" y="1872"/>
            <a:chExt cx="2640" cy="912"/>
          </a:xfrm>
        </p:grpSpPr>
        <p:sp>
          <p:nvSpPr>
            <p:cNvPr id="13" name="Freeform 13"/>
            <p:cNvSpPr>
              <a:spLocks/>
            </p:cNvSpPr>
            <p:nvPr/>
          </p:nvSpPr>
          <p:spPr bwMode="auto">
            <a:xfrm>
              <a:off x="1296" y="1872"/>
              <a:ext cx="2640" cy="912"/>
            </a:xfrm>
            <a:custGeom>
              <a:avLst/>
              <a:gdLst>
                <a:gd name="T0" fmla="*/ 0 w 2640"/>
                <a:gd name="T1" fmla="*/ 912 h 912"/>
                <a:gd name="T2" fmla="*/ 2640 w 2640"/>
                <a:gd name="T3" fmla="*/ 912 h 912"/>
                <a:gd name="T4" fmla="*/ 1104 w 2640"/>
                <a:gd name="T5" fmla="*/ 0 h 912"/>
                <a:gd name="T6" fmla="*/ 0 w 2640"/>
                <a:gd name="T7" fmla="*/ 912 h 912"/>
                <a:gd name="T8" fmla="*/ 0 60000 65536"/>
                <a:gd name="T9" fmla="*/ 0 60000 65536"/>
                <a:gd name="T10" fmla="*/ 0 60000 65536"/>
                <a:gd name="T11" fmla="*/ 0 60000 65536"/>
                <a:gd name="T12" fmla="*/ 0 w 2640"/>
                <a:gd name="T13" fmla="*/ 0 h 912"/>
                <a:gd name="T14" fmla="*/ 2640 w 2640"/>
                <a:gd name="T15" fmla="*/ 912 h 912"/>
              </a:gdLst>
              <a:ahLst/>
              <a:cxnLst>
                <a:cxn ang="T8">
                  <a:pos x="T0" y="T1"/>
                </a:cxn>
                <a:cxn ang="T9">
                  <a:pos x="T2" y="T3"/>
                </a:cxn>
                <a:cxn ang="T10">
                  <a:pos x="T4" y="T5"/>
                </a:cxn>
                <a:cxn ang="T11">
                  <a:pos x="T6" y="T7"/>
                </a:cxn>
              </a:cxnLst>
              <a:rect l="T12" t="T13" r="T14" b="T15"/>
              <a:pathLst>
                <a:path w="2640" h="912">
                  <a:moveTo>
                    <a:pt x="0" y="912"/>
                  </a:moveTo>
                  <a:lnTo>
                    <a:pt x="2640" y="912"/>
                  </a:lnTo>
                  <a:lnTo>
                    <a:pt x="1104" y="0"/>
                  </a:lnTo>
                  <a:lnTo>
                    <a:pt x="0" y="912"/>
                  </a:lnTo>
                  <a:close/>
                </a:path>
              </a:pathLst>
            </a:custGeom>
            <a:solidFill>
              <a:schemeClr val="bg1">
                <a:lumMod val="75000"/>
              </a:schemeClr>
            </a:solidFill>
            <a:ln w="12700">
              <a:solidFill>
                <a:schemeClr val="tx1"/>
              </a:solidFill>
              <a:round/>
              <a:headEnd/>
              <a:tailEnd/>
            </a:ln>
          </p:spPr>
          <p:txBody>
            <a:bodyPr wrap="none" anchor="ctr"/>
            <a:lstStyle/>
            <a:p>
              <a:endParaRPr lang="en-US" dirty="0">
                <a:latin typeface="Calibri" pitchFamily="34" charset="0"/>
              </a:endParaRPr>
            </a:p>
          </p:txBody>
        </p:sp>
        <p:sp>
          <p:nvSpPr>
            <p:cNvPr id="14" name="Line 14"/>
            <p:cNvSpPr>
              <a:spLocks noChangeShapeType="1"/>
            </p:cNvSpPr>
            <p:nvPr/>
          </p:nvSpPr>
          <p:spPr bwMode="auto">
            <a:xfrm flipH="1">
              <a:off x="3072" y="2304"/>
              <a:ext cx="8" cy="480"/>
            </a:xfrm>
            <a:prstGeom prst="line">
              <a:avLst/>
            </a:prstGeom>
            <a:noFill/>
            <a:ln w="19050">
              <a:solidFill>
                <a:srgbClr val="000000"/>
              </a:solidFill>
              <a:round/>
              <a:headEnd/>
              <a:tailEnd/>
            </a:ln>
          </p:spPr>
          <p:txBody>
            <a:bodyPr wrap="none" anchor="ctr"/>
            <a:lstStyle/>
            <a:p>
              <a:endParaRPr lang="en-US"/>
            </a:p>
          </p:txBody>
        </p:sp>
        <p:sp>
          <p:nvSpPr>
            <p:cNvPr id="15" name="Line 15"/>
            <p:cNvSpPr>
              <a:spLocks noChangeShapeType="1"/>
            </p:cNvSpPr>
            <p:nvPr/>
          </p:nvSpPr>
          <p:spPr bwMode="auto">
            <a:xfrm>
              <a:off x="2160" y="2304"/>
              <a:ext cx="0" cy="480"/>
            </a:xfrm>
            <a:prstGeom prst="line">
              <a:avLst/>
            </a:prstGeom>
            <a:noFill/>
            <a:ln w="19050">
              <a:solidFill>
                <a:srgbClr val="000000"/>
              </a:solidFill>
              <a:round/>
              <a:headEnd/>
              <a:tailEnd/>
            </a:ln>
          </p:spPr>
          <p:txBody>
            <a:bodyPr wrap="none" anchor="ctr"/>
            <a:lstStyle/>
            <a:p>
              <a:endParaRPr lang="en-US"/>
            </a:p>
          </p:txBody>
        </p:sp>
        <p:sp>
          <p:nvSpPr>
            <p:cNvPr id="16" name="Line 27"/>
            <p:cNvSpPr>
              <a:spLocks noChangeShapeType="1"/>
            </p:cNvSpPr>
            <p:nvPr/>
          </p:nvSpPr>
          <p:spPr bwMode="auto">
            <a:xfrm flipH="1" flipV="1">
              <a:off x="1968" y="2208"/>
              <a:ext cx="200" cy="115"/>
            </a:xfrm>
            <a:prstGeom prst="line">
              <a:avLst/>
            </a:prstGeom>
            <a:noFill/>
            <a:ln w="19050">
              <a:solidFill>
                <a:srgbClr val="000000"/>
              </a:solidFill>
              <a:round/>
              <a:headEnd/>
              <a:tailEnd/>
            </a:ln>
          </p:spPr>
          <p:txBody>
            <a:bodyPr wrap="none" anchor="ctr"/>
            <a:lstStyle/>
            <a:p>
              <a:endParaRPr lang="en-US"/>
            </a:p>
          </p:txBody>
        </p:sp>
      </p:grpSp>
      <p:sp>
        <p:nvSpPr>
          <p:cNvPr id="17" name="Line 19"/>
          <p:cNvSpPr>
            <a:spLocks noChangeShapeType="1"/>
          </p:cNvSpPr>
          <p:nvPr/>
        </p:nvSpPr>
        <p:spPr bwMode="auto">
          <a:xfrm flipV="1">
            <a:off x="6858000" y="2318654"/>
            <a:ext cx="1219200" cy="1066800"/>
          </a:xfrm>
          <a:prstGeom prst="line">
            <a:avLst/>
          </a:prstGeom>
          <a:noFill/>
          <a:ln w="19050">
            <a:solidFill>
              <a:schemeClr val="tx1"/>
            </a:solidFill>
            <a:round/>
            <a:headEnd/>
            <a:tailEnd/>
          </a:ln>
        </p:spPr>
        <p:txBody>
          <a:bodyPr wrap="none" anchor="ctr"/>
          <a:lstStyle/>
          <a:p>
            <a:endParaRPr lang="en-US"/>
          </a:p>
        </p:txBody>
      </p:sp>
      <p:sp>
        <p:nvSpPr>
          <p:cNvPr id="21" name="Line 23"/>
          <p:cNvSpPr>
            <a:spLocks noChangeShapeType="1"/>
          </p:cNvSpPr>
          <p:nvPr/>
        </p:nvSpPr>
        <p:spPr bwMode="auto">
          <a:xfrm flipH="1" flipV="1">
            <a:off x="4178300" y="2471054"/>
            <a:ext cx="1231900" cy="914400"/>
          </a:xfrm>
          <a:prstGeom prst="line">
            <a:avLst/>
          </a:prstGeom>
          <a:noFill/>
          <a:ln w="19050">
            <a:solidFill>
              <a:schemeClr val="tx1"/>
            </a:solidFill>
            <a:round/>
            <a:headEnd/>
            <a:tailEnd/>
          </a:ln>
        </p:spPr>
        <p:txBody>
          <a:bodyPr wrap="none" anchor="ctr"/>
          <a:lstStyle/>
          <a:p>
            <a:endParaRPr lang="en-US"/>
          </a:p>
        </p:txBody>
      </p:sp>
      <p:sp>
        <p:nvSpPr>
          <p:cNvPr id="25" name="Line 16"/>
          <p:cNvSpPr>
            <a:spLocks noChangeShapeType="1"/>
          </p:cNvSpPr>
          <p:nvPr/>
        </p:nvSpPr>
        <p:spPr bwMode="auto">
          <a:xfrm flipH="1">
            <a:off x="6845300" y="2158318"/>
            <a:ext cx="546100" cy="312737"/>
          </a:xfrm>
          <a:prstGeom prst="line">
            <a:avLst/>
          </a:prstGeom>
          <a:noFill/>
          <a:ln w="19050">
            <a:solidFill>
              <a:srgbClr val="000000"/>
            </a:solidFill>
            <a:round/>
            <a:headEnd/>
            <a:tailEnd/>
          </a:ln>
        </p:spPr>
        <p:txBody>
          <a:bodyPr wrap="none" anchor="ctr"/>
          <a:lstStyle/>
          <a:p>
            <a:endParaRPr lang="en-US"/>
          </a:p>
        </p:txBody>
      </p:sp>
      <p:sp>
        <p:nvSpPr>
          <p:cNvPr id="28" name="TextBox 27"/>
          <p:cNvSpPr txBox="1"/>
          <p:nvPr/>
        </p:nvSpPr>
        <p:spPr>
          <a:xfrm>
            <a:off x="3646712" y="2971760"/>
            <a:ext cx="367408" cy="523220"/>
          </a:xfrm>
          <a:prstGeom prst="rect">
            <a:avLst/>
          </a:prstGeom>
          <a:noFill/>
        </p:spPr>
        <p:txBody>
          <a:bodyPr wrap="none" rtlCol="0">
            <a:spAutoFit/>
          </a:bodyPr>
          <a:lstStyle/>
          <a:p>
            <a:r>
              <a:rPr lang="en-US" sz="2800" b="1" dirty="0"/>
              <a:t>0</a:t>
            </a:r>
            <a:endParaRPr lang="en-US" sz="2800" baseline="-25000" dirty="0"/>
          </a:p>
        </p:txBody>
      </p:sp>
      <p:sp>
        <p:nvSpPr>
          <p:cNvPr id="4" name="Line 2"/>
          <p:cNvSpPr>
            <a:spLocks noChangeShapeType="1"/>
          </p:cNvSpPr>
          <p:nvPr/>
        </p:nvSpPr>
        <p:spPr bwMode="auto">
          <a:xfrm flipH="1" flipV="1">
            <a:off x="5246914" y="1469546"/>
            <a:ext cx="2982685" cy="1774369"/>
          </a:xfrm>
          <a:prstGeom prst="line">
            <a:avLst/>
          </a:prstGeom>
          <a:noFill/>
          <a:ln w="19050">
            <a:solidFill>
              <a:schemeClr val="tx1"/>
            </a:solidFill>
            <a:round/>
            <a:headEnd/>
            <a:tailEnd type="triangle" w="med" len="med"/>
          </a:ln>
        </p:spPr>
        <p:txBody>
          <a:bodyPr wrap="none" anchor="ctr"/>
          <a:lstStyle/>
          <a:p>
            <a:endParaRPr lang="en-US"/>
          </a:p>
        </p:txBody>
      </p:sp>
      <p:sp>
        <p:nvSpPr>
          <p:cNvPr id="24" name="Oval 26"/>
          <p:cNvSpPr>
            <a:spLocks noChangeArrowheads="1"/>
          </p:cNvSpPr>
          <p:nvPr/>
        </p:nvSpPr>
        <p:spPr bwMode="auto">
          <a:xfrm>
            <a:off x="5721342" y="1719945"/>
            <a:ext cx="114300" cy="1143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pic>
        <p:nvPicPr>
          <p:cNvPr id="43" name="Picture 5"/>
          <p:cNvPicPr>
            <a:picLocks noChangeAspect="1" noChangeArrowheads="1"/>
          </p:cNvPicPr>
          <p:nvPr/>
        </p:nvPicPr>
        <p:blipFill>
          <a:blip r:embed="rId7" cstate="print"/>
          <a:srcRect/>
          <a:stretch>
            <a:fillRect/>
          </a:stretch>
        </p:blipFill>
        <p:spPr bwMode="auto">
          <a:xfrm>
            <a:off x="8331583" y="3125599"/>
            <a:ext cx="182570" cy="251034"/>
          </a:xfrm>
          <a:prstGeom prst="rect">
            <a:avLst/>
          </a:prstGeom>
          <a:noFill/>
          <a:ln w="9525">
            <a:noFill/>
            <a:miter lim="800000"/>
            <a:headEnd/>
            <a:tailEnd/>
          </a:ln>
        </p:spPr>
      </p:pic>
      <p:cxnSp>
        <p:nvCxnSpPr>
          <p:cNvPr id="52" name="Straight Arrow Connector 51"/>
          <p:cNvCxnSpPr>
            <a:stCxn id="13" idx="0"/>
          </p:cNvCxnSpPr>
          <p:nvPr/>
        </p:nvCxnSpPr>
        <p:spPr>
          <a:xfrm flipV="1">
            <a:off x="4025902" y="2068286"/>
            <a:ext cx="1395185" cy="1164768"/>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Oval 25"/>
          <p:cNvSpPr>
            <a:spLocks noChangeArrowheads="1"/>
          </p:cNvSpPr>
          <p:nvPr/>
        </p:nvSpPr>
        <p:spPr bwMode="auto">
          <a:xfrm>
            <a:off x="4549775" y="2737754"/>
            <a:ext cx="76200" cy="762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cxnSp>
        <p:nvCxnSpPr>
          <p:cNvPr id="55" name="Straight Arrow Connector 54"/>
          <p:cNvCxnSpPr>
            <a:stCxn id="13" idx="1"/>
          </p:cNvCxnSpPr>
          <p:nvPr/>
        </p:nvCxnSpPr>
        <p:spPr>
          <a:xfrm flipH="1" flipV="1">
            <a:off x="6291943" y="2079172"/>
            <a:ext cx="1924958" cy="1153883"/>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Oval 24"/>
          <p:cNvSpPr>
            <a:spLocks noChangeArrowheads="1"/>
          </p:cNvSpPr>
          <p:nvPr/>
        </p:nvSpPr>
        <p:spPr bwMode="auto">
          <a:xfrm>
            <a:off x="7460383" y="2775866"/>
            <a:ext cx="76200" cy="762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pic>
        <p:nvPicPr>
          <p:cNvPr id="51" name="Picture 4"/>
          <p:cNvPicPr>
            <a:picLocks noChangeAspect="1" noChangeArrowheads="1"/>
          </p:cNvPicPr>
          <p:nvPr/>
        </p:nvPicPr>
        <p:blipFill>
          <a:blip r:embed="rId3" cstate="print"/>
          <a:srcRect/>
          <a:stretch>
            <a:fillRect/>
          </a:stretch>
        </p:blipFill>
        <p:spPr bwMode="auto">
          <a:xfrm>
            <a:off x="2872707" y="4149009"/>
            <a:ext cx="694370" cy="370114"/>
          </a:xfrm>
          <a:prstGeom prst="rect">
            <a:avLst/>
          </a:prstGeom>
          <a:noFill/>
          <a:ln w="9525">
            <a:noFill/>
            <a:miter lim="800000"/>
            <a:headEnd/>
            <a:tailEnd/>
          </a:ln>
        </p:spPr>
      </p:pic>
      <p:pic>
        <p:nvPicPr>
          <p:cNvPr id="53" name="Picture 2"/>
          <p:cNvPicPr>
            <a:picLocks noChangeAspect="1" noChangeArrowheads="1"/>
          </p:cNvPicPr>
          <p:nvPr/>
        </p:nvPicPr>
        <p:blipFill>
          <a:blip r:embed="rId4" cstate="print"/>
          <a:srcRect/>
          <a:stretch>
            <a:fillRect/>
          </a:stretch>
        </p:blipFill>
        <p:spPr bwMode="auto">
          <a:xfrm>
            <a:off x="2313497" y="4171170"/>
            <a:ext cx="248818" cy="348342"/>
          </a:xfrm>
          <a:prstGeom prst="rect">
            <a:avLst/>
          </a:prstGeom>
          <a:noFill/>
          <a:ln w="9525">
            <a:noFill/>
            <a:miter lim="800000"/>
            <a:headEnd/>
            <a:tailEnd/>
          </a:ln>
        </p:spPr>
      </p:pic>
      <p:pic>
        <p:nvPicPr>
          <p:cNvPr id="54" name="Picture 5"/>
          <p:cNvPicPr>
            <a:picLocks noChangeAspect="1" noChangeArrowheads="1"/>
          </p:cNvPicPr>
          <p:nvPr/>
        </p:nvPicPr>
        <p:blipFill>
          <a:blip r:embed="rId7" cstate="print"/>
          <a:srcRect/>
          <a:stretch>
            <a:fillRect/>
          </a:stretch>
        </p:blipFill>
        <p:spPr bwMode="auto">
          <a:xfrm>
            <a:off x="4440469" y="4164429"/>
            <a:ext cx="223066" cy="306716"/>
          </a:xfrm>
          <a:prstGeom prst="rect">
            <a:avLst/>
          </a:prstGeom>
          <a:noFill/>
          <a:ln w="9525">
            <a:noFill/>
            <a:miter lim="800000"/>
            <a:headEnd/>
            <a:tailEnd/>
          </a:ln>
        </p:spPr>
      </p:pic>
      <p:pic>
        <p:nvPicPr>
          <p:cNvPr id="185346" name="Picture 2"/>
          <p:cNvPicPr>
            <a:picLocks noChangeAspect="1" noChangeArrowheads="1"/>
          </p:cNvPicPr>
          <p:nvPr/>
        </p:nvPicPr>
        <p:blipFill>
          <a:blip r:embed="rId8" cstate="print"/>
          <a:srcRect/>
          <a:stretch>
            <a:fillRect/>
          </a:stretch>
        </p:blipFill>
        <p:spPr bwMode="auto">
          <a:xfrm>
            <a:off x="8151609" y="4680854"/>
            <a:ext cx="914402" cy="376280"/>
          </a:xfrm>
          <a:prstGeom prst="rect">
            <a:avLst/>
          </a:prstGeom>
          <a:noFill/>
          <a:ln w="9525">
            <a:noFill/>
            <a:miter lim="800000"/>
            <a:headEnd/>
            <a:tailEnd/>
          </a:ln>
        </p:spPr>
      </p:pic>
      <p:pic>
        <p:nvPicPr>
          <p:cNvPr id="57" name="Picture 2"/>
          <p:cNvPicPr>
            <a:picLocks noChangeAspect="1" noChangeArrowheads="1"/>
          </p:cNvPicPr>
          <p:nvPr/>
        </p:nvPicPr>
        <p:blipFill>
          <a:blip r:embed="rId8" cstate="print"/>
          <a:srcRect/>
          <a:stretch>
            <a:fillRect/>
          </a:stretch>
        </p:blipFill>
        <p:spPr bwMode="auto">
          <a:xfrm>
            <a:off x="5644774" y="2569032"/>
            <a:ext cx="793596" cy="326568"/>
          </a:xfrm>
          <a:prstGeom prst="rect">
            <a:avLst/>
          </a:prstGeom>
          <a:noFill/>
          <a:ln w="9525">
            <a:noFill/>
            <a:miter lim="800000"/>
            <a:headEnd/>
            <a:tailEnd/>
          </a:ln>
        </p:spPr>
      </p:pic>
      <p:pic>
        <p:nvPicPr>
          <p:cNvPr id="58" name="Picture 2"/>
          <p:cNvPicPr>
            <a:picLocks noChangeAspect="1" noChangeArrowheads="1"/>
          </p:cNvPicPr>
          <p:nvPr/>
        </p:nvPicPr>
        <p:blipFill>
          <a:blip r:embed="rId9" cstate="print"/>
          <a:srcRect/>
          <a:stretch>
            <a:fillRect/>
          </a:stretch>
        </p:blipFill>
        <p:spPr bwMode="auto">
          <a:xfrm>
            <a:off x="3964819" y="5573485"/>
            <a:ext cx="4131734" cy="609600"/>
          </a:xfrm>
          <a:prstGeom prst="rect">
            <a:avLst/>
          </a:prstGeom>
          <a:noFill/>
          <a:ln w="9525">
            <a:noFill/>
            <a:miter lim="800000"/>
            <a:headEnd/>
            <a:tailEnd/>
          </a:ln>
        </p:spPr>
      </p:pic>
    </p:spTree>
    <p:extLst>
      <p:ext uri="{BB962C8B-B14F-4D97-AF65-F5344CB8AC3E}">
        <p14:creationId xmlns:p14="http://schemas.microsoft.com/office/powerpoint/2010/main" val="309165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xEl>
                                              <p:pRg st="1" end="1"/>
                                            </p:txEl>
                                          </p:spTgt>
                                        </p:tgtEl>
                                        <p:attrNameLst>
                                          <p:attrName>style.visibility</p:attrName>
                                        </p:attrNameLst>
                                      </p:cBhvr>
                                      <p:to>
                                        <p:strVal val="visible"/>
                                      </p:to>
                                    </p:set>
                                    <p:animEffect transition="in" filter="fade">
                                      <p:cBhvr>
                                        <p:cTn id="7" dur="500"/>
                                        <p:tgtEl>
                                          <p:spTgt spid="4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85346"/>
                                        </p:tgtEl>
                                        <p:attrNameLst>
                                          <p:attrName>style.visibility</p:attrName>
                                        </p:attrNameLst>
                                      </p:cBhvr>
                                      <p:to>
                                        <p:strVal val="visible"/>
                                      </p:to>
                                    </p:set>
                                    <p:animEffect transition="in" filter="fade">
                                      <p:cBhvr>
                                        <p:cTn id="10" dur="500"/>
                                        <p:tgtEl>
                                          <p:spTgt spid="185346"/>
                                        </p:tgtEl>
                                      </p:cBhvr>
                                    </p:animEffect>
                                  </p:childTnLst>
                                </p:cTn>
                              </p:par>
                              <p:par>
                                <p:cTn id="11" presetID="10"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fade">
                                      <p:cBhvr>
                                        <p:cTn id="1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4" name="Picture 4"/>
          <p:cNvPicPr>
            <a:picLocks noChangeAspect="1" noChangeArrowheads="1"/>
          </p:cNvPicPr>
          <p:nvPr/>
        </p:nvPicPr>
        <p:blipFill>
          <a:blip r:embed="rId3" cstate="print"/>
          <a:srcRect/>
          <a:stretch>
            <a:fillRect/>
          </a:stretch>
        </p:blipFill>
        <p:spPr bwMode="auto">
          <a:xfrm>
            <a:off x="6293097" y="1763485"/>
            <a:ext cx="694370" cy="370114"/>
          </a:xfrm>
          <a:prstGeom prst="rect">
            <a:avLst/>
          </a:prstGeom>
          <a:noFill/>
          <a:ln w="9525">
            <a:noFill/>
            <a:miter lim="800000"/>
            <a:headEnd/>
            <a:tailEnd/>
          </a:ln>
        </p:spPr>
      </p:pic>
      <p:pic>
        <p:nvPicPr>
          <p:cNvPr id="184322" name="Picture 2"/>
          <p:cNvPicPr>
            <a:picLocks noChangeAspect="1" noChangeArrowheads="1"/>
          </p:cNvPicPr>
          <p:nvPr/>
        </p:nvPicPr>
        <p:blipFill>
          <a:blip r:embed="rId4" cstate="print"/>
          <a:srcRect/>
          <a:stretch>
            <a:fillRect/>
          </a:stretch>
        </p:blipFill>
        <p:spPr bwMode="auto">
          <a:xfrm>
            <a:off x="5035420" y="1817914"/>
            <a:ext cx="248818" cy="348342"/>
          </a:xfrm>
          <a:prstGeom prst="rect">
            <a:avLst/>
          </a:prstGeom>
          <a:noFill/>
          <a:ln w="9525">
            <a:noFill/>
            <a:miter lim="800000"/>
            <a:headEnd/>
            <a:tailEnd/>
          </a:ln>
        </p:spPr>
      </p:pic>
      <p:pic>
        <p:nvPicPr>
          <p:cNvPr id="44" name="Picture 7"/>
          <p:cNvPicPr>
            <a:picLocks noChangeAspect="1" noChangeArrowheads="1"/>
          </p:cNvPicPr>
          <p:nvPr/>
        </p:nvPicPr>
        <p:blipFill>
          <a:blip r:embed="rId5" cstate="print"/>
          <a:srcRect/>
          <a:stretch>
            <a:fillRect/>
          </a:stretch>
        </p:blipFill>
        <p:spPr bwMode="auto">
          <a:xfrm>
            <a:off x="7378656" y="2526063"/>
            <a:ext cx="193982" cy="236772"/>
          </a:xfrm>
          <a:prstGeom prst="rect">
            <a:avLst/>
          </a:prstGeom>
          <a:noFill/>
          <a:ln w="9525">
            <a:noFill/>
            <a:miter lim="800000"/>
            <a:headEnd/>
            <a:tailEnd/>
          </a:ln>
        </p:spPr>
      </p:pic>
      <p:pic>
        <p:nvPicPr>
          <p:cNvPr id="45" name="Picture 6"/>
          <p:cNvPicPr>
            <a:picLocks noChangeAspect="1" noChangeArrowheads="1"/>
          </p:cNvPicPr>
          <p:nvPr/>
        </p:nvPicPr>
        <p:blipFill>
          <a:blip r:embed="rId6" cstate="print"/>
          <a:srcRect/>
          <a:stretch>
            <a:fillRect/>
          </a:stretch>
        </p:blipFill>
        <p:spPr bwMode="auto">
          <a:xfrm>
            <a:off x="4459565" y="2474137"/>
            <a:ext cx="239624" cy="242478"/>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US" dirty="0"/>
              <a:t>Fundamental matrix – calibrated case</a:t>
            </a:r>
          </a:p>
        </p:txBody>
      </p:sp>
      <p:sp>
        <p:nvSpPr>
          <p:cNvPr id="5" name="Freeform 3"/>
          <p:cNvSpPr>
            <a:spLocks/>
          </p:cNvSpPr>
          <p:nvPr/>
        </p:nvSpPr>
        <p:spPr bwMode="auto">
          <a:xfrm>
            <a:off x="4178300" y="1785254"/>
            <a:ext cx="1219200" cy="2057400"/>
          </a:xfrm>
          <a:custGeom>
            <a:avLst/>
            <a:gdLst>
              <a:gd name="T0" fmla="*/ 0 w 768"/>
              <a:gd name="T1" fmla="*/ 0 h 1104"/>
              <a:gd name="T2" fmla="*/ 0 w 768"/>
              <a:gd name="T3" fmla="*/ 1341782 h 1104"/>
              <a:gd name="T4" fmla="*/ 1219200 w 768"/>
              <a:gd name="T5" fmla="*/ 2057400 h 1104"/>
              <a:gd name="T6" fmla="*/ 1219200 w 768"/>
              <a:gd name="T7" fmla="*/ 715617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rgbClr val="000000"/>
            </a:solidFill>
            <a:round/>
            <a:headEnd/>
            <a:tailEnd/>
          </a:ln>
        </p:spPr>
        <p:txBody>
          <a:bodyPr wrap="none" anchor="ctr"/>
          <a:lstStyle/>
          <a:p>
            <a:endParaRPr lang="en-US">
              <a:latin typeface="Calibri" pitchFamily="34" charset="0"/>
            </a:endParaRPr>
          </a:p>
        </p:txBody>
      </p:sp>
      <p:sp>
        <p:nvSpPr>
          <p:cNvPr id="6" name="Freeform 4"/>
          <p:cNvSpPr>
            <a:spLocks/>
          </p:cNvSpPr>
          <p:nvPr/>
        </p:nvSpPr>
        <p:spPr bwMode="auto">
          <a:xfrm flipH="1">
            <a:off x="6845300" y="1785254"/>
            <a:ext cx="1219200" cy="1981200"/>
          </a:xfrm>
          <a:custGeom>
            <a:avLst/>
            <a:gdLst>
              <a:gd name="T0" fmla="*/ 0 w 768"/>
              <a:gd name="T1" fmla="*/ 0 h 1104"/>
              <a:gd name="T2" fmla="*/ 0 w 768"/>
              <a:gd name="T3" fmla="*/ 1292087 h 1104"/>
              <a:gd name="T4" fmla="*/ 1219200 w 768"/>
              <a:gd name="T5" fmla="*/ 1981200 h 1104"/>
              <a:gd name="T6" fmla="*/ 1219200 w 768"/>
              <a:gd name="T7" fmla="*/ 689113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rgbClr val="000000"/>
            </a:solidFill>
            <a:round/>
            <a:headEnd/>
            <a:tailEnd/>
          </a:ln>
        </p:spPr>
        <p:txBody>
          <a:bodyPr wrap="none" anchor="ctr"/>
          <a:lstStyle/>
          <a:p>
            <a:endParaRPr lang="en-US">
              <a:latin typeface="Calibri" pitchFamily="34" charset="0"/>
            </a:endParaRPr>
          </a:p>
        </p:txBody>
      </p:sp>
      <p:sp>
        <p:nvSpPr>
          <p:cNvPr id="7" name="Line 5"/>
          <p:cNvSpPr>
            <a:spLocks noChangeShapeType="1"/>
          </p:cNvSpPr>
          <p:nvPr/>
        </p:nvSpPr>
        <p:spPr bwMode="auto">
          <a:xfrm flipV="1">
            <a:off x="4027714" y="1328054"/>
            <a:ext cx="2284186" cy="1915863"/>
          </a:xfrm>
          <a:prstGeom prst="line">
            <a:avLst/>
          </a:prstGeom>
          <a:noFill/>
          <a:ln w="19050">
            <a:solidFill>
              <a:schemeClr val="tx1"/>
            </a:solidFill>
            <a:round/>
            <a:headEnd/>
            <a:tailEnd type="triangle" w="med" len="med"/>
          </a:ln>
        </p:spPr>
        <p:txBody>
          <a:bodyPr wrap="none" anchor="ctr"/>
          <a:lstStyle/>
          <a:p>
            <a:endParaRPr lang="en-US"/>
          </a:p>
        </p:txBody>
      </p:sp>
      <p:sp>
        <p:nvSpPr>
          <p:cNvPr id="8" name="Oval 8"/>
          <p:cNvSpPr>
            <a:spLocks noChangeArrowheads="1"/>
          </p:cNvSpPr>
          <p:nvPr/>
        </p:nvSpPr>
        <p:spPr bwMode="auto">
          <a:xfrm>
            <a:off x="3960609" y="3167763"/>
            <a:ext cx="130582" cy="130582"/>
          </a:xfrm>
          <a:prstGeom prst="ellipse">
            <a:avLst/>
          </a:prstGeom>
          <a:solidFill>
            <a:srgbClr val="000000"/>
          </a:solidFill>
          <a:ln w="12700">
            <a:solidFill>
              <a:schemeClr val="tx1">
                <a:lumMod val="95000"/>
                <a:lumOff val="5000"/>
              </a:schemeClr>
            </a:solidFill>
            <a:round/>
            <a:headEnd/>
            <a:tailEnd/>
          </a:ln>
        </p:spPr>
        <p:txBody>
          <a:bodyPr wrap="none" anchor="ctr"/>
          <a:lstStyle/>
          <a:p>
            <a:pPr>
              <a:defRPr/>
            </a:pPr>
            <a:endParaRPr lang="en-US"/>
          </a:p>
        </p:txBody>
      </p:sp>
      <p:sp>
        <p:nvSpPr>
          <p:cNvPr id="9" name="Oval 9"/>
          <p:cNvSpPr>
            <a:spLocks noChangeArrowheads="1"/>
          </p:cNvSpPr>
          <p:nvPr/>
        </p:nvSpPr>
        <p:spPr bwMode="auto">
          <a:xfrm>
            <a:off x="8151609" y="3167763"/>
            <a:ext cx="130582" cy="130582"/>
          </a:xfrm>
          <a:prstGeom prst="ellipse">
            <a:avLst/>
          </a:prstGeom>
          <a:solidFill>
            <a:srgbClr val="000000"/>
          </a:solidFill>
          <a:ln w="12700">
            <a:solidFill>
              <a:schemeClr val="tx1">
                <a:lumMod val="95000"/>
                <a:lumOff val="5000"/>
              </a:schemeClr>
            </a:solidFill>
            <a:round/>
            <a:headEnd/>
            <a:tailEnd/>
          </a:ln>
        </p:spPr>
        <p:txBody>
          <a:bodyPr wrap="none" anchor="ctr"/>
          <a:lstStyle/>
          <a:p>
            <a:pPr>
              <a:defRPr/>
            </a:pPr>
            <a:endParaRPr lang="en-US"/>
          </a:p>
        </p:txBody>
      </p:sp>
      <p:grpSp>
        <p:nvGrpSpPr>
          <p:cNvPr id="3" name="Group 12"/>
          <p:cNvGrpSpPr>
            <a:grpSpLocks/>
          </p:cNvGrpSpPr>
          <p:nvPr/>
        </p:nvGrpSpPr>
        <p:grpSpPr bwMode="auto">
          <a:xfrm>
            <a:off x="4025901" y="1785254"/>
            <a:ext cx="4191000" cy="1447800"/>
            <a:chOff x="1296" y="1872"/>
            <a:chExt cx="2640" cy="912"/>
          </a:xfrm>
        </p:grpSpPr>
        <p:sp>
          <p:nvSpPr>
            <p:cNvPr id="13" name="Freeform 13"/>
            <p:cNvSpPr>
              <a:spLocks/>
            </p:cNvSpPr>
            <p:nvPr/>
          </p:nvSpPr>
          <p:spPr bwMode="auto">
            <a:xfrm>
              <a:off x="1296" y="1872"/>
              <a:ext cx="2640" cy="912"/>
            </a:xfrm>
            <a:custGeom>
              <a:avLst/>
              <a:gdLst>
                <a:gd name="T0" fmla="*/ 0 w 2640"/>
                <a:gd name="T1" fmla="*/ 912 h 912"/>
                <a:gd name="T2" fmla="*/ 2640 w 2640"/>
                <a:gd name="T3" fmla="*/ 912 h 912"/>
                <a:gd name="T4" fmla="*/ 1104 w 2640"/>
                <a:gd name="T5" fmla="*/ 0 h 912"/>
                <a:gd name="T6" fmla="*/ 0 w 2640"/>
                <a:gd name="T7" fmla="*/ 912 h 912"/>
                <a:gd name="T8" fmla="*/ 0 60000 65536"/>
                <a:gd name="T9" fmla="*/ 0 60000 65536"/>
                <a:gd name="T10" fmla="*/ 0 60000 65536"/>
                <a:gd name="T11" fmla="*/ 0 60000 65536"/>
                <a:gd name="T12" fmla="*/ 0 w 2640"/>
                <a:gd name="T13" fmla="*/ 0 h 912"/>
                <a:gd name="T14" fmla="*/ 2640 w 2640"/>
                <a:gd name="T15" fmla="*/ 912 h 912"/>
              </a:gdLst>
              <a:ahLst/>
              <a:cxnLst>
                <a:cxn ang="T8">
                  <a:pos x="T0" y="T1"/>
                </a:cxn>
                <a:cxn ang="T9">
                  <a:pos x="T2" y="T3"/>
                </a:cxn>
                <a:cxn ang="T10">
                  <a:pos x="T4" y="T5"/>
                </a:cxn>
                <a:cxn ang="T11">
                  <a:pos x="T6" y="T7"/>
                </a:cxn>
              </a:cxnLst>
              <a:rect l="T12" t="T13" r="T14" b="T15"/>
              <a:pathLst>
                <a:path w="2640" h="912">
                  <a:moveTo>
                    <a:pt x="0" y="912"/>
                  </a:moveTo>
                  <a:lnTo>
                    <a:pt x="2640" y="912"/>
                  </a:lnTo>
                  <a:lnTo>
                    <a:pt x="1104" y="0"/>
                  </a:lnTo>
                  <a:lnTo>
                    <a:pt x="0" y="912"/>
                  </a:lnTo>
                  <a:close/>
                </a:path>
              </a:pathLst>
            </a:custGeom>
            <a:solidFill>
              <a:schemeClr val="bg1">
                <a:lumMod val="75000"/>
              </a:schemeClr>
            </a:solidFill>
            <a:ln w="12700">
              <a:solidFill>
                <a:schemeClr val="tx1"/>
              </a:solidFill>
              <a:round/>
              <a:headEnd/>
              <a:tailEnd/>
            </a:ln>
          </p:spPr>
          <p:txBody>
            <a:bodyPr wrap="none" anchor="ctr"/>
            <a:lstStyle/>
            <a:p>
              <a:endParaRPr lang="en-US" dirty="0">
                <a:latin typeface="Calibri" pitchFamily="34" charset="0"/>
              </a:endParaRPr>
            </a:p>
          </p:txBody>
        </p:sp>
        <p:sp>
          <p:nvSpPr>
            <p:cNvPr id="14" name="Line 14"/>
            <p:cNvSpPr>
              <a:spLocks noChangeShapeType="1"/>
            </p:cNvSpPr>
            <p:nvPr/>
          </p:nvSpPr>
          <p:spPr bwMode="auto">
            <a:xfrm flipH="1">
              <a:off x="3072" y="2304"/>
              <a:ext cx="8" cy="480"/>
            </a:xfrm>
            <a:prstGeom prst="line">
              <a:avLst/>
            </a:prstGeom>
            <a:noFill/>
            <a:ln w="19050">
              <a:solidFill>
                <a:srgbClr val="000000"/>
              </a:solidFill>
              <a:round/>
              <a:headEnd/>
              <a:tailEnd/>
            </a:ln>
          </p:spPr>
          <p:txBody>
            <a:bodyPr wrap="none" anchor="ctr"/>
            <a:lstStyle/>
            <a:p>
              <a:endParaRPr lang="en-US"/>
            </a:p>
          </p:txBody>
        </p:sp>
        <p:sp>
          <p:nvSpPr>
            <p:cNvPr id="15" name="Line 15"/>
            <p:cNvSpPr>
              <a:spLocks noChangeShapeType="1"/>
            </p:cNvSpPr>
            <p:nvPr/>
          </p:nvSpPr>
          <p:spPr bwMode="auto">
            <a:xfrm>
              <a:off x="2160" y="2304"/>
              <a:ext cx="0" cy="480"/>
            </a:xfrm>
            <a:prstGeom prst="line">
              <a:avLst/>
            </a:prstGeom>
            <a:noFill/>
            <a:ln w="19050">
              <a:solidFill>
                <a:srgbClr val="000000"/>
              </a:solidFill>
              <a:round/>
              <a:headEnd/>
              <a:tailEnd/>
            </a:ln>
          </p:spPr>
          <p:txBody>
            <a:bodyPr wrap="none" anchor="ctr"/>
            <a:lstStyle/>
            <a:p>
              <a:endParaRPr lang="en-US"/>
            </a:p>
          </p:txBody>
        </p:sp>
        <p:sp>
          <p:nvSpPr>
            <p:cNvPr id="16" name="Line 27"/>
            <p:cNvSpPr>
              <a:spLocks noChangeShapeType="1"/>
            </p:cNvSpPr>
            <p:nvPr/>
          </p:nvSpPr>
          <p:spPr bwMode="auto">
            <a:xfrm flipH="1" flipV="1">
              <a:off x="1968" y="2208"/>
              <a:ext cx="200" cy="115"/>
            </a:xfrm>
            <a:prstGeom prst="line">
              <a:avLst/>
            </a:prstGeom>
            <a:noFill/>
            <a:ln w="19050">
              <a:solidFill>
                <a:srgbClr val="000000"/>
              </a:solidFill>
              <a:round/>
              <a:headEnd/>
              <a:tailEnd/>
            </a:ln>
          </p:spPr>
          <p:txBody>
            <a:bodyPr wrap="none" anchor="ctr"/>
            <a:lstStyle/>
            <a:p>
              <a:endParaRPr lang="en-US"/>
            </a:p>
          </p:txBody>
        </p:sp>
      </p:grpSp>
      <p:sp>
        <p:nvSpPr>
          <p:cNvPr id="17" name="Line 19"/>
          <p:cNvSpPr>
            <a:spLocks noChangeShapeType="1"/>
          </p:cNvSpPr>
          <p:nvPr/>
        </p:nvSpPr>
        <p:spPr bwMode="auto">
          <a:xfrm flipV="1">
            <a:off x="6858000" y="2318654"/>
            <a:ext cx="1219200" cy="1066800"/>
          </a:xfrm>
          <a:prstGeom prst="line">
            <a:avLst/>
          </a:prstGeom>
          <a:noFill/>
          <a:ln w="19050">
            <a:solidFill>
              <a:schemeClr val="tx1"/>
            </a:solidFill>
            <a:round/>
            <a:headEnd/>
            <a:tailEnd/>
          </a:ln>
        </p:spPr>
        <p:txBody>
          <a:bodyPr wrap="none" anchor="ctr"/>
          <a:lstStyle/>
          <a:p>
            <a:endParaRPr lang="en-US"/>
          </a:p>
        </p:txBody>
      </p:sp>
      <p:sp>
        <p:nvSpPr>
          <p:cNvPr id="21" name="Line 23"/>
          <p:cNvSpPr>
            <a:spLocks noChangeShapeType="1"/>
          </p:cNvSpPr>
          <p:nvPr/>
        </p:nvSpPr>
        <p:spPr bwMode="auto">
          <a:xfrm flipH="1" flipV="1">
            <a:off x="4178300" y="2471054"/>
            <a:ext cx="1231900" cy="914400"/>
          </a:xfrm>
          <a:prstGeom prst="line">
            <a:avLst/>
          </a:prstGeom>
          <a:noFill/>
          <a:ln w="19050">
            <a:solidFill>
              <a:schemeClr val="tx1"/>
            </a:solidFill>
            <a:round/>
            <a:headEnd/>
            <a:tailEnd/>
          </a:ln>
        </p:spPr>
        <p:txBody>
          <a:bodyPr wrap="none" anchor="ctr"/>
          <a:lstStyle/>
          <a:p>
            <a:endParaRPr lang="en-US"/>
          </a:p>
        </p:txBody>
      </p:sp>
      <p:sp>
        <p:nvSpPr>
          <p:cNvPr id="25" name="Line 16"/>
          <p:cNvSpPr>
            <a:spLocks noChangeShapeType="1"/>
          </p:cNvSpPr>
          <p:nvPr/>
        </p:nvSpPr>
        <p:spPr bwMode="auto">
          <a:xfrm flipH="1">
            <a:off x="6845300" y="2158318"/>
            <a:ext cx="546100" cy="312737"/>
          </a:xfrm>
          <a:prstGeom prst="line">
            <a:avLst/>
          </a:prstGeom>
          <a:noFill/>
          <a:ln w="19050">
            <a:solidFill>
              <a:srgbClr val="000000"/>
            </a:solidFill>
            <a:round/>
            <a:headEnd/>
            <a:tailEnd/>
          </a:ln>
        </p:spPr>
        <p:txBody>
          <a:bodyPr wrap="none" anchor="ctr"/>
          <a:lstStyle/>
          <a:p>
            <a:endParaRPr lang="en-US"/>
          </a:p>
        </p:txBody>
      </p:sp>
      <p:sp>
        <p:nvSpPr>
          <p:cNvPr id="28" name="TextBox 27"/>
          <p:cNvSpPr txBox="1"/>
          <p:nvPr/>
        </p:nvSpPr>
        <p:spPr>
          <a:xfrm>
            <a:off x="3646712" y="2971760"/>
            <a:ext cx="367408" cy="523220"/>
          </a:xfrm>
          <a:prstGeom prst="rect">
            <a:avLst/>
          </a:prstGeom>
          <a:noFill/>
        </p:spPr>
        <p:txBody>
          <a:bodyPr wrap="none" rtlCol="0">
            <a:spAutoFit/>
          </a:bodyPr>
          <a:lstStyle/>
          <a:p>
            <a:r>
              <a:rPr lang="en-US" sz="2800" b="1" dirty="0"/>
              <a:t>0</a:t>
            </a:r>
            <a:endParaRPr lang="en-US" sz="2800" baseline="-25000" dirty="0"/>
          </a:p>
        </p:txBody>
      </p:sp>
      <p:sp>
        <p:nvSpPr>
          <p:cNvPr id="4" name="Line 2"/>
          <p:cNvSpPr>
            <a:spLocks noChangeShapeType="1"/>
          </p:cNvSpPr>
          <p:nvPr/>
        </p:nvSpPr>
        <p:spPr bwMode="auto">
          <a:xfrm flipH="1" flipV="1">
            <a:off x="5246914" y="1469546"/>
            <a:ext cx="2982685" cy="1774369"/>
          </a:xfrm>
          <a:prstGeom prst="line">
            <a:avLst/>
          </a:prstGeom>
          <a:noFill/>
          <a:ln w="19050">
            <a:solidFill>
              <a:schemeClr val="tx1"/>
            </a:solidFill>
            <a:round/>
            <a:headEnd/>
            <a:tailEnd type="triangle" w="med" len="med"/>
          </a:ln>
        </p:spPr>
        <p:txBody>
          <a:bodyPr wrap="none" anchor="ctr"/>
          <a:lstStyle/>
          <a:p>
            <a:endParaRPr lang="en-US"/>
          </a:p>
        </p:txBody>
      </p:sp>
      <p:sp>
        <p:nvSpPr>
          <p:cNvPr id="24" name="Oval 26"/>
          <p:cNvSpPr>
            <a:spLocks noChangeArrowheads="1"/>
          </p:cNvSpPr>
          <p:nvPr/>
        </p:nvSpPr>
        <p:spPr bwMode="auto">
          <a:xfrm>
            <a:off x="5721342" y="1719945"/>
            <a:ext cx="114300" cy="1143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pic>
        <p:nvPicPr>
          <p:cNvPr id="43" name="Picture 5"/>
          <p:cNvPicPr>
            <a:picLocks noChangeAspect="1" noChangeArrowheads="1"/>
          </p:cNvPicPr>
          <p:nvPr/>
        </p:nvPicPr>
        <p:blipFill>
          <a:blip r:embed="rId7" cstate="print"/>
          <a:srcRect/>
          <a:stretch>
            <a:fillRect/>
          </a:stretch>
        </p:blipFill>
        <p:spPr bwMode="auto">
          <a:xfrm>
            <a:off x="8331583" y="3125599"/>
            <a:ext cx="182570" cy="251034"/>
          </a:xfrm>
          <a:prstGeom prst="rect">
            <a:avLst/>
          </a:prstGeom>
          <a:noFill/>
          <a:ln w="9525">
            <a:noFill/>
            <a:miter lim="800000"/>
            <a:headEnd/>
            <a:tailEnd/>
          </a:ln>
        </p:spPr>
      </p:pic>
      <p:cxnSp>
        <p:nvCxnSpPr>
          <p:cNvPr id="52" name="Straight Arrow Connector 51"/>
          <p:cNvCxnSpPr>
            <a:stCxn id="13" idx="0"/>
          </p:cNvCxnSpPr>
          <p:nvPr/>
        </p:nvCxnSpPr>
        <p:spPr>
          <a:xfrm flipV="1">
            <a:off x="4025902" y="2068286"/>
            <a:ext cx="1395185" cy="1164768"/>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Oval 25"/>
          <p:cNvSpPr>
            <a:spLocks noChangeArrowheads="1"/>
          </p:cNvSpPr>
          <p:nvPr/>
        </p:nvSpPr>
        <p:spPr bwMode="auto">
          <a:xfrm>
            <a:off x="4549775" y="2737754"/>
            <a:ext cx="76200" cy="762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cxnSp>
        <p:nvCxnSpPr>
          <p:cNvPr id="55" name="Straight Arrow Connector 54"/>
          <p:cNvCxnSpPr>
            <a:stCxn id="13" idx="1"/>
          </p:cNvCxnSpPr>
          <p:nvPr/>
        </p:nvCxnSpPr>
        <p:spPr>
          <a:xfrm flipH="1" flipV="1">
            <a:off x="6291943" y="2079172"/>
            <a:ext cx="1924958" cy="1153883"/>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Oval 24"/>
          <p:cNvSpPr>
            <a:spLocks noChangeArrowheads="1"/>
          </p:cNvSpPr>
          <p:nvPr/>
        </p:nvSpPr>
        <p:spPr bwMode="auto">
          <a:xfrm>
            <a:off x="7460383" y="2775866"/>
            <a:ext cx="76200" cy="762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pic>
        <p:nvPicPr>
          <p:cNvPr id="56" name="Picture 6"/>
          <p:cNvPicPr>
            <a:picLocks noChangeAspect="1" noChangeArrowheads="1"/>
          </p:cNvPicPr>
          <p:nvPr/>
        </p:nvPicPr>
        <p:blipFill>
          <a:blip r:embed="rId8" cstate="print"/>
          <a:srcRect/>
          <a:stretch>
            <a:fillRect/>
          </a:stretch>
        </p:blipFill>
        <p:spPr bwMode="auto">
          <a:xfrm>
            <a:off x="4506685" y="5346219"/>
            <a:ext cx="3657598" cy="694032"/>
          </a:xfrm>
          <a:prstGeom prst="rect">
            <a:avLst/>
          </a:prstGeom>
          <a:noFill/>
          <a:ln w="9525">
            <a:noFill/>
            <a:miter lim="800000"/>
            <a:headEnd/>
            <a:tailEnd/>
          </a:ln>
        </p:spPr>
      </p:pic>
      <p:pic>
        <p:nvPicPr>
          <p:cNvPr id="186370" name="Picture 2"/>
          <p:cNvPicPr>
            <a:picLocks noChangeAspect="1" noChangeArrowheads="1"/>
          </p:cNvPicPr>
          <p:nvPr/>
        </p:nvPicPr>
        <p:blipFill>
          <a:blip r:embed="rId9" cstate="print"/>
          <a:srcRect/>
          <a:stretch>
            <a:fillRect/>
          </a:stretch>
        </p:blipFill>
        <p:spPr bwMode="auto">
          <a:xfrm>
            <a:off x="4095447" y="4103915"/>
            <a:ext cx="4131734" cy="609600"/>
          </a:xfrm>
          <a:prstGeom prst="rect">
            <a:avLst/>
          </a:prstGeom>
          <a:noFill/>
          <a:ln w="9525">
            <a:noFill/>
            <a:miter lim="800000"/>
            <a:headEnd/>
            <a:tailEnd/>
          </a:ln>
        </p:spPr>
      </p:pic>
      <p:pic>
        <p:nvPicPr>
          <p:cNvPr id="38" name="Picture 2"/>
          <p:cNvPicPr>
            <a:picLocks noChangeAspect="1" noChangeArrowheads="1"/>
          </p:cNvPicPr>
          <p:nvPr/>
        </p:nvPicPr>
        <p:blipFill>
          <a:blip r:embed="rId10" cstate="print"/>
          <a:srcRect/>
          <a:stretch>
            <a:fillRect/>
          </a:stretch>
        </p:blipFill>
        <p:spPr bwMode="auto">
          <a:xfrm>
            <a:off x="5644774" y="2569032"/>
            <a:ext cx="793596" cy="326568"/>
          </a:xfrm>
          <a:prstGeom prst="rect">
            <a:avLst/>
          </a:prstGeom>
          <a:noFill/>
          <a:ln w="9525">
            <a:noFill/>
            <a:miter lim="800000"/>
            <a:headEnd/>
            <a:tailEnd/>
          </a:ln>
        </p:spPr>
      </p:pic>
      <p:sp>
        <p:nvSpPr>
          <p:cNvPr id="39" name="Down Arrow 38"/>
          <p:cNvSpPr/>
          <p:nvPr/>
        </p:nvSpPr>
        <p:spPr>
          <a:xfrm>
            <a:off x="5900055" y="4876800"/>
            <a:ext cx="566057" cy="446315"/>
          </a:xfrm>
          <a:prstGeom prst="downArrow">
            <a:avLst/>
          </a:prstGeom>
          <a:solidFill>
            <a:schemeClr val="accent1">
              <a:lumMod val="60000"/>
              <a:lumOff val="40000"/>
            </a:schemeClr>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172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4" name="Picture 4"/>
          <p:cNvPicPr>
            <a:picLocks noChangeAspect="1" noChangeArrowheads="1"/>
          </p:cNvPicPr>
          <p:nvPr/>
        </p:nvPicPr>
        <p:blipFill>
          <a:blip r:embed="rId3" cstate="print"/>
          <a:srcRect/>
          <a:stretch>
            <a:fillRect/>
          </a:stretch>
        </p:blipFill>
        <p:spPr bwMode="auto">
          <a:xfrm>
            <a:off x="6293097" y="1763485"/>
            <a:ext cx="694370" cy="370114"/>
          </a:xfrm>
          <a:prstGeom prst="rect">
            <a:avLst/>
          </a:prstGeom>
          <a:noFill/>
          <a:ln w="9525">
            <a:noFill/>
            <a:miter lim="800000"/>
            <a:headEnd/>
            <a:tailEnd/>
          </a:ln>
        </p:spPr>
      </p:pic>
      <p:pic>
        <p:nvPicPr>
          <p:cNvPr id="184322" name="Picture 2"/>
          <p:cNvPicPr>
            <a:picLocks noChangeAspect="1" noChangeArrowheads="1"/>
          </p:cNvPicPr>
          <p:nvPr/>
        </p:nvPicPr>
        <p:blipFill>
          <a:blip r:embed="rId4" cstate="print"/>
          <a:srcRect/>
          <a:stretch>
            <a:fillRect/>
          </a:stretch>
        </p:blipFill>
        <p:spPr bwMode="auto">
          <a:xfrm>
            <a:off x="5035420" y="1817914"/>
            <a:ext cx="248818" cy="348342"/>
          </a:xfrm>
          <a:prstGeom prst="rect">
            <a:avLst/>
          </a:prstGeom>
          <a:noFill/>
          <a:ln w="9525">
            <a:noFill/>
            <a:miter lim="800000"/>
            <a:headEnd/>
            <a:tailEnd/>
          </a:ln>
        </p:spPr>
      </p:pic>
      <p:pic>
        <p:nvPicPr>
          <p:cNvPr id="44" name="Picture 7"/>
          <p:cNvPicPr>
            <a:picLocks noChangeAspect="1" noChangeArrowheads="1"/>
          </p:cNvPicPr>
          <p:nvPr/>
        </p:nvPicPr>
        <p:blipFill>
          <a:blip r:embed="rId5" cstate="print"/>
          <a:srcRect/>
          <a:stretch>
            <a:fillRect/>
          </a:stretch>
        </p:blipFill>
        <p:spPr bwMode="auto">
          <a:xfrm>
            <a:off x="7378656" y="2526063"/>
            <a:ext cx="193982" cy="236772"/>
          </a:xfrm>
          <a:prstGeom prst="rect">
            <a:avLst/>
          </a:prstGeom>
          <a:noFill/>
          <a:ln w="9525">
            <a:noFill/>
            <a:miter lim="800000"/>
            <a:headEnd/>
            <a:tailEnd/>
          </a:ln>
        </p:spPr>
      </p:pic>
      <p:pic>
        <p:nvPicPr>
          <p:cNvPr id="45" name="Picture 6"/>
          <p:cNvPicPr>
            <a:picLocks noChangeAspect="1" noChangeArrowheads="1"/>
          </p:cNvPicPr>
          <p:nvPr/>
        </p:nvPicPr>
        <p:blipFill>
          <a:blip r:embed="rId6" cstate="print"/>
          <a:srcRect/>
          <a:stretch>
            <a:fillRect/>
          </a:stretch>
        </p:blipFill>
        <p:spPr bwMode="auto">
          <a:xfrm>
            <a:off x="4459565" y="2474137"/>
            <a:ext cx="239624" cy="242478"/>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US" dirty="0"/>
              <a:t>Fundamental matrix – calibrated case</a:t>
            </a:r>
          </a:p>
        </p:txBody>
      </p:sp>
      <p:sp>
        <p:nvSpPr>
          <p:cNvPr id="32" name="Content Placeholder 31"/>
          <p:cNvSpPr>
            <a:spLocks noGrp="1"/>
          </p:cNvSpPr>
          <p:nvPr>
            <p:ph idx="1"/>
          </p:nvPr>
        </p:nvSpPr>
        <p:spPr>
          <a:xfrm>
            <a:off x="1981200" y="4071257"/>
            <a:ext cx="8229600" cy="2054906"/>
          </a:xfrm>
        </p:spPr>
        <p:txBody>
          <a:bodyPr>
            <a:normAutofit/>
          </a:bodyPr>
          <a:lstStyle/>
          <a:p>
            <a:r>
              <a:rPr lang="en-US" dirty="0"/>
              <a:t>One more substitution:</a:t>
            </a:r>
          </a:p>
          <a:p>
            <a:pPr lvl="1"/>
            <a:r>
              <a:rPr lang="en-US" sz="2200" dirty="0"/>
              <a:t>Cross product with </a:t>
            </a:r>
            <a:r>
              <a:rPr lang="en-US" sz="2200" b="1" dirty="0"/>
              <a:t>t</a:t>
            </a:r>
            <a:r>
              <a:rPr lang="en-US" sz="2200" dirty="0"/>
              <a:t> (on left) can be represented as a 3x3 matrix</a:t>
            </a:r>
          </a:p>
          <a:p>
            <a:pPr lvl="1"/>
            <a:endParaRPr lang="en-US" dirty="0"/>
          </a:p>
        </p:txBody>
      </p:sp>
      <p:sp>
        <p:nvSpPr>
          <p:cNvPr id="5" name="Freeform 3"/>
          <p:cNvSpPr>
            <a:spLocks/>
          </p:cNvSpPr>
          <p:nvPr/>
        </p:nvSpPr>
        <p:spPr bwMode="auto">
          <a:xfrm>
            <a:off x="4178300" y="1785254"/>
            <a:ext cx="1219200" cy="2057400"/>
          </a:xfrm>
          <a:custGeom>
            <a:avLst/>
            <a:gdLst>
              <a:gd name="T0" fmla="*/ 0 w 768"/>
              <a:gd name="T1" fmla="*/ 0 h 1104"/>
              <a:gd name="T2" fmla="*/ 0 w 768"/>
              <a:gd name="T3" fmla="*/ 1341782 h 1104"/>
              <a:gd name="T4" fmla="*/ 1219200 w 768"/>
              <a:gd name="T5" fmla="*/ 2057400 h 1104"/>
              <a:gd name="T6" fmla="*/ 1219200 w 768"/>
              <a:gd name="T7" fmla="*/ 715617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rgbClr val="000000"/>
            </a:solidFill>
            <a:round/>
            <a:headEnd/>
            <a:tailEnd/>
          </a:ln>
        </p:spPr>
        <p:txBody>
          <a:bodyPr wrap="none" anchor="ctr"/>
          <a:lstStyle/>
          <a:p>
            <a:endParaRPr lang="en-US">
              <a:latin typeface="Calibri" pitchFamily="34" charset="0"/>
            </a:endParaRPr>
          </a:p>
        </p:txBody>
      </p:sp>
      <p:sp>
        <p:nvSpPr>
          <p:cNvPr id="6" name="Freeform 4"/>
          <p:cNvSpPr>
            <a:spLocks/>
          </p:cNvSpPr>
          <p:nvPr/>
        </p:nvSpPr>
        <p:spPr bwMode="auto">
          <a:xfrm flipH="1">
            <a:off x="6845300" y="1785254"/>
            <a:ext cx="1219200" cy="1981200"/>
          </a:xfrm>
          <a:custGeom>
            <a:avLst/>
            <a:gdLst>
              <a:gd name="T0" fmla="*/ 0 w 768"/>
              <a:gd name="T1" fmla="*/ 0 h 1104"/>
              <a:gd name="T2" fmla="*/ 0 w 768"/>
              <a:gd name="T3" fmla="*/ 1292087 h 1104"/>
              <a:gd name="T4" fmla="*/ 1219200 w 768"/>
              <a:gd name="T5" fmla="*/ 1981200 h 1104"/>
              <a:gd name="T6" fmla="*/ 1219200 w 768"/>
              <a:gd name="T7" fmla="*/ 689113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rgbClr val="000000"/>
            </a:solidFill>
            <a:round/>
            <a:headEnd/>
            <a:tailEnd/>
          </a:ln>
        </p:spPr>
        <p:txBody>
          <a:bodyPr wrap="none" anchor="ctr"/>
          <a:lstStyle/>
          <a:p>
            <a:endParaRPr lang="en-US">
              <a:latin typeface="Calibri" pitchFamily="34" charset="0"/>
            </a:endParaRPr>
          </a:p>
        </p:txBody>
      </p:sp>
      <p:sp>
        <p:nvSpPr>
          <p:cNvPr id="7" name="Line 5"/>
          <p:cNvSpPr>
            <a:spLocks noChangeShapeType="1"/>
          </p:cNvSpPr>
          <p:nvPr/>
        </p:nvSpPr>
        <p:spPr bwMode="auto">
          <a:xfrm flipV="1">
            <a:off x="4027714" y="1328054"/>
            <a:ext cx="2284186" cy="1915863"/>
          </a:xfrm>
          <a:prstGeom prst="line">
            <a:avLst/>
          </a:prstGeom>
          <a:noFill/>
          <a:ln w="19050">
            <a:solidFill>
              <a:schemeClr val="tx1"/>
            </a:solidFill>
            <a:round/>
            <a:headEnd/>
            <a:tailEnd type="triangle" w="med" len="med"/>
          </a:ln>
        </p:spPr>
        <p:txBody>
          <a:bodyPr wrap="none" anchor="ctr"/>
          <a:lstStyle/>
          <a:p>
            <a:endParaRPr lang="en-US"/>
          </a:p>
        </p:txBody>
      </p:sp>
      <p:sp>
        <p:nvSpPr>
          <p:cNvPr id="8" name="Oval 8"/>
          <p:cNvSpPr>
            <a:spLocks noChangeArrowheads="1"/>
          </p:cNvSpPr>
          <p:nvPr/>
        </p:nvSpPr>
        <p:spPr bwMode="auto">
          <a:xfrm>
            <a:off x="3960609" y="3167763"/>
            <a:ext cx="130582" cy="130582"/>
          </a:xfrm>
          <a:prstGeom prst="ellipse">
            <a:avLst/>
          </a:prstGeom>
          <a:solidFill>
            <a:srgbClr val="000000"/>
          </a:solidFill>
          <a:ln w="12700">
            <a:solidFill>
              <a:schemeClr val="tx1">
                <a:lumMod val="95000"/>
                <a:lumOff val="5000"/>
              </a:schemeClr>
            </a:solidFill>
            <a:round/>
            <a:headEnd/>
            <a:tailEnd/>
          </a:ln>
        </p:spPr>
        <p:txBody>
          <a:bodyPr wrap="none" anchor="ctr"/>
          <a:lstStyle/>
          <a:p>
            <a:pPr>
              <a:defRPr/>
            </a:pPr>
            <a:endParaRPr lang="en-US"/>
          </a:p>
        </p:txBody>
      </p:sp>
      <p:sp>
        <p:nvSpPr>
          <p:cNvPr id="9" name="Oval 9"/>
          <p:cNvSpPr>
            <a:spLocks noChangeArrowheads="1"/>
          </p:cNvSpPr>
          <p:nvPr/>
        </p:nvSpPr>
        <p:spPr bwMode="auto">
          <a:xfrm>
            <a:off x="8151609" y="3167763"/>
            <a:ext cx="130582" cy="130582"/>
          </a:xfrm>
          <a:prstGeom prst="ellipse">
            <a:avLst/>
          </a:prstGeom>
          <a:solidFill>
            <a:srgbClr val="000000"/>
          </a:solidFill>
          <a:ln w="12700">
            <a:solidFill>
              <a:schemeClr val="tx1">
                <a:lumMod val="95000"/>
                <a:lumOff val="5000"/>
              </a:schemeClr>
            </a:solidFill>
            <a:round/>
            <a:headEnd/>
            <a:tailEnd/>
          </a:ln>
        </p:spPr>
        <p:txBody>
          <a:bodyPr wrap="none" anchor="ctr"/>
          <a:lstStyle/>
          <a:p>
            <a:pPr>
              <a:defRPr/>
            </a:pPr>
            <a:endParaRPr lang="en-US"/>
          </a:p>
        </p:txBody>
      </p:sp>
      <p:grpSp>
        <p:nvGrpSpPr>
          <p:cNvPr id="3" name="Group 12"/>
          <p:cNvGrpSpPr>
            <a:grpSpLocks/>
          </p:cNvGrpSpPr>
          <p:nvPr/>
        </p:nvGrpSpPr>
        <p:grpSpPr bwMode="auto">
          <a:xfrm>
            <a:off x="4025901" y="1785254"/>
            <a:ext cx="4191000" cy="1447800"/>
            <a:chOff x="1296" y="1872"/>
            <a:chExt cx="2640" cy="912"/>
          </a:xfrm>
        </p:grpSpPr>
        <p:sp>
          <p:nvSpPr>
            <p:cNvPr id="13" name="Freeform 13"/>
            <p:cNvSpPr>
              <a:spLocks/>
            </p:cNvSpPr>
            <p:nvPr/>
          </p:nvSpPr>
          <p:spPr bwMode="auto">
            <a:xfrm>
              <a:off x="1296" y="1872"/>
              <a:ext cx="2640" cy="912"/>
            </a:xfrm>
            <a:custGeom>
              <a:avLst/>
              <a:gdLst>
                <a:gd name="T0" fmla="*/ 0 w 2640"/>
                <a:gd name="T1" fmla="*/ 912 h 912"/>
                <a:gd name="T2" fmla="*/ 2640 w 2640"/>
                <a:gd name="T3" fmla="*/ 912 h 912"/>
                <a:gd name="T4" fmla="*/ 1104 w 2640"/>
                <a:gd name="T5" fmla="*/ 0 h 912"/>
                <a:gd name="T6" fmla="*/ 0 w 2640"/>
                <a:gd name="T7" fmla="*/ 912 h 912"/>
                <a:gd name="T8" fmla="*/ 0 60000 65536"/>
                <a:gd name="T9" fmla="*/ 0 60000 65536"/>
                <a:gd name="T10" fmla="*/ 0 60000 65536"/>
                <a:gd name="T11" fmla="*/ 0 60000 65536"/>
                <a:gd name="T12" fmla="*/ 0 w 2640"/>
                <a:gd name="T13" fmla="*/ 0 h 912"/>
                <a:gd name="T14" fmla="*/ 2640 w 2640"/>
                <a:gd name="T15" fmla="*/ 912 h 912"/>
              </a:gdLst>
              <a:ahLst/>
              <a:cxnLst>
                <a:cxn ang="T8">
                  <a:pos x="T0" y="T1"/>
                </a:cxn>
                <a:cxn ang="T9">
                  <a:pos x="T2" y="T3"/>
                </a:cxn>
                <a:cxn ang="T10">
                  <a:pos x="T4" y="T5"/>
                </a:cxn>
                <a:cxn ang="T11">
                  <a:pos x="T6" y="T7"/>
                </a:cxn>
              </a:cxnLst>
              <a:rect l="T12" t="T13" r="T14" b="T15"/>
              <a:pathLst>
                <a:path w="2640" h="912">
                  <a:moveTo>
                    <a:pt x="0" y="912"/>
                  </a:moveTo>
                  <a:lnTo>
                    <a:pt x="2640" y="912"/>
                  </a:lnTo>
                  <a:lnTo>
                    <a:pt x="1104" y="0"/>
                  </a:lnTo>
                  <a:lnTo>
                    <a:pt x="0" y="912"/>
                  </a:lnTo>
                  <a:close/>
                </a:path>
              </a:pathLst>
            </a:custGeom>
            <a:solidFill>
              <a:schemeClr val="bg1">
                <a:lumMod val="75000"/>
              </a:schemeClr>
            </a:solidFill>
            <a:ln w="12700">
              <a:solidFill>
                <a:schemeClr val="tx1"/>
              </a:solidFill>
              <a:round/>
              <a:headEnd/>
              <a:tailEnd/>
            </a:ln>
          </p:spPr>
          <p:txBody>
            <a:bodyPr wrap="none" anchor="ctr"/>
            <a:lstStyle/>
            <a:p>
              <a:endParaRPr lang="en-US">
                <a:latin typeface="Calibri" pitchFamily="34" charset="0"/>
              </a:endParaRPr>
            </a:p>
          </p:txBody>
        </p:sp>
        <p:sp>
          <p:nvSpPr>
            <p:cNvPr id="14" name="Line 14"/>
            <p:cNvSpPr>
              <a:spLocks noChangeShapeType="1"/>
            </p:cNvSpPr>
            <p:nvPr/>
          </p:nvSpPr>
          <p:spPr bwMode="auto">
            <a:xfrm flipH="1">
              <a:off x="3072" y="2304"/>
              <a:ext cx="8" cy="480"/>
            </a:xfrm>
            <a:prstGeom prst="line">
              <a:avLst/>
            </a:prstGeom>
            <a:noFill/>
            <a:ln w="19050">
              <a:solidFill>
                <a:srgbClr val="000000"/>
              </a:solidFill>
              <a:round/>
              <a:headEnd/>
              <a:tailEnd/>
            </a:ln>
          </p:spPr>
          <p:txBody>
            <a:bodyPr wrap="none" anchor="ctr"/>
            <a:lstStyle/>
            <a:p>
              <a:endParaRPr lang="en-US"/>
            </a:p>
          </p:txBody>
        </p:sp>
        <p:sp>
          <p:nvSpPr>
            <p:cNvPr id="15" name="Line 15"/>
            <p:cNvSpPr>
              <a:spLocks noChangeShapeType="1"/>
            </p:cNvSpPr>
            <p:nvPr/>
          </p:nvSpPr>
          <p:spPr bwMode="auto">
            <a:xfrm>
              <a:off x="2160" y="2304"/>
              <a:ext cx="0" cy="480"/>
            </a:xfrm>
            <a:prstGeom prst="line">
              <a:avLst/>
            </a:prstGeom>
            <a:noFill/>
            <a:ln w="19050">
              <a:solidFill>
                <a:srgbClr val="000000"/>
              </a:solidFill>
              <a:round/>
              <a:headEnd/>
              <a:tailEnd/>
            </a:ln>
          </p:spPr>
          <p:txBody>
            <a:bodyPr wrap="none" anchor="ctr"/>
            <a:lstStyle/>
            <a:p>
              <a:endParaRPr lang="en-US"/>
            </a:p>
          </p:txBody>
        </p:sp>
        <p:sp>
          <p:nvSpPr>
            <p:cNvPr id="16" name="Line 27"/>
            <p:cNvSpPr>
              <a:spLocks noChangeShapeType="1"/>
            </p:cNvSpPr>
            <p:nvPr/>
          </p:nvSpPr>
          <p:spPr bwMode="auto">
            <a:xfrm flipH="1" flipV="1">
              <a:off x="1968" y="2208"/>
              <a:ext cx="200" cy="115"/>
            </a:xfrm>
            <a:prstGeom prst="line">
              <a:avLst/>
            </a:prstGeom>
            <a:noFill/>
            <a:ln w="19050">
              <a:solidFill>
                <a:srgbClr val="000000"/>
              </a:solidFill>
              <a:round/>
              <a:headEnd/>
              <a:tailEnd/>
            </a:ln>
          </p:spPr>
          <p:txBody>
            <a:bodyPr wrap="none" anchor="ctr"/>
            <a:lstStyle/>
            <a:p>
              <a:endParaRPr lang="en-US"/>
            </a:p>
          </p:txBody>
        </p:sp>
      </p:grpSp>
      <p:sp>
        <p:nvSpPr>
          <p:cNvPr id="17" name="Line 19"/>
          <p:cNvSpPr>
            <a:spLocks noChangeShapeType="1"/>
          </p:cNvSpPr>
          <p:nvPr/>
        </p:nvSpPr>
        <p:spPr bwMode="auto">
          <a:xfrm flipV="1">
            <a:off x="6858000" y="2318654"/>
            <a:ext cx="1219200" cy="1066800"/>
          </a:xfrm>
          <a:prstGeom prst="line">
            <a:avLst/>
          </a:prstGeom>
          <a:noFill/>
          <a:ln w="19050">
            <a:solidFill>
              <a:schemeClr val="tx1"/>
            </a:solidFill>
            <a:round/>
            <a:headEnd/>
            <a:tailEnd/>
          </a:ln>
        </p:spPr>
        <p:txBody>
          <a:bodyPr wrap="none" anchor="ctr"/>
          <a:lstStyle/>
          <a:p>
            <a:endParaRPr lang="en-US"/>
          </a:p>
        </p:txBody>
      </p:sp>
      <p:sp>
        <p:nvSpPr>
          <p:cNvPr id="21" name="Line 23"/>
          <p:cNvSpPr>
            <a:spLocks noChangeShapeType="1"/>
          </p:cNvSpPr>
          <p:nvPr/>
        </p:nvSpPr>
        <p:spPr bwMode="auto">
          <a:xfrm flipH="1" flipV="1">
            <a:off x="4178300" y="2471054"/>
            <a:ext cx="1231900" cy="914400"/>
          </a:xfrm>
          <a:prstGeom prst="line">
            <a:avLst/>
          </a:prstGeom>
          <a:noFill/>
          <a:ln w="19050">
            <a:solidFill>
              <a:schemeClr val="tx1"/>
            </a:solidFill>
            <a:round/>
            <a:headEnd/>
            <a:tailEnd/>
          </a:ln>
        </p:spPr>
        <p:txBody>
          <a:bodyPr wrap="none" anchor="ctr"/>
          <a:lstStyle/>
          <a:p>
            <a:endParaRPr lang="en-US"/>
          </a:p>
        </p:txBody>
      </p:sp>
      <p:sp>
        <p:nvSpPr>
          <p:cNvPr id="25" name="Line 16"/>
          <p:cNvSpPr>
            <a:spLocks noChangeShapeType="1"/>
          </p:cNvSpPr>
          <p:nvPr/>
        </p:nvSpPr>
        <p:spPr bwMode="auto">
          <a:xfrm flipH="1">
            <a:off x="6845300" y="2158318"/>
            <a:ext cx="546100" cy="312737"/>
          </a:xfrm>
          <a:prstGeom prst="line">
            <a:avLst/>
          </a:prstGeom>
          <a:noFill/>
          <a:ln w="19050">
            <a:solidFill>
              <a:srgbClr val="000000"/>
            </a:solidFill>
            <a:round/>
            <a:headEnd/>
            <a:tailEnd/>
          </a:ln>
        </p:spPr>
        <p:txBody>
          <a:bodyPr wrap="none" anchor="ctr"/>
          <a:lstStyle/>
          <a:p>
            <a:endParaRPr lang="en-US"/>
          </a:p>
        </p:txBody>
      </p:sp>
      <p:sp>
        <p:nvSpPr>
          <p:cNvPr id="28" name="TextBox 27"/>
          <p:cNvSpPr txBox="1"/>
          <p:nvPr/>
        </p:nvSpPr>
        <p:spPr>
          <a:xfrm>
            <a:off x="3646712" y="2971760"/>
            <a:ext cx="367408" cy="523220"/>
          </a:xfrm>
          <a:prstGeom prst="rect">
            <a:avLst/>
          </a:prstGeom>
          <a:noFill/>
        </p:spPr>
        <p:txBody>
          <a:bodyPr wrap="none" rtlCol="0">
            <a:spAutoFit/>
          </a:bodyPr>
          <a:lstStyle/>
          <a:p>
            <a:r>
              <a:rPr lang="en-US" sz="2800" b="1" dirty="0"/>
              <a:t>0</a:t>
            </a:r>
            <a:endParaRPr lang="en-US" sz="2800" baseline="-25000" dirty="0"/>
          </a:p>
        </p:txBody>
      </p:sp>
      <p:sp>
        <p:nvSpPr>
          <p:cNvPr id="4" name="Line 2"/>
          <p:cNvSpPr>
            <a:spLocks noChangeShapeType="1"/>
          </p:cNvSpPr>
          <p:nvPr/>
        </p:nvSpPr>
        <p:spPr bwMode="auto">
          <a:xfrm flipH="1" flipV="1">
            <a:off x="5246914" y="1469546"/>
            <a:ext cx="2982685" cy="1774369"/>
          </a:xfrm>
          <a:prstGeom prst="line">
            <a:avLst/>
          </a:prstGeom>
          <a:noFill/>
          <a:ln w="19050">
            <a:solidFill>
              <a:schemeClr val="tx1"/>
            </a:solidFill>
            <a:round/>
            <a:headEnd/>
            <a:tailEnd type="triangle" w="med" len="med"/>
          </a:ln>
        </p:spPr>
        <p:txBody>
          <a:bodyPr wrap="none" anchor="ctr"/>
          <a:lstStyle/>
          <a:p>
            <a:endParaRPr lang="en-US"/>
          </a:p>
        </p:txBody>
      </p:sp>
      <p:sp>
        <p:nvSpPr>
          <p:cNvPr id="24" name="Oval 26"/>
          <p:cNvSpPr>
            <a:spLocks noChangeArrowheads="1"/>
          </p:cNvSpPr>
          <p:nvPr/>
        </p:nvSpPr>
        <p:spPr bwMode="auto">
          <a:xfrm>
            <a:off x="5721342" y="1719945"/>
            <a:ext cx="114300" cy="1143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pic>
        <p:nvPicPr>
          <p:cNvPr id="43" name="Picture 5"/>
          <p:cNvPicPr>
            <a:picLocks noChangeAspect="1" noChangeArrowheads="1"/>
          </p:cNvPicPr>
          <p:nvPr/>
        </p:nvPicPr>
        <p:blipFill>
          <a:blip r:embed="rId7" cstate="print"/>
          <a:srcRect/>
          <a:stretch>
            <a:fillRect/>
          </a:stretch>
        </p:blipFill>
        <p:spPr bwMode="auto">
          <a:xfrm>
            <a:off x="8331583" y="3125599"/>
            <a:ext cx="182570" cy="251034"/>
          </a:xfrm>
          <a:prstGeom prst="rect">
            <a:avLst/>
          </a:prstGeom>
          <a:noFill/>
          <a:ln w="9525">
            <a:noFill/>
            <a:miter lim="800000"/>
            <a:headEnd/>
            <a:tailEnd/>
          </a:ln>
        </p:spPr>
      </p:pic>
      <p:cxnSp>
        <p:nvCxnSpPr>
          <p:cNvPr id="52" name="Straight Arrow Connector 51"/>
          <p:cNvCxnSpPr>
            <a:stCxn id="13" idx="0"/>
          </p:cNvCxnSpPr>
          <p:nvPr/>
        </p:nvCxnSpPr>
        <p:spPr>
          <a:xfrm flipV="1">
            <a:off x="4025902" y="2068286"/>
            <a:ext cx="1395185" cy="1164768"/>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Oval 25"/>
          <p:cNvSpPr>
            <a:spLocks noChangeArrowheads="1"/>
          </p:cNvSpPr>
          <p:nvPr/>
        </p:nvSpPr>
        <p:spPr bwMode="auto">
          <a:xfrm>
            <a:off x="4549775" y="2737754"/>
            <a:ext cx="76200" cy="762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cxnSp>
        <p:nvCxnSpPr>
          <p:cNvPr id="55" name="Straight Arrow Connector 54"/>
          <p:cNvCxnSpPr>
            <a:stCxn id="13" idx="1"/>
          </p:cNvCxnSpPr>
          <p:nvPr/>
        </p:nvCxnSpPr>
        <p:spPr>
          <a:xfrm flipH="1" flipV="1">
            <a:off x="6291943" y="2079172"/>
            <a:ext cx="1924958" cy="1153883"/>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Oval 24"/>
          <p:cNvSpPr>
            <a:spLocks noChangeArrowheads="1"/>
          </p:cNvSpPr>
          <p:nvPr/>
        </p:nvSpPr>
        <p:spPr bwMode="auto">
          <a:xfrm>
            <a:off x="7460383" y="2775866"/>
            <a:ext cx="76200" cy="762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pic>
        <p:nvPicPr>
          <p:cNvPr id="38" name="Picture 2"/>
          <p:cNvPicPr>
            <a:picLocks noChangeAspect="1" noChangeArrowheads="1"/>
          </p:cNvPicPr>
          <p:nvPr/>
        </p:nvPicPr>
        <p:blipFill>
          <a:blip r:embed="rId8" cstate="print"/>
          <a:srcRect/>
          <a:stretch>
            <a:fillRect/>
          </a:stretch>
        </p:blipFill>
        <p:spPr bwMode="auto">
          <a:xfrm>
            <a:off x="5644774" y="2569032"/>
            <a:ext cx="793596" cy="326568"/>
          </a:xfrm>
          <a:prstGeom prst="rect">
            <a:avLst/>
          </a:prstGeom>
          <a:noFill/>
          <a:ln w="9525">
            <a:noFill/>
            <a:miter lim="800000"/>
            <a:headEnd/>
            <a:tailEnd/>
          </a:ln>
        </p:spPr>
      </p:pic>
      <p:pic>
        <p:nvPicPr>
          <p:cNvPr id="187394" name="Picture 2"/>
          <p:cNvPicPr>
            <a:picLocks noChangeAspect="1" noChangeArrowheads="1"/>
          </p:cNvPicPr>
          <p:nvPr/>
        </p:nvPicPr>
        <p:blipFill>
          <a:blip r:embed="rId9" cstate="print"/>
          <a:srcRect/>
          <a:stretch>
            <a:fillRect/>
          </a:stretch>
        </p:blipFill>
        <p:spPr bwMode="auto">
          <a:xfrm>
            <a:off x="6901545" y="5483503"/>
            <a:ext cx="3374570" cy="615392"/>
          </a:xfrm>
          <a:prstGeom prst="rect">
            <a:avLst/>
          </a:prstGeom>
          <a:noFill/>
          <a:ln w="9525">
            <a:noFill/>
            <a:miter lim="800000"/>
            <a:headEnd/>
            <a:tailEnd/>
          </a:ln>
        </p:spPr>
      </p:pic>
      <p:pic>
        <p:nvPicPr>
          <p:cNvPr id="34" name="Picture 8"/>
          <p:cNvPicPr>
            <a:picLocks noChangeAspect="1" noChangeArrowheads="1"/>
          </p:cNvPicPr>
          <p:nvPr/>
        </p:nvPicPr>
        <p:blipFill>
          <a:blip r:embed="rId10" cstate="print"/>
          <a:srcRect/>
          <a:stretch>
            <a:fillRect/>
          </a:stretch>
        </p:blipFill>
        <p:spPr bwMode="auto">
          <a:xfrm>
            <a:off x="1730829" y="5109505"/>
            <a:ext cx="4528457" cy="1447623"/>
          </a:xfrm>
          <a:prstGeom prst="rect">
            <a:avLst/>
          </a:prstGeom>
          <a:noFill/>
          <a:ln w="9525">
            <a:noFill/>
            <a:miter lim="800000"/>
            <a:headEnd/>
            <a:tailEnd/>
          </a:ln>
        </p:spPr>
      </p:pic>
    </p:spTree>
    <p:extLst>
      <p:ext uri="{BB962C8B-B14F-4D97-AF65-F5344CB8AC3E}">
        <p14:creationId xmlns:p14="http://schemas.microsoft.com/office/powerpoint/2010/main" val="180708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73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4" name="Picture 4"/>
          <p:cNvPicPr>
            <a:picLocks noChangeAspect="1" noChangeArrowheads="1"/>
          </p:cNvPicPr>
          <p:nvPr/>
        </p:nvPicPr>
        <p:blipFill>
          <a:blip r:embed="rId3" cstate="print"/>
          <a:srcRect/>
          <a:stretch>
            <a:fillRect/>
          </a:stretch>
        </p:blipFill>
        <p:spPr bwMode="auto">
          <a:xfrm>
            <a:off x="6293097" y="1763485"/>
            <a:ext cx="694370" cy="370114"/>
          </a:xfrm>
          <a:prstGeom prst="rect">
            <a:avLst/>
          </a:prstGeom>
          <a:noFill/>
          <a:ln w="9525">
            <a:noFill/>
            <a:miter lim="800000"/>
            <a:headEnd/>
            <a:tailEnd/>
          </a:ln>
        </p:spPr>
      </p:pic>
      <p:pic>
        <p:nvPicPr>
          <p:cNvPr id="184322" name="Picture 2"/>
          <p:cNvPicPr>
            <a:picLocks noChangeAspect="1" noChangeArrowheads="1"/>
          </p:cNvPicPr>
          <p:nvPr/>
        </p:nvPicPr>
        <p:blipFill>
          <a:blip r:embed="rId4" cstate="print"/>
          <a:srcRect/>
          <a:stretch>
            <a:fillRect/>
          </a:stretch>
        </p:blipFill>
        <p:spPr bwMode="auto">
          <a:xfrm>
            <a:off x="5035420" y="1817914"/>
            <a:ext cx="248818" cy="348342"/>
          </a:xfrm>
          <a:prstGeom prst="rect">
            <a:avLst/>
          </a:prstGeom>
          <a:noFill/>
          <a:ln w="9525">
            <a:noFill/>
            <a:miter lim="800000"/>
            <a:headEnd/>
            <a:tailEnd/>
          </a:ln>
        </p:spPr>
      </p:pic>
      <p:pic>
        <p:nvPicPr>
          <p:cNvPr id="44" name="Picture 7"/>
          <p:cNvPicPr>
            <a:picLocks noChangeAspect="1" noChangeArrowheads="1"/>
          </p:cNvPicPr>
          <p:nvPr/>
        </p:nvPicPr>
        <p:blipFill>
          <a:blip r:embed="rId5" cstate="print"/>
          <a:srcRect/>
          <a:stretch>
            <a:fillRect/>
          </a:stretch>
        </p:blipFill>
        <p:spPr bwMode="auto">
          <a:xfrm>
            <a:off x="7378656" y="2526063"/>
            <a:ext cx="193982" cy="236772"/>
          </a:xfrm>
          <a:prstGeom prst="rect">
            <a:avLst/>
          </a:prstGeom>
          <a:noFill/>
          <a:ln w="9525">
            <a:noFill/>
            <a:miter lim="800000"/>
            <a:headEnd/>
            <a:tailEnd/>
          </a:ln>
        </p:spPr>
      </p:pic>
      <p:pic>
        <p:nvPicPr>
          <p:cNvPr id="45" name="Picture 6"/>
          <p:cNvPicPr>
            <a:picLocks noChangeAspect="1" noChangeArrowheads="1"/>
          </p:cNvPicPr>
          <p:nvPr/>
        </p:nvPicPr>
        <p:blipFill>
          <a:blip r:embed="rId6" cstate="print"/>
          <a:srcRect/>
          <a:stretch>
            <a:fillRect/>
          </a:stretch>
        </p:blipFill>
        <p:spPr bwMode="auto">
          <a:xfrm>
            <a:off x="4459565" y="2474137"/>
            <a:ext cx="239624" cy="242478"/>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US" dirty="0"/>
              <a:t>Fundamental matrix – calibrated case</a:t>
            </a:r>
          </a:p>
        </p:txBody>
      </p:sp>
      <p:sp>
        <p:nvSpPr>
          <p:cNvPr id="5" name="Freeform 3"/>
          <p:cNvSpPr>
            <a:spLocks/>
          </p:cNvSpPr>
          <p:nvPr/>
        </p:nvSpPr>
        <p:spPr bwMode="auto">
          <a:xfrm>
            <a:off x="4178300" y="1785254"/>
            <a:ext cx="1219200" cy="2057400"/>
          </a:xfrm>
          <a:custGeom>
            <a:avLst/>
            <a:gdLst>
              <a:gd name="T0" fmla="*/ 0 w 768"/>
              <a:gd name="T1" fmla="*/ 0 h 1104"/>
              <a:gd name="T2" fmla="*/ 0 w 768"/>
              <a:gd name="T3" fmla="*/ 1341782 h 1104"/>
              <a:gd name="T4" fmla="*/ 1219200 w 768"/>
              <a:gd name="T5" fmla="*/ 2057400 h 1104"/>
              <a:gd name="T6" fmla="*/ 1219200 w 768"/>
              <a:gd name="T7" fmla="*/ 715617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rgbClr val="000000"/>
            </a:solidFill>
            <a:round/>
            <a:headEnd/>
            <a:tailEnd/>
          </a:ln>
        </p:spPr>
        <p:txBody>
          <a:bodyPr wrap="none" anchor="ctr"/>
          <a:lstStyle/>
          <a:p>
            <a:endParaRPr lang="en-US">
              <a:latin typeface="Calibri" pitchFamily="34" charset="0"/>
            </a:endParaRPr>
          </a:p>
        </p:txBody>
      </p:sp>
      <p:sp>
        <p:nvSpPr>
          <p:cNvPr id="6" name="Freeform 4"/>
          <p:cNvSpPr>
            <a:spLocks/>
          </p:cNvSpPr>
          <p:nvPr/>
        </p:nvSpPr>
        <p:spPr bwMode="auto">
          <a:xfrm flipH="1">
            <a:off x="6845300" y="1785254"/>
            <a:ext cx="1219200" cy="1981200"/>
          </a:xfrm>
          <a:custGeom>
            <a:avLst/>
            <a:gdLst>
              <a:gd name="T0" fmla="*/ 0 w 768"/>
              <a:gd name="T1" fmla="*/ 0 h 1104"/>
              <a:gd name="T2" fmla="*/ 0 w 768"/>
              <a:gd name="T3" fmla="*/ 1292087 h 1104"/>
              <a:gd name="T4" fmla="*/ 1219200 w 768"/>
              <a:gd name="T5" fmla="*/ 1981200 h 1104"/>
              <a:gd name="T6" fmla="*/ 1219200 w 768"/>
              <a:gd name="T7" fmla="*/ 689113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rgbClr val="000000"/>
            </a:solidFill>
            <a:round/>
            <a:headEnd/>
            <a:tailEnd/>
          </a:ln>
        </p:spPr>
        <p:txBody>
          <a:bodyPr wrap="none" anchor="ctr"/>
          <a:lstStyle/>
          <a:p>
            <a:endParaRPr lang="en-US">
              <a:latin typeface="Calibri" pitchFamily="34" charset="0"/>
            </a:endParaRPr>
          </a:p>
        </p:txBody>
      </p:sp>
      <p:sp>
        <p:nvSpPr>
          <p:cNvPr id="7" name="Line 5"/>
          <p:cNvSpPr>
            <a:spLocks noChangeShapeType="1"/>
          </p:cNvSpPr>
          <p:nvPr/>
        </p:nvSpPr>
        <p:spPr bwMode="auto">
          <a:xfrm flipV="1">
            <a:off x="4027714" y="1328054"/>
            <a:ext cx="2284186" cy="1915863"/>
          </a:xfrm>
          <a:prstGeom prst="line">
            <a:avLst/>
          </a:prstGeom>
          <a:noFill/>
          <a:ln w="19050">
            <a:solidFill>
              <a:schemeClr val="tx1"/>
            </a:solidFill>
            <a:round/>
            <a:headEnd/>
            <a:tailEnd type="triangle" w="med" len="med"/>
          </a:ln>
        </p:spPr>
        <p:txBody>
          <a:bodyPr wrap="none" anchor="ctr"/>
          <a:lstStyle/>
          <a:p>
            <a:endParaRPr lang="en-US"/>
          </a:p>
        </p:txBody>
      </p:sp>
      <p:sp>
        <p:nvSpPr>
          <p:cNvPr id="8" name="Oval 8"/>
          <p:cNvSpPr>
            <a:spLocks noChangeArrowheads="1"/>
          </p:cNvSpPr>
          <p:nvPr/>
        </p:nvSpPr>
        <p:spPr bwMode="auto">
          <a:xfrm>
            <a:off x="3960609" y="3167763"/>
            <a:ext cx="130582" cy="130582"/>
          </a:xfrm>
          <a:prstGeom prst="ellipse">
            <a:avLst/>
          </a:prstGeom>
          <a:solidFill>
            <a:srgbClr val="000000"/>
          </a:solidFill>
          <a:ln w="12700">
            <a:solidFill>
              <a:schemeClr val="tx1">
                <a:lumMod val="95000"/>
                <a:lumOff val="5000"/>
              </a:schemeClr>
            </a:solidFill>
            <a:round/>
            <a:headEnd/>
            <a:tailEnd/>
          </a:ln>
        </p:spPr>
        <p:txBody>
          <a:bodyPr wrap="none" anchor="ctr"/>
          <a:lstStyle/>
          <a:p>
            <a:pPr>
              <a:defRPr/>
            </a:pPr>
            <a:endParaRPr lang="en-US"/>
          </a:p>
        </p:txBody>
      </p:sp>
      <p:sp>
        <p:nvSpPr>
          <p:cNvPr id="9" name="Oval 9"/>
          <p:cNvSpPr>
            <a:spLocks noChangeArrowheads="1"/>
          </p:cNvSpPr>
          <p:nvPr/>
        </p:nvSpPr>
        <p:spPr bwMode="auto">
          <a:xfrm>
            <a:off x="8151609" y="3167763"/>
            <a:ext cx="130582" cy="130582"/>
          </a:xfrm>
          <a:prstGeom prst="ellipse">
            <a:avLst/>
          </a:prstGeom>
          <a:solidFill>
            <a:srgbClr val="000000"/>
          </a:solidFill>
          <a:ln w="12700">
            <a:solidFill>
              <a:schemeClr val="tx1">
                <a:lumMod val="95000"/>
                <a:lumOff val="5000"/>
              </a:schemeClr>
            </a:solidFill>
            <a:round/>
            <a:headEnd/>
            <a:tailEnd/>
          </a:ln>
        </p:spPr>
        <p:txBody>
          <a:bodyPr wrap="none" anchor="ctr"/>
          <a:lstStyle/>
          <a:p>
            <a:pPr>
              <a:defRPr/>
            </a:pPr>
            <a:endParaRPr lang="en-US"/>
          </a:p>
        </p:txBody>
      </p:sp>
      <p:grpSp>
        <p:nvGrpSpPr>
          <p:cNvPr id="3" name="Group 12"/>
          <p:cNvGrpSpPr>
            <a:grpSpLocks/>
          </p:cNvGrpSpPr>
          <p:nvPr/>
        </p:nvGrpSpPr>
        <p:grpSpPr bwMode="auto">
          <a:xfrm>
            <a:off x="4025901" y="1785254"/>
            <a:ext cx="4191000" cy="1447800"/>
            <a:chOff x="1296" y="1872"/>
            <a:chExt cx="2640" cy="912"/>
          </a:xfrm>
        </p:grpSpPr>
        <p:sp>
          <p:nvSpPr>
            <p:cNvPr id="13" name="Freeform 13"/>
            <p:cNvSpPr>
              <a:spLocks/>
            </p:cNvSpPr>
            <p:nvPr/>
          </p:nvSpPr>
          <p:spPr bwMode="auto">
            <a:xfrm>
              <a:off x="1296" y="1872"/>
              <a:ext cx="2640" cy="912"/>
            </a:xfrm>
            <a:custGeom>
              <a:avLst/>
              <a:gdLst>
                <a:gd name="T0" fmla="*/ 0 w 2640"/>
                <a:gd name="T1" fmla="*/ 912 h 912"/>
                <a:gd name="T2" fmla="*/ 2640 w 2640"/>
                <a:gd name="T3" fmla="*/ 912 h 912"/>
                <a:gd name="T4" fmla="*/ 1104 w 2640"/>
                <a:gd name="T5" fmla="*/ 0 h 912"/>
                <a:gd name="T6" fmla="*/ 0 w 2640"/>
                <a:gd name="T7" fmla="*/ 912 h 912"/>
                <a:gd name="T8" fmla="*/ 0 60000 65536"/>
                <a:gd name="T9" fmla="*/ 0 60000 65536"/>
                <a:gd name="T10" fmla="*/ 0 60000 65536"/>
                <a:gd name="T11" fmla="*/ 0 60000 65536"/>
                <a:gd name="T12" fmla="*/ 0 w 2640"/>
                <a:gd name="T13" fmla="*/ 0 h 912"/>
                <a:gd name="T14" fmla="*/ 2640 w 2640"/>
                <a:gd name="T15" fmla="*/ 912 h 912"/>
              </a:gdLst>
              <a:ahLst/>
              <a:cxnLst>
                <a:cxn ang="T8">
                  <a:pos x="T0" y="T1"/>
                </a:cxn>
                <a:cxn ang="T9">
                  <a:pos x="T2" y="T3"/>
                </a:cxn>
                <a:cxn ang="T10">
                  <a:pos x="T4" y="T5"/>
                </a:cxn>
                <a:cxn ang="T11">
                  <a:pos x="T6" y="T7"/>
                </a:cxn>
              </a:cxnLst>
              <a:rect l="T12" t="T13" r="T14" b="T15"/>
              <a:pathLst>
                <a:path w="2640" h="912">
                  <a:moveTo>
                    <a:pt x="0" y="912"/>
                  </a:moveTo>
                  <a:lnTo>
                    <a:pt x="2640" y="912"/>
                  </a:lnTo>
                  <a:lnTo>
                    <a:pt x="1104" y="0"/>
                  </a:lnTo>
                  <a:lnTo>
                    <a:pt x="0" y="912"/>
                  </a:lnTo>
                  <a:close/>
                </a:path>
              </a:pathLst>
            </a:custGeom>
            <a:solidFill>
              <a:schemeClr val="bg1">
                <a:lumMod val="75000"/>
              </a:schemeClr>
            </a:solidFill>
            <a:ln w="12700">
              <a:solidFill>
                <a:schemeClr val="tx1"/>
              </a:solidFill>
              <a:round/>
              <a:headEnd/>
              <a:tailEnd/>
            </a:ln>
          </p:spPr>
          <p:txBody>
            <a:bodyPr wrap="none" anchor="ctr"/>
            <a:lstStyle/>
            <a:p>
              <a:endParaRPr lang="en-US">
                <a:latin typeface="Calibri" pitchFamily="34" charset="0"/>
              </a:endParaRPr>
            </a:p>
          </p:txBody>
        </p:sp>
        <p:sp>
          <p:nvSpPr>
            <p:cNvPr id="14" name="Line 14"/>
            <p:cNvSpPr>
              <a:spLocks noChangeShapeType="1"/>
            </p:cNvSpPr>
            <p:nvPr/>
          </p:nvSpPr>
          <p:spPr bwMode="auto">
            <a:xfrm flipH="1">
              <a:off x="3072" y="2304"/>
              <a:ext cx="8" cy="480"/>
            </a:xfrm>
            <a:prstGeom prst="line">
              <a:avLst/>
            </a:prstGeom>
            <a:noFill/>
            <a:ln w="19050">
              <a:solidFill>
                <a:srgbClr val="000000"/>
              </a:solidFill>
              <a:round/>
              <a:headEnd/>
              <a:tailEnd/>
            </a:ln>
          </p:spPr>
          <p:txBody>
            <a:bodyPr wrap="none" anchor="ctr"/>
            <a:lstStyle/>
            <a:p>
              <a:endParaRPr lang="en-US"/>
            </a:p>
          </p:txBody>
        </p:sp>
        <p:sp>
          <p:nvSpPr>
            <p:cNvPr id="15" name="Line 15"/>
            <p:cNvSpPr>
              <a:spLocks noChangeShapeType="1"/>
            </p:cNvSpPr>
            <p:nvPr/>
          </p:nvSpPr>
          <p:spPr bwMode="auto">
            <a:xfrm>
              <a:off x="2160" y="2304"/>
              <a:ext cx="0" cy="480"/>
            </a:xfrm>
            <a:prstGeom prst="line">
              <a:avLst/>
            </a:prstGeom>
            <a:noFill/>
            <a:ln w="19050">
              <a:solidFill>
                <a:srgbClr val="000000"/>
              </a:solidFill>
              <a:round/>
              <a:headEnd/>
              <a:tailEnd/>
            </a:ln>
          </p:spPr>
          <p:txBody>
            <a:bodyPr wrap="none" anchor="ctr"/>
            <a:lstStyle/>
            <a:p>
              <a:endParaRPr lang="en-US"/>
            </a:p>
          </p:txBody>
        </p:sp>
        <p:sp>
          <p:nvSpPr>
            <p:cNvPr id="16" name="Line 27"/>
            <p:cNvSpPr>
              <a:spLocks noChangeShapeType="1"/>
            </p:cNvSpPr>
            <p:nvPr/>
          </p:nvSpPr>
          <p:spPr bwMode="auto">
            <a:xfrm flipH="1" flipV="1">
              <a:off x="1968" y="2208"/>
              <a:ext cx="200" cy="115"/>
            </a:xfrm>
            <a:prstGeom prst="line">
              <a:avLst/>
            </a:prstGeom>
            <a:noFill/>
            <a:ln w="19050">
              <a:solidFill>
                <a:srgbClr val="000000"/>
              </a:solidFill>
              <a:round/>
              <a:headEnd/>
              <a:tailEnd/>
            </a:ln>
          </p:spPr>
          <p:txBody>
            <a:bodyPr wrap="none" anchor="ctr"/>
            <a:lstStyle/>
            <a:p>
              <a:endParaRPr lang="en-US"/>
            </a:p>
          </p:txBody>
        </p:sp>
      </p:grpSp>
      <p:sp>
        <p:nvSpPr>
          <p:cNvPr id="17" name="Line 19"/>
          <p:cNvSpPr>
            <a:spLocks noChangeShapeType="1"/>
          </p:cNvSpPr>
          <p:nvPr/>
        </p:nvSpPr>
        <p:spPr bwMode="auto">
          <a:xfrm flipV="1">
            <a:off x="6858000" y="2318654"/>
            <a:ext cx="1219200" cy="1066800"/>
          </a:xfrm>
          <a:prstGeom prst="line">
            <a:avLst/>
          </a:prstGeom>
          <a:noFill/>
          <a:ln w="19050">
            <a:solidFill>
              <a:schemeClr val="tx1"/>
            </a:solidFill>
            <a:round/>
            <a:headEnd/>
            <a:tailEnd/>
          </a:ln>
        </p:spPr>
        <p:txBody>
          <a:bodyPr wrap="none" anchor="ctr"/>
          <a:lstStyle/>
          <a:p>
            <a:endParaRPr lang="en-US"/>
          </a:p>
        </p:txBody>
      </p:sp>
      <p:sp>
        <p:nvSpPr>
          <p:cNvPr id="21" name="Line 23"/>
          <p:cNvSpPr>
            <a:spLocks noChangeShapeType="1"/>
          </p:cNvSpPr>
          <p:nvPr/>
        </p:nvSpPr>
        <p:spPr bwMode="auto">
          <a:xfrm flipH="1" flipV="1">
            <a:off x="4178300" y="2471054"/>
            <a:ext cx="1231900" cy="914400"/>
          </a:xfrm>
          <a:prstGeom prst="line">
            <a:avLst/>
          </a:prstGeom>
          <a:noFill/>
          <a:ln w="19050">
            <a:solidFill>
              <a:schemeClr val="tx1"/>
            </a:solidFill>
            <a:round/>
            <a:headEnd/>
            <a:tailEnd/>
          </a:ln>
        </p:spPr>
        <p:txBody>
          <a:bodyPr wrap="none" anchor="ctr"/>
          <a:lstStyle/>
          <a:p>
            <a:endParaRPr lang="en-US"/>
          </a:p>
        </p:txBody>
      </p:sp>
      <p:sp>
        <p:nvSpPr>
          <p:cNvPr id="25" name="Line 16"/>
          <p:cNvSpPr>
            <a:spLocks noChangeShapeType="1"/>
          </p:cNvSpPr>
          <p:nvPr/>
        </p:nvSpPr>
        <p:spPr bwMode="auto">
          <a:xfrm flipH="1">
            <a:off x="6845300" y="2158318"/>
            <a:ext cx="546100" cy="312737"/>
          </a:xfrm>
          <a:prstGeom prst="line">
            <a:avLst/>
          </a:prstGeom>
          <a:noFill/>
          <a:ln w="19050">
            <a:solidFill>
              <a:srgbClr val="000000"/>
            </a:solidFill>
            <a:round/>
            <a:headEnd/>
            <a:tailEnd/>
          </a:ln>
        </p:spPr>
        <p:txBody>
          <a:bodyPr wrap="none" anchor="ctr"/>
          <a:lstStyle/>
          <a:p>
            <a:endParaRPr lang="en-US"/>
          </a:p>
        </p:txBody>
      </p:sp>
      <p:sp>
        <p:nvSpPr>
          <p:cNvPr id="28" name="TextBox 27"/>
          <p:cNvSpPr txBox="1"/>
          <p:nvPr/>
        </p:nvSpPr>
        <p:spPr>
          <a:xfrm>
            <a:off x="3646712" y="2971760"/>
            <a:ext cx="367408" cy="523220"/>
          </a:xfrm>
          <a:prstGeom prst="rect">
            <a:avLst/>
          </a:prstGeom>
          <a:noFill/>
        </p:spPr>
        <p:txBody>
          <a:bodyPr wrap="none" rtlCol="0">
            <a:spAutoFit/>
          </a:bodyPr>
          <a:lstStyle/>
          <a:p>
            <a:r>
              <a:rPr lang="en-US" sz="2800" b="1" dirty="0"/>
              <a:t>0</a:t>
            </a:r>
            <a:endParaRPr lang="en-US" sz="2800" baseline="-25000" dirty="0"/>
          </a:p>
        </p:txBody>
      </p:sp>
      <p:sp>
        <p:nvSpPr>
          <p:cNvPr id="4" name="Line 2"/>
          <p:cNvSpPr>
            <a:spLocks noChangeShapeType="1"/>
          </p:cNvSpPr>
          <p:nvPr/>
        </p:nvSpPr>
        <p:spPr bwMode="auto">
          <a:xfrm flipH="1" flipV="1">
            <a:off x="5246914" y="1469546"/>
            <a:ext cx="2982685" cy="1774369"/>
          </a:xfrm>
          <a:prstGeom prst="line">
            <a:avLst/>
          </a:prstGeom>
          <a:noFill/>
          <a:ln w="19050">
            <a:solidFill>
              <a:schemeClr val="tx1"/>
            </a:solidFill>
            <a:round/>
            <a:headEnd/>
            <a:tailEnd type="triangle" w="med" len="med"/>
          </a:ln>
        </p:spPr>
        <p:txBody>
          <a:bodyPr wrap="none" anchor="ctr"/>
          <a:lstStyle/>
          <a:p>
            <a:endParaRPr lang="en-US"/>
          </a:p>
        </p:txBody>
      </p:sp>
      <p:sp>
        <p:nvSpPr>
          <p:cNvPr id="24" name="Oval 26"/>
          <p:cNvSpPr>
            <a:spLocks noChangeArrowheads="1"/>
          </p:cNvSpPr>
          <p:nvPr/>
        </p:nvSpPr>
        <p:spPr bwMode="auto">
          <a:xfrm>
            <a:off x="5721342" y="1719945"/>
            <a:ext cx="114300" cy="1143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pic>
        <p:nvPicPr>
          <p:cNvPr id="43" name="Picture 5"/>
          <p:cNvPicPr>
            <a:picLocks noChangeAspect="1" noChangeArrowheads="1"/>
          </p:cNvPicPr>
          <p:nvPr/>
        </p:nvPicPr>
        <p:blipFill>
          <a:blip r:embed="rId7" cstate="print"/>
          <a:srcRect/>
          <a:stretch>
            <a:fillRect/>
          </a:stretch>
        </p:blipFill>
        <p:spPr bwMode="auto">
          <a:xfrm>
            <a:off x="8331583" y="3125599"/>
            <a:ext cx="182570" cy="251034"/>
          </a:xfrm>
          <a:prstGeom prst="rect">
            <a:avLst/>
          </a:prstGeom>
          <a:noFill/>
          <a:ln w="9525">
            <a:noFill/>
            <a:miter lim="800000"/>
            <a:headEnd/>
            <a:tailEnd/>
          </a:ln>
        </p:spPr>
      </p:pic>
      <p:cxnSp>
        <p:nvCxnSpPr>
          <p:cNvPr id="52" name="Straight Arrow Connector 51"/>
          <p:cNvCxnSpPr>
            <a:stCxn id="13" idx="0"/>
          </p:cNvCxnSpPr>
          <p:nvPr/>
        </p:nvCxnSpPr>
        <p:spPr>
          <a:xfrm flipV="1">
            <a:off x="4025902" y="2068286"/>
            <a:ext cx="1395185" cy="1164768"/>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Oval 25"/>
          <p:cNvSpPr>
            <a:spLocks noChangeArrowheads="1"/>
          </p:cNvSpPr>
          <p:nvPr/>
        </p:nvSpPr>
        <p:spPr bwMode="auto">
          <a:xfrm>
            <a:off x="4549775" y="2737754"/>
            <a:ext cx="76200" cy="762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cxnSp>
        <p:nvCxnSpPr>
          <p:cNvPr id="55" name="Straight Arrow Connector 54"/>
          <p:cNvCxnSpPr>
            <a:stCxn id="13" idx="1"/>
          </p:cNvCxnSpPr>
          <p:nvPr/>
        </p:nvCxnSpPr>
        <p:spPr>
          <a:xfrm flipH="1" flipV="1">
            <a:off x="6291943" y="2079172"/>
            <a:ext cx="1924958" cy="1153883"/>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Oval 24"/>
          <p:cNvSpPr>
            <a:spLocks noChangeArrowheads="1"/>
          </p:cNvSpPr>
          <p:nvPr/>
        </p:nvSpPr>
        <p:spPr bwMode="auto">
          <a:xfrm>
            <a:off x="7460383" y="2775866"/>
            <a:ext cx="76200" cy="762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pic>
        <p:nvPicPr>
          <p:cNvPr id="38" name="Picture 2"/>
          <p:cNvPicPr>
            <a:picLocks noChangeAspect="1" noChangeArrowheads="1"/>
          </p:cNvPicPr>
          <p:nvPr/>
        </p:nvPicPr>
        <p:blipFill>
          <a:blip r:embed="rId8" cstate="print"/>
          <a:srcRect/>
          <a:stretch>
            <a:fillRect/>
          </a:stretch>
        </p:blipFill>
        <p:spPr bwMode="auto">
          <a:xfrm>
            <a:off x="5644774" y="2569032"/>
            <a:ext cx="793596" cy="326568"/>
          </a:xfrm>
          <a:prstGeom prst="rect">
            <a:avLst/>
          </a:prstGeom>
          <a:noFill/>
          <a:ln w="9525">
            <a:noFill/>
            <a:miter lim="800000"/>
            <a:headEnd/>
            <a:tailEnd/>
          </a:ln>
        </p:spPr>
      </p:pic>
      <p:pic>
        <p:nvPicPr>
          <p:cNvPr id="35" name="Picture 6"/>
          <p:cNvPicPr>
            <a:picLocks noChangeAspect="1" noChangeArrowheads="1"/>
          </p:cNvPicPr>
          <p:nvPr/>
        </p:nvPicPr>
        <p:blipFill>
          <a:blip r:embed="rId9" cstate="print"/>
          <a:srcRect/>
          <a:stretch>
            <a:fillRect/>
          </a:stretch>
        </p:blipFill>
        <p:spPr bwMode="auto">
          <a:xfrm>
            <a:off x="4011391" y="4215299"/>
            <a:ext cx="4103896" cy="778718"/>
          </a:xfrm>
          <a:prstGeom prst="rect">
            <a:avLst/>
          </a:prstGeom>
          <a:noFill/>
          <a:ln w="9525">
            <a:noFill/>
            <a:miter lim="800000"/>
            <a:headEnd/>
            <a:tailEnd/>
          </a:ln>
        </p:spPr>
      </p:pic>
      <p:pic>
        <p:nvPicPr>
          <p:cNvPr id="36" name="Picture 9"/>
          <p:cNvPicPr>
            <a:picLocks noChangeAspect="1" noChangeArrowheads="1"/>
          </p:cNvPicPr>
          <p:nvPr/>
        </p:nvPicPr>
        <p:blipFill>
          <a:blip r:embed="rId10" cstate="print"/>
          <a:srcRect/>
          <a:stretch>
            <a:fillRect/>
          </a:stretch>
        </p:blipFill>
        <p:spPr bwMode="auto">
          <a:xfrm>
            <a:off x="4187064" y="5635643"/>
            <a:ext cx="3904954" cy="790086"/>
          </a:xfrm>
          <a:prstGeom prst="rect">
            <a:avLst/>
          </a:prstGeom>
          <a:noFill/>
          <a:ln w="9525">
            <a:noFill/>
            <a:miter lim="800000"/>
            <a:headEnd/>
            <a:tailEnd/>
          </a:ln>
        </p:spPr>
      </p:pic>
      <p:sp>
        <p:nvSpPr>
          <p:cNvPr id="37" name="Down Arrow 36"/>
          <p:cNvSpPr/>
          <p:nvPr/>
        </p:nvSpPr>
        <p:spPr>
          <a:xfrm>
            <a:off x="5704111" y="5094515"/>
            <a:ext cx="566057" cy="446315"/>
          </a:xfrm>
          <a:prstGeom prst="downArrow">
            <a:avLst/>
          </a:prstGeom>
          <a:solidFill>
            <a:schemeClr val="accent1">
              <a:lumMod val="60000"/>
              <a:lumOff val="40000"/>
            </a:schemeClr>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580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4" name="Picture 4"/>
          <p:cNvPicPr>
            <a:picLocks noChangeAspect="1" noChangeArrowheads="1"/>
          </p:cNvPicPr>
          <p:nvPr/>
        </p:nvPicPr>
        <p:blipFill>
          <a:blip r:embed="rId3" cstate="print"/>
          <a:srcRect/>
          <a:stretch>
            <a:fillRect/>
          </a:stretch>
        </p:blipFill>
        <p:spPr bwMode="auto">
          <a:xfrm>
            <a:off x="6293097" y="1763485"/>
            <a:ext cx="694370" cy="370114"/>
          </a:xfrm>
          <a:prstGeom prst="rect">
            <a:avLst/>
          </a:prstGeom>
          <a:noFill/>
          <a:ln w="9525">
            <a:noFill/>
            <a:miter lim="800000"/>
            <a:headEnd/>
            <a:tailEnd/>
          </a:ln>
        </p:spPr>
      </p:pic>
      <p:pic>
        <p:nvPicPr>
          <p:cNvPr id="184322" name="Picture 2"/>
          <p:cNvPicPr>
            <a:picLocks noChangeAspect="1" noChangeArrowheads="1"/>
          </p:cNvPicPr>
          <p:nvPr/>
        </p:nvPicPr>
        <p:blipFill>
          <a:blip r:embed="rId4" cstate="print"/>
          <a:srcRect/>
          <a:stretch>
            <a:fillRect/>
          </a:stretch>
        </p:blipFill>
        <p:spPr bwMode="auto">
          <a:xfrm>
            <a:off x="5035420" y="1817914"/>
            <a:ext cx="248818" cy="348342"/>
          </a:xfrm>
          <a:prstGeom prst="rect">
            <a:avLst/>
          </a:prstGeom>
          <a:noFill/>
          <a:ln w="9525">
            <a:noFill/>
            <a:miter lim="800000"/>
            <a:headEnd/>
            <a:tailEnd/>
          </a:ln>
        </p:spPr>
      </p:pic>
      <p:pic>
        <p:nvPicPr>
          <p:cNvPr id="44" name="Picture 7"/>
          <p:cNvPicPr>
            <a:picLocks noChangeAspect="1" noChangeArrowheads="1"/>
          </p:cNvPicPr>
          <p:nvPr/>
        </p:nvPicPr>
        <p:blipFill>
          <a:blip r:embed="rId5" cstate="print"/>
          <a:srcRect/>
          <a:stretch>
            <a:fillRect/>
          </a:stretch>
        </p:blipFill>
        <p:spPr bwMode="auto">
          <a:xfrm>
            <a:off x="7378656" y="2526063"/>
            <a:ext cx="193982" cy="236772"/>
          </a:xfrm>
          <a:prstGeom prst="rect">
            <a:avLst/>
          </a:prstGeom>
          <a:noFill/>
          <a:ln w="9525">
            <a:noFill/>
            <a:miter lim="800000"/>
            <a:headEnd/>
            <a:tailEnd/>
          </a:ln>
        </p:spPr>
      </p:pic>
      <p:pic>
        <p:nvPicPr>
          <p:cNvPr id="45" name="Picture 6"/>
          <p:cNvPicPr>
            <a:picLocks noChangeAspect="1" noChangeArrowheads="1"/>
          </p:cNvPicPr>
          <p:nvPr/>
        </p:nvPicPr>
        <p:blipFill>
          <a:blip r:embed="rId6" cstate="print"/>
          <a:srcRect/>
          <a:stretch>
            <a:fillRect/>
          </a:stretch>
        </p:blipFill>
        <p:spPr bwMode="auto">
          <a:xfrm>
            <a:off x="4459565" y="2474137"/>
            <a:ext cx="239624" cy="242478"/>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US" dirty="0"/>
              <a:t>Fundamental matrix – calibrated case</a:t>
            </a:r>
          </a:p>
        </p:txBody>
      </p:sp>
      <p:sp>
        <p:nvSpPr>
          <p:cNvPr id="5" name="Freeform 3"/>
          <p:cNvSpPr>
            <a:spLocks/>
          </p:cNvSpPr>
          <p:nvPr/>
        </p:nvSpPr>
        <p:spPr bwMode="auto">
          <a:xfrm>
            <a:off x="4178300" y="1785254"/>
            <a:ext cx="1219200" cy="2057400"/>
          </a:xfrm>
          <a:custGeom>
            <a:avLst/>
            <a:gdLst>
              <a:gd name="T0" fmla="*/ 0 w 768"/>
              <a:gd name="T1" fmla="*/ 0 h 1104"/>
              <a:gd name="T2" fmla="*/ 0 w 768"/>
              <a:gd name="T3" fmla="*/ 1341782 h 1104"/>
              <a:gd name="T4" fmla="*/ 1219200 w 768"/>
              <a:gd name="T5" fmla="*/ 2057400 h 1104"/>
              <a:gd name="T6" fmla="*/ 1219200 w 768"/>
              <a:gd name="T7" fmla="*/ 715617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rgbClr val="000000"/>
            </a:solidFill>
            <a:round/>
            <a:headEnd/>
            <a:tailEnd/>
          </a:ln>
        </p:spPr>
        <p:txBody>
          <a:bodyPr wrap="none" anchor="ctr"/>
          <a:lstStyle/>
          <a:p>
            <a:endParaRPr lang="en-US">
              <a:latin typeface="Calibri" pitchFamily="34" charset="0"/>
            </a:endParaRPr>
          </a:p>
        </p:txBody>
      </p:sp>
      <p:sp>
        <p:nvSpPr>
          <p:cNvPr id="6" name="Freeform 4"/>
          <p:cNvSpPr>
            <a:spLocks/>
          </p:cNvSpPr>
          <p:nvPr/>
        </p:nvSpPr>
        <p:spPr bwMode="auto">
          <a:xfrm flipH="1">
            <a:off x="6845300" y="1785254"/>
            <a:ext cx="1219200" cy="1981200"/>
          </a:xfrm>
          <a:custGeom>
            <a:avLst/>
            <a:gdLst>
              <a:gd name="T0" fmla="*/ 0 w 768"/>
              <a:gd name="T1" fmla="*/ 0 h 1104"/>
              <a:gd name="T2" fmla="*/ 0 w 768"/>
              <a:gd name="T3" fmla="*/ 1292087 h 1104"/>
              <a:gd name="T4" fmla="*/ 1219200 w 768"/>
              <a:gd name="T5" fmla="*/ 1981200 h 1104"/>
              <a:gd name="T6" fmla="*/ 1219200 w 768"/>
              <a:gd name="T7" fmla="*/ 689113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rgbClr val="000000"/>
            </a:solidFill>
            <a:round/>
            <a:headEnd/>
            <a:tailEnd/>
          </a:ln>
        </p:spPr>
        <p:txBody>
          <a:bodyPr wrap="none" anchor="ctr"/>
          <a:lstStyle/>
          <a:p>
            <a:endParaRPr lang="en-US">
              <a:latin typeface="Calibri" pitchFamily="34" charset="0"/>
            </a:endParaRPr>
          </a:p>
        </p:txBody>
      </p:sp>
      <p:sp>
        <p:nvSpPr>
          <p:cNvPr id="7" name="Line 5"/>
          <p:cNvSpPr>
            <a:spLocks noChangeShapeType="1"/>
          </p:cNvSpPr>
          <p:nvPr/>
        </p:nvSpPr>
        <p:spPr bwMode="auto">
          <a:xfrm flipV="1">
            <a:off x="4027714" y="1328054"/>
            <a:ext cx="2284186" cy="1915863"/>
          </a:xfrm>
          <a:prstGeom prst="line">
            <a:avLst/>
          </a:prstGeom>
          <a:noFill/>
          <a:ln w="19050">
            <a:solidFill>
              <a:schemeClr val="tx1"/>
            </a:solidFill>
            <a:round/>
            <a:headEnd/>
            <a:tailEnd type="triangle" w="med" len="med"/>
          </a:ln>
        </p:spPr>
        <p:txBody>
          <a:bodyPr wrap="none" anchor="ctr"/>
          <a:lstStyle/>
          <a:p>
            <a:endParaRPr lang="en-US"/>
          </a:p>
        </p:txBody>
      </p:sp>
      <p:sp>
        <p:nvSpPr>
          <p:cNvPr id="8" name="Oval 8"/>
          <p:cNvSpPr>
            <a:spLocks noChangeArrowheads="1"/>
          </p:cNvSpPr>
          <p:nvPr/>
        </p:nvSpPr>
        <p:spPr bwMode="auto">
          <a:xfrm>
            <a:off x="3960609" y="3167763"/>
            <a:ext cx="130582" cy="130582"/>
          </a:xfrm>
          <a:prstGeom prst="ellipse">
            <a:avLst/>
          </a:prstGeom>
          <a:solidFill>
            <a:srgbClr val="000000"/>
          </a:solidFill>
          <a:ln w="12700">
            <a:solidFill>
              <a:schemeClr val="tx1">
                <a:lumMod val="95000"/>
                <a:lumOff val="5000"/>
              </a:schemeClr>
            </a:solidFill>
            <a:round/>
            <a:headEnd/>
            <a:tailEnd/>
          </a:ln>
        </p:spPr>
        <p:txBody>
          <a:bodyPr wrap="none" anchor="ctr"/>
          <a:lstStyle/>
          <a:p>
            <a:pPr>
              <a:defRPr/>
            </a:pPr>
            <a:endParaRPr lang="en-US"/>
          </a:p>
        </p:txBody>
      </p:sp>
      <p:sp>
        <p:nvSpPr>
          <p:cNvPr id="9" name="Oval 9"/>
          <p:cNvSpPr>
            <a:spLocks noChangeArrowheads="1"/>
          </p:cNvSpPr>
          <p:nvPr/>
        </p:nvSpPr>
        <p:spPr bwMode="auto">
          <a:xfrm>
            <a:off x="8151609" y="3167763"/>
            <a:ext cx="130582" cy="130582"/>
          </a:xfrm>
          <a:prstGeom prst="ellipse">
            <a:avLst/>
          </a:prstGeom>
          <a:solidFill>
            <a:srgbClr val="000000"/>
          </a:solidFill>
          <a:ln w="12700">
            <a:solidFill>
              <a:schemeClr val="tx1">
                <a:lumMod val="95000"/>
                <a:lumOff val="5000"/>
              </a:schemeClr>
            </a:solidFill>
            <a:round/>
            <a:headEnd/>
            <a:tailEnd/>
          </a:ln>
        </p:spPr>
        <p:txBody>
          <a:bodyPr wrap="none" anchor="ctr"/>
          <a:lstStyle/>
          <a:p>
            <a:pPr>
              <a:defRPr/>
            </a:pPr>
            <a:endParaRPr lang="en-US"/>
          </a:p>
        </p:txBody>
      </p:sp>
      <p:grpSp>
        <p:nvGrpSpPr>
          <p:cNvPr id="3" name="Group 12"/>
          <p:cNvGrpSpPr>
            <a:grpSpLocks/>
          </p:cNvGrpSpPr>
          <p:nvPr/>
        </p:nvGrpSpPr>
        <p:grpSpPr bwMode="auto">
          <a:xfrm>
            <a:off x="4025901" y="1785254"/>
            <a:ext cx="4191000" cy="1447800"/>
            <a:chOff x="1296" y="1872"/>
            <a:chExt cx="2640" cy="912"/>
          </a:xfrm>
        </p:grpSpPr>
        <p:sp>
          <p:nvSpPr>
            <p:cNvPr id="13" name="Freeform 13"/>
            <p:cNvSpPr>
              <a:spLocks/>
            </p:cNvSpPr>
            <p:nvPr/>
          </p:nvSpPr>
          <p:spPr bwMode="auto">
            <a:xfrm>
              <a:off x="1296" y="1872"/>
              <a:ext cx="2640" cy="912"/>
            </a:xfrm>
            <a:custGeom>
              <a:avLst/>
              <a:gdLst>
                <a:gd name="T0" fmla="*/ 0 w 2640"/>
                <a:gd name="T1" fmla="*/ 912 h 912"/>
                <a:gd name="T2" fmla="*/ 2640 w 2640"/>
                <a:gd name="T3" fmla="*/ 912 h 912"/>
                <a:gd name="T4" fmla="*/ 1104 w 2640"/>
                <a:gd name="T5" fmla="*/ 0 h 912"/>
                <a:gd name="T6" fmla="*/ 0 w 2640"/>
                <a:gd name="T7" fmla="*/ 912 h 912"/>
                <a:gd name="T8" fmla="*/ 0 60000 65536"/>
                <a:gd name="T9" fmla="*/ 0 60000 65536"/>
                <a:gd name="T10" fmla="*/ 0 60000 65536"/>
                <a:gd name="T11" fmla="*/ 0 60000 65536"/>
                <a:gd name="T12" fmla="*/ 0 w 2640"/>
                <a:gd name="T13" fmla="*/ 0 h 912"/>
                <a:gd name="T14" fmla="*/ 2640 w 2640"/>
                <a:gd name="T15" fmla="*/ 912 h 912"/>
              </a:gdLst>
              <a:ahLst/>
              <a:cxnLst>
                <a:cxn ang="T8">
                  <a:pos x="T0" y="T1"/>
                </a:cxn>
                <a:cxn ang="T9">
                  <a:pos x="T2" y="T3"/>
                </a:cxn>
                <a:cxn ang="T10">
                  <a:pos x="T4" y="T5"/>
                </a:cxn>
                <a:cxn ang="T11">
                  <a:pos x="T6" y="T7"/>
                </a:cxn>
              </a:cxnLst>
              <a:rect l="T12" t="T13" r="T14" b="T15"/>
              <a:pathLst>
                <a:path w="2640" h="912">
                  <a:moveTo>
                    <a:pt x="0" y="912"/>
                  </a:moveTo>
                  <a:lnTo>
                    <a:pt x="2640" y="912"/>
                  </a:lnTo>
                  <a:lnTo>
                    <a:pt x="1104" y="0"/>
                  </a:lnTo>
                  <a:lnTo>
                    <a:pt x="0" y="912"/>
                  </a:lnTo>
                  <a:close/>
                </a:path>
              </a:pathLst>
            </a:custGeom>
            <a:solidFill>
              <a:schemeClr val="bg1">
                <a:lumMod val="75000"/>
              </a:schemeClr>
            </a:solidFill>
            <a:ln w="12700">
              <a:solidFill>
                <a:schemeClr val="tx1"/>
              </a:solidFill>
              <a:round/>
              <a:headEnd/>
              <a:tailEnd/>
            </a:ln>
          </p:spPr>
          <p:txBody>
            <a:bodyPr wrap="none" anchor="ctr"/>
            <a:lstStyle/>
            <a:p>
              <a:endParaRPr lang="en-US">
                <a:latin typeface="Calibri" pitchFamily="34" charset="0"/>
              </a:endParaRPr>
            </a:p>
          </p:txBody>
        </p:sp>
        <p:sp>
          <p:nvSpPr>
            <p:cNvPr id="14" name="Line 14"/>
            <p:cNvSpPr>
              <a:spLocks noChangeShapeType="1"/>
            </p:cNvSpPr>
            <p:nvPr/>
          </p:nvSpPr>
          <p:spPr bwMode="auto">
            <a:xfrm flipH="1">
              <a:off x="3072" y="2304"/>
              <a:ext cx="8" cy="480"/>
            </a:xfrm>
            <a:prstGeom prst="line">
              <a:avLst/>
            </a:prstGeom>
            <a:noFill/>
            <a:ln w="19050">
              <a:solidFill>
                <a:srgbClr val="000000"/>
              </a:solidFill>
              <a:round/>
              <a:headEnd/>
              <a:tailEnd/>
            </a:ln>
          </p:spPr>
          <p:txBody>
            <a:bodyPr wrap="none" anchor="ctr"/>
            <a:lstStyle/>
            <a:p>
              <a:endParaRPr lang="en-US"/>
            </a:p>
          </p:txBody>
        </p:sp>
        <p:sp>
          <p:nvSpPr>
            <p:cNvPr id="15" name="Line 15"/>
            <p:cNvSpPr>
              <a:spLocks noChangeShapeType="1"/>
            </p:cNvSpPr>
            <p:nvPr/>
          </p:nvSpPr>
          <p:spPr bwMode="auto">
            <a:xfrm>
              <a:off x="2160" y="2304"/>
              <a:ext cx="0" cy="480"/>
            </a:xfrm>
            <a:prstGeom prst="line">
              <a:avLst/>
            </a:prstGeom>
            <a:noFill/>
            <a:ln w="19050">
              <a:solidFill>
                <a:srgbClr val="000000"/>
              </a:solidFill>
              <a:round/>
              <a:headEnd/>
              <a:tailEnd/>
            </a:ln>
          </p:spPr>
          <p:txBody>
            <a:bodyPr wrap="none" anchor="ctr"/>
            <a:lstStyle/>
            <a:p>
              <a:endParaRPr lang="en-US"/>
            </a:p>
          </p:txBody>
        </p:sp>
        <p:sp>
          <p:nvSpPr>
            <p:cNvPr id="16" name="Line 27"/>
            <p:cNvSpPr>
              <a:spLocks noChangeShapeType="1"/>
            </p:cNvSpPr>
            <p:nvPr/>
          </p:nvSpPr>
          <p:spPr bwMode="auto">
            <a:xfrm flipH="1" flipV="1">
              <a:off x="1968" y="2208"/>
              <a:ext cx="200" cy="115"/>
            </a:xfrm>
            <a:prstGeom prst="line">
              <a:avLst/>
            </a:prstGeom>
            <a:noFill/>
            <a:ln w="19050">
              <a:solidFill>
                <a:srgbClr val="000000"/>
              </a:solidFill>
              <a:round/>
              <a:headEnd/>
              <a:tailEnd/>
            </a:ln>
          </p:spPr>
          <p:txBody>
            <a:bodyPr wrap="none" anchor="ctr"/>
            <a:lstStyle/>
            <a:p>
              <a:endParaRPr lang="en-US"/>
            </a:p>
          </p:txBody>
        </p:sp>
      </p:grpSp>
      <p:sp>
        <p:nvSpPr>
          <p:cNvPr id="17" name="Line 19"/>
          <p:cNvSpPr>
            <a:spLocks noChangeShapeType="1"/>
          </p:cNvSpPr>
          <p:nvPr/>
        </p:nvSpPr>
        <p:spPr bwMode="auto">
          <a:xfrm flipV="1">
            <a:off x="6858000" y="2318654"/>
            <a:ext cx="1219200" cy="1066800"/>
          </a:xfrm>
          <a:prstGeom prst="line">
            <a:avLst/>
          </a:prstGeom>
          <a:noFill/>
          <a:ln w="19050">
            <a:solidFill>
              <a:schemeClr val="tx1"/>
            </a:solidFill>
            <a:round/>
            <a:headEnd/>
            <a:tailEnd/>
          </a:ln>
        </p:spPr>
        <p:txBody>
          <a:bodyPr wrap="none" anchor="ctr"/>
          <a:lstStyle/>
          <a:p>
            <a:endParaRPr lang="en-US"/>
          </a:p>
        </p:txBody>
      </p:sp>
      <p:sp>
        <p:nvSpPr>
          <p:cNvPr id="21" name="Line 23"/>
          <p:cNvSpPr>
            <a:spLocks noChangeShapeType="1"/>
          </p:cNvSpPr>
          <p:nvPr/>
        </p:nvSpPr>
        <p:spPr bwMode="auto">
          <a:xfrm flipH="1" flipV="1">
            <a:off x="4178300" y="2471054"/>
            <a:ext cx="1231900" cy="914400"/>
          </a:xfrm>
          <a:prstGeom prst="line">
            <a:avLst/>
          </a:prstGeom>
          <a:noFill/>
          <a:ln w="19050">
            <a:solidFill>
              <a:schemeClr val="tx1"/>
            </a:solidFill>
            <a:round/>
            <a:headEnd/>
            <a:tailEnd/>
          </a:ln>
        </p:spPr>
        <p:txBody>
          <a:bodyPr wrap="none" anchor="ctr"/>
          <a:lstStyle/>
          <a:p>
            <a:endParaRPr lang="en-US"/>
          </a:p>
        </p:txBody>
      </p:sp>
      <p:sp>
        <p:nvSpPr>
          <p:cNvPr id="25" name="Line 16"/>
          <p:cNvSpPr>
            <a:spLocks noChangeShapeType="1"/>
          </p:cNvSpPr>
          <p:nvPr/>
        </p:nvSpPr>
        <p:spPr bwMode="auto">
          <a:xfrm flipH="1">
            <a:off x="6845300" y="2158318"/>
            <a:ext cx="546100" cy="312737"/>
          </a:xfrm>
          <a:prstGeom prst="line">
            <a:avLst/>
          </a:prstGeom>
          <a:noFill/>
          <a:ln w="19050">
            <a:solidFill>
              <a:srgbClr val="000000"/>
            </a:solidFill>
            <a:round/>
            <a:headEnd/>
            <a:tailEnd/>
          </a:ln>
        </p:spPr>
        <p:txBody>
          <a:bodyPr wrap="none" anchor="ctr"/>
          <a:lstStyle/>
          <a:p>
            <a:endParaRPr lang="en-US"/>
          </a:p>
        </p:txBody>
      </p:sp>
      <p:sp>
        <p:nvSpPr>
          <p:cNvPr id="28" name="TextBox 27"/>
          <p:cNvSpPr txBox="1"/>
          <p:nvPr/>
        </p:nvSpPr>
        <p:spPr>
          <a:xfrm>
            <a:off x="3646712" y="2971760"/>
            <a:ext cx="367408" cy="523220"/>
          </a:xfrm>
          <a:prstGeom prst="rect">
            <a:avLst/>
          </a:prstGeom>
          <a:noFill/>
        </p:spPr>
        <p:txBody>
          <a:bodyPr wrap="none" rtlCol="0">
            <a:spAutoFit/>
          </a:bodyPr>
          <a:lstStyle/>
          <a:p>
            <a:r>
              <a:rPr lang="en-US" sz="2800" b="1" dirty="0"/>
              <a:t>0</a:t>
            </a:r>
            <a:endParaRPr lang="en-US" sz="2800" baseline="-25000" dirty="0"/>
          </a:p>
        </p:txBody>
      </p:sp>
      <p:sp>
        <p:nvSpPr>
          <p:cNvPr id="4" name="Line 2"/>
          <p:cNvSpPr>
            <a:spLocks noChangeShapeType="1"/>
          </p:cNvSpPr>
          <p:nvPr/>
        </p:nvSpPr>
        <p:spPr bwMode="auto">
          <a:xfrm flipH="1" flipV="1">
            <a:off x="5246914" y="1469546"/>
            <a:ext cx="2982685" cy="1774369"/>
          </a:xfrm>
          <a:prstGeom prst="line">
            <a:avLst/>
          </a:prstGeom>
          <a:noFill/>
          <a:ln w="19050">
            <a:solidFill>
              <a:schemeClr val="tx1"/>
            </a:solidFill>
            <a:round/>
            <a:headEnd/>
            <a:tailEnd type="triangle" w="med" len="med"/>
          </a:ln>
        </p:spPr>
        <p:txBody>
          <a:bodyPr wrap="none" anchor="ctr"/>
          <a:lstStyle/>
          <a:p>
            <a:endParaRPr lang="en-US"/>
          </a:p>
        </p:txBody>
      </p:sp>
      <p:sp>
        <p:nvSpPr>
          <p:cNvPr id="24" name="Oval 26"/>
          <p:cNvSpPr>
            <a:spLocks noChangeArrowheads="1"/>
          </p:cNvSpPr>
          <p:nvPr/>
        </p:nvSpPr>
        <p:spPr bwMode="auto">
          <a:xfrm>
            <a:off x="5721342" y="1719945"/>
            <a:ext cx="114300" cy="1143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pic>
        <p:nvPicPr>
          <p:cNvPr id="180234" name="Picture 10"/>
          <p:cNvPicPr>
            <a:picLocks noChangeAspect="1" noChangeArrowheads="1"/>
          </p:cNvPicPr>
          <p:nvPr/>
        </p:nvPicPr>
        <p:blipFill>
          <a:blip r:embed="rId7" cstate="print"/>
          <a:srcRect/>
          <a:stretch>
            <a:fillRect/>
          </a:stretch>
        </p:blipFill>
        <p:spPr bwMode="auto">
          <a:xfrm>
            <a:off x="2189692" y="3711326"/>
            <a:ext cx="1847240" cy="501446"/>
          </a:xfrm>
          <a:prstGeom prst="rect">
            <a:avLst/>
          </a:prstGeom>
          <a:noFill/>
          <a:ln w="9525">
            <a:noFill/>
            <a:miter lim="800000"/>
            <a:headEnd/>
            <a:tailEnd/>
          </a:ln>
        </p:spPr>
      </p:pic>
      <p:pic>
        <p:nvPicPr>
          <p:cNvPr id="180235" name="Picture 11"/>
          <p:cNvPicPr>
            <a:picLocks noChangeAspect="1" noChangeArrowheads="1"/>
          </p:cNvPicPr>
          <p:nvPr/>
        </p:nvPicPr>
        <p:blipFill>
          <a:blip r:embed="rId8" cstate="print"/>
          <a:srcRect/>
          <a:stretch>
            <a:fillRect/>
          </a:stretch>
        </p:blipFill>
        <p:spPr bwMode="auto">
          <a:xfrm>
            <a:off x="2209796" y="4267200"/>
            <a:ext cx="1828804" cy="516194"/>
          </a:xfrm>
          <a:prstGeom prst="rect">
            <a:avLst/>
          </a:prstGeom>
          <a:noFill/>
          <a:ln w="9525">
            <a:noFill/>
            <a:miter lim="800000"/>
            <a:headEnd/>
            <a:tailEnd/>
          </a:ln>
        </p:spPr>
      </p:pic>
      <p:pic>
        <p:nvPicPr>
          <p:cNvPr id="43" name="Picture 5"/>
          <p:cNvPicPr>
            <a:picLocks noChangeAspect="1" noChangeArrowheads="1"/>
          </p:cNvPicPr>
          <p:nvPr/>
        </p:nvPicPr>
        <p:blipFill>
          <a:blip r:embed="rId9" cstate="print"/>
          <a:srcRect/>
          <a:stretch>
            <a:fillRect/>
          </a:stretch>
        </p:blipFill>
        <p:spPr bwMode="auto">
          <a:xfrm>
            <a:off x="8331583" y="3125599"/>
            <a:ext cx="182570" cy="251034"/>
          </a:xfrm>
          <a:prstGeom prst="rect">
            <a:avLst/>
          </a:prstGeom>
          <a:noFill/>
          <a:ln w="9525">
            <a:noFill/>
            <a:miter lim="800000"/>
            <a:headEnd/>
            <a:tailEnd/>
          </a:ln>
        </p:spPr>
      </p:pic>
      <p:sp>
        <p:nvSpPr>
          <p:cNvPr id="49" name="TextBox 48"/>
          <p:cNvSpPr txBox="1"/>
          <p:nvPr/>
        </p:nvSpPr>
        <p:spPr>
          <a:xfrm>
            <a:off x="4364552" y="3766124"/>
            <a:ext cx="6302944" cy="400110"/>
          </a:xfrm>
          <a:prstGeom prst="rect">
            <a:avLst/>
          </a:prstGeom>
          <a:noFill/>
        </p:spPr>
        <p:txBody>
          <a:bodyPr wrap="none" rtlCol="0">
            <a:spAutoFit/>
          </a:bodyPr>
          <a:lstStyle/>
          <a:p>
            <a:r>
              <a:rPr lang="en-US" sz="2000" dirty="0"/>
              <a:t>: ray through </a:t>
            </a:r>
            <a:r>
              <a:rPr lang="en-US" sz="2000" b="1" dirty="0"/>
              <a:t>p</a:t>
            </a:r>
            <a:r>
              <a:rPr lang="en-US" sz="2000" dirty="0"/>
              <a:t> in camera 1’s (and world) coordinate system</a:t>
            </a:r>
            <a:endParaRPr lang="en-US" sz="2000" b="1" dirty="0"/>
          </a:p>
        </p:txBody>
      </p:sp>
      <p:sp>
        <p:nvSpPr>
          <p:cNvPr id="50" name="TextBox 49"/>
          <p:cNvSpPr txBox="1"/>
          <p:nvPr/>
        </p:nvSpPr>
        <p:spPr>
          <a:xfrm>
            <a:off x="4353662" y="4367742"/>
            <a:ext cx="5096652" cy="400110"/>
          </a:xfrm>
          <a:prstGeom prst="rect">
            <a:avLst/>
          </a:prstGeom>
          <a:noFill/>
        </p:spPr>
        <p:txBody>
          <a:bodyPr wrap="none" rtlCol="0">
            <a:spAutoFit/>
          </a:bodyPr>
          <a:lstStyle/>
          <a:p>
            <a:r>
              <a:rPr lang="en-US" sz="2000" dirty="0"/>
              <a:t>: ray through </a:t>
            </a:r>
            <a:r>
              <a:rPr lang="en-US" sz="2000" b="1" dirty="0"/>
              <a:t>q</a:t>
            </a:r>
            <a:r>
              <a:rPr lang="en-US" sz="2000" dirty="0"/>
              <a:t> in camera 2’s coordinate system</a:t>
            </a:r>
          </a:p>
        </p:txBody>
      </p:sp>
      <p:cxnSp>
        <p:nvCxnSpPr>
          <p:cNvPr id="52" name="Straight Arrow Connector 51"/>
          <p:cNvCxnSpPr>
            <a:stCxn id="13" idx="0"/>
          </p:cNvCxnSpPr>
          <p:nvPr/>
        </p:nvCxnSpPr>
        <p:spPr>
          <a:xfrm flipV="1">
            <a:off x="4025902" y="2068286"/>
            <a:ext cx="1395185" cy="1164768"/>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Oval 25"/>
          <p:cNvSpPr>
            <a:spLocks noChangeArrowheads="1"/>
          </p:cNvSpPr>
          <p:nvPr/>
        </p:nvSpPr>
        <p:spPr bwMode="auto">
          <a:xfrm>
            <a:off x="4549775" y="2737754"/>
            <a:ext cx="76200" cy="762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cxnSp>
        <p:nvCxnSpPr>
          <p:cNvPr id="55" name="Straight Arrow Connector 54"/>
          <p:cNvCxnSpPr>
            <a:stCxn id="13" idx="1"/>
          </p:cNvCxnSpPr>
          <p:nvPr/>
        </p:nvCxnSpPr>
        <p:spPr>
          <a:xfrm flipH="1" flipV="1">
            <a:off x="6291943" y="2079172"/>
            <a:ext cx="1924958" cy="1153883"/>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Oval 24"/>
          <p:cNvSpPr>
            <a:spLocks noChangeArrowheads="1"/>
          </p:cNvSpPr>
          <p:nvPr/>
        </p:nvSpPr>
        <p:spPr bwMode="auto">
          <a:xfrm>
            <a:off x="7460383" y="2775866"/>
            <a:ext cx="76200" cy="762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pic>
        <p:nvPicPr>
          <p:cNvPr id="38" name="Picture 9"/>
          <p:cNvPicPr>
            <a:picLocks noChangeAspect="1" noChangeArrowheads="1"/>
          </p:cNvPicPr>
          <p:nvPr/>
        </p:nvPicPr>
        <p:blipFill>
          <a:blip r:embed="rId10" cstate="print"/>
          <a:srcRect/>
          <a:stretch>
            <a:fillRect/>
          </a:stretch>
        </p:blipFill>
        <p:spPr bwMode="auto">
          <a:xfrm>
            <a:off x="3505200" y="4895416"/>
            <a:ext cx="3904954" cy="790086"/>
          </a:xfrm>
          <a:prstGeom prst="rect">
            <a:avLst/>
          </a:prstGeom>
          <a:noFill/>
          <a:ln w="9525">
            <a:noFill/>
            <a:miter lim="800000"/>
            <a:headEnd/>
            <a:tailEnd/>
          </a:ln>
        </p:spPr>
      </p:pic>
      <p:sp>
        <p:nvSpPr>
          <p:cNvPr id="39" name="TextBox 38"/>
          <p:cNvSpPr txBox="1"/>
          <p:nvPr/>
        </p:nvSpPr>
        <p:spPr>
          <a:xfrm rot="16200000">
            <a:off x="4615434" y="5107083"/>
            <a:ext cx="506870" cy="2215991"/>
          </a:xfrm>
          <a:prstGeom prst="rect">
            <a:avLst/>
          </a:prstGeom>
          <a:noFill/>
        </p:spPr>
        <p:txBody>
          <a:bodyPr wrap="square" rtlCol="0">
            <a:spAutoFit/>
          </a:bodyPr>
          <a:lstStyle/>
          <a:p>
            <a:r>
              <a:rPr lang="en-US" sz="13800" dirty="0">
                <a:cs typeface="Times New Roman" pitchFamily="18" charset="0"/>
              </a:rPr>
              <a:t>{</a:t>
            </a:r>
          </a:p>
        </p:txBody>
      </p:sp>
      <p:pic>
        <p:nvPicPr>
          <p:cNvPr id="40" name="Picture 2"/>
          <p:cNvPicPr>
            <a:picLocks noChangeAspect="1" noChangeArrowheads="1"/>
          </p:cNvPicPr>
          <p:nvPr/>
        </p:nvPicPr>
        <p:blipFill>
          <a:blip r:embed="rId11" cstate="print"/>
          <a:srcRect/>
          <a:stretch>
            <a:fillRect/>
          </a:stretch>
        </p:blipFill>
        <p:spPr bwMode="auto">
          <a:xfrm>
            <a:off x="4806658" y="6225500"/>
            <a:ext cx="477580" cy="441633"/>
          </a:xfrm>
          <a:prstGeom prst="rect">
            <a:avLst/>
          </a:prstGeom>
          <a:noFill/>
          <a:ln w="9525">
            <a:noFill/>
            <a:miter lim="800000"/>
            <a:headEnd/>
            <a:tailEnd/>
          </a:ln>
        </p:spPr>
      </p:pic>
      <p:sp>
        <p:nvSpPr>
          <p:cNvPr id="41" name="TextBox 40"/>
          <p:cNvSpPr txBox="1"/>
          <p:nvPr/>
        </p:nvSpPr>
        <p:spPr>
          <a:xfrm>
            <a:off x="5976864" y="6261332"/>
            <a:ext cx="3336170" cy="523220"/>
          </a:xfrm>
          <a:prstGeom prst="rect">
            <a:avLst/>
          </a:prstGeom>
          <a:noFill/>
        </p:spPr>
        <p:txBody>
          <a:bodyPr wrap="none" rtlCol="0">
            <a:spAutoFit/>
          </a:bodyPr>
          <a:lstStyle/>
          <a:p>
            <a:r>
              <a:rPr lang="en-US" sz="2800" dirty="0"/>
              <a:t>the “Essential matrix”</a:t>
            </a:r>
          </a:p>
        </p:txBody>
      </p:sp>
      <p:cxnSp>
        <p:nvCxnSpPr>
          <p:cNvPr id="46" name="Straight Arrow Connector 45"/>
          <p:cNvCxnSpPr>
            <a:cxnSpLocks/>
          </p:cNvCxnSpPr>
          <p:nvPr/>
        </p:nvCxnSpPr>
        <p:spPr>
          <a:xfrm flipH="1" flipV="1">
            <a:off x="5363850" y="6364923"/>
            <a:ext cx="613014" cy="103591"/>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1" name="Picture 3"/>
          <p:cNvPicPr>
            <a:picLocks noChangeAspect="1" noChangeArrowheads="1"/>
          </p:cNvPicPr>
          <p:nvPr/>
        </p:nvPicPr>
        <p:blipFill>
          <a:blip r:embed="rId12" cstate="print"/>
          <a:srcRect/>
          <a:stretch>
            <a:fillRect/>
          </a:stretch>
        </p:blipFill>
        <p:spPr bwMode="auto">
          <a:xfrm>
            <a:off x="7848600" y="5334000"/>
            <a:ext cx="2646677" cy="685800"/>
          </a:xfrm>
          <a:prstGeom prst="rect">
            <a:avLst/>
          </a:prstGeom>
          <a:noFill/>
          <a:ln w="9525">
            <a:noFill/>
            <a:miter lim="800000"/>
            <a:headEnd/>
            <a:tailEnd/>
          </a:ln>
        </p:spPr>
      </p:pic>
    </p:spTree>
    <p:extLst>
      <p:ext uri="{BB962C8B-B14F-4D97-AF65-F5344CB8AC3E}">
        <p14:creationId xmlns:p14="http://schemas.microsoft.com/office/powerpoint/2010/main" val="22160406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0571" y="274638"/>
            <a:ext cx="8490858" cy="1143000"/>
          </a:xfrm>
        </p:spPr>
        <p:txBody>
          <a:bodyPr>
            <a:normAutofit/>
          </a:bodyPr>
          <a:lstStyle/>
          <a:p>
            <a:r>
              <a:rPr lang="en-US" dirty="0"/>
              <a:t>Fundamental matrix – </a:t>
            </a:r>
            <a:r>
              <a:rPr lang="en-US" dirty="0" err="1"/>
              <a:t>uncalibrated</a:t>
            </a:r>
            <a:r>
              <a:rPr lang="en-US" dirty="0"/>
              <a:t> case</a:t>
            </a:r>
          </a:p>
        </p:txBody>
      </p:sp>
      <p:grpSp>
        <p:nvGrpSpPr>
          <p:cNvPr id="51" name="Group 50"/>
          <p:cNvGrpSpPr/>
          <p:nvPr/>
        </p:nvGrpSpPr>
        <p:grpSpPr>
          <a:xfrm>
            <a:off x="3646713" y="1328054"/>
            <a:ext cx="4867441" cy="2514601"/>
            <a:chOff x="2122712" y="1328053"/>
            <a:chExt cx="4867441" cy="2514601"/>
          </a:xfrm>
        </p:grpSpPr>
        <p:pic>
          <p:nvPicPr>
            <p:cNvPr id="44" name="Picture 7"/>
            <p:cNvPicPr>
              <a:picLocks noChangeAspect="1" noChangeArrowheads="1"/>
            </p:cNvPicPr>
            <p:nvPr/>
          </p:nvPicPr>
          <p:blipFill>
            <a:blip r:embed="rId3" cstate="print"/>
            <a:srcRect/>
            <a:stretch>
              <a:fillRect/>
            </a:stretch>
          </p:blipFill>
          <p:spPr bwMode="auto">
            <a:xfrm>
              <a:off x="5854656" y="2526063"/>
              <a:ext cx="193982" cy="236772"/>
            </a:xfrm>
            <a:prstGeom prst="rect">
              <a:avLst/>
            </a:prstGeom>
            <a:noFill/>
            <a:ln w="9525">
              <a:noFill/>
              <a:miter lim="800000"/>
              <a:headEnd/>
              <a:tailEnd/>
            </a:ln>
          </p:spPr>
        </p:pic>
        <p:pic>
          <p:nvPicPr>
            <p:cNvPr id="45" name="Picture 6"/>
            <p:cNvPicPr>
              <a:picLocks noChangeAspect="1" noChangeArrowheads="1"/>
            </p:cNvPicPr>
            <p:nvPr/>
          </p:nvPicPr>
          <p:blipFill>
            <a:blip r:embed="rId4" cstate="print"/>
            <a:srcRect/>
            <a:stretch>
              <a:fillRect/>
            </a:stretch>
          </p:blipFill>
          <p:spPr bwMode="auto">
            <a:xfrm>
              <a:off x="2935565" y="2474137"/>
              <a:ext cx="239624" cy="242478"/>
            </a:xfrm>
            <a:prstGeom prst="rect">
              <a:avLst/>
            </a:prstGeom>
            <a:noFill/>
            <a:ln w="9525">
              <a:noFill/>
              <a:miter lim="800000"/>
              <a:headEnd/>
              <a:tailEnd/>
            </a:ln>
          </p:spPr>
        </p:pic>
        <p:sp>
          <p:nvSpPr>
            <p:cNvPr id="5" name="Freeform 3"/>
            <p:cNvSpPr>
              <a:spLocks/>
            </p:cNvSpPr>
            <p:nvPr/>
          </p:nvSpPr>
          <p:spPr bwMode="auto">
            <a:xfrm>
              <a:off x="2654300" y="1785254"/>
              <a:ext cx="1219200" cy="2057400"/>
            </a:xfrm>
            <a:custGeom>
              <a:avLst/>
              <a:gdLst>
                <a:gd name="T0" fmla="*/ 0 w 768"/>
                <a:gd name="T1" fmla="*/ 0 h 1104"/>
                <a:gd name="T2" fmla="*/ 0 w 768"/>
                <a:gd name="T3" fmla="*/ 1341782 h 1104"/>
                <a:gd name="T4" fmla="*/ 1219200 w 768"/>
                <a:gd name="T5" fmla="*/ 2057400 h 1104"/>
                <a:gd name="T6" fmla="*/ 1219200 w 768"/>
                <a:gd name="T7" fmla="*/ 715617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rgbClr val="000000"/>
              </a:solidFill>
              <a:round/>
              <a:headEnd/>
              <a:tailEnd/>
            </a:ln>
          </p:spPr>
          <p:txBody>
            <a:bodyPr wrap="none" anchor="ctr"/>
            <a:lstStyle/>
            <a:p>
              <a:endParaRPr lang="en-US">
                <a:latin typeface="Calibri" pitchFamily="34" charset="0"/>
              </a:endParaRPr>
            </a:p>
          </p:txBody>
        </p:sp>
        <p:sp>
          <p:nvSpPr>
            <p:cNvPr id="6" name="Freeform 4"/>
            <p:cNvSpPr>
              <a:spLocks/>
            </p:cNvSpPr>
            <p:nvPr/>
          </p:nvSpPr>
          <p:spPr bwMode="auto">
            <a:xfrm flipH="1">
              <a:off x="5321300" y="1785254"/>
              <a:ext cx="1219200" cy="1981200"/>
            </a:xfrm>
            <a:custGeom>
              <a:avLst/>
              <a:gdLst>
                <a:gd name="T0" fmla="*/ 0 w 768"/>
                <a:gd name="T1" fmla="*/ 0 h 1104"/>
                <a:gd name="T2" fmla="*/ 0 w 768"/>
                <a:gd name="T3" fmla="*/ 1292087 h 1104"/>
                <a:gd name="T4" fmla="*/ 1219200 w 768"/>
                <a:gd name="T5" fmla="*/ 1981200 h 1104"/>
                <a:gd name="T6" fmla="*/ 1219200 w 768"/>
                <a:gd name="T7" fmla="*/ 689113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rgbClr val="000000"/>
              </a:solidFill>
              <a:round/>
              <a:headEnd/>
              <a:tailEnd/>
            </a:ln>
          </p:spPr>
          <p:txBody>
            <a:bodyPr wrap="none" anchor="ctr"/>
            <a:lstStyle/>
            <a:p>
              <a:endParaRPr lang="en-US">
                <a:latin typeface="Calibri" pitchFamily="34" charset="0"/>
              </a:endParaRPr>
            </a:p>
          </p:txBody>
        </p:sp>
        <p:sp>
          <p:nvSpPr>
            <p:cNvPr id="7" name="Line 5"/>
            <p:cNvSpPr>
              <a:spLocks noChangeShapeType="1"/>
            </p:cNvSpPr>
            <p:nvPr/>
          </p:nvSpPr>
          <p:spPr bwMode="auto">
            <a:xfrm flipV="1">
              <a:off x="2503714" y="1328053"/>
              <a:ext cx="2284186" cy="1915863"/>
            </a:xfrm>
            <a:prstGeom prst="line">
              <a:avLst/>
            </a:prstGeom>
            <a:noFill/>
            <a:ln w="19050">
              <a:solidFill>
                <a:schemeClr val="tx1"/>
              </a:solidFill>
              <a:round/>
              <a:headEnd/>
              <a:tailEnd type="triangle" w="med" len="med"/>
            </a:ln>
          </p:spPr>
          <p:txBody>
            <a:bodyPr wrap="none" anchor="ctr"/>
            <a:lstStyle/>
            <a:p>
              <a:endParaRPr lang="en-US"/>
            </a:p>
          </p:txBody>
        </p:sp>
        <p:sp>
          <p:nvSpPr>
            <p:cNvPr id="8" name="Oval 8"/>
            <p:cNvSpPr>
              <a:spLocks noChangeArrowheads="1"/>
            </p:cNvSpPr>
            <p:nvPr/>
          </p:nvSpPr>
          <p:spPr bwMode="auto">
            <a:xfrm>
              <a:off x="2436609" y="3167763"/>
              <a:ext cx="130582" cy="130582"/>
            </a:xfrm>
            <a:prstGeom prst="ellipse">
              <a:avLst/>
            </a:prstGeom>
            <a:solidFill>
              <a:srgbClr val="000000"/>
            </a:solidFill>
            <a:ln w="12700">
              <a:solidFill>
                <a:schemeClr val="tx1">
                  <a:lumMod val="95000"/>
                  <a:lumOff val="5000"/>
                </a:schemeClr>
              </a:solidFill>
              <a:round/>
              <a:headEnd/>
              <a:tailEnd/>
            </a:ln>
          </p:spPr>
          <p:txBody>
            <a:bodyPr wrap="none" anchor="ctr"/>
            <a:lstStyle/>
            <a:p>
              <a:pPr>
                <a:defRPr/>
              </a:pPr>
              <a:endParaRPr lang="en-US"/>
            </a:p>
          </p:txBody>
        </p:sp>
        <p:sp>
          <p:nvSpPr>
            <p:cNvPr id="9" name="Oval 9"/>
            <p:cNvSpPr>
              <a:spLocks noChangeArrowheads="1"/>
            </p:cNvSpPr>
            <p:nvPr/>
          </p:nvSpPr>
          <p:spPr bwMode="auto">
            <a:xfrm>
              <a:off x="6627609" y="3167763"/>
              <a:ext cx="130582" cy="130582"/>
            </a:xfrm>
            <a:prstGeom prst="ellipse">
              <a:avLst/>
            </a:prstGeom>
            <a:solidFill>
              <a:srgbClr val="000000"/>
            </a:solidFill>
            <a:ln w="12700">
              <a:solidFill>
                <a:schemeClr val="tx1">
                  <a:lumMod val="95000"/>
                  <a:lumOff val="5000"/>
                </a:schemeClr>
              </a:solidFill>
              <a:round/>
              <a:headEnd/>
              <a:tailEnd/>
            </a:ln>
          </p:spPr>
          <p:txBody>
            <a:bodyPr wrap="none" anchor="ctr"/>
            <a:lstStyle/>
            <a:p>
              <a:pPr>
                <a:defRPr/>
              </a:pPr>
              <a:endParaRPr lang="en-US"/>
            </a:p>
          </p:txBody>
        </p:sp>
        <p:grpSp>
          <p:nvGrpSpPr>
            <p:cNvPr id="3" name="Group 12"/>
            <p:cNvGrpSpPr>
              <a:grpSpLocks/>
            </p:cNvGrpSpPr>
            <p:nvPr/>
          </p:nvGrpSpPr>
          <p:grpSpPr bwMode="auto">
            <a:xfrm>
              <a:off x="2501901" y="1785254"/>
              <a:ext cx="4191000" cy="1447800"/>
              <a:chOff x="1296" y="1872"/>
              <a:chExt cx="2640" cy="912"/>
            </a:xfrm>
          </p:grpSpPr>
          <p:sp>
            <p:nvSpPr>
              <p:cNvPr id="13" name="Freeform 13"/>
              <p:cNvSpPr>
                <a:spLocks/>
              </p:cNvSpPr>
              <p:nvPr/>
            </p:nvSpPr>
            <p:spPr bwMode="auto">
              <a:xfrm>
                <a:off x="1296" y="1872"/>
                <a:ext cx="2640" cy="912"/>
              </a:xfrm>
              <a:custGeom>
                <a:avLst/>
                <a:gdLst>
                  <a:gd name="T0" fmla="*/ 0 w 2640"/>
                  <a:gd name="T1" fmla="*/ 912 h 912"/>
                  <a:gd name="T2" fmla="*/ 2640 w 2640"/>
                  <a:gd name="T3" fmla="*/ 912 h 912"/>
                  <a:gd name="T4" fmla="*/ 1104 w 2640"/>
                  <a:gd name="T5" fmla="*/ 0 h 912"/>
                  <a:gd name="T6" fmla="*/ 0 w 2640"/>
                  <a:gd name="T7" fmla="*/ 912 h 912"/>
                  <a:gd name="T8" fmla="*/ 0 60000 65536"/>
                  <a:gd name="T9" fmla="*/ 0 60000 65536"/>
                  <a:gd name="T10" fmla="*/ 0 60000 65536"/>
                  <a:gd name="T11" fmla="*/ 0 60000 65536"/>
                  <a:gd name="T12" fmla="*/ 0 w 2640"/>
                  <a:gd name="T13" fmla="*/ 0 h 912"/>
                  <a:gd name="T14" fmla="*/ 2640 w 2640"/>
                  <a:gd name="T15" fmla="*/ 912 h 912"/>
                </a:gdLst>
                <a:ahLst/>
                <a:cxnLst>
                  <a:cxn ang="T8">
                    <a:pos x="T0" y="T1"/>
                  </a:cxn>
                  <a:cxn ang="T9">
                    <a:pos x="T2" y="T3"/>
                  </a:cxn>
                  <a:cxn ang="T10">
                    <a:pos x="T4" y="T5"/>
                  </a:cxn>
                  <a:cxn ang="T11">
                    <a:pos x="T6" y="T7"/>
                  </a:cxn>
                </a:cxnLst>
                <a:rect l="T12" t="T13" r="T14" b="T15"/>
                <a:pathLst>
                  <a:path w="2640" h="912">
                    <a:moveTo>
                      <a:pt x="0" y="912"/>
                    </a:moveTo>
                    <a:lnTo>
                      <a:pt x="2640" y="912"/>
                    </a:lnTo>
                    <a:lnTo>
                      <a:pt x="1104" y="0"/>
                    </a:lnTo>
                    <a:lnTo>
                      <a:pt x="0" y="912"/>
                    </a:lnTo>
                    <a:close/>
                  </a:path>
                </a:pathLst>
              </a:custGeom>
              <a:solidFill>
                <a:schemeClr val="bg1">
                  <a:lumMod val="75000"/>
                </a:schemeClr>
              </a:solidFill>
              <a:ln w="12700">
                <a:solidFill>
                  <a:schemeClr val="tx1"/>
                </a:solidFill>
                <a:round/>
                <a:headEnd/>
                <a:tailEnd/>
              </a:ln>
            </p:spPr>
            <p:txBody>
              <a:bodyPr wrap="none" anchor="ctr"/>
              <a:lstStyle/>
              <a:p>
                <a:endParaRPr lang="en-US">
                  <a:latin typeface="Calibri" pitchFamily="34" charset="0"/>
                </a:endParaRPr>
              </a:p>
            </p:txBody>
          </p:sp>
          <p:sp>
            <p:nvSpPr>
              <p:cNvPr id="14" name="Line 14"/>
              <p:cNvSpPr>
                <a:spLocks noChangeShapeType="1"/>
              </p:cNvSpPr>
              <p:nvPr/>
            </p:nvSpPr>
            <p:spPr bwMode="auto">
              <a:xfrm flipH="1">
                <a:off x="3072" y="2304"/>
                <a:ext cx="8" cy="480"/>
              </a:xfrm>
              <a:prstGeom prst="line">
                <a:avLst/>
              </a:prstGeom>
              <a:noFill/>
              <a:ln w="19050">
                <a:solidFill>
                  <a:srgbClr val="000000"/>
                </a:solidFill>
                <a:round/>
                <a:headEnd/>
                <a:tailEnd/>
              </a:ln>
            </p:spPr>
            <p:txBody>
              <a:bodyPr wrap="none" anchor="ctr"/>
              <a:lstStyle/>
              <a:p>
                <a:endParaRPr lang="en-US"/>
              </a:p>
            </p:txBody>
          </p:sp>
          <p:sp>
            <p:nvSpPr>
              <p:cNvPr id="15" name="Line 15"/>
              <p:cNvSpPr>
                <a:spLocks noChangeShapeType="1"/>
              </p:cNvSpPr>
              <p:nvPr/>
            </p:nvSpPr>
            <p:spPr bwMode="auto">
              <a:xfrm>
                <a:off x="2160" y="2304"/>
                <a:ext cx="0" cy="480"/>
              </a:xfrm>
              <a:prstGeom prst="line">
                <a:avLst/>
              </a:prstGeom>
              <a:noFill/>
              <a:ln w="19050">
                <a:solidFill>
                  <a:srgbClr val="000000"/>
                </a:solidFill>
                <a:round/>
                <a:headEnd/>
                <a:tailEnd/>
              </a:ln>
            </p:spPr>
            <p:txBody>
              <a:bodyPr wrap="none" anchor="ctr"/>
              <a:lstStyle/>
              <a:p>
                <a:endParaRPr lang="en-US"/>
              </a:p>
            </p:txBody>
          </p:sp>
          <p:sp>
            <p:nvSpPr>
              <p:cNvPr id="16" name="Line 27"/>
              <p:cNvSpPr>
                <a:spLocks noChangeShapeType="1"/>
              </p:cNvSpPr>
              <p:nvPr/>
            </p:nvSpPr>
            <p:spPr bwMode="auto">
              <a:xfrm flipH="1" flipV="1">
                <a:off x="1968" y="2208"/>
                <a:ext cx="200" cy="115"/>
              </a:xfrm>
              <a:prstGeom prst="line">
                <a:avLst/>
              </a:prstGeom>
              <a:noFill/>
              <a:ln w="19050">
                <a:solidFill>
                  <a:srgbClr val="000000"/>
                </a:solidFill>
                <a:round/>
                <a:headEnd/>
                <a:tailEnd/>
              </a:ln>
            </p:spPr>
            <p:txBody>
              <a:bodyPr wrap="none" anchor="ctr"/>
              <a:lstStyle/>
              <a:p>
                <a:endParaRPr lang="en-US"/>
              </a:p>
            </p:txBody>
          </p:sp>
        </p:grpSp>
        <p:sp>
          <p:nvSpPr>
            <p:cNvPr id="17" name="Line 19"/>
            <p:cNvSpPr>
              <a:spLocks noChangeShapeType="1"/>
            </p:cNvSpPr>
            <p:nvPr/>
          </p:nvSpPr>
          <p:spPr bwMode="auto">
            <a:xfrm flipV="1">
              <a:off x="5334000" y="2318654"/>
              <a:ext cx="1219200" cy="1066800"/>
            </a:xfrm>
            <a:prstGeom prst="line">
              <a:avLst/>
            </a:prstGeom>
            <a:noFill/>
            <a:ln w="19050">
              <a:solidFill>
                <a:schemeClr val="tx1"/>
              </a:solidFill>
              <a:round/>
              <a:headEnd/>
              <a:tailEnd/>
            </a:ln>
          </p:spPr>
          <p:txBody>
            <a:bodyPr wrap="none" anchor="ctr"/>
            <a:lstStyle/>
            <a:p>
              <a:endParaRPr lang="en-US"/>
            </a:p>
          </p:txBody>
        </p:sp>
        <p:sp>
          <p:nvSpPr>
            <p:cNvPr id="21" name="Line 23"/>
            <p:cNvSpPr>
              <a:spLocks noChangeShapeType="1"/>
            </p:cNvSpPr>
            <p:nvPr/>
          </p:nvSpPr>
          <p:spPr bwMode="auto">
            <a:xfrm flipH="1" flipV="1">
              <a:off x="2654300" y="2471054"/>
              <a:ext cx="1231900" cy="914400"/>
            </a:xfrm>
            <a:prstGeom prst="line">
              <a:avLst/>
            </a:prstGeom>
            <a:noFill/>
            <a:ln w="19050">
              <a:solidFill>
                <a:schemeClr val="tx1"/>
              </a:solidFill>
              <a:round/>
              <a:headEnd/>
              <a:tailEnd/>
            </a:ln>
          </p:spPr>
          <p:txBody>
            <a:bodyPr wrap="none" anchor="ctr"/>
            <a:lstStyle/>
            <a:p>
              <a:endParaRPr lang="en-US"/>
            </a:p>
          </p:txBody>
        </p:sp>
        <p:sp>
          <p:nvSpPr>
            <p:cNvPr id="25" name="Line 16"/>
            <p:cNvSpPr>
              <a:spLocks noChangeShapeType="1"/>
            </p:cNvSpPr>
            <p:nvPr/>
          </p:nvSpPr>
          <p:spPr bwMode="auto">
            <a:xfrm flipH="1">
              <a:off x="5321300" y="2158317"/>
              <a:ext cx="546100" cy="312737"/>
            </a:xfrm>
            <a:prstGeom prst="line">
              <a:avLst/>
            </a:prstGeom>
            <a:noFill/>
            <a:ln w="19050">
              <a:solidFill>
                <a:srgbClr val="000000"/>
              </a:solidFill>
              <a:round/>
              <a:headEnd/>
              <a:tailEnd/>
            </a:ln>
          </p:spPr>
          <p:txBody>
            <a:bodyPr wrap="none" anchor="ctr"/>
            <a:lstStyle/>
            <a:p>
              <a:endParaRPr lang="en-US"/>
            </a:p>
          </p:txBody>
        </p:sp>
        <p:sp>
          <p:nvSpPr>
            <p:cNvPr id="28" name="TextBox 27"/>
            <p:cNvSpPr txBox="1"/>
            <p:nvPr/>
          </p:nvSpPr>
          <p:spPr>
            <a:xfrm>
              <a:off x="2122712" y="2971760"/>
              <a:ext cx="367408" cy="523220"/>
            </a:xfrm>
            <a:prstGeom prst="rect">
              <a:avLst/>
            </a:prstGeom>
            <a:noFill/>
          </p:spPr>
          <p:txBody>
            <a:bodyPr wrap="none" rtlCol="0">
              <a:spAutoFit/>
            </a:bodyPr>
            <a:lstStyle/>
            <a:p>
              <a:r>
                <a:rPr lang="en-US" sz="2800" b="1" dirty="0"/>
                <a:t>0</a:t>
              </a:r>
              <a:endParaRPr lang="en-US" sz="2800" baseline="-25000" dirty="0"/>
            </a:p>
          </p:txBody>
        </p:sp>
        <p:sp>
          <p:nvSpPr>
            <p:cNvPr id="4" name="Line 2"/>
            <p:cNvSpPr>
              <a:spLocks noChangeShapeType="1"/>
            </p:cNvSpPr>
            <p:nvPr/>
          </p:nvSpPr>
          <p:spPr bwMode="auto">
            <a:xfrm flipH="1" flipV="1">
              <a:off x="3722913" y="1469545"/>
              <a:ext cx="2982685" cy="1774369"/>
            </a:xfrm>
            <a:prstGeom prst="line">
              <a:avLst/>
            </a:prstGeom>
            <a:noFill/>
            <a:ln w="19050">
              <a:solidFill>
                <a:schemeClr val="tx1"/>
              </a:solidFill>
              <a:round/>
              <a:headEnd/>
              <a:tailEnd type="triangle" w="med" len="med"/>
            </a:ln>
          </p:spPr>
          <p:txBody>
            <a:bodyPr wrap="none" anchor="ctr"/>
            <a:lstStyle/>
            <a:p>
              <a:endParaRPr lang="en-US"/>
            </a:p>
          </p:txBody>
        </p:sp>
        <p:sp>
          <p:nvSpPr>
            <p:cNvPr id="24" name="Oval 26"/>
            <p:cNvSpPr>
              <a:spLocks noChangeArrowheads="1"/>
            </p:cNvSpPr>
            <p:nvPr/>
          </p:nvSpPr>
          <p:spPr bwMode="auto">
            <a:xfrm>
              <a:off x="4197342" y="1719945"/>
              <a:ext cx="114300" cy="1143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pic>
          <p:nvPicPr>
            <p:cNvPr id="43" name="Picture 5"/>
            <p:cNvPicPr>
              <a:picLocks noChangeAspect="1" noChangeArrowheads="1"/>
            </p:cNvPicPr>
            <p:nvPr/>
          </p:nvPicPr>
          <p:blipFill>
            <a:blip r:embed="rId5" cstate="print"/>
            <a:srcRect/>
            <a:stretch>
              <a:fillRect/>
            </a:stretch>
          </p:blipFill>
          <p:spPr bwMode="auto">
            <a:xfrm>
              <a:off x="6807583" y="3125599"/>
              <a:ext cx="182570" cy="251034"/>
            </a:xfrm>
            <a:prstGeom prst="rect">
              <a:avLst/>
            </a:prstGeom>
            <a:noFill/>
            <a:ln w="9525">
              <a:noFill/>
              <a:miter lim="800000"/>
              <a:headEnd/>
              <a:tailEnd/>
            </a:ln>
          </p:spPr>
        </p:pic>
        <p:cxnSp>
          <p:nvCxnSpPr>
            <p:cNvPr id="52" name="Straight Arrow Connector 51"/>
            <p:cNvCxnSpPr>
              <a:stCxn id="13" idx="0"/>
            </p:cNvCxnSpPr>
            <p:nvPr/>
          </p:nvCxnSpPr>
          <p:spPr>
            <a:xfrm flipV="1">
              <a:off x="2501901" y="2068286"/>
              <a:ext cx="1395185" cy="1164768"/>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Oval 25"/>
            <p:cNvSpPr>
              <a:spLocks noChangeArrowheads="1"/>
            </p:cNvSpPr>
            <p:nvPr/>
          </p:nvSpPr>
          <p:spPr bwMode="auto">
            <a:xfrm>
              <a:off x="3025775" y="2737754"/>
              <a:ext cx="76200" cy="762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cxnSp>
          <p:nvCxnSpPr>
            <p:cNvPr id="55" name="Straight Arrow Connector 54"/>
            <p:cNvCxnSpPr>
              <a:stCxn id="13" idx="1"/>
            </p:cNvCxnSpPr>
            <p:nvPr/>
          </p:nvCxnSpPr>
          <p:spPr>
            <a:xfrm flipH="1" flipV="1">
              <a:off x="4767943" y="2079171"/>
              <a:ext cx="1924958" cy="1153883"/>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Oval 24"/>
            <p:cNvSpPr>
              <a:spLocks noChangeArrowheads="1"/>
            </p:cNvSpPr>
            <p:nvPr/>
          </p:nvSpPr>
          <p:spPr bwMode="auto">
            <a:xfrm>
              <a:off x="5936383" y="2775866"/>
              <a:ext cx="76200" cy="762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grpSp>
      <p:pic>
        <p:nvPicPr>
          <p:cNvPr id="189442" name="Picture 2"/>
          <p:cNvPicPr>
            <a:picLocks noChangeAspect="1" noChangeArrowheads="1"/>
          </p:cNvPicPr>
          <p:nvPr/>
        </p:nvPicPr>
        <p:blipFill>
          <a:blip r:embed="rId6" cstate="print"/>
          <a:srcRect/>
          <a:stretch>
            <a:fillRect/>
          </a:stretch>
        </p:blipFill>
        <p:spPr bwMode="auto">
          <a:xfrm>
            <a:off x="2362200" y="5105400"/>
            <a:ext cx="5315296" cy="639398"/>
          </a:xfrm>
          <a:prstGeom prst="rect">
            <a:avLst/>
          </a:prstGeom>
          <a:noFill/>
          <a:ln w="9525">
            <a:noFill/>
            <a:miter lim="800000"/>
            <a:headEnd/>
            <a:tailEnd/>
          </a:ln>
        </p:spPr>
      </p:pic>
      <p:sp>
        <p:nvSpPr>
          <p:cNvPr id="40" name="Right Brace 39"/>
          <p:cNvSpPr/>
          <p:nvPr/>
        </p:nvSpPr>
        <p:spPr>
          <a:xfrm rot="5400000">
            <a:off x="4541555" y="4243996"/>
            <a:ext cx="261258" cy="3211288"/>
          </a:xfrm>
          <a:prstGeom prst="rightBrace">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89443" name="Picture 3"/>
          <p:cNvPicPr>
            <a:picLocks noChangeAspect="1" noChangeArrowheads="1"/>
          </p:cNvPicPr>
          <p:nvPr/>
        </p:nvPicPr>
        <p:blipFill>
          <a:blip r:embed="rId7" cstate="print"/>
          <a:srcRect/>
          <a:stretch>
            <a:fillRect/>
          </a:stretch>
        </p:blipFill>
        <p:spPr bwMode="auto">
          <a:xfrm>
            <a:off x="4459911" y="6033580"/>
            <a:ext cx="435428" cy="480088"/>
          </a:xfrm>
          <a:prstGeom prst="rect">
            <a:avLst/>
          </a:prstGeom>
          <a:noFill/>
          <a:ln w="9525">
            <a:noFill/>
            <a:miter lim="800000"/>
            <a:headEnd/>
            <a:tailEnd/>
          </a:ln>
        </p:spPr>
      </p:pic>
      <p:cxnSp>
        <p:nvCxnSpPr>
          <p:cNvPr id="46" name="Straight Arrow Connector 45"/>
          <p:cNvCxnSpPr/>
          <p:nvPr/>
        </p:nvCxnSpPr>
        <p:spPr>
          <a:xfrm rot="10800000">
            <a:off x="4971543" y="6273626"/>
            <a:ext cx="1023259" cy="87645"/>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983913" y="6044878"/>
            <a:ext cx="3697038" cy="523220"/>
          </a:xfrm>
          <a:prstGeom prst="rect">
            <a:avLst/>
          </a:prstGeom>
          <a:noFill/>
        </p:spPr>
        <p:txBody>
          <a:bodyPr wrap="none" rtlCol="0">
            <a:spAutoFit/>
          </a:bodyPr>
          <a:lstStyle/>
          <a:p>
            <a:r>
              <a:rPr lang="en-US" sz="2800" dirty="0"/>
              <a:t>the </a:t>
            </a:r>
            <a:r>
              <a:rPr lang="en-US" altLang="zh-CN" sz="2800" dirty="0"/>
              <a:t>Fundamental</a:t>
            </a:r>
            <a:r>
              <a:rPr lang="en-US" sz="2800" dirty="0"/>
              <a:t> matrix</a:t>
            </a:r>
          </a:p>
        </p:txBody>
      </p:sp>
      <p:pic>
        <p:nvPicPr>
          <p:cNvPr id="38" name="Picture 2">
            <a:extLst>
              <a:ext uri="{FF2B5EF4-FFF2-40B4-BE49-F238E27FC236}">
                <a16:creationId xmlns:a16="http://schemas.microsoft.com/office/drawing/2014/main" id="{D869FE4B-C619-C544-9628-F4AD90C28527}"/>
              </a:ext>
            </a:extLst>
          </p:cNvPr>
          <p:cNvPicPr>
            <a:picLocks noChangeAspect="1" noChangeArrowheads="1"/>
          </p:cNvPicPr>
          <p:nvPr/>
        </p:nvPicPr>
        <p:blipFill>
          <a:blip r:embed="rId8" cstate="print"/>
          <a:srcRect/>
          <a:stretch>
            <a:fillRect/>
          </a:stretch>
        </p:blipFill>
        <p:spPr bwMode="auto">
          <a:xfrm>
            <a:off x="1766650" y="3956466"/>
            <a:ext cx="594330" cy="447966"/>
          </a:xfrm>
          <a:prstGeom prst="rect">
            <a:avLst/>
          </a:prstGeom>
          <a:noFill/>
          <a:ln w="9525">
            <a:noFill/>
            <a:miter lim="800000"/>
            <a:headEnd/>
            <a:tailEnd/>
          </a:ln>
        </p:spPr>
      </p:pic>
      <p:pic>
        <p:nvPicPr>
          <p:cNvPr id="53" name="Picture 3">
            <a:extLst>
              <a:ext uri="{FF2B5EF4-FFF2-40B4-BE49-F238E27FC236}">
                <a16:creationId xmlns:a16="http://schemas.microsoft.com/office/drawing/2014/main" id="{48176E7C-CC25-C044-AB5C-B9E3E8D55EF6}"/>
              </a:ext>
            </a:extLst>
          </p:cNvPr>
          <p:cNvPicPr>
            <a:picLocks noChangeAspect="1" noChangeArrowheads="1"/>
          </p:cNvPicPr>
          <p:nvPr/>
        </p:nvPicPr>
        <p:blipFill>
          <a:blip r:embed="rId9" cstate="print"/>
          <a:srcRect/>
          <a:stretch>
            <a:fillRect/>
          </a:stretch>
        </p:blipFill>
        <p:spPr bwMode="auto">
          <a:xfrm>
            <a:off x="5830344" y="3949813"/>
            <a:ext cx="674164" cy="461270"/>
          </a:xfrm>
          <a:prstGeom prst="rect">
            <a:avLst/>
          </a:prstGeom>
          <a:noFill/>
          <a:ln w="9525">
            <a:noFill/>
            <a:miter lim="800000"/>
            <a:headEnd/>
            <a:tailEnd/>
          </a:ln>
        </p:spPr>
      </p:pic>
      <p:pic>
        <p:nvPicPr>
          <p:cNvPr id="54" name="Picture 4">
            <a:extLst>
              <a:ext uri="{FF2B5EF4-FFF2-40B4-BE49-F238E27FC236}">
                <a16:creationId xmlns:a16="http://schemas.microsoft.com/office/drawing/2014/main" id="{DBCB1F1C-E2CD-7749-AD40-F2A58819DF7F}"/>
              </a:ext>
            </a:extLst>
          </p:cNvPr>
          <p:cNvPicPr>
            <a:picLocks noChangeAspect="1" noChangeArrowheads="1"/>
          </p:cNvPicPr>
          <p:nvPr/>
        </p:nvPicPr>
        <p:blipFill>
          <a:blip r:embed="rId10" cstate="print"/>
          <a:srcRect/>
          <a:stretch>
            <a:fillRect/>
          </a:stretch>
        </p:blipFill>
        <p:spPr bwMode="auto">
          <a:xfrm>
            <a:off x="5906149" y="4575133"/>
            <a:ext cx="479012" cy="408048"/>
          </a:xfrm>
          <a:prstGeom prst="rect">
            <a:avLst/>
          </a:prstGeom>
          <a:noFill/>
          <a:ln w="9525">
            <a:noFill/>
            <a:miter lim="800000"/>
            <a:headEnd/>
            <a:tailEnd/>
          </a:ln>
        </p:spPr>
      </p:pic>
      <p:sp>
        <p:nvSpPr>
          <p:cNvPr id="56" name="TextBox 55">
            <a:extLst>
              <a:ext uri="{FF2B5EF4-FFF2-40B4-BE49-F238E27FC236}">
                <a16:creationId xmlns:a16="http://schemas.microsoft.com/office/drawing/2014/main" id="{F03F7D0F-2867-5F41-BFDD-A19B49F1F469}"/>
              </a:ext>
            </a:extLst>
          </p:cNvPr>
          <p:cNvSpPr txBox="1"/>
          <p:nvPr/>
        </p:nvSpPr>
        <p:spPr>
          <a:xfrm>
            <a:off x="2448256" y="3962725"/>
            <a:ext cx="2531334" cy="400110"/>
          </a:xfrm>
          <a:prstGeom prst="rect">
            <a:avLst/>
          </a:prstGeom>
          <a:noFill/>
        </p:spPr>
        <p:txBody>
          <a:bodyPr wrap="none" rtlCol="0">
            <a:spAutoFit/>
          </a:bodyPr>
          <a:lstStyle/>
          <a:p>
            <a:r>
              <a:rPr lang="en-US" sz="2000" dirty="0"/>
              <a:t>: intrinsics of camera 1</a:t>
            </a:r>
          </a:p>
        </p:txBody>
      </p:sp>
      <p:sp>
        <p:nvSpPr>
          <p:cNvPr id="57" name="TextBox 56">
            <a:extLst>
              <a:ext uri="{FF2B5EF4-FFF2-40B4-BE49-F238E27FC236}">
                <a16:creationId xmlns:a16="http://schemas.microsoft.com/office/drawing/2014/main" id="{86707602-DB1B-AE4F-BBEE-A05BE9E6EA64}"/>
              </a:ext>
            </a:extLst>
          </p:cNvPr>
          <p:cNvSpPr txBox="1"/>
          <p:nvPr/>
        </p:nvSpPr>
        <p:spPr>
          <a:xfrm>
            <a:off x="6461331" y="3930081"/>
            <a:ext cx="2531334" cy="400110"/>
          </a:xfrm>
          <a:prstGeom prst="rect">
            <a:avLst/>
          </a:prstGeom>
          <a:noFill/>
        </p:spPr>
        <p:txBody>
          <a:bodyPr wrap="none" rtlCol="0">
            <a:spAutoFit/>
          </a:bodyPr>
          <a:lstStyle/>
          <a:p>
            <a:r>
              <a:rPr lang="en-US" sz="2000" dirty="0"/>
              <a:t>: intrinsics of camera 2</a:t>
            </a:r>
          </a:p>
        </p:txBody>
      </p:sp>
      <p:sp>
        <p:nvSpPr>
          <p:cNvPr id="58" name="TextBox 57">
            <a:extLst>
              <a:ext uri="{FF2B5EF4-FFF2-40B4-BE49-F238E27FC236}">
                <a16:creationId xmlns:a16="http://schemas.microsoft.com/office/drawing/2014/main" id="{074008F2-265C-624E-B60F-CE465CB7F889}"/>
              </a:ext>
            </a:extLst>
          </p:cNvPr>
          <p:cNvSpPr txBox="1"/>
          <p:nvPr/>
        </p:nvSpPr>
        <p:spPr>
          <a:xfrm>
            <a:off x="6461328" y="4572351"/>
            <a:ext cx="3880101" cy="400110"/>
          </a:xfrm>
          <a:prstGeom prst="rect">
            <a:avLst/>
          </a:prstGeom>
          <a:noFill/>
        </p:spPr>
        <p:txBody>
          <a:bodyPr wrap="none" rtlCol="0">
            <a:spAutoFit/>
          </a:bodyPr>
          <a:lstStyle/>
          <a:p>
            <a:r>
              <a:rPr lang="en-US" sz="2000" dirty="0"/>
              <a:t>: rotation of image 2 </a:t>
            </a:r>
            <a:r>
              <a:rPr lang="en-US" sz="2000" dirty="0" err="1"/>
              <a:t>w.r.t</a:t>
            </a:r>
            <a:r>
              <a:rPr lang="en-US" sz="2000" dirty="0"/>
              <a:t>. camera 1</a:t>
            </a:r>
          </a:p>
        </p:txBody>
      </p:sp>
      <p:pic>
        <p:nvPicPr>
          <p:cNvPr id="59" name="Picture 5">
            <a:extLst>
              <a:ext uri="{FF2B5EF4-FFF2-40B4-BE49-F238E27FC236}">
                <a16:creationId xmlns:a16="http://schemas.microsoft.com/office/drawing/2014/main" id="{EF54DDCE-DA06-7E42-A0E7-07D763D74B77}"/>
              </a:ext>
            </a:extLst>
          </p:cNvPr>
          <p:cNvPicPr>
            <a:picLocks noChangeAspect="1" noChangeArrowheads="1"/>
          </p:cNvPicPr>
          <p:nvPr/>
        </p:nvPicPr>
        <p:blipFill>
          <a:blip r:embed="rId5" cstate="print"/>
          <a:srcRect/>
          <a:stretch>
            <a:fillRect/>
          </a:stretch>
        </p:blipFill>
        <p:spPr bwMode="auto">
          <a:xfrm>
            <a:off x="1737847" y="4564413"/>
            <a:ext cx="296762" cy="408048"/>
          </a:xfrm>
          <a:prstGeom prst="rect">
            <a:avLst/>
          </a:prstGeom>
          <a:noFill/>
          <a:ln w="9525">
            <a:noFill/>
            <a:miter lim="800000"/>
            <a:headEnd/>
            <a:tailEnd/>
          </a:ln>
        </p:spPr>
      </p:pic>
      <p:sp>
        <p:nvSpPr>
          <p:cNvPr id="60" name="TextBox 59">
            <a:extLst>
              <a:ext uri="{FF2B5EF4-FFF2-40B4-BE49-F238E27FC236}">
                <a16:creationId xmlns:a16="http://schemas.microsoft.com/office/drawing/2014/main" id="{F936ABF5-5A2A-E24F-9783-073EAB93686B}"/>
              </a:ext>
            </a:extLst>
          </p:cNvPr>
          <p:cNvSpPr txBox="1"/>
          <p:nvPr/>
        </p:nvSpPr>
        <p:spPr>
          <a:xfrm>
            <a:off x="2090172" y="4571064"/>
            <a:ext cx="3503460" cy="400110"/>
          </a:xfrm>
          <a:prstGeom prst="rect">
            <a:avLst/>
          </a:prstGeom>
          <a:noFill/>
        </p:spPr>
        <p:txBody>
          <a:bodyPr wrap="none" rtlCol="0">
            <a:spAutoFit/>
          </a:bodyPr>
          <a:lstStyle/>
          <a:p>
            <a:r>
              <a:rPr lang="en-US" sz="2000" dirty="0"/>
              <a:t>: translation of cam 2 </a:t>
            </a:r>
            <a:r>
              <a:rPr lang="en-US" sz="2000" dirty="0" err="1"/>
              <a:t>wrt</a:t>
            </a:r>
            <a:r>
              <a:rPr lang="en-US" sz="2000" dirty="0"/>
              <a:t> cam 1</a:t>
            </a:r>
          </a:p>
        </p:txBody>
      </p:sp>
    </p:spTree>
    <p:extLst>
      <p:ext uri="{BB962C8B-B14F-4D97-AF65-F5344CB8AC3E}">
        <p14:creationId xmlns:p14="http://schemas.microsoft.com/office/powerpoint/2010/main" val="282466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94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94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EC64CD-6036-0547-BE95-D1965330EFE9}"/>
              </a:ext>
            </a:extLst>
          </p:cNvPr>
          <p:cNvSpPr>
            <a:spLocks noGrp="1"/>
          </p:cNvSpPr>
          <p:nvPr>
            <p:ph type="title"/>
          </p:nvPr>
        </p:nvSpPr>
        <p:spPr/>
        <p:txBody>
          <a:bodyPr/>
          <a:lstStyle/>
          <a:p>
            <a:r>
              <a:rPr lang="en-US" dirty="0"/>
              <a:t>Putting the “Fun” in “Fundamental Matrix”</a:t>
            </a:r>
          </a:p>
        </p:txBody>
      </p:sp>
      <p:sp>
        <p:nvSpPr>
          <p:cNvPr id="2" name="Rectangle 1">
            <a:extLst>
              <a:ext uri="{FF2B5EF4-FFF2-40B4-BE49-F238E27FC236}">
                <a16:creationId xmlns:a16="http://schemas.microsoft.com/office/drawing/2014/main" id="{0E221E80-CA24-DD44-A668-34D5B75CCD54}"/>
              </a:ext>
            </a:extLst>
          </p:cNvPr>
          <p:cNvSpPr/>
          <p:nvPr/>
        </p:nvSpPr>
        <p:spPr>
          <a:xfrm>
            <a:off x="1740192" y="3136612"/>
            <a:ext cx="8711616" cy="584775"/>
          </a:xfrm>
          <a:prstGeom prst="rect">
            <a:avLst/>
          </a:prstGeom>
        </p:spPr>
        <p:txBody>
          <a:bodyPr wrap="none">
            <a:spAutoFit/>
          </a:bodyPr>
          <a:lstStyle/>
          <a:p>
            <a:r>
              <a:rPr lang="en-US" sz="3200" dirty="0">
                <a:hlinkClick r:id="rId2"/>
              </a:rPr>
              <a:t>https://www.youtube.com/watch?v=DgGV3l82NTk</a:t>
            </a:r>
            <a:endParaRPr lang="en-US" sz="3200" dirty="0"/>
          </a:p>
        </p:txBody>
      </p:sp>
    </p:spTree>
    <p:extLst>
      <p:ext uri="{BB962C8B-B14F-4D97-AF65-F5344CB8AC3E}">
        <p14:creationId xmlns:p14="http://schemas.microsoft.com/office/powerpoint/2010/main" val="3125271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Rectified case</a:t>
            </a:r>
          </a:p>
        </p:txBody>
      </p:sp>
      <p:sp>
        <p:nvSpPr>
          <p:cNvPr id="5" name="AutoShape 4"/>
          <p:cNvSpPr>
            <a:spLocks noChangeArrowheads="1"/>
          </p:cNvSpPr>
          <p:nvPr/>
        </p:nvSpPr>
        <p:spPr bwMode="auto">
          <a:xfrm>
            <a:off x="3893010" y="1656670"/>
            <a:ext cx="1981200" cy="1219200"/>
          </a:xfrm>
          <a:custGeom>
            <a:avLst/>
            <a:gdLst>
              <a:gd name="T0" fmla="*/ 1837196 w 21600"/>
              <a:gd name="T1" fmla="*/ 609600 h 21600"/>
              <a:gd name="T2" fmla="*/ 990600 w 21600"/>
              <a:gd name="T3" fmla="*/ 1219200 h 21600"/>
              <a:gd name="T4" fmla="*/ 144004 w 21600"/>
              <a:gd name="T5" fmla="*/ 609600 h 21600"/>
              <a:gd name="T6" fmla="*/ 990600 w 21600"/>
              <a:gd name="T7" fmla="*/ 0 h 21600"/>
              <a:gd name="T8" fmla="*/ 0 60000 65536"/>
              <a:gd name="T9" fmla="*/ 0 60000 65536"/>
              <a:gd name="T10" fmla="*/ 0 60000 65536"/>
              <a:gd name="T11" fmla="*/ 0 60000 65536"/>
              <a:gd name="T12" fmla="*/ 3370 w 21600"/>
              <a:gd name="T13" fmla="*/ 3370 h 21600"/>
              <a:gd name="T14" fmla="*/ 18230 w 21600"/>
              <a:gd name="T15" fmla="*/ 18230 h 21600"/>
            </a:gdLst>
            <a:ahLst/>
            <a:cxnLst>
              <a:cxn ang="T8">
                <a:pos x="T0" y="T1"/>
              </a:cxn>
              <a:cxn ang="T9">
                <a:pos x="T2" y="T3"/>
              </a:cxn>
              <a:cxn ang="T10">
                <a:pos x="T4" y="T5"/>
              </a:cxn>
              <a:cxn ang="T11">
                <a:pos x="T6" y="T7"/>
              </a:cxn>
            </a:cxnLst>
            <a:rect l="T12" t="T13" r="T14" b="T15"/>
            <a:pathLst>
              <a:path w="21600" h="21600">
                <a:moveTo>
                  <a:pt x="0" y="0"/>
                </a:moveTo>
                <a:lnTo>
                  <a:pt x="3140" y="21600"/>
                </a:lnTo>
                <a:lnTo>
                  <a:pt x="18460" y="21600"/>
                </a:lnTo>
                <a:lnTo>
                  <a:pt x="21600" y="0"/>
                </a:lnTo>
                <a:close/>
              </a:path>
            </a:pathLst>
          </a:custGeom>
          <a:solidFill>
            <a:srgbClr val="FFFFDD"/>
          </a:solidFill>
          <a:ln w="28575">
            <a:solidFill>
              <a:schemeClr val="tx1"/>
            </a:solidFill>
            <a:miter lim="800000"/>
            <a:headEnd/>
            <a:tailEnd/>
          </a:ln>
        </p:spPr>
        <p:txBody>
          <a:bodyPr wrap="none" anchor="ctr"/>
          <a:lstStyle/>
          <a:p>
            <a:endParaRPr lang="en-US"/>
          </a:p>
        </p:txBody>
      </p:sp>
      <p:sp>
        <p:nvSpPr>
          <p:cNvPr id="6" name="AutoShape 5"/>
          <p:cNvSpPr>
            <a:spLocks noChangeArrowheads="1"/>
          </p:cNvSpPr>
          <p:nvPr/>
        </p:nvSpPr>
        <p:spPr bwMode="auto">
          <a:xfrm>
            <a:off x="4974099" y="2059896"/>
            <a:ext cx="657225" cy="358775"/>
          </a:xfrm>
          <a:custGeom>
            <a:avLst/>
            <a:gdLst>
              <a:gd name="T0" fmla="*/ 609454 w 21600"/>
              <a:gd name="T1" fmla="*/ 179388 h 21600"/>
              <a:gd name="T2" fmla="*/ 328613 w 21600"/>
              <a:gd name="T3" fmla="*/ 358775 h 21600"/>
              <a:gd name="T4" fmla="*/ 47771 w 21600"/>
              <a:gd name="T5" fmla="*/ 179388 h 21600"/>
              <a:gd name="T6" fmla="*/ 328613 w 21600"/>
              <a:gd name="T7" fmla="*/ 0 h 21600"/>
              <a:gd name="T8" fmla="*/ 0 60000 65536"/>
              <a:gd name="T9" fmla="*/ 0 60000 65536"/>
              <a:gd name="T10" fmla="*/ 0 60000 65536"/>
              <a:gd name="T11" fmla="*/ 0 60000 65536"/>
              <a:gd name="T12" fmla="*/ 3370 w 21600"/>
              <a:gd name="T13" fmla="*/ 3370 h 21600"/>
              <a:gd name="T14" fmla="*/ 18230 w 21600"/>
              <a:gd name="T15" fmla="*/ 18230 h 21600"/>
            </a:gdLst>
            <a:ahLst/>
            <a:cxnLst>
              <a:cxn ang="T8">
                <a:pos x="T0" y="T1"/>
              </a:cxn>
              <a:cxn ang="T9">
                <a:pos x="T2" y="T3"/>
              </a:cxn>
              <a:cxn ang="T10">
                <a:pos x="T4" y="T5"/>
              </a:cxn>
              <a:cxn ang="T11">
                <a:pos x="T6" y="T7"/>
              </a:cxn>
            </a:cxnLst>
            <a:rect l="T12" t="T13" r="T14" b="T15"/>
            <a:pathLst>
              <a:path w="21600" h="21600">
                <a:moveTo>
                  <a:pt x="0" y="0"/>
                </a:moveTo>
                <a:lnTo>
                  <a:pt x="3140" y="21600"/>
                </a:lnTo>
                <a:lnTo>
                  <a:pt x="18460" y="21600"/>
                </a:lnTo>
                <a:lnTo>
                  <a:pt x="21600" y="0"/>
                </a:lnTo>
                <a:close/>
              </a:path>
            </a:pathLst>
          </a:custGeom>
          <a:solidFill>
            <a:srgbClr val="FFF1C9"/>
          </a:solidFill>
          <a:ln w="9525">
            <a:solidFill>
              <a:schemeClr val="tx1"/>
            </a:solidFill>
            <a:miter lim="800000"/>
            <a:headEnd/>
            <a:tailEnd/>
          </a:ln>
        </p:spPr>
        <p:txBody>
          <a:bodyPr wrap="none" anchor="ctr"/>
          <a:lstStyle/>
          <a:p>
            <a:endParaRPr lang="en-US"/>
          </a:p>
        </p:txBody>
      </p:sp>
      <p:sp>
        <p:nvSpPr>
          <p:cNvPr id="7" name="AutoShape 6"/>
          <p:cNvSpPr>
            <a:spLocks noChangeArrowheads="1"/>
          </p:cNvSpPr>
          <p:nvPr/>
        </p:nvSpPr>
        <p:spPr bwMode="auto">
          <a:xfrm>
            <a:off x="4883610" y="1809070"/>
            <a:ext cx="838200" cy="239712"/>
          </a:xfrm>
          <a:prstGeom prst="triangle">
            <a:avLst>
              <a:gd name="adj" fmla="val 50000"/>
            </a:avLst>
          </a:prstGeom>
          <a:solidFill>
            <a:srgbClr val="FFE2C5"/>
          </a:solidFill>
          <a:ln w="9525">
            <a:solidFill>
              <a:schemeClr val="tx1"/>
            </a:solidFill>
            <a:miter lim="800000"/>
            <a:headEnd/>
            <a:tailEnd/>
          </a:ln>
        </p:spPr>
        <p:txBody>
          <a:bodyPr wrap="none" anchor="ctr"/>
          <a:lstStyle/>
          <a:p>
            <a:endParaRPr lang="en-US"/>
          </a:p>
        </p:txBody>
      </p:sp>
      <p:sp>
        <p:nvSpPr>
          <p:cNvPr id="8" name="AutoShape 7"/>
          <p:cNvSpPr>
            <a:spLocks noChangeArrowheads="1"/>
          </p:cNvSpPr>
          <p:nvPr/>
        </p:nvSpPr>
        <p:spPr bwMode="auto">
          <a:xfrm>
            <a:off x="5188411" y="2190070"/>
            <a:ext cx="187325" cy="228600"/>
          </a:xfrm>
          <a:custGeom>
            <a:avLst/>
            <a:gdLst>
              <a:gd name="T0" fmla="*/ 179381 w 21600"/>
              <a:gd name="T1" fmla="*/ 114300 h 21600"/>
              <a:gd name="T2" fmla="*/ 93663 w 21600"/>
              <a:gd name="T3" fmla="*/ 228600 h 21600"/>
              <a:gd name="T4" fmla="*/ 7944 w 21600"/>
              <a:gd name="T5" fmla="*/ 114300 h 21600"/>
              <a:gd name="T6" fmla="*/ 93663 w 21600"/>
              <a:gd name="T7" fmla="*/ 0 h 21600"/>
              <a:gd name="T8" fmla="*/ 0 60000 65536"/>
              <a:gd name="T9" fmla="*/ 0 60000 65536"/>
              <a:gd name="T10" fmla="*/ 0 60000 65536"/>
              <a:gd name="T11" fmla="*/ 0 60000 65536"/>
              <a:gd name="T12" fmla="*/ 2716 w 21600"/>
              <a:gd name="T13" fmla="*/ 2716 h 21600"/>
              <a:gd name="T14" fmla="*/ 18884 w 21600"/>
              <a:gd name="T15" fmla="*/ 18884 h 21600"/>
            </a:gdLst>
            <a:ahLst/>
            <a:cxnLst>
              <a:cxn ang="T8">
                <a:pos x="T0" y="T1"/>
              </a:cxn>
              <a:cxn ang="T9">
                <a:pos x="T2" y="T3"/>
              </a:cxn>
              <a:cxn ang="T10">
                <a:pos x="T4" y="T5"/>
              </a:cxn>
              <a:cxn ang="T11">
                <a:pos x="T6" y="T7"/>
              </a:cxn>
            </a:cxnLst>
            <a:rect l="T12" t="T13" r="T14" b="T15"/>
            <a:pathLst>
              <a:path w="21600" h="21600">
                <a:moveTo>
                  <a:pt x="0" y="0"/>
                </a:moveTo>
                <a:lnTo>
                  <a:pt x="1831" y="21600"/>
                </a:lnTo>
                <a:lnTo>
                  <a:pt x="19769" y="21600"/>
                </a:lnTo>
                <a:lnTo>
                  <a:pt x="21600" y="0"/>
                </a:lnTo>
                <a:close/>
              </a:path>
            </a:pathLst>
          </a:custGeom>
          <a:solidFill>
            <a:srgbClr val="FFF1C9"/>
          </a:solidFill>
          <a:ln w="9525">
            <a:solidFill>
              <a:schemeClr val="tx1"/>
            </a:solidFill>
            <a:miter lim="800000"/>
            <a:headEnd/>
            <a:tailEnd/>
          </a:ln>
        </p:spPr>
        <p:txBody>
          <a:bodyPr wrap="none" anchor="ctr"/>
          <a:lstStyle/>
          <a:p>
            <a:endParaRPr lang="en-US"/>
          </a:p>
        </p:txBody>
      </p:sp>
      <p:sp>
        <p:nvSpPr>
          <p:cNvPr id="9" name="plant"/>
          <p:cNvSpPr>
            <a:spLocks noEditPoints="1" noChangeArrowheads="1"/>
          </p:cNvSpPr>
          <p:nvPr/>
        </p:nvSpPr>
        <p:spPr bwMode="auto">
          <a:xfrm>
            <a:off x="4426410" y="2266270"/>
            <a:ext cx="457200" cy="304800"/>
          </a:xfrm>
          <a:custGeom>
            <a:avLst/>
            <a:gdLst>
              <a:gd name="T0" fmla="*/ 0 w 21600"/>
              <a:gd name="T1" fmla="*/ 0 h 21600"/>
              <a:gd name="T2" fmla="*/ 228600 w 21600"/>
              <a:gd name="T3" fmla="*/ 0 h 21600"/>
              <a:gd name="T4" fmla="*/ 457200 w 21600"/>
              <a:gd name="T5" fmla="*/ 0 h 21600"/>
              <a:gd name="T6" fmla="*/ 457200 w 21600"/>
              <a:gd name="T7" fmla="*/ 152400 h 21600"/>
              <a:gd name="T8" fmla="*/ 457200 w 21600"/>
              <a:gd name="T9" fmla="*/ 304800 h 21600"/>
              <a:gd name="T10" fmla="*/ 228600 w 21600"/>
              <a:gd name="T11" fmla="*/ 304800 h 21600"/>
              <a:gd name="T12" fmla="*/ 0 w 21600"/>
              <a:gd name="T13" fmla="*/ 304800 h 21600"/>
              <a:gd name="T14" fmla="*/ 0 w 21600"/>
              <a:gd name="T15" fmla="*/ 152400 h 21600"/>
              <a:gd name="T16" fmla="*/ 0 60000 65536"/>
              <a:gd name="T17" fmla="*/ 0 60000 65536"/>
              <a:gd name="T18" fmla="*/ 0 60000 65536"/>
              <a:gd name="T19" fmla="*/ 0 60000 65536"/>
              <a:gd name="T20" fmla="*/ 0 60000 65536"/>
              <a:gd name="T21" fmla="*/ 0 60000 65536"/>
              <a:gd name="T22" fmla="*/ 0 60000 65536"/>
              <a:gd name="T23" fmla="*/ 0 60000 65536"/>
              <a:gd name="T24" fmla="*/ 7100 w 21600"/>
              <a:gd name="T25" fmla="*/ 10092 h 21600"/>
              <a:gd name="T26" fmla="*/ 14545 w 21600"/>
              <a:gd name="T27" fmla="*/ 1357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CCFFCC"/>
          </a:solidFill>
          <a:ln w="9525">
            <a:solidFill>
              <a:srgbClr val="000000"/>
            </a:solidFill>
            <a:miter lim="800000"/>
            <a:headEnd/>
            <a:tailEnd/>
          </a:ln>
        </p:spPr>
        <p:txBody>
          <a:bodyPr/>
          <a:lstStyle/>
          <a:p>
            <a:endParaRPr lang="en-US"/>
          </a:p>
        </p:txBody>
      </p:sp>
      <p:sp>
        <p:nvSpPr>
          <p:cNvPr id="10" name="Line 84"/>
          <p:cNvSpPr>
            <a:spLocks noChangeShapeType="1"/>
          </p:cNvSpPr>
          <p:nvPr/>
        </p:nvSpPr>
        <p:spPr bwMode="auto">
          <a:xfrm>
            <a:off x="3893010" y="1656671"/>
            <a:ext cx="962025" cy="2283959"/>
          </a:xfrm>
          <a:prstGeom prst="line">
            <a:avLst/>
          </a:prstGeom>
          <a:noFill/>
          <a:ln w="25400">
            <a:solidFill>
              <a:schemeClr val="tx1"/>
            </a:solidFill>
            <a:round/>
            <a:headEnd/>
            <a:tailEnd/>
          </a:ln>
        </p:spPr>
        <p:txBody>
          <a:bodyPr/>
          <a:lstStyle/>
          <a:p>
            <a:endParaRPr lang="en-US"/>
          </a:p>
        </p:txBody>
      </p:sp>
      <p:sp>
        <p:nvSpPr>
          <p:cNvPr id="11" name="Line 85"/>
          <p:cNvSpPr>
            <a:spLocks noChangeShapeType="1"/>
          </p:cNvSpPr>
          <p:nvPr/>
        </p:nvSpPr>
        <p:spPr bwMode="auto">
          <a:xfrm flipH="1">
            <a:off x="4865920" y="1656671"/>
            <a:ext cx="1008290" cy="2273073"/>
          </a:xfrm>
          <a:prstGeom prst="line">
            <a:avLst/>
          </a:prstGeom>
          <a:noFill/>
          <a:ln w="25400">
            <a:solidFill>
              <a:schemeClr val="tx1"/>
            </a:solidFill>
            <a:round/>
            <a:headEnd/>
            <a:tailEnd/>
          </a:ln>
        </p:spPr>
        <p:txBody>
          <a:bodyPr/>
          <a:lstStyle/>
          <a:p>
            <a:endParaRPr lang="en-US"/>
          </a:p>
        </p:txBody>
      </p:sp>
      <p:sp>
        <p:nvSpPr>
          <p:cNvPr id="12" name="Line 86"/>
          <p:cNvSpPr>
            <a:spLocks noChangeShapeType="1"/>
          </p:cNvSpPr>
          <p:nvPr/>
        </p:nvSpPr>
        <p:spPr bwMode="auto">
          <a:xfrm>
            <a:off x="4197810" y="2875871"/>
            <a:ext cx="646339" cy="1053873"/>
          </a:xfrm>
          <a:prstGeom prst="line">
            <a:avLst/>
          </a:prstGeom>
          <a:noFill/>
          <a:ln w="25400">
            <a:solidFill>
              <a:schemeClr val="tx1"/>
            </a:solidFill>
            <a:round/>
            <a:headEnd/>
            <a:tailEnd/>
          </a:ln>
        </p:spPr>
        <p:txBody>
          <a:bodyPr/>
          <a:lstStyle/>
          <a:p>
            <a:endParaRPr lang="en-US"/>
          </a:p>
        </p:txBody>
      </p:sp>
      <p:sp>
        <p:nvSpPr>
          <p:cNvPr id="13" name="Line 87"/>
          <p:cNvSpPr>
            <a:spLocks noChangeShapeType="1"/>
          </p:cNvSpPr>
          <p:nvPr/>
        </p:nvSpPr>
        <p:spPr bwMode="auto">
          <a:xfrm flipV="1">
            <a:off x="4876807" y="2862943"/>
            <a:ext cx="729343" cy="1066800"/>
          </a:xfrm>
          <a:prstGeom prst="line">
            <a:avLst/>
          </a:prstGeom>
          <a:noFill/>
          <a:ln w="25400">
            <a:solidFill>
              <a:schemeClr val="tx1"/>
            </a:solidFill>
            <a:round/>
            <a:headEnd/>
            <a:tailEnd/>
          </a:ln>
        </p:spPr>
        <p:txBody>
          <a:bodyPr/>
          <a:lstStyle/>
          <a:p>
            <a:endParaRPr lang="en-US"/>
          </a:p>
        </p:txBody>
      </p:sp>
      <p:sp>
        <p:nvSpPr>
          <p:cNvPr id="14" name="AutoShape 88"/>
          <p:cNvSpPr>
            <a:spLocks noChangeArrowheads="1"/>
          </p:cNvSpPr>
          <p:nvPr/>
        </p:nvSpPr>
        <p:spPr bwMode="auto">
          <a:xfrm>
            <a:off x="6179010" y="1656670"/>
            <a:ext cx="1981200" cy="1219200"/>
          </a:xfrm>
          <a:custGeom>
            <a:avLst/>
            <a:gdLst>
              <a:gd name="T0" fmla="*/ 1837196 w 21600"/>
              <a:gd name="T1" fmla="*/ 609600 h 21600"/>
              <a:gd name="T2" fmla="*/ 990600 w 21600"/>
              <a:gd name="T3" fmla="*/ 1219200 h 21600"/>
              <a:gd name="T4" fmla="*/ 144004 w 21600"/>
              <a:gd name="T5" fmla="*/ 609600 h 21600"/>
              <a:gd name="T6" fmla="*/ 990600 w 21600"/>
              <a:gd name="T7" fmla="*/ 0 h 21600"/>
              <a:gd name="T8" fmla="*/ 0 60000 65536"/>
              <a:gd name="T9" fmla="*/ 0 60000 65536"/>
              <a:gd name="T10" fmla="*/ 0 60000 65536"/>
              <a:gd name="T11" fmla="*/ 0 60000 65536"/>
              <a:gd name="T12" fmla="*/ 3370 w 21600"/>
              <a:gd name="T13" fmla="*/ 3370 h 21600"/>
              <a:gd name="T14" fmla="*/ 18230 w 21600"/>
              <a:gd name="T15" fmla="*/ 18230 h 21600"/>
            </a:gdLst>
            <a:ahLst/>
            <a:cxnLst>
              <a:cxn ang="T8">
                <a:pos x="T0" y="T1"/>
              </a:cxn>
              <a:cxn ang="T9">
                <a:pos x="T2" y="T3"/>
              </a:cxn>
              <a:cxn ang="T10">
                <a:pos x="T4" y="T5"/>
              </a:cxn>
              <a:cxn ang="T11">
                <a:pos x="T6" y="T7"/>
              </a:cxn>
            </a:cxnLst>
            <a:rect l="T12" t="T13" r="T14" b="T15"/>
            <a:pathLst>
              <a:path w="21600" h="21600">
                <a:moveTo>
                  <a:pt x="0" y="0"/>
                </a:moveTo>
                <a:lnTo>
                  <a:pt x="3140" y="21600"/>
                </a:lnTo>
                <a:lnTo>
                  <a:pt x="18460" y="21600"/>
                </a:lnTo>
                <a:lnTo>
                  <a:pt x="21600" y="0"/>
                </a:lnTo>
                <a:close/>
              </a:path>
            </a:pathLst>
          </a:custGeom>
          <a:solidFill>
            <a:srgbClr val="EBECFF"/>
          </a:solidFill>
          <a:ln w="28575">
            <a:solidFill>
              <a:schemeClr val="tx1"/>
            </a:solidFill>
            <a:miter lim="800000"/>
            <a:headEnd/>
            <a:tailEnd/>
          </a:ln>
        </p:spPr>
        <p:txBody>
          <a:bodyPr wrap="none" anchor="ctr"/>
          <a:lstStyle/>
          <a:p>
            <a:endParaRPr lang="en-US"/>
          </a:p>
        </p:txBody>
      </p:sp>
      <p:sp>
        <p:nvSpPr>
          <p:cNvPr id="15" name="AutoShape 89"/>
          <p:cNvSpPr>
            <a:spLocks noChangeArrowheads="1"/>
          </p:cNvSpPr>
          <p:nvPr/>
        </p:nvSpPr>
        <p:spPr bwMode="auto">
          <a:xfrm>
            <a:off x="6421899" y="2059896"/>
            <a:ext cx="657225" cy="358775"/>
          </a:xfrm>
          <a:custGeom>
            <a:avLst/>
            <a:gdLst>
              <a:gd name="T0" fmla="*/ 609454 w 21600"/>
              <a:gd name="T1" fmla="*/ 179388 h 21600"/>
              <a:gd name="T2" fmla="*/ 328613 w 21600"/>
              <a:gd name="T3" fmla="*/ 358775 h 21600"/>
              <a:gd name="T4" fmla="*/ 47771 w 21600"/>
              <a:gd name="T5" fmla="*/ 179388 h 21600"/>
              <a:gd name="T6" fmla="*/ 328613 w 21600"/>
              <a:gd name="T7" fmla="*/ 0 h 21600"/>
              <a:gd name="T8" fmla="*/ 0 60000 65536"/>
              <a:gd name="T9" fmla="*/ 0 60000 65536"/>
              <a:gd name="T10" fmla="*/ 0 60000 65536"/>
              <a:gd name="T11" fmla="*/ 0 60000 65536"/>
              <a:gd name="T12" fmla="*/ 3370 w 21600"/>
              <a:gd name="T13" fmla="*/ 3370 h 21600"/>
              <a:gd name="T14" fmla="*/ 18230 w 21600"/>
              <a:gd name="T15" fmla="*/ 18230 h 21600"/>
            </a:gdLst>
            <a:ahLst/>
            <a:cxnLst>
              <a:cxn ang="T8">
                <a:pos x="T0" y="T1"/>
              </a:cxn>
              <a:cxn ang="T9">
                <a:pos x="T2" y="T3"/>
              </a:cxn>
              <a:cxn ang="T10">
                <a:pos x="T4" y="T5"/>
              </a:cxn>
              <a:cxn ang="T11">
                <a:pos x="T6" y="T7"/>
              </a:cxn>
            </a:cxnLst>
            <a:rect l="T12" t="T13" r="T14" b="T15"/>
            <a:pathLst>
              <a:path w="21600" h="21600">
                <a:moveTo>
                  <a:pt x="0" y="0"/>
                </a:moveTo>
                <a:lnTo>
                  <a:pt x="3140" y="21600"/>
                </a:lnTo>
                <a:lnTo>
                  <a:pt x="18460" y="21600"/>
                </a:lnTo>
                <a:lnTo>
                  <a:pt x="21600" y="0"/>
                </a:lnTo>
                <a:close/>
              </a:path>
            </a:pathLst>
          </a:custGeom>
          <a:solidFill>
            <a:srgbClr val="FFF1C9"/>
          </a:solidFill>
          <a:ln w="9525">
            <a:solidFill>
              <a:schemeClr val="tx1"/>
            </a:solidFill>
            <a:miter lim="800000"/>
            <a:headEnd/>
            <a:tailEnd/>
          </a:ln>
        </p:spPr>
        <p:txBody>
          <a:bodyPr wrap="none" anchor="ctr"/>
          <a:lstStyle/>
          <a:p>
            <a:endParaRPr lang="en-US"/>
          </a:p>
        </p:txBody>
      </p:sp>
      <p:sp>
        <p:nvSpPr>
          <p:cNvPr id="16" name="AutoShape 90"/>
          <p:cNvSpPr>
            <a:spLocks noChangeArrowheads="1"/>
          </p:cNvSpPr>
          <p:nvPr/>
        </p:nvSpPr>
        <p:spPr bwMode="auto">
          <a:xfrm>
            <a:off x="6331410" y="1809070"/>
            <a:ext cx="838200" cy="239712"/>
          </a:xfrm>
          <a:prstGeom prst="triangle">
            <a:avLst>
              <a:gd name="adj" fmla="val 50000"/>
            </a:avLst>
          </a:prstGeom>
          <a:solidFill>
            <a:srgbClr val="FFE2C5"/>
          </a:solidFill>
          <a:ln w="9525">
            <a:solidFill>
              <a:schemeClr val="tx1"/>
            </a:solidFill>
            <a:miter lim="800000"/>
            <a:headEnd/>
            <a:tailEnd/>
          </a:ln>
        </p:spPr>
        <p:txBody>
          <a:bodyPr wrap="none" anchor="ctr"/>
          <a:lstStyle/>
          <a:p>
            <a:endParaRPr lang="en-US"/>
          </a:p>
        </p:txBody>
      </p:sp>
      <p:sp>
        <p:nvSpPr>
          <p:cNvPr id="17" name="AutoShape 91"/>
          <p:cNvSpPr>
            <a:spLocks noChangeArrowheads="1"/>
          </p:cNvSpPr>
          <p:nvPr/>
        </p:nvSpPr>
        <p:spPr bwMode="auto">
          <a:xfrm>
            <a:off x="6636211" y="2190070"/>
            <a:ext cx="187325" cy="228600"/>
          </a:xfrm>
          <a:custGeom>
            <a:avLst/>
            <a:gdLst>
              <a:gd name="T0" fmla="*/ 179381 w 21600"/>
              <a:gd name="T1" fmla="*/ 114300 h 21600"/>
              <a:gd name="T2" fmla="*/ 93663 w 21600"/>
              <a:gd name="T3" fmla="*/ 228600 h 21600"/>
              <a:gd name="T4" fmla="*/ 7944 w 21600"/>
              <a:gd name="T5" fmla="*/ 114300 h 21600"/>
              <a:gd name="T6" fmla="*/ 93663 w 21600"/>
              <a:gd name="T7" fmla="*/ 0 h 21600"/>
              <a:gd name="T8" fmla="*/ 0 60000 65536"/>
              <a:gd name="T9" fmla="*/ 0 60000 65536"/>
              <a:gd name="T10" fmla="*/ 0 60000 65536"/>
              <a:gd name="T11" fmla="*/ 0 60000 65536"/>
              <a:gd name="T12" fmla="*/ 2716 w 21600"/>
              <a:gd name="T13" fmla="*/ 2716 h 21600"/>
              <a:gd name="T14" fmla="*/ 18884 w 21600"/>
              <a:gd name="T15" fmla="*/ 18884 h 21600"/>
            </a:gdLst>
            <a:ahLst/>
            <a:cxnLst>
              <a:cxn ang="T8">
                <a:pos x="T0" y="T1"/>
              </a:cxn>
              <a:cxn ang="T9">
                <a:pos x="T2" y="T3"/>
              </a:cxn>
              <a:cxn ang="T10">
                <a:pos x="T4" y="T5"/>
              </a:cxn>
              <a:cxn ang="T11">
                <a:pos x="T6" y="T7"/>
              </a:cxn>
            </a:cxnLst>
            <a:rect l="T12" t="T13" r="T14" b="T15"/>
            <a:pathLst>
              <a:path w="21600" h="21600">
                <a:moveTo>
                  <a:pt x="0" y="0"/>
                </a:moveTo>
                <a:lnTo>
                  <a:pt x="1831" y="21600"/>
                </a:lnTo>
                <a:lnTo>
                  <a:pt x="19769" y="21600"/>
                </a:lnTo>
                <a:lnTo>
                  <a:pt x="21600" y="0"/>
                </a:lnTo>
                <a:close/>
              </a:path>
            </a:pathLst>
          </a:custGeom>
          <a:solidFill>
            <a:srgbClr val="FFF1C9"/>
          </a:solidFill>
          <a:ln w="9525">
            <a:solidFill>
              <a:schemeClr val="tx1"/>
            </a:solidFill>
            <a:miter lim="800000"/>
            <a:headEnd/>
            <a:tailEnd/>
          </a:ln>
        </p:spPr>
        <p:txBody>
          <a:bodyPr wrap="none" anchor="ctr"/>
          <a:lstStyle/>
          <a:p>
            <a:endParaRPr lang="en-US"/>
          </a:p>
        </p:txBody>
      </p:sp>
      <p:grpSp>
        <p:nvGrpSpPr>
          <p:cNvPr id="3" name="Group 109"/>
          <p:cNvGrpSpPr>
            <a:grpSpLocks/>
          </p:cNvGrpSpPr>
          <p:nvPr/>
        </p:nvGrpSpPr>
        <p:grpSpPr bwMode="auto">
          <a:xfrm>
            <a:off x="7226771" y="2275795"/>
            <a:ext cx="155575" cy="228600"/>
            <a:chOff x="4656" y="234"/>
            <a:chExt cx="192" cy="486"/>
          </a:xfrm>
        </p:grpSpPr>
        <p:sp>
          <p:nvSpPr>
            <p:cNvPr id="28" name="Oval 110"/>
            <p:cNvSpPr>
              <a:spLocks noChangeArrowheads="1"/>
            </p:cNvSpPr>
            <p:nvPr/>
          </p:nvSpPr>
          <p:spPr bwMode="auto">
            <a:xfrm>
              <a:off x="4680" y="234"/>
              <a:ext cx="144" cy="144"/>
            </a:xfrm>
            <a:prstGeom prst="ellipse">
              <a:avLst/>
            </a:prstGeom>
            <a:noFill/>
            <a:ln w="9525">
              <a:solidFill>
                <a:schemeClr val="tx1"/>
              </a:solidFill>
              <a:round/>
              <a:headEnd/>
              <a:tailEnd/>
            </a:ln>
          </p:spPr>
          <p:txBody>
            <a:bodyPr wrap="none" anchor="ctr"/>
            <a:lstStyle/>
            <a:p>
              <a:endParaRPr lang="en-US"/>
            </a:p>
          </p:txBody>
        </p:sp>
        <p:sp>
          <p:nvSpPr>
            <p:cNvPr id="29" name="Line 111"/>
            <p:cNvSpPr>
              <a:spLocks noChangeShapeType="1"/>
            </p:cNvSpPr>
            <p:nvPr/>
          </p:nvSpPr>
          <p:spPr bwMode="auto">
            <a:xfrm>
              <a:off x="4752" y="384"/>
              <a:ext cx="0" cy="192"/>
            </a:xfrm>
            <a:prstGeom prst="line">
              <a:avLst/>
            </a:prstGeom>
            <a:noFill/>
            <a:ln w="9525">
              <a:solidFill>
                <a:schemeClr val="tx1"/>
              </a:solidFill>
              <a:round/>
              <a:headEnd/>
              <a:tailEnd/>
            </a:ln>
          </p:spPr>
          <p:txBody>
            <a:bodyPr/>
            <a:lstStyle/>
            <a:p>
              <a:endParaRPr lang="en-US"/>
            </a:p>
          </p:txBody>
        </p:sp>
        <p:sp>
          <p:nvSpPr>
            <p:cNvPr id="30" name="Line 112"/>
            <p:cNvSpPr>
              <a:spLocks noChangeShapeType="1"/>
            </p:cNvSpPr>
            <p:nvPr/>
          </p:nvSpPr>
          <p:spPr bwMode="auto">
            <a:xfrm flipH="1" flipV="1">
              <a:off x="4656" y="432"/>
              <a:ext cx="96" cy="48"/>
            </a:xfrm>
            <a:prstGeom prst="line">
              <a:avLst/>
            </a:prstGeom>
            <a:noFill/>
            <a:ln w="9525">
              <a:solidFill>
                <a:schemeClr val="tx1"/>
              </a:solidFill>
              <a:round/>
              <a:headEnd/>
              <a:tailEnd/>
            </a:ln>
          </p:spPr>
          <p:txBody>
            <a:bodyPr/>
            <a:lstStyle/>
            <a:p>
              <a:endParaRPr lang="en-US"/>
            </a:p>
          </p:txBody>
        </p:sp>
        <p:sp>
          <p:nvSpPr>
            <p:cNvPr id="31" name="Line 113"/>
            <p:cNvSpPr>
              <a:spLocks noChangeShapeType="1"/>
            </p:cNvSpPr>
            <p:nvPr/>
          </p:nvSpPr>
          <p:spPr bwMode="auto">
            <a:xfrm flipV="1">
              <a:off x="4752" y="432"/>
              <a:ext cx="96" cy="48"/>
            </a:xfrm>
            <a:prstGeom prst="line">
              <a:avLst/>
            </a:prstGeom>
            <a:noFill/>
            <a:ln w="9525">
              <a:solidFill>
                <a:schemeClr val="tx1"/>
              </a:solidFill>
              <a:round/>
              <a:headEnd/>
              <a:tailEnd/>
            </a:ln>
          </p:spPr>
          <p:txBody>
            <a:bodyPr/>
            <a:lstStyle/>
            <a:p>
              <a:endParaRPr lang="en-US"/>
            </a:p>
          </p:txBody>
        </p:sp>
        <p:sp>
          <p:nvSpPr>
            <p:cNvPr id="32" name="Line 114"/>
            <p:cNvSpPr>
              <a:spLocks noChangeShapeType="1"/>
            </p:cNvSpPr>
            <p:nvPr/>
          </p:nvSpPr>
          <p:spPr bwMode="auto">
            <a:xfrm flipH="1">
              <a:off x="4656" y="576"/>
              <a:ext cx="96" cy="144"/>
            </a:xfrm>
            <a:prstGeom prst="line">
              <a:avLst/>
            </a:prstGeom>
            <a:noFill/>
            <a:ln w="9525">
              <a:solidFill>
                <a:schemeClr val="tx1"/>
              </a:solidFill>
              <a:round/>
              <a:headEnd/>
              <a:tailEnd/>
            </a:ln>
          </p:spPr>
          <p:txBody>
            <a:bodyPr/>
            <a:lstStyle/>
            <a:p>
              <a:endParaRPr lang="en-US"/>
            </a:p>
          </p:txBody>
        </p:sp>
        <p:sp>
          <p:nvSpPr>
            <p:cNvPr id="33" name="Line 115"/>
            <p:cNvSpPr>
              <a:spLocks noChangeShapeType="1"/>
            </p:cNvSpPr>
            <p:nvPr/>
          </p:nvSpPr>
          <p:spPr bwMode="auto">
            <a:xfrm>
              <a:off x="4752" y="576"/>
              <a:ext cx="96" cy="144"/>
            </a:xfrm>
            <a:prstGeom prst="line">
              <a:avLst/>
            </a:prstGeom>
            <a:noFill/>
            <a:ln w="9525">
              <a:solidFill>
                <a:schemeClr val="tx1"/>
              </a:solidFill>
              <a:round/>
              <a:headEnd/>
              <a:tailEnd/>
            </a:ln>
          </p:spPr>
          <p:txBody>
            <a:bodyPr/>
            <a:lstStyle/>
            <a:p>
              <a:endParaRPr lang="en-US"/>
            </a:p>
          </p:txBody>
        </p:sp>
      </p:grpSp>
      <p:sp>
        <p:nvSpPr>
          <p:cNvPr id="34" name="Oval 33"/>
          <p:cNvSpPr/>
          <p:nvPr/>
        </p:nvSpPr>
        <p:spPr>
          <a:xfrm>
            <a:off x="4800607" y="3853543"/>
            <a:ext cx="119742" cy="1197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Line 84"/>
          <p:cNvSpPr>
            <a:spLocks noChangeShapeType="1"/>
          </p:cNvSpPr>
          <p:nvPr/>
        </p:nvSpPr>
        <p:spPr bwMode="auto">
          <a:xfrm>
            <a:off x="6179066" y="1678439"/>
            <a:ext cx="962025" cy="2283959"/>
          </a:xfrm>
          <a:prstGeom prst="line">
            <a:avLst/>
          </a:prstGeom>
          <a:noFill/>
          <a:ln w="25400">
            <a:solidFill>
              <a:schemeClr val="tx1"/>
            </a:solidFill>
            <a:round/>
            <a:headEnd/>
            <a:tailEnd/>
          </a:ln>
        </p:spPr>
        <p:txBody>
          <a:bodyPr/>
          <a:lstStyle/>
          <a:p>
            <a:endParaRPr lang="en-US"/>
          </a:p>
        </p:txBody>
      </p:sp>
      <p:sp>
        <p:nvSpPr>
          <p:cNvPr id="36" name="Line 85"/>
          <p:cNvSpPr>
            <a:spLocks noChangeShapeType="1"/>
          </p:cNvSpPr>
          <p:nvPr/>
        </p:nvSpPr>
        <p:spPr bwMode="auto">
          <a:xfrm flipH="1">
            <a:off x="7151976" y="1678439"/>
            <a:ext cx="1008290" cy="2273073"/>
          </a:xfrm>
          <a:prstGeom prst="line">
            <a:avLst/>
          </a:prstGeom>
          <a:noFill/>
          <a:ln w="25400">
            <a:solidFill>
              <a:schemeClr val="tx1"/>
            </a:solidFill>
            <a:round/>
            <a:headEnd/>
            <a:tailEnd/>
          </a:ln>
        </p:spPr>
        <p:txBody>
          <a:bodyPr/>
          <a:lstStyle/>
          <a:p>
            <a:endParaRPr lang="en-US"/>
          </a:p>
        </p:txBody>
      </p:sp>
      <p:sp>
        <p:nvSpPr>
          <p:cNvPr id="37" name="Line 86"/>
          <p:cNvSpPr>
            <a:spLocks noChangeShapeType="1"/>
          </p:cNvSpPr>
          <p:nvPr/>
        </p:nvSpPr>
        <p:spPr bwMode="auto">
          <a:xfrm>
            <a:off x="6483866" y="2897639"/>
            <a:ext cx="646339" cy="1053873"/>
          </a:xfrm>
          <a:prstGeom prst="line">
            <a:avLst/>
          </a:prstGeom>
          <a:noFill/>
          <a:ln w="25400">
            <a:solidFill>
              <a:schemeClr val="tx1"/>
            </a:solidFill>
            <a:round/>
            <a:headEnd/>
            <a:tailEnd/>
          </a:ln>
        </p:spPr>
        <p:txBody>
          <a:bodyPr/>
          <a:lstStyle/>
          <a:p>
            <a:endParaRPr lang="en-US"/>
          </a:p>
        </p:txBody>
      </p:sp>
      <p:sp>
        <p:nvSpPr>
          <p:cNvPr id="38" name="Line 87"/>
          <p:cNvSpPr>
            <a:spLocks noChangeShapeType="1"/>
          </p:cNvSpPr>
          <p:nvPr/>
        </p:nvSpPr>
        <p:spPr bwMode="auto">
          <a:xfrm flipV="1">
            <a:off x="7162863" y="2897639"/>
            <a:ext cx="692603" cy="1053873"/>
          </a:xfrm>
          <a:prstGeom prst="line">
            <a:avLst/>
          </a:prstGeom>
          <a:noFill/>
          <a:ln w="25400">
            <a:solidFill>
              <a:schemeClr val="tx1"/>
            </a:solidFill>
            <a:round/>
            <a:headEnd/>
            <a:tailEnd/>
          </a:ln>
        </p:spPr>
        <p:txBody>
          <a:bodyPr/>
          <a:lstStyle/>
          <a:p>
            <a:endParaRPr lang="en-US"/>
          </a:p>
        </p:txBody>
      </p:sp>
      <p:sp>
        <p:nvSpPr>
          <p:cNvPr id="39" name="Oval 38"/>
          <p:cNvSpPr/>
          <p:nvPr/>
        </p:nvSpPr>
        <p:spPr>
          <a:xfrm>
            <a:off x="7086663" y="3875311"/>
            <a:ext cx="119742" cy="1197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p:cNvCxnSpPr/>
          <p:nvPr/>
        </p:nvCxnSpPr>
        <p:spPr>
          <a:xfrm>
            <a:off x="4876808" y="3940617"/>
            <a:ext cx="2231571" cy="1588"/>
          </a:xfrm>
          <a:prstGeom prst="straightConnector1">
            <a:avLst/>
          </a:prstGeom>
          <a:ln w="476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8" name="Picture 5"/>
          <p:cNvPicPr>
            <a:picLocks noChangeAspect="1" noChangeArrowheads="1"/>
          </p:cNvPicPr>
          <p:nvPr/>
        </p:nvPicPr>
        <p:blipFill>
          <a:blip r:embed="rId2" cstate="print"/>
          <a:srcRect/>
          <a:stretch>
            <a:fillRect/>
          </a:stretch>
        </p:blipFill>
        <p:spPr bwMode="auto">
          <a:xfrm>
            <a:off x="7036188" y="4007341"/>
            <a:ext cx="246360" cy="338745"/>
          </a:xfrm>
          <a:prstGeom prst="rect">
            <a:avLst/>
          </a:prstGeom>
          <a:noFill/>
          <a:ln w="9525">
            <a:noFill/>
            <a:miter lim="800000"/>
            <a:headEnd/>
            <a:tailEnd/>
          </a:ln>
        </p:spPr>
      </p:pic>
      <p:pic>
        <p:nvPicPr>
          <p:cNvPr id="181250" name="Picture 2"/>
          <p:cNvPicPr>
            <a:picLocks noChangeAspect="1" noChangeArrowheads="1"/>
          </p:cNvPicPr>
          <p:nvPr/>
        </p:nvPicPr>
        <p:blipFill>
          <a:blip r:embed="rId3" cstate="print"/>
          <a:srcRect/>
          <a:stretch>
            <a:fillRect/>
          </a:stretch>
        </p:blipFill>
        <p:spPr bwMode="auto">
          <a:xfrm>
            <a:off x="2285472" y="4944273"/>
            <a:ext cx="1851628" cy="474656"/>
          </a:xfrm>
          <a:prstGeom prst="rect">
            <a:avLst/>
          </a:prstGeom>
          <a:noFill/>
          <a:ln w="9525">
            <a:noFill/>
            <a:miter lim="800000"/>
            <a:headEnd/>
            <a:tailEnd/>
          </a:ln>
        </p:spPr>
      </p:pic>
      <p:pic>
        <p:nvPicPr>
          <p:cNvPr id="181251" name="Picture 3"/>
          <p:cNvPicPr>
            <a:picLocks noChangeAspect="1" noChangeArrowheads="1"/>
          </p:cNvPicPr>
          <p:nvPr/>
        </p:nvPicPr>
        <p:blipFill>
          <a:blip r:embed="rId4" cstate="print"/>
          <a:srcRect/>
          <a:stretch>
            <a:fillRect/>
          </a:stretch>
        </p:blipFill>
        <p:spPr bwMode="auto">
          <a:xfrm>
            <a:off x="2449289" y="5510953"/>
            <a:ext cx="3200402" cy="516952"/>
          </a:xfrm>
          <a:prstGeom prst="rect">
            <a:avLst/>
          </a:prstGeom>
          <a:noFill/>
          <a:ln w="9525">
            <a:noFill/>
            <a:miter lim="800000"/>
            <a:headEnd/>
            <a:tailEnd/>
          </a:ln>
        </p:spPr>
      </p:pic>
      <p:pic>
        <p:nvPicPr>
          <p:cNvPr id="181252" name="Picture 4"/>
          <p:cNvPicPr>
            <a:picLocks noChangeAspect="1" noChangeArrowheads="1"/>
          </p:cNvPicPr>
          <p:nvPr/>
        </p:nvPicPr>
        <p:blipFill>
          <a:blip r:embed="rId5" cstate="print"/>
          <a:srcRect/>
          <a:stretch>
            <a:fillRect/>
          </a:stretch>
        </p:blipFill>
        <p:spPr bwMode="auto">
          <a:xfrm>
            <a:off x="6426215" y="4743390"/>
            <a:ext cx="3693854" cy="1616648"/>
          </a:xfrm>
          <a:prstGeom prst="rect">
            <a:avLst/>
          </a:prstGeom>
          <a:noFill/>
          <a:ln w="9525">
            <a:noFill/>
            <a:miter lim="800000"/>
            <a:headEnd/>
            <a:tailEnd/>
          </a:ln>
        </p:spPr>
      </p:pic>
    </p:spTree>
    <p:extLst>
      <p:ext uri="{BB962C8B-B14F-4D97-AF65-F5344CB8AC3E}">
        <p14:creationId xmlns:p14="http://schemas.microsoft.com/office/powerpoint/2010/main" val="215110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2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12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1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reeform 2"/>
          <p:cNvSpPr>
            <a:spLocks/>
          </p:cNvSpPr>
          <p:nvPr/>
        </p:nvSpPr>
        <p:spPr bwMode="auto">
          <a:xfrm>
            <a:off x="9392692" y="748862"/>
            <a:ext cx="1220787" cy="839788"/>
          </a:xfrm>
          <a:custGeom>
            <a:avLst/>
            <a:gdLst>
              <a:gd name="T0" fmla="*/ 2147483647 w 865"/>
              <a:gd name="T1" fmla="*/ 0 h 529"/>
              <a:gd name="T2" fmla="*/ 2147483647 w 865"/>
              <a:gd name="T3" fmla="*/ 2147483647 h 529"/>
              <a:gd name="T4" fmla="*/ 2147483647 w 865"/>
              <a:gd name="T5" fmla="*/ 2147483647 h 529"/>
              <a:gd name="T6" fmla="*/ 2147483647 w 865"/>
              <a:gd name="T7" fmla="*/ 2147483647 h 529"/>
              <a:gd name="T8" fmla="*/ 2147483647 w 865"/>
              <a:gd name="T9" fmla="*/ 2147483647 h 529"/>
              <a:gd name="T10" fmla="*/ 2147483647 w 865"/>
              <a:gd name="T11" fmla="*/ 2147483647 h 529"/>
              <a:gd name="T12" fmla="*/ 2147483647 w 865"/>
              <a:gd name="T13" fmla="*/ 2147483647 h 529"/>
              <a:gd name="T14" fmla="*/ 2147483647 w 865"/>
              <a:gd name="T15" fmla="*/ 2147483647 h 529"/>
              <a:gd name="T16" fmla="*/ 2147483647 w 865"/>
              <a:gd name="T17" fmla="*/ 2147483647 h 529"/>
              <a:gd name="T18" fmla="*/ 0 w 865"/>
              <a:gd name="T19" fmla="*/ 2147483647 h 529"/>
              <a:gd name="T20" fmla="*/ 0 w 865"/>
              <a:gd name="T21" fmla="*/ 2147483647 h 529"/>
              <a:gd name="T22" fmla="*/ 0 w 865"/>
              <a:gd name="T23" fmla="*/ 2147483647 h 529"/>
              <a:gd name="T24" fmla="*/ 2147483647 w 865"/>
              <a:gd name="T25" fmla="*/ 2147483647 h 529"/>
              <a:gd name="T26" fmla="*/ 2147483647 w 865"/>
              <a:gd name="T27" fmla="*/ 2147483647 h 529"/>
              <a:gd name="T28" fmla="*/ 2147483647 w 865"/>
              <a:gd name="T29" fmla="*/ 2147483647 h 529"/>
              <a:gd name="T30" fmla="*/ 2147483647 w 865"/>
              <a:gd name="T31" fmla="*/ 2147483647 h 529"/>
              <a:gd name="T32" fmla="*/ 2147483647 w 865"/>
              <a:gd name="T33" fmla="*/ 2147483647 h 529"/>
              <a:gd name="T34" fmla="*/ 2147483647 w 865"/>
              <a:gd name="T35" fmla="*/ 2147483647 h 529"/>
              <a:gd name="T36" fmla="*/ 2147483647 w 865"/>
              <a:gd name="T37" fmla="*/ 2147483647 h 529"/>
              <a:gd name="T38" fmla="*/ 2147483647 w 865"/>
              <a:gd name="T39" fmla="*/ 2147483647 h 529"/>
              <a:gd name="T40" fmla="*/ 2147483647 w 865"/>
              <a:gd name="T41" fmla="*/ 2147483647 h 529"/>
              <a:gd name="T42" fmla="*/ 2147483647 w 865"/>
              <a:gd name="T43" fmla="*/ 2147483647 h 529"/>
              <a:gd name="T44" fmla="*/ 2147483647 w 865"/>
              <a:gd name="T45" fmla="*/ 2147483647 h 529"/>
              <a:gd name="T46" fmla="*/ 2147483647 w 865"/>
              <a:gd name="T47" fmla="*/ 2147483647 h 529"/>
              <a:gd name="T48" fmla="*/ 2147483647 w 865"/>
              <a:gd name="T49" fmla="*/ 2147483647 h 529"/>
              <a:gd name="T50" fmla="*/ 2147483647 w 865"/>
              <a:gd name="T51" fmla="*/ 2147483647 h 529"/>
              <a:gd name="T52" fmla="*/ 2147483647 w 865"/>
              <a:gd name="T53" fmla="*/ 2147483647 h 529"/>
              <a:gd name="T54" fmla="*/ 2147483647 w 865"/>
              <a:gd name="T55" fmla="*/ 2147483647 h 529"/>
              <a:gd name="T56" fmla="*/ 2147483647 w 865"/>
              <a:gd name="T57" fmla="*/ 2147483647 h 529"/>
              <a:gd name="T58" fmla="*/ 2147483647 w 865"/>
              <a:gd name="T59" fmla="*/ 2147483647 h 529"/>
              <a:gd name="T60" fmla="*/ 2147483647 w 865"/>
              <a:gd name="T61" fmla="*/ 2147483647 h 529"/>
              <a:gd name="T62" fmla="*/ 2147483647 w 865"/>
              <a:gd name="T63" fmla="*/ 2147483647 h 529"/>
              <a:gd name="T64" fmla="*/ 2147483647 w 865"/>
              <a:gd name="T65" fmla="*/ 2147483647 h 529"/>
              <a:gd name="T66" fmla="*/ 2147483647 w 865"/>
              <a:gd name="T67" fmla="*/ 2147483647 h 529"/>
              <a:gd name="T68" fmla="*/ 2147483647 w 865"/>
              <a:gd name="T69" fmla="*/ 2147483647 h 529"/>
              <a:gd name="T70" fmla="*/ 2147483647 w 865"/>
              <a:gd name="T71" fmla="*/ 2147483647 h 529"/>
              <a:gd name="T72" fmla="*/ 2147483647 w 865"/>
              <a:gd name="T73" fmla="*/ 2147483647 h 529"/>
              <a:gd name="T74" fmla="*/ 2147483647 w 865"/>
              <a:gd name="T75" fmla="*/ 2147483647 h 529"/>
              <a:gd name="T76" fmla="*/ 2147483647 w 865"/>
              <a:gd name="T77" fmla="*/ 2147483647 h 529"/>
              <a:gd name="T78" fmla="*/ 2147483647 w 865"/>
              <a:gd name="T79" fmla="*/ 0 h 5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29"/>
              <a:gd name="T122" fmla="*/ 865 w 865"/>
              <a:gd name="T123" fmla="*/ 529 h 5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29">
                <a:moveTo>
                  <a:pt x="84" y="0"/>
                </a:moveTo>
                <a:lnTo>
                  <a:pt x="72" y="24"/>
                </a:lnTo>
                <a:lnTo>
                  <a:pt x="72" y="48"/>
                </a:lnTo>
                <a:lnTo>
                  <a:pt x="48" y="72"/>
                </a:lnTo>
                <a:lnTo>
                  <a:pt x="36" y="96"/>
                </a:lnTo>
                <a:lnTo>
                  <a:pt x="36" y="120"/>
                </a:lnTo>
                <a:lnTo>
                  <a:pt x="36" y="144"/>
                </a:lnTo>
                <a:lnTo>
                  <a:pt x="24" y="168"/>
                </a:lnTo>
                <a:lnTo>
                  <a:pt x="12" y="192"/>
                </a:lnTo>
                <a:lnTo>
                  <a:pt x="0" y="216"/>
                </a:lnTo>
                <a:lnTo>
                  <a:pt x="0" y="240"/>
                </a:lnTo>
                <a:lnTo>
                  <a:pt x="0" y="264"/>
                </a:lnTo>
                <a:lnTo>
                  <a:pt x="12" y="288"/>
                </a:lnTo>
                <a:lnTo>
                  <a:pt x="12" y="312"/>
                </a:lnTo>
                <a:lnTo>
                  <a:pt x="24" y="336"/>
                </a:lnTo>
                <a:lnTo>
                  <a:pt x="24" y="360"/>
                </a:lnTo>
                <a:lnTo>
                  <a:pt x="36" y="384"/>
                </a:lnTo>
                <a:lnTo>
                  <a:pt x="36" y="408"/>
                </a:lnTo>
                <a:lnTo>
                  <a:pt x="48" y="432"/>
                </a:lnTo>
                <a:lnTo>
                  <a:pt x="60" y="456"/>
                </a:lnTo>
                <a:lnTo>
                  <a:pt x="852" y="528"/>
                </a:lnTo>
                <a:lnTo>
                  <a:pt x="804" y="480"/>
                </a:lnTo>
                <a:lnTo>
                  <a:pt x="792" y="456"/>
                </a:lnTo>
                <a:lnTo>
                  <a:pt x="780" y="420"/>
                </a:lnTo>
                <a:lnTo>
                  <a:pt x="768" y="396"/>
                </a:lnTo>
                <a:lnTo>
                  <a:pt x="756" y="372"/>
                </a:lnTo>
                <a:lnTo>
                  <a:pt x="744" y="348"/>
                </a:lnTo>
                <a:lnTo>
                  <a:pt x="744" y="324"/>
                </a:lnTo>
                <a:lnTo>
                  <a:pt x="744" y="288"/>
                </a:lnTo>
                <a:lnTo>
                  <a:pt x="744" y="264"/>
                </a:lnTo>
                <a:lnTo>
                  <a:pt x="744" y="240"/>
                </a:lnTo>
                <a:lnTo>
                  <a:pt x="768" y="216"/>
                </a:lnTo>
                <a:lnTo>
                  <a:pt x="768" y="192"/>
                </a:lnTo>
                <a:lnTo>
                  <a:pt x="780" y="168"/>
                </a:lnTo>
                <a:lnTo>
                  <a:pt x="804" y="156"/>
                </a:lnTo>
                <a:lnTo>
                  <a:pt x="804" y="132"/>
                </a:lnTo>
                <a:lnTo>
                  <a:pt x="828" y="108"/>
                </a:lnTo>
                <a:lnTo>
                  <a:pt x="852" y="96"/>
                </a:lnTo>
                <a:lnTo>
                  <a:pt x="864" y="72"/>
                </a:lnTo>
                <a:lnTo>
                  <a:pt x="84" y="0"/>
                </a:lnTo>
              </a:path>
            </a:pathLst>
          </a:custGeom>
          <a:gradFill rotWithShape="0">
            <a:gsLst>
              <a:gs pos="0">
                <a:srgbClr val="012501"/>
              </a:gs>
              <a:gs pos="100000">
                <a:srgbClr val="037C03"/>
              </a:gs>
            </a:gsLst>
            <a:lin ang="18900000" scaled="1"/>
          </a:gradFill>
          <a:ln w="9525" cap="rnd">
            <a:noFill/>
            <a:round/>
            <a:headEnd/>
            <a:tailEnd/>
          </a:ln>
        </p:spPr>
        <p:txBody>
          <a:bodyPr/>
          <a:lstStyle/>
          <a:p>
            <a:pPr eaLnBrk="0" hangingPunct="0"/>
            <a:endParaRPr lang="en-US"/>
          </a:p>
        </p:txBody>
      </p:sp>
      <p:sp>
        <p:nvSpPr>
          <p:cNvPr id="28675" name="Line 3"/>
          <p:cNvSpPr>
            <a:spLocks noChangeShapeType="1"/>
          </p:cNvSpPr>
          <p:nvPr/>
        </p:nvSpPr>
        <p:spPr bwMode="auto">
          <a:xfrm>
            <a:off x="6801891" y="4101662"/>
            <a:ext cx="3251200" cy="18288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676" name="Line 4"/>
          <p:cNvSpPr>
            <a:spLocks noChangeShapeType="1"/>
          </p:cNvSpPr>
          <p:nvPr/>
        </p:nvSpPr>
        <p:spPr bwMode="auto">
          <a:xfrm flipV="1">
            <a:off x="8122691" y="1053662"/>
            <a:ext cx="1795462" cy="17716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677" name="Freeform 5"/>
          <p:cNvSpPr>
            <a:spLocks/>
          </p:cNvSpPr>
          <p:nvPr/>
        </p:nvSpPr>
        <p:spPr bwMode="auto">
          <a:xfrm>
            <a:off x="6733628" y="1510862"/>
            <a:ext cx="1695450" cy="1601788"/>
          </a:xfrm>
          <a:custGeom>
            <a:avLst/>
            <a:gdLst>
              <a:gd name="T0" fmla="*/ 2147483647 w 1201"/>
              <a:gd name="T1" fmla="*/ 2147483647 h 1009"/>
              <a:gd name="T2" fmla="*/ 2147483647 w 1201"/>
              <a:gd name="T3" fmla="*/ 2147483647 h 1009"/>
              <a:gd name="T4" fmla="*/ 2147483647 w 1201"/>
              <a:gd name="T5" fmla="*/ 2147483647 h 1009"/>
              <a:gd name="T6" fmla="*/ 0 w 1201"/>
              <a:gd name="T7" fmla="*/ 0 h 1009"/>
              <a:gd name="T8" fmla="*/ 2147483647 w 1201"/>
              <a:gd name="T9" fmla="*/ 2147483647 h 1009"/>
              <a:gd name="T10" fmla="*/ 0 60000 65536"/>
              <a:gd name="T11" fmla="*/ 0 60000 65536"/>
              <a:gd name="T12" fmla="*/ 0 60000 65536"/>
              <a:gd name="T13" fmla="*/ 0 60000 65536"/>
              <a:gd name="T14" fmla="*/ 0 60000 65536"/>
              <a:gd name="T15" fmla="*/ 0 w 1201"/>
              <a:gd name="T16" fmla="*/ 0 h 1009"/>
              <a:gd name="T17" fmla="*/ 1201 w 1201"/>
              <a:gd name="T18" fmla="*/ 1009 h 1009"/>
            </a:gdLst>
            <a:ahLst/>
            <a:cxnLst>
              <a:cxn ang="T10">
                <a:pos x="T0" y="T1"/>
              </a:cxn>
              <a:cxn ang="T11">
                <a:pos x="T2" y="T3"/>
              </a:cxn>
              <a:cxn ang="T12">
                <a:pos x="T4" y="T5"/>
              </a:cxn>
              <a:cxn ang="T13">
                <a:pos x="T6" y="T7"/>
              </a:cxn>
              <a:cxn ang="T14">
                <a:pos x="T8" y="T9"/>
              </a:cxn>
            </a:cxnLst>
            <a:rect l="T15" t="T16" r="T17" b="T18"/>
            <a:pathLst>
              <a:path w="1201" h="1009">
                <a:moveTo>
                  <a:pt x="336" y="576"/>
                </a:moveTo>
                <a:lnTo>
                  <a:pt x="1200" y="1008"/>
                </a:lnTo>
                <a:lnTo>
                  <a:pt x="864" y="432"/>
                </a:lnTo>
                <a:lnTo>
                  <a:pt x="0" y="0"/>
                </a:lnTo>
                <a:lnTo>
                  <a:pt x="336" y="576"/>
                </a:lnTo>
              </a:path>
            </a:pathLst>
          </a:custGeom>
          <a:solidFill>
            <a:srgbClr val="919191"/>
          </a:solidFill>
          <a:ln w="12700" cap="rnd">
            <a:solidFill>
              <a:schemeClr val="bg2"/>
            </a:solidFill>
            <a:round/>
            <a:headEnd/>
            <a:tailEnd/>
          </a:ln>
        </p:spPr>
        <p:txBody>
          <a:bodyPr/>
          <a:lstStyle/>
          <a:p>
            <a:pPr eaLnBrk="0" hangingPunct="0"/>
            <a:endParaRPr lang="en-US"/>
          </a:p>
        </p:txBody>
      </p:sp>
      <p:sp>
        <p:nvSpPr>
          <p:cNvPr id="28678" name="Line 6"/>
          <p:cNvSpPr>
            <a:spLocks noChangeShapeType="1"/>
          </p:cNvSpPr>
          <p:nvPr/>
        </p:nvSpPr>
        <p:spPr bwMode="auto">
          <a:xfrm flipH="1" flipV="1">
            <a:off x="9918154" y="1053662"/>
            <a:ext cx="66675" cy="24384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679" name="Line 7"/>
          <p:cNvSpPr>
            <a:spLocks noChangeShapeType="1"/>
          </p:cNvSpPr>
          <p:nvPr/>
        </p:nvSpPr>
        <p:spPr bwMode="auto">
          <a:xfrm flipV="1">
            <a:off x="7444829" y="2806262"/>
            <a:ext cx="677863" cy="6667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680" name="Freeform 8"/>
          <p:cNvSpPr>
            <a:spLocks/>
          </p:cNvSpPr>
          <p:nvPr/>
        </p:nvSpPr>
        <p:spPr bwMode="auto">
          <a:xfrm>
            <a:off x="6598692" y="2282387"/>
            <a:ext cx="1220787" cy="2001838"/>
          </a:xfrm>
          <a:custGeom>
            <a:avLst/>
            <a:gdLst>
              <a:gd name="T0" fmla="*/ 0 w 865"/>
              <a:gd name="T1" fmla="*/ 2147483647 h 1261"/>
              <a:gd name="T2" fmla="*/ 2147483647 w 865"/>
              <a:gd name="T3" fmla="*/ 2147483647 h 1261"/>
              <a:gd name="T4" fmla="*/ 2147483647 w 865"/>
              <a:gd name="T5" fmla="*/ 2147483647 h 1261"/>
              <a:gd name="T6" fmla="*/ 0 w 865"/>
              <a:gd name="T7" fmla="*/ 0 h 1261"/>
              <a:gd name="T8" fmla="*/ 0 w 865"/>
              <a:gd name="T9" fmla="*/ 2147483647 h 1261"/>
              <a:gd name="T10" fmla="*/ 0 60000 65536"/>
              <a:gd name="T11" fmla="*/ 0 60000 65536"/>
              <a:gd name="T12" fmla="*/ 0 60000 65536"/>
              <a:gd name="T13" fmla="*/ 0 60000 65536"/>
              <a:gd name="T14" fmla="*/ 0 60000 65536"/>
              <a:gd name="T15" fmla="*/ 0 w 865"/>
              <a:gd name="T16" fmla="*/ 0 h 1261"/>
              <a:gd name="T17" fmla="*/ 865 w 865"/>
              <a:gd name="T18" fmla="*/ 1261 h 1261"/>
            </a:gdLst>
            <a:ahLst/>
            <a:cxnLst>
              <a:cxn ang="T10">
                <a:pos x="T0" y="T1"/>
              </a:cxn>
              <a:cxn ang="T11">
                <a:pos x="T2" y="T3"/>
              </a:cxn>
              <a:cxn ang="T12">
                <a:pos x="T4" y="T5"/>
              </a:cxn>
              <a:cxn ang="T13">
                <a:pos x="T6" y="T7"/>
              </a:cxn>
              <a:cxn ang="T14">
                <a:pos x="T8" y="T9"/>
              </a:cxn>
            </a:cxnLst>
            <a:rect l="T15" t="T16" r="T17" b="T18"/>
            <a:pathLst>
              <a:path w="865" h="1261">
                <a:moveTo>
                  <a:pt x="0" y="828"/>
                </a:moveTo>
                <a:lnTo>
                  <a:pt x="864" y="1260"/>
                </a:lnTo>
                <a:lnTo>
                  <a:pt x="864" y="414"/>
                </a:lnTo>
                <a:lnTo>
                  <a:pt x="0" y="0"/>
                </a:lnTo>
                <a:lnTo>
                  <a:pt x="0" y="828"/>
                </a:lnTo>
              </a:path>
            </a:pathLst>
          </a:custGeom>
          <a:solidFill>
            <a:srgbClr val="FEBF02"/>
          </a:solidFill>
          <a:ln w="12700" cap="rnd">
            <a:solidFill>
              <a:schemeClr val="bg2"/>
            </a:solidFill>
            <a:round/>
            <a:headEnd/>
            <a:tailEnd/>
          </a:ln>
        </p:spPr>
        <p:txBody>
          <a:bodyPr/>
          <a:lstStyle/>
          <a:p>
            <a:pPr eaLnBrk="0" hangingPunct="0"/>
            <a:endParaRPr lang="en-US"/>
          </a:p>
        </p:txBody>
      </p:sp>
      <p:sp>
        <p:nvSpPr>
          <p:cNvPr id="28681" name="Freeform 9"/>
          <p:cNvSpPr>
            <a:spLocks/>
          </p:cNvSpPr>
          <p:nvPr/>
        </p:nvSpPr>
        <p:spPr bwMode="auto">
          <a:xfrm>
            <a:off x="9511754" y="2806262"/>
            <a:ext cx="1558925" cy="1525588"/>
          </a:xfrm>
          <a:custGeom>
            <a:avLst/>
            <a:gdLst>
              <a:gd name="T0" fmla="*/ 0 w 1105"/>
              <a:gd name="T1" fmla="*/ 2147483647 h 961"/>
              <a:gd name="T2" fmla="*/ 0 w 1105"/>
              <a:gd name="T3" fmla="*/ 2147483647 h 961"/>
              <a:gd name="T4" fmla="*/ 2147483647 w 1105"/>
              <a:gd name="T5" fmla="*/ 2147483647 h 961"/>
              <a:gd name="T6" fmla="*/ 2147483647 w 1105"/>
              <a:gd name="T7" fmla="*/ 0 h 961"/>
              <a:gd name="T8" fmla="*/ 0 w 1105"/>
              <a:gd name="T9" fmla="*/ 2147483647 h 961"/>
              <a:gd name="T10" fmla="*/ 0 60000 65536"/>
              <a:gd name="T11" fmla="*/ 0 60000 65536"/>
              <a:gd name="T12" fmla="*/ 0 60000 65536"/>
              <a:gd name="T13" fmla="*/ 0 60000 65536"/>
              <a:gd name="T14" fmla="*/ 0 60000 65536"/>
              <a:gd name="T15" fmla="*/ 0 w 1105"/>
              <a:gd name="T16" fmla="*/ 0 h 961"/>
              <a:gd name="T17" fmla="*/ 1105 w 1105"/>
              <a:gd name="T18" fmla="*/ 961 h 961"/>
            </a:gdLst>
            <a:ahLst/>
            <a:cxnLst>
              <a:cxn ang="T10">
                <a:pos x="T0" y="T1"/>
              </a:cxn>
              <a:cxn ang="T11">
                <a:pos x="T2" y="T3"/>
              </a:cxn>
              <a:cxn ang="T12">
                <a:pos x="T4" y="T5"/>
              </a:cxn>
              <a:cxn ang="T13">
                <a:pos x="T6" y="T7"/>
              </a:cxn>
              <a:cxn ang="T14">
                <a:pos x="T8" y="T9"/>
              </a:cxn>
            </a:cxnLst>
            <a:rect l="T15" t="T16" r="T17" b="T18"/>
            <a:pathLst>
              <a:path w="1105" h="961">
                <a:moveTo>
                  <a:pt x="0" y="202"/>
                </a:moveTo>
                <a:lnTo>
                  <a:pt x="0" y="960"/>
                </a:lnTo>
                <a:lnTo>
                  <a:pt x="1104" y="758"/>
                </a:lnTo>
                <a:lnTo>
                  <a:pt x="1104" y="0"/>
                </a:lnTo>
                <a:lnTo>
                  <a:pt x="0" y="202"/>
                </a:lnTo>
              </a:path>
            </a:pathLst>
          </a:custGeom>
          <a:solidFill>
            <a:srgbClr val="919191"/>
          </a:solidFill>
          <a:ln w="12700" cap="rnd">
            <a:solidFill>
              <a:schemeClr val="bg2"/>
            </a:solidFill>
            <a:round/>
            <a:headEnd/>
            <a:tailEnd/>
          </a:ln>
        </p:spPr>
        <p:txBody>
          <a:bodyPr/>
          <a:lstStyle/>
          <a:p>
            <a:pPr eaLnBrk="0" hangingPunct="0"/>
            <a:endParaRPr lang="en-US"/>
          </a:p>
        </p:txBody>
      </p:sp>
      <p:sp>
        <p:nvSpPr>
          <p:cNvPr id="28682" name="Line 10"/>
          <p:cNvSpPr>
            <a:spLocks noChangeShapeType="1"/>
          </p:cNvSpPr>
          <p:nvPr/>
        </p:nvSpPr>
        <p:spPr bwMode="auto">
          <a:xfrm flipH="1" flipV="1">
            <a:off x="9984829" y="3492062"/>
            <a:ext cx="34925" cy="14287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683" name="Freeform 11"/>
          <p:cNvSpPr>
            <a:spLocks/>
          </p:cNvSpPr>
          <p:nvPr/>
        </p:nvSpPr>
        <p:spPr bwMode="auto">
          <a:xfrm>
            <a:off x="9714953" y="4000062"/>
            <a:ext cx="1220788" cy="2001838"/>
          </a:xfrm>
          <a:custGeom>
            <a:avLst/>
            <a:gdLst>
              <a:gd name="T0" fmla="*/ 0 w 865"/>
              <a:gd name="T1" fmla="*/ 2147483647 h 1261"/>
              <a:gd name="T2" fmla="*/ 2147483647 w 865"/>
              <a:gd name="T3" fmla="*/ 2147483647 h 1261"/>
              <a:gd name="T4" fmla="*/ 2147483647 w 865"/>
              <a:gd name="T5" fmla="*/ 2147483647 h 1261"/>
              <a:gd name="T6" fmla="*/ 0 w 865"/>
              <a:gd name="T7" fmla="*/ 0 h 1261"/>
              <a:gd name="T8" fmla="*/ 0 w 865"/>
              <a:gd name="T9" fmla="*/ 2147483647 h 1261"/>
              <a:gd name="T10" fmla="*/ 0 60000 65536"/>
              <a:gd name="T11" fmla="*/ 0 60000 65536"/>
              <a:gd name="T12" fmla="*/ 0 60000 65536"/>
              <a:gd name="T13" fmla="*/ 0 60000 65536"/>
              <a:gd name="T14" fmla="*/ 0 60000 65536"/>
              <a:gd name="T15" fmla="*/ 0 w 865"/>
              <a:gd name="T16" fmla="*/ 0 h 1261"/>
              <a:gd name="T17" fmla="*/ 865 w 865"/>
              <a:gd name="T18" fmla="*/ 1261 h 1261"/>
            </a:gdLst>
            <a:ahLst/>
            <a:cxnLst>
              <a:cxn ang="T10">
                <a:pos x="T0" y="T1"/>
              </a:cxn>
              <a:cxn ang="T11">
                <a:pos x="T2" y="T3"/>
              </a:cxn>
              <a:cxn ang="T12">
                <a:pos x="T4" y="T5"/>
              </a:cxn>
              <a:cxn ang="T13">
                <a:pos x="T6" y="T7"/>
              </a:cxn>
              <a:cxn ang="T14">
                <a:pos x="T8" y="T9"/>
              </a:cxn>
            </a:cxnLst>
            <a:rect l="T15" t="T16" r="T17" b="T18"/>
            <a:pathLst>
              <a:path w="865" h="1261">
                <a:moveTo>
                  <a:pt x="0" y="828"/>
                </a:moveTo>
                <a:lnTo>
                  <a:pt x="864" y="1260"/>
                </a:lnTo>
                <a:lnTo>
                  <a:pt x="864" y="414"/>
                </a:lnTo>
                <a:lnTo>
                  <a:pt x="0" y="0"/>
                </a:lnTo>
                <a:lnTo>
                  <a:pt x="0" y="828"/>
                </a:lnTo>
              </a:path>
            </a:pathLst>
          </a:custGeom>
          <a:solidFill>
            <a:srgbClr val="FEBF02"/>
          </a:solidFill>
          <a:ln w="12700" cap="rnd">
            <a:solidFill>
              <a:schemeClr val="bg2"/>
            </a:solidFill>
            <a:round/>
            <a:headEnd/>
            <a:tailEnd/>
          </a:ln>
        </p:spPr>
        <p:txBody>
          <a:bodyPr/>
          <a:lstStyle/>
          <a:p>
            <a:pPr eaLnBrk="0" hangingPunct="0"/>
            <a:endParaRPr lang="en-US"/>
          </a:p>
        </p:txBody>
      </p:sp>
      <p:sp>
        <p:nvSpPr>
          <p:cNvPr id="28684" name="Line 12"/>
          <p:cNvSpPr>
            <a:spLocks noChangeShapeType="1"/>
          </p:cNvSpPr>
          <p:nvPr/>
        </p:nvSpPr>
        <p:spPr bwMode="auto">
          <a:xfrm flipV="1">
            <a:off x="6801892" y="3473012"/>
            <a:ext cx="642937" cy="6286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685" name="Line 13"/>
          <p:cNvSpPr>
            <a:spLocks noChangeShapeType="1"/>
          </p:cNvSpPr>
          <p:nvPr/>
        </p:nvSpPr>
        <p:spPr bwMode="auto">
          <a:xfrm flipH="1" flipV="1">
            <a:off x="10019753" y="4920812"/>
            <a:ext cx="33338" cy="10096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686" name="Oval 16"/>
          <p:cNvSpPr>
            <a:spLocks noChangeArrowheads="1"/>
          </p:cNvSpPr>
          <p:nvPr/>
        </p:nvSpPr>
        <p:spPr bwMode="auto">
          <a:xfrm>
            <a:off x="9957841" y="3460312"/>
            <a:ext cx="55562" cy="63500"/>
          </a:xfrm>
          <a:prstGeom prst="ellipse">
            <a:avLst/>
          </a:prstGeom>
          <a:solidFill>
            <a:srgbClr val="037C03"/>
          </a:solidFill>
          <a:ln w="12700">
            <a:solidFill>
              <a:schemeClr val="bg2"/>
            </a:solidFill>
            <a:round/>
            <a:headEnd/>
            <a:tailEnd/>
          </a:ln>
        </p:spPr>
        <p:txBody>
          <a:bodyPr wrap="none" anchor="ctr"/>
          <a:lstStyle/>
          <a:p>
            <a:pPr eaLnBrk="0" hangingPunct="0"/>
            <a:endParaRPr lang="en-US"/>
          </a:p>
        </p:txBody>
      </p:sp>
      <p:sp>
        <p:nvSpPr>
          <p:cNvPr id="28687" name="Oval 17"/>
          <p:cNvSpPr>
            <a:spLocks noChangeArrowheads="1"/>
          </p:cNvSpPr>
          <p:nvPr/>
        </p:nvSpPr>
        <p:spPr bwMode="auto">
          <a:xfrm>
            <a:off x="8094116" y="2793562"/>
            <a:ext cx="57150" cy="63500"/>
          </a:xfrm>
          <a:prstGeom prst="ellipse">
            <a:avLst/>
          </a:prstGeom>
          <a:solidFill>
            <a:srgbClr val="037C03"/>
          </a:solidFill>
          <a:ln w="12700">
            <a:solidFill>
              <a:schemeClr val="bg2"/>
            </a:solidFill>
            <a:round/>
            <a:headEnd/>
            <a:tailEnd/>
          </a:ln>
        </p:spPr>
        <p:txBody>
          <a:bodyPr wrap="none" anchor="ctr"/>
          <a:lstStyle/>
          <a:p>
            <a:pPr eaLnBrk="0" hangingPunct="0"/>
            <a:endParaRPr lang="en-US"/>
          </a:p>
        </p:txBody>
      </p:sp>
      <p:sp>
        <p:nvSpPr>
          <p:cNvPr id="28688" name="Freeform 18"/>
          <p:cNvSpPr>
            <a:spLocks/>
          </p:cNvSpPr>
          <p:nvPr/>
        </p:nvSpPr>
        <p:spPr bwMode="auto">
          <a:xfrm>
            <a:off x="6444703" y="4052450"/>
            <a:ext cx="393700" cy="387350"/>
          </a:xfrm>
          <a:custGeom>
            <a:avLst/>
            <a:gdLst>
              <a:gd name="T0" fmla="*/ 0 w 279"/>
              <a:gd name="T1" fmla="*/ 2147483647 h 244"/>
              <a:gd name="T2" fmla="*/ 2147483647 w 279"/>
              <a:gd name="T3" fmla="*/ 2147483647 h 244"/>
              <a:gd name="T4" fmla="*/ 2147483647 w 279"/>
              <a:gd name="T5" fmla="*/ 0 h 244"/>
              <a:gd name="T6" fmla="*/ 2147483647 w 279"/>
              <a:gd name="T7" fmla="*/ 2147483647 h 244"/>
              <a:gd name="T8" fmla="*/ 2147483647 w 279"/>
              <a:gd name="T9" fmla="*/ 2147483647 h 244"/>
              <a:gd name="T10" fmla="*/ 2147483647 w 279"/>
              <a:gd name="T11" fmla="*/ 2147483647 h 244"/>
              <a:gd name="T12" fmla="*/ 2147483647 w 279"/>
              <a:gd name="T13" fmla="*/ 2147483647 h 244"/>
              <a:gd name="T14" fmla="*/ 2147483647 w 279"/>
              <a:gd name="T15" fmla="*/ 2147483647 h 244"/>
              <a:gd name="T16" fmla="*/ 2147483647 w 279"/>
              <a:gd name="T17" fmla="*/ 2147483647 h 244"/>
              <a:gd name="T18" fmla="*/ 2147483647 w 279"/>
              <a:gd name="T19" fmla="*/ 2147483647 h 244"/>
              <a:gd name="T20" fmla="*/ 2147483647 w 279"/>
              <a:gd name="T21" fmla="*/ 2147483647 h 244"/>
              <a:gd name="T22" fmla="*/ 2147483647 w 279"/>
              <a:gd name="T23" fmla="*/ 2147483647 h 244"/>
              <a:gd name="T24" fmla="*/ 2147483647 w 279"/>
              <a:gd name="T25" fmla="*/ 2147483647 h 244"/>
              <a:gd name="T26" fmla="*/ 2147483647 w 279"/>
              <a:gd name="T27" fmla="*/ 2147483647 h 244"/>
              <a:gd name="T28" fmla="*/ 2147483647 w 279"/>
              <a:gd name="T29" fmla="*/ 2147483647 h 244"/>
              <a:gd name="T30" fmla="*/ 2147483647 w 279"/>
              <a:gd name="T31" fmla="*/ 2147483647 h 244"/>
              <a:gd name="T32" fmla="*/ 2147483647 w 279"/>
              <a:gd name="T33" fmla="*/ 2147483647 h 244"/>
              <a:gd name="T34" fmla="*/ 2147483647 w 279"/>
              <a:gd name="T35" fmla="*/ 2147483647 h 244"/>
              <a:gd name="T36" fmla="*/ 2147483647 w 279"/>
              <a:gd name="T37" fmla="*/ 2147483647 h 244"/>
              <a:gd name="T38" fmla="*/ 2147483647 w 279"/>
              <a:gd name="T39" fmla="*/ 2147483647 h 244"/>
              <a:gd name="T40" fmla="*/ 2147483647 w 279"/>
              <a:gd name="T41" fmla="*/ 2147483647 h 244"/>
              <a:gd name="T42" fmla="*/ 2147483647 w 279"/>
              <a:gd name="T43" fmla="*/ 2147483647 h 244"/>
              <a:gd name="T44" fmla="*/ 2147483647 w 279"/>
              <a:gd name="T45" fmla="*/ 2147483647 h 244"/>
              <a:gd name="T46" fmla="*/ 2147483647 w 279"/>
              <a:gd name="T47" fmla="*/ 2147483647 h 244"/>
              <a:gd name="T48" fmla="*/ 2147483647 w 279"/>
              <a:gd name="T49" fmla="*/ 2147483647 h 244"/>
              <a:gd name="T50" fmla="*/ 2147483647 w 279"/>
              <a:gd name="T51" fmla="*/ 2147483647 h 244"/>
              <a:gd name="T52" fmla="*/ 2147483647 w 279"/>
              <a:gd name="T53" fmla="*/ 2147483647 h 244"/>
              <a:gd name="T54" fmla="*/ 2147483647 w 279"/>
              <a:gd name="T55" fmla="*/ 2147483647 h 244"/>
              <a:gd name="T56" fmla="*/ 2147483647 w 279"/>
              <a:gd name="T57" fmla="*/ 2147483647 h 244"/>
              <a:gd name="T58" fmla="*/ 2147483647 w 279"/>
              <a:gd name="T59" fmla="*/ 2147483647 h 244"/>
              <a:gd name="T60" fmla="*/ 2147483647 w 279"/>
              <a:gd name="T61" fmla="*/ 2147483647 h 244"/>
              <a:gd name="T62" fmla="*/ 2147483647 w 279"/>
              <a:gd name="T63" fmla="*/ 2147483647 h 244"/>
              <a:gd name="T64" fmla="*/ 2147483647 w 279"/>
              <a:gd name="T65" fmla="*/ 2147483647 h 244"/>
              <a:gd name="T66" fmla="*/ 2147483647 w 279"/>
              <a:gd name="T67" fmla="*/ 2147483647 h 244"/>
              <a:gd name="T68" fmla="*/ 2147483647 w 279"/>
              <a:gd name="T69" fmla="*/ 2147483647 h 244"/>
              <a:gd name="T70" fmla="*/ 2147483647 w 279"/>
              <a:gd name="T71" fmla="*/ 2147483647 h 244"/>
              <a:gd name="T72" fmla="*/ 2147483647 w 279"/>
              <a:gd name="T73" fmla="*/ 2147483647 h 244"/>
              <a:gd name="T74" fmla="*/ 2147483647 w 279"/>
              <a:gd name="T75" fmla="*/ 2147483647 h 244"/>
              <a:gd name="T76" fmla="*/ 2147483647 w 279"/>
              <a:gd name="T77" fmla="*/ 2147483647 h 244"/>
              <a:gd name="T78" fmla="*/ 2147483647 w 279"/>
              <a:gd name="T79" fmla="*/ 2147483647 h 244"/>
              <a:gd name="T80" fmla="*/ 2147483647 w 279"/>
              <a:gd name="T81" fmla="*/ 2147483647 h 244"/>
              <a:gd name="T82" fmla="*/ 2147483647 w 279"/>
              <a:gd name="T83" fmla="*/ 2147483647 h 244"/>
              <a:gd name="T84" fmla="*/ 2147483647 w 279"/>
              <a:gd name="T85" fmla="*/ 2147483647 h 244"/>
              <a:gd name="T86" fmla="*/ 2147483647 w 279"/>
              <a:gd name="T87" fmla="*/ 2147483647 h 244"/>
              <a:gd name="T88" fmla="*/ 2147483647 w 279"/>
              <a:gd name="T89" fmla="*/ 2147483647 h 244"/>
              <a:gd name="T90" fmla="*/ 2147483647 w 279"/>
              <a:gd name="T91" fmla="*/ 2147483647 h 244"/>
              <a:gd name="T92" fmla="*/ 2147483647 w 279"/>
              <a:gd name="T93" fmla="*/ 2147483647 h 244"/>
              <a:gd name="T94" fmla="*/ 2147483647 w 279"/>
              <a:gd name="T95" fmla="*/ 2147483647 h 244"/>
              <a:gd name="T96" fmla="*/ 2147483647 w 279"/>
              <a:gd name="T97" fmla="*/ 2147483647 h 244"/>
              <a:gd name="T98" fmla="*/ 0 w 279"/>
              <a:gd name="T99" fmla="*/ 2147483647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244"/>
              <a:gd name="T152" fmla="*/ 279 w 279"/>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244">
                <a:moveTo>
                  <a:pt x="0" y="243"/>
                </a:moveTo>
                <a:lnTo>
                  <a:pt x="148" y="1"/>
                </a:lnTo>
                <a:lnTo>
                  <a:pt x="160" y="0"/>
                </a:lnTo>
                <a:lnTo>
                  <a:pt x="167" y="3"/>
                </a:lnTo>
                <a:lnTo>
                  <a:pt x="168" y="6"/>
                </a:lnTo>
                <a:lnTo>
                  <a:pt x="173" y="5"/>
                </a:lnTo>
                <a:lnTo>
                  <a:pt x="177" y="9"/>
                </a:lnTo>
                <a:lnTo>
                  <a:pt x="182" y="7"/>
                </a:lnTo>
                <a:lnTo>
                  <a:pt x="184" y="12"/>
                </a:lnTo>
                <a:lnTo>
                  <a:pt x="190" y="13"/>
                </a:lnTo>
                <a:lnTo>
                  <a:pt x="196" y="14"/>
                </a:lnTo>
                <a:lnTo>
                  <a:pt x="201" y="15"/>
                </a:lnTo>
                <a:lnTo>
                  <a:pt x="205" y="19"/>
                </a:lnTo>
                <a:lnTo>
                  <a:pt x="210" y="20"/>
                </a:lnTo>
                <a:lnTo>
                  <a:pt x="215" y="23"/>
                </a:lnTo>
                <a:lnTo>
                  <a:pt x="222" y="25"/>
                </a:lnTo>
                <a:lnTo>
                  <a:pt x="226" y="29"/>
                </a:lnTo>
                <a:lnTo>
                  <a:pt x="229" y="32"/>
                </a:lnTo>
                <a:lnTo>
                  <a:pt x="231" y="36"/>
                </a:lnTo>
                <a:lnTo>
                  <a:pt x="235" y="39"/>
                </a:lnTo>
                <a:lnTo>
                  <a:pt x="238" y="45"/>
                </a:lnTo>
                <a:lnTo>
                  <a:pt x="242" y="46"/>
                </a:lnTo>
                <a:lnTo>
                  <a:pt x="248" y="55"/>
                </a:lnTo>
                <a:lnTo>
                  <a:pt x="249" y="58"/>
                </a:lnTo>
                <a:lnTo>
                  <a:pt x="255" y="63"/>
                </a:lnTo>
                <a:lnTo>
                  <a:pt x="256" y="67"/>
                </a:lnTo>
                <a:lnTo>
                  <a:pt x="261" y="71"/>
                </a:lnTo>
                <a:lnTo>
                  <a:pt x="261" y="75"/>
                </a:lnTo>
                <a:lnTo>
                  <a:pt x="264" y="81"/>
                </a:lnTo>
                <a:lnTo>
                  <a:pt x="264" y="86"/>
                </a:lnTo>
                <a:lnTo>
                  <a:pt x="266" y="90"/>
                </a:lnTo>
                <a:lnTo>
                  <a:pt x="266" y="95"/>
                </a:lnTo>
                <a:lnTo>
                  <a:pt x="268" y="99"/>
                </a:lnTo>
                <a:lnTo>
                  <a:pt x="267" y="103"/>
                </a:lnTo>
                <a:lnTo>
                  <a:pt x="268" y="109"/>
                </a:lnTo>
                <a:lnTo>
                  <a:pt x="269" y="113"/>
                </a:lnTo>
                <a:lnTo>
                  <a:pt x="273" y="119"/>
                </a:lnTo>
                <a:lnTo>
                  <a:pt x="274" y="124"/>
                </a:lnTo>
                <a:lnTo>
                  <a:pt x="275" y="128"/>
                </a:lnTo>
                <a:lnTo>
                  <a:pt x="276" y="134"/>
                </a:lnTo>
                <a:lnTo>
                  <a:pt x="277" y="138"/>
                </a:lnTo>
                <a:lnTo>
                  <a:pt x="277" y="143"/>
                </a:lnTo>
                <a:lnTo>
                  <a:pt x="277" y="147"/>
                </a:lnTo>
                <a:lnTo>
                  <a:pt x="274" y="153"/>
                </a:lnTo>
                <a:lnTo>
                  <a:pt x="276" y="156"/>
                </a:lnTo>
                <a:lnTo>
                  <a:pt x="277" y="162"/>
                </a:lnTo>
                <a:lnTo>
                  <a:pt x="278" y="167"/>
                </a:lnTo>
                <a:lnTo>
                  <a:pt x="275" y="172"/>
                </a:lnTo>
                <a:lnTo>
                  <a:pt x="271" y="181"/>
                </a:lnTo>
                <a:lnTo>
                  <a:pt x="0" y="243"/>
                </a:lnTo>
              </a:path>
            </a:pathLst>
          </a:custGeom>
          <a:noFill/>
          <a:ln w="9525" cap="rnd">
            <a:noFill/>
            <a:round/>
            <a:headEnd/>
            <a:tailEnd/>
          </a:ln>
        </p:spPr>
        <p:txBody>
          <a:bodyPr/>
          <a:lstStyle/>
          <a:p>
            <a:pPr eaLnBrk="0" hangingPunct="0"/>
            <a:endParaRPr lang="en-US"/>
          </a:p>
        </p:txBody>
      </p:sp>
      <p:sp>
        <p:nvSpPr>
          <p:cNvPr id="28689" name="Arc 19"/>
          <p:cNvSpPr>
            <a:spLocks/>
          </p:cNvSpPr>
          <p:nvPr/>
        </p:nvSpPr>
        <p:spPr bwMode="auto">
          <a:xfrm rot="720000">
            <a:off x="6644728" y="4068326"/>
            <a:ext cx="211138" cy="236537"/>
          </a:xfrm>
          <a:custGeom>
            <a:avLst/>
            <a:gdLst>
              <a:gd name="T0" fmla="*/ 0 w 21745"/>
              <a:gd name="T1" fmla="*/ 0 h 21600"/>
              <a:gd name="T2" fmla="*/ 1876695861 w 21745"/>
              <a:gd name="T3" fmla="*/ 2147483647 h 21600"/>
              <a:gd name="T4" fmla="*/ 12514760 w 21745"/>
              <a:gd name="T5" fmla="*/ 2147483647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pPr eaLnBrk="0" hangingPunct="0"/>
            <a:endParaRPr lang="en-US"/>
          </a:p>
        </p:txBody>
      </p:sp>
      <p:sp>
        <p:nvSpPr>
          <p:cNvPr id="28690" name="Line 20"/>
          <p:cNvSpPr>
            <a:spLocks noChangeShapeType="1"/>
          </p:cNvSpPr>
          <p:nvPr/>
        </p:nvSpPr>
        <p:spPr bwMode="auto">
          <a:xfrm flipH="1">
            <a:off x="6444704" y="3887350"/>
            <a:ext cx="303213" cy="550862"/>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8691" name="Oval 21"/>
          <p:cNvSpPr>
            <a:spLocks noChangeArrowheads="1"/>
          </p:cNvSpPr>
          <p:nvPr/>
        </p:nvSpPr>
        <p:spPr bwMode="auto">
          <a:xfrm rot="-1860000">
            <a:off x="6722516" y="4073087"/>
            <a:ext cx="100012" cy="198438"/>
          </a:xfrm>
          <a:prstGeom prst="ellipse">
            <a:avLst/>
          </a:prstGeom>
          <a:solidFill>
            <a:schemeClr val="tx1"/>
          </a:solidFill>
          <a:ln w="12700">
            <a:solidFill>
              <a:schemeClr val="tx1"/>
            </a:solidFill>
            <a:round/>
            <a:headEnd/>
            <a:tailEnd/>
          </a:ln>
        </p:spPr>
        <p:txBody>
          <a:bodyPr wrap="none" anchor="ctr"/>
          <a:lstStyle/>
          <a:p>
            <a:pPr eaLnBrk="0" hangingPunct="0"/>
            <a:endParaRPr lang="en-US"/>
          </a:p>
        </p:txBody>
      </p:sp>
      <p:sp>
        <p:nvSpPr>
          <p:cNvPr id="28692" name="Line 22"/>
          <p:cNvSpPr>
            <a:spLocks noChangeShapeType="1"/>
          </p:cNvSpPr>
          <p:nvPr/>
        </p:nvSpPr>
        <p:spPr bwMode="auto">
          <a:xfrm flipV="1">
            <a:off x="6444704" y="4293750"/>
            <a:ext cx="555625" cy="144462"/>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8693" name="Freeform 23"/>
          <p:cNvSpPr>
            <a:spLocks/>
          </p:cNvSpPr>
          <p:nvPr/>
        </p:nvSpPr>
        <p:spPr bwMode="auto">
          <a:xfrm>
            <a:off x="9695903" y="5881250"/>
            <a:ext cx="393700" cy="387350"/>
          </a:xfrm>
          <a:custGeom>
            <a:avLst/>
            <a:gdLst>
              <a:gd name="T0" fmla="*/ 0 w 279"/>
              <a:gd name="T1" fmla="*/ 2147483647 h 244"/>
              <a:gd name="T2" fmla="*/ 2147483647 w 279"/>
              <a:gd name="T3" fmla="*/ 2147483647 h 244"/>
              <a:gd name="T4" fmla="*/ 2147483647 w 279"/>
              <a:gd name="T5" fmla="*/ 0 h 244"/>
              <a:gd name="T6" fmla="*/ 2147483647 w 279"/>
              <a:gd name="T7" fmla="*/ 2147483647 h 244"/>
              <a:gd name="T8" fmla="*/ 2147483647 w 279"/>
              <a:gd name="T9" fmla="*/ 2147483647 h 244"/>
              <a:gd name="T10" fmla="*/ 2147483647 w 279"/>
              <a:gd name="T11" fmla="*/ 2147483647 h 244"/>
              <a:gd name="T12" fmla="*/ 2147483647 w 279"/>
              <a:gd name="T13" fmla="*/ 2147483647 h 244"/>
              <a:gd name="T14" fmla="*/ 2147483647 w 279"/>
              <a:gd name="T15" fmla="*/ 2147483647 h 244"/>
              <a:gd name="T16" fmla="*/ 2147483647 w 279"/>
              <a:gd name="T17" fmla="*/ 2147483647 h 244"/>
              <a:gd name="T18" fmla="*/ 2147483647 w 279"/>
              <a:gd name="T19" fmla="*/ 2147483647 h 244"/>
              <a:gd name="T20" fmla="*/ 2147483647 w 279"/>
              <a:gd name="T21" fmla="*/ 2147483647 h 244"/>
              <a:gd name="T22" fmla="*/ 2147483647 w 279"/>
              <a:gd name="T23" fmla="*/ 2147483647 h 244"/>
              <a:gd name="T24" fmla="*/ 2147483647 w 279"/>
              <a:gd name="T25" fmla="*/ 2147483647 h 244"/>
              <a:gd name="T26" fmla="*/ 2147483647 w 279"/>
              <a:gd name="T27" fmla="*/ 2147483647 h 244"/>
              <a:gd name="T28" fmla="*/ 2147483647 w 279"/>
              <a:gd name="T29" fmla="*/ 2147483647 h 244"/>
              <a:gd name="T30" fmla="*/ 2147483647 w 279"/>
              <a:gd name="T31" fmla="*/ 2147483647 h 244"/>
              <a:gd name="T32" fmla="*/ 2147483647 w 279"/>
              <a:gd name="T33" fmla="*/ 2147483647 h 244"/>
              <a:gd name="T34" fmla="*/ 2147483647 w 279"/>
              <a:gd name="T35" fmla="*/ 2147483647 h 244"/>
              <a:gd name="T36" fmla="*/ 2147483647 w 279"/>
              <a:gd name="T37" fmla="*/ 2147483647 h 244"/>
              <a:gd name="T38" fmla="*/ 2147483647 w 279"/>
              <a:gd name="T39" fmla="*/ 2147483647 h 244"/>
              <a:gd name="T40" fmla="*/ 2147483647 w 279"/>
              <a:gd name="T41" fmla="*/ 2147483647 h 244"/>
              <a:gd name="T42" fmla="*/ 2147483647 w 279"/>
              <a:gd name="T43" fmla="*/ 2147483647 h 244"/>
              <a:gd name="T44" fmla="*/ 2147483647 w 279"/>
              <a:gd name="T45" fmla="*/ 2147483647 h 244"/>
              <a:gd name="T46" fmla="*/ 2147483647 w 279"/>
              <a:gd name="T47" fmla="*/ 2147483647 h 244"/>
              <a:gd name="T48" fmla="*/ 2147483647 w 279"/>
              <a:gd name="T49" fmla="*/ 2147483647 h 244"/>
              <a:gd name="T50" fmla="*/ 2147483647 w 279"/>
              <a:gd name="T51" fmla="*/ 2147483647 h 244"/>
              <a:gd name="T52" fmla="*/ 2147483647 w 279"/>
              <a:gd name="T53" fmla="*/ 2147483647 h 244"/>
              <a:gd name="T54" fmla="*/ 2147483647 w 279"/>
              <a:gd name="T55" fmla="*/ 2147483647 h 244"/>
              <a:gd name="T56" fmla="*/ 2147483647 w 279"/>
              <a:gd name="T57" fmla="*/ 2147483647 h 244"/>
              <a:gd name="T58" fmla="*/ 2147483647 w 279"/>
              <a:gd name="T59" fmla="*/ 2147483647 h 244"/>
              <a:gd name="T60" fmla="*/ 2147483647 w 279"/>
              <a:gd name="T61" fmla="*/ 2147483647 h 244"/>
              <a:gd name="T62" fmla="*/ 2147483647 w 279"/>
              <a:gd name="T63" fmla="*/ 2147483647 h 244"/>
              <a:gd name="T64" fmla="*/ 2147483647 w 279"/>
              <a:gd name="T65" fmla="*/ 2147483647 h 244"/>
              <a:gd name="T66" fmla="*/ 2147483647 w 279"/>
              <a:gd name="T67" fmla="*/ 2147483647 h 244"/>
              <a:gd name="T68" fmla="*/ 2147483647 w 279"/>
              <a:gd name="T69" fmla="*/ 2147483647 h 244"/>
              <a:gd name="T70" fmla="*/ 2147483647 w 279"/>
              <a:gd name="T71" fmla="*/ 2147483647 h 244"/>
              <a:gd name="T72" fmla="*/ 2147483647 w 279"/>
              <a:gd name="T73" fmla="*/ 2147483647 h 244"/>
              <a:gd name="T74" fmla="*/ 2147483647 w 279"/>
              <a:gd name="T75" fmla="*/ 2147483647 h 244"/>
              <a:gd name="T76" fmla="*/ 2147483647 w 279"/>
              <a:gd name="T77" fmla="*/ 2147483647 h 244"/>
              <a:gd name="T78" fmla="*/ 2147483647 w 279"/>
              <a:gd name="T79" fmla="*/ 2147483647 h 244"/>
              <a:gd name="T80" fmla="*/ 2147483647 w 279"/>
              <a:gd name="T81" fmla="*/ 2147483647 h 244"/>
              <a:gd name="T82" fmla="*/ 2147483647 w 279"/>
              <a:gd name="T83" fmla="*/ 2147483647 h 244"/>
              <a:gd name="T84" fmla="*/ 2147483647 w 279"/>
              <a:gd name="T85" fmla="*/ 2147483647 h 244"/>
              <a:gd name="T86" fmla="*/ 2147483647 w 279"/>
              <a:gd name="T87" fmla="*/ 2147483647 h 244"/>
              <a:gd name="T88" fmla="*/ 2147483647 w 279"/>
              <a:gd name="T89" fmla="*/ 2147483647 h 244"/>
              <a:gd name="T90" fmla="*/ 2147483647 w 279"/>
              <a:gd name="T91" fmla="*/ 2147483647 h 244"/>
              <a:gd name="T92" fmla="*/ 2147483647 w 279"/>
              <a:gd name="T93" fmla="*/ 2147483647 h 244"/>
              <a:gd name="T94" fmla="*/ 2147483647 w 279"/>
              <a:gd name="T95" fmla="*/ 2147483647 h 244"/>
              <a:gd name="T96" fmla="*/ 2147483647 w 279"/>
              <a:gd name="T97" fmla="*/ 2147483647 h 244"/>
              <a:gd name="T98" fmla="*/ 0 w 279"/>
              <a:gd name="T99" fmla="*/ 2147483647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244"/>
              <a:gd name="T152" fmla="*/ 279 w 279"/>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244">
                <a:moveTo>
                  <a:pt x="0" y="243"/>
                </a:moveTo>
                <a:lnTo>
                  <a:pt x="148" y="1"/>
                </a:lnTo>
                <a:lnTo>
                  <a:pt x="160" y="0"/>
                </a:lnTo>
                <a:lnTo>
                  <a:pt x="167" y="3"/>
                </a:lnTo>
                <a:lnTo>
                  <a:pt x="168" y="6"/>
                </a:lnTo>
                <a:lnTo>
                  <a:pt x="173" y="5"/>
                </a:lnTo>
                <a:lnTo>
                  <a:pt x="177" y="9"/>
                </a:lnTo>
                <a:lnTo>
                  <a:pt x="182" y="7"/>
                </a:lnTo>
                <a:lnTo>
                  <a:pt x="184" y="12"/>
                </a:lnTo>
                <a:lnTo>
                  <a:pt x="190" y="13"/>
                </a:lnTo>
                <a:lnTo>
                  <a:pt x="196" y="14"/>
                </a:lnTo>
                <a:lnTo>
                  <a:pt x="201" y="15"/>
                </a:lnTo>
                <a:lnTo>
                  <a:pt x="205" y="19"/>
                </a:lnTo>
                <a:lnTo>
                  <a:pt x="210" y="20"/>
                </a:lnTo>
                <a:lnTo>
                  <a:pt x="215" y="23"/>
                </a:lnTo>
                <a:lnTo>
                  <a:pt x="222" y="25"/>
                </a:lnTo>
                <a:lnTo>
                  <a:pt x="226" y="29"/>
                </a:lnTo>
                <a:lnTo>
                  <a:pt x="229" y="32"/>
                </a:lnTo>
                <a:lnTo>
                  <a:pt x="231" y="36"/>
                </a:lnTo>
                <a:lnTo>
                  <a:pt x="235" y="39"/>
                </a:lnTo>
                <a:lnTo>
                  <a:pt x="238" y="45"/>
                </a:lnTo>
                <a:lnTo>
                  <a:pt x="242" y="46"/>
                </a:lnTo>
                <a:lnTo>
                  <a:pt x="248" y="55"/>
                </a:lnTo>
                <a:lnTo>
                  <a:pt x="249" y="58"/>
                </a:lnTo>
                <a:lnTo>
                  <a:pt x="255" y="63"/>
                </a:lnTo>
                <a:lnTo>
                  <a:pt x="256" y="67"/>
                </a:lnTo>
                <a:lnTo>
                  <a:pt x="261" y="71"/>
                </a:lnTo>
                <a:lnTo>
                  <a:pt x="261" y="75"/>
                </a:lnTo>
                <a:lnTo>
                  <a:pt x="264" y="81"/>
                </a:lnTo>
                <a:lnTo>
                  <a:pt x="264" y="86"/>
                </a:lnTo>
                <a:lnTo>
                  <a:pt x="266" y="90"/>
                </a:lnTo>
                <a:lnTo>
                  <a:pt x="266" y="95"/>
                </a:lnTo>
                <a:lnTo>
                  <a:pt x="268" y="99"/>
                </a:lnTo>
                <a:lnTo>
                  <a:pt x="267" y="103"/>
                </a:lnTo>
                <a:lnTo>
                  <a:pt x="268" y="109"/>
                </a:lnTo>
                <a:lnTo>
                  <a:pt x="269" y="113"/>
                </a:lnTo>
                <a:lnTo>
                  <a:pt x="273" y="119"/>
                </a:lnTo>
                <a:lnTo>
                  <a:pt x="274" y="124"/>
                </a:lnTo>
                <a:lnTo>
                  <a:pt x="275" y="128"/>
                </a:lnTo>
                <a:lnTo>
                  <a:pt x="276" y="134"/>
                </a:lnTo>
                <a:lnTo>
                  <a:pt x="277" y="138"/>
                </a:lnTo>
                <a:lnTo>
                  <a:pt x="277" y="143"/>
                </a:lnTo>
                <a:lnTo>
                  <a:pt x="277" y="147"/>
                </a:lnTo>
                <a:lnTo>
                  <a:pt x="274" y="153"/>
                </a:lnTo>
                <a:lnTo>
                  <a:pt x="276" y="156"/>
                </a:lnTo>
                <a:lnTo>
                  <a:pt x="277" y="162"/>
                </a:lnTo>
                <a:lnTo>
                  <a:pt x="278" y="167"/>
                </a:lnTo>
                <a:lnTo>
                  <a:pt x="275" y="172"/>
                </a:lnTo>
                <a:lnTo>
                  <a:pt x="271" y="181"/>
                </a:lnTo>
                <a:lnTo>
                  <a:pt x="0" y="243"/>
                </a:lnTo>
              </a:path>
            </a:pathLst>
          </a:custGeom>
          <a:noFill/>
          <a:ln w="9525" cap="rnd">
            <a:noFill/>
            <a:round/>
            <a:headEnd/>
            <a:tailEnd/>
          </a:ln>
        </p:spPr>
        <p:txBody>
          <a:bodyPr/>
          <a:lstStyle/>
          <a:p>
            <a:pPr eaLnBrk="0" hangingPunct="0"/>
            <a:endParaRPr lang="en-US"/>
          </a:p>
        </p:txBody>
      </p:sp>
      <p:sp>
        <p:nvSpPr>
          <p:cNvPr id="28694" name="Arc 24"/>
          <p:cNvSpPr>
            <a:spLocks/>
          </p:cNvSpPr>
          <p:nvPr/>
        </p:nvSpPr>
        <p:spPr bwMode="auto">
          <a:xfrm rot="720000">
            <a:off x="9895928" y="5897126"/>
            <a:ext cx="211138" cy="236537"/>
          </a:xfrm>
          <a:custGeom>
            <a:avLst/>
            <a:gdLst>
              <a:gd name="T0" fmla="*/ 0 w 21745"/>
              <a:gd name="T1" fmla="*/ 0 h 21600"/>
              <a:gd name="T2" fmla="*/ 1876695861 w 21745"/>
              <a:gd name="T3" fmla="*/ 2147483647 h 21600"/>
              <a:gd name="T4" fmla="*/ 12514760 w 21745"/>
              <a:gd name="T5" fmla="*/ 2147483647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pPr eaLnBrk="0" hangingPunct="0"/>
            <a:endParaRPr lang="en-US"/>
          </a:p>
        </p:txBody>
      </p:sp>
      <p:sp>
        <p:nvSpPr>
          <p:cNvPr id="28695" name="Line 25"/>
          <p:cNvSpPr>
            <a:spLocks noChangeShapeType="1"/>
          </p:cNvSpPr>
          <p:nvPr/>
        </p:nvSpPr>
        <p:spPr bwMode="auto">
          <a:xfrm flipH="1">
            <a:off x="9695904" y="5716150"/>
            <a:ext cx="303213" cy="550862"/>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8696" name="Oval 26"/>
          <p:cNvSpPr>
            <a:spLocks noChangeArrowheads="1"/>
          </p:cNvSpPr>
          <p:nvPr/>
        </p:nvSpPr>
        <p:spPr bwMode="auto">
          <a:xfrm rot="-1860000">
            <a:off x="9973716" y="5901887"/>
            <a:ext cx="100012" cy="198438"/>
          </a:xfrm>
          <a:prstGeom prst="ellipse">
            <a:avLst/>
          </a:prstGeom>
          <a:solidFill>
            <a:schemeClr val="tx1"/>
          </a:solidFill>
          <a:ln w="12700">
            <a:solidFill>
              <a:schemeClr val="tx1"/>
            </a:solidFill>
            <a:round/>
            <a:headEnd/>
            <a:tailEnd/>
          </a:ln>
        </p:spPr>
        <p:txBody>
          <a:bodyPr wrap="none" anchor="ctr"/>
          <a:lstStyle/>
          <a:p>
            <a:pPr eaLnBrk="0" hangingPunct="0"/>
            <a:endParaRPr lang="en-US"/>
          </a:p>
        </p:txBody>
      </p:sp>
      <p:sp>
        <p:nvSpPr>
          <p:cNvPr id="28697" name="Line 27"/>
          <p:cNvSpPr>
            <a:spLocks noChangeShapeType="1"/>
          </p:cNvSpPr>
          <p:nvPr/>
        </p:nvSpPr>
        <p:spPr bwMode="auto">
          <a:xfrm flipV="1">
            <a:off x="9695904" y="6122550"/>
            <a:ext cx="555625" cy="144462"/>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416797" name="Rectangle 29"/>
          <p:cNvSpPr>
            <a:spLocks noGrp="1" noChangeArrowheads="1"/>
          </p:cNvSpPr>
          <p:nvPr>
            <p:ph idx="1"/>
          </p:nvPr>
        </p:nvSpPr>
        <p:spPr>
          <a:xfrm>
            <a:off x="377242" y="1367757"/>
            <a:ext cx="5299110" cy="4903335"/>
          </a:xfrm>
        </p:spPr>
        <p:txBody>
          <a:bodyPr>
            <a:normAutofit/>
          </a:bodyPr>
          <a:lstStyle/>
          <a:p>
            <a:r>
              <a:rPr lang="en-US" sz="2400" dirty="0" err="1"/>
              <a:t>reproject</a:t>
            </a:r>
            <a:r>
              <a:rPr lang="en-US" sz="2400" dirty="0"/>
              <a:t> image planes onto a common plane parallel to the line between optical centers</a:t>
            </a:r>
          </a:p>
          <a:p>
            <a:r>
              <a:rPr lang="en-US" sz="2400" dirty="0"/>
              <a:t>pixel motion is horizontal after this transformation</a:t>
            </a:r>
          </a:p>
          <a:p>
            <a:r>
              <a:rPr lang="en-US" sz="2400" dirty="0"/>
              <a:t>two </a:t>
            </a:r>
            <a:r>
              <a:rPr lang="en-US" sz="2400" dirty="0" err="1"/>
              <a:t>homographies</a:t>
            </a:r>
            <a:r>
              <a:rPr lang="en-US" sz="2400" dirty="0"/>
              <a:t> (3x3 transform), one for each input image reprojection</a:t>
            </a:r>
          </a:p>
          <a:p>
            <a:r>
              <a:rPr lang="en-US" sz="1600" dirty="0"/>
              <a:t>C. Loop and Z. Zhang. </a:t>
            </a:r>
            <a:r>
              <a:rPr lang="en-US" sz="1600" dirty="0">
                <a:hlinkClick r:id="rId3"/>
              </a:rPr>
              <a:t>Computing Rectifying Homographies for Stereo Vision</a:t>
            </a:r>
            <a:r>
              <a:rPr lang="en-US" sz="1600" dirty="0"/>
              <a:t>. IEEE Conf. Computer Vision and Pattern Recognition, 1999.</a:t>
            </a:r>
          </a:p>
        </p:txBody>
      </p:sp>
      <p:sp>
        <p:nvSpPr>
          <p:cNvPr id="28698" name="Rectangle 28"/>
          <p:cNvSpPr>
            <a:spLocks noGrp="1" noChangeArrowheads="1"/>
          </p:cNvSpPr>
          <p:nvPr>
            <p:ph type="title"/>
          </p:nvPr>
        </p:nvSpPr>
        <p:spPr/>
        <p:txBody>
          <a:bodyPr/>
          <a:lstStyle/>
          <a:p>
            <a:r>
              <a:rPr lang="en-US" dirty="0"/>
              <a:t>Stereo image rectification</a:t>
            </a:r>
          </a:p>
        </p:txBody>
      </p:sp>
      <p:sp>
        <p:nvSpPr>
          <p:cNvPr id="28700" name="Line 35"/>
          <p:cNvSpPr>
            <a:spLocks noChangeShapeType="1"/>
          </p:cNvSpPr>
          <p:nvPr/>
        </p:nvSpPr>
        <p:spPr bwMode="auto">
          <a:xfrm>
            <a:off x="7827417" y="2949138"/>
            <a:ext cx="1893887" cy="1046163"/>
          </a:xfrm>
          <a:prstGeom prst="line">
            <a:avLst/>
          </a:prstGeom>
          <a:noFill/>
          <a:ln w="12700">
            <a:solidFill>
              <a:schemeClr val="tx1"/>
            </a:solidFill>
            <a:prstDash val="dash"/>
            <a:round/>
            <a:headEnd/>
            <a:tailEnd/>
          </a:ln>
        </p:spPr>
        <p:txBody>
          <a:bodyPr/>
          <a:lstStyle/>
          <a:p>
            <a:endParaRPr lang="en-US"/>
          </a:p>
        </p:txBody>
      </p:sp>
      <p:sp>
        <p:nvSpPr>
          <p:cNvPr id="28701" name="Line 36"/>
          <p:cNvSpPr>
            <a:spLocks noChangeShapeType="1"/>
          </p:cNvSpPr>
          <p:nvPr/>
        </p:nvSpPr>
        <p:spPr bwMode="auto">
          <a:xfrm>
            <a:off x="7819478" y="4279463"/>
            <a:ext cx="1893888" cy="1046163"/>
          </a:xfrm>
          <a:prstGeom prst="line">
            <a:avLst/>
          </a:prstGeom>
          <a:noFill/>
          <a:ln w="12700">
            <a:solidFill>
              <a:schemeClr val="tx1"/>
            </a:solidFill>
            <a:prstDash val="dash"/>
            <a:round/>
            <a:headEnd/>
            <a:tailEnd/>
          </a:ln>
        </p:spPr>
        <p:txBody>
          <a:bodyPr/>
          <a:lstStyle/>
          <a:p>
            <a:endParaRPr lang="en-US"/>
          </a:p>
        </p:txBody>
      </p:sp>
      <p:sp>
        <p:nvSpPr>
          <p:cNvPr id="416798" name="Line 30"/>
          <p:cNvSpPr>
            <a:spLocks noChangeShapeType="1"/>
          </p:cNvSpPr>
          <p:nvPr/>
        </p:nvSpPr>
        <p:spPr bwMode="auto">
          <a:xfrm>
            <a:off x="6598692" y="2999937"/>
            <a:ext cx="1209675" cy="668338"/>
          </a:xfrm>
          <a:prstGeom prst="line">
            <a:avLst/>
          </a:prstGeom>
          <a:noFill/>
          <a:ln w="12700">
            <a:solidFill>
              <a:schemeClr val="tx1"/>
            </a:solidFill>
            <a:round/>
            <a:headEnd/>
            <a:tailEnd/>
          </a:ln>
        </p:spPr>
        <p:txBody>
          <a:bodyPr/>
          <a:lstStyle/>
          <a:p>
            <a:endParaRPr lang="en-US"/>
          </a:p>
        </p:txBody>
      </p:sp>
      <p:sp>
        <p:nvSpPr>
          <p:cNvPr id="416799" name="Line 31"/>
          <p:cNvSpPr>
            <a:spLocks noChangeShapeType="1"/>
          </p:cNvSpPr>
          <p:nvPr/>
        </p:nvSpPr>
        <p:spPr bwMode="auto">
          <a:xfrm>
            <a:off x="9730829" y="4746187"/>
            <a:ext cx="1209675" cy="668338"/>
          </a:xfrm>
          <a:prstGeom prst="line">
            <a:avLst/>
          </a:prstGeom>
          <a:noFill/>
          <a:ln w="12700">
            <a:solidFill>
              <a:schemeClr val="tx1"/>
            </a:solidFill>
            <a:round/>
            <a:headEnd/>
            <a:tailEnd/>
          </a:ln>
        </p:spPr>
        <p:txBody>
          <a:bodyPr/>
          <a:lstStyle/>
          <a:p>
            <a:endParaRPr lang="en-US"/>
          </a:p>
        </p:txBody>
      </p:sp>
      <p:sp>
        <p:nvSpPr>
          <p:cNvPr id="416806" name="Line 38"/>
          <p:cNvSpPr>
            <a:spLocks noChangeShapeType="1"/>
          </p:cNvSpPr>
          <p:nvPr/>
        </p:nvSpPr>
        <p:spPr bwMode="auto">
          <a:xfrm>
            <a:off x="7827417" y="3685738"/>
            <a:ext cx="1893887" cy="1046163"/>
          </a:xfrm>
          <a:prstGeom prst="line">
            <a:avLst/>
          </a:prstGeom>
          <a:noFill/>
          <a:ln w="12700">
            <a:solidFill>
              <a:schemeClr val="tx1"/>
            </a:solidFill>
            <a:prstDash val="dash"/>
            <a:round/>
            <a:headEnd/>
            <a:tailEnd/>
          </a:ln>
        </p:spPr>
        <p:txBody>
          <a:bodyPr/>
          <a:lstStyle/>
          <a:p>
            <a:endParaRPr lang="en-US"/>
          </a:p>
        </p:txBody>
      </p:sp>
      <p:sp>
        <p:nvSpPr>
          <p:cNvPr id="28705" name="Oval 14"/>
          <p:cNvSpPr>
            <a:spLocks noChangeArrowheads="1"/>
          </p:cNvSpPr>
          <p:nvPr/>
        </p:nvSpPr>
        <p:spPr bwMode="auto">
          <a:xfrm>
            <a:off x="9991178" y="4873187"/>
            <a:ext cx="57150" cy="63500"/>
          </a:xfrm>
          <a:prstGeom prst="ellipse">
            <a:avLst/>
          </a:prstGeom>
          <a:solidFill>
            <a:srgbClr val="037C03"/>
          </a:solidFill>
          <a:ln w="12700">
            <a:solidFill>
              <a:schemeClr val="bg2"/>
            </a:solidFill>
            <a:round/>
            <a:headEnd/>
            <a:tailEnd/>
          </a:ln>
        </p:spPr>
        <p:txBody>
          <a:bodyPr wrap="none" anchor="ctr"/>
          <a:lstStyle/>
          <a:p>
            <a:pPr eaLnBrk="0" hangingPunct="0"/>
            <a:endParaRPr lang="en-US"/>
          </a:p>
        </p:txBody>
      </p:sp>
      <p:sp>
        <p:nvSpPr>
          <p:cNvPr id="28706" name="Oval 15"/>
          <p:cNvSpPr>
            <a:spLocks noChangeArrowheads="1"/>
          </p:cNvSpPr>
          <p:nvPr/>
        </p:nvSpPr>
        <p:spPr bwMode="auto">
          <a:xfrm>
            <a:off x="7416253" y="3441262"/>
            <a:ext cx="57150" cy="63500"/>
          </a:xfrm>
          <a:prstGeom prst="ellipse">
            <a:avLst/>
          </a:prstGeom>
          <a:solidFill>
            <a:srgbClr val="037C03"/>
          </a:solidFill>
          <a:ln w="12700">
            <a:solidFill>
              <a:schemeClr val="bg2"/>
            </a:solidFill>
            <a:round/>
            <a:headEnd/>
            <a:tailEnd/>
          </a:ln>
        </p:spPr>
        <p:txBody>
          <a:bodyPr wrap="none" anchor="ctr"/>
          <a:lstStyle/>
          <a:p>
            <a:pPr eaLnBrk="0" hangingPunct="0"/>
            <a:endParaRPr lang="en-US"/>
          </a:p>
        </p:txBody>
      </p:sp>
    </p:spTree>
    <p:extLst>
      <p:ext uri="{BB962C8B-B14F-4D97-AF65-F5344CB8AC3E}">
        <p14:creationId xmlns:p14="http://schemas.microsoft.com/office/powerpoint/2010/main" val="121061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6797">
                                            <p:txEl>
                                              <p:pRg st="0" end="0"/>
                                            </p:txEl>
                                          </p:spTgt>
                                        </p:tgtEl>
                                        <p:attrNameLst>
                                          <p:attrName>style.visibility</p:attrName>
                                        </p:attrNameLst>
                                      </p:cBhvr>
                                      <p:to>
                                        <p:strVal val="visible"/>
                                      </p:to>
                                    </p:set>
                                    <p:animEffect transition="in" filter="fade">
                                      <p:cBhvr>
                                        <p:cTn id="7" dur="500"/>
                                        <p:tgtEl>
                                          <p:spTgt spid="4167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6798"/>
                                        </p:tgtEl>
                                        <p:attrNameLst>
                                          <p:attrName>style.visibility</p:attrName>
                                        </p:attrNameLst>
                                      </p:cBhvr>
                                      <p:to>
                                        <p:strVal val="visible"/>
                                      </p:to>
                                    </p:set>
                                    <p:animEffect transition="in" filter="fade">
                                      <p:cBhvr>
                                        <p:cTn id="12" dur="500"/>
                                        <p:tgtEl>
                                          <p:spTgt spid="416798"/>
                                        </p:tgtEl>
                                      </p:cBhvr>
                                    </p:animEffect>
                                  </p:childTnLst>
                                </p:cTn>
                              </p:par>
                              <p:par>
                                <p:cTn id="13" presetID="22" presetClass="entr" presetSubtype="1" fill="hold" grpId="0" nodeType="withEffect">
                                  <p:stCondLst>
                                    <p:cond delay="500"/>
                                  </p:stCondLst>
                                  <p:childTnLst>
                                    <p:set>
                                      <p:cBhvr>
                                        <p:cTn id="14" dur="1" fill="hold">
                                          <p:stCondLst>
                                            <p:cond delay="0"/>
                                          </p:stCondLst>
                                        </p:cTn>
                                        <p:tgtEl>
                                          <p:spTgt spid="416806"/>
                                        </p:tgtEl>
                                        <p:attrNameLst>
                                          <p:attrName>style.visibility</p:attrName>
                                        </p:attrNameLst>
                                      </p:cBhvr>
                                      <p:to>
                                        <p:strVal val="visible"/>
                                      </p:to>
                                    </p:set>
                                    <p:animEffect transition="in" filter="wipe(up)">
                                      <p:cBhvr>
                                        <p:cTn id="15" dur="500"/>
                                        <p:tgtEl>
                                          <p:spTgt spid="416806"/>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416799"/>
                                        </p:tgtEl>
                                        <p:attrNameLst>
                                          <p:attrName>style.visibility</p:attrName>
                                        </p:attrNameLst>
                                      </p:cBhvr>
                                      <p:to>
                                        <p:strVal val="visible"/>
                                      </p:to>
                                    </p:set>
                                    <p:animEffect transition="in" filter="fade">
                                      <p:cBhvr>
                                        <p:cTn id="18" dur="500"/>
                                        <p:tgtEl>
                                          <p:spTgt spid="41679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16797">
                                            <p:txEl>
                                              <p:pRg st="1" end="1"/>
                                            </p:txEl>
                                          </p:spTgt>
                                        </p:tgtEl>
                                        <p:attrNameLst>
                                          <p:attrName>style.visibility</p:attrName>
                                        </p:attrNameLst>
                                      </p:cBhvr>
                                      <p:to>
                                        <p:strVal val="visible"/>
                                      </p:to>
                                    </p:set>
                                    <p:animEffect transition="in" filter="fade">
                                      <p:cBhvr>
                                        <p:cTn id="23" dur="500"/>
                                        <p:tgtEl>
                                          <p:spTgt spid="41679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16797">
                                            <p:txEl>
                                              <p:pRg st="2" end="2"/>
                                            </p:txEl>
                                          </p:spTgt>
                                        </p:tgtEl>
                                        <p:attrNameLst>
                                          <p:attrName>style.visibility</p:attrName>
                                        </p:attrNameLst>
                                      </p:cBhvr>
                                      <p:to>
                                        <p:strVal val="visible"/>
                                      </p:to>
                                    </p:set>
                                    <p:animEffect transition="in" filter="fade">
                                      <p:cBhvr>
                                        <p:cTn id="28" dur="500"/>
                                        <p:tgtEl>
                                          <p:spTgt spid="41679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16797">
                                            <p:txEl>
                                              <p:pRg st="3" end="3"/>
                                            </p:txEl>
                                          </p:spTgt>
                                        </p:tgtEl>
                                        <p:attrNameLst>
                                          <p:attrName>style.visibility</p:attrName>
                                        </p:attrNameLst>
                                      </p:cBhvr>
                                      <p:to>
                                        <p:strVal val="visible"/>
                                      </p:to>
                                    </p:set>
                                    <p:animEffect transition="in" filter="fade">
                                      <p:cBhvr>
                                        <p:cTn id="33" dur="500"/>
                                        <p:tgtEl>
                                          <p:spTgt spid="41679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798" grpId="0" animBg="1"/>
      <p:bldP spid="416799" grpId="0" animBg="1"/>
      <p:bldP spid="41680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600" y="76200"/>
            <a:ext cx="7289800" cy="2864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922" y="2848831"/>
            <a:ext cx="2970878" cy="523220"/>
          </a:xfrm>
          <a:prstGeom prst="rect">
            <a:avLst/>
          </a:prstGeom>
          <a:noFill/>
        </p:spPr>
        <p:txBody>
          <a:bodyPr wrap="none" rtlCol="0">
            <a:spAutoFit/>
          </a:bodyPr>
          <a:lstStyle/>
          <a:p>
            <a:r>
              <a:rPr lang="en-US" sz="2800" dirty="0"/>
              <a:t>Original stereo pair</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251" y="3476770"/>
            <a:ext cx="7162800" cy="3076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572001" y="5943600"/>
            <a:ext cx="2744213" cy="523220"/>
          </a:xfrm>
          <a:prstGeom prst="rect">
            <a:avLst/>
          </a:prstGeom>
          <a:noFill/>
        </p:spPr>
        <p:txBody>
          <a:bodyPr wrap="none" rtlCol="0">
            <a:spAutoFit/>
          </a:bodyPr>
          <a:lstStyle/>
          <a:p>
            <a:r>
              <a:rPr lang="en-US" sz="2800" dirty="0"/>
              <a:t>After rectification</a:t>
            </a:r>
          </a:p>
        </p:txBody>
      </p:sp>
    </p:spTree>
    <p:extLst>
      <p:ext uri="{BB962C8B-B14F-4D97-AF65-F5344CB8AC3E}">
        <p14:creationId xmlns:p14="http://schemas.microsoft.com/office/powerpoint/2010/main" val="3213404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F6330CD-5C4B-F44A-B592-64225F71B9A5}"/>
              </a:ext>
            </a:extLst>
          </p:cNvPr>
          <p:cNvSpPr>
            <a:spLocks noGrp="1"/>
          </p:cNvSpPr>
          <p:nvPr>
            <p:ph idx="1"/>
          </p:nvPr>
        </p:nvSpPr>
        <p:spPr/>
        <p:txBody>
          <a:bodyPr/>
          <a:lstStyle/>
          <a:p>
            <a:r>
              <a:rPr lang="en-US" dirty="0"/>
              <a:t>One algebraic form can have many geometric interpretations</a:t>
            </a:r>
          </a:p>
          <a:p>
            <a:r>
              <a:rPr lang="en-US" dirty="0"/>
              <a:t>Let’s review the algebra, and some of the geometry relevant for today…</a:t>
            </a:r>
          </a:p>
          <a:p>
            <a:endParaRPr lang="en-US" dirty="0"/>
          </a:p>
          <a:p>
            <a:pPr lvl="1"/>
            <a:endParaRPr lang="en-US" dirty="0"/>
          </a:p>
        </p:txBody>
      </p:sp>
      <p:sp>
        <p:nvSpPr>
          <p:cNvPr id="4" name="Title 3">
            <a:extLst>
              <a:ext uri="{FF2B5EF4-FFF2-40B4-BE49-F238E27FC236}">
                <a16:creationId xmlns:a16="http://schemas.microsoft.com/office/drawing/2014/main" id="{861A51DB-9F3D-904B-9D06-88C7D30B29F8}"/>
              </a:ext>
            </a:extLst>
          </p:cNvPr>
          <p:cNvSpPr>
            <a:spLocks noGrp="1"/>
          </p:cNvSpPr>
          <p:nvPr>
            <p:ph type="title"/>
          </p:nvPr>
        </p:nvSpPr>
        <p:spPr/>
        <p:txBody>
          <a:bodyPr/>
          <a:lstStyle/>
          <a:p>
            <a:r>
              <a:rPr lang="en-US" dirty="0"/>
              <a:t>The Many Meanings of Vectors and Cross Products</a:t>
            </a:r>
          </a:p>
        </p:txBody>
      </p:sp>
    </p:spTree>
    <p:extLst>
      <p:ext uri="{BB962C8B-B14F-4D97-AF65-F5344CB8AC3E}">
        <p14:creationId xmlns:p14="http://schemas.microsoft.com/office/powerpoint/2010/main" val="2898187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Relationship with </a:t>
            </a:r>
            <a:r>
              <a:rPr lang="en-US" dirty="0" err="1"/>
              <a:t>homography</a:t>
            </a:r>
            <a:r>
              <a:rPr lang="en-US" dirty="0"/>
              <a:t>?</a:t>
            </a:r>
          </a:p>
        </p:txBody>
      </p:sp>
      <p:pic>
        <p:nvPicPr>
          <p:cNvPr id="4" name="Picture 6"/>
          <p:cNvPicPr>
            <a:picLocks noChangeAspect="1" noChangeArrowheads="1"/>
          </p:cNvPicPr>
          <p:nvPr/>
        </p:nvPicPr>
        <p:blipFill>
          <a:blip r:embed="rId2" cstate="print"/>
          <a:srcRect/>
          <a:stretch>
            <a:fillRect/>
          </a:stretch>
        </p:blipFill>
        <p:spPr bwMode="auto">
          <a:xfrm>
            <a:off x="1905000" y="1524000"/>
            <a:ext cx="8450262" cy="3454400"/>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a:stretch>
            <a:fillRect/>
          </a:stretch>
        </p:blipFill>
        <p:spPr bwMode="auto">
          <a:xfrm>
            <a:off x="4238327" y="3978309"/>
            <a:ext cx="216878" cy="31066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7" name="Picture 5"/>
          <p:cNvPicPr>
            <a:picLocks noChangeAspect="1" noChangeArrowheads="1"/>
          </p:cNvPicPr>
          <p:nvPr/>
        </p:nvPicPr>
        <p:blipFill>
          <a:blip r:embed="rId4" cstate="print"/>
          <a:srcRect/>
          <a:stretch>
            <a:fillRect/>
          </a:stretch>
        </p:blipFill>
        <p:spPr bwMode="auto">
          <a:xfrm>
            <a:off x="5326063" y="3755571"/>
            <a:ext cx="234462" cy="304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8" name="TextBox 7"/>
          <p:cNvSpPr txBox="1"/>
          <p:nvPr/>
        </p:nvSpPr>
        <p:spPr>
          <a:xfrm>
            <a:off x="2366758" y="5029200"/>
            <a:ext cx="7539243" cy="400110"/>
          </a:xfrm>
          <a:prstGeom prst="rect">
            <a:avLst/>
          </a:prstGeom>
          <a:noFill/>
        </p:spPr>
        <p:txBody>
          <a:bodyPr wrap="none" rtlCol="0">
            <a:spAutoFit/>
          </a:bodyPr>
          <a:lstStyle/>
          <a:p>
            <a:r>
              <a:rPr lang="en-US" sz="2000" dirty="0"/>
              <a:t>Images taken from the same center of projection?  Use a </a:t>
            </a:r>
            <a:r>
              <a:rPr lang="en-US" sz="2000" dirty="0" err="1"/>
              <a:t>homography</a:t>
            </a:r>
            <a:r>
              <a:rPr lang="en-US" sz="2000" dirty="0"/>
              <a:t>!</a:t>
            </a:r>
          </a:p>
        </p:txBody>
      </p:sp>
    </p:spTree>
    <p:extLst>
      <p:ext uri="{BB962C8B-B14F-4D97-AF65-F5344CB8AC3E}">
        <p14:creationId xmlns:p14="http://schemas.microsoft.com/office/powerpoint/2010/main" val="524316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8507257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Estimating </a:t>
            </a:r>
            <a:r>
              <a:rPr lang="en-US" b="1" dirty="0"/>
              <a:t>F</a:t>
            </a:r>
          </a:p>
        </p:txBody>
      </p:sp>
      <p:sp>
        <p:nvSpPr>
          <p:cNvPr id="3" name="Content Placeholder 2"/>
          <p:cNvSpPr>
            <a:spLocks noGrp="1"/>
          </p:cNvSpPr>
          <p:nvPr>
            <p:ph idx="1"/>
          </p:nvPr>
        </p:nvSpPr>
        <p:spPr>
          <a:xfrm>
            <a:off x="1981200" y="4572001"/>
            <a:ext cx="8229600" cy="2239963"/>
          </a:xfrm>
        </p:spPr>
        <p:txBody>
          <a:bodyPr>
            <a:normAutofit/>
          </a:bodyPr>
          <a:lstStyle/>
          <a:p>
            <a:r>
              <a:rPr lang="en-US" dirty="0"/>
              <a:t>If we don’t know </a:t>
            </a:r>
            <a:r>
              <a:rPr lang="en-US" b="1" dirty="0"/>
              <a:t>K</a:t>
            </a:r>
            <a:r>
              <a:rPr lang="en-US" baseline="-25000" dirty="0"/>
              <a:t>1</a:t>
            </a:r>
            <a:r>
              <a:rPr lang="en-US" dirty="0"/>
              <a:t>, </a:t>
            </a:r>
            <a:r>
              <a:rPr lang="en-US" b="1" dirty="0"/>
              <a:t>K</a:t>
            </a:r>
            <a:r>
              <a:rPr lang="en-US" baseline="-25000" dirty="0"/>
              <a:t>2</a:t>
            </a:r>
            <a:r>
              <a:rPr lang="en-US" dirty="0"/>
              <a:t>, </a:t>
            </a:r>
            <a:r>
              <a:rPr lang="en-US" b="1" dirty="0"/>
              <a:t>R</a:t>
            </a:r>
            <a:r>
              <a:rPr lang="en-US" dirty="0"/>
              <a:t>, or </a:t>
            </a:r>
            <a:r>
              <a:rPr lang="en-US" b="1" dirty="0"/>
              <a:t>t</a:t>
            </a:r>
            <a:r>
              <a:rPr lang="en-US" dirty="0"/>
              <a:t>, can we estimate </a:t>
            </a:r>
            <a:r>
              <a:rPr lang="en-US" b="1" dirty="0"/>
              <a:t>F </a:t>
            </a:r>
            <a:r>
              <a:rPr lang="en-US" dirty="0"/>
              <a:t>for two images?</a:t>
            </a:r>
          </a:p>
          <a:p>
            <a:endParaRPr lang="en-US" sz="1600" dirty="0"/>
          </a:p>
          <a:p>
            <a:r>
              <a:rPr lang="en-US" dirty="0"/>
              <a:t>Yes, given enough correspondences</a:t>
            </a:r>
          </a:p>
        </p:txBody>
      </p:sp>
      <p:pic>
        <p:nvPicPr>
          <p:cNvPr id="8194" name="Picture 2"/>
          <p:cNvPicPr>
            <a:picLocks noChangeAspect="1" noChangeArrowheads="1"/>
          </p:cNvPicPr>
          <p:nvPr/>
        </p:nvPicPr>
        <p:blipFill>
          <a:blip r:embed="rId2" cstate="print"/>
          <a:srcRect/>
          <a:stretch>
            <a:fillRect/>
          </a:stretch>
        </p:blipFill>
        <p:spPr bwMode="auto">
          <a:xfrm>
            <a:off x="2438400" y="1600200"/>
            <a:ext cx="3352800" cy="25146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8195" name="Picture 3"/>
          <p:cNvPicPr>
            <a:picLocks noChangeAspect="1" noChangeArrowheads="1"/>
          </p:cNvPicPr>
          <p:nvPr/>
        </p:nvPicPr>
        <p:blipFill>
          <a:blip r:embed="rId3" cstate="print"/>
          <a:srcRect/>
          <a:stretch>
            <a:fillRect/>
          </a:stretch>
        </p:blipFill>
        <p:spPr bwMode="auto">
          <a:xfrm>
            <a:off x="6172200" y="1600200"/>
            <a:ext cx="3352800" cy="25146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3550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2"/>
          <p:cNvSpPr>
            <a:spLocks noGrp="1" noChangeArrowheads="1"/>
          </p:cNvSpPr>
          <p:nvPr>
            <p:ph type="title"/>
          </p:nvPr>
        </p:nvSpPr>
        <p:spPr/>
        <p:txBody>
          <a:bodyPr>
            <a:noAutofit/>
          </a:bodyPr>
          <a:lstStyle/>
          <a:p>
            <a:r>
              <a:rPr lang="en-US" altLang="zh-TW" dirty="0">
                <a:ea typeface="新細明體" pitchFamily="18" charset="-120"/>
              </a:rPr>
              <a:t>Estimating F – 8-point algorithm</a:t>
            </a:r>
          </a:p>
        </p:txBody>
      </p:sp>
      <p:sp>
        <p:nvSpPr>
          <p:cNvPr id="8198" name="Rectangle 3"/>
          <p:cNvSpPr>
            <a:spLocks noGrp="1" noChangeArrowheads="1"/>
          </p:cNvSpPr>
          <p:nvPr>
            <p:ph type="body" sz="half" idx="1"/>
          </p:nvPr>
        </p:nvSpPr>
        <p:spPr>
          <a:xfrm>
            <a:off x="1981200" y="1379093"/>
            <a:ext cx="8147050" cy="3313112"/>
          </a:xfrm>
        </p:spPr>
        <p:txBody>
          <a:bodyPr/>
          <a:lstStyle/>
          <a:p>
            <a:r>
              <a:rPr lang="en-US" altLang="zh-TW" dirty="0">
                <a:ea typeface="新細明體" pitchFamily="18" charset="-120"/>
              </a:rPr>
              <a:t>The fundamental matrix F is defined by</a:t>
            </a:r>
          </a:p>
          <a:p>
            <a:endParaRPr lang="en-US" altLang="zh-TW" dirty="0">
              <a:ea typeface="新細明體" pitchFamily="18" charset="-120"/>
            </a:endParaRPr>
          </a:p>
          <a:p>
            <a:pPr>
              <a:buFontTx/>
              <a:buNone/>
            </a:pPr>
            <a:r>
              <a:rPr lang="en-US" altLang="zh-TW" dirty="0">
                <a:ea typeface="新細明體" pitchFamily="18" charset="-120"/>
              </a:rPr>
              <a:t>    </a:t>
            </a:r>
          </a:p>
        </p:txBody>
      </p:sp>
      <p:graphicFrame>
        <p:nvGraphicFramePr>
          <p:cNvPr id="8194" name="Object 2"/>
          <p:cNvGraphicFramePr>
            <a:graphicFrameLocks noGrp="1" noChangeAspect="1"/>
          </p:cNvGraphicFramePr>
          <p:nvPr>
            <p:ph sz="half" idx="2"/>
          </p:nvPr>
        </p:nvGraphicFramePr>
        <p:xfrm>
          <a:off x="5087939" y="2026793"/>
          <a:ext cx="2232025" cy="728662"/>
        </p:xfrm>
        <a:graphic>
          <a:graphicData uri="http://schemas.openxmlformats.org/presentationml/2006/ole">
            <mc:AlternateContent xmlns:mc="http://schemas.openxmlformats.org/markup-compatibility/2006">
              <mc:Choice xmlns:v="urn:schemas-microsoft-com:vml" Requires="v">
                <p:oleObj spid="_x0000_s1103" name="方程式" r:id="rId4" imgW="622080" imgH="203040" progId="Equation.3">
                  <p:embed/>
                </p:oleObj>
              </mc:Choice>
              <mc:Fallback>
                <p:oleObj name="方程式" r:id="rId4" imgW="622080" imgH="203040" progId="Equation.3">
                  <p:embed/>
                  <p:pic>
                    <p:nvPicPr>
                      <p:cNvPr id="819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7939" y="2026793"/>
                        <a:ext cx="2232025" cy="728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9" name="Rectangle 6"/>
          <p:cNvSpPr>
            <a:spLocks noChangeArrowheads="1"/>
          </p:cNvSpPr>
          <p:nvPr/>
        </p:nvSpPr>
        <p:spPr bwMode="auto">
          <a:xfrm>
            <a:off x="2424113" y="2818955"/>
            <a:ext cx="6943504" cy="523220"/>
          </a:xfrm>
          <a:prstGeom prst="rect">
            <a:avLst/>
          </a:prstGeom>
          <a:noFill/>
          <a:ln w="38100" algn="ctr">
            <a:noFill/>
            <a:miter lim="800000"/>
            <a:headEnd/>
            <a:tailEnd/>
          </a:ln>
        </p:spPr>
        <p:txBody>
          <a:bodyPr wrap="none">
            <a:spAutoFit/>
          </a:bodyPr>
          <a:lstStyle/>
          <a:p>
            <a:pPr eaLnBrk="1" hangingPunct="1">
              <a:spcBef>
                <a:spcPct val="20000"/>
              </a:spcBef>
            </a:pPr>
            <a:r>
              <a:rPr kumimoji="1" lang="en-US" altLang="zh-TW" sz="2800">
                <a:ea typeface="新細明體" pitchFamily="18" charset="-120"/>
              </a:rPr>
              <a:t>for any pair of matches x and x’ in two images.</a:t>
            </a:r>
          </a:p>
        </p:txBody>
      </p:sp>
      <p:sp>
        <p:nvSpPr>
          <p:cNvPr id="1329159" name="Rectangle 7"/>
          <p:cNvSpPr>
            <a:spLocks noChangeArrowheads="1"/>
          </p:cNvSpPr>
          <p:nvPr/>
        </p:nvSpPr>
        <p:spPr bwMode="auto">
          <a:xfrm>
            <a:off x="1992313" y="3812730"/>
            <a:ext cx="5150128" cy="523220"/>
          </a:xfrm>
          <a:prstGeom prst="rect">
            <a:avLst/>
          </a:prstGeom>
          <a:noFill/>
          <a:ln w="38100" algn="ctr">
            <a:noFill/>
            <a:miter lim="800000"/>
            <a:headEnd/>
            <a:tailEnd/>
          </a:ln>
        </p:spPr>
        <p:txBody>
          <a:bodyPr wrap="none">
            <a:spAutoFit/>
          </a:bodyPr>
          <a:lstStyle/>
          <a:p>
            <a:pPr marL="365125" indent="-365125">
              <a:spcBef>
                <a:spcPct val="20000"/>
              </a:spcBef>
              <a:buFontTx/>
              <a:buChar char="•"/>
            </a:pPr>
            <a:r>
              <a:rPr kumimoji="1" lang="en-US" altLang="zh-TW" sz="2800">
                <a:ea typeface="新細明體" pitchFamily="18" charset="-120"/>
              </a:rPr>
              <a:t>Let x=(</a:t>
            </a:r>
            <a:r>
              <a:rPr kumimoji="1" lang="en-US" altLang="zh-TW" sz="2800" i="1">
                <a:ea typeface="新細明體" pitchFamily="18" charset="-120"/>
              </a:rPr>
              <a:t>u,v,1</a:t>
            </a:r>
            <a:r>
              <a:rPr kumimoji="1" lang="en-US" altLang="zh-TW" sz="2800">
                <a:ea typeface="新細明體" pitchFamily="18" charset="-120"/>
              </a:rPr>
              <a:t>)</a:t>
            </a:r>
            <a:r>
              <a:rPr kumimoji="1" lang="en-US" altLang="zh-TW" sz="2800" baseline="30000">
                <a:ea typeface="新細明體" pitchFamily="18" charset="-120"/>
              </a:rPr>
              <a:t>T</a:t>
            </a:r>
            <a:r>
              <a:rPr kumimoji="1" lang="en-US" altLang="zh-TW" sz="2800">
                <a:ea typeface="新細明體" pitchFamily="18" charset="-120"/>
              </a:rPr>
              <a:t> and x’=(</a:t>
            </a:r>
            <a:r>
              <a:rPr kumimoji="1" lang="en-US" altLang="zh-TW" sz="2800" i="1">
                <a:ea typeface="新細明體" pitchFamily="18" charset="-120"/>
              </a:rPr>
              <a:t>u’,v’,1</a:t>
            </a:r>
            <a:r>
              <a:rPr kumimoji="1" lang="en-US" altLang="zh-TW" sz="2800">
                <a:ea typeface="新細明體" pitchFamily="18" charset="-120"/>
              </a:rPr>
              <a:t>)</a:t>
            </a:r>
            <a:r>
              <a:rPr kumimoji="1" lang="en-US" altLang="zh-TW" sz="2800" baseline="30000">
                <a:ea typeface="新細明體" pitchFamily="18" charset="-120"/>
              </a:rPr>
              <a:t>T</a:t>
            </a:r>
            <a:r>
              <a:rPr kumimoji="1" lang="en-US" altLang="zh-TW" sz="2800">
                <a:ea typeface="新細明體" pitchFamily="18" charset="-120"/>
              </a:rPr>
              <a:t>,</a:t>
            </a:r>
          </a:p>
        </p:txBody>
      </p:sp>
      <p:graphicFrame>
        <p:nvGraphicFramePr>
          <p:cNvPr id="1329164" name="Object 3"/>
          <p:cNvGraphicFramePr>
            <a:graphicFrameLocks noChangeAspect="1"/>
          </p:cNvGraphicFramePr>
          <p:nvPr/>
        </p:nvGraphicFramePr>
        <p:xfrm>
          <a:off x="7535864" y="3395218"/>
          <a:ext cx="2592387" cy="1466850"/>
        </p:xfrm>
        <a:graphic>
          <a:graphicData uri="http://schemas.openxmlformats.org/presentationml/2006/ole">
            <mc:AlternateContent xmlns:mc="http://schemas.openxmlformats.org/markup-compatibility/2006">
              <mc:Choice xmlns:v="urn:schemas-microsoft-com:vml" Requires="v">
                <p:oleObj spid="_x0000_s1104" name="方程式" r:id="rId6" imgW="1257120" imgH="711000" progId="Equation.3">
                  <p:embed/>
                </p:oleObj>
              </mc:Choice>
              <mc:Fallback>
                <p:oleObj name="方程式" r:id="rId6" imgW="1257120" imgH="711000" progId="Equation.3">
                  <p:embed/>
                  <p:pic>
                    <p:nvPicPr>
                      <p:cNvPr id="1329164"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5864" y="3395218"/>
                        <a:ext cx="2592387" cy="1466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29165" name="Rectangle 13"/>
          <p:cNvSpPr>
            <a:spLocks noChangeArrowheads="1"/>
          </p:cNvSpPr>
          <p:nvPr/>
        </p:nvSpPr>
        <p:spPr bwMode="auto">
          <a:xfrm>
            <a:off x="2351088" y="4692205"/>
            <a:ext cx="5129930" cy="523220"/>
          </a:xfrm>
          <a:prstGeom prst="rect">
            <a:avLst/>
          </a:prstGeom>
          <a:noFill/>
          <a:ln w="38100" algn="ctr">
            <a:noFill/>
            <a:miter lim="800000"/>
            <a:headEnd/>
            <a:tailEnd/>
          </a:ln>
        </p:spPr>
        <p:txBody>
          <a:bodyPr wrap="none">
            <a:spAutoFit/>
          </a:bodyPr>
          <a:lstStyle/>
          <a:p>
            <a:pPr eaLnBrk="1" hangingPunct="1">
              <a:spcBef>
                <a:spcPct val="20000"/>
              </a:spcBef>
            </a:pPr>
            <a:r>
              <a:rPr kumimoji="1" lang="en-US" altLang="zh-TW" sz="2800">
                <a:ea typeface="新細明體" pitchFamily="18" charset="-120"/>
              </a:rPr>
              <a:t>each match gives a linear equation</a:t>
            </a:r>
          </a:p>
        </p:txBody>
      </p:sp>
      <p:graphicFrame>
        <p:nvGraphicFramePr>
          <p:cNvPr id="1329166" name="Object 4"/>
          <p:cNvGraphicFramePr>
            <a:graphicFrameLocks noChangeAspect="1"/>
          </p:cNvGraphicFramePr>
          <p:nvPr/>
        </p:nvGraphicFramePr>
        <p:xfrm>
          <a:off x="1957389" y="5555805"/>
          <a:ext cx="8315325" cy="469900"/>
        </p:xfrm>
        <a:graphic>
          <a:graphicData uri="http://schemas.openxmlformats.org/presentationml/2006/ole">
            <mc:AlternateContent xmlns:mc="http://schemas.openxmlformats.org/markup-compatibility/2006">
              <mc:Choice xmlns:v="urn:schemas-microsoft-com:vml" Requires="v">
                <p:oleObj spid="_x0000_s1105" name="方程式" r:id="rId8" imgW="4038480" imgH="228600" progId="Equation.3">
                  <p:embed/>
                </p:oleObj>
              </mc:Choice>
              <mc:Fallback>
                <p:oleObj name="方程式" r:id="rId8" imgW="4038480" imgH="228600" progId="Equation.3">
                  <p:embed/>
                  <p:pic>
                    <p:nvPicPr>
                      <p:cNvPr id="1329166"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57389" y="5555805"/>
                        <a:ext cx="8315325" cy="46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5890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29159"/>
                                        </p:tgtEl>
                                        <p:attrNameLst>
                                          <p:attrName>style.visibility</p:attrName>
                                        </p:attrNameLst>
                                      </p:cBhvr>
                                      <p:to>
                                        <p:strVal val="visible"/>
                                      </p:to>
                                    </p:set>
                                    <p:animEffect transition="in" filter="fade">
                                      <p:cBhvr>
                                        <p:cTn id="7" dur="500"/>
                                        <p:tgtEl>
                                          <p:spTgt spid="1329159"/>
                                        </p:tgtEl>
                                      </p:cBhvr>
                                    </p:animEffect>
                                  </p:childTnLst>
                                </p:cTn>
                              </p:par>
                              <p:par>
                                <p:cTn id="8" presetID="10" presetClass="entr" presetSubtype="0" fill="hold" nodeType="withEffect">
                                  <p:stCondLst>
                                    <p:cond delay="0"/>
                                  </p:stCondLst>
                                  <p:childTnLst>
                                    <p:set>
                                      <p:cBhvr>
                                        <p:cTn id="9" dur="1" fill="hold">
                                          <p:stCondLst>
                                            <p:cond delay="0"/>
                                          </p:stCondLst>
                                        </p:cTn>
                                        <p:tgtEl>
                                          <p:spTgt spid="1329164"/>
                                        </p:tgtEl>
                                        <p:attrNameLst>
                                          <p:attrName>style.visibility</p:attrName>
                                        </p:attrNameLst>
                                      </p:cBhvr>
                                      <p:to>
                                        <p:strVal val="visible"/>
                                      </p:to>
                                    </p:set>
                                    <p:animEffect transition="in" filter="fade">
                                      <p:cBhvr>
                                        <p:cTn id="10" dur="500"/>
                                        <p:tgtEl>
                                          <p:spTgt spid="132916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29165"/>
                                        </p:tgtEl>
                                        <p:attrNameLst>
                                          <p:attrName>style.visibility</p:attrName>
                                        </p:attrNameLst>
                                      </p:cBhvr>
                                      <p:to>
                                        <p:strVal val="visible"/>
                                      </p:to>
                                    </p:set>
                                    <p:animEffect transition="in" filter="fade">
                                      <p:cBhvr>
                                        <p:cTn id="15" dur="500"/>
                                        <p:tgtEl>
                                          <p:spTgt spid="132916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29166"/>
                                        </p:tgtEl>
                                        <p:attrNameLst>
                                          <p:attrName>style.visibility</p:attrName>
                                        </p:attrNameLst>
                                      </p:cBhvr>
                                      <p:to>
                                        <p:strVal val="visible"/>
                                      </p:to>
                                    </p:set>
                                    <p:animEffect transition="in" filter="fade">
                                      <p:cBhvr>
                                        <p:cTn id="20" dur="500"/>
                                        <p:tgtEl>
                                          <p:spTgt spid="1329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9159" grpId="0"/>
      <p:bldP spid="132916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Rectangle 2"/>
          <p:cNvSpPr>
            <a:spLocks noGrp="1" noChangeArrowheads="1"/>
          </p:cNvSpPr>
          <p:nvPr>
            <p:ph type="title"/>
          </p:nvPr>
        </p:nvSpPr>
        <p:spPr>
          <a:xfrm>
            <a:off x="1981200" y="231094"/>
            <a:ext cx="8229600" cy="1143000"/>
          </a:xfrm>
        </p:spPr>
        <p:txBody>
          <a:bodyPr>
            <a:normAutofit/>
          </a:bodyPr>
          <a:lstStyle/>
          <a:p>
            <a:r>
              <a:rPr lang="en-US" altLang="zh-TW">
                <a:ea typeface="新細明體" pitchFamily="18" charset="-120"/>
              </a:rPr>
              <a:t>8-point algorithm</a:t>
            </a:r>
          </a:p>
        </p:txBody>
      </p:sp>
      <p:graphicFrame>
        <p:nvGraphicFramePr>
          <p:cNvPr id="9218" name="Object 2"/>
          <p:cNvGraphicFramePr>
            <a:graphicFrameLocks noChangeAspect="1"/>
          </p:cNvGraphicFramePr>
          <p:nvPr>
            <p:extLst>
              <p:ext uri="{D42A27DB-BD31-4B8C-83A1-F6EECF244321}">
                <p14:modId xmlns:p14="http://schemas.microsoft.com/office/powerpoint/2010/main" val="349166953"/>
              </p:ext>
            </p:extLst>
          </p:nvPr>
        </p:nvGraphicFramePr>
        <p:xfrm>
          <a:off x="1989931" y="846588"/>
          <a:ext cx="8212137" cy="4291013"/>
        </p:xfrm>
        <a:graphic>
          <a:graphicData uri="http://schemas.openxmlformats.org/presentationml/2006/ole">
            <mc:AlternateContent xmlns:mc="http://schemas.openxmlformats.org/markup-compatibility/2006">
              <mc:Choice xmlns:v="urn:schemas-microsoft-com:vml" Requires="v">
                <p:oleObj spid="_x0000_s2153" name="方程式" r:id="rId4" imgW="3670200" imgH="2082600" progId="Equation.3">
                  <p:embed/>
                </p:oleObj>
              </mc:Choice>
              <mc:Fallback>
                <p:oleObj name="方程式" r:id="rId4" imgW="3670200" imgH="2082600" progId="Equation.3">
                  <p:embed/>
                  <p:pic>
                    <p:nvPicPr>
                      <p:cNvPr id="921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9931" y="846588"/>
                        <a:ext cx="8212137" cy="4291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23" name="Rectangle 5"/>
          <p:cNvSpPr>
            <a:spLocks noGrp="1" noChangeArrowheads="1"/>
          </p:cNvSpPr>
          <p:nvPr>
            <p:ph type="body" idx="1"/>
          </p:nvPr>
        </p:nvSpPr>
        <p:spPr>
          <a:xfrm>
            <a:off x="1981199" y="5229225"/>
            <a:ext cx="8436015" cy="1295400"/>
          </a:xfrm>
          <a:noFill/>
        </p:spPr>
        <p:txBody>
          <a:bodyPr>
            <a:normAutofit/>
          </a:bodyPr>
          <a:lstStyle/>
          <a:p>
            <a:r>
              <a:rPr lang="en-US" altLang="zh-TW" dirty="0">
                <a:ea typeface="新細明體" pitchFamily="18" charset="-120"/>
              </a:rPr>
              <a:t>Like with </a:t>
            </a:r>
            <a:r>
              <a:rPr lang="en-US" altLang="zh-TW" dirty="0" err="1">
                <a:ea typeface="新細明體" pitchFamily="18" charset="-120"/>
              </a:rPr>
              <a:t>homographies</a:t>
            </a:r>
            <a:r>
              <a:rPr lang="en-US" altLang="zh-TW" dirty="0">
                <a:ea typeface="新細明體" pitchFamily="18" charset="-120"/>
              </a:rPr>
              <a:t>, instead of solving             , we seek </a:t>
            </a:r>
            <a:r>
              <a:rPr lang="en-US" altLang="zh-TW" b="1" dirty="0">
                <a:latin typeface="Times New Roman" pitchFamily="18" charset="0"/>
                <a:ea typeface="新細明體" pitchFamily="18" charset="-120"/>
              </a:rPr>
              <a:t>f</a:t>
            </a:r>
            <a:r>
              <a:rPr lang="en-US" altLang="zh-TW" dirty="0">
                <a:ea typeface="新細明體" pitchFamily="18" charset="-120"/>
              </a:rPr>
              <a:t> to minimize         , least eigenvector of          .</a:t>
            </a:r>
          </a:p>
        </p:txBody>
      </p:sp>
      <p:graphicFrame>
        <p:nvGraphicFramePr>
          <p:cNvPr id="9219" name="Object 3"/>
          <p:cNvGraphicFramePr>
            <a:graphicFrameLocks noChangeAspect="1"/>
          </p:cNvGraphicFramePr>
          <p:nvPr>
            <p:extLst>
              <p:ext uri="{D42A27DB-BD31-4B8C-83A1-F6EECF244321}">
                <p14:modId xmlns:p14="http://schemas.microsoft.com/office/powerpoint/2010/main" val="2174534364"/>
              </p:ext>
            </p:extLst>
          </p:nvPr>
        </p:nvGraphicFramePr>
        <p:xfrm>
          <a:off x="9019575" y="5280440"/>
          <a:ext cx="1081087" cy="385763"/>
        </p:xfrm>
        <a:graphic>
          <a:graphicData uri="http://schemas.openxmlformats.org/presentationml/2006/ole">
            <mc:AlternateContent xmlns:mc="http://schemas.openxmlformats.org/markup-compatibility/2006">
              <mc:Choice xmlns:v="urn:schemas-microsoft-com:vml" Requires="v">
                <p:oleObj spid="_x0000_s2154" name="Equation" r:id="rId6" imgW="457200" imgH="177480" progId="Equation.3">
                  <p:embed/>
                </p:oleObj>
              </mc:Choice>
              <mc:Fallback>
                <p:oleObj name="Equation" r:id="rId6" imgW="457200" imgH="177480" progId="Equation.3">
                  <p:embed/>
                  <p:pic>
                    <p:nvPicPr>
                      <p:cNvPr id="921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19575" y="5280440"/>
                        <a:ext cx="1081087" cy="385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0" name="Object 4"/>
          <p:cNvGraphicFramePr>
            <a:graphicFrameLocks noChangeAspect="1"/>
          </p:cNvGraphicFramePr>
          <p:nvPr>
            <p:extLst>
              <p:ext uri="{D42A27DB-BD31-4B8C-83A1-F6EECF244321}">
                <p14:modId xmlns:p14="http://schemas.microsoft.com/office/powerpoint/2010/main" val="1895588830"/>
              </p:ext>
            </p:extLst>
          </p:nvPr>
        </p:nvGraphicFramePr>
        <p:xfrm>
          <a:off x="5701325" y="5572778"/>
          <a:ext cx="749012" cy="570056"/>
        </p:xfrm>
        <a:graphic>
          <a:graphicData uri="http://schemas.openxmlformats.org/presentationml/2006/ole">
            <mc:AlternateContent xmlns:mc="http://schemas.openxmlformats.org/markup-compatibility/2006">
              <mc:Choice xmlns:v="urn:schemas-microsoft-com:vml" Requires="v">
                <p:oleObj spid="_x0000_s2155" name="方程式" r:id="rId8" imgW="304560" imgH="253800" progId="Equation.3">
                  <p:embed/>
                </p:oleObj>
              </mc:Choice>
              <mc:Fallback>
                <p:oleObj name="方程式" r:id="rId8" imgW="304560" imgH="253800" progId="Equation.3">
                  <p:embed/>
                  <p:pic>
                    <p:nvPicPr>
                      <p:cNvPr id="922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1325" y="5572778"/>
                        <a:ext cx="749012" cy="5700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1" name="Object 5"/>
          <p:cNvGraphicFramePr>
            <a:graphicFrameLocks noChangeAspect="1"/>
          </p:cNvGraphicFramePr>
          <p:nvPr>
            <p:extLst>
              <p:ext uri="{D42A27DB-BD31-4B8C-83A1-F6EECF244321}">
                <p14:modId xmlns:p14="http://schemas.microsoft.com/office/powerpoint/2010/main" val="1569289131"/>
              </p:ext>
            </p:extLst>
          </p:nvPr>
        </p:nvGraphicFramePr>
        <p:xfrm>
          <a:off x="2615875" y="5933571"/>
          <a:ext cx="896938" cy="457200"/>
        </p:xfrm>
        <a:graphic>
          <a:graphicData uri="http://schemas.openxmlformats.org/presentationml/2006/ole">
            <mc:AlternateContent xmlns:mc="http://schemas.openxmlformats.org/markup-compatibility/2006">
              <mc:Choice xmlns:v="urn:schemas-microsoft-com:vml" Requires="v">
                <p:oleObj spid="_x0000_s2156" name="方程式" r:id="rId10" imgW="342720" imgH="190440" progId="Equation.3">
                  <p:embed/>
                </p:oleObj>
              </mc:Choice>
              <mc:Fallback>
                <p:oleObj name="方程式" r:id="rId10" imgW="342720" imgH="190440" progId="Equation.3">
                  <p:embed/>
                  <p:pic>
                    <p:nvPicPr>
                      <p:cNvPr id="9221"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15875" y="5933571"/>
                        <a:ext cx="896938"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4809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3">
                                            <p:txEl>
                                              <p:pRg st="0" end="0"/>
                                            </p:txEl>
                                          </p:spTgt>
                                        </p:tgtEl>
                                        <p:attrNameLst>
                                          <p:attrName>style.visibility</p:attrName>
                                        </p:attrNameLst>
                                      </p:cBhvr>
                                      <p:to>
                                        <p:strVal val="visible"/>
                                      </p:to>
                                    </p:set>
                                    <p:animEffect transition="in" filter="fade">
                                      <p:cBhvr>
                                        <p:cTn id="7" dur="500"/>
                                        <p:tgtEl>
                                          <p:spTgt spid="922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219"/>
                                        </p:tgtEl>
                                        <p:attrNameLst>
                                          <p:attrName>style.visibility</p:attrName>
                                        </p:attrNameLst>
                                      </p:cBhvr>
                                      <p:to>
                                        <p:strVal val="visible"/>
                                      </p:to>
                                    </p:set>
                                    <p:animEffect transition="in" filter="fade">
                                      <p:cBhvr>
                                        <p:cTn id="10" dur="500"/>
                                        <p:tgtEl>
                                          <p:spTgt spid="9219"/>
                                        </p:tgtEl>
                                      </p:cBhvr>
                                    </p:animEffect>
                                  </p:childTnLst>
                                </p:cTn>
                              </p:par>
                              <p:par>
                                <p:cTn id="11" presetID="10" presetClass="entr" presetSubtype="0" fill="hold" nodeType="withEffect">
                                  <p:stCondLst>
                                    <p:cond delay="0"/>
                                  </p:stCondLst>
                                  <p:childTnLst>
                                    <p:set>
                                      <p:cBhvr>
                                        <p:cTn id="12" dur="1" fill="hold">
                                          <p:stCondLst>
                                            <p:cond delay="0"/>
                                          </p:stCondLst>
                                        </p:cTn>
                                        <p:tgtEl>
                                          <p:spTgt spid="9220"/>
                                        </p:tgtEl>
                                        <p:attrNameLst>
                                          <p:attrName>style.visibility</p:attrName>
                                        </p:attrNameLst>
                                      </p:cBhvr>
                                      <p:to>
                                        <p:strVal val="visible"/>
                                      </p:to>
                                    </p:set>
                                    <p:animEffect transition="in" filter="fade">
                                      <p:cBhvr>
                                        <p:cTn id="13" dur="500"/>
                                        <p:tgtEl>
                                          <p:spTgt spid="9220"/>
                                        </p:tgtEl>
                                      </p:cBhvr>
                                    </p:animEffect>
                                  </p:childTnLst>
                                </p:cTn>
                              </p:par>
                              <p:par>
                                <p:cTn id="14" presetID="10" presetClass="entr" presetSubtype="0" fill="hold" nodeType="withEffect">
                                  <p:stCondLst>
                                    <p:cond delay="0"/>
                                  </p:stCondLst>
                                  <p:childTnLst>
                                    <p:set>
                                      <p:cBhvr>
                                        <p:cTn id="15" dur="1" fill="hold">
                                          <p:stCondLst>
                                            <p:cond delay="0"/>
                                          </p:stCondLst>
                                        </p:cTn>
                                        <p:tgtEl>
                                          <p:spTgt spid="9221"/>
                                        </p:tgtEl>
                                        <p:attrNameLst>
                                          <p:attrName>style.visibility</p:attrName>
                                        </p:attrNameLst>
                                      </p:cBhvr>
                                      <p:to>
                                        <p:strVal val="visible"/>
                                      </p:to>
                                    </p:set>
                                    <p:animEffect transition="in" filter="fade">
                                      <p:cBhvr>
                                        <p:cTn id="16" dur="5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Rectangle 2"/>
          <p:cNvSpPr>
            <a:spLocks noGrp="1" noChangeArrowheads="1"/>
          </p:cNvSpPr>
          <p:nvPr>
            <p:ph type="title"/>
          </p:nvPr>
        </p:nvSpPr>
        <p:spPr>
          <a:xfrm>
            <a:off x="1981200" y="231094"/>
            <a:ext cx="8229600" cy="1143000"/>
          </a:xfrm>
        </p:spPr>
        <p:txBody>
          <a:bodyPr>
            <a:normAutofit/>
          </a:bodyPr>
          <a:lstStyle/>
          <a:p>
            <a:r>
              <a:rPr lang="en-US" altLang="zh-TW" dirty="0">
                <a:ea typeface="新細明體" pitchFamily="18" charset="-120"/>
              </a:rPr>
              <a:t>8-point algorithm – Problem?</a:t>
            </a:r>
          </a:p>
        </p:txBody>
      </p:sp>
      <p:sp>
        <p:nvSpPr>
          <p:cNvPr id="10249" name="Rectangle 3"/>
          <p:cNvSpPr>
            <a:spLocks noGrp="1" noChangeArrowheads="1"/>
          </p:cNvSpPr>
          <p:nvPr>
            <p:ph type="body" idx="1"/>
          </p:nvPr>
        </p:nvSpPr>
        <p:spPr>
          <a:xfrm>
            <a:off x="1828800" y="1371601"/>
            <a:ext cx="8686800" cy="1752600"/>
          </a:xfrm>
        </p:spPr>
        <p:txBody>
          <a:bodyPr>
            <a:normAutofit/>
          </a:bodyPr>
          <a:lstStyle/>
          <a:p>
            <a:r>
              <a:rPr lang="en-US" altLang="zh-TW" b="1" dirty="0">
                <a:ea typeface="新細明體" pitchFamily="18" charset="-120"/>
              </a:rPr>
              <a:t>F</a:t>
            </a:r>
            <a:r>
              <a:rPr lang="en-US" altLang="zh-TW" dirty="0">
                <a:ea typeface="新細明體" pitchFamily="18" charset="-120"/>
              </a:rPr>
              <a:t> should have rank 2</a:t>
            </a:r>
          </a:p>
          <a:p>
            <a:r>
              <a:rPr lang="en-US" altLang="zh-TW" dirty="0">
                <a:ea typeface="新細明體" pitchFamily="18" charset="-120"/>
              </a:rPr>
              <a:t>To enforce that </a:t>
            </a:r>
            <a:r>
              <a:rPr lang="en-US" altLang="zh-TW" b="1" dirty="0">
                <a:ea typeface="新細明體" pitchFamily="18" charset="-120"/>
              </a:rPr>
              <a:t>F</a:t>
            </a:r>
            <a:r>
              <a:rPr lang="en-US" altLang="zh-TW" dirty="0">
                <a:ea typeface="新細明體" pitchFamily="18" charset="-120"/>
              </a:rPr>
              <a:t> is of rank 2, F is replaced by F’ that minimizes              subject to the rank constraint. </a:t>
            </a:r>
          </a:p>
        </p:txBody>
      </p:sp>
      <p:graphicFrame>
        <p:nvGraphicFramePr>
          <p:cNvPr id="10242" name="Object 2"/>
          <p:cNvGraphicFramePr>
            <a:graphicFrameLocks noChangeAspect="1"/>
          </p:cNvGraphicFramePr>
          <p:nvPr>
            <p:extLst>
              <p:ext uri="{D42A27DB-BD31-4B8C-83A1-F6EECF244321}">
                <p14:modId xmlns:p14="http://schemas.microsoft.com/office/powerpoint/2010/main" val="438862065"/>
              </p:ext>
            </p:extLst>
          </p:nvPr>
        </p:nvGraphicFramePr>
        <p:xfrm>
          <a:off x="3841920" y="2210050"/>
          <a:ext cx="1112837" cy="550863"/>
        </p:xfrm>
        <a:graphic>
          <a:graphicData uri="http://schemas.openxmlformats.org/presentationml/2006/ole">
            <mc:AlternateContent xmlns:mc="http://schemas.openxmlformats.org/markup-compatibility/2006">
              <mc:Choice xmlns:v="urn:schemas-microsoft-com:vml" Requires="v">
                <p:oleObj spid="_x0000_s3203" name="方程式" r:id="rId4" imgW="469800" imgH="253800" progId="Equation.3">
                  <p:embed/>
                </p:oleObj>
              </mc:Choice>
              <mc:Fallback>
                <p:oleObj name="方程式" r:id="rId4" imgW="469800" imgH="253800" progId="Equation.3">
                  <p:embed/>
                  <p:pic>
                    <p:nvPicPr>
                      <p:cNvPr id="1024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1920" y="2210050"/>
                        <a:ext cx="1112837" cy="550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50" name="Rectangle 6"/>
          <p:cNvSpPr>
            <a:spLocks noChangeArrowheads="1"/>
          </p:cNvSpPr>
          <p:nvPr/>
        </p:nvSpPr>
        <p:spPr bwMode="auto">
          <a:xfrm>
            <a:off x="1839913" y="2833688"/>
            <a:ext cx="8229600" cy="1152525"/>
          </a:xfrm>
          <a:prstGeom prst="rect">
            <a:avLst/>
          </a:prstGeom>
          <a:noFill/>
          <a:ln w="9525">
            <a:noFill/>
            <a:miter lim="800000"/>
            <a:headEnd/>
            <a:tailEnd/>
          </a:ln>
        </p:spPr>
        <p:txBody>
          <a:bodyPr/>
          <a:lstStyle/>
          <a:p>
            <a:pPr marL="342900" indent="-342900">
              <a:spcBef>
                <a:spcPct val="20000"/>
              </a:spcBef>
              <a:buFontTx/>
              <a:buChar char="•"/>
            </a:pPr>
            <a:endParaRPr kumimoji="1" lang="en-US" altLang="zh-TW" sz="2800" dirty="0">
              <a:latin typeface="Trebuchet MS" pitchFamily="34" charset="0"/>
              <a:ea typeface="新細明體" pitchFamily="18" charset="-120"/>
            </a:endParaRPr>
          </a:p>
          <a:p>
            <a:pPr marL="342900" indent="-342900">
              <a:spcBef>
                <a:spcPct val="20000"/>
              </a:spcBef>
              <a:buFontTx/>
              <a:buChar char="•"/>
            </a:pPr>
            <a:r>
              <a:rPr kumimoji="1" lang="en-US" altLang="zh-TW" sz="2800" dirty="0">
                <a:latin typeface="Trebuchet MS" pitchFamily="34" charset="0"/>
                <a:ea typeface="新細明體" pitchFamily="18" charset="-120"/>
              </a:rPr>
              <a:t>This is achieved by SVD. Let                , where </a:t>
            </a:r>
          </a:p>
          <a:p>
            <a:pPr marL="342900" indent="-342900">
              <a:spcBef>
                <a:spcPct val="20000"/>
              </a:spcBef>
              <a:buFontTx/>
              <a:buChar char="•"/>
            </a:pPr>
            <a:endParaRPr kumimoji="1" lang="en-US" altLang="zh-TW" sz="2800" dirty="0">
              <a:latin typeface="Trebuchet MS" pitchFamily="34" charset="0"/>
              <a:ea typeface="新細明體" pitchFamily="18" charset="-120"/>
            </a:endParaRPr>
          </a:p>
          <a:p>
            <a:pPr marL="342900" indent="-342900">
              <a:spcBef>
                <a:spcPct val="20000"/>
              </a:spcBef>
            </a:pPr>
            <a:r>
              <a:rPr kumimoji="1" lang="en-US" altLang="zh-TW" sz="2800" dirty="0">
                <a:latin typeface="Trebuchet MS" pitchFamily="34" charset="0"/>
                <a:ea typeface="新細明體" pitchFamily="18" charset="-120"/>
              </a:rPr>
              <a:t>                              , let </a:t>
            </a:r>
          </a:p>
          <a:p>
            <a:pPr marL="342900" indent="-342900">
              <a:spcBef>
                <a:spcPct val="20000"/>
              </a:spcBef>
            </a:pPr>
            <a:endParaRPr kumimoji="1" lang="en-US" altLang="zh-TW" sz="2800" dirty="0">
              <a:latin typeface="Trebuchet MS" pitchFamily="34" charset="0"/>
              <a:ea typeface="新細明體" pitchFamily="18" charset="-120"/>
            </a:endParaRPr>
          </a:p>
          <a:p>
            <a:pPr marL="342900" indent="-342900">
              <a:spcBef>
                <a:spcPct val="20000"/>
              </a:spcBef>
            </a:pPr>
            <a:endParaRPr kumimoji="1" lang="en-US" altLang="zh-TW" sz="2800" dirty="0">
              <a:latin typeface="Trebuchet MS" pitchFamily="34" charset="0"/>
              <a:ea typeface="新細明體" pitchFamily="18" charset="-120"/>
            </a:endParaRPr>
          </a:p>
          <a:p>
            <a:pPr marL="342900" indent="-342900">
              <a:spcBef>
                <a:spcPct val="20000"/>
              </a:spcBef>
            </a:pPr>
            <a:r>
              <a:rPr kumimoji="1" lang="en-US" altLang="zh-TW" sz="2800" dirty="0">
                <a:latin typeface="Trebuchet MS" pitchFamily="34" charset="0"/>
                <a:ea typeface="新細明體" pitchFamily="18" charset="-120"/>
              </a:rPr>
              <a:t>   then                    is the solution. </a:t>
            </a:r>
          </a:p>
        </p:txBody>
      </p:sp>
      <p:graphicFrame>
        <p:nvGraphicFramePr>
          <p:cNvPr id="10244" name="Object 4"/>
          <p:cNvGraphicFramePr>
            <a:graphicFrameLocks noChangeAspect="1"/>
          </p:cNvGraphicFramePr>
          <p:nvPr/>
        </p:nvGraphicFramePr>
        <p:xfrm>
          <a:off x="6854385" y="3308577"/>
          <a:ext cx="1903413" cy="527050"/>
        </p:xfrm>
        <a:graphic>
          <a:graphicData uri="http://schemas.openxmlformats.org/presentationml/2006/ole">
            <mc:AlternateContent xmlns:mc="http://schemas.openxmlformats.org/markup-compatibility/2006">
              <mc:Choice xmlns:v="urn:schemas-microsoft-com:vml" Requires="v">
                <p:oleObj spid="_x0000_s3204" name="方程式" r:id="rId6" imgW="672840" imgH="203040" progId="Equation.3">
                  <p:embed/>
                </p:oleObj>
              </mc:Choice>
              <mc:Fallback>
                <p:oleObj name="方程式" r:id="rId6" imgW="672840" imgH="203040" progId="Equation.3">
                  <p:embed/>
                  <p:pic>
                    <p:nvPicPr>
                      <p:cNvPr id="10244"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4385" y="3308577"/>
                        <a:ext cx="1903413" cy="527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45" name="Object 5"/>
          <p:cNvGraphicFramePr>
            <a:graphicFrameLocks noChangeAspect="1"/>
          </p:cNvGraphicFramePr>
          <p:nvPr/>
        </p:nvGraphicFramePr>
        <p:xfrm>
          <a:off x="2343150" y="4038600"/>
          <a:ext cx="2808288" cy="1568450"/>
        </p:xfrm>
        <a:graphic>
          <a:graphicData uri="http://schemas.openxmlformats.org/presentationml/2006/ole">
            <mc:AlternateContent xmlns:mc="http://schemas.openxmlformats.org/markup-compatibility/2006">
              <mc:Choice xmlns:v="urn:schemas-microsoft-com:vml" Requires="v">
                <p:oleObj spid="_x0000_s3205" name="方程式" r:id="rId8" imgW="1168200" imgH="711000" progId="Equation.3">
                  <p:embed/>
                </p:oleObj>
              </mc:Choice>
              <mc:Fallback>
                <p:oleObj name="方程式" r:id="rId8" imgW="1168200" imgH="711000" progId="Equation.3">
                  <p:embed/>
                  <p:pic>
                    <p:nvPicPr>
                      <p:cNvPr id="10245"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43150" y="4038600"/>
                        <a:ext cx="2808288" cy="156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46" name="Object 6"/>
          <p:cNvGraphicFramePr>
            <a:graphicFrameLocks noChangeAspect="1"/>
          </p:cNvGraphicFramePr>
          <p:nvPr/>
        </p:nvGraphicFramePr>
        <p:xfrm>
          <a:off x="6088064" y="4038600"/>
          <a:ext cx="2625725" cy="1568450"/>
        </p:xfrm>
        <a:graphic>
          <a:graphicData uri="http://schemas.openxmlformats.org/presentationml/2006/ole">
            <mc:AlternateContent xmlns:mc="http://schemas.openxmlformats.org/markup-compatibility/2006">
              <mc:Choice xmlns:v="urn:schemas-microsoft-com:vml" Requires="v">
                <p:oleObj spid="_x0000_s3206" name="方程式" r:id="rId10" imgW="1091880" imgH="711000" progId="Equation.3">
                  <p:embed/>
                </p:oleObj>
              </mc:Choice>
              <mc:Fallback>
                <p:oleObj name="方程式" r:id="rId10" imgW="1091880" imgH="711000" progId="Equation.3">
                  <p:embed/>
                  <p:pic>
                    <p:nvPicPr>
                      <p:cNvPr id="10246"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88064" y="4038600"/>
                        <a:ext cx="2625725" cy="156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47" name="Object 7"/>
          <p:cNvGraphicFramePr>
            <a:graphicFrameLocks noChangeAspect="1"/>
          </p:cNvGraphicFramePr>
          <p:nvPr/>
        </p:nvGraphicFramePr>
        <p:xfrm>
          <a:off x="3063875" y="5867400"/>
          <a:ext cx="2046288" cy="527050"/>
        </p:xfrm>
        <a:graphic>
          <a:graphicData uri="http://schemas.openxmlformats.org/presentationml/2006/ole">
            <mc:AlternateContent xmlns:mc="http://schemas.openxmlformats.org/markup-compatibility/2006">
              <mc:Choice xmlns:v="urn:schemas-microsoft-com:vml" Requires="v">
                <p:oleObj spid="_x0000_s3207" name="方程式" r:id="rId12" imgW="723600" imgH="203040" progId="Equation.3">
                  <p:embed/>
                </p:oleObj>
              </mc:Choice>
              <mc:Fallback>
                <p:oleObj name="方程式" r:id="rId12" imgW="723600" imgH="203040" progId="Equation.3">
                  <p:embed/>
                  <p:pic>
                    <p:nvPicPr>
                      <p:cNvPr id="10247"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63875" y="5867400"/>
                        <a:ext cx="2046288" cy="527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97057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2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981200" y="231094"/>
            <a:ext cx="8229600" cy="1143000"/>
          </a:xfrm>
        </p:spPr>
        <p:txBody>
          <a:bodyPr>
            <a:normAutofit/>
          </a:bodyPr>
          <a:lstStyle/>
          <a:p>
            <a:r>
              <a:rPr lang="en-US" altLang="zh-TW" dirty="0">
                <a:ea typeface="新細明體" pitchFamily="18" charset="-120"/>
              </a:rPr>
              <a:t>8-point algorithm</a:t>
            </a:r>
          </a:p>
        </p:txBody>
      </p:sp>
      <p:sp>
        <p:nvSpPr>
          <p:cNvPr id="32771" name="Rectangle 3"/>
          <p:cNvSpPr>
            <a:spLocks noGrp="1" noChangeArrowheads="1"/>
          </p:cNvSpPr>
          <p:nvPr>
            <p:ph type="body" idx="1"/>
          </p:nvPr>
        </p:nvSpPr>
        <p:spPr/>
        <p:txBody>
          <a:bodyPr>
            <a:normAutofit/>
          </a:bodyPr>
          <a:lstStyle/>
          <a:p>
            <a:pPr>
              <a:lnSpc>
                <a:spcPct val="80000"/>
              </a:lnSpc>
              <a:buFontTx/>
              <a:buNone/>
            </a:pPr>
            <a:r>
              <a:rPr lang="en-US" altLang="zh-TW" sz="1800" dirty="0">
                <a:solidFill>
                  <a:srgbClr val="3333FF"/>
                </a:solidFill>
                <a:latin typeface="Courier New" panose="02070309020205020404" pitchFamily="49" charset="0"/>
                <a:ea typeface="新細明體" pitchFamily="18" charset="-120"/>
                <a:cs typeface="Courier New" panose="02070309020205020404" pitchFamily="49" charset="0"/>
              </a:rPr>
              <a:t>% Build the constraint matrix</a:t>
            </a:r>
          </a:p>
          <a:p>
            <a:pPr>
              <a:lnSpc>
                <a:spcPct val="80000"/>
              </a:lnSpc>
              <a:buFontTx/>
              <a:buNone/>
            </a:pPr>
            <a:r>
              <a:rPr lang="en-US" altLang="zh-TW" sz="1800" dirty="0">
                <a:latin typeface="Courier New" panose="02070309020205020404" pitchFamily="49" charset="0"/>
                <a:ea typeface="新細明體" pitchFamily="18" charset="-120"/>
                <a:cs typeface="Courier New" panose="02070309020205020404" pitchFamily="49" charset="0"/>
              </a:rPr>
              <a:t>A = [x2(1,:)'.*x1(1,:)'  x2(1,:)'.*x1(2,:)'  x2(1,:)' ...</a:t>
            </a:r>
          </a:p>
          <a:p>
            <a:pPr>
              <a:lnSpc>
                <a:spcPct val="80000"/>
              </a:lnSpc>
              <a:buFontTx/>
              <a:buNone/>
            </a:pPr>
            <a:r>
              <a:rPr lang="en-US" altLang="zh-TW" sz="1800" dirty="0">
                <a:latin typeface="Courier New" panose="02070309020205020404" pitchFamily="49" charset="0"/>
                <a:ea typeface="新細明體" pitchFamily="18" charset="-120"/>
                <a:cs typeface="Courier New" panose="02070309020205020404" pitchFamily="49" charset="0"/>
              </a:rPr>
              <a:t>     x2(2,:)'.*x1(1,:)'  x2(2,:)'.*x1(2,:)'  x2(2,:)' ...</a:t>
            </a:r>
          </a:p>
          <a:p>
            <a:pPr>
              <a:lnSpc>
                <a:spcPct val="80000"/>
              </a:lnSpc>
              <a:buFontTx/>
              <a:buNone/>
            </a:pPr>
            <a:r>
              <a:rPr lang="en-US" altLang="zh-TW" sz="1800" dirty="0">
                <a:latin typeface="Courier New" panose="02070309020205020404" pitchFamily="49" charset="0"/>
                <a:ea typeface="新細明體" pitchFamily="18" charset="-120"/>
                <a:cs typeface="Courier New" panose="02070309020205020404" pitchFamily="49" charset="0"/>
              </a:rPr>
              <a:t>     x1(1,:)'            x1(2,:)'          ones(npts,1) ];       </a:t>
            </a:r>
          </a:p>
          <a:p>
            <a:pPr>
              <a:lnSpc>
                <a:spcPct val="80000"/>
              </a:lnSpc>
              <a:buFontTx/>
              <a:buNone/>
            </a:pPr>
            <a:r>
              <a:rPr lang="en-US" altLang="zh-TW" sz="1800" dirty="0">
                <a:latin typeface="Courier New" panose="02070309020205020404" pitchFamily="49" charset="0"/>
                <a:ea typeface="新細明體" pitchFamily="18" charset="-120"/>
                <a:cs typeface="Courier New" panose="02070309020205020404" pitchFamily="49" charset="0"/>
              </a:rPr>
              <a:t>    </a:t>
            </a:r>
          </a:p>
          <a:p>
            <a:pPr>
              <a:lnSpc>
                <a:spcPct val="80000"/>
              </a:lnSpc>
              <a:buFontTx/>
              <a:buNone/>
            </a:pPr>
            <a:r>
              <a:rPr lang="en-US" altLang="zh-TW" sz="1800" dirty="0">
                <a:latin typeface="Courier New" panose="02070309020205020404" pitchFamily="49" charset="0"/>
                <a:ea typeface="新細明體" pitchFamily="18" charset="-120"/>
                <a:cs typeface="Courier New" panose="02070309020205020404" pitchFamily="49" charset="0"/>
              </a:rPr>
              <a:t>[U,D,V] = </a:t>
            </a:r>
            <a:r>
              <a:rPr lang="en-US" altLang="zh-TW" sz="1800" dirty="0" err="1">
                <a:latin typeface="Courier New" panose="02070309020205020404" pitchFamily="49" charset="0"/>
                <a:ea typeface="新細明體" pitchFamily="18" charset="-120"/>
                <a:cs typeface="Courier New" panose="02070309020205020404" pitchFamily="49" charset="0"/>
              </a:rPr>
              <a:t>svd</a:t>
            </a:r>
            <a:r>
              <a:rPr lang="en-US" altLang="zh-TW" sz="1800" dirty="0">
                <a:latin typeface="Courier New" panose="02070309020205020404" pitchFamily="49" charset="0"/>
                <a:ea typeface="新細明體" pitchFamily="18" charset="-120"/>
                <a:cs typeface="Courier New" panose="02070309020205020404" pitchFamily="49" charset="0"/>
              </a:rPr>
              <a:t>(A);</a:t>
            </a:r>
          </a:p>
          <a:p>
            <a:pPr>
              <a:lnSpc>
                <a:spcPct val="80000"/>
              </a:lnSpc>
              <a:buFontTx/>
              <a:buNone/>
            </a:pPr>
            <a:r>
              <a:rPr lang="en-US" altLang="zh-TW" sz="1800" dirty="0">
                <a:latin typeface="Courier New" panose="02070309020205020404" pitchFamily="49" charset="0"/>
                <a:ea typeface="新細明體" pitchFamily="18" charset="-120"/>
                <a:cs typeface="Courier New" panose="02070309020205020404" pitchFamily="49" charset="0"/>
              </a:rPr>
              <a:t>    </a:t>
            </a:r>
          </a:p>
          <a:p>
            <a:pPr>
              <a:lnSpc>
                <a:spcPct val="80000"/>
              </a:lnSpc>
              <a:buFontTx/>
              <a:buNone/>
            </a:pPr>
            <a:r>
              <a:rPr lang="en-US" altLang="zh-TW" sz="1800" dirty="0">
                <a:solidFill>
                  <a:srgbClr val="3333FF"/>
                </a:solidFill>
                <a:latin typeface="Courier New" panose="02070309020205020404" pitchFamily="49" charset="0"/>
                <a:ea typeface="新細明體" pitchFamily="18" charset="-120"/>
                <a:cs typeface="Courier New" panose="02070309020205020404" pitchFamily="49" charset="0"/>
              </a:rPr>
              <a:t>% Extract fundamental matrix from the column of V </a:t>
            </a:r>
          </a:p>
          <a:p>
            <a:pPr>
              <a:lnSpc>
                <a:spcPct val="80000"/>
              </a:lnSpc>
              <a:buFontTx/>
              <a:buNone/>
            </a:pPr>
            <a:r>
              <a:rPr lang="en-US" altLang="zh-TW" sz="1800" dirty="0">
                <a:solidFill>
                  <a:srgbClr val="3333FF"/>
                </a:solidFill>
                <a:latin typeface="Courier New" panose="02070309020205020404" pitchFamily="49" charset="0"/>
                <a:ea typeface="新細明體" pitchFamily="18" charset="-120"/>
                <a:cs typeface="Courier New" panose="02070309020205020404" pitchFamily="49" charset="0"/>
              </a:rPr>
              <a:t>% corresponding to the smallest singular value.</a:t>
            </a:r>
          </a:p>
          <a:p>
            <a:pPr>
              <a:lnSpc>
                <a:spcPct val="80000"/>
              </a:lnSpc>
              <a:buFontTx/>
              <a:buNone/>
            </a:pPr>
            <a:r>
              <a:rPr lang="en-US" altLang="zh-TW" sz="1800" dirty="0">
                <a:latin typeface="Courier New" panose="02070309020205020404" pitchFamily="49" charset="0"/>
                <a:ea typeface="新細明體" pitchFamily="18" charset="-120"/>
                <a:cs typeface="Courier New" panose="02070309020205020404" pitchFamily="49" charset="0"/>
              </a:rPr>
              <a:t>F = reshape(V(:,9),3,3)';</a:t>
            </a:r>
          </a:p>
          <a:p>
            <a:pPr>
              <a:lnSpc>
                <a:spcPct val="80000"/>
              </a:lnSpc>
              <a:buFontTx/>
              <a:buNone/>
            </a:pPr>
            <a:endParaRPr lang="en-US" altLang="zh-TW" sz="1800" dirty="0">
              <a:latin typeface="Courier New" panose="02070309020205020404" pitchFamily="49" charset="0"/>
              <a:ea typeface="新細明體" pitchFamily="18" charset="-120"/>
              <a:cs typeface="Courier New" panose="02070309020205020404" pitchFamily="49" charset="0"/>
            </a:endParaRPr>
          </a:p>
          <a:p>
            <a:pPr>
              <a:lnSpc>
                <a:spcPct val="80000"/>
              </a:lnSpc>
              <a:buFontTx/>
              <a:buNone/>
            </a:pPr>
            <a:r>
              <a:rPr lang="en-US" altLang="zh-TW" sz="1800" dirty="0">
                <a:solidFill>
                  <a:srgbClr val="3333FF"/>
                </a:solidFill>
                <a:latin typeface="Courier New" panose="02070309020205020404" pitchFamily="49" charset="0"/>
                <a:ea typeface="新細明體" pitchFamily="18" charset="-120"/>
                <a:cs typeface="Courier New" panose="02070309020205020404" pitchFamily="49" charset="0"/>
              </a:rPr>
              <a:t>% Enforce rank2 constraint </a:t>
            </a:r>
          </a:p>
          <a:p>
            <a:pPr>
              <a:lnSpc>
                <a:spcPct val="80000"/>
              </a:lnSpc>
              <a:buFontTx/>
              <a:buNone/>
            </a:pPr>
            <a:r>
              <a:rPr lang="en-US" altLang="zh-TW" sz="1800" dirty="0">
                <a:latin typeface="Courier New" panose="02070309020205020404" pitchFamily="49" charset="0"/>
                <a:ea typeface="新細明體" pitchFamily="18" charset="-120"/>
                <a:cs typeface="Courier New" panose="02070309020205020404" pitchFamily="49" charset="0"/>
              </a:rPr>
              <a:t>[U,D,V] = </a:t>
            </a:r>
            <a:r>
              <a:rPr lang="en-US" altLang="zh-TW" sz="1800" dirty="0" err="1">
                <a:latin typeface="Courier New" panose="02070309020205020404" pitchFamily="49" charset="0"/>
                <a:ea typeface="新細明體" pitchFamily="18" charset="-120"/>
                <a:cs typeface="Courier New" panose="02070309020205020404" pitchFamily="49" charset="0"/>
              </a:rPr>
              <a:t>svd</a:t>
            </a:r>
            <a:r>
              <a:rPr lang="en-US" altLang="zh-TW" sz="1800" dirty="0">
                <a:latin typeface="Courier New" panose="02070309020205020404" pitchFamily="49" charset="0"/>
                <a:ea typeface="新細明體" pitchFamily="18" charset="-120"/>
                <a:cs typeface="Courier New" panose="02070309020205020404" pitchFamily="49" charset="0"/>
              </a:rPr>
              <a:t>(F);</a:t>
            </a:r>
          </a:p>
          <a:p>
            <a:pPr>
              <a:lnSpc>
                <a:spcPct val="80000"/>
              </a:lnSpc>
              <a:buFontTx/>
              <a:buNone/>
            </a:pPr>
            <a:r>
              <a:rPr lang="en-US" altLang="zh-TW" sz="1800" dirty="0">
                <a:latin typeface="Courier New" panose="02070309020205020404" pitchFamily="49" charset="0"/>
                <a:ea typeface="新細明體" pitchFamily="18" charset="-120"/>
                <a:cs typeface="Courier New" panose="02070309020205020404" pitchFamily="49" charset="0"/>
              </a:rPr>
              <a:t>F = U*</a:t>
            </a:r>
            <a:r>
              <a:rPr lang="en-US" altLang="zh-TW" sz="1800" dirty="0" err="1">
                <a:latin typeface="Courier New" panose="02070309020205020404" pitchFamily="49" charset="0"/>
                <a:ea typeface="新細明體" pitchFamily="18" charset="-120"/>
                <a:cs typeface="Courier New" panose="02070309020205020404" pitchFamily="49" charset="0"/>
              </a:rPr>
              <a:t>diag</a:t>
            </a:r>
            <a:r>
              <a:rPr lang="en-US" altLang="zh-TW" sz="1800" dirty="0">
                <a:latin typeface="Courier New" panose="02070309020205020404" pitchFamily="49" charset="0"/>
                <a:ea typeface="新細明體" pitchFamily="18" charset="-120"/>
                <a:cs typeface="Courier New" panose="02070309020205020404" pitchFamily="49" charset="0"/>
              </a:rPr>
              <a:t>([D(1,1) D(2,2) 0])*V';</a:t>
            </a:r>
          </a:p>
        </p:txBody>
      </p:sp>
    </p:spTree>
    <p:extLst>
      <p:ext uri="{BB962C8B-B14F-4D97-AF65-F5344CB8AC3E}">
        <p14:creationId xmlns:p14="http://schemas.microsoft.com/office/powerpoint/2010/main" val="25381787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981200" y="231094"/>
            <a:ext cx="8229600" cy="1143000"/>
          </a:xfrm>
        </p:spPr>
        <p:txBody>
          <a:bodyPr>
            <a:normAutofit/>
          </a:bodyPr>
          <a:lstStyle/>
          <a:p>
            <a:r>
              <a:rPr lang="en-US" altLang="zh-TW" dirty="0">
                <a:ea typeface="新細明體" pitchFamily="18" charset="-120"/>
              </a:rPr>
              <a:t>8-point algorithm</a:t>
            </a:r>
          </a:p>
        </p:txBody>
      </p:sp>
      <p:sp>
        <p:nvSpPr>
          <p:cNvPr id="33795" name="Rectangle 3"/>
          <p:cNvSpPr>
            <a:spLocks noGrp="1" noChangeArrowheads="1"/>
          </p:cNvSpPr>
          <p:nvPr>
            <p:ph type="body" idx="1"/>
          </p:nvPr>
        </p:nvSpPr>
        <p:spPr/>
        <p:txBody>
          <a:bodyPr/>
          <a:lstStyle/>
          <a:p>
            <a:r>
              <a:rPr lang="en-US" altLang="zh-TW">
                <a:ea typeface="新細明體" pitchFamily="18" charset="-120"/>
              </a:rPr>
              <a:t>Pros: it is linear, easy to implement and fast</a:t>
            </a:r>
          </a:p>
          <a:p>
            <a:r>
              <a:rPr lang="en-US" altLang="zh-TW">
                <a:ea typeface="新細明體" pitchFamily="18" charset="-120"/>
              </a:rPr>
              <a:t>Cons: susceptible to noise</a:t>
            </a:r>
          </a:p>
          <a:p>
            <a:pPr>
              <a:buFontTx/>
              <a:buNone/>
            </a:pPr>
            <a:endParaRPr lang="en-US" altLang="zh-TW">
              <a:ea typeface="新細明體" pitchFamily="18" charset="-120"/>
            </a:endParaRPr>
          </a:p>
        </p:txBody>
      </p:sp>
    </p:spTree>
    <p:extLst>
      <p:ext uri="{BB962C8B-B14F-4D97-AF65-F5344CB8AC3E}">
        <p14:creationId xmlns:p14="http://schemas.microsoft.com/office/powerpoint/2010/main" val="40004183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2"/>
          <p:cNvGraphicFramePr>
            <a:graphicFrameLocks noChangeAspect="1"/>
          </p:cNvGraphicFramePr>
          <p:nvPr/>
        </p:nvGraphicFramePr>
        <p:xfrm>
          <a:off x="1992314" y="981076"/>
          <a:ext cx="8212137" cy="4291013"/>
        </p:xfrm>
        <a:graphic>
          <a:graphicData uri="http://schemas.openxmlformats.org/presentationml/2006/ole">
            <mc:AlternateContent xmlns:mc="http://schemas.openxmlformats.org/markup-compatibility/2006">
              <mc:Choice xmlns:v="urn:schemas-microsoft-com:vml" Requires="v">
                <p:oleObj spid="_x0000_s4123" name="方程式" r:id="rId4" imgW="3670200" imgH="2082600" progId="Equation.3">
                  <p:embed/>
                </p:oleObj>
              </mc:Choice>
              <mc:Fallback>
                <p:oleObj name="方程式" r:id="rId4" imgW="3670200" imgH="2082600" progId="Equation.3">
                  <p:embed/>
                  <p:pic>
                    <p:nvPicPr>
                      <p:cNvPr id="1126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2314" y="981076"/>
                        <a:ext cx="8212137" cy="4291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267" name="Rectangle 2"/>
          <p:cNvSpPr>
            <a:spLocks noGrp="1" noChangeArrowheads="1"/>
          </p:cNvSpPr>
          <p:nvPr>
            <p:ph type="title"/>
          </p:nvPr>
        </p:nvSpPr>
        <p:spPr>
          <a:xfrm>
            <a:off x="1981200" y="2488"/>
            <a:ext cx="8229600" cy="1143000"/>
          </a:xfrm>
        </p:spPr>
        <p:txBody>
          <a:bodyPr>
            <a:normAutofit/>
          </a:bodyPr>
          <a:lstStyle/>
          <a:p>
            <a:r>
              <a:rPr lang="en-US" altLang="zh-TW">
                <a:ea typeface="新細明體" pitchFamily="18" charset="-120"/>
              </a:rPr>
              <a:t>Problem with 8-point algorithm</a:t>
            </a:r>
          </a:p>
        </p:txBody>
      </p:sp>
      <p:sp>
        <p:nvSpPr>
          <p:cNvPr id="11268" name="Text Box 21"/>
          <p:cNvSpPr txBox="1">
            <a:spLocks noChangeArrowheads="1"/>
          </p:cNvSpPr>
          <p:nvPr/>
        </p:nvSpPr>
        <p:spPr bwMode="auto">
          <a:xfrm>
            <a:off x="2135188" y="4127501"/>
            <a:ext cx="817562" cy="366713"/>
          </a:xfrm>
          <a:prstGeom prst="rect">
            <a:avLst/>
          </a:prstGeom>
          <a:noFill/>
          <a:ln w="9525">
            <a:noFill/>
            <a:miter lim="800000"/>
            <a:headEnd/>
            <a:tailEnd/>
          </a:ln>
        </p:spPr>
        <p:txBody>
          <a:bodyPr wrap="none">
            <a:spAutoFit/>
          </a:bodyPr>
          <a:lstStyle/>
          <a:p>
            <a:r>
              <a:rPr lang="de-DE">
                <a:solidFill>
                  <a:srgbClr val="FF0000"/>
                </a:solidFill>
                <a:latin typeface="Arial Narrow" pitchFamily="34" charset="0"/>
              </a:rPr>
              <a:t>~10000</a:t>
            </a:r>
            <a:endParaRPr lang="en-GB">
              <a:solidFill>
                <a:srgbClr val="FF0000"/>
              </a:solidFill>
              <a:latin typeface="Arial Narrow" pitchFamily="34" charset="0"/>
            </a:endParaRPr>
          </a:p>
        </p:txBody>
      </p:sp>
      <p:sp>
        <p:nvSpPr>
          <p:cNvPr id="11269" name="Text Box 22"/>
          <p:cNvSpPr txBox="1">
            <a:spLocks noChangeArrowheads="1"/>
          </p:cNvSpPr>
          <p:nvPr/>
        </p:nvSpPr>
        <p:spPr bwMode="auto">
          <a:xfrm>
            <a:off x="3008314" y="4141788"/>
            <a:ext cx="841375" cy="366712"/>
          </a:xfrm>
          <a:prstGeom prst="rect">
            <a:avLst/>
          </a:prstGeom>
          <a:noFill/>
          <a:ln w="9525">
            <a:noFill/>
            <a:miter lim="800000"/>
            <a:headEnd/>
            <a:tailEnd/>
          </a:ln>
        </p:spPr>
        <p:txBody>
          <a:bodyPr>
            <a:spAutoFit/>
          </a:bodyPr>
          <a:lstStyle/>
          <a:p>
            <a:r>
              <a:rPr lang="de-DE">
                <a:solidFill>
                  <a:srgbClr val="FF0000"/>
                </a:solidFill>
                <a:latin typeface="Arial Narrow" pitchFamily="34" charset="0"/>
              </a:rPr>
              <a:t>~10000</a:t>
            </a:r>
            <a:endParaRPr lang="en-GB">
              <a:solidFill>
                <a:srgbClr val="FF0000"/>
              </a:solidFill>
              <a:latin typeface="Arial Narrow" pitchFamily="34" charset="0"/>
            </a:endParaRPr>
          </a:p>
        </p:txBody>
      </p:sp>
      <p:sp>
        <p:nvSpPr>
          <p:cNvPr id="11270" name="Text Box 23"/>
          <p:cNvSpPr txBox="1">
            <a:spLocks noChangeArrowheads="1"/>
          </p:cNvSpPr>
          <p:nvPr/>
        </p:nvSpPr>
        <p:spPr bwMode="auto">
          <a:xfrm>
            <a:off x="4656138" y="4127501"/>
            <a:ext cx="817562" cy="366713"/>
          </a:xfrm>
          <a:prstGeom prst="rect">
            <a:avLst/>
          </a:prstGeom>
          <a:noFill/>
          <a:ln w="9525">
            <a:noFill/>
            <a:miter lim="800000"/>
            <a:headEnd/>
            <a:tailEnd/>
          </a:ln>
        </p:spPr>
        <p:txBody>
          <a:bodyPr wrap="none">
            <a:spAutoFit/>
          </a:bodyPr>
          <a:lstStyle/>
          <a:p>
            <a:r>
              <a:rPr lang="de-DE">
                <a:solidFill>
                  <a:srgbClr val="FF0000"/>
                </a:solidFill>
                <a:latin typeface="Arial Narrow" pitchFamily="34" charset="0"/>
              </a:rPr>
              <a:t>~10000</a:t>
            </a:r>
            <a:endParaRPr lang="en-GB">
              <a:solidFill>
                <a:srgbClr val="FF0000"/>
              </a:solidFill>
              <a:latin typeface="Arial Narrow" pitchFamily="34" charset="0"/>
            </a:endParaRPr>
          </a:p>
        </p:txBody>
      </p:sp>
      <p:sp>
        <p:nvSpPr>
          <p:cNvPr id="11271" name="Text Box 24"/>
          <p:cNvSpPr txBox="1">
            <a:spLocks noChangeArrowheads="1"/>
          </p:cNvSpPr>
          <p:nvPr/>
        </p:nvSpPr>
        <p:spPr bwMode="auto">
          <a:xfrm>
            <a:off x="5638801" y="4127501"/>
            <a:ext cx="817563" cy="366713"/>
          </a:xfrm>
          <a:prstGeom prst="rect">
            <a:avLst/>
          </a:prstGeom>
          <a:noFill/>
          <a:ln w="9525">
            <a:noFill/>
            <a:miter lim="800000"/>
            <a:headEnd/>
            <a:tailEnd/>
          </a:ln>
        </p:spPr>
        <p:txBody>
          <a:bodyPr wrap="none">
            <a:spAutoFit/>
          </a:bodyPr>
          <a:lstStyle/>
          <a:p>
            <a:r>
              <a:rPr lang="de-DE">
                <a:solidFill>
                  <a:srgbClr val="FF0000"/>
                </a:solidFill>
                <a:latin typeface="Arial Narrow" pitchFamily="34" charset="0"/>
              </a:rPr>
              <a:t>~10000</a:t>
            </a:r>
            <a:endParaRPr lang="en-GB">
              <a:solidFill>
                <a:srgbClr val="FF0000"/>
              </a:solidFill>
              <a:latin typeface="Arial Narrow" pitchFamily="34" charset="0"/>
            </a:endParaRPr>
          </a:p>
        </p:txBody>
      </p:sp>
      <p:sp>
        <p:nvSpPr>
          <p:cNvPr id="11272" name="Text Box 25"/>
          <p:cNvSpPr txBox="1">
            <a:spLocks noChangeArrowheads="1"/>
          </p:cNvSpPr>
          <p:nvPr/>
        </p:nvSpPr>
        <p:spPr bwMode="auto">
          <a:xfrm>
            <a:off x="3881438" y="4127501"/>
            <a:ext cx="608012" cy="366713"/>
          </a:xfrm>
          <a:prstGeom prst="rect">
            <a:avLst/>
          </a:prstGeom>
          <a:noFill/>
          <a:ln w="9525">
            <a:noFill/>
            <a:miter lim="800000"/>
            <a:headEnd/>
            <a:tailEnd/>
          </a:ln>
        </p:spPr>
        <p:txBody>
          <a:bodyPr wrap="none">
            <a:spAutoFit/>
          </a:bodyPr>
          <a:lstStyle/>
          <a:p>
            <a:r>
              <a:rPr lang="de-DE">
                <a:solidFill>
                  <a:srgbClr val="FF0000"/>
                </a:solidFill>
                <a:latin typeface="Arial Narrow" pitchFamily="34" charset="0"/>
              </a:rPr>
              <a:t>~100</a:t>
            </a:r>
            <a:endParaRPr lang="en-GB">
              <a:solidFill>
                <a:srgbClr val="FF0000"/>
              </a:solidFill>
              <a:latin typeface="Arial Narrow" pitchFamily="34" charset="0"/>
            </a:endParaRPr>
          </a:p>
        </p:txBody>
      </p:sp>
      <p:sp>
        <p:nvSpPr>
          <p:cNvPr id="11273" name="Text Box 26"/>
          <p:cNvSpPr txBox="1">
            <a:spLocks noChangeArrowheads="1"/>
          </p:cNvSpPr>
          <p:nvPr/>
        </p:nvSpPr>
        <p:spPr bwMode="auto">
          <a:xfrm>
            <a:off x="7896226" y="4103688"/>
            <a:ext cx="646113" cy="366712"/>
          </a:xfrm>
          <a:prstGeom prst="rect">
            <a:avLst/>
          </a:prstGeom>
          <a:noFill/>
          <a:ln w="9525">
            <a:noFill/>
            <a:miter lim="800000"/>
            <a:headEnd/>
            <a:tailEnd/>
          </a:ln>
        </p:spPr>
        <p:txBody>
          <a:bodyPr>
            <a:spAutoFit/>
          </a:bodyPr>
          <a:lstStyle/>
          <a:p>
            <a:r>
              <a:rPr lang="de-DE">
                <a:solidFill>
                  <a:srgbClr val="FF0000"/>
                </a:solidFill>
                <a:latin typeface="Arial Narrow" pitchFamily="34" charset="0"/>
              </a:rPr>
              <a:t>~100</a:t>
            </a:r>
            <a:endParaRPr lang="en-GB">
              <a:solidFill>
                <a:srgbClr val="FF0000"/>
              </a:solidFill>
              <a:latin typeface="Arial Narrow" pitchFamily="34" charset="0"/>
            </a:endParaRPr>
          </a:p>
        </p:txBody>
      </p:sp>
      <p:sp>
        <p:nvSpPr>
          <p:cNvPr id="11274" name="Text Box 27"/>
          <p:cNvSpPr txBox="1">
            <a:spLocks noChangeArrowheads="1"/>
          </p:cNvSpPr>
          <p:nvPr/>
        </p:nvSpPr>
        <p:spPr bwMode="auto">
          <a:xfrm>
            <a:off x="8613776" y="4127501"/>
            <a:ext cx="290513" cy="366713"/>
          </a:xfrm>
          <a:prstGeom prst="rect">
            <a:avLst/>
          </a:prstGeom>
          <a:noFill/>
          <a:ln w="9525">
            <a:noFill/>
            <a:miter lim="800000"/>
            <a:headEnd/>
            <a:tailEnd/>
          </a:ln>
        </p:spPr>
        <p:txBody>
          <a:bodyPr wrap="none">
            <a:spAutoFit/>
          </a:bodyPr>
          <a:lstStyle/>
          <a:p>
            <a:r>
              <a:rPr lang="de-DE">
                <a:solidFill>
                  <a:srgbClr val="FF0000"/>
                </a:solidFill>
                <a:latin typeface="Arial Narrow" pitchFamily="34" charset="0"/>
              </a:rPr>
              <a:t>1</a:t>
            </a:r>
            <a:endParaRPr lang="en-GB">
              <a:solidFill>
                <a:srgbClr val="FF0000"/>
              </a:solidFill>
              <a:latin typeface="Arial Narrow" pitchFamily="34" charset="0"/>
            </a:endParaRPr>
          </a:p>
        </p:txBody>
      </p:sp>
      <p:sp>
        <p:nvSpPr>
          <p:cNvPr id="11275" name="Text Box 28"/>
          <p:cNvSpPr txBox="1">
            <a:spLocks noChangeArrowheads="1"/>
          </p:cNvSpPr>
          <p:nvPr/>
        </p:nvSpPr>
        <p:spPr bwMode="auto">
          <a:xfrm>
            <a:off x="6600825" y="4127500"/>
            <a:ext cx="612668" cy="369332"/>
          </a:xfrm>
          <a:prstGeom prst="rect">
            <a:avLst/>
          </a:prstGeom>
          <a:noFill/>
          <a:ln w="9525">
            <a:noFill/>
            <a:miter lim="800000"/>
            <a:headEnd/>
            <a:tailEnd/>
          </a:ln>
        </p:spPr>
        <p:txBody>
          <a:bodyPr wrap="none">
            <a:spAutoFit/>
          </a:bodyPr>
          <a:lstStyle/>
          <a:p>
            <a:r>
              <a:rPr lang="de-DE">
                <a:solidFill>
                  <a:srgbClr val="FF0000"/>
                </a:solidFill>
                <a:latin typeface="Arial Narrow" pitchFamily="34" charset="0"/>
              </a:rPr>
              <a:t>~100</a:t>
            </a:r>
            <a:endParaRPr lang="en-GB">
              <a:solidFill>
                <a:srgbClr val="FF0000"/>
              </a:solidFill>
              <a:latin typeface="Arial Narrow" pitchFamily="34" charset="0"/>
            </a:endParaRPr>
          </a:p>
        </p:txBody>
      </p:sp>
      <p:sp>
        <p:nvSpPr>
          <p:cNvPr id="11276" name="Text Box 29"/>
          <p:cNvSpPr txBox="1">
            <a:spLocks noChangeArrowheads="1"/>
          </p:cNvSpPr>
          <p:nvPr/>
        </p:nvSpPr>
        <p:spPr bwMode="auto">
          <a:xfrm>
            <a:off x="7248526" y="4127501"/>
            <a:ext cx="608013" cy="366713"/>
          </a:xfrm>
          <a:prstGeom prst="rect">
            <a:avLst/>
          </a:prstGeom>
          <a:noFill/>
          <a:ln w="9525">
            <a:noFill/>
            <a:miter lim="800000"/>
            <a:headEnd/>
            <a:tailEnd/>
          </a:ln>
        </p:spPr>
        <p:txBody>
          <a:bodyPr wrap="none">
            <a:spAutoFit/>
          </a:bodyPr>
          <a:lstStyle/>
          <a:p>
            <a:r>
              <a:rPr lang="de-DE">
                <a:solidFill>
                  <a:srgbClr val="FF0000"/>
                </a:solidFill>
                <a:latin typeface="Arial Narrow" pitchFamily="34" charset="0"/>
              </a:rPr>
              <a:t>~100</a:t>
            </a:r>
            <a:endParaRPr lang="en-GB">
              <a:solidFill>
                <a:srgbClr val="FF0000"/>
              </a:solidFill>
              <a:latin typeface="Arial Narrow" pitchFamily="34" charset="0"/>
            </a:endParaRPr>
          </a:p>
        </p:txBody>
      </p:sp>
      <p:grpSp>
        <p:nvGrpSpPr>
          <p:cNvPr id="2" name="Group 30"/>
          <p:cNvGrpSpPr>
            <a:grpSpLocks/>
          </p:cNvGrpSpPr>
          <p:nvPr/>
        </p:nvGrpSpPr>
        <p:grpSpPr bwMode="auto">
          <a:xfrm>
            <a:off x="2351088" y="4724401"/>
            <a:ext cx="927100" cy="828675"/>
            <a:chOff x="373" y="3325"/>
            <a:chExt cx="614" cy="598"/>
          </a:xfrm>
        </p:grpSpPr>
        <p:sp>
          <p:nvSpPr>
            <p:cNvPr id="11279" name="AutoShape 31"/>
            <p:cNvSpPr>
              <a:spLocks noChangeArrowheads="1"/>
            </p:cNvSpPr>
            <p:nvPr/>
          </p:nvSpPr>
          <p:spPr bwMode="auto">
            <a:xfrm>
              <a:off x="373" y="3325"/>
              <a:ext cx="614" cy="518"/>
            </a:xfrm>
            <a:prstGeom prst="triangle">
              <a:avLst>
                <a:gd name="adj" fmla="val 50000"/>
              </a:avLst>
            </a:prstGeom>
            <a:solidFill>
              <a:srgbClr val="FF0000"/>
            </a:solidFill>
            <a:ln w="9525">
              <a:solidFill>
                <a:srgbClr val="FF0000"/>
              </a:solidFill>
              <a:miter lim="800000"/>
              <a:headEnd/>
              <a:tailEnd/>
            </a:ln>
          </p:spPr>
          <p:txBody>
            <a:bodyPr wrap="none" anchor="ctr"/>
            <a:lstStyle/>
            <a:p>
              <a:endParaRPr lang="en-US"/>
            </a:p>
          </p:txBody>
        </p:sp>
        <p:sp>
          <p:nvSpPr>
            <p:cNvPr id="11280" name="AutoShape 32"/>
            <p:cNvSpPr>
              <a:spLocks noChangeArrowheads="1"/>
            </p:cNvSpPr>
            <p:nvPr/>
          </p:nvSpPr>
          <p:spPr bwMode="auto">
            <a:xfrm>
              <a:off x="461" y="3445"/>
              <a:ext cx="438" cy="358"/>
            </a:xfrm>
            <a:prstGeom prst="triangle">
              <a:avLst>
                <a:gd name="adj" fmla="val 50000"/>
              </a:avLst>
            </a:prstGeom>
            <a:solidFill>
              <a:schemeClr val="bg1"/>
            </a:solidFill>
            <a:ln w="9525">
              <a:solidFill>
                <a:srgbClr val="FF0000"/>
              </a:solidFill>
              <a:miter lim="800000"/>
              <a:headEnd/>
              <a:tailEnd/>
            </a:ln>
          </p:spPr>
          <p:txBody>
            <a:bodyPr wrap="none" anchor="ctr"/>
            <a:lstStyle/>
            <a:p>
              <a:pPr eaLnBrk="1" hangingPunct="1"/>
              <a:r>
                <a:rPr lang="en-US" altLang="zh-TW" sz="2800">
                  <a:ea typeface="新細明體" pitchFamily="18" charset="-120"/>
                </a:rPr>
                <a:t>!</a:t>
              </a:r>
            </a:p>
          </p:txBody>
        </p:sp>
        <p:sp>
          <p:nvSpPr>
            <p:cNvPr id="11281" name="Text Box 33"/>
            <p:cNvSpPr txBox="1">
              <a:spLocks noChangeArrowheads="1"/>
            </p:cNvSpPr>
            <p:nvPr/>
          </p:nvSpPr>
          <p:spPr bwMode="auto">
            <a:xfrm>
              <a:off x="562" y="3548"/>
              <a:ext cx="122" cy="375"/>
            </a:xfrm>
            <a:prstGeom prst="rect">
              <a:avLst/>
            </a:prstGeom>
            <a:noFill/>
            <a:ln w="9525">
              <a:noFill/>
              <a:miter lim="800000"/>
              <a:headEnd/>
              <a:tailEnd/>
            </a:ln>
          </p:spPr>
          <p:txBody>
            <a:bodyPr wrap="none">
              <a:spAutoFit/>
            </a:bodyPr>
            <a:lstStyle/>
            <a:p>
              <a:endParaRPr lang="en-GB" sz="2800"/>
            </a:p>
          </p:txBody>
        </p:sp>
      </p:grpSp>
      <p:sp>
        <p:nvSpPr>
          <p:cNvPr id="11278" name="Text Box 34"/>
          <p:cNvSpPr txBox="1">
            <a:spLocks noChangeArrowheads="1"/>
          </p:cNvSpPr>
          <p:nvPr/>
        </p:nvSpPr>
        <p:spPr bwMode="auto">
          <a:xfrm>
            <a:off x="3359150" y="4581525"/>
            <a:ext cx="3799438" cy="923330"/>
          </a:xfrm>
          <a:prstGeom prst="rect">
            <a:avLst/>
          </a:prstGeom>
          <a:noFill/>
          <a:ln w="9525">
            <a:noFill/>
            <a:miter lim="800000"/>
            <a:headEnd/>
            <a:tailEnd/>
          </a:ln>
        </p:spPr>
        <p:txBody>
          <a:bodyPr wrap="none">
            <a:spAutoFit/>
          </a:bodyPr>
          <a:lstStyle/>
          <a:p>
            <a:r>
              <a:rPr lang="de-DE">
                <a:solidFill>
                  <a:srgbClr val="FF0000"/>
                </a:solidFill>
                <a:latin typeface="Trebuchet MS" pitchFamily="34" charset="0"/>
              </a:rPr>
              <a:t>Orders of magnitude difference</a:t>
            </a:r>
          </a:p>
          <a:p>
            <a:r>
              <a:rPr lang="de-DE">
                <a:solidFill>
                  <a:srgbClr val="FF0000"/>
                </a:solidFill>
                <a:latin typeface="Trebuchet MS" pitchFamily="34" charset="0"/>
              </a:rPr>
              <a:t>between column of data matrix</a:t>
            </a:r>
          </a:p>
          <a:p>
            <a:r>
              <a:rPr lang="de-DE">
                <a:solidFill>
                  <a:srgbClr val="FF0000"/>
                </a:solidFill>
                <a:latin typeface="Trebuchet MS" pitchFamily="34" charset="0"/>
                <a:sym typeface="Symbol" pitchFamily="18" charset="2"/>
              </a:rPr>
              <a:t> least-squares yields poor results</a:t>
            </a:r>
            <a:endParaRPr lang="de-DE">
              <a:solidFill>
                <a:srgbClr val="FF0000"/>
              </a:solidFill>
              <a:latin typeface="Trebuchet MS" pitchFamily="34" charset="0"/>
            </a:endParaRPr>
          </a:p>
        </p:txBody>
      </p:sp>
    </p:spTree>
    <p:extLst>
      <p:ext uri="{BB962C8B-B14F-4D97-AF65-F5344CB8AC3E}">
        <p14:creationId xmlns:p14="http://schemas.microsoft.com/office/powerpoint/2010/main" val="27809511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p:txBody>
          <a:bodyPr>
            <a:normAutofit/>
          </a:bodyPr>
          <a:lstStyle/>
          <a:p>
            <a:r>
              <a:rPr lang="en-US" altLang="zh-TW">
                <a:solidFill>
                  <a:schemeClr val="tx1"/>
                </a:solidFill>
                <a:ea typeface="新細明體" pitchFamily="18" charset="-120"/>
              </a:rPr>
              <a:t>Normalized 8-point algorithm</a:t>
            </a:r>
          </a:p>
        </p:txBody>
      </p:sp>
      <p:sp>
        <p:nvSpPr>
          <p:cNvPr id="12292" name="Rectangle 3"/>
          <p:cNvSpPr>
            <a:spLocks noChangeArrowheads="1"/>
          </p:cNvSpPr>
          <p:nvPr/>
        </p:nvSpPr>
        <p:spPr bwMode="auto">
          <a:xfrm>
            <a:off x="2209800" y="3613856"/>
            <a:ext cx="2590800" cy="1676400"/>
          </a:xfrm>
          <a:prstGeom prst="rect">
            <a:avLst/>
          </a:prstGeom>
          <a:noFill/>
          <a:ln w="9525">
            <a:solidFill>
              <a:schemeClr val="tx1"/>
            </a:solidFill>
            <a:miter lim="800000"/>
            <a:headEnd/>
            <a:tailEnd/>
          </a:ln>
        </p:spPr>
        <p:txBody>
          <a:bodyPr wrap="none" anchor="ctr"/>
          <a:lstStyle/>
          <a:p>
            <a:endParaRPr lang="en-US"/>
          </a:p>
        </p:txBody>
      </p:sp>
      <p:sp>
        <p:nvSpPr>
          <p:cNvPr id="12293" name="Line 4"/>
          <p:cNvSpPr>
            <a:spLocks noChangeShapeType="1"/>
          </p:cNvSpPr>
          <p:nvPr/>
        </p:nvSpPr>
        <p:spPr bwMode="auto">
          <a:xfrm>
            <a:off x="2209800" y="5290256"/>
            <a:ext cx="914400" cy="0"/>
          </a:xfrm>
          <a:prstGeom prst="line">
            <a:avLst/>
          </a:prstGeom>
          <a:noFill/>
          <a:ln w="38100">
            <a:solidFill>
              <a:srgbClr val="FF0000"/>
            </a:solidFill>
            <a:round/>
            <a:headEnd/>
            <a:tailEnd type="triangle" w="lg" len="lg"/>
          </a:ln>
        </p:spPr>
        <p:txBody>
          <a:bodyPr/>
          <a:lstStyle/>
          <a:p>
            <a:endParaRPr lang="en-US"/>
          </a:p>
        </p:txBody>
      </p:sp>
      <p:sp>
        <p:nvSpPr>
          <p:cNvPr id="12294" name="Line 5"/>
          <p:cNvSpPr>
            <a:spLocks noChangeShapeType="1"/>
          </p:cNvSpPr>
          <p:nvPr/>
        </p:nvSpPr>
        <p:spPr bwMode="auto">
          <a:xfrm rot="16200000">
            <a:off x="1753394" y="4832262"/>
            <a:ext cx="914400" cy="1588"/>
          </a:xfrm>
          <a:prstGeom prst="line">
            <a:avLst/>
          </a:prstGeom>
          <a:noFill/>
          <a:ln w="38100">
            <a:solidFill>
              <a:srgbClr val="FF0000"/>
            </a:solidFill>
            <a:round/>
            <a:headEnd/>
            <a:tailEnd type="triangle" w="lg" len="lg"/>
          </a:ln>
        </p:spPr>
        <p:txBody>
          <a:bodyPr/>
          <a:lstStyle/>
          <a:p>
            <a:endParaRPr lang="en-US"/>
          </a:p>
        </p:txBody>
      </p:sp>
      <p:sp>
        <p:nvSpPr>
          <p:cNvPr id="12295" name="Text Box 6"/>
          <p:cNvSpPr txBox="1">
            <a:spLocks noChangeArrowheads="1"/>
          </p:cNvSpPr>
          <p:nvPr/>
        </p:nvSpPr>
        <p:spPr bwMode="auto">
          <a:xfrm>
            <a:off x="1905001" y="5214057"/>
            <a:ext cx="669925" cy="396875"/>
          </a:xfrm>
          <a:prstGeom prst="rect">
            <a:avLst/>
          </a:prstGeom>
          <a:noFill/>
          <a:ln w="9525">
            <a:noFill/>
            <a:miter lim="800000"/>
            <a:headEnd/>
            <a:tailEnd/>
          </a:ln>
        </p:spPr>
        <p:txBody>
          <a:bodyPr wrap="none">
            <a:spAutoFit/>
          </a:bodyPr>
          <a:lstStyle/>
          <a:p>
            <a:r>
              <a:rPr lang="de-DE" sz="2000"/>
              <a:t>(0,0)</a:t>
            </a:r>
            <a:endParaRPr lang="en-GB" sz="2000"/>
          </a:p>
        </p:txBody>
      </p:sp>
      <p:sp>
        <p:nvSpPr>
          <p:cNvPr id="12296" name="Text Box 7"/>
          <p:cNvSpPr txBox="1">
            <a:spLocks noChangeArrowheads="1"/>
          </p:cNvSpPr>
          <p:nvPr/>
        </p:nvSpPr>
        <p:spPr bwMode="auto">
          <a:xfrm>
            <a:off x="4191001" y="3232857"/>
            <a:ext cx="1177925" cy="396875"/>
          </a:xfrm>
          <a:prstGeom prst="rect">
            <a:avLst/>
          </a:prstGeom>
          <a:noFill/>
          <a:ln w="9525">
            <a:noFill/>
            <a:miter lim="800000"/>
            <a:headEnd/>
            <a:tailEnd/>
          </a:ln>
        </p:spPr>
        <p:txBody>
          <a:bodyPr wrap="none">
            <a:spAutoFit/>
          </a:bodyPr>
          <a:lstStyle/>
          <a:p>
            <a:r>
              <a:rPr lang="de-DE" sz="2000"/>
              <a:t>(700,500)</a:t>
            </a:r>
            <a:endParaRPr lang="en-GB" sz="2000"/>
          </a:p>
        </p:txBody>
      </p:sp>
      <p:sp>
        <p:nvSpPr>
          <p:cNvPr id="12297" name="Text Box 8"/>
          <p:cNvSpPr txBox="1">
            <a:spLocks noChangeArrowheads="1"/>
          </p:cNvSpPr>
          <p:nvPr/>
        </p:nvSpPr>
        <p:spPr bwMode="auto">
          <a:xfrm>
            <a:off x="4267201" y="5214057"/>
            <a:ext cx="923925" cy="396875"/>
          </a:xfrm>
          <a:prstGeom prst="rect">
            <a:avLst/>
          </a:prstGeom>
          <a:noFill/>
          <a:ln w="9525">
            <a:noFill/>
            <a:miter lim="800000"/>
            <a:headEnd/>
            <a:tailEnd/>
          </a:ln>
        </p:spPr>
        <p:txBody>
          <a:bodyPr wrap="none">
            <a:spAutoFit/>
          </a:bodyPr>
          <a:lstStyle/>
          <a:p>
            <a:r>
              <a:rPr lang="de-DE" sz="2000"/>
              <a:t>(700,0)</a:t>
            </a:r>
            <a:endParaRPr lang="en-GB" sz="2000"/>
          </a:p>
        </p:txBody>
      </p:sp>
      <p:sp>
        <p:nvSpPr>
          <p:cNvPr id="12298" name="Text Box 9"/>
          <p:cNvSpPr txBox="1">
            <a:spLocks noChangeArrowheads="1"/>
          </p:cNvSpPr>
          <p:nvPr/>
        </p:nvSpPr>
        <p:spPr bwMode="auto">
          <a:xfrm>
            <a:off x="1905001" y="3232857"/>
            <a:ext cx="923925" cy="396875"/>
          </a:xfrm>
          <a:prstGeom prst="rect">
            <a:avLst/>
          </a:prstGeom>
          <a:noFill/>
          <a:ln w="9525">
            <a:noFill/>
            <a:miter lim="800000"/>
            <a:headEnd/>
            <a:tailEnd/>
          </a:ln>
        </p:spPr>
        <p:txBody>
          <a:bodyPr wrap="none">
            <a:spAutoFit/>
          </a:bodyPr>
          <a:lstStyle/>
          <a:p>
            <a:r>
              <a:rPr lang="de-DE" sz="2000"/>
              <a:t>(0,500)</a:t>
            </a:r>
            <a:endParaRPr lang="en-GB" sz="2000"/>
          </a:p>
        </p:txBody>
      </p:sp>
      <p:sp>
        <p:nvSpPr>
          <p:cNvPr id="12299" name="Text Box 10"/>
          <p:cNvSpPr txBox="1">
            <a:spLocks noChangeArrowheads="1"/>
          </p:cNvSpPr>
          <p:nvPr/>
        </p:nvSpPr>
        <p:spPr bwMode="auto">
          <a:xfrm>
            <a:off x="9601201" y="5214057"/>
            <a:ext cx="754063" cy="396875"/>
          </a:xfrm>
          <a:prstGeom prst="rect">
            <a:avLst/>
          </a:prstGeom>
          <a:noFill/>
          <a:ln w="9525">
            <a:noFill/>
            <a:miter lim="800000"/>
            <a:headEnd/>
            <a:tailEnd/>
          </a:ln>
        </p:spPr>
        <p:txBody>
          <a:bodyPr wrap="none">
            <a:spAutoFit/>
          </a:bodyPr>
          <a:lstStyle/>
          <a:p>
            <a:r>
              <a:rPr lang="de-DE" sz="2000"/>
              <a:t>(1,-1)</a:t>
            </a:r>
            <a:endParaRPr lang="en-GB" sz="2000"/>
          </a:p>
        </p:txBody>
      </p:sp>
      <p:sp>
        <p:nvSpPr>
          <p:cNvPr id="12300" name="Rectangle 11"/>
          <p:cNvSpPr>
            <a:spLocks noChangeArrowheads="1"/>
          </p:cNvSpPr>
          <p:nvPr/>
        </p:nvSpPr>
        <p:spPr bwMode="auto">
          <a:xfrm>
            <a:off x="7315200" y="3613856"/>
            <a:ext cx="2590800" cy="1676400"/>
          </a:xfrm>
          <a:prstGeom prst="rect">
            <a:avLst/>
          </a:prstGeom>
          <a:noFill/>
          <a:ln w="9525">
            <a:solidFill>
              <a:schemeClr val="tx1"/>
            </a:solidFill>
            <a:miter lim="800000"/>
            <a:headEnd/>
            <a:tailEnd/>
          </a:ln>
        </p:spPr>
        <p:txBody>
          <a:bodyPr wrap="none" anchor="ctr"/>
          <a:lstStyle/>
          <a:p>
            <a:endParaRPr lang="en-US"/>
          </a:p>
        </p:txBody>
      </p:sp>
      <p:sp>
        <p:nvSpPr>
          <p:cNvPr id="12301" name="Line 12"/>
          <p:cNvSpPr>
            <a:spLocks noChangeShapeType="1"/>
          </p:cNvSpPr>
          <p:nvPr/>
        </p:nvSpPr>
        <p:spPr bwMode="auto">
          <a:xfrm>
            <a:off x="8610600" y="4452056"/>
            <a:ext cx="914400" cy="0"/>
          </a:xfrm>
          <a:prstGeom prst="line">
            <a:avLst/>
          </a:prstGeom>
          <a:noFill/>
          <a:ln w="38100">
            <a:solidFill>
              <a:srgbClr val="FF0000"/>
            </a:solidFill>
            <a:round/>
            <a:headEnd/>
            <a:tailEnd type="triangle" w="lg" len="lg"/>
          </a:ln>
        </p:spPr>
        <p:txBody>
          <a:bodyPr/>
          <a:lstStyle/>
          <a:p>
            <a:endParaRPr lang="en-US"/>
          </a:p>
        </p:txBody>
      </p:sp>
      <p:sp>
        <p:nvSpPr>
          <p:cNvPr id="12302" name="Line 13"/>
          <p:cNvSpPr>
            <a:spLocks noChangeShapeType="1"/>
          </p:cNvSpPr>
          <p:nvPr/>
        </p:nvSpPr>
        <p:spPr bwMode="auto">
          <a:xfrm rot="16200000">
            <a:off x="8305800" y="4147256"/>
            <a:ext cx="609600" cy="0"/>
          </a:xfrm>
          <a:prstGeom prst="line">
            <a:avLst/>
          </a:prstGeom>
          <a:noFill/>
          <a:ln w="38100">
            <a:solidFill>
              <a:srgbClr val="FF0000"/>
            </a:solidFill>
            <a:round/>
            <a:headEnd/>
            <a:tailEnd type="triangle" w="lg" len="lg"/>
          </a:ln>
        </p:spPr>
        <p:txBody>
          <a:bodyPr/>
          <a:lstStyle/>
          <a:p>
            <a:endParaRPr lang="en-US"/>
          </a:p>
        </p:txBody>
      </p:sp>
      <p:sp>
        <p:nvSpPr>
          <p:cNvPr id="12303" name="Text Box 14"/>
          <p:cNvSpPr txBox="1">
            <a:spLocks noChangeArrowheads="1"/>
          </p:cNvSpPr>
          <p:nvPr/>
        </p:nvSpPr>
        <p:spPr bwMode="auto">
          <a:xfrm>
            <a:off x="8305801" y="4375857"/>
            <a:ext cx="669925" cy="396875"/>
          </a:xfrm>
          <a:prstGeom prst="rect">
            <a:avLst/>
          </a:prstGeom>
          <a:noFill/>
          <a:ln w="9525">
            <a:noFill/>
            <a:miter lim="800000"/>
            <a:headEnd/>
            <a:tailEnd/>
          </a:ln>
        </p:spPr>
        <p:txBody>
          <a:bodyPr wrap="none">
            <a:spAutoFit/>
          </a:bodyPr>
          <a:lstStyle/>
          <a:p>
            <a:r>
              <a:rPr lang="de-DE" sz="2000"/>
              <a:t>(0,0)</a:t>
            </a:r>
            <a:endParaRPr lang="en-GB" sz="2000"/>
          </a:p>
        </p:txBody>
      </p:sp>
      <p:sp>
        <p:nvSpPr>
          <p:cNvPr id="12304" name="Text Box 15"/>
          <p:cNvSpPr txBox="1">
            <a:spLocks noChangeArrowheads="1"/>
          </p:cNvSpPr>
          <p:nvPr/>
        </p:nvSpPr>
        <p:spPr bwMode="auto">
          <a:xfrm>
            <a:off x="9601201" y="3232857"/>
            <a:ext cx="669925" cy="396875"/>
          </a:xfrm>
          <a:prstGeom prst="rect">
            <a:avLst/>
          </a:prstGeom>
          <a:noFill/>
          <a:ln w="9525">
            <a:noFill/>
            <a:miter lim="800000"/>
            <a:headEnd/>
            <a:tailEnd/>
          </a:ln>
        </p:spPr>
        <p:txBody>
          <a:bodyPr wrap="none">
            <a:spAutoFit/>
          </a:bodyPr>
          <a:lstStyle/>
          <a:p>
            <a:r>
              <a:rPr lang="de-DE" sz="2000"/>
              <a:t>(1,1)</a:t>
            </a:r>
            <a:endParaRPr lang="en-GB" sz="2000"/>
          </a:p>
        </p:txBody>
      </p:sp>
      <p:sp>
        <p:nvSpPr>
          <p:cNvPr id="12305" name="Text Box 16"/>
          <p:cNvSpPr txBox="1">
            <a:spLocks noChangeArrowheads="1"/>
          </p:cNvSpPr>
          <p:nvPr/>
        </p:nvSpPr>
        <p:spPr bwMode="auto">
          <a:xfrm>
            <a:off x="6934201" y="3232857"/>
            <a:ext cx="754063" cy="396875"/>
          </a:xfrm>
          <a:prstGeom prst="rect">
            <a:avLst/>
          </a:prstGeom>
          <a:noFill/>
          <a:ln w="9525">
            <a:noFill/>
            <a:miter lim="800000"/>
            <a:headEnd/>
            <a:tailEnd/>
          </a:ln>
        </p:spPr>
        <p:txBody>
          <a:bodyPr wrap="none">
            <a:spAutoFit/>
          </a:bodyPr>
          <a:lstStyle/>
          <a:p>
            <a:r>
              <a:rPr lang="de-DE" sz="2000"/>
              <a:t>(-1,1)</a:t>
            </a:r>
            <a:endParaRPr lang="en-GB" sz="2000"/>
          </a:p>
        </p:txBody>
      </p:sp>
      <p:sp>
        <p:nvSpPr>
          <p:cNvPr id="12306" name="Text Box 17"/>
          <p:cNvSpPr txBox="1">
            <a:spLocks noChangeArrowheads="1"/>
          </p:cNvSpPr>
          <p:nvPr/>
        </p:nvSpPr>
        <p:spPr bwMode="auto">
          <a:xfrm>
            <a:off x="6934200" y="5214057"/>
            <a:ext cx="838200" cy="396875"/>
          </a:xfrm>
          <a:prstGeom prst="rect">
            <a:avLst/>
          </a:prstGeom>
          <a:noFill/>
          <a:ln w="9525">
            <a:noFill/>
            <a:miter lim="800000"/>
            <a:headEnd/>
            <a:tailEnd/>
          </a:ln>
        </p:spPr>
        <p:txBody>
          <a:bodyPr wrap="none">
            <a:spAutoFit/>
          </a:bodyPr>
          <a:lstStyle/>
          <a:p>
            <a:r>
              <a:rPr lang="de-DE" sz="2000"/>
              <a:t>(-1,-1)</a:t>
            </a:r>
            <a:endParaRPr lang="en-GB" sz="2000"/>
          </a:p>
        </p:txBody>
      </p:sp>
      <p:sp>
        <p:nvSpPr>
          <p:cNvPr id="12307" name="Line 18"/>
          <p:cNvSpPr>
            <a:spLocks noChangeShapeType="1"/>
          </p:cNvSpPr>
          <p:nvPr/>
        </p:nvSpPr>
        <p:spPr bwMode="auto">
          <a:xfrm>
            <a:off x="5029200" y="4985456"/>
            <a:ext cx="2057400" cy="0"/>
          </a:xfrm>
          <a:prstGeom prst="line">
            <a:avLst/>
          </a:prstGeom>
          <a:noFill/>
          <a:ln w="9525">
            <a:solidFill>
              <a:schemeClr val="tx1"/>
            </a:solidFill>
            <a:round/>
            <a:headEnd/>
            <a:tailEnd type="triangle" w="lg" len="lg"/>
          </a:ln>
        </p:spPr>
        <p:txBody>
          <a:bodyPr/>
          <a:lstStyle/>
          <a:p>
            <a:endParaRPr lang="en-US"/>
          </a:p>
        </p:txBody>
      </p:sp>
      <p:graphicFrame>
        <p:nvGraphicFramePr>
          <p:cNvPr id="12290" name="Object 2"/>
          <p:cNvGraphicFramePr>
            <a:graphicFrameLocks noChangeAspect="1"/>
          </p:cNvGraphicFramePr>
          <p:nvPr/>
        </p:nvGraphicFramePr>
        <p:xfrm>
          <a:off x="5334000" y="3461456"/>
          <a:ext cx="1447800" cy="1403350"/>
        </p:xfrm>
        <a:graphic>
          <a:graphicData uri="http://schemas.openxmlformats.org/presentationml/2006/ole">
            <mc:AlternateContent xmlns:mc="http://schemas.openxmlformats.org/markup-compatibility/2006">
              <mc:Choice xmlns:v="urn:schemas-microsoft-com:vml" Requires="v">
                <p:oleObj spid="_x0000_s5147" name="Equation" r:id="rId4" imgW="1180800" imgH="1143000" progId="Equation.3">
                  <p:embed/>
                </p:oleObj>
              </mc:Choice>
              <mc:Fallback>
                <p:oleObj name="Equation" r:id="rId4" imgW="1180800" imgH="1143000" progId="Equation.3">
                  <p:embed/>
                  <p:pic>
                    <p:nvPicPr>
                      <p:cNvPr id="1229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3461456"/>
                        <a:ext cx="1447800" cy="1403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308" name="Rectangle 20"/>
          <p:cNvSpPr>
            <a:spLocks noGrp="1" noChangeArrowheads="1"/>
          </p:cNvSpPr>
          <p:nvPr>
            <p:ph type="body" idx="1"/>
          </p:nvPr>
        </p:nvSpPr>
        <p:spPr>
          <a:noFill/>
        </p:spPr>
        <p:txBody>
          <a:bodyPr/>
          <a:lstStyle/>
          <a:p>
            <a:pPr>
              <a:buClr>
                <a:srgbClr val="A9A5A5"/>
              </a:buClr>
              <a:buSzPct val="120000"/>
              <a:buFontTx/>
              <a:buNone/>
            </a:pPr>
            <a:r>
              <a:rPr lang="de-DE"/>
              <a:t>normalized least squares yields good results</a:t>
            </a:r>
            <a:endParaRPr lang="de-DE" altLang="zh-TW">
              <a:ea typeface="新細明體" pitchFamily="18" charset="-120"/>
            </a:endParaRPr>
          </a:p>
          <a:p>
            <a:pPr>
              <a:buFontTx/>
              <a:buNone/>
            </a:pPr>
            <a:r>
              <a:rPr lang="de-DE"/>
              <a:t>Transform image to ~[-1,1]x[-1,1]</a:t>
            </a:r>
            <a:endParaRPr lang="en-GB"/>
          </a:p>
        </p:txBody>
      </p:sp>
    </p:spTree>
    <p:extLst>
      <p:ext uri="{BB962C8B-B14F-4D97-AF65-F5344CB8AC3E}">
        <p14:creationId xmlns:p14="http://schemas.microsoft.com/office/powerpoint/2010/main" val="2190090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ontent Placeholder 53">
            <a:extLst>
              <a:ext uri="{FF2B5EF4-FFF2-40B4-BE49-F238E27FC236}">
                <a16:creationId xmlns:a16="http://schemas.microsoft.com/office/drawing/2014/main" id="{BB8D0B39-507F-D449-A103-534E7C5A1E33}"/>
              </a:ext>
            </a:extLst>
          </p:cNvPr>
          <p:cNvSpPr>
            <a:spLocks noGrp="1"/>
          </p:cNvSpPr>
          <p:nvPr>
            <p:ph idx="1"/>
          </p:nvPr>
        </p:nvSpPr>
        <p:spPr>
          <a:xfrm>
            <a:off x="423106" y="1400292"/>
            <a:ext cx="10017259" cy="1389208"/>
          </a:xfrm>
        </p:spPr>
        <p:txBody>
          <a:bodyPr/>
          <a:lstStyle/>
          <a:p>
            <a:r>
              <a:rPr lang="en-US" dirty="0"/>
              <a:t>Compute 3D vector </a:t>
            </a:r>
            <a:r>
              <a:rPr lang="en-US" b="1" dirty="0"/>
              <a:t>c</a:t>
            </a:r>
            <a:r>
              <a:rPr lang="en-US" dirty="0"/>
              <a:t> that has a dot product of zero with both 3D vectors </a:t>
            </a:r>
            <a:r>
              <a:rPr lang="en-US" b="1" dirty="0"/>
              <a:t>a</a:t>
            </a:r>
            <a:r>
              <a:rPr lang="en-US" dirty="0"/>
              <a:t>, and </a:t>
            </a:r>
            <a:r>
              <a:rPr lang="en-US" b="1" dirty="0"/>
              <a:t>b</a:t>
            </a:r>
          </a:p>
        </p:txBody>
      </p:sp>
      <p:sp>
        <p:nvSpPr>
          <p:cNvPr id="3" name="Title 2">
            <a:extLst>
              <a:ext uri="{FF2B5EF4-FFF2-40B4-BE49-F238E27FC236}">
                <a16:creationId xmlns:a16="http://schemas.microsoft.com/office/drawing/2014/main" id="{A8056E51-353F-CC48-BB02-C5E5CC5F0A20}"/>
              </a:ext>
            </a:extLst>
          </p:cNvPr>
          <p:cNvSpPr>
            <a:spLocks noGrp="1"/>
          </p:cNvSpPr>
          <p:nvPr>
            <p:ph type="title"/>
          </p:nvPr>
        </p:nvSpPr>
        <p:spPr/>
        <p:txBody>
          <a:bodyPr/>
          <a:lstStyle/>
          <a:p>
            <a:r>
              <a:rPr lang="en-US" dirty="0"/>
              <a:t>Cross-Products: The Algebra</a:t>
            </a:r>
          </a:p>
        </p:txBody>
      </p:sp>
      <p:pic>
        <p:nvPicPr>
          <p:cNvPr id="58" name="Picture 57">
            <a:extLst>
              <a:ext uri="{FF2B5EF4-FFF2-40B4-BE49-F238E27FC236}">
                <a16:creationId xmlns:a16="http://schemas.microsoft.com/office/drawing/2014/main" id="{9C31BFFA-72CF-AB41-9B37-5D352E81726F}"/>
              </a:ext>
            </a:extLst>
          </p:cNvPr>
          <p:cNvPicPr>
            <a:picLocks noChangeAspect="1"/>
          </p:cNvPicPr>
          <p:nvPr/>
        </p:nvPicPr>
        <p:blipFill>
          <a:blip r:embed="rId2"/>
          <a:stretch>
            <a:fillRect/>
          </a:stretch>
        </p:blipFill>
        <p:spPr>
          <a:xfrm>
            <a:off x="1751635" y="2649118"/>
            <a:ext cx="8808859" cy="3131274"/>
          </a:xfrm>
          <a:prstGeom prst="rect">
            <a:avLst/>
          </a:prstGeom>
        </p:spPr>
      </p:pic>
    </p:spTree>
    <p:extLst>
      <p:ext uri="{BB962C8B-B14F-4D97-AF65-F5344CB8AC3E}">
        <p14:creationId xmlns:p14="http://schemas.microsoft.com/office/powerpoint/2010/main" val="3759442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2" name="Rectangle 2"/>
          <p:cNvSpPr>
            <a:spLocks noGrp="1" noChangeArrowheads="1"/>
          </p:cNvSpPr>
          <p:nvPr>
            <p:ph type="title"/>
          </p:nvPr>
        </p:nvSpPr>
        <p:spPr>
          <a:xfrm>
            <a:off x="1981200" y="-51942"/>
            <a:ext cx="8229600" cy="1143000"/>
          </a:xfrm>
        </p:spPr>
        <p:txBody>
          <a:bodyPr>
            <a:normAutofit/>
          </a:bodyPr>
          <a:lstStyle/>
          <a:p>
            <a:r>
              <a:rPr lang="en-US" altLang="zh-TW" dirty="0">
                <a:solidFill>
                  <a:schemeClr val="tx1"/>
                </a:solidFill>
                <a:ea typeface="新細明體" pitchFamily="18" charset="-120"/>
              </a:rPr>
              <a:t>Normalized 8-point algorithm</a:t>
            </a:r>
          </a:p>
        </p:txBody>
      </p:sp>
      <p:sp>
        <p:nvSpPr>
          <p:cNvPr id="13323" name="Rectangle 21"/>
          <p:cNvSpPr>
            <a:spLocks noGrp="1" noChangeArrowheads="1"/>
          </p:cNvSpPr>
          <p:nvPr>
            <p:ph type="body" idx="1"/>
          </p:nvPr>
        </p:nvSpPr>
        <p:spPr>
          <a:noFill/>
        </p:spPr>
        <p:txBody>
          <a:bodyPr/>
          <a:lstStyle/>
          <a:p>
            <a:pPr marL="381000" indent="-381000">
              <a:buClr>
                <a:schemeClr val="tx1"/>
              </a:buClr>
              <a:buFontTx/>
              <a:buAutoNum type="arabicPeriod"/>
            </a:pPr>
            <a:r>
              <a:rPr lang="de-DE" altLang="zh-TW" dirty="0">
                <a:ea typeface="新細明體" pitchFamily="18" charset="-120"/>
              </a:rPr>
              <a:t>Transform </a:t>
            </a:r>
            <a:r>
              <a:rPr lang="de-DE" altLang="zh-TW" dirty="0" err="1">
                <a:ea typeface="新細明體" pitchFamily="18" charset="-120"/>
              </a:rPr>
              <a:t>input</a:t>
            </a:r>
            <a:r>
              <a:rPr lang="de-DE" altLang="zh-TW" dirty="0">
                <a:ea typeface="新細明體" pitchFamily="18" charset="-120"/>
              </a:rPr>
              <a:t> </a:t>
            </a:r>
            <a:r>
              <a:rPr lang="de-DE" altLang="zh-TW" dirty="0" err="1">
                <a:ea typeface="新細明體" pitchFamily="18" charset="-120"/>
              </a:rPr>
              <a:t>by</a:t>
            </a:r>
            <a:r>
              <a:rPr lang="de-DE" altLang="zh-TW" dirty="0">
                <a:ea typeface="新細明體" pitchFamily="18" charset="-120"/>
              </a:rPr>
              <a:t>                ,</a:t>
            </a:r>
          </a:p>
          <a:p>
            <a:pPr marL="381000" indent="-381000">
              <a:buClr>
                <a:schemeClr val="tx1"/>
              </a:buClr>
              <a:buFontTx/>
              <a:buAutoNum type="arabicPeriod"/>
            </a:pPr>
            <a:r>
              <a:rPr lang="en-GB" altLang="zh-TW" dirty="0">
                <a:ea typeface="新細明體" pitchFamily="18" charset="-120"/>
              </a:rPr>
              <a:t>Call 8-point on             to obtain</a:t>
            </a:r>
          </a:p>
          <a:p>
            <a:pPr marL="381000" indent="-381000">
              <a:buClr>
                <a:schemeClr val="tx1"/>
              </a:buClr>
              <a:buFontTx/>
              <a:buAutoNum type="arabicPeriod"/>
            </a:pPr>
            <a:r>
              <a:rPr lang="en-GB" altLang="zh-TW" dirty="0">
                <a:ea typeface="新細明體" pitchFamily="18" charset="-120"/>
              </a:rPr>
              <a:t> </a:t>
            </a:r>
          </a:p>
          <a:p>
            <a:pPr marL="381000" indent="-381000">
              <a:buClr>
                <a:schemeClr val="tx1"/>
              </a:buClr>
              <a:buFontTx/>
              <a:buAutoNum type="arabicPeriod"/>
            </a:pPr>
            <a:endParaRPr lang="en-GB" dirty="0"/>
          </a:p>
        </p:txBody>
      </p:sp>
      <p:graphicFrame>
        <p:nvGraphicFramePr>
          <p:cNvPr id="13314" name="Object 2"/>
          <p:cNvGraphicFramePr>
            <a:graphicFrameLocks noChangeAspect="1"/>
          </p:cNvGraphicFramePr>
          <p:nvPr>
            <p:extLst>
              <p:ext uri="{D42A27DB-BD31-4B8C-83A1-F6EECF244321}">
                <p14:modId xmlns:p14="http://schemas.microsoft.com/office/powerpoint/2010/main" val="4100044898"/>
              </p:ext>
            </p:extLst>
          </p:nvPr>
        </p:nvGraphicFramePr>
        <p:xfrm>
          <a:off x="3967551" y="1374682"/>
          <a:ext cx="1362075" cy="490538"/>
        </p:xfrm>
        <a:graphic>
          <a:graphicData uri="http://schemas.openxmlformats.org/presentationml/2006/ole">
            <mc:AlternateContent xmlns:mc="http://schemas.openxmlformats.org/markup-compatibility/2006">
              <mc:Choice xmlns:v="urn:schemas-microsoft-com:vml" Requires="v">
                <p:oleObj spid="_x0000_s6353" name="方程式" r:id="rId4" imgW="545760" imgH="215640" progId="Equation.3">
                  <p:embed/>
                </p:oleObj>
              </mc:Choice>
              <mc:Fallback>
                <p:oleObj name="方程式" r:id="rId4" imgW="545760" imgH="215640" progId="Equation.3">
                  <p:embed/>
                  <p:pic>
                    <p:nvPicPr>
                      <p:cNvPr id="1331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7551" y="1374682"/>
                        <a:ext cx="1362075" cy="490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5" name="Object 3"/>
          <p:cNvGraphicFramePr>
            <a:graphicFrameLocks noChangeAspect="1"/>
          </p:cNvGraphicFramePr>
          <p:nvPr>
            <p:extLst>
              <p:ext uri="{D42A27DB-BD31-4B8C-83A1-F6EECF244321}">
                <p14:modId xmlns:p14="http://schemas.microsoft.com/office/powerpoint/2010/main" val="234300622"/>
              </p:ext>
            </p:extLst>
          </p:nvPr>
        </p:nvGraphicFramePr>
        <p:xfrm>
          <a:off x="5510828" y="1300524"/>
          <a:ext cx="1547813" cy="592137"/>
        </p:xfrm>
        <a:graphic>
          <a:graphicData uri="http://schemas.openxmlformats.org/presentationml/2006/ole">
            <mc:AlternateContent xmlns:mc="http://schemas.openxmlformats.org/markup-compatibility/2006">
              <mc:Choice xmlns:v="urn:schemas-microsoft-com:vml" Requires="v">
                <p:oleObj spid="_x0000_s6354" name="方程式" r:id="rId6" imgW="545760" imgH="228600" progId="Equation.3">
                  <p:embed/>
                </p:oleObj>
              </mc:Choice>
              <mc:Fallback>
                <p:oleObj name="方程式" r:id="rId6" imgW="545760" imgH="228600" progId="Equation.3">
                  <p:embed/>
                  <p:pic>
                    <p:nvPicPr>
                      <p:cNvPr id="13315"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0828" y="1300524"/>
                        <a:ext cx="1547813" cy="592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6" name="Object 4"/>
          <p:cNvGraphicFramePr>
            <a:graphicFrameLocks noChangeAspect="1"/>
          </p:cNvGraphicFramePr>
          <p:nvPr>
            <p:extLst>
              <p:ext uri="{D42A27DB-BD31-4B8C-83A1-F6EECF244321}">
                <p14:modId xmlns:p14="http://schemas.microsoft.com/office/powerpoint/2010/main" val="325807466"/>
              </p:ext>
            </p:extLst>
          </p:nvPr>
        </p:nvGraphicFramePr>
        <p:xfrm>
          <a:off x="3215983" y="1788226"/>
          <a:ext cx="971550" cy="590550"/>
        </p:xfrm>
        <a:graphic>
          <a:graphicData uri="http://schemas.openxmlformats.org/presentationml/2006/ole">
            <mc:AlternateContent xmlns:mc="http://schemas.openxmlformats.org/markup-compatibility/2006">
              <mc:Choice xmlns:v="urn:schemas-microsoft-com:vml" Requires="v">
                <p:oleObj spid="_x0000_s6355" name="方程式" r:id="rId8" imgW="342720" imgH="228600" progId="Equation.3">
                  <p:embed/>
                </p:oleObj>
              </mc:Choice>
              <mc:Fallback>
                <p:oleObj name="方程式" r:id="rId8" imgW="342720" imgH="228600" progId="Equation.3">
                  <p:embed/>
                  <p:pic>
                    <p:nvPicPr>
                      <p:cNvPr id="13316"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15983" y="1788226"/>
                        <a:ext cx="971550"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7" name="Object 5"/>
          <p:cNvGraphicFramePr>
            <a:graphicFrameLocks noChangeAspect="1"/>
          </p:cNvGraphicFramePr>
          <p:nvPr>
            <p:extLst>
              <p:ext uri="{D42A27DB-BD31-4B8C-83A1-F6EECF244321}">
                <p14:modId xmlns:p14="http://schemas.microsoft.com/office/powerpoint/2010/main" val="3477624309"/>
              </p:ext>
            </p:extLst>
          </p:nvPr>
        </p:nvGraphicFramePr>
        <p:xfrm>
          <a:off x="786418" y="2306873"/>
          <a:ext cx="1974850" cy="527050"/>
        </p:xfrm>
        <a:graphic>
          <a:graphicData uri="http://schemas.openxmlformats.org/presentationml/2006/ole">
            <mc:AlternateContent xmlns:mc="http://schemas.openxmlformats.org/markup-compatibility/2006">
              <mc:Choice xmlns:v="urn:schemas-microsoft-com:vml" Requires="v">
                <p:oleObj spid="_x0000_s6356" name="方程式" r:id="rId10" imgW="698400" imgH="203040" progId="Equation.3">
                  <p:embed/>
                </p:oleObj>
              </mc:Choice>
              <mc:Fallback>
                <p:oleObj name="方程式" r:id="rId10" imgW="698400" imgH="203040" progId="Equation.3">
                  <p:embed/>
                  <p:pic>
                    <p:nvPicPr>
                      <p:cNvPr id="13317"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6418" y="2306873"/>
                        <a:ext cx="1974850" cy="527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8" name="Object 6"/>
          <p:cNvGraphicFramePr>
            <a:graphicFrameLocks noChangeAspect="1"/>
          </p:cNvGraphicFramePr>
          <p:nvPr>
            <p:extLst>
              <p:ext uri="{D42A27DB-BD31-4B8C-83A1-F6EECF244321}">
                <p14:modId xmlns:p14="http://schemas.microsoft.com/office/powerpoint/2010/main" val="3224975783"/>
              </p:ext>
            </p:extLst>
          </p:nvPr>
        </p:nvGraphicFramePr>
        <p:xfrm>
          <a:off x="5784857" y="1826661"/>
          <a:ext cx="395287" cy="527050"/>
        </p:xfrm>
        <a:graphic>
          <a:graphicData uri="http://schemas.openxmlformats.org/presentationml/2006/ole">
            <mc:AlternateContent xmlns:mc="http://schemas.openxmlformats.org/markup-compatibility/2006">
              <mc:Choice xmlns:v="urn:schemas-microsoft-com:vml" Requires="v">
                <p:oleObj spid="_x0000_s6357" name="方程式" r:id="rId12" imgW="139680" imgH="203040" progId="Equation.3">
                  <p:embed/>
                </p:oleObj>
              </mc:Choice>
              <mc:Fallback>
                <p:oleObj name="方程式" r:id="rId12" imgW="139680" imgH="203040" progId="Equation.3">
                  <p:embed/>
                  <p:pic>
                    <p:nvPicPr>
                      <p:cNvPr id="13318"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84857" y="1826661"/>
                        <a:ext cx="395287" cy="527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23035" name="Object 7"/>
          <p:cNvGraphicFramePr>
            <a:graphicFrameLocks noChangeAspect="1"/>
          </p:cNvGraphicFramePr>
          <p:nvPr/>
        </p:nvGraphicFramePr>
        <p:xfrm>
          <a:off x="5100645" y="3555563"/>
          <a:ext cx="1944687" cy="635000"/>
        </p:xfrm>
        <a:graphic>
          <a:graphicData uri="http://schemas.openxmlformats.org/presentationml/2006/ole">
            <mc:AlternateContent xmlns:mc="http://schemas.openxmlformats.org/markup-compatibility/2006">
              <mc:Choice xmlns:v="urn:schemas-microsoft-com:vml" Requires="v">
                <p:oleObj spid="_x0000_s6358" name="方程式" r:id="rId14" imgW="622080" imgH="203040" progId="Equation.3">
                  <p:embed/>
                </p:oleObj>
              </mc:Choice>
              <mc:Fallback>
                <p:oleObj name="方程式" r:id="rId14" imgW="622080" imgH="203040" progId="Equation.3">
                  <p:embed/>
                  <p:pic>
                    <p:nvPicPr>
                      <p:cNvPr id="1323035" name="Object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100645" y="3555563"/>
                        <a:ext cx="1944687" cy="635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23036" name="Object 8"/>
          <p:cNvGraphicFramePr>
            <a:graphicFrameLocks noChangeAspect="1"/>
          </p:cNvGraphicFramePr>
          <p:nvPr/>
        </p:nvGraphicFramePr>
        <p:xfrm>
          <a:off x="4167194" y="4923988"/>
          <a:ext cx="3452812" cy="635000"/>
        </p:xfrm>
        <a:graphic>
          <a:graphicData uri="http://schemas.openxmlformats.org/presentationml/2006/ole">
            <mc:AlternateContent xmlns:mc="http://schemas.openxmlformats.org/markup-compatibility/2006">
              <mc:Choice xmlns:v="urn:schemas-microsoft-com:vml" Requires="v">
                <p:oleObj spid="_x0000_s6359" name="方程式" r:id="rId16" imgW="1104840" imgH="203040" progId="Equation.3">
                  <p:embed/>
                </p:oleObj>
              </mc:Choice>
              <mc:Fallback>
                <p:oleObj name="方程式" r:id="rId16" imgW="1104840" imgH="203040" progId="Equation.3">
                  <p:embed/>
                  <p:pic>
                    <p:nvPicPr>
                      <p:cNvPr id="1323036" name="Object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167194" y="4923988"/>
                        <a:ext cx="3452812" cy="635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23038" name="Object 9"/>
          <p:cNvGraphicFramePr>
            <a:graphicFrameLocks noChangeAspect="1"/>
          </p:cNvGraphicFramePr>
          <p:nvPr/>
        </p:nvGraphicFramePr>
        <p:xfrm>
          <a:off x="5461007" y="5932051"/>
          <a:ext cx="436563" cy="635000"/>
        </p:xfrm>
        <a:graphic>
          <a:graphicData uri="http://schemas.openxmlformats.org/presentationml/2006/ole">
            <mc:AlternateContent xmlns:mc="http://schemas.openxmlformats.org/markup-compatibility/2006">
              <mc:Choice xmlns:v="urn:schemas-microsoft-com:vml" Requires="v">
                <p:oleObj spid="_x0000_s6360" name="方程式" r:id="rId18" imgW="139680" imgH="203040" progId="Equation.3">
                  <p:embed/>
                </p:oleObj>
              </mc:Choice>
              <mc:Fallback>
                <p:oleObj name="方程式" r:id="rId18" imgW="139680" imgH="203040" progId="Equation.3">
                  <p:embed/>
                  <p:pic>
                    <p:nvPicPr>
                      <p:cNvPr id="1323038" name="Object 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61007" y="5932051"/>
                        <a:ext cx="436563" cy="635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36"/>
          <p:cNvGrpSpPr>
            <a:grpSpLocks/>
          </p:cNvGrpSpPr>
          <p:nvPr/>
        </p:nvGrpSpPr>
        <p:grpSpPr bwMode="auto">
          <a:xfrm>
            <a:off x="4095758" y="4127344"/>
            <a:ext cx="2835277" cy="1474789"/>
            <a:chOff x="1429" y="2205"/>
            <a:chExt cx="1786" cy="929"/>
          </a:xfrm>
        </p:grpSpPr>
        <p:sp>
          <p:nvSpPr>
            <p:cNvPr id="13326" name="Rectangle 31"/>
            <p:cNvSpPr>
              <a:spLocks noChangeArrowheads="1"/>
            </p:cNvSpPr>
            <p:nvPr/>
          </p:nvSpPr>
          <p:spPr bwMode="auto">
            <a:xfrm>
              <a:off x="1429" y="2725"/>
              <a:ext cx="952" cy="409"/>
            </a:xfrm>
            <a:prstGeom prst="rect">
              <a:avLst/>
            </a:prstGeom>
            <a:noFill/>
            <a:ln w="38100" algn="ctr">
              <a:solidFill>
                <a:srgbClr val="FF0000"/>
              </a:solidFill>
              <a:miter lim="800000"/>
              <a:headEnd/>
              <a:tailEnd/>
            </a:ln>
          </p:spPr>
          <p:txBody>
            <a:bodyPr wrap="none" anchor="ctr"/>
            <a:lstStyle/>
            <a:p>
              <a:endParaRPr lang="en-US"/>
            </a:p>
          </p:txBody>
        </p:sp>
        <p:sp>
          <p:nvSpPr>
            <p:cNvPr id="13327" name="Rectangle 33"/>
            <p:cNvSpPr>
              <a:spLocks noChangeArrowheads="1"/>
            </p:cNvSpPr>
            <p:nvPr/>
          </p:nvSpPr>
          <p:spPr bwMode="auto">
            <a:xfrm>
              <a:off x="2625" y="2725"/>
              <a:ext cx="590" cy="409"/>
            </a:xfrm>
            <a:prstGeom prst="rect">
              <a:avLst/>
            </a:prstGeom>
            <a:noFill/>
            <a:ln w="38100" algn="ctr">
              <a:solidFill>
                <a:srgbClr val="FF0000"/>
              </a:solidFill>
              <a:miter lim="800000"/>
              <a:headEnd/>
              <a:tailEnd/>
            </a:ln>
          </p:spPr>
          <p:txBody>
            <a:bodyPr wrap="none" anchor="ctr"/>
            <a:lstStyle/>
            <a:p>
              <a:endParaRPr lang="en-US"/>
            </a:p>
          </p:txBody>
        </p:sp>
        <p:sp>
          <p:nvSpPr>
            <p:cNvPr id="13328" name="Line 34"/>
            <p:cNvSpPr>
              <a:spLocks noChangeShapeType="1"/>
            </p:cNvSpPr>
            <p:nvPr/>
          </p:nvSpPr>
          <p:spPr bwMode="auto">
            <a:xfrm flipH="1">
              <a:off x="1927" y="2205"/>
              <a:ext cx="273" cy="454"/>
            </a:xfrm>
            <a:prstGeom prst="line">
              <a:avLst/>
            </a:prstGeom>
            <a:noFill/>
            <a:ln w="38100">
              <a:solidFill>
                <a:srgbClr val="FF0000"/>
              </a:solidFill>
              <a:round/>
              <a:headEnd/>
              <a:tailEnd type="triangle" w="med" len="med"/>
            </a:ln>
          </p:spPr>
          <p:txBody>
            <a:bodyPr wrap="none" anchor="ctr"/>
            <a:lstStyle/>
            <a:p>
              <a:endParaRPr lang="en-US"/>
            </a:p>
          </p:txBody>
        </p:sp>
        <p:sp>
          <p:nvSpPr>
            <p:cNvPr id="13329" name="Line 35"/>
            <p:cNvSpPr>
              <a:spLocks noChangeShapeType="1"/>
            </p:cNvSpPr>
            <p:nvPr/>
          </p:nvSpPr>
          <p:spPr bwMode="auto">
            <a:xfrm>
              <a:off x="2789" y="2205"/>
              <a:ext cx="136" cy="454"/>
            </a:xfrm>
            <a:prstGeom prst="line">
              <a:avLst/>
            </a:prstGeom>
            <a:noFill/>
            <a:ln w="38100">
              <a:solidFill>
                <a:srgbClr val="FF0000"/>
              </a:solidFill>
              <a:round/>
              <a:headEnd/>
              <a:tailEnd type="triangle" w="med" len="med"/>
            </a:ln>
          </p:spPr>
          <p:txBody>
            <a:bodyPr wrap="none" anchor="ctr"/>
            <a:lstStyle/>
            <a:p>
              <a:endParaRPr lang="en-US"/>
            </a:p>
          </p:txBody>
        </p:sp>
      </p:grpSp>
      <p:sp>
        <p:nvSpPr>
          <p:cNvPr id="1323045" name="AutoShape 37"/>
          <p:cNvSpPr>
            <a:spLocks/>
          </p:cNvSpPr>
          <p:nvPr/>
        </p:nvSpPr>
        <p:spPr bwMode="auto">
          <a:xfrm rot="16200000">
            <a:off x="5604676" y="4996220"/>
            <a:ext cx="144462" cy="1584325"/>
          </a:xfrm>
          <a:prstGeom prst="leftBrace">
            <a:avLst>
              <a:gd name="adj1" fmla="val 91392"/>
              <a:gd name="adj2" fmla="val 50000"/>
            </a:avLst>
          </a:prstGeom>
          <a:noFill/>
          <a:ln w="38100">
            <a:solidFill>
              <a:srgbClr val="FF0000"/>
            </a:solidFill>
            <a:round/>
            <a:headEnd/>
            <a:tailEnd/>
          </a:ln>
        </p:spPr>
        <p:txBody>
          <a:bodyPr wrap="none" anchor="ctr"/>
          <a:lstStyle/>
          <a:p>
            <a:endParaRPr lang="en-US"/>
          </a:p>
        </p:txBody>
      </p:sp>
    </p:spTree>
    <p:extLst>
      <p:ext uri="{BB962C8B-B14F-4D97-AF65-F5344CB8AC3E}">
        <p14:creationId xmlns:p14="http://schemas.microsoft.com/office/powerpoint/2010/main" val="68293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30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230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23038"/>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2"/>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3230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304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981200" y="13374"/>
            <a:ext cx="8229600" cy="1143000"/>
          </a:xfrm>
        </p:spPr>
        <p:txBody>
          <a:bodyPr>
            <a:normAutofit/>
          </a:bodyPr>
          <a:lstStyle/>
          <a:p>
            <a:r>
              <a:rPr lang="en-US" altLang="zh-TW">
                <a:solidFill>
                  <a:schemeClr val="tx1"/>
                </a:solidFill>
                <a:ea typeface="新細明體" pitchFamily="18" charset="-120"/>
              </a:rPr>
              <a:t>Normalized 8-point algorithm</a:t>
            </a:r>
          </a:p>
        </p:txBody>
      </p:sp>
      <p:sp>
        <p:nvSpPr>
          <p:cNvPr id="34819" name="Rectangle 5"/>
          <p:cNvSpPr>
            <a:spLocks noGrp="1" noChangeArrowheads="1"/>
          </p:cNvSpPr>
          <p:nvPr>
            <p:ph type="body" idx="1"/>
          </p:nvPr>
        </p:nvSpPr>
        <p:spPr>
          <a:xfrm>
            <a:off x="1981200" y="1766888"/>
            <a:ext cx="8229600" cy="5472112"/>
          </a:xfrm>
          <a:noFill/>
        </p:spPr>
        <p:txBody>
          <a:bodyPr>
            <a:normAutofit/>
          </a:bodyPr>
          <a:lstStyle/>
          <a:p>
            <a:pPr>
              <a:lnSpc>
                <a:spcPct val="80000"/>
              </a:lnSpc>
              <a:buFontTx/>
              <a:buNone/>
            </a:pPr>
            <a:endParaRPr lang="en-US" altLang="zh-TW" sz="1800" dirty="0">
              <a:latin typeface="Courier New" panose="02070309020205020404" pitchFamily="49" charset="0"/>
              <a:ea typeface="新細明體" pitchFamily="18" charset="-120"/>
              <a:cs typeface="Courier New" panose="02070309020205020404" pitchFamily="49" charset="0"/>
            </a:endParaRPr>
          </a:p>
          <a:p>
            <a:pPr>
              <a:lnSpc>
                <a:spcPct val="80000"/>
              </a:lnSpc>
              <a:buFontTx/>
              <a:buNone/>
            </a:pPr>
            <a:endParaRPr lang="en-US" altLang="zh-TW" sz="1800" dirty="0">
              <a:latin typeface="Courier New" panose="02070309020205020404" pitchFamily="49" charset="0"/>
              <a:ea typeface="新細明體" pitchFamily="18" charset="-120"/>
              <a:cs typeface="Courier New" panose="02070309020205020404" pitchFamily="49" charset="0"/>
            </a:endParaRPr>
          </a:p>
          <a:p>
            <a:pPr>
              <a:lnSpc>
                <a:spcPct val="80000"/>
              </a:lnSpc>
              <a:buFontTx/>
              <a:buNone/>
            </a:pPr>
            <a:r>
              <a:rPr lang="en-US" altLang="zh-TW" sz="1800" dirty="0">
                <a:latin typeface="Courier New" panose="02070309020205020404" pitchFamily="49" charset="0"/>
                <a:ea typeface="新細明體" pitchFamily="18" charset="-120"/>
                <a:cs typeface="Courier New" panose="02070309020205020404" pitchFamily="49" charset="0"/>
              </a:rPr>
              <a:t>A = [x2(1,:)'.*x1(1,:)'   x2(1,:)'.*x1(2,:)'  x2(1,:)' ...</a:t>
            </a:r>
          </a:p>
          <a:p>
            <a:pPr>
              <a:lnSpc>
                <a:spcPct val="80000"/>
              </a:lnSpc>
              <a:buFontTx/>
              <a:buNone/>
            </a:pPr>
            <a:r>
              <a:rPr lang="en-US" altLang="zh-TW" sz="1800" dirty="0">
                <a:latin typeface="Courier New" panose="02070309020205020404" pitchFamily="49" charset="0"/>
                <a:ea typeface="新細明體" pitchFamily="18" charset="-120"/>
                <a:cs typeface="Courier New" panose="02070309020205020404" pitchFamily="49" charset="0"/>
              </a:rPr>
              <a:t>     x2(2,:)'.*x1(1,:)'   x2(2,:)'.*x1(2,:)'  x2(2,:)' ...</a:t>
            </a:r>
          </a:p>
          <a:p>
            <a:pPr>
              <a:lnSpc>
                <a:spcPct val="80000"/>
              </a:lnSpc>
              <a:buFontTx/>
              <a:buNone/>
            </a:pPr>
            <a:r>
              <a:rPr lang="en-US" altLang="zh-TW" sz="1800" dirty="0">
                <a:latin typeface="Courier New" panose="02070309020205020404" pitchFamily="49" charset="0"/>
                <a:ea typeface="新細明體" pitchFamily="18" charset="-120"/>
                <a:cs typeface="Courier New" panose="02070309020205020404" pitchFamily="49" charset="0"/>
              </a:rPr>
              <a:t>     x1(1,:)'             x1(2,:)'          ones(npts,1) ];       </a:t>
            </a:r>
          </a:p>
          <a:p>
            <a:pPr>
              <a:lnSpc>
                <a:spcPct val="80000"/>
              </a:lnSpc>
              <a:buFontTx/>
              <a:buNone/>
            </a:pPr>
            <a:r>
              <a:rPr lang="en-US" altLang="zh-TW" sz="1800" dirty="0">
                <a:latin typeface="Courier New" panose="02070309020205020404" pitchFamily="49" charset="0"/>
                <a:ea typeface="新細明體" pitchFamily="18" charset="-120"/>
                <a:cs typeface="Courier New" panose="02070309020205020404" pitchFamily="49" charset="0"/>
              </a:rPr>
              <a:t>    </a:t>
            </a:r>
          </a:p>
          <a:p>
            <a:pPr>
              <a:lnSpc>
                <a:spcPct val="80000"/>
              </a:lnSpc>
              <a:buFontTx/>
              <a:buNone/>
            </a:pPr>
            <a:r>
              <a:rPr lang="en-US" altLang="zh-TW" sz="1800" dirty="0">
                <a:latin typeface="Courier New" panose="02070309020205020404" pitchFamily="49" charset="0"/>
                <a:ea typeface="新細明體" pitchFamily="18" charset="-120"/>
                <a:cs typeface="Courier New" panose="02070309020205020404" pitchFamily="49" charset="0"/>
              </a:rPr>
              <a:t>[U,D,V] = </a:t>
            </a:r>
            <a:r>
              <a:rPr lang="en-US" altLang="zh-TW" sz="1800" dirty="0" err="1">
                <a:latin typeface="Courier New" panose="02070309020205020404" pitchFamily="49" charset="0"/>
                <a:ea typeface="新細明體" pitchFamily="18" charset="-120"/>
                <a:cs typeface="Courier New" panose="02070309020205020404" pitchFamily="49" charset="0"/>
              </a:rPr>
              <a:t>svd</a:t>
            </a:r>
            <a:r>
              <a:rPr lang="en-US" altLang="zh-TW" sz="1800" dirty="0">
                <a:latin typeface="Courier New" panose="02070309020205020404" pitchFamily="49" charset="0"/>
                <a:ea typeface="新細明體" pitchFamily="18" charset="-120"/>
                <a:cs typeface="Courier New" panose="02070309020205020404" pitchFamily="49" charset="0"/>
              </a:rPr>
              <a:t>(A);</a:t>
            </a:r>
          </a:p>
          <a:p>
            <a:pPr>
              <a:lnSpc>
                <a:spcPct val="80000"/>
              </a:lnSpc>
              <a:buFontTx/>
              <a:buNone/>
            </a:pPr>
            <a:r>
              <a:rPr lang="en-US" altLang="zh-TW" sz="1800" dirty="0">
                <a:latin typeface="Courier New" panose="02070309020205020404" pitchFamily="49" charset="0"/>
                <a:ea typeface="新細明體" pitchFamily="18" charset="-120"/>
                <a:cs typeface="Courier New" panose="02070309020205020404" pitchFamily="49" charset="0"/>
              </a:rPr>
              <a:t>    </a:t>
            </a:r>
          </a:p>
          <a:p>
            <a:pPr>
              <a:lnSpc>
                <a:spcPct val="80000"/>
              </a:lnSpc>
              <a:buFontTx/>
              <a:buNone/>
            </a:pPr>
            <a:r>
              <a:rPr lang="en-US" altLang="zh-TW" sz="1800" dirty="0">
                <a:latin typeface="Courier New" panose="02070309020205020404" pitchFamily="49" charset="0"/>
                <a:ea typeface="新細明體" pitchFamily="18" charset="-120"/>
                <a:cs typeface="Courier New" panose="02070309020205020404" pitchFamily="49" charset="0"/>
              </a:rPr>
              <a:t>F = reshape(V(:,9),3,3)';</a:t>
            </a:r>
          </a:p>
          <a:p>
            <a:pPr>
              <a:lnSpc>
                <a:spcPct val="80000"/>
              </a:lnSpc>
              <a:buFontTx/>
              <a:buNone/>
            </a:pPr>
            <a:r>
              <a:rPr lang="en-US" altLang="zh-TW" sz="1800" dirty="0">
                <a:latin typeface="Courier New" panose="02070309020205020404" pitchFamily="49" charset="0"/>
                <a:ea typeface="新細明體" pitchFamily="18" charset="-120"/>
                <a:cs typeface="Courier New" panose="02070309020205020404" pitchFamily="49" charset="0"/>
              </a:rPr>
              <a:t>    </a:t>
            </a:r>
          </a:p>
          <a:p>
            <a:pPr>
              <a:lnSpc>
                <a:spcPct val="80000"/>
              </a:lnSpc>
              <a:buFontTx/>
              <a:buNone/>
            </a:pPr>
            <a:r>
              <a:rPr lang="en-US" altLang="zh-TW" sz="1800" dirty="0">
                <a:latin typeface="Courier New" panose="02070309020205020404" pitchFamily="49" charset="0"/>
                <a:ea typeface="新細明體" pitchFamily="18" charset="-120"/>
                <a:cs typeface="Courier New" panose="02070309020205020404" pitchFamily="49" charset="0"/>
              </a:rPr>
              <a:t>[U,D,V] = </a:t>
            </a:r>
            <a:r>
              <a:rPr lang="en-US" altLang="zh-TW" sz="1800" dirty="0" err="1">
                <a:latin typeface="Courier New" panose="02070309020205020404" pitchFamily="49" charset="0"/>
                <a:ea typeface="新細明體" pitchFamily="18" charset="-120"/>
                <a:cs typeface="Courier New" panose="02070309020205020404" pitchFamily="49" charset="0"/>
              </a:rPr>
              <a:t>svd</a:t>
            </a:r>
            <a:r>
              <a:rPr lang="en-US" altLang="zh-TW" sz="1800" dirty="0">
                <a:latin typeface="Courier New" panose="02070309020205020404" pitchFamily="49" charset="0"/>
                <a:ea typeface="新細明體" pitchFamily="18" charset="-120"/>
                <a:cs typeface="Courier New" panose="02070309020205020404" pitchFamily="49" charset="0"/>
              </a:rPr>
              <a:t>(F);</a:t>
            </a:r>
          </a:p>
          <a:p>
            <a:pPr>
              <a:lnSpc>
                <a:spcPct val="80000"/>
              </a:lnSpc>
              <a:buFontTx/>
              <a:buNone/>
            </a:pPr>
            <a:r>
              <a:rPr lang="en-US" altLang="zh-TW" sz="1800" dirty="0">
                <a:latin typeface="Courier New" panose="02070309020205020404" pitchFamily="49" charset="0"/>
                <a:ea typeface="新細明體" pitchFamily="18" charset="-120"/>
                <a:cs typeface="Courier New" panose="02070309020205020404" pitchFamily="49" charset="0"/>
              </a:rPr>
              <a:t>F = U*</a:t>
            </a:r>
            <a:r>
              <a:rPr lang="en-US" altLang="zh-TW" sz="1800" dirty="0" err="1">
                <a:latin typeface="Courier New" panose="02070309020205020404" pitchFamily="49" charset="0"/>
                <a:ea typeface="新細明體" pitchFamily="18" charset="-120"/>
                <a:cs typeface="Courier New" panose="02070309020205020404" pitchFamily="49" charset="0"/>
              </a:rPr>
              <a:t>diag</a:t>
            </a:r>
            <a:r>
              <a:rPr lang="en-US" altLang="zh-TW" sz="1800" dirty="0">
                <a:latin typeface="Courier New" panose="02070309020205020404" pitchFamily="49" charset="0"/>
                <a:ea typeface="新細明體" pitchFamily="18" charset="-120"/>
                <a:cs typeface="Courier New" panose="02070309020205020404" pitchFamily="49" charset="0"/>
              </a:rPr>
              <a:t>([D(1,1) D(2,2) 0])*V';</a:t>
            </a:r>
          </a:p>
        </p:txBody>
      </p:sp>
      <p:sp>
        <p:nvSpPr>
          <p:cNvPr id="1337350" name="Rectangle 6"/>
          <p:cNvSpPr>
            <a:spLocks noChangeArrowheads="1"/>
          </p:cNvSpPr>
          <p:nvPr/>
        </p:nvSpPr>
        <p:spPr bwMode="auto">
          <a:xfrm>
            <a:off x="1981200" y="5870214"/>
            <a:ext cx="4572000" cy="646331"/>
          </a:xfrm>
          <a:prstGeom prst="rect">
            <a:avLst/>
          </a:prstGeom>
          <a:noFill/>
          <a:ln w="38100" algn="ctr">
            <a:noFill/>
            <a:miter lim="800000"/>
            <a:headEnd/>
            <a:tailEnd/>
          </a:ln>
        </p:spPr>
        <p:txBody>
          <a:bodyPr>
            <a:spAutoFit/>
          </a:bodyPr>
          <a:lstStyle/>
          <a:p>
            <a:r>
              <a:rPr lang="en-US" altLang="zh-TW" dirty="0">
                <a:solidFill>
                  <a:srgbClr val="FF0000"/>
                </a:solidFill>
                <a:latin typeface="Courier New" panose="02070309020205020404" pitchFamily="49" charset="0"/>
                <a:ea typeface="新細明體" pitchFamily="18" charset="-120"/>
                <a:cs typeface="Courier New" panose="02070309020205020404" pitchFamily="49" charset="0"/>
              </a:rPr>
              <a:t>% </a:t>
            </a:r>
            <a:r>
              <a:rPr lang="en-US" altLang="zh-TW" dirty="0" err="1">
                <a:solidFill>
                  <a:srgbClr val="FF0000"/>
                </a:solidFill>
                <a:latin typeface="Courier New" panose="02070309020205020404" pitchFamily="49" charset="0"/>
                <a:ea typeface="新細明體" pitchFamily="18" charset="-120"/>
                <a:cs typeface="Courier New" panose="02070309020205020404" pitchFamily="49" charset="0"/>
              </a:rPr>
              <a:t>Denormalise</a:t>
            </a:r>
            <a:endParaRPr lang="en-US" altLang="zh-TW" dirty="0">
              <a:solidFill>
                <a:srgbClr val="FF0000"/>
              </a:solidFill>
              <a:latin typeface="Courier New" panose="02070309020205020404" pitchFamily="49" charset="0"/>
              <a:ea typeface="新細明體" pitchFamily="18" charset="-120"/>
              <a:cs typeface="Courier New" panose="02070309020205020404" pitchFamily="49" charset="0"/>
            </a:endParaRPr>
          </a:p>
          <a:p>
            <a:r>
              <a:rPr lang="en-US" altLang="zh-TW" dirty="0">
                <a:solidFill>
                  <a:srgbClr val="FF0000"/>
                </a:solidFill>
                <a:latin typeface="Courier New" panose="02070309020205020404" pitchFamily="49" charset="0"/>
                <a:ea typeface="新細明體" pitchFamily="18" charset="-120"/>
                <a:cs typeface="Courier New" panose="02070309020205020404" pitchFamily="49" charset="0"/>
              </a:rPr>
              <a:t>F = T2'*F*T1;</a:t>
            </a:r>
          </a:p>
        </p:txBody>
      </p:sp>
      <p:sp>
        <p:nvSpPr>
          <p:cNvPr id="1337351" name="Rectangle 7"/>
          <p:cNvSpPr>
            <a:spLocks noChangeArrowheads="1"/>
          </p:cNvSpPr>
          <p:nvPr/>
        </p:nvSpPr>
        <p:spPr bwMode="auto">
          <a:xfrm>
            <a:off x="1905000" y="1451780"/>
            <a:ext cx="4572000" cy="646331"/>
          </a:xfrm>
          <a:prstGeom prst="rect">
            <a:avLst/>
          </a:prstGeom>
          <a:noFill/>
          <a:ln w="38100" algn="ctr">
            <a:noFill/>
            <a:miter lim="800000"/>
            <a:headEnd/>
            <a:tailEnd/>
          </a:ln>
        </p:spPr>
        <p:txBody>
          <a:bodyPr>
            <a:spAutoFit/>
          </a:bodyPr>
          <a:lstStyle/>
          <a:p>
            <a:r>
              <a:rPr lang="en-US" altLang="zh-TW" dirty="0">
                <a:solidFill>
                  <a:srgbClr val="FF0000"/>
                </a:solidFill>
                <a:latin typeface="Courier New" panose="02070309020205020404" pitchFamily="49" charset="0"/>
                <a:ea typeface="新細明體" pitchFamily="18" charset="-120"/>
                <a:cs typeface="Courier New" panose="02070309020205020404" pitchFamily="49" charset="0"/>
              </a:rPr>
              <a:t>[x1, T1] = normalise2dpts(x1);</a:t>
            </a:r>
          </a:p>
          <a:p>
            <a:r>
              <a:rPr lang="en-US" altLang="zh-TW" dirty="0">
                <a:solidFill>
                  <a:srgbClr val="FF0000"/>
                </a:solidFill>
                <a:latin typeface="Courier New" panose="02070309020205020404" pitchFamily="49" charset="0"/>
                <a:ea typeface="新細明體" pitchFamily="18" charset="-120"/>
                <a:cs typeface="Courier New" panose="02070309020205020404" pitchFamily="49" charset="0"/>
              </a:rPr>
              <a:t>[x2, T2] = normalise2dpts(x2);</a:t>
            </a:r>
          </a:p>
        </p:txBody>
      </p:sp>
    </p:spTree>
    <p:extLst>
      <p:ext uri="{BB962C8B-B14F-4D97-AF65-F5344CB8AC3E}">
        <p14:creationId xmlns:p14="http://schemas.microsoft.com/office/powerpoint/2010/main" val="346038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73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7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7350" grpId="0"/>
      <p:bldP spid="133735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tLang="zh-TW" sz="3200">
                <a:ea typeface="新細明體" pitchFamily="18" charset="-120"/>
              </a:rPr>
              <a:t>Results (ground truth)</a:t>
            </a:r>
          </a:p>
        </p:txBody>
      </p:sp>
      <p:pic>
        <p:nvPicPr>
          <p:cNvPr id="37891" name="Picture 4"/>
          <p:cNvPicPr>
            <a:picLocks noChangeAspect="1" noChangeArrowheads="1"/>
          </p:cNvPicPr>
          <p:nvPr/>
        </p:nvPicPr>
        <p:blipFill>
          <a:blip r:embed="rId3" cstate="print"/>
          <a:srcRect/>
          <a:stretch>
            <a:fillRect/>
          </a:stretch>
        </p:blipFill>
        <p:spPr bwMode="auto">
          <a:xfrm>
            <a:off x="1847850" y="1582739"/>
            <a:ext cx="8472488" cy="4391025"/>
          </a:xfrm>
          <a:prstGeom prst="rect">
            <a:avLst/>
          </a:prstGeom>
          <a:noFill/>
          <a:ln w="38100" algn="ctr">
            <a:noFill/>
            <a:miter lim="800000"/>
            <a:headEnd/>
            <a:tailEnd/>
          </a:ln>
        </p:spPr>
      </p:pic>
    </p:spTree>
    <p:extLst>
      <p:ext uri="{BB962C8B-B14F-4D97-AF65-F5344CB8AC3E}">
        <p14:creationId xmlns:p14="http://schemas.microsoft.com/office/powerpoint/2010/main" val="10560467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ltLang="zh-TW" sz="3200">
                <a:ea typeface="新細明體" pitchFamily="18" charset="-120"/>
              </a:rPr>
              <a:t>Results (8-point algorithm)</a:t>
            </a:r>
          </a:p>
        </p:txBody>
      </p:sp>
      <p:pic>
        <p:nvPicPr>
          <p:cNvPr id="38915" name="Picture 4"/>
          <p:cNvPicPr>
            <a:picLocks noChangeAspect="1" noChangeArrowheads="1"/>
          </p:cNvPicPr>
          <p:nvPr/>
        </p:nvPicPr>
        <p:blipFill>
          <a:blip r:embed="rId3" cstate="print"/>
          <a:srcRect/>
          <a:stretch>
            <a:fillRect/>
          </a:stretch>
        </p:blipFill>
        <p:spPr bwMode="auto">
          <a:xfrm>
            <a:off x="1847850" y="1582739"/>
            <a:ext cx="8382000" cy="4389437"/>
          </a:xfrm>
          <a:prstGeom prst="rect">
            <a:avLst/>
          </a:prstGeom>
          <a:noFill/>
          <a:ln w="38100" algn="ctr">
            <a:noFill/>
            <a:miter lim="800000"/>
            <a:headEnd/>
            <a:tailEnd/>
          </a:ln>
        </p:spPr>
      </p:pic>
    </p:spTree>
    <p:extLst>
      <p:ext uri="{BB962C8B-B14F-4D97-AF65-F5344CB8AC3E}">
        <p14:creationId xmlns:p14="http://schemas.microsoft.com/office/powerpoint/2010/main" val="16522958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zh-TW" sz="3200">
                <a:ea typeface="新細明體" pitchFamily="18" charset="-120"/>
              </a:rPr>
              <a:t>Results (normalized 8-point algorithm)</a:t>
            </a:r>
          </a:p>
        </p:txBody>
      </p:sp>
      <p:pic>
        <p:nvPicPr>
          <p:cNvPr id="39939" name="Picture 4"/>
          <p:cNvPicPr>
            <a:picLocks noChangeAspect="1" noChangeArrowheads="1"/>
          </p:cNvPicPr>
          <p:nvPr/>
        </p:nvPicPr>
        <p:blipFill>
          <a:blip r:embed="rId3" cstate="print"/>
          <a:srcRect/>
          <a:stretch>
            <a:fillRect/>
          </a:stretch>
        </p:blipFill>
        <p:spPr bwMode="auto">
          <a:xfrm>
            <a:off x="1847851" y="1582739"/>
            <a:ext cx="8461375" cy="4389437"/>
          </a:xfrm>
          <a:prstGeom prst="rect">
            <a:avLst/>
          </a:prstGeom>
          <a:noFill/>
          <a:ln w="38100" algn="ctr">
            <a:noFill/>
            <a:miter lim="800000"/>
            <a:headEnd/>
            <a:tailEnd/>
          </a:ln>
        </p:spPr>
      </p:pic>
    </p:spTree>
    <p:extLst>
      <p:ext uri="{BB962C8B-B14F-4D97-AF65-F5344CB8AC3E}">
        <p14:creationId xmlns:p14="http://schemas.microsoft.com/office/powerpoint/2010/main" val="7272715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more than two views?</a:t>
            </a:r>
          </a:p>
        </p:txBody>
      </p:sp>
      <p:sp>
        <p:nvSpPr>
          <p:cNvPr id="3" name="Content Placeholder 2"/>
          <p:cNvSpPr>
            <a:spLocks noGrp="1"/>
          </p:cNvSpPr>
          <p:nvPr>
            <p:ph idx="1"/>
          </p:nvPr>
        </p:nvSpPr>
        <p:spPr/>
        <p:txBody>
          <a:bodyPr/>
          <a:lstStyle/>
          <a:p>
            <a:r>
              <a:rPr lang="en-US" dirty="0"/>
              <a:t>The geometry of three views is described by a 3 x 3 x 3 tensor called the </a:t>
            </a:r>
            <a:r>
              <a:rPr lang="en-US" i="1" dirty="0"/>
              <a:t>trifocal tensor</a:t>
            </a:r>
          </a:p>
          <a:p>
            <a:endParaRPr lang="en-US" dirty="0"/>
          </a:p>
          <a:p>
            <a:r>
              <a:rPr lang="en-US" dirty="0"/>
              <a:t>The geometry of four views is described by a     3 x 3 x 3 x 3 tensor called the </a:t>
            </a:r>
            <a:r>
              <a:rPr lang="en-US" i="1" dirty="0" err="1"/>
              <a:t>quadrifocal</a:t>
            </a:r>
            <a:r>
              <a:rPr lang="en-US" i="1" dirty="0"/>
              <a:t> tensor</a:t>
            </a:r>
            <a:endParaRPr lang="en-US" dirty="0"/>
          </a:p>
          <a:p>
            <a:endParaRPr lang="en-US" dirty="0"/>
          </a:p>
          <a:p>
            <a:r>
              <a:rPr lang="en-US" dirty="0"/>
              <a:t>After this it starts to get complicated…</a:t>
            </a:r>
          </a:p>
        </p:txBody>
      </p:sp>
    </p:spTree>
    <p:extLst>
      <p:ext uri="{BB962C8B-B14F-4D97-AF65-F5344CB8AC3E}">
        <p14:creationId xmlns:p14="http://schemas.microsoft.com/office/powerpoint/2010/main" val="77985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ubrovnik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0" y="1232690"/>
            <a:ext cx="8382000" cy="4863310"/>
          </a:xfrm>
          <a:prstGeom prst="rect">
            <a:avLst/>
          </a:prstGeom>
        </p:spPr>
      </p:pic>
      <p:sp>
        <p:nvSpPr>
          <p:cNvPr id="2" name="Title 1"/>
          <p:cNvSpPr>
            <a:spLocks noGrp="1"/>
          </p:cNvSpPr>
          <p:nvPr>
            <p:ph type="title"/>
          </p:nvPr>
        </p:nvSpPr>
        <p:spPr/>
        <p:txBody>
          <a:bodyPr/>
          <a:lstStyle/>
          <a:p>
            <a:r>
              <a:rPr lang="en-US" dirty="0"/>
              <a:t>Large-scale structure from motion</a:t>
            </a:r>
          </a:p>
        </p:txBody>
      </p:sp>
      <p:sp>
        <p:nvSpPr>
          <p:cNvPr id="5" name="TextBox 4"/>
          <p:cNvSpPr txBox="1"/>
          <p:nvPr/>
        </p:nvSpPr>
        <p:spPr>
          <a:xfrm>
            <a:off x="1746752" y="5863590"/>
            <a:ext cx="5820824" cy="923330"/>
          </a:xfrm>
          <a:prstGeom prst="rect">
            <a:avLst/>
          </a:prstGeom>
          <a:noFill/>
        </p:spPr>
        <p:txBody>
          <a:bodyPr wrap="none" rtlCol="0">
            <a:spAutoFit/>
          </a:bodyPr>
          <a:lstStyle/>
          <a:p>
            <a:r>
              <a:rPr lang="en-US" dirty="0"/>
              <a:t>Dubrovnik, Croatia.  4,619 images (out of an initial  57,845).</a:t>
            </a:r>
          </a:p>
          <a:p>
            <a:r>
              <a:rPr lang="en-US" dirty="0"/>
              <a:t>Total reconstruction time: 23 hours</a:t>
            </a:r>
          </a:p>
          <a:p>
            <a:r>
              <a:rPr lang="en-US" dirty="0"/>
              <a:t>Number of cores: 352</a:t>
            </a:r>
          </a:p>
        </p:txBody>
      </p:sp>
    </p:spTree>
    <p:extLst>
      <p:ext uri="{BB962C8B-B14F-4D97-AF65-F5344CB8AC3E}">
        <p14:creationId xmlns:p14="http://schemas.microsoft.com/office/powerpoint/2010/main" val="21890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2655"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1981201"/>
            <a:ext cx="7913928" cy="1066799"/>
          </a:xfrm>
        </p:spPr>
        <p:txBody>
          <a:bodyPr>
            <a:normAutofit/>
          </a:bodyPr>
          <a:lstStyle/>
          <a:p>
            <a:pPr algn="l"/>
            <a:r>
              <a:rPr lang="en-US" sz="3200" dirty="0"/>
              <a:t>Structure from motion</a:t>
            </a:r>
          </a:p>
        </p:txBody>
      </p:sp>
      <p:sp>
        <p:nvSpPr>
          <p:cNvPr id="6" name="Title 1"/>
          <p:cNvSpPr txBox="1">
            <a:spLocks/>
          </p:cNvSpPr>
          <p:nvPr/>
        </p:nvSpPr>
        <p:spPr>
          <a:xfrm>
            <a:off x="1143000" y="-174625"/>
            <a:ext cx="7772400" cy="1470025"/>
          </a:xfrm>
          <a:prstGeom prst="rect">
            <a:avLst/>
          </a:prstGeom>
        </p:spPr>
        <p:txBody>
          <a:bodyPr vert="horz" lIns="91440" tIns="45720" rIns="91440" bIns="45720" rtlCol="0" anchor="ctr">
            <a:normAutofit/>
          </a:bodyPr>
          <a:lstStyle/>
          <a:p>
            <a:pPr algn="ctr">
              <a:spcBef>
                <a:spcPct val="0"/>
              </a:spcBef>
              <a:defRPr/>
            </a:pPr>
            <a:r>
              <a:rPr lang="en-US" sz="4400" dirty="0">
                <a:latin typeface="+mj-lt"/>
                <a:ea typeface="+mj-ea"/>
                <a:cs typeface="+mj-cs"/>
              </a:rPr>
              <a:t>CS5670: Computer Vision</a:t>
            </a:r>
          </a:p>
        </p:txBody>
      </p:sp>
      <p:sp>
        <p:nvSpPr>
          <p:cNvPr id="7" name="Subtitle 2"/>
          <p:cNvSpPr txBox="1">
            <a:spLocks/>
          </p:cNvSpPr>
          <p:nvPr/>
        </p:nvSpPr>
        <p:spPr>
          <a:xfrm>
            <a:off x="1524000" y="826325"/>
            <a:ext cx="9144000" cy="1752600"/>
          </a:xfrm>
          <a:prstGeom prst="rect">
            <a:avLst/>
          </a:prstGeom>
        </p:spPr>
        <p:txBody>
          <a:bodyPr vert="horz" lIns="91440" tIns="45720" rIns="91440" bIns="45720" rtlCol="0">
            <a:normAutofit/>
          </a:bodyPr>
          <a:lstStyle/>
          <a:p>
            <a:pPr>
              <a:spcBef>
                <a:spcPct val="20000"/>
              </a:spcBef>
              <a:defRPr/>
            </a:pPr>
            <a:r>
              <a:rPr lang="en-US" sz="3200" dirty="0"/>
              <a:t>Abe Davis, Slides by Noah Snavely</a:t>
            </a:r>
          </a:p>
        </p:txBody>
      </p:sp>
      <p:sp>
        <p:nvSpPr>
          <p:cNvPr id="8" name="Rectangle 7"/>
          <p:cNvSpPr/>
          <p:nvPr/>
        </p:nvSpPr>
        <p:spPr>
          <a:xfrm>
            <a:off x="1524000" y="1600200"/>
            <a:ext cx="9144000" cy="457200"/>
          </a:xfrm>
          <a:prstGeom prst="rect">
            <a:avLst/>
          </a:prstGeom>
          <a:solidFill>
            <a:schemeClr val="bg1">
              <a:lumMod val="65000"/>
            </a:schemeClr>
          </a:solidFill>
          <a:ln>
            <a:noFill/>
          </a:ln>
          <a:effectLst>
            <a:outerShdw blurRad="1016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2" cstate="print"/>
          <a:srcRect/>
          <a:stretch>
            <a:fillRect/>
          </a:stretch>
        </p:blipFill>
        <p:spPr bwMode="auto">
          <a:xfrm>
            <a:off x="1564819" y="3352801"/>
            <a:ext cx="4236155" cy="3101339"/>
          </a:xfrm>
          <a:prstGeom prst="rect">
            <a:avLst/>
          </a:prstGeom>
          <a:noFill/>
          <a:ln w="9525">
            <a:noFill/>
            <a:miter lim="800000"/>
            <a:headEnd/>
            <a:tailEnd/>
          </a:ln>
          <a:effectLst/>
        </p:spPr>
      </p:pic>
      <p:sp>
        <p:nvSpPr>
          <p:cNvPr id="11" name="Right Arrow 10"/>
          <p:cNvSpPr/>
          <p:nvPr/>
        </p:nvSpPr>
        <p:spPr>
          <a:xfrm>
            <a:off x="5835329" y="4598670"/>
            <a:ext cx="734745" cy="609600"/>
          </a:xfrm>
          <a:prstGeom prst="rightArrow">
            <a:avLst>
              <a:gd name="adj1" fmla="val 50000"/>
              <a:gd name="adj2" fmla="val 79508"/>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77BC635-64AD-41D6-B6CA-298E0A4F7E03}"/>
              </a:ext>
            </a:extLst>
          </p:cNvPr>
          <p:cNvPicPr>
            <a:picLocks noChangeAspect="1"/>
          </p:cNvPicPr>
          <p:nvPr/>
        </p:nvPicPr>
        <p:blipFill>
          <a:blip r:embed="rId3"/>
          <a:stretch>
            <a:fillRect/>
          </a:stretch>
        </p:blipFill>
        <p:spPr>
          <a:xfrm>
            <a:off x="6657976" y="3441382"/>
            <a:ext cx="4010025" cy="2924175"/>
          </a:xfrm>
          <a:prstGeom prst="rect">
            <a:avLst/>
          </a:prstGeom>
        </p:spPr>
      </p:pic>
    </p:spTree>
    <p:extLst>
      <p:ext uri="{BB962C8B-B14F-4D97-AF65-F5344CB8AC3E}">
        <p14:creationId xmlns:p14="http://schemas.microsoft.com/office/powerpoint/2010/main" val="41933364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Readings</a:t>
            </a:r>
          </a:p>
        </p:txBody>
      </p:sp>
      <p:sp>
        <p:nvSpPr>
          <p:cNvPr id="3" name="Content Placeholder 2"/>
          <p:cNvSpPr>
            <a:spLocks noGrp="1"/>
          </p:cNvSpPr>
          <p:nvPr>
            <p:ph idx="1"/>
          </p:nvPr>
        </p:nvSpPr>
        <p:spPr>
          <a:xfrm>
            <a:off x="1981201" y="1600201"/>
            <a:ext cx="8120743" cy="4525963"/>
          </a:xfrm>
        </p:spPr>
        <p:txBody>
          <a:bodyPr/>
          <a:lstStyle/>
          <a:p>
            <a:r>
              <a:rPr lang="en-US" dirty="0"/>
              <a:t>Szeliski, Chapter 7.1 – 7.4</a:t>
            </a:r>
          </a:p>
        </p:txBody>
      </p:sp>
    </p:spTree>
    <p:extLst>
      <p:ext uri="{BB962C8B-B14F-4D97-AF65-F5344CB8AC3E}">
        <p14:creationId xmlns:p14="http://schemas.microsoft.com/office/powerpoint/2010/main" val="30534417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DA2BD-BD21-4EFC-AABA-99708D7B046D}"/>
              </a:ext>
            </a:extLst>
          </p:cNvPr>
          <p:cNvSpPr>
            <a:spLocks noGrp="1"/>
          </p:cNvSpPr>
          <p:nvPr>
            <p:ph type="title"/>
          </p:nvPr>
        </p:nvSpPr>
        <p:spPr/>
        <p:txBody>
          <a:bodyPr/>
          <a:lstStyle/>
          <a:p>
            <a:r>
              <a:rPr lang="en-US" dirty="0"/>
              <a:t>Structure from motion</a:t>
            </a:r>
          </a:p>
        </p:txBody>
      </p:sp>
      <p:sp>
        <p:nvSpPr>
          <p:cNvPr id="3" name="Content Placeholder 2">
            <a:extLst>
              <a:ext uri="{FF2B5EF4-FFF2-40B4-BE49-F238E27FC236}">
                <a16:creationId xmlns:a16="http://schemas.microsoft.com/office/drawing/2014/main" id="{9630D633-F950-44C2-94C9-DACBCC0EB013}"/>
              </a:ext>
            </a:extLst>
          </p:cNvPr>
          <p:cNvSpPr>
            <a:spLocks noGrp="1"/>
          </p:cNvSpPr>
          <p:nvPr>
            <p:ph idx="1"/>
          </p:nvPr>
        </p:nvSpPr>
        <p:spPr/>
        <p:txBody>
          <a:bodyPr/>
          <a:lstStyle/>
          <a:p>
            <a:r>
              <a:rPr lang="en-US" dirty="0"/>
              <a:t>Multi-view stereo assumes that cameras are calibrated</a:t>
            </a:r>
          </a:p>
          <a:p>
            <a:pPr lvl="1"/>
            <a:r>
              <a:rPr lang="en-US" dirty="0" err="1"/>
              <a:t>Extrinsics</a:t>
            </a:r>
            <a:r>
              <a:rPr lang="en-US" dirty="0"/>
              <a:t> and </a:t>
            </a:r>
            <a:r>
              <a:rPr lang="en-US" dirty="0" err="1"/>
              <a:t>intrinsics</a:t>
            </a:r>
            <a:r>
              <a:rPr lang="en-US" dirty="0"/>
              <a:t> are known for all views</a:t>
            </a:r>
          </a:p>
          <a:p>
            <a:endParaRPr lang="en-US" dirty="0"/>
          </a:p>
          <a:p>
            <a:r>
              <a:rPr lang="en-US" dirty="0"/>
              <a:t>How do we compute calibration if we don’t know it? In general, this is called </a:t>
            </a:r>
            <a:r>
              <a:rPr lang="en-US" i="1" dirty="0"/>
              <a:t>structure from motion</a:t>
            </a:r>
            <a:endParaRPr lang="en-US" dirty="0"/>
          </a:p>
        </p:txBody>
      </p:sp>
    </p:spTree>
    <p:extLst>
      <p:ext uri="{BB962C8B-B14F-4D97-AF65-F5344CB8AC3E}">
        <p14:creationId xmlns:p14="http://schemas.microsoft.com/office/powerpoint/2010/main" val="3929592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Cross-Product as Linear Operator</a:t>
            </a:r>
          </a:p>
        </p:txBody>
      </p:sp>
      <p:pic>
        <p:nvPicPr>
          <p:cNvPr id="4" name="Picture 2"/>
          <p:cNvPicPr>
            <a:picLocks noChangeAspect="1" noChangeArrowheads="1"/>
          </p:cNvPicPr>
          <p:nvPr/>
        </p:nvPicPr>
        <p:blipFill>
          <a:blip r:embed="rId2" cstate="print"/>
          <a:srcRect/>
          <a:stretch>
            <a:fillRect/>
          </a:stretch>
        </p:blipFill>
        <p:spPr bwMode="auto">
          <a:xfrm>
            <a:off x="4245430" y="4871008"/>
            <a:ext cx="3374570" cy="615392"/>
          </a:xfrm>
          <a:prstGeom prst="rect">
            <a:avLst/>
          </a:prstGeom>
          <a:noFill/>
          <a:ln w="9525">
            <a:noFill/>
            <a:miter lim="800000"/>
            <a:headEnd/>
            <a:tailEnd/>
          </a:ln>
        </p:spPr>
      </p:pic>
      <p:pic>
        <p:nvPicPr>
          <p:cNvPr id="5" name="Picture 8"/>
          <p:cNvPicPr>
            <a:picLocks noChangeAspect="1" noChangeArrowheads="1"/>
          </p:cNvPicPr>
          <p:nvPr/>
        </p:nvPicPr>
        <p:blipFill>
          <a:blip r:embed="rId3" cstate="print"/>
          <a:srcRect/>
          <a:stretch>
            <a:fillRect/>
          </a:stretch>
        </p:blipFill>
        <p:spPr bwMode="auto">
          <a:xfrm>
            <a:off x="3657601" y="3200578"/>
            <a:ext cx="4528457" cy="1447623"/>
          </a:xfrm>
          <a:prstGeom prst="rect">
            <a:avLst/>
          </a:prstGeom>
          <a:noFill/>
          <a:ln w="9525">
            <a:noFill/>
            <a:miter lim="800000"/>
            <a:headEnd/>
            <a:tailEnd/>
          </a:ln>
        </p:spPr>
      </p:pic>
      <p:sp>
        <p:nvSpPr>
          <p:cNvPr id="6" name="Rectangle 5"/>
          <p:cNvSpPr/>
          <p:nvPr/>
        </p:nvSpPr>
        <p:spPr>
          <a:xfrm>
            <a:off x="1905000" y="1771472"/>
            <a:ext cx="8458200" cy="1200329"/>
          </a:xfrm>
          <a:prstGeom prst="rect">
            <a:avLst/>
          </a:prstGeom>
        </p:spPr>
        <p:txBody>
          <a:bodyPr wrap="square">
            <a:spAutoFit/>
          </a:bodyPr>
          <a:lstStyle/>
          <a:p>
            <a:pPr lvl="1"/>
            <a:r>
              <a:rPr lang="en-US" sz="2400" b="1" dirty="0"/>
              <a:t>Useful fact</a:t>
            </a:r>
            <a:r>
              <a:rPr lang="en-US" sz="2400" dirty="0"/>
              <a:t>: Cross product with a vector </a:t>
            </a:r>
            <a:r>
              <a:rPr lang="en-US" sz="2400" b="1" dirty="0"/>
              <a:t>t</a:t>
            </a:r>
            <a:r>
              <a:rPr lang="en-US" sz="2400" dirty="0"/>
              <a:t> can be represented as multiplication with a (</a:t>
            </a:r>
            <a:r>
              <a:rPr lang="en-US" sz="2400" i="1" dirty="0"/>
              <a:t>skew-symmetric</a:t>
            </a:r>
            <a:r>
              <a:rPr lang="en-US" sz="2400" dirty="0"/>
              <a:t>) 3x3 matrix</a:t>
            </a:r>
          </a:p>
          <a:p>
            <a:pPr lvl="1"/>
            <a:endParaRPr lang="en-US" sz="2400" dirty="0"/>
          </a:p>
        </p:txBody>
      </p:sp>
    </p:spTree>
    <p:extLst>
      <p:ext uri="{BB962C8B-B14F-4D97-AF65-F5344CB8AC3E}">
        <p14:creationId xmlns:p14="http://schemas.microsoft.com/office/powerpoint/2010/main" val="269823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Large-scale structure from motion</a:t>
            </a:r>
          </a:p>
        </p:txBody>
      </p:sp>
      <p:sp>
        <p:nvSpPr>
          <p:cNvPr id="5" name="TextBox 4"/>
          <p:cNvSpPr txBox="1"/>
          <p:nvPr/>
        </p:nvSpPr>
        <p:spPr>
          <a:xfrm>
            <a:off x="482278" y="6417065"/>
            <a:ext cx="11227443" cy="369332"/>
          </a:xfrm>
          <a:prstGeom prst="rect">
            <a:avLst/>
          </a:prstGeom>
          <a:noFill/>
        </p:spPr>
        <p:txBody>
          <a:bodyPr wrap="square" rtlCol="0">
            <a:spAutoFit/>
          </a:bodyPr>
          <a:lstStyle/>
          <a:p>
            <a:r>
              <a:rPr lang="en-US" dirty="0"/>
              <a:t>Dubrovnik, Croatia.  4,619 images (out of an initial  57,845). Total reconstruction time: 23 hours Number of cores: 352</a:t>
            </a:r>
          </a:p>
        </p:txBody>
      </p:sp>
      <p:pic>
        <p:nvPicPr>
          <p:cNvPr id="3" name="The Old City of Dubrovnik-sQegEro5Bfo" descr="The Old City of Dubrovnik-sQegEro5Bfo">
            <a:hlinkClick r:id="" action="ppaction://media"/>
            <a:extLst>
              <a:ext uri="{FF2B5EF4-FFF2-40B4-BE49-F238E27FC236}">
                <a16:creationId xmlns:a16="http://schemas.microsoft.com/office/drawing/2014/main" id="{8A7CF1FC-E23E-964A-B117-764A63FEA0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62746" y="953258"/>
            <a:ext cx="9466505" cy="5324910"/>
          </a:xfrm>
          <a:prstGeom prst="rect">
            <a:avLst/>
          </a:prstGeom>
        </p:spPr>
      </p:pic>
    </p:spTree>
    <p:extLst>
      <p:ext uri="{BB962C8B-B14F-4D97-AF65-F5344CB8AC3E}">
        <p14:creationId xmlns:p14="http://schemas.microsoft.com/office/powerpoint/2010/main" val="379405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50569-9D31-412D-B214-8228BE32C3F7}"/>
              </a:ext>
            </a:extLst>
          </p:cNvPr>
          <p:cNvSpPr>
            <a:spLocks noGrp="1"/>
          </p:cNvSpPr>
          <p:nvPr>
            <p:ph type="title"/>
          </p:nvPr>
        </p:nvSpPr>
        <p:spPr/>
        <p:txBody>
          <a:bodyPr/>
          <a:lstStyle/>
          <a:p>
            <a:r>
              <a:rPr lang="en-US" dirty="0"/>
              <a:t>Two views</a:t>
            </a:r>
          </a:p>
        </p:txBody>
      </p:sp>
      <p:pic>
        <p:nvPicPr>
          <p:cNvPr id="5" name="Picture 4" descr="A close up of a toy&#10;&#10;Description automatically generated">
            <a:extLst>
              <a:ext uri="{FF2B5EF4-FFF2-40B4-BE49-F238E27FC236}">
                <a16:creationId xmlns:a16="http://schemas.microsoft.com/office/drawing/2014/main" id="{FC522177-2AC5-4F5E-8189-48E2BF8A24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1676400"/>
            <a:ext cx="3426542" cy="2590800"/>
          </a:xfrm>
          <a:prstGeom prst="rect">
            <a:avLst/>
          </a:prstGeom>
        </p:spPr>
      </p:pic>
      <p:pic>
        <p:nvPicPr>
          <p:cNvPr id="7" name="Picture 6" descr="A close up of a toy&#10;&#10;Description automatically generated">
            <a:extLst>
              <a:ext uri="{FF2B5EF4-FFF2-40B4-BE49-F238E27FC236}">
                <a16:creationId xmlns:a16="http://schemas.microsoft.com/office/drawing/2014/main" id="{10FC3CE9-6BCA-4711-8B95-1AC839E2D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1676400"/>
            <a:ext cx="3426542" cy="2590800"/>
          </a:xfrm>
          <a:prstGeom prst="rect">
            <a:avLst/>
          </a:prstGeom>
        </p:spPr>
      </p:pic>
      <p:sp>
        <p:nvSpPr>
          <p:cNvPr id="8" name="Content Placeholder 2">
            <a:extLst>
              <a:ext uri="{FF2B5EF4-FFF2-40B4-BE49-F238E27FC236}">
                <a16:creationId xmlns:a16="http://schemas.microsoft.com/office/drawing/2014/main" id="{B926BF0E-4915-430C-BD07-DCBC5757B19A}"/>
              </a:ext>
            </a:extLst>
          </p:cNvPr>
          <p:cNvSpPr>
            <a:spLocks noGrp="1"/>
          </p:cNvSpPr>
          <p:nvPr>
            <p:ph idx="1"/>
          </p:nvPr>
        </p:nvSpPr>
        <p:spPr>
          <a:xfrm>
            <a:off x="1981200" y="4694238"/>
            <a:ext cx="8229600" cy="1706563"/>
          </a:xfrm>
        </p:spPr>
        <p:txBody>
          <a:bodyPr>
            <a:normAutofit/>
          </a:bodyPr>
          <a:lstStyle/>
          <a:p>
            <a:r>
              <a:rPr lang="en-US" dirty="0"/>
              <a:t>Solve for Fundamental matrix / Essential matrix</a:t>
            </a:r>
          </a:p>
          <a:p>
            <a:r>
              <a:rPr lang="en-US" dirty="0"/>
              <a:t>Factorize into </a:t>
            </a:r>
            <a:r>
              <a:rPr lang="en-US" dirty="0" err="1"/>
              <a:t>intrinsics</a:t>
            </a:r>
            <a:r>
              <a:rPr lang="en-US" dirty="0"/>
              <a:t>, rotation, and translation</a:t>
            </a:r>
          </a:p>
        </p:txBody>
      </p:sp>
    </p:spTree>
    <p:extLst>
      <p:ext uri="{BB962C8B-B14F-4D97-AF65-F5344CB8AC3E}">
        <p14:creationId xmlns:p14="http://schemas.microsoft.com/office/powerpoint/2010/main" val="339702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more than two views?</a:t>
            </a:r>
          </a:p>
        </p:txBody>
      </p:sp>
      <p:sp>
        <p:nvSpPr>
          <p:cNvPr id="3" name="Content Placeholder 2"/>
          <p:cNvSpPr>
            <a:spLocks noGrp="1"/>
          </p:cNvSpPr>
          <p:nvPr>
            <p:ph idx="1"/>
          </p:nvPr>
        </p:nvSpPr>
        <p:spPr>
          <a:xfrm>
            <a:off x="1981200" y="1600200"/>
            <a:ext cx="8229600" cy="5181600"/>
          </a:xfrm>
        </p:spPr>
        <p:txBody>
          <a:bodyPr>
            <a:normAutofit/>
          </a:bodyPr>
          <a:lstStyle/>
          <a:p>
            <a:r>
              <a:rPr lang="en-US" dirty="0"/>
              <a:t>The geometry of three views is described by a 3 x 3 x 3 tensor called the </a:t>
            </a:r>
            <a:r>
              <a:rPr lang="en-US" i="1" dirty="0"/>
              <a:t>trifocal tensor</a:t>
            </a:r>
          </a:p>
          <a:p>
            <a:endParaRPr lang="en-US" dirty="0"/>
          </a:p>
          <a:p>
            <a:r>
              <a:rPr lang="en-US" dirty="0"/>
              <a:t>The geometry of four views is described by a     3 x 3 x 3 x 3 tensor called the </a:t>
            </a:r>
            <a:r>
              <a:rPr lang="en-US" i="1" dirty="0" err="1"/>
              <a:t>quadrifocal</a:t>
            </a:r>
            <a:r>
              <a:rPr lang="en-US" i="1" dirty="0"/>
              <a:t> tensor</a:t>
            </a:r>
            <a:endParaRPr lang="en-US" dirty="0"/>
          </a:p>
          <a:p>
            <a:endParaRPr lang="en-US" dirty="0"/>
          </a:p>
          <a:p>
            <a:r>
              <a:rPr lang="en-US" dirty="0"/>
              <a:t>After this it starts to get complicated…</a:t>
            </a:r>
          </a:p>
          <a:p>
            <a:pPr lvl="1"/>
            <a:r>
              <a:rPr lang="en-US" dirty="0"/>
              <a:t>Instead, we explicitly solve for camera poses and scene geometry</a:t>
            </a:r>
          </a:p>
        </p:txBody>
      </p:sp>
    </p:spTree>
    <p:extLst>
      <p:ext uri="{BB962C8B-B14F-4D97-AF65-F5344CB8AC3E}">
        <p14:creationId xmlns:p14="http://schemas.microsoft.com/office/powerpoint/2010/main" val="206421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Given many images, how can we </a:t>
            </a:r>
          </a:p>
          <a:p>
            <a:pPr lvl="1"/>
            <a:r>
              <a:rPr lang="en-US" dirty="0"/>
              <a:t>a) figure out where they were all taken from?</a:t>
            </a:r>
          </a:p>
          <a:p>
            <a:pPr lvl="1"/>
            <a:r>
              <a:rPr lang="en-US" dirty="0"/>
              <a:t>b) build a 3D model of the scene?</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This is (roughly) the structure from motion problem</a:t>
            </a:r>
          </a:p>
        </p:txBody>
      </p:sp>
      <p:sp>
        <p:nvSpPr>
          <p:cNvPr id="2" name="Title 1"/>
          <p:cNvSpPr>
            <a:spLocks noGrp="1"/>
          </p:cNvSpPr>
          <p:nvPr>
            <p:ph type="title"/>
          </p:nvPr>
        </p:nvSpPr>
        <p:spPr/>
        <p:txBody>
          <a:bodyPr/>
          <a:lstStyle/>
          <a:p>
            <a:r>
              <a:rPr lang="en-US" dirty="0"/>
              <a:t>Structure from motion</a:t>
            </a:r>
          </a:p>
        </p:txBody>
      </p:sp>
      <p:grpSp>
        <p:nvGrpSpPr>
          <p:cNvPr id="7" name="Group 6"/>
          <p:cNvGrpSpPr/>
          <p:nvPr/>
        </p:nvGrpSpPr>
        <p:grpSpPr>
          <a:xfrm>
            <a:off x="2422097" y="2950493"/>
            <a:ext cx="7347806" cy="2539750"/>
            <a:chOff x="40818" y="3352800"/>
            <a:chExt cx="8972550" cy="3101339"/>
          </a:xfrm>
        </p:grpSpPr>
        <p:pic>
          <p:nvPicPr>
            <p:cNvPr id="4" name="Picture 4" descr="C:\snavely\thesis\Colosseum1.png"/>
            <p:cNvPicPr>
              <a:picLocks noChangeAspect="1" noChangeArrowheads="1"/>
            </p:cNvPicPr>
            <p:nvPr/>
          </p:nvPicPr>
          <p:blipFill>
            <a:blip r:embed="rId2" cstate="print"/>
            <a:srcRect l="2835" r="2835"/>
            <a:stretch>
              <a:fillRect/>
            </a:stretch>
          </p:blipFill>
          <p:spPr bwMode="auto">
            <a:xfrm>
              <a:off x="5148569" y="3425190"/>
              <a:ext cx="3864799" cy="2911525"/>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5" name="Picture 2"/>
            <p:cNvPicPr>
              <a:picLocks noChangeAspect="1" noChangeArrowheads="1"/>
            </p:cNvPicPr>
            <p:nvPr/>
          </p:nvPicPr>
          <p:blipFill>
            <a:blip r:embed="rId3" cstate="print"/>
            <a:srcRect/>
            <a:stretch>
              <a:fillRect/>
            </a:stretch>
          </p:blipFill>
          <p:spPr bwMode="auto">
            <a:xfrm>
              <a:off x="40818" y="3352800"/>
              <a:ext cx="4236155" cy="3101339"/>
            </a:xfrm>
            <a:prstGeom prst="rect">
              <a:avLst/>
            </a:prstGeom>
            <a:noFill/>
            <a:ln w="9525">
              <a:noFill/>
              <a:miter lim="800000"/>
              <a:headEnd/>
              <a:tailEnd/>
            </a:ln>
            <a:effectLst/>
          </p:spPr>
        </p:pic>
        <p:sp>
          <p:nvSpPr>
            <p:cNvPr id="6" name="Right Arrow 5"/>
            <p:cNvSpPr/>
            <p:nvPr/>
          </p:nvSpPr>
          <p:spPr>
            <a:xfrm>
              <a:off x="4311328" y="4598670"/>
              <a:ext cx="734745" cy="609600"/>
            </a:xfrm>
            <a:prstGeom prst="rightArrow">
              <a:avLst>
                <a:gd name="adj1" fmla="val 50000"/>
                <a:gd name="adj2" fmla="val 79508"/>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6061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t>Structure from motion</a:t>
            </a:r>
          </a:p>
        </p:txBody>
      </p:sp>
      <p:sp>
        <p:nvSpPr>
          <p:cNvPr id="4" name="Rectangle 3"/>
          <p:cNvSpPr txBox="1">
            <a:spLocks noChangeArrowheads="1"/>
          </p:cNvSpPr>
          <p:nvPr/>
        </p:nvSpPr>
        <p:spPr>
          <a:xfrm>
            <a:off x="2209800" y="3581400"/>
            <a:ext cx="7924800" cy="3124200"/>
          </a:xfrm>
          <a:prstGeom prst="rect">
            <a:avLst/>
          </a:prstGeom>
        </p:spPr>
        <p:txBody>
          <a:bodyPr>
            <a:normAutofit fontScale="92500" lnSpcReduction="20000"/>
          </a:bodyPr>
          <a:lstStyle/>
          <a:p>
            <a:pPr marL="342900" indent="-342900">
              <a:lnSpc>
                <a:spcPct val="90000"/>
              </a:lnSpc>
              <a:spcBef>
                <a:spcPct val="20000"/>
              </a:spcBef>
              <a:buFont typeface="Arial" pitchFamily="34" charset="0"/>
              <a:buChar char="•"/>
              <a:defRPr/>
            </a:pPr>
            <a:r>
              <a:rPr lang="en-US" sz="3200" dirty="0"/>
              <a:t>Input: images with points in correspondence      	</a:t>
            </a:r>
            <a:r>
              <a:rPr lang="en-US" sz="3200" i="1" dirty="0"/>
              <a:t>p</a:t>
            </a:r>
            <a:r>
              <a:rPr lang="en-US" sz="3200" i="1" baseline="-25000" dirty="0" err="1"/>
              <a:t>i</a:t>
            </a:r>
            <a:r>
              <a:rPr lang="en-US" sz="3200" baseline="-25000" dirty="0" err="1"/>
              <a:t>,</a:t>
            </a:r>
            <a:r>
              <a:rPr lang="en-US" sz="3200" i="1" baseline="-25000" dirty="0" err="1"/>
              <a:t>j</a:t>
            </a:r>
            <a:r>
              <a:rPr lang="en-US" sz="3200" i="1" baseline="-25000" dirty="0"/>
              <a:t>  </a:t>
            </a:r>
            <a:r>
              <a:rPr lang="en-US" sz="3200" dirty="0"/>
              <a:t>= (</a:t>
            </a:r>
            <a:r>
              <a:rPr lang="en-US" sz="3200" i="1" dirty="0" err="1"/>
              <a:t>u</a:t>
            </a:r>
            <a:r>
              <a:rPr lang="en-US" sz="3200" i="1" baseline="-25000" dirty="0" err="1"/>
              <a:t>i</a:t>
            </a:r>
            <a:r>
              <a:rPr lang="en-US" sz="3200" baseline="-25000" dirty="0" err="1"/>
              <a:t>,</a:t>
            </a:r>
            <a:r>
              <a:rPr lang="en-US" sz="3200" i="1" baseline="-25000" dirty="0" err="1"/>
              <a:t>j</a:t>
            </a:r>
            <a:r>
              <a:rPr lang="en-US" sz="3200" dirty="0" err="1"/>
              <a:t>,</a:t>
            </a:r>
            <a:r>
              <a:rPr lang="en-US" sz="3200" i="1" dirty="0" err="1"/>
              <a:t>v</a:t>
            </a:r>
            <a:r>
              <a:rPr lang="en-US" sz="3200" i="1" baseline="-25000" dirty="0" err="1"/>
              <a:t>i</a:t>
            </a:r>
            <a:r>
              <a:rPr lang="en-US" sz="3200" baseline="-25000" dirty="0" err="1"/>
              <a:t>,</a:t>
            </a:r>
            <a:r>
              <a:rPr lang="en-US" sz="3200" i="1" baseline="-25000" dirty="0" err="1"/>
              <a:t>j</a:t>
            </a:r>
            <a:r>
              <a:rPr lang="en-US" sz="3200" dirty="0"/>
              <a:t>)</a:t>
            </a:r>
          </a:p>
          <a:p>
            <a:pPr marL="342900" indent="-342900">
              <a:lnSpc>
                <a:spcPct val="90000"/>
              </a:lnSpc>
              <a:spcBef>
                <a:spcPct val="20000"/>
              </a:spcBef>
              <a:buFont typeface="Arial" pitchFamily="34" charset="0"/>
              <a:buChar char="•"/>
              <a:defRPr/>
            </a:pPr>
            <a:endParaRPr lang="en-US" sz="3200" dirty="0"/>
          </a:p>
          <a:p>
            <a:pPr marL="342900" indent="-342900">
              <a:lnSpc>
                <a:spcPct val="90000"/>
              </a:lnSpc>
              <a:spcBef>
                <a:spcPct val="20000"/>
              </a:spcBef>
              <a:buFont typeface="Arial" pitchFamily="34" charset="0"/>
              <a:buChar char="•"/>
              <a:defRPr/>
            </a:pPr>
            <a:r>
              <a:rPr lang="en-US" sz="3200" dirty="0"/>
              <a:t>Output</a:t>
            </a:r>
          </a:p>
          <a:p>
            <a:pPr marL="800100" lvl="1" indent="-342900">
              <a:lnSpc>
                <a:spcPct val="90000"/>
              </a:lnSpc>
              <a:spcBef>
                <a:spcPct val="20000"/>
              </a:spcBef>
              <a:buFont typeface="Arial" pitchFamily="34" charset="0"/>
              <a:buChar char="•"/>
              <a:defRPr/>
            </a:pPr>
            <a:r>
              <a:rPr lang="en-US" sz="3200" dirty="0"/>
              <a:t>structure: 3D location </a:t>
            </a:r>
            <a:r>
              <a:rPr lang="en-US" sz="3200" b="1" dirty="0"/>
              <a:t>x</a:t>
            </a:r>
            <a:r>
              <a:rPr lang="en-US" sz="3200" i="1" baseline="-25000" dirty="0"/>
              <a:t>i</a:t>
            </a:r>
            <a:r>
              <a:rPr lang="en-US" sz="3200" dirty="0"/>
              <a:t> for each point </a:t>
            </a:r>
            <a:r>
              <a:rPr lang="en-US" sz="3200" i="1" dirty="0"/>
              <a:t>p</a:t>
            </a:r>
            <a:r>
              <a:rPr lang="en-US" sz="3200" i="1" baseline="-25000" dirty="0"/>
              <a:t>i</a:t>
            </a:r>
          </a:p>
          <a:p>
            <a:pPr marL="800100" lvl="1" indent="-342900">
              <a:lnSpc>
                <a:spcPct val="90000"/>
              </a:lnSpc>
              <a:spcBef>
                <a:spcPct val="20000"/>
              </a:spcBef>
              <a:buFont typeface="Arial" pitchFamily="34" charset="0"/>
              <a:buChar char="•"/>
              <a:defRPr/>
            </a:pPr>
            <a:r>
              <a:rPr lang="en-US" sz="3200" dirty="0"/>
              <a:t>motion: camera parameters</a:t>
            </a:r>
            <a:r>
              <a:rPr lang="en-US" sz="3200" b="1" dirty="0"/>
              <a:t> </a:t>
            </a:r>
            <a:r>
              <a:rPr lang="en-US" sz="3200" b="1" dirty="0" err="1"/>
              <a:t>R</a:t>
            </a:r>
            <a:r>
              <a:rPr lang="en-US" sz="3200" i="1" baseline="-25000" dirty="0" err="1"/>
              <a:t>j</a:t>
            </a:r>
            <a:r>
              <a:rPr lang="en-US" sz="3200" i="1" baseline="-25000" dirty="0"/>
              <a:t> </a:t>
            </a:r>
            <a:r>
              <a:rPr lang="en-US" sz="3200" dirty="0"/>
              <a:t>,</a:t>
            </a:r>
            <a:r>
              <a:rPr lang="en-US" sz="3200" i="1" dirty="0"/>
              <a:t> </a:t>
            </a:r>
            <a:r>
              <a:rPr lang="en-US" sz="3200" b="1" dirty="0" err="1"/>
              <a:t>t</a:t>
            </a:r>
            <a:r>
              <a:rPr lang="en-US" sz="3200" i="1" baseline="-25000" dirty="0" err="1"/>
              <a:t>j</a:t>
            </a:r>
            <a:r>
              <a:rPr lang="en-US" sz="3200" dirty="0"/>
              <a:t> possibly </a:t>
            </a:r>
            <a:r>
              <a:rPr lang="en-US" sz="3200" b="1" dirty="0" err="1"/>
              <a:t>K</a:t>
            </a:r>
            <a:r>
              <a:rPr lang="en-US" sz="3200" i="1" baseline="-25000" dirty="0" err="1"/>
              <a:t>j</a:t>
            </a:r>
            <a:endParaRPr lang="en-US" sz="3200" b="1" i="1" baseline="-25000" dirty="0"/>
          </a:p>
          <a:p>
            <a:pPr marL="800100" lvl="1" indent="-342900">
              <a:lnSpc>
                <a:spcPct val="90000"/>
              </a:lnSpc>
              <a:spcBef>
                <a:spcPct val="20000"/>
              </a:spcBef>
              <a:buFont typeface="Arial" pitchFamily="34" charset="0"/>
              <a:buChar char="•"/>
              <a:defRPr/>
            </a:pPr>
            <a:endParaRPr lang="en-US" sz="3200" i="1" baseline="-25000" dirty="0"/>
          </a:p>
          <a:p>
            <a:pPr marL="342900" indent="-342900">
              <a:lnSpc>
                <a:spcPct val="90000"/>
              </a:lnSpc>
              <a:spcBef>
                <a:spcPct val="20000"/>
              </a:spcBef>
              <a:buFont typeface="Arial" pitchFamily="34" charset="0"/>
              <a:buChar char="•"/>
              <a:defRPr/>
            </a:pPr>
            <a:r>
              <a:rPr lang="en-US" sz="3200" dirty="0"/>
              <a:t>Objective function: minimize </a:t>
            </a:r>
            <a:r>
              <a:rPr lang="en-US" sz="3200" i="1" dirty="0" err="1"/>
              <a:t>reprojection</a:t>
            </a:r>
            <a:r>
              <a:rPr lang="en-US" sz="3200" i="1" dirty="0"/>
              <a:t> error</a:t>
            </a:r>
          </a:p>
          <a:p>
            <a:pPr marL="342900" indent="-342900">
              <a:lnSpc>
                <a:spcPct val="90000"/>
              </a:lnSpc>
              <a:spcBef>
                <a:spcPct val="20000"/>
              </a:spcBef>
              <a:defRPr/>
            </a:pPr>
            <a:endParaRPr lang="en-US" sz="3200" dirty="0"/>
          </a:p>
        </p:txBody>
      </p:sp>
      <p:pic>
        <p:nvPicPr>
          <p:cNvPr id="146433" name="Picture 1" descr="C:\snavely\demos\PhotoTourism\data\Temple\Temple1.png"/>
          <p:cNvPicPr>
            <a:picLocks noChangeAspect="1" noChangeArrowheads="1"/>
          </p:cNvPicPr>
          <p:nvPr/>
        </p:nvPicPr>
        <p:blipFill>
          <a:blip r:embed="rId2" cstate="print"/>
          <a:srcRect l="7080" r="7080" b="24907"/>
          <a:stretch>
            <a:fillRect/>
          </a:stretch>
        </p:blipFill>
        <p:spPr bwMode="auto">
          <a:xfrm>
            <a:off x="4953001" y="1401764"/>
            <a:ext cx="2771775" cy="1722437"/>
          </a:xfrm>
          <a:prstGeom prst="rect">
            <a:avLst/>
          </a:prstGeom>
          <a:noFill/>
          <a:ln w="9525">
            <a:noFill/>
            <a:miter lim="800000"/>
            <a:headEnd/>
            <a:tailEnd/>
          </a:ln>
        </p:spPr>
      </p:pic>
      <p:pic>
        <p:nvPicPr>
          <p:cNvPr id="146434" name="Picture 2" descr="C:\snavely\demos\PhotoTourism\data\Temple\Temple2.png"/>
          <p:cNvPicPr>
            <a:picLocks noChangeAspect="1" noChangeArrowheads="1"/>
          </p:cNvPicPr>
          <p:nvPr/>
        </p:nvPicPr>
        <p:blipFill>
          <a:blip r:embed="rId3" cstate="print"/>
          <a:srcRect l="10625" r="10625"/>
          <a:stretch>
            <a:fillRect/>
          </a:stretch>
        </p:blipFill>
        <p:spPr bwMode="auto">
          <a:xfrm>
            <a:off x="7989888" y="1066800"/>
            <a:ext cx="2449512" cy="2209800"/>
          </a:xfrm>
          <a:prstGeom prst="rect">
            <a:avLst/>
          </a:prstGeom>
          <a:noFill/>
          <a:ln w="9525">
            <a:noFill/>
            <a:miter lim="800000"/>
            <a:headEnd/>
            <a:tailEnd/>
          </a:ln>
        </p:spPr>
      </p:pic>
      <p:sp>
        <p:nvSpPr>
          <p:cNvPr id="6" name="TextBox 5"/>
          <p:cNvSpPr txBox="1">
            <a:spLocks noChangeArrowheads="1"/>
          </p:cNvSpPr>
          <p:nvPr/>
        </p:nvSpPr>
        <p:spPr bwMode="auto">
          <a:xfrm>
            <a:off x="5257800" y="3048000"/>
            <a:ext cx="2171700" cy="369888"/>
          </a:xfrm>
          <a:prstGeom prst="rect">
            <a:avLst/>
          </a:prstGeom>
          <a:noFill/>
          <a:ln w="9525">
            <a:noFill/>
            <a:miter lim="800000"/>
            <a:headEnd/>
            <a:tailEnd/>
          </a:ln>
        </p:spPr>
        <p:txBody>
          <a:bodyPr wrap="none">
            <a:spAutoFit/>
          </a:bodyPr>
          <a:lstStyle/>
          <a:p>
            <a:r>
              <a:rPr lang="en-US">
                <a:latin typeface="Calibri" pitchFamily="34" charset="0"/>
              </a:rPr>
              <a:t>Reconstruction (side)</a:t>
            </a:r>
          </a:p>
        </p:txBody>
      </p:sp>
      <p:sp>
        <p:nvSpPr>
          <p:cNvPr id="7" name="TextBox 6"/>
          <p:cNvSpPr txBox="1">
            <a:spLocks noChangeArrowheads="1"/>
          </p:cNvSpPr>
          <p:nvPr/>
        </p:nvSpPr>
        <p:spPr bwMode="auto">
          <a:xfrm>
            <a:off x="8950325" y="3175000"/>
            <a:ext cx="642938" cy="368300"/>
          </a:xfrm>
          <a:prstGeom prst="rect">
            <a:avLst/>
          </a:prstGeom>
          <a:noFill/>
          <a:ln w="9525">
            <a:noFill/>
            <a:miter lim="800000"/>
            <a:headEnd/>
            <a:tailEnd/>
          </a:ln>
        </p:spPr>
        <p:txBody>
          <a:bodyPr wrap="none">
            <a:spAutoFit/>
          </a:bodyPr>
          <a:lstStyle/>
          <a:p>
            <a:r>
              <a:rPr lang="en-US">
                <a:latin typeface="Calibri" pitchFamily="34" charset="0"/>
              </a:rPr>
              <a:t>(top)</a:t>
            </a:r>
          </a:p>
        </p:txBody>
      </p:sp>
      <p:grpSp>
        <p:nvGrpSpPr>
          <p:cNvPr id="2" name="Group 13"/>
          <p:cNvGrpSpPr/>
          <p:nvPr/>
        </p:nvGrpSpPr>
        <p:grpSpPr>
          <a:xfrm>
            <a:off x="2819400" y="1447801"/>
            <a:ext cx="1595610" cy="1815913"/>
            <a:chOff x="1071390" y="1631272"/>
            <a:chExt cx="3119610" cy="3550328"/>
          </a:xfrm>
        </p:grpSpPr>
        <p:pic>
          <p:nvPicPr>
            <p:cNvPr id="215042" name="Picture 2" descr="C:\snavely\work\teaching\09Fa-CS6610\lectures\lec11\templeSparseRing\templeSR0001.png"/>
            <p:cNvPicPr>
              <a:picLocks noChangeAspect="1" noChangeArrowheads="1"/>
            </p:cNvPicPr>
            <p:nvPr/>
          </p:nvPicPr>
          <p:blipFill>
            <a:blip r:embed="rId4" cstate="print"/>
            <a:srcRect/>
            <a:stretch>
              <a:fillRect/>
            </a:stretch>
          </p:blipFill>
          <p:spPr bwMode="auto">
            <a:xfrm>
              <a:off x="1071390" y="1631272"/>
              <a:ext cx="1290810" cy="1721528"/>
            </a:xfrm>
            <a:prstGeom prst="rect">
              <a:avLst/>
            </a:prstGeom>
            <a:noFill/>
            <a:effectLst>
              <a:outerShdw blurRad="101600" dist="76200" dir="8100000" algn="tr" rotWithShape="0">
                <a:prstClr val="black">
                  <a:alpha val="40000"/>
                </a:prstClr>
              </a:outerShdw>
            </a:effectLst>
          </p:spPr>
        </p:pic>
        <p:pic>
          <p:nvPicPr>
            <p:cNvPr id="215043" name="Picture 3" descr="C:\snavely\work\teaching\09Fa-CS6610\lectures\lec11\templeSparseRing\templeSR0002.png"/>
            <p:cNvPicPr>
              <a:picLocks noChangeAspect="1" noChangeArrowheads="1"/>
            </p:cNvPicPr>
            <p:nvPr/>
          </p:nvPicPr>
          <p:blipFill>
            <a:blip r:embed="rId5" cstate="print"/>
            <a:srcRect/>
            <a:stretch>
              <a:fillRect/>
            </a:stretch>
          </p:blipFill>
          <p:spPr bwMode="auto">
            <a:xfrm>
              <a:off x="1528590" y="2088472"/>
              <a:ext cx="1290810" cy="1721528"/>
            </a:xfrm>
            <a:prstGeom prst="rect">
              <a:avLst/>
            </a:prstGeom>
            <a:noFill/>
            <a:effectLst>
              <a:outerShdw blurRad="101600" dist="76200" dir="8100000" algn="tr" rotWithShape="0">
                <a:prstClr val="black">
                  <a:alpha val="40000"/>
                </a:prstClr>
              </a:outerShdw>
            </a:effectLst>
          </p:spPr>
        </p:pic>
        <p:pic>
          <p:nvPicPr>
            <p:cNvPr id="215044" name="Picture 4" descr="C:\snavely\work\teaching\09Fa-CS6610\lectures\lec11\templeSparseRing\templeSR0003.png"/>
            <p:cNvPicPr>
              <a:picLocks noChangeAspect="1" noChangeArrowheads="1"/>
            </p:cNvPicPr>
            <p:nvPr/>
          </p:nvPicPr>
          <p:blipFill>
            <a:blip r:embed="rId6" cstate="print"/>
            <a:srcRect/>
            <a:stretch>
              <a:fillRect/>
            </a:stretch>
          </p:blipFill>
          <p:spPr bwMode="auto">
            <a:xfrm>
              <a:off x="1985790" y="2545672"/>
              <a:ext cx="1290810" cy="1721528"/>
            </a:xfrm>
            <a:prstGeom prst="rect">
              <a:avLst/>
            </a:prstGeom>
            <a:noFill/>
            <a:effectLst>
              <a:outerShdw blurRad="101600" dist="76200" dir="8100000" algn="tr" rotWithShape="0">
                <a:prstClr val="black">
                  <a:alpha val="40000"/>
                </a:prstClr>
              </a:outerShdw>
            </a:effectLst>
          </p:spPr>
        </p:pic>
        <p:pic>
          <p:nvPicPr>
            <p:cNvPr id="215045" name="Picture 5" descr="C:\snavely\work\teaching\09Fa-CS6610\lectures\lec11\templeSparseRing\templeSR0004.png"/>
            <p:cNvPicPr>
              <a:picLocks noChangeAspect="1" noChangeArrowheads="1"/>
            </p:cNvPicPr>
            <p:nvPr/>
          </p:nvPicPr>
          <p:blipFill>
            <a:blip r:embed="rId7" cstate="print"/>
            <a:srcRect/>
            <a:stretch>
              <a:fillRect/>
            </a:stretch>
          </p:blipFill>
          <p:spPr bwMode="auto">
            <a:xfrm>
              <a:off x="2442990" y="3002872"/>
              <a:ext cx="1290810" cy="1721528"/>
            </a:xfrm>
            <a:prstGeom prst="rect">
              <a:avLst/>
            </a:prstGeom>
            <a:noFill/>
            <a:effectLst>
              <a:outerShdw blurRad="101600" dist="76200" dir="8100000" algn="tr" rotWithShape="0">
                <a:prstClr val="black">
                  <a:alpha val="40000"/>
                </a:prstClr>
              </a:outerShdw>
            </a:effectLst>
          </p:spPr>
        </p:pic>
        <p:pic>
          <p:nvPicPr>
            <p:cNvPr id="215046" name="Picture 6" descr="C:\snavely\work\teaching\09Fa-CS6610\lectures\lec11\templeSparseRing\templeSR0005.png"/>
            <p:cNvPicPr>
              <a:picLocks noChangeAspect="1" noChangeArrowheads="1"/>
            </p:cNvPicPr>
            <p:nvPr/>
          </p:nvPicPr>
          <p:blipFill>
            <a:blip r:embed="rId8" cstate="print"/>
            <a:srcRect/>
            <a:stretch>
              <a:fillRect/>
            </a:stretch>
          </p:blipFill>
          <p:spPr bwMode="auto">
            <a:xfrm>
              <a:off x="2900190" y="3460072"/>
              <a:ext cx="1290810" cy="1721528"/>
            </a:xfrm>
            <a:prstGeom prst="rect">
              <a:avLst/>
            </a:prstGeom>
            <a:noFill/>
            <a:effectLst>
              <a:outerShdw blurRad="101600" dist="76200" dir="8100000" algn="tr" rotWithShape="0">
                <a:prstClr val="black">
                  <a:alpha val="40000"/>
                </a:prstClr>
              </a:outerShdw>
            </a:effectLst>
          </p:spPr>
        </p:pic>
      </p:grpSp>
    </p:spTree>
    <p:extLst>
      <p:ext uri="{BB962C8B-B14F-4D97-AF65-F5344CB8AC3E}">
        <p14:creationId xmlns:p14="http://schemas.microsoft.com/office/powerpoint/2010/main" val="138779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434"/>
                                        </p:tgtEl>
                                        <p:attrNameLst>
                                          <p:attrName>style.visibility</p:attrName>
                                        </p:attrNameLst>
                                      </p:cBhvr>
                                      <p:to>
                                        <p:strVal val="visible"/>
                                      </p:to>
                                    </p:set>
                                    <p:animEffect transition="in" filter="fade">
                                      <p:cBhvr>
                                        <p:cTn id="7" dur="500"/>
                                        <p:tgtEl>
                                          <p:spTgt spid="1464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46433"/>
                                        </p:tgtEl>
                                        <p:attrNameLst>
                                          <p:attrName>style.visibility</p:attrName>
                                        </p:attrNameLst>
                                      </p:cBhvr>
                                      <p:to>
                                        <p:strVal val="visible"/>
                                      </p:to>
                                    </p:set>
                                    <p:animEffect transition="in" filter="fade">
                                      <p:cBhvr>
                                        <p:cTn id="13" dur="500"/>
                                        <p:tgtEl>
                                          <p:spTgt spid="1464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
                                        <p:tgtEl>
                                          <p:spTgt spid="4">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fade">
                                      <p:cBhvr>
                                        <p:cTn id="30"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Also doable from video</a:t>
            </a:r>
          </a:p>
        </p:txBody>
      </p:sp>
      <p:pic>
        <p:nvPicPr>
          <p:cNvPr id="1026" name="Picture 2" descr="http://www.maths.lth.se/matematiklth/personal/calle/tech_rep/eglise_rec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0812" y="1600200"/>
            <a:ext cx="64008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4853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115" y="256269"/>
            <a:ext cx="11451771" cy="821418"/>
          </a:xfrm>
        </p:spPr>
        <p:txBody>
          <a:bodyPr anchor="ctr">
            <a:normAutofit/>
          </a:bodyPr>
          <a:lstStyle/>
          <a:p>
            <a:r>
              <a:rPr lang="en-US" dirty="0"/>
              <a:t>What we’ve seen so far…</a:t>
            </a:r>
          </a:p>
        </p:txBody>
      </p:sp>
      <p:graphicFrame>
        <p:nvGraphicFramePr>
          <p:cNvPr id="5" name="Content Placeholder 2">
            <a:extLst>
              <a:ext uri="{FF2B5EF4-FFF2-40B4-BE49-F238E27FC236}">
                <a16:creationId xmlns:a16="http://schemas.microsoft.com/office/drawing/2014/main" id="{F83079BD-365C-4CAB-8AB9-6DE6B9FD54AB}"/>
              </a:ext>
            </a:extLst>
          </p:cNvPr>
          <p:cNvGraphicFramePr>
            <a:graphicFrameLocks noGrp="1"/>
          </p:cNvGraphicFramePr>
          <p:nvPr>
            <p:ph idx="1"/>
            <p:extLst>
              <p:ext uri="{D42A27DB-BD31-4B8C-83A1-F6EECF244321}">
                <p14:modId xmlns:p14="http://schemas.microsoft.com/office/powerpoint/2010/main" val="1440219548"/>
              </p:ext>
            </p:extLst>
          </p:nvPr>
        </p:nvGraphicFramePr>
        <p:xfrm>
          <a:off x="377241" y="1367757"/>
          <a:ext cx="11444645" cy="49033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976274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Input</a:t>
            </a:r>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2" cstate="print"/>
          <a:srcRect t="1852"/>
          <a:stretch/>
        </p:blipFill>
        <p:spPr bwMode="auto">
          <a:xfrm>
            <a:off x="3500682" y="1752600"/>
            <a:ext cx="5190636" cy="4038600"/>
          </a:xfrm>
          <a:prstGeom prst="rect">
            <a:avLst/>
          </a:prstGeom>
          <a:noFill/>
          <a:ln w="9525">
            <a:noFill/>
            <a:miter lim="800000"/>
            <a:headEnd/>
            <a:tailEnd/>
          </a:ln>
        </p:spPr>
      </p:pic>
    </p:spTree>
    <p:extLst>
      <p:ext uri="{BB962C8B-B14F-4D97-AF65-F5344CB8AC3E}">
        <p14:creationId xmlns:p14="http://schemas.microsoft.com/office/powerpoint/2010/main" val="6157018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Camera calibration and triangulation</a:t>
            </a:r>
          </a:p>
        </p:txBody>
      </p:sp>
      <p:sp>
        <p:nvSpPr>
          <p:cNvPr id="3" name="Content Placeholder 2"/>
          <p:cNvSpPr>
            <a:spLocks noGrp="1"/>
          </p:cNvSpPr>
          <p:nvPr>
            <p:ph idx="1"/>
          </p:nvPr>
        </p:nvSpPr>
        <p:spPr/>
        <p:txBody>
          <a:bodyPr>
            <a:normAutofit/>
          </a:bodyPr>
          <a:lstStyle/>
          <a:p>
            <a:r>
              <a:rPr lang="en-US" dirty="0"/>
              <a:t>Suppose we know 3D points</a:t>
            </a:r>
          </a:p>
          <a:p>
            <a:pPr lvl="1"/>
            <a:r>
              <a:rPr lang="en-US" dirty="0"/>
              <a:t>And have matches between these points and an image</a:t>
            </a:r>
          </a:p>
          <a:p>
            <a:pPr lvl="1"/>
            <a:r>
              <a:rPr lang="en-US" dirty="0"/>
              <a:t>How can we compute the camera parameters?</a:t>
            </a:r>
          </a:p>
          <a:p>
            <a:pPr lvl="1"/>
            <a:endParaRPr lang="en-US" dirty="0"/>
          </a:p>
          <a:p>
            <a:r>
              <a:rPr lang="en-US" dirty="0"/>
              <a:t>Suppose we have known camera parameters, each of which observes a point</a:t>
            </a:r>
          </a:p>
          <a:p>
            <a:pPr lvl="1"/>
            <a:r>
              <a:rPr lang="en-US" dirty="0"/>
              <a:t>How can we compute the 3D location of that point?</a:t>
            </a:r>
          </a:p>
        </p:txBody>
      </p:sp>
    </p:spTree>
    <p:extLst>
      <p:ext uri="{BB962C8B-B14F-4D97-AF65-F5344CB8AC3E}">
        <p14:creationId xmlns:p14="http://schemas.microsoft.com/office/powerpoint/2010/main" val="407203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from motion</a:t>
            </a:r>
          </a:p>
        </p:txBody>
      </p:sp>
      <p:sp>
        <p:nvSpPr>
          <p:cNvPr id="3" name="Content Placeholder 2"/>
          <p:cNvSpPr>
            <a:spLocks noGrp="1"/>
          </p:cNvSpPr>
          <p:nvPr>
            <p:ph idx="1"/>
          </p:nvPr>
        </p:nvSpPr>
        <p:spPr/>
        <p:txBody>
          <a:bodyPr/>
          <a:lstStyle/>
          <a:p>
            <a:endParaRPr lang="en-US" dirty="0"/>
          </a:p>
          <a:p>
            <a:endParaRPr lang="en-US" dirty="0"/>
          </a:p>
          <a:p>
            <a:r>
              <a:rPr lang="en-US" dirty="0"/>
              <a:t>SfM solves both of these problems </a:t>
            </a:r>
            <a:r>
              <a:rPr lang="en-US" i="1" dirty="0"/>
              <a:t>at once</a:t>
            </a:r>
          </a:p>
          <a:p>
            <a:r>
              <a:rPr lang="en-US" dirty="0"/>
              <a:t>A kind of chicken-and-egg problem</a:t>
            </a:r>
          </a:p>
          <a:p>
            <a:pPr lvl="1"/>
            <a:r>
              <a:rPr lang="en-US" dirty="0"/>
              <a:t>(but solvable)</a:t>
            </a:r>
          </a:p>
        </p:txBody>
      </p:sp>
    </p:spTree>
    <p:extLst>
      <p:ext uri="{BB962C8B-B14F-4D97-AF65-F5344CB8AC3E}">
        <p14:creationId xmlns:p14="http://schemas.microsoft.com/office/powerpoint/2010/main" val="4084397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ontent Placeholder 53">
            <a:extLst>
              <a:ext uri="{FF2B5EF4-FFF2-40B4-BE49-F238E27FC236}">
                <a16:creationId xmlns:a16="http://schemas.microsoft.com/office/drawing/2014/main" id="{BB8D0B39-507F-D449-A103-534E7C5A1E33}"/>
              </a:ext>
            </a:extLst>
          </p:cNvPr>
          <p:cNvSpPr>
            <a:spLocks noGrp="1"/>
          </p:cNvSpPr>
          <p:nvPr>
            <p:ph idx="1"/>
          </p:nvPr>
        </p:nvSpPr>
        <p:spPr>
          <a:xfrm>
            <a:off x="423106" y="1400291"/>
            <a:ext cx="5672893" cy="4903335"/>
          </a:xfrm>
        </p:spPr>
        <p:txBody>
          <a:bodyPr/>
          <a:lstStyle/>
          <a:p>
            <a:r>
              <a:rPr lang="en-US" dirty="0"/>
              <a:t>The cross product of two vectors is the normal vector to plane between that contains them</a:t>
            </a:r>
          </a:p>
        </p:txBody>
      </p:sp>
      <p:sp>
        <p:nvSpPr>
          <p:cNvPr id="3" name="Title 2">
            <a:extLst>
              <a:ext uri="{FF2B5EF4-FFF2-40B4-BE49-F238E27FC236}">
                <a16:creationId xmlns:a16="http://schemas.microsoft.com/office/drawing/2014/main" id="{A8056E51-353F-CC48-BB02-C5E5CC5F0A20}"/>
              </a:ext>
            </a:extLst>
          </p:cNvPr>
          <p:cNvSpPr>
            <a:spLocks noGrp="1"/>
          </p:cNvSpPr>
          <p:nvPr>
            <p:ph type="title"/>
          </p:nvPr>
        </p:nvSpPr>
        <p:spPr/>
        <p:txBody>
          <a:bodyPr/>
          <a:lstStyle/>
          <a:p>
            <a:r>
              <a:rPr lang="en-US" dirty="0"/>
              <a:t>Cross Products: Geometric Interpretation</a:t>
            </a:r>
          </a:p>
        </p:txBody>
      </p:sp>
      <p:pic>
        <p:nvPicPr>
          <p:cNvPr id="22" name="Picture 21">
            <a:extLst>
              <a:ext uri="{FF2B5EF4-FFF2-40B4-BE49-F238E27FC236}">
                <a16:creationId xmlns:a16="http://schemas.microsoft.com/office/drawing/2014/main" id="{6DD98A89-EEB9-9B4B-9972-7A784AE04298}"/>
              </a:ext>
            </a:extLst>
          </p:cNvPr>
          <p:cNvPicPr>
            <a:picLocks noChangeAspect="1"/>
          </p:cNvPicPr>
          <p:nvPr/>
        </p:nvPicPr>
        <p:blipFill>
          <a:blip r:embed="rId2"/>
          <a:stretch>
            <a:fillRect/>
          </a:stretch>
        </p:blipFill>
        <p:spPr>
          <a:xfrm>
            <a:off x="5990621" y="3929124"/>
            <a:ext cx="1485900" cy="304800"/>
          </a:xfrm>
          <a:prstGeom prst="rect">
            <a:avLst/>
          </a:prstGeom>
        </p:spPr>
      </p:pic>
      <p:cxnSp>
        <p:nvCxnSpPr>
          <p:cNvPr id="24" name="Straight Arrow Connector 23">
            <a:extLst>
              <a:ext uri="{FF2B5EF4-FFF2-40B4-BE49-F238E27FC236}">
                <a16:creationId xmlns:a16="http://schemas.microsoft.com/office/drawing/2014/main" id="{335D307A-7B8D-E94D-9ECA-063F9AC36633}"/>
              </a:ext>
            </a:extLst>
          </p:cNvPr>
          <p:cNvCxnSpPr>
            <a:cxnSpLocks/>
          </p:cNvCxnSpPr>
          <p:nvPr/>
        </p:nvCxnSpPr>
        <p:spPr>
          <a:xfrm flipV="1">
            <a:off x="7917083" y="3345083"/>
            <a:ext cx="659757" cy="162045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91ABF5F-C28F-3344-B1C3-B15C6DD1286D}"/>
              </a:ext>
            </a:extLst>
          </p:cNvPr>
          <p:cNvCxnSpPr>
            <a:cxnSpLocks/>
          </p:cNvCxnSpPr>
          <p:nvPr/>
        </p:nvCxnSpPr>
        <p:spPr>
          <a:xfrm flipV="1">
            <a:off x="7917083" y="4884516"/>
            <a:ext cx="2303362" cy="8102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FD74B37-57A3-0D4D-A082-D0419DF89C96}"/>
              </a:ext>
            </a:extLst>
          </p:cNvPr>
          <p:cNvCxnSpPr>
            <a:cxnSpLocks/>
          </p:cNvCxnSpPr>
          <p:nvPr/>
        </p:nvCxnSpPr>
        <p:spPr>
          <a:xfrm flipH="1" flipV="1">
            <a:off x="7396222" y="3136739"/>
            <a:ext cx="520862" cy="1828802"/>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042788D-3AD5-804B-8638-F6B120A7A1DC}"/>
              </a:ext>
            </a:extLst>
          </p:cNvPr>
          <p:cNvCxnSpPr>
            <a:cxnSpLocks/>
          </p:cNvCxnSpPr>
          <p:nvPr/>
        </p:nvCxnSpPr>
        <p:spPr>
          <a:xfrm flipV="1">
            <a:off x="7836060" y="4233924"/>
            <a:ext cx="136002" cy="349650"/>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8D930FE-021B-924F-8755-18CE33C7A2DE}"/>
              </a:ext>
            </a:extLst>
          </p:cNvPr>
          <p:cNvCxnSpPr>
            <a:cxnSpLocks/>
          </p:cNvCxnSpPr>
          <p:nvPr/>
        </p:nvCxnSpPr>
        <p:spPr>
          <a:xfrm flipH="1" flipV="1">
            <a:off x="7972062" y="4233924"/>
            <a:ext cx="109960" cy="254642"/>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F568B29-BA11-0541-8AD5-2AE911F4A184}"/>
              </a:ext>
            </a:extLst>
          </p:cNvPr>
          <p:cNvCxnSpPr>
            <a:cxnSpLocks/>
          </p:cNvCxnSpPr>
          <p:nvPr/>
        </p:nvCxnSpPr>
        <p:spPr>
          <a:xfrm flipV="1">
            <a:off x="7876571" y="4648199"/>
            <a:ext cx="370390" cy="4823"/>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7A8D622-F439-3C41-BC5F-B9D56B409545}"/>
              </a:ext>
            </a:extLst>
          </p:cNvPr>
          <p:cNvCxnSpPr>
            <a:cxnSpLocks/>
          </p:cNvCxnSpPr>
          <p:nvPr/>
        </p:nvCxnSpPr>
        <p:spPr>
          <a:xfrm flipH="1" flipV="1">
            <a:off x="8246961" y="4648197"/>
            <a:ext cx="55944" cy="271044"/>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id="{FC19950F-D295-5A48-B1C7-6C22F4FCDDAC}"/>
              </a:ext>
            </a:extLst>
          </p:cNvPr>
          <p:cNvPicPr>
            <a:picLocks noChangeAspect="1"/>
          </p:cNvPicPr>
          <p:nvPr/>
        </p:nvPicPr>
        <p:blipFill>
          <a:blip r:embed="rId3"/>
          <a:stretch>
            <a:fillRect/>
          </a:stretch>
        </p:blipFill>
        <p:spPr>
          <a:xfrm>
            <a:off x="8622656" y="2977749"/>
            <a:ext cx="419100" cy="292100"/>
          </a:xfrm>
          <a:prstGeom prst="rect">
            <a:avLst/>
          </a:prstGeom>
        </p:spPr>
      </p:pic>
      <p:pic>
        <p:nvPicPr>
          <p:cNvPr id="56" name="Picture 55">
            <a:extLst>
              <a:ext uri="{FF2B5EF4-FFF2-40B4-BE49-F238E27FC236}">
                <a16:creationId xmlns:a16="http://schemas.microsoft.com/office/drawing/2014/main" id="{3976E7A7-D968-674A-A045-790B2ED7C694}"/>
              </a:ext>
            </a:extLst>
          </p:cNvPr>
          <p:cNvPicPr>
            <a:picLocks noChangeAspect="1"/>
          </p:cNvPicPr>
          <p:nvPr/>
        </p:nvPicPr>
        <p:blipFill>
          <a:blip r:embed="rId4"/>
          <a:stretch>
            <a:fillRect/>
          </a:stretch>
        </p:blipFill>
        <p:spPr>
          <a:xfrm>
            <a:off x="10417375" y="4977115"/>
            <a:ext cx="431800" cy="292100"/>
          </a:xfrm>
          <a:prstGeom prst="rect">
            <a:avLst/>
          </a:prstGeom>
        </p:spPr>
      </p:pic>
    </p:spTree>
    <p:extLst>
      <p:ext uri="{BB962C8B-B14F-4D97-AF65-F5344CB8AC3E}">
        <p14:creationId xmlns:p14="http://schemas.microsoft.com/office/powerpoint/2010/main" val="33019071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eviFlythrough2" descr="TreviFlythrough2">
            <a:hlinkClick r:id="" action="ppaction://media"/>
            <a:extLst>
              <a:ext uri="{FF2B5EF4-FFF2-40B4-BE49-F238E27FC236}">
                <a16:creationId xmlns:a16="http://schemas.microsoft.com/office/drawing/2014/main" id="{8F163D1B-470D-3D47-88E2-C41E3C624FD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71058" y="1243693"/>
            <a:ext cx="7249884" cy="5437413"/>
          </a:xfrm>
          <a:prstGeom prst="rect">
            <a:avLst/>
          </a:prstGeom>
        </p:spPr>
      </p:pic>
      <p:sp>
        <p:nvSpPr>
          <p:cNvPr id="30722" name="Rectangle 2"/>
          <p:cNvSpPr>
            <a:spLocks noGrp="1" noChangeArrowheads="1"/>
          </p:cNvSpPr>
          <p:nvPr>
            <p:ph type="title"/>
          </p:nvPr>
        </p:nvSpPr>
        <p:spPr/>
        <p:txBody>
          <a:bodyPr/>
          <a:lstStyle/>
          <a:p>
            <a:r>
              <a:rPr lang="en-US"/>
              <a:t>Photo Tourism</a:t>
            </a:r>
          </a:p>
        </p:txBody>
      </p:sp>
    </p:spTree>
    <p:extLst>
      <p:ext uri="{BB962C8B-B14F-4D97-AF65-F5344CB8AC3E}">
        <p14:creationId xmlns:p14="http://schemas.microsoft.com/office/powerpoint/2010/main" val="30426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First step: how to get correspondence?</a:t>
            </a:r>
          </a:p>
        </p:txBody>
      </p:sp>
      <p:sp>
        <p:nvSpPr>
          <p:cNvPr id="3" name="Content Placeholder 2"/>
          <p:cNvSpPr>
            <a:spLocks noGrp="1"/>
          </p:cNvSpPr>
          <p:nvPr>
            <p:ph idx="1"/>
          </p:nvPr>
        </p:nvSpPr>
        <p:spPr>
          <a:xfrm>
            <a:off x="1981200" y="1600201"/>
            <a:ext cx="8229600" cy="762000"/>
          </a:xfrm>
        </p:spPr>
        <p:txBody>
          <a:bodyPr/>
          <a:lstStyle/>
          <a:p>
            <a:r>
              <a:rPr lang="en-US" dirty="0"/>
              <a:t>Feature detection and matching</a:t>
            </a:r>
          </a:p>
        </p:txBody>
      </p:sp>
    </p:spTree>
    <p:extLst>
      <p:ext uri="{BB962C8B-B14F-4D97-AF65-F5344CB8AC3E}">
        <p14:creationId xmlns:p14="http://schemas.microsoft.com/office/powerpoint/2010/main" val="17346098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5B62322-C1D9-1C4C-93D5-1578CB861284}"/>
              </a:ext>
            </a:extLst>
          </p:cNvPr>
          <p:cNvSpPr>
            <a:spLocks noGrp="1"/>
          </p:cNvSpPr>
          <p:nvPr>
            <p:ph idx="1"/>
          </p:nvPr>
        </p:nvSpPr>
        <p:spPr>
          <a:xfrm>
            <a:off x="377242" y="1367757"/>
            <a:ext cx="3825546" cy="4903335"/>
          </a:xfrm>
        </p:spPr>
        <p:txBody>
          <a:bodyPr/>
          <a:lstStyle/>
          <a:p>
            <a:r>
              <a:rPr lang="en-US" dirty="0">
                <a:latin typeface="Calibri" pitchFamily="34" charset="0"/>
              </a:rPr>
              <a:t>Detect features using SIFT [Lowe, IJCV 2004]</a:t>
            </a:r>
          </a:p>
          <a:p>
            <a:endParaRPr lang="en-US" dirty="0"/>
          </a:p>
        </p:txBody>
      </p:sp>
      <p:sp>
        <p:nvSpPr>
          <p:cNvPr id="34818" name="Rectangle 2"/>
          <p:cNvSpPr>
            <a:spLocks noGrp="1" noChangeArrowheads="1"/>
          </p:cNvSpPr>
          <p:nvPr>
            <p:ph type="title"/>
          </p:nvPr>
        </p:nvSpPr>
        <p:spPr/>
        <p:txBody>
          <a:bodyPr/>
          <a:lstStyle/>
          <a:p>
            <a:r>
              <a:rPr lang="en-US" dirty="0"/>
              <a:t>Feature Detection</a:t>
            </a:r>
          </a:p>
        </p:txBody>
      </p:sp>
      <p:grpSp>
        <p:nvGrpSpPr>
          <p:cNvPr id="2" name="Group 37"/>
          <p:cNvGrpSpPr>
            <a:grpSpLocks/>
          </p:cNvGrpSpPr>
          <p:nvPr/>
        </p:nvGrpSpPr>
        <p:grpSpPr bwMode="auto">
          <a:xfrm>
            <a:off x="4950509" y="685209"/>
            <a:ext cx="6369532" cy="5585883"/>
            <a:chOff x="1300" y="1670"/>
            <a:chExt cx="2049" cy="1800"/>
          </a:xfrm>
        </p:grpSpPr>
        <p:pic>
          <p:nvPicPr>
            <p:cNvPr id="34821" name="Picture 7" descr="vgasull_23497540"/>
            <p:cNvPicPr>
              <a:picLocks noChangeAspect="1" noChangeArrowheads="1"/>
            </p:cNvPicPr>
            <p:nvPr/>
          </p:nvPicPr>
          <p:blipFill>
            <a:blip r:embed="rId3" cstate="print"/>
            <a:srcRect/>
            <a:stretch>
              <a:fillRect/>
            </a:stretch>
          </p:blipFill>
          <p:spPr bwMode="auto">
            <a:xfrm>
              <a:off x="1773" y="3199"/>
              <a:ext cx="361" cy="271"/>
            </a:xfrm>
            <a:prstGeom prst="rect">
              <a:avLst/>
            </a:prstGeom>
            <a:noFill/>
            <a:ln w="9525">
              <a:noFill/>
              <a:miter lim="800000"/>
              <a:headEnd/>
              <a:tailEnd/>
            </a:ln>
          </p:spPr>
        </p:pic>
        <p:pic>
          <p:nvPicPr>
            <p:cNvPr id="34822" name="Picture 8" descr="vgasull_25138094"/>
            <p:cNvPicPr>
              <a:picLocks noChangeAspect="1" noChangeArrowheads="1"/>
            </p:cNvPicPr>
            <p:nvPr/>
          </p:nvPicPr>
          <p:blipFill>
            <a:blip r:embed="rId4" cstate="print"/>
            <a:srcRect/>
            <a:stretch>
              <a:fillRect/>
            </a:stretch>
          </p:blipFill>
          <p:spPr bwMode="auto">
            <a:xfrm>
              <a:off x="2941" y="1865"/>
              <a:ext cx="361" cy="271"/>
            </a:xfrm>
            <a:prstGeom prst="rect">
              <a:avLst/>
            </a:prstGeom>
            <a:noFill/>
            <a:ln w="9525">
              <a:noFill/>
              <a:miter lim="800000"/>
              <a:headEnd/>
              <a:tailEnd/>
            </a:ln>
          </p:spPr>
        </p:pic>
        <p:pic>
          <p:nvPicPr>
            <p:cNvPr id="34823" name="Picture 9" descr="12537899@N00_61998638"/>
            <p:cNvPicPr>
              <a:picLocks noChangeAspect="1" noChangeArrowheads="1"/>
            </p:cNvPicPr>
            <p:nvPr/>
          </p:nvPicPr>
          <p:blipFill>
            <a:blip r:embed="rId5" cstate="print"/>
            <a:srcRect/>
            <a:stretch>
              <a:fillRect/>
            </a:stretch>
          </p:blipFill>
          <p:spPr bwMode="auto">
            <a:xfrm>
              <a:off x="1300" y="3005"/>
              <a:ext cx="361" cy="271"/>
            </a:xfrm>
            <a:prstGeom prst="rect">
              <a:avLst/>
            </a:prstGeom>
            <a:noFill/>
            <a:ln w="9525">
              <a:noFill/>
              <a:miter lim="800000"/>
              <a:headEnd/>
              <a:tailEnd/>
            </a:ln>
          </p:spPr>
        </p:pic>
        <p:pic>
          <p:nvPicPr>
            <p:cNvPr id="34824" name="Picture 17" descr="amos_33004438"/>
            <p:cNvPicPr preferRelativeResize="0">
              <a:picLocks noChangeAspect="1" noChangeArrowheads="1"/>
            </p:cNvPicPr>
            <p:nvPr/>
          </p:nvPicPr>
          <p:blipFill>
            <a:blip r:embed="rId6" cstate="print"/>
            <a:srcRect/>
            <a:stretch>
              <a:fillRect/>
            </a:stretch>
          </p:blipFill>
          <p:spPr bwMode="auto">
            <a:xfrm>
              <a:off x="1745" y="1670"/>
              <a:ext cx="361" cy="271"/>
            </a:xfrm>
            <a:prstGeom prst="rect">
              <a:avLst/>
            </a:prstGeom>
            <a:noFill/>
            <a:ln w="34925">
              <a:noFill/>
              <a:miter lim="800000"/>
              <a:headEnd/>
              <a:tailEnd/>
            </a:ln>
          </p:spPr>
        </p:pic>
        <p:pic>
          <p:nvPicPr>
            <p:cNvPr id="34825" name="Picture 18" descr="antmoose_35893232"/>
            <p:cNvPicPr>
              <a:picLocks noChangeAspect="1" noChangeArrowheads="1"/>
            </p:cNvPicPr>
            <p:nvPr/>
          </p:nvPicPr>
          <p:blipFill>
            <a:blip r:embed="rId7" cstate="print"/>
            <a:srcRect/>
            <a:stretch>
              <a:fillRect/>
            </a:stretch>
          </p:blipFill>
          <p:spPr bwMode="auto">
            <a:xfrm>
              <a:off x="1355" y="2059"/>
              <a:ext cx="362" cy="271"/>
            </a:xfrm>
            <a:prstGeom prst="rect">
              <a:avLst/>
            </a:prstGeom>
            <a:noFill/>
            <a:ln w="9525">
              <a:noFill/>
              <a:miter lim="800000"/>
              <a:headEnd/>
              <a:tailEnd/>
            </a:ln>
          </p:spPr>
        </p:pic>
        <p:pic>
          <p:nvPicPr>
            <p:cNvPr id="34826" name="Picture 19" descr="brodo_1608728"/>
            <p:cNvPicPr>
              <a:picLocks noChangeAspect="1" noChangeArrowheads="1"/>
            </p:cNvPicPr>
            <p:nvPr/>
          </p:nvPicPr>
          <p:blipFill>
            <a:blip r:embed="rId8" cstate="print"/>
            <a:srcRect/>
            <a:stretch>
              <a:fillRect/>
            </a:stretch>
          </p:blipFill>
          <p:spPr bwMode="auto">
            <a:xfrm>
              <a:off x="2245" y="3116"/>
              <a:ext cx="362" cy="271"/>
            </a:xfrm>
            <a:prstGeom prst="rect">
              <a:avLst/>
            </a:prstGeom>
            <a:noFill/>
            <a:ln w="9525">
              <a:noFill/>
              <a:miter lim="800000"/>
              <a:headEnd/>
              <a:tailEnd/>
            </a:ln>
          </p:spPr>
        </p:pic>
        <p:pic>
          <p:nvPicPr>
            <p:cNvPr id="34827" name="Picture 22"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34828" name="Picture 23" descr="ekenzie_18947135"/>
            <p:cNvPicPr>
              <a:picLocks noChangeAspect="1" noChangeArrowheads="1"/>
            </p:cNvPicPr>
            <p:nvPr/>
          </p:nvPicPr>
          <p:blipFill>
            <a:blip r:embed="rId10" cstate="print"/>
            <a:srcRect/>
            <a:stretch>
              <a:fillRect/>
            </a:stretch>
          </p:blipFill>
          <p:spPr bwMode="auto">
            <a:xfrm>
              <a:off x="2746" y="3088"/>
              <a:ext cx="243" cy="362"/>
            </a:xfrm>
            <a:prstGeom prst="rect">
              <a:avLst/>
            </a:prstGeom>
            <a:noFill/>
            <a:ln w="9525">
              <a:noFill/>
              <a:miter lim="800000"/>
              <a:headEnd/>
              <a:tailEnd/>
            </a:ln>
          </p:spPr>
        </p:pic>
        <p:pic>
          <p:nvPicPr>
            <p:cNvPr id="34829" name="Picture 24" descr="ewanmcdowall_60821586"/>
            <p:cNvPicPr>
              <a:picLocks noChangeAspect="1" noChangeArrowheads="1"/>
            </p:cNvPicPr>
            <p:nvPr/>
          </p:nvPicPr>
          <p:blipFill>
            <a:blip r:embed="rId11" cstate="print"/>
            <a:srcRect/>
            <a:stretch>
              <a:fillRect/>
            </a:stretch>
          </p:blipFill>
          <p:spPr bwMode="auto">
            <a:xfrm>
              <a:off x="1884" y="2615"/>
              <a:ext cx="361" cy="271"/>
            </a:xfrm>
            <a:prstGeom prst="rect">
              <a:avLst/>
            </a:prstGeom>
            <a:noFill/>
            <a:ln w="9525">
              <a:noFill/>
              <a:miter lim="800000"/>
              <a:headEnd/>
              <a:tailEnd/>
            </a:ln>
          </p:spPr>
        </p:pic>
        <p:pic>
          <p:nvPicPr>
            <p:cNvPr id="34830" name="Picture 25" descr="gauiscaecilius_668314"/>
            <p:cNvPicPr>
              <a:picLocks noChangeAspect="1" noChangeArrowheads="1"/>
            </p:cNvPicPr>
            <p:nvPr/>
          </p:nvPicPr>
          <p:blipFill>
            <a:blip r:embed="rId12" cstate="print"/>
            <a:srcRect/>
            <a:stretch>
              <a:fillRect/>
            </a:stretch>
          </p:blipFill>
          <p:spPr bwMode="auto">
            <a:xfrm>
              <a:off x="2412" y="2143"/>
              <a:ext cx="362" cy="271"/>
            </a:xfrm>
            <a:prstGeom prst="rect">
              <a:avLst/>
            </a:prstGeom>
            <a:noFill/>
            <a:ln w="9525">
              <a:noFill/>
              <a:miter lim="800000"/>
              <a:headEnd/>
              <a:tailEnd/>
            </a:ln>
          </p:spPr>
        </p:pic>
        <p:pic>
          <p:nvPicPr>
            <p:cNvPr id="34831" name="Picture 26" descr="kurtnaks_31263284"/>
            <p:cNvPicPr>
              <a:picLocks noChangeAspect="1" noChangeArrowheads="1"/>
            </p:cNvPicPr>
            <p:nvPr/>
          </p:nvPicPr>
          <p:blipFill>
            <a:blip r:embed="rId13" cstate="print"/>
            <a:srcRect/>
            <a:stretch>
              <a:fillRect/>
            </a:stretch>
          </p:blipFill>
          <p:spPr bwMode="auto">
            <a:xfrm>
              <a:off x="1439" y="2476"/>
              <a:ext cx="241" cy="362"/>
            </a:xfrm>
            <a:prstGeom prst="rect">
              <a:avLst/>
            </a:prstGeom>
            <a:noFill/>
            <a:ln w="9525">
              <a:noFill/>
              <a:miter lim="800000"/>
              <a:headEnd/>
              <a:tailEnd/>
            </a:ln>
          </p:spPr>
        </p:pic>
        <p:pic>
          <p:nvPicPr>
            <p:cNvPr id="34832" name="Picture 27" descr="kurtnaks_31264738"/>
            <p:cNvPicPr>
              <a:picLocks noChangeAspect="1" noChangeArrowheads="1"/>
            </p:cNvPicPr>
            <p:nvPr/>
          </p:nvPicPr>
          <p:blipFill>
            <a:blip r:embed="rId14" cstate="print"/>
            <a:srcRect/>
            <a:stretch>
              <a:fillRect/>
            </a:stretch>
          </p:blipFill>
          <p:spPr bwMode="auto">
            <a:xfrm>
              <a:off x="3107" y="3088"/>
              <a:ext cx="242" cy="362"/>
            </a:xfrm>
            <a:prstGeom prst="rect">
              <a:avLst/>
            </a:prstGeom>
            <a:noFill/>
            <a:ln w="9525">
              <a:noFill/>
              <a:miter lim="800000"/>
              <a:headEnd/>
              <a:tailEnd/>
            </a:ln>
          </p:spPr>
        </p:pic>
        <p:pic>
          <p:nvPicPr>
            <p:cNvPr id="34833" name="Picture 29" descr="kurtnaks_31268253"/>
            <p:cNvPicPr>
              <a:picLocks noChangeAspect="1" noChangeArrowheads="1"/>
            </p:cNvPicPr>
            <p:nvPr/>
          </p:nvPicPr>
          <p:blipFill>
            <a:blip r:embed="rId15" cstate="print"/>
            <a:srcRect/>
            <a:stretch>
              <a:fillRect/>
            </a:stretch>
          </p:blipFill>
          <p:spPr bwMode="auto">
            <a:xfrm>
              <a:off x="2412" y="1809"/>
              <a:ext cx="362" cy="242"/>
            </a:xfrm>
            <a:prstGeom prst="rect">
              <a:avLst/>
            </a:prstGeom>
            <a:noFill/>
            <a:ln w="9525">
              <a:noFill/>
              <a:miter lim="800000"/>
              <a:headEnd/>
              <a:tailEnd/>
            </a:ln>
          </p:spPr>
        </p:pic>
        <p:pic>
          <p:nvPicPr>
            <p:cNvPr id="34834" name="Picture 33" descr="mrjennings_23299087"/>
            <p:cNvPicPr>
              <a:picLocks noChangeAspect="1" noChangeArrowheads="1"/>
            </p:cNvPicPr>
            <p:nvPr/>
          </p:nvPicPr>
          <p:blipFill>
            <a:blip r:embed="rId16" cstate="print"/>
            <a:srcRect/>
            <a:stretch>
              <a:fillRect/>
            </a:stretch>
          </p:blipFill>
          <p:spPr bwMode="auto">
            <a:xfrm>
              <a:off x="2468" y="2588"/>
              <a:ext cx="271" cy="361"/>
            </a:xfrm>
            <a:prstGeom prst="rect">
              <a:avLst/>
            </a:prstGeom>
            <a:noFill/>
            <a:ln w="9525">
              <a:noFill/>
              <a:miter lim="800000"/>
              <a:headEnd/>
              <a:tailEnd/>
            </a:ln>
          </p:spPr>
        </p:pic>
        <p:pic>
          <p:nvPicPr>
            <p:cNvPr id="34835" name="Picture 34" descr="mrjennings_62624466"/>
            <p:cNvPicPr>
              <a:picLocks noChangeAspect="1" noChangeArrowheads="1"/>
            </p:cNvPicPr>
            <p:nvPr/>
          </p:nvPicPr>
          <p:blipFill>
            <a:blip r:embed="rId17" cstate="print"/>
            <a:srcRect/>
            <a:stretch>
              <a:fillRect/>
            </a:stretch>
          </p:blipFill>
          <p:spPr bwMode="auto">
            <a:xfrm>
              <a:off x="2913" y="2643"/>
              <a:ext cx="361" cy="271"/>
            </a:xfrm>
            <a:prstGeom prst="rect">
              <a:avLst/>
            </a:prstGeom>
            <a:noFill/>
            <a:ln w="9525">
              <a:noFill/>
              <a:miter lim="800000"/>
              <a:headEnd/>
              <a:tailEnd/>
            </a:ln>
          </p:spPr>
        </p:pic>
        <p:pic>
          <p:nvPicPr>
            <p:cNvPr id="34836" name="Picture 35" descr="mscolly_8512764"/>
            <p:cNvPicPr>
              <a:picLocks noChangeAspect="1" noChangeArrowheads="1"/>
            </p:cNvPicPr>
            <p:nvPr/>
          </p:nvPicPr>
          <p:blipFill>
            <a:blip r:embed="rId18" cstate="print"/>
            <a:srcRect/>
            <a:stretch>
              <a:fillRect/>
            </a:stretch>
          </p:blipFill>
          <p:spPr bwMode="auto">
            <a:xfrm>
              <a:off x="1912" y="2059"/>
              <a:ext cx="271" cy="362"/>
            </a:xfrm>
            <a:prstGeom prst="rect">
              <a:avLst/>
            </a:prstGeom>
            <a:noFill/>
            <a:ln w="9525">
              <a:noFill/>
              <a:miter lim="800000"/>
              <a:headEnd/>
              <a:tailEnd/>
            </a:ln>
          </p:spPr>
        </p:pic>
      </p:grpSp>
    </p:spTree>
    <p:extLst>
      <p:ext uri="{BB962C8B-B14F-4D97-AF65-F5344CB8AC3E}">
        <p14:creationId xmlns:p14="http://schemas.microsoft.com/office/powerpoint/2010/main" val="33848485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51">
            <a:extLst>
              <a:ext uri="{FF2B5EF4-FFF2-40B4-BE49-F238E27FC236}">
                <a16:creationId xmlns:a16="http://schemas.microsoft.com/office/drawing/2014/main" id="{D0747745-1B9B-354E-8595-A9909E77CD88}"/>
              </a:ext>
            </a:extLst>
          </p:cNvPr>
          <p:cNvGrpSpPr>
            <a:grpSpLocks/>
          </p:cNvGrpSpPr>
          <p:nvPr/>
        </p:nvGrpSpPr>
        <p:grpSpPr bwMode="auto">
          <a:xfrm>
            <a:off x="4950509" y="685209"/>
            <a:ext cx="6369532" cy="5585884"/>
            <a:chOff x="1300" y="1670"/>
            <a:chExt cx="2049" cy="1800"/>
          </a:xfrm>
        </p:grpSpPr>
        <p:pic>
          <p:nvPicPr>
            <p:cNvPr id="22" name="Picture 8" descr="vgasull_23497540">
              <a:extLst>
                <a:ext uri="{FF2B5EF4-FFF2-40B4-BE49-F238E27FC236}">
                  <a16:creationId xmlns:a16="http://schemas.microsoft.com/office/drawing/2014/main" id="{942DB2BB-A5D4-1743-8CDC-46A2B3F0ED53}"/>
                </a:ext>
              </a:extLst>
            </p:cNvPr>
            <p:cNvPicPr>
              <a:picLocks noChangeAspect="1" noChangeArrowheads="1"/>
            </p:cNvPicPr>
            <p:nvPr/>
          </p:nvPicPr>
          <p:blipFill>
            <a:blip r:embed="rId3" cstate="print"/>
            <a:srcRect/>
            <a:stretch>
              <a:fillRect/>
            </a:stretch>
          </p:blipFill>
          <p:spPr bwMode="auto">
            <a:xfrm>
              <a:off x="1773" y="3199"/>
              <a:ext cx="361" cy="271"/>
            </a:xfrm>
            <a:prstGeom prst="rect">
              <a:avLst/>
            </a:prstGeom>
            <a:noFill/>
            <a:ln w="9525">
              <a:noFill/>
              <a:miter lim="800000"/>
              <a:headEnd/>
              <a:tailEnd/>
            </a:ln>
          </p:spPr>
        </p:pic>
        <p:pic>
          <p:nvPicPr>
            <p:cNvPr id="23" name="Picture 9" descr="vgasull_25138094">
              <a:extLst>
                <a:ext uri="{FF2B5EF4-FFF2-40B4-BE49-F238E27FC236}">
                  <a16:creationId xmlns:a16="http://schemas.microsoft.com/office/drawing/2014/main" id="{BEA171E0-0A4E-EE4F-BC96-8FACD3DCC122}"/>
                </a:ext>
              </a:extLst>
            </p:cNvPr>
            <p:cNvPicPr>
              <a:picLocks noChangeAspect="1" noChangeArrowheads="1"/>
            </p:cNvPicPr>
            <p:nvPr/>
          </p:nvPicPr>
          <p:blipFill>
            <a:blip r:embed="rId4" cstate="print"/>
            <a:srcRect/>
            <a:stretch>
              <a:fillRect/>
            </a:stretch>
          </p:blipFill>
          <p:spPr bwMode="auto">
            <a:xfrm>
              <a:off x="2941" y="1865"/>
              <a:ext cx="361" cy="271"/>
            </a:xfrm>
            <a:prstGeom prst="rect">
              <a:avLst/>
            </a:prstGeom>
            <a:noFill/>
            <a:ln w="9525">
              <a:noFill/>
              <a:miter lim="800000"/>
              <a:headEnd/>
              <a:tailEnd/>
            </a:ln>
          </p:spPr>
        </p:pic>
        <p:pic>
          <p:nvPicPr>
            <p:cNvPr id="24" name="Picture 10" descr="12537899@N00_61998638">
              <a:extLst>
                <a:ext uri="{FF2B5EF4-FFF2-40B4-BE49-F238E27FC236}">
                  <a16:creationId xmlns:a16="http://schemas.microsoft.com/office/drawing/2014/main" id="{49B287B3-8973-104F-BF88-58BA3D2D5D56}"/>
                </a:ext>
              </a:extLst>
            </p:cNvPr>
            <p:cNvPicPr>
              <a:picLocks noChangeAspect="1" noChangeArrowheads="1"/>
            </p:cNvPicPr>
            <p:nvPr/>
          </p:nvPicPr>
          <p:blipFill>
            <a:blip r:embed="rId5" cstate="print"/>
            <a:srcRect/>
            <a:stretch>
              <a:fillRect/>
            </a:stretch>
          </p:blipFill>
          <p:spPr bwMode="auto">
            <a:xfrm>
              <a:off x="1300" y="3005"/>
              <a:ext cx="361" cy="271"/>
            </a:xfrm>
            <a:prstGeom prst="rect">
              <a:avLst/>
            </a:prstGeom>
            <a:noFill/>
            <a:ln w="9525">
              <a:noFill/>
              <a:miter lim="800000"/>
              <a:headEnd/>
              <a:tailEnd/>
            </a:ln>
          </p:spPr>
        </p:pic>
        <p:pic>
          <p:nvPicPr>
            <p:cNvPr id="25" name="Picture 18" descr="amos_33004438">
              <a:extLst>
                <a:ext uri="{FF2B5EF4-FFF2-40B4-BE49-F238E27FC236}">
                  <a16:creationId xmlns:a16="http://schemas.microsoft.com/office/drawing/2014/main" id="{56E89D38-9769-6443-9038-322F66DDABCB}"/>
                </a:ext>
              </a:extLst>
            </p:cNvPr>
            <p:cNvPicPr preferRelativeResize="0">
              <a:picLocks noChangeAspect="1" noChangeArrowheads="1"/>
            </p:cNvPicPr>
            <p:nvPr/>
          </p:nvPicPr>
          <p:blipFill>
            <a:blip r:embed="rId6" cstate="print"/>
            <a:srcRect/>
            <a:stretch>
              <a:fillRect/>
            </a:stretch>
          </p:blipFill>
          <p:spPr bwMode="auto">
            <a:xfrm>
              <a:off x="1745" y="1670"/>
              <a:ext cx="361" cy="271"/>
            </a:xfrm>
            <a:prstGeom prst="rect">
              <a:avLst/>
            </a:prstGeom>
            <a:noFill/>
            <a:ln w="34925">
              <a:noFill/>
              <a:miter lim="800000"/>
              <a:headEnd/>
              <a:tailEnd/>
            </a:ln>
          </p:spPr>
        </p:pic>
        <p:pic>
          <p:nvPicPr>
            <p:cNvPr id="26" name="Picture 19" descr="antmoose_35893232">
              <a:extLst>
                <a:ext uri="{FF2B5EF4-FFF2-40B4-BE49-F238E27FC236}">
                  <a16:creationId xmlns:a16="http://schemas.microsoft.com/office/drawing/2014/main" id="{FBF2C5AE-6A6E-F94D-B86C-AFEC2298145E}"/>
                </a:ext>
              </a:extLst>
            </p:cNvPr>
            <p:cNvPicPr>
              <a:picLocks noChangeAspect="1" noChangeArrowheads="1"/>
            </p:cNvPicPr>
            <p:nvPr/>
          </p:nvPicPr>
          <p:blipFill>
            <a:blip r:embed="rId7" cstate="print"/>
            <a:srcRect/>
            <a:stretch>
              <a:fillRect/>
            </a:stretch>
          </p:blipFill>
          <p:spPr bwMode="auto">
            <a:xfrm>
              <a:off x="1355" y="2059"/>
              <a:ext cx="362" cy="271"/>
            </a:xfrm>
            <a:prstGeom prst="rect">
              <a:avLst/>
            </a:prstGeom>
            <a:noFill/>
            <a:ln w="9525">
              <a:noFill/>
              <a:miter lim="800000"/>
              <a:headEnd/>
              <a:tailEnd/>
            </a:ln>
          </p:spPr>
        </p:pic>
        <p:pic>
          <p:nvPicPr>
            <p:cNvPr id="27" name="Picture 20" descr="brodo_1608728">
              <a:extLst>
                <a:ext uri="{FF2B5EF4-FFF2-40B4-BE49-F238E27FC236}">
                  <a16:creationId xmlns:a16="http://schemas.microsoft.com/office/drawing/2014/main" id="{03AEA990-B76C-7246-83BD-FCB986A7163D}"/>
                </a:ext>
              </a:extLst>
            </p:cNvPr>
            <p:cNvPicPr>
              <a:picLocks noChangeAspect="1" noChangeArrowheads="1"/>
            </p:cNvPicPr>
            <p:nvPr/>
          </p:nvPicPr>
          <p:blipFill>
            <a:blip r:embed="rId8" cstate="print"/>
            <a:srcRect/>
            <a:stretch>
              <a:fillRect/>
            </a:stretch>
          </p:blipFill>
          <p:spPr bwMode="auto">
            <a:xfrm>
              <a:off x="2245" y="3116"/>
              <a:ext cx="362" cy="271"/>
            </a:xfrm>
            <a:prstGeom prst="rect">
              <a:avLst/>
            </a:prstGeom>
            <a:noFill/>
            <a:ln w="9525">
              <a:noFill/>
              <a:miter lim="800000"/>
              <a:headEnd/>
              <a:tailEnd/>
            </a:ln>
          </p:spPr>
        </p:pic>
        <p:pic>
          <p:nvPicPr>
            <p:cNvPr id="28" name="Picture 23" descr="daryoush_66536317">
              <a:extLst>
                <a:ext uri="{FF2B5EF4-FFF2-40B4-BE49-F238E27FC236}">
                  <a16:creationId xmlns:a16="http://schemas.microsoft.com/office/drawing/2014/main" id="{BF31590F-C79A-1B44-AFFA-69BE647C3DA4}"/>
                </a:ext>
              </a:extLst>
            </p:cNvPr>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29" name="Picture 24" descr="ekenzie_18947135">
              <a:extLst>
                <a:ext uri="{FF2B5EF4-FFF2-40B4-BE49-F238E27FC236}">
                  <a16:creationId xmlns:a16="http://schemas.microsoft.com/office/drawing/2014/main" id="{5CA5E266-D896-B947-80E8-00CEEFA8CD83}"/>
                </a:ext>
              </a:extLst>
            </p:cNvPr>
            <p:cNvPicPr>
              <a:picLocks noChangeAspect="1" noChangeArrowheads="1"/>
            </p:cNvPicPr>
            <p:nvPr/>
          </p:nvPicPr>
          <p:blipFill>
            <a:blip r:embed="rId10" cstate="print"/>
            <a:srcRect/>
            <a:stretch>
              <a:fillRect/>
            </a:stretch>
          </p:blipFill>
          <p:spPr bwMode="auto">
            <a:xfrm>
              <a:off x="2746" y="3088"/>
              <a:ext cx="243" cy="362"/>
            </a:xfrm>
            <a:prstGeom prst="rect">
              <a:avLst/>
            </a:prstGeom>
            <a:noFill/>
            <a:ln w="9525">
              <a:noFill/>
              <a:miter lim="800000"/>
              <a:headEnd/>
              <a:tailEnd/>
            </a:ln>
          </p:spPr>
        </p:pic>
        <p:pic>
          <p:nvPicPr>
            <p:cNvPr id="30" name="Picture 25" descr="ewanmcdowall_60821586">
              <a:extLst>
                <a:ext uri="{FF2B5EF4-FFF2-40B4-BE49-F238E27FC236}">
                  <a16:creationId xmlns:a16="http://schemas.microsoft.com/office/drawing/2014/main" id="{22522C04-2E33-4743-948C-B837D2949F48}"/>
                </a:ext>
              </a:extLst>
            </p:cNvPr>
            <p:cNvPicPr>
              <a:picLocks noChangeAspect="1" noChangeArrowheads="1"/>
            </p:cNvPicPr>
            <p:nvPr/>
          </p:nvPicPr>
          <p:blipFill>
            <a:blip r:embed="rId11" cstate="print"/>
            <a:srcRect/>
            <a:stretch>
              <a:fillRect/>
            </a:stretch>
          </p:blipFill>
          <p:spPr bwMode="auto">
            <a:xfrm>
              <a:off x="1884" y="2615"/>
              <a:ext cx="361" cy="271"/>
            </a:xfrm>
            <a:prstGeom prst="rect">
              <a:avLst/>
            </a:prstGeom>
            <a:noFill/>
            <a:ln w="9525">
              <a:noFill/>
              <a:miter lim="800000"/>
              <a:headEnd/>
              <a:tailEnd/>
            </a:ln>
          </p:spPr>
        </p:pic>
        <p:pic>
          <p:nvPicPr>
            <p:cNvPr id="31" name="Picture 26" descr="gauiscaecilius_668314">
              <a:extLst>
                <a:ext uri="{FF2B5EF4-FFF2-40B4-BE49-F238E27FC236}">
                  <a16:creationId xmlns:a16="http://schemas.microsoft.com/office/drawing/2014/main" id="{F2F7B815-9B23-4944-BC34-B62074EB69EE}"/>
                </a:ext>
              </a:extLst>
            </p:cNvPr>
            <p:cNvPicPr>
              <a:picLocks noChangeAspect="1" noChangeArrowheads="1"/>
            </p:cNvPicPr>
            <p:nvPr/>
          </p:nvPicPr>
          <p:blipFill>
            <a:blip r:embed="rId12" cstate="print"/>
            <a:srcRect/>
            <a:stretch>
              <a:fillRect/>
            </a:stretch>
          </p:blipFill>
          <p:spPr bwMode="auto">
            <a:xfrm>
              <a:off x="2412" y="2143"/>
              <a:ext cx="362" cy="271"/>
            </a:xfrm>
            <a:prstGeom prst="rect">
              <a:avLst/>
            </a:prstGeom>
            <a:noFill/>
            <a:ln w="9525">
              <a:noFill/>
              <a:miter lim="800000"/>
              <a:headEnd/>
              <a:tailEnd/>
            </a:ln>
          </p:spPr>
        </p:pic>
        <p:pic>
          <p:nvPicPr>
            <p:cNvPr id="32" name="Picture 27" descr="kurtnaks_31263284">
              <a:extLst>
                <a:ext uri="{FF2B5EF4-FFF2-40B4-BE49-F238E27FC236}">
                  <a16:creationId xmlns:a16="http://schemas.microsoft.com/office/drawing/2014/main" id="{BA60B3C0-4621-9A44-B3FD-5D668F844682}"/>
                </a:ext>
              </a:extLst>
            </p:cNvPr>
            <p:cNvPicPr>
              <a:picLocks noChangeAspect="1" noChangeArrowheads="1"/>
            </p:cNvPicPr>
            <p:nvPr/>
          </p:nvPicPr>
          <p:blipFill>
            <a:blip r:embed="rId13" cstate="print"/>
            <a:srcRect/>
            <a:stretch>
              <a:fillRect/>
            </a:stretch>
          </p:blipFill>
          <p:spPr bwMode="auto">
            <a:xfrm>
              <a:off x="1439" y="2476"/>
              <a:ext cx="241" cy="362"/>
            </a:xfrm>
            <a:prstGeom prst="rect">
              <a:avLst/>
            </a:prstGeom>
            <a:noFill/>
            <a:ln w="9525">
              <a:noFill/>
              <a:miter lim="800000"/>
              <a:headEnd/>
              <a:tailEnd/>
            </a:ln>
          </p:spPr>
        </p:pic>
        <p:pic>
          <p:nvPicPr>
            <p:cNvPr id="33" name="Picture 28" descr="kurtnaks_31264738">
              <a:extLst>
                <a:ext uri="{FF2B5EF4-FFF2-40B4-BE49-F238E27FC236}">
                  <a16:creationId xmlns:a16="http://schemas.microsoft.com/office/drawing/2014/main" id="{BD0757C1-8792-C14F-B0CD-A8A054327D98}"/>
                </a:ext>
              </a:extLst>
            </p:cNvPr>
            <p:cNvPicPr>
              <a:picLocks noChangeAspect="1" noChangeArrowheads="1"/>
            </p:cNvPicPr>
            <p:nvPr/>
          </p:nvPicPr>
          <p:blipFill>
            <a:blip r:embed="rId14" cstate="print"/>
            <a:srcRect/>
            <a:stretch>
              <a:fillRect/>
            </a:stretch>
          </p:blipFill>
          <p:spPr bwMode="auto">
            <a:xfrm>
              <a:off x="3107" y="3088"/>
              <a:ext cx="242" cy="362"/>
            </a:xfrm>
            <a:prstGeom prst="rect">
              <a:avLst/>
            </a:prstGeom>
            <a:noFill/>
            <a:ln w="9525">
              <a:noFill/>
              <a:miter lim="800000"/>
              <a:headEnd/>
              <a:tailEnd/>
            </a:ln>
          </p:spPr>
        </p:pic>
        <p:pic>
          <p:nvPicPr>
            <p:cNvPr id="34" name="Picture 30" descr="kurtnaks_31268253">
              <a:extLst>
                <a:ext uri="{FF2B5EF4-FFF2-40B4-BE49-F238E27FC236}">
                  <a16:creationId xmlns:a16="http://schemas.microsoft.com/office/drawing/2014/main" id="{3F38A3C1-8C5C-F14B-B0B6-CB16E6F81417}"/>
                </a:ext>
              </a:extLst>
            </p:cNvPr>
            <p:cNvPicPr>
              <a:picLocks noChangeAspect="1" noChangeArrowheads="1"/>
            </p:cNvPicPr>
            <p:nvPr/>
          </p:nvPicPr>
          <p:blipFill>
            <a:blip r:embed="rId15" cstate="print"/>
            <a:srcRect/>
            <a:stretch>
              <a:fillRect/>
            </a:stretch>
          </p:blipFill>
          <p:spPr bwMode="auto">
            <a:xfrm>
              <a:off x="2412" y="1809"/>
              <a:ext cx="362" cy="242"/>
            </a:xfrm>
            <a:prstGeom prst="rect">
              <a:avLst/>
            </a:prstGeom>
            <a:noFill/>
            <a:ln w="9525">
              <a:noFill/>
              <a:miter lim="800000"/>
              <a:headEnd/>
              <a:tailEnd/>
            </a:ln>
          </p:spPr>
        </p:pic>
        <p:pic>
          <p:nvPicPr>
            <p:cNvPr id="35" name="Picture 34" descr="mrjennings_23299087">
              <a:extLst>
                <a:ext uri="{FF2B5EF4-FFF2-40B4-BE49-F238E27FC236}">
                  <a16:creationId xmlns:a16="http://schemas.microsoft.com/office/drawing/2014/main" id="{2CA99486-414B-8C49-8BBA-F12C1041841C}"/>
                </a:ext>
              </a:extLst>
            </p:cNvPr>
            <p:cNvPicPr>
              <a:picLocks noChangeAspect="1" noChangeArrowheads="1"/>
            </p:cNvPicPr>
            <p:nvPr/>
          </p:nvPicPr>
          <p:blipFill>
            <a:blip r:embed="rId16" cstate="print"/>
            <a:srcRect/>
            <a:stretch>
              <a:fillRect/>
            </a:stretch>
          </p:blipFill>
          <p:spPr bwMode="auto">
            <a:xfrm>
              <a:off x="2468" y="2588"/>
              <a:ext cx="271" cy="361"/>
            </a:xfrm>
            <a:prstGeom prst="rect">
              <a:avLst/>
            </a:prstGeom>
            <a:noFill/>
            <a:ln w="9525">
              <a:noFill/>
              <a:miter lim="800000"/>
              <a:headEnd/>
              <a:tailEnd/>
            </a:ln>
          </p:spPr>
        </p:pic>
        <p:pic>
          <p:nvPicPr>
            <p:cNvPr id="36" name="Picture 35" descr="mrjennings_62624466">
              <a:extLst>
                <a:ext uri="{FF2B5EF4-FFF2-40B4-BE49-F238E27FC236}">
                  <a16:creationId xmlns:a16="http://schemas.microsoft.com/office/drawing/2014/main" id="{A52DCF39-A979-CE4A-97D7-32610DCA7F15}"/>
                </a:ext>
              </a:extLst>
            </p:cNvPr>
            <p:cNvPicPr>
              <a:picLocks noChangeAspect="1" noChangeArrowheads="1"/>
            </p:cNvPicPr>
            <p:nvPr/>
          </p:nvPicPr>
          <p:blipFill>
            <a:blip r:embed="rId17" cstate="print"/>
            <a:srcRect/>
            <a:stretch>
              <a:fillRect/>
            </a:stretch>
          </p:blipFill>
          <p:spPr bwMode="auto">
            <a:xfrm>
              <a:off x="2913" y="2643"/>
              <a:ext cx="361" cy="271"/>
            </a:xfrm>
            <a:prstGeom prst="rect">
              <a:avLst/>
            </a:prstGeom>
            <a:noFill/>
            <a:ln w="9525">
              <a:noFill/>
              <a:miter lim="800000"/>
              <a:headEnd/>
              <a:tailEnd/>
            </a:ln>
          </p:spPr>
        </p:pic>
        <p:pic>
          <p:nvPicPr>
            <p:cNvPr id="37" name="Picture 36" descr="mscolly_8512764">
              <a:extLst>
                <a:ext uri="{FF2B5EF4-FFF2-40B4-BE49-F238E27FC236}">
                  <a16:creationId xmlns:a16="http://schemas.microsoft.com/office/drawing/2014/main" id="{C203B136-E156-EB4A-B6BE-86604D56B6FF}"/>
                </a:ext>
              </a:extLst>
            </p:cNvPr>
            <p:cNvPicPr>
              <a:picLocks noChangeAspect="1" noChangeArrowheads="1"/>
            </p:cNvPicPr>
            <p:nvPr/>
          </p:nvPicPr>
          <p:blipFill>
            <a:blip r:embed="rId18" cstate="print"/>
            <a:srcRect/>
            <a:stretch>
              <a:fillRect/>
            </a:stretch>
          </p:blipFill>
          <p:spPr bwMode="auto">
            <a:xfrm>
              <a:off x="1912" y="2059"/>
              <a:ext cx="271" cy="362"/>
            </a:xfrm>
            <a:prstGeom prst="rect">
              <a:avLst/>
            </a:prstGeom>
            <a:noFill/>
            <a:ln w="9525">
              <a:noFill/>
              <a:miter lim="800000"/>
              <a:headEnd/>
              <a:tailEnd/>
            </a:ln>
          </p:spPr>
        </p:pic>
        <p:sp>
          <p:nvSpPr>
            <p:cNvPr id="38" name="Oval 37">
              <a:extLst>
                <a:ext uri="{FF2B5EF4-FFF2-40B4-BE49-F238E27FC236}">
                  <a16:creationId xmlns:a16="http://schemas.microsoft.com/office/drawing/2014/main" id="{FE81B3C0-4D35-234B-8E44-9AC78348018D}"/>
                </a:ext>
              </a:extLst>
            </p:cNvPr>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 name="Oval 38">
              <a:extLst>
                <a:ext uri="{FF2B5EF4-FFF2-40B4-BE49-F238E27FC236}">
                  <a16:creationId xmlns:a16="http://schemas.microsoft.com/office/drawing/2014/main" id="{5E938DD8-EA67-724E-B9AE-3FD0AB5E410F}"/>
                </a:ext>
              </a:extLst>
            </p:cNvPr>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 name="Oval 39">
              <a:extLst>
                <a:ext uri="{FF2B5EF4-FFF2-40B4-BE49-F238E27FC236}">
                  <a16:creationId xmlns:a16="http://schemas.microsoft.com/office/drawing/2014/main" id="{55952101-FE41-E34E-A9C6-FC173A810EC0}"/>
                </a:ext>
              </a:extLst>
            </p:cNvPr>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1" name="Oval 40">
              <a:extLst>
                <a:ext uri="{FF2B5EF4-FFF2-40B4-BE49-F238E27FC236}">
                  <a16:creationId xmlns:a16="http://schemas.microsoft.com/office/drawing/2014/main" id="{8D477E9E-4BEA-4241-8CF4-770779F4B25E}"/>
                </a:ext>
              </a:extLst>
            </p:cNvPr>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 name="Oval 41">
              <a:extLst>
                <a:ext uri="{FF2B5EF4-FFF2-40B4-BE49-F238E27FC236}">
                  <a16:creationId xmlns:a16="http://schemas.microsoft.com/office/drawing/2014/main" id="{2AF8B64A-06C9-484B-9DDA-BD485DBF9AD3}"/>
                </a:ext>
              </a:extLst>
            </p:cNvPr>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3" name="Oval 42">
              <a:extLst>
                <a:ext uri="{FF2B5EF4-FFF2-40B4-BE49-F238E27FC236}">
                  <a16:creationId xmlns:a16="http://schemas.microsoft.com/office/drawing/2014/main" id="{21D1DB0B-8438-B641-87F1-B0AF7AC04A6B}"/>
                </a:ext>
              </a:extLst>
            </p:cNvPr>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p>
              <a:pPr algn="ctr"/>
              <a:endParaRPr lang="en-US">
                <a:latin typeface="Calibri" pitchFamily="34" charset="0"/>
              </a:endParaRPr>
            </a:p>
          </p:txBody>
        </p:sp>
        <p:sp>
          <p:nvSpPr>
            <p:cNvPr id="44" name="Oval 43">
              <a:extLst>
                <a:ext uri="{FF2B5EF4-FFF2-40B4-BE49-F238E27FC236}">
                  <a16:creationId xmlns:a16="http://schemas.microsoft.com/office/drawing/2014/main" id="{31DC0543-F3F8-6243-ABAD-35A35334A8DC}"/>
                </a:ext>
              </a:extLst>
            </p:cNvPr>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5" name="Oval 44">
              <a:extLst>
                <a:ext uri="{FF2B5EF4-FFF2-40B4-BE49-F238E27FC236}">
                  <a16:creationId xmlns:a16="http://schemas.microsoft.com/office/drawing/2014/main" id="{F0116778-E7D3-CC41-9C45-ECB166828297}"/>
                </a:ext>
              </a:extLst>
            </p:cNvPr>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6" name="Oval 45">
              <a:extLst>
                <a:ext uri="{FF2B5EF4-FFF2-40B4-BE49-F238E27FC236}">
                  <a16:creationId xmlns:a16="http://schemas.microsoft.com/office/drawing/2014/main" id="{63EFC74C-0B2D-E641-A9B5-12FD1E39FABE}"/>
                </a:ext>
              </a:extLst>
            </p:cNvPr>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7" name="Oval 46">
              <a:extLst>
                <a:ext uri="{FF2B5EF4-FFF2-40B4-BE49-F238E27FC236}">
                  <a16:creationId xmlns:a16="http://schemas.microsoft.com/office/drawing/2014/main" id="{98726920-DC5F-2748-AE45-DE1716DA3681}"/>
                </a:ext>
              </a:extLst>
            </p:cNvPr>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8" name="Oval 47">
              <a:extLst>
                <a:ext uri="{FF2B5EF4-FFF2-40B4-BE49-F238E27FC236}">
                  <a16:creationId xmlns:a16="http://schemas.microsoft.com/office/drawing/2014/main" id="{AB762846-4465-4547-BA2A-166F891BF60D}"/>
                </a:ext>
              </a:extLst>
            </p:cNvPr>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9" name="Oval 48">
              <a:extLst>
                <a:ext uri="{FF2B5EF4-FFF2-40B4-BE49-F238E27FC236}">
                  <a16:creationId xmlns:a16="http://schemas.microsoft.com/office/drawing/2014/main" id="{E07D466C-FE38-B345-A0CE-109A4AE392AB}"/>
                </a:ext>
              </a:extLst>
            </p:cNvPr>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0" name="Oval 49">
              <a:extLst>
                <a:ext uri="{FF2B5EF4-FFF2-40B4-BE49-F238E27FC236}">
                  <a16:creationId xmlns:a16="http://schemas.microsoft.com/office/drawing/2014/main" id="{607720CC-7B24-BC42-AA28-4008BC01B779}"/>
                </a:ext>
              </a:extLst>
            </p:cNvPr>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1" name="Oval 50">
              <a:extLst>
                <a:ext uri="{FF2B5EF4-FFF2-40B4-BE49-F238E27FC236}">
                  <a16:creationId xmlns:a16="http://schemas.microsoft.com/office/drawing/2014/main" id="{BDF33DDE-818C-084E-8DFC-695830AA55F9}"/>
                </a:ext>
              </a:extLst>
            </p:cNvPr>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2" name="Oval 51">
              <a:extLst>
                <a:ext uri="{FF2B5EF4-FFF2-40B4-BE49-F238E27FC236}">
                  <a16:creationId xmlns:a16="http://schemas.microsoft.com/office/drawing/2014/main" id="{EB960907-3D92-0B47-B856-6CB68785DADC}"/>
                </a:ext>
              </a:extLst>
            </p:cNvPr>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3" name="Oval 52">
              <a:extLst>
                <a:ext uri="{FF2B5EF4-FFF2-40B4-BE49-F238E27FC236}">
                  <a16:creationId xmlns:a16="http://schemas.microsoft.com/office/drawing/2014/main" id="{14A37D2B-77B0-8C41-8E7A-B0D260105FBF}"/>
                </a:ext>
              </a:extLst>
            </p:cNvPr>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4" name="Oval 53">
              <a:extLst>
                <a:ext uri="{FF2B5EF4-FFF2-40B4-BE49-F238E27FC236}">
                  <a16:creationId xmlns:a16="http://schemas.microsoft.com/office/drawing/2014/main" id="{DB6DE4DD-0831-7A4B-857C-1B8A4334A402}"/>
                </a:ext>
              </a:extLst>
            </p:cNvPr>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5" name="Oval 54">
              <a:extLst>
                <a:ext uri="{FF2B5EF4-FFF2-40B4-BE49-F238E27FC236}">
                  <a16:creationId xmlns:a16="http://schemas.microsoft.com/office/drawing/2014/main" id="{7E7BAA13-FBC8-8741-AE4C-9BFE3C393A6B}"/>
                </a:ext>
              </a:extLst>
            </p:cNvPr>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6" name="Oval 55">
              <a:extLst>
                <a:ext uri="{FF2B5EF4-FFF2-40B4-BE49-F238E27FC236}">
                  <a16:creationId xmlns:a16="http://schemas.microsoft.com/office/drawing/2014/main" id="{671B4DDA-D140-CE46-B95D-E21EC906554D}"/>
                </a:ext>
              </a:extLst>
            </p:cNvPr>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7" name="Oval 56">
              <a:extLst>
                <a:ext uri="{FF2B5EF4-FFF2-40B4-BE49-F238E27FC236}">
                  <a16:creationId xmlns:a16="http://schemas.microsoft.com/office/drawing/2014/main" id="{4042291A-DFA6-1847-9B4F-B28517C69652}"/>
                </a:ext>
              </a:extLst>
            </p:cNvPr>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8" name="Oval 57">
              <a:extLst>
                <a:ext uri="{FF2B5EF4-FFF2-40B4-BE49-F238E27FC236}">
                  <a16:creationId xmlns:a16="http://schemas.microsoft.com/office/drawing/2014/main" id="{785D04CE-B238-714D-9BCC-2F730D068E0E}"/>
                </a:ext>
              </a:extLst>
            </p:cNvPr>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9" name="Oval 58">
              <a:extLst>
                <a:ext uri="{FF2B5EF4-FFF2-40B4-BE49-F238E27FC236}">
                  <a16:creationId xmlns:a16="http://schemas.microsoft.com/office/drawing/2014/main" id="{C21342D8-D2EE-584B-8DC0-13DE5DA90D67}"/>
                </a:ext>
              </a:extLst>
            </p:cNvPr>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60" name="Oval 59">
              <a:extLst>
                <a:ext uri="{FF2B5EF4-FFF2-40B4-BE49-F238E27FC236}">
                  <a16:creationId xmlns:a16="http://schemas.microsoft.com/office/drawing/2014/main" id="{E5F70378-5DEF-2240-A2E6-40431E27DB92}"/>
                </a:ext>
              </a:extLst>
            </p:cNvPr>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61" name="Oval 60">
              <a:extLst>
                <a:ext uri="{FF2B5EF4-FFF2-40B4-BE49-F238E27FC236}">
                  <a16:creationId xmlns:a16="http://schemas.microsoft.com/office/drawing/2014/main" id="{33DCAA4A-5260-8C44-9BCE-BD70A15B037E}"/>
                </a:ext>
              </a:extLst>
            </p:cNvPr>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62" name="Oval 61">
              <a:extLst>
                <a:ext uri="{FF2B5EF4-FFF2-40B4-BE49-F238E27FC236}">
                  <a16:creationId xmlns:a16="http://schemas.microsoft.com/office/drawing/2014/main" id="{ECE54C83-48B9-7D42-9AED-28B9B0C89418}"/>
                </a:ext>
              </a:extLst>
            </p:cNvPr>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63" name="Oval 62">
              <a:extLst>
                <a:ext uri="{FF2B5EF4-FFF2-40B4-BE49-F238E27FC236}">
                  <a16:creationId xmlns:a16="http://schemas.microsoft.com/office/drawing/2014/main" id="{B1516008-A7A9-1D4E-8F20-FDBBAF4625BA}"/>
                </a:ext>
              </a:extLst>
            </p:cNvPr>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64" name="Oval 63">
              <a:extLst>
                <a:ext uri="{FF2B5EF4-FFF2-40B4-BE49-F238E27FC236}">
                  <a16:creationId xmlns:a16="http://schemas.microsoft.com/office/drawing/2014/main" id="{A127E643-6766-C647-9E5E-59911D53F538}"/>
                </a:ext>
              </a:extLst>
            </p:cNvPr>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65" name="Oval 64">
              <a:extLst>
                <a:ext uri="{FF2B5EF4-FFF2-40B4-BE49-F238E27FC236}">
                  <a16:creationId xmlns:a16="http://schemas.microsoft.com/office/drawing/2014/main" id="{04ED1C0A-8218-434A-8105-67F532ED1CFC}"/>
                </a:ext>
              </a:extLst>
            </p:cNvPr>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66" name="Oval 65">
              <a:extLst>
                <a:ext uri="{FF2B5EF4-FFF2-40B4-BE49-F238E27FC236}">
                  <a16:creationId xmlns:a16="http://schemas.microsoft.com/office/drawing/2014/main" id="{CB29F1CF-9036-AC4B-A84E-08AED0F5374C}"/>
                </a:ext>
              </a:extLst>
            </p:cNvPr>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67" name="Oval 66">
              <a:extLst>
                <a:ext uri="{FF2B5EF4-FFF2-40B4-BE49-F238E27FC236}">
                  <a16:creationId xmlns:a16="http://schemas.microsoft.com/office/drawing/2014/main" id="{7C5B402A-1151-764C-9BF9-0EE3C0FCA853}"/>
                </a:ext>
              </a:extLst>
            </p:cNvPr>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68" name="Oval 67">
              <a:extLst>
                <a:ext uri="{FF2B5EF4-FFF2-40B4-BE49-F238E27FC236}">
                  <a16:creationId xmlns:a16="http://schemas.microsoft.com/office/drawing/2014/main" id="{C757AB4B-CB97-3F4D-8341-9D68F4DF47A4}"/>
                </a:ext>
              </a:extLst>
            </p:cNvPr>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69" name="Oval 68">
              <a:extLst>
                <a:ext uri="{FF2B5EF4-FFF2-40B4-BE49-F238E27FC236}">
                  <a16:creationId xmlns:a16="http://schemas.microsoft.com/office/drawing/2014/main" id="{20FB39EF-7451-4E4E-85A3-AFB80868D7A3}"/>
                </a:ext>
              </a:extLst>
            </p:cNvPr>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70" name="Oval 69">
              <a:extLst>
                <a:ext uri="{FF2B5EF4-FFF2-40B4-BE49-F238E27FC236}">
                  <a16:creationId xmlns:a16="http://schemas.microsoft.com/office/drawing/2014/main" id="{BC7940DA-E805-9846-89FF-658EB898C9FC}"/>
                </a:ext>
              </a:extLst>
            </p:cNvPr>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71" name="Oval 70">
              <a:extLst>
                <a:ext uri="{FF2B5EF4-FFF2-40B4-BE49-F238E27FC236}">
                  <a16:creationId xmlns:a16="http://schemas.microsoft.com/office/drawing/2014/main" id="{ABCACDC9-86DB-5E4B-9D28-B3E79F28560F}"/>
                </a:ext>
              </a:extLst>
            </p:cNvPr>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72" name="Oval 71">
              <a:extLst>
                <a:ext uri="{FF2B5EF4-FFF2-40B4-BE49-F238E27FC236}">
                  <a16:creationId xmlns:a16="http://schemas.microsoft.com/office/drawing/2014/main" id="{F9DB717B-8658-CE44-82F7-69E7AAE1AF00}"/>
                </a:ext>
              </a:extLst>
            </p:cNvPr>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73" name="Oval 72">
              <a:extLst>
                <a:ext uri="{FF2B5EF4-FFF2-40B4-BE49-F238E27FC236}">
                  <a16:creationId xmlns:a16="http://schemas.microsoft.com/office/drawing/2014/main" id="{2903ED4C-38D8-0849-B5F4-AE81789C01E4}"/>
                </a:ext>
              </a:extLst>
            </p:cNvPr>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74" name="Oval 73">
              <a:extLst>
                <a:ext uri="{FF2B5EF4-FFF2-40B4-BE49-F238E27FC236}">
                  <a16:creationId xmlns:a16="http://schemas.microsoft.com/office/drawing/2014/main" id="{7D7E5C41-C2CA-2348-89E9-D9AB394EBC11}"/>
                </a:ext>
              </a:extLst>
            </p:cNvPr>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75" name="Oval 75">
              <a:extLst>
                <a:ext uri="{FF2B5EF4-FFF2-40B4-BE49-F238E27FC236}">
                  <a16:creationId xmlns:a16="http://schemas.microsoft.com/office/drawing/2014/main" id="{15829B38-6533-9E47-A3B6-562F4F845FE4}"/>
                </a:ext>
              </a:extLst>
            </p:cNvPr>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76" name="Oval 97">
              <a:extLst>
                <a:ext uri="{FF2B5EF4-FFF2-40B4-BE49-F238E27FC236}">
                  <a16:creationId xmlns:a16="http://schemas.microsoft.com/office/drawing/2014/main" id="{981A236A-680C-DA43-8DC4-94DB3C7103C7}"/>
                </a:ext>
              </a:extLst>
            </p:cNvPr>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77" name="Oval 99">
              <a:extLst>
                <a:ext uri="{FF2B5EF4-FFF2-40B4-BE49-F238E27FC236}">
                  <a16:creationId xmlns:a16="http://schemas.microsoft.com/office/drawing/2014/main" id="{7BEEA620-8372-5B43-8E63-B924C3272C04}"/>
                </a:ext>
              </a:extLst>
            </p:cNvPr>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78" name="Oval 110">
              <a:extLst>
                <a:ext uri="{FF2B5EF4-FFF2-40B4-BE49-F238E27FC236}">
                  <a16:creationId xmlns:a16="http://schemas.microsoft.com/office/drawing/2014/main" id="{AAE91A86-E8DB-6945-A110-DF506E3CDD1D}"/>
                </a:ext>
              </a:extLst>
            </p:cNvPr>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79" name="Oval 113">
              <a:extLst>
                <a:ext uri="{FF2B5EF4-FFF2-40B4-BE49-F238E27FC236}">
                  <a16:creationId xmlns:a16="http://schemas.microsoft.com/office/drawing/2014/main" id="{A35D19A6-FFBB-E148-80DA-37673011BC58}"/>
                </a:ext>
              </a:extLst>
            </p:cNvPr>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80" name="Oval 114">
              <a:extLst>
                <a:ext uri="{FF2B5EF4-FFF2-40B4-BE49-F238E27FC236}">
                  <a16:creationId xmlns:a16="http://schemas.microsoft.com/office/drawing/2014/main" id="{DDB52550-3E26-1F4F-9F29-BAA045113CDF}"/>
                </a:ext>
              </a:extLst>
            </p:cNvPr>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81" name="Oval 115">
              <a:extLst>
                <a:ext uri="{FF2B5EF4-FFF2-40B4-BE49-F238E27FC236}">
                  <a16:creationId xmlns:a16="http://schemas.microsoft.com/office/drawing/2014/main" id="{B2E4BA99-7E24-B44D-BED5-FACB5F00EDF8}"/>
                </a:ext>
              </a:extLst>
            </p:cNvPr>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82" name="Oval 116">
              <a:extLst>
                <a:ext uri="{FF2B5EF4-FFF2-40B4-BE49-F238E27FC236}">
                  <a16:creationId xmlns:a16="http://schemas.microsoft.com/office/drawing/2014/main" id="{A247F7D3-D102-2A4C-BDAF-B4529016D458}"/>
                </a:ext>
              </a:extLst>
            </p:cNvPr>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83" name="Oval 117">
              <a:extLst>
                <a:ext uri="{FF2B5EF4-FFF2-40B4-BE49-F238E27FC236}">
                  <a16:creationId xmlns:a16="http://schemas.microsoft.com/office/drawing/2014/main" id="{FB3FA2F6-5CFA-8F4F-BC68-701293439BDD}"/>
                </a:ext>
              </a:extLst>
            </p:cNvPr>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84" name="Oval 118">
              <a:extLst>
                <a:ext uri="{FF2B5EF4-FFF2-40B4-BE49-F238E27FC236}">
                  <a16:creationId xmlns:a16="http://schemas.microsoft.com/office/drawing/2014/main" id="{DD01A11B-D407-A547-8632-1F2F5FBE942D}"/>
                </a:ext>
              </a:extLst>
            </p:cNvPr>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85" name="Oval 119">
              <a:extLst>
                <a:ext uri="{FF2B5EF4-FFF2-40B4-BE49-F238E27FC236}">
                  <a16:creationId xmlns:a16="http://schemas.microsoft.com/office/drawing/2014/main" id="{C34C6890-AF9F-5A48-B379-F59DB782E6C9}"/>
                </a:ext>
              </a:extLst>
            </p:cNvPr>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86" name="Oval 120">
              <a:extLst>
                <a:ext uri="{FF2B5EF4-FFF2-40B4-BE49-F238E27FC236}">
                  <a16:creationId xmlns:a16="http://schemas.microsoft.com/office/drawing/2014/main" id="{639DE273-C29C-6B41-9986-FB1674B470E7}"/>
                </a:ext>
              </a:extLst>
            </p:cNvPr>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87" name="Oval 121">
              <a:extLst>
                <a:ext uri="{FF2B5EF4-FFF2-40B4-BE49-F238E27FC236}">
                  <a16:creationId xmlns:a16="http://schemas.microsoft.com/office/drawing/2014/main" id="{ADCD5F94-0B4E-CE48-BC92-F8CA77391712}"/>
                </a:ext>
              </a:extLst>
            </p:cNvPr>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88" name="Oval 122">
              <a:extLst>
                <a:ext uri="{FF2B5EF4-FFF2-40B4-BE49-F238E27FC236}">
                  <a16:creationId xmlns:a16="http://schemas.microsoft.com/office/drawing/2014/main" id="{8E3B26C2-FC75-9540-92C8-E971FC437C12}"/>
                </a:ext>
              </a:extLst>
            </p:cNvPr>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89" name="Oval 123">
              <a:extLst>
                <a:ext uri="{FF2B5EF4-FFF2-40B4-BE49-F238E27FC236}">
                  <a16:creationId xmlns:a16="http://schemas.microsoft.com/office/drawing/2014/main" id="{5DA88CDD-7DB4-4141-B70D-175C162D224A}"/>
                </a:ext>
              </a:extLst>
            </p:cNvPr>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90" name="Oval 124">
              <a:extLst>
                <a:ext uri="{FF2B5EF4-FFF2-40B4-BE49-F238E27FC236}">
                  <a16:creationId xmlns:a16="http://schemas.microsoft.com/office/drawing/2014/main" id="{9273439F-3EFE-4544-831A-EA1C2EC1EE9E}"/>
                </a:ext>
              </a:extLst>
            </p:cNvPr>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91" name="Oval 125">
              <a:extLst>
                <a:ext uri="{FF2B5EF4-FFF2-40B4-BE49-F238E27FC236}">
                  <a16:creationId xmlns:a16="http://schemas.microsoft.com/office/drawing/2014/main" id="{45536292-8F8D-374F-B9E7-A4692BCCA639}"/>
                </a:ext>
              </a:extLst>
            </p:cNvPr>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92" name="Oval 126">
              <a:extLst>
                <a:ext uri="{FF2B5EF4-FFF2-40B4-BE49-F238E27FC236}">
                  <a16:creationId xmlns:a16="http://schemas.microsoft.com/office/drawing/2014/main" id="{BCF2D5ED-82A8-864A-9169-1D031E4B5C66}"/>
                </a:ext>
              </a:extLst>
            </p:cNvPr>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93" name="Oval 127">
              <a:extLst>
                <a:ext uri="{FF2B5EF4-FFF2-40B4-BE49-F238E27FC236}">
                  <a16:creationId xmlns:a16="http://schemas.microsoft.com/office/drawing/2014/main" id="{DB9AF39E-3ACA-4B49-B625-8743D92CE873}"/>
                </a:ext>
              </a:extLst>
            </p:cNvPr>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94" name="Oval 128">
              <a:extLst>
                <a:ext uri="{FF2B5EF4-FFF2-40B4-BE49-F238E27FC236}">
                  <a16:creationId xmlns:a16="http://schemas.microsoft.com/office/drawing/2014/main" id="{416E7246-8957-3140-A8F8-3EE844B9811C}"/>
                </a:ext>
              </a:extLst>
            </p:cNvPr>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95" name="Oval 129">
              <a:extLst>
                <a:ext uri="{FF2B5EF4-FFF2-40B4-BE49-F238E27FC236}">
                  <a16:creationId xmlns:a16="http://schemas.microsoft.com/office/drawing/2014/main" id="{0F3FD723-B348-8546-B6AA-031F440C53EC}"/>
                </a:ext>
              </a:extLst>
            </p:cNvPr>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96" name="Oval 130">
              <a:extLst>
                <a:ext uri="{FF2B5EF4-FFF2-40B4-BE49-F238E27FC236}">
                  <a16:creationId xmlns:a16="http://schemas.microsoft.com/office/drawing/2014/main" id="{04409DB8-1FB3-264E-9986-FC4FA2470C2D}"/>
                </a:ext>
              </a:extLst>
            </p:cNvPr>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97" name="Oval 131">
              <a:extLst>
                <a:ext uri="{FF2B5EF4-FFF2-40B4-BE49-F238E27FC236}">
                  <a16:creationId xmlns:a16="http://schemas.microsoft.com/office/drawing/2014/main" id="{1517AED6-FBAE-8C4C-A22A-31001F1768EC}"/>
                </a:ext>
              </a:extLst>
            </p:cNvPr>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98" name="Oval 132">
              <a:extLst>
                <a:ext uri="{FF2B5EF4-FFF2-40B4-BE49-F238E27FC236}">
                  <a16:creationId xmlns:a16="http://schemas.microsoft.com/office/drawing/2014/main" id="{EA0BBCA3-3BFF-E541-B0F9-ED3FECE5B5CC}"/>
                </a:ext>
              </a:extLst>
            </p:cNvPr>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99" name="Oval 133">
              <a:extLst>
                <a:ext uri="{FF2B5EF4-FFF2-40B4-BE49-F238E27FC236}">
                  <a16:creationId xmlns:a16="http://schemas.microsoft.com/office/drawing/2014/main" id="{742EA003-97AC-EA40-9043-FF3549E6C5E3}"/>
                </a:ext>
              </a:extLst>
            </p:cNvPr>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100" name="Oval 164">
              <a:extLst>
                <a:ext uri="{FF2B5EF4-FFF2-40B4-BE49-F238E27FC236}">
                  <a16:creationId xmlns:a16="http://schemas.microsoft.com/office/drawing/2014/main" id="{CA485D5D-A3F2-2F48-9EE8-70498B7420D8}"/>
                </a:ext>
              </a:extLst>
            </p:cNvPr>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101" name="Oval 165">
              <a:extLst>
                <a:ext uri="{FF2B5EF4-FFF2-40B4-BE49-F238E27FC236}">
                  <a16:creationId xmlns:a16="http://schemas.microsoft.com/office/drawing/2014/main" id="{31F7205E-D358-E24A-9407-1AABC17656FD}"/>
                </a:ext>
              </a:extLst>
            </p:cNvPr>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102" name="Oval 166">
              <a:extLst>
                <a:ext uri="{FF2B5EF4-FFF2-40B4-BE49-F238E27FC236}">
                  <a16:creationId xmlns:a16="http://schemas.microsoft.com/office/drawing/2014/main" id="{23374B26-4BE1-F544-AE83-7FC488193E2F}"/>
                </a:ext>
              </a:extLst>
            </p:cNvPr>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103" name="Oval 167">
              <a:extLst>
                <a:ext uri="{FF2B5EF4-FFF2-40B4-BE49-F238E27FC236}">
                  <a16:creationId xmlns:a16="http://schemas.microsoft.com/office/drawing/2014/main" id="{EE3EC487-4792-9047-9A83-84AD86266928}"/>
                </a:ext>
              </a:extLst>
            </p:cNvPr>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104" name="Oval 168">
              <a:extLst>
                <a:ext uri="{FF2B5EF4-FFF2-40B4-BE49-F238E27FC236}">
                  <a16:creationId xmlns:a16="http://schemas.microsoft.com/office/drawing/2014/main" id="{CE1FF159-8435-6441-BB47-6C58314482F6}"/>
                </a:ext>
              </a:extLst>
            </p:cNvPr>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105" name="Oval 169">
              <a:extLst>
                <a:ext uri="{FF2B5EF4-FFF2-40B4-BE49-F238E27FC236}">
                  <a16:creationId xmlns:a16="http://schemas.microsoft.com/office/drawing/2014/main" id="{3A0A6AA1-E46D-8843-BF47-131C9AF5D22F}"/>
                </a:ext>
              </a:extLst>
            </p:cNvPr>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106" name="Oval 170">
              <a:extLst>
                <a:ext uri="{FF2B5EF4-FFF2-40B4-BE49-F238E27FC236}">
                  <a16:creationId xmlns:a16="http://schemas.microsoft.com/office/drawing/2014/main" id="{72C8DC0A-030D-BB4B-8DE9-E69B8B3C5EDB}"/>
                </a:ext>
              </a:extLst>
            </p:cNvPr>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107" name="Oval 176">
              <a:extLst>
                <a:ext uri="{FF2B5EF4-FFF2-40B4-BE49-F238E27FC236}">
                  <a16:creationId xmlns:a16="http://schemas.microsoft.com/office/drawing/2014/main" id="{80350232-7BEC-9A48-85CD-BBD6897B3627}"/>
                </a:ext>
              </a:extLst>
            </p:cNvPr>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108" name="Oval 177">
              <a:extLst>
                <a:ext uri="{FF2B5EF4-FFF2-40B4-BE49-F238E27FC236}">
                  <a16:creationId xmlns:a16="http://schemas.microsoft.com/office/drawing/2014/main" id="{08DC3E26-FAF2-0D40-BCBC-FE72345222EE}"/>
                </a:ext>
              </a:extLst>
            </p:cNvPr>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109" name="Oval 178">
              <a:extLst>
                <a:ext uri="{FF2B5EF4-FFF2-40B4-BE49-F238E27FC236}">
                  <a16:creationId xmlns:a16="http://schemas.microsoft.com/office/drawing/2014/main" id="{7DCA5D28-3E8C-1641-9166-CF90ADDAB741}"/>
                </a:ext>
              </a:extLst>
            </p:cNvPr>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110" name="Oval 182">
              <a:extLst>
                <a:ext uri="{FF2B5EF4-FFF2-40B4-BE49-F238E27FC236}">
                  <a16:creationId xmlns:a16="http://schemas.microsoft.com/office/drawing/2014/main" id="{A7F83D7E-F691-004F-8290-BD5F647D3B7A}"/>
                </a:ext>
              </a:extLst>
            </p:cNvPr>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111" name="Oval 183">
              <a:extLst>
                <a:ext uri="{FF2B5EF4-FFF2-40B4-BE49-F238E27FC236}">
                  <a16:creationId xmlns:a16="http://schemas.microsoft.com/office/drawing/2014/main" id="{32C44302-0151-B245-A16F-1868FAE990C0}"/>
                </a:ext>
              </a:extLst>
            </p:cNvPr>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112" name="Oval 184">
              <a:extLst>
                <a:ext uri="{FF2B5EF4-FFF2-40B4-BE49-F238E27FC236}">
                  <a16:creationId xmlns:a16="http://schemas.microsoft.com/office/drawing/2014/main" id="{4D8FA1B3-CCFD-EC45-A1B8-FCEE5356CB4C}"/>
                </a:ext>
              </a:extLst>
            </p:cNvPr>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113" name="Oval 185">
              <a:extLst>
                <a:ext uri="{FF2B5EF4-FFF2-40B4-BE49-F238E27FC236}">
                  <a16:creationId xmlns:a16="http://schemas.microsoft.com/office/drawing/2014/main" id="{506843E6-1F28-AE42-95AF-9B5AB852DDD4}"/>
                </a:ext>
              </a:extLst>
            </p:cNvPr>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114" name="Oval 186">
              <a:extLst>
                <a:ext uri="{FF2B5EF4-FFF2-40B4-BE49-F238E27FC236}">
                  <a16:creationId xmlns:a16="http://schemas.microsoft.com/office/drawing/2014/main" id="{76B8C437-5037-5046-8D5B-C8E60B5467C9}"/>
                </a:ext>
              </a:extLst>
            </p:cNvPr>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115" name="Oval 187">
              <a:extLst>
                <a:ext uri="{FF2B5EF4-FFF2-40B4-BE49-F238E27FC236}">
                  <a16:creationId xmlns:a16="http://schemas.microsoft.com/office/drawing/2014/main" id="{E7F19546-6C99-9948-9036-87FD7042ACB2}"/>
                </a:ext>
              </a:extLst>
            </p:cNvPr>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116" name="Oval 188">
              <a:extLst>
                <a:ext uri="{FF2B5EF4-FFF2-40B4-BE49-F238E27FC236}">
                  <a16:creationId xmlns:a16="http://schemas.microsoft.com/office/drawing/2014/main" id="{BBFDBA19-8D4D-F146-8E5B-4CAE29B6C702}"/>
                </a:ext>
              </a:extLst>
            </p:cNvPr>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117" name="Oval 189">
              <a:extLst>
                <a:ext uri="{FF2B5EF4-FFF2-40B4-BE49-F238E27FC236}">
                  <a16:creationId xmlns:a16="http://schemas.microsoft.com/office/drawing/2014/main" id="{236EF77B-8D59-6D4A-A519-275B60986DFA}"/>
                </a:ext>
              </a:extLst>
            </p:cNvPr>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118" name="Oval 190">
              <a:extLst>
                <a:ext uri="{FF2B5EF4-FFF2-40B4-BE49-F238E27FC236}">
                  <a16:creationId xmlns:a16="http://schemas.microsoft.com/office/drawing/2014/main" id="{06936C30-523B-D74B-B7D0-D1B99DACFCC6}"/>
                </a:ext>
              </a:extLst>
            </p:cNvPr>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119" name="Oval 191">
              <a:extLst>
                <a:ext uri="{FF2B5EF4-FFF2-40B4-BE49-F238E27FC236}">
                  <a16:creationId xmlns:a16="http://schemas.microsoft.com/office/drawing/2014/main" id="{26D6F0E3-D72C-D64B-A30D-174F61BA6B61}"/>
                </a:ext>
              </a:extLst>
            </p:cNvPr>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120" name="Oval 192">
              <a:extLst>
                <a:ext uri="{FF2B5EF4-FFF2-40B4-BE49-F238E27FC236}">
                  <a16:creationId xmlns:a16="http://schemas.microsoft.com/office/drawing/2014/main" id="{631DCA3E-800A-6D44-ACC4-327FF72EB66F}"/>
                </a:ext>
              </a:extLst>
            </p:cNvPr>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121" name="Oval 220">
              <a:extLst>
                <a:ext uri="{FF2B5EF4-FFF2-40B4-BE49-F238E27FC236}">
                  <a16:creationId xmlns:a16="http://schemas.microsoft.com/office/drawing/2014/main" id="{151DBEA8-91E0-844B-8518-39C0F9637662}"/>
                </a:ext>
              </a:extLst>
            </p:cNvPr>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122" name="Oval 221">
              <a:extLst>
                <a:ext uri="{FF2B5EF4-FFF2-40B4-BE49-F238E27FC236}">
                  <a16:creationId xmlns:a16="http://schemas.microsoft.com/office/drawing/2014/main" id="{96135F84-D837-244F-B5C4-8CBB6551DDDF}"/>
                </a:ext>
              </a:extLst>
            </p:cNvPr>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123" name="Oval 222">
              <a:extLst>
                <a:ext uri="{FF2B5EF4-FFF2-40B4-BE49-F238E27FC236}">
                  <a16:creationId xmlns:a16="http://schemas.microsoft.com/office/drawing/2014/main" id="{94252ED8-B938-FC44-BB92-88532D1004D5}"/>
                </a:ext>
              </a:extLst>
            </p:cNvPr>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124" name="Oval 223">
              <a:extLst>
                <a:ext uri="{FF2B5EF4-FFF2-40B4-BE49-F238E27FC236}">
                  <a16:creationId xmlns:a16="http://schemas.microsoft.com/office/drawing/2014/main" id="{07D53A52-ADAE-D34D-B2A3-7F76F4624062}"/>
                </a:ext>
              </a:extLst>
            </p:cNvPr>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125" name="Oval 224">
              <a:extLst>
                <a:ext uri="{FF2B5EF4-FFF2-40B4-BE49-F238E27FC236}">
                  <a16:creationId xmlns:a16="http://schemas.microsoft.com/office/drawing/2014/main" id="{8B7A5F72-3DF0-0C44-8D94-06C99D259729}"/>
                </a:ext>
              </a:extLst>
            </p:cNvPr>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126" name="Oval 225">
              <a:extLst>
                <a:ext uri="{FF2B5EF4-FFF2-40B4-BE49-F238E27FC236}">
                  <a16:creationId xmlns:a16="http://schemas.microsoft.com/office/drawing/2014/main" id="{98ACE058-88E7-4340-BDB6-4A44D3825D11}"/>
                </a:ext>
              </a:extLst>
            </p:cNvPr>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127" name="Oval 226">
              <a:extLst>
                <a:ext uri="{FF2B5EF4-FFF2-40B4-BE49-F238E27FC236}">
                  <a16:creationId xmlns:a16="http://schemas.microsoft.com/office/drawing/2014/main" id="{932F75F9-9CAE-7E4D-8692-F177511296C1}"/>
                </a:ext>
              </a:extLst>
            </p:cNvPr>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128" name="Oval 227">
              <a:extLst>
                <a:ext uri="{FF2B5EF4-FFF2-40B4-BE49-F238E27FC236}">
                  <a16:creationId xmlns:a16="http://schemas.microsoft.com/office/drawing/2014/main" id="{383A35FA-89B7-614D-8231-E5E68C62F1F4}"/>
                </a:ext>
              </a:extLst>
            </p:cNvPr>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129" name="Oval 233">
              <a:extLst>
                <a:ext uri="{FF2B5EF4-FFF2-40B4-BE49-F238E27FC236}">
                  <a16:creationId xmlns:a16="http://schemas.microsoft.com/office/drawing/2014/main" id="{E95A0B3D-A4E7-AF4A-8760-E249967BC64F}"/>
                </a:ext>
              </a:extLst>
            </p:cNvPr>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130" name="Oval 234">
              <a:extLst>
                <a:ext uri="{FF2B5EF4-FFF2-40B4-BE49-F238E27FC236}">
                  <a16:creationId xmlns:a16="http://schemas.microsoft.com/office/drawing/2014/main" id="{C12ECAFE-A5C1-B040-BA97-F9E454B1AB72}"/>
                </a:ext>
              </a:extLst>
            </p:cNvPr>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131" name="Oval 235">
              <a:extLst>
                <a:ext uri="{FF2B5EF4-FFF2-40B4-BE49-F238E27FC236}">
                  <a16:creationId xmlns:a16="http://schemas.microsoft.com/office/drawing/2014/main" id="{0E44605B-D3A6-2E4E-9B4B-616E30A6B647}"/>
                </a:ext>
              </a:extLst>
            </p:cNvPr>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132" name="Oval 236">
              <a:extLst>
                <a:ext uri="{FF2B5EF4-FFF2-40B4-BE49-F238E27FC236}">
                  <a16:creationId xmlns:a16="http://schemas.microsoft.com/office/drawing/2014/main" id="{72071109-00FB-E145-A7CF-F7048C457B71}"/>
                </a:ext>
              </a:extLst>
            </p:cNvPr>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133" name="Oval 237">
              <a:extLst>
                <a:ext uri="{FF2B5EF4-FFF2-40B4-BE49-F238E27FC236}">
                  <a16:creationId xmlns:a16="http://schemas.microsoft.com/office/drawing/2014/main" id="{5C2576CD-2A6B-9B40-9AEA-E6354364A569}"/>
                </a:ext>
              </a:extLst>
            </p:cNvPr>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134" name="Oval 238">
              <a:extLst>
                <a:ext uri="{FF2B5EF4-FFF2-40B4-BE49-F238E27FC236}">
                  <a16:creationId xmlns:a16="http://schemas.microsoft.com/office/drawing/2014/main" id="{85F064B7-C8D0-AF48-A898-B84B905A9074}"/>
                </a:ext>
              </a:extLst>
            </p:cNvPr>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135" name="Oval 239">
              <a:extLst>
                <a:ext uri="{FF2B5EF4-FFF2-40B4-BE49-F238E27FC236}">
                  <a16:creationId xmlns:a16="http://schemas.microsoft.com/office/drawing/2014/main" id="{D2A04133-ABF0-854E-A2B7-76C7C516C1A5}"/>
                </a:ext>
              </a:extLst>
            </p:cNvPr>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136" name="Oval 240">
              <a:extLst>
                <a:ext uri="{FF2B5EF4-FFF2-40B4-BE49-F238E27FC236}">
                  <a16:creationId xmlns:a16="http://schemas.microsoft.com/office/drawing/2014/main" id="{D69C6FA7-1CBE-F14A-9CD0-6D0F6A87187E}"/>
                </a:ext>
              </a:extLst>
            </p:cNvPr>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137" name="Oval 241">
              <a:extLst>
                <a:ext uri="{FF2B5EF4-FFF2-40B4-BE49-F238E27FC236}">
                  <a16:creationId xmlns:a16="http://schemas.microsoft.com/office/drawing/2014/main" id="{56FFBFC5-6803-AD4D-9DDB-A3BACEF59541}"/>
                </a:ext>
              </a:extLst>
            </p:cNvPr>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138" name="Oval 242">
              <a:extLst>
                <a:ext uri="{FF2B5EF4-FFF2-40B4-BE49-F238E27FC236}">
                  <a16:creationId xmlns:a16="http://schemas.microsoft.com/office/drawing/2014/main" id="{AE433D31-69A7-9A40-921D-0792F3DAC5C6}"/>
                </a:ext>
              </a:extLst>
            </p:cNvPr>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139" name="Oval 243">
              <a:extLst>
                <a:ext uri="{FF2B5EF4-FFF2-40B4-BE49-F238E27FC236}">
                  <a16:creationId xmlns:a16="http://schemas.microsoft.com/office/drawing/2014/main" id="{2E863E58-8D35-394C-B3E8-D5FA738FEBE0}"/>
                </a:ext>
              </a:extLst>
            </p:cNvPr>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140" name="Oval 244">
              <a:extLst>
                <a:ext uri="{FF2B5EF4-FFF2-40B4-BE49-F238E27FC236}">
                  <a16:creationId xmlns:a16="http://schemas.microsoft.com/office/drawing/2014/main" id="{02D4B9C5-0B0A-D546-BE46-4E8130F173CB}"/>
                </a:ext>
              </a:extLst>
            </p:cNvPr>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141" name="Oval 245">
              <a:extLst>
                <a:ext uri="{FF2B5EF4-FFF2-40B4-BE49-F238E27FC236}">
                  <a16:creationId xmlns:a16="http://schemas.microsoft.com/office/drawing/2014/main" id="{926C946E-4208-024E-9B37-52CBF4D3B03F}"/>
                </a:ext>
              </a:extLst>
            </p:cNvPr>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142" name="Oval 246">
              <a:extLst>
                <a:ext uri="{FF2B5EF4-FFF2-40B4-BE49-F238E27FC236}">
                  <a16:creationId xmlns:a16="http://schemas.microsoft.com/office/drawing/2014/main" id="{2A1E9AD9-7184-BF4F-810C-AF2ACEEB7604}"/>
                </a:ext>
              </a:extLst>
            </p:cNvPr>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143" name="Oval 247">
              <a:extLst>
                <a:ext uri="{FF2B5EF4-FFF2-40B4-BE49-F238E27FC236}">
                  <a16:creationId xmlns:a16="http://schemas.microsoft.com/office/drawing/2014/main" id="{08D8493A-60A6-E849-BDBF-7B07AB33AD32}"/>
                </a:ext>
              </a:extLst>
            </p:cNvPr>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144" name="Oval 248">
              <a:extLst>
                <a:ext uri="{FF2B5EF4-FFF2-40B4-BE49-F238E27FC236}">
                  <a16:creationId xmlns:a16="http://schemas.microsoft.com/office/drawing/2014/main" id="{BBB4CD6E-A6D7-3547-96B9-2FBC82AEBCDF}"/>
                </a:ext>
              </a:extLst>
            </p:cNvPr>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145" name="Oval 249">
              <a:extLst>
                <a:ext uri="{FF2B5EF4-FFF2-40B4-BE49-F238E27FC236}">
                  <a16:creationId xmlns:a16="http://schemas.microsoft.com/office/drawing/2014/main" id="{12C7109B-33AB-674E-BF91-B3581B7BC13D}"/>
                </a:ext>
              </a:extLst>
            </p:cNvPr>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146" name="Oval 250">
              <a:extLst>
                <a:ext uri="{FF2B5EF4-FFF2-40B4-BE49-F238E27FC236}">
                  <a16:creationId xmlns:a16="http://schemas.microsoft.com/office/drawing/2014/main" id="{02624171-6A4E-6241-862C-52D9E1F5ADD6}"/>
                </a:ext>
              </a:extLst>
            </p:cNvPr>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grpSp>
      <p:sp>
        <p:nvSpPr>
          <p:cNvPr id="4" name="Content Placeholder 3">
            <a:extLst>
              <a:ext uri="{FF2B5EF4-FFF2-40B4-BE49-F238E27FC236}">
                <a16:creationId xmlns:a16="http://schemas.microsoft.com/office/drawing/2014/main" id="{25B62322-C1D9-1C4C-93D5-1578CB861284}"/>
              </a:ext>
            </a:extLst>
          </p:cNvPr>
          <p:cNvSpPr>
            <a:spLocks noGrp="1"/>
          </p:cNvSpPr>
          <p:nvPr>
            <p:ph idx="1"/>
          </p:nvPr>
        </p:nvSpPr>
        <p:spPr>
          <a:xfrm>
            <a:off x="377242" y="1367757"/>
            <a:ext cx="3825546" cy="4903335"/>
          </a:xfrm>
        </p:spPr>
        <p:txBody>
          <a:bodyPr/>
          <a:lstStyle/>
          <a:p>
            <a:r>
              <a:rPr lang="en-US" dirty="0">
                <a:latin typeface="Calibri" pitchFamily="34" charset="0"/>
              </a:rPr>
              <a:t>Detect features using SIFT [Lowe, IJCV 2004]</a:t>
            </a:r>
          </a:p>
          <a:p>
            <a:endParaRPr lang="en-US" dirty="0"/>
          </a:p>
        </p:txBody>
      </p:sp>
      <p:sp>
        <p:nvSpPr>
          <p:cNvPr id="34818" name="Rectangle 2"/>
          <p:cNvSpPr>
            <a:spLocks noGrp="1" noChangeArrowheads="1"/>
          </p:cNvSpPr>
          <p:nvPr>
            <p:ph type="title"/>
          </p:nvPr>
        </p:nvSpPr>
        <p:spPr/>
        <p:txBody>
          <a:bodyPr/>
          <a:lstStyle/>
          <a:p>
            <a:r>
              <a:rPr lang="en-US" dirty="0"/>
              <a:t>Feature Detection</a:t>
            </a:r>
          </a:p>
        </p:txBody>
      </p:sp>
    </p:spTree>
    <p:extLst>
      <p:ext uri="{BB962C8B-B14F-4D97-AF65-F5344CB8AC3E}">
        <p14:creationId xmlns:p14="http://schemas.microsoft.com/office/powerpoint/2010/main" val="18911514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 name="Group 548">
            <a:extLst>
              <a:ext uri="{FF2B5EF4-FFF2-40B4-BE49-F238E27FC236}">
                <a16:creationId xmlns:a16="http://schemas.microsoft.com/office/drawing/2014/main" id="{86354996-B5C5-B14C-B390-00CDD4479A42}"/>
              </a:ext>
            </a:extLst>
          </p:cNvPr>
          <p:cNvGrpSpPr>
            <a:grpSpLocks/>
          </p:cNvGrpSpPr>
          <p:nvPr/>
        </p:nvGrpSpPr>
        <p:grpSpPr bwMode="auto">
          <a:xfrm>
            <a:off x="4950509" y="685209"/>
            <a:ext cx="6369531" cy="5585883"/>
            <a:chOff x="1300" y="1670"/>
            <a:chExt cx="2049" cy="1800"/>
          </a:xfrm>
        </p:grpSpPr>
        <p:sp>
          <p:nvSpPr>
            <p:cNvPr id="148" name="Line 547">
              <a:extLst>
                <a:ext uri="{FF2B5EF4-FFF2-40B4-BE49-F238E27FC236}">
                  <a16:creationId xmlns:a16="http://schemas.microsoft.com/office/drawing/2014/main" id="{B5E62CFA-00B8-344B-A07B-77F88B4C77DB}"/>
                </a:ext>
              </a:extLst>
            </p:cNvPr>
            <p:cNvSpPr>
              <a:spLocks noChangeShapeType="1"/>
            </p:cNvSpPr>
            <p:nvPr/>
          </p:nvSpPr>
          <p:spPr bwMode="auto">
            <a:xfrm flipH="1">
              <a:off x="3098" y="2354"/>
              <a:ext cx="24" cy="435"/>
            </a:xfrm>
            <a:prstGeom prst="line">
              <a:avLst/>
            </a:prstGeom>
            <a:noFill/>
            <a:ln w="34925">
              <a:solidFill>
                <a:schemeClr val="tx1"/>
              </a:solidFill>
              <a:round/>
              <a:headEnd/>
              <a:tailEnd/>
            </a:ln>
          </p:spPr>
          <p:txBody>
            <a:bodyPr/>
            <a:lstStyle/>
            <a:p>
              <a:endParaRPr lang="en-US"/>
            </a:p>
          </p:txBody>
        </p:sp>
        <p:sp>
          <p:nvSpPr>
            <p:cNvPr id="149" name="Line 546">
              <a:extLst>
                <a:ext uri="{FF2B5EF4-FFF2-40B4-BE49-F238E27FC236}">
                  <a16:creationId xmlns:a16="http://schemas.microsoft.com/office/drawing/2014/main" id="{6AED95A2-3FDC-4243-9441-59170A7AD8E7}"/>
                </a:ext>
              </a:extLst>
            </p:cNvPr>
            <p:cNvSpPr>
              <a:spLocks noChangeShapeType="1"/>
            </p:cNvSpPr>
            <p:nvPr/>
          </p:nvSpPr>
          <p:spPr bwMode="auto">
            <a:xfrm>
              <a:off x="3074" y="2813"/>
              <a:ext cx="120" cy="436"/>
            </a:xfrm>
            <a:prstGeom prst="line">
              <a:avLst/>
            </a:prstGeom>
            <a:noFill/>
            <a:ln w="34925">
              <a:solidFill>
                <a:schemeClr val="tx1"/>
              </a:solidFill>
              <a:round/>
              <a:headEnd/>
              <a:tailEnd/>
            </a:ln>
          </p:spPr>
          <p:txBody>
            <a:bodyPr/>
            <a:lstStyle/>
            <a:p>
              <a:endParaRPr lang="en-US"/>
            </a:p>
          </p:txBody>
        </p:sp>
        <p:sp>
          <p:nvSpPr>
            <p:cNvPr id="150" name="Line 545">
              <a:extLst>
                <a:ext uri="{FF2B5EF4-FFF2-40B4-BE49-F238E27FC236}">
                  <a16:creationId xmlns:a16="http://schemas.microsoft.com/office/drawing/2014/main" id="{B2AE83E0-E727-F945-B6F7-075FD98EE286}"/>
                </a:ext>
              </a:extLst>
            </p:cNvPr>
            <p:cNvSpPr>
              <a:spLocks noChangeShapeType="1"/>
            </p:cNvSpPr>
            <p:nvPr/>
          </p:nvSpPr>
          <p:spPr bwMode="auto">
            <a:xfrm flipV="1">
              <a:off x="2057" y="2273"/>
              <a:ext cx="580" cy="468"/>
            </a:xfrm>
            <a:prstGeom prst="line">
              <a:avLst/>
            </a:prstGeom>
            <a:noFill/>
            <a:ln w="34925">
              <a:solidFill>
                <a:schemeClr val="tx1"/>
              </a:solidFill>
              <a:round/>
              <a:headEnd/>
              <a:tailEnd/>
            </a:ln>
          </p:spPr>
          <p:txBody>
            <a:bodyPr/>
            <a:lstStyle/>
            <a:p>
              <a:endParaRPr lang="en-US"/>
            </a:p>
          </p:txBody>
        </p:sp>
        <p:sp>
          <p:nvSpPr>
            <p:cNvPr id="151" name="Line 544">
              <a:extLst>
                <a:ext uri="{FF2B5EF4-FFF2-40B4-BE49-F238E27FC236}">
                  <a16:creationId xmlns:a16="http://schemas.microsoft.com/office/drawing/2014/main" id="{6677EFFE-8E44-6E44-8135-02102EE23F72}"/>
                </a:ext>
              </a:extLst>
            </p:cNvPr>
            <p:cNvSpPr>
              <a:spLocks noChangeShapeType="1"/>
            </p:cNvSpPr>
            <p:nvPr/>
          </p:nvSpPr>
          <p:spPr bwMode="auto">
            <a:xfrm>
              <a:off x="2638" y="2281"/>
              <a:ext cx="483" cy="40"/>
            </a:xfrm>
            <a:prstGeom prst="line">
              <a:avLst/>
            </a:prstGeom>
            <a:noFill/>
            <a:ln w="34925">
              <a:solidFill>
                <a:schemeClr val="tx1"/>
              </a:solidFill>
              <a:round/>
              <a:headEnd/>
              <a:tailEnd/>
            </a:ln>
          </p:spPr>
          <p:txBody>
            <a:bodyPr/>
            <a:lstStyle/>
            <a:p>
              <a:endParaRPr lang="en-US"/>
            </a:p>
          </p:txBody>
        </p:sp>
        <p:sp>
          <p:nvSpPr>
            <p:cNvPr id="152" name="Line 5">
              <a:extLst>
                <a:ext uri="{FF2B5EF4-FFF2-40B4-BE49-F238E27FC236}">
                  <a16:creationId xmlns:a16="http://schemas.microsoft.com/office/drawing/2014/main" id="{5CFA3F62-8495-7342-91C8-1A91C16798AD}"/>
                </a:ext>
              </a:extLst>
            </p:cNvPr>
            <p:cNvSpPr>
              <a:spLocks noChangeShapeType="1"/>
            </p:cNvSpPr>
            <p:nvPr/>
          </p:nvSpPr>
          <p:spPr bwMode="auto">
            <a:xfrm>
              <a:off x="1912" y="1809"/>
              <a:ext cx="166" cy="473"/>
            </a:xfrm>
            <a:prstGeom prst="line">
              <a:avLst/>
            </a:prstGeom>
            <a:noFill/>
            <a:ln w="34925">
              <a:solidFill>
                <a:schemeClr val="tx1"/>
              </a:solidFill>
              <a:round/>
              <a:headEnd/>
              <a:tailEnd/>
            </a:ln>
          </p:spPr>
          <p:txBody>
            <a:bodyPr/>
            <a:lstStyle/>
            <a:p>
              <a:endParaRPr lang="en-US"/>
            </a:p>
          </p:txBody>
        </p:sp>
        <p:sp>
          <p:nvSpPr>
            <p:cNvPr id="153" name="Line 6">
              <a:extLst>
                <a:ext uri="{FF2B5EF4-FFF2-40B4-BE49-F238E27FC236}">
                  <a16:creationId xmlns:a16="http://schemas.microsoft.com/office/drawing/2014/main" id="{F2CE7584-DA0F-FD4C-A5A9-6D79341C034C}"/>
                </a:ext>
              </a:extLst>
            </p:cNvPr>
            <p:cNvSpPr>
              <a:spLocks noChangeShapeType="1"/>
            </p:cNvSpPr>
            <p:nvPr/>
          </p:nvSpPr>
          <p:spPr bwMode="auto">
            <a:xfrm>
              <a:off x="1912" y="1809"/>
              <a:ext cx="139" cy="973"/>
            </a:xfrm>
            <a:prstGeom prst="line">
              <a:avLst/>
            </a:prstGeom>
            <a:noFill/>
            <a:ln w="34925">
              <a:solidFill>
                <a:schemeClr val="tx1"/>
              </a:solidFill>
              <a:round/>
              <a:headEnd/>
              <a:tailEnd/>
            </a:ln>
          </p:spPr>
          <p:txBody>
            <a:bodyPr/>
            <a:lstStyle/>
            <a:p>
              <a:endParaRPr lang="en-US"/>
            </a:p>
          </p:txBody>
        </p:sp>
        <p:sp>
          <p:nvSpPr>
            <p:cNvPr id="154" name="Line 7">
              <a:extLst>
                <a:ext uri="{FF2B5EF4-FFF2-40B4-BE49-F238E27FC236}">
                  <a16:creationId xmlns:a16="http://schemas.microsoft.com/office/drawing/2014/main" id="{C0CC9D5C-A95C-F043-85AF-84B9FC858CA3}"/>
                </a:ext>
              </a:extLst>
            </p:cNvPr>
            <p:cNvSpPr>
              <a:spLocks noChangeShapeType="1"/>
            </p:cNvSpPr>
            <p:nvPr/>
          </p:nvSpPr>
          <p:spPr bwMode="auto">
            <a:xfrm flipH="1">
              <a:off x="2051" y="2282"/>
              <a:ext cx="27" cy="500"/>
            </a:xfrm>
            <a:prstGeom prst="line">
              <a:avLst/>
            </a:prstGeom>
            <a:noFill/>
            <a:ln w="34925">
              <a:solidFill>
                <a:schemeClr val="tx1"/>
              </a:solidFill>
              <a:round/>
              <a:headEnd/>
              <a:tailEnd/>
            </a:ln>
          </p:spPr>
          <p:txBody>
            <a:bodyPr/>
            <a:lstStyle/>
            <a:p>
              <a:endParaRPr lang="en-US"/>
            </a:p>
          </p:txBody>
        </p:sp>
        <p:sp>
          <p:nvSpPr>
            <p:cNvPr id="155" name="Line 8">
              <a:extLst>
                <a:ext uri="{FF2B5EF4-FFF2-40B4-BE49-F238E27FC236}">
                  <a16:creationId xmlns:a16="http://schemas.microsoft.com/office/drawing/2014/main" id="{85D3CD0E-88D6-4E42-BCA3-54F93B7664E5}"/>
                </a:ext>
              </a:extLst>
            </p:cNvPr>
            <p:cNvSpPr>
              <a:spLocks noChangeShapeType="1"/>
            </p:cNvSpPr>
            <p:nvPr/>
          </p:nvSpPr>
          <p:spPr bwMode="auto">
            <a:xfrm>
              <a:off x="1522" y="2615"/>
              <a:ext cx="529" cy="167"/>
            </a:xfrm>
            <a:prstGeom prst="line">
              <a:avLst/>
            </a:prstGeom>
            <a:noFill/>
            <a:ln w="34925">
              <a:solidFill>
                <a:schemeClr val="tx1"/>
              </a:solidFill>
              <a:round/>
              <a:headEnd/>
              <a:tailEnd/>
            </a:ln>
          </p:spPr>
          <p:txBody>
            <a:bodyPr/>
            <a:lstStyle/>
            <a:p>
              <a:endParaRPr lang="en-US"/>
            </a:p>
          </p:txBody>
        </p:sp>
        <p:sp>
          <p:nvSpPr>
            <p:cNvPr id="156" name="Line 10">
              <a:extLst>
                <a:ext uri="{FF2B5EF4-FFF2-40B4-BE49-F238E27FC236}">
                  <a16:creationId xmlns:a16="http://schemas.microsoft.com/office/drawing/2014/main" id="{2F23AD48-7337-0844-83F7-43D07AF66F51}"/>
                </a:ext>
              </a:extLst>
            </p:cNvPr>
            <p:cNvSpPr>
              <a:spLocks noChangeShapeType="1"/>
            </p:cNvSpPr>
            <p:nvPr/>
          </p:nvSpPr>
          <p:spPr bwMode="auto">
            <a:xfrm>
              <a:off x="1522" y="3144"/>
              <a:ext cx="473" cy="194"/>
            </a:xfrm>
            <a:prstGeom prst="line">
              <a:avLst/>
            </a:prstGeom>
            <a:noFill/>
            <a:ln w="34925">
              <a:solidFill>
                <a:schemeClr val="tx1"/>
              </a:solidFill>
              <a:round/>
              <a:headEnd/>
              <a:tailEnd/>
            </a:ln>
          </p:spPr>
          <p:txBody>
            <a:bodyPr/>
            <a:lstStyle/>
            <a:p>
              <a:endParaRPr lang="en-US"/>
            </a:p>
          </p:txBody>
        </p:sp>
        <p:sp>
          <p:nvSpPr>
            <p:cNvPr id="157" name="Line 15">
              <a:extLst>
                <a:ext uri="{FF2B5EF4-FFF2-40B4-BE49-F238E27FC236}">
                  <a16:creationId xmlns:a16="http://schemas.microsoft.com/office/drawing/2014/main" id="{6D8EF2BF-2649-0347-8944-4B59F8574933}"/>
                </a:ext>
              </a:extLst>
            </p:cNvPr>
            <p:cNvSpPr>
              <a:spLocks noChangeShapeType="1"/>
            </p:cNvSpPr>
            <p:nvPr/>
          </p:nvSpPr>
          <p:spPr bwMode="auto">
            <a:xfrm flipH="1">
              <a:off x="1606" y="1892"/>
              <a:ext cx="1029" cy="751"/>
            </a:xfrm>
            <a:prstGeom prst="line">
              <a:avLst/>
            </a:prstGeom>
            <a:noFill/>
            <a:ln w="34925">
              <a:solidFill>
                <a:schemeClr val="tx1"/>
              </a:solidFill>
              <a:round/>
              <a:headEnd/>
              <a:tailEnd/>
            </a:ln>
          </p:spPr>
          <p:txBody>
            <a:bodyPr/>
            <a:lstStyle/>
            <a:p>
              <a:endParaRPr lang="en-US"/>
            </a:p>
          </p:txBody>
        </p:sp>
        <p:sp>
          <p:nvSpPr>
            <p:cNvPr id="158" name="Line 17">
              <a:extLst>
                <a:ext uri="{FF2B5EF4-FFF2-40B4-BE49-F238E27FC236}">
                  <a16:creationId xmlns:a16="http://schemas.microsoft.com/office/drawing/2014/main" id="{10EF16DA-BB3F-1943-8D4A-6B1C4366BFFC}"/>
                </a:ext>
              </a:extLst>
            </p:cNvPr>
            <p:cNvSpPr>
              <a:spLocks noChangeShapeType="1"/>
            </p:cNvSpPr>
            <p:nvPr/>
          </p:nvSpPr>
          <p:spPr bwMode="auto">
            <a:xfrm>
              <a:off x="2440" y="3227"/>
              <a:ext cx="473" cy="56"/>
            </a:xfrm>
            <a:prstGeom prst="line">
              <a:avLst/>
            </a:prstGeom>
            <a:noFill/>
            <a:ln w="34925">
              <a:solidFill>
                <a:schemeClr val="tx1"/>
              </a:solidFill>
              <a:round/>
              <a:headEnd/>
              <a:tailEnd/>
            </a:ln>
          </p:spPr>
          <p:txBody>
            <a:bodyPr/>
            <a:lstStyle/>
            <a:p>
              <a:endParaRPr lang="en-US"/>
            </a:p>
          </p:txBody>
        </p:sp>
        <p:sp>
          <p:nvSpPr>
            <p:cNvPr id="159" name="Line 18">
              <a:extLst>
                <a:ext uri="{FF2B5EF4-FFF2-40B4-BE49-F238E27FC236}">
                  <a16:creationId xmlns:a16="http://schemas.microsoft.com/office/drawing/2014/main" id="{13C17EAC-C1BC-164C-A673-DDC82FA0CACC}"/>
                </a:ext>
              </a:extLst>
            </p:cNvPr>
            <p:cNvSpPr>
              <a:spLocks noChangeShapeType="1"/>
            </p:cNvSpPr>
            <p:nvPr/>
          </p:nvSpPr>
          <p:spPr bwMode="auto">
            <a:xfrm>
              <a:off x="1550" y="2699"/>
              <a:ext cx="1363" cy="584"/>
            </a:xfrm>
            <a:prstGeom prst="line">
              <a:avLst/>
            </a:prstGeom>
            <a:noFill/>
            <a:ln w="34925">
              <a:solidFill>
                <a:schemeClr val="tx1"/>
              </a:solidFill>
              <a:round/>
              <a:headEnd/>
              <a:tailEnd/>
            </a:ln>
          </p:spPr>
          <p:txBody>
            <a:bodyPr/>
            <a:lstStyle/>
            <a:p>
              <a:endParaRPr lang="en-US"/>
            </a:p>
          </p:txBody>
        </p:sp>
        <p:sp>
          <p:nvSpPr>
            <p:cNvPr id="160" name="Line 19">
              <a:extLst>
                <a:ext uri="{FF2B5EF4-FFF2-40B4-BE49-F238E27FC236}">
                  <a16:creationId xmlns:a16="http://schemas.microsoft.com/office/drawing/2014/main" id="{9B2CFB8A-9A87-8F4F-86D3-4BB24B750AF1}"/>
                </a:ext>
              </a:extLst>
            </p:cNvPr>
            <p:cNvSpPr>
              <a:spLocks noChangeShapeType="1"/>
            </p:cNvSpPr>
            <p:nvPr/>
          </p:nvSpPr>
          <p:spPr bwMode="auto">
            <a:xfrm flipV="1">
              <a:off x="1467" y="2782"/>
              <a:ext cx="556" cy="306"/>
            </a:xfrm>
            <a:prstGeom prst="line">
              <a:avLst/>
            </a:prstGeom>
            <a:noFill/>
            <a:ln w="34925">
              <a:solidFill>
                <a:schemeClr val="tx1"/>
              </a:solidFill>
              <a:round/>
              <a:headEnd/>
              <a:tailEnd/>
            </a:ln>
          </p:spPr>
          <p:txBody>
            <a:bodyPr/>
            <a:lstStyle/>
            <a:p>
              <a:endParaRPr lang="en-US"/>
            </a:p>
          </p:txBody>
        </p:sp>
        <p:sp>
          <p:nvSpPr>
            <p:cNvPr id="161" name="Line 27">
              <a:extLst>
                <a:ext uri="{FF2B5EF4-FFF2-40B4-BE49-F238E27FC236}">
                  <a16:creationId xmlns:a16="http://schemas.microsoft.com/office/drawing/2014/main" id="{76C8B876-1FA4-D44F-B24E-B0C4A55B11B5}"/>
                </a:ext>
              </a:extLst>
            </p:cNvPr>
            <p:cNvSpPr>
              <a:spLocks noChangeShapeType="1"/>
            </p:cNvSpPr>
            <p:nvPr/>
          </p:nvSpPr>
          <p:spPr bwMode="auto">
            <a:xfrm flipV="1">
              <a:off x="2440" y="2782"/>
              <a:ext cx="640" cy="445"/>
            </a:xfrm>
            <a:prstGeom prst="line">
              <a:avLst/>
            </a:prstGeom>
            <a:noFill/>
            <a:ln w="34925">
              <a:solidFill>
                <a:schemeClr val="tx1"/>
              </a:solidFill>
              <a:round/>
              <a:headEnd/>
              <a:tailEnd/>
            </a:ln>
          </p:spPr>
          <p:txBody>
            <a:bodyPr/>
            <a:lstStyle/>
            <a:p>
              <a:endParaRPr lang="en-US"/>
            </a:p>
          </p:txBody>
        </p:sp>
        <p:sp>
          <p:nvSpPr>
            <p:cNvPr id="162" name="Line 38">
              <a:extLst>
                <a:ext uri="{FF2B5EF4-FFF2-40B4-BE49-F238E27FC236}">
                  <a16:creationId xmlns:a16="http://schemas.microsoft.com/office/drawing/2014/main" id="{9188F0F7-4E57-5746-94E4-13B61DCA08CC}"/>
                </a:ext>
              </a:extLst>
            </p:cNvPr>
            <p:cNvSpPr>
              <a:spLocks noChangeShapeType="1"/>
            </p:cNvSpPr>
            <p:nvPr/>
          </p:nvSpPr>
          <p:spPr bwMode="auto">
            <a:xfrm flipV="1">
              <a:off x="2579" y="2004"/>
              <a:ext cx="445" cy="250"/>
            </a:xfrm>
            <a:prstGeom prst="line">
              <a:avLst/>
            </a:prstGeom>
            <a:noFill/>
            <a:ln w="34925">
              <a:solidFill>
                <a:schemeClr val="tx1"/>
              </a:solidFill>
              <a:round/>
              <a:headEnd/>
              <a:tailEnd/>
            </a:ln>
          </p:spPr>
          <p:txBody>
            <a:bodyPr/>
            <a:lstStyle/>
            <a:p>
              <a:endParaRPr lang="en-US"/>
            </a:p>
          </p:txBody>
        </p:sp>
        <p:sp>
          <p:nvSpPr>
            <p:cNvPr id="163" name="Line 41">
              <a:extLst>
                <a:ext uri="{FF2B5EF4-FFF2-40B4-BE49-F238E27FC236}">
                  <a16:creationId xmlns:a16="http://schemas.microsoft.com/office/drawing/2014/main" id="{0CD6F5DF-7ACE-8746-85DA-498EEEAAC5CC}"/>
                </a:ext>
              </a:extLst>
            </p:cNvPr>
            <p:cNvSpPr>
              <a:spLocks noChangeShapeType="1"/>
            </p:cNvSpPr>
            <p:nvPr/>
          </p:nvSpPr>
          <p:spPr bwMode="auto">
            <a:xfrm flipH="1" flipV="1">
              <a:off x="2078" y="2727"/>
              <a:ext cx="529" cy="27"/>
            </a:xfrm>
            <a:prstGeom prst="line">
              <a:avLst/>
            </a:prstGeom>
            <a:noFill/>
            <a:ln w="34925">
              <a:solidFill>
                <a:schemeClr val="tx1"/>
              </a:solidFill>
              <a:round/>
              <a:headEnd/>
              <a:tailEnd/>
            </a:ln>
          </p:spPr>
          <p:txBody>
            <a:bodyPr/>
            <a:lstStyle/>
            <a:p>
              <a:endParaRPr lang="en-US"/>
            </a:p>
          </p:txBody>
        </p:sp>
        <p:sp>
          <p:nvSpPr>
            <p:cNvPr id="164" name="Line 43">
              <a:extLst>
                <a:ext uri="{FF2B5EF4-FFF2-40B4-BE49-F238E27FC236}">
                  <a16:creationId xmlns:a16="http://schemas.microsoft.com/office/drawing/2014/main" id="{DB4C54AA-7468-8F4A-B1FF-2B5B4A5CF1CC}"/>
                </a:ext>
              </a:extLst>
            </p:cNvPr>
            <p:cNvSpPr>
              <a:spLocks noChangeShapeType="1"/>
            </p:cNvSpPr>
            <p:nvPr/>
          </p:nvSpPr>
          <p:spPr bwMode="auto">
            <a:xfrm flipH="1">
              <a:off x="1967" y="2365"/>
              <a:ext cx="1140" cy="973"/>
            </a:xfrm>
            <a:prstGeom prst="line">
              <a:avLst/>
            </a:prstGeom>
            <a:noFill/>
            <a:ln w="34925">
              <a:solidFill>
                <a:schemeClr val="tx1"/>
              </a:solidFill>
              <a:round/>
              <a:headEnd/>
              <a:tailEnd/>
            </a:ln>
          </p:spPr>
          <p:txBody>
            <a:bodyPr/>
            <a:lstStyle/>
            <a:p>
              <a:endParaRPr lang="en-US"/>
            </a:p>
          </p:txBody>
        </p:sp>
        <p:pic>
          <p:nvPicPr>
            <p:cNvPr id="165" name="Picture 47" descr="vgasull_23497540">
              <a:extLst>
                <a:ext uri="{FF2B5EF4-FFF2-40B4-BE49-F238E27FC236}">
                  <a16:creationId xmlns:a16="http://schemas.microsoft.com/office/drawing/2014/main" id="{53DD9418-0727-7D4A-8F3E-59E066E24F90}"/>
                </a:ext>
              </a:extLst>
            </p:cNvPr>
            <p:cNvPicPr>
              <a:picLocks noChangeAspect="1" noChangeArrowheads="1"/>
            </p:cNvPicPr>
            <p:nvPr/>
          </p:nvPicPr>
          <p:blipFill>
            <a:blip r:embed="rId3" cstate="print"/>
            <a:srcRect/>
            <a:stretch>
              <a:fillRect/>
            </a:stretch>
          </p:blipFill>
          <p:spPr bwMode="auto">
            <a:xfrm>
              <a:off x="1773" y="3199"/>
              <a:ext cx="361" cy="271"/>
            </a:xfrm>
            <a:prstGeom prst="rect">
              <a:avLst/>
            </a:prstGeom>
            <a:noFill/>
            <a:ln w="9525">
              <a:noFill/>
              <a:miter lim="800000"/>
              <a:headEnd/>
              <a:tailEnd/>
            </a:ln>
          </p:spPr>
        </p:pic>
        <p:pic>
          <p:nvPicPr>
            <p:cNvPr id="166" name="Picture 48" descr="vgasull_25138094">
              <a:extLst>
                <a:ext uri="{FF2B5EF4-FFF2-40B4-BE49-F238E27FC236}">
                  <a16:creationId xmlns:a16="http://schemas.microsoft.com/office/drawing/2014/main" id="{56FC88A9-B802-E64F-B458-FD044BF51D83}"/>
                </a:ext>
              </a:extLst>
            </p:cNvPr>
            <p:cNvPicPr>
              <a:picLocks noChangeAspect="1" noChangeArrowheads="1"/>
            </p:cNvPicPr>
            <p:nvPr/>
          </p:nvPicPr>
          <p:blipFill>
            <a:blip r:embed="rId4" cstate="print"/>
            <a:srcRect/>
            <a:stretch>
              <a:fillRect/>
            </a:stretch>
          </p:blipFill>
          <p:spPr bwMode="auto">
            <a:xfrm>
              <a:off x="2941" y="1865"/>
              <a:ext cx="361" cy="271"/>
            </a:xfrm>
            <a:prstGeom prst="rect">
              <a:avLst/>
            </a:prstGeom>
            <a:noFill/>
            <a:ln w="9525">
              <a:noFill/>
              <a:miter lim="800000"/>
              <a:headEnd/>
              <a:tailEnd/>
            </a:ln>
          </p:spPr>
        </p:pic>
        <p:pic>
          <p:nvPicPr>
            <p:cNvPr id="167" name="Picture 49" descr="12537899@N00_61998638">
              <a:extLst>
                <a:ext uri="{FF2B5EF4-FFF2-40B4-BE49-F238E27FC236}">
                  <a16:creationId xmlns:a16="http://schemas.microsoft.com/office/drawing/2014/main" id="{EC987A35-7F92-9B4B-97C7-6B0CB4B0D839}"/>
                </a:ext>
              </a:extLst>
            </p:cNvPr>
            <p:cNvPicPr>
              <a:picLocks noChangeAspect="1" noChangeArrowheads="1"/>
            </p:cNvPicPr>
            <p:nvPr/>
          </p:nvPicPr>
          <p:blipFill>
            <a:blip r:embed="rId5" cstate="print"/>
            <a:srcRect/>
            <a:stretch>
              <a:fillRect/>
            </a:stretch>
          </p:blipFill>
          <p:spPr bwMode="auto">
            <a:xfrm>
              <a:off x="1300" y="3005"/>
              <a:ext cx="361" cy="271"/>
            </a:xfrm>
            <a:prstGeom prst="rect">
              <a:avLst/>
            </a:prstGeom>
            <a:noFill/>
            <a:ln w="9525">
              <a:noFill/>
              <a:miter lim="800000"/>
              <a:headEnd/>
              <a:tailEnd/>
            </a:ln>
          </p:spPr>
        </p:pic>
        <p:pic>
          <p:nvPicPr>
            <p:cNvPr id="168" name="Picture 57" descr="amos_33004438">
              <a:extLst>
                <a:ext uri="{FF2B5EF4-FFF2-40B4-BE49-F238E27FC236}">
                  <a16:creationId xmlns:a16="http://schemas.microsoft.com/office/drawing/2014/main" id="{093E1F9E-19A5-CC4E-95F1-51F9A6AFCEF1}"/>
                </a:ext>
              </a:extLst>
            </p:cNvPr>
            <p:cNvPicPr preferRelativeResize="0">
              <a:picLocks noChangeAspect="1" noChangeArrowheads="1"/>
            </p:cNvPicPr>
            <p:nvPr/>
          </p:nvPicPr>
          <p:blipFill>
            <a:blip r:embed="rId6" cstate="print"/>
            <a:srcRect/>
            <a:stretch>
              <a:fillRect/>
            </a:stretch>
          </p:blipFill>
          <p:spPr bwMode="auto">
            <a:xfrm>
              <a:off x="1745" y="1670"/>
              <a:ext cx="361" cy="271"/>
            </a:xfrm>
            <a:prstGeom prst="rect">
              <a:avLst/>
            </a:prstGeom>
            <a:noFill/>
            <a:ln w="34925">
              <a:noFill/>
              <a:miter lim="800000"/>
              <a:headEnd/>
              <a:tailEnd/>
            </a:ln>
          </p:spPr>
        </p:pic>
        <p:pic>
          <p:nvPicPr>
            <p:cNvPr id="169" name="Picture 58" descr="antmoose_35893232">
              <a:extLst>
                <a:ext uri="{FF2B5EF4-FFF2-40B4-BE49-F238E27FC236}">
                  <a16:creationId xmlns:a16="http://schemas.microsoft.com/office/drawing/2014/main" id="{C09E5202-DB96-E243-86F4-DC6369D9B14F}"/>
                </a:ext>
              </a:extLst>
            </p:cNvPr>
            <p:cNvPicPr>
              <a:picLocks noChangeAspect="1" noChangeArrowheads="1"/>
            </p:cNvPicPr>
            <p:nvPr/>
          </p:nvPicPr>
          <p:blipFill>
            <a:blip r:embed="rId7" cstate="print"/>
            <a:srcRect/>
            <a:stretch>
              <a:fillRect/>
            </a:stretch>
          </p:blipFill>
          <p:spPr bwMode="auto">
            <a:xfrm>
              <a:off x="1355" y="2059"/>
              <a:ext cx="362" cy="271"/>
            </a:xfrm>
            <a:prstGeom prst="rect">
              <a:avLst/>
            </a:prstGeom>
            <a:noFill/>
            <a:ln w="9525">
              <a:noFill/>
              <a:miter lim="800000"/>
              <a:headEnd/>
              <a:tailEnd/>
            </a:ln>
          </p:spPr>
        </p:pic>
        <p:pic>
          <p:nvPicPr>
            <p:cNvPr id="170" name="Picture 59" descr="brodo_1608728">
              <a:extLst>
                <a:ext uri="{FF2B5EF4-FFF2-40B4-BE49-F238E27FC236}">
                  <a16:creationId xmlns:a16="http://schemas.microsoft.com/office/drawing/2014/main" id="{217E2AA7-7008-0547-973B-F21C48DB0B98}"/>
                </a:ext>
              </a:extLst>
            </p:cNvPr>
            <p:cNvPicPr>
              <a:picLocks noChangeAspect="1" noChangeArrowheads="1"/>
            </p:cNvPicPr>
            <p:nvPr/>
          </p:nvPicPr>
          <p:blipFill>
            <a:blip r:embed="rId8" cstate="print"/>
            <a:srcRect/>
            <a:stretch>
              <a:fillRect/>
            </a:stretch>
          </p:blipFill>
          <p:spPr bwMode="auto">
            <a:xfrm>
              <a:off x="2245" y="3116"/>
              <a:ext cx="362" cy="271"/>
            </a:xfrm>
            <a:prstGeom prst="rect">
              <a:avLst/>
            </a:prstGeom>
            <a:noFill/>
            <a:ln w="9525">
              <a:noFill/>
              <a:miter lim="800000"/>
              <a:headEnd/>
              <a:tailEnd/>
            </a:ln>
          </p:spPr>
        </p:pic>
        <p:pic>
          <p:nvPicPr>
            <p:cNvPr id="171" name="Picture 62" descr="daryoush_66536317">
              <a:extLst>
                <a:ext uri="{FF2B5EF4-FFF2-40B4-BE49-F238E27FC236}">
                  <a16:creationId xmlns:a16="http://schemas.microsoft.com/office/drawing/2014/main" id="{D882EB36-44FD-374D-8D77-B594AE8F2C56}"/>
                </a:ext>
              </a:extLst>
            </p:cNvPr>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172" name="Picture 63" descr="ekenzie_18947135">
              <a:extLst>
                <a:ext uri="{FF2B5EF4-FFF2-40B4-BE49-F238E27FC236}">
                  <a16:creationId xmlns:a16="http://schemas.microsoft.com/office/drawing/2014/main" id="{05BA538F-EE6B-7146-B2DD-783829B3C6DB}"/>
                </a:ext>
              </a:extLst>
            </p:cNvPr>
            <p:cNvPicPr>
              <a:picLocks noChangeAspect="1" noChangeArrowheads="1"/>
            </p:cNvPicPr>
            <p:nvPr/>
          </p:nvPicPr>
          <p:blipFill>
            <a:blip r:embed="rId10" cstate="print"/>
            <a:srcRect/>
            <a:stretch>
              <a:fillRect/>
            </a:stretch>
          </p:blipFill>
          <p:spPr bwMode="auto">
            <a:xfrm>
              <a:off x="2746" y="3088"/>
              <a:ext cx="243" cy="362"/>
            </a:xfrm>
            <a:prstGeom prst="rect">
              <a:avLst/>
            </a:prstGeom>
            <a:noFill/>
            <a:ln w="9525">
              <a:noFill/>
              <a:miter lim="800000"/>
              <a:headEnd/>
              <a:tailEnd/>
            </a:ln>
          </p:spPr>
        </p:pic>
        <p:pic>
          <p:nvPicPr>
            <p:cNvPr id="173" name="Picture 64" descr="ewanmcdowall_60821586">
              <a:extLst>
                <a:ext uri="{FF2B5EF4-FFF2-40B4-BE49-F238E27FC236}">
                  <a16:creationId xmlns:a16="http://schemas.microsoft.com/office/drawing/2014/main" id="{22CE8956-55AB-104F-8D0B-400AF2A372BF}"/>
                </a:ext>
              </a:extLst>
            </p:cNvPr>
            <p:cNvPicPr>
              <a:picLocks noChangeAspect="1" noChangeArrowheads="1"/>
            </p:cNvPicPr>
            <p:nvPr/>
          </p:nvPicPr>
          <p:blipFill>
            <a:blip r:embed="rId11" cstate="print"/>
            <a:srcRect/>
            <a:stretch>
              <a:fillRect/>
            </a:stretch>
          </p:blipFill>
          <p:spPr bwMode="auto">
            <a:xfrm>
              <a:off x="1884" y="2615"/>
              <a:ext cx="361" cy="271"/>
            </a:xfrm>
            <a:prstGeom prst="rect">
              <a:avLst/>
            </a:prstGeom>
            <a:noFill/>
            <a:ln w="9525">
              <a:noFill/>
              <a:miter lim="800000"/>
              <a:headEnd/>
              <a:tailEnd/>
            </a:ln>
          </p:spPr>
        </p:pic>
        <p:pic>
          <p:nvPicPr>
            <p:cNvPr id="174" name="Picture 65" descr="gauiscaecilius_668314">
              <a:extLst>
                <a:ext uri="{FF2B5EF4-FFF2-40B4-BE49-F238E27FC236}">
                  <a16:creationId xmlns:a16="http://schemas.microsoft.com/office/drawing/2014/main" id="{AC012DF1-B575-5646-9324-2976D915720A}"/>
                </a:ext>
              </a:extLst>
            </p:cNvPr>
            <p:cNvPicPr>
              <a:picLocks noChangeAspect="1" noChangeArrowheads="1"/>
            </p:cNvPicPr>
            <p:nvPr/>
          </p:nvPicPr>
          <p:blipFill>
            <a:blip r:embed="rId12" cstate="print"/>
            <a:srcRect/>
            <a:stretch>
              <a:fillRect/>
            </a:stretch>
          </p:blipFill>
          <p:spPr bwMode="auto">
            <a:xfrm>
              <a:off x="2412" y="2143"/>
              <a:ext cx="362" cy="271"/>
            </a:xfrm>
            <a:prstGeom prst="rect">
              <a:avLst/>
            </a:prstGeom>
            <a:noFill/>
            <a:ln w="9525">
              <a:noFill/>
              <a:miter lim="800000"/>
              <a:headEnd/>
              <a:tailEnd/>
            </a:ln>
          </p:spPr>
        </p:pic>
        <p:pic>
          <p:nvPicPr>
            <p:cNvPr id="175" name="Picture 66" descr="kurtnaks_31263284">
              <a:extLst>
                <a:ext uri="{FF2B5EF4-FFF2-40B4-BE49-F238E27FC236}">
                  <a16:creationId xmlns:a16="http://schemas.microsoft.com/office/drawing/2014/main" id="{A48103C5-E4B4-4245-ABE7-98DECA06FE45}"/>
                </a:ext>
              </a:extLst>
            </p:cNvPr>
            <p:cNvPicPr>
              <a:picLocks noChangeAspect="1" noChangeArrowheads="1"/>
            </p:cNvPicPr>
            <p:nvPr/>
          </p:nvPicPr>
          <p:blipFill>
            <a:blip r:embed="rId13" cstate="print"/>
            <a:srcRect/>
            <a:stretch>
              <a:fillRect/>
            </a:stretch>
          </p:blipFill>
          <p:spPr bwMode="auto">
            <a:xfrm>
              <a:off x="1439" y="2476"/>
              <a:ext cx="241" cy="362"/>
            </a:xfrm>
            <a:prstGeom prst="rect">
              <a:avLst/>
            </a:prstGeom>
            <a:noFill/>
            <a:ln w="9525">
              <a:noFill/>
              <a:miter lim="800000"/>
              <a:headEnd/>
              <a:tailEnd/>
            </a:ln>
          </p:spPr>
        </p:pic>
        <p:pic>
          <p:nvPicPr>
            <p:cNvPr id="176" name="Picture 67" descr="kurtnaks_31264738">
              <a:extLst>
                <a:ext uri="{FF2B5EF4-FFF2-40B4-BE49-F238E27FC236}">
                  <a16:creationId xmlns:a16="http://schemas.microsoft.com/office/drawing/2014/main" id="{9DFC9E4E-4372-C948-B680-C3C9DF9BE1C9}"/>
                </a:ext>
              </a:extLst>
            </p:cNvPr>
            <p:cNvPicPr>
              <a:picLocks noChangeAspect="1" noChangeArrowheads="1"/>
            </p:cNvPicPr>
            <p:nvPr/>
          </p:nvPicPr>
          <p:blipFill>
            <a:blip r:embed="rId14" cstate="print"/>
            <a:srcRect/>
            <a:stretch>
              <a:fillRect/>
            </a:stretch>
          </p:blipFill>
          <p:spPr bwMode="auto">
            <a:xfrm>
              <a:off x="3107" y="3088"/>
              <a:ext cx="242" cy="362"/>
            </a:xfrm>
            <a:prstGeom prst="rect">
              <a:avLst/>
            </a:prstGeom>
            <a:noFill/>
            <a:ln w="9525">
              <a:noFill/>
              <a:miter lim="800000"/>
              <a:headEnd/>
              <a:tailEnd/>
            </a:ln>
          </p:spPr>
        </p:pic>
        <p:pic>
          <p:nvPicPr>
            <p:cNvPr id="177" name="Picture 69" descr="kurtnaks_31268253">
              <a:extLst>
                <a:ext uri="{FF2B5EF4-FFF2-40B4-BE49-F238E27FC236}">
                  <a16:creationId xmlns:a16="http://schemas.microsoft.com/office/drawing/2014/main" id="{CF2A5A9D-69B2-9A4E-A2E3-1A7B81C749FF}"/>
                </a:ext>
              </a:extLst>
            </p:cNvPr>
            <p:cNvPicPr>
              <a:picLocks noChangeAspect="1" noChangeArrowheads="1"/>
            </p:cNvPicPr>
            <p:nvPr/>
          </p:nvPicPr>
          <p:blipFill>
            <a:blip r:embed="rId15" cstate="print"/>
            <a:srcRect/>
            <a:stretch>
              <a:fillRect/>
            </a:stretch>
          </p:blipFill>
          <p:spPr bwMode="auto">
            <a:xfrm>
              <a:off x="2412" y="1809"/>
              <a:ext cx="362" cy="242"/>
            </a:xfrm>
            <a:prstGeom prst="rect">
              <a:avLst/>
            </a:prstGeom>
            <a:noFill/>
            <a:ln w="9525">
              <a:noFill/>
              <a:miter lim="800000"/>
              <a:headEnd/>
              <a:tailEnd/>
            </a:ln>
          </p:spPr>
        </p:pic>
        <p:pic>
          <p:nvPicPr>
            <p:cNvPr id="178" name="Picture 73" descr="mrjennings_23299087">
              <a:extLst>
                <a:ext uri="{FF2B5EF4-FFF2-40B4-BE49-F238E27FC236}">
                  <a16:creationId xmlns:a16="http://schemas.microsoft.com/office/drawing/2014/main" id="{91AC51D5-F59B-8B47-A853-8F4FAB4FE496}"/>
                </a:ext>
              </a:extLst>
            </p:cNvPr>
            <p:cNvPicPr>
              <a:picLocks noChangeAspect="1" noChangeArrowheads="1"/>
            </p:cNvPicPr>
            <p:nvPr/>
          </p:nvPicPr>
          <p:blipFill>
            <a:blip r:embed="rId16" cstate="print"/>
            <a:srcRect/>
            <a:stretch>
              <a:fillRect/>
            </a:stretch>
          </p:blipFill>
          <p:spPr bwMode="auto">
            <a:xfrm>
              <a:off x="2468" y="2588"/>
              <a:ext cx="271" cy="361"/>
            </a:xfrm>
            <a:prstGeom prst="rect">
              <a:avLst/>
            </a:prstGeom>
            <a:noFill/>
            <a:ln w="9525">
              <a:noFill/>
              <a:miter lim="800000"/>
              <a:headEnd/>
              <a:tailEnd/>
            </a:ln>
          </p:spPr>
        </p:pic>
        <p:pic>
          <p:nvPicPr>
            <p:cNvPr id="179" name="Picture 74" descr="mrjennings_62624466">
              <a:extLst>
                <a:ext uri="{FF2B5EF4-FFF2-40B4-BE49-F238E27FC236}">
                  <a16:creationId xmlns:a16="http://schemas.microsoft.com/office/drawing/2014/main" id="{36C82D79-07E8-3444-8696-A0A3208EC232}"/>
                </a:ext>
              </a:extLst>
            </p:cNvPr>
            <p:cNvPicPr>
              <a:picLocks noChangeAspect="1" noChangeArrowheads="1"/>
            </p:cNvPicPr>
            <p:nvPr/>
          </p:nvPicPr>
          <p:blipFill>
            <a:blip r:embed="rId17" cstate="print"/>
            <a:srcRect/>
            <a:stretch>
              <a:fillRect/>
            </a:stretch>
          </p:blipFill>
          <p:spPr bwMode="auto">
            <a:xfrm>
              <a:off x="2913" y="2643"/>
              <a:ext cx="361" cy="271"/>
            </a:xfrm>
            <a:prstGeom prst="rect">
              <a:avLst/>
            </a:prstGeom>
            <a:noFill/>
            <a:ln w="9525">
              <a:noFill/>
              <a:miter lim="800000"/>
              <a:headEnd/>
              <a:tailEnd/>
            </a:ln>
          </p:spPr>
        </p:pic>
        <p:pic>
          <p:nvPicPr>
            <p:cNvPr id="180" name="Picture 75" descr="mscolly_8512764">
              <a:extLst>
                <a:ext uri="{FF2B5EF4-FFF2-40B4-BE49-F238E27FC236}">
                  <a16:creationId xmlns:a16="http://schemas.microsoft.com/office/drawing/2014/main" id="{5876A506-2F56-1E41-8D25-3D3C93BBB5D7}"/>
                </a:ext>
              </a:extLst>
            </p:cNvPr>
            <p:cNvPicPr>
              <a:picLocks noChangeAspect="1" noChangeArrowheads="1"/>
            </p:cNvPicPr>
            <p:nvPr/>
          </p:nvPicPr>
          <p:blipFill>
            <a:blip r:embed="rId18" cstate="print"/>
            <a:srcRect/>
            <a:stretch>
              <a:fillRect/>
            </a:stretch>
          </p:blipFill>
          <p:spPr bwMode="auto">
            <a:xfrm>
              <a:off x="1912" y="2059"/>
              <a:ext cx="271" cy="362"/>
            </a:xfrm>
            <a:prstGeom prst="rect">
              <a:avLst/>
            </a:prstGeom>
            <a:noFill/>
            <a:ln w="9525">
              <a:noFill/>
              <a:miter lim="800000"/>
              <a:headEnd/>
              <a:tailEnd/>
            </a:ln>
          </p:spPr>
        </p:pic>
        <p:pic>
          <p:nvPicPr>
            <p:cNvPr id="181" name="Picture 78" descr="daryoush_66536317">
              <a:extLst>
                <a:ext uri="{FF2B5EF4-FFF2-40B4-BE49-F238E27FC236}">
                  <a16:creationId xmlns:a16="http://schemas.microsoft.com/office/drawing/2014/main" id="{156444B0-5DCF-7E4D-8371-4923B5B0EEC7}"/>
                </a:ext>
              </a:extLst>
            </p:cNvPr>
            <p:cNvPicPr>
              <a:picLocks noChangeAspect="1" noChangeArrowheads="1"/>
            </p:cNvPicPr>
            <p:nvPr/>
          </p:nvPicPr>
          <p:blipFill>
            <a:blip r:embed="rId19" cstate="print"/>
            <a:srcRect/>
            <a:stretch>
              <a:fillRect/>
            </a:stretch>
          </p:blipFill>
          <p:spPr bwMode="auto">
            <a:xfrm>
              <a:off x="2968" y="2226"/>
              <a:ext cx="362" cy="271"/>
            </a:xfrm>
            <a:prstGeom prst="rect">
              <a:avLst/>
            </a:prstGeom>
            <a:noFill/>
            <a:ln w="9525">
              <a:noFill/>
              <a:miter lim="800000"/>
              <a:headEnd/>
              <a:tailEnd/>
            </a:ln>
          </p:spPr>
        </p:pic>
        <p:pic>
          <p:nvPicPr>
            <p:cNvPr id="182" name="Picture 79" descr="gauiscaecilius_668314">
              <a:extLst>
                <a:ext uri="{FF2B5EF4-FFF2-40B4-BE49-F238E27FC236}">
                  <a16:creationId xmlns:a16="http://schemas.microsoft.com/office/drawing/2014/main" id="{0742E20E-3939-8649-B4B0-009705FE8AAE}"/>
                </a:ext>
              </a:extLst>
            </p:cNvPr>
            <p:cNvPicPr>
              <a:picLocks noChangeAspect="1" noChangeArrowheads="1"/>
            </p:cNvPicPr>
            <p:nvPr/>
          </p:nvPicPr>
          <p:blipFill>
            <a:blip r:embed="rId20" cstate="print"/>
            <a:srcRect/>
            <a:stretch>
              <a:fillRect/>
            </a:stretch>
          </p:blipFill>
          <p:spPr bwMode="auto">
            <a:xfrm>
              <a:off x="2412" y="2143"/>
              <a:ext cx="362" cy="271"/>
            </a:xfrm>
            <a:prstGeom prst="rect">
              <a:avLst/>
            </a:prstGeom>
            <a:noFill/>
            <a:ln w="9525">
              <a:noFill/>
              <a:miter lim="800000"/>
              <a:headEnd/>
              <a:tailEnd/>
            </a:ln>
          </p:spPr>
        </p:pic>
        <p:pic>
          <p:nvPicPr>
            <p:cNvPr id="183" name="Picture 81" descr="mscolly_8512764">
              <a:extLst>
                <a:ext uri="{FF2B5EF4-FFF2-40B4-BE49-F238E27FC236}">
                  <a16:creationId xmlns:a16="http://schemas.microsoft.com/office/drawing/2014/main" id="{4370A6AA-85F6-5042-A475-9FA3446C02CD}"/>
                </a:ext>
              </a:extLst>
            </p:cNvPr>
            <p:cNvPicPr>
              <a:picLocks noChangeAspect="1" noChangeArrowheads="1"/>
            </p:cNvPicPr>
            <p:nvPr/>
          </p:nvPicPr>
          <p:blipFill>
            <a:blip r:embed="rId21" cstate="print"/>
            <a:srcRect/>
            <a:stretch>
              <a:fillRect/>
            </a:stretch>
          </p:blipFill>
          <p:spPr bwMode="auto">
            <a:xfrm>
              <a:off x="1912" y="2059"/>
              <a:ext cx="271" cy="362"/>
            </a:xfrm>
            <a:prstGeom prst="rect">
              <a:avLst/>
            </a:prstGeom>
            <a:noFill/>
            <a:ln w="9525">
              <a:noFill/>
              <a:miter lim="800000"/>
              <a:headEnd/>
              <a:tailEnd/>
            </a:ln>
          </p:spPr>
        </p:pic>
        <p:sp>
          <p:nvSpPr>
            <p:cNvPr id="184" name="Oval 82">
              <a:extLst>
                <a:ext uri="{FF2B5EF4-FFF2-40B4-BE49-F238E27FC236}">
                  <a16:creationId xmlns:a16="http://schemas.microsoft.com/office/drawing/2014/main" id="{D60D9C65-894C-CC40-9E71-76159696F229}"/>
                </a:ext>
              </a:extLst>
            </p:cNvPr>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185" name="Oval 83">
              <a:extLst>
                <a:ext uri="{FF2B5EF4-FFF2-40B4-BE49-F238E27FC236}">
                  <a16:creationId xmlns:a16="http://schemas.microsoft.com/office/drawing/2014/main" id="{7B6990CE-EECB-DE42-B69B-12E56C13EA57}"/>
                </a:ext>
              </a:extLst>
            </p:cNvPr>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186" name="Oval 84">
              <a:extLst>
                <a:ext uri="{FF2B5EF4-FFF2-40B4-BE49-F238E27FC236}">
                  <a16:creationId xmlns:a16="http://schemas.microsoft.com/office/drawing/2014/main" id="{3DAC38AD-6B60-374D-AEC9-C00CA8AE96C6}"/>
                </a:ext>
              </a:extLst>
            </p:cNvPr>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187" name="Oval 85">
              <a:extLst>
                <a:ext uri="{FF2B5EF4-FFF2-40B4-BE49-F238E27FC236}">
                  <a16:creationId xmlns:a16="http://schemas.microsoft.com/office/drawing/2014/main" id="{9AB73ADC-C51D-4947-BD25-F81DD685F48F}"/>
                </a:ext>
              </a:extLst>
            </p:cNvPr>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188" name="Oval 86">
              <a:extLst>
                <a:ext uri="{FF2B5EF4-FFF2-40B4-BE49-F238E27FC236}">
                  <a16:creationId xmlns:a16="http://schemas.microsoft.com/office/drawing/2014/main" id="{739403E5-4BB2-8749-939E-44C6376DEF3D}"/>
                </a:ext>
              </a:extLst>
            </p:cNvPr>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189" name="Oval 87">
              <a:extLst>
                <a:ext uri="{FF2B5EF4-FFF2-40B4-BE49-F238E27FC236}">
                  <a16:creationId xmlns:a16="http://schemas.microsoft.com/office/drawing/2014/main" id="{25D8EBFB-45BA-A042-898E-81F76F4FB622}"/>
                </a:ext>
              </a:extLst>
            </p:cNvPr>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p>
              <a:pPr algn="ctr"/>
              <a:endParaRPr lang="en-US">
                <a:latin typeface="Calibri" pitchFamily="34" charset="0"/>
              </a:endParaRPr>
            </a:p>
          </p:txBody>
        </p:sp>
        <p:sp>
          <p:nvSpPr>
            <p:cNvPr id="190" name="Oval 88">
              <a:extLst>
                <a:ext uri="{FF2B5EF4-FFF2-40B4-BE49-F238E27FC236}">
                  <a16:creationId xmlns:a16="http://schemas.microsoft.com/office/drawing/2014/main" id="{129F26D2-09C1-024A-A21D-5AC997CB48BE}"/>
                </a:ext>
              </a:extLst>
            </p:cNvPr>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191" name="Oval 89">
              <a:extLst>
                <a:ext uri="{FF2B5EF4-FFF2-40B4-BE49-F238E27FC236}">
                  <a16:creationId xmlns:a16="http://schemas.microsoft.com/office/drawing/2014/main" id="{28CB1CE7-FD99-A246-AB34-E7F54FE03BA4}"/>
                </a:ext>
              </a:extLst>
            </p:cNvPr>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192" name="Oval 90">
              <a:extLst>
                <a:ext uri="{FF2B5EF4-FFF2-40B4-BE49-F238E27FC236}">
                  <a16:creationId xmlns:a16="http://schemas.microsoft.com/office/drawing/2014/main" id="{0EABC3D3-65FA-BC41-8E0C-244FAB70F346}"/>
                </a:ext>
              </a:extLst>
            </p:cNvPr>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193" name="Oval 91">
              <a:extLst>
                <a:ext uri="{FF2B5EF4-FFF2-40B4-BE49-F238E27FC236}">
                  <a16:creationId xmlns:a16="http://schemas.microsoft.com/office/drawing/2014/main" id="{2C78611D-6C89-4C4C-A215-1D36CEF576CC}"/>
                </a:ext>
              </a:extLst>
            </p:cNvPr>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194" name="Oval 92">
              <a:extLst>
                <a:ext uri="{FF2B5EF4-FFF2-40B4-BE49-F238E27FC236}">
                  <a16:creationId xmlns:a16="http://schemas.microsoft.com/office/drawing/2014/main" id="{DE21AEF7-1684-AD4B-981D-A719035C7E29}"/>
                </a:ext>
              </a:extLst>
            </p:cNvPr>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195" name="Oval 93">
              <a:extLst>
                <a:ext uri="{FF2B5EF4-FFF2-40B4-BE49-F238E27FC236}">
                  <a16:creationId xmlns:a16="http://schemas.microsoft.com/office/drawing/2014/main" id="{2DFD20AD-13BB-9848-A511-8D7EFB1B50AE}"/>
                </a:ext>
              </a:extLst>
            </p:cNvPr>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196" name="Oval 94">
              <a:extLst>
                <a:ext uri="{FF2B5EF4-FFF2-40B4-BE49-F238E27FC236}">
                  <a16:creationId xmlns:a16="http://schemas.microsoft.com/office/drawing/2014/main" id="{4FACAFF1-9B3C-C246-A9E1-4707F3C6EF15}"/>
                </a:ext>
              </a:extLst>
            </p:cNvPr>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197" name="Oval 95">
              <a:extLst>
                <a:ext uri="{FF2B5EF4-FFF2-40B4-BE49-F238E27FC236}">
                  <a16:creationId xmlns:a16="http://schemas.microsoft.com/office/drawing/2014/main" id="{78DEEEAA-1BEF-2446-8771-16D90232AF82}"/>
                </a:ext>
              </a:extLst>
            </p:cNvPr>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198" name="Oval 96">
              <a:extLst>
                <a:ext uri="{FF2B5EF4-FFF2-40B4-BE49-F238E27FC236}">
                  <a16:creationId xmlns:a16="http://schemas.microsoft.com/office/drawing/2014/main" id="{54CE03B0-B78F-1542-B3FE-0F2C9529984E}"/>
                </a:ext>
              </a:extLst>
            </p:cNvPr>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199" name="Oval 97">
              <a:extLst>
                <a:ext uri="{FF2B5EF4-FFF2-40B4-BE49-F238E27FC236}">
                  <a16:creationId xmlns:a16="http://schemas.microsoft.com/office/drawing/2014/main" id="{20642B6C-A8BB-994B-8A13-F985A0863A58}"/>
                </a:ext>
              </a:extLst>
            </p:cNvPr>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00" name="Oval 98">
              <a:extLst>
                <a:ext uri="{FF2B5EF4-FFF2-40B4-BE49-F238E27FC236}">
                  <a16:creationId xmlns:a16="http://schemas.microsoft.com/office/drawing/2014/main" id="{1E14F1D6-F557-9243-9836-58EC6AEE2C8F}"/>
                </a:ext>
              </a:extLst>
            </p:cNvPr>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01" name="Oval 99">
              <a:extLst>
                <a:ext uri="{FF2B5EF4-FFF2-40B4-BE49-F238E27FC236}">
                  <a16:creationId xmlns:a16="http://schemas.microsoft.com/office/drawing/2014/main" id="{C60DA7D2-870A-3947-ADCD-C4F1447FB2FA}"/>
                </a:ext>
              </a:extLst>
            </p:cNvPr>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02" name="Oval 100">
              <a:extLst>
                <a:ext uri="{FF2B5EF4-FFF2-40B4-BE49-F238E27FC236}">
                  <a16:creationId xmlns:a16="http://schemas.microsoft.com/office/drawing/2014/main" id="{AF2000AA-71F8-774D-A21F-8A4B305C227D}"/>
                </a:ext>
              </a:extLst>
            </p:cNvPr>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03" name="Oval 101">
              <a:extLst>
                <a:ext uri="{FF2B5EF4-FFF2-40B4-BE49-F238E27FC236}">
                  <a16:creationId xmlns:a16="http://schemas.microsoft.com/office/drawing/2014/main" id="{314B574E-3351-0349-B150-F9BF7BA01C19}"/>
                </a:ext>
              </a:extLst>
            </p:cNvPr>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04" name="Oval 102">
              <a:extLst>
                <a:ext uri="{FF2B5EF4-FFF2-40B4-BE49-F238E27FC236}">
                  <a16:creationId xmlns:a16="http://schemas.microsoft.com/office/drawing/2014/main" id="{29E13C2E-4F85-D646-BBCA-F7417037DF03}"/>
                </a:ext>
              </a:extLst>
            </p:cNvPr>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05" name="Oval 103">
              <a:extLst>
                <a:ext uri="{FF2B5EF4-FFF2-40B4-BE49-F238E27FC236}">
                  <a16:creationId xmlns:a16="http://schemas.microsoft.com/office/drawing/2014/main" id="{B381B855-39ED-DA4B-9C78-C09FC0785033}"/>
                </a:ext>
              </a:extLst>
            </p:cNvPr>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06" name="Oval 104">
              <a:extLst>
                <a:ext uri="{FF2B5EF4-FFF2-40B4-BE49-F238E27FC236}">
                  <a16:creationId xmlns:a16="http://schemas.microsoft.com/office/drawing/2014/main" id="{1D86787E-3922-3243-924E-1414D0FF41C2}"/>
                </a:ext>
              </a:extLst>
            </p:cNvPr>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07" name="Oval 105">
              <a:extLst>
                <a:ext uri="{FF2B5EF4-FFF2-40B4-BE49-F238E27FC236}">
                  <a16:creationId xmlns:a16="http://schemas.microsoft.com/office/drawing/2014/main" id="{B0C9D217-751E-EC47-8376-79500E7F4C8B}"/>
                </a:ext>
              </a:extLst>
            </p:cNvPr>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08" name="Oval 106">
              <a:extLst>
                <a:ext uri="{FF2B5EF4-FFF2-40B4-BE49-F238E27FC236}">
                  <a16:creationId xmlns:a16="http://schemas.microsoft.com/office/drawing/2014/main" id="{11B00590-5CF6-4242-9E40-79582D76D088}"/>
                </a:ext>
              </a:extLst>
            </p:cNvPr>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09" name="Oval 107">
              <a:extLst>
                <a:ext uri="{FF2B5EF4-FFF2-40B4-BE49-F238E27FC236}">
                  <a16:creationId xmlns:a16="http://schemas.microsoft.com/office/drawing/2014/main" id="{0D125F7E-A19F-E448-9419-58B62C1AEA02}"/>
                </a:ext>
              </a:extLst>
            </p:cNvPr>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10" name="Oval 108">
              <a:extLst>
                <a:ext uri="{FF2B5EF4-FFF2-40B4-BE49-F238E27FC236}">
                  <a16:creationId xmlns:a16="http://schemas.microsoft.com/office/drawing/2014/main" id="{BBF772C5-FE40-B64E-A97C-C9C799354E26}"/>
                </a:ext>
              </a:extLst>
            </p:cNvPr>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11" name="Oval 109">
              <a:extLst>
                <a:ext uri="{FF2B5EF4-FFF2-40B4-BE49-F238E27FC236}">
                  <a16:creationId xmlns:a16="http://schemas.microsoft.com/office/drawing/2014/main" id="{D88893CA-8F49-7140-BCD8-13D508ED4DAF}"/>
                </a:ext>
              </a:extLst>
            </p:cNvPr>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12" name="Oval 110">
              <a:extLst>
                <a:ext uri="{FF2B5EF4-FFF2-40B4-BE49-F238E27FC236}">
                  <a16:creationId xmlns:a16="http://schemas.microsoft.com/office/drawing/2014/main" id="{257C82B6-8AC9-C74B-9024-3C3EDB159CDC}"/>
                </a:ext>
              </a:extLst>
            </p:cNvPr>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13" name="Oval 111">
              <a:extLst>
                <a:ext uri="{FF2B5EF4-FFF2-40B4-BE49-F238E27FC236}">
                  <a16:creationId xmlns:a16="http://schemas.microsoft.com/office/drawing/2014/main" id="{AF0C7377-5099-0F4A-AE8E-1E3D5BCBD365}"/>
                </a:ext>
              </a:extLst>
            </p:cNvPr>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14" name="Oval 112">
              <a:extLst>
                <a:ext uri="{FF2B5EF4-FFF2-40B4-BE49-F238E27FC236}">
                  <a16:creationId xmlns:a16="http://schemas.microsoft.com/office/drawing/2014/main" id="{895A933B-C84C-AC40-8CEC-603FE9E83E23}"/>
                </a:ext>
              </a:extLst>
            </p:cNvPr>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15" name="Oval 113">
              <a:extLst>
                <a:ext uri="{FF2B5EF4-FFF2-40B4-BE49-F238E27FC236}">
                  <a16:creationId xmlns:a16="http://schemas.microsoft.com/office/drawing/2014/main" id="{A6BD8F3B-C232-A444-AF62-AC31CF9117DB}"/>
                </a:ext>
              </a:extLst>
            </p:cNvPr>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16" name="Oval 114">
              <a:extLst>
                <a:ext uri="{FF2B5EF4-FFF2-40B4-BE49-F238E27FC236}">
                  <a16:creationId xmlns:a16="http://schemas.microsoft.com/office/drawing/2014/main" id="{9174D6E8-0C03-D14C-86AC-B804BD905DAB}"/>
                </a:ext>
              </a:extLst>
            </p:cNvPr>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17" name="Oval 115">
              <a:extLst>
                <a:ext uri="{FF2B5EF4-FFF2-40B4-BE49-F238E27FC236}">
                  <a16:creationId xmlns:a16="http://schemas.microsoft.com/office/drawing/2014/main" id="{4686B43F-E9F7-BA41-9187-7E92835B9B2C}"/>
                </a:ext>
              </a:extLst>
            </p:cNvPr>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18" name="Oval 116">
              <a:extLst>
                <a:ext uri="{FF2B5EF4-FFF2-40B4-BE49-F238E27FC236}">
                  <a16:creationId xmlns:a16="http://schemas.microsoft.com/office/drawing/2014/main" id="{67E93E1C-3C76-824E-BEF2-716D47ABE657}"/>
                </a:ext>
              </a:extLst>
            </p:cNvPr>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19" name="Oval 117">
              <a:extLst>
                <a:ext uri="{FF2B5EF4-FFF2-40B4-BE49-F238E27FC236}">
                  <a16:creationId xmlns:a16="http://schemas.microsoft.com/office/drawing/2014/main" id="{2A8B8D18-76AA-1F40-A490-D597EA4D663A}"/>
                </a:ext>
              </a:extLst>
            </p:cNvPr>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20" name="Oval 118">
              <a:extLst>
                <a:ext uri="{FF2B5EF4-FFF2-40B4-BE49-F238E27FC236}">
                  <a16:creationId xmlns:a16="http://schemas.microsoft.com/office/drawing/2014/main" id="{6F035A5C-0F81-8E46-A34E-DC69E38F9CEF}"/>
                </a:ext>
              </a:extLst>
            </p:cNvPr>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21" name="Oval 120">
              <a:extLst>
                <a:ext uri="{FF2B5EF4-FFF2-40B4-BE49-F238E27FC236}">
                  <a16:creationId xmlns:a16="http://schemas.microsoft.com/office/drawing/2014/main" id="{DF529362-FDE3-8142-9C69-305C6445B113}"/>
                </a:ext>
              </a:extLst>
            </p:cNvPr>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22" name="Oval 142">
              <a:extLst>
                <a:ext uri="{FF2B5EF4-FFF2-40B4-BE49-F238E27FC236}">
                  <a16:creationId xmlns:a16="http://schemas.microsoft.com/office/drawing/2014/main" id="{4AE0FA51-2902-5E4C-AC6C-C79F2BE1EF47}"/>
                </a:ext>
              </a:extLst>
            </p:cNvPr>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23" name="Oval 144">
              <a:extLst>
                <a:ext uri="{FF2B5EF4-FFF2-40B4-BE49-F238E27FC236}">
                  <a16:creationId xmlns:a16="http://schemas.microsoft.com/office/drawing/2014/main" id="{6783F97B-B6EB-8247-AC79-FD77FF97C7AB}"/>
                </a:ext>
              </a:extLst>
            </p:cNvPr>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24" name="Oval 155">
              <a:extLst>
                <a:ext uri="{FF2B5EF4-FFF2-40B4-BE49-F238E27FC236}">
                  <a16:creationId xmlns:a16="http://schemas.microsoft.com/office/drawing/2014/main" id="{47E29DA3-1E2D-BC43-846E-0F7799B7AE3F}"/>
                </a:ext>
              </a:extLst>
            </p:cNvPr>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25" name="Oval 158">
              <a:extLst>
                <a:ext uri="{FF2B5EF4-FFF2-40B4-BE49-F238E27FC236}">
                  <a16:creationId xmlns:a16="http://schemas.microsoft.com/office/drawing/2014/main" id="{86B5A745-6262-2F4F-A40A-FE11568F623B}"/>
                </a:ext>
              </a:extLst>
            </p:cNvPr>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26" name="Oval 159">
              <a:extLst>
                <a:ext uri="{FF2B5EF4-FFF2-40B4-BE49-F238E27FC236}">
                  <a16:creationId xmlns:a16="http://schemas.microsoft.com/office/drawing/2014/main" id="{1F30B74F-2A55-FD48-89E2-18DF1E7044AB}"/>
                </a:ext>
              </a:extLst>
            </p:cNvPr>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27" name="Oval 160">
              <a:extLst>
                <a:ext uri="{FF2B5EF4-FFF2-40B4-BE49-F238E27FC236}">
                  <a16:creationId xmlns:a16="http://schemas.microsoft.com/office/drawing/2014/main" id="{82CE06A5-1E20-9D47-A424-A23761D28F2F}"/>
                </a:ext>
              </a:extLst>
            </p:cNvPr>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28" name="Oval 161">
              <a:extLst>
                <a:ext uri="{FF2B5EF4-FFF2-40B4-BE49-F238E27FC236}">
                  <a16:creationId xmlns:a16="http://schemas.microsoft.com/office/drawing/2014/main" id="{3A65E882-0283-5940-8215-98630325CA3A}"/>
                </a:ext>
              </a:extLst>
            </p:cNvPr>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29" name="Oval 162">
              <a:extLst>
                <a:ext uri="{FF2B5EF4-FFF2-40B4-BE49-F238E27FC236}">
                  <a16:creationId xmlns:a16="http://schemas.microsoft.com/office/drawing/2014/main" id="{4DBB36CA-A2B3-F546-8473-24F907BCCBA3}"/>
                </a:ext>
              </a:extLst>
            </p:cNvPr>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30" name="Oval 163">
              <a:extLst>
                <a:ext uri="{FF2B5EF4-FFF2-40B4-BE49-F238E27FC236}">
                  <a16:creationId xmlns:a16="http://schemas.microsoft.com/office/drawing/2014/main" id="{2CD1209E-D9C5-124E-AB30-D2B36E5DBA21}"/>
                </a:ext>
              </a:extLst>
            </p:cNvPr>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31" name="Oval 164">
              <a:extLst>
                <a:ext uri="{FF2B5EF4-FFF2-40B4-BE49-F238E27FC236}">
                  <a16:creationId xmlns:a16="http://schemas.microsoft.com/office/drawing/2014/main" id="{F3F6C9B9-4AD4-884F-BD90-027E5339630F}"/>
                </a:ext>
              </a:extLst>
            </p:cNvPr>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32" name="Oval 165">
              <a:extLst>
                <a:ext uri="{FF2B5EF4-FFF2-40B4-BE49-F238E27FC236}">
                  <a16:creationId xmlns:a16="http://schemas.microsoft.com/office/drawing/2014/main" id="{4098A639-506E-3A4A-9846-FD037C8E2DBF}"/>
                </a:ext>
              </a:extLst>
            </p:cNvPr>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33" name="Oval 166">
              <a:extLst>
                <a:ext uri="{FF2B5EF4-FFF2-40B4-BE49-F238E27FC236}">
                  <a16:creationId xmlns:a16="http://schemas.microsoft.com/office/drawing/2014/main" id="{0C3F1AD0-AEBF-0046-A725-E5BA4EAE1DF8}"/>
                </a:ext>
              </a:extLst>
            </p:cNvPr>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34" name="Oval 167">
              <a:extLst>
                <a:ext uri="{FF2B5EF4-FFF2-40B4-BE49-F238E27FC236}">
                  <a16:creationId xmlns:a16="http://schemas.microsoft.com/office/drawing/2014/main" id="{4EEEA004-D939-1245-A266-FA6E14B359B7}"/>
                </a:ext>
              </a:extLst>
            </p:cNvPr>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35" name="Oval 168">
              <a:extLst>
                <a:ext uri="{FF2B5EF4-FFF2-40B4-BE49-F238E27FC236}">
                  <a16:creationId xmlns:a16="http://schemas.microsoft.com/office/drawing/2014/main" id="{4AC068F5-0F5F-F643-909E-2B08CE0DE5E7}"/>
                </a:ext>
              </a:extLst>
            </p:cNvPr>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36" name="Oval 169">
              <a:extLst>
                <a:ext uri="{FF2B5EF4-FFF2-40B4-BE49-F238E27FC236}">
                  <a16:creationId xmlns:a16="http://schemas.microsoft.com/office/drawing/2014/main" id="{DC2277AC-6728-1F40-879B-699223F16FFA}"/>
                </a:ext>
              </a:extLst>
            </p:cNvPr>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37" name="Oval 170">
              <a:extLst>
                <a:ext uri="{FF2B5EF4-FFF2-40B4-BE49-F238E27FC236}">
                  <a16:creationId xmlns:a16="http://schemas.microsoft.com/office/drawing/2014/main" id="{D793FD39-68C4-A340-8E9F-FBE3F98C2DCF}"/>
                </a:ext>
              </a:extLst>
            </p:cNvPr>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38" name="Oval 171">
              <a:extLst>
                <a:ext uri="{FF2B5EF4-FFF2-40B4-BE49-F238E27FC236}">
                  <a16:creationId xmlns:a16="http://schemas.microsoft.com/office/drawing/2014/main" id="{D25A3920-9182-5649-A183-774961C6DFAB}"/>
                </a:ext>
              </a:extLst>
            </p:cNvPr>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39" name="Oval 172">
              <a:extLst>
                <a:ext uri="{FF2B5EF4-FFF2-40B4-BE49-F238E27FC236}">
                  <a16:creationId xmlns:a16="http://schemas.microsoft.com/office/drawing/2014/main" id="{3B10FE05-B0D2-664A-B5B0-5255DC011B0B}"/>
                </a:ext>
              </a:extLst>
            </p:cNvPr>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0" name="Oval 173">
              <a:extLst>
                <a:ext uri="{FF2B5EF4-FFF2-40B4-BE49-F238E27FC236}">
                  <a16:creationId xmlns:a16="http://schemas.microsoft.com/office/drawing/2014/main" id="{70C68518-974F-8742-B655-B57707112B7D}"/>
                </a:ext>
              </a:extLst>
            </p:cNvPr>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1" name="Oval 174">
              <a:extLst>
                <a:ext uri="{FF2B5EF4-FFF2-40B4-BE49-F238E27FC236}">
                  <a16:creationId xmlns:a16="http://schemas.microsoft.com/office/drawing/2014/main" id="{65DA5CBE-FC86-8A4B-B753-742E15B58131}"/>
                </a:ext>
              </a:extLst>
            </p:cNvPr>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2" name="Oval 175">
              <a:extLst>
                <a:ext uri="{FF2B5EF4-FFF2-40B4-BE49-F238E27FC236}">
                  <a16:creationId xmlns:a16="http://schemas.microsoft.com/office/drawing/2014/main" id="{C3875A85-6679-364C-BD1C-121EEC4D2582}"/>
                </a:ext>
              </a:extLst>
            </p:cNvPr>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3" name="Oval 176">
              <a:extLst>
                <a:ext uri="{FF2B5EF4-FFF2-40B4-BE49-F238E27FC236}">
                  <a16:creationId xmlns:a16="http://schemas.microsoft.com/office/drawing/2014/main" id="{A6469896-8F53-2F4C-B1C5-547DB0CE67DB}"/>
                </a:ext>
              </a:extLst>
            </p:cNvPr>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4" name="Oval 177">
              <a:extLst>
                <a:ext uri="{FF2B5EF4-FFF2-40B4-BE49-F238E27FC236}">
                  <a16:creationId xmlns:a16="http://schemas.microsoft.com/office/drawing/2014/main" id="{BBF1E339-4C38-3B49-B559-1609D71840B0}"/>
                </a:ext>
              </a:extLst>
            </p:cNvPr>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5" name="Oval 178">
              <a:extLst>
                <a:ext uri="{FF2B5EF4-FFF2-40B4-BE49-F238E27FC236}">
                  <a16:creationId xmlns:a16="http://schemas.microsoft.com/office/drawing/2014/main" id="{3C1750C9-2F56-CF4D-9E7A-4F965512EB5E}"/>
                </a:ext>
              </a:extLst>
            </p:cNvPr>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6" name="Oval 209">
              <a:extLst>
                <a:ext uri="{FF2B5EF4-FFF2-40B4-BE49-F238E27FC236}">
                  <a16:creationId xmlns:a16="http://schemas.microsoft.com/office/drawing/2014/main" id="{2E030F09-EF9C-CD49-8022-CE8EC9D2396B}"/>
                </a:ext>
              </a:extLst>
            </p:cNvPr>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7" name="Oval 210">
              <a:extLst>
                <a:ext uri="{FF2B5EF4-FFF2-40B4-BE49-F238E27FC236}">
                  <a16:creationId xmlns:a16="http://schemas.microsoft.com/office/drawing/2014/main" id="{B5116FA0-9DF9-0643-B59B-B2566D9ECF96}"/>
                </a:ext>
              </a:extLst>
            </p:cNvPr>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8" name="Oval 211">
              <a:extLst>
                <a:ext uri="{FF2B5EF4-FFF2-40B4-BE49-F238E27FC236}">
                  <a16:creationId xmlns:a16="http://schemas.microsoft.com/office/drawing/2014/main" id="{B7901D08-686D-1643-BA02-971DB40E83A3}"/>
                </a:ext>
              </a:extLst>
            </p:cNvPr>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9" name="Oval 212">
              <a:extLst>
                <a:ext uri="{FF2B5EF4-FFF2-40B4-BE49-F238E27FC236}">
                  <a16:creationId xmlns:a16="http://schemas.microsoft.com/office/drawing/2014/main" id="{0A3345BD-1274-164B-96FC-D48474067172}"/>
                </a:ext>
              </a:extLst>
            </p:cNvPr>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0" name="Oval 213">
              <a:extLst>
                <a:ext uri="{FF2B5EF4-FFF2-40B4-BE49-F238E27FC236}">
                  <a16:creationId xmlns:a16="http://schemas.microsoft.com/office/drawing/2014/main" id="{B6A10E6A-08EF-2344-AB39-50E28B34FD0A}"/>
                </a:ext>
              </a:extLst>
            </p:cNvPr>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1" name="Oval 214">
              <a:extLst>
                <a:ext uri="{FF2B5EF4-FFF2-40B4-BE49-F238E27FC236}">
                  <a16:creationId xmlns:a16="http://schemas.microsoft.com/office/drawing/2014/main" id="{AC0D47EC-D379-9A4E-9155-AAFED7822901}"/>
                </a:ext>
              </a:extLst>
            </p:cNvPr>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2" name="Oval 215">
              <a:extLst>
                <a:ext uri="{FF2B5EF4-FFF2-40B4-BE49-F238E27FC236}">
                  <a16:creationId xmlns:a16="http://schemas.microsoft.com/office/drawing/2014/main" id="{16A9F946-1E65-B340-95F5-BF39389F42E9}"/>
                </a:ext>
              </a:extLst>
            </p:cNvPr>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3" name="Oval 221">
              <a:extLst>
                <a:ext uri="{FF2B5EF4-FFF2-40B4-BE49-F238E27FC236}">
                  <a16:creationId xmlns:a16="http://schemas.microsoft.com/office/drawing/2014/main" id="{4D55C4AD-1C6E-004E-936A-A640CBFC44EF}"/>
                </a:ext>
              </a:extLst>
            </p:cNvPr>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4" name="Oval 222">
              <a:extLst>
                <a:ext uri="{FF2B5EF4-FFF2-40B4-BE49-F238E27FC236}">
                  <a16:creationId xmlns:a16="http://schemas.microsoft.com/office/drawing/2014/main" id="{24815C93-2F81-2247-A052-B482742B5E3B}"/>
                </a:ext>
              </a:extLst>
            </p:cNvPr>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5" name="Oval 223">
              <a:extLst>
                <a:ext uri="{FF2B5EF4-FFF2-40B4-BE49-F238E27FC236}">
                  <a16:creationId xmlns:a16="http://schemas.microsoft.com/office/drawing/2014/main" id="{B49F18D3-49F6-A34C-9746-4C7D2A9BF414}"/>
                </a:ext>
              </a:extLst>
            </p:cNvPr>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6" name="Oval 227">
              <a:extLst>
                <a:ext uri="{FF2B5EF4-FFF2-40B4-BE49-F238E27FC236}">
                  <a16:creationId xmlns:a16="http://schemas.microsoft.com/office/drawing/2014/main" id="{6AD52AA3-F201-6D40-B470-382420901772}"/>
                </a:ext>
              </a:extLst>
            </p:cNvPr>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7" name="Oval 228">
              <a:extLst>
                <a:ext uri="{FF2B5EF4-FFF2-40B4-BE49-F238E27FC236}">
                  <a16:creationId xmlns:a16="http://schemas.microsoft.com/office/drawing/2014/main" id="{772A5407-40E6-7440-B733-1AF2ADD19639}"/>
                </a:ext>
              </a:extLst>
            </p:cNvPr>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8" name="Oval 229">
              <a:extLst>
                <a:ext uri="{FF2B5EF4-FFF2-40B4-BE49-F238E27FC236}">
                  <a16:creationId xmlns:a16="http://schemas.microsoft.com/office/drawing/2014/main" id="{999CDCD2-1553-5742-9D61-A862590F13DD}"/>
                </a:ext>
              </a:extLst>
            </p:cNvPr>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9" name="Oval 230">
              <a:extLst>
                <a:ext uri="{FF2B5EF4-FFF2-40B4-BE49-F238E27FC236}">
                  <a16:creationId xmlns:a16="http://schemas.microsoft.com/office/drawing/2014/main" id="{C1113FBD-5D76-FE4F-AB7A-0E160D750AE8}"/>
                </a:ext>
              </a:extLst>
            </p:cNvPr>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60" name="Oval 231">
              <a:extLst>
                <a:ext uri="{FF2B5EF4-FFF2-40B4-BE49-F238E27FC236}">
                  <a16:creationId xmlns:a16="http://schemas.microsoft.com/office/drawing/2014/main" id="{68E89DA4-A08A-0F43-92E2-4EA31EA3BD0E}"/>
                </a:ext>
              </a:extLst>
            </p:cNvPr>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61" name="Oval 232">
              <a:extLst>
                <a:ext uri="{FF2B5EF4-FFF2-40B4-BE49-F238E27FC236}">
                  <a16:creationId xmlns:a16="http://schemas.microsoft.com/office/drawing/2014/main" id="{8E35992E-D0AC-F747-8FCD-DF4221C52FB9}"/>
                </a:ext>
              </a:extLst>
            </p:cNvPr>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62" name="Oval 233">
              <a:extLst>
                <a:ext uri="{FF2B5EF4-FFF2-40B4-BE49-F238E27FC236}">
                  <a16:creationId xmlns:a16="http://schemas.microsoft.com/office/drawing/2014/main" id="{EF00AD8C-E6AB-6A45-BF67-02F6E6405E35}"/>
                </a:ext>
              </a:extLst>
            </p:cNvPr>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63" name="Oval 234">
              <a:extLst>
                <a:ext uri="{FF2B5EF4-FFF2-40B4-BE49-F238E27FC236}">
                  <a16:creationId xmlns:a16="http://schemas.microsoft.com/office/drawing/2014/main" id="{56FE64A4-9FB3-1040-854B-AE0D45AAB620}"/>
                </a:ext>
              </a:extLst>
            </p:cNvPr>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64" name="Oval 235">
              <a:extLst>
                <a:ext uri="{FF2B5EF4-FFF2-40B4-BE49-F238E27FC236}">
                  <a16:creationId xmlns:a16="http://schemas.microsoft.com/office/drawing/2014/main" id="{BB24DD03-389A-E549-A262-2EDF7983C6AD}"/>
                </a:ext>
              </a:extLst>
            </p:cNvPr>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65" name="Oval 236">
              <a:extLst>
                <a:ext uri="{FF2B5EF4-FFF2-40B4-BE49-F238E27FC236}">
                  <a16:creationId xmlns:a16="http://schemas.microsoft.com/office/drawing/2014/main" id="{58E16BED-88AA-3C43-9491-35D12B1C0C58}"/>
                </a:ext>
              </a:extLst>
            </p:cNvPr>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66" name="Oval 237">
              <a:extLst>
                <a:ext uri="{FF2B5EF4-FFF2-40B4-BE49-F238E27FC236}">
                  <a16:creationId xmlns:a16="http://schemas.microsoft.com/office/drawing/2014/main" id="{FE462B07-A69D-B945-BE25-161A943C145F}"/>
                </a:ext>
              </a:extLst>
            </p:cNvPr>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67" name="Oval 265">
              <a:extLst>
                <a:ext uri="{FF2B5EF4-FFF2-40B4-BE49-F238E27FC236}">
                  <a16:creationId xmlns:a16="http://schemas.microsoft.com/office/drawing/2014/main" id="{7F2B68FE-AD41-2B42-B912-C6E57287CE44}"/>
                </a:ext>
              </a:extLst>
            </p:cNvPr>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68" name="Oval 266">
              <a:extLst>
                <a:ext uri="{FF2B5EF4-FFF2-40B4-BE49-F238E27FC236}">
                  <a16:creationId xmlns:a16="http://schemas.microsoft.com/office/drawing/2014/main" id="{7A45D4F0-C4B4-554C-BABE-B991FF03C5FA}"/>
                </a:ext>
              </a:extLst>
            </p:cNvPr>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69" name="Oval 267">
              <a:extLst>
                <a:ext uri="{FF2B5EF4-FFF2-40B4-BE49-F238E27FC236}">
                  <a16:creationId xmlns:a16="http://schemas.microsoft.com/office/drawing/2014/main" id="{59C52353-1632-DE41-8579-9E7A13CC4549}"/>
                </a:ext>
              </a:extLst>
            </p:cNvPr>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70" name="Oval 268">
              <a:extLst>
                <a:ext uri="{FF2B5EF4-FFF2-40B4-BE49-F238E27FC236}">
                  <a16:creationId xmlns:a16="http://schemas.microsoft.com/office/drawing/2014/main" id="{F0A2A0E9-CAFF-784F-8B60-98ACB0A80943}"/>
                </a:ext>
              </a:extLst>
            </p:cNvPr>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71" name="Oval 269">
              <a:extLst>
                <a:ext uri="{FF2B5EF4-FFF2-40B4-BE49-F238E27FC236}">
                  <a16:creationId xmlns:a16="http://schemas.microsoft.com/office/drawing/2014/main" id="{DF38B84A-D689-A941-9A2C-324788B92753}"/>
                </a:ext>
              </a:extLst>
            </p:cNvPr>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72" name="Oval 270">
              <a:extLst>
                <a:ext uri="{FF2B5EF4-FFF2-40B4-BE49-F238E27FC236}">
                  <a16:creationId xmlns:a16="http://schemas.microsoft.com/office/drawing/2014/main" id="{A5BC7283-E22B-6F42-9DF0-C81A3F6BDB03}"/>
                </a:ext>
              </a:extLst>
            </p:cNvPr>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73" name="Oval 271">
              <a:extLst>
                <a:ext uri="{FF2B5EF4-FFF2-40B4-BE49-F238E27FC236}">
                  <a16:creationId xmlns:a16="http://schemas.microsoft.com/office/drawing/2014/main" id="{D0F43863-AE86-C04F-9FE6-EA8A2FA81409}"/>
                </a:ext>
              </a:extLst>
            </p:cNvPr>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74" name="Oval 272">
              <a:extLst>
                <a:ext uri="{FF2B5EF4-FFF2-40B4-BE49-F238E27FC236}">
                  <a16:creationId xmlns:a16="http://schemas.microsoft.com/office/drawing/2014/main" id="{7049E9BC-E05F-D44A-932B-9AB5DF2F9685}"/>
                </a:ext>
              </a:extLst>
            </p:cNvPr>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75" name="Oval 278">
              <a:extLst>
                <a:ext uri="{FF2B5EF4-FFF2-40B4-BE49-F238E27FC236}">
                  <a16:creationId xmlns:a16="http://schemas.microsoft.com/office/drawing/2014/main" id="{57E5BE99-B5CC-B04E-943A-87EC9F1E0EB2}"/>
                </a:ext>
              </a:extLst>
            </p:cNvPr>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76" name="Oval 279">
              <a:extLst>
                <a:ext uri="{FF2B5EF4-FFF2-40B4-BE49-F238E27FC236}">
                  <a16:creationId xmlns:a16="http://schemas.microsoft.com/office/drawing/2014/main" id="{C2C33013-5866-D34D-8987-DEFF0BED3259}"/>
                </a:ext>
              </a:extLst>
            </p:cNvPr>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77" name="Oval 280">
              <a:extLst>
                <a:ext uri="{FF2B5EF4-FFF2-40B4-BE49-F238E27FC236}">
                  <a16:creationId xmlns:a16="http://schemas.microsoft.com/office/drawing/2014/main" id="{8A82040B-F239-574B-9B4D-57D62619760E}"/>
                </a:ext>
              </a:extLst>
            </p:cNvPr>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78" name="Oval 281">
              <a:extLst>
                <a:ext uri="{FF2B5EF4-FFF2-40B4-BE49-F238E27FC236}">
                  <a16:creationId xmlns:a16="http://schemas.microsoft.com/office/drawing/2014/main" id="{04754059-DA4A-D44C-8467-4C211E9ADF0F}"/>
                </a:ext>
              </a:extLst>
            </p:cNvPr>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79" name="Oval 282">
              <a:extLst>
                <a:ext uri="{FF2B5EF4-FFF2-40B4-BE49-F238E27FC236}">
                  <a16:creationId xmlns:a16="http://schemas.microsoft.com/office/drawing/2014/main" id="{A960D1BB-E5F5-D948-A806-695654140C04}"/>
                </a:ext>
              </a:extLst>
            </p:cNvPr>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80" name="Oval 283">
              <a:extLst>
                <a:ext uri="{FF2B5EF4-FFF2-40B4-BE49-F238E27FC236}">
                  <a16:creationId xmlns:a16="http://schemas.microsoft.com/office/drawing/2014/main" id="{55F0BCA3-2499-DB43-BFFC-257E6D056ABC}"/>
                </a:ext>
              </a:extLst>
            </p:cNvPr>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81" name="Oval 284">
              <a:extLst>
                <a:ext uri="{FF2B5EF4-FFF2-40B4-BE49-F238E27FC236}">
                  <a16:creationId xmlns:a16="http://schemas.microsoft.com/office/drawing/2014/main" id="{36D7F1FF-D75E-AA40-90DD-C4A50CBBDF1C}"/>
                </a:ext>
              </a:extLst>
            </p:cNvPr>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82" name="Oval 285">
              <a:extLst>
                <a:ext uri="{FF2B5EF4-FFF2-40B4-BE49-F238E27FC236}">
                  <a16:creationId xmlns:a16="http://schemas.microsoft.com/office/drawing/2014/main" id="{7058E6A3-6BA0-1B40-B024-471729B0BE63}"/>
                </a:ext>
              </a:extLst>
            </p:cNvPr>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83" name="Oval 286">
              <a:extLst>
                <a:ext uri="{FF2B5EF4-FFF2-40B4-BE49-F238E27FC236}">
                  <a16:creationId xmlns:a16="http://schemas.microsoft.com/office/drawing/2014/main" id="{C1CA0174-2E98-9E4D-B34F-D4C3800F1433}"/>
                </a:ext>
              </a:extLst>
            </p:cNvPr>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84" name="Oval 287">
              <a:extLst>
                <a:ext uri="{FF2B5EF4-FFF2-40B4-BE49-F238E27FC236}">
                  <a16:creationId xmlns:a16="http://schemas.microsoft.com/office/drawing/2014/main" id="{5674F8E7-736C-9A4B-9304-02B320F0DE7A}"/>
                </a:ext>
              </a:extLst>
            </p:cNvPr>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85" name="Oval 288">
              <a:extLst>
                <a:ext uri="{FF2B5EF4-FFF2-40B4-BE49-F238E27FC236}">
                  <a16:creationId xmlns:a16="http://schemas.microsoft.com/office/drawing/2014/main" id="{EFED2341-1F85-774F-9F6B-E914AB7AE5FE}"/>
                </a:ext>
              </a:extLst>
            </p:cNvPr>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86" name="Oval 289">
              <a:extLst>
                <a:ext uri="{FF2B5EF4-FFF2-40B4-BE49-F238E27FC236}">
                  <a16:creationId xmlns:a16="http://schemas.microsoft.com/office/drawing/2014/main" id="{CBC7F8F5-F094-7B4F-B0CE-F8C02600DD5B}"/>
                </a:ext>
              </a:extLst>
            </p:cNvPr>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87" name="Oval 290">
              <a:extLst>
                <a:ext uri="{FF2B5EF4-FFF2-40B4-BE49-F238E27FC236}">
                  <a16:creationId xmlns:a16="http://schemas.microsoft.com/office/drawing/2014/main" id="{5078ACEB-9728-FA48-AFD4-158B3D7F68EE}"/>
                </a:ext>
              </a:extLst>
            </p:cNvPr>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88" name="Oval 291">
              <a:extLst>
                <a:ext uri="{FF2B5EF4-FFF2-40B4-BE49-F238E27FC236}">
                  <a16:creationId xmlns:a16="http://schemas.microsoft.com/office/drawing/2014/main" id="{CDB6C237-0855-BA45-9441-21F369804548}"/>
                </a:ext>
              </a:extLst>
            </p:cNvPr>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89" name="Oval 292">
              <a:extLst>
                <a:ext uri="{FF2B5EF4-FFF2-40B4-BE49-F238E27FC236}">
                  <a16:creationId xmlns:a16="http://schemas.microsoft.com/office/drawing/2014/main" id="{7DA71706-5972-7840-A783-F496BAA8CB50}"/>
                </a:ext>
              </a:extLst>
            </p:cNvPr>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90" name="Oval 293">
              <a:extLst>
                <a:ext uri="{FF2B5EF4-FFF2-40B4-BE49-F238E27FC236}">
                  <a16:creationId xmlns:a16="http://schemas.microsoft.com/office/drawing/2014/main" id="{5E04F982-01D1-EE4F-94FB-2F4F5A0543E0}"/>
                </a:ext>
              </a:extLst>
            </p:cNvPr>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91" name="Oval 294">
              <a:extLst>
                <a:ext uri="{FF2B5EF4-FFF2-40B4-BE49-F238E27FC236}">
                  <a16:creationId xmlns:a16="http://schemas.microsoft.com/office/drawing/2014/main" id="{33BAAED4-4560-9D48-A0E1-B2F05F4D4D7A}"/>
                </a:ext>
              </a:extLst>
            </p:cNvPr>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92" name="Oval 295">
              <a:extLst>
                <a:ext uri="{FF2B5EF4-FFF2-40B4-BE49-F238E27FC236}">
                  <a16:creationId xmlns:a16="http://schemas.microsoft.com/office/drawing/2014/main" id="{A5CAFDA3-84A7-BB42-93D8-FDF342122ABA}"/>
                </a:ext>
              </a:extLst>
            </p:cNvPr>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grpSp>
      <p:sp>
        <p:nvSpPr>
          <p:cNvPr id="4" name="Content Placeholder 3">
            <a:extLst>
              <a:ext uri="{FF2B5EF4-FFF2-40B4-BE49-F238E27FC236}">
                <a16:creationId xmlns:a16="http://schemas.microsoft.com/office/drawing/2014/main" id="{25B62322-C1D9-1C4C-93D5-1578CB861284}"/>
              </a:ext>
            </a:extLst>
          </p:cNvPr>
          <p:cNvSpPr>
            <a:spLocks noGrp="1"/>
          </p:cNvSpPr>
          <p:nvPr>
            <p:ph idx="1"/>
          </p:nvPr>
        </p:nvSpPr>
        <p:spPr>
          <a:xfrm>
            <a:off x="377242" y="1367757"/>
            <a:ext cx="3825546" cy="4903335"/>
          </a:xfrm>
        </p:spPr>
        <p:txBody>
          <a:bodyPr/>
          <a:lstStyle/>
          <a:p>
            <a:r>
              <a:rPr lang="en-US" dirty="0">
                <a:latin typeface="Calibri" pitchFamily="34" charset="0"/>
              </a:rPr>
              <a:t>Detect features using SIFT [Lowe, IJCV 2004]</a:t>
            </a:r>
          </a:p>
          <a:p>
            <a:endParaRPr lang="en-US" dirty="0">
              <a:latin typeface="Calibri" pitchFamily="34" charset="0"/>
            </a:endParaRPr>
          </a:p>
          <a:p>
            <a:r>
              <a:rPr lang="en-US" dirty="0"/>
              <a:t>Match features between each pair of images</a:t>
            </a:r>
          </a:p>
          <a:p>
            <a:endParaRPr lang="en-US" dirty="0">
              <a:latin typeface="Calibri" pitchFamily="34" charset="0"/>
            </a:endParaRPr>
          </a:p>
          <a:p>
            <a:r>
              <a:rPr lang="en-US" dirty="0">
                <a:latin typeface="Calibri" pitchFamily="34" charset="0"/>
              </a:rPr>
              <a:t>Refine matching using RANSAC to estimate fundamental matrix between each pair</a:t>
            </a:r>
          </a:p>
          <a:p>
            <a:endParaRPr lang="en-US" dirty="0"/>
          </a:p>
        </p:txBody>
      </p:sp>
      <p:sp>
        <p:nvSpPr>
          <p:cNvPr id="34818" name="Rectangle 2"/>
          <p:cNvSpPr>
            <a:spLocks noGrp="1" noChangeArrowheads="1"/>
          </p:cNvSpPr>
          <p:nvPr>
            <p:ph type="title"/>
          </p:nvPr>
        </p:nvSpPr>
        <p:spPr/>
        <p:txBody>
          <a:bodyPr/>
          <a:lstStyle/>
          <a:p>
            <a:r>
              <a:rPr lang="en-US" dirty="0"/>
              <a:t>Feature Matching</a:t>
            </a:r>
          </a:p>
        </p:txBody>
      </p:sp>
    </p:spTree>
    <p:extLst>
      <p:ext uri="{BB962C8B-B14F-4D97-AF65-F5344CB8AC3E}">
        <p14:creationId xmlns:p14="http://schemas.microsoft.com/office/powerpoint/2010/main" val="28106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DE9B82-72E1-F748-87AC-0F18A4752669}"/>
              </a:ext>
            </a:extLst>
          </p:cNvPr>
          <p:cNvSpPr>
            <a:spLocks noGrp="1"/>
          </p:cNvSpPr>
          <p:nvPr>
            <p:ph idx="1"/>
          </p:nvPr>
        </p:nvSpPr>
        <p:spPr>
          <a:xfrm>
            <a:off x="377241" y="1367757"/>
            <a:ext cx="4842941" cy="4903335"/>
          </a:xfrm>
        </p:spPr>
        <p:txBody>
          <a:bodyPr/>
          <a:lstStyle/>
          <a:p>
            <a:r>
              <a:rPr lang="en-US" dirty="0"/>
              <a:t>Graph of connectivity based on matched features</a:t>
            </a:r>
          </a:p>
        </p:txBody>
      </p:sp>
      <p:sp>
        <p:nvSpPr>
          <p:cNvPr id="2" name="Title 1"/>
          <p:cNvSpPr>
            <a:spLocks noGrp="1"/>
          </p:cNvSpPr>
          <p:nvPr>
            <p:ph type="title"/>
          </p:nvPr>
        </p:nvSpPr>
        <p:spPr/>
        <p:txBody>
          <a:bodyPr>
            <a:normAutofit/>
          </a:bodyPr>
          <a:lstStyle/>
          <a:p>
            <a:r>
              <a:rPr lang="en-US" dirty="0"/>
              <a:t>Image connectivity graph</a:t>
            </a:r>
          </a:p>
        </p:txBody>
      </p:sp>
      <p:pic>
        <p:nvPicPr>
          <p:cNvPr id="4" name="Picture 3"/>
          <p:cNvPicPr>
            <a:picLocks noChangeAspect="1" noChangeArrowheads="1"/>
          </p:cNvPicPr>
          <p:nvPr/>
        </p:nvPicPr>
        <p:blipFill>
          <a:blip r:embed="rId3" cstate="print"/>
          <a:srcRect/>
          <a:stretch>
            <a:fillRect/>
          </a:stretch>
        </p:blipFill>
        <p:spPr bwMode="auto">
          <a:xfrm>
            <a:off x="5350691" y="1067067"/>
            <a:ext cx="5944905" cy="5277012"/>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TextBox 4"/>
          <p:cNvSpPr txBox="1"/>
          <p:nvPr/>
        </p:nvSpPr>
        <p:spPr>
          <a:xfrm>
            <a:off x="2351032" y="6417065"/>
            <a:ext cx="7489936" cy="369332"/>
          </a:xfrm>
          <a:prstGeom prst="rect">
            <a:avLst/>
          </a:prstGeom>
          <a:noFill/>
        </p:spPr>
        <p:txBody>
          <a:bodyPr wrap="none" rtlCol="0">
            <a:spAutoFit/>
          </a:bodyPr>
          <a:lstStyle/>
          <a:p>
            <a:r>
              <a:rPr lang="en-US" dirty="0"/>
              <a:t>(graph layout produced using  the </a:t>
            </a:r>
            <a:r>
              <a:rPr lang="en-US" dirty="0" err="1"/>
              <a:t>Graphviz</a:t>
            </a:r>
            <a:r>
              <a:rPr lang="en-US" dirty="0"/>
              <a:t> toolkit: </a:t>
            </a:r>
            <a:r>
              <a:rPr lang="en-US" dirty="0">
                <a:hlinkClick r:id="rId4"/>
              </a:rPr>
              <a:t>http://www.graphviz.org/</a:t>
            </a:r>
            <a:r>
              <a:rPr lang="en-US" dirty="0"/>
              <a:t>)</a:t>
            </a:r>
          </a:p>
        </p:txBody>
      </p:sp>
    </p:spTree>
    <p:extLst>
      <p:ext uri="{BB962C8B-B14F-4D97-AF65-F5344CB8AC3E}">
        <p14:creationId xmlns:p14="http://schemas.microsoft.com/office/powerpoint/2010/main" val="14424402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a:t>Correspondence estimation</a:t>
            </a:r>
          </a:p>
        </p:txBody>
      </p:sp>
      <p:sp>
        <p:nvSpPr>
          <p:cNvPr id="34819" name="Rectangle 3"/>
          <p:cNvSpPr>
            <a:spLocks noGrp="1" noChangeArrowheads="1"/>
          </p:cNvSpPr>
          <p:nvPr>
            <p:ph type="body" idx="1"/>
          </p:nvPr>
        </p:nvSpPr>
        <p:spPr/>
        <p:txBody>
          <a:bodyPr/>
          <a:lstStyle/>
          <a:p>
            <a:r>
              <a:rPr lang="en-US" altLang="en-US" sz="2400"/>
              <a:t>Link up pairwise matches to form connected components of matches across several images</a:t>
            </a:r>
          </a:p>
        </p:txBody>
      </p:sp>
      <p:sp>
        <p:nvSpPr>
          <p:cNvPr id="34824" name="Text Box 8"/>
          <p:cNvSpPr txBox="1">
            <a:spLocks noChangeArrowheads="1"/>
          </p:cNvSpPr>
          <p:nvPr/>
        </p:nvSpPr>
        <p:spPr bwMode="auto">
          <a:xfrm>
            <a:off x="2209801" y="5222875"/>
            <a:ext cx="9348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Image 1</a:t>
            </a:r>
          </a:p>
        </p:txBody>
      </p:sp>
      <p:sp>
        <p:nvSpPr>
          <p:cNvPr id="34825" name="Text Box 9"/>
          <p:cNvSpPr txBox="1">
            <a:spLocks noChangeArrowheads="1"/>
          </p:cNvSpPr>
          <p:nvPr/>
        </p:nvSpPr>
        <p:spPr bwMode="auto">
          <a:xfrm>
            <a:off x="4419601" y="5222875"/>
            <a:ext cx="9348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Image 2</a:t>
            </a:r>
          </a:p>
        </p:txBody>
      </p:sp>
      <p:sp>
        <p:nvSpPr>
          <p:cNvPr id="34826" name="Text Box 10"/>
          <p:cNvSpPr txBox="1">
            <a:spLocks noChangeArrowheads="1"/>
          </p:cNvSpPr>
          <p:nvPr/>
        </p:nvSpPr>
        <p:spPr bwMode="auto">
          <a:xfrm>
            <a:off x="6629401" y="5222875"/>
            <a:ext cx="9348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Image 3</a:t>
            </a:r>
          </a:p>
        </p:txBody>
      </p:sp>
      <p:sp>
        <p:nvSpPr>
          <p:cNvPr id="34827" name="Text Box 11"/>
          <p:cNvSpPr txBox="1">
            <a:spLocks noChangeArrowheads="1"/>
          </p:cNvSpPr>
          <p:nvPr/>
        </p:nvSpPr>
        <p:spPr bwMode="auto">
          <a:xfrm>
            <a:off x="8910639" y="5222875"/>
            <a:ext cx="9348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Image 4</a:t>
            </a:r>
          </a:p>
        </p:txBody>
      </p:sp>
      <p:pic>
        <p:nvPicPr>
          <p:cNvPr id="34828" name="Picture 12" descr="19654387@N00_126289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968625"/>
            <a:ext cx="165735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34829" name="Picture 13" descr="44124324682@N01_172556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6625" y="2968625"/>
            <a:ext cx="165735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34830" name="Picture 14" descr="ekenzie_189471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2968625"/>
            <a:ext cx="1487488" cy="2211388"/>
          </a:xfrm>
          <a:prstGeom prst="rect">
            <a:avLst/>
          </a:prstGeom>
          <a:noFill/>
          <a:extLst>
            <a:ext uri="{909E8E84-426E-40DD-AFC4-6F175D3DCCD1}">
              <a14:hiddenFill xmlns:a14="http://schemas.microsoft.com/office/drawing/2010/main">
                <a:solidFill>
                  <a:srgbClr val="FFFFFF"/>
                </a:solidFill>
              </a14:hiddenFill>
            </a:ext>
          </a:extLst>
        </p:spPr>
      </p:pic>
      <p:pic>
        <p:nvPicPr>
          <p:cNvPr id="34831" name="Picture 15" descr="kurtnaks_3126328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1" y="2968626"/>
            <a:ext cx="1476375" cy="2212975"/>
          </a:xfrm>
          <a:prstGeom prst="rect">
            <a:avLst/>
          </a:prstGeom>
          <a:noFill/>
          <a:extLst>
            <a:ext uri="{909E8E84-426E-40DD-AFC4-6F175D3DCCD1}">
              <a14:hiddenFill xmlns:a14="http://schemas.microsoft.com/office/drawing/2010/main">
                <a:solidFill>
                  <a:srgbClr val="FFFFFF"/>
                </a:solidFill>
              </a14:hiddenFill>
            </a:ext>
          </a:extLst>
        </p:spPr>
      </p:pic>
      <p:sp>
        <p:nvSpPr>
          <p:cNvPr id="34844" name="Line 28"/>
          <p:cNvSpPr>
            <a:spLocks noChangeShapeType="1"/>
          </p:cNvSpPr>
          <p:nvPr/>
        </p:nvSpPr>
        <p:spPr bwMode="auto">
          <a:xfrm flipV="1">
            <a:off x="2819400" y="3349625"/>
            <a:ext cx="2133600" cy="914400"/>
          </a:xfrm>
          <a:prstGeom prst="line">
            <a:avLst/>
          </a:prstGeom>
          <a:noFill/>
          <a:ln w="2857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45" name="Line 29"/>
          <p:cNvSpPr>
            <a:spLocks noChangeShapeType="1"/>
          </p:cNvSpPr>
          <p:nvPr/>
        </p:nvSpPr>
        <p:spPr bwMode="auto">
          <a:xfrm flipV="1">
            <a:off x="4953000" y="3349625"/>
            <a:ext cx="21336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46" name="Line 30"/>
          <p:cNvSpPr>
            <a:spLocks noChangeShapeType="1"/>
          </p:cNvSpPr>
          <p:nvPr/>
        </p:nvSpPr>
        <p:spPr bwMode="auto">
          <a:xfrm>
            <a:off x="7086600" y="3349625"/>
            <a:ext cx="2438400" cy="7620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36" name="Oval 20"/>
          <p:cNvSpPr>
            <a:spLocks noChangeArrowheads="1"/>
          </p:cNvSpPr>
          <p:nvPr/>
        </p:nvSpPr>
        <p:spPr bwMode="auto">
          <a:xfrm>
            <a:off x="4876800" y="3273425"/>
            <a:ext cx="152400" cy="152400"/>
          </a:xfrm>
          <a:prstGeom prst="ellipse">
            <a:avLst/>
          </a:prstGeom>
          <a:solidFill>
            <a:srgbClr val="FFE2C5"/>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37" name="Oval 21"/>
          <p:cNvSpPr>
            <a:spLocks noChangeArrowheads="1"/>
          </p:cNvSpPr>
          <p:nvPr/>
        </p:nvSpPr>
        <p:spPr bwMode="auto">
          <a:xfrm>
            <a:off x="2743200" y="4187825"/>
            <a:ext cx="152400" cy="152400"/>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39" name="Oval 23"/>
          <p:cNvSpPr>
            <a:spLocks noChangeArrowheads="1"/>
          </p:cNvSpPr>
          <p:nvPr/>
        </p:nvSpPr>
        <p:spPr bwMode="auto">
          <a:xfrm>
            <a:off x="7010400" y="3273425"/>
            <a:ext cx="152400" cy="152400"/>
          </a:xfrm>
          <a:prstGeom prst="ellipse">
            <a:avLst/>
          </a:prstGeom>
          <a:solidFill>
            <a:srgbClr val="0066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40" name="Oval 24"/>
          <p:cNvSpPr>
            <a:spLocks noChangeArrowheads="1"/>
          </p:cNvSpPr>
          <p:nvPr/>
        </p:nvSpPr>
        <p:spPr bwMode="auto">
          <a:xfrm>
            <a:off x="9448800" y="3349625"/>
            <a:ext cx="152400" cy="152400"/>
          </a:xfrm>
          <a:prstGeom prst="ellipse">
            <a:avLst/>
          </a:prstGeom>
          <a:solidFill>
            <a:srgbClr val="FF99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7186711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824"/>
                                        </p:tgtEl>
                                        <p:attrNameLst>
                                          <p:attrName>style.visibility</p:attrName>
                                        </p:attrNameLst>
                                      </p:cBhvr>
                                      <p:to>
                                        <p:strVal val="visible"/>
                                      </p:to>
                                    </p:set>
                                    <p:animEffect transition="in" filter="fade">
                                      <p:cBhvr>
                                        <p:cTn id="7" dur="500"/>
                                        <p:tgtEl>
                                          <p:spTgt spid="348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825"/>
                                        </p:tgtEl>
                                        <p:attrNameLst>
                                          <p:attrName>style.visibility</p:attrName>
                                        </p:attrNameLst>
                                      </p:cBhvr>
                                      <p:to>
                                        <p:strVal val="visible"/>
                                      </p:to>
                                    </p:set>
                                    <p:animEffect transition="in" filter="fade">
                                      <p:cBhvr>
                                        <p:cTn id="10" dur="500"/>
                                        <p:tgtEl>
                                          <p:spTgt spid="348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826"/>
                                        </p:tgtEl>
                                        <p:attrNameLst>
                                          <p:attrName>style.visibility</p:attrName>
                                        </p:attrNameLst>
                                      </p:cBhvr>
                                      <p:to>
                                        <p:strVal val="visible"/>
                                      </p:to>
                                    </p:set>
                                    <p:animEffect transition="in" filter="fade">
                                      <p:cBhvr>
                                        <p:cTn id="13" dur="500"/>
                                        <p:tgtEl>
                                          <p:spTgt spid="348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4827"/>
                                        </p:tgtEl>
                                        <p:attrNameLst>
                                          <p:attrName>style.visibility</p:attrName>
                                        </p:attrNameLst>
                                      </p:cBhvr>
                                      <p:to>
                                        <p:strVal val="visible"/>
                                      </p:to>
                                    </p:set>
                                    <p:animEffect transition="in" filter="fade">
                                      <p:cBhvr>
                                        <p:cTn id="16" dur="500"/>
                                        <p:tgtEl>
                                          <p:spTgt spid="34827"/>
                                        </p:tgtEl>
                                      </p:cBhvr>
                                    </p:animEffect>
                                  </p:childTnLst>
                                </p:cTn>
                              </p:par>
                              <p:par>
                                <p:cTn id="17" presetID="10" presetClass="entr" presetSubtype="0" fill="hold" nodeType="withEffect">
                                  <p:stCondLst>
                                    <p:cond delay="0"/>
                                  </p:stCondLst>
                                  <p:childTnLst>
                                    <p:set>
                                      <p:cBhvr>
                                        <p:cTn id="18" dur="1" fill="hold">
                                          <p:stCondLst>
                                            <p:cond delay="0"/>
                                          </p:stCondLst>
                                        </p:cTn>
                                        <p:tgtEl>
                                          <p:spTgt spid="34830"/>
                                        </p:tgtEl>
                                        <p:attrNameLst>
                                          <p:attrName>style.visibility</p:attrName>
                                        </p:attrNameLst>
                                      </p:cBhvr>
                                      <p:to>
                                        <p:strVal val="visible"/>
                                      </p:to>
                                    </p:set>
                                    <p:animEffect transition="in" filter="fade">
                                      <p:cBhvr>
                                        <p:cTn id="19" dur="500"/>
                                        <p:tgtEl>
                                          <p:spTgt spid="34830"/>
                                        </p:tgtEl>
                                      </p:cBhvr>
                                    </p:animEffect>
                                  </p:childTnLst>
                                </p:cTn>
                              </p:par>
                              <p:par>
                                <p:cTn id="20" presetID="10" presetClass="entr" presetSubtype="0" fill="hold" nodeType="withEffect">
                                  <p:stCondLst>
                                    <p:cond delay="0"/>
                                  </p:stCondLst>
                                  <p:childTnLst>
                                    <p:set>
                                      <p:cBhvr>
                                        <p:cTn id="21" dur="1" fill="hold">
                                          <p:stCondLst>
                                            <p:cond delay="0"/>
                                          </p:stCondLst>
                                        </p:cTn>
                                        <p:tgtEl>
                                          <p:spTgt spid="34831"/>
                                        </p:tgtEl>
                                        <p:attrNameLst>
                                          <p:attrName>style.visibility</p:attrName>
                                        </p:attrNameLst>
                                      </p:cBhvr>
                                      <p:to>
                                        <p:strVal val="visible"/>
                                      </p:to>
                                    </p:set>
                                    <p:animEffect transition="in" filter="fade">
                                      <p:cBhvr>
                                        <p:cTn id="22" dur="500"/>
                                        <p:tgtEl>
                                          <p:spTgt spid="34831"/>
                                        </p:tgtEl>
                                      </p:cBhvr>
                                    </p:animEffect>
                                  </p:childTnLst>
                                </p:cTn>
                              </p:par>
                              <p:par>
                                <p:cTn id="23" presetID="10" presetClass="entr" presetSubtype="0" fill="hold" nodeType="withEffect">
                                  <p:stCondLst>
                                    <p:cond delay="0"/>
                                  </p:stCondLst>
                                  <p:childTnLst>
                                    <p:set>
                                      <p:cBhvr>
                                        <p:cTn id="24" dur="1" fill="hold">
                                          <p:stCondLst>
                                            <p:cond delay="0"/>
                                          </p:stCondLst>
                                        </p:cTn>
                                        <p:tgtEl>
                                          <p:spTgt spid="34828"/>
                                        </p:tgtEl>
                                        <p:attrNameLst>
                                          <p:attrName>style.visibility</p:attrName>
                                        </p:attrNameLst>
                                      </p:cBhvr>
                                      <p:to>
                                        <p:strVal val="visible"/>
                                      </p:to>
                                    </p:set>
                                    <p:animEffect transition="in" filter="fade">
                                      <p:cBhvr>
                                        <p:cTn id="25" dur="500"/>
                                        <p:tgtEl>
                                          <p:spTgt spid="34828"/>
                                        </p:tgtEl>
                                      </p:cBhvr>
                                    </p:animEffect>
                                  </p:childTnLst>
                                </p:cTn>
                              </p:par>
                              <p:par>
                                <p:cTn id="26" presetID="10" presetClass="entr" presetSubtype="0" fill="hold" nodeType="withEffect">
                                  <p:stCondLst>
                                    <p:cond delay="0"/>
                                  </p:stCondLst>
                                  <p:childTnLst>
                                    <p:set>
                                      <p:cBhvr>
                                        <p:cTn id="27" dur="1" fill="hold">
                                          <p:stCondLst>
                                            <p:cond delay="0"/>
                                          </p:stCondLst>
                                        </p:cTn>
                                        <p:tgtEl>
                                          <p:spTgt spid="34829"/>
                                        </p:tgtEl>
                                        <p:attrNameLst>
                                          <p:attrName>style.visibility</p:attrName>
                                        </p:attrNameLst>
                                      </p:cBhvr>
                                      <p:to>
                                        <p:strVal val="visible"/>
                                      </p:to>
                                    </p:set>
                                    <p:animEffect transition="in" filter="fade">
                                      <p:cBhvr>
                                        <p:cTn id="28" dur="500"/>
                                        <p:tgtEl>
                                          <p:spTgt spid="3482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4837"/>
                                        </p:tgtEl>
                                        <p:attrNameLst>
                                          <p:attrName>style.visibility</p:attrName>
                                        </p:attrNameLst>
                                      </p:cBhvr>
                                      <p:to>
                                        <p:strVal val="visible"/>
                                      </p:to>
                                    </p:set>
                                    <p:animEffect transition="in" filter="fade">
                                      <p:cBhvr>
                                        <p:cTn id="33" dur="500"/>
                                        <p:tgtEl>
                                          <p:spTgt spid="3483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4836"/>
                                        </p:tgtEl>
                                        <p:attrNameLst>
                                          <p:attrName>style.visibility</p:attrName>
                                        </p:attrNameLst>
                                      </p:cBhvr>
                                      <p:to>
                                        <p:strVal val="visible"/>
                                      </p:to>
                                    </p:set>
                                    <p:animEffect transition="in" filter="fade">
                                      <p:cBhvr>
                                        <p:cTn id="36" dur="500"/>
                                        <p:tgtEl>
                                          <p:spTgt spid="3483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4839"/>
                                        </p:tgtEl>
                                        <p:attrNameLst>
                                          <p:attrName>style.visibility</p:attrName>
                                        </p:attrNameLst>
                                      </p:cBhvr>
                                      <p:to>
                                        <p:strVal val="visible"/>
                                      </p:to>
                                    </p:set>
                                    <p:animEffect transition="in" filter="fade">
                                      <p:cBhvr>
                                        <p:cTn id="39" dur="500"/>
                                        <p:tgtEl>
                                          <p:spTgt spid="3483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4840"/>
                                        </p:tgtEl>
                                        <p:attrNameLst>
                                          <p:attrName>style.visibility</p:attrName>
                                        </p:attrNameLst>
                                      </p:cBhvr>
                                      <p:to>
                                        <p:strVal val="visible"/>
                                      </p:to>
                                    </p:set>
                                    <p:animEffect transition="in" filter="fade">
                                      <p:cBhvr>
                                        <p:cTn id="42" dur="500"/>
                                        <p:tgtEl>
                                          <p:spTgt spid="3484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4844"/>
                                        </p:tgtEl>
                                        <p:attrNameLst>
                                          <p:attrName>style.visibility</p:attrName>
                                        </p:attrNameLst>
                                      </p:cBhvr>
                                      <p:to>
                                        <p:strVal val="visible"/>
                                      </p:to>
                                    </p:set>
                                    <p:animEffect transition="in" filter="wipe(left)">
                                      <p:cBhvr>
                                        <p:cTn id="47" dur="500"/>
                                        <p:tgtEl>
                                          <p:spTgt spid="3484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4845"/>
                                        </p:tgtEl>
                                        <p:attrNameLst>
                                          <p:attrName>style.visibility</p:attrName>
                                        </p:attrNameLst>
                                      </p:cBhvr>
                                      <p:to>
                                        <p:strVal val="visible"/>
                                      </p:to>
                                    </p:set>
                                    <p:animEffect transition="in" filter="wipe(left)">
                                      <p:cBhvr>
                                        <p:cTn id="52" dur="500"/>
                                        <p:tgtEl>
                                          <p:spTgt spid="3484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4846"/>
                                        </p:tgtEl>
                                        <p:attrNameLst>
                                          <p:attrName>style.visibility</p:attrName>
                                        </p:attrNameLst>
                                      </p:cBhvr>
                                      <p:to>
                                        <p:strVal val="visible"/>
                                      </p:to>
                                    </p:set>
                                    <p:animEffect transition="in" filter="wipe(left)">
                                      <p:cBhvr>
                                        <p:cTn id="57" dur="500"/>
                                        <p:tgtEl>
                                          <p:spTgt spid="34846"/>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mph" presetSubtype="2" fill="hold" nodeType="clickEffect">
                                  <p:stCondLst>
                                    <p:cond delay="0"/>
                                  </p:stCondLst>
                                  <p:childTnLst>
                                    <p:animClr clrSpc="rgb" dir="cw">
                                      <p:cBhvr>
                                        <p:cTn id="61" dur="500" fill="hold"/>
                                        <p:tgtEl>
                                          <p:spTgt spid="34837"/>
                                        </p:tgtEl>
                                        <p:attrNameLst>
                                          <p:attrName>fillcolor</p:attrName>
                                        </p:attrNameLst>
                                      </p:cBhvr>
                                      <p:to>
                                        <a:srgbClr val="FF0101"/>
                                      </p:to>
                                    </p:animClr>
                                    <p:set>
                                      <p:cBhvr>
                                        <p:cTn id="62" dur="500" fill="hold"/>
                                        <p:tgtEl>
                                          <p:spTgt spid="34837"/>
                                        </p:tgtEl>
                                        <p:attrNameLst>
                                          <p:attrName>fill.type</p:attrName>
                                        </p:attrNameLst>
                                      </p:cBhvr>
                                      <p:to>
                                        <p:strVal val="solid"/>
                                      </p:to>
                                    </p:set>
                                    <p:set>
                                      <p:cBhvr>
                                        <p:cTn id="63" dur="500" fill="hold"/>
                                        <p:tgtEl>
                                          <p:spTgt spid="34837"/>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500" fill="hold"/>
                                        <p:tgtEl>
                                          <p:spTgt spid="34836"/>
                                        </p:tgtEl>
                                        <p:attrNameLst>
                                          <p:attrName>fillcolor</p:attrName>
                                        </p:attrNameLst>
                                      </p:cBhvr>
                                      <p:to>
                                        <a:srgbClr val="FF0101"/>
                                      </p:to>
                                    </p:animClr>
                                    <p:set>
                                      <p:cBhvr>
                                        <p:cTn id="66" dur="500" fill="hold"/>
                                        <p:tgtEl>
                                          <p:spTgt spid="34836"/>
                                        </p:tgtEl>
                                        <p:attrNameLst>
                                          <p:attrName>fill.type</p:attrName>
                                        </p:attrNameLst>
                                      </p:cBhvr>
                                      <p:to>
                                        <p:strVal val="solid"/>
                                      </p:to>
                                    </p:set>
                                    <p:set>
                                      <p:cBhvr>
                                        <p:cTn id="67" dur="500" fill="hold"/>
                                        <p:tgtEl>
                                          <p:spTgt spid="34836"/>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500" fill="hold"/>
                                        <p:tgtEl>
                                          <p:spTgt spid="34839"/>
                                        </p:tgtEl>
                                        <p:attrNameLst>
                                          <p:attrName>fillcolor</p:attrName>
                                        </p:attrNameLst>
                                      </p:cBhvr>
                                      <p:to>
                                        <a:srgbClr val="FF0101"/>
                                      </p:to>
                                    </p:animClr>
                                    <p:set>
                                      <p:cBhvr>
                                        <p:cTn id="70" dur="500" fill="hold"/>
                                        <p:tgtEl>
                                          <p:spTgt spid="34839"/>
                                        </p:tgtEl>
                                        <p:attrNameLst>
                                          <p:attrName>fill.type</p:attrName>
                                        </p:attrNameLst>
                                      </p:cBhvr>
                                      <p:to>
                                        <p:strVal val="solid"/>
                                      </p:to>
                                    </p:set>
                                    <p:set>
                                      <p:cBhvr>
                                        <p:cTn id="71" dur="500" fill="hold"/>
                                        <p:tgtEl>
                                          <p:spTgt spid="34839"/>
                                        </p:tgtEl>
                                        <p:attrNameLst>
                                          <p:attrName>fill.on</p:attrName>
                                        </p:attrNameLst>
                                      </p:cBhvr>
                                      <p:to>
                                        <p:strVal val="true"/>
                                      </p:to>
                                    </p:set>
                                  </p:childTnLst>
                                </p:cTn>
                              </p:par>
                              <p:par>
                                <p:cTn id="72" presetID="1" presetClass="emph" presetSubtype="2" fill="hold" nodeType="withEffect">
                                  <p:stCondLst>
                                    <p:cond delay="0"/>
                                  </p:stCondLst>
                                  <p:childTnLst>
                                    <p:animClr clrSpc="rgb" dir="cw">
                                      <p:cBhvr>
                                        <p:cTn id="73" dur="500" fill="hold"/>
                                        <p:tgtEl>
                                          <p:spTgt spid="34840"/>
                                        </p:tgtEl>
                                        <p:attrNameLst>
                                          <p:attrName>fillcolor</p:attrName>
                                        </p:attrNameLst>
                                      </p:cBhvr>
                                      <p:to>
                                        <a:srgbClr val="FF0101"/>
                                      </p:to>
                                    </p:animClr>
                                    <p:set>
                                      <p:cBhvr>
                                        <p:cTn id="74" dur="500" fill="hold"/>
                                        <p:tgtEl>
                                          <p:spTgt spid="34840"/>
                                        </p:tgtEl>
                                        <p:attrNameLst>
                                          <p:attrName>fill.type</p:attrName>
                                        </p:attrNameLst>
                                      </p:cBhvr>
                                      <p:to>
                                        <p:strVal val="solid"/>
                                      </p:to>
                                    </p:set>
                                    <p:set>
                                      <p:cBhvr>
                                        <p:cTn id="75" dur="500" fill="hold"/>
                                        <p:tgtEl>
                                          <p:spTgt spid="34840"/>
                                        </p:tgtEl>
                                        <p:attrNameLst>
                                          <p:attrName>fill.on</p:attrName>
                                        </p:attrNameLst>
                                      </p:cBhvr>
                                      <p:to>
                                        <p:strVal val="true"/>
                                      </p:to>
                                    </p:set>
                                  </p:childTnLst>
                                </p:cTn>
                              </p:par>
                              <p:par>
                                <p:cTn id="76" presetID="7" presetClass="emph" presetSubtype="2" fill="hold" nodeType="withEffect">
                                  <p:stCondLst>
                                    <p:cond delay="0"/>
                                  </p:stCondLst>
                                  <p:childTnLst>
                                    <p:animClr clrSpc="rgb" dir="cw">
                                      <p:cBhvr>
                                        <p:cTn id="77" dur="500" fill="hold"/>
                                        <p:tgtEl>
                                          <p:spTgt spid="34844"/>
                                        </p:tgtEl>
                                        <p:attrNameLst>
                                          <p:attrName>stroke.color</p:attrName>
                                        </p:attrNameLst>
                                      </p:cBhvr>
                                      <p:to>
                                        <a:srgbClr val="3366FF"/>
                                      </p:to>
                                    </p:animClr>
                                    <p:set>
                                      <p:cBhvr>
                                        <p:cTn id="78" dur="500" fill="hold"/>
                                        <p:tgtEl>
                                          <p:spTgt spid="34844"/>
                                        </p:tgtEl>
                                        <p:attrNameLst>
                                          <p:attrName>stroke.on</p:attrName>
                                        </p:attrNameLst>
                                      </p:cBhvr>
                                      <p:to>
                                        <p:strVal val="true"/>
                                      </p:to>
                                    </p:set>
                                  </p:childTnLst>
                                </p:cTn>
                              </p:par>
                              <p:par>
                                <p:cTn id="79" presetID="7" presetClass="emph" presetSubtype="2" fill="hold" nodeType="withEffect">
                                  <p:stCondLst>
                                    <p:cond delay="0"/>
                                  </p:stCondLst>
                                  <p:childTnLst>
                                    <p:animClr clrSpc="rgb" dir="cw">
                                      <p:cBhvr>
                                        <p:cTn id="80" dur="500" fill="hold"/>
                                        <p:tgtEl>
                                          <p:spTgt spid="34845"/>
                                        </p:tgtEl>
                                        <p:attrNameLst>
                                          <p:attrName>stroke.color</p:attrName>
                                        </p:attrNameLst>
                                      </p:cBhvr>
                                      <p:to>
                                        <a:srgbClr val="3366FF"/>
                                      </p:to>
                                    </p:animClr>
                                    <p:set>
                                      <p:cBhvr>
                                        <p:cTn id="81" dur="500" fill="hold"/>
                                        <p:tgtEl>
                                          <p:spTgt spid="34845"/>
                                        </p:tgtEl>
                                        <p:attrNameLst>
                                          <p:attrName>stroke.on</p:attrName>
                                        </p:attrNameLst>
                                      </p:cBhvr>
                                      <p:to>
                                        <p:strVal val="true"/>
                                      </p:to>
                                    </p:set>
                                  </p:childTnLst>
                                </p:cTn>
                              </p:par>
                              <p:par>
                                <p:cTn id="82" presetID="7" presetClass="emph" presetSubtype="2" fill="hold" nodeType="withEffect">
                                  <p:stCondLst>
                                    <p:cond delay="0"/>
                                  </p:stCondLst>
                                  <p:childTnLst>
                                    <p:animClr clrSpc="rgb" dir="cw">
                                      <p:cBhvr>
                                        <p:cTn id="83" dur="500" fill="hold"/>
                                        <p:tgtEl>
                                          <p:spTgt spid="34846"/>
                                        </p:tgtEl>
                                        <p:attrNameLst>
                                          <p:attrName>stroke.color</p:attrName>
                                        </p:attrNameLst>
                                      </p:cBhvr>
                                      <p:to>
                                        <a:srgbClr val="3366FF"/>
                                      </p:to>
                                    </p:animClr>
                                    <p:set>
                                      <p:cBhvr>
                                        <p:cTn id="84" dur="500" fill="hold"/>
                                        <p:tgtEl>
                                          <p:spTgt spid="34846"/>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4" grpId="0"/>
      <p:bldP spid="34825" grpId="0"/>
      <p:bldP spid="34826" grpId="0"/>
      <p:bldP spid="34827" grpId="0"/>
      <p:bldP spid="34844" grpId="0" animBg="1"/>
      <p:bldP spid="34845" grpId="0" animBg="1"/>
      <p:bldP spid="34846" grpId="0" animBg="1"/>
      <p:bldP spid="34836" grpId="0" animBg="1"/>
      <p:bldP spid="34837" grpId="0" animBg="1"/>
      <p:bldP spid="34839" grpId="0" animBg="1"/>
      <p:bldP spid="3484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Input</a:t>
            </a:r>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2" cstate="print"/>
          <a:srcRect t="3704"/>
          <a:stretch/>
        </p:blipFill>
        <p:spPr bwMode="auto">
          <a:xfrm>
            <a:off x="3500682" y="1828800"/>
            <a:ext cx="5190636" cy="3962400"/>
          </a:xfrm>
          <a:prstGeom prst="rect">
            <a:avLst/>
          </a:prstGeom>
          <a:noFill/>
          <a:ln w="9525">
            <a:noFill/>
            <a:miter lim="800000"/>
            <a:headEnd/>
            <a:tailEnd/>
          </a:ln>
        </p:spPr>
      </p:pic>
    </p:spTree>
    <p:extLst>
      <p:ext uri="{BB962C8B-B14F-4D97-AF65-F5344CB8AC3E}">
        <p14:creationId xmlns:p14="http://schemas.microsoft.com/office/powerpoint/2010/main" val="35582211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t>Structure from motion</a:t>
            </a:r>
          </a:p>
        </p:txBody>
      </p:sp>
      <p:sp>
        <p:nvSpPr>
          <p:cNvPr id="21507" name="Rectangle 3"/>
          <p:cNvSpPr>
            <a:spLocks noChangeArrowheads="1"/>
          </p:cNvSpPr>
          <p:nvPr/>
        </p:nvSpPr>
        <p:spPr bwMode="auto">
          <a:xfrm>
            <a:off x="5837238" y="2362200"/>
            <a:ext cx="1219200" cy="1219200"/>
          </a:xfrm>
          <a:prstGeom prst="rect">
            <a:avLst/>
          </a:prstGeom>
          <a:solidFill>
            <a:srgbClr val="DDEEFF"/>
          </a:solidFill>
          <a:ln w="9525">
            <a:miter lim="800000"/>
            <a:headEnd/>
            <a:tailEnd/>
          </a:ln>
          <a:scene3d>
            <a:camera prst="legacyObliqueTopRight">
              <a:rot lat="0" lon="18300000" rev="0"/>
            </a:camera>
            <a:lightRig rig="legacyFlat3" dir="b"/>
          </a:scene3d>
          <a:sp3d extrusionH="17002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123908" name="AutoShape 4"/>
          <p:cNvSpPr>
            <a:spLocks noChangeArrowheads="1"/>
          </p:cNvSpPr>
          <p:nvPr/>
        </p:nvSpPr>
        <p:spPr bwMode="auto">
          <a:xfrm rot="5400000">
            <a:off x="2391569" y="3709194"/>
            <a:ext cx="1981200" cy="1725612"/>
          </a:xfrm>
          <a:prstGeom prst="parallelogram">
            <a:avLst>
              <a:gd name="adj" fmla="val 28703"/>
            </a:avLst>
          </a:prstGeom>
          <a:noFill/>
          <a:ln w="28575">
            <a:solidFill>
              <a:schemeClr val="tx1"/>
            </a:solidFill>
            <a:miter lim="800000"/>
            <a:headEnd/>
            <a:tailEnd/>
          </a:ln>
        </p:spPr>
        <p:txBody>
          <a:bodyPr wrap="none" anchor="ctr"/>
          <a:lstStyle/>
          <a:p>
            <a:endParaRPr lang="en-US">
              <a:latin typeface="Calibri" pitchFamily="34" charset="0"/>
            </a:endParaRPr>
          </a:p>
        </p:txBody>
      </p:sp>
      <p:sp>
        <p:nvSpPr>
          <p:cNvPr id="123910" name="Rectangle 6"/>
          <p:cNvSpPr>
            <a:spLocks noChangeArrowheads="1"/>
          </p:cNvSpPr>
          <p:nvPr/>
        </p:nvSpPr>
        <p:spPr bwMode="auto">
          <a:xfrm>
            <a:off x="3541714" y="4284664"/>
            <a:ext cx="574675" cy="574675"/>
          </a:xfrm>
          <a:prstGeom prst="rect">
            <a:avLst/>
          </a:prstGeom>
          <a:solidFill>
            <a:srgbClr val="DDEEFF"/>
          </a:solidFill>
          <a:ln w="9525">
            <a:miter lim="800000"/>
            <a:headEnd/>
            <a:tailEnd/>
          </a:ln>
          <a:scene3d>
            <a:camera prst="legacyObliqueTopRight">
              <a:rot lat="0" lon="16499997" rev="0"/>
            </a:camera>
            <a:lightRig rig="legacyFlat3" dir="b"/>
          </a:scene3d>
          <a:sp3d extrusionH="6842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123909" name="AutoShape 5"/>
          <p:cNvSpPr>
            <a:spLocks noChangeArrowheads="1"/>
          </p:cNvSpPr>
          <p:nvPr/>
        </p:nvSpPr>
        <p:spPr bwMode="auto">
          <a:xfrm rot="16200000" flipH="1">
            <a:off x="7574757" y="3901282"/>
            <a:ext cx="1981200" cy="1725613"/>
          </a:xfrm>
          <a:prstGeom prst="parallelogram">
            <a:avLst>
              <a:gd name="adj" fmla="val 28703"/>
            </a:avLst>
          </a:prstGeom>
          <a:noFill/>
          <a:ln w="28575">
            <a:solidFill>
              <a:schemeClr val="tx1"/>
            </a:solidFill>
            <a:miter lim="800000"/>
            <a:headEnd/>
            <a:tailEnd/>
          </a:ln>
        </p:spPr>
        <p:txBody>
          <a:bodyPr wrap="none" anchor="ctr"/>
          <a:lstStyle/>
          <a:p>
            <a:endParaRPr lang="en-US">
              <a:latin typeface="Calibri" pitchFamily="34" charset="0"/>
            </a:endParaRPr>
          </a:p>
        </p:txBody>
      </p:sp>
      <p:sp>
        <p:nvSpPr>
          <p:cNvPr id="123911" name="Rectangle 7"/>
          <p:cNvSpPr>
            <a:spLocks noChangeArrowheads="1"/>
          </p:cNvSpPr>
          <p:nvPr/>
        </p:nvSpPr>
        <p:spPr bwMode="auto">
          <a:xfrm>
            <a:off x="8405814" y="4540251"/>
            <a:ext cx="574675" cy="574675"/>
          </a:xfrm>
          <a:prstGeom prst="rect">
            <a:avLst/>
          </a:prstGeom>
          <a:solidFill>
            <a:srgbClr val="DDEEFF"/>
          </a:solidFill>
          <a:ln w="9525">
            <a:miter lim="800000"/>
            <a:headEnd/>
            <a:tailEnd/>
          </a:ln>
          <a:scene3d>
            <a:camera prst="legacyObliqueTopRight">
              <a:rot lat="0" lon="19199998" rev="0"/>
            </a:camera>
            <a:lightRig rig="legacyFlat3" dir="b"/>
          </a:scene3d>
          <a:sp3d extrusionH="8874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123915" name="Rectangle 11"/>
          <p:cNvSpPr>
            <a:spLocks noChangeArrowheads="1"/>
          </p:cNvSpPr>
          <p:nvPr/>
        </p:nvSpPr>
        <p:spPr bwMode="auto">
          <a:xfrm>
            <a:off x="5087938" y="4343401"/>
            <a:ext cx="2044700" cy="1470025"/>
          </a:xfrm>
          <a:prstGeom prst="rect">
            <a:avLst/>
          </a:prstGeom>
          <a:noFill/>
          <a:ln w="28575">
            <a:solidFill>
              <a:schemeClr val="tx1"/>
            </a:solidFill>
            <a:miter lim="800000"/>
            <a:headEnd/>
            <a:tailEnd/>
          </a:ln>
        </p:spPr>
        <p:txBody>
          <a:bodyPr wrap="none" anchor="ctr"/>
          <a:lstStyle/>
          <a:p>
            <a:endParaRPr lang="en-US">
              <a:latin typeface="Calibri" pitchFamily="34" charset="0"/>
            </a:endParaRPr>
          </a:p>
        </p:txBody>
      </p:sp>
      <p:sp>
        <p:nvSpPr>
          <p:cNvPr id="123917" name="Rectangle 13"/>
          <p:cNvSpPr>
            <a:spLocks noChangeArrowheads="1"/>
          </p:cNvSpPr>
          <p:nvPr/>
        </p:nvSpPr>
        <p:spPr bwMode="auto">
          <a:xfrm>
            <a:off x="5983289" y="4854576"/>
            <a:ext cx="574675" cy="574675"/>
          </a:xfrm>
          <a:prstGeom prst="rect">
            <a:avLst/>
          </a:prstGeom>
          <a:solidFill>
            <a:srgbClr val="DDEEFF"/>
          </a:solidFill>
          <a:ln w="9525">
            <a:miter lim="800000"/>
            <a:headEnd/>
            <a:tailEnd/>
          </a:ln>
          <a:scene3d>
            <a:camera prst="legacyObliqueTopRight">
              <a:rot lat="0" lon="18300000" rev="0"/>
            </a:camera>
            <a:lightRig rig="legacyFlat3" dir="b"/>
          </a:scene3d>
          <a:sp3d extrusionH="7858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123937" name="Line 33"/>
          <p:cNvSpPr>
            <a:spLocks noChangeShapeType="1"/>
          </p:cNvSpPr>
          <p:nvPr/>
        </p:nvSpPr>
        <p:spPr bwMode="auto">
          <a:xfrm flipH="1">
            <a:off x="1985963" y="3581400"/>
            <a:ext cx="533400" cy="2057400"/>
          </a:xfrm>
          <a:prstGeom prst="line">
            <a:avLst/>
          </a:prstGeom>
          <a:noFill/>
          <a:ln w="9525">
            <a:solidFill>
              <a:schemeClr val="tx1"/>
            </a:solidFill>
            <a:round/>
            <a:headEnd/>
            <a:tailEnd/>
          </a:ln>
        </p:spPr>
        <p:txBody>
          <a:bodyPr/>
          <a:lstStyle/>
          <a:p>
            <a:endParaRPr lang="en-US"/>
          </a:p>
        </p:txBody>
      </p:sp>
      <p:sp>
        <p:nvSpPr>
          <p:cNvPr id="123938" name="Line 34"/>
          <p:cNvSpPr>
            <a:spLocks noChangeShapeType="1"/>
          </p:cNvSpPr>
          <p:nvPr/>
        </p:nvSpPr>
        <p:spPr bwMode="auto">
          <a:xfrm flipH="1">
            <a:off x="1985963" y="5029200"/>
            <a:ext cx="533400" cy="609600"/>
          </a:xfrm>
          <a:prstGeom prst="line">
            <a:avLst/>
          </a:prstGeom>
          <a:noFill/>
          <a:ln w="9525">
            <a:solidFill>
              <a:schemeClr val="tx1"/>
            </a:solidFill>
            <a:round/>
            <a:headEnd/>
            <a:tailEnd/>
          </a:ln>
        </p:spPr>
        <p:txBody>
          <a:bodyPr/>
          <a:lstStyle/>
          <a:p>
            <a:endParaRPr lang="en-US"/>
          </a:p>
        </p:txBody>
      </p:sp>
      <p:sp>
        <p:nvSpPr>
          <p:cNvPr id="123939" name="Line 35"/>
          <p:cNvSpPr>
            <a:spLocks noChangeShapeType="1"/>
          </p:cNvSpPr>
          <p:nvPr/>
        </p:nvSpPr>
        <p:spPr bwMode="auto">
          <a:xfrm flipH="1">
            <a:off x="1985964" y="4081464"/>
            <a:ext cx="2270125" cy="1557337"/>
          </a:xfrm>
          <a:prstGeom prst="line">
            <a:avLst/>
          </a:prstGeom>
          <a:noFill/>
          <a:ln w="9525">
            <a:solidFill>
              <a:schemeClr val="tx1"/>
            </a:solidFill>
            <a:round/>
            <a:headEnd/>
            <a:tailEnd/>
          </a:ln>
        </p:spPr>
        <p:txBody>
          <a:bodyPr/>
          <a:lstStyle/>
          <a:p>
            <a:endParaRPr lang="en-US"/>
          </a:p>
        </p:txBody>
      </p:sp>
      <p:sp>
        <p:nvSpPr>
          <p:cNvPr id="123941" name="Line 37"/>
          <p:cNvSpPr>
            <a:spLocks noChangeShapeType="1"/>
          </p:cNvSpPr>
          <p:nvPr/>
        </p:nvSpPr>
        <p:spPr bwMode="auto">
          <a:xfrm flipH="1">
            <a:off x="1985963" y="5562600"/>
            <a:ext cx="2209800" cy="76200"/>
          </a:xfrm>
          <a:prstGeom prst="line">
            <a:avLst/>
          </a:prstGeom>
          <a:noFill/>
          <a:ln w="9525">
            <a:solidFill>
              <a:schemeClr val="tx1"/>
            </a:solidFill>
            <a:round/>
            <a:headEnd/>
            <a:tailEnd/>
          </a:ln>
        </p:spPr>
        <p:txBody>
          <a:bodyPr/>
          <a:lstStyle/>
          <a:p>
            <a:endParaRPr lang="en-US"/>
          </a:p>
        </p:txBody>
      </p:sp>
      <p:sp>
        <p:nvSpPr>
          <p:cNvPr id="123942" name="Line 38"/>
          <p:cNvSpPr>
            <a:spLocks noChangeShapeType="1"/>
          </p:cNvSpPr>
          <p:nvPr/>
        </p:nvSpPr>
        <p:spPr bwMode="auto">
          <a:xfrm>
            <a:off x="5075238" y="4346576"/>
            <a:ext cx="990600" cy="2130425"/>
          </a:xfrm>
          <a:prstGeom prst="line">
            <a:avLst/>
          </a:prstGeom>
          <a:noFill/>
          <a:ln w="9525">
            <a:solidFill>
              <a:schemeClr val="tx1"/>
            </a:solidFill>
            <a:round/>
            <a:headEnd/>
            <a:tailEnd/>
          </a:ln>
        </p:spPr>
        <p:txBody>
          <a:bodyPr/>
          <a:lstStyle/>
          <a:p>
            <a:endParaRPr lang="en-US"/>
          </a:p>
        </p:txBody>
      </p:sp>
      <p:sp>
        <p:nvSpPr>
          <p:cNvPr id="123944" name="Line 40"/>
          <p:cNvSpPr>
            <a:spLocks noChangeShapeType="1"/>
          </p:cNvSpPr>
          <p:nvPr/>
        </p:nvSpPr>
        <p:spPr bwMode="auto">
          <a:xfrm flipH="1">
            <a:off x="6065838" y="4365626"/>
            <a:ext cx="1066800" cy="2111375"/>
          </a:xfrm>
          <a:prstGeom prst="line">
            <a:avLst/>
          </a:prstGeom>
          <a:noFill/>
          <a:ln w="9525">
            <a:solidFill>
              <a:schemeClr val="tx1"/>
            </a:solidFill>
            <a:round/>
            <a:headEnd/>
            <a:tailEnd/>
          </a:ln>
        </p:spPr>
        <p:txBody>
          <a:bodyPr/>
          <a:lstStyle/>
          <a:p>
            <a:endParaRPr lang="en-US"/>
          </a:p>
        </p:txBody>
      </p:sp>
      <p:sp>
        <p:nvSpPr>
          <p:cNvPr id="123945" name="Line 41"/>
          <p:cNvSpPr>
            <a:spLocks noChangeShapeType="1"/>
          </p:cNvSpPr>
          <p:nvPr/>
        </p:nvSpPr>
        <p:spPr bwMode="auto">
          <a:xfrm>
            <a:off x="5075238" y="5813426"/>
            <a:ext cx="990600" cy="663575"/>
          </a:xfrm>
          <a:prstGeom prst="line">
            <a:avLst/>
          </a:prstGeom>
          <a:noFill/>
          <a:ln w="9525">
            <a:solidFill>
              <a:schemeClr val="tx1"/>
            </a:solidFill>
            <a:round/>
            <a:headEnd/>
            <a:tailEnd/>
          </a:ln>
        </p:spPr>
        <p:txBody>
          <a:bodyPr/>
          <a:lstStyle/>
          <a:p>
            <a:endParaRPr lang="en-US"/>
          </a:p>
        </p:txBody>
      </p:sp>
      <p:sp>
        <p:nvSpPr>
          <p:cNvPr id="123947" name="Line 43"/>
          <p:cNvSpPr>
            <a:spLocks noChangeShapeType="1"/>
          </p:cNvSpPr>
          <p:nvPr/>
        </p:nvSpPr>
        <p:spPr bwMode="auto">
          <a:xfrm flipH="1">
            <a:off x="6065838" y="5813426"/>
            <a:ext cx="1066800" cy="663575"/>
          </a:xfrm>
          <a:prstGeom prst="line">
            <a:avLst/>
          </a:prstGeom>
          <a:noFill/>
          <a:ln w="9525">
            <a:solidFill>
              <a:schemeClr val="tx1"/>
            </a:solidFill>
            <a:round/>
            <a:headEnd/>
            <a:tailEnd/>
          </a:ln>
        </p:spPr>
        <p:txBody>
          <a:bodyPr/>
          <a:lstStyle/>
          <a:p>
            <a:endParaRPr lang="en-US"/>
          </a:p>
        </p:txBody>
      </p:sp>
      <p:sp>
        <p:nvSpPr>
          <p:cNvPr id="123948" name="Line 44"/>
          <p:cNvSpPr>
            <a:spLocks noChangeShapeType="1"/>
          </p:cNvSpPr>
          <p:nvPr/>
        </p:nvSpPr>
        <p:spPr bwMode="auto">
          <a:xfrm>
            <a:off x="7688263" y="4273550"/>
            <a:ext cx="2197100" cy="1328738"/>
          </a:xfrm>
          <a:prstGeom prst="line">
            <a:avLst/>
          </a:prstGeom>
          <a:noFill/>
          <a:ln w="9525">
            <a:solidFill>
              <a:schemeClr val="tx1"/>
            </a:solidFill>
            <a:round/>
            <a:headEnd/>
            <a:tailEnd/>
          </a:ln>
        </p:spPr>
        <p:txBody>
          <a:bodyPr/>
          <a:lstStyle/>
          <a:p>
            <a:endParaRPr lang="en-US"/>
          </a:p>
        </p:txBody>
      </p:sp>
      <p:sp>
        <p:nvSpPr>
          <p:cNvPr id="123949" name="Line 45"/>
          <p:cNvSpPr>
            <a:spLocks noChangeShapeType="1"/>
          </p:cNvSpPr>
          <p:nvPr/>
        </p:nvSpPr>
        <p:spPr bwMode="auto">
          <a:xfrm flipV="1">
            <a:off x="7675563" y="5602288"/>
            <a:ext cx="2209800" cy="152400"/>
          </a:xfrm>
          <a:prstGeom prst="line">
            <a:avLst/>
          </a:prstGeom>
          <a:noFill/>
          <a:ln w="9525">
            <a:solidFill>
              <a:schemeClr val="tx1"/>
            </a:solidFill>
            <a:round/>
            <a:headEnd/>
            <a:tailEnd/>
          </a:ln>
        </p:spPr>
        <p:txBody>
          <a:bodyPr/>
          <a:lstStyle/>
          <a:p>
            <a:endParaRPr lang="en-US"/>
          </a:p>
        </p:txBody>
      </p:sp>
      <p:sp>
        <p:nvSpPr>
          <p:cNvPr id="123950" name="Line 46"/>
          <p:cNvSpPr>
            <a:spLocks noChangeShapeType="1"/>
          </p:cNvSpPr>
          <p:nvPr/>
        </p:nvSpPr>
        <p:spPr bwMode="auto">
          <a:xfrm>
            <a:off x="9428163" y="5221288"/>
            <a:ext cx="457200" cy="381000"/>
          </a:xfrm>
          <a:prstGeom prst="line">
            <a:avLst/>
          </a:prstGeom>
          <a:noFill/>
          <a:ln w="9525">
            <a:solidFill>
              <a:schemeClr val="tx1"/>
            </a:solidFill>
            <a:round/>
            <a:headEnd/>
            <a:tailEnd/>
          </a:ln>
        </p:spPr>
        <p:txBody>
          <a:bodyPr/>
          <a:lstStyle/>
          <a:p>
            <a:endParaRPr lang="en-US"/>
          </a:p>
        </p:txBody>
      </p:sp>
      <p:sp>
        <p:nvSpPr>
          <p:cNvPr id="123951" name="Line 47"/>
          <p:cNvSpPr>
            <a:spLocks noChangeShapeType="1"/>
          </p:cNvSpPr>
          <p:nvPr/>
        </p:nvSpPr>
        <p:spPr bwMode="auto">
          <a:xfrm>
            <a:off x="9428163" y="3773488"/>
            <a:ext cx="457200" cy="1828800"/>
          </a:xfrm>
          <a:prstGeom prst="line">
            <a:avLst/>
          </a:prstGeom>
          <a:noFill/>
          <a:ln w="9525">
            <a:solidFill>
              <a:schemeClr val="tx1"/>
            </a:solidFill>
            <a:round/>
            <a:headEnd/>
            <a:tailEnd/>
          </a:ln>
        </p:spPr>
        <p:txBody>
          <a:bodyPr/>
          <a:lstStyle/>
          <a:p>
            <a:endParaRPr lang="en-US"/>
          </a:p>
        </p:txBody>
      </p:sp>
      <p:sp>
        <p:nvSpPr>
          <p:cNvPr id="123955" name="Text Box 51"/>
          <p:cNvSpPr txBox="1">
            <a:spLocks noChangeArrowheads="1"/>
          </p:cNvSpPr>
          <p:nvPr/>
        </p:nvSpPr>
        <p:spPr bwMode="auto">
          <a:xfrm>
            <a:off x="2219326" y="5618163"/>
            <a:ext cx="1074397" cy="369332"/>
          </a:xfrm>
          <a:prstGeom prst="rect">
            <a:avLst/>
          </a:prstGeom>
          <a:noFill/>
          <a:ln w="9525">
            <a:noFill/>
            <a:miter lim="800000"/>
            <a:headEnd/>
            <a:tailEnd/>
          </a:ln>
        </p:spPr>
        <p:txBody>
          <a:bodyPr wrap="none">
            <a:spAutoFit/>
          </a:bodyPr>
          <a:lstStyle/>
          <a:p>
            <a:r>
              <a:rPr lang="en-US">
                <a:latin typeface="Calibri" pitchFamily="34" charset="0"/>
              </a:rPr>
              <a:t>Camera 1</a:t>
            </a:r>
          </a:p>
        </p:txBody>
      </p:sp>
      <p:sp>
        <p:nvSpPr>
          <p:cNvPr id="123956" name="Text Box 52"/>
          <p:cNvSpPr txBox="1">
            <a:spLocks noChangeArrowheads="1"/>
          </p:cNvSpPr>
          <p:nvPr/>
        </p:nvSpPr>
        <p:spPr bwMode="auto">
          <a:xfrm>
            <a:off x="4371976" y="6040438"/>
            <a:ext cx="1074397" cy="369332"/>
          </a:xfrm>
          <a:prstGeom prst="rect">
            <a:avLst/>
          </a:prstGeom>
          <a:noFill/>
          <a:ln w="9525">
            <a:noFill/>
            <a:miter lim="800000"/>
            <a:headEnd/>
            <a:tailEnd/>
          </a:ln>
        </p:spPr>
        <p:txBody>
          <a:bodyPr wrap="none">
            <a:spAutoFit/>
          </a:bodyPr>
          <a:lstStyle/>
          <a:p>
            <a:r>
              <a:rPr lang="en-US">
                <a:latin typeface="Calibri" pitchFamily="34" charset="0"/>
              </a:rPr>
              <a:t>Camera 2</a:t>
            </a:r>
          </a:p>
        </p:txBody>
      </p:sp>
      <p:sp>
        <p:nvSpPr>
          <p:cNvPr id="123957" name="Text Box 53"/>
          <p:cNvSpPr txBox="1">
            <a:spLocks noChangeArrowheads="1"/>
          </p:cNvSpPr>
          <p:nvPr/>
        </p:nvSpPr>
        <p:spPr bwMode="auto">
          <a:xfrm>
            <a:off x="8805864" y="5618163"/>
            <a:ext cx="1074397" cy="369332"/>
          </a:xfrm>
          <a:prstGeom prst="rect">
            <a:avLst/>
          </a:prstGeom>
          <a:noFill/>
          <a:ln w="9525">
            <a:noFill/>
            <a:miter lim="800000"/>
            <a:headEnd/>
            <a:tailEnd/>
          </a:ln>
        </p:spPr>
        <p:txBody>
          <a:bodyPr wrap="none">
            <a:spAutoFit/>
          </a:bodyPr>
          <a:lstStyle/>
          <a:p>
            <a:r>
              <a:rPr lang="en-US">
                <a:latin typeface="Calibri" pitchFamily="34" charset="0"/>
              </a:rPr>
              <a:t>Camera 3</a:t>
            </a:r>
          </a:p>
        </p:txBody>
      </p:sp>
      <p:grpSp>
        <p:nvGrpSpPr>
          <p:cNvPr id="2" name="Group 54"/>
          <p:cNvGrpSpPr>
            <a:grpSpLocks/>
          </p:cNvGrpSpPr>
          <p:nvPr/>
        </p:nvGrpSpPr>
        <p:grpSpPr bwMode="auto">
          <a:xfrm>
            <a:off x="2949576" y="4119564"/>
            <a:ext cx="1076325" cy="860425"/>
            <a:chOff x="831" y="2079"/>
            <a:chExt cx="822" cy="657"/>
          </a:xfrm>
        </p:grpSpPr>
        <p:sp>
          <p:nvSpPr>
            <p:cNvPr id="21571" name="Oval 55"/>
            <p:cNvSpPr>
              <a:spLocks noChangeArrowheads="1"/>
            </p:cNvSpPr>
            <p:nvPr/>
          </p:nvSpPr>
          <p:spPr bwMode="auto">
            <a:xfrm>
              <a:off x="840" y="2235"/>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21572"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21573" name="Oval 57"/>
            <p:cNvSpPr>
              <a:spLocks noChangeArrowheads="1"/>
            </p:cNvSpPr>
            <p:nvPr/>
          </p:nvSpPr>
          <p:spPr bwMode="auto">
            <a:xfrm>
              <a:off x="831" y="2652"/>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21574"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21575" name="Oval 59"/>
            <p:cNvSpPr>
              <a:spLocks noChangeArrowheads="1"/>
            </p:cNvSpPr>
            <p:nvPr/>
          </p:nvSpPr>
          <p:spPr bwMode="auto">
            <a:xfrm>
              <a:off x="1584" y="2523"/>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21576" name="Oval 60"/>
            <p:cNvSpPr>
              <a:spLocks noChangeArrowheads="1"/>
            </p:cNvSpPr>
            <p:nvPr/>
          </p:nvSpPr>
          <p:spPr bwMode="auto">
            <a:xfrm>
              <a:off x="1572" y="2115"/>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21577" name="Oval 61"/>
            <p:cNvSpPr>
              <a:spLocks noChangeArrowheads="1"/>
            </p:cNvSpPr>
            <p:nvPr/>
          </p:nvSpPr>
          <p:spPr bwMode="auto">
            <a:xfrm>
              <a:off x="1023" y="2079"/>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grpSp>
        <p:nvGrpSpPr>
          <p:cNvPr id="3" name="Group 62"/>
          <p:cNvGrpSpPr>
            <a:grpSpLocks/>
          </p:cNvGrpSpPr>
          <p:nvPr/>
        </p:nvGrpSpPr>
        <p:grpSpPr bwMode="auto">
          <a:xfrm>
            <a:off x="5492750" y="4591051"/>
            <a:ext cx="1073150" cy="950913"/>
            <a:chOff x="2412" y="2031"/>
            <a:chExt cx="837" cy="741"/>
          </a:xfrm>
        </p:grpSpPr>
        <p:sp>
          <p:nvSpPr>
            <p:cNvPr id="21564"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21565"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21566"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21567"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21568" name="Oval 6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21569" name="Oval 6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21570"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grpSp>
        <p:nvGrpSpPr>
          <p:cNvPr id="4" name="Group 70"/>
          <p:cNvGrpSpPr>
            <a:grpSpLocks/>
          </p:cNvGrpSpPr>
          <p:nvPr/>
        </p:nvGrpSpPr>
        <p:grpSpPr bwMode="auto">
          <a:xfrm>
            <a:off x="8034338" y="4197350"/>
            <a:ext cx="1003300" cy="1016000"/>
            <a:chOff x="4188" y="2004"/>
            <a:chExt cx="756" cy="765"/>
          </a:xfrm>
        </p:grpSpPr>
        <p:sp>
          <p:nvSpPr>
            <p:cNvPr id="21557" name="Oval 71"/>
            <p:cNvSpPr>
              <a:spLocks noChangeArrowheads="1"/>
            </p:cNvSpPr>
            <p:nvPr/>
          </p:nvSpPr>
          <p:spPr bwMode="auto">
            <a:xfrm>
              <a:off x="4191" y="2100"/>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21558"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21559" name="Oval 73"/>
            <p:cNvSpPr>
              <a:spLocks noChangeArrowheads="1"/>
            </p:cNvSpPr>
            <p:nvPr/>
          </p:nvSpPr>
          <p:spPr bwMode="auto">
            <a:xfrm>
              <a:off x="4188" y="2523"/>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21560" name="Oval 74"/>
            <p:cNvSpPr>
              <a:spLocks noChangeArrowheads="1"/>
            </p:cNvSpPr>
            <p:nvPr/>
          </p:nvSpPr>
          <p:spPr bwMode="auto">
            <a:xfrm>
              <a:off x="4428" y="2700"/>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21561" name="Oval 75"/>
            <p:cNvSpPr>
              <a:spLocks noChangeArrowheads="1"/>
            </p:cNvSpPr>
            <p:nvPr/>
          </p:nvSpPr>
          <p:spPr bwMode="auto">
            <a:xfrm>
              <a:off x="4875" y="2592"/>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21562" name="Oval 76"/>
            <p:cNvSpPr>
              <a:spLocks noChangeArrowheads="1"/>
            </p:cNvSpPr>
            <p:nvPr/>
          </p:nvSpPr>
          <p:spPr bwMode="auto">
            <a:xfrm>
              <a:off x="4848" y="2175"/>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21563" name="Oval 77"/>
            <p:cNvSpPr>
              <a:spLocks noChangeArrowheads="1"/>
            </p:cNvSpPr>
            <p:nvPr/>
          </p:nvSpPr>
          <p:spPr bwMode="auto">
            <a:xfrm>
              <a:off x="4635" y="2004"/>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sp>
        <p:nvSpPr>
          <p:cNvPr id="123990" name="Text Box 86"/>
          <p:cNvSpPr txBox="1">
            <a:spLocks noChangeArrowheads="1"/>
          </p:cNvSpPr>
          <p:nvPr/>
        </p:nvSpPr>
        <p:spPr bwMode="auto">
          <a:xfrm>
            <a:off x="2316164" y="5829301"/>
            <a:ext cx="898525" cy="519113"/>
          </a:xfrm>
          <a:prstGeom prst="rect">
            <a:avLst/>
          </a:prstGeom>
          <a:noFill/>
          <a:ln w="9525">
            <a:noFill/>
            <a:miter lim="800000"/>
            <a:headEnd/>
            <a:tailEnd/>
          </a:ln>
        </p:spPr>
        <p:txBody>
          <a:bodyPr>
            <a:spAutoFit/>
          </a:bodyPr>
          <a:lstStyle/>
          <a:p>
            <a:r>
              <a:rPr lang="en-US" sz="2800" i="1">
                <a:latin typeface="Times New Roman" pitchFamily="18" charset="0"/>
              </a:rPr>
              <a:t>R</a:t>
            </a:r>
            <a:r>
              <a:rPr lang="en-US" sz="2800" baseline="-25000">
                <a:latin typeface="Times New Roman" pitchFamily="18" charset="0"/>
              </a:rPr>
              <a:t>1</a:t>
            </a:r>
            <a:r>
              <a:rPr lang="en-US" sz="2800" i="1">
                <a:latin typeface="Times New Roman" pitchFamily="18" charset="0"/>
              </a:rPr>
              <a:t>,t</a:t>
            </a:r>
            <a:r>
              <a:rPr lang="en-US" sz="2800" baseline="-25000">
                <a:latin typeface="Times New Roman" pitchFamily="18" charset="0"/>
              </a:rPr>
              <a:t>1</a:t>
            </a:r>
          </a:p>
        </p:txBody>
      </p:sp>
      <p:sp>
        <p:nvSpPr>
          <p:cNvPr id="123991" name="Text Box 87"/>
          <p:cNvSpPr txBox="1">
            <a:spLocks noChangeArrowheads="1"/>
          </p:cNvSpPr>
          <p:nvPr/>
        </p:nvSpPr>
        <p:spPr bwMode="auto">
          <a:xfrm>
            <a:off x="4510089" y="6251576"/>
            <a:ext cx="898525" cy="519113"/>
          </a:xfrm>
          <a:prstGeom prst="rect">
            <a:avLst/>
          </a:prstGeom>
          <a:noFill/>
          <a:ln w="9525">
            <a:noFill/>
            <a:miter lim="800000"/>
            <a:headEnd/>
            <a:tailEnd/>
          </a:ln>
        </p:spPr>
        <p:txBody>
          <a:bodyPr>
            <a:spAutoFit/>
          </a:bodyPr>
          <a:lstStyle/>
          <a:p>
            <a:r>
              <a:rPr lang="en-US" sz="2800" i="1">
                <a:latin typeface="Times New Roman" pitchFamily="18" charset="0"/>
              </a:rPr>
              <a:t>R</a:t>
            </a:r>
            <a:r>
              <a:rPr lang="en-US" sz="2800" baseline="-25000">
                <a:latin typeface="Times New Roman" pitchFamily="18" charset="0"/>
              </a:rPr>
              <a:t>2</a:t>
            </a:r>
            <a:r>
              <a:rPr lang="en-US" sz="2800" i="1">
                <a:latin typeface="Times New Roman" pitchFamily="18" charset="0"/>
              </a:rPr>
              <a:t>,t</a:t>
            </a:r>
            <a:r>
              <a:rPr lang="en-US" sz="2800" baseline="-25000">
                <a:latin typeface="Times New Roman" pitchFamily="18" charset="0"/>
              </a:rPr>
              <a:t>2</a:t>
            </a:r>
          </a:p>
        </p:txBody>
      </p:sp>
      <p:sp>
        <p:nvSpPr>
          <p:cNvPr id="123992" name="Text Box 88"/>
          <p:cNvSpPr txBox="1">
            <a:spLocks noChangeArrowheads="1"/>
          </p:cNvSpPr>
          <p:nvPr/>
        </p:nvSpPr>
        <p:spPr bwMode="auto">
          <a:xfrm>
            <a:off x="9028114" y="5829301"/>
            <a:ext cx="898525" cy="519113"/>
          </a:xfrm>
          <a:prstGeom prst="rect">
            <a:avLst/>
          </a:prstGeom>
          <a:noFill/>
          <a:ln w="9525">
            <a:noFill/>
            <a:miter lim="800000"/>
            <a:headEnd/>
            <a:tailEnd/>
          </a:ln>
        </p:spPr>
        <p:txBody>
          <a:bodyPr>
            <a:spAutoFit/>
          </a:bodyPr>
          <a:lstStyle/>
          <a:p>
            <a:r>
              <a:rPr lang="en-US" sz="2800" i="1">
                <a:latin typeface="Times New Roman" pitchFamily="18" charset="0"/>
              </a:rPr>
              <a:t>R</a:t>
            </a:r>
            <a:r>
              <a:rPr lang="en-US" sz="2800" baseline="-25000">
                <a:latin typeface="Times New Roman" pitchFamily="18" charset="0"/>
              </a:rPr>
              <a:t>3</a:t>
            </a:r>
            <a:r>
              <a:rPr lang="en-US" sz="2800" i="1">
                <a:latin typeface="Times New Roman" pitchFamily="18" charset="0"/>
              </a:rPr>
              <a:t>,t</a:t>
            </a:r>
            <a:r>
              <a:rPr lang="en-US" sz="2800" baseline="-25000">
                <a:latin typeface="Times New Roman" pitchFamily="18" charset="0"/>
              </a:rPr>
              <a:t>3</a:t>
            </a:r>
          </a:p>
        </p:txBody>
      </p:sp>
      <p:grpSp>
        <p:nvGrpSpPr>
          <p:cNvPr id="5" name="Group 97"/>
          <p:cNvGrpSpPr>
            <a:grpSpLocks/>
          </p:cNvGrpSpPr>
          <p:nvPr/>
        </p:nvGrpSpPr>
        <p:grpSpPr bwMode="auto">
          <a:xfrm>
            <a:off x="4329113" y="1355726"/>
            <a:ext cx="3338512" cy="2689225"/>
            <a:chOff x="1986" y="854"/>
            <a:chExt cx="2103" cy="1694"/>
          </a:xfrm>
        </p:grpSpPr>
        <p:sp>
          <p:nvSpPr>
            <p:cNvPr id="21550" name="Text Box 90"/>
            <p:cNvSpPr txBox="1">
              <a:spLocks noChangeArrowheads="1"/>
            </p:cNvSpPr>
            <p:nvPr/>
          </p:nvSpPr>
          <p:spPr bwMode="auto">
            <a:xfrm>
              <a:off x="2009" y="1170"/>
              <a:ext cx="338" cy="291"/>
            </a:xfrm>
            <a:prstGeom prst="rect">
              <a:avLst/>
            </a:prstGeom>
            <a:noFill/>
            <a:ln w="9525">
              <a:noFill/>
              <a:miter lim="800000"/>
              <a:headEnd/>
              <a:tailEnd/>
            </a:ln>
          </p:spPr>
          <p:txBody>
            <a:bodyPr>
              <a:spAutoFit/>
            </a:bodyPr>
            <a:lstStyle/>
            <a:p>
              <a:r>
                <a:rPr lang="en-US" sz="2400" i="1" dirty="0">
                  <a:latin typeface="Times New Roman" pitchFamily="18" charset="0"/>
                </a:rPr>
                <a:t>X</a:t>
              </a:r>
              <a:r>
                <a:rPr lang="en-US" sz="2400" baseline="-25000" dirty="0">
                  <a:latin typeface="Times New Roman" pitchFamily="18" charset="0"/>
                </a:rPr>
                <a:t>1</a:t>
              </a:r>
            </a:p>
          </p:txBody>
        </p:sp>
        <p:sp>
          <p:nvSpPr>
            <p:cNvPr id="21551" name="Text Box 91"/>
            <p:cNvSpPr txBox="1">
              <a:spLocks noChangeArrowheads="1"/>
            </p:cNvSpPr>
            <p:nvPr/>
          </p:nvSpPr>
          <p:spPr bwMode="auto">
            <a:xfrm>
              <a:off x="2686" y="854"/>
              <a:ext cx="338" cy="291"/>
            </a:xfrm>
            <a:prstGeom prst="rect">
              <a:avLst/>
            </a:prstGeom>
            <a:noFill/>
            <a:ln w="9525">
              <a:noFill/>
              <a:miter lim="800000"/>
              <a:headEnd/>
              <a:tailEnd/>
            </a:ln>
          </p:spPr>
          <p:txBody>
            <a:bodyPr>
              <a:spAutoFit/>
            </a:bodyPr>
            <a:lstStyle/>
            <a:p>
              <a:r>
                <a:rPr lang="en-US" sz="2400" i="1" dirty="0">
                  <a:latin typeface="Times New Roman" pitchFamily="18" charset="0"/>
                </a:rPr>
                <a:t>X</a:t>
              </a:r>
              <a:r>
                <a:rPr lang="en-US" sz="2400" baseline="-25000" dirty="0">
                  <a:latin typeface="Times New Roman" pitchFamily="18" charset="0"/>
                </a:rPr>
                <a:t>4</a:t>
              </a:r>
            </a:p>
          </p:txBody>
        </p:sp>
        <p:sp>
          <p:nvSpPr>
            <p:cNvPr id="21552" name="Text Box 92"/>
            <p:cNvSpPr txBox="1">
              <a:spLocks noChangeArrowheads="1"/>
            </p:cNvSpPr>
            <p:nvPr/>
          </p:nvSpPr>
          <p:spPr bwMode="auto">
            <a:xfrm>
              <a:off x="3703" y="1192"/>
              <a:ext cx="338" cy="291"/>
            </a:xfrm>
            <a:prstGeom prst="rect">
              <a:avLst/>
            </a:prstGeom>
            <a:noFill/>
            <a:ln w="9525">
              <a:noFill/>
              <a:miter lim="800000"/>
              <a:headEnd/>
              <a:tailEnd/>
            </a:ln>
          </p:spPr>
          <p:txBody>
            <a:bodyPr>
              <a:spAutoFit/>
            </a:bodyPr>
            <a:lstStyle/>
            <a:p>
              <a:r>
                <a:rPr lang="en-US" sz="2400" i="1" dirty="0">
                  <a:latin typeface="Times New Roman" pitchFamily="18" charset="0"/>
                </a:rPr>
                <a:t>X</a:t>
              </a:r>
              <a:r>
                <a:rPr lang="en-US" sz="2400" baseline="-25000" dirty="0">
                  <a:latin typeface="Times New Roman" pitchFamily="18" charset="0"/>
                </a:rPr>
                <a:t>3</a:t>
              </a:r>
            </a:p>
          </p:txBody>
        </p:sp>
        <p:sp>
          <p:nvSpPr>
            <p:cNvPr id="21553" name="Text Box 93"/>
            <p:cNvSpPr txBox="1">
              <a:spLocks noChangeArrowheads="1"/>
            </p:cNvSpPr>
            <p:nvPr/>
          </p:nvSpPr>
          <p:spPr bwMode="auto">
            <a:xfrm>
              <a:off x="3049" y="1509"/>
              <a:ext cx="338" cy="291"/>
            </a:xfrm>
            <a:prstGeom prst="rect">
              <a:avLst/>
            </a:prstGeom>
            <a:noFill/>
            <a:ln w="9525">
              <a:noFill/>
              <a:miter lim="800000"/>
              <a:headEnd/>
              <a:tailEnd/>
            </a:ln>
          </p:spPr>
          <p:txBody>
            <a:bodyPr>
              <a:spAutoFit/>
            </a:bodyPr>
            <a:lstStyle/>
            <a:p>
              <a:r>
                <a:rPr lang="en-US" sz="2400" i="1" dirty="0">
                  <a:latin typeface="Times New Roman" pitchFamily="18" charset="0"/>
                </a:rPr>
                <a:t>X</a:t>
              </a:r>
              <a:r>
                <a:rPr lang="en-US" sz="2400" baseline="-25000" dirty="0">
                  <a:latin typeface="Times New Roman" pitchFamily="18" charset="0"/>
                </a:rPr>
                <a:t>2</a:t>
              </a:r>
            </a:p>
          </p:txBody>
        </p:sp>
        <p:sp>
          <p:nvSpPr>
            <p:cNvPr id="21554" name="Text Box 94"/>
            <p:cNvSpPr txBox="1">
              <a:spLocks noChangeArrowheads="1"/>
            </p:cNvSpPr>
            <p:nvPr/>
          </p:nvSpPr>
          <p:spPr bwMode="auto">
            <a:xfrm>
              <a:off x="1986" y="1945"/>
              <a:ext cx="338" cy="291"/>
            </a:xfrm>
            <a:prstGeom prst="rect">
              <a:avLst/>
            </a:prstGeom>
            <a:noFill/>
            <a:ln w="9525">
              <a:noFill/>
              <a:miter lim="800000"/>
              <a:headEnd/>
              <a:tailEnd/>
            </a:ln>
          </p:spPr>
          <p:txBody>
            <a:bodyPr>
              <a:spAutoFit/>
            </a:bodyPr>
            <a:lstStyle/>
            <a:p>
              <a:r>
                <a:rPr lang="en-US" sz="2400" i="1" dirty="0">
                  <a:latin typeface="Times New Roman" pitchFamily="18" charset="0"/>
                </a:rPr>
                <a:t>X</a:t>
              </a:r>
              <a:r>
                <a:rPr lang="en-US" sz="2400" baseline="-25000" dirty="0">
                  <a:latin typeface="Times New Roman" pitchFamily="18" charset="0"/>
                </a:rPr>
                <a:t>5</a:t>
              </a:r>
            </a:p>
          </p:txBody>
        </p:sp>
        <p:sp>
          <p:nvSpPr>
            <p:cNvPr id="21555" name="Text Box 95"/>
            <p:cNvSpPr txBox="1">
              <a:spLocks noChangeArrowheads="1"/>
            </p:cNvSpPr>
            <p:nvPr/>
          </p:nvSpPr>
          <p:spPr bwMode="auto">
            <a:xfrm>
              <a:off x="2663" y="2257"/>
              <a:ext cx="338" cy="291"/>
            </a:xfrm>
            <a:prstGeom prst="rect">
              <a:avLst/>
            </a:prstGeom>
            <a:noFill/>
            <a:ln w="9525">
              <a:noFill/>
              <a:miter lim="800000"/>
              <a:headEnd/>
              <a:tailEnd/>
            </a:ln>
          </p:spPr>
          <p:txBody>
            <a:bodyPr>
              <a:spAutoFit/>
            </a:bodyPr>
            <a:lstStyle/>
            <a:p>
              <a:r>
                <a:rPr lang="en-US" sz="2400" i="1" dirty="0">
                  <a:latin typeface="Times New Roman" pitchFamily="18" charset="0"/>
                </a:rPr>
                <a:t>X</a:t>
              </a:r>
              <a:r>
                <a:rPr lang="en-US" sz="2400" baseline="-25000" dirty="0">
                  <a:latin typeface="Times New Roman" pitchFamily="18" charset="0"/>
                </a:rPr>
                <a:t>6</a:t>
              </a:r>
            </a:p>
          </p:txBody>
        </p:sp>
        <p:sp>
          <p:nvSpPr>
            <p:cNvPr id="21556" name="Text Box 96"/>
            <p:cNvSpPr txBox="1">
              <a:spLocks noChangeArrowheads="1"/>
            </p:cNvSpPr>
            <p:nvPr/>
          </p:nvSpPr>
          <p:spPr bwMode="auto">
            <a:xfrm>
              <a:off x="3751" y="1969"/>
              <a:ext cx="338" cy="291"/>
            </a:xfrm>
            <a:prstGeom prst="rect">
              <a:avLst/>
            </a:prstGeom>
            <a:noFill/>
            <a:ln w="9525">
              <a:noFill/>
              <a:miter lim="800000"/>
              <a:headEnd/>
              <a:tailEnd/>
            </a:ln>
          </p:spPr>
          <p:txBody>
            <a:bodyPr>
              <a:spAutoFit/>
            </a:bodyPr>
            <a:lstStyle/>
            <a:p>
              <a:r>
                <a:rPr lang="en-US" sz="2400" i="1" dirty="0">
                  <a:latin typeface="Times New Roman" pitchFamily="18" charset="0"/>
                </a:rPr>
                <a:t>X</a:t>
              </a:r>
              <a:r>
                <a:rPr lang="en-US" sz="2400" baseline="-25000" dirty="0">
                  <a:latin typeface="Times New Roman" pitchFamily="18" charset="0"/>
                </a:rPr>
                <a:t>7</a:t>
              </a:r>
            </a:p>
          </p:txBody>
        </p:sp>
      </p:grpSp>
      <p:sp>
        <p:nvSpPr>
          <p:cNvPr id="124003" name="Line 99"/>
          <p:cNvSpPr>
            <a:spLocks noChangeShapeType="1"/>
          </p:cNvSpPr>
          <p:nvPr/>
        </p:nvSpPr>
        <p:spPr bwMode="auto">
          <a:xfrm flipH="1">
            <a:off x="1990726" y="2162175"/>
            <a:ext cx="2881313" cy="3455988"/>
          </a:xfrm>
          <a:prstGeom prst="line">
            <a:avLst/>
          </a:prstGeom>
          <a:noFill/>
          <a:ln w="28575">
            <a:solidFill>
              <a:srgbClr val="3366FF"/>
            </a:solidFill>
            <a:prstDash val="dash"/>
            <a:round/>
            <a:headEnd/>
            <a:tailEnd type="triangle" w="med" len="med"/>
          </a:ln>
        </p:spPr>
        <p:txBody>
          <a:bodyPr/>
          <a:lstStyle/>
          <a:p>
            <a:endParaRPr lang="en-US"/>
          </a:p>
        </p:txBody>
      </p:sp>
      <p:sp>
        <p:nvSpPr>
          <p:cNvPr id="124004" name="Line 100"/>
          <p:cNvSpPr>
            <a:spLocks noChangeShapeType="1"/>
          </p:cNvSpPr>
          <p:nvPr/>
        </p:nvSpPr>
        <p:spPr bwMode="auto">
          <a:xfrm>
            <a:off x="4872039" y="2200275"/>
            <a:ext cx="1150937" cy="4262438"/>
          </a:xfrm>
          <a:prstGeom prst="line">
            <a:avLst/>
          </a:prstGeom>
          <a:noFill/>
          <a:ln w="28575">
            <a:solidFill>
              <a:srgbClr val="3366FF"/>
            </a:solidFill>
            <a:prstDash val="dash"/>
            <a:round/>
            <a:headEnd/>
            <a:tailEnd type="triangle" w="med" len="med"/>
          </a:ln>
        </p:spPr>
        <p:txBody>
          <a:bodyPr/>
          <a:lstStyle/>
          <a:p>
            <a:endParaRPr lang="en-US"/>
          </a:p>
        </p:txBody>
      </p:sp>
      <p:sp>
        <p:nvSpPr>
          <p:cNvPr id="124005" name="Line 101"/>
          <p:cNvSpPr>
            <a:spLocks noChangeShapeType="1"/>
          </p:cNvSpPr>
          <p:nvPr/>
        </p:nvSpPr>
        <p:spPr bwMode="auto">
          <a:xfrm>
            <a:off x="4872039" y="2200275"/>
            <a:ext cx="4992687" cy="3379788"/>
          </a:xfrm>
          <a:prstGeom prst="line">
            <a:avLst/>
          </a:prstGeom>
          <a:noFill/>
          <a:ln w="28575">
            <a:solidFill>
              <a:srgbClr val="3366FF"/>
            </a:solidFill>
            <a:prstDash val="dash"/>
            <a:round/>
            <a:headEnd/>
            <a:tailEnd type="triangle" w="med" len="med"/>
          </a:ln>
        </p:spPr>
        <p:txBody>
          <a:bodyPr/>
          <a:lstStyle/>
          <a:p>
            <a:endParaRPr lang="en-US"/>
          </a:p>
        </p:txBody>
      </p:sp>
      <p:grpSp>
        <p:nvGrpSpPr>
          <p:cNvPr id="6" name="Group 22"/>
          <p:cNvGrpSpPr>
            <a:grpSpLocks/>
          </p:cNvGrpSpPr>
          <p:nvPr/>
        </p:nvGrpSpPr>
        <p:grpSpPr bwMode="auto">
          <a:xfrm>
            <a:off x="4732338" y="1733550"/>
            <a:ext cx="2362200" cy="2090738"/>
            <a:chOff x="2412" y="2031"/>
            <a:chExt cx="837" cy="741"/>
          </a:xfrm>
        </p:grpSpPr>
        <p:sp>
          <p:nvSpPr>
            <p:cNvPr id="21543" name="Oval 2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21544" name="Oval 2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21545" name="Oval 2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21546" name="Oval 2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21547" name="Oval 2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21548" name="Oval 2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21549" name="Oval 2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grpSp>
        <p:nvGrpSpPr>
          <p:cNvPr id="7" name="Group 105"/>
          <p:cNvGrpSpPr>
            <a:grpSpLocks/>
          </p:cNvGrpSpPr>
          <p:nvPr/>
        </p:nvGrpSpPr>
        <p:grpSpPr bwMode="auto">
          <a:xfrm>
            <a:off x="7824788" y="1930402"/>
            <a:ext cx="2443162" cy="1192213"/>
            <a:chOff x="3969" y="1047"/>
            <a:chExt cx="1539" cy="751"/>
          </a:xfrm>
        </p:grpSpPr>
        <p:sp>
          <p:nvSpPr>
            <p:cNvPr id="21541" name="Text Box 102"/>
            <p:cNvSpPr txBox="1">
              <a:spLocks noChangeArrowheads="1"/>
            </p:cNvSpPr>
            <p:nvPr/>
          </p:nvSpPr>
          <p:spPr bwMode="auto">
            <a:xfrm>
              <a:off x="4186" y="1047"/>
              <a:ext cx="1093" cy="368"/>
            </a:xfrm>
            <a:prstGeom prst="rect">
              <a:avLst/>
            </a:prstGeom>
            <a:noFill/>
            <a:ln w="9525">
              <a:noFill/>
              <a:miter lim="800000"/>
              <a:headEnd/>
              <a:tailEnd/>
            </a:ln>
          </p:spPr>
          <p:txBody>
            <a:bodyPr wrap="none">
              <a:spAutoFit/>
            </a:bodyPr>
            <a:lstStyle/>
            <a:p>
              <a:r>
                <a:rPr lang="en-US" sz="3200">
                  <a:latin typeface="Times New Roman" pitchFamily="18" charset="0"/>
                </a:rPr>
                <a:t>minimize</a:t>
              </a:r>
            </a:p>
          </p:txBody>
        </p:sp>
        <p:sp>
          <p:nvSpPr>
            <p:cNvPr id="21542" name="Text Box 103"/>
            <p:cNvSpPr txBox="1">
              <a:spLocks noChangeArrowheads="1"/>
            </p:cNvSpPr>
            <p:nvPr/>
          </p:nvSpPr>
          <p:spPr bwMode="auto">
            <a:xfrm>
              <a:off x="3969" y="1313"/>
              <a:ext cx="1539" cy="485"/>
            </a:xfrm>
            <a:prstGeom prst="rect">
              <a:avLst/>
            </a:prstGeom>
            <a:noFill/>
            <a:ln w="9525">
              <a:noFill/>
              <a:miter lim="800000"/>
              <a:headEnd/>
              <a:tailEnd/>
            </a:ln>
          </p:spPr>
          <p:txBody>
            <a:bodyPr wrap="none">
              <a:spAutoFit/>
            </a:bodyPr>
            <a:lstStyle/>
            <a:p>
              <a:r>
                <a:rPr lang="en-US" sz="4400" dirty="0">
                  <a:latin typeface="Times New Roman" pitchFamily="18" charset="0"/>
                </a:rPr>
                <a:t>g(</a:t>
              </a:r>
              <a:r>
                <a:rPr lang="en-US" sz="4400" b="1" dirty="0">
                  <a:latin typeface="Times New Roman" pitchFamily="18" charset="0"/>
                </a:rPr>
                <a:t>R</a:t>
              </a:r>
              <a:r>
                <a:rPr lang="en-US" sz="4400" dirty="0">
                  <a:latin typeface="Times New Roman" pitchFamily="18" charset="0"/>
                </a:rPr>
                <a:t>,</a:t>
              </a:r>
              <a:r>
                <a:rPr lang="en-US" sz="2000" dirty="0">
                  <a:latin typeface="Times New Roman" pitchFamily="18" charset="0"/>
                </a:rPr>
                <a:t> </a:t>
              </a:r>
              <a:r>
                <a:rPr lang="en-US" sz="4400" b="1" dirty="0">
                  <a:latin typeface="Times New Roman" pitchFamily="18" charset="0"/>
                </a:rPr>
                <a:t>T</a:t>
              </a:r>
              <a:r>
                <a:rPr lang="en-US" sz="4400" dirty="0">
                  <a:latin typeface="Times New Roman" pitchFamily="18" charset="0"/>
                </a:rPr>
                <a:t>,</a:t>
              </a:r>
              <a:r>
                <a:rPr lang="en-US" sz="2000" dirty="0">
                  <a:latin typeface="Times New Roman" pitchFamily="18" charset="0"/>
                </a:rPr>
                <a:t> </a:t>
              </a:r>
              <a:r>
                <a:rPr lang="en-US" sz="4400" b="1" dirty="0">
                  <a:latin typeface="Times New Roman" pitchFamily="18" charset="0"/>
                </a:rPr>
                <a:t>X</a:t>
              </a:r>
              <a:r>
                <a:rPr lang="en-US" sz="4400" dirty="0">
                  <a:latin typeface="Times New Roman" pitchFamily="18" charset="0"/>
                </a:rPr>
                <a:t>)</a:t>
              </a:r>
            </a:p>
          </p:txBody>
        </p:sp>
      </p:grpSp>
      <p:sp>
        <p:nvSpPr>
          <p:cNvPr id="74" name="Rectangle 85"/>
          <p:cNvSpPr>
            <a:spLocks noChangeArrowheads="1"/>
          </p:cNvSpPr>
          <p:nvPr/>
        </p:nvSpPr>
        <p:spPr bwMode="auto">
          <a:xfrm>
            <a:off x="2552701" y="4038600"/>
            <a:ext cx="498475" cy="368300"/>
          </a:xfrm>
          <a:prstGeom prst="rect">
            <a:avLst/>
          </a:prstGeom>
          <a:noFill/>
          <a:ln w="9525">
            <a:noFill/>
            <a:miter lim="800000"/>
            <a:headEnd/>
            <a:tailEnd/>
          </a:ln>
        </p:spPr>
        <p:txBody>
          <a:bodyPr wrap="none">
            <a:spAutoFit/>
          </a:bodyPr>
          <a:lstStyle/>
          <a:p>
            <a:r>
              <a:rPr lang="en-US" i="1">
                <a:latin typeface="Calibri" pitchFamily="34" charset="0"/>
              </a:rPr>
              <a:t>p</a:t>
            </a:r>
            <a:r>
              <a:rPr lang="en-US" baseline="-25000">
                <a:latin typeface="Calibri" pitchFamily="34" charset="0"/>
              </a:rPr>
              <a:t>1,1</a:t>
            </a:r>
          </a:p>
        </p:txBody>
      </p:sp>
      <p:sp>
        <p:nvSpPr>
          <p:cNvPr id="75" name="Rectangle 86"/>
          <p:cNvSpPr>
            <a:spLocks noChangeArrowheads="1"/>
          </p:cNvSpPr>
          <p:nvPr/>
        </p:nvSpPr>
        <p:spPr bwMode="auto">
          <a:xfrm>
            <a:off x="5210176" y="4406900"/>
            <a:ext cx="498475" cy="369888"/>
          </a:xfrm>
          <a:prstGeom prst="rect">
            <a:avLst/>
          </a:prstGeom>
          <a:noFill/>
          <a:ln w="9525">
            <a:noFill/>
            <a:miter lim="800000"/>
            <a:headEnd/>
            <a:tailEnd/>
          </a:ln>
        </p:spPr>
        <p:txBody>
          <a:bodyPr wrap="none">
            <a:spAutoFit/>
          </a:bodyPr>
          <a:lstStyle/>
          <a:p>
            <a:r>
              <a:rPr lang="en-US" i="1">
                <a:latin typeface="Calibri" pitchFamily="34" charset="0"/>
              </a:rPr>
              <a:t>p</a:t>
            </a:r>
            <a:r>
              <a:rPr lang="en-US" baseline="-25000">
                <a:latin typeface="Calibri" pitchFamily="34" charset="0"/>
              </a:rPr>
              <a:t>1,2</a:t>
            </a:r>
          </a:p>
        </p:txBody>
      </p:sp>
      <p:sp>
        <p:nvSpPr>
          <p:cNvPr id="76" name="Rectangle 87"/>
          <p:cNvSpPr>
            <a:spLocks noChangeArrowheads="1"/>
          </p:cNvSpPr>
          <p:nvPr/>
        </p:nvSpPr>
        <p:spPr bwMode="auto">
          <a:xfrm>
            <a:off x="8079468" y="4125912"/>
            <a:ext cx="498475" cy="369888"/>
          </a:xfrm>
          <a:prstGeom prst="rect">
            <a:avLst/>
          </a:prstGeom>
          <a:noFill/>
          <a:ln w="9525">
            <a:noFill/>
            <a:miter lim="800000"/>
            <a:headEnd/>
            <a:tailEnd/>
          </a:ln>
        </p:spPr>
        <p:txBody>
          <a:bodyPr wrap="none">
            <a:spAutoFit/>
          </a:bodyPr>
          <a:lstStyle/>
          <a:p>
            <a:r>
              <a:rPr lang="en-US" i="1">
                <a:latin typeface="Calibri" pitchFamily="34" charset="0"/>
              </a:rPr>
              <a:t>p</a:t>
            </a:r>
            <a:r>
              <a:rPr lang="en-US" baseline="-25000">
                <a:latin typeface="Calibri" pitchFamily="34" charset="0"/>
              </a:rPr>
              <a:t>1,3</a:t>
            </a:r>
          </a:p>
        </p:txBody>
      </p:sp>
      <p:pic>
        <p:nvPicPr>
          <p:cNvPr id="41986" name="Picture 2"/>
          <p:cNvPicPr>
            <a:picLocks noChangeAspect="1" noChangeArrowheads="1"/>
          </p:cNvPicPr>
          <p:nvPr/>
        </p:nvPicPr>
        <p:blipFill>
          <a:blip r:embed="rId3" cstate="print"/>
          <a:srcRect/>
          <a:stretch>
            <a:fillRect/>
          </a:stretch>
        </p:blipFill>
        <p:spPr bwMode="auto">
          <a:xfrm>
            <a:off x="1828801" y="2819400"/>
            <a:ext cx="2504017" cy="495300"/>
          </a:xfrm>
          <a:prstGeom prst="rect">
            <a:avLst/>
          </a:prstGeom>
          <a:noFill/>
          <a:ln w="9525">
            <a:solidFill>
              <a:schemeClr val="tx1"/>
            </a:solidFill>
            <a:miter lim="800000"/>
            <a:headEnd/>
            <a:tailEnd/>
          </a:ln>
          <a:effectLst>
            <a:glow rad="139700">
              <a:schemeClr val="accent6">
                <a:satMod val="175000"/>
                <a:alpha val="40000"/>
              </a:schemeClr>
            </a:glow>
          </a:effectLst>
        </p:spPr>
      </p:pic>
      <p:sp>
        <p:nvSpPr>
          <p:cNvPr id="78" name="TextBox 77"/>
          <p:cNvSpPr txBox="1"/>
          <p:nvPr/>
        </p:nvSpPr>
        <p:spPr>
          <a:xfrm>
            <a:off x="7848601" y="2983468"/>
            <a:ext cx="2419893" cy="369332"/>
          </a:xfrm>
          <a:prstGeom prst="rect">
            <a:avLst/>
          </a:prstGeom>
          <a:noFill/>
        </p:spPr>
        <p:txBody>
          <a:bodyPr wrap="none" rtlCol="0">
            <a:spAutoFit/>
          </a:bodyPr>
          <a:lstStyle/>
          <a:p>
            <a:r>
              <a:rPr lang="en-US" i="1" dirty="0"/>
              <a:t>non-linear least squares</a:t>
            </a:r>
          </a:p>
        </p:txBody>
      </p:sp>
    </p:spTree>
    <p:extLst>
      <p:ext uri="{BB962C8B-B14F-4D97-AF65-F5344CB8AC3E}">
        <p14:creationId xmlns:p14="http://schemas.microsoft.com/office/powerpoint/2010/main" val="122596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3908"/>
                                        </p:tgtEl>
                                        <p:attrNameLst>
                                          <p:attrName>style.visibility</p:attrName>
                                        </p:attrNameLst>
                                      </p:cBhvr>
                                      <p:to>
                                        <p:strVal val="visible"/>
                                      </p:to>
                                    </p:set>
                                    <p:animEffect transition="in" filter="fade">
                                      <p:cBhvr>
                                        <p:cTn id="7" dur="500"/>
                                        <p:tgtEl>
                                          <p:spTgt spid="1239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3910"/>
                                        </p:tgtEl>
                                        <p:attrNameLst>
                                          <p:attrName>style.visibility</p:attrName>
                                        </p:attrNameLst>
                                      </p:cBhvr>
                                      <p:to>
                                        <p:strVal val="visible"/>
                                      </p:to>
                                    </p:set>
                                    <p:animEffect transition="in" filter="fade">
                                      <p:cBhvr>
                                        <p:cTn id="10" dur="500"/>
                                        <p:tgtEl>
                                          <p:spTgt spid="1239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3937"/>
                                        </p:tgtEl>
                                        <p:attrNameLst>
                                          <p:attrName>style.visibility</p:attrName>
                                        </p:attrNameLst>
                                      </p:cBhvr>
                                      <p:to>
                                        <p:strVal val="visible"/>
                                      </p:to>
                                    </p:set>
                                    <p:animEffect transition="in" filter="fade">
                                      <p:cBhvr>
                                        <p:cTn id="13" dur="500"/>
                                        <p:tgtEl>
                                          <p:spTgt spid="1239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3938"/>
                                        </p:tgtEl>
                                        <p:attrNameLst>
                                          <p:attrName>style.visibility</p:attrName>
                                        </p:attrNameLst>
                                      </p:cBhvr>
                                      <p:to>
                                        <p:strVal val="visible"/>
                                      </p:to>
                                    </p:set>
                                    <p:animEffect transition="in" filter="fade">
                                      <p:cBhvr>
                                        <p:cTn id="16" dur="500"/>
                                        <p:tgtEl>
                                          <p:spTgt spid="12393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3939"/>
                                        </p:tgtEl>
                                        <p:attrNameLst>
                                          <p:attrName>style.visibility</p:attrName>
                                        </p:attrNameLst>
                                      </p:cBhvr>
                                      <p:to>
                                        <p:strVal val="visible"/>
                                      </p:to>
                                    </p:set>
                                    <p:animEffect transition="in" filter="fade">
                                      <p:cBhvr>
                                        <p:cTn id="19" dur="500"/>
                                        <p:tgtEl>
                                          <p:spTgt spid="12393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3941"/>
                                        </p:tgtEl>
                                        <p:attrNameLst>
                                          <p:attrName>style.visibility</p:attrName>
                                        </p:attrNameLst>
                                      </p:cBhvr>
                                      <p:to>
                                        <p:strVal val="visible"/>
                                      </p:to>
                                    </p:set>
                                    <p:animEffect transition="in" filter="fade">
                                      <p:cBhvr>
                                        <p:cTn id="22" dur="500"/>
                                        <p:tgtEl>
                                          <p:spTgt spid="12394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3955"/>
                                        </p:tgtEl>
                                        <p:attrNameLst>
                                          <p:attrName>style.visibility</p:attrName>
                                        </p:attrNameLst>
                                      </p:cBhvr>
                                      <p:to>
                                        <p:strVal val="visible"/>
                                      </p:to>
                                    </p:set>
                                    <p:animEffect transition="in" filter="fade">
                                      <p:cBhvr>
                                        <p:cTn id="25" dur="500"/>
                                        <p:tgtEl>
                                          <p:spTgt spid="123955"/>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23915"/>
                                        </p:tgtEl>
                                        <p:attrNameLst>
                                          <p:attrName>style.visibility</p:attrName>
                                        </p:attrNameLst>
                                      </p:cBhvr>
                                      <p:to>
                                        <p:strVal val="visible"/>
                                      </p:to>
                                    </p:set>
                                    <p:animEffect transition="in" filter="fade">
                                      <p:cBhvr>
                                        <p:cTn id="29" dur="500"/>
                                        <p:tgtEl>
                                          <p:spTgt spid="1239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3917"/>
                                        </p:tgtEl>
                                        <p:attrNameLst>
                                          <p:attrName>style.visibility</p:attrName>
                                        </p:attrNameLst>
                                      </p:cBhvr>
                                      <p:to>
                                        <p:strVal val="visible"/>
                                      </p:to>
                                    </p:set>
                                    <p:animEffect transition="in" filter="fade">
                                      <p:cBhvr>
                                        <p:cTn id="32" dur="500"/>
                                        <p:tgtEl>
                                          <p:spTgt spid="1239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3942"/>
                                        </p:tgtEl>
                                        <p:attrNameLst>
                                          <p:attrName>style.visibility</p:attrName>
                                        </p:attrNameLst>
                                      </p:cBhvr>
                                      <p:to>
                                        <p:strVal val="visible"/>
                                      </p:to>
                                    </p:set>
                                    <p:animEffect transition="in" filter="fade">
                                      <p:cBhvr>
                                        <p:cTn id="35" dur="500"/>
                                        <p:tgtEl>
                                          <p:spTgt spid="12394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3944"/>
                                        </p:tgtEl>
                                        <p:attrNameLst>
                                          <p:attrName>style.visibility</p:attrName>
                                        </p:attrNameLst>
                                      </p:cBhvr>
                                      <p:to>
                                        <p:strVal val="visible"/>
                                      </p:to>
                                    </p:set>
                                    <p:animEffect transition="in" filter="fade">
                                      <p:cBhvr>
                                        <p:cTn id="38" dur="500"/>
                                        <p:tgtEl>
                                          <p:spTgt spid="12394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3945"/>
                                        </p:tgtEl>
                                        <p:attrNameLst>
                                          <p:attrName>style.visibility</p:attrName>
                                        </p:attrNameLst>
                                      </p:cBhvr>
                                      <p:to>
                                        <p:strVal val="visible"/>
                                      </p:to>
                                    </p:set>
                                    <p:animEffect transition="in" filter="fade">
                                      <p:cBhvr>
                                        <p:cTn id="41" dur="500"/>
                                        <p:tgtEl>
                                          <p:spTgt spid="12394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3947"/>
                                        </p:tgtEl>
                                        <p:attrNameLst>
                                          <p:attrName>style.visibility</p:attrName>
                                        </p:attrNameLst>
                                      </p:cBhvr>
                                      <p:to>
                                        <p:strVal val="visible"/>
                                      </p:to>
                                    </p:set>
                                    <p:animEffect transition="in" filter="fade">
                                      <p:cBhvr>
                                        <p:cTn id="44" dur="500"/>
                                        <p:tgtEl>
                                          <p:spTgt spid="12394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3956"/>
                                        </p:tgtEl>
                                        <p:attrNameLst>
                                          <p:attrName>style.visibility</p:attrName>
                                        </p:attrNameLst>
                                      </p:cBhvr>
                                      <p:to>
                                        <p:strVal val="visible"/>
                                      </p:to>
                                    </p:set>
                                    <p:animEffect transition="in" filter="fade">
                                      <p:cBhvr>
                                        <p:cTn id="47" dur="500"/>
                                        <p:tgtEl>
                                          <p:spTgt spid="123956"/>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123909"/>
                                        </p:tgtEl>
                                        <p:attrNameLst>
                                          <p:attrName>style.visibility</p:attrName>
                                        </p:attrNameLst>
                                      </p:cBhvr>
                                      <p:to>
                                        <p:strVal val="visible"/>
                                      </p:to>
                                    </p:set>
                                    <p:animEffect transition="in" filter="fade">
                                      <p:cBhvr>
                                        <p:cTn id="51" dur="500"/>
                                        <p:tgtEl>
                                          <p:spTgt spid="12390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3911"/>
                                        </p:tgtEl>
                                        <p:attrNameLst>
                                          <p:attrName>style.visibility</p:attrName>
                                        </p:attrNameLst>
                                      </p:cBhvr>
                                      <p:to>
                                        <p:strVal val="visible"/>
                                      </p:to>
                                    </p:set>
                                    <p:animEffect transition="in" filter="fade">
                                      <p:cBhvr>
                                        <p:cTn id="54" dur="500"/>
                                        <p:tgtEl>
                                          <p:spTgt spid="12391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3948"/>
                                        </p:tgtEl>
                                        <p:attrNameLst>
                                          <p:attrName>style.visibility</p:attrName>
                                        </p:attrNameLst>
                                      </p:cBhvr>
                                      <p:to>
                                        <p:strVal val="visible"/>
                                      </p:to>
                                    </p:set>
                                    <p:animEffect transition="in" filter="fade">
                                      <p:cBhvr>
                                        <p:cTn id="57" dur="500"/>
                                        <p:tgtEl>
                                          <p:spTgt spid="12394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23949"/>
                                        </p:tgtEl>
                                        <p:attrNameLst>
                                          <p:attrName>style.visibility</p:attrName>
                                        </p:attrNameLst>
                                      </p:cBhvr>
                                      <p:to>
                                        <p:strVal val="visible"/>
                                      </p:to>
                                    </p:set>
                                    <p:animEffect transition="in" filter="fade">
                                      <p:cBhvr>
                                        <p:cTn id="60" dur="500"/>
                                        <p:tgtEl>
                                          <p:spTgt spid="12394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3950"/>
                                        </p:tgtEl>
                                        <p:attrNameLst>
                                          <p:attrName>style.visibility</p:attrName>
                                        </p:attrNameLst>
                                      </p:cBhvr>
                                      <p:to>
                                        <p:strVal val="visible"/>
                                      </p:to>
                                    </p:set>
                                    <p:animEffect transition="in" filter="fade">
                                      <p:cBhvr>
                                        <p:cTn id="63" dur="500"/>
                                        <p:tgtEl>
                                          <p:spTgt spid="12395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23951"/>
                                        </p:tgtEl>
                                        <p:attrNameLst>
                                          <p:attrName>style.visibility</p:attrName>
                                        </p:attrNameLst>
                                      </p:cBhvr>
                                      <p:to>
                                        <p:strVal val="visible"/>
                                      </p:to>
                                    </p:set>
                                    <p:animEffect transition="in" filter="fade">
                                      <p:cBhvr>
                                        <p:cTn id="66" dur="500"/>
                                        <p:tgtEl>
                                          <p:spTgt spid="12395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23957"/>
                                        </p:tgtEl>
                                        <p:attrNameLst>
                                          <p:attrName>style.visibility</p:attrName>
                                        </p:attrNameLst>
                                      </p:cBhvr>
                                      <p:to>
                                        <p:strVal val="visible"/>
                                      </p:to>
                                    </p:set>
                                    <p:animEffect transition="in" filter="fade">
                                      <p:cBhvr>
                                        <p:cTn id="69" dur="500"/>
                                        <p:tgtEl>
                                          <p:spTgt spid="12395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500"/>
                                        <p:tgtEl>
                                          <p:spTgt spid="2"/>
                                        </p:tgtEl>
                                      </p:cBhvr>
                                    </p:animEffect>
                                  </p:childTnLst>
                                </p:cTn>
                              </p:par>
                              <p:par>
                                <p:cTn id="75" presetID="10" presetClass="entr" presetSubtype="0" fill="hold" nodeType="with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fade">
                                      <p:cBhvr>
                                        <p:cTn id="77" dur="500"/>
                                        <p:tgtEl>
                                          <p:spTgt spid="3"/>
                                        </p:tgtEl>
                                      </p:cBhvr>
                                    </p:animEffect>
                                  </p:childTnLst>
                                </p:cTn>
                              </p:par>
                              <p:par>
                                <p:cTn id="78" presetID="10" presetClass="entr" presetSubtype="0" fill="hold" nodeType="with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fade">
                                      <p:cBhvr>
                                        <p:cTn id="80" dur="500"/>
                                        <p:tgtEl>
                                          <p:spTgt spid="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fade">
                                      <p:cBhvr>
                                        <p:cTn id="85" dur="500"/>
                                        <p:tgtEl>
                                          <p:spTgt spid="6"/>
                                        </p:tgtEl>
                                      </p:cBhvr>
                                    </p:animEffect>
                                  </p:childTnLst>
                                </p:cTn>
                              </p:par>
                              <p:par>
                                <p:cTn id="86" presetID="10" presetClass="entr" presetSubtype="0" fill="hold" nodeType="with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fade">
                                      <p:cBhvr>
                                        <p:cTn id="88" dur="500"/>
                                        <p:tgtEl>
                                          <p:spTgt spid="5"/>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23990"/>
                                        </p:tgtEl>
                                        <p:attrNameLst>
                                          <p:attrName>style.visibility</p:attrName>
                                        </p:attrNameLst>
                                      </p:cBhvr>
                                      <p:to>
                                        <p:strVal val="visible"/>
                                      </p:to>
                                    </p:set>
                                    <p:animEffect transition="in" filter="fade">
                                      <p:cBhvr>
                                        <p:cTn id="93" dur="500"/>
                                        <p:tgtEl>
                                          <p:spTgt spid="123990"/>
                                        </p:tgtEl>
                                      </p:cBhvr>
                                    </p:animEffect>
                                  </p:childTnLst>
                                </p:cTn>
                              </p:par>
                            </p:childTnLst>
                          </p:cTn>
                        </p:par>
                        <p:par>
                          <p:cTn id="94" fill="hold">
                            <p:stCondLst>
                              <p:cond delay="500"/>
                            </p:stCondLst>
                            <p:childTnLst>
                              <p:par>
                                <p:cTn id="95" presetID="10" presetClass="entr" presetSubtype="0" fill="hold" grpId="0" nodeType="afterEffect">
                                  <p:stCondLst>
                                    <p:cond delay="0"/>
                                  </p:stCondLst>
                                  <p:childTnLst>
                                    <p:set>
                                      <p:cBhvr>
                                        <p:cTn id="96" dur="1" fill="hold">
                                          <p:stCondLst>
                                            <p:cond delay="0"/>
                                          </p:stCondLst>
                                        </p:cTn>
                                        <p:tgtEl>
                                          <p:spTgt spid="123991"/>
                                        </p:tgtEl>
                                        <p:attrNameLst>
                                          <p:attrName>style.visibility</p:attrName>
                                        </p:attrNameLst>
                                      </p:cBhvr>
                                      <p:to>
                                        <p:strVal val="visible"/>
                                      </p:to>
                                    </p:set>
                                    <p:animEffect transition="in" filter="fade">
                                      <p:cBhvr>
                                        <p:cTn id="97" dur="500"/>
                                        <p:tgtEl>
                                          <p:spTgt spid="123991"/>
                                        </p:tgtEl>
                                      </p:cBhvr>
                                    </p:animEffect>
                                  </p:childTnLst>
                                </p:cTn>
                              </p:par>
                            </p:childTnLst>
                          </p:cTn>
                        </p:par>
                        <p:par>
                          <p:cTn id="98" fill="hold">
                            <p:stCondLst>
                              <p:cond delay="1000"/>
                            </p:stCondLst>
                            <p:childTnLst>
                              <p:par>
                                <p:cTn id="99" presetID="10" presetClass="entr" presetSubtype="0" fill="hold" grpId="0" nodeType="afterEffect">
                                  <p:stCondLst>
                                    <p:cond delay="0"/>
                                  </p:stCondLst>
                                  <p:childTnLst>
                                    <p:set>
                                      <p:cBhvr>
                                        <p:cTn id="100" dur="1" fill="hold">
                                          <p:stCondLst>
                                            <p:cond delay="0"/>
                                          </p:stCondLst>
                                        </p:cTn>
                                        <p:tgtEl>
                                          <p:spTgt spid="123992"/>
                                        </p:tgtEl>
                                        <p:attrNameLst>
                                          <p:attrName>style.visibility</p:attrName>
                                        </p:attrNameLst>
                                      </p:cBhvr>
                                      <p:to>
                                        <p:strVal val="visible"/>
                                      </p:to>
                                    </p:set>
                                    <p:animEffect transition="in" filter="fade">
                                      <p:cBhvr>
                                        <p:cTn id="101" dur="500"/>
                                        <p:tgtEl>
                                          <p:spTgt spid="123992"/>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76"/>
                                        </p:tgtEl>
                                        <p:attrNameLst>
                                          <p:attrName>style.visibility</p:attrName>
                                        </p:attrNameLst>
                                      </p:cBhvr>
                                      <p:to>
                                        <p:strVal val="visible"/>
                                      </p:to>
                                    </p:set>
                                    <p:animEffect transition="in" filter="fade">
                                      <p:cBhvr>
                                        <p:cTn id="106" dur="500"/>
                                        <p:tgtEl>
                                          <p:spTgt spid="76"/>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74"/>
                                        </p:tgtEl>
                                        <p:attrNameLst>
                                          <p:attrName>style.visibility</p:attrName>
                                        </p:attrNameLst>
                                      </p:cBhvr>
                                      <p:to>
                                        <p:strVal val="visible"/>
                                      </p:to>
                                    </p:set>
                                    <p:animEffect transition="in" filter="fade">
                                      <p:cBhvr>
                                        <p:cTn id="109" dur="500"/>
                                        <p:tgtEl>
                                          <p:spTgt spid="74"/>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75"/>
                                        </p:tgtEl>
                                        <p:attrNameLst>
                                          <p:attrName>style.visibility</p:attrName>
                                        </p:attrNameLst>
                                      </p:cBhvr>
                                      <p:to>
                                        <p:strVal val="visible"/>
                                      </p:to>
                                    </p:set>
                                    <p:animEffect transition="in" filter="fade">
                                      <p:cBhvr>
                                        <p:cTn id="112" dur="500"/>
                                        <p:tgtEl>
                                          <p:spTgt spid="75"/>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124003"/>
                                        </p:tgtEl>
                                        <p:attrNameLst>
                                          <p:attrName>style.visibility</p:attrName>
                                        </p:attrNameLst>
                                      </p:cBhvr>
                                      <p:to>
                                        <p:strVal val="visible"/>
                                      </p:to>
                                    </p:set>
                                    <p:animEffect transition="in" filter="wipe(up)">
                                      <p:cBhvr>
                                        <p:cTn id="117" dur="1000"/>
                                        <p:tgtEl>
                                          <p:spTgt spid="124003"/>
                                        </p:tgtEl>
                                      </p:cBhvr>
                                    </p:animEffect>
                                  </p:childTnLst>
                                </p:cTn>
                              </p:par>
                            </p:childTnLst>
                          </p:cTn>
                        </p:par>
                        <p:par>
                          <p:cTn id="118" fill="hold">
                            <p:stCondLst>
                              <p:cond delay="1000"/>
                            </p:stCondLst>
                            <p:childTnLst>
                              <p:par>
                                <p:cTn id="119" presetID="22" presetClass="entr" presetSubtype="1" fill="hold" grpId="0" nodeType="afterEffect">
                                  <p:stCondLst>
                                    <p:cond delay="100"/>
                                  </p:stCondLst>
                                  <p:childTnLst>
                                    <p:set>
                                      <p:cBhvr>
                                        <p:cTn id="120" dur="1" fill="hold">
                                          <p:stCondLst>
                                            <p:cond delay="0"/>
                                          </p:stCondLst>
                                        </p:cTn>
                                        <p:tgtEl>
                                          <p:spTgt spid="124004"/>
                                        </p:tgtEl>
                                        <p:attrNameLst>
                                          <p:attrName>style.visibility</p:attrName>
                                        </p:attrNameLst>
                                      </p:cBhvr>
                                      <p:to>
                                        <p:strVal val="visible"/>
                                      </p:to>
                                    </p:set>
                                    <p:animEffect transition="in" filter="wipe(up)">
                                      <p:cBhvr>
                                        <p:cTn id="121" dur="1000"/>
                                        <p:tgtEl>
                                          <p:spTgt spid="124004"/>
                                        </p:tgtEl>
                                      </p:cBhvr>
                                    </p:animEffect>
                                  </p:childTnLst>
                                </p:cTn>
                              </p:par>
                            </p:childTnLst>
                          </p:cTn>
                        </p:par>
                        <p:par>
                          <p:cTn id="122" fill="hold">
                            <p:stCondLst>
                              <p:cond delay="2100"/>
                            </p:stCondLst>
                            <p:childTnLst>
                              <p:par>
                                <p:cTn id="123" presetID="22" presetClass="entr" presetSubtype="1" fill="hold" grpId="0" nodeType="afterEffect">
                                  <p:stCondLst>
                                    <p:cond delay="100"/>
                                  </p:stCondLst>
                                  <p:childTnLst>
                                    <p:set>
                                      <p:cBhvr>
                                        <p:cTn id="124" dur="1" fill="hold">
                                          <p:stCondLst>
                                            <p:cond delay="0"/>
                                          </p:stCondLst>
                                        </p:cTn>
                                        <p:tgtEl>
                                          <p:spTgt spid="124005"/>
                                        </p:tgtEl>
                                        <p:attrNameLst>
                                          <p:attrName>style.visibility</p:attrName>
                                        </p:attrNameLst>
                                      </p:cBhvr>
                                      <p:to>
                                        <p:strVal val="visible"/>
                                      </p:to>
                                    </p:set>
                                    <p:animEffect transition="in" filter="wipe(up)">
                                      <p:cBhvr>
                                        <p:cTn id="125" dur="1000"/>
                                        <p:tgtEl>
                                          <p:spTgt spid="124005"/>
                                        </p:tgtEl>
                                      </p:cBhvr>
                                    </p:animEffec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nodeType="clickEffect">
                                  <p:stCondLst>
                                    <p:cond delay="0"/>
                                  </p:stCondLst>
                                  <p:childTnLst>
                                    <p:set>
                                      <p:cBhvr>
                                        <p:cTn id="129" dur="1" fill="hold">
                                          <p:stCondLst>
                                            <p:cond delay="0"/>
                                          </p:stCondLst>
                                        </p:cTn>
                                        <p:tgtEl>
                                          <p:spTgt spid="41986"/>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nodeType="clickEffect">
                                  <p:stCondLst>
                                    <p:cond delay="0"/>
                                  </p:stCondLst>
                                  <p:childTnLst>
                                    <p:set>
                                      <p:cBhvr>
                                        <p:cTn id="133" dur="1" fill="hold">
                                          <p:stCondLst>
                                            <p:cond delay="0"/>
                                          </p:stCondLst>
                                        </p:cTn>
                                        <p:tgtEl>
                                          <p:spTgt spid="7"/>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animBg="1"/>
      <p:bldP spid="123910" grpId="0" animBg="1"/>
      <p:bldP spid="123909" grpId="0" animBg="1"/>
      <p:bldP spid="123911" grpId="0" animBg="1"/>
      <p:bldP spid="123915" grpId="0" animBg="1"/>
      <p:bldP spid="123917" grpId="0" animBg="1"/>
      <p:bldP spid="123937" grpId="0" animBg="1"/>
      <p:bldP spid="123938" grpId="0" animBg="1"/>
      <p:bldP spid="123939" grpId="0" animBg="1"/>
      <p:bldP spid="123941" grpId="0" animBg="1"/>
      <p:bldP spid="123942" grpId="0" animBg="1"/>
      <p:bldP spid="123944" grpId="0" animBg="1"/>
      <p:bldP spid="123945" grpId="0" animBg="1"/>
      <p:bldP spid="123947" grpId="0" animBg="1"/>
      <p:bldP spid="123948" grpId="0" animBg="1"/>
      <p:bldP spid="123949" grpId="0" animBg="1"/>
      <p:bldP spid="123950" grpId="0" animBg="1"/>
      <p:bldP spid="123951" grpId="0" animBg="1"/>
      <p:bldP spid="123955" grpId="0"/>
      <p:bldP spid="123956" grpId="0"/>
      <p:bldP spid="123957" grpId="0"/>
      <p:bldP spid="123990" grpId="0"/>
      <p:bldP spid="123991" grpId="0"/>
      <p:bldP spid="123992" grpId="0"/>
      <p:bldP spid="124003" grpId="0" animBg="1"/>
      <p:bldP spid="124004" grpId="0" animBg="1"/>
      <p:bldP spid="124005" grpId="0" animBg="1"/>
      <p:bldP spid="74" grpId="0"/>
      <p:bldP spid="75" grpId="0"/>
      <p:bldP spid="76" grpId="0"/>
      <p:bldP spid="7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t>Problem size</a:t>
            </a:r>
          </a:p>
        </p:txBody>
      </p:sp>
      <p:sp>
        <p:nvSpPr>
          <p:cNvPr id="41987" name="Content Placeholder 3"/>
          <p:cNvSpPr>
            <a:spLocks noGrp="1"/>
          </p:cNvSpPr>
          <p:nvPr>
            <p:ph idx="1"/>
          </p:nvPr>
        </p:nvSpPr>
        <p:spPr/>
        <p:txBody>
          <a:bodyPr/>
          <a:lstStyle/>
          <a:p>
            <a:r>
              <a:rPr lang="en-US" dirty="0"/>
              <a:t>What are the variables? </a:t>
            </a:r>
          </a:p>
          <a:p>
            <a:r>
              <a:rPr lang="en-US" dirty="0"/>
              <a:t>How many variables per camera?</a:t>
            </a:r>
          </a:p>
          <a:p>
            <a:r>
              <a:rPr lang="en-US" dirty="0"/>
              <a:t>How many variables per point?</a:t>
            </a:r>
          </a:p>
          <a:p>
            <a:endParaRPr lang="en-US" dirty="0"/>
          </a:p>
          <a:p>
            <a:r>
              <a:rPr lang="en-US" dirty="0" err="1"/>
              <a:t>Trevi</a:t>
            </a:r>
            <a:r>
              <a:rPr lang="en-US" dirty="0"/>
              <a:t> Fountain collection</a:t>
            </a:r>
          </a:p>
          <a:p>
            <a:pPr lvl="1">
              <a:buFont typeface="Arial" pitchFamily="34" charset="0"/>
              <a:buNone/>
            </a:pPr>
            <a:r>
              <a:rPr lang="en-US" dirty="0"/>
              <a:t>    466 input photos</a:t>
            </a:r>
          </a:p>
          <a:p>
            <a:pPr lvl="1">
              <a:buFont typeface="Arial" pitchFamily="34" charset="0"/>
              <a:buNone/>
            </a:pPr>
            <a:r>
              <a:rPr lang="en-US" dirty="0"/>
              <a:t> + &gt; 100,000 3D points</a:t>
            </a:r>
          </a:p>
          <a:p>
            <a:pPr lvl="1">
              <a:buFont typeface="Arial" pitchFamily="34" charset="0"/>
              <a:buNone/>
            </a:pPr>
            <a:r>
              <a:rPr lang="en-US" dirty="0"/>
              <a:t>      = very large optimization problem </a:t>
            </a:r>
          </a:p>
        </p:txBody>
      </p:sp>
    </p:spTree>
    <p:extLst>
      <p:ext uri="{BB962C8B-B14F-4D97-AF65-F5344CB8AC3E}">
        <p14:creationId xmlns:p14="http://schemas.microsoft.com/office/powerpoint/2010/main" val="261205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8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98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98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98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98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CA5C88C1-CBC7-7C4A-BF78-1901B61ADFC0}"/>
              </a:ext>
            </a:extLst>
          </p:cNvPr>
          <p:cNvSpPr>
            <a:spLocks noGrp="1"/>
          </p:cNvSpPr>
          <p:nvPr>
            <p:ph idx="1"/>
          </p:nvPr>
        </p:nvSpPr>
        <p:spPr>
          <a:xfrm>
            <a:off x="377241" y="1367757"/>
            <a:ext cx="6614569" cy="4903335"/>
          </a:xfrm>
        </p:spPr>
        <p:txBody>
          <a:bodyPr>
            <a:normAutofit lnSpcReduction="10000"/>
          </a:bodyPr>
          <a:lstStyle/>
          <a:p>
            <a:r>
              <a:rPr lang="en-US" dirty="0"/>
              <a:t>A point in 3D</a:t>
            </a:r>
          </a:p>
          <a:p>
            <a:endParaRPr lang="en-US" dirty="0"/>
          </a:p>
          <a:p>
            <a:endParaRPr lang="en-US" dirty="0"/>
          </a:p>
          <a:p>
            <a:endParaRPr lang="en-US" dirty="0"/>
          </a:p>
          <a:p>
            <a:endParaRPr lang="en-US" dirty="0"/>
          </a:p>
          <a:p>
            <a:r>
              <a:rPr lang="en-US" dirty="0"/>
              <a:t>A line     in 3D is defined by the equation</a:t>
            </a:r>
          </a:p>
          <a:p>
            <a:endParaRPr lang="en-US" dirty="0"/>
          </a:p>
          <a:p>
            <a:r>
              <a:rPr lang="en-US" dirty="0"/>
              <a:t>Points and lines are both vectors of the same dimension with a homogeneous coordinate</a:t>
            </a:r>
          </a:p>
        </p:txBody>
      </p:sp>
      <p:sp>
        <p:nvSpPr>
          <p:cNvPr id="3" name="Title 2">
            <a:extLst>
              <a:ext uri="{FF2B5EF4-FFF2-40B4-BE49-F238E27FC236}">
                <a16:creationId xmlns:a16="http://schemas.microsoft.com/office/drawing/2014/main" id="{A8056E51-353F-CC48-BB02-C5E5CC5F0A20}"/>
              </a:ext>
            </a:extLst>
          </p:cNvPr>
          <p:cNvSpPr>
            <a:spLocks noGrp="1"/>
          </p:cNvSpPr>
          <p:nvPr>
            <p:ph type="title"/>
          </p:nvPr>
        </p:nvSpPr>
        <p:spPr/>
        <p:txBody>
          <a:bodyPr/>
          <a:lstStyle/>
          <a:p>
            <a:r>
              <a:rPr lang="en-US" dirty="0"/>
              <a:t>Point-Line Duality and the Cross-Product</a:t>
            </a:r>
          </a:p>
        </p:txBody>
      </p:sp>
      <p:cxnSp>
        <p:nvCxnSpPr>
          <p:cNvPr id="7" name="Straight Connector 6">
            <a:extLst>
              <a:ext uri="{FF2B5EF4-FFF2-40B4-BE49-F238E27FC236}">
                <a16:creationId xmlns:a16="http://schemas.microsoft.com/office/drawing/2014/main" id="{974CEE57-247D-E840-973E-1F434496B8CD}"/>
              </a:ext>
            </a:extLst>
          </p:cNvPr>
          <p:cNvCxnSpPr/>
          <p:nvPr/>
        </p:nvCxnSpPr>
        <p:spPr>
          <a:xfrm flipV="1">
            <a:off x="7280476" y="2002420"/>
            <a:ext cx="3773347" cy="3761772"/>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8F7F59D8-9B2A-E142-857E-CA129CA72D1F}"/>
              </a:ext>
            </a:extLst>
          </p:cNvPr>
          <p:cNvPicPr>
            <a:picLocks noChangeAspect="1"/>
          </p:cNvPicPr>
          <p:nvPr/>
        </p:nvPicPr>
        <p:blipFill>
          <a:blip r:embed="rId2"/>
          <a:stretch>
            <a:fillRect/>
          </a:stretch>
        </p:blipFill>
        <p:spPr>
          <a:xfrm>
            <a:off x="3003279" y="1147135"/>
            <a:ext cx="1612900" cy="2197100"/>
          </a:xfrm>
          <a:prstGeom prst="rect">
            <a:avLst/>
          </a:prstGeom>
        </p:spPr>
      </p:pic>
      <p:pic>
        <p:nvPicPr>
          <p:cNvPr id="13" name="Picture 12">
            <a:extLst>
              <a:ext uri="{FF2B5EF4-FFF2-40B4-BE49-F238E27FC236}">
                <a16:creationId xmlns:a16="http://schemas.microsoft.com/office/drawing/2014/main" id="{8F4A3C91-217F-8B4A-9722-93C4CD61E675}"/>
              </a:ext>
            </a:extLst>
          </p:cNvPr>
          <p:cNvPicPr>
            <a:picLocks noChangeAspect="1"/>
          </p:cNvPicPr>
          <p:nvPr/>
        </p:nvPicPr>
        <p:blipFill>
          <a:blip r:embed="rId3"/>
          <a:stretch>
            <a:fillRect/>
          </a:stretch>
        </p:blipFill>
        <p:spPr>
          <a:xfrm>
            <a:off x="2273029" y="4196627"/>
            <a:ext cx="1536700" cy="431800"/>
          </a:xfrm>
          <a:prstGeom prst="rect">
            <a:avLst/>
          </a:prstGeom>
        </p:spPr>
      </p:pic>
      <p:sp>
        <p:nvSpPr>
          <p:cNvPr id="14" name="Oval 13">
            <a:extLst>
              <a:ext uri="{FF2B5EF4-FFF2-40B4-BE49-F238E27FC236}">
                <a16:creationId xmlns:a16="http://schemas.microsoft.com/office/drawing/2014/main" id="{2359EB10-D93B-C442-9F6A-B4634E8947A0}"/>
              </a:ext>
            </a:extLst>
          </p:cNvPr>
          <p:cNvSpPr/>
          <p:nvPr/>
        </p:nvSpPr>
        <p:spPr>
          <a:xfrm>
            <a:off x="8034461" y="4723114"/>
            <a:ext cx="288665" cy="288665"/>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A6E389F6-C0B4-8B46-B22F-D4B73DCA94AA}"/>
              </a:ext>
            </a:extLst>
          </p:cNvPr>
          <p:cNvPicPr>
            <a:picLocks noChangeAspect="1"/>
          </p:cNvPicPr>
          <p:nvPr/>
        </p:nvPicPr>
        <p:blipFill>
          <a:blip r:embed="rId4"/>
          <a:stretch>
            <a:fillRect/>
          </a:stretch>
        </p:blipFill>
        <p:spPr>
          <a:xfrm>
            <a:off x="9507879" y="3711856"/>
            <a:ext cx="190500" cy="342900"/>
          </a:xfrm>
          <a:prstGeom prst="rect">
            <a:avLst/>
          </a:prstGeom>
        </p:spPr>
      </p:pic>
      <p:pic>
        <p:nvPicPr>
          <p:cNvPr id="17" name="Picture 16">
            <a:extLst>
              <a:ext uri="{FF2B5EF4-FFF2-40B4-BE49-F238E27FC236}">
                <a16:creationId xmlns:a16="http://schemas.microsoft.com/office/drawing/2014/main" id="{6104AF36-5BB3-C74F-B585-904B34B3FEDF}"/>
              </a:ext>
            </a:extLst>
          </p:cNvPr>
          <p:cNvPicPr>
            <a:picLocks noChangeAspect="1"/>
          </p:cNvPicPr>
          <p:nvPr/>
        </p:nvPicPr>
        <p:blipFill>
          <a:blip r:embed="rId5"/>
          <a:stretch>
            <a:fillRect/>
          </a:stretch>
        </p:blipFill>
        <p:spPr>
          <a:xfrm>
            <a:off x="7755061" y="4498533"/>
            <a:ext cx="279400" cy="304800"/>
          </a:xfrm>
          <a:prstGeom prst="rect">
            <a:avLst/>
          </a:prstGeom>
        </p:spPr>
      </p:pic>
      <p:pic>
        <p:nvPicPr>
          <p:cNvPr id="19" name="Picture 18">
            <a:extLst>
              <a:ext uri="{FF2B5EF4-FFF2-40B4-BE49-F238E27FC236}">
                <a16:creationId xmlns:a16="http://schemas.microsoft.com/office/drawing/2014/main" id="{21CCB229-55F3-2747-A837-186F7BB05FEE}"/>
              </a:ext>
            </a:extLst>
          </p:cNvPr>
          <p:cNvPicPr>
            <a:picLocks noChangeAspect="1"/>
          </p:cNvPicPr>
          <p:nvPr/>
        </p:nvPicPr>
        <p:blipFill>
          <a:blip r:embed="rId4"/>
          <a:stretch>
            <a:fillRect/>
          </a:stretch>
        </p:blipFill>
        <p:spPr>
          <a:xfrm>
            <a:off x="1731622" y="3647974"/>
            <a:ext cx="190500" cy="342900"/>
          </a:xfrm>
          <a:prstGeom prst="rect">
            <a:avLst/>
          </a:prstGeom>
        </p:spPr>
      </p:pic>
    </p:spTree>
    <p:extLst>
      <p:ext uri="{BB962C8B-B14F-4D97-AF65-F5344CB8AC3E}">
        <p14:creationId xmlns:p14="http://schemas.microsoft.com/office/powerpoint/2010/main" val="22828498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from motion</a:t>
            </a:r>
          </a:p>
        </p:txBody>
      </p:sp>
      <p:sp>
        <p:nvSpPr>
          <p:cNvPr id="3" name="Content Placeholder 2"/>
          <p:cNvSpPr>
            <a:spLocks noGrp="1"/>
          </p:cNvSpPr>
          <p:nvPr>
            <p:ph idx="1"/>
          </p:nvPr>
        </p:nvSpPr>
        <p:spPr>
          <a:xfrm>
            <a:off x="1981200" y="1600200"/>
            <a:ext cx="8229600" cy="5029200"/>
          </a:xfrm>
        </p:spPr>
        <p:txBody>
          <a:bodyPr>
            <a:normAutofit/>
          </a:bodyPr>
          <a:lstStyle/>
          <a:p>
            <a:r>
              <a:rPr lang="en-US" dirty="0"/>
              <a:t>Minimize sum of squared </a:t>
            </a:r>
            <a:r>
              <a:rPr lang="en-US" dirty="0" err="1"/>
              <a:t>reprojection</a:t>
            </a:r>
            <a:r>
              <a:rPr lang="en-US" dirty="0"/>
              <a:t> errors:</a:t>
            </a:r>
          </a:p>
          <a:p>
            <a:endParaRPr lang="en-US" dirty="0"/>
          </a:p>
          <a:p>
            <a:endParaRPr lang="en-US" dirty="0"/>
          </a:p>
          <a:p>
            <a:endParaRPr lang="en-US" dirty="0"/>
          </a:p>
          <a:p>
            <a:endParaRPr lang="en-US" dirty="0"/>
          </a:p>
          <a:p>
            <a:endParaRPr lang="en-US" dirty="0"/>
          </a:p>
          <a:p>
            <a:r>
              <a:rPr lang="en-US" dirty="0"/>
              <a:t>Minimizing this function is called </a:t>
            </a:r>
            <a:r>
              <a:rPr lang="en-US" i="1" dirty="0"/>
              <a:t>bundle adjustment</a:t>
            </a:r>
          </a:p>
          <a:p>
            <a:pPr lvl="1"/>
            <a:r>
              <a:rPr lang="en-US" dirty="0"/>
              <a:t>Optimized using non-linear least squares, 			e.g. </a:t>
            </a:r>
            <a:r>
              <a:rPr lang="en-US" dirty="0" err="1"/>
              <a:t>Levenberg</a:t>
            </a:r>
            <a:r>
              <a:rPr lang="en-US" dirty="0"/>
              <a:t>-Marquardt</a:t>
            </a:r>
          </a:p>
        </p:txBody>
      </p:sp>
      <p:pic>
        <p:nvPicPr>
          <p:cNvPr id="4" name="Picture 25"/>
          <p:cNvPicPr>
            <a:picLocks noChangeAspect="1" noChangeArrowheads="1"/>
          </p:cNvPicPr>
          <p:nvPr/>
        </p:nvPicPr>
        <p:blipFill>
          <a:blip r:embed="rId3" cstate="print"/>
          <a:srcRect/>
          <a:stretch>
            <a:fillRect/>
          </a:stretch>
        </p:blipFill>
        <p:spPr bwMode="auto">
          <a:xfrm>
            <a:off x="4052887" y="2096870"/>
            <a:ext cx="5715000" cy="1323975"/>
          </a:xfrm>
          <a:prstGeom prst="rect">
            <a:avLst/>
          </a:prstGeom>
          <a:noFill/>
          <a:ln w="9525">
            <a:noFill/>
            <a:miter lim="800000"/>
            <a:headEnd/>
            <a:tailEnd/>
          </a:ln>
        </p:spPr>
      </p:pic>
      <p:sp>
        <p:nvSpPr>
          <p:cNvPr id="5" name="Right Brace 4"/>
          <p:cNvSpPr/>
          <p:nvPr/>
        </p:nvSpPr>
        <p:spPr>
          <a:xfrm rot="5400000">
            <a:off x="7100887" y="2354044"/>
            <a:ext cx="228600" cy="1752600"/>
          </a:xfrm>
          <a:prstGeom prst="rightBrace">
            <a:avLst/>
          </a:prstGeom>
          <a:ln w="22225">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 name="TextBox 5"/>
          <p:cNvSpPr txBox="1">
            <a:spLocks noChangeArrowheads="1"/>
          </p:cNvSpPr>
          <p:nvPr/>
        </p:nvSpPr>
        <p:spPr bwMode="auto">
          <a:xfrm>
            <a:off x="6454775" y="3344645"/>
            <a:ext cx="1560512" cy="646113"/>
          </a:xfrm>
          <a:prstGeom prst="rect">
            <a:avLst/>
          </a:prstGeom>
          <a:noFill/>
          <a:ln w="9525">
            <a:noFill/>
            <a:miter lim="800000"/>
            <a:headEnd/>
            <a:tailEnd/>
          </a:ln>
        </p:spPr>
        <p:txBody>
          <a:bodyPr wrap="none">
            <a:spAutoFit/>
          </a:bodyPr>
          <a:lstStyle/>
          <a:p>
            <a:pPr algn="ctr"/>
            <a:r>
              <a:rPr lang="en-US" i="1" dirty="0">
                <a:latin typeface="Calibri" pitchFamily="34" charset="0"/>
              </a:rPr>
              <a:t>predicted</a:t>
            </a:r>
            <a:r>
              <a:rPr lang="en-US" dirty="0">
                <a:latin typeface="Calibri" pitchFamily="34" charset="0"/>
              </a:rPr>
              <a:t> </a:t>
            </a:r>
          </a:p>
          <a:p>
            <a:pPr algn="ctr"/>
            <a:r>
              <a:rPr lang="en-US" dirty="0">
                <a:latin typeface="Calibri" pitchFamily="34" charset="0"/>
              </a:rPr>
              <a:t>image location</a:t>
            </a:r>
          </a:p>
        </p:txBody>
      </p:sp>
      <p:sp>
        <p:nvSpPr>
          <p:cNvPr id="7" name="TextBox 6"/>
          <p:cNvSpPr txBox="1">
            <a:spLocks noChangeArrowheads="1"/>
          </p:cNvSpPr>
          <p:nvPr/>
        </p:nvSpPr>
        <p:spPr bwMode="auto">
          <a:xfrm>
            <a:off x="8207375" y="3344645"/>
            <a:ext cx="1560512" cy="646113"/>
          </a:xfrm>
          <a:prstGeom prst="rect">
            <a:avLst/>
          </a:prstGeom>
          <a:noFill/>
          <a:ln w="9525">
            <a:noFill/>
            <a:miter lim="800000"/>
            <a:headEnd/>
            <a:tailEnd/>
          </a:ln>
        </p:spPr>
        <p:txBody>
          <a:bodyPr wrap="none">
            <a:spAutoFit/>
          </a:bodyPr>
          <a:lstStyle/>
          <a:p>
            <a:pPr algn="ctr"/>
            <a:r>
              <a:rPr lang="en-US" i="1">
                <a:latin typeface="Calibri" pitchFamily="34" charset="0"/>
              </a:rPr>
              <a:t>observed</a:t>
            </a:r>
            <a:endParaRPr lang="en-US">
              <a:latin typeface="Calibri" pitchFamily="34" charset="0"/>
            </a:endParaRPr>
          </a:p>
          <a:p>
            <a:pPr algn="ctr"/>
            <a:r>
              <a:rPr lang="en-US">
                <a:latin typeface="Calibri" pitchFamily="34" charset="0"/>
              </a:rPr>
              <a:t>image location</a:t>
            </a:r>
          </a:p>
        </p:txBody>
      </p:sp>
      <p:sp>
        <p:nvSpPr>
          <p:cNvPr id="8" name="Right Brace 7"/>
          <p:cNvSpPr/>
          <p:nvPr/>
        </p:nvSpPr>
        <p:spPr>
          <a:xfrm rot="5400000">
            <a:off x="8830469" y="2788226"/>
            <a:ext cx="228600" cy="884237"/>
          </a:xfrm>
          <a:prstGeom prst="rightBrace">
            <a:avLst/>
          </a:prstGeom>
          <a:ln w="22225">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9" name="Picture 28"/>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57401" y="2492157"/>
            <a:ext cx="2058987" cy="533400"/>
          </a:xfrm>
          <a:prstGeom prst="rect">
            <a:avLst/>
          </a:prstGeom>
          <a:noFill/>
          <a:ln w="9525">
            <a:noFill/>
            <a:miter lim="800000"/>
            <a:headEnd/>
            <a:tailEnd/>
          </a:ln>
        </p:spPr>
      </p:pic>
      <p:sp>
        <p:nvSpPr>
          <p:cNvPr id="13" name="Right Brace 12"/>
          <p:cNvSpPr/>
          <p:nvPr/>
        </p:nvSpPr>
        <p:spPr>
          <a:xfrm rot="5400000">
            <a:off x="5464629" y="3011269"/>
            <a:ext cx="228599" cy="533400"/>
          </a:xfrm>
          <a:prstGeom prst="rightBrace">
            <a:avLst/>
          </a:prstGeom>
          <a:ln w="22225">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4" name="TextBox 13"/>
          <p:cNvSpPr txBox="1">
            <a:spLocks noChangeArrowheads="1"/>
          </p:cNvSpPr>
          <p:nvPr/>
        </p:nvSpPr>
        <p:spPr bwMode="auto">
          <a:xfrm>
            <a:off x="4286750" y="3903898"/>
            <a:ext cx="2740622" cy="646331"/>
          </a:xfrm>
          <a:prstGeom prst="rect">
            <a:avLst/>
          </a:prstGeom>
          <a:noFill/>
          <a:ln w="9525">
            <a:noFill/>
            <a:miter lim="800000"/>
            <a:headEnd/>
            <a:tailEnd/>
          </a:ln>
        </p:spPr>
        <p:txBody>
          <a:bodyPr wrap="none">
            <a:spAutoFit/>
          </a:bodyPr>
          <a:lstStyle/>
          <a:p>
            <a:pPr algn="ctr"/>
            <a:r>
              <a:rPr lang="en-US" i="1" dirty="0">
                <a:latin typeface="Calibri" pitchFamily="34" charset="0"/>
              </a:rPr>
              <a:t>indicator variable</a:t>
            </a:r>
            <a:r>
              <a:rPr lang="en-US" dirty="0">
                <a:latin typeface="Calibri" pitchFamily="34" charset="0"/>
              </a:rPr>
              <a:t>:</a:t>
            </a:r>
          </a:p>
          <a:p>
            <a:pPr algn="ctr"/>
            <a:r>
              <a:rPr lang="en-US" dirty="0">
                <a:latin typeface="Calibri" pitchFamily="34" charset="0"/>
              </a:rPr>
              <a:t>is point </a:t>
            </a:r>
            <a:r>
              <a:rPr lang="en-US" i="1" dirty="0" err="1">
                <a:latin typeface="Calibri" pitchFamily="34" charset="0"/>
              </a:rPr>
              <a:t>i</a:t>
            </a:r>
            <a:r>
              <a:rPr lang="en-US" i="1" dirty="0">
                <a:latin typeface="Calibri" pitchFamily="34" charset="0"/>
              </a:rPr>
              <a:t> </a:t>
            </a:r>
            <a:r>
              <a:rPr lang="en-US" dirty="0">
                <a:latin typeface="Calibri" pitchFamily="34" charset="0"/>
              </a:rPr>
              <a:t>visible in image </a:t>
            </a:r>
            <a:r>
              <a:rPr lang="en-US" i="1" dirty="0">
                <a:latin typeface="Calibri" pitchFamily="34" charset="0"/>
              </a:rPr>
              <a:t>j </a:t>
            </a:r>
            <a:r>
              <a:rPr lang="en-US" dirty="0">
                <a:latin typeface="Calibri" pitchFamily="34" charset="0"/>
              </a:rPr>
              <a:t>?</a:t>
            </a:r>
            <a:endParaRPr lang="en-US" i="1" dirty="0">
              <a:latin typeface="Calibri" pitchFamily="34" charset="0"/>
            </a:endParaRPr>
          </a:p>
        </p:txBody>
      </p:sp>
      <p:cxnSp>
        <p:nvCxnSpPr>
          <p:cNvPr id="16" name="Straight Arrow Connector 15"/>
          <p:cNvCxnSpPr/>
          <p:nvPr/>
        </p:nvCxnSpPr>
        <p:spPr>
          <a:xfrm rot="16200000" flipH="1">
            <a:off x="5379355" y="3749685"/>
            <a:ext cx="417731" cy="769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185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13" grpId="0" animBg="1"/>
      <p:bldP spid="1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a:t>
            </a:r>
            <a:r>
              <a:rPr lang="en-US" dirty="0" err="1"/>
              <a:t>SfM</a:t>
            </a:r>
            <a:r>
              <a:rPr lang="en-US" dirty="0"/>
              <a:t> always uniquely solvable?</a:t>
            </a:r>
          </a:p>
        </p:txBody>
      </p:sp>
    </p:spTree>
    <p:extLst>
      <p:ext uri="{BB962C8B-B14F-4D97-AF65-F5344CB8AC3E}">
        <p14:creationId xmlns:p14="http://schemas.microsoft.com/office/powerpoint/2010/main" val="15935674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a:t>
            </a:r>
            <a:r>
              <a:rPr lang="en-US" dirty="0" err="1"/>
              <a:t>SfM</a:t>
            </a:r>
            <a:r>
              <a:rPr lang="en-US" dirty="0"/>
              <a:t> always uniquely solvable?</a:t>
            </a:r>
          </a:p>
        </p:txBody>
      </p:sp>
      <p:sp>
        <p:nvSpPr>
          <p:cNvPr id="3" name="Content Placeholder 2"/>
          <p:cNvSpPr>
            <a:spLocks noGrp="1"/>
          </p:cNvSpPr>
          <p:nvPr>
            <p:ph idx="1"/>
          </p:nvPr>
        </p:nvSpPr>
        <p:spPr>
          <a:xfrm>
            <a:off x="1981200" y="1600201"/>
            <a:ext cx="8229600" cy="762000"/>
          </a:xfrm>
        </p:spPr>
        <p:txBody>
          <a:bodyPr/>
          <a:lstStyle/>
          <a:p>
            <a:r>
              <a:rPr lang="en-US" dirty="0"/>
              <a:t>No…</a:t>
            </a:r>
          </a:p>
        </p:txBody>
      </p:sp>
      <p:pic>
        <p:nvPicPr>
          <p:cNvPr id="13314" name="Picture 2" descr="rotating necker c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994781"/>
            <a:ext cx="5334000" cy="4000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979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Line 157"/>
          <p:cNvSpPr>
            <a:spLocks noChangeShapeType="1"/>
          </p:cNvSpPr>
          <p:nvPr/>
        </p:nvSpPr>
        <p:spPr bwMode="auto">
          <a:xfrm flipH="1" flipV="1">
            <a:off x="4483100" y="3967164"/>
            <a:ext cx="3455988" cy="1343025"/>
          </a:xfrm>
          <a:prstGeom prst="line">
            <a:avLst/>
          </a:prstGeom>
          <a:noFill/>
          <a:ln w="34925">
            <a:solidFill>
              <a:schemeClr val="tx1"/>
            </a:solidFill>
            <a:round/>
            <a:headEnd/>
            <a:tailEnd/>
          </a:ln>
        </p:spPr>
        <p:txBody>
          <a:bodyPr/>
          <a:lstStyle/>
          <a:p>
            <a:endParaRPr lang="en-US"/>
          </a:p>
        </p:txBody>
      </p:sp>
      <p:sp>
        <p:nvSpPr>
          <p:cNvPr id="38915" name="Rectangle 2"/>
          <p:cNvSpPr>
            <a:spLocks noGrp="1" noChangeArrowheads="1"/>
          </p:cNvSpPr>
          <p:nvPr>
            <p:ph type="title"/>
          </p:nvPr>
        </p:nvSpPr>
        <p:spPr/>
        <p:txBody>
          <a:bodyPr/>
          <a:lstStyle/>
          <a:p>
            <a:r>
              <a:rPr lang="en-US"/>
              <a:t>Incremental structure from motion</a:t>
            </a:r>
          </a:p>
        </p:txBody>
      </p:sp>
      <p:grpSp>
        <p:nvGrpSpPr>
          <p:cNvPr id="2" name="Group 152"/>
          <p:cNvGrpSpPr>
            <a:grpSpLocks/>
          </p:cNvGrpSpPr>
          <p:nvPr/>
        </p:nvGrpSpPr>
        <p:grpSpPr bwMode="auto">
          <a:xfrm>
            <a:off x="3937000" y="1944689"/>
            <a:ext cx="4192588" cy="3711575"/>
            <a:chOff x="1520" y="1225"/>
            <a:chExt cx="2641" cy="2338"/>
          </a:xfrm>
        </p:grpSpPr>
        <p:sp>
          <p:nvSpPr>
            <p:cNvPr id="38935" name="Line 6"/>
            <p:cNvSpPr>
              <a:spLocks noChangeShapeType="1"/>
            </p:cNvSpPr>
            <p:nvPr/>
          </p:nvSpPr>
          <p:spPr bwMode="auto">
            <a:xfrm flipH="1">
              <a:off x="3859" y="2113"/>
              <a:ext cx="32" cy="565"/>
            </a:xfrm>
            <a:prstGeom prst="line">
              <a:avLst/>
            </a:prstGeom>
            <a:noFill/>
            <a:ln w="34925">
              <a:solidFill>
                <a:schemeClr val="tx1"/>
              </a:solidFill>
              <a:round/>
              <a:headEnd/>
              <a:tailEnd/>
            </a:ln>
          </p:spPr>
          <p:txBody>
            <a:bodyPr/>
            <a:lstStyle/>
            <a:p>
              <a:endParaRPr lang="en-US"/>
            </a:p>
          </p:txBody>
        </p:sp>
        <p:sp>
          <p:nvSpPr>
            <p:cNvPr id="38936" name="Line 7"/>
            <p:cNvSpPr>
              <a:spLocks noChangeShapeType="1"/>
            </p:cNvSpPr>
            <p:nvPr/>
          </p:nvSpPr>
          <p:spPr bwMode="auto">
            <a:xfrm>
              <a:off x="3828" y="2710"/>
              <a:ext cx="156" cy="566"/>
            </a:xfrm>
            <a:prstGeom prst="line">
              <a:avLst/>
            </a:prstGeom>
            <a:noFill/>
            <a:ln w="34925">
              <a:solidFill>
                <a:schemeClr val="tx1"/>
              </a:solidFill>
              <a:round/>
              <a:headEnd/>
              <a:tailEnd/>
            </a:ln>
          </p:spPr>
          <p:txBody>
            <a:bodyPr/>
            <a:lstStyle/>
            <a:p>
              <a:endParaRPr lang="en-US"/>
            </a:p>
          </p:txBody>
        </p:sp>
        <p:sp>
          <p:nvSpPr>
            <p:cNvPr id="38937" name="Line 8"/>
            <p:cNvSpPr>
              <a:spLocks noChangeShapeType="1"/>
            </p:cNvSpPr>
            <p:nvPr/>
          </p:nvSpPr>
          <p:spPr bwMode="auto">
            <a:xfrm flipV="1">
              <a:off x="2505" y="2008"/>
              <a:ext cx="755" cy="608"/>
            </a:xfrm>
            <a:prstGeom prst="line">
              <a:avLst/>
            </a:prstGeom>
            <a:noFill/>
            <a:ln w="34925">
              <a:solidFill>
                <a:schemeClr val="tx1"/>
              </a:solidFill>
              <a:round/>
              <a:headEnd/>
              <a:tailEnd/>
            </a:ln>
          </p:spPr>
          <p:txBody>
            <a:bodyPr/>
            <a:lstStyle/>
            <a:p>
              <a:endParaRPr lang="en-US"/>
            </a:p>
          </p:txBody>
        </p:sp>
        <p:sp>
          <p:nvSpPr>
            <p:cNvPr id="38938" name="Line 9"/>
            <p:cNvSpPr>
              <a:spLocks noChangeShapeType="1"/>
            </p:cNvSpPr>
            <p:nvPr/>
          </p:nvSpPr>
          <p:spPr bwMode="auto">
            <a:xfrm>
              <a:off x="3261" y="2019"/>
              <a:ext cx="628" cy="52"/>
            </a:xfrm>
            <a:prstGeom prst="line">
              <a:avLst/>
            </a:prstGeom>
            <a:noFill/>
            <a:ln w="34925">
              <a:solidFill>
                <a:schemeClr val="tx1"/>
              </a:solidFill>
              <a:round/>
              <a:headEnd/>
              <a:tailEnd/>
            </a:ln>
          </p:spPr>
          <p:txBody>
            <a:bodyPr/>
            <a:lstStyle/>
            <a:p>
              <a:endParaRPr lang="en-US"/>
            </a:p>
          </p:txBody>
        </p:sp>
        <p:sp>
          <p:nvSpPr>
            <p:cNvPr id="38939" name="Line 10"/>
            <p:cNvSpPr>
              <a:spLocks noChangeShapeType="1"/>
            </p:cNvSpPr>
            <p:nvPr/>
          </p:nvSpPr>
          <p:spPr bwMode="auto">
            <a:xfrm>
              <a:off x="2316" y="1406"/>
              <a:ext cx="216" cy="614"/>
            </a:xfrm>
            <a:prstGeom prst="line">
              <a:avLst/>
            </a:prstGeom>
            <a:noFill/>
            <a:ln w="34925">
              <a:solidFill>
                <a:schemeClr val="tx1"/>
              </a:solidFill>
              <a:round/>
              <a:headEnd/>
              <a:tailEnd/>
            </a:ln>
          </p:spPr>
          <p:txBody>
            <a:bodyPr/>
            <a:lstStyle/>
            <a:p>
              <a:endParaRPr lang="en-US"/>
            </a:p>
          </p:txBody>
        </p:sp>
        <p:sp>
          <p:nvSpPr>
            <p:cNvPr id="38940" name="Line 11"/>
            <p:cNvSpPr>
              <a:spLocks noChangeShapeType="1"/>
            </p:cNvSpPr>
            <p:nvPr/>
          </p:nvSpPr>
          <p:spPr bwMode="auto">
            <a:xfrm>
              <a:off x="2316" y="1406"/>
              <a:ext cx="181" cy="1263"/>
            </a:xfrm>
            <a:prstGeom prst="line">
              <a:avLst/>
            </a:prstGeom>
            <a:noFill/>
            <a:ln w="34925">
              <a:solidFill>
                <a:schemeClr val="tx1"/>
              </a:solidFill>
              <a:round/>
              <a:headEnd/>
              <a:tailEnd/>
            </a:ln>
          </p:spPr>
          <p:txBody>
            <a:bodyPr/>
            <a:lstStyle/>
            <a:p>
              <a:endParaRPr lang="en-US"/>
            </a:p>
          </p:txBody>
        </p:sp>
        <p:sp>
          <p:nvSpPr>
            <p:cNvPr id="38941" name="Line 12"/>
            <p:cNvSpPr>
              <a:spLocks noChangeShapeType="1"/>
            </p:cNvSpPr>
            <p:nvPr/>
          </p:nvSpPr>
          <p:spPr bwMode="auto">
            <a:xfrm flipH="1">
              <a:off x="2497" y="2020"/>
              <a:ext cx="35" cy="649"/>
            </a:xfrm>
            <a:prstGeom prst="line">
              <a:avLst/>
            </a:prstGeom>
            <a:noFill/>
            <a:ln w="34925">
              <a:solidFill>
                <a:schemeClr val="tx1"/>
              </a:solidFill>
              <a:round/>
              <a:headEnd/>
              <a:tailEnd/>
            </a:ln>
          </p:spPr>
          <p:txBody>
            <a:bodyPr/>
            <a:lstStyle/>
            <a:p>
              <a:endParaRPr lang="en-US"/>
            </a:p>
          </p:txBody>
        </p:sp>
        <p:sp>
          <p:nvSpPr>
            <p:cNvPr id="38942" name="Line 13"/>
            <p:cNvSpPr>
              <a:spLocks noChangeShapeType="1"/>
            </p:cNvSpPr>
            <p:nvPr/>
          </p:nvSpPr>
          <p:spPr bwMode="auto">
            <a:xfrm>
              <a:off x="1809" y="2452"/>
              <a:ext cx="688" cy="217"/>
            </a:xfrm>
            <a:prstGeom prst="line">
              <a:avLst/>
            </a:prstGeom>
            <a:noFill/>
            <a:ln w="34925">
              <a:solidFill>
                <a:schemeClr val="tx1"/>
              </a:solidFill>
              <a:round/>
              <a:headEnd/>
              <a:tailEnd/>
            </a:ln>
          </p:spPr>
          <p:txBody>
            <a:bodyPr/>
            <a:lstStyle/>
            <a:p>
              <a:endParaRPr lang="en-US"/>
            </a:p>
          </p:txBody>
        </p:sp>
        <p:sp>
          <p:nvSpPr>
            <p:cNvPr id="38943" name="Line 14"/>
            <p:cNvSpPr>
              <a:spLocks noChangeShapeType="1"/>
            </p:cNvSpPr>
            <p:nvPr/>
          </p:nvSpPr>
          <p:spPr bwMode="auto">
            <a:xfrm>
              <a:off x="1809" y="3140"/>
              <a:ext cx="615" cy="252"/>
            </a:xfrm>
            <a:prstGeom prst="line">
              <a:avLst/>
            </a:prstGeom>
            <a:noFill/>
            <a:ln w="34925">
              <a:solidFill>
                <a:schemeClr val="tx1"/>
              </a:solidFill>
              <a:round/>
              <a:headEnd/>
              <a:tailEnd/>
            </a:ln>
          </p:spPr>
          <p:txBody>
            <a:bodyPr/>
            <a:lstStyle/>
            <a:p>
              <a:endParaRPr lang="en-US"/>
            </a:p>
          </p:txBody>
        </p:sp>
        <p:sp>
          <p:nvSpPr>
            <p:cNvPr id="38944" name="Line 15"/>
            <p:cNvSpPr>
              <a:spLocks noChangeShapeType="1"/>
            </p:cNvSpPr>
            <p:nvPr/>
          </p:nvSpPr>
          <p:spPr bwMode="auto">
            <a:xfrm flipH="1">
              <a:off x="1918" y="1513"/>
              <a:ext cx="1339" cy="976"/>
            </a:xfrm>
            <a:prstGeom prst="line">
              <a:avLst/>
            </a:prstGeom>
            <a:noFill/>
            <a:ln w="34925">
              <a:solidFill>
                <a:schemeClr val="tx1"/>
              </a:solidFill>
              <a:round/>
              <a:headEnd/>
              <a:tailEnd/>
            </a:ln>
          </p:spPr>
          <p:txBody>
            <a:bodyPr/>
            <a:lstStyle/>
            <a:p>
              <a:endParaRPr lang="en-US"/>
            </a:p>
          </p:txBody>
        </p:sp>
        <p:sp>
          <p:nvSpPr>
            <p:cNvPr id="38945" name="Line 16"/>
            <p:cNvSpPr>
              <a:spLocks noChangeShapeType="1"/>
            </p:cNvSpPr>
            <p:nvPr/>
          </p:nvSpPr>
          <p:spPr bwMode="auto">
            <a:xfrm>
              <a:off x="3003" y="3247"/>
              <a:ext cx="616" cy="73"/>
            </a:xfrm>
            <a:prstGeom prst="line">
              <a:avLst/>
            </a:prstGeom>
            <a:noFill/>
            <a:ln w="34925">
              <a:solidFill>
                <a:schemeClr val="tx1"/>
              </a:solidFill>
              <a:round/>
              <a:headEnd/>
              <a:tailEnd/>
            </a:ln>
          </p:spPr>
          <p:txBody>
            <a:bodyPr/>
            <a:lstStyle/>
            <a:p>
              <a:endParaRPr lang="en-US"/>
            </a:p>
          </p:txBody>
        </p:sp>
        <p:sp>
          <p:nvSpPr>
            <p:cNvPr id="38946" name="Line 17"/>
            <p:cNvSpPr>
              <a:spLocks noChangeShapeType="1"/>
            </p:cNvSpPr>
            <p:nvPr/>
          </p:nvSpPr>
          <p:spPr bwMode="auto">
            <a:xfrm>
              <a:off x="1845" y="2562"/>
              <a:ext cx="1774" cy="758"/>
            </a:xfrm>
            <a:prstGeom prst="line">
              <a:avLst/>
            </a:prstGeom>
            <a:noFill/>
            <a:ln w="34925">
              <a:solidFill>
                <a:schemeClr val="tx1"/>
              </a:solidFill>
              <a:round/>
              <a:headEnd/>
              <a:tailEnd/>
            </a:ln>
          </p:spPr>
          <p:txBody>
            <a:bodyPr/>
            <a:lstStyle/>
            <a:p>
              <a:endParaRPr lang="en-US"/>
            </a:p>
          </p:txBody>
        </p:sp>
        <p:sp>
          <p:nvSpPr>
            <p:cNvPr id="38947" name="Line 18"/>
            <p:cNvSpPr>
              <a:spLocks noChangeShapeType="1"/>
            </p:cNvSpPr>
            <p:nvPr/>
          </p:nvSpPr>
          <p:spPr bwMode="auto">
            <a:xfrm flipV="1">
              <a:off x="1737" y="2669"/>
              <a:ext cx="724" cy="398"/>
            </a:xfrm>
            <a:prstGeom prst="line">
              <a:avLst/>
            </a:prstGeom>
            <a:noFill/>
            <a:ln w="34925">
              <a:solidFill>
                <a:schemeClr val="tx1"/>
              </a:solidFill>
              <a:round/>
              <a:headEnd/>
              <a:tailEnd/>
            </a:ln>
          </p:spPr>
          <p:txBody>
            <a:bodyPr/>
            <a:lstStyle/>
            <a:p>
              <a:endParaRPr lang="en-US"/>
            </a:p>
          </p:txBody>
        </p:sp>
        <p:sp>
          <p:nvSpPr>
            <p:cNvPr id="38948" name="Line 19"/>
            <p:cNvSpPr>
              <a:spLocks noChangeShapeType="1"/>
            </p:cNvSpPr>
            <p:nvPr/>
          </p:nvSpPr>
          <p:spPr bwMode="auto">
            <a:xfrm flipV="1">
              <a:off x="3003" y="2669"/>
              <a:ext cx="833" cy="578"/>
            </a:xfrm>
            <a:prstGeom prst="line">
              <a:avLst/>
            </a:prstGeom>
            <a:noFill/>
            <a:ln w="34925">
              <a:solidFill>
                <a:schemeClr val="tx1"/>
              </a:solidFill>
              <a:round/>
              <a:headEnd/>
              <a:tailEnd/>
            </a:ln>
          </p:spPr>
          <p:txBody>
            <a:bodyPr/>
            <a:lstStyle/>
            <a:p>
              <a:endParaRPr lang="en-US"/>
            </a:p>
          </p:txBody>
        </p:sp>
        <p:sp>
          <p:nvSpPr>
            <p:cNvPr id="38949" name="Line 20"/>
            <p:cNvSpPr>
              <a:spLocks noChangeShapeType="1"/>
            </p:cNvSpPr>
            <p:nvPr/>
          </p:nvSpPr>
          <p:spPr bwMode="auto">
            <a:xfrm flipV="1">
              <a:off x="3184" y="1659"/>
              <a:ext cx="579" cy="325"/>
            </a:xfrm>
            <a:prstGeom prst="line">
              <a:avLst/>
            </a:prstGeom>
            <a:noFill/>
            <a:ln w="34925">
              <a:solidFill>
                <a:schemeClr val="tx1"/>
              </a:solidFill>
              <a:round/>
              <a:headEnd/>
              <a:tailEnd/>
            </a:ln>
          </p:spPr>
          <p:txBody>
            <a:bodyPr/>
            <a:lstStyle/>
            <a:p>
              <a:endParaRPr lang="en-US"/>
            </a:p>
          </p:txBody>
        </p:sp>
        <p:sp>
          <p:nvSpPr>
            <p:cNvPr id="38950" name="Line 21"/>
            <p:cNvSpPr>
              <a:spLocks noChangeShapeType="1"/>
            </p:cNvSpPr>
            <p:nvPr/>
          </p:nvSpPr>
          <p:spPr bwMode="auto">
            <a:xfrm flipH="1" flipV="1">
              <a:off x="2532" y="2598"/>
              <a:ext cx="689" cy="35"/>
            </a:xfrm>
            <a:prstGeom prst="line">
              <a:avLst/>
            </a:prstGeom>
            <a:noFill/>
            <a:ln w="34925">
              <a:solidFill>
                <a:schemeClr val="tx1"/>
              </a:solidFill>
              <a:round/>
              <a:headEnd/>
              <a:tailEnd/>
            </a:ln>
          </p:spPr>
          <p:txBody>
            <a:bodyPr/>
            <a:lstStyle/>
            <a:p>
              <a:endParaRPr lang="en-US"/>
            </a:p>
          </p:txBody>
        </p:sp>
        <p:sp>
          <p:nvSpPr>
            <p:cNvPr id="38951" name="Line 22"/>
            <p:cNvSpPr>
              <a:spLocks noChangeShapeType="1"/>
            </p:cNvSpPr>
            <p:nvPr/>
          </p:nvSpPr>
          <p:spPr bwMode="auto">
            <a:xfrm flipH="1">
              <a:off x="2388" y="2128"/>
              <a:ext cx="1483" cy="1264"/>
            </a:xfrm>
            <a:prstGeom prst="line">
              <a:avLst/>
            </a:prstGeom>
            <a:noFill/>
            <a:ln w="34925">
              <a:solidFill>
                <a:schemeClr val="tx1"/>
              </a:solidFill>
              <a:round/>
              <a:headEnd/>
              <a:tailEnd/>
            </a:ln>
          </p:spPr>
          <p:txBody>
            <a:bodyPr/>
            <a:lstStyle/>
            <a:p>
              <a:endParaRPr lang="en-US"/>
            </a:p>
          </p:txBody>
        </p:sp>
        <p:pic>
          <p:nvPicPr>
            <p:cNvPr id="38952" name="Picture 23" descr="vgasull_23497540"/>
            <p:cNvPicPr>
              <a:picLocks noChangeAspect="1" noChangeArrowheads="1"/>
            </p:cNvPicPr>
            <p:nvPr/>
          </p:nvPicPr>
          <p:blipFill>
            <a:blip r:embed="rId3" cstate="print"/>
            <a:srcRect/>
            <a:stretch>
              <a:fillRect/>
            </a:stretch>
          </p:blipFill>
          <p:spPr bwMode="auto">
            <a:xfrm>
              <a:off x="2135" y="3211"/>
              <a:ext cx="470" cy="352"/>
            </a:xfrm>
            <a:prstGeom prst="rect">
              <a:avLst/>
            </a:prstGeom>
            <a:noFill/>
            <a:ln w="9525">
              <a:noFill/>
              <a:miter lim="800000"/>
              <a:headEnd/>
              <a:tailEnd/>
            </a:ln>
          </p:spPr>
        </p:pic>
        <p:pic>
          <p:nvPicPr>
            <p:cNvPr id="38953" name="Picture 24" descr="vgasull_25138094"/>
            <p:cNvPicPr>
              <a:picLocks noChangeAspect="1" noChangeArrowheads="1"/>
            </p:cNvPicPr>
            <p:nvPr/>
          </p:nvPicPr>
          <p:blipFill>
            <a:blip r:embed="rId4" cstate="print"/>
            <a:srcRect/>
            <a:stretch>
              <a:fillRect/>
            </a:stretch>
          </p:blipFill>
          <p:spPr bwMode="auto">
            <a:xfrm>
              <a:off x="3655" y="1478"/>
              <a:ext cx="470" cy="352"/>
            </a:xfrm>
            <a:prstGeom prst="rect">
              <a:avLst/>
            </a:prstGeom>
            <a:noFill/>
            <a:ln w="9525">
              <a:noFill/>
              <a:miter lim="800000"/>
              <a:headEnd/>
              <a:tailEnd/>
            </a:ln>
          </p:spPr>
        </p:pic>
        <p:pic>
          <p:nvPicPr>
            <p:cNvPr id="38954" name="Picture 25" descr="12537899@N00_61998638"/>
            <p:cNvPicPr>
              <a:picLocks noChangeAspect="1" noChangeArrowheads="1"/>
            </p:cNvPicPr>
            <p:nvPr/>
          </p:nvPicPr>
          <p:blipFill>
            <a:blip r:embed="rId5" cstate="print"/>
            <a:srcRect/>
            <a:stretch>
              <a:fillRect/>
            </a:stretch>
          </p:blipFill>
          <p:spPr bwMode="auto">
            <a:xfrm>
              <a:off x="1520" y="2959"/>
              <a:ext cx="470" cy="352"/>
            </a:xfrm>
            <a:prstGeom prst="rect">
              <a:avLst/>
            </a:prstGeom>
            <a:noFill/>
            <a:ln w="9525">
              <a:noFill/>
              <a:miter lim="800000"/>
              <a:headEnd/>
              <a:tailEnd/>
            </a:ln>
          </p:spPr>
        </p:pic>
        <p:pic>
          <p:nvPicPr>
            <p:cNvPr id="38955" name="Picture 26" descr="amos_33004438"/>
            <p:cNvPicPr preferRelativeResize="0">
              <a:picLocks noChangeAspect="1" noChangeArrowheads="1"/>
            </p:cNvPicPr>
            <p:nvPr/>
          </p:nvPicPr>
          <p:blipFill>
            <a:blip r:embed="rId6" cstate="print"/>
            <a:srcRect/>
            <a:stretch>
              <a:fillRect/>
            </a:stretch>
          </p:blipFill>
          <p:spPr bwMode="auto">
            <a:xfrm>
              <a:off x="2099" y="1225"/>
              <a:ext cx="470" cy="352"/>
            </a:xfrm>
            <a:prstGeom prst="rect">
              <a:avLst/>
            </a:prstGeom>
            <a:noFill/>
            <a:ln w="34925">
              <a:noFill/>
              <a:miter lim="800000"/>
              <a:headEnd/>
              <a:tailEnd/>
            </a:ln>
          </p:spPr>
        </p:pic>
        <p:pic>
          <p:nvPicPr>
            <p:cNvPr id="38956" name="Picture 27" descr="antmoose_35893232"/>
            <p:cNvPicPr>
              <a:picLocks noChangeAspect="1" noChangeArrowheads="1"/>
            </p:cNvPicPr>
            <p:nvPr/>
          </p:nvPicPr>
          <p:blipFill>
            <a:blip r:embed="rId7" cstate="print"/>
            <a:srcRect/>
            <a:stretch>
              <a:fillRect/>
            </a:stretch>
          </p:blipFill>
          <p:spPr bwMode="auto">
            <a:xfrm>
              <a:off x="1592" y="1730"/>
              <a:ext cx="471" cy="352"/>
            </a:xfrm>
            <a:prstGeom prst="rect">
              <a:avLst/>
            </a:prstGeom>
            <a:noFill/>
            <a:ln w="9525">
              <a:noFill/>
              <a:miter lim="800000"/>
              <a:headEnd/>
              <a:tailEnd/>
            </a:ln>
          </p:spPr>
        </p:pic>
        <p:pic>
          <p:nvPicPr>
            <p:cNvPr id="38957" name="Picture 28" descr="brodo_1608728"/>
            <p:cNvPicPr>
              <a:picLocks noChangeAspect="1" noChangeArrowheads="1"/>
            </p:cNvPicPr>
            <p:nvPr/>
          </p:nvPicPr>
          <p:blipFill>
            <a:blip r:embed="rId8" cstate="print"/>
            <a:srcRect/>
            <a:stretch>
              <a:fillRect/>
            </a:stretch>
          </p:blipFill>
          <p:spPr bwMode="auto">
            <a:xfrm>
              <a:off x="2750" y="3103"/>
              <a:ext cx="471" cy="352"/>
            </a:xfrm>
            <a:prstGeom prst="rect">
              <a:avLst/>
            </a:prstGeom>
            <a:noFill/>
            <a:ln w="9525">
              <a:noFill/>
              <a:miter lim="800000"/>
              <a:headEnd/>
              <a:tailEnd/>
            </a:ln>
          </p:spPr>
        </p:pic>
        <p:pic>
          <p:nvPicPr>
            <p:cNvPr id="38958" name="Picture 29" descr="daryoush_66536317"/>
            <p:cNvPicPr>
              <a:picLocks noChangeAspect="1" noChangeArrowheads="1"/>
            </p:cNvPicPr>
            <p:nvPr/>
          </p:nvPicPr>
          <p:blipFill>
            <a:blip r:embed="rId9" cstate="print"/>
            <a:srcRect/>
            <a:stretch>
              <a:fillRect/>
            </a:stretch>
          </p:blipFill>
          <p:spPr bwMode="auto">
            <a:xfrm>
              <a:off x="3690" y="1947"/>
              <a:ext cx="471" cy="352"/>
            </a:xfrm>
            <a:prstGeom prst="rect">
              <a:avLst/>
            </a:prstGeom>
            <a:noFill/>
            <a:ln w="9525">
              <a:noFill/>
              <a:miter lim="800000"/>
              <a:headEnd/>
              <a:tailEnd/>
            </a:ln>
          </p:spPr>
        </p:pic>
        <p:pic>
          <p:nvPicPr>
            <p:cNvPr id="38959" name="Picture 30" descr="ekenzie_18947135"/>
            <p:cNvPicPr>
              <a:picLocks noChangeAspect="1" noChangeArrowheads="1"/>
            </p:cNvPicPr>
            <p:nvPr/>
          </p:nvPicPr>
          <p:blipFill>
            <a:blip r:embed="rId10" cstate="print"/>
            <a:srcRect/>
            <a:stretch>
              <a:fillRect/>
            </a:stretch>
          </p:blipFill>
          <p:spPr bwMode="auto">
            <a:xfrm>
              <a:off x="3401" y="3067"/>
              <a:ext cx="317" cy="470"/>
            </a:xfrm>
            <a:prstGeom prst="rect">
              <a:avLst/>
            </a:prstGeom>
            <a:noFill/>
            <a:ln w="9525">
              <a:noFill/>
              <a:miter lim="800000"/>
              <a:headEnd/>
              <a:tailEnd/>
            </a:ln>
          </p:spPr>
        </p:pic>
        <p:pic>
          <p:nvPicPr>
            <p:cNvPr id="38960" name="Picture 31" descr="ewanmcdowall_60821586"/>
            <p:cNvPicPr>
              <a:picLocks noChangeAspect="1" noChangeArrowheads="1"/>
            </p:cNvPicPr>
            <p:nvPr/>
          </p:nvPicPr>
          <p:blipFill>
            <a:blip r:embed="rId11" cstate="print"/>
            <a:srcRect/>
            <a:stretch>
              <a:fillRect/>
            </a:stretch>
          </p:blipFill>
          <p:spPr bwMode="auto">
            <a:xfrm>
              <a:off x="2280" y="2452"/>
              <a:ext cx="470" cy="352"/>
            </a:xfrm>
            <a:prstGeom prst="rect">
              <a:avLst/>
            </a:prstGeom>
            <a:noFill/>
            <a:ln w="9525">
              <a:noFill/>
              <a:miter lim="800000"/>
              <a:headEnd/>
              <a:tailEnd/>
            </a:ln>
          </p:spPr>
        </p:pic>
        <p:pic>
          <p:nvPicPr>
            <p:cNvPr id="38961" name="Picture 32" descr="gauiscaecilius_668314"/>
            <p:cNvPicPr>
              <a:picLocks noChangeAspect="1" noChangeArrowheads="1"/>
            </p:cNvPicPr>
            <p:nvPr/>
          </p:nvPicPr>
          <p:blipFill>
            <a:blip r:embed="rId12" cstate="print"/>
            <a:srcRect/>
            <a:stretch>
              <a:fillRect/>
            </a:stretch>
          </p:blipFill>
          <p:spPr bwMode="auto">
            <a:xfrm>
              <a:off x="2967" y="1839"/>
              <a:ext cx="471" cy="352"/>
            </a:xfrm>
            <a:prstGeom prst="rect">
              <a:avLst/>
            </a:prstGeom>
            <a:noFill/>
            <a:ln w="9525">
              <a:noFill/>
              <a:miter lim="800000"/>
              <a:headEnd/>
              <a:tailEnd/>
            </a:ln>
          </p:spPr>
        </p:pic>
        <p:pic>
          <p:nvPicPr>
            <p:cNvPr id="38962" name="Picture 35" descr="kurtnaks_31268253"/>
            <p:cNvPicPr>
              <a:picLocks noChangeAspect="1" noChangeArrowheads="1"/>
            </p:cNvPicPr>
            <p:nvPr/>
          </p:nvPicPr>
          <p:blipFill>
            <a:blip r:embed="rId13" cstate="print"/>
            <a:srcRect/>
            <a:stretch>
              <a:fillRect/>
            </a:stretch>
          </p:blipFill>
          <p:spPr bwMode="auto">
            <a:xfrm>
              <a:off x="2967" y="1406"/>
              <a:ext cx="471" cy="314"/>
            </a:xfrm>
            <a:prstGeom prst="rect">
              <a:avLst/>
            </a:prstGeom>
            <a:noFill/>
            <a:ln w="9525">
              <a:noFill/>
              <a:miter lim="800000"/>
              <a:headEnd/>
              <a:tailEnd/>
            </a:ln>
          </p:spPr>
        </p:pic>
        <p:pic>
          <p:nvPicPr>
            <p:cNvPr id="38963" name="Picture 36" descr="mrjennings_23299087"/>
            <p:cNvPicPr>
              <a:picLocks noChangeAspect="1" noChangeArrowheads="1"/>
            </p:cNvPicPr>
            <p:nvPr/>
          </p:nvPicPr>
          <p:blipFill>
            <a:blip r:embed="rId14" cstate="print"/>
            <a:srcRect/>
            <a:stretch>
              <a:fillRect/>
            </a:stretch>
          </p:blipFill>
          <p:spPr bwMode="auto">
            <a:xfrm>
              <a:off x="3040" y="2417"/>
              <a:ext cx="352" cy="469"/>
            </a:xfrm>
            <a:prstGeom prst="rect">
              <a:avLst/>
            </a:prstGeom>
            <a:noFill/>
            <a:ln w="9525">
              <a:noFill/>
              <a:miter lim="800000"/>
              <a:headEnd/>
              <a:tailEnd/>
            </a:ln>
          </p:spPr>
        </p:pic>
        <p:pic>
          <p:nvPicPr>
            <p:cNvPr id="38964" name="Picture 37" descr="mrjennings_62624466"/>
            <p:cNvPicPr>
              <a:picLocks noChangeAspect="1" noChangeArrowheads="1"/>
            </p:cNvPicPr>
            <p:nvPr/>
          </p:nvPicPr>
          <p:blipFill>
            <a:blip r:embed="rId15" cstate="print"/>
            <a:srcRect/>
            <a:stretch>
              <a:fillRect/>
            </a:stretch>
          </p:blipFill>
          <p:spPr bwMode="auto">
            <a:xfrm>
              <a:off x="3619" y="2489"/>
              <a:ext cx="469" cy="352"/>
            </a:xfrm>
            <a:prstGeom prst="rect">
              <a:avLst/>
            </a:prstGeom>
            <a:noFill/>
            <a:ln w="9525">
              <a:noFill/>
              <a:miter lim="800000"/>
              <a:headEnd/>
              <a:tailEnd/>
            </a:ln>
          </p:spPr>
        </p:pic>
        <p:pic>
          <p:nvPicPr>
            <p:cNvPr id="38965" name="Picture 38" descr="mscolly_8512764"/>
            <p:cNvPicPr>
              <a:picLocks noChangeAspect="1" noChangeArrowheads="1"/>
            </p:cNvPicPr>
            <p:nvPr/>
          </p:nvPicPr>
          <p:blipFill>
            <a:blip r:embed="rId16" cstate="print"/>
            <a:srcRect/>
            <a:stretch>
              <a:fillRect/>
            </a:stretch>
          </p:blipFill>
          <p:spPr bwMode="auto">
            <a:xfrm>
              <a:off x="2316" y="1730"/>
              <a:ext cx="353" cy="470"/>
            </a:xfrm>
            <a:prstGeom prst="rect">
              <a:avLst/>
            </a:prstGeom>
            <a:noFill/>
            <a:ln w="9525">
              <a:noFill/>
              <a:miter lim="800000"/>
              <a:headEnd/>
              <a:tailEnd/>
            </a:ln>
          </p:spPr>
        </p:pic>
        <p:pic>
          <p:nvPicPr>
            <p:cNvPr id="38966" name="Picture 39" descr="daryoush_66536317"/>
            <p:cNvPicPr>
              <a:picLocks noChangeAspect="1" noChangeArrowheads="1"/>
            </p:cNvPicPr>
            <p:nvPr/>
          </p:nvPicPr>
          <p:blipFill>
            <a:blip r:embed="rId17" cstate="print"/>
            <a:srcRect/>
            <a:stretch>
              <a:fillRect/>
            </a:stretch>
          </p:blipFill>
          <p:spPr bwMode="auto">
            <a:xfrm>
              <a:off x="3690" y="1947"/>
              <a:ext cx="471" cy="352"/>
            </a:xfrm>
            <a:prstGeom prst="rect">
              <a:avLst/>
            </a:prstGeom>
            <a:noFill/>
            <a:ln w="9525">
              <a:noFill/>
              <a:miter lim="800000"/>
              <a:headEnd/>
              <a:tailEnd/>
            </a:ln>
          </p:spPr>
        </p:pic>
        <p:pic>
          <p:nvPicPr>
            <p:cNvPr id="38967" name="Picture 40" descr="gauiscaecilius_668314"/>
            <p:cNvPicPr>
              <a:picLocks noChangeAspect="1" noChangeArrowheads="1"/>
            </p:cNvPicPr>
            <p:nvPr/>
          </p:nvPicPr>
          <p:blipFill>
            <a:blip r:embed="rId12" cstate="print"/>
            <a:srcRect/>
            <a:stretch>
              <a:fillRect/>
            </a:stretch>
          </p:blipFill>
          <p:spPr bwMode="auto">
            <a:xfrm>
              <a:off x="2967" y="1839"/>
              <a:ext cx="471" cy="352"/>
            </a:xfrm>
            <a:prstGeom prst="rect">
              <a:avLst/>
            </a:prstGeom>
            <a:noFill/>
            <a:ln w="9525">
              <a:noFill/>
              <a:miter lim="800000"/>
              <a:headEnd/>
              <a:tailEnd/>
            </a:ln>
          </p:spPr>
        </p:pic>
        <p:pic>
          <p:nvPicPr>
            <p:cNvPr id="38968" name="Picture 41" descr="mscolly_8512764"/>
            <p:cNvPicPr>
              <a:picLocks noChangeAspect="1" noChangeArrowheads="1"/>
            </p:cNvPicPr>
            <p:nvPr/>
          </p:nvPicPr>
          <p:blipFill>
            <a:blip r:embed="rId18" cstate="print"/>
            <a:srcRect/>
            <a:stretch>
              <a:fillRect/>
            </a:stretch>
          </p:blipFill>
          <p:spPr bwMode="auto">
            <a:xfrm>
              <a:off x="2316" y="1730"/>
              <a:ext cx="353" cy="470"/>
            </a:xfrm>
            <a:prstGeom prst="rect">
              <a:avLst/>
            </a:prstGeom>
            <a:noFill/>
            <a:ln w="9525">
              <a:noFill/>
              <a:miter lim="800000"/>
              <a:headEnd/>
              <a:tailEnd/>
            </a:ln>
          </p:spPr>
        </p:pic>
        <p:sp>
          <p:nvSpPr>
            <p:cNvPr id="38969" name="Oval 42"/>
            <p:cNvSpPr>
              <a:spLocks noChangeArrowheads="1"/>
            </p:cNvSpPr>
            <p:nvPr/>
          </p:nvSpPr>
          <p:spPr bwMode="auto">
            <a:xfrm flipH="1">
              <a:off x="2207" y="1369"/>
              <a:ext cx="44"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70" name="Oval 43"/>
            <p:cNvSpPr>
              <a:spLocks noChangeArrowheads="1"/>
            </p:cNvSpPr>
            <p:nvPr/>
          </p:nvSpPr>
          <p:spPr bwMode="auto">
            <a:xfrm flipH="1">
              <a:off x="2345" y="1442"/>
              <a:ext cx="43"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71" name="Oval 44"/>
            <p:cNvSpPr>
              <a:spLocks noChangeArrowheads="1"/>
            </p:cNvSpPr>
            <p:nvPr/>
          </p:nvSpPr>
          <p:spPr bwMode="auto">
            <a:xfrm flipH="1">
              <a:off x="2489" y="1298"/>
              <a:ext cx="43"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72" name="Oval 45"/>
            <p:cNvSpPr>
              <a:spLocks noChangeArrowheads="1"/>
            </p:cNvSpPr>
            <p:nvPr/>
          </p:nvSpPr>
          <p:spPr bwMode="auto">
            <a:xfrm flipH="1">
              <a:off x="2388" y="1795"/>
              <a:ext cx="44"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73" name="Oval 46"/>
            <p:cNvSpPr>
              <a:spLocks noChangeArrowheads="1"/>
            </p:cNvSpPr>
            <p:nvPr/>
          </p:nvSpPr>
          <p:spPr bwMode="auto">
            <a:xfrm flipH="1">
              <a:off x="2532" y="1911"/>
              <a:ext cx="45"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74" name="Oval 47"/>
            <p:cNvSpPr>
              <a:spLocks noChangeArrowheads="1"/>
            </p:cNvSpPr>
            <p:nvPr/>
          </p:nvSpPr>
          <p:spPr bwMode="auto">
            <a:xfrm flipH="1">
              <a:off x="2135" y="1478"/>
              <a:ext cx="43" cy="43"/>
            </a:xfrm>
            <a:prstGeom prst="ellipse">
              <a:avLst/>
            </a:prstGeom>
            <a:solidFill>
              <a:srgbClr val="FF0000"/>
            </a:solidFill>
            <a:ln w="19050">
              <a:solidFill>
                <a:schemeClr val="tx1"/>
              </a:solidFill>
              <a:round/>
              <a:headEnd/>
              <a:tailEnd/>
            </a:ln>
          </p:spPr>
          <p:txBody>
            <a:bodyPr wrap="none" anchor="ctr"/>
            <a:lstStyle/>
            <a:p>
              <a:pPr algn="ctr"/>
              <a:endParaRPr lang="en-US">
                <a:latin typeface="Calibri" pitchFamily="34" charset="0"/>
              </a:endParaRPr>
            </a:p>
          </p:txBody>
        </p:sp>
        <p:sp>
          <p:nvSpPr>
            <p:cNvPr id="38975" name="Oval 48"/>
            <p:cNvSpPr>
              <a:spLocks noChangeArrowheads="1"/>
            </p:cNvSpPr>
            <p:nvPr/>
          </p:nvSpPr>
          <p:spPr bwMode="auto">
            <a:xfrm flipH="1">
              <a:off x="3040" y="1478"/>
              <a:ext cx="43"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76" name="Oval 49"/>
            <p:cNvSpPr>
              <a:spLocks noChangeArrowheads="1"/>
            </p:cNvSpPr>
            <p:nvPr/>
          </p:nvSpPr>
          <p:spPr bwMode="auto">
            <a:xfrm flipH="1">
              <a:off x="2388" y="2020"/>
              <a:ext cx="44"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77" name="Oval 50"/>
            <p:cNvSpPr>
              <a:spLocks noChangeArrowheads="1"/>
            </p:cNvSpPr>
            <p:nvPr/>
          </p:nvSpPr>
          <p:spPr bwMode="auto">
            <a:xfrm flipH="1">
              <a:off x="3365" y="1513"/>
              <a:ext cx="44" cy="45"/>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78" name="Oval 51"/>
            <p:cNvSpPr>
              <a:spLocks noChangeArrowheads="1"/>
            </p:cNvSpPr>
            <p:nvPr/>
          </p:nvSpPr>
          <p:spPr bwMode="auto">
            <a:xfrm flipH="1">
              <a:off x="3148" y="1659"/>
              <a:ext cx="44"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79" name="Oval 52"/>
            <p:cNvSpPr>
              <a:spLocks noChangeArrowheads="1"/>
            </p:cNvSpPr>
            <p:nvPr/>
          </p:nvSpPr>
          <p:spPr bwMode="auto">
            <a:xfrm flipH="1">
              <a:off x="3003" y="1911"/>
              <a:ext cx="45"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80" name="Oval 53"/>
            <p:cNvSpPr>
              <a:spLocks noChangeArrowheads="1"/>
            </p:cNvSpPr>
            <p:nvPr/>
          </p:nvSpPr>
          <p:spPr bwMode="auto">
            <a:xfrm flipH="1">
              <a:off x="3365" y="2091"/>
              <a:ext cx="44" cy="45"/>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81" name="Oval 54"/>
            <p:cNvSpPr>
              <a:spLocks noChangeArrowheads="1"/>
            </p:cNvSpPr>
            <p:nvPr/>
          </p:nvSpPr>
          <p:spPr bwMode="auto">
            <a:xfrm flipH="1">
              <a:off x="3148" y="2562"/>
              <a:ext cx="44" cy="42"/>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82" name="Oval 55"/>
            <p:cNvSpPr>
              <a:spLocks noChangeArrowheads="1"/>
            </p:cNvSpPr>
            <p:nvPr/>
          </p:nvSpPr>
          <p:spPr bwMode="auto">
            <a:xfrm flipH="1">
              <a:off x="3292" y="2633"/>
              <a:ext cx="44"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83" name="Oval 56"/>
            <p:cNvSpPr>
              <a:spLocks noChangeArrowheads="1"/>
            </p:cNvSpPr>
            <p:nvPr/>
          </p:nvSpPr>
          <p:spPr bwMode="auto">
            <a:xfrm flipH="1">
              <a:off x="2678" y="2489"/>
              <a:ext cx="43"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84" name="Oval 57"/>
            <p:cNvSpPr>
              <a:spLocks noChangeArrowheads="1"/>
            </p:cNvSpPr>
            <p:nvPr/>
          </p:nvSpPr>
          <p:spPr bwMode="auto">
            <a:xfrm flipH="1">
              <a:off x="3076" y="2778"/>
              <a:ext cx="43"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85" name="Oval 58"/>
            <p:cNvSpPr>
              <a:spLocks noChangeArrowheads="1"/>
            </p:cNvSpPr>
            <p:nvPr/>
          </p:nvSpPr>
          <p:spPr bwMode="auto">
            <a:xfrm flipH="1">
              <a:off x="2532" y="2633"/>
              <a:ext cx="45"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86" name="Oval 61"/>
            <p:cNvSpPr>
              <a:spLocks noChangeArrowheads="1"/>
            </p:cNvSpPr>
            <p:nvPr/>
          </p:nvSpPr>
          <p:spPr bwMode="auto">
            <a:xfrm flipH="1">
              <a:off x="1701" y="1839"/>
              <a:ext cx="43"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87" name="Oval 62"/>
            <p:cNvSpPr>
              <a:spLocks noChangeArrowheads="1"/>
            </p:cNvSpPr>
            <p:nvPr/>
          </p:nvSpPr>
          <p:spPr bwMode="auto">
            <a:xfrm flipH="1">
              <a:off x="1918" y="1874"/>
              <a:ext cx="43" cy="45"/>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88" name="Oval 63"/>
            <p:cNvSpPr>
              <a:spLocks noChangeArrowheads="1"/>
            </p:cNvSpPr>
            <p:nvPr/>
          </p:nvSpPr>
          <p:spPr bwMode="auto">
            <a:xfrm flipH="1">
              <a:off x="1918" y="3103"/>
              <a:ext cx="43"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89" name="Oval 64"/>
            <p:cNvSpPr>
              <a:spLocks noChangeArrowheads="1"/>
            </p:cNvSpPr>
            <p:nvPr/>
          </p:nvSpPr>
          <p:spPr bwMode="auto">
            <a:xfrm flipH="1">
              <a:off x="1845" y="3211"/>
              <a:ext cx="45"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90" name="Oval 66"/>
            <p:cNvSpPr>
              <a:spLocks noChangeArrowheads="1"/>
            </p:cNvSpPr>
            <p:nvPr/>
          </p:nvSpPr>
          <p:spPr bwMode="auto">
            <a:xfrm flipH="1">
              <a:off x="2388" y="3284"/>
              <a:ext cx="44"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91" name="Oval 67"/>
            <p:cNvSpPr>
              <a:spLocks noChangeArrowheads="1"/>
            </p:cNvSpPr>
            <p:nvPr/>
          </p:nvSpPr>
          <p:spPr bwMode="auto">
            <a:xfrm flipH="1">
              <a:off x="2532" y="2633"/>
              <a:ext cx="45"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92" name="Oval 68"/>
            <p:cNvSpPr>
              <a:spLocks noChangeArrowheads="1"/>
            </p:cNvSpPr>
            <p:nvPr/>
          </p:nvSpPr>
          <p:spPr bwMode="auto">
            <a:xfrm flipH="1">
              <a:off x="2207" y="3392"/>
              <a:ext cx="44"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93" name="Oval 69"/>
            <p:cNvSpPr>
              <a:spLocks noChangeArrowheads="1"/>
            </p:cNvSpPr>
            <p:nvPr/>
          </p:nvSpPr>
          <p:spPr bwMode="auto">
            <a:xfrm flipH="1">
              <a:off x="2351" y="2742"/>
              <a:ext cx="45"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94" name="Oval 70"/>
            <p:cNvSpPr>
              <a:spLocks noChangeArrowheads="1"/>
            </p:cNvSpPr>
            <p:nvPr/>
          </p:nvSpPr>
          <p:spPr bwMode="auto">
            <a:xfrm flipH="1">
              <a:off x="2316" y="3392"/>
              <a:ext cx="43"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95" name="Oval 71"/>
            <p:cNvSpPr>
              <a:spLocks noChangeArrowheads="1"/>
            </p:cNvSpPr>
            <p:nvPr/>
          </p:nvSpPr>
          <p:spPr bwMode="auto">
            <a:xfrm flipH="1">
              <a:off x="2497" y="2742"/>
              <a:ext cx="43"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96" name="Oval 72"/>
            <p:cNvSpPr>
              <a:spLocks noChangeArrowheads="1"/>
            </p:cNvSpPr>
            <p:nvPr/>
          </p:nvSpPr>
          <p:spPr bwMode="auto">
            <a:xfrm flipH="1">
              <a:off x="2859" y="3175"/>
              <a:ext cx="43"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97" name="Oval 74"/>
            <p:cNvSpPr>
              <a:spLocks noChangeArrowheads="1"/>
            </p:cNvSpPr>
            <p:nvPr/>
          </p:nvSpPr>
          <p:spPr bwMode="auto">
            <a:xfrm flipH="1">
              <a:off x="3474" y="3211"/>
              <a:ext cx="43"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98" name="Oval 75"/>
            <p:cNvSpPr>
              <a:spLocks noChangeArrowheads="1"/>
            </p:cNvSpPr>
            <p:nvPr/>
          </p:nvSpPr>
          <p:spPr bwMode="auto">
            <a:xfrm flipH="1">
              <a:off x="3908" y="2669"/>
              <a:ext cx="44" cy="45"/>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99" name="Oval 76"/>
            <p:cNvSpPr>
              <a:spLocks noChangeArrowheads="1"/>
            </p:cNvSpPr>
            <p:nvPr/>
          </p:nvSpPr>
          <p:spPr bwMode="auto">
            <a:xfrm flipH="1">
              <a:off x="3582" y="3392"/>
              <a:ext cx="45"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000" name="Oval 77"/>
            <p:cNvSpPr>
              <a:spLocks noChangeArrowheads="1"/>
            </p:cNvSpPr>
            <p:nvPr/>
          </p:nvSpPr>
          <p:spPr bwMode="auto">
            <a:xfrm flipH="1">
              <a:off x="3727" y="2742"/>
              <a:ext cx="44"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001" name="Oval 78"/>
            <p:cNvSpPr>
              <a:spLocks noChangeArrowheads="1"/>
            </p:cNvSpPr>
            <p:nvPr/>
          </p:nvSpPr>
          <p:spPr bwMode="auto">
            <a:xfrm flipH="1">
              <a:off x="3690" y="1550"/>
              <a:ext cx="45"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002" name="Oval 79"/>
            <p:cNvSpPr>
              <a:spLocks noChangeArrowheads="1"/>
            </p:cNvSpPr>
            <p:nvPr/>
          </p:nvSpPr>
          <p:spPr bwMode="auto">
            <a:xfrm flipH="1">
              <a:off x="3908" y="1730"/>
              <a:ext cx="44"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003" name="Oval 80"/>
            <p:cNvSpPr>
              <a:spLocks noChangeArrowheads="1"/>
            </p:cNvSpPr>
            <p:nvPr/>
          </p:nvSpPr>
          <p:spPr bwMode="auto">
            <a:xfrm flipH="1">
              <a:off x="4017" y="2091"/>
              <a:ext cx="43" cy="45"/>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004" name="Oval 81"/>
            <p:cNvSpPr>
              <a:spLocks noChangeArrowheads="1"/>
            </p:cNvSpPr>
            <p:nvPr/>
          </p:nvSpPr>
          <p:spPr bwMode="auto">
            <a:xfrm flipH="1">
              <a:off x="4017" y="1984"/>
              <a:ext cx="43"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005" name="Oval 82"/>
            <p:cNvSpPr>
              <a:spLocks noChangeArrowheads="1"/>
            </p:cNvSpPr>
            <p:nvPr/>
          </p:nvSpPr>
          <p:spPr bwMode="auto">
            <a:xfrm flipH="1">
              <a:off x="1556" y="2994"/>
              <a:ext cx="43"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006" name="Oval 83"/>
            <p:cNvSpPr>
              <a:spLocks noChangeArrowheads="1"/>
            </p:cNvSpPr>
            <p:nvPr/>
          </p:nvSpPr>
          <p:spPr bwMode="auto">
            <a:xfrm flipH="1">
              <a:off x="2316" y="1333"/>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07" name="Oval 84"/>
            <p:cNvSpPr>
              <a:spLocks noChangeArrowheads="1"/>
            </p:cNvSpPr>
            <p:nvPr/>
          </p:nvSpPr>
          <p:spPr bwMode="auto">
            <a:xfrm flipH="1">
              <a:off x="2461" y="1406"/>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08" name="Oval 85"/>
            <p:cNvSpPr>
              <a:spLocks noChangeArrowheads="1"/>
            </p:cNvSpPr>
            <p:nvPr/>
          </p:nvSpPr>
          <p:spPr bwMode="auto">
            <a:xfrm flipH="1">
              <a:off x="3076" y="1586"/>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09" name="Oval 86"/>
            <p:cNvSpPr>
              <a:spLocks noChangeArrowheads="1"/>
            </p:cNvSpPr>
            <p:nvPr/>
          </p:nvSpPr>
          <p:spPr bwMode="auto">
            <a:xfrm flipH="1">
              <a:off x="3257" y="1513"/>
              <a:ext cx="43" cy="45"/>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10" name="Oval 87"/>
            <p:cNvSpPr>
              <a:spLocks noChangeArrowheads="1"/>
            </p:cNvSpPr>
            <p:nvPr/>
          </p:nvSpPr>
          <p:spPr bwMode="auto">
            <a:xfrm flipH="1">
              <a:off x="3292" y="1442"/>
              <a:ext cx="44" cy="4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11" name="Oval 88"/>
            <p:cNvSpPr>
              <a:spLocks noChangeArrowheads="1"/>
            </p:cNvSpPr>
            <p:nvPr/>
          </p:nvSpPr>
          <p:spPr bwMode="auto">
            <a:xfrm flipH="1">
              <a:off x="3980" y="1586"/>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12" name="Oval 89"/>
            <p:cNvSpPr>
              <a:spLocks noChangeArrowheads="1"/>
            </p:cNvSpPr>
            <p:nvPr/>
          </p:nvSpPr>
          <p:spPr bwMode="auto">
            <a:xfrm flipH="1">
              <a:off x="3836" y="1513"/>
              <a:ext cx="43" cy="45"/>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13" name="Oval 90"/>
            <p:cNvSpPr>
              <a:spLocks noChangeArrowheads="1"/>
            </p:cNvSpPr>
            <p:nvPr/>
          </p:nvSpPr>
          <p:spPr bwMode="auto">
            <a:xfrm flipH="1">
              <a:off x="3727" y="1659"/>
              <a:ext cx="44" cy="4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14" name="Oval 91"/>
            <p:cNvSpPr>
              <a:spLocks noChangeArrowheads="1"/>
            </p:cNvSpPr>
            <p:nvPr/>
          </p:nvSpPr>
          <p:spPr bwMode="auto">
            <a:xfrm flipH="1">
              <a:off x="1701" y="1947"/>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15" name="Oval 92"/>
            <p:cNvSpPr>
              <a:spLocks noChangeArrowheads="1"/>
            </p:cNvSpPr>
            <p:nvPr/>
          </p:nvSpPr>
          <p:spPr bwMode="auto">
            <a:xfrm flipH="1">
              <a:off x="1955" y="1767"/>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16" name="Oval 93"/>
            <p:cNvSpPr>
              <a:spLocks noChangeArrowheads="1"/>
            </p:cNvSpPr>
            <p:nvPr/>
          </p:nvSpPr>
          <p:spPr bwMode="auto">
            <a:xfrm flipH="1">
              <a:off x="3111" y="1911"/>
              <a:ext cx="45"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17" name="Oval 94"/>
            <p:cNvSpPr>
              <a:spLocks noChangeArrowheads="1"/>
            </p:cNvSpPr>
            <p:nvPr/>
          </p:nvSpPr>
          <p:spPr bwMode="auto">
            <a:xfrm flipH="1">
              <a:off x="3040" y="2128"/>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18" name="Oval 95"/>
            <p:cNvSpPr>
              <a:spLocks noChangeArrowheads="1"/>
            </p:cNvSpPr>
            <p:nvPr/>
          </p:nvSpPr>
          <p:spPr bwMode="auto">
            <a:xfrm flipH="1">
              <a:off x="3257" y="2020"/>
              <a:ext cx="43" cy="4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19" name="Oval 96"/>
            <p:cNvSpPr>
              <a:spLocks noChangeArrowheads="1"/>
            </p:cNvSpPr>
            <p:nvPr/>
          </p:nvSpPr>
          <p:spPr bwMode="auto">
            <a:xfrm flipH="1">
              <a:off x="2532" y="2020"/>
              <a:ext cx="45" cy="4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20" name="Oval 97"/>
            <p:cNvSpPr>
              <a:spLocks noChangeArrowheads="1"/>
            </p:cNvSpPr>
            <p:nvPr/>
          </p:nvSpPr>
          <p:spPr bwMode="auto">
            <a:xfrm flipH="1">
              <a:off x="2569" y="1767"/>
              <a:ext cx="44"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21" name="Oval 98"/>
            <p:cNvSpPr>
              <a:spLocks noChangeArrowheads="1"/>
            </p:cNvSpPr>
            <p:nvPr/>
          </p:nvSpPr>
          <p:spPr bwMode="auto">
            <a:xfrm flipH="1">
              <a:off x="2388" y="2525"/>
              <a:ext cx="44"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22" name="Oval 99"/>
            <p:cNvSpPr>
              <a:spLocks noChangeArrowheads="1"/>
            </p:cNvSpPr>
            <p:nvPr/>
          </p:nvSpPr>
          <p:spPr bwMode="auto">
            <a:xfrm flipH="1">
              <a:off x="3257" y="2742"/>
              <a:ext cx="43" cy="4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23" name="Oval 100"/>
            <p:cNvSpPr>
              <a:spLocks noChangeArrowheads="1"/>
            </p:cNvSpPr>
            <p:nvPr/>
          </p:nvSpPr>
          <p:spPr bwMode="auto">
            <a:xfrm flipH="1">
              <a:off x="3292" y="2489"/>
              <a:ext cx="44"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24" name="Oval 101"/>
            <p:cNvSpPr>
              <a:spLocks noChangeArrowheads="1"/>
            </p:cNvSpPr>
            <p:nvPr/>
          </p:nvSpPr>
          <p:spPr bwMode="auto">
            <a:xfrm flipH="1">
              <a:off x="3800" y="2669"/>
              <a:ext cx="43" cy="45"/>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25" name="Oval 102"/>
            <p:cNvSpPr>
              <a:spLocks noChangeArrowheads="1"/>
            </p:cNvSpPr>
            <p:nvPr/>
          </p:nvSpPr>
          <p:spPr bwMode="auto">
            <a:xfrm flipH="1">
              <a:off x="3836" y="2525"/>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26" name="Oval 103"/>
            <p:cNvSpPr>
              <a:spLocks noChangeArrowheads="1"/>
            </p:cNvSpPr>
            <p:nvPr/>
          </p:nvSpPr>
          <p:spPr bwMode="auto">
            <a:xfrm flipH="1">
              <a:off x="3655" y="2669"/>
              <a:ext cx="43" cy="45"/>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27" name="Oval 106"/>
            <p:cNvSpPr>
              <a:spLocks noChangeArrowheads="1"/>
            </p:cNvSpPr>
            <p:nvPr/>
          </p:nvSpPr>
          <p:spPr bwMode="auto">
            <a:xfrm flipH="1">
              <a:off x="3582" y="3247"/>
              <a:ext cx="45" cy="45"/>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28" name="Oval 107"/>
            <p:cNvSpPr>
              <a:spLocks noChangeArrowheads="1"/>
            </p:cNvSpPr>
            <p:nvPr/>
          </p:nvSpPr>
          <p:spPr bwMode="auto">
            <a:xfrm flipH="1">
              <a:off x="3619" y="3140"/>
              <a:ext cx="43" cy="42"/>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29" name="Oval 108"/>
            <p:cNvSpPr>
              <a:spLocks noChangeArrowheads="1"/>
            </p:cNvSpPr>
            <p:nvPr/>
          </p:nvSpPr>
          <p:spPr bwMode="auto">
            <a:xfrm flipH="1">
              <a:off x="3040" y="3247"/>
              <a:ext cx="43" cy="45"/>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30" name="Oval 109"/>
            <p:cNvSpPr>
              <a:spLocks noChangeArrowheads="1"/>
            </p:cNvSpPr>
            <p:nvPr/>
          </p:nvSpPr>
          <p:spPr bwMode="auto">
            <a:xfrm flipH="1">
              <a:off x="2786" y="3284"/>
              <a:ext cx="44" cy="4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31" name="Oval 110"/>
            <p:cNvSpPr>
              <a:spLocks noChangeArrowheads="1"/>
            </p:cNvSpPr>
            <p:nvPr/>
          </p:nvSpPr>
          <p:spPr bwMode="auto">
            <a:xfrm flipH="1">
              <a:off x="3148" y="3355"/>
              <a:ext cx="44"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32" name="Oval 111"/>
            <p:cNvSpPr>
              <a:spLocks noChangeArrowheads="1"/>
            </p:cNvSpPr>
            <p:nvPr/>
          </p:nvSpPr>
          <p:spPr bwMode="auto">
            <a:xfrm flipH="1">
              <a:off x="2497" y="3428"/>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33" name="Oval 112"/>
            <p:cNvSpPr>
              <a:spLocks noChangeArrowheads="1"/>
            </p:cNvSpPr>
            <p:nvPr/>
          </p:nvSpPr>
          <p:spPr bwMode="auto">
            <a:xfrm flipH="1">
              <a:off x="2207" y="3247"/>
              <a:ext cx="44" cy="45"/>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34" name="Oval 113"/>
            <p:cNvSpPr>
              <a:spLocks noChangeArrowheads="1"/>
            </p:cNvSpPr>
            <p:nvPr/>
          </p:nvSpPr>
          <p:spPr bwMode="auto">
            <a:xfrm flipH="1">
              <a:off x="2280" y="3464"/>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35" name="Oval 114"/>
            <p:cNvSpPr>
              <a:spLocks noChangeArrowheads="1"/>
            </p:cNvSpPr>
            <p:nvPr/>
          </p:nvSpPr>
          <p:spPr bwMode="auto">
            <a:xfrm flipH="1">
              <a:off x="1556" y="3211"/>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36" name="Oval 115"/>
            <p:cNvSpPr>
              <a:spLocks noChangeArrowheads="1"/>
            </p:cNvSpPr>
            <p:nvPr/>
          </p:nvSpPr>
          <p:spPr bwMode="auto">
            <a:xfrm flipH="1">
              <a:off x="1701" y="3030"/>
              <a:ext cx="43" cy="45"/>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37" name="Oval 119"/>
            <p:cNvSpPr>
              <a:spLocks noChangeArrowheads="1"/>
            </p:cNvSpPr>
            <p:nvPr/>
          </p:nvSpPr>
          <p:spPr bwMode="auto">
            <a:xfrm flipH="1">
              <a:off x="2135" y="1298"/>
              <a:ext cx="43"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38" name="Oval 120"/>
            <p:cNvSpPr>
              <a:spLocks noChangeArrowheads="1"/>
            </p:cNvSpPr>
            <p:nvPr/>
          </p:nvSpPr>
          <p:spPr bwMode="auto">
            <a:xfrm flipH="1">
              <a:off x="2243" y="1478"/>
              <a:ext cx="45"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39" name="Oval 121"/>
            <p:cNvSpPr>
              <a:spLocks noChangeArrowheads="1"/>
            </p:cNvSpPr>
            <p:nvPr/>
          </p:nvSpPr>
          <p:spPr bwMode="auto">
            <a:xfrm flipH="1">
              <a:off x="3257" y="1622"/>
              <a:ext cx="43"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40" name="Oval 122"/>
            <p:cNvSpPr>
              <a:spLocks noChangeArrowheads="1"/>
            </p:cNvSpPr>
            <p:nvPr/>
          </p:nvSpPr>
          <p:spPr bwMode="auto">
            <a:xfrm flipH="1">
              <a:off x="3148" y="1442"/>
              <a:ext cx="44"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41" name="Oval 123"/>
            <p:cNvSpPr>
              <a:spLocks noChangeArrowheads="1"/>
            </p:cNvSpPr>
            <p:nvPr/>
          </p:nvSpPr>
          <p:spPr bwMode="auto">
            <a:xfrm flipH="1">
              <a:off x="3836" y="1586"/>
              <a:ext cx="43"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42" name="Oval 124"/>
            <p:cNvSpPr>
              <a:spLocks noChangeArrowheads="1"/>
            </p:cNvSpPr>
            <p:nvPr/>
          </p:nvSpPr>
          <p:spPr bwMode="auto">
            <a:xfrm flipH="1">
              <a:off x="4053" y="1767"/>
              <a:ext cx="43"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43" name="Oval 125"/>
            <p:cNvSpPr>
              <a:spLocks noChangeArrowheads="1"/>
            </p:cNvSpPr>
            <p:nvPr/>
          </p:nvSpPr>
          <p:spPr bwMode="auto">
            <a:xfrm flipH="1">
              <a:off x="3655" y="3428"/>
              <a:ext cx="43"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44" name="Oval 126"/>
            <p:cNvSpPr>
              <a:spLocks noChangeArrowheads="1"/>
            </p:cNvSpPr>
            <p:nvPr/>
          </p:nvSpPr>
          <p:spPr bwMode="auto">
            <a:xfrm flipH="1">
              <a:off x="3474" y="3392"/>
              <a:ext cx="43"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45" name="Oval 127"/>
            <p:cNvSpPr>
              <a:spLocks noChangeArrowheads="1"/>
            </p:cNvSpPr>
            <p:nvPr/>
          </p:nvSpPr>
          <p:spPr bwMode="auto">
            <a:xfrm flipH="1">
              <a:off x="3438" y="3103"/>
              <a:ext cx="43"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46" name="Oval 128"/>
            <p:cNvSpPr>
              <a:spLocks noChangeArrowheads="1"/>
            </p:cNvSpPr>
            <p:nvPr/>
          </p:nvSpPr>
          <p:spPr bwMode="auto">
            <a:xfrm flipH="1">
              <a:off x="2967" y="3140"/>
              <a:ext cx="44" cy="42"/>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47" name="Oval 129"/>
            <p:cNvSpPr>
              <a:spLocks noChangeArrowheads="1"/>
            </p:cNvSpPr>
            <p:nvPr/>
          </p:nvSpPr>
          <p:spPr bwMode="auto">
            <a:xfrm flipH="1">
              <a:off x="3111" y="3175"/>
              <a:ext cx="45"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48" name="Oval 130"/>
            <p:cNvSpPr>
              <a:spLocks noChangeArrowheads="1"/>
            </p:cNvSpPr>
            <p:nvPr/>
          </p:nvSpPr>
          <p:spPr bwMode="auto">
            <a:xfrm flipH="1">
              <a:off x="2895" y="3284"/>
              <a:ext cx="43"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49" name="Oval 131"/>
            <p:cNvSpPr>
              <a:spLocks noChangeArrowheads="1"/>
            </p:cNvSpPr>
            <p:nvPr/>
          </p:nvSpPr>
          <p:spPr bwMode="auto">
            <a:xfrm flipH="1">
              <a:off x="2497" y="3320"/>
              <a:ext cx="43"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50" name="Oval 132"/>
            <p:cNvSpPr>
              <a:spLocks noChangeArrowheads="1"/>
            </p:cNvSpPr>
            <p:nvPr/>
          </p:nvSpPr>
          <p:spPr bwMode="auto">
            <a:xfrm flipH="1">
              <a:off x="2388" y="3464"/>
              <a:ext cx="44"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51" name="Oval 133"/>
            <p:cNvSpPr>
              <a:spLocks noChangeArrowheads="1"/>
            </p:cNvSpPr>
            <p:nvPr/>
          </p:nvSpPr>
          <p:spPr bwMode="auto">
            <a:xfrm flipH="1">
              <a:off x="1701" y="3211"/>
              <a:ext cx="43"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52" name="Oval 134"/>
            <p:cNvSpPr>
              <a:spLocks noChangeArrowheads="1"/>
            </p:cNvSpPr>
            <p:nvPr/>
          </p:nvSpPr>
          <p:spPr bwMode="auto">
            <a:xfrm flipH="1">
              <a:off x="1809" y="3030"/>
              <a:ext cx="44" cy="45"/>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53" name="Oval 135"/>
            <p:cNvSpPr>
              <a:spLocks noChangeArrowheads="1"/>
            </p:cNvSpPr>
            <p:nvPr/>
          </p:nvSpPr>
          <p:spPr bwMode="auto">
            <a:xfrm flipH="1">
              <a:off x="1556" y="3103"/>
              <a:ext cx="43"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54" name="Oval 138"/>
            <p:cNvSpPr>
              <a:spLocks noChangeArrowheads="1"/>
            </p:cNvSpPr>
            <p:nvPr/>
          </p:nvSpPr>
          <p:spPr bwMode="auto">
            <a:xfrm flipH="1">
              <a:off x="2497" y="2489"/>
              <a:ext cx="43"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55" name="Oval 139"/>
            <p:cNvSpPr>
              <a:spLocks noChangeArrowheads="1"/>
            </p:cNvSpPr>
            <p:nvPr/>
          </p:nvSpPr>
          <p:spPr bwMode="auto">
            <a:xfrm flipH="1">
              <a:off x="2642" y="2598"/>
              <a:ext cx="44"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56" name="Oval 140"/>
            <p:cNvSpPr>
              <a:spLocks noChangeArrowheads="1"/>
            </p:cNvSpPr>
            <p:nvPr/>
          </p:nvSpPr>
          <p:spPr bwMode="auto">
            <a:xfrm flipH="1">
              <a:off x="2569" y="2128"/>
              <a:ext cx="44"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57" name="Oval 141"/>
            <p:cNvSpPr>
              <a:spLocks noChangeArrowheads="1"/>
            </p:cNvSpPr>
            <p:nvPr/>
          </p:nvSpPr>
          <p:spPr bwMode="auto">
            <a:xfrm flipH="1">
              <a:off x="2351" y="1874"/>
              <a:ext cx="45" cy="45"/>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58" name="Oval 142"/>
            <p:cNvSpPr>
              <a:spLocks noChangeArrowheads="1"/>
            </p:cNvSpPr>
            <p:nvPr/>
          </p:nvSpPr>
          <p:spPr bwMode="auto">
            <a:xfrm flipH="1">
              <a:off x="3076" y="2056"/>
              <a:ext cx="43"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59" name="Oval 143"/>
            <p:cNvSpPr>
              <a:spLocks noChangeArrowheads="1"/>
            </p:cNvSpPr>
            <p:nvPr/>
          </p:nvSpPr>
          <p:spPr bwMode="auto">
            <a:xfrm flipH="1">
              <a:off x="3329" y="1874"/>
              <a:ext cx="44" cy="45"/>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60" name="Oval 144"/>
            <p:cNvSpPr>
              <a:spLocks noChangeArrowheads="1"/>
            </p:cNvSpPr>
            <p:nvPr/>
          </p:nvSpPr>
          <p:spPr bwMode="auto">
            <a:xfrm flipH="1">
              <a:off x="3908" y="2091"/>
              <a:ext cx="44" cy="45"/>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61" name="Oval 145"/>
            <p:cNvSpPr>
              <a:spLocks noChangeArrowheads="1"/>
            </p:cNvSpPr>
            <p:nvPr/>
          </p:nvSpPr>
          <p:spPr bwMode="auto">
            <a:xfrm flipH="1">
              <a:off x="3800" y="1984"/>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62" name="Oval 146"/>
            <p:cNvSpPr>
              <a:spLocks noChangeArrowheads="1"/>
            </p:cNvSpPr>
            <p:nvPr/>
          </p:nvSpPr>
          <p:spPr bwMode="auto">
            <a:xfrm flipH="1">
              <a:off x="4088" y="2200"/>
              <a:ext cx="45" cy="4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63" name="Oval 147"/>
            <p:cNvSpPr>
              <a:spLocks noChangeArrowheads="1"/>
            </p:cNvSpPr>
            <p:nvPr/>
          </p:nvSpPr>
          <p:spPr bwMode="auto">
            <a:xfrm flipH="1">
              <a:off x="3221" y="2525"/>
              <a:ext cx="43"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64" name="Oval 148"/>
            <p:cNvSpPr>
              <a:spLocks noChangeArrowheads="1"/>
            </p:cNvSpPr>
            <p:nvPr/>
          </p:nvSpPr>
          <p:spPr bwMode="auto">
            <a:xfrm flipH="1">
              <a:off x="3076" y="2452"/>
              <a:ext cx="43" cy="45"/>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65" name="Oval 149"/>
            <p:cNvSpPr>
              <a:spLocks noChangeArrowheads="1"/>
            </p:cNvSpPr>
            <p:nvPr/>
          </p:nvSpPr>
          <p:spPr bwMode="auto">
            <a:xfrm flipH="1">
              <a:off x="3148" y="2814"/>
              <a:ext cx="44"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66" name="Oval 150"/>
            <p:cNvSpPr>
              <a:spLocks noChangeArrowheads="1"/>
            </p:cNvSpPr>
            <p:nvPr/>
          </p:nvSpPr>
          <p:spPr bwMode="auto">
            <a:xfrm flipH="1">
              <a:off x="3980" y="2598"/>
              <a:ext cx="43"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grpSp>
      <p:sp>
        <p:nvSpPr>
          <p:cNvPr id="240931" name="Rectangle 291"/>
          <p:cNvSpPr>
            <a:spLocks noChangeArrowheads="1"/>
          </p:cNvSpPr>
          <p:nvPr/>
        </p:nvSpPr>
        <p:spPr bwMode="auto">
          <a:xfrm>
            <a:off x="3368675" y="1585913"/>
            <a:ext cx="5799138" cy="4722812"/>
          </a:xfrm>
          <a:prstGeom prst="rect">
            <a:avLst/>
          </a:prstGeom>
          <a:solidFill>
            <a:srgbClr val="FFFFFF">
              <a:alpha val="74901"/>
            </a:srgbClr>
          </a:solidFill>
          <a:ln w="9525">
            <a:noFill/>
            <a:miter lim="800000"/>
            <a:headEnd/>
            <a:tailEnd/>
          </a:ln>
        </p:spPr>
        <p:txBody>
          <a:bodyPr wrap="none" anchor="ctr"/>
          <a:lstStyle/>
          <a:p>
            <a:endParaRPr lang="en-US">
              <a:latin typeface="Calibri" pitchFamily="34" charset="0"/>
            </a:endParaRPr>
          </a:p>
        </p:txBody>
      </p:sp>
      <p:grpSp>
        <p:nvGrpSpPr>
          <p:cNvPr id="3" name="Group 153"/>
          <p:cNvGrpSpPr>
            <a:grpSpLocks/>
          </p:cNvGrpSpPr>
          <p:nvPr/>
        </p:nvGrpSpPr>
        <p:grpSpPr bwMode="auto">
          <a:xfrm>
            <a:off x="4224339" y="3606801"/>
            <a:ext cx="496887" cy="746125"/>
            <a:chOff x="1701" y="2272"/>
            <a:chExt cx="313" cy="470"/>
          </a:xfrm>
        </p:grpSpPr>
        <p:pic>
          <p:nvPicPr>
            <p:cNvPr id="38927" name="Picture 33" descr="kurtnaks_31263284"/>
            <p:cNvPicPr>
              <a:picLocks noChangeAspect="1" noChangeArrowheads="1"/>
            </p:cNvPicPr>
            <p:nvPr/>
          </p:nvPicPr>
          <p:blipFill>
            <a:blip r:embed="rId19" cstate="print"/>
            <a:srcRect/>
            <a:stretch>
              <a:fillRect/>
            </a:stretch>
          </p:blipFill>
          <p:spPr bwMode="auto">
            <a:xfrm>
              <a:off x="1701" y="2272"/>
              <a:ext cx="313" cy="470"/>
            </a:xfrm>
            <a:prstGeom prst="rect">
              <a:avLst/>
            </a:prstGeom>
            <a:noFill/>
            <a:ln w="9525">
              <a:noFill/>
              <a:miter lim="800000"/>
              <a:headEnd/>
              <a:tailEnd/>
            </a:ln>
          </p:spPr>
        </p:pic>
        <p:sp>
          <p:nvSpPr>
            <p:cNvPr id="38928" name="Oval 59"/>
            <p:cNvSpPr>
              <a:spLocks noChangeArrowheads="1"/>
            </p:cNvSpPr>
            <p:nvPr/>
          </p:nvSpPr>
          <p:spPr bwMode="auto">
            <a:xfrm flipH="1">
              <a:off x="1845" y="2345"/>
              <a:ext cx="45"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29" name="Oval 60"/>
            <p:cNvSpPr>
              <a:spLocks noChangeArrowheads="1"/>
            </p:cNvSpPr>
            <p:nvPr/>
          </p:nvSpPr>
          <p:spPr bwMode="auto">
            <a:xfrm flipH="1">
              <a:off x="1772" y="2525"/>
              <a:ext cx="45"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30" name="Oval 116"/>
            <p:cNvSpPr>
              <a:spLocks noChangeArrowheads="1"/>
            </p:cNvSpPr>
            <p:nvPr/>
          </p:nvSpPr>
          <p:spPr bwMode="auto">
            <a:xfrm flipH="1">
              <a:off x="1882" y="2562"/>
              <a:ext cx="44" cy="42"/>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931" name="Oval 117"/>
            <p:cNvSpPr>
              <a:spLocks noChangeArrowheads="1"/>
            </p:cNvSpPr>
            <p:nvPr/>
          </p:nvSpPr>
          <p:spPr bwMode="auto">
            <a:xfrm flipH="1">
              <a:off x="1918" y="2452"/>
              <a:ext cx="43" cy="45"/>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932" name="Oval 118"/>
            <p:cNvSpPr>
              <a:spLocks noChangeArrowheads="1"/>
            </p:cNvSpPr>
            <p:nvPr/>
          </p:nvSpPr>
          <p:spPr bwMode="auto">
            <a:xfrm flipH="1">
              <a:off x="1737" y="2633"/>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933" name="Oval 136"/>
            <p:cNvSpPr>
              <a:spLocks noChangeArrowheads="1"/>
            </p:cNvSpPr>
            <p:nvPr/>
          </p:nvSpPr>
          <p:spPr bwMode="auto">
            <a:xfrm flipH="1">
              <a:off x="1845" y="2669"/>
              <a:ext cx="45" cy="45"/>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934" name="Oval 137"/>
            <p:cNvSpPr>
              <a:spLocks noChangeArrowheads="1"/>
            </p:cNvSpPr>
            <p:nvPr/>
          </p:nvSpPr>
          <p:spPr bwMode="auto">
            <a:xfrm flipH="1">
              <a:off x="1955" y="2633"/>
              <a:ext cx="43"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grpSp>
      <p:sp>
        <p:nvSpPr>
          <p:cNvPr id="240795" name="Rectangle 155"/>
          <p:cNvSpPr>
            <a:spLocks noChangeArrowheads="1"/>
          </p:cNvSpPr>
          <p:nvPr/>
        </p:nvSpPr>
        <p:spPr bwMode="auto">
          <a:xfrm>
            <a:off x="4060825" y="3505200"/>
            <a:ext cx="806450" cy="960438"/>
          </a:xfrm>
          <a:prstGeom prst="rect">
            <a:avLst/>
          </a:prstGeom>
          <a:noFill/>
          <a:ln w="28575">
            <a:solidFill>
              <a:srgbClr val="0000FF"/>
            </a:solidFill>
            <a:prstDash val="dash"/>
            <a:miter lim="800000"/>
            <a:headEnd/>
            <a:tailEnd/>
          </a:ln>
        </p:spPr>
        <p:txBody>
          <a:bodyPr wrap="none" anchor="ctr"/>
          <a:lstStyle/>
          <a:p>
            <a:endParaRPr lang="en-US">
              <a:latin typeface="Calibri" pitchFamily="34" charset="0"/>
            </a:endParaRPr>
          </a:p>
        </p:txBody>
      </p:sp>
      <p:grpSp>
        <p:nvGrpSpPr>
          <p:cNvPr id="4" name="Group 154"/>
          <p:cNvGrpSpPr>
            <a:grpSpLocks/>
          </p:cNvGrpSpPr>
          <p:nvPr/>
        </p:nvGrpSpPr>
        <p:grpSpPr bwMode="auto">
          <a:xfrm>
            <a:off x="7669213" y="4868864"/>
            <a:ext cx="500062" cy="746125"/>
            <a:chOff x="3871" y="3067"/>
            <a:chExt cx="315" cy="470"/>
          </a:xfrm>
        </p:grpSpPr>
        <p:pic>
          <p:nvPicPr>
            <p:cNvPr id="38922" name="Picture 34" descr="kurtnaks_31264738"/>
            <p:cNvPicPr>
              <a:picLocks noChangeAspect="1" noChangeArrowheads="1"/>
            </p:cNvPicPr>
            <p:nvPr/>
          </p:nvPicPr>
          <p:blipFill>
            <a:blip r:embed="rId20" cstate="print"/>
            <a:srcRect/>
            <a:stretch>
              <a:fillRect/>
            </a:stretch>
          </p:blipFill>
          <p:spPr bwMode="auto">
            <a:xfrm>
              <a:off x="3871" y="3067"/>
              <a:ext cx="315" cy="470"/>
            </a:xfrm>
            <a:prstGeom prst="rect">
              <a:avLst/>
            </a:prstGeom>
            <a:noFill/>
            <a:ln w="9525">
              <a:noFill/>
              <a:miter lim="800000"/>
              <a:headEnd/>
              <a:tailEnd/>
            </a:ln>
          </p:spPr>
        </p:pic>
        <p:sp>
          <p:nvSpPr>
            <p:cNvPr id="38923" name="Oval 65"/>
            <p:cNvSpPr>
              <a:spLocks noChangeArrowheads="1"/>
            </p:cNvSpPr>
            <p:nvPr/>
          </p:nvSpPr>
          <p:spPr bwMode="auto">
            <a:xfrm flipH="1">
              <a:off x="3980" y="3175"/>
              <a:ext cx="43"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24" name="Oval 73"/>
            <p:cNvSpPr>
              <a:spLocks noChangeArrowheads="1"/>
            </p:cNvSpPr>
            <p:nvPr/>
          </p:nvSpPr>
          <p:spPr bwMode="auto">
            <a:xfrm flipH="1">
              <a:off x="4125" y="3284"/>
              <a:ext cx="44"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25" name="Oval 104"/>
            <p:cNvSpPr>
              <a:spLocks noChangeArrowheads="1"/>
            </p:cNvSpPr>
            <p:nvPr/>
          </p:nvSpPr>
          <p:spPr bwMode="auto">
            <a:xfrm flipH="1">
              <a:off x="4017" y="3284"/>
              <a:ext cx="43" cy="4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926" name="Oval 105"/>
            <p:cNvSpPr>
              <a:spLocks noChangeArrowheads="1"/>
            </p:cNvSpPr>
            <p:nvPr/>
          </p:nvSpPr>
          <p:spPr bwMode="auto">
            <a:xfrm flipH="1">
              <a:off x="3908" y="3355"/>
              <a:ext cx="44"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grpSp>
      <p:sp>
        <p:nvSpPr>
          <p:cNvPr id="240796" name="Rectangle 156"/>
          <p:cNvSpPr>
            <a:spLocks noChangeArrowheads="1"/>
          </p:cNvSpPr>
          <p:nvPr/>
        </p:nvSpPr>
        <p:spPr bwMode="auto">
          <a:xfrm>
            <a:off x="7516813" y="4773614"/>
            <a:ext cx="806450" cy="960437"/>
          </a:xfrm>
          <a:prstGeom prst="rect">
            <a:avLst/>
          </a:prstGeom>
          <a:noFill/>
          <a:ln w="28575">
            <a:solidFill>
              <a:srgbClr val="0000FF"/>
            </a:solidFill>
            <a:prstDash val="dash"/>
            <a:miter lim="800000"/>
            <a:headEnd/>
            <a:tailEnd/>
          </a:ln>
        </p:spPr>
        <p:txBody>
          <a:bodyPr wrap="none" anchor="ctr"/>
          <a:lstStyle/>
          <a:p>
            <a:endParaRPr lang="en-US">
              <a:latin typeface="Calibri" pitchFamily="34" charset="0"/>
            </a:endParaRPr>
          </a:p>
        </p:txBody>
      </p:sp>
    </p:spTree>
    <p:extLst>
      <p:ext uri="{BB962C8B-B14F-4D97-AF65-F5344CB8AC3E}">
        <p14:creationId xmlns:p14="http://schemas.microsoft.com/office/powerpoint/2010/main" val="10888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0795"/>
                                        </p:tgtEl>
                                        <p:attrNameLst>
                                          <p:attrName>style.visibility</p:attrName>
                                        </p:attrNameLst>
                                      </p:cBhvr>
                                      <p:to>
                                        <p:strVal val="visible"/>
                                      </p:to>
                                    </p:set>
                                    <p:animEffect transition="in" filter="fade">
                                      <p:cBhvr>
                                        <p:cTn id="7" dur="500"/>
                                        <p:tgtEl>
                                          <p:spTgt spid="2407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0796"/>
                                        </p:tgtEl>
                                        <p:attrNameLst>
                                          <p:attrName>style.visibility</p:attrName>
                                        </p:attrNameLst>
                                      </p:cBhvr>
                                      <p:to>
                                        <p:strVal val="visible"/>
                                      </p:to>
                                    </p:set>
                                    <p:animEffect transition="in" filter="fade">
                                      <p:cBhvr>
                                        <p:cTn id="10" dur="500"/>
                                        <p:tgtEl>
                                          <p:spTgt spid="24079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0931"/>
                                        </p:tgtEl>
                                        <p:attrNameLst>
                                          <p:attrName>style.visibility</p:attrName>
                                        </p:attrNameLst>
                                      </p:cBhvr>
                                      <p:to>
                                        <p:strVal val="visible"/>
                                      </p:to>
                                    </p:set>
                                    <p:animEffect transition="in" filter="fade">
                                      <p:cBhvr>
                                        <p:cTn id="13" dur="500"/>
                                        <p:tgtEl>
                                          <p:spTgt spid="240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931" grpId="0" animBg="1"/>
      <p:bldP spid="240795" grpId="0" animBg="1"/>
      <p:bldP spid="24079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eviReconstruct2" descr="TreviReconstruct2">
            <a:hlinkClick r:id="" action="ppaction://media"/>
            <a:extLst>
              <a:ext uri="{FF2B5EF4-FFF2-40B4-BE49-F238E27FC236}">
                <a16:creationId xmlns:a16="http://schemas.microsoft.com/office/drawing/2014/main" id="{218D9BDC-C141-F14C-9BA8-C09F50A8A0A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65011" y="955743"/>
            <a:ext cx="7642928" cy="5732196"/>
          </a:xfrm>
          <a:prstGeom prst="rect">
            <a:avLst/>
          </a:prstGeom>
        </p:spPr>
      </p:pic>
      <p:sp>
        <p:nvSpPr>
          <p:cNvPr id="39938" name="Rectangle 2"/>
          <p:cNvSpPr>
            <a:spLocks noGrp="1" noChangeArrowheads="1"/>
          </p:cNvSpPr>
          <p:nvPr>
            <p:ph type="title"/>
          </p:nvPr>
        </p:nvSpPr>
        <p:spPr/>
        <p:txBody>
          <a:bodyPr/>
          <a:lstStyle/>
          <a:p>
            <a:r>
              <a:rPr lang="en-US"/>
              <a:t>Incremental structure from motion</a:t>
            </a:r>
          </a:p>
        </p:txBody>
      </p:sp>
    </p:spTree>
    <p:extLst>
      <p:ext uri="{BB962C8B-B14F-4D97-AF65-F5344CB8AC3E}">
        <p14:creationId xmlns:p14="http://schemas.microsoft.com/office/powerpoint/2010/main" val="10831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eviReconstruct2b" descr="TreviReconstruct2b">
            <a:hlinkClick r:id="" action="ppaction://media"/>
            <a:extLst>
              <a:ext uri="{FF2B5EF4-FFF2-40B4-BE49-F238E27FC236}">
                <a16:creationId xmlns:a16="http://schemas.microsoft.com/office/drawing/2014/main" id="{541A85BC-9167-4E44-9F72-7D22DF1970E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65010" y="955743"/>
            <a:ext cx="7642927" cy="5732196"/>
          </a:xfrm>
          <a:prstGeom prst="rect">
            <a:avLst/>
          </a:prstGeom>
        </p:spPr>
      </p:pic>
      <p:sp>
        <p:nvSpPr>
          <p:cNvPr id="40962" name="Rectangle 2"/>
          <p:cNvSpPr>
            <a:spLocks noGrp="1" noChangeArrowheads="1"/>
          </p:cNvSpPr>
          <p:nvPr>
            <p:ph type="title"/>
          </p:nvPr>
        </p:nvSpPr>
        <p:spPr/>
        <p:txBody>
          <a:bodyPr/>
          <a:lstStyle/>
          <a:p>
            <a:r>
              <a:rPr lang="en-US"/>
              <a:t>Incremental structure from motion</a:t>
            </a:r>
          </a:p>
        </p:txBody>
      </p:sp>
    </p:spTree>
    <p:extLst>
      <p:ext uri="{BB962C8B-B14F-4D97-AF65-F5344CB8AC3E}">
        <p14:creationId xmlns:p14="http://schemas.microsoft.com/office/powerpoint/2010/main" val="289825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ub_iba_15fps" descr="dub_iba_15fps">
            <a:hlinkClick r:id="" action="ppaction://media"/>
            <a:extLst>
              <a:ext uri="{FF2B5EF4-FFF2-40B4-BE49-F238E27FC236}">
                <a16:creationId xmlns:a16="http://schemas.microsoft.com/office/drawing/2014/main" id="{9E47F3CF-2CA7-994E-A29B-1A7149BB0F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46389" y="996664"/>
            <a:ext cx="6899223" cy="5174418"/>
          </a:xfrm>
          <a:prstGeom prst="rect">
            <a:avLst/>
          </a:prstGeom>
        </p:spPr>
      </p:pic>
      <p:sp>
        <p:nvSpPr>
          <p:cNvPr id="2" name="Title 1"/>
          <p:cNvSpPr>
            <a:spLocks noGrp="1"/>
          </p:cNvSpPr>
          <p:nvPr>
            <p:ph type="title"/>
          </p:nvPr>
        </p:nvSpPr>
        <p:spPr/>
        <p:txBody>
          <a:bodyPr/>
          <a:lstStyle/>
          <a:p>
            <a:r>
              <a:rPr lang="en-US" dirty="0"/>
              <a:t>Incremental structure from motion</a:t>
            </a:r>
          </a:p>
        </p:txBody>
      </p:sp>
      <p:sp>
        <p:nvSpPr>
          <p:cNvPr id="3" name="TextBox 2">
            <a:extLst>
              <a:ext uri="{FF2B5EF4-FFF2-40B4-BE49-F238E27FC236}">
                <a16:creationId xmlns:a16="http://schemas.microsoft.com/office/drawing/2014/main" id="{51908FBB-E478-4ABB-B4CF-9C43F16A8A54}"/>
              </a:ext>
            </a:extLst>
          </p:cNvPr>
          <p:cNvSpPr txBox="1"/>
          <p:nvPr/>
        </p:nvSpPr>
        <p:spPr>
          <a:xfrm>
            <a:off x="2800363" y="6248400"/>
            <a:ext cx="6589689" cy="369332"/>
          </a:xfrm>
          <a:prstGeom prst="rect">
            <a:avLst/>
          </a:prstGeom>
          <a:noFill/>
        </p:spPr>
        <p:txBody>
          <a:bodyPr wrap="none" rtlCol="0">
            <a:spAutoFit/>
          </a:bodyPr>
          <a:lstStyle/>
          <a:p>
            <a:pPr algn="ctr"/>
            <a:r>
              <a:rPr lang="en-US" dirty="0"/>
              <a:t>Time-lapse reconstruction of Dubrovnik, Croatia, viewed from above</a:t>
            </a:r>
          </a:p>
        </p:txBody>
      </p:sp>
    </p:spTree>
    <p:extLst>
      <p:ext uri="{BB962C8B-B14F-4D97-AF65-F5344CB8AC3E}">
        <p14:creationId xmlns:p14="http://schemas.microsoft.com/office/powerpoint/2010/main" val="165956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eviInteract" descr="TreviInteract">
            <a:hlinkClick r:id="" action="ppaction://media"/>
            <a:extLst>
              <a:ext uri="{FF2B5EF4-FFF2-40B4-BE49-F238E27FC236}">
                <a16:creationId xmlns:a16="http://schemas.microsoft.com/office/drawing/2014/main" id="{BB7FF537-2088-5C4E-8A6F-CFAB9D2E2A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92828" y="1271587"/>
            <a:ext cx="7143750" cy="5357813"/>
          </a:xfrm>
          <a:prstGeom prst="rect">
            <a:avLst/>
          </a:prstGeom>
        </p:spPr>
      </p:pic>
      <p:sp>
        <p:nvSpPr>
          <p:cNvPr id="44034" name="Rectangle 2"/>
          <p:cNvSpPr>
            <a:spLocks noGrp="1" noChangeArrowheads="1"/>
          </p:cNvSpPr>
          <p:nvPr>
            <p:ph type="title"/>
          </p:nvPr>
        </p:nvSpPr>
        <p:spPr/>
        <p:txBody>
          <a:bodyPr/>
          <a:lstStyle/>
          <a:p>
            <a:r>
              <a:rPr lang="en-US" dirty="0"/>
              <a:t>Photo Explorer (Part of Noah’s PhD work)</a:t>
            </a:r>
          </a:p>
        </p:txBody>
      </p:sp>
    </p:spTree>
    <p:extLst>
      <p:ext uri="{BB962C8B-B14F-4D97-AF65-F5344CB8AC3E}">
        <p14:creationId xmlns:p14="http://schemas.microsoft.com/office/powerpoint/2010/main" val="165275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ReconsMontage"/>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a:ln w="9525">
            <a:noFill/>
            <a:miter lim="800000"/>
            <a:headEnd/>
            <a:tailEnd/>
          </a:ln>
        </p:spPr>
      </p:pic>
    </p:spTree>
    <p:extLst>
      <p:ext uri="{BB962C8B-B14F-4D97-AF65-F5344CB8AC3E}">
        <p14:creationId xmlns:p14="http://schemas.microsoft.com/office/powerpoint/2010/main" val="39575238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hlinkClick r:id="rId2" action="ppaction://hlinkfile"/>
          </p:cNvPr>
          <p:cNvPicPr>
            <a:picLocks noChangeAspect="1" noChangeArrowheads="1"/>
          </p:cNvPicPr>
          <p:nvPr/>
        </p:nvPicPr>
        <p:blipFill>
          <a:blip r:embed="rId3" cstate="print"/>
          <a:srcRect/>
          <a:stretch>
            <a:fillRect/>
          </a:stretch>
        </p:blipFill>
        <p:spPr bwMode="auto">
          <a:xfrm>
            <a:off x="2138438" y="722445"/>
            <a:ext cx="7915124" cy="5892486"/>
          </a:xfrm>
          <a:prstGeom prst="rect">
            <a:avLst/>
          </a:prstGeom>
          <a:noFill/>
          <a:ln w="9525">
            <a:noFill/>
            <a:miter lim="800000"/>
            <a:headEnd/>
            <a:tailEnd/>
          </a:ln>
          <a:effectLst>
            <a:outerShdw blurRad="101600" dist="76200" dir="2700000" algn="tl" rotWithShape="0">
              <a:prstClr val="black">
                <a:alpha val="40000"/>
              </a:prstClr>
            </a:outerShdw>
          </a:effectLst>
        </p:spPr>
      </p:pic>
    </p:spTree>
    <p:extLst>
      <p:ext uri="{BB962C8B-B14F-4D97-AF65-F5344CB8AC3E}">
        <p14:creationId xmlns:p14="http://schemas.microsoft.com/office/powerpoint/2010/main" val="2646395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A957F36-58AB-9D45-BABD-198CAD2FD40E}"/>
              </a:ext>
            </a:extLst>
          </p:cNvPr>
          <p:cNvCxnSpPr>
            <a:cxnSpLocks/>
          </p:cNvCxnSpPr>
          <p:nvPr/>
        </p:nvCxnSpPr>
        <p:spPr>
          <a:xfrm flipV="1">
            <a:off x="6829064" y="1678328"/>
            <a:ext cx="3738623" cy="4109013"/>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sp>
        <p:nvSpPr>
          <p:cNvPr id="12" name="Content Placeholder 11">
            <a:extLst>
              <a:ext uri="{FF2B5EF4-FFF2-40B4-BE49-F238E27FC236}">
                <a16:creationId xmlns:a16="http://schemas.microsoft.com/office/drawing/2014/main" id="{15A87DD9-B50E-434F-9658-7657C1756567}"/>
              </a:ext>
            </a:extLst>
          </p:cNvPr>
          <p:cNvSpPr>
            <a:spLocks noGrp="1"/>
          </p:cNvSpPr>
          <p:nvPr>
            <p:ph idx="1"/>
          </p:nvPr>
        </p:nvSpPr>
        <p:spPr>
          <a:xfrm>
            <a:off x="377241" y="1367757"/>
            <a:ext cx="6179255" cy="4903335"/>
          </a:xfrm>
        </p:spPr>
        <p:txBody>
          <a:bodyPr/>
          <a:lstStyle/>
          <a:p>
            <a:r>
              <a:rPr lang="en-US" dirty="0"/>
              <a:t>The line between two points is just the cross product of the two points</a:t>
            </a:r>
          </a:p>
        </p:txBody>
      </p:sp>
      <p:sp>
        <p:nvSpPr>
          <p:cNvPr id="3" name="Title 2">
            <a:extLst>
              <a:ext uri="{FF2B5EF4-FFF2-40B4-BE49-F238E27FC236}">
                <a16:creationId xmlns:a16="http://schemas.microsoft.com/office/drawing/2014/main" id="{A8056E51-353F-CC48-BB02-C5E5CC5F0A20}"/>
              </a:ext>
            </a:extLst>
          </p:cNvPr>
          <p:cNvSpPr>
            <a:spLocks noGrp="1"/>
          </p:cNvSpPr>
          <p:nvPr>
            <p:ph type="title"/>
          </p:nvPr>
        </p:nvSpPr>
        <p:spPr/>
        <p:txBody>
          <a:bodyPr/>
          <a:lstStyle/>
          <a:p>
            <a:r>
              <a:rPr lang="en-US" dirty="0"/>
              <a:t>Point-Line Duality and the Cross-Product</a:t>
            </a:r>
          </a:p>
        </p:txBody>
      </p:sp>
      <p:sp>
        <p:nvSpPr>
          <p:cNvPr id="4" name="Oval 3">
            <a:extLst>
              <a:ext uri="{FF2B5EF4-FFF2-40B4-BE49-F238E27FC236}">
                <a16:creationId xmlns:a16="http://schemas.microsoft.com/office/drawing/2014/main" id="{D43C637B-2B61-EC45-B898-3EC48F7B73FE}"/>
              </a:ext>
            </a:extLst>
          </p:cNvPr>
          <p:cNvSpPr/>
          <p:nvPr/>
        </p:nvSpPr>
        <p:spPr>
          <a:xfrm>
            <a:off x="7571532" y="4738627"/>
            <a:ext cx="212684" cy="212684"/>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E16B8E5-4593-4045-9D1C-A8C08763CCC2}"/>
              </a:ext>
            </a:extLst>
          </p:cNvPr>
          <p:cNvSpPr/>
          <p:nvPr/>
        </p:nvSpPr>
        <p:spPr>
          <a:xfrm>
            <a:off x="9523072" y="2587906"/>
            <a:ext cx="212684" cy="212684"/>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AE3E379-202D-2849-8D4D-D2666641FC2F}"/>
              </a:ext>
            </a:extLst>
          </p:cNvPr>
          <p:cNvPicPr>
            <a:picLocks noChangeAspect="1"/>
          </p:cNvPicPr>
          <p:nvPr/>
        </p:nvPicPr>
        <p:blipFill>
          <a:blip r:embed="rId2"/>
          <a:stretch>
            <a:fillRect/>
          </a:stretch>
        </p:blipFill>
        <p:spPr>
          <a:xfrm>
            <a:off x="8836387" y="3961642"/>
            <a:ext cx="2806700" cy="457200"/>
          </a:xfrm>
          <a:prstGeom prst="rect">
            <a:avLst/>
          </a:prstGeom>
        </p:spPr>
      </p:pic>
      <p:pic>
        <p:nvPicPr>
          <p:cNvPr id="9" name="Picture 8">
            <a:extLst>
              <a:ext uri="{FF2B5EF4-FFF2-40B4-BE49-F238E27FC236}">
                <a16:creationId xmlns:a16="http://schemas.microsoft.com/office/drawing/2014/main" id="{0041EF07-3B06-164C-B41F-43CE9E1D6EDD}"/>
              </a:ext>
            </a:extLst>
          </p:cNvPr>
          <p:cNvPicPr>
            <a:picLocks noChangeAspect="1"/>
          </p:cNvPicPr>
          <p:nvPr/>
        </p:nvPicPr>
        <p:blipFill>
          <a:blip r:embed="rId3"/>
          <a:stretch>
            <a:fillRect/>
          </a:stretch>
        </p:blipFill>
        <p:spPr>
          <a:xfrm>
            <a:off x="6829064" y="4519913"/>
            <a:ext cx="469900" cy="304800"/>
          </a:xfrm>
          <a:prstGeom prst="rect">
            <a:avLst/>
          </a:prstGeom>
        </p:spPr>
      </p:pic>
      <p:pic>
        <p:nvPicPr>
          <p:cNvPr id="10" name="Picture 9">
            <a:extLst>
              <a:ext uri="{FF2B5EF4-FFF2-40B4-BE49-F238E27FC236}">
                <a16:creationId xmlns:a16="http://schemas.microsoft.com/office/drawing/2014/main" id="{4436285E-6DDF-1143-AEC0-D95E0F9889DE}"/>
              </a:ext>
            </a:extLst>
          </p:cNvPr>
          <p:cNvPicPr>
            <a:picLocks noChangeAspect="1"/>
          </p:cNvPicPr>
          <p:nvPr/>
        </p:nvPicPr>
        <p:blipFill>
          <a:blip r:embed="rId4"/>
          <a:stretch>
            <a:fillRect/>
          </a:stretch>
        </p:blipFill>
        <p:spPr>
          <a:xfrm>
            <a:off x="9048833" y="2210561"/>
            <a:ext cx="444500" cy="304800"/>
          </a:xfrm>
          <a:prstGeom prst="rect">
            <a:avLst/>
          </a:prstGeom>
        </p:spPr>
      </p:pic>
    </p:spTree>
    <p:extLst>
      <p:ext uri="{BB962C8B-B14F-4D97-AF65-F5344CB8AC3E}">
        <p14:creationId xmlns:p14="http://schemas.microsoft.com/office/powerpoint/2010/main" val="25682526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524000" y="0"/>
            <a:ext cx="10287000" cy="6858000"/>
          </a:xfrm>
          <a:prstGeom prst="rect">
            <a:avLst/>
          </a:prstGeom>
          <a:noFill/>
          <a:ln w="9525">
            <a:noFill/>
            <a:miter lim="800000"/>
            <a:headEnd/>
            <a:tailEnd/>
          </a:ln>
          <a:effectLst/>
        </p:spPr>
      </p:pic>
    </p:spTree>
    <p:extLst>
      <p:ext uri="{BB962C8B-B14F-4D97-AF65-F5344CB8AC3E}">
        <p14:creationId xmlns:p14="http://schemas.microsoft.com/office/powerpoint/2010/main" val="29333574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C753EE-B803-4DF3-BB42-748057ED7532}"/>
              </a:ext>
            </a:extLst>
          </p:cNvPr>
          <p:cNvPicPr>
            <a:picLocks noChangeAspect="1"/>
          </p:cNvPicPr>
          <p:nvPr/>
        </p:nvPicPr>
        <p:blipFill>
          <a:blip r:embed="rId2"/>
          <a:stretch>
            <a:fillRect/>
          </a:stretch>
        </p:blipFill>
        <p:spPr>
          <a:xfrm>
            <a:off x="1524000" y="228600"/>
            <a:ext cx="9144000" cy="5930498"/>
          </a:xfrm>
          <a:prstGeom prst="rect">
            <a:avLst/>
          </a:prstGeom>
        </p:spPr>
      </p:pic>
      <p:sp>
        <p:nvSpPr>
          <p:cNvPr id="3" name="Rectangle 2">
            <a:extLst>
              <a:ext uri="{FF2B5EF4-FFF2-40B4-BE49-F238E27FC236}">
                <a16:creationId xmlns:a16="http://schemas.microsoft.com/office/drawing/2014/main" id="{3303BBC3-6165-4BDA-944A-3AAA138B189E}"/>
              </a:ext>
            </a:extLst>
          </p:cNvPr>
          <p:cNvSpPr/>
          <p:nvPr/>
        </p:nvSpPr>
        <p:spPr>
          <a:xfrm>
            <a:off x="1828801" y="6324600"/>
            <a:ext cx="3899465" cy="369332"/>
          </a:xfrm>
          <a:prstGeom prst="rect">
            <a:avLst/>
          </a:prstGeom>
        </p:spPr>
        <p:txBody>
          <a:bodyPr wrap="none">
            <a:spAutoFit/>
          </a:bodyPr>
          <a:lstStyle/>
          <a:p>
            <a:r>
              <a:rPr lang="en-US" dirty="0">
                <a:hlinkClick r:id="rId3"/>
              </a:rPr>
              <a:t>https://en.wikipedia.org/wiki/Libration</a:t>
            </a:r>
            <a:endParaRPr lang="en-US" dirty="0"/>
          </a:p>
        </p:txBody>
      </p:sp>
    </p:spTree>
    <p:extLst>
      <p:ext uri="{BB962C8B-B14F-4D97-AF65-F5344CB8AC3E}">
        <p14:creationId xmlns:p14="http://schemas.microsoft.com/office/powerpoint/2010/main" val="27615019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544668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433"/>
        <p:cNvGrpSpPr/>
        <p:nvPr/>
      </p:nvGrpSpPr>
      <p:grpSpPr>
        <a:xfrm>
          <a:off x="0" y="0"/>
          <a:ext cx="0" cy="0"/>
          <a:chOff x="0" y="0"/>
          <a:chExt cx="0" cy="0"/>
        </a:xfrm>
      </p:grpSpPr>
      <p:pic>
        <p:nvPicPr>
          <p:cNvPr id="1434" name="Shape 1434" descr="C:\snavely\talks\2008\DEFENSE\images\failure\godzilla\GodzillaNecker.png"/>
          <p:cNvPicPr preferRelativeResize="0"/>
          <p:nvPr/>
        </p:nvPicPr>
        <p:blipFill rotWithShape="1">
          <a:blip r:embed="rId3">
            <a:alphaModFix/>
          </a:blip>
          <a:srcRect/>
          <a:stretch/>
        </p:blipFill>
        <p:spPr>
          <a:xfrm>
            <a:off x="6470259" y="4048998"/>
            <a:ext cx="2971190" cy="2228393"/>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435" name="Shape 1435" descr="C:\snavely\talks\2008\DEFENSE\images\failure\godzilla\GodzillaCorrect.png"/>
          <p:cNvPicPr preferRelativeResize="0"/>
          <p:nvPr/>
        </p:nvPicPr>
        <p:blipFill rotWithShape="1">
          <a:blip r:embed="rId4">
            <a:alphaModFix/>
          </a:blip>
          <a:srcRect/>
          <a:stretch/>
        </p:blipFill>
        <p:spPr>
          <a:xfrm>
            <a:off x="2698359" y="4060428"/>
            <a:ext cx="2971190" cy="2228393"/>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436" name="Shape 1436" descr="C:\snavely\talks\2008\DEFENSE\images\godzilla\viff.035-0.jpg"/>
          <p:cNvPicPr preferRelativeResize="0"/>
          <p:nvPr/>
        </p:nvPicPr>
        <p:blipFill rotWithShape="1">
          <a:blip r:embed="rId5">
            <a:alphaModFix/>
          </a:blip>
          <a:srcRect/>
          <a:stretch/>
        </p:blipFill>
        <p:spPr>
          <a:xfrm>
            <a:off x="2006202" y="2549526"/>
            <a:ext cx="1198200" cy="997345"/>
          </a:xfrm>
          <a:prstGeom prst="rect">
            <a:avLst/>
          </a:prstGeom>
          <a:noFill/>
          <a:ln>
            <a:noFill/>
          </a:ln>
        </p:spPr>
      </p:pic>
      <p:pic>
        <p:nvPicPr>
          <p:cNvPr id="1437" name="Shape 1437" descr="C:\snavely\talks\2008\DEFENSE\images\godzilla\viff.000-0.jpg"/>
          <p:cNvPicPr preferRelativeResize="0"/>
          <p:nvPr/>
        </p:nvPicPr>
        <p:blipFill rotWithShape="1">
          <a:blip r:embed="rId6">
            <a:alphaModFix/>
          </a:blip>
          <a:srcRect/>
          <a:stretch/>
        </p:blipFill>
        <p:spPr>
          <a:xfrm>
            <a:off x="3177745" y="2549526"/>
            <a:ext cx="1198200" cy="997345"/>
          </a:xfrm>
          <a:prstGeom prst="rect">
            <a:avLst/>
          </a:prstGeom>
          <a:noFill/>
          <a:ln>
            <a:noFill/>
          </a:ln>
        </p:spPr>
      </p:pic>
      <p:pic>
        <p:nvPicPr>
          <p:cNvPr id="1438" name="Shape 1438" descr="C:\snavely\talks\2008\DEFENSE\images\godzilla\viff.005-0.jpg"/>
          <p:cNvPicPr preferRelativeResize="0"/>
          <p:nvPr/>
        </p:nvPicPr>
        <p:blipFill rotWithShape="1">
          <a:blip r:embed="rId7">
            <a:alphaModFix/>
          </a:blip>
          <a:srcRect/>
          <a:stretch/>
        </p:blipFill>
        <p:spPr>
          <a:xfrm>
            <a:off x="4349288" y="2549526"/>
            <a:ext cx="1198200" cy="997345"/>
          </a:xfrm>
          <a:prstGeom prst="rect">
            <a:avLst/>
          </a:prstGeom>
          <a:noFill/>
          <a:ln>
            <a:noFill/>
          </a:ln>
        </p:spPr>
      </p:pic>
      <p:pic>
        <p:nvPicPr>
          <p:cNvPr id="1439" name="Shape 1439" descr="C:\snavely\talks\2008\DEFENSE\images\godzilla\viff.010-0.jpg"/>
          <p:cNvPicPr preferRelativeResize="0"/>
          <p:nvPr/>
        </p:nvPicPr>
        <p:blipFill rotWithShape="1">
          <a:blip r:embed="rId8">
            <a:alphaModFix/>
          </a:blip>
          <a:srcRect/>
          <a:stretch/>
        </p:blipFill>
        <p:spPr>
          <a:xfrm>
            <a:off x="5520831" y="2549526"/>
            <a:ext cx="1198200" cy="997345"/>
          </a:xfrm>
          <a:prstGeom prst="rect">
            <a:avLst/>
          </a:prstGeom>
          <a:noFill/>
          <a:ln>
            <a:noFill/>
          </a:ln>
        </p:spPr>
      </p:pic>
      <p:pic>
        <p:nvPicPr>
          <p:cNvPr id="1440" name="Shape 1440" descr="C:\snavely\talks\2008\DEFENSE\images\godzilla\viff.015-0.jpg"/>
          <p:cNvPicPr preferRelativeResize="0"/>
          <p:nvPr/>
        </p:nvPicPr>
        <p:blipFill rotWithShape="1">
          <a:blip r:embed="rId9">
            <a:alphaModFix/>
          </a:blip>
          <a:srcRect/>
          <a:stretch/>
        </p:blipFill>
        <p:spPr>
          <a:xfrm>
            <a:off x="6692374" y="2549526"/>
            <a:ext cx="1198200" cy="997345"/>
          </a:xfrm>
          <a:prstGeom prst="rect">
            <a:avLst/>
          </a:prstGeom>
          <a:noFill/>
          <a:ln>
            <a:noFill/>
          </a:ln>
        </p:spPr>
      </p:pic>
      <p:pic>
        <p:nvPicPr>
          <p:cNvPr id="1441" name="Shape 1441" descr="C:\snavely\talks\2008\DEFENSE\images\godzilla\viff.020-0.jpg"/>
          <p:cNvPicPr preferRelativeResize="0"/>
          <p:nvPr/>
        </p:nvPicPr>
        <p:blipFill rotWithShape="1">
          <a:blip r:embed="rId10">
            <a:alphaModFix/>
          </a:blip>
          <a:srcRect/>
          <a:stretch/>
        </p:blipFill>
        <p:spPr>
          <a:xfrm>
            <a:off x="7863917" y="2549526"/>
            <a:ext cx="1198200" cy="997345"/>
          </a:xfrm>
          <a:prstGeom prst="rect">
            <a:avLst/>
          </a:prstGeom>
          <a:noFill/>
          <a:ln>
            <a:noFill/>
          </a:ln>
        </p:spPr>
      </p:pic>
      <p:pic>
        <p:nvPicPr>
          <p:cNvPr id="1442" name="Shape 1442" descr="C:\snavely\talks\2008\DEFENSE\images\godzilla\viff.025-0.jpg"/>
          <p:cNvPicPr preferRelativeResize="0"/>
          <p:nvPr/>
        </p:nvPicPr>
        <p:blipFill rotWithShape="1">
          <a:blip r:embed="rId11">
            <a:alphaModFix/>
          </a:blip>
          <a:srcRect/>
          <a:stretch/>
        </p:blipFill>
        <p:spPr>
          <a:xfrm>
            <a:off x="9035460" y="2549526"/>
            <a:ext cx="1198200" cy="997345"/>
          </a:xfrm>
          <a:prstGeom prst="rect">
            <a:avLst/>
          </a:prstGeom>
          <a:noFill/>
          <a:ln>
            <a:noFill/>
          </a:ln>
        </p:spPr>
      </p:pic>
      <p:sp>
        <p:nvSpPr>
          <p:cNvPr id="1443" name="Shape 1443"/>
          <p:cNvSpPr txBox="1"/>
          <p:nvPr/>
        </p:nvSpPr>
        <p:spPr>
          <a:xfrm>
            <a:off x="2005125" y="-12"/>
            <a:ext cx="8229600" cy="1143000"/>
          </a:xfrm>
          <a:prstGeom prst="rect">
            <a:avLst/>
          </a:prstGeom>
          <a:noFill/>
          <a:ln>
            <a:noFill/>
          </a:ln>
        </p:spPr>
        <p:txBody>
          <a:bodyPr spcFirstLastPara="1" wrap="square" lIns="91425" tIns="45700" rIns="91425" bIns="45700" anchor="ctr" anchorCtr="0">
            <a:noAutofit/>
          </a:bodyPr>
          <a:lstStyle/>
          <a:p>
            <a:pPr algn="ctr"/>
            <a:r>
              <a:rPr lang="en-US" sz="4300">
                <a:solidFill>
                  <a:srgbClr val="3333FF"/>
                </a:solidFill>
                <a:latin typeface="Calibri"/>
                <a:ea typeface="Calibri"/>
                <a:cs typeface="Calibri"/>
                <a:sym typeface="Calibri"/>
              </a:rPr>
              <a:t>SfM – Failure cases</a:t>
            </a:r>
            <a:endParaRPr sz="4400">
              <a:solidFill>
                <a:srgbClr val="3333FF"/>
              </a:solidFill>
              <a:latin typeface="Calibri"/>
              <a:ea typeface="Calibri"/>
              <a:cs typeface="Calibri"/>
              <a:sym typeface="Calibri"/>
            </a:endParaRPr>
          </a:p>
        </p:txBody>
      </p:sp>
      <p:sp>
        <p:nvSpPr>
          <p:cNvPr id="1444" name="Shape 1444"/>
          <p:cNvSpPr txBox="1"/>
          <p:nvPr/>
        </p:nvSpPr>
        <p:spPr>
          <a:xfrm>
            <a:off x="1774775" y="866226"/>
            <a:ext cx="8229600" cy="617100"/>
          </a:xfrm>
          <a:prstGeom prst="rect">
            <a:avLst/>
          </a:prstGeom>
          <a:noFill/>
          <a:ln>
            <a:noFill/>
          </a:ln>
        </p:spPr>
        <p:txBody>
          <a:bodyPr spcFirstLastPara="1" wrap="square" lIns="91425" tIns="45700" rIns="91425" bIns="45700" anchor="t" anchorCtr="0">
            <a:noAutofit/>
          </a:bodyPr>
          <a:lstStyle/>
          <a:p>
            <a:pPr marL="342900" indent="-342900">
              <a:buClr>
                <a:schemeClr val="dk1"/>
              </a:buClr>
              <a:buSzPts val="3200"/>
              <a:buFont typeface="Arial"/>
              <a:buChar char="•"/>
            </a:pPr>
            <a:r>
              <a:rPr lang="en-US" sz="3200">
                <a:solidFill>
                  <a:schemeClr val="dk1"/>
                </a:solidFill>
                <a:latin typeface="Calibri"/>
                <a:ea typeface="Calibri"/>
                <a:cs typeface="Calibri"/>
                <a:sym typeface="Calibri"/>
              </a:rPr>
              <a:t>Necker reversal</a:t>
            </a:r>
            <a:endParaRPr/>
          </a:p>
        </p:txBody>
      </p:sp>
    </p:spTree>
    <p:extLst>
      <p:ext uri="{BB962C8B-B14F-4D97-AF65-F5344CB8AC3E}">
        <p14:creationId xmlns:p14="http://schemas.microsoft.com/office/powerpoint/2010/main" val="74919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2107E7-E351-A04E-B08D-D2D65B0CBE32}"/>
              </a:ext>
            </a:extLst>
          </p:cNvPr>
          <p:cNvSpPr>
            <a:spLocks noGrp="1"/>
          </p:cNvSpPr>
          <p:nvPr>
            <p:ph type="title"/>
          </p:nvPr>
        </p:nvSpPr>
        <p:spPr/>
        <p:txBody>
          <a:bodyPr/>
          <a:lstStyle/>
          <a:p>
            <a:endParaRPr lang="en-US" dirty="0"/>
          </a:p>
        </p:txBody>
      </p:sp>
      <p:grpSp>
        <p:nvGrpSpPr>
          <p:cNvPr id="8" name="Group 7">
            <a:extLst>
              <a:ext uri="{FF2B5EF4-FFF2-40B4-BE49-F238E27FC236}">
                <a16:creationId xmlns:a16="http://schemas.microsoft.com/office/drawing/2014/main" id="{73286A9D-B7B8-094B-9591-FDDB2A1E9F84}"/>
              </a:ext>
            </a:extLst>
          </p:cNvPr>
          <p:cNvGrpSpPr/>
          <p:nvPr/>
        </p:nvGrpSpPr>
        <p:grpSpPr>
          <a:xfrm>
            <a:off x="4683063" y="2332073"/>
            <a:ext cx="6483473" cy="2904409"/>
            <a:chOff x="1381913" y="3519540"/>
            <a:chExt cx="3132043" cy="1403065"/>
          </a:xfrm>
        </p:grpSpPr>
        <p:pic>
          <p:nvPicPr>
            <p:cNvPr id="4" name="Picture 3">
              <a:extLst>
                <a:ext uri="{FF2B5EF4-FFF2-40B4-BE49-F238E27FC236}">
                  <a16:creationId xmlns:a16="http://schemas.microsoft.com/office/drawing/2014/main" id="{C45484C5-0AA1-9843-A44E-115C67958101}"/>
                </a:ext>
              </a:extLst>
            </p:cNvPr>
            <p:cNvPicPr>
              <a:picLocks noChangeAspect="1"/>
            </p:cNvPicPr>
            <p:nvPr/>
          </p:nvPicPr>
          <p:blipFill rotWithShape="1">
            <a:blip r:embed="rId2"/>
            <a:srcRect r="73795"/>
            <a:stretch/>
          </p:blipFill>
          <p:spPr>
            <a:xfrm>
              <a:off x="1381913" y="3519540"/>
              <a:ext cx="3125165" cy="467688"/>
            </a:xfrm>
            <a:prstGeom prst="rect">
              <a:avLst/>
            </a:prstGeom>
          </p:spPr>
        </p:pic>
        <p:pic>
          <p:nvPicPr>
            <p:cNvPr id="5" name="Picture 4">
              <a:extLst>
                <a:ext uri="{FF2B5EF4-FFF2-40B4-BE49-F238E27FC236}">
                  <a16:creationId xmlns:a16="http://schemas.microsoft.com/office/drawing/2014/main" id="{14BFFF37-3DF8-5742-AC03-73400D16B63E}"/>
                </a:ext>
              </a:extLst>
            </p:cNvPr>
            <p:cNvPicPr>
              <a:picLocks noChangeAspect="1"/>
            </p:cNvPicPr>
            <p:nvPr/>
          </p:nvPicPr>
          <p:blipFill rotWithShape="1">
            <a:blip r:embed="rId2"/>
            <a:srcRect l="26205" r="47591"/>
            <a:stretch/>
          </p:blipFill>
          <p:spPr>
            <a:xfrm>
              <a:off x="1381913" y="3987228"/>
              <a:ext cx="3125165" cy="467688"/>
            </a:xfrm>
            <a:prstGeom prst="rect">
              <a:avLst/>
            </a:prstGeom>
          </p:spPr>
        </p:pic>
        <p:pic>
          <p:nvPicPr>
            <p:cNvPr id="6" name="Picture 5">
              <a:extLst>
                <a:ext uri="{FF2B5EF4-FFF2-40B4-BE49-F238E27FC236}">
                  <a16:creationId xmlns:a16="http://schemas.microsoft.com/office/drawing/2014/main" id="{EFAE1624-D943-0D43-823F-0520E21FA02D}"/>
                </a:ext>
              </a:extLst>
            </p:cNvPr>
            <p:cNvPicPr>
              <a:picLocks noChangeAspect="1"/>
            </p:cNvPicPr>
            <p:nvPr/>
          </p:nvPicPr>
          <p:blipFill rotWithShape="1">
            <a:blip r:embed="rId2"/>
            <a:srcRect l="53043" r="20753"/>
            <a:stretch/>
          </p:blipFill>
          <p:spPr>
            <a:xfrm>
              <a:off x="1388790" y="4454917"/>
              <a:ext cx="3125166" cy="467688"/>
            </a:xfrm>
            <a:prstGeom prst="rect">
              <a:avLst/>
            </a:prstGeom>
          </p:spPr>
        </p:pic>
      </p:grpSp>
      <p:pic>
        <p:nvPicPr>
          <p:cNvPr id="10" name="Picture 9" descr="A silhouette of a person&#10;&#10;Description automatically generated">
            <a:extLst>
              <a:ext uri="{FF2B5EF4-FFF2-40B4-BE49-F238E27FC236}">
                <a16:creationId xmlns:a16="http://schemas.microsoft.com/office/drawing/2014/main" id="{BE365B2B-918A-5C42-809C-5904412C33AA}"/>
              </a:ext>
            </a:extLst>
          </p:cNvPr>
          <p:cNvPicPr>
            <a:picLocks noChangeAspect="1"/>
          </p:cNvPicPr>
          <p:nvPr/>
        </p:nvPicPr>
        <p:blipFill>
          <a:blip r:embed="rId3"/>
          <a:stretch>
            <a:fillRect/>
          </a:stretch>
        </p:blipFill>
        <p:spPr>
          <a:xfrm>
            <a:off x="730170" y="1562581"/>
            <a:ext cx="3332544" cy="4443392"/>
          </a:xfrm>
          <a:prstGeom prst="rect">
            <a:avLst/>
          </a:prstGeom>
        </p:spPr>
      </p:pic>
    </p:spTree>
    <p:extLst>
      <p:ext uri="{BB962C8B-B14F-4D97-AF65-F5344CB8AC3E}">
        <p14:creationId xmlns:p14="http://schemas.microsoft.com/office/powerpoint/2010/main" val="26729159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488"/>
        <p:cNvGrpSpPr/>
        <p:nvPr/>
      </p:nvGrpSpPr>
      <p:grpSpPr>
        <a:xfrm>
          <a:off x="0" y="0"/>
          <a:ext cx="0" cy="0"/>
          <a:chOff x="0" y="0"/>
          <a:chExt cx="0" cy="0"/>
        </a:xfrm>
      </p:grpSpPr>
      <p:sp>
        <p:nvSpPr>
          <p:cNvPr id="1489" name="Shape 1489"/>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dk1"/>
              </a:buClr>
              <a:buSzPts val="4400"/>
            </a:pPr>
            <a:r>
              <a:rPr lang="en-US" sz="4400" b="0">
                <a:solidFill>
                  <a:schemeClr val="dk1"/>
                </a:solidFill>
                <a:latin typeface="Calibri"/>
                <a:ea typeface="Calibri"/>
                <a:cs typeface="Calibri"/>
                <a:sym typeface="Calibri"/>
              </a:rPr>
              <a:t>SfM applications</a:t>
            </a:r>
            <a:endParaRPr/>
          </a:p>
        </p:txBody>
      </p:sp>
      <p:sp>
        <p:nvSpPr>
          <p:cNvPr id="1490" name="Shape 1490"/>
          <p:cNvSpPr txBox="1">
            <a:spLocks noGrp="1"/>
          </p:cNvSpPr>
          <p:nvPr>
            <p:ph type="body" idx="1"/>
          </p:nvPr>
        </p:nvSpPr>
        <p:spPr>
          <a:xfrm>
            <a:off x="1981200" y="1600201"/>
            <a:ext cx="8229600" cy="4525963"/>
          </a:xfrm>
          <a:prstGeom prst="rect">
            <a:avLst/>
          </a:prstGeom>
          <a:noFill/>
          <a:ln>
            <a:noFill/>
          </a:ln>
        </p:spPr>
        <p:txBody>
          <a:bodyPr spcFirstLastPara="1" vert="horz" wrap="square" lIns="91425" tIns="45700" rIns="91425" bIns="45700" rtlCol="0" anchor="t" anchorCtr="0">
            <a:noAutofit/>
          </a:bodyPr>
          <a:lstStyle/>
          <a:p>
            <a:pPr marL="342900" indent="-139700">
              <a:spcBef>
                <a:spcPts val="0"/>
              </a:spcBef>
              <a:buClr>
                <a:schemeClr val="dk1"/>
              </a:buClr>
              <a:buSzPts val="3200"/>
              <a:buNone/>
            </a:pPr>
            <a:endParaRPr sz="3200">
              <a:solidFill>
                <a:schemeClr val="dk1"/>
              </a:solidFill>
              <a:latin typeface="Calibri"/>
              <a:ea typeface="Calibri"/>
              <a:cs typeface="Calibri"/>
              <a:sym typeface="Calibri"/>
            </a:endParaRPr>
          </a:p>
          <a:p>
            <a:pPr marL="342900" indent="-342900">
              <a:spcBef>
                <a:spcPts val="640"/>
              </a:spcBef>
              <a:buClr>
                <a:schemeClr val="dk1"/>
              </a:buClr>
              <a:buSzPts val="3200"/>
              <a:buFont typeface="Arial"/>
              <a:buChar char="•"/>
            </a:pPr>
            <a:r>
              <a:rPr lang="en-US" sz="3200">
                <a:solidFill>
                  <a:schemeClr val="dk1"/>
                </a:solidFill>
                <a:latin typeface="Calibri"/>
                <a:ea typeface="Calibri"/>
                <a:cs typeface="Calibri"/>
                <a:sym typeface="Calibri"/>
              </a:rPr>
              <a:t>3D modeling</a:t>
            </a:r>
            <a:endParaRPr/>
          </a:p>
          <a:p>
            <a:pPr marL="342900" indent="-342900">
              <a:spcBef>
                <a:spcPts val="640"/>
              </a:spcBef>
              <a:buClr>
                <a:schemeClr val="dk1"/>
              </a:buClr>
              <a:buSzPts val="3200"/>
              <a:buFont typeface="Arial"/>
              <a:buChar char="•"/>
            </a:pPr>
            <a:r>
              <a:rPr lang="en-US" sz="3200">
                <a:solidFill>
                  <a:schemeClr val="dk1"/>
                </a:solidFill>
                <a:latin typeface="Calibri"/>
                <a:ea typeface="Calibri"/>
                <a:cs typeface="Calibri"/>
                <a:sym typeface="Calibri"/>
              </a:rPr>
              <a:t>Surveying</a:t>
            </a:r>
            <a:endParaRPr/>
          </a:p>
          <a:p>
            <a:pPr marL="342900" indent="-342900">
              <a:spcBef>
                <a:spcPts val="640"/>
              </a:spcBef>
              <a:buClr>
                <a:schemeClr val="dk1"/>
              </a:buClr>
              <a:buSzPts val="3200"/>
              <a:buFont typeface="Arial"/>
              <a:buChar char="•"/>
            </a:pPr>
            <a:r>
              <a:rPr lang="en-US" sz="3200">
                <a:solidFill>
                  <a:schemeClr val="dk1"/>
                </a:solidFill>
                <a:latin typeface="Calibri"/>
                <a:ea typeface="Calibri"/>
                <a:cs typeface="Calibri"/>
                <a:sym typeface="Calibri"/>
              </a:rPr>
              <a:t>Robot navigation and mapmaking</a:t>
            </a:r>
            <a:endParaRPr/>
          </a:p>
          <a:p>
            <a:pPr marL="342900" indent="-342900">
              <a:spcBef>
                <a:spcPts val="640"/>
              </a:spcBef>
              <a:buClr>
                <a:schemeClr val="dk1"/>
              </a:buClr>
              <a:buSzPts val="3200"/>
              <a:buFont typeface="Arial"/>
              <a:buChar char="•"/>
            </a:pPr>
            <a:r>
              <a:rPr lang="en-US" sz="3200">
                <a:solidFill>
                  <a:schemeClr val="dk1"/>
                </a:solidFill>
                <a:latin typeface="Calibri"/>
                <a:ea typeface="Calibri"/>
                <a:cs typeface="Calibri"/>
                <a:sym typeface="Calibri"/>
              </a:rPr>
              <a:t>Visual effects…</a:t>
            </a:r>
            <a:endParaRPr/>
          </a:p>
          <a:p>
            <a:pPr marL="742950" lvl="1" indent="-285750">
              <a:spcBef>
                <a:spcPts val="560"/>
              </a:spcBef>
              <a:buClr>
                <a:schemeClr val="dk1"/>
              </a:buClr>
              <a:buSzPts val="2800"/>
              <a:buFont typeface="Arial"/>
              <a:buChar char="–"/>
            </a:pPr>
            <a:r>
              <a:rPr lang="en-US" sz="2800">
                <a:solidFill>
                  <a:schemeClr val="dk1"/>
                </a:solidFill>
                <a:latin typeface="Calibri"/>
                <a:ea typeface="Calibri"/>
                <a:cs typeface="Calibri"/>
                <a:sym typeface="Calibri"/>
              </a:rPr>
              <a:t>(see video)</a:t>
            </a:r>
            <a:endParaRPr/>
          </a:p>
        </p:txBody>
      </p:sp>
    </p:spTree>
    <p:extLst>
      <p:ext uri="{BB962C8B-B14F-4D97-AF65-F5344CB8AC3E}">
        <p14:creationId xmlns:p14="http://schemas.microsoft.com/office/powerpoint/2010/main" val="25159700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Shape 1496"/>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dk1"/>
              </a:buClr>
              <a:buSzPts val="4400"/>
            </a:pPr>
            <a:r>
              <a:rPr lang="en-US" sz="4400" b="0">
                <a:solidFill>
                  <a:schemeClr val="dk1"/>
                </a:solidFill>
                <a:latin typeface="Calibri"/>
                <a:ea typeface="Calibri"/>
                <a:cs typeface="Calibri"/>
                <a:sym typeface="Calibri"/>
              </a:rPr>
              <a:t>SfM applications</a:t>
            </a:r>
            <a:endParaRPr/>
          </a:p>
        </p:txBody>
      </p:sp>
      <p:sp>
        <p:nvSpPr>
          <p:cNvPr id="1497" name="Shape 1497"/>
          <p:cNvSpPr txBox="1">
            <a:spLocks noGrp="1"/>
          </p:cNvSpPr>
          <p:nvPr>
            <p:ph type="body" idx="1"/>
          </p:nvPr>
        </p:nvSpPr>
        <p:spPr>
          <a:xfrm>
            <a:off x="1752600" y="1600201"/>
            <a:ext cx="8686800" cy="4525963"/>
          </a:xfrm>
          <a:prstGeom prst="rect">
            <a:avLst/>
          </a:prstGeom>
          <a:noFill/>
          <a:ln>
            <a:noFill/>
          </a:ln>
        </p:spPr>
        <p:txBody>
          <a:bodyPr spcFirstLastPara="1" vert="horz" wrap="square" lIns="91425" tIns="45700" rIns="91425" bIns="45700" rtlCol="0" anchor="t" anchorCtr="0">
            <a:noAutofit/>
          </a:bodyPr>
          <a:lstStyle/>
          <a:p>
            <a:pPr marL="342900" indent="-139700">
              <a:spcBef>
                <a:spcPts val="0"/>
              </a:spcBef>
              <a:buClr>
                <a:schemeClr val="dk1"/>
              </a:buClr>
              <a:buSzPts val="3200"/>
              <a:buNone/>
            </a:pPr>
            <a:endParaRPr sz="3200">
              <a:solidFill>
                <a:schemeClr val="dk1"/>
              </a:solidFill>
              <a:latin typeface="Calibri"/>
              <a:ea typeface="Calibri"/>
              <a:cs typeface="Calibri"/>
              <a:sym typeface="Calibri"/>
            </a:endParaRPr>
          </a:p>
          <a:p>
            <a:pPr marL="342900" indent="-342900">
              <a:spcBef>
                <a:spcPts val="640"/>
              </a:spcBef>
              <a:buClr>
                <a:schemeClr val="dk1"/>
              </a:buClr>
              <a:buSzPts val="3200"/>
              <a:buFont typeface="Arial"/>
              <a:buChar char="•"/>
            </a:pPr>
            <a:r>
              <a:rPr lang="en-US" sz="3200">
                <a:solidFill>
                  <a:schemeClr val="dk1"/>
                </a:solidFill>
                <a:latin typeface="Calibri"/>
                <a:ea typeface="Calibri"/>
                <a:cs typeface="Calibri"/>
                <a:sym typeface="Calibri"/>
              </a:rPr>
              <a:t>3D modeling</a:t>
            </a:r>
            <a:endParaRPr/>
          </a:p>
          <a:p>
            <a:pPr marL="342900" indent="-342900">
              <a:spcBef>
                <a:spcPts val="640"/>
              </a:spcBef>
              <a:buClr>
                <a:schemeClr val="dk1"/>
              </a:buClr>
              <a:buSzPts val="3200"/>
              <a:buFont typeface="Arial"/>
              <a:buChar char="•"/>
            </a:pPr>
            <a:r>
              <a:rPr lang="en-US" sz="3200">
                <a:solidFill>
                  <a:schemeClr val="dk1"/>
                </a:solidFill>
                <a:latin typeface="Calibri"/>
                <a:ea typeface="Calibri"/>
                <a:cs typeface="Calibri"/>
                <a:sym typeface="Calibri"/>
              </a:rPr>
              <a:t>Surveying</a:t>
            </a:r>
            <a:endParaRPr/>
          </a:p>
          <a:p>
            <a:pPr marL="342900" indent="-342900">
              <a:spcBef>
                <a:spcPts val="640"/>
              </a:spcBef>
              <a:buClr>
                <a:schemeClr val="dk1"/>
              </a:buClr>
              <a:buSzPts val="3200"/>
              <a:buFont typeface="Arial"/>
              <a:buChar char="•"/>
            </a:pPr>
            <a:r>
              <a:rPr lang="en-US" sz="3200">
                <a:solidFill>
                  <a:schemeClr val="dk1"/>
                </a:solidFill>
                <a:latin typeface="Calibri"/>
                <a:ea typeface="Calibri"/>
                <a:cs typeface="Calibri"/>
                <a:sym typeface="Calibri"/>
              </a:rPr>
              <a:t>Robot navigation and mapmaking</a:t>
            </a:r>
            <a:endParaRPr/>
          </a:p>
          <a:p>
            <a:pPr marL="342900" indent="-342900">
              <a:spcBef>
                <a:spcPts val="640"/>
              </a:spcBef>
              <a:buClr>
                <a:schemeClr val="dk1"/>
              </a:buClr>
              <a:buSzPts val="3200"/>
              <a:buFont typeface="Arial"/>
              <a:buChar char="•"/>
            </a:pPr>
            <a:r>
              <a:rPr lang="en-US" sz="3200">
                <a:solidFill>
                  <a:schemeClr val="dk1"/>
                </a:solidFill>
                <a:latin typeface="Calibri"/>
                <a:ea typeface="Calibri"/>
                <a:cs typeface="Calibri"/>
                <a:sym typeface="Calibri"/>
              </a:rPr>
              <a:t>Virtual and augmented reality</a:t>
            </a:r>
            <a:endParaRPr/>
          </a:p>
          <a:p>
            <a:pPr marL="342900" indent="-342900">
              <a:spcBef>
                <a:spcPts val="640"/>
              </a:spcBef>
              <a:buClr>
                <a:schemeClr val="dk1"/>
              </a:buClr>
              <a:buSzPts val="3200"/>
              <a:buFont typeface="Arial"/>
              <a:buChar char="•"/>
            </a:pPr>
            <a:r>
              <a:rPr lang="en-US" sz="3200">
                <a:solidFill>
                  <a:schemeClr val="dk1"/>
                </a:solidFill>
                <a:latin typeface="Calibri"/>
                <a:ea typeface="Calibri"/>
                <a:cs typeface="Calibri"/>
                <a:sym typeface="Calibri"/>
              </a:rPr>
              <a:t>Visual effects (“Match moving”)</a:t>
            </a:r>
            <a:endParaRPr/>
          </a:p>
          <a:p>
            <a:pPr marL="742950" lvl="1" indent="-285750">
              <a:spcBef>
                <a:spcPts val="560"/>
              </a:spcBef>
              <a:buClr>
                <a:schemeClr val="dk1"/>
              </a:buClr>
              <a:buSzPts val="2800"/>
              <a:buFont typeface="Arial"/>
              <a:buChar char="–"/>
            </a:pPr>
            <a:r>
              <a:rPr lang="en-US" sz="2800" u="sng">
                <a:solidFill>
                  <a:schemeClr val="hlink"/>
                </a:solidFill>
                <a:latin typeface="Calibri"/>
                <a:ea typeface="Calibri"/>
                <a:cs typeface="Calibri"/>
                <a:sym typeface="Calibri"/>
                <a:hlinkClick r:id="rId3"/>
              </a:rPr>
              <a:t>https://www.youtube.com/watch?v=RdYWp70P_kY</a:t>
            </a:r>
            <a:endParaRPr sz="2800">
              <a:solidFill>
                <a:schemeClr val="dk1"/>
              </a:solidFill>
              <a:latin typeface="Calibri"/>
              <a:ea typeface="Calibri"/>
              <a:cs typeface="Calibri"/>
              <a:sym typeface="Calibri"/>
            </a:endParaRPr>
          </a:p>
          <a:p>
            <a:pPr marL="742950" lvl="1" indent="-107950">
              <a:spcBef>
                <a:spcPts val="560"/>
              </a:spcBef>
              <a:buClr>
                <a:schemeClr val="dk1"/>
              </a:buClr>
              <a:buSzPts val="2800"/>
              <a:buNone/>
            </a:pPr>
            <a:endParaRPr sz="2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293343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sp>
        <p:nvSpPr>
          <p:cNvPr id="1508" name="Shape 1508"/>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dk1"/>
              </a:buClr>
              <a:buSzPts val="4400"/>
            </a:pPr>
            <a:r>
              <a:rPr lang="en-US" sz="4400">
                <a:solidFill>
                  <a:schemeClr val="dk1"/>
                </a:solidFill>
              </a:rPr>
              <a:t>Applications – Hyperlapse</a:t>
            </a:r>
            <a:endParaRPr sz="4400">
              <a:solidFill>
                <a:schemeClr val="dk1"/>
              </a:solidFill>
            </a:endParaRPr>
          </a:p>
        </p:txBody>
      </p:sp>
      <p:sp>
        <p:nvSpPr>
          <p:cNvPr id="1509" name="Shape 1509"/>
          <p:cNvSpPr/>
          <p:nvPr/>
        </p:nvSpPr>
        <p:spPr>
          <a:xfrm>
            <a:off x="1981200" y="5877580"/>
            <a:ext cx="8229600" cy="523200"/>
          </a:xfrm>
          <a:prstGeom prst="rect">
            <a:avLst/>
          </a:prstGeom>
          <a:noFill/>
          <a:ln>
            <a:noFill/>
          </a:ln>
        </p:spPr>
        <p:txBody>
          <a:bodyPr spcFirstLastPara="1" wrap="square" lIns="91425" tIns="45700" rIns="91425" bIns="45700" anchor="t" anchorCtr="0">
            <a:noAutofit/>
          </a:bodyPr>
          <a:lstStyle/>
          <a:p>
            <a:pPr algn="ctr"/>
            <a:r>
              <a:rPr lang="en-US" sz="2800" u="sng" dirty="0">
                <a:solidFill>
                  <a:schemeClr val="hlink"/>
                </a:solidFill>
                <a:latin typeface="Calibri"/>
                <a:ea typeface="Calibri"/>
                <a:cs typeface="Calibri"/>
                <a:sym typeface="Calibri"/>
                <a:hlinkClick r:id="rId3"/>
              </a:rPr>
              <a:t>https://www.youtube.com/watch?v=SOpwHaQnRSY</a:t>
            </a:r>
            <a:endParaRPr sz="2800" dirty="0">
              <a:solidFill>
                <a:schemeClr val="dk1"/>
              </a:solidFill>
              <a:latin typeface="Calibri"/>
              <a:ea typeface="Calibri"/>
              <a:cs typeface="Calibri"/>
              <a:sym typeface="Calibri"/>
            </a:endParaRPr>
          </a:p>
        </p:txBody>
      </p:sp>
      <p:pic>
        <p:nvPicPr>
          <p:cNvPr id="1510" name="Shape 1510" descr="Image result for hyperlapse microsoft"/>
          <p:cNvPicPr preferRelativeResize="0"/>
          <p:nvPr/>
        </p:nvPicPr>
        <p:blipFill rotWithShape="1">
          <a:blip r:embed="rId4">
            <a:alphaModFix/>
          </a:blip>
          <a:srcRect/>
          <a:stretch/>
        </p:blipFill>
        <p:spPr>
          <a:xfrm>
            <a:off x="2438400" y="1677416"/>
            <a:ext cx="7315200" cy="4112768"/>
          </a:xfrm>
          <a:prstGeom prst="rect">
            <a:avLst/>
          </a:prstGeom>
          <a:noFill/>
          <a:ln>
            <a:noFill/>
          </a:ln>
        </p:spPr>
      </p:pic>
      <p:sp>
        <p:nvSpPr>
          <p:cNvPr id="1511" name="Shape 1511"/>
          <p:cNvSpPr txBox="1"/>
          <p:nvPr/>
        </p:nvSpPr>
        <p:spPr>
          <a:xfrm>
            <a:off x="3344800" y="6488176"/>
            <a:ext cx="6984300" cy="297098"/>
          </a:xfrm>
          <a:prstGeom prst="rect">
            <a:avLst/>
          </a:prstGeom>
          <a:noFill/>
          <a:ln>
            <a:noFill/>
          </a:ln>
        </p:spPr>
        <p:txBody>
          <a:bodyPr spcFirstLastPara="1" wrap="square" lIns="91425" tIns="91425" rIns="91425" bIns="91425" anchor="ctr" anchorCtr="0">
            <a:noAutofit/>
          </a:bodyPr>
          <a:lstStyle/>
          <a:p>
            <a:r>
              <a:rPr lang="en-US" dirty="0">
                <a:hlinkClick r:id="rId5"/>
              </a:rPr>
              <a:t>https://www.youtube.com/watch?v=sA4Za3Hv6ng</a:t>
            </a:r>
            <a:endParaRPr dirty="0"/>
          </a:p>
        </p:txBody>
      </p:sp>
    </p:spTree>
    <p:extLst>
      <p:ext uri="{BB962C8B-B14F-4D97-AF65-F5344CB8AC3E}">
        <p14:creationId xmlns:p14="http://schemas.microsoft.com/office/powerpoint/2010/main" val="25628261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814EA1-50C4-8D4F-88FA-7F105031ADF0}"/>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8B1552C2-775A-B546-ADF6-685E0E951A5A}"/>
              </a:ext>
            </a:extLst>
          </p:cNvPr>
          <p:cNvSpPr>
            <a:spLocks noGrp="1"/>
          </p:cNvSpPr>
          <p:nvPr>
            <p:ph type="title"/>
          </p:nvPr>
        </p:nvSpPr>
        <p:spPr/>
        <p:txBody>
          <a:bodyPr/>
          <a:lstStyle/>
          <a:p>
            <a:r>
              <a:rPr lang="en-US" dirty="0" err="1"/>
              <a:t>PhotoTourism</a:t>
            </a:r>
            <a:endParaRPr lang="en-US" dirty="0"/>
          </a:p>
        </p:txBody>
      </p:sp>
    </p:spTree>
    <p:extLst>
      <p:ext uri="{BB962C8B-B14F-4D97-AF65-F5344CB8AC3E}">
        <p14:creationId xmlns:p14="http://schemas.microsoft.com/office/powerpoint/2010/main" val="16998205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Shape 1525"/>
          <p:cNvSpPr txBox="1">
            <a:spLocks noGrp="1"/>
          </p:cNvSpPr>
          <p:nvPr>
            <p:ph type="title"/>
          </p:nvPr>
        </p:nvSpPr>
        <p:spPr>
          <a:xfrm>
            <a:off x="1059300" y="92925"/>
            <a:ext cx="10073400" cy="1950300"/>
          </a:xfrm>
          <a:prstGeom prst="rect">
            <a:avLst/>
          </a:prstGeom>
          <a:noFill/>
          <a:ln>
            <a:noFill/>
          </a:ln>
        </p:spPr>
        <p:txBody>
          <a:bodyPr spcFirstLastPara="1" vert="horz" wrap="square" lIns="91425" tIns="45700" rIns="91425" bIns="45700" rtlCol="0" anchor="ctr" anchorCtr="0">
            <a:noAutofit/>
          </a:bodyPr>
          <a:lstStyle/>
          <a:p>
            <a:pPr>
              <a:spcBef>
                <a:spcPts val="0"/>
              </a:spcBef>
              <a:buClr>
                <a:schemeClr val="dk1"/>
              </a:buClr>
              <a:buSzPts val="4400"/>
            </a:pPr>
            <a:r>
              <a:rPr lang="en-US" sz="3200" dirty="0"/>
              <a:t>Applications: Visual Reality &amp; Augmented Reality </a:t>
            </a:r>
            <a:endParaRPr sz="3200" dirty="0"/>
          </a:p>
          <a:p>
            <a:pPr>
              <a:lnSpc>
                <a:spcPct val="130000"/>
              </a:lnSpc>
              <a:spcBef>
                <a:spcPts val="0"/>
              </a:spcBef>
              <a:spcAft>
                <a:spcPts val="600"/>
              </a:spcAft>
              <a:buClr>
                <a:schemeClr val="dk1"/>
              </a:buClr>
              <a:buSzPts val="1100"/>
            </a:pPr>
            <a:endParaRPr sz="3000" dirty="0">
              <a:latin typeface="Georgia"/>
              <a:ea typeface="Georgia"/>
              <a:cs typeface="Georgia"/>
              <a:sym typeface="Georgia"/>
            </a:endParaRPr>
          </a:p>
        </p:txBody>
      </p:sp>
      <p:pic>
        <p:nvPicPr>
          <p:cNvPr id="1526" name="Shape 1526"/>
          <p:cNvPicPr preferRelativeResize="0"/>
          <p:nvPr/>
        </p:nvPicPr>
        <p:blipFill>
          <a:blip r:embed="rId3">
            <a:alphaModFix/>
          </a:blip>
          <a:stretch>
            <a:fillRect/>
          </a:stretch>
        </p:blipFill>
        <p:spPr>
          <a:xfrm>
            <a:off x="1691276" y="1132526"/>
            <a:ext cx="3996000" cy="2634125"/>
          </a:xfrm>
          <a:prstGeom prst="rect">
            <a:avLst/>
          </a:prstGeom>
          <a:noFill/>
          <a:ln>
            <a:noFill/>
          </a:ln>
        </p:spPr>
      </p:pic>
      <p:pic>
        <p:nvPicPr>
          <p:cNvPr id="1528" name="Shape 1528"/>
          <p:cNvPicPr preferRelativeResize="0"/>
          <p:nvPr/>
        </p:nvPicPr>
        <p:blipFill>
          <a:blip r:embed="rId4">
            <a:alphaModFix/>
          </a:blip>
          <a:stretch>
            <a:fillRect/>
          </a:stretch>
        </p:blipFill>
        <p:spPr>
          <a:xfrm>
            <a:off x="6096000" y="1132526"/>
            <a:ext cx="4299251" cy="2634125"/>
          </a:xfrm>
          <a:prstGeom prst="rect">
            <a:avLst/>
          </a:prstGeom>
          <a:noFill/>
          <a:ln>
            <a:noFill/>
          </a:ln>
        </p:spPr>
      </p:pic>
      <p:grpSp>
        <p:nvGrpSpPr>
          <p:cNvPr id="3" name="Group 2">
            <a:extLst>
              <a:ext uri="{FF2B5EF4-FFF2-40B4-BE49-F238E27FC236}">
                <a16:creationId xmlns:a16="http://schemas.microsoft.com/office/drawing/2014/main" id="{098CEF67-ED30-48C5-AD56-A13031D7CA44}"/>
              </a:ext>
            </a:extLst>
          </p:cNvPr>
          <p:cNvGrpSpPr/>
          <p:nvPr/>
        </p:nvGrpSpPr>
        <p:grpSpPr>
          <a:xfrm>
            <a:off x="6089175" y="4191000"/>
            <a:ext cx="4495800" cy="892772"/>
            <a:chOff x="4572000" y="4769878"/>
            <a:chExt cx="4495800" cy="892772"/>
          </a:xfrm>
        </p:grpSpPr>
        <p:sp>
          <p:nvSpPr>
            <p:cNvPr id="1529" name="Shape 1529"/>
            <p:cNvSpPr txBox="1"/>
            <p:nvPr/>
          </p:nvSpPr>
          <p:spPr>
            <a:xfrm>
              <a:off x="5221624" y="4769878"/>
              <a:ext cx="3000000" cy="427644"/>
            </a:xfrm>
            <a:prstGeom prst="rect">
              <a:avLst/>
            </a:prstGeom>
            <a:noFill/>
            <a:ln>
              <a:noFill/>
            </a:ln>
          </p:spPr>
          <p:txBody>
            <a:bodyPr spcFirstLastPara="1" wrap="square" lIns="91425" tIns="91425" rIns="91425" bIns="91425" anchor="ctr" anchorCtr="0">
              <a:noAutofit/>
            </a:bodyPr>
            <a:lstStyle/>
            <a:p>
              <a:pPr algn="ctr"/>
              <a:r>
                <a:rPr lang="en-US" sz="2400" dirty="0" err="1"/>
                <a:t>Hololens</a:t>
              </a:r>
              <a:endParaRPr sz="2400" dirty="0"/>
            </a:p>
          </p:txBody>
        </p:sp>
        <p:sp>
          <p:nvSpPr>
            <p:cNvPr id="1530" name="Shape 1530"/>
            <p:cNvSpPr txBox="1"/>
            <p:nvPr/>
          </p:nvSpPr>
          <p:spPr>
            <a:xfrm>
              <a:off x="4572000" y="4953000"/>
              <a:ext cx="4495800" cy="709650"/>
            </a:xfrm>
            <a:prstGeom prst="rect">
              <a:avLst/>
            </a:prstGeom>
            <a:noFill/>
            <a:ln>
              <a:noFill/>
            </a:ln>
          </p:spPr>
          <p:txBody>
            <a:bodyPr spcFirstLastPara="1" wrap="square" lIns="91425" tIns="91425" rIns="91425" bIns="91425" anchor="ctr" anchorCtr="0">
              <a:noAutofit/>
            </a:bodyPr>
            <a:lstStyle/>
            <a:p>
              <a:r>
                <a:rPr lang="en-US" sz="1600" dirty="0">
                  <a:hlinkClick r:id="rId5"/>
                </a:rPr>
                <a:t>https://www.youtube.com/watch?v=FMtvrTGnP04</a:t>
              </a:r>
              <a:endParaRPr sz="1600" dirty="0"/>
            </a:p>
          </p:txBody>
        </p:sp>
      </p:grpSp>
      <p:grpSp>
        <p:nvGrpSpPr>
          <p:cNvPr id="2" name="Group 1">
            <a:extLst>
              <a:ext uri="{FF2B5EF4-FFF2-40B4-BE49-F238E27FC236}">
                <a16:creationId xmlns:a16="http://schemas.microsoft.com/office/drawing/2014/main" id="{540321B6-2D7D-4AD6-B25B-CB437E860A59}"/>
              </a:ext>
            </a:extLst>
          </p:cNvPr>
          <p:cNvGrpSpPr/>
          <p:nvPr/>
        </p:nvGrpSpPr>
        <p:grpSpPr>
          <a:xfrm>
            <a:off x="1691276" y="4114800"/>
            <a:ext cx="4328525" cy="1082722"/>
            <a:chOff x="167275" y="4708478"/>
            <a:chExt cx="4824300" cy="1082722"/>
          </a:xfrm>
        </p:grpSpPr>
        <p:sp>
          <p:nvSpPr>
            <p:cNvPr id="1527" name="Shape 1527"/>
            <p:cNvSpPr txBox="1"/>
            <p:nvPr/>
          </p:nvSpPr>
          <p:spPr>
            <a:xfrm>
              <a:off x="576150" y="4708478"/>
              <a:ext cx="3000000" cy="549322"/>
            </a:xfrm>
            <a:prstGeom prst="rect">
              <a:avLst/>
            </a:prstGeom>
            <a:noFill/>
            <a:ln>
              <a:noFill/>
            </a:ln>
          </p:spPr>
          <p:txBody>
            <a:bodyPr spcFirstLastPara="1" wrap="square" lIns="91425" tIns="91425" rIns="91425" bIns="91425" anchor="ctr" anchorCtr="0">
              <a:noAutofit/>
            </a:bodyPr>
            <a:lstStyle/>
            <a:p>
              <a:pPr algn="ctr"/>
              <a:r>
                <a:rPr lang="en-US" sz="2400" dirty="0"/>
                <a:t>Oculus</a:t>
              </a:r>
              <a:endParaRPr sz="2400" dirty="0"/>
            </a:p>
          </p:txBody>
        </p:sp>
        <p:sp>
          <p:nvSpPr>
            <p:cNvPr id="1531" name="Shape 1531"/>
            <p:cNvSpPr txBox="1"/>
            <p:nvPr/>
          </p:nvSpPr>
          <p:spPr>
            <a:xfrm>
              <a:off x="167275" y="4878082"/>
              <a:ext cx="4824300" cy="913118"/>
            </a:xfrm>
            <a:prstGeom prst="rect">
              <a:avLst/>
            </a:prstGeom>
            <a:noFill/>
            <a:ln>
              <a:noFill/>
            </a:ln>
          </p:spPr>
          <p:txBody>
            <a:bodyPr spcFirstLastPara="1" wrap="square" lIns="91425" tIns="91425" rIns="91425" bIns="91425" anchor="ctr" anchorCtr="0">
              <a:noAutofit/>
            </a:bodyPr>
            <a:lstStyle/>
            <a:p>
              <a:r>
                <a:rPr lang="en-US" sz="1600" dirty="0">
                  <a:hlinkClick r:id="rId6"/>
                </a:rPr>
                <a:t>https://www.youtube.com/watch?v=KOG7yTz1iTA</a:t>
              </a:r>
              <a:r>
                <a:rPr lang="en-US" sz="1600" dirty="0"/>
                <a:t> </a:t>
              </a:r>
              <a:endParaRPr sz="1600" dirty="0"/>
            </a:p>
          </p:txBody>
        </p:sp>
      </p:grpSp>
    </p:spTree>
    <p:extLst>
      <p:ext uri="{BB962C8B-B14F-4D97-AF65-F5344CB8AC3E}">
        <p14:creationId xmlns:p14="http://schemas.microsoft.com/office/powerpoint/2010/main" val="1909269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A957F36-58AB-9D45-BABD-198CAD2FD40E}"/>
              </a:ext>
            </a:extLst>
          </p:cNvPr>
          <p:cNvCxnSpPr>
            <a:cxnSpLocks/>
          </p:cNvCxnSpPr>
          <p:nvPr/>
        </p:nvCxnSpPr>
        <p:spPr>
          <a:xfrm flipV="1">
            <a:off x="6908297" y="1463234"/>
            <a:ext cx="3738623" cy="4109013"/>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D8A6313-6931-6F4B-858A-CA3CB7E25F93}"/>
              </a:ext>
            </a:extLst>
          </p:cNvPr>
          <p:cNvCxnSpPr>
            <a:cxnSpLocks/>
          </p:cNvCxnSpPr>
          <p:nvPr/>
        </p:nvCxnSpPr>
        <p:spPr>
          <a:xfrm>
            <a:off x="6599639" y="2192440"/>
            <a:ext cx="4166886" cy="2604304"/>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sp>
        <p:nvSpPr>
          <p:cNvPr id="17" name="Content Placeholder 16">
            <a:extLst>
              <a:ext uri="{FF2B5EF4-FFF2-40B4-BE49-F238E27FC236}">
                <a16:creationId xmlns:a16="http://schemas.microsoft.com/office/drawing/2014/main" id="{343DB416-99EA-5A43-B339-41A3A8CAC732}"/>
              </a:ext>
            </a:extLst>
          </p:cNvPr>
          <p:cNvSpPr>
            <a:spLocks noGrp="1"/>
          </p:cNvSpPr>
          <p:nvPr>
            <p:ph idx="1"/>
          </p:nvPr>
        </p:nvSpPr>
        <p:spPr>
          <a:xfrm>
            <a:off x="377241" y="1367757"/>
            <a:ext cx="4912389" cy="4903335"/>
          </a:xfrm>
        </p:spPr>
        <p:txBody>
          <a:bodyPr/>
          <a:lstStyle/>
          <a:p>
            <a:r>
              <a:rPr lang="en-US" dirty="0"/>
              <a:t>The intersection of two lines is the cross produce of those lines</a:t>
            </a:r>
          </a:p>
          <a:p>
            <a:endParaRPr lang="en-US" dirty="0"/>
          </a:p>
          <a:p>
            <a:endParaRPr lang="en-US" dirty="0"/>
          </a:p>
        </p:txBody>
      </p:sp>
      <p:sp>
        <p:nvSpPr>
          <p:cNvPr id="3" name="Title 2">
            <a:extLst>
              <a:ext uri="{FF2B5EF4-FFF2-40B4-BE49-F238E27FC236}">
                <a16:creationId xmlns:a16="http://schemas.microsoft.com/office/drawing/2014/main" id="{A8056E51-353F-CC48-BB02-C5E5CC5F0A20}"/>
              </a:ext>
            </a:extLst>
          </p:cNvPr>
          <p:cNvSpPr>
            <a:spLocks noGrp="1"/>
          </p:cNvSpPr>
          <p:nvPr>
            <p:ph type="title"/>
          </p:nvPr>
        </p:nvSpPr>
        <p:spPr/>
        <p:txBody>
          <a:bodyPr/>
          <a:lstStyle/>
          <a:p>
            <a:r>
              <a:rPr lang="en-US" dirty="0"/>
              <a:t>Point-Line Duality and the Cross-Product</a:t>
            </a:r>
          </a:p>
        </p:txBody>
      </p:sp>
      <p:sp>
        <p:nvSpPr>
          <p:cNvPr id="8" name="Oval 7">
            <a:extLst>
              <a:ext uri="{FF2B5EF4-FFF2-40B4-BE49-F238E27FC236}">
                <a16:creationId xmlns:a16="http://schemas.microsoft.com/office/drawing/2014/main" id="{6E16B8E5-4593-4045-9D1C-A8C08763CCC2}"/>
              </a:ext>
            </a:extLst>
          </p:cNvPr>
          <p:cNvSpPr/>
          <p:nvPr/>
        </p:nvSpPr>
        <p:spPr>
          <a:xfrm>
            <a:off x="8661861" y="3429000"/>
            <a:ext cx="212684" cy="212684"/>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A05E594-2FA4-4147-9210-DF7AD2ED814E}"/>
              </a:ext>
            </a:extLst>
          </p:cNvPr>
          <p:cNvPicPr>
            <a:picLocks noChangeAspect="1"/>
          </p:cNvPicPr>
          <p:nvPr/>
        </p:nvPicPr>
        <p:blipFill>
          <a:blip r:embed="rId2"/>
          <a:stretch>
            <a:fillRect/>
          </a:stretch>
        </p:blipFill>
        <p:spPr>
          <a:xfrm>
            <a:off x="6617242" y="2516552"/>
            <a:ext cx="342900" cy="406400"/>
          </a:xfrm>
          <a:prstGeom prst="rect">
            <a:avLst/>
          </a:prstGeom>
        </p:spPr>
      </p:pic>
      <p:pic>
        <p:nvPicPr>
          <p:cNvPr id="6" name="Picture 5">
            <a:extLst>
              <a:ext uri="{FF2B5EF4-FFF2-40B4-BE49-F238E27FC236}">
                <a16:creationId xmlns:a16="http://schemas.microsoft.com/office/drawing/2014/main" id="{6931613A-0FA1-8B44-B365-409FFF2A9EC4}"/>
              </a:ext>
            </a:extLst>
          </p:cNvPr>
          <p:cNvPicPr>
            <a:picLocks noChangeAspect="1"/>
          </p:cNvPicPr>
          <p:nvPr/>
        </p:nvPicPr>
        <p:blipFill>
          <a:blip r:embed="rId3"/>
          <a:stretch>
            <a:fillRect/>
          </a:stretch>
        </p:blipFill>
        <p:spPr>
          <a:xfrm>
            <a:off x="6833302" y="4495138"/>
            <a:ext cx="381000" cy="406400"/>
          </a:xfrm>
          <a:prstGeom prst="rect">
            <a:avLst/>
          </a:prstGeom>
        </p:spPr>
      </p:pic>
      <p:pic>
        <p:nvPicPr>
          <p:cNvPr id="16" name="Picture 15">
            <a:extLst>
              <a:ext uri="{FF2B5EF4-FFF2-40B4-BE49-F238E27FC236}">
                <a16:creationId xmlns:a16="http://schemas.microsoft.com/office/drawing/2014/main" id="{0BF8360C-0D91-064C-BE47-AB4F5502FE00}"/>
              </a:ext>
            </a:extLst>
          </p:cNvPr>
          <p:cNvPicPr>
            <a:picLocks noChangeAspect="1"/>
          </p:cNvPicPr>
          <p:nvPr/>
        </p:nvPicPr>
        <p:blipFill>
          <a:blip r:embed="rId4"/>
          <a:stretch>
            <a:fillRect/>
          </a:stretch>
        </p:blipFill>
        <p:spPr>
          <a:xfrm>
            <a:off x="9236659" y="3222584"/>
            <a:ext cx="2578100" cy="419100"/>
          </a:xfrm>
          <a:prstGeom prst="rect">
            <a:avLst/>
          </a:prstGeom>
        </p:spPr>
      </p:pic>
    </p:spTree>
    <p:extLst>
      <p:ext uri="{BB962C8B-B14F-4D97-AF65-F5344CB8AC3E}">
        <p14:creationId xmlns:p14="http://schemas.microsoft.com/office/powerpoint/2010/main" val="27236380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515"/>
        <p:cNvGrpSpPr/>
        <p:nvPr/>
      </p:nvGrpSpPr>
      <p:grpSpPr>
        <a:xfrm>
          <a:off x="0" y="0"/>
          <a:ext cx="0" cy="0"/>
          <a:chOff x="0" y="0"/>
          <a:chExt cx="0" cy="0"/>
        </a:xfrm>
      </p:grpSpPr>
      <p:sp>
        <p:nvSpPr>
          <p:cNvPr id="1516" name="Shape 1516"/>
          <p:cNvSpPr txBox="1">
            <a:spLocks noGrp="1"/>
          </p:cNvSpPr>
          <p:nvPr>
            <p:ph type="title"/>
          </p:nvPr>
        </p:nvSpPr>
        <p:spPr>
          <a:xfrm>
            <a:off x="1644750" y="-111500"/>
            <a:ext cx="8902500" cy="1950300"/>
          </a:xfrm>
          <a:prstGeom prst="rect">
            <a:avLst/>
          </a:prstGeom>
          <a:noFill/>
          <a:ln>
            <a:noFill/>
          </a:ln>
        </p:spPr>
        <p:txBody>
          <a:bodyPr spcFirstLastPara="1" vert="horz" wrap="square" lIns="91425" tIns="45700" rIns="91425" bIns="45700" rtlCol="0" anchor="ctr" anchorCtr="0">
            <a:noAutofit/>
          </a:bodyPr>
          <a:lstStyle/>
          <a:p>
            <a:pPr>
              <a:lnSpc>
                <a:spcPct val="130000"/>
              </a:lnSpc>
              <a:spcBef>
                <a:spcPts val="0"/>
              </a:spcBef>
              <a:spcAft>
                <a:spcPts val="600"/>
              </a:spcAft>
              <a:buClr>
                <a:schemeClr val="dk1"/>
              </a:buClr>
              <a:buSzPts val="1100"/>
            </a:pPr>
            <a:r>
              <a:rPr lang="en-US" sz="4000" dirty="0">
                <a:ea typeface="Arial"/>
                <a:cs typeface="Arial"/>
                <a:sym typeface="Arial"/>
              </a:rPr>
              <a:t>Applications: Simultaneous localization and mapping (</a:t>
            </a:r>
            <a:r>
              <a:rPr lang="en-US" sz="4000" dirty="0">
                <a:solidFill>
                  <a:schemeClr val="dk1"/>
                </a:solidFill>
                <a:ea typeface="Arial"/>
                <a:cs typeface="Arial"/>
                <a:sym typeface="Arial"/>
              </a:rPr>
              <a:t>SLAM)</a:t>
            </a:r>
            <a:endParaRPr sz="4000" dirty="0">
              <a:ea typeface="Arial"/>
              <a:cs typeface="Arial"/>
              <a:sym typeface="Arial"/>
            </a:endParaRPr>
          </a:p>
        </p:txBody>
      </p:sp>
      <p:pic>
        <p:nvPicPr>
          <p:cNvPr id="1517" name="Shape 1517"/>
          <p:cNvPicPr preferRelativeResize="0"/>
          <p:nvPr/>
        </p:nvPicPr>
        <p:blipFill>
          <a:blip r:embed="rId3">
            <a:alphaModFix/>
          </a:blip>
          <a:stretch>
            <a:fillRect/>
          </a:stretch>
        </p:blipFill>
        <p:spPr>
          <a:xfrm>
            <a:off x="1639225" y="1981201"/>
            <a:ext cx="4123674" cy="2475475"/>
          </a:xfrm>
          <a:prstGeom prst="rect">
            <a:avLst/>
          </a:prstGeom>
          <a:noFill/>
          <a:ln>
            <a:noFill/>
          </a:ln>
        </p:spPr>
      </p:pic>
      <p:sp>
        <p:nvSpPr>
          <p:cNvPr id="1518" name="Shape 1518"/>
          <p:cNvSpPr txBox="1"/>
          <p:nvPr/>
        </p:nvSpPr>
        <p:spPr>
          <a:xfrm>
            <a:off x="1523988" y="4596031"/>
            <a:ext cx="4497600" cy="343200"/>
          </a:xfrm>
          <a:prstGeom prst="rect">
            <a:avLst/>
          </a:prstGeom>
          <a:noFill/>
          <a:ln>
            <a:noFill/>
          </a:ln>
        </p:spPr>
        <p:txBody>
          <a:bodyPr spcFirstLastPara="1" wrap="square" lIns="91425" tIns="91425" rIns="91425" bIns="91425" anchor="ctr" anchorCtr="0">
            <a:noAutofit/>
          </a:bodyPr>
          <a:lstStyle/>
          <a:p>
            <a:r>
              <a:rPr lang="en-US" sz="1600" b="1" dirty="0">
                <a:hlinkClick r:id="rId4"/>
              </a:rPr>
              <a:t>https://www.youtube.com/watch?v=k43xJs3Roqg</a:t>
            </a:r>
            <a:r>
              <a:rPr lang="en-US" sz="1600" b="1" dirty="0"/>
              <a:t> </a:t>
            </a:r>
            <a:endParaRPr sz="1600" b="1" dirty="0"/>
          </a:p>
        </p:txBody>
      </p:sp>
      <p:sp>
        <p:nvSpPr>
          <p:cNvPr id="1519" name="Shape 1519"/>
          <p:cNvSpPr txBox="1"/>
          <p:nvPr/>
        </p:nvSpPr>
        <p:spPr>
          <a:xfrm>
            <a:off x="6151775" y="4632025"/>
            <a:ext cx="4850700" cy="271950"/>
          </a:xfrm>
          <a:prstGeom prst="rect">
            <a:avLst/>
          </a:prstGeom>
          <a:noFill/>
          <a:ln>
            <a:noFill/>
          </a:ln>
        </p:spPr>
        <p:txBody>
          <a:bodyPr spcFirstLastPara="1" wrap="square" lIns="91425" tIns="91425" rIns="91425" bIns="91425" anchor="ctr" anchorCtr="0">
            <a:noAutofit/>
          </a:bodyPr>
          <a:lstStyle/>
          <a:p>
            <a:r>
              <a:rPr lang="en-US" sz="1600" b="1" dirty="0">
                <a:hlinkClick r:id="rId5"/>
              </a:rPr>
              <a:t>https://www.youtube.com/watch?v=ZR1yXFAslSk</a:t>
            </a:r>
            <a:r>
              <a:rPr lang="en-US" sz="1600" b="1" dirty="0"/>
              <a:t> </a:t>
            </a:r>
            <a:endParaRPr sz="1600" b="1" dirty="0"/>
          </a:p>
        </p:txBody>
      </p:sp>
      <p:pic>
        <p:nvPicPr>
          <p:cNvPr id="2050" name="Picture 2" descr="https://upload.wikimedia.org/wikipedia/commons/thumb/d/d3/Waymo_Chrysler_Pacifica_in_Los_Altos%2C_2017.jpg/2560px-Waymo_Chrysler_Pacifica_in_Los_Altos%2C_2017.jpg">
            <a:extLst>
              <a:ext uri="{FF2B5EF4-FFF2-40B4-BE49-F238E27FC236}">
                <a16:creationId xmlns:a16="http://schemas.microsoft.com/office/drawing/2014/main" id="{B96F2679-934E-4217-A115-1E9526F87DF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981201"/>
            <a:ext cx="4572000" cy="2471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6726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3030D-C8D5-44C5-AD0C-22321EEF28D5}"/>
              </a:ext>
            </a:extLst>
          </p:cNvPr>
          <p:cNvSpPr>
            <a:spLocks noGrp="1"/>
          </p:cNvSpPr>
          <p:nvPr>
            <p:ph type="title"/>
          </p:nvPr>
        </p:nvSpPr>
        <p:spPr/>
        <p:txBody>
          <a:bodyPr>
            <a:normAutofit fontScale="90000"/>
          </a:bodyPr>
          <a:lstStyle/>
          <a:p>
            <a:r>
              <a:rPr lang="en-US" dirty="0"/>
              <a:t>Application: Simultaneous localization and mapping (SLAM)</a:t>
            </a:r>
          </a:p>
        </p:txBody>
      </p:sp>
      <p:pic>
        <p:nvPicPr>
          <p:cNvPr id="5" name="Picture 4">
            <a:extLst>
              <a:ext uri="{FF2B5EF4-FFF2-40B4-BE49-F238E27FC236}">
                <a16:creationId xmlns:a16="http://schemas.microsoft.com/office/drawing/2014/main" id="{B7FE744E-8B8D-47A3-A430-F18705EB85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1971675"/>
            <a:ext cx="5181600" cy="2914650"/>
          </a:xfrm>
          <a:prstGeom prst="rect">
            <a:avLst/>
          </a:prstGeom>
        </p:spPr>
      </p:pic>
      <p:sp>
        <p:nvSpPr>
          <p:cNvPr id="6" name="Rectangle 5">
            <a:extLst>
              <a:ext uri="{FF2B5EF4-FFF2-40B4-BE49-F238E27FC236}">
                <a16:creationId xmlns:a16="http://schemas.microsoft.com/office/drawing/2014/main" id="{080024C8-D283-47AE-99F6-42D1D0E36D8B}"/>
              </a:ext>
            </a:extLst>
          </p:cNvPr>
          <p:cNvSpPr/>
          <p:nvPr/>
        </p:nvSpPr>
        <p:spPr>
          <a:xfrm>
            <a:off x="2286000" y="5029201"/>
            <a:ext cx="7467600" cy="1384995"/>
          </a:xfrm>
          <a:prstGeom prst="rect">
            <a:avLst/>
          </a:prstGeom>
        </p:spPr>
        <p:txBody>
          <a:bodyPr wrap="square">
            <a:spAutoFit/>
          </a:bodyPr>
          <a:lstStyle/>
          <a:p>
            <a:r>
              <a:rPr lang="en-US" sz="2400" dirty="0"/>
              <a:t>Scape: Building the ‘AR Cloud’: Part Three —3D Maps, the Digital Scaffolding of the 21st Century</a:t>
            </a:r>
          </a:p>
          <a:p>
            <a:r>
              <a:rPr lang="en-US" dirty="0">
                <a:hlinkClick r:id="rId3"/>
              </a:rPr>
              <a:t>https://medium.com/scape-technologies/building-the-ar-cloud-part-three-3d-maps-the-digital-scaffolding-of-the-21st-century-465fa55782dd</a:t>
            </a:r>
            <a:endParaRPr lang="en-US" dirty="0"/>
          </a:p>
        </p:txBody>
      </p:sp>
    </p:spTree>
    <p:extLst>
      <p:ext uri="{BB962C8B-B14F-4D97-AF65-F5344CB8AC3E}">
        <p14:creationId xmlns:p14="http://schemas.microsoft.com/office/powerpoint/2010/main" val="13003208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708B4-CAEC-462F-B8C7-DB5D79EB1426}"/>
              </a:ext>
            </a:extLst>
          </p:cNvPr>
          <p:cNvSpPr>
            <a:spLocks noGrp="1"/>
          </p:cNvSpPr>
          <p:nvPr>
            <p:ph type="title"/>
          </p:nvPr>
        </p:nvSpPr>
        <p:spPr/>
        <p:txBody>
          <a:bodyPr/>
          <a:lstStyle/>
          <a:p>
            <a:r>
              <a:rPr lang="en-US" dirty="0"/>
              <a:t>Application: AR walking directions</a:t>
            </a:r>
          </a:p>
        </p:txBody>
      </p:sp>
      <p:pic>
        <p:nvPicPr>
          <p:cNvPr id="3074" name="Picture 2" descr="https://4.bp.blogspot.com/-9MFayvljK6Y/XF29Rr-NWaI/AAAAAAAADvk/7t-GYuGbyLYM1RB1qQ3meRjG9kiM_lJ3ACLcBGAs/s1600/image1.png">
            <a:extLst>
              <a:ext uri="{FF2B5EF4-FFF2-40B4-BE49-F238E27FC236}">
                <a16:creationId xmlns:a16="http://schemas.microsoft.com/office/drawing/2014/main" id="{A055781C-B7BC-4366-AD66-224AD20A98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0" y="1676400"/>
            <a:ext cx="2334684" cy="4572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94A6B14-2796-43E0-A25D-95304B0C58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0" y="2133600"/>
            <a:ext cx="6096000" cy="3429000"/>
          </a:xfrm>
          <a:prstGeom prst="rect">
            <a:avLst/>
          </a:prstGeom>
        </p:spPr>
      </p:pic>
    </p:spTree>
    <p:extLst>
      <p:ext uri="{BB962C8B-B14F-4D97-AF65-F5344CB8AC3E}">
        <p14:creationId xmlns:p14="http://schemas.microsoft.com/office/powerpoint/2010/main" val="12142108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5563C-9D01-4CE4-8D71-F6E7BE3B347F}"/>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12718C65-CA5F-4F89-9FF1-9D5AC7B1238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753764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AbeJobTalk19">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6742C61-7620-B94C-9711-9EFCBBD98975}" vid="{FE6ED809-1DD3-C845-BA8B-1E93E2CF8A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4679</TotalTime>
  <Words>2897</Words>
  <Application>Microsoft Macintosh PowerPoint</Application>
  <PresentationFormat>Widescreen</PresentationFormat>
  <Paragraphs>474</Paragraphs>
  <Slides>93</Slides>
  <Notes>43</Notes>
  <HiddenSlides>0</HiddenSlides>
  <MMClips>7</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93</vt:i4>
      </vt:variant>
    </vt:vector>
  </HeadingPairs>
  <TitlesOfParts>
    <vt:vector size="105" baseType="lpstr">
      <vt:lpstr>Arial</vt:lpstr>
      <vt:lpstr>Arial Narrow</vt:lpstr>
      <vt:lpstr>Calibri</vt:lpstr>
      <vt:lpstr>Courier New</vt:lpstr>
      <vt:lpstr>Georgia</vt:lpstr>
      <vt:lpstr>Lucida Calligraphy</vt:lpstr>
      <vt:lpstr>Myriad Pro</vt:lpstr>
      <vt:lpstr>Times New Roman</vt:lpstr>
      <vt:lpstr>Trebuchet MS</vt:lpstr>
      <vt:lpstr>AbeJobTalk19</vt:lpstr>
      <vt:lpstr>方程式</vt:lpstr>
      <vt:lpstr>Equation</vt:lpstr>
      <vt:lpstr>Announcements</vt:lpstr>
      <vt:lpstr>The Fundamental Matrix &amp; Structure from Motion</vt:lpstr>
      <vt:lpstr>The Many Meanings of Vectors and Cross Products</vt:lpstr>
      <vt:lpstr>Cross-Products: The Algebra</vt:lpstr>
      <vt:lpstr>Cross-Product as Linear Operator</vt:lpstr>
      <vt:lpstr>Cross Products: Geometric Interpretation</vt:lpstr>
      <vt:lpstr>Point-Line Duality and the Cross-Product</vt:lpstr>
      <vt:lpstr>Point-Line Duality and the Cross-Product</vt:lpstr>
      <vt:lpstr>Point-Line Duality and the Cross-Product</vt:lpstr>
      <vt:lpstr>Point-Line Duality and the Cross-Product</vt:lpstr>
      <vt:lpstr>Back to stereo</vt:lpstr>
      <vt:lpstr>Two-view geometry</vt:lpstr>
      <vt:lpstr>Fundamental matrix</vt:lpstr>
      <vt:lpstr>Fundamental matrix</vt:lpstr>
      <vt:lpstr>Fundamental matrix</vt:lpstr>
      <vt:lpstr>Epipoles</vt:lpstr>
      <vt:lpstr>Properties of the Fundamental Matrix</vt:lpstr>
      <vt:lpstr>Fundamental matrix</vt:lpstr>
      <vt:lpstr>Fundamental matrix – calibrated case</vt:lpstr>
      <vt:lpstr>Fundamental matrix – calibrated case</vt:lpstr>
      <vt:lpstr>Fundamental matrix – calibrated case</vt:lpstr>
      <vt:lpstr>Fundamental matrix – calibrated case</vt:lpstr>
      <vt:lpstr>Fundamental matrix – calibrated case</vt:lpstr>
      <vt:lpstr>Fundamental matrix – calibrated case</vt:lpstr>
      <vt:lpstr>Fundamental matrix – uncalibrated case</vt:lpstr>
      <vt:lpstr>Putting the “Fun” in “Fundamental Matrix”</vt:lpstr>
      <vt:lpstr>Rectified case</vt:lpstr>
      <vt:lpstr>Stereo image rectification</vt:lpstr>
      <vt:lpstr>PowerPoint Presentation</vt:lpstr>
      <vt:lpstr>Relationship with homography?</vt:lpstr>
      <vt:lpstr>Questions?</vt:lpstr>
      <vt:lpstr>Estimating F</vt:lpstr>
      <vt:lpstr>Estimating F – 8-point algorithm</vt:lpstr>
      <vt:lpstr>8-point algorithm</vt:lpstr>
      <vt:lpstr>8-point algorithm – Problem?</vt:lpstr>
      <vt:lpstr>8-point algorithm</vt:lpstr>
      <vt:lpstr>8-point algorithm</vt:lpstr>
      <vt:lpstr>Problem with 8-point algorithm</vt:lpstr>
      <vt:lpstr>Normalized 8-point algorithm</vt:lpstr>
      <vt:lpstr>Normalized 8-point algorithm</vt:lpstr>
      <vt:lpstr>Normalized 8-point algorithm</vt:lpstr>
      <vt:lpstr>Results (ground truth)</vt:lpstr>
      <vt:lpstr>Results (8-point algorithm)</vt:lpstr>
      <vt:lpstr>Results (normalized 8-point algorithm)</vt:lpstr>
      <vt:lpstr>What about more than two views?</vt:lpstr>
      <vt:lpstr>Large-scale structure from motion</vt:lpstr>
      <vt:lpstr>Structure from motion</vt:lpstr>
      <vt:lpstr>Readings</vt:lpstr>
      <vt:lpstr>Structure from motion</vt:lpstr>
      <vt:lpstr>Large-scale structure from motion</vt:lpstr>
      <vt:lpstr>Two views</vt:lpstr>
      <vt:lpstr>What about more than two views?</vt:lpstr>
      <vt:lpstr>Structure from motion</vt:lpstr>
      <vt:lpstr>Structure from motion</vt:lpstr>
      <vt:lpstr>Also doable from video</vt:lpstr>
      <vt:lpstr>What we’ve seen so far…</vt:lpstr>
      <vt:lpstr>Input</vt:lpstr>
      <vt:lpstr>Camera calibration and triangulation</vt:lpstr>
      <vt:lpstr>Structure from motion</vt:lpstr>
      <vt:lpstr>Photo Tourism</vt:lpstr>
      <vt:lpstr>First step: how to get correspondence?</vt:lpstr>
      <vt:lpstr>Feature Detection</vt:lpstr>
      <vt:lpstr>Feature Detection</vt:lpstr>
      <vt:lpstr>Feature Matching</vt:lpstr>
      <vt:lpstr>Image connectivity graph</vt:lpstr>
      <vt:lpstr>Correspondence estimation</vt:lpstr>
      <vt:lpstr>Input</vt:lpstr>
      <vt:lpstr>Structure from motion</vt:lpstr>
      <vt:lpstr>Problem size</vt:lpstr>
      <vt:lpstr>Structure from motion</vt:lpstr>
      <vt:lpstr>Is SfM always uniquely solvable?</vt:lpstr>
      <vt:lpstr>Is SfM always uniquely solvable?</vt:lpstr>
      <vt:lpstr>Incremental structure from motion</vt:lpstr>
      <vt:lpstr>Incremental structure from motion</vt:lpstr>
      <vt:lpstr>Incremental structure from motion</vt:lpstr>
      <vt:lpstr>Incremental structure from motion</vt:lpstr>
      <vt:lpstr>Photo Explorer (Part of Noah’s PhD work)</vt:lpstr>
      <vt:lpstr>PowerPoint Presentation</vt:lpstr>
      <vt:lpstr>PowerPoint Presentation</vt:lpstr>
      <vt:lpstr>PowerPoint Presentation</vt:lpstr>
      <vt:lpstr>PowerPoint Presentation</vt:lpstr>
      <vt:lpstr>Questions?</vt:lpstr>
      <vt:lpstr>PowerPoint Presentation</vt:lpstr>
      <vt:lpstr>PowerPoint Presentation</vt:lpstr>
      <vt:lpstr>SfM applications</vt:lpstr>
      <vt:lpstr>SfM applications</vt:lpstr>
      <vt:lpstr>Applications – Hyperlapse</vt:lpstr>
      <vt:lpstr>PhotoTourism</vt:lpstr>
      <vt:lpstr>Applications: Visual Reality &amp; Augmented Reality  </vt:lpstr>
      <vt:lpstr>Applications: Simultaneous localization and mapping (SLAM)</vt:lpstr>
      <vt:lpstr>Application: Simultaneous localization and mapping (SLAM)</vt:lpstr>
      <vt:lpstr>Application: AR walking directions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Abe Davis</dc:creator>
  <cp:lastModifiedBy>Abe Davis</cp:lastModifiedBy>
  <cp:revision>77</cp:revision>
  <dcterms:created xsi:type="dcterms:W3CDTF">2020-03-24T17:12:41Z</dcterms:created>
  <dcterms:modified xsi:type="dcterms:W3CDTF">2020-04-11T18:59:31Z</dcterms:modified>
</cp:coreProperties>
</file>