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 id="2147483711" r:id="rId5"/>
  </p:sldMasterIdLst>
  <p:notesMasterIdLst>
    <p:notesMasterId r:id="rId63"/>
  </p:notesMasterIdLst>
  <p:sldIdLst>
    <p:sldId id="1582" r:id="rId6"/>
    <p:sldId id="1624" r:id="rId7"/>
    <p:sldId id="1623" r:id="rId8"/>
    <p:sldId id="1576" r:id="rId9"/>
    <p:sldId id="1049" r:id="rId10"/>
    <p:sldId id="1480" r:id="rId11"/>
    <p:sldId id="1478" r:id="rId12"/>
    <p:sldId id="1585" r:id="rId13"/>
    <p:sldId id="1584" r:id="rId14"/>
    <p:sldId id="1620" r:id="rId15"/>
    <p:sldId id="1622" r:id="rId16"/>
    <p:sldId id="1621" r:id="rId17"/>
    <p:sldId id="1626" r:id="rId18"/>
    <p:sldId id="1518" r:id="rId19"/>
    <p:sldId id="1625" r:id="rId20"/>
    <p:sldId id="1572" r:id="rId21"/>
    <p:sldId id="1530" r:id="rId22"/>
    <p:sldId id="1531" r:id="rId23"/>
    <p:sldId id="1532" r:id="rId24"/>
    <p:sldId id="1533" r:id="rId25"/>
    <p:sldId id="1517" r:id="rId26"/>
    <p:sldId id="1481" r:id="rId27"/>
    <p:sldId id="1486" r:id="rId28"/>
    <p:sldId id="1487" r:id="rId29"/>
    <p:sldId id="1488" r:id="rId30"/>
    <p:sldId id="1489" r:id="rId31"/>
    <p:sldId id="1490" r:id="rId32"/>
    <p:sldId id="1491" r:id="rId33"/>
    <p:sldId id="1492" r:id="rId34"/>
    <p:sldId id="1493" r:id="rId35"/>
    <p:sldId id="1494" r:id="rId36"/>
    <p:sldId id="1495" r:id="rId37"/>
    <p:sldId id="1577" r:id="rId38"/>
    <p:sldId id="1528" r:id="rId39"/>
    <p:sldId id="1497" r:id="rId40"/>
    <p:sldId id="1498" r:id="rId41"/>
    <p:sldId id="1575" r:id="rId42"/>
    <p:sldId id="1499" r:id="rId43"/>
    <p:sldId id="1500" r:id="rId44"/>
    <p:sldId id="1501" r:id="rId45"/>
    <p:sldId id="1535" r:id="rId46"/>
    <p:sldId id="1536" r:id="rId47"/>
    <p:sldId id="1537" r:id="rId48"/>
    <p:sldId id="1538" r:id="rId49"/>
    <p:sldId id="1539" r:id="rId50"/>
    <p:sldId id="1540" r:id="rId51"/>
    <p:sldId id="1543" r:id="rId52"/>
    <p:sldId id="1544" r:id="rId53"/>
    <p:sldId id="1545" r:id="rId54"/>
    <p:sldId id="1627" r:id="rId55"/>
    <p:sldId id="1617" r:id="rId56"/>
    <p:sldId id="1628" r:id="rId57"/>
    <p:sldId id="1629" r:id="rId58"/>
    <p:sldId id="1551" r:id="rId59"/>
    <p:sldId id="1552" r:id="rId60"/>
    <p:sldId id="1515" r:id="rId61"/>
    <p:sldId id="155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57"/>
    <p:restoredTop sz="82041"/>
  </p:normalViewPr>
  <p:slideViewPr>
    <p:cSldViewPr snapToGrid="0" snapToObjects="1">
      <p:cViewPr varScale="1">
        <p:scale>
          <a:sx n="104" d="100"/>
          <a:sy n="104" d="100"/>
        </p:scale>
        <p:origin x="152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37F29-C029-0A49-AEB2-4E163B48338B}" type="datetimeFigureOut">
              <a:rPr lang="en-US" smtClean="0"/>
              <a:t>3/18/20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CA6A4-D76F-804D-9E0A-7D6B0F4A594E}" type="slidenum">
              <a:rPr lang="en-US" smtClean="0"/>
              <a:t>‹#›</a:t>
            </a:fld>
            <a:endParaRPr lang="en-US"/>
          </a:p>
        </p:txBody>
      </p:sp>
    </p:spTree>
    <p:extLst>
      <p:ext uri="{BB962C8B-B14F-4D97-AF65-F5344CB8AC3E}">
        <p14:creationId xmlns:p14="http://schemas.microsoft.com/office/powerpoint/2010/main" val="3420135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A0E10-A11C-472E-8024-208CE7E55D2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58196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16</a:t>
            </a:fld>
            <a:endParaRPr lang="en-US"/>
          </a:p>
        </p:txBody>
      </p:sp>
    </p:spTree>
    <p:extLst>
      <p:ext uri="{BB962C8B-B14F-4D97-AF65-F5344CB8AC3E}">
        <p14:creationId xmlns:p14="http://schemas.microsoft.com/office/powerpoint/2010/main" val="2749080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Helmholtz reciprocity</a:t>
            </a:r>
          </a:p>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17</a:t>
            </a:fld>
            <a:endParaRPr lang="en-US"/>
          </a:p>
        </p:txBody>
      </p:sp>
    </p:spTree>
    <p:extLst>
      <p:ext uri="{BB962C8B-B14F-4D97-AF65-F5344CB8AC3E}">
        <p14:creationId xmlns:p14="http://schemas.microsoft.com/office/powerpoint/2010/main" val="3764508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A4206-02EB-4F55-B83C-8E908C558B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7944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think this slide is probably meant to indicate that if we are able to control the lighting by, say, turning an additional light on, this offers a lot of additional information</a:t>
            </a:r>
          </a:p>
        </p:txBody>
      </p:sp>
      <p:sp>
        <p:nvSpPr>
          <p:cNvPr id="4" name="Slide Number Placeholder 3"/>
          <p:cNvSpPr>
            <a:spLocks noGrp="1"/>
          </p:cNvSpPr>
          <p:nvPr>
            <p:ph type="sldNum" sz="quarter" idx="5"/>
          </p:nvPr>
        </p:nvSpPr>
        <p:spPr/>
        <p:txBody>
          <a:bodyPr/>
          <a:lstStyle/>
          <a:p>
            <a:fld id="{555CA6A4-D76F-804D-9E0A-7D6B0F4A594E}" type="slidenum">
              <a:rPr lang="en-US" smtClean="0"/>
              <a:t>19</a:t>
            </a:fld>
            <a:endParaRPr lang="en-US"/>
          </a:p>
        </p:txBody>
      </p:sp>
    </p:spTree>
    <p:extLst>
      <p:ext uri="{BB962C8B-B14F-4D97-AF65-F5344CB8AC3E}">
        <p14:creationId xmlns:p14="http://schemas.microsoft.com/office/powerpoint/2010/main" val="4207806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9DD53-E550-40A8-9465-FE832752FD9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10268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88757-2B54-471E-86D2-391403527AB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54799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37EDC-1097-45C1-8740-F96D596B6AF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27466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71747-FD20-410B-98E5-5D430AC87FD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81531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A4087-4294-419A-BBF1-5A9B0DDEA7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0493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14081-9418-41C5-A52D-9D37BBABC42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64461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9EFD3F-548D-41A2-A7CC-914225E4088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9043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9E730-CC80-4B6B-9315-A61F66C1AA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97125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57B0A0-1CDF-44A4-9653-1E9322133F8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5682" name="Rectangle 2"/>
          <p:cNvSpPr>
            <a:spLocks noGrp="1" noRot="1" noChangeAspect="1" noChangeArrowheads="1" noTextEdit="1"/>
          </p:cNvSpPr>
          <p:nvPr>
            <p:ph type="sldImg"/>
          </p:nvPr>
        </p:nvSpPr>
        <p:spPr>
          <a:ln/>
        </p:spPr>
      </p:sp>
      <p:sp>
        <p:nvSpPr>
          <p:cNvPr id="455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16115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76E67-1ED4-4B3E-B0D5-B7BA3CFFACF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6706" name="Rectangle 2"/>
          <p:cNvSpPr>
            <a:spLocks noGrp="1" noRot="1" noChangeAspect="1" noChangeArrowheads="1" noTextEdit="1"/>
          </p:cNvSpPr>
          <p:nvPr>
            <p:ph type="sldImg"/>
          </p:nvPr>
        </p:nvSpPr>
        <p:spPr>
          <a:ln/>
        </p:spPr>
      </p:sp>
      <p:sp>
        <p:nvSpPr>
          <p:cNvPr id="456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98782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5AE230-FA47-4E34-A410-97E03B797D7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0307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323B11-8C12-4628-865D-2D3F411F74D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0662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60B8C-1604-4ABF-BD2C-5B5B9EF1588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9778" name="Rectangle 2"/>
          <p:cNvSpPr>
            <a:spLocks noGrp="1" noRot="1" noChangeAspect="1" noChangeArrowheads="1" noTextEdit="1"/>
          </p:cNvSpPr>
          <p:nvPr>
            <p:ph type="sldImg"/>
          </p:nvPr>
        </p:nvSpPr>
        <p:spPr>
          <a:ln/>
        </p:spPr>
      </p:sp>
      <p:sp>
        <p:nvSpPr>
          <p:cNvPr id="459779" name="Rectangle 3"/>
          <p:cNvSpPr>
            <a:spLocks noGrp="1" noChangeArrowheads="1"/>
          </p:cNvSpPr>
          <p:nvPr>
            <p:ph type="body" idx="1"/>
          </p:nvPr>
        </p:nvSpPr>
        <p:spPr/>
        <p:txBody>
          <a:bodyPr/>
          <a:lstStyle/>
          <a:p>
            <a:r>
              <a:rPr lang="en-US" dirty="0"/>
              <a:t>***THIS IS ANOTHER REASON WHY LOW LIGHT PHOTOGRAPHY IS SO ANNOYING***</a:t>
            </a:r>
          </a:p>
        </p:txBody>
      </p:sp>
    </p:spTree>
    <p:extLst>
      <p:ext uri="{BB962C8B-B14F-4D97-AF65-F5344CB8AC3E}">
        <p14:creationId xmlns:p14="http://schemas.microsoft.com/office/powerpoint/2010/main" val="1499678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4ADD3-B541-4640-8873-99790BC7B7D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09448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E8E8A7-4C70-4455-8B67-441D2B322F4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3271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5EE0B-8932-4245-BDC0-9CCFCC267B7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18211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910882-EA64-44B6-8278-6C6F33F8A68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19955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9EFD3F-548D-41A2-A7CC-914225E4088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80250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C1C8F-05FE-4A8E-8A29-16EF7683D12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92513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p:txBody>
          <a:bodyPr/>
          <a:lstStyle/>
          <a:p>
            <a:pPr>
              <a:defRPr/>
            </a:pPr>
            <a:endParaRPr/>
          </a:p>
        </p:txBody>
      </p:sp>
      <p:sp>
        <p:nvSpPr>
          <p:cNvPr id="224" name="Shape 224"/>
          <p:cNvSpPr>
            <a:spLocks noGrp="1"/>
          </p:cNvSpPr>
          <p:nvPr>
            <p:ph type="body" sz="quarter" idx="1"/>
          </p:nvPr>
        </p:nvSpPr>
        <p:spPr/>
        <p:txBody>
          <a:bodyPr/>
          <a:lstStyle/>
          <a:p>
            <a:pPr marL="268288" indent="-228600" defTabSz="914400">
              <a:spcBef>
                <a:spcPts val="400"/>
              </a:spcBef>
              <a:buClr>
                <a:srgbClr val="000000"/>
              </a:buClr>
              <a:buFont typeface="Times New Roman" panose="02020603050405020304" pitchFamily="18" charset="0"/>
              <a:buNone/>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There are several types of surfaces that are assumed to make up the world.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diffuse. It is similar to the diffuse emitter in that it emits all incident light equally in all outgoing directions. When light hits the surface it is reflected uniformly anywhere in the hemisphere above the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specular (perfect mirrors). Light is reflected exactly in the mirror direction of the incoming light. A perfect mirror is such a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Directional diffuse (almost all materials in the world). Incoming light is reflected into the hemisphere to different extents. If the object is more glossy then more of the incoming energy reflects close to the mirror direction. If it is more diffuse then the reflection is more uniform.</a:t>
            </a:r>
          </a:p>
        </p:txBody>
      </p:sp>
    </p:spTree>
    <p:extLst>
      <p:ext uri="{BB962C8B-B14F-4D97-AF65-F5344CB8AC3E}">
        <p14:creationId xmlns:p14="http://schemas.microsoft.com/office/powerpoint/2010/main" val="2122168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p:txBody>
          <a:bodyPr/>
          <a:lstStyle/>
          <a:p>
            <a:pPr>
              <a:defRPr/>
            </a:pPr>
            <a:endParaRPr/>
          </a:p>
        </p:txBody>
      </p:sp>
      <p:sp>
        <p:nvSpPr>
          <p:cNvPr id="275" name="Shape 275"/>
          <p:cNvSpPr>
            <a:spLocks noGrp="1"/>
          </p:cNvSpPr>
          <p:nvPr>
            <p:ph type="body" sz="quarter" idx="1"/>
          </p:nvPr>
        </p:nvSpPr>
        <p:spPr/>
        <p:txBody>
          <a:bodyPr/>
          <a:lstStyle/>
          <a:p>
            <a:pPr marL="39688" defTabSz="914400">
              <a:spcBef>
                <a:spcPts val="400"/>
              </a:spcBef>
              <a:buClr>
                <a:srgbClr val="000000"/>
              </a:buClr>
              <a:buFont typeface="Times New Roman" charset="0"/>
              <a:buNone/>
              <a:defRPr/>
            </a:pPr>
            <a:r>
              <a:rPr lang="en-US" sz="1200">
                <a:latin typeface="Times New Roman" charset="0"/>
                <a:ea typeface="ＭＳ Ｐゴシック" charset="0"/>
                <a:cs typeface="Times New Roman" charset="0"/>
                <a:sym typeface="Times New Roman" charset="0"/>
              </a:rPr>
              <a:t>Why spheres?!</a:t>
            </a:r>
          </a:p>
        </p:txBody>
      </p:sp>
    </p:spTree>
    <p:extLst>
      <p:ext uri="{BB962C8B-B14F-4D97-AF65-F5344CB8AC3E}">
        <p14:creationId xmlns:p14="http://schemas.microsoft.com/office/powerpoint/2010/main" val="37691229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a:t>
            </a:r>
            <a:r>
              <a:rPr lang="en-US" dirty="0" err="1">
                <a:ea typeface="ＭＳ Ｐゴシック" charset="0"/>
              </a:rPr>
              <a:t>cos</a:t>
            </a:r>
            <a:r>
              <a:rPr lang="en-US" dirty="0">
                <a:ea typeface="ＭＳ Ｐゴシック" charset="0"/>
              </a:rPr>
              <a:t> theta/(</a:t>
            </a:r>
            <a:r>
              <a:rPr lang="en-US" dirty="0" err="1">
                <a:ea typeface="ＭＳ Ｐゴシック" charset="0"/>
              </a:rPr>
              <a:t>dA</a:t>
            </a:r>
            <a:r>
              <a:rPr lang="en-US" dirty="0">
                <a:ea typeface="ＭＳ Ｐゴシック" charset="0"/>
              </a:rPr>
              <a:t> </a:t>
            </a:r>
            <a:r>
              <a:rPr lang="en-US" dirty="0" err="1">
                <a:ea typeface="ＭＳ Ｐゴシック" charset="0"/>
              </a:rPr>
              <a:t>cos</a:t>
            </a:r>
            <a:r>
              <a:rPr lang="en-US" dirty="0">
                <a:ea typeface="ＭＳ Ｐゴシック" charset="0"/>
              </a:rPr>
              <a:t> theta)</a:t>
            </a:r>
          </a:p>
        </p:txBody>
      </p:sp>
    </p:spTree>
    <p:extLst>
      <p:ext uri="{BB962C8B-B14F-4D97-AF65-F5344CB8AC3E}">
        <p14:creationId xmlns:p14="http://schemas.microsoft.com/office/powerpoint/2010/main" val="18876655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a:t>
            </a:r>
            <a:r>
              <a:rPr lang="en-US" dirty="0" err="1">
                <a:ea typeface="ＭＳ Ｐゴシック" charset="0"/>
              </a:rPr>
              <a:t>cos</a:t>
            </a:r>
            <a:r>
              <a:rPr lang="en-US" dirty="0">
                <a:ea typeface="ＭＳ Ｐゴシック" charset="0"/>
              </a:rPr>
              <a:t> theta/(</a:t>
            </a:r>
            <a:r>
              <a:rPr lang="en-US" dirty="0" err="1">
                <a:ea typeface="ＭＳ Ｐゴシック" charset="0"/>
              </a:rPr>
              <a:t>dA</a:t>
            </a:r>
            <a:r>
              <a:rPr lang="en-US" dirty="0">
                <a:ea typeface="ＭＳ Ｐゴシック" charset="0"/>
              </a:rPr>
              <a:t> </a:t>
            </a:r>
            <a:r>
              <a:rPr lang="en-US" dirty="0" err="1">
                <a:ea typeface="ＭＳ Ｐゴシック" charset="0"/>
              </a:rPr>
              <a:t>cos</a:t>
            </a:r>
            <a:r>
              <a:rPr lang="en-US" dirty="0">
                <a:ea typeface="ＭＳ Ｐゴシック" charset="0"/>
              </a:rPr>
              <a:t> theta)</a:t>
            </a:r>
          </a:p>
        </p:txBody>
      </p:sp>
    </p:spTree>
    <p:extLst>
      <p:ext uri="{BB962C8B-B14F-4D97-AF65-F5344CB8AC3E}">
        <p14:creationId xmlns:p14="http://schemas.microsoft.com/office/powerpoint/2010/main" val="1302890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endParaRPr lang="en-US" dirty="0">
              <a:ea typeface="ＭＳ Ｐゴシック" charset="0"/>
            </a:endParaRP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1470078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F7BE3-FE3F-43D8-AD6D-365589C5342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6018" name="Rectangle 2"/>
          <p:cNvSpPr>
            <a:spLocks noGrp="1" noRot="1" noChangeAspect="1" noChangeArrowheads="1" noTextEdit="1"/>
          </p:cNvSpPr>
          <p:nvPr>
            <p:ph type="sldImg"/>
          </p:nvPr>
        </p:nvSpPr>
        <p:spPr>
          <a:ln/>
        </p:spPr>
      </p:sp>
      <p:sp>
        <p:nvSpPr>
          <p:cNvPr id="726019" name="Rectangle 3"/>
          <p:cNvSpPr>
            <a:spLocks noGrp="1" noChangeArrowheads="1"/>
          </p:cNvSpPr>
          <p:nvPr>
            <p:ph type="body" idx="1"/>
          </p:nvPr>
        </p:nvSpPr>
        <p:spPr>
          <a:xfrm>
            <a:off x="934112" y="4416099"/>
            <a:ext cx="5142177" cy="4182457"/>
          </a:xfrm>
        </p:spPr>
        <p:txBody>
          <a:bodyPr/>
          <a:lstStyle/>
          <a:p>
            <a:endParaRPr lang="en-US"/>
          </a:p>
        </p:txBody>
      </p:sp>
    </p:spTree>
    <p:extLst>
      <p:ext uri="{BB962C8B-B14F-4D97-AF65-F5344CB8AC3E}">
        <p14:creationId xmlns:p14="http://schemas.microsoft.com/office/powerpoint/2010/main" val="1978628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9EFD3F-548D-41A2-A7CC-914225E4088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4664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typically the way you would</a:t>
            </a:r>
            <a:r>
              <a:rPr lang="en-US" baseline="0" dirty="0"/>
              <a:t> generate this kind of interactive 3D content is by having a 3D model of your bunny over here.</a:t>
            </a:r>
          </a:p>
        </p:txBody>
      </p:sp>
      <p:sp>
        <p:nvSpPr>
          <p:cNvPr id="4" name="Slide Number Placeholder 3"/>
          <p:cNvSpPr>
            <a:spLocks noGrp="1"/>
          </p:cNvSpPr>
          <p:nvPr>
            <p:ph type="sldNum" sz="quarter" idx="10"/>
          </p:nvPr>
        </p:nvSpPr>
        <p:spPr/>
        <p:txBody>
          <a:bodyPr/>
          <a:lstStyle/>
          <a:p>
            <a:pPr marL="0" marR="0" lvl="0" indent="0" algn="r" defTabSz="456490" rtl="0" eaLnBrk="1" fontAlgn="auto" latinLnBrk="0" hangingPunct="1">
              <a:lnSpc>
                <a:spcPct val="100000"/>
              </a:lnSpc>
              <a:spcBef>
                <a:spcPts val="0"/>
              </a:spcBef>
              <a:spcAft>
                <a:spcPts val="0"/>
              </a:spcAft>
              <a:buClrTx/>
              <a:buSzTx/>
              <a:buFontTx/>
              <a:buNone/>
              <a:tabLst/>
              <a:defRPr/>
            </a:pPr>
            <a:fld id="{AC7A5F99-A50E-C941-AA6D-E82C46D428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49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2139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typically the way you would</a:t>
            </a:r>
            <a:r>
              <a:rPr lang="en-US" baseline="0" dirty="0"/>
              <a:t> generate this kind of interactive 3D content is by having a 3D model of your bunny over here.</a:t>
            </a:r>
          </a:p>
        </p:txBody>
      </p:sp>
      <p:sp>
        <p:nvSpPr>
          <p:cNvPr id="4" name="Slide Number Placeholder 3"/>
          <p:cNvSpPr>
            <a:spLocks noGrp="1"/>
          </p:cNvSpPr>
          <p:nvPr>
            <p:ph type="sldNum" sz="quarter" idx="10"/>
          </p:nvPr>
        </p:nvSpPr>
        <p:spPr/>
        <p:txBody>
          <a:bodyPr/>
          <a:lstStyle/>
          <a:p>
            <a:pPr marL="0" marR="0" lvl="0" indent="0" algn="r" defTabSz="456490" rtl="0" eaLnBrk="1" fontAlgn="auto" latinLnBrk="0" hangingPunct="1">
              <a:lnSpc>
                <a:spcPct val="100000"/>
              </a:lnSpc>
              <a:spcBef>
                <a:spcPts val="0"/>
              </a:spcBef>
              <a:spcAft>
                <a:spcPts val="0"/>
              </a:spcAft>
              <a:buClrTx/>
              <a:buSzTx/>
              <a:buFontTx/>
              <a:buNone/>
              <a:tabLst/>
              <a:defRPr/>
            </a:pPr>
            <a:fld id="{AC7A5F99-A50E-C941-AA6D-E82C46D428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49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2891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6490" rtl="0" eaLnBrk="1" fontAlgn="auto" latinLnBrk="0" hangingPunct="1">
              <a:lnSpc>
                <a:spcPct val="100000"/>
              </a:lnSpc>
              <a:spcBef>
                <a:spcPts val="0"/>
              </a:spcBef>
              <a:spcAft>
                <a:spcPts val="0"/>
              </a:spcAft>
              <a:buClrTx/>
              <a:buSzTx/>
              <a:buFontTx/>
              <a:buNone/>
              <a:tabLst/>
              <a:defRPr/>
            </a:pPr>
            <a:fld id="{AC7A5F99-A50E-C941-AA6D-E82C46D428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49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0229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typically the way you would</a:t>
            </a:r>
            <a:r>
              <a:rPr lang="en-US" baseline="0" dirty="0"/>
              <a:t> generate this kind of interactive 3D content is by having a 3D model of your bunny over here.</a:t>
            </a:r>
          </a:p>
        </p:txBody>
      </p:sp>
      <p:sp>
        <p:nvSpPr>
          <p:cNvPr id="4" name="Slide Number Placeholder 3"/>
          <p:cNvSpPr>
            <a:spLocks noGrp="1"/>
          </p:cNvSpPr>
          <p:nvPr>
            <p:ph type="sldNum" sz="quarter" idx="10"/>
          </p:nvPr>
        </p:nvSpPr>
        <p:spPr/>
        <p:txBody>
          <a:bodyPr/>
          <a:lstStyle/>
          <a:p>
            <a:pPr marL="0" marR="0" lvl="0" indent="0" algn="r" defTabSz="456490" rtl="0" eaLnBrk="1" fontAlgn="auto" latinLnBrk="0" hangingPunct="1">
              <a:lnSpc>
                <a:spcPct val="100000"/>
              </a:lnSpc>
              <a:spcBef>
                <a:spcPts val="0"/>
              </a:spcBef>
              <a:spcAft>
                <a:spcPts val="0"/>
              </a:spcAft>
              <a:buClrTx/>
              <a:buSzTx/>
              <a:buFontTx/>
              <a:buNone/>
              <a:tabLst/>
              <a:defRPr/>
            </a:pPr>
            <a:fld id="{AC7A5F99-A50E-C941-AA6D-E82C46D428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49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6750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9DD53-E550-40A8-9465-FE832752FD9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88458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9EA9-F85F-BD4C-A29F-68D2417C2A05}"/>
              </a:ext>
            </a:extLst>
          </p:cNvPr>
          <p:cNvSpPr>
            <a:spLocks noGrp="1"/>
          </p:cNvSpPr>
          <p:nvPr>
            <p:ph type="ctrTitle"/>
          </p:nvPr>
        </p:nvSpPr>
        <p:spPr>
          <a:xfrm>
            <a:off x="1524000" y="1122363"/>
            <a:ext cx="9144000" cy="2387600"/>
          </a:xfrm>
        </p:spPr>
        <p:txBody>
          <a:bodyPr anchor="b"/>
          <a:lstStyle>
            <a:lvl1pPr algn="ctr">
              <a:defRPr sz="6000">
                <a:latin typeface="Myriad Pro" panose="020B05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0D0F68E-4B7F-F046-B1EC-58BD6E972284}"/>
              </a:ext>
            </a:extLst>
          </p:cNvPr>
          <p:cNvSpPr>
            <a:spLocks noGrp="1"/>
          </p:cNvSpPr>
          <p:nvPr>
            <p:ph type="subTitle" idx="1"/>
          </p:nvPr>
        </p:nvSpPr>
        <p:spPr>
          <a:xfrm>
            <a:off x="1524000" y="3602038"/>
            <a:ext cx="9144000" cy="1655762"/>
          </a:xfrm>
        </p:spPr>
        <p:txBody>
          <a:bodyPr/>
          <a:lstStyle>
            <a:lvl1pPr marL="0" indent="0" algn="ctr">
              <a:buNone/>
              <a:defRPr sz="2400">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AF861FB-30B4-4E4E-BC84-BA191518622D}"/>
              </a:ext>
            </a:extLst>
          </p:cNvPr>
          <p:cNvSpPr>
            <a:spLocks noGrp="1"/>
          </p:cNvSpPr>
          <p:nvPr>
            <p:ph type="dt" sz="half" idx="10"/>
          </p:nvPr>
        </p:nvSpPr>
        <p:spPr/>
        <p:txBody>
          <a:bodyPr/>
          <a:lstStyle/>
          <a:p>
            <a:fld id="{A5420D75-C940-5D42-936C-9F402AB17D72}" type="datetime1">
              <a:rPr lang="en-US" smtClean="0"/>
              <a:t>3/18/20</a:t>
            </a:fld>
            <a:endParaRPr lang="en-US"/>
          </a:p>
        </p:txBody>
      </p:sp>
      <p:sp>
        <p:nvSpPr>
          <p:cNvPr id="5" name="Footer Placeholder 4">
            <a:extLst>
              <a:ext uri="{FF2B5EF4-FFF2-40B4-BE49-F238E27FC236}">
                <a16:creationId xmlns:a16="http://schemas.microsoft.com/office/drawing/2014/main" id="{7642FA62-B1C8-F94F-A3BF-934D4463D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DF3C9-985F-B24E-A381-243C5DFB26E3}"/>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68106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D68F-4C41-4B48-98EA-B96B38F37F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DA7C89-AB6F-9D47-A01E-E554EB1BFC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A53BB6-A637-5E43-AF69-E06B8660255A}"/>
              </a:ext>
            </a:extLst>
          </p:cNvPr>
          <p:cNvSpPr>
            <a:spLocks noGrp="1"/>
          </p:cNvSpPr>
          <p:nvPr>
            <p:ph type="dt" sz="half" idx="10"/>
          </p:nvPr>
        </p:nvSpPr>
        <p:spPr/>
        <p:txBody>
          <a:bodyPr/>
          <a:lstStyle/>
          <a:p>
            <a:fld id="{BEFF74B7-B020-AC43-90FE-4F7CFAF94661}" type="datetime1">
              <a:rPr lang="en-US" smtClean="0"/>
              <a:t>3/18/20</a:t>
            </a:fld>
            <a:endParaRPr lang="en-US"/>
          </a:p>
        </p:txBody>
      </p:sp>
      <p:sp>
        <p:nvSpPr>
          <p:cNvPr id="5" name="Footer Placeholder 4">
            <a:extLst>
              <a:ext uri="{FF2B5EF4-FFF2-40B4-BE49-F238E27FC236}">
                <a16:creationId xmlns:a16="http://schemas.microsoft.com/office/drawing/2014/main" id="{B5A14AA8-607E-5C4B-9FE7-80A5187F1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8C676-E127-DE43-A9D6-381E4F0174B8}"/>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2376158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EA994B-5063-7A47-956E-89AAE0D851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A3CDA8-D55C-3F48-842D-138B879E89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7D530-C30E-E846-AD4B-500EC3A62E5E}"/>
              </a:ext>
            </a:extLst>
          </p:cNvPr>
          <p:cNvSpPr>
            <a:spLocks noGrp="1"/>
          </p:cNvSpPr>
          <p:nvPr>
            <p:ph type="dt" sz="half" idx="10"/>
          </p:nvPr>
        </p:nvSpPr>
        <p:spPr/>
        <p:txBody>
          <a:bodyPr/>
          <a:lstStyle/>
          <a:p>
            <a:fld id="{90A7B096-8E95-0045-987A-AAED90D8CAA3}" type="datetime1">
              <a:rPr lang="en-US" smtClean="0"/>
              <a:t>3/18/20</a:t>
            </a:fld>
            <a:endParaRPr lang="en-US"/>
          </a:p>
        </p:txBody>
      </p:sp>
      <p:sp>
        <p:nvSpPr>
          <p:cNvPr id="5" name="Footer Placeholder 4">
            <a:extLst>
              <a:ext uri="{FF2B5EF4-FFF2-40B4-BE49-F238E27FC236}">
                <a16:creationId xmlns:a16="http://schemas.microsoft.com/office/drawing/2014/main" id="{D4509FEA-5DBF-5E4A-B1B9-5F82A97D0D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D81F67-700F-8B4B-8F4E-0BF843485875}"/>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583514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0" y="6492875"/>
            <a:ext cx="7543800" cy="365125"/>
          </a:xfrm>
        </p:spPr>
        <p:txBody>
          <a:bodyPr/>
          <a:lstStyle>
            <a:lvl1pPr algn="l">
              <a:defRPr>
                <a:latin typeface="+mn-lt"/>
              </a:defRPr>
            </a:lvl1p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8" name="Content Placeholder 7"/>
          <p:cNvSpPr>
            <a:spLocks noGrp="1"/>
          </p:cNvSpPr>
          <p:nvPr>
            <p:ph sz="quarter" idx="12"/>
          </p:nvPr>
        </p:nvSpPr>
        <p:spPr>
          <a:xfrm>
            <a:off x="609600" y="1137922"/>
            <a:ext cx="10972800" cy="4966208"/>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37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0" y="6492875"/>
            <a:ext cx="7813964" cy="365125"/>
          </a:xfrm>
        </p:spPr>
        <p:txBody>
          <a:bodyPr/>
          <a:lstStyle/>
          <a:p>
            <a:endParaRPr lang="en-US"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0797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767970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570923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395974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3/18/20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520686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3/18/20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563665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3/18/20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88477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598BB-6328-3441-A7CE-DCCDCBC884C9}"/>
              </a:ext>
            </a:extLst>
          </p:cNvPr>
          <p:cNvSpPr>
            <a:spLocks noGrp="1"/>
          </p:cNvSpPr>
          <p:nvPr>
            <p:ph idx="1"/>
          </p:nvPr>
        </p:nvSpPr>
        <p:spPr>
          <a:xfrm>
            <a:off x="377241" y="1367757"/>
            <a:ext cx="11444645" cy="4903335"/>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9010EC-563D-1D43-A19F-F8D7EC28F7E7}"/>
              </a:ext>
            </a:extLst>
          </p:cNvPr>
          <p:cNvSpPr>
            <a:spLocks noGrp="1"/>
          </p:cNvSpPr>
          <p:nvPr>
            <p:ph type="dt" sz="half" idx="10"/>
          </p:nvPr>
        </p:nvSpPr>
        <p:spPr>
          <a:xfrm>
            <a:off x="5867400" y="6490821"/>
            <a:ext cx="2743200" cy="365125"/>
          </a:xfrm>
        </p:spPr>
        <p:txBody>
          <a:bodyPr/>
          <a:lstStyle/>
          <a:p>
            <a:fld id="{2D0A3062-8216-7349-8F2D-3730923F4A77}" type="datetime1">
              <a:rPr lang="en-US" smtClean="0"/>
              <a:t>3/18/20</a:t>
            </a:fld>
            <a:endParaRPr lang="en-US"/>
          </a:p>
        </p:txBody>
      </p:sp>
      <p:sp>
        <p:nvSpPr>
          <p:cNvPr id="5" name="Footer Placeholder 4">
            <a:extLst>
              <a:ext uri="{FF2B5EF4-FFF2-40B4-BE49-F238E27FC236}">
                <a16:creationId xmlns:a16="http://schemas.microsoft.com/office/drawing/2014/main" id="{FCB4E30B-6E02-9640-B29D-C3138169B311}"/>
              </a:ext>
            </a:extLst>
          </p:cNvPr>
          <p:cNvSpPr>
            <a:spLocks noGrp="1"/>
          </p:cNvSpPr>
          <p:nvPr>
            <p:ph type="ftr" sz="quarter" idx="11"/>
          </p:nvPr>
        </p:nvSpPr>
        <p:spPr>
          <a:xfrm>
            <a:off x="0" y="6492875"/>
            <a:ext cx="5867400" cy="365125"/>
          </a:xfrm>
        </p:spPr>
        <p:txBody>
          <a:bodyPr/>
          <a:lstStyle/>
          <a:p>
            <a:endParaRPr lang="en-US" dirty="0"/>
          </a:p>
        </p:txBody>
      </p:sp>
      <p:sp>
        <p:nvSpPr>
          <p:cNvPr id="6" name="Slide Number Placeholder 5">
            <a:extLst>
              <a:ext uri="{FF2B5EF4-FFF2-40B4-BE49-F238E27FC236}">
                <a16:creationId xmlns:a16="http://schemas.microsoft.com/office/drawing/2014/main" id="{76821A67-1DE3-D744-B31B-D172C35DB703}"/>
              </a:ext>
            </a:extLst>
          </p:cNvPr>
          <p:cNvSpPr>
            <a:spLocks noGrp="1"/>
          </p:cNvSpPr>
          <p:nvPr>
            <p:ph type="sldNum" sz="quarter" idx="12"/>
          </p:nvPr>
        </p:nvSpPr>
        <p:spPr>
          <a:xfrm>
            <a:off x="9448800" y="6492875"/>
            <a:ext cx="2743200" cy="365125"/>
          </a:xfrm>
        </p:spPr>
        <p:txBody>
          <a:bodyPr/>
          <a:lstStyle/>
          <a:p>
            <a:fld id="{EFEBE74B-4153-7E46-BC78-30ABC30831B0}" type="slidenum">
              <a:rPr lang="en-US" smtClean="0"/>
              <a:t>‹#›</a:t>
            </a:fld>
            <a:endParaRPr lang="en-US"/>
          </a:p>
        </p:txBody>
      </p:sp>
      <p:sp>
        <p:nvSpPr>
          <p:cNvPr id="7" name="Title Placeholder 1">
            <a:extLst>
              <a:ext uri="{FF2B5EF4-FFF2-40B4-BE49-F238E27FC236}">
                <a16:creationId xmlns:a16="http://schemas.microsoft.com/office/drawing/2014/main" id="{948B9361-2CCC-984B-B102-9A43E8F6873E}"/>
              </a:ext>
            </a:extLst>
          </p:cNvPr>
          <p:cNvSpPr>
            <a:spLocks noGrp="1"/>
          </p:cNvSpPr>
          <p:nvPr>
            <p:ph type="title"/>
          </p:nvPr>
        </p:nvSpPr>
        <p:spPr>
          <a:xfrm>
            <a:off x="370115" y="256269"/>
            <a:ext cx="11451771" cy="821418"/>
          </a:xfrm>
          <a:prstGeom prst="rect">
            <a:avLst/>
          </a:prstGeom>
        </p:spPr>
        <p:txBody>
          <a:bodyPr vert="horz" lIns="91440" tIns="45720" rIns="91440" bIns="45720" rtlCol="0" anchor="ctr">
            <a:normAutofit/>
          </a:bodyPr>
          <a:lstStyle>
            <a:lvl1pPr>
              <a:defRPr sz="3600" b="1" i="0">
                <a:latin typeface="Myriad Pro" panose="020B0503030403020204" pitchFamily="34" charset="0"/>
                <a:ea typeface="Halyard Display Medium" pitchFamily="2" charset="77"/>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75663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3/18/20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002215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3/18/20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2819463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3/18/20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565597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2031977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006448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14823F-EACE-4C54-BBE9-1A0CA7B44F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0331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58D4E7-60AB-4704-9C5B-2124546AF6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0455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78235F9-2466-479C-AC90-763561E676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0417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2995471-134E-43F4-BCF4-7EDBAAD059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4869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68E1EB6-6A63-40F1-BDE6-C6D393D9F1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7857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C5E6-66F4-F040-84FB-019A8C2B0AD2}"/>
              </a:ext>
            </a:extLst>
          </p:cNvPr>
          <p:cNvSpPr>
            <a:spLocks noGrp="1"/>
          </p:cNvSpPr>
          <p:nvPr>
            <p:ph type="title"/>
          </p:nvPr>
        </p:nvSpPr>
        <p:spPr>
          <a:xfrm>
            <a:off x="831850" y="1709738"/>
            <a:ext cx="10515600" cy="2852737"/>
          </a:xfrm>
        </p:spPr>
        <p:txBody>
          <a:bodyPr anchor="b"/>
          <a:lstStyle>
            <a:lvl1pPr>
              <a:defRPr sz="6000">
                <a:latin typeface="Myriad Pro" panose="020B0503030403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992373E-1849-1346-9B00-B9722FC6D8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D22133-7AEF-AB4F-9830-083D15D0144B}"/>
              </a:ext>
            </a:extLst>
          </p:cNvPr>
          <p:cNvSpPr>
            <a:spLocks noGrp="1"/>
          </p:cNvSpPr>
          <p:nvPr>
            <p:ph type="dt" sz="half" idx="10"/>
          </p:nvPr>
        </p:nvSpPr>
        <p:spPr/>
        <p:txBody>
          <a:bodyPr/>
          <a:lstStyle/>
          <a:p>
            <a:fld id="{39B82764-B595-FA43-8B80-2BD5FA1DCCBA}" type="datetime1">
              <a:rPr lang="en-US" smtClean="0"/>
              <a:t>3/18/20</a:t>
            </a:fld>
            <a:endParaRPr lang="en-US"/>
          </a:p>
        </p:txBody>
      </p:sp>
      <p:sp>
        <p:nvSpPr>
          <p:cNvPr id="5" name="Footer Placeholder 4">
            <a:extLst>
              <a:ext uri="{FF2B5EF4-FFF2-40B4-BE49-F238E27FC236}">
                <a16:creationId xmlns:a16="http://schemas.microsoft.com/office/drawing/2014/main" id="{4A9C6F3D-D896-C449-B5B5-B8FCC18978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8A16A-B4C8-CD43-A8B4-F0B1DCAA5087}"/>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1251655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E1E3D35-B4B0-43FD-BDA0-FAC1854D3D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4546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C7FED74-BC12-482D-8E41-C187B67DA4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47018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1F1D3C1-B673-4799-8E2B-FC0EC99E81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6212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99C5D94-3915-4671-8593-7A58EDC5CE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22715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62F237F-7868-498C-BD5F-8F68B2DC7C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67854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9CAB03-2CB3-4878-AB60-DE832959CC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0842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en-US"/>
              <a:t>Click to edit Master title style</a:t>
            </a:r>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
        <p:nvSpPr>
          <p:cNvPr id="4" name="Rectangle 3"/>
          <p:cNvSpPr>
            <a:spLocks noGrp="1"/>
          </p:cNvSpPr>
          <p:nvPr>
            <p:ph type="sldNum" sz="quarter" idx="10"/>
          </p:nvPr>
        </p:nvSpPr>
        <p:spPr>
          <a:ln/>
        </p:spPr>
        <p:txBody>
          <a:bodyPr/>
          <a:lstStyle>
            <a:lvl1pPr>
              <a:defRPr/>
            </a:lvl1pPr>
          </a:lstStyle>
          <a:p>
            <a:fld id="{9888F745-469F-4381-8D2A-1947D588447B}" type="slidenum">
              <a:rPr lang="en-US" altLang="en-US"/>
              <a:pPr/>
              <a:t>‹#›</a:t>
            </a:fld>
            <a:endParaRPr lang="en-US" altLang="en-US"/>
          </a:p>
        </p:txBody>
      </p:sp>
    </p:spTree>
    <p:extLst>
      <p:ext uri="{BB962C8B-B14F-4D97-AF65-F5344CB8AC3E}">
        <p14:creationId xmlns:p14="http://schemas.microsoft.com/office/powerpoint/2010/main" val="25236698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type="sldNum" sz="quarter" idx="10"/>
          </p:nvPr>
        </p:nvSpPr>
        <p:spPr>
          <a:ln/>
        </p:spPr>
        <p:txBody>
          <a:bodyPr/>
          <a:lstStyle>
            <a:lvl1pPr>
              <a:defRPr/>
            </a:lvl1pPr>
          </a:lstStyle>
          <a:p>
            <a:fld id="{D3944300-952D-441E-8A58-5F2F15E4359D}" type="slidenum">
              <a:rPr lang="en-US" altLang="en-US"/>
              <a:pPr/>
              <a:t>‹#›</a:t>
            </a:fld>
            <a:endParaRPr lang="en-US" altLang="en-US"/>
          </a:p>
        </p:txBody>
      </p:sp>
    </p:spTree>
    <p:extLst>
      <p:ext uri="{BB962C8B-B14F-4D97-AF65-F5344CB8AC3E}">
        <p14:creationId xmlns:p14="http://schemas.microsoft.com/office/powerpoint/2010/main" val="20829124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4406802"/>
            <a:ext cx="10362901" cy="1361777"/>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962919" y="2906613"/>
            <a:ext cx="10362901"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a:t>Click to edit Master text styles</a:t>
            </a:r>
          </a:p>
        </p:txBody>
      </p:sp>
      <p:sp>
        <p:nvSpPr>
          <p:cNvPr id="4" name="Rectangle 3"/>
          <p:cNvSpPr>
            <a:spLocks noGrp="1"/>
          </p:cNvSpPr>
          <p:nvPr>
            <p:ph type="sldNum" sz="quarter" idx="10"/>
          </p:nvPr>
        </p:nvSpPr>
        <p:spPr>
          <a:ln/>
        </p:spPr>
        <p:txBody>
          <a:bodyPr/>
          <a:lstStyle>
            <a:lvl1pPr>
              <a:defRPr/>
            </a:lvl1pPr>
          </a:lstStyle>
          <a:p>
            <a:fld id="{8DAABB64-B5B7-4E07-A21C-E58CD753BF41}" type="slidenum">
              <a:rPr lang="en-US" altLang="en-US"/>
              <a:pPr/>
              <a:t>‹#›</a:t>
            </a:fld>
            <a:endParaRPr lang="en-US" altLang="en-US"/>
          </a:p>
        </p:txBody>
      </p:sp>
    </p:spTree>
    <p:extLst>
      <p:ext uri="{BB962C8B-B14F-4D97-AF65-F5344CB8AC3E}">
        <p14:creationId xmlns:p14="http://schemas.microsoft.com/office/powerpoint/2010/main" val="318114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709" y="1599531"/>
            <a:ext cx="5414367" cy="5257354"/>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5950" y="1599531"/>
            <a:ext cx="5415855" cy="5257354"/>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p:cNvSpPr>
          <p:nvPr>
            <p:ph type="sldNum" sz="quarter" idx="10"/>
          </p:nvPr>
        </p:nvSpPr>
        <p:spPr>
          <a:ln/>
        </p:spPr>
        <p:txBody>
          <a:bodyPr/>
          <a:lstStyle>
            <a:lvl1pPr>
              <a:defRPr/>
            </a:lvl1pPr>
          </a:lstStyle>
          <a:p>
            <a:fld id="{037EA660-5421-4881-9ACA-D9B3D218BD73}" type="slidenum">
              <a:rPr lang="en-US" altLang="en-US"/>
              <a:pPr/>
              <a:t>‹#›</a:t>
            </a:fld>
            <a:endParaRPr lang="en-US" altLang="en-US"/>
          </a:p>
        </p:txBody>
      </p:sp>
    </p:spTree>
    <p:extLst>
      <p:ext uri="{BB962C8B-B14F-4D97-AF65-F5344CB8AC3E}">
        <p14:creationId xmlns:p14="http://schemas.microsoft.com/office/powerpoint/2010/main" val="165083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34C9-804D-2546-B8B9-2C2D89E534B6}"/>
              </a:ext>
            </a:extLst>
          </p:cNvPr>
          <p:cNvSpPr>
            <a:spLocks noGrp="1"/>
          </p:cNvSpPr>
          <p:nvPr>
            <p:ph type="title"/>
          </p:nvPr>
        </p:nvSpPr>
        <p:spPr/>
        <p:txBody>
          <a:bodyPr/>
          <a:lstStyle>
            <a:lvl1pPr>
              <a:defRPr>
                <a:latin typeface="Myriad Pro" panose="020B05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EBDF76-AF78-804E-913B-AB9F1619AA88}"/>
              </a:ext>
            </a:extLst>
          </p:cNvPr>
          <p:cNvSpPr>
            <a:spLocks noGrp="1"/>
          </p:cNvSpPr>
          <p:nvPr>
            <p:ph sz="half" idx="1"/>
          </p:nvPr>
        </p:nvSpPr>
        <p:spPr>
          <a:xfrm>
            <a:off x="838200" y="1825625"/>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2F4623-C49F-AF41-B037-6A88BF93F647}"/>
              </a:ext>
            </a:extLst>
          </p:cNvPr>
          <p:cNvSpPr>
            <a:spLocks noGrp="1"/>
          </p:cNvSpPr>
          <p:nvPr>
            <p:ph sz="half" idx="2"/>
          </p:nvPr>
        </p:nvSpPr>
        <p:spPr>
          <a:xfrm>
            <a:off x="6172200" y="1825625"/>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E853B98-7F13-EE41-BC27-B0806A86A229}"/>
              </a:ext>
            </a:extLst>
          </p:cNvPr>
          <p:cNvSpPr>
            <a:spLocks noGrp="1"/>
          </p:cNvSpPr>
          <p:nvPr>
            <p:ph type="dt" sz="half" idx="10"/>
          </p:nvPr>
        </p:nvSpPr>
        <p:spPr>
          <a:xfrm>
            <a:off x="5867400" y="6492874"/>
            <a:ext cx="2743200" cy="365125"/>
          </a:xfrm>
        </p:spPr>
        <p:txBody>
          <a:bodyPr/>
          <a:lstStyle/>
          <a:p>
            <a:fld id="{731EA4DC-2C35-4142-A381-D2B630F42229}" type="datetime1">
              <a:rPr lang="en-US" smtClean="0"/>
              <a:t>3/18/20</a:t>
            </a:fld>
            <a:endParaRPr lang="en-US"/>
          </a:p>
        </p:txBody>
      </p:sp>
      <p:sp>
        <p:nvSpPr>
          <p:cNvPr id="6" name="Footer Placeholder 5">
            <a:extLst>
              <a:ext uri="{FF2B5EF4-FFF2-40B4-BE49-F238E27FC236}">
                <a16:creationId xmlns:a16="http://schemas.microsoft.com/office/drawing/2014/main" id="{F163DA33-DC22-AE45-ABAD-05B01200F7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BDEB-370D-0D4D-B492-6EC27F7DBB16}"/>
              </a:ext>
            </a:extLst>
          </p:cNvPr>
          <p:cNvSpPr>
            <a:spLocks noGrp="1"/>
          </p:cNvSpPr>
          <p:nvPr>
            <p:ph type="sldNum" sz="quarter" idx="12"/>
          </p:nvPr>
        </p:nvSpPr>
        <p:spPr>
          <a:xfrm>
            <a:off x="9448800" y="6490821"/>
            <a:ext cx="2743200" cy="365125"/>
          </a:xfrm>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33921496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p:cNvSpPr>
          <p:nvPr>
            <p:ph type="sldNum" sz="quarter" idx="10"/>
          </p:nvPr>
        </p:nvSpPr>
        <p:spPr>
          <a:ln/>
        </p:spPr>
        <p:txBody>
          <a:bodyPr/>
          <a:lstStyle>
            <a:lvl1pPr>
              <a:defRPr/>
            </a:lvl1pPr>
          </a:lstStyle>
          <a:p>
            <a:fld id="{991A32D5-FEBC-48F2-BDAA-200C644AED5E}" type="slidenum">
              <a:rPr lang="en-US" altLang="en-US"/>
              <a:pPr/>
              <a:t>‹#›</a:t>
            </a:fld>
            <a:endParaRPr lang="en-US" altLang="en-US"/>
          </a:p>
        </p:txBody>
      </p:sp>
    </p:spTree>
    <p:extLst>
      <p:ext uri="{BB962C8B-B14F-4D97-AF65-F5344CB8AC3E}">
        <p14:creationId xmlns:p14="http://schemas.microsoft.com/office/powerpoint/2010/main" val="40597328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p:cNvSpPr>
          <p:nvPr>
            <p:ph type="sldNum" sz="quarter" idx="10"/>
          </p:nvPr>
        </p:nvSpPr>
        <p:spPr>
          <a:ln/>
        </p:spPr>
        <p:txBody>
          <a:bodyPr/>
          <a:lstStyle>
            <a:lvl1pPr>
              <a:defRPr/>
            </a:lvl1pPr>
          </a:lstStyle>
          <a:p>
            <a:fld id="{BCF67301-E547-4384-9689-6E3FBA117C1E}" type="slidenum">
              <a:rPr lang="en-US" altLang="en-US"/>
              <a:pPr/>
              <a:t>‹#›</a:t>
            </a:fld>
            <a:endParaRPr lang="en-US" altLang="en-US"/>
          </a:p>
        </p:txBody>
      </p:sp>
    </p:spTree>
    <p:extLst>
      <p:ext uri="{BB962C8B-B14F-4D97-AF65-F5344CB8AC3E}">
        <p14:creationId xmlns:p14="http://schemas.microsoft.com/office/powerpoint/2010/main" val="2629312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p:cNvSpPr>
          <p:nvPr>
            <p:ph type="sldNum" sz="quarter" idx="10"/>
          </p:nvPr>
        </p:nvSpPr>
        <p:spPr>
          <a:ln/>
        </p:spPr>
        <p:txBody>
          <a:bodyPr/>
          <a:lstStyle>
            <a:lvl1pPr>
              <a:defRPr/>
            </a:lvl1pPr>
          </a:lstStyle>
          <a:p>
            <a:fld id="{ABC2E42B-E4E6-451F-860D-8A6DAF800521}" type="slidenum">
              <a:rPr lang="en-US" altLang="en-US"/>
              <a:pPr/>
              <a:t>‹#›</a:t>
            </a:fld>
            <a:endParaRPr lang="en-US" altLang="en-US"/>
          </a:p>
        </p:txBody>
      </p:sp>
    </p:spTree>
    <p:extLst>
      <p:ext uri="{BB962C8B-B14F-4D97-AF65-F5344CB8AC3E}">
        <p14:creationId xmlns:p14="http://schemas.microsoft.com/office/powerpoint/2010/main" val="1918183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1161975"/>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40"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7" y="1435448"/>
            <a:ext cx="4010919"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Rectangle 3"/>
          <p:cNvSpPr>
            <a:spLocks noGrp="1"/>
          </p:cNvSpPr>
          <p:nvPr>
            <p:ph type="sldNum" sz="quarter" idx="10"/>
          </p:nvPr>
        </p:nvSpPr>
        <p:spPr>
          <a:ln/>
        </p:spPr>
        <p:txBody>
          <a:bodyPr/>
          <a:lstStyle>
            <a:lvl1pPr>
              <a:defRPr/>
            </a:lvl1pPr>
          </a:lstStyle>
          <a:p>
            <a:fld id="{C46566AF-BF8C-44FB-A7EC-F6628FB967AC}" type="slidenum">
              <a:rPr lang="en-US" altLang="en-US"/>
              <a:pPr/>
              <a:t>‹#›</a:t>
            </a:fld>
            <a:endParaRPr lang="en-US" altLang="en-US"/>
          </a:p>
        </p:txBody>
      </p:sp>
    </p:spTree>
    <p:extLst>
      <p:ext uri="{BB962C8B-B14F-4D97-AF65-F5344CB8AC3E}">
        <p14:creationId xmlns:p14="http://schemas.microsoft.com/office/powerpoint/2010/main" val="2376230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1" y="4800825"/>
            <a:ext cx="7314903" cy="567035"/>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1"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Calibri" charset="0"/>
            </a:endParaRPr>
          </a:p>
        </p:txBody>
      </p:sp>
      <p:sp>
        <p:nvSpPr>
          <p:cNvPr id="4" name="Text Placeholder 3"/>
          <p:cNvSpPr>
            <a:spLocks noGrp="1"/>
          </p:cNvSpPr>
          <p:nvPr>
            <p:ph type="body" sz="half" idx="2"/>
          </p:nvPr>
        </p:nvSpPr>
        <p:spPr>
          <a:xfrm>
            <a:off x="2390181"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Rectangle 3"/>
          <p:cNvSpPr>
            <a:spLocks noGrp="1"/>
          </p:cNvSpPr>
          <p:nvPr>
            <p:ph type="sldNum" sz="quarter" idx="10"/>
          </p:nvPr>
        </p:nvSpPr>
        <p:spPr>
          <a:ln/>
        </p:spPr>
        <p:txBody>
          <a:bodyPr/>
          <a:lstStyle>
            <a:lvl1pPr>
              <a:defRPr/>
            </a:lvl1pPr>
          </a:lstStyle>
          <a:p>
            <a:fld id="{B9453FDC-DD62-4DCA-8288-856FA4CC7D26}" type="slidenum">
              <a:rPr lang="en-US" altLang="en-US"/>
              <a:pPr/>
              <a:t>‹#›</a:t>
            </a:fld>
            <a:endParaRPr lang="en-US" altLang="en-US"/>
          </a:p>
        </p:txBody>
      </p:sp>
    </p:spTree>
    <p:extLst>
      <p:ext uri="{BB962C8B-B14F-4D97-AF65-F5344CB8AC3E}">
        <p14:creationId xmlns:p14="http://schemas.microsoft.com/office/powerpoint/2010/main" val="39297369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type="sldNum" sz="quarter" idx="10"/>
          </p:nvPr>
        </p:nvSpPr>
        <p:spPr>
          <a:ln/>
        </p:spPr>
        <p:txBody>
          <a:bodyPr/>
          <a:lstStyle>
            <a:lvl1pPr>
              <a:defRPr/>
            </a:lvl1pPr>
          </a:lstStyle>
          <a:p>
            <a:fld id="{A2F64855-8F2D-463B-A258-E036F12F4D37}" type="slidenum">
              <a:rPr lang="en-US" altLang="en-US"/>
              <a:pPr/>
              <a:t>‹#›</a:t>
            </a:fld>
            <a:endParaRPr lang="en-US" altLang="en-US"/>
          </a:p>
        </p:txBody>
      </p:sp>
    </p:spTree>
    <p:extLst>
      <p:ext uri="{BB962C8B-B14F-4D97-AF65-F5344CB8AC3E}">
        <p14:creationId xmlns:p14="http://schemas.microsoft.com/office/powerpoint/2010/main" val="41555561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903" y="91529"/>
            <a:ext cx="2742901" cy="676535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708" y="91529"/>
            <a:ext cx="8087320" cy="67653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type="sldNum" sz="quarter" idx="10"/>
          </p:nvPr>
        </p:nvSpPr>
        <p:spPr>
          <a:ln/>
        </p:spPr>
        <p:txBody>
          <a:bodyPr/>
          <a:lstStyle>
            <a:lvl1pPr>
              <a:defRPr/>
            </a:lvl1pPr>
          </a:lstStyle>
          <a:p>
            <a:fld id="{B028853B-3FB7-44B2-82A7-2FE3343CF317}" type="slidenum">
              <a:rPr lang="en-US" altLang="en-US"/>
              <a:pPr/>
              <a:t>‹#›</a:t>
            </a:fld>
            <a:endParaRPr lang="en-US" altLang="en-US"/>
          </a:p>
        </p:txBody>
      </p:sp>
    </p:spTree>
    <p:extLst>
      <p:ext uri="{BB962C8B-B14F-4D97-AF65-F5344CB8AC3E}">
        <p14:creationId xmlns:p14="http://schemas.microsoft.com/office/powerpoint/2010/main" val="3941640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Side Bar">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14"/>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lvl1pPr>
              <a:defRPr/>
            </a:lvl1pPr>
          </a:lstStyle>
          <a:p>
            <a:fld id="{DA6138CD-3F99-4A1D-BAD8-F4DD6CC7DCE1}" type="slidenum">
              <a:rPr lang="en-US" altLang="en-US"/>
              <a:pPr/>
              <a:t>‹#›</a:t>
            </a:fld>
            <a:endParaRPr lang="en-US" altLang="en-US"/>
          </a:p>
        </p:txBody>
      </p:sp>
    </p:spTree>
    <p:extLst>
      <p:ext uri="{BB962C8B-B14F-4D97-AF65-F5344CB8AC3E}">
        <p14:creationId xmlns:p14="http://schemas.microsoft.com/office/powerpoint/2010/main" val="3128332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9EA9-F85F-BD4C-A29F-68D2417C2A05}"/>
              </a:ext>
            </a:extLst>
          </p:cNvPr>
          <p:cNvSpPr>
            <a:spLocks noGrp="1"/>
          </p:cNvSpPr>
          <p:nvPr>
            <p:ph type="ctrTitle"/>
          </p:nvPr>
        </p:nvSpPr>
        <p:spPr>
          <a:xfrm>
            <a:off x="1524000" y="1122363"/>
            <a:ext cx="9144000" cy="2387600"/>
          </a:xfrm>
        </p:spPr>
        <p:txBody>
          <a:bodyPr anchor="b"/>
          <a:lstStyle>
            <a:lvl1pPr algn="ctr">
              <a:defRPr sz="6000">
                <a:latin typeface="Myriad Pro" panose="020B05030304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0D0F68E-4B7F-F046-B1EC-58BD6E972284}"/>
              </a:ext>
            </a:extLst>
          </p:cNvPr>
          <p:cNvSpPr>
            <a:spLocks noGrp="1"/>
          </p:cNvSpPr>
          <p:nvPr>
            <p:ph type="subTitle" idx="1"/>
          </p:nvPr>
        </p:nvSpPr>
        <p:spPr>
          <a:xfrm>
            <a:off x="1524000" y="3602038"/>
            <a:ext cx="9144000" cy="1655762"/>
          </a:xfrm>
        </p:spPr>
        <p:txBody>
          <a:bodyPr/>
          <a:lstStyle>
            <a:lvl1pPr marL="0" indent="0" algn="ctr">
              <a:buNone/>
              <a:defRPr sz="2400">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AF861FB-30B4-4E4E-BC84-BA191518622D}"/>
              </a:ext>
            </a:extLst>
          </p:cNvPr>
          <p:cNvSpPr>
            <a:spLocks noGrp="1"/>
          </p:cNvSpPr>
          <p:nvPr>
            <p:ph type="dt" sz="half" idx="10"/>
          </p:nvPr>
        </p:nvSpPr>
        <p:spPr/>
        <p:txBody>
          <a:bodyPr/>
          <a:lstStyle/>
          <a:p>
            <a:fld id="{A5420D75-C940-5D42-936C-9F402AB17D72}" type="datetime1">
              <a:rPr lang="en-US" smtClean="0"/>
              <a:t>3/18/20</a:t>
            </a:fld>
            <a:endParaRPr lang="en-US"/>
          </a:p>
        </p:txBody>
      </p:sp>
      <p:sp>
        <p:nvSpPr>
          <p:cNvPr id="5" name="Footer Placeholder 4">
            <a:extLst>
              <a:ext uri="{FF2B5EF4-FFF2-40B4-BE49-F238E27FC236}">
                <a16:creationId xmlns:a16="http://schemas.microsoft.com/office/drawing/2014/main" id="{7642FA62-B1C8-F94F-A3BF-934D4463D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DF3C9-985F-B24E-A381-243C5DFB26E3}"/>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6983378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598BB-6328-3441-A7CE-DCCDCBC884C9}"/>
              </a:ext>
            </a:extLst>
          </p:cNvPr>
          <p:cNvSpPr>
            <a:spLocks noGrp="1"/>
          </p:cNvSpPr>
          <p:nvPr>
            <p:ph idx="1"/>
          </p:nvPr>
        </p:nvSpPr>
        <p:spPr>
          <a:xfrm>
            <a:off x="377241" y="1367757"/>
            <a:ext cx="11444645" cy="4903335"/>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B9010EC-563D-1D43-A19F-F8D7EC28F7E7}"/>
              </a:ext>
            </a:extLst>
          </p:cNvPr>
          <p:cNvSpPr>
            <a:spLocks noGrp="1"/>
          </p:cNvSpPr>
          <p:nvPr>
            <p:ph type="dt" sz="half" idx="10"/>
          </p:nvPr>
        </p:nvSpPr>
        <p:spPr>
          <a:xfrm>
            <a:off x="5867400" y="6490821"/>
            <a:ext cx="2743200" cy="365125"/>
          </a:xfrm>
        </p:spPr>
        <p:txBody>
          <a:bodyPr/>
          <a:lstStyle/>
          <a:p>
            <a:fld id="{2D0A3062-8216-7349-8F2D-3730923F4A77}" type="datetime1">
              <a:rPr lang="en-US" smtClean="0"/>
              <a:t>3/18/20</a:t>
            </a:fld>
            <a:endParaRPr lang="en-US"/>
          </a:p>
        </p:txBody>
      </p:sp>
      <p:sp>
        <p:nvSpPr>
          <p:cNvPr id="5" name="Footer Placeholder 4">
            <a:extLst>
              <a:ext uri="{FF2B5EF4-FFF2-40B4-BE49-F238E27FC236}">
                <a16:creationId xmlns:a16="http://schemas.microsoft.com/office/drawing/2014/main" id="{FCB4E30B-6E02-9640-B29D-C3138169B311}"/>
              </a:ext>
            </a:extLst>
          </p:cNvPr>
          <p:cNvSpPr>
            <a:spLocks noGrp="1"/>
          </p:cNvSpPr>
          <p:nvPr>
            <p:ph type="ftr" sz="quarter" idx="11"/>
          </p:nvPr>
        </p:nvSpPr>
        <p:spPr>
          <a:xfrm>
            <a:off x="0" y="6492875"/>
            <a:ext cx="5867400" cy="365125"/>
          </a:xfrm>
        </p:spPr>
        <p:txBody>
          <a:bodyPr/>
          <a:lstStyle/>
          <a:p>
            <a:endParaRPr lang="en-US" dirty="0"/>
          </a:p>
        </p:txBody>
      </p:sp>
      <p:sp>
        <p:nvSpPr>
          <p:cNvPr id="6" name="Slide Number Placeholder 5">
            <a:extLst>
              <a:ext uri="{FF2B5EF4-FFF2-40B4-BE49-F238E27FC236}">
                <a16:creationId xmlns:a16="http://schemas.microsoft.com/office/drawing/2014/main" id="{76821A67-1DE3-D744-B31B-D172C35DB703}"/>
              </a:ext>
            </a:extLst>
          </p:cNvPr>
          <p:cNvSpPr>
            <a:spLocks noGrp="1"/>
          </p:cNvSpPr>
          <p:nvPr>
            <p:ph type="sldNum" sz="quarter" idx="12"/>
          </p:nvPr>
        </p:nvSpPr>
        <p:spPr>
          <a:xfrm>
            <a:off x="9448800" y="6492875"/>
            <a:ext cx="2743200" cy="365125"/>
          </a:xfrm>
        </p:spPr>
        <p:txBody>
          <a:bodyPr/>
          <a:lstStyle/>
          <a:p>
            <a:fld id="{EFEBE74B-4153-7E46-BC78-30ABC30831B0}" type="slidenum">
              <a:rPr lang="en-US" smtClean="0"/>
              <a:t>‹#›</a:t>
            </a:fld>
            <a:endParaRPr lang="en-US"/>
          </a:p>
        </p:txBody>
      </p:sp>
      <p:sp>
        <p:nvSpPr>
          <p:cNvPr id="7" name="Title Placeholder 1">
            <a:extLst>
              <a:ext uri="{FF2B5EF4-FFF2-40B4-BE49-F238E27FC236}">
                <a16:creationId xmlns:a16="http://schemas.microsoft.com/office/drawing/2014/main" id="{948B9361-2CCC-984B-B102-9A43E8F6873E}"/>
              </a:ext>
            </a:extLst>
          </p:cNvPr>
          <p:cNvSpPr>
            <a:spLocks noGrp="1"/>
          </p:cNvSpPr>
          <p:nvPr>
            <p:ph type="title"/>
          </p:nvPr>
        </p:nvSpPr>
        <p:spPr>
          <a:xfrm>
            <a:off x="370115" y="256269"/>
            <a:ext cx="11451771" cy="821418"/>
          </a:xfrm>
          <a:prstGeom prst="rect">
            <a:avLst/>
          </a:prstGeom>
        </p:spPr>
        <p:txBody>
          <a:bodyPr vert="horz" lIns="91440" tIns="45720" rIns="91440" bIns="45720" rtlCol="0" anchor="ctr">
            <a:normAutofit/>
          </a:bodyPr>
          <a:lstStyle>
            <a:lvl1pPr>
              <a:defRPr sz="3600" b="1" i="0">
                <a:latin typeface="Myriad Pro" panose="020B0503030403020204" pitchFamily="34" charset="0"/>
                <a:ea typeface="Halyard Display Medium" pitchFamily="2" charset="77"/>
                <a:cs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60555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D5D87-A955-AE43-A32C-46E6A8915978}"/>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072060C-A232-9E41-8228-F7C3AF2F5E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4DD0F5-88A6-554D-AB42-26A4751D8A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2986F7A-8749-6741-A2F8-61CB7FFB02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B4879B-70BD-4742-ACDC-0746CBBE00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0D51186-471F-8045-8C57-0302898498EB}"/>
              </a:ext>
            </a:extLst>
          </p:cNvPr>
          <p:cNvSpPr>
            <a:spLocks noGrp="1"/>
          </p:cNvSpPr>
          <p:nvPr>
            <p:ph type="dt" sz="half" idx="10"/>
          </p:nvPr>
        </p:nvSpPr>
        <p:spPr/>
        <p:txBody>
          <a:bodyPr/>
          <a:lstStyle/>
          <a:p>
            <a:fld id="{4F720D62-4E3F-194A-99F9-9E185F254678}" type="datetime1">
              <a:rPr lang="en-US" smtClean="0"/>
              <a:t>3/18/20</a:t>
            </a:fld>
            <a:endParaRPr lang="en-US"/>
          </a:p>
        </p:txBody>
      </p:sp>
      <p:sp>
        <p:nvSpPr>
          <p:cNvPr id="8" name="Footer Placeholder 7">
            <a:extLst>
              <a:ext uri="{FF2B5EF4-FFF2-40B4-BE49-F238E27FC236}">
                <a16:creationId xmlns:a16="http://schemas.microsoft.com/office/drawing/2014/main" id="{3CA88A11-F880-1C46-B3FA-AB18442802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236AB2-0B41-B444-BCDF-61BEEB6A5A9D}"/>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1312688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C5E6-66F4-F040-84FB-019A8C2B0AD2}"/>
              </a:ext>
            </a:extLst>
          </p:cNvPr>
          <p:cNvSpPr>
            <a:spLocks noGrp="1"/>
          </p:cNvSpPr>
          <p:nvPr>
            <p:ph type="title"/>
          </p:nvPr>
        </p:nvSpPr>
        <p:spPr>
          <a:xfrm>
            <a:off x="831850" y="1709738"/>
            <a:ext cx="10515600" cy="2852737"/>
          </a:xfrm>
        </p:spPr>
        <p:txBody>
          <a:bodyPr anchor="b"/>
          <a:lstStyle>
            <a:lvl1pPr>
              <a:defRPr sz="6000">
                <a:latin typeface="Myriad Pro" panose="020B0503030403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992373E-1849-1346-9B00-B9722FC6D8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8D22133-7AEF-AB4F-9830-083D15D0144B}"/>
              </a:ext>
            </a:extLst>
          </p:cNvPr>
          <p:cNvSpPr>
            <a:spLocks noGrp="1"/>
          </p:cNvSpPr>
          <p:nvPr>
            <p:ph type="dt" sz="half" idx="10"/>
          </p:nvPr>
        </p:nvSpPr>
        <p:spPr/>
        <p:txBody>
          <a:bodyPr/>
          <a:lstStyle/>
          <a:p>
            <a:fld id="{39B82764-B595-FA43-8B80-2BD5FA1DCCBA}" type="datetime1">
              <a:rPr lang="en-US" smtClean="0"/>
              <a:t>3/18/20</a:t>
            </a:fld>
            <a:endParaRPr lang="en-US"/>
          </a:p>
        </p:txBody>
      </p:sp>
      <p:sp>
        <p:nvSpPr>
          <p:cNvPr id="5" name="Footer Placeholder 4">
            <a:extLst>
              <a:ext uri="{FF2B5EF4-FFF2-40B4-BE49-F238E27FC236}">
                <a16:creationId xmlns:a16="http://schemas.microsoft.com/office/drawing/2014/main" id="{4A9C6F3D-D896-C449-B5B5-B8FCC18978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8A16A-B4C8-CD43-A8B4-F0B1DCAA5087}"/>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13948138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34C9-804D-2546-B8B9-2C2D89E534B6}"/>
              </a:ext>
            </a:extLst>
          </p:cNvPr>
          <p:cNvSpPr>
            <a:spLocks noGrp="1"/>
          </p:cNvSpPr>
          <p:nvPr>
            <p:ph type="title"/>
          </p:nvPr>
        </p:nvSpPr>
        <p:spPr/>
        <p:txBody>
          <a:bodyPr/>
          <a:lstStyle>
            <a:lvl1pPr>
              <a:defRPr>
                <a:latin typeface="Myriad Pro" panose="020B0503030403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7EBDF76-AF78-804E-913B-AB9F1619AA88}"/>
              </a:ext>
            </a:extLst>
          </p:cNvPr>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42F4623-C49F-AF41-B037-6A88BF93F647}"/>
              </a:ext>
            </a:extLst>
          </p:cNvPr>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E853B98-7F13-EE41-BC27-B0806A86A229}"/>
              </a:ext>
            </a:extLst>
          </p:cNvPr>
          <p:cNvSpPr>
            <a:spLocks noGrp="1"/>
          </p:cNvSpPr>
          <p:nvPr>
            <p:ph type="dt" sz="half" idx="10"/>
          </p:nvPr>
        </p:nvSpPr>
        <p:spPr>
          <a:xfrm>
            <a:off x="5867400" y="6492874"/>
            <a:ext cx="2743200" cy="365125"/>
          </a:xfrm>
        </p:spPr>
        <p:txBody>
          <a:bodyPr/>
          <a:lstStyle/>
          <a:p>
            <a:fld id="{731EA4DC-2C35-4142-A381-D2B630F42229}" type="datetime1">
              <a:rPr lang="en-US" smtClean="0"/>
              <a:t>3/18/20</a:t>
            </a:fld>
            <a:endParaRPr lang="en-US"/>
          </a:p>
        </p:txBody>
      </p:sp>
      <p:sp>
        <p:nvSpPr>
          <p:cNvPr id="6" name="Footer Placeholder 5">
            <a:extLst>
              <a:ext uri="{FF2B5EF4-FFF2-40B4-BE49-F238E27FC236}">
                <a16:creationId xmlns:a16="http://schemas.microsoft.com/office/drawing/2014/main" id="{F163DA33-DC22-AE45-ABAD-05B01200F7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BDEB-370D-0D4D-B492-6EC27F7DBB16}"/>
              </a:ext>
            </a:extLst>
          </p:cNvPr>
          <p:cNvSpPr>
            <a:spLocks noGrp="1"/>
          </p:cNvSpPr>
          <p:nvPr>
            <p:ph type="sldNum" sz="quarter" idx="12"/>
          </p:nvPr>
        </p:nvSpPr>
        <p:spPr>
          <a:xfrm>
            <a:off x="9448800" y="6490821"/>
            <a:ext cx="2743200" cy="365125"/>
          </a:xfrm>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38261866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D5D87-A955-AE43-A32C-46E6A8915978}"/>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A072060C-A232-9E41-8228-F7C3AF2F5E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094DD0F5-88A6-554D-AB42-26A4751D8AAE}"/>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2986F7A-8749-6741-A2F8-61CB7FFB02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C7B4879B-70BD-4742-ACDC-0746CBBE006F}"/>
              </a:ext>
            </a:extLst>
          </p:cNvPr>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0D51186-471F-8045-8C57-0302898498EB}"/>
              </a:ext>
            </a:extLst>
          </p:cNvPr>
          <p:cNvSpPr>
            <a:spLocks noGrp="1"/>
          </p:cNvSpPr>
          <p:nvPr>
            <p:ph type="dt" sz="half" idx="10"/>
          </p:nvPr>
        </p:nvSpPr>
        <p:spPr/>
        <p:txBody>
          <a:bodyPr/>
          <a:lstStyle/>
          <a:p>
            <a:fld id="{4F720D62-4E3F-194A-99F9-9E185F254678}" type="datetime1">
              <a:rPr lang="en-US" smtClean="0"/>
              <a:t>3/18/20</a:t>
            </a:fld>
            <a:endParaRPr lang="en-US"/>
          </a:p>
        </p:txBody>
      </p:sp>
      <p:sp>
        <p:nvSpPr>
          <p:cNvPr id="8" name="Footer Placeholder 7">
            <a:extLst>
              <a:ext uri="{FF2B5EF4-FFF2-40B4-BE49-F238E27FC236}">
                <a16:creationId xmlns:a16="http://schemas.microsoft.com/office/drawing/2014/main" id="{3CA88A11-F880-1C46-B3FA-AB18442802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236AB2-0B41-B444-BCDF-61BEEB6A5A9D}"/>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20473188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37D14-FE26-B74A-92A6-C1CC052470A5}"/>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0DF141C4-E177-4846-98F9-1C5C72E9E92B}"/>
              </a:ext>
            </a:extLst>
          </p:cNvPr>
          <p:cNvSpPr>
            <a:spLocks noGrp="1"/>
          </p:cNvSpPr>
          <p:nvPr>
            <p:ph type="dt" sz="half" idx="10"/>
          </p:nvPr>
        </p:nvSpPr>
        <p:spPr/>
        <p:txBody>
          <a:bodyPr/>
          <a:lstStyle/>
          <a:p>
            <a:fld id="{615A059C-585F-874B-B61C-94BBA70B810E}" type="datetime1">
              <a:rPr lang="en-US" smtClean="0"/>
              <a:t>3/18/20</a:t>
            </a:fld>
            <a:endParaRPr lang="en-US"/>
          </a:p>
        </p:txBody>
      </p:sp>
      <p:sp>
        <p:nvSpPr>
          <p:cNvPr id="4" name="Footer Placeholder 3">
            <a:extLst>
              <a:ext uri="{FF2B5EF4-FFF2-40B4-BE49-F238E27FC236}">
                <a16:creationId xmlns:a16="http://schemas.microsoft.com/office/drawing/2014/main" id="{4A6F0BB6-CBEF-BA42-95D3-1BDC3DDFD285}"/>
              </a:ext>
            </a:extLst>
          </p:cNvPr>
          <p:cNvSpPr>
            <a:spLocks noGrp="1"/>
          </p:cNvSpPr>
          <p:nvPr>
            <p:ph type="ftr" sz="quarter" idx="11"/>
          </p:nvPr>
        </p:nvSpPr>
        <p:spPr>
          <a:xfrm>
            <a:off x="0" y="6492875"/>
            <a:ext cx="5867400" cy="365125"/>
          </a:xfrm>
        </p:spPr>
        <p:txBody>
          <a:bodyPr/>
          <a:lstStyle>
            <a:lvl1pPr>
              <a:defRPr sz="1400"/>
            </a:lvl1pPr>
          </a:lstStyle>
          <a:p>
            <a:endParaRPr lang="en-US" dirty="0"/>
          </a:p>
        </p:txBody>
      </p:sp>
      <p:sp>
        <p:nvSpPr>
          <p:cNvPr id="5" name="Slide Number Placeholder 4">
            <a:extLst>
              <a:ext uri="{FF2B5EF4-FFF2-40B4-BE49-F238E27FC236}">
                <a16:creationId xmlns:a16="http://schemas.microsoft.com/office/drawing/2014/main" id="{EA81F074-755B-EA45-85D8-E9765B3F8878}"/>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34255136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8C838E-48D3-4B4E-92B4-D43C03204BE2}"/>
              </a:ext>
            </a:extLst>
          </p:cNvPr>
          <p:cNvSpPr>
            <a:spLocks noGrp="1"/>
          </p:cNvSpPr>
          <p:nvPr>
            <p:ph type="dt" sz="half" idx="10"/>
          </p:nvPr>
        </p:nvSpPr>
        <p:spPr/>
        <p:txBody>
          <a:bodyPr/>
          <a:lstStyle/>
          <a:p>
            <a:fld id="{905FA865-77C8-4E4D-A500-DBB77C8E0217}" type="datetime1">
              <a:rPr lang="en-US" smtClean="0"/>
              <a:t>3/18/20</a:t>
            </a:fld>
            <a:endParaRPr lang="en-US"/>
          </a:p>
        </p:txBody>
      </p:sp>
      <p:sp>
        <p:nvSpPr>
          <p:cNvPr id="3" name="Footer Placeholder 2">
            <a:extLst>
              <a:ext uri="{FF2B5EF4-FFF2-40B4-BE49-F238E27FC236}">
                <a16:creationId xmlns:a16="http://schemas.microsoft.com/office/drawing/2014/main" id="{D26094B1-44F3-3E46-8C9C-B9087254A1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05EA4C-259F-EB4E-8D79-6135421D83B1}"/>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36725940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ACF-FD26-0449-9C92-EDBC24A6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28248A-D22D-7B44-B430-5075A26ED1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A6049AA-3C6C-C246-BA1A-ACE91F6DB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0AC19D-FC92-EF4E-80F8-25817A0DD4C6}"/>
              </a:ext>
            </a:extLst>
          </p:cNvPr>
          <p:cNvSpPr>
            <a:spLocks noGrp="1"/>
          </p:cNvSpPr>
          <p:nvPr>
            <p:ph type="dt" sz="half" idx="10"/>
          </p:nvPr>
        </p:nvSpPr>
        <p:spPr/>
        <p:txBody>
          <a:bodyPr/>
          <a:lstStyle/>
          <a:p>
            <a:fld id="{F4F2211F-D6EF-1840-9301-AEC9607E401E}" type="datetime1">
              <a:rPr lang="en-US" smtClean="0"/>
              <a:t>3/18/20</a:t>
            </a:fld>
            <a:endParaRPr lang="en-US"/>
          </a:p>
        </p:txBody>
      </p:sp>
      <p:sp>
        <p:nvSpPr>
          <p:cNvPr id="6" name="Footer Placeholder 5">
            <a:extLst>
              <a:ext uri="{FF2B5EF4-FFF2-40B4-BE49-F238E27FC236}">
                <a16:creationId xmlns:a16="http://schemas.microsoft.com/office/drawing/2014/main" id="{9A8AE19F-670E-274A-9090-21833C9E23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023FA5-8250-6C4B-A36D-C38D4BB89884}"/>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3598357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7618-4EC4-1E49-AFA2-DA44258C3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7CE002-3892-C44E-A165-184D6ACA66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A1FC21-0976-F84F-A0FB-79E26BF21E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CA6153-07AE-C948-AAA8-286BEC0C4D03}"/>
              </a:ext>
            </a:extLst>
          </p:cNvPr>
          <p:cNvSpPr>
            <a:spLocks noGrp="1"/>
          </p:cNvSpPr>
          <p:nvPr>
            <p:ph type="dt" sz="half" idx="10"/>
          </p:nvPr>
        </p:nvSpPr>
        <p:spPr/>
        <p:txBody>
          <a:bodyPr/>
          <a:lstStyle/>
          <a:p>
            <a:fld id="{5BA6F6FF-8C23-FF47-9D9C-08E438F9B43D}" type="datetime1">
              <a:rPr lang="en-US" smtClean="0"/>
              <a:t>3/18/20</a:t>
            </a:fld>
            <a:endParaRPr lang="en-US"/>
          </a:p>
        </p:txBody>
      </p:sp>
      <p:sp>
        <p:nvSpPr>
          <p:cNvPr id="6" name="Footer Placeholder 5">
            <a:extLst>
              <a:ext uri="{FF2B5EF4-FFF2-40B4-BE49-F238E27FC236}">
                <a16:creationId xmlns:a16="http://schemas.microsoft.com/office/drawing/2014/main" id="{4ED1EC37-5B96-6444-8766-8A75FE7D61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151C2A-AD2C-E046-B5A5-14DB9E2BE4D3}"/>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19794773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D68F-4C41-4B48-98EA-B96B38F37F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DA7C89-AB6F-9D47-A01E-E554EB1BFC7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A53BB6-A637-5E43-AF69-E06B8660255A}"/>
              </a:ext>
            </a:extLst>
          </p:cNvPr>
          <p:cNvSpPr>
            <a:spLocks noGrp="1"/>
          </p:cNvSpPr>
          <p:nvPr>
            <p:ph type="dt" sz="half" idx="10"/>
          </p:nvPr>
        </p:nvSpPr>
        <p:spPr/>
        <p:txBody>
          <a:bodyPr/>
          <a:lstStyle/>
          <a:p>
            <a:fld id="{BEFF74B7-B020-AC43-90FE-4F7CFAF94661}" type="datetime1">
              <a:rPr lang="en-US" smtClean="0"/>
              <a:t>3/18/20</a:t>
            </a:fld>
            <a:endParaRPr lang="en-US"/>
          </a:p>
        </p:txBody>
      </p:sp>
      <p:sp>
        <p:nvSpPr>
          <p:cNvPr id="5" name="Footer Placeholder 4">
            <a:extLst>
              <a:ext uri="{FF2B5EF4-FFF2-40B4-BE49-F238E27FC236}">
                <a16:creationId xmlns:a16="http://schemas.microsoft.com/office/drawing/2014/main" id="{B5A14AA8-607E-5C4B-9FE7-80A5187F1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8C676-E127-DE43-A9D6-381E4F0174B8}"/>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1902476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EA994B-5063-7A47-956E-89AAE0D851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A3CDA8-D55C-3F48-842D-138B879E892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7D530-C30E-E846-AD4B-500EC3A62E5E}"/>
              </a:ext>
            </a:extLst>
          </p:cNvPr>
          <p:cNvSpPr>
            <a:spLocks noGrp="1"/>
          </p:cNvSpPr>
          <p:nvPr>
            <p:ph type="dt" sz="half" idx="10"/>
          </p:nvPr>
        </p:nvSpPr>
        <p:spPr/>
        <p:txBody>
          <a:bodyPr/>
          <a:lstStyle/>
          <a:p>
            <a:fld id="{90A7B096-8E95-0045-987A-AAED90D8CAA3}" type="datetime1">
              <a:rPr lang="en-US" smtClean="0"/>
              <a:t>3/18/20</a:t>
            </a:fld>
            <a:endParaRPr lang="en-US"/>
          </a:p>
        </p:txBody>
      </p:sp>
      <p:sp>
        <p:nvSpPr>
          <p:cNvPr id="5" name="Footer Placeholder 4">
            <a:extLst>
              <a:ext uri="{FF2B5EF4-FFF2-40B4-BE49-F238E27FC236}">
                <a16:creationId xmlns:a16="http://schemas.microsoft.com/office/drawing/2014/main" id="{D4509FEA-5DBF-5E4A-B1B9-5F82A97D0D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D81F67-700F-8B4B-8F4E-0BF843485875}"/>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28728840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0" y="6492875"/>
            <a:ext cx="7543800" cy="365125"/>
          </a:xfrm>
        </p:spPr>
        <p:txBody>
          <a:bodyPr/>
          <a:lstStyle>
            <a:lvl1pPr algn="l">
              <a:defRPr>
                <a:latin typeface="+mn-lt"/>
              </a:defRPr>
            </a:lvl1p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8" name="Content Placeholder 7"/>
          <p:cNvSpPr>
            <a:spLocks noGrp="1"/>
          </p:cNvSpPr>
          <p:nvPr>
            <p:ph sz="quarter" idx="12"/>
          </p:nvPr>
        </p:nvSpPr>
        <p:spPr>
          <a:xfrm>
            <a:off x="609600" y="1137922"/>
            <a:ext cx="10972800" cy="4966208"/>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36817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37D14-FE26-B74A-92A6-C1CC052470A5}"/>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DF141C4-E177-4846-98F9-1C5C72E9E92B}"/>
              </a:ext>
            </a:extLst>
          </p:cNvPr>
          <p:cNvSpPr>
            <a:spLocks noGrp="1"/>
          </p:cNvSpPr>
          <p:nvPr>
            <p:ph type="dt" sz="half" idx="10"/>
          </p:nvPr>
        </p:nvSpPr>
        <p:spPr/>
        <p:txBody>
          <a:bodyPr/>
          <a:lstStyle/>
          <a:p>
            <a:fld id="{615A059C-585F-874B-B61C-94BBA70B810E}" type="datetime1">
              <a:rPr lang="en-US" smtClean="0"/>
              <a:t>3/18/20</a:t>
            </a:fld>
            <a:endParaRPr lang="en-US"/>
          </a:p>
        </p:txBody>
      </p:sp>
      <p:sp>
        <p:nvSpPr>
          <p:cNvPr id="4" name="Footer Placeholder 3">
            <a:extLst>
              <a:ext uri="{FF2B5EF4-FFF2-40B4-BE49-F238E27FC236}">
                <a16:creationId xmlns:a16="http://schemas.microsoft.com/office/drawing/2014/main" id="{4A6F0BB6-CBEF-BA42-95D3-1BDC3DDFD285}"/>
              </a:ext>
            </a:extLst>
          </p:cNvPr>
          <p:cNvSpPr>
            <a:spLocks noGrp="1"/>
          </p:cNvSpPr>
          <p:nvPr>
            <p:ph type="ftr" sz="quarter" idx="11"/>
          </p:nvPr>
        </p:nvSpPr>
        <p:spPr>
          <a:xfrm>
            <a:off x="0" y="6492875"/>
            <a:ext cx="5867400" cy="365125"/>
          </a:xfrm>
        </p:spPr>
        <p:txBody>
          <a:bodyPr/>
          <a:lstStyle>
            <a:lvl1pPr>
              <a:defRPr sz="1400"/>
            </a:lvl1pPr>
          </a:lstStyle>
          <a:p>
            <a:endParaRPr lang="en-US" dirty="0"/>
          </a:p>
        </p:txBody>
      </p:sp>
      <p:sp>
        <p:nvSpPr>
          <p:cNvPr id="5" name="Slide Number Placeholder 4">
            <a:extLst>
              <a:ext uri="{FF2B5EF4-FFF2-40B4-BE49-F238E27FC236}">
                <a16:creationId xmlns:a16="http://schemas.microsoft.com/office/drawing/2014/main" id="{EA81F074-755B-EA45-85D8-E9765B3F8878}"/>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1644265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0" y="6492875"/>
            <a:ext cx="7813964" cy="365125"/>
          </a:xfrm>
        </p:spPr>
        <p:txBody>
          <a:bodyPr/>
          <a:lstStyle/>
          <a:p>
            <a:endParaRPr lang="en-US"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8107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8C838E-48D3-4B4E-92B4-D43C03204BE2}"/>
              </a:ext>
            </a:extLst>
          </p:cNvPr>
          <p:cNvSpPr>
            <a:spLocks noGrp="1"/>
          </p:cNvSpPr>
          <p:nvPr>
            <p:ph type="dt" sz="half" idx="10"/>
          </p:nvPr>
        </p:nvSpPr>
        <p:spPr/>
        <p:txBody>
          <a:bodyPr/>
          <a:lstStyle/>
          <a:p>
            <a:fld id="{905FA865-77C8-4E4D-A500-DBB77C8E0217}" type="datetime1">
              <a:rPr lang="en-US" smtClean="0"/>
              <a:t>3/18/20</a:t>
            </a:fld>
            <a:endParaRPr lang="en-US"/>
          </a:p>
        </p:txBody>
      </p:sp>
      <p:sp>
        <p:nvSpPr>
          <p:cNvPr id="3" name="Footer Placeholder 2">
            <a:extLst>
              <a:ext uri="{FF2B5EF4-FFF2-40B4-BE49-F238E27FC236}">
                <a16:creationId xmlns:a16="http://schemas.microsoft.com/office/drawing/2014/main" id="{D26094B1-44F3-3E46-8C9C-B9087254A1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05EA4C-259F-EB4E-8D79-6135421D83B1}"/>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4137451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ACF-FD26-0449-9C92-EDBC24A6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28248A-D22D-7B44-B430-5075A26ED1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A6049AA-3C6C-C246-BA1A-ACE91F6DB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0AC19D-FC92-EF4E-80F8-25817A0DD4C6}"/>
              </a:ext>
            </a:extLst>
          </p:cNvPr>
          <p:cNvSpPr>
            <a:spLocks noGrp="1"/>
          </p:cNvSpPr>
          <p:nvPr>
            <p:ph type="dt" sz="half" idx="10"/>
          </p:nvPr>
        </p:nvSpPr>
        <p:spPr/>
        <p:txBody>
          <a:bodyPr/>
          <a:lstStyle/>
          <a:p>
            <a:fld id="{F4F2211F-D6EF-1840-9301-AEC9607E401E}" type="datetime1">
              <a:rPr lang="en-US" smtClean="0"/>
              <a:t>3/18/20</a:t>
            </a:fld>
            <a:endParaRPr lang="en-US"/>
          </a:p>
        </p:txBody>
      </p:sp>
      <p:sp>
        <p:nvSpPr>
          <p:cNvPr id="6" name="Footer Placeholder 5">
            <a:extLst>
              <a:ext uri="{FF2B5EF4-FFF2-40B4-BE49-F238E27FC236}">
                <a16:creationId xmlns:a16="http://schemas.microsoft.com/office/drawing/2014/main" id="{9A8AE19F-670E-274A-9090-21833C9E23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023FA5-8250-6C4B-A36D-C38D4BB89884}"/>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444909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7618-4EC4-1E49-AFA2-DA44258C3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7CE002-3892-C44E-A165-184D6ACA66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6A1FC21-0976-F84F-A0FB-79E26BF21E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A6153-07AE-C948-AAA8-286BEC0C4D03}"/>
              </a:ext>
            </a:extLst>
          </p:cNvPr>
          <p:cNvSpPr>
            <a:spLocks noGrp="1"/>
          </p:cNvSpPr>
          <p:nvPr>
            <p:ph type="dt" sz="half" idx="10"/>
          </p:nvPr>
        </p:nvSpPr>
        <p:spPr/>
        <p:txBody>
          <a:bodyPr/>
          <a:lstStyle/>
          <a:p>
            <a:fld id="{5BA6F6FF-8C23-FF47-9D9C-08E438F9B43D}" type="datetime1">
              <a:rPr lang="en-US" smtClean="0"/>
              <a:t>3/18/20</a:t>
            </a:fld>
            <a:endParaRPr lang="en-US"/>
          </a:p>
        </p:txBody>
      </p:sp>
      <p:sp>
        <p:nvSpPr>
          <p:cNvPr id="6" name="Footer Placeholder 5">
            <a:extLst>
              <a:ext uri="{FF2B5EF4-FFF2-40B4-BE49-F238E27FC236}">
                <a16:creationId xmlns:a16="http://schemas.microsoft.com/office/drawing/2014/main" id="{4ED1EC37-5B96-6444-8766-8A75FE7D61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151C2A-AD2C-E046-B5A5-14DB9E2BE4D3}"/>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4061467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311EB1-1F75-444F-B78C-7785DBF48B3C}"/>
              </a:ext>
            </a:extLst>
          </p:cNvPr>
          <p:cNvSpPr>
            <a:spLocks noGrp="1"/>
          </p:cNvSpPr>
          <p:nvPr>
            <p:ph type="title"/>
          </p:nvPr>
        </p:nvSpPr>
        <p:spPr>
          <a:xfrm>
            <a:off x="370115" y="256269"/>
            <a:ext cx="11451771" cy="8214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5924D9B-6884-3142-B097-03D1B1C92574}"/>
              </a:ext>
            </a:extLst>
          </p:cNvPr>
          <p:cNvSpPr>
            <a:spLocks noGrp="1"/>
          </p:cNvSpPr>
          <p:nvPr>
            <p:ph type="body" idx="1"/>
          </p:nvPr>
        </p:nvSpPr>
        <p:spPr>
          <a:xfrm>
            <a:off x="377241" y="1340863"/>
            <a:ext cx="11444645" cy="49033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79C1BD7-4647-514F-96FD-1C913EC0F220}"/>
              </a:ext>
            </a:extLst>
          </p:cNvPr>
          <p:cNvSpPr>
            <a:spLocks noGrp="1"/>
          </p:cNvSpPr>
          <p:nvPr>
            <p:ph type="dt" sz="half" idx="2"/>
          </p:nvPr>
        </p:nvSpPr>
        <p:spPr>
          <a:xfrm>
            <a:off x="5867400" y="64928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4402C1-0945-2143-AA6D-9DE5475F9BE7}" type="datetime1">
              <a:rPr lang="en-US" smtClean="0"/>
              <a:t>3/18/20</a:t>
            </a:fld>
            <a:endParaRPr lang="en-US"/>
          </a:p>
        </p:txBody>
      </p:sp>
      <p:sp>
        <p:nvSpPr>
          <p:cNvPr id="5" name="Footer Placeholder 4">
            <a:extLst>
              <a:ext uri="{FF2B5EF4-FFF2-40B4-BE49-F238E27FC236}">
                <a16:creationId xmlns:a16="http://schemas.microsoft.com/office/drawing/2014/main" id="{7F0D2636-3E2D-4F40-AC47-2026FA4D8834}"/>
              </a:ext>
            </a:extLst>
          </p:cNvPr>
          <p:cNvSpPr>
            <a:spLocks noGrp="1"/>
          </p:cNvSpPr>
          <p:nvPr>
            <p:ph type="ftr" sz="quarter" idx="3"/>
          </p:nvPr>
        </p:nvSpPr>
        <p:spPr>
          <a:xfrm>
            <a:off x="0" y="6492875"/>
            <a:ext cx="5867400" cy="365125"/>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DF3A884-9119-0046-9C6A-8CC0D785DABE}"/>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BE74B-4153-7E46-BC78-30ABC30831B0}" type="slidenum">
              <a:rPr lang="en-US" smtClean="0"/>
              <a:t>‹#›</a:t>
            </a:fld>
            <a:endParaRPr lang="en-US"/>
          </a:p>
        </p:txBody>
      </p:sp>
    </p:spTree>
    <p:extLst>
      <p:ext uri="{BB962C8B-B14F-4D97-AF65-F5344CB8AC3E}">
        <p14:creationId xmlns:p14="http://schemas.microsoft.com/office/powerpoint/2010/main" val="4137640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3/18/20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extLst>
      <p:ext uri="{BB962C8B-B14F-4D97-AF65-F5344CB8AC3E}">
        <p14:creationId xmlns:p14="http://schemas.microsoft.com/office/powerpoint/2010/main" val="35924630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1026"/>
          <p:cNvSpPr>
            <a:spLocks noGrp="1" noChangeArrowheads="1"/>
          </p:cNvSpPr>
          <p:nvPr>
            <p:ph type="title"/>
          </p:nvPr>
        </p:nvSpPr>
        <p:spPr bwMode="auto">
          <a:xfrm>
            <a:off x="914400" y="76200"/>
            <a:ext cx="103632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5331" name="Rectangle 1027"/>
          <p:cNvSpPr>
            <a:spLocks noGrp="1" noChangeArrowheads="1"/>
          </p:cNvSpPr>
          <p:nvPr>
            <p:ph type="body" idx="1"/>
          </p:nvPr>
        </p:nvSpPr>
        <p:spPr bwMode="auto">
          <a:xfrm>
            <a:off x="914400" y="914400"/>
            <a:ext cx="103632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5332"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355333"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355334"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73FA0520-B9BF-49B5-A21F-A8BDEF7DFEA6}" type="slidenum">
              <a:rPr lang="en-US" smtClean="0">
                <a:solidFill>
                  <a:srgbClr val="000000"/>
                </a:solidFill>
                <a:latin typeface="Times New Roman" pitchFamily="18" charset="0"/>
              </a:rPr>
              <a:pPr eaLnBrk="0" fontAlgn="base" hangingPunct="0">
                <a:spcBef>
                  <a:spcPct val="0"/>
                </a:spcBef>
                <a:spcAft>
                  <a:spcPct val="0"/>
                </a:spcAft>
              </a:pPr>
              <a:t>‹#›</a:t>
            </a:fld>
            <a:endParaRPr lang="en-US">
              <a:solidFill>
                <a:srgbClr val="000000"/>
              </a:solidFill>
              <a:latin typeface="Times New Roman" pitchFamily="18" charset="0"/>
            </a:endParaRPr>
          </a:p>
        </p:txBody>
      </p:sp>
      <p:sp>
        <p:nvSpPr>
          <p:cNvPr id="355335" name="Line 1031"/>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Tree>
    <p:extLst>
      <p:ext uri="{BB962C8B-B14F-4D97-AF65-F5344CB8AC3E}">
        <p14:creationId xmlns:p14="http://schemas.microsoft.com/office/powerpoint/2010/main" val="213380856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608709" y="91531"/>
            <a:ext cx="10973097" cy="15080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65024" tIns="65024" rIns="65024" bIns="65024" numCol="1" anchor="ctr" anchorCtr="0" compatLnSpc="1">
            <a:prstTxWarp prst="textNoShape">
              <a:avLst/>
            </a:prstTxWarp>
          </a:bodyPr>
          <a:lstStyle/>
          <a:p>
            <a:pPr lvl="0"/>
            <a:r>
              <a:rPr lang="en-US">
                <a:sym typeface="Calibri" charset="0"/>
              </a:rPr>
              <a:t>Click to edit Master title style</a:t>
            </a:r>
          </a:p>
        </p:txBody>
      </p:sp>
      <p:sp>
        <p:nvSpPr>
          <p:cNvPr id="1026" name="Rectangle 2"/>
          <p:cNvSpPr>
            <a:spLocks noGrp="1"/>
          </p:cNvSpPr>
          <p:nvPr>
            <p:ph type="body" idx="1"/>
          </p:nvPr>
        </p:nvSpPr>
        <p:spPr bwMode="auto">
          <a:xfrm>
            <a:off x="608709" y="1599531"/>
            <a:ext cx="10973097" cy="52573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65024" tIns="65024" rIns="65024" bIns="65024"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1027" name="Rectangle 3"/>
          <p:cNvSpPr>
            <a:spLocks noGrp="1"/>
          </p:cNvSpPr>
          <p:nvPr>
            <p:ph type="sldNum" sz="quarter" idx="2"/>
          </p:nvPr>
        </p:nvSpPr>
        <p:spPr bwMode="auto">
          <a:xfrm>
            <a:off x="8736212" y="6408169"/>
            <a:ext cx="2845593" cy="2611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65024" tIns="65024" rIns="65024" bIns="65024" numCol="1" anchor="ctr" anchorCtr="0" compatLnSpc="1">
            <a:prstTxWarp prst="textNoShape">
              <a:avLst/>
            </a:prstTxWarp>
          </a:bodyPr>
          <a:lstStyle>
            <a:lvl1pPr algn="r" defTabSz="642915">
              <a:defRPr sz="1125">
                <a:solidFill>
                  <a:srgbClr val="888888"/>
                </a:solidFill>
                <a:latin typeface="Calibri" panose="020F0502020204030204" pitchFamily="34" charset="0"/>
                <a:sym typeface="Calibri" panose="020F0502020204030204" pitchFamily="34" charset="0"/>
              </a:defRPr>
            </a:lvl1pPr>
          </a:lstStyle>
          <a:p>
            <a:fld id="{177AF989-BE71-46FE-9118-EF312929C1CC}" type="slidenum">
              <a:rPr lang="en-US" altLang="en-US"/>
              <a:pPr/>
              <a:t>‹#›</a:t>
            </a:fld>
            <a:endParaRPr lang="en-US" altLang="en-US"/>
          </a:p>
        </p:txBody>
      </p:sp>
    </p:spTree>
    <p:extLst>
      <p:ext uri="{BB962C8B-B14F-4D97-AF65-F5344CB8AC3E}">
        <p14:creationId xmlns:p14="http://schemas.microsoft.com/office/powerpoint/2010/main" val="314664111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4359">
          <a:solidFill>
            <a:srgbClr val="000000"/>
          </a:solidFill>
          <a:latin typeface="+mj-lt"/>
          <a:ea typeface="MS PGothic" panose="020B0600070205080204" pitchFamily="34" charset="-128"/>
          <a:cs typeface="+mj-cs"/>
          <a:sym typeface="Calibri" panose="020F0502020204030204" pitchFamily="34" charset="0"/>
        </a:defRPr>
      </a:lvl1pPr>
      <a:lvl2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2pPr>
      <a:lvl3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3pPr>
      <a:lvl4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4pPr>
      <a:lvl5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5pPr>
      <a:lvl6pPr marL="321457"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6pPr>
      <a:lvl7pPr marL="642915"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7pPr>
      <a:lvl8pPr marL="964372"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8pPr>
      <a:lvl9pPr marL="1285829"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9pPr>
    </p:titleStyle>
    <p:bodyStyle>
      <a:lvl1pPr marL="331503" indent="-331503"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MS PGothic" panose="020B0600070205080204" pitchFamily="34" charset="-128"/>
          <a:cs typeface="+mn-cs"/>
          <a:sym typeface="Calibri" panose="020F0502020204030204" pitchFamily="34" charset="0"/>
        </a:defRPr>
      </a:lvl1pPr>
      <a:lvl2pPr marL="636218" indent="-314760"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Calibri" charset="0"/>
          <a:cs typeface="+mn-cs"/>
          <a:sym typeface="Calibri" panose="020F0502020204030204" pitchFamily="34" charset="0"/>
        </a:defRPr>
      </a:lvl2pPr>
      <a:lvl3pPr marL="937584" indent="-294669"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Calibri" charset="0"/>
          <a:cs typeface="+mn-cs"/>
          <a:sym typeface="Calibri" panose="020F0502020204030204" pitchFamily="34" charset="0"/>
        </a:defRPr>
      </a:lvl3pPr>
      <a:lvl4pPr marL="1317082" indent="-352710"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Calibri" charset="0"/>
          <a:cs typeface="+mn-cs"/>
          <a:sym typeface="Calibri" panose="020F0502020204030204" pitchFamily="34" charset="0"/>
        </a:defRPr>
      </a:lvl4pPr>
      <a:lvl5pPr marL="1638539" indent="-352710"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Calibri" charset="0"/>
          <a:cs typeface="+mn-cs"/>
          <a:sym typeface="Calibri" panose="020F0502020204030204" pitchFamily="34" charset="0"/>
        </a:defRPr>
      </a:lvl5pPr>
      <a:lvl6pPr marL="1959997" indent="-352710" algn="l" rtl="0" fontAlgn="base" hangingPunct="0">
        <a:spcBef>
          <a:spcPts val="492"/>
        </a:spcBef>
        <a:spcAft>
          <a:spcPct val="0"/>
        </a:spcAft>
        <a:buSzPct val="100000"/>
        <a:buFont typeface="Arial" charset="0"/>
        <a:buChar char="»"/>
        <a:defRPr sz="3094">
          <a:solidFill>
            <a:srgbClr val="000000"/>
          </a:solidFill>
          <a:latin typeface="+mn-lt"/>
          <a:ea typeface="Calibri" charset="0"/>
          <a:cs typeface="+mn-cs"/>
          <a:sym typeface="Calibri" charset="0"/>
        </a:defRPr>
      </a:lvl6pPr>
      <a:lvl7pPr marL="2281454" indent="-352710" algn="l" rtl="0" fontAlgn="base" hangingPunct="0">
        <a:spcBef>
          <a:spcPts val="492"/>
        </a:spcBef>
        <a:spcAft>
          <a:spcPct val="0"/>
        </a:spcAft>
        <a:buSzPct val="100000"/>
        <a:buFont typeface="Arial" charset="0"/>
        <a:buChar char="»"/>
        <a:defRPr sz="3094">
          <a:solidFill>
            <a:srgbClr val="000000"/>
          </a:solidFill>
          <a:latin typeface="+mn-lt"/>
          <a:ea typeface="Calibri" charset="0"/>
          <a:cs typeface="+mn-cs"/>
          <a:sym typeface="Calibri" charset="0"/>
        </a:defRPr>
      </a:lvl7pPr>
      <a:lvl8pPr marL="2602911" indent="-352710" algn="l" rtl="0" fontAlgn="base" hangingPunct="0">
        <a:spcBef>
          <a:spcPts val="492"/>
        </a:spcBef>
        <a:spcAft>
          <a:spcPct val="0"/>
        </a:spcAft>
        <a:buSzPct val="100000"/>
        <a:buFont typeface="Arial" charset="0"/>
        <a:buChar char="»"/>
        <a:defRPr sz="3094">
          <a:solidFill>
            <a:srgbClr val="000000"/>
          </a:solidFill>
          <a:latin typeface="+mn-lt"/>
          <a:ea typeface="Calibri" charset="0"/>
          <a:cs typeface="+mn-cs"/>
          <a:sym typeface="Calibri" charset="0"/>
        </a:defRPr>
      </a:lvl8pPr>
      <a:lvl9pPr marL="2924369" indent="-352710" algn="l" rtl="0" fontAlgn="base" hangingPunct="0">
        <a:spcBef>
          <a:spcPts val="492"/>
        </a:spcBef>
        <a:spcAft>
          <a:spcPct val="0"/>
        </a:spcAft>
        <a:buSzPct val="100000"/>
        <a:buFont typeface="Arial" charset="0"/>
        <a:buChar char="»"/>
        <a:defRPr sz="3094">
          <a:solidFill>
            <a:srgbClr val="000000"/>
          </a:solidFill>
          <a:latin typeface="+mn-lt"/>
          <a:ea typeface="Calibri" charset="0"/>
          <a:cs typeface="+mn-cs"/>
          <a:sym typeface="Calibri"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311EB1-1F75-444F-B78C-7785DBF48B3C}"/>
              </a:ext>
            </a:extLst>
          </p:cNvPr>
          <p:cNvSpPr>
            <a:spLocks noGrp="1"/>
          </p:cNvSpPr>
          <p:nvPr>
            <p:ph type="title"/>
          </p:nvPr>
        </p:nvSpPr>
        <p:spPr>
          <a:xfrm>
            <a:off x="370115" y="256269"/>
            <a:ext cx="11451771" cy="82141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5924D9B-6884-3142-B097-03D1B1C92574}"/>
              </a:ext>
            </a:extLst>
          </p:cNvPr>
          <p:cNvSpPr>
            <a:spLocks noGrp="1"/>
          </p:cNvSpPr>
          <p:nvPr>
            <p:ph type="body" idx="1"/>
          </p:nvPr>
        </p:nvSpPr>
        <p:spPr>
          <a:xfrm>
            <a:off x="377241" y="1340863"/>
            <a:ext cx="11444645" cy="490333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79C1BD7-4647-514F-96FD-1C913EC0F220}"/>
              </a:ext>
            </a:extLst>
          </p:cNvPr>
          <p:cNvSpPr>
            <a:spLocks noGrp="1"/>
          </p:cNvSpPr>
          <p:nvPr>
            <p:ph type="dt" sz="half" idx="2"/>
          </p:nvPr>
        </p:nvSpPr>
        <p:spPr>
          <a:xfrm>
            <a:off x="5867400" y="64928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4402C1-0945-2143-AA6D-9DE5475F9BE7}" type="datetime1">
              <a:rPr lang="en-US" smtClean="0"/>
              <a:t>3/18/20</a:t>
            </a:fld>
            <a:endParaRPr lang="en-US"/>
          </a:p>
        </p:txBody>
      </p:sp>
      <p:sp>
        <p:nvSpPr>
          <p:cNvPr id="5" name="Footer Placeholder 4">
            <a:extLst>
              <a:ext uri="{FF2B5EF4-FFF2-40B4-BE49-F238E27FC236}">
                <a16:creationId xmlns:a16="http://schemas.microsoft.com/office/drawing/2014/main" id="{7F0D2636-3E2D-4F40-AC47-2026FA4D8834}"/>
              </a:ext>
            </a:extLst>
          </p:cNvPr>
          <p:cNvSpPr>
            <a:spLocks noGrp="1"/>
          </p:cNvSpPr>
          <p:nvPr>
            <p:ph type="ftr" sz="quarter" idx="3"/>
          </p:nvPr>
        </p:nvSpPr>
        <p:spPr>
          <a:xfrm>
            <a:off x="0" y="6492875"/>
            <a:ext cx="5867400" cy="365125"/>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DF3A884-9119-0046-9C6A-8CC0D785DABE}"/>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BE74B-4153-7E46-BC78-30ABC30831B0}" type="slidenum">
              <a:rPr lang="en-US" smtClean="0"/>
              <a:t>‹#›</a:t>
            </a:fld>
            <a:endParaRPr lang="en-US"/>
          </a:p>
        </p:txBody>
      </p:sp>
    </p:spTree>
    <p:extLst>
      <p:ext uri="{BB962C8B-B14F-4D97-AF65-F5344CB8AC3E}">
        <p14:creationId xmlns:p14="http://schemas.microsoft.com/office/powerpoint/2010/main" val="192068656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image" Target="../media/image5.emf"/><Relationship Id="rId5" Type="http://schemas.microsoft.com/office/2007/relationships/hdphoto" Target="../media/hdphoto1.wdp"/><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3.jpeg"/><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3.jpeg"/><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6.xml"/><Relationship Id="rId1" Type="http://schemas.openxmlformats.org/officeDocument/2006/relationships/tags" Target="../tags/tag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sandlotscience.com/Contrast/Checker_Board_2.htm" TargetMode="External"/><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hyperlink" Target="http://cchen156.web.engr.illinois.edu/SID.html" TargetMode="External"/><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hyperlink" Target="http://www.cs.brown.edu/exploratories/freeSoftware/repository/edu/brown/cs/exploratories/applets/spectrum/metamers_guide.html" TargetMode="External"/><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6.xml"/><Relationship Id="rId6" Type="http://schemas.openxmlformats.org/officeDocument/2006/relationships/hyperlink" Target="http://www.chemistryland.com/CHM107Lab/Exp7/Spectroscope/Spectroscope.html" TargetMode="External"/><Relationship Id="rId5" Type="http://schemas.openxmlformats.org/officeDocument/2006/relationships/image" Target="../media/image36.jpeg"/><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3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47.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49.emf"/><Relationship Id="rId4" Type="http://schemas.openxmlformats.org/officeDocument/2006/relationships/image" Target="../media/image48.emf"/></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52.emf"/><Relationship Id="rId5" Type="http://schemas.openxmlformats.org/officeDocument/2006/relationships/image" Target="../media/image49.emf"/><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3.jpeg"/><Relationship Id="rId7" Type="http://schemas.openxmlformats.org/officeDocument/2006/relationships/image" Target="../media/image55.emf"/><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54.emf"/><Relationship Id="rId5" Type="http://schemas.openxmlformats.org/officeDocument/2006/relationships/image" Target="../media/image49.emf"/><Relationship Id="rId4" Type="http://schemas.openxmlformats.org/officeDocument/2006/relationships/image" Target="../media/image51.png"/><Relationship Id="rId9" Type="http://schemas.openxmlformats.org/officeDocument/2006/relationships/image" Target="../media/image52.emf"/></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8.png"/><Relationship Id="rId1" Type="http://schemas.openxmlformats.org/officeDocument/2006/relationships/slideLayout" Target="../slideLayouts/slideLayout37.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7.xml"/><Relationship Id="rId5" Type="http://schemas.openxmlformats.org/officeDocument/2006/relationships/image" Target="../media/image61.png"/><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26.xml"/><Relationship Id="rId4" Type="http://schemas.openxmlformats.org/officeDocument/2006/relationships/image" Target="../media/image63.w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BD0A5-7EB8-0144-B55B-DC76F7B5DDBF}"/>
              </a:ext>
            </a:extLst>
          </p:cNvPr>
          <p:cNvSpPr>
            <a:spLocks noGrp="1"/>
          </p:cNvSpPr>
          <p:nvPr>
            <p:ph type="ctrTitle"/>
          </p:nvPr>
        </p:nvSpPr>
        <p:spPr/>
        <p:txBody>
          <a:bodyPr/>
          <a:lstStyle/>
          <a:p>
            <a:r>
              <a:rPr lang="en-US" dirty="0"/>
              <a:t>Light &amp; Perception </a:t>
            </a:r>
          </a:p>
        </p:txBody>
      </p:sp>
      <p:sp>
        <p:nvSpPr>
          <p:cNvPr id="3" name="Subtitle 2">
            <a:extLst>
              <a:ext uri="{FF2B5EF4-FFF2-40B4-BE49-F238E27FC236}">
                <a16:creationId xmlns:a16="http://schemas.microsoft.com/office/drawing/2014/main" id="{A9EE167C-36C7-F04A-8805-5A83F367E9B4}"/>
              </a:ext>
            </a:extLst>
          </p:cNvPr>
          <p:cNvSpPr>
            <a:spLocks noGrp="1"/>
          </p:cNvSpPr>
          <p:nvPr>
            <p:ph type="subTitle" idx="1"/>
          </p:nvPr>
        </p:nvSpPr>
        <p:spPr/>
        <p:txBody>
          <a:bodyPr/>
          <a:lstStyle/>
          <a:p>
            <a:r>
              <a:rPr lang="en-US" dirty="0"/>
              <a:t>CS5670</a:t>
            </a:r>
          </a:p>
          <a:p>
            <a:r>
              <a:rPr lang="en-US" dirty="0"/>
              <a:t>March 16, 2020</a:t>
            </a:r>
          </a:p>
        </p:txBody>
      </p:sp>
    </p:spTree>
    <p:extLst>
      <p:ext uri="{BB962C8B-B14F-4D97-AF65-F5344CB8AC3E}">
        <p14:creationId xmlns:p14="http://schemas.microsoft.com/office/powerpoint/2010/main" val="2898187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B68C06-B1AC-6C4F-99F5-0E24EA940BFB}"/>
              </a:ext>
            </a:extLst>
          </p:cNvPr>
          <p:cNvGrpSpPr/>
          <p:nvPr/>
        </p:nvGrpSpPr>
        <p:grpSpPr>
          <a:xfrm>
            <a:off x="3102776" y="1618844"/>
            <a:ext cx="2459824" cy="3719388"/>
            <a:chOff x="2923569" y="1618844"/>
            <a:chExt cx="2459824" cy="3719388"/>
          </a:xfrm>
        </p:grpSpPr>
        <p:sp>
          <p:nvSpPr>
            <p:cNvPr id="47" name="Rectangle 46">
              <a:extLst>
                <a:ext uri="{FF2B5EF4-FFF2-40B4-BE49-F238E27FC236}">
                  <a16:creationId xmlns:a16="http://schemas.microsoft.com/office/drawing/2014/main" id="{6A7C0E6A-24A5-9B4C-8008-1DDA374680CE}"/>
                </a:ext>
              </a:extLst>
            </p:cNvPr>
            <p:cNvSpPr/>
            <p:nvPr/>
          </p:nvSpPr>
          <p:spPr>
            <a:xfrm>
              <a:off x="3860127" y="2169954"/>
              <a:ext cx="531503" cy="31682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sp>
          <p:nvSpPr>
            <p:cNvPr id="21" name="TextBox 20">
              <a:extLst>
                <a:ext uri="{FF2B5EF4-FFF2-40B4-BE49-F238E27FC236}">
                  <a16:creationId xmlns:a16="http://schemas.microsoft.com/office/drawing/2014/main" id="{236606C9-D327-FF48-A773-3C2524B867A2}"/>
                </a:ext>
              </a:extLst>
            </p:cNvPr>
            <p:cNvSpPr txBox="1"/>
            <p:nvPr/>
          </p:nvSpPr>
          <p:spPr>
            <a:xfrm>
              <a:off x="2923569" y="1618844"/>
              <a:ext cx="2459824" cy="479960"/>
            </a:xfrm>
            <a:prstGeom prst="rect">
              <a:avLst/>
            </a:prstGeom>
            <a:noFill/>
          </p:spPr>
          <p:txBody>
            <a:bodyPr wrap="square" lIns="109558" tIns="54779" rIns="109558" bIns="54779" rtlCol="0">
              <a:spAutoFit/>
            </a:bodyPr>
            <a:lstStyle/>
            <a:p>
              <a:pPr marL="0" marR="0" lvl="0" indent="0" algn="ctr" defTabSz="547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Image Plane</a:t>
              </a:r>
            </a:p>
          </p:txBody>
        </p:sp>
      </p:grpSp>
      <p:pic>
        <p:nvPicPr>
          <p:cNvPr id="20" name="Picture 19" descr="archie.png"/>
          <p:cNvPicPr>
            <a:picLocks noChangeAspect="1"/>
          </p:cNvPicPr>
          <p:nvPr/>
        </p:nvPicPr>
        <p:blipFill rotWithShape="1">
          <a:blip r:embed="rId3">
            <a:extLst>
              <a:ext uri="{BEBA8EAE-BF5A-486C-A8C5-ECC9F3942E4B}">
                <a14:imgProps xmlns:a14="http://schemas.microsoft.com/office/drawing/2010/main">
                  <a14:imgLayer>
                    <a14:imgEffect>
                      <a14:sharpenSoften amount="34000"/>
                    </a14:imgEffect>
                    <a14:imgEffect>
                      <a14:saturation sat="0"/>
                    </a14:imgEffect>
                  </a14:imgLayer>
                </a14:imgProps>
              </a:ext>
              <a:ext uri="{28A0092B-C50C-407E-A947-70E740481C1C}">
                <a14:useLocalDpi xmlns:a14="http://schemas.microsoft.com/office/drawing/2010/main" val="0"/>
              </a:ext>
            </a:extLst>
          </a:blip>
          <a:srcRect l="8894" t="9515" r="41292" b="5960"/>
          <a:stretch/>
        </p:blipFill>
        <p:spPr>
          <a:xfrm>
            <a:off x="5845133" y="-67531"/>
            <a:ext cx="6346867" cy="7179465"/>
          </a:xfrm>
          <a:prstGeom prst="rect">
            <a:avLst/>
          </a:prstGeom>
        </p:spPr>
      </p:pic>
      <p:sp>
        <p:nvSpPr>
          <p:cNvPr id="14" name="Title 1"/>
          <p:cNvSpPr>
            <a:spLocks noGrp="1"/>
          </p:cNvSpPr>
          <p:nvPr>
            <p:ph type="title"/>
          </p:nvPr>
        </p:nvSpPr>
        <p:spPr/>
        <p:txBody>
          <a:bodyPr/>
          <a:lstStyle/>
          <a:p>
            <a:r>
              <a:rPr lang="en-US" dirty="0"/>
              <a:t>From Lecture 1:</a:t>
            </a:r>
          </a:p>
        </p:txBody>
      </p:sp>
      <p:sp>
        <p:nvSpPr>
          <p:cNvPr id="18" name="TextBox 17"/>
          <p:cNvSpPr txBox="1"/>
          <p:nvPr/>
        </p:nvSpPr>
        <p:spPr>
          <a:xfrm>
            <a:off x="862363" y="4897158"/>
            <a:ext cx="2459824" cy="726181"/>
          </a:xfrm>
          <a:prstGeom prst="rect">
            <a:avLst/>
          </a:prstGeom>
          <a:noFill/>
        </p:spPr>
        <p:txBody>
          <a:bodyPr wrap="square" lIns="109558" tIns="54779" rIns="109558" bIns="54779" rtlCol="0">
            <a:spAutoFit/>
          </a:bodyPr>
          <a:lstStyle/>
          <a:p>
            <a:pPr marL="0" marR="0" lvl="0" indent="0" algn="ctr" defTabSz="54778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n-ea"/>
                <a:cs typeface="+mn-cs"/>
              </a:rPr>
              <a:t>Observer</a:t>
            </a:r>
          </a:p>
        </p:txBody>
      </p:sp>
      <p:pic>
        <p:nvPicPr>
          <p:cNvPr id="24" name="Picture 23">
            <a:extLst>
              <a:ext uri="{FF2B5EF4-FFF2-40B4-BE49-F238E27FC236}">
                <a16:creationId xmlns:a16="http://schemas.microsoft.com/office/drawing/2014/main" id="{3DC88D37-32F3-C749-9B61-C59C7B0E6F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27" y="2455061"/>
            <a:ext cx="2868697" cy="2598065"/>
          </a:xfrm>
          <a:prstGeom prst="rect">
            <a:avLst/>
          </a:prstGeom>
        </p:spPr>
      </p:pic>
      <p:sp>
        <p:nvSpPr>
          <p:cNvPr id="51" name="Right Arrow 50">
            <a:extLst>
              <a:ext uri="{FF2B5EF4-FFF2-40B4-BE49-F238E27FC236}">
                <a16:creationId xmlns:a16="http://schemas.microsoft.com/office/drawing/2014/main" id="{128DE9BB-B156-CA41-84A4-32AF5B12B528}"/>
              </a:ext>
            </a:extLst>
          </p:cNvPr>
          <p:cNvSpPr/>
          <p:nvPr/>
        </p:nvSpPr>
        <p:spPr>
          <a:xfrm rot="7022163">
            <a:off x="8420410" y="2498095"/>
            <a:ext cx="4197408" cy="987427"/>
          </a:xfrm>
          <a:prstGeom prst="rightArrow">
            <a:avLst/>
          </a:prstGeom>
          <a:solidFill>
            <a:schemeClr val="bg1">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grpSp>
        <p:nvGrpSpPr>
          <p:cNvPr id="46" name="Group 45">
            <a:extLst>
              <a:ext uri="{FF2B5EF4-FFF2-40B4-BE49-F238E27FC236}">
                <a16:creationId xmlns:a16="http://schemas.microsoft.com/office/drawing/2014/main" id="{7D2CE34F-5C49-414A-80D2-ED3726573826}"/>
              </a:ext>
            </a:extLst>
          </p:cNvPr>
          <p:cNvGrpSpPr/>
          <p:nvPr/>
        </p:nvGrpSpPr>
        <p:grpSpPr>
          <a:xfrm>
            <a:off x="10532475" y="-762000"/>
            <a:ext cx="2421525" cy="2421525"/>
            <a:chOff x="2672830" y="19104"/>
            <a:chExt cx="2421525" cy="2421525"/>
          </a:xfrm>
        </p:grpSpPr>
        <p:sp>
          <p:nvSpPr>
            <p:cNvPr id="45" name="Oval 44">
              <a:extLst>
                <a:ext uri="{FF2B5EF4-FFF2-40B4-BE49-F238E27FC236}">
                  <a16:creationId xmlns:a16="http://schemas.microsoft.com/office/drawing/2014/main" id="{A0F41972-CCA1-C545-9112-A97FA2F45B72}"/>
                </a:ext>
              </a:extLst>
            </p:cNvPr>
            <p:cNvSpPr/>
            <p:nvPr/>
          </p:nvSpPr>
          <p:spPr>
            <a:xfrm>
              <a:off x="3197792" y="544066"/>
              <a:ext cx="1371600" cy="1371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grpSp>
          <p:nvGrpSpPr>
            <p:cNvPr id="27" name="Group 26">
              <a:extLst>
                <a:ext uri="{FF2B5EF4-FFF2-40B4-BE49-F238E27FC236}">
                  <a16:creationId xmlns:a16="http://schemas.microsoft.com/office/drawing/2014/main" id="{923CC7EC-A481-D74B-AF00-2A334CDAEBC9}"/>
                </a:ext>
              </a:extLst>
            </p:cNvPr>
            <p:cNvGrpSpPr/>
            <p:nvPr/>
          </p:nvGrpSpPr>
          <p:grpSpPr>
            <a:xfrm>
              <a:off x="2672830" y="19104"/>
              <a:ext cx="2421525" cy="2421525"/>
              <a:chOff x="6713272" y="372006"/>
              <a:chExt cx="1924579" cy="1924579"/>
            </a:xfrm>
          </p:grpSpPr>
          <p:pic>
            <p:nvPicPr>
              <p:cNvPr id="28" name="Graphic 27">
                <a:extLst>
                  <a:ext uri="{FF2B5EF4-FFF2-40B4-BE49-F238E27FC236}">
                    <a16:creationId xmlns:a16="http://schemas.microsoft.com/office/drawing/2014/main" id="{7449321D-394F-8242-A554-A130B9B4E0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13272" y="372006"/>
                <a:ext cx="1924579" cy="1924579"/>
              </a:xfrm>
              <a:prstGeom prst="rect">
                <a:avLst/>
              </a:prstGeom>
            </p:spPr>
          </p:pic>
          <p:sp>
            <p:nvSpPr>
              <p:cNvPr id="29" name="TextBox 28">
                <a:extLst>
                  <a:ext uri="{FF2B5EF4-FFF2-40B4-BE49-F238E27FC236}">
                    <a16:creationId xmlns:a16="http://schemas.microsoft.com/office/drawing/2014/main" id="{C7CCDBDC-F776-114A-AB64-CB77D9E9FA53}"/>
                  </a:ext>
                </a:extLst>
              </p:cNvPr>
              <p:cNvSpPr txBox="1"/>
              <p:nvPr/>
            </p:nvSpPr>
            <p:spPr>
              <a:xfrm>
                <a:off x="7218361" y="1103463"/>
                <a:ext cx="914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a:ea typeface="+mn-ea"/>
                    <a:cs typeface="+mn-cs"/>
                  </a:rPr>
                  <a:t>Light</a:t>
                </a:r>
              </a:p>
            </p:txBody>
          </p:sp>
        </p:grpSp>
      </p:grpSp>
      <p:sp>
        <p:nvSpPr>
          <p:cNvPr id="63" name="Right Arrow 62">
            <a:extLst>
              <a:ext uri="{FF2B5EF4-FFF2-40B4-BE49-F238E27FC236}">
                <a16:creationId xmlns:a16="http://schemas.microsoft.com/office/drawing/2014/main" id="{A9AB8641-E050-EE46-A30B-1234EE311031}"/>
              </a:ext>
            </a:extLst>
          </p:cNvPr>
          <p:cNvSpPr/>
          <p:nvPr/>
        </p:nvSpPr>
        <p:spPr>
          <a:xfrm rot="11132201">
            <a:off x="3380340" y="4310838"/>
            <a:ext cx="5905563" cy="457200"/>
          </a:xfrm>
          <a:prstGeom prst="rightArrow">
            <a:avLst>
              <a:gd name="adj1" fmla="val 30827"/>
              <a:gd name="adj2" fmla="val 9160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64" name="Right Arrow 63">
            <a:extLst>
              <a:ext uri="{FF2B5EF4-FFF2-40B4-BE49-F238E27FC236}">
                <a16:creationId xmlns:a16="http://schemas.microsoft.com/office/drawing/2014/main" id="{AD912633-7D23-4C42-8B4C-DA137C46ABB2}"/>
              </a:ext>
            </a:extLst>
          </p:cNvPr>
          <p:cNvSpPr/>
          <p:nvPr/>
        </p:nvSpPr>
        <p:spPr>
          <a:xfrm rot="7905318">
            <a:off x="8187627" y="5394738"/>
            <a:ext cx="1390423" cy="457200"/>
          </a:xfrm>
          <a:prstGeom prst="rightArrow">
            <a:avLst>
              <a:gd name="adj1" fmla="val 30827"/>
              <a:gd name="adj2" fmla="val 9160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65" name="Right Arrow 64">
            <a:extLst>
              <a:ext uri="{FF2B5EF4-FFF2-40B4-BE49-F238E27FC236}">
                <a16:creationId xmlns:a16="http://schemas.microsoft.com/office/drawing/2014/main" id="{602B2714-1567-8D48-99FD-BEA593D63D5F}"/>
              </a:ext>
            </a:extLst>
          </p:cNvPr>
          <p:cNvSpPr/>
          <p:nvPr/>
        </p:nvSpPr>
        <p:spPr>
          <a:xfrm rot="3456175">
            <a:off x="9208664" y="5394737"/>
            <a:ext cx="1390423" cy="457200"/>
          </a:xfrm>
          <a:prstGeom prst="rightArrow">
            <a:avLst>
              <a:gd name="adj1" fmla="val 30827"/>
              <a:gd name="adj2" fmla="val 9160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66" name="Right Arrow 65">
            <a:extLst>
              <a:ext uri="{FF2B5EF4-FFF2-40B4-BE49-F238E27FC236}">
                <a16:creationId xmlns:a16="http://schemas.microsoft.com/office/drawing/2014/main" id="{3C445C32-45D5-6148-9C66-1043EE076FFD}"/>
              </a:ext>
            </a:extLst>
          </p:cNvPr>
          <p:cNvSpPr/>
          <p:nvPr/>
        </p:nvSpPr>
        <p:spPr>
          <a:xfrm rot="13105618">
            <a:off x="8035717" y="4149981"/>
            <a:ext cx="1390423" cy="457200"/>
          </a:xfrm>
          <a:prstGeom prst="rightArrow">
            <a:avLst>
              <a:gd name="adj1" fmla="val 30827"/>
              <a:gd name="adj2" fmla="val 9160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33" name="Rectangle 32">
            <a:extLst>
              <a:ext uri="{FF2B5EF4-FFF2-40B4-BE49-F238E27FC236}">
                <a16:creationId xmlns:a16="http://schemas.microsoft.com/office/drawing/2014/main" id="{178C9DF7-5A0E-2C4A-A86F-427972EDACAF}"/>
              </a:ext>
            </a:extLst>
          </p:cNvPr>
          <p:cNvSpPr/>
          <p:nvPr/>
        </p:nvSpPr>
        <p:spPr>
          <a:xfrm>
            <a:off x="9175517" y="4575013"/>
            <a:ext cx="532237" cy="558490"/>
          </a:xfrm>
          <a:prstGeom prst="rect">
            <a:avLst/>
          </a:prstGeom>
          <a:solidFill>
            <a:schemeClr val="bg1">
              <a:lumMod val="95000"/>
              <a:alpha val="91000"/>
            </a:schemeClr>
          </a:solidFill>
          <a:ln>
            <a:solidFill>
              <a:srgbClr val="000000"/>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9558" tIns="54779" rIns="109558" bIns="54779" rtlCol="0" anchor="ctr"/>
          <a:lstStyle/>
          <a:p>
            <a:pPr marL="0" marR="0" lvl="0" indent="0" algn="ctr" defTabSz="54778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a:extLst>
              <a:ext uri="{FF2B5EF4-FFF2-40B4-BE49-F238E27FC236}">
                <a16:creationId xmlns:a16="http://schemas.microsoft.com/office/drawing/2014/main" id="{AD3586BF-3BE0-AB42-8561-5581630AF640}"/>
              </a:ext>
            </a:extLst>
          </p:cNvPr>
          <p:cNvSpPr/>
          <p:nvPr/>
        </p:nvSpPr>
        <p:spPr>
          <a:xfrm>
            <a:off x="4038600" y="4114800"/>
            <a:ext cx="532237" cy="381000"/>
          </a:xfrm>
          <a:prstGeom prst="rect">
            <a:avLst/>
          </a:prstGeom>
          <a:solidFill>
            <a:schemeClr val="bg1">
              <a:lumMod val="95000"/>
              <a:alpha val="91000"/>
            </a:schemeClr>
          </a:solidFill>
          <a:ln>
            <a:solidFill>
              <a:srgbClr val="000000"/>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9558" tIns="54779" rIns="109558" bIns="54779" rtlCol="0" anchor="ctr"/>
          <a:lstStyle/>
          <a:p>
            <a:pPr marL="0" marR="0" lvl="0" indent="0" algn="ctr" defTabSz="54778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7537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p:tgtEl>
                                          <p:spTgt spid="46"/>
                                        </p:tgtEl>
                                        <p:attrNameLst>
                                          <p:attrName>ppt_x</p:attrName>
                                        </p:attrNameLst>
                                      </p:cBhvr>
                                      <p:tavLst>
                                        <p:tav tm="0">
                                          <p:val>
                                            <p:strVal val="#ppt_x+#ppt_w*1.125000"/>
                                          </p:val>
                                        </p:tav>
                                        <p:tav tm="100000">
                                          <p:val>
                                            <p:strVal val="#ppt_x"/>
                                          </p:val>
                                        </p:tav>
                                      </p:tavLst>
                                    </p:anim>
                                    <p:animEffect transition="in" filter="wipe(left)">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up)">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wipe(up)">
                                      <p:cBhvr>
                                        <p:cTn id="23" dur="500"/>
                                        <p:tgtEl>
                                          <p:spTgt spid="6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wipe(down)">
                                      <p:cBhvr>
                                        <p:cTn id="29" dur="500"/>
                                        <p:tgtEl>
                                          <p:spTgt spid="6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right)">
                                      <p:cBhvr>
                                        <p:cTn id="34" dur="1000"/>
                                        <p:tgtEl>
                                          <p:spTgt spid="6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fade">
                                      <p:cBhvr>
                                        <p:cTn id="3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3" grpId="0" animBg="1"/>
      <p:bldP spid="64" grpId="0" animBg="1"/>
      <p:bldP spid="65" grpId="0" animBg="1"/>
      <p:bldP spid="66" grpId="0" animBg="1"/>
      <p:bldP spid="33" grpId="0" animBg="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B68C06-B1AC-6C4F-99F5-0E24EA940BFB}"/>
              </a:ext>
            </a:extLst>
          </p:cNvPr>
          <p:cNvGrpSpPr/>
          <p:nvPr/>
        </p:nvGrpSpPr>
        <p:grpSpPr>
          <a:xfrm>
            <a:off x="3102776" y="1618844"/>
            <a:ext cx="2459824" cy="3719388"/>
            <a:chOff x="2923569" y="1618844"/>
            <a:chExt cx="2459824" cy="3719388"/>
          </a:xfrm>
        </p:grpSpPr>
        <p:sp>
          <p:nvSpPr>
            <p:cNvPr id="47" name="Rectangle 46">
              <a:extLst>
                <a:ext uri="{FF2B5EF4-FFF2-40B4-BE49-F238E27FC236}">
                  <a16:creationId xmlns:a16="http://schemas.microsoft.com/office/drawing/2014/main" id="{6A7C0E6A-24A5-9B4C-8008-1DDA374680CE}"/>
                </a:ext>
              </a:extLst>
            </p:cNvPr>
            <p:cNvSpPr/>
            <p:nvPr/>
          </p:nvSpPr>
          <p:spPr>
            <a:xfrm>
              <a:off x="3860127" y="2169954"/>
              <a:ext cx="531503" cy="31682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sp>
          <p:nvSpPr>
            <p:cNvPr id="21" name="TextBox 20">
              <a:extLst>
                <a:ext uri="{FF2B5EF4-FFF2-40B4-BE49-F238E27FC236}">
                  <a16:creationId xmlns:a16="http://schemas.microsoft.com/office/drawing/2014/main" id="{236606C9-D327-FF48-A773-3C2524B867A2}"/>
                </a:ext>
              </a:extLst>
            </p:cNvPr>
            <p:cNvSpPr txBox="1"/>
            <p:nvPr/>
          </p:nvSpPr>
          <p:spPr>
            <a:xfrm>
              <a:off x="2923569" y="1618844"/>
              <a:ext cx="2459824" cy="479960"/>
            </a:xfrm>
            <a:prstGeom prst="rect">
              <a:avLst/>
            </a:prstGeom>
            <a:noFill/>
          </p:spPr>
          <p:txBody>
            <a:bodyPr wrap="square" lIns="109558" tIns="54779" rIns="109558" bIns="54779" rtlCol="0">
              <a:spAutoFit/>
            </a:bodyPr>
            <a:lstStyle/>
            <a:p>
              <a:pPr marL="0" marR="0" lvl="0" indent="0" algn="ctr" defTabSz="547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Image Plane</a:t>
              </a:r>
            </a:p>
          </p:txBody>
        </p:sp>
      </p:grpSp>
      <p:pic>
        <p:nvPicPr>
          <p:cNvPr id="20" name="Picture 19" descr="archie.png"/>
          <p:cNvPicPr>
            <a:picLocks noChangeAspect="1"/>
          </p:cNvPicPr>
          <p:nvPr/>
        </p:nvPicPr>
        <p:blipFill rotWithShape="1">
          <a:blip r:embed="rId3">
            <a:extLst>
              <a:ext uri="{BEBA8EAE-BF5A-486C-A8C5-ECC9F3942E4B}">
                <a14:imgProps xmlns:a14="http://schemas.microsoft.com/office/drawing/2010/main">
                  <a14:imgLayer>
                    <a14:imgEffect>
                      <a14:sharpenSoften amount="34000"/>
                    </a14:imgEffect>
                    <a14:imgEffect>
                      <a14:saturation sat="0"/>
                    </a14:imgEffect>
                  </a14:imgLayer>
                </a14:imgProps>
              </a:ext>
              <a:ext uri="{28A0092B-C50C-407E-A947-70E740481C1C}">
                <a14:useLocalDpi xmlns:a14="http://schemas.microsoft.com/office/drawing/2010/main" val="0"/>
              </a:ext>
            </a:extLst>
          </a:blip>
          <a:srcRect l="8894" t="9515" r="41292" b="5960"/>
          <a:stretch/>
        </p:blipFill>
        <p:spPr>
          <a:xfrm>
            <a:off x="5845133" y="-67531"/>
            <a:ext cx="6346867" cy="7179465"/>
          </a:xfrm>
          <a:prstGeom prst="rect">
            <a:avLst/>
          </a:prstGeom>
        </p:spPr>
      </p:pic>
      <p:sp>
        <p:nvSpPr>
          <p:cNvPr id="14" name="Title 1"/>
          <p:cNvSpPr>
            <a:spLocks noGrp="1"/>
          </p:cNvSpPr>
          <p:nvPr>
            <p:ph type="title"/>
          </p:nvPr>
        </p:nvSpPr>
        <p:spPr/>
        <p:txBody>
          <a:bodyPr/>
          <a:lstStyle/>
          <a:p>
            <a:r>
              <a:rPr lang="en-US" dirty="0"/>
              <a:t>Reflectance</a:t>
            </a:r>
          </a:p>
        </p:txBody>
      </p:sp>
      <p:sp>
        <p:nvSpPr>
          <p:cNvPr id="18" name="TextBox 17"/>
          <p:cNvSpPr txBox="1"/>
          <p:nvPr/>
        </p:nvSpPr>
        <p:spPr>
          <a:xfrm>
            <a:off x="862363" y="4897158"/>
            <a:ext cx="2459824" cy="726181"/>
          </a:xfrm>
          <a:prstGeom prst="rect">
            <a:avLst/>
          </a:prstGeom>
          <a:noFill/>
        </p:spPr>
        <p:txBody>
          <a:bodyPr wrap="square" lIns="109558" tIns="54779" rIns="109558" bIns="54779" rtlCol="0">
            <a:spAutoFit/>
          </a:bodyPr>
          <a:lstStyle/>
          <a:p>
            <a:pPr marL="0" marR="0" lvl="0" indent="0" algn="ctr" defTabSz="54778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n-ea"/>
                <a:cs typeface="+mn-cs"/>
              </a:rPr>
              <a:t>Observer</a:t>
            </a:r>
          </a:p>
        </p:txBody>
      </p:sp>
      <p:pic>
        <p:nvPicPr>
          <p:cNvPr id="24" name="Picture 23">
            <a:extLst>
              <a:ext uri="{FF2B5EF4-FFF2-40B4-BE49-F238E27FC236}">
                <a16:creationId xmlns:a16="http://schemas.microsoft.com/office/drawing/2014/main" id="{3DC88D37-32F3-C749-9B61-C59C7B0E6F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27" y="2455061"/>
            <a:ext cx="2868697" cy="2598065"/>
          </a:xfrm>
          <a:prstGeom prst="rect">
            <a:avLst/>
          </a:prstGeom>
        </p:spPr>
      </p:pic>
      <p:sp>
        <p:nvSpPr>
          <p:cNvPr id="51" name="Right Arrow 50">
            <a:extLst>
              <a:ext uri="{FF2B5EF4-FFF2-40B4-BE49-F238E27FC236}">
                <a16:creationId xmlns:a16="http://schemas.microsoft.com/office/drawing/2014/main" id="{128DE9BB-B156-CA41-84A4-32AF5B12B528}"/>
              </a:ext>
            </a:extLst>
          </p:cNvPr>
          <p:cNvSpPr/>
          <p:nvPr/>
        </p:nvSpPr>
        <p:spPr>
          <a:xfrm rot="7278364">
            <a:off x="8972140" y="1813435"/>
            <a:ext cx="3120667" cy="987427"/>
          </a:xfrm>
          <a:prstGeom prst="rightArrow">
            <a:avLst/>
          </a:prstGeom>
          <a:solidFill>
            <a:schemeClr val="bg1">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grpSp>
        <p:nvGrpSpPr>
          <p:cNvPr id="46" name="Group 45">
            <a:extLst>
              <a:ext uri="{FF2B5EF4-FFF2-40B4-BE49-F238E27FC236}">
                <a16:creationId xmlns:a16="http://schemas.microsoft.com/office/drawing/2014/main" id="{7D2CE34F-5C49-414A-80D2-ED3726573826}"/>
              </a:ext>
            </a:extLst>
          </p:cNvPr>
          <p:cNvGrpSpPr/>
          <p:nvPr/>
        </p:nvGrpSpPr>
        <p:grpSpPr>
          <a:xfrm>
            <a:off x="10532475" y="-762000"/>
            <a:ext cx="2421525" cy="2421525"/>
            <a:chOff x="2672830" y="19104"/>
            <a:chExt cx="2421525" cy="2421525"/>
          </a:xfrm>
        </p:grpSpPr>
        <p:sp>
          <p:nvSpPr>
            <p:cNvPr id="45" name="Oval 44">
              <a:extLst>
                <a:ext uri="{FF2B5EF4-FFF2-40B4-BE49-F238E27FC236}">
                  <a16:creationId xmlns:a16="http://schemas.microsoft.com/office/drawing/2014/main" id="{A0F41972-CCA1-C545-9112-A97FA2F45B72}"/>
                </a:ext>
              </a:extLst>
            </p:cNvPr>
            <p:cNvSpPr/>
            <p:nvPr/>
          </p:nvSpPr>
          <p:spPr>
            <a:xfrm>
              <a:off x="3197792" y="544066"/>
              <a:ext cx="1371600" cy="1371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grpSp>
          <p:nvGrpSpPr>
            <p:cNvPr id="27" name="Group 26">
              <a:extLst>
                <a:ext uri="{FF2B5EF4-FFF2-40B4-BE49-F238E27FC236}">
                  <a16:creationId xmlns:a16="http://schemas.microsoft.com/office/drawing/2014/main" id="{923CC7EC-A481-D74B-AF00-2A334CDAEBC9}"/>
                </a:ext>
              </a:extLst>
            </p:cNvPr>
            <p:cNvGrpSpPr/>
            <p:nvPr/>
          </p:nvGrpSpPr>
          <p:grpSpPr>
            <a:xfrm>
              <a:off x="2672830" y="19104"/>
              <a:ext cx="2421525" cy="2421525"/>
              <a:chOff x="6713272" y="372006"/>
              <a:chExt cx="1924579" cy="1924579"/>
            </a:xfrm>
          </p:grpSpPr>
          <p:pic>
            <p:nvPicPr>
              <p:cNvPr id="28" name="Graphic 27">
                <a:extLst>
                  <a:ext uri="{FF2B5EF4-FFF2-40B4-BE49-F238E27FC236}">
                    <a16:creationId xmlns:a16="http://schemas.microsoft.com/office/drawing/2014/main" id="{7449321D-394F-8242-A554-A130B9B4E0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13272" y="372006"/>
                <a:ext cx="1924579" cy="1924579"/>
              </a:xfrm>
              <a:prstGeom prst="rect">
                <a:avLst/>
              </a:prstGeom>
            </p:spPr>
          </p:pic>
          <p:sp>
            <p:nvSpPr>
              <p:cNvPr id="29" name="TextBox 28">
                <a:extLst>
                  <a:ext uri="{FF2B5EF4-FFF2-40B4-BE49-F238E27FC236}">
                    <a16:creationId xmlns:a16="http://schemas.microsoft.com/office/drawing/2014/main" id="{C7CCDBDC-F776-114A-AB64-CB77D9E9FA53}"/>
                  </a:ext>
                </a:extLst>
              </p:cNvPr>
              <p:cNvSpPr txBox="1"/>
              <p:nvPr/>
            </p:nvSpPr>
            <p:spPr>
              <a:xfrm>
                <a:off x="7218361" y="1103463"/>
                <a:ext cx="914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a:ea typeface="+mn-ea"/>
                    <a:cs typeface="+mn-cs"/>
                  </a:rPr>
                  <a:t>Light</a:t>
                </a:r>
              </a:p>
            </p:txBody>
          </p:sp>
        </p:grpSp>
      </p:grpSp>
      <p:sp>
        <p:nvSpPr>
          <p:cNvPr id="63" name="Right Arrow 62">
            <a:extLst>
              <a:ext uri="{FF2B5EF4-FFF2-40B4-BE49-F238E27FC236}">
                <a16:creationId xmlns:a16="http://schemas.microsoft.com/office/drawing/2014/main" id="{A9AB8641-E050-EE46-A30B-1234EE311031}"/>
              </a:ext>
            </a:extLst>
          </p:cNvPr>
          <p:cNvSpPr/>
          <p:nvPr/>
        </p:nvSpPr>
        <p:spPr>
          <a:xfrm rot="10800000">
            <a:off x="3553965" y="3642677"/>
            <a:ext cx="5905563" cy="457200"/>
          </a:xfrm>
          <a:prstGeom prst="rightArrow">
            <a:avLst>
              <a:gd name="adj1" fmla="val 30827"/>
              <a:gd name="adj2" fmla="val 91600"/>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64" name="Right Arrow 63">
            <a:extLst>
              <a:ext uri="{FF2B5EF4-FFF2-40B4-BE49-F238E27FC236}">
                <a16:creationId xmlns:a16="http://schemas.microsoft.com/office/drawing/2014/main" id="{AD912633-7D23-4C42-8B4C-DA137C46ABB2}"/>
              </a:ext>
            </a:extLst>
          </p:cNvPr>
          <p:cNvSpPr/>
          <p:nvPr/>
        </p:nvSpPr>
        <p:spPr>
          <a:xfrm rot="7905318">
            <a:off x="8250724" y="4398293"/>
            <a:ext cx="1390423" cy="457200"/>
          </a:xfrm>
          <a:prstGeom prst="rightArrow">
            <a:avLst>
              <a:gd name="adj1" fmla="val 30827"/>
              <a:gd name="adj2" fmla="val 91600"/>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65" name="Right Arrow 64">
            <a:extLst>
              <a:ext uri="{FF2B5EF4-FFF2-40B4-BE49-F238E27FC236}">
                <a16:creationId xmlns:a16="http://schemas.microsoft.com/office/drawing/2014/main" id="{602B2714-1567-8D48-99FD-BEA593D63D5F}"/>
              </a:ext>
            </a:extLst>
          </p:cNvPr>
          <p:cNvSpPr/>
          <p:nvPr/>
        </p:nvSpPr>
        <p:spPr>
          <a:xfrm rot="3456175">
            <a:off x="9271761" y="4398292"/>
            <a:ext cx="1390423" cy="457200"/>
          </a:xfrm>
          <a:prstGeom prst="rightArrow">
            <a:avLst>
              <a:gd name="adj1" fmla="val 30827"/>
              <a:gd name="adj2" fmla="val 91600"/>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66" name="Right Arrow 65">
            <a:extLst>
              <a:ext uri="{FF2B5EF4-FFF2-40B4-BE49-F238E27FC236}">
                <a16:creationId xmlns:a16="http://schemas.microsoft.com/office/drawing/2014/main" id="{3C445C32-45D5-6148-9C66-1043EE076FFD}"/>
              </a:ext>
            </a:extLst>
          </p:cNvPr>
          <p:cNvSpPr/>
          <p:nvPr/>
        </p:nvSpPr>
        <p:spPr>
          <a:xfrm rot="13105618">
            <a:off x="8098814" y="3153536"/>
            <a:ext cx="1390423" cy="457200"/>
          </a:xfrm>
          <a:prstGeom prst="rightArrow">
            <a:avLst>
              <a:gd name="adj1" fmla="val 30827"/>
              <a:gd name="adj2" fmla="val 91600"/>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33" name="Rectangle 32">
            <a:extLst>
              <a:ext uri="{FF2B5EF4-FFF2-40B4-BE49-F238E27FC236}">
                <a16:creationId xmlns:a16="http://schemas.microsoft.com/office/drawing/2014/main" id="{178C9DF7-5A0E-2C4A-A86F-427972EDACAF}"/>
              </a:ext>
            </a:extLst>
          </p:cNvPr>
          <p:cNvSpPr/>
          <p:nvPr/>
        </p:nvSpPr>
        <p:spPr>
          <a:xfrm>
            <a:off x="9200875" y="3652009"/>
            <a:ext cx="532237" cy="558490"/>
          </a:xfrm>
          <a:prstGeom prst="rect">
            <a:avLst/>
          </a:prstGeom>
          <a:solidFill>
            <a:schemeClr val="bg1">
              <a:lumMod val="50000"/>
            </a:schemeClr>
          </a:solidFill>
          <a:ln>
            <a:solidFill>
              <a:srgbClr val="000000"/>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9558" tIns="54779" rIns="109558" bIns="54779" rtlCol="0" anchor="ctr"/>
          <a:lstStyle/>
          <a:p>
            <a:pPr marL="0" marR="0" lvl="0" indent="0" algn="ctr" defTabSz="54778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a:extLst>
              <a:ext uri="{FF2B5EF4-FFF2-40B4-BE49-F238E27FC236}">
                <a16:creationId xmlns:a16="http://schemas.microsoft.com/office/drawing/2014/main" id="{AD3586BF-3BE0-AB42-8561-5581630AF640}"/>
              </a:ext>
            </a:extLst>
          </p:cNvPr>
          <p:cNvSpPr/>
          <p:nvPr/>
        </p:nvSpPr>
        <p:spPr>
          <a:xfrm>
            <a:off x="4049203" y="3680776"/>
            <a:ext cx="532237" cy="381000"/>
          </a:xfrm>
          <a:prstGeom prst="rect">
            <a:avLst/>
          </a:prstGeom>
          <a:solidFill>
            <a:schemeClr val="bg1">
              <a:lumMod val="50000"/>
            </a:schemeClr>
          </a:solidFill>
          <a:ln>
            <a:solidFill>
              <a:srgbClr val="000000"/>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9558" tIns="54779" rIns="109558" bIns="54779" rtlCol="0" anchor="ctr"/>
          <a:lstStyle/>
          <a:p>
            <a:pPr marL="0" marR="0" lvl="0" indent="0" algn="ctr" defTabSz="54778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1279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up)">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up)">
                                      <p:cBhvr>
                                        <p:cTn id="12" dur="500"/>
                                        <p:tgtEl>
                                          <p:spTgt spid="6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up)">
                                      <p:cBhvr>
                                        <p:cTn id="15" dur="500"/>
                                        <p:tgtEl>
                                          <p:spTgt spid="6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down)">
                                      <p:cBhvr>
                                        <p:cTn id="18" dur="500"/>
                                        <p:tgtEl>
                                          <p:spTgt spid="6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right)">
                                      <p:cBhvr>
                                        <p:cTn id="23" dur="10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3" grpId="0" animBg="1"/>
      <p:bldP spid="64" grpId="0" animBg="1"/>
      <p:bldP spid="65" grpId="0" animBg="1"/>
      <p:bldP spid="66" grpId="0" animBg="1"/>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rchie.png">
            <a:extLst>
              <a:ext uri="{FF2B5EF4-FFF2-40B4-BE49-F238E27FC236}">
                <a16:creationId xmlns:a16="http://schemas.microsoft.com/office/drawing/2014/main" id="{B98F1A3E-DA1D-574C-A883-C68CB21EFFAC}"/>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34000"/>
                    </a14:imgEffect>
                    <a14:imgEffect>
                      <a14:saturation sat="0"/>
                    </a14:imgEffect>
                  </a14:imgLayer>
                </a14:imgProps>
              </a:ext>
              <a:ext uri="{28A0092B-C50C-407E-A947-70E740481C1C}">
                <a14:useLocalDpi xmlns:a14="http://schemas.microsoft.com/office/drawing/2010/main" val="0"/>
              </a:ext>
            </a:extLst>
          </a:blip>
          <a:srcRect l="8894" t="9515" r="41292" b="5960"/>
          <a:stretch/>
        </p:blipFill>
        <p:spPr>
          <a:xfrm>
            <a:off x="5845133" y="-67532"/>
            <a:ext cx="6346867" cy="7179465"/>
          </a:xfrm>
          <a:prstGeom prst="rect">
            <a:avLst/>
          </a:prstGeom>
        </p:spPr>
      </p:pic>
      <p:grpSp>
        <p:nvGrpSpPr>
          <p:cNvPr id="6" name="Group 5">
            <a:extLst>
              <a:ext uri="{FF2B5EF4-FFF2-40B4-BE49-F238E27FC236}">
                <a16:creationId xmlns:a16="http://schemas.microsoft.com/office/drawing/2014/main" id="{77B68C06-B1AC-6C4F-99F5-0E24EA940BFB}"/>
              </a:ext>
            </a:extLst>
          </p:cNvPr>
          <p:cNvGrpSpPr/>
          <p:nvPr/>
        </p:nvGrpSpPr>
        <p:grpSpPr>
          <a:xfrm>
            <a:off x="3102776" y="1618844"/>
            <a:ext cx="2459824" cy="3719388"/>
            <a:chOff x="2923569" y="1618844"/>
            <a:chExt cx="2459824" cy="3719388"/>
          </a:xfrm>
        </p:grpSpPr>
        <p:sp>
          <p:nvSpPr>
            <p:cNvPr id="47" name="Rectangle 46">
              <a:extLst>
                <a:ext uri="{FF2B5EF4-FFF2-40B4-BE49-F238E27FC236}">
                  <a16:creationId xmlns:a16="http://schemas.microsoft.com/office/drawing/2014/main" id="{6A7C0E6A-24A5-9B4C-8008-1DDA374680CE}"/>
                </a:ext>
              </a:extLst>
            </p:cNvPr>
            <p:cNvSpPr/>
            <p:nvPr/>
          </p:nvSpPr>
          <p:spPr>
            <a:xfrm>
              <a:off x="3860127" y="2169954"/>
              <a:ext cx="531503" cy="31682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sp>
          <p:nvSpPr>
            <p:cNvPr id="21" name="TextBox 20">
              <a:extLst>
                <a:ext uri="{FF2B5EF4-FFF2-40B4-BE49-F238E27FC236}">
                  <a16:creationId xmlns:a16="http://schemas.microsoft.com/office/drawing/2014/main" id="{236606C9-D327-FF48-A773-3C2524B867A2}"/>
                </a:ext>
              </a:extLst>
            </p:cNvPr>
            <p:cNvSpPr txBox="1"/>
            <p:nvPr/>
          </p:nvSpPr>
          <p:spPr>
            <a:xfrm>
              <a:off x="2923569" y="1618844"/>
              <a:ext cx="2459824" cy="479960"/>
            </a:xfrm>
            <a:prstGeom prst="rect">
              <a:avLst/>
            </a:prstGeom>
            <a:noFill/>
          </p:spPr>
          <p:txBody>
            <a:bodyPr wrap="square" lIns="109558" tIns="54779" rIns="109558" bIns="54779" rtlCol="0">
              <a:spAutoFit/>
            </a:bodyPr>
            <a:lstStyle/>
            <a:p>
              <a:pPr marL="0" marR="0" lvl="0" indent="0" algn="ctr" defTabSz="547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Image Plane</a:t>
              </a:r>
            </a:p>
          </p:txBody>
        </p:sp>
      </p:grpSp>
      <p:pic>
        <p:nvPicPr>
          <p:cNvPr id="20" name="Picture 19" descr="archie.png"/>
          <p:cNvPicPr>
            <a:picLocks noChangeAspect="1"/>
          </p:cNvPicPr>
          <p:nvPr/>
        </p:nvPicPr>
        <p:blipFill rotWithShape="1">
          <a:blip r:embed="rId4">
            <a:extLst>
              <a:ext uri="{BEBA8EAE-BF5A-486C-A8C5-ECC9F3942E4B}">
                <a14:imgProps xmlns:a14="http://schemas.microsoft.com/office/drawing/2010/main">
                  <a14:imgLayer r:embed="rId5">
                    <a14:imgEffect>
                      <a14:sharpenSoften amount="34000"/>
                    </a14:imgEffect>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l="8894" t="9515" r="41292" b="5960"/>
          <a:stretch/>
        </p:blipFill>
        <p:spPr>
          <a:xfrm>
            <a:off x="5845133" y="-67531"/>
            <a:ext cx="6346867" cy="7179465"/>
          </a:xfrm>
          <a:prstGeom prst="rect">
            <a:avLst/>
          </a:prstGeom>
        </p:spPr>
      </p:pic>
      <p:sp>
        <p:nvSpPr>
          <p:cNvPr id="14" name="Title 1"/>
          <p:cNvSpPr>
            <a:spLocks noGrp="1"/>
          </p:cNvSpPr>
          <p:nvPr>
            <p:ph type="title"/>
          </p:nvPr>
        </p:nvSpPr>
        <p:spPr/>
        <p:txBody>
          <a:bodyPr/>
          <a:lstStyle/>
          <a:p>
            <a:r>
              <a:rPr lang="en-US" dirty="0"/>
              <a:t>Illumination</a:t>
            </a:r>
          </a:p>
        </p:txBody>
      </p:sp>
      <p:sp>
        <p:nvSpPr>
          <p:cNvPr id="18" name="TextBox 17"/>
          <p:cNvSpPr txBox="1"/>
          <p:nvPr/>
        </p:nvSpPr>
        <p:spPr>
          <a:xfrm>
            <a:off x="862363" y="4897158"/>
            <a:ext cx="2459824" cy="726181"/>
          </a:xfrm>
          <a:prstGeom prst="rect">
            <a:avLst/>
          </a:prstGeom>
          <a:noFill/>
        </p:spPr>
        <p:txBody>
          <a:bodyPr wrap="square" lIns="109558" tIns="54779" rIns="109558" bIns="54779" rtlCol="0">
            <a:spAutoFit/>
          </a:bodyPr>
          <a:lstStyle/>
          <a:p>
            <a:pPr marL="0" marR="0" lvl="0" indent="0" algn="ctr" defTabSz="54778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n-ea"/>
                <a:cs typeface="+mn-cs"/>
              </a:rPr>
              <a:t>Observer</a:t>
            </a:r>
          </a:p>
        </p:txBody>
      </p:sp>
      <p:pic>
        <p:nvPicPr>
          <p:cNvPr id="24" name="Picture 23">
            <a:extLst>
              <a:ext uri="{FF2B5EF4-FFF2-40B4-BE49-F238E27FC236}">
                <a16:creationId xmlns:a16="http://schemas.microsoft.com/office/drawing/2014/main" id="{3DC88D37-32F3-C749-9B61-C59C7B0E6F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927" y="2455061"/>
            <a:ext cx="2868697" cy="2598065"/>
          </a:xfrm>
          <a:prstGeom prst="rect">
            <a:avLst/>
          </a:prstGeom>
        </p:spPr>
      </p:pic>
      <p:grpSp>
        <p:nvGrpSpPr>
          <p:cNvPr id="46" name="Group 45">
            <a:extLst>
              <a:ext uri="{FF2B5EF4-FFF2-40B4-BE49-F238E27FC236}">
                <a16:creationId xmlns:a16="http://schemas.microsoft.com/office/drawing/2014/main" id="{7D2CE34F-5C49-414A-80D2-ED3726573826}"/>
              </a:ext>
            </a:extLst>
          </p:cNvPr>
          <p:cNvGrpSpPr/>
          <p:nvPr/>
        </p:nvGrpSpPr>
        <p:grpSpPr>
          <a:xfrm>
            <a:off x="10519115" y="-802681"/>
            <a:ext cx="2421525" cy="2421525"/>
            <a:chOff x="2659470" y="-21577"/>
            <a:chExt cx="2421525" cy="2421525"/>
          </a:xfrm>
        </p:grpSpPr>
        <p:sp>
          <p:nvSpPr>
            <p:cNvPr id="45" name="Oval 44">
              <a:extLst>
                <a:ext uri="{FF2B5EF4-FFF2-40B4-BE49-F238E27FC236}">
                  <a16:creationId xmlns:a16="http://schemas.microsoft.com/office/drawing/2014/main" id="{A0F41972-CCA1-C545-9112-A97FA2F45B72}"/>
                </a:ext>
              </a:extLst>
            </p:cNvPr>
            <p:cNvSpPr/>
            <p:nvPr/>
          </p:nvSpPr>
          <p:spPr>
            <a:xfrm>
              <a:off x="3197792" y="544066"/>
              <a:ext cx="1371600" cy="1371600"/>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a:ea typeface="+mn-ea"/>
                <a:cs typeface="+mn-cs"/>
              </a:endParaRPr>
            </a:p>
          </p:txBody>
        </p:sp>
        <p:grpSp>
          <p:nvGrpSpPr>
            <p:cNvPr id="27" name="Group 26">
              <a:extLst>
                <a:ext uri="{FF2B5EF4-FFF2-40B4-BE49-F238E27FC236}">
                  <a16:creationId xmlns:a16="http://schemas.microsoft.com/office/drawing/2014/main" id="{923CC7EC-A481-D74B-AF00-2A334CDAEBC9}"/>
                </a:ext>
              </a:extLst>
            </p:cNvPr>
            <p:cNvGrpSpPr/>
            <p:nvPr/>
          </p:nvGrpSpPr>
          <p:grpSpPr>
            <a:xfrm>
              <a:off x="2659470" y="-21577"/>
              <a:ext cx="2421525" cy="2421525"/>
              <a:chOff x="6702653" y="339673"/>
              <a:chExt cx="1924579" cy="1924579"/>
            </a:xfrm>
          </p:grpSpPr>
          <p:pic>
            <p:nvPicPr>
              <p:cNvPr id="28" name="Graphic 27">
                <a:extLst>
                  <a:ext uri="{FF2B5EF4-FFF2-40B4-BE49-F238E27FC236}">
                    <a16:creationId xmlns:a16="http://schemas.microsoft.com/office/drawing/2014/main" id="{7449321D-394F-8242-A554-A130B9B4E0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02653" y="339673"/>
                <a:ext cx="1924579" cy="1924579"/>
              </a:xfrm>
              <a:prstGeom prst="rect">
                <a:avLst/>
              </a:prstGeom>
            </p:spPr>
          </p:pic>
          <p:sp>
            <p:nvSpPr>
              <p:cNvPr id="29" name="TextBox 28">
                <a:extLst>
                  <a:ext uri="{FF2B5EF4-FFF2-40B4-BE49-F238E27FC236}">
                    <a16:creationId xmlns:a16="http://schemas.microsoft.com/office/drawing/2014/main" id="{C7CCDBDC-F776-114A-AB64-CB77D9E9FA53}"/>
                  </a:ext>
                </a:extLst>
              </p:cNvPr>
              <p:cNvSpPr txBox="1"/>
              <p:nvPr/>
            </p:nvSpPr>
            <p:spPr>
              <a:xfrm>
                <a:off x="7218361" y="1103463"/>
                <a:ext cx="914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a:ea typeface="+mn-ea"/>
                    <a:cs typeface="+mn-cs"/>
                  </a:rPr>
                  <a:t>Light</a:t>
                </a:r>
              </a:p>
            </p:txBody>
          </p:sp>
        </p:grpSp>
      </p:grpSp>
      <p:sp>
        <p:nvSpPr>
          <p:cNvPr id="63" name="Right Arrow 62">
            <a:extLst>
              <a:ext uri="{FF2B5EF4-FFF2-40B4-BE49-F238E27FC236}">
                <a16:creationId xmlns:a16="http://schemas.microsoft.com/office/drawing/2014/main" id="{A9AB8641-E050-EE46-A30B-1234EE311031}"/>
              </a:ext>
            </a:extLst>
          </p:cNvPr>
          <p:cNvSpPr/>
          <p:nvPr/>
        </p:nvSpPr>
        <p:spPr>
          <a:xfrm rot="11132201">
            <a:off x="3380340" y="4310838"/>
            <a:ext cx="5905563" cy="457200"/>
          </a:xfrm>
          <a:prstGeom prst="rightArrow">
            <a:avLst>
              <a:gd name="adj1" fmla="val 30827"/>
              <a:gd name="adj2" fmla="val 91600"/>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64" name="Right Arrow 63">
            <a:extLst>
              <a:ext uri="{FF2B5EF4-FFF2-40B4-BE49-F238E27FC236}">
                <a16:creationId xmlns:a16="http://schemas.microsoft.com/office/drawing/2014/main" id="{AD912633-7D23-4C42-8B4C-DA137C46ABB2}"/>
              </a:ext>
            </a:extLst>
          </p:cNvPr>
          <p:cNvSpPr/>
          <p:nvPr/>
        </p:nvSpPr>
        <p:spPr>
          <a:xfrm rot="7905318">
            <a:off x="8187627" y="5394738"/>
            <a:ext cx="1390423" cy="457200"/>
          </a:xfrm>
          <a:prstGeom prst="rightArrow">
            <a:avLst>
              <a:gd name="adj1" fmla="val 30827"/>
              <a:gd name="adj2" fmla="val 91600"/>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65" name="Right Arrow 64">
            <a:extLst>
              <a:ext uri="{FF2B5EF4-FFF2-40B4-BE49-F238E27FC236}">
                <a16:creationId xmlns:a16="http://schemas.microsoft.com/office/drawing/2014/main" id="{602B2714-1567-8D48-99FD-BEA593D63D5F}"/>
              </a:ext>
            </a:extLst>
          </p:cNvPr>
          <p:cNvSpPr/>
          <p:nvPr/>
        </p:nvSpPr>
        <p:spPr>
          <a:xfrm rot="3456175">
            <a:off x="9208664" y="5394737"/>
            <a:ext cx="1390423" cy="457200"/>
          </a:xfrm>
          <a:prstGeom prst="rightArrow">
            <a:avLst>
              <a:gd name="adj1" fmla="val 30827"/>
              <a:gd name="adj2" fmla="val 91600"/>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66" name="Right Arrow 65">
            <a:extLst>
              <a:ext uri="{FF2B5EF4-FFF2-40B4-BE49-F238E27FC236}">
                <a16:creationId xmlns:a16="http://schemas.microsoft.com/office/drawing/2014/main" id="{3C445C32-45D5-6148-9C66-1043EE076FFD}"/>
              </a:ext>
            </a:extLst>
          </p:cNvPr>
          <p:cNvSpPr/>
          <p:nvPr/>
        </p:nvSpPr>
        <p:spPr>
          <a:xfrm rot="13105618">
            <a:off x="8035717" y="4149981"/>
            <a:ext cx="1390423" cy="457200"/>
          </a:xfrm>
          <a:prstGeom prst="rightArrow">
            <a:avLst>
              <a:gd name="adj1" fmla="val 30827"/>
              <a:gd name="adj2" fmla="val 91600"/>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33" name="Rectangle 32">
            <a:extLst>
              <a:ext uri="{FF2B5EF4-FFF2-40B4-BE49-F238E27FC236}">
                <a16:creationId xmlns:a16="http://schemas.microsoft.com/office/drawing/2014/main" id="{178C9DF7-5A0E-2C4A-A86F-427972EDACAF}"/>
              </a:ext>
            </a:extLst>
          </p:cNvPr>
          <p:cNvSpPr/>
          <p:nvPr/>
        </p:nvSpPr>
        <p:spPr>
          <a:xfrm>
            <a:off x="9175517" y="4575013"/>
            <a:ext cx="532237" cy="558490"/>
          </a:xfrm>
          <a:prstGeom prst="rect">
            <a:avLst/>
          </a:prstGeom>
          <a:solidFill>
            <a:schemeClr val="bg1">
              <a:lumMod val="95000"/>
              <a:alpha val="91000"/>
            </a:schemeClr>
          </a:solidFill>
          <a:ln>
            <a:solidFill>
              <a:srgbClr val="000000"/>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9558" tIns="54779" rIns="109558" bIns="54779" rtlCol="0" anchor="ctr"/>
          <a:lstStyle/>
          <a:p>
            <a:pPr marL="0" marR="0" lvl="0" indent="0" algn="ctr" defTabSz="54778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a:extLst>
              <a:ext uri="{FF2B5EF4-FFF2-40B4-BE49-F238E27FC236}">
                <a16:creationId xmlns:a16="http://schemas.microsoft.com/office/drawing/2014/main" id="{AD3586BF-3BE0-AB42-8561-5581630AF640}"/>
              </a:ext>
            </a:extLst>
          </p:cNvPr>
          <p:cNvSpPr/>
          <p:nvPr/>
        </p:nvSpPr>
        <p:spPr>
          <a:xfrm>
            <a:off x="4038600" y="4114800"/>
            <a:ext cx="532237" cy="381000"/>
          </a:xfrm>
          <a:prstGeom prst="rect">
            <a:avLst/>
          </a:prstGeom>
          <a:solidFill>
            <a:schemeClr val="bg1">
              <a:lumMod val="65000"/>
            </a:schemeClr>
          </a:solidFill>
          <a:ln>
            <a:solidFill>
              <a:srgbClr val="000000"/>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9558" tIns="54779" rIns="109558" bIns="54779" rtlCol="0" anchor="ctr"/>
          <a:lstStyle/>
          <a:p>
            <a:pPr marL="0" marR="0" lvl="0" indent="0" algn="ctr" defTabSz="54778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15291AE9-0096-3D4C-9AC0-3EA01D4E1DA2}"/>
              </a:ext>
            </a:extLst>
          </p:cNvPr>
          <p:cNvSpPr/>
          <p:nvPr/>
        </p:nvSpPr>
        <p:spPr>
          <a:xfrm>
            <a:off x="9190920" y="4549853"/>
            <a:ext cx="532237" cy="558490"/>
          </a:xfrm>
          <a:prstGeom prst="rect">
            <a:avLst/>
          </a:prstGeom>
          <a:solidFill>
            <a:schemeClr val="bg1">
              <a:lumMod val="65000"/>
            </a:schemeClr>
          </a:solidFill>
          <a:ln>
            <a:solidFill>
              <a:srgbClr val="000000"/>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9558" tIns="54779" rIns="109558" bIns="54779" rtlCol="0" anchor="ctr"/>
          <a:lstStyle/>
          <a:p>
            <a:pPr marL="0" marR="0" lvl="0" indent="0" algn="ctr" defTabSz="54778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51" name="Right Arrow 50">
            <a:extLst>
              <a:ext uri="{FF2B5EF4-FFF2-40B4-BE49-F238E27FC236}">
                <a16:creationId xmlns:a16="http://schemas.microsoft.com/office/drawing/2014/main" id="{128DE9BB-B156-CA41-84A4-32AF5B12B528}"/>
              </a:ext>
            </a:extLst>
          </p:cNvPr>
          <p:cNvSpPr/>
          <p:nvPr/>
        </p:nvSpPr>
        <p:spPr>
          <a:xfrm rot="7022163">
            <a:off x="8420410" y="2498095"/>
            <a:ext cx="4197408" cy="987427"/>
          </a:xfrm>
          <a:prstGeom prst="rightArrow">
            <a:avLst/>
          </a:prstGeom>
          <a:solidFill>
            <a:schemeClr val="bg1">
              <a:lumMod val="75000"/>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189911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up)">
                                      <p:cBhvr>
                                        <p:cTn id="7" dur="500"/>
                                        <p:tgtEl>
                                          <p:spTgt spid="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wipe(up)">
                                      <p:cBhvr>
                                        <p:cTn id="15" dur="500"/>
                                        <p:tgtEl>
                                          <p:spTgt spid="6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ipe(up)">
                                      <p:cBhvr>
                                        <p:cTn id="18" dur="500"/>
                                        <p:tgtEl>
                                          <p:spTgt spid="6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wipe(down)">
                                      <p:cBhvr>
                                        <p:cTn id="21" dur="500"/>
                                        <p:tgtEl>
                                          <p:spTgt spid="66"/>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right)">
                                      <p:cBhvr>
                                        <p:cTn id="24" dur="1000"/>
                                        <p:tgtEl>
                                          <p:spTgt spid="6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P spid="22" grpId="0" animBg="1"/>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rchie.png"/>
          <p:cNvPicPr>
            <a:picLocks noChangeAspect="1"/>
          </p:cNvPicPr>
          <p:nvPr/>
        </p:nvPicPr>
        <p:blipFill rotWithShape="1">
          <a:blip r:embed="rId3">
            <a:extLst>
              <a:ext uri="{BEBA8EAE-BF5A-486C-A8C5-ECC9F3942E4B}">
                <a14:imgProps xmlns:a14="http://schemas.microsoft.com/office/drawing/2010/main">
                  <a14:imgLayer>
                    <a14:imgEffect>
                      <a14:sharpenSoften amount="34000"/>
                    </a14:imgEffect>
                    <a14:imgEffect>
                      <a14:saturation sat="0"/>
                    </a14:imgEffect>
                  </a14:imgLayer>
                </a14:imgProps>
              </a:ext>
              <a:ext uri="{28A0092B-C50C-407E-A947-70E740481C1C}">
                <a14:useLocalDpi xmlns:a14="http://schemas.microsoft.com/office/drawing/2010/main" val="0"/>
              </a:ext>
            </a:extLst>
          </a:blip>
          <a:srcRect l="8894" t="9515" r="41292" b="5960"/>
          <a:stretch/>
        </p:blipFill>
        <p:spPr>
          <a:xfrm>
            <a:off x="5845133" y="-67531"/>
            <a:ext cx="6346867" cy="7179465"/>
          </a:xfrm>
          <a:prstGeom prst="rect">
            <a:avLst/>
          </a:prstGeom>
        </p:spPr>
      </p:pic>
      <p:pic>
        <p:nvPicPr>
          <p:cNvPr id="25" name="Picture 24" descr="archie.png">
            <a:extLst>
              <a:ext uri="{FF2B5EF4-FFF2-40B4-BE49-F238E27FC236}">
                <a16:creationId xmlns:a16="http://schemas.microsoft.com/office/drawing/2014/main" id="{87F1FBB6-0255-F344-8548-6605639C895A}"/>
              </a:ext>
            </a:extLst>
          </p:cNvPr>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a14:imgEffect>
                      <a14:sharpenSoften amount="34000"/>
                    </a14:imgEffect>
                    <a14:imgEffect>
                      <a14:saturation sat="0"/>
                    </a14:imgEffect>
                  </a14:imgLayer>
                </a14:imgProps>
              </a:ext>
              <a:ext uri="{28A0092B-C50C-407E-A947-70E740481C1C}">
                <a14:useLocalDpi xmlns:a14="http://schemas.microsoft.com/office/drawing/2010/main" val="0"/>
              </a:ext>
            </a:extLst>
          </a:blip>
          <a:srcRect l="8894" t="9515" r="41292" b="5960"/>
          <a:stretch/>
        </p:blipFill>
        <p:spPr>
          <a:xfrm>
            <a:off x="5845133" y="-67532"/>
            <a:ext cx="6346867" cy="7179465"/>
          </a:xfrm>
          <a:prstGeom prst="rect">
            <a:avLst/>
          </a:prstGeom>
        </p:spPr>
      </p:pic>
      <p:grpSp>
        <p:nvGrpSpPr>
          <p:cNvPr id="6" name="Group 5">
            <a:extLst>
              <a:ext uri="{FF2B5EF4-FFF2-40B4-BE49-F238E27FC236}">
                <a16:creationId xmlns:a16="http://schemas.microsoft.com/office/drawing/2014/main" id="{77B68C06-B1AC-6C4F-99F5-0E24EA940BFB}"/>
              </a:ext>
            </a:extLst>
          </p:cNvPr>
          <p:cNvGrpSpPr/>
          <p:nvPr/>
        </p:nvGrpSpPr>
        <p:grpSpPr>
          <a:xfrm>
            <a:off x="3102776" y="1618844"/>
            <a:ext cx="2459824" cy="3719388"/>
            <a:chOff x="2923569" y="1618844"/>
            <a:chExt cx="2459824" cy="3719388"/>
          </a:xfrm>
        </p:grpSpPr>
        <p:sp>
          <p:nvSpPr>
            <p:cNvPr id="47" name="Rectangle 46">
              <a:extLst>
                <a:ext uri="{FF2B5EF4-FFF2-40B4-BE49-F238E27FC236}">
                  <a16:creationId xmlns:a16="http://schemas.microsoft.com/office/drawing/2014/main" id="{6A7C0E6A-24A5-9B4C-8008-1DDA374680CE}"/>
                </a:ext>
              </a:extLst>
            </p:cNvPr>
            <p:cNvSpPr/>
            <p:nvPr/>
          </p:nvSpPr>
          <p:spPr>
            <a:xfrm>
              <a:off x="3860127" y="2169954"/>
              <a:ext cx="531503" cy="31682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sp>
          <p:nvSpPr>
            <p:cNvPr id="21" name="TextBox 20">
              <a:extLst>
                <a:ext uri="{FF2B5EF4-FFF2-40B4-BE49-F238E27FC236}">
                  <a16:creationId xmlns:a16="http://schemas.microsoft.com/office/drawing/2014/main" id="{236606C9-D327-FF48-A773-3C2524B867A2}"/>
                </a:ext>
              </a:extLst>
            </p:cNvPr>
            <p:cNvSpPr txBox="1"/>
            <p:nvPr/>
          </p:nvSpPr>
          <p:spPr>
            <a:xfrm>
              <a:off x="2923569" y="1618844"/>
              <a:ext cx="2459824" cy="479960"/>
            </a:xfrm>
            <a:prstGeom prst="rect">
              <a:avLst/>
            </a:prstGeom>
            <a:noFill/>
          </p:spPr>
          <p:txBody>
            <a:bodyPr wrap="square" lIns="109558" tIns="54779" rIns="109558" bIns="54779" rtlCol="0">
              <a:spAutoFit/>
            </a:bodyPr>
            <a:lstStyle/>
            <a:p>
              <a:pPr marL="0" marR="0" lvl="0" indent="0" algn="ctr" defTabSz="547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Image Plane</a:t>
              </a:r>
            </a:p>
          </p:txBody>
        </p:sp>
      </p:grpSp>
      <p:sp>
        <p:nvSpPr>
          <p:cNvPr id="14" name="Title 1"/>
          <p:cNvSpPr>
            <a:spLocks noGrp="1"/>
          </p:cNvSpPr>
          <p:nvPr>
            <p:ph type="title"/>
          </p:nvPr>
        </p:nvSpPr>
        <p:spPr/>
        <p:txBody>
          <a:bodyPr/>
          <a:lstStyle/>
          <a:p>
            <a:r>
              <a:rPr lang="en-US" dirty="0"/>
              <a:t>Illumination</a:t>
            </a:r>
          </a:p>
        </p:txBody>
      </p:sp>
      <p:sp>
        <p:nvSpPr>
          <p:cNvPr id="18" name="TextBox 17"/>
          <p:cNvSpPr txBox="1"/>
          <p:nvPr/>
        </p:nvSpPr>
        <p:spPr>
          <a:xfrm>
            <a:off x="862363" y="4897158"/>
            <a:ext cx="2459824" cy="726181"/>
          </a:xfrm>
          <a:prstGeom prst="rect">
            <a:avLst/>
          </a:prstGeom>
          <a:noFill/>
        </p:spPr>
        <p:txBody>
          <a:bodyPr wrap="square" lIns="109558" tIns="54779" rIns="109558" bIns="54779" rtlCol="0">
            <a:spAutoFit/>
          </a:bodyPr>
          <a:lstStyle/>
          <a:p>
            <a:pPr marL="0" marR="0" lvl="0" indent="0" algn="ctr" defTabSz="54778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n-ea"/>
                <a:cs typeface="+mn-cs"/>
              </a:rPr>
              <a:t>Observer</a:t>
            </a:r>
          </a:p>
        </p:txBody>
      </p:sp>
      <p:pic>
        <p:nvPicPr>
          <p:cNvPr id="24" name="Picture 23">
            <a:extLst>
              <a:ext uri="{FF2B5EF4-FFF2-40B4-BE49-F238E27FC236}">
                <a16:creationId xmlns:a16="http://schemas.microsoft.com/office/drawing/2014/main" id="{3DC88D37-32F3-C749-9B61-C59C7B0E6F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927" y="2455061"/>
            <a:ext cx="2868697" cy="2598065"/>
          </a:xfrm>
          <a:prstGeom prst="rect">
            <a:avLst/>
          </a:prstGeom>
        </p:spPr>
      </p:pic>
      <p:sp>
        <p:nvSpPr>
          <p:cNvPr id="51" name="Right Arrow 50">
            <a:extLst>
              <a:ext uri="{FF2B5EF4-FFF2-40B4-BE49-F238E27FC236}">
                <a16:creationId xmlns:a16="http://schemas.microsoft.com/office/drawing/2014/main" id="{128DE9BB-B156-CA41-84A4-32AF5B12B528}"/>
              </a:ext>
            </a:extLst>
          </p:cNvPr>
          <p:cNvSpPr/>
          <p:nvPr/>
        </p:nvSpPr>
        <p:spPr>
          <a:xfrm rot="7022163">
            <a:off x="8420410" y="2498095"/>
            <a:ext cx="4197408" cy="987427"/>
          </a:xfrm>
          <a:prstGeom prst="rightArrow">
            <a:avLst/>
          </a:prstGeom>
          <a:solidFill>
            <a:schemeClr val="accent1">
              <a:lumMod val="40000"/>
              <a:lumOff val="60000"/>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grpSp>
        <p:nvGrpSpPr>
          <p:cNvPr id="46" name="Group 45">
            <a:extLst>
              <a:ext uri="{FF2B5EF4-FFF2-40B4-BE49-F238E27FC236}">
                <a16:creationId xmlns:a16="http://schemas.microsoft.com/office/drawing/2014/main" id="{7D2CE34F-5C49-414A-80D2-ED3726573826}"/>
              </a:ext>
            </a:extLst>
          </p:cNvPr>
          <p:cNvGrpSpPr/>
          <p:nvPr/>
        </p:nvGrpSpPr>
        <p:grpSpPr>
          <a:xfrm>
            <a:off x="10532474" y="-762001"/>
            <a:ext cx="2421525" cy="2421525"/>
            <a:chOff x="2672829" y="19103"/>
            <a:chExt cx="2421525" cy="2421525"/>
          </a:xfrm>
        </p:grpSpPr>
        <p:sp>
          <p:nvSpPr>
            <p:cNvPr id="45" name="Oval 44">
              <a:extLst>
                <a:ext uri="{FF2B5EF4-FFF2-40B4-BE49-F238E27FC236}">
                  <a16:creationId xmlns:a16="http://schemas.microsoft.com/office/drawing/2014/main" id="{A0F41972-CCA1-C545-9112-A97FA2F45B72}"/>
                </a:ext>
              </a:extLst>
            </p:cNvPr>
            <p:cNvSpPr/>
            <p:nvPr/>
          </p:nvSpPr>
          <p:spPr>
            <a:xfrm>
              <a:off x="3197792" y="544066"/>
              <a:ext cx="1371600" cy="13716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a:ea typeface="+mn-ea"/>
                <a:cs typeface="+mn-cs"/>
              </a:endParaRPr>
            </a:p>
          </p:txBody>
        </p:sp>
        <p:grpSp>
          <p:nvGrpSpPr>
            <p:cNvPr id="27" name="Group 26">
              <a:extLst>
                <a:ext uri="{FF2B5EF4-FFF2-40B4-BE49-F238E27FC236}">
                  <a16:creationId xmlns:a16="http://schemas.microsoft.com/office/drawing/2014/main" id="{923CC7EC-A481-D74B-AF00-2A334CDAEBC9}"/>
                </a:ext>
              </a:extLst>
            </p:cNvPr>
            <p:cNvGrpSpPr/>
            <p:nvPr/>
          </p:nvGrpSpPr>
          <p:grpSpPr>
            <a:xfrm>
              <a:off x="2672829" y="19103"/>
              <a:ext cx="2421525" cy="2421525"/>
              <a:chOff x="6713271" y="372005"/>
              <a:chExt cx="1924579" cy="1924579"/>
            </a:xfrm>
          </p:grpSpPr>
          <p:pic>
            <p:nvPicPr>
              <p:cNvPr id="28" name="Graphic 27">
                <a:extLst>
                  <a:ext uri="{FF2B5EF4-FFF2-40B4-BE49-F238E27FC236}">
                    <a16:creationId xmlns:a16="http://schemas.microsoft.com/office/drawing/2014/main" id="{7449321D-394F-8242-A554-A130B9B4E0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13271" y="372005"/>
                <a:ext cx="1924579" cy="1924579"/>
              </a:xfrm>
              <a:prstGeom prst="rect">
                <a:avLst/>
              </a:prstGeom>
            </p:spPr>
          </p:pic>
          <p:sp>
            <p:nvSpPr>
              <p:cNvPr id="29" name="TextBox 28">
                <a:extLst>
                  <a:ext uri="{FF2B5EF4-FFF2-40B4-BE49-F238E27FC236}">
                    <a16:creationId xmlns:a16="http://schemas.microsoft.com/office/drawing/2014/main" id="{C7CCDBDC-F776-114A-AB64-CB77D9E9FA53}"/>
                  </a:ext>
                </a:extLst>
              </p:cNvPr>
              <p:cNvSpPr txBox="1"/>
              <p:nvPr/>
            </p:nvSpPr>
            <p:spPr>
              <a:xfrm>
                <a:off x="7218361" y="1103463"/>
                <a:ext cx="914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a:ea typeface="+mn-ea"/>
                    <a:cs typeface="+mn-cs"/>
                  </a:rPr>
                  <a:t>Light</a:t>
                </a:r>
              </a:p>
            </p:txBody>
          </p:sp>
        </p:grpSp>
      </p:grpSp>
      <p:sp>
        <p:nvSpPr>
          <p:cNvPr id="63" name="Right Arrow 62">
            <a:extLst>
              <a:ext uri="{FF2B5EF4-FFF2-40B4-BE49-F238E27FC236}">
                <a16:creationId xmlns:a16="http://schemas.microsoft.com/office/drawing/2014/main" id="{A9AB8641-E050-EE46-A30B-1234EE311031}"/>
              </a:ext>
            </a:extLst>
          </p:cNvPr>
          <p:cNvSpPr/>
          <p:nvPr/>
        </p:nvSpPr>
        <p:spPr>
          <a:xfrm rot="11132201">
            <a:off x="3380340" y="4310838"/>
            <a:ext cx="5905563" cy="457200"/>
          </a:xfrm>
          <a:prstGeom prst="rightArrow">
            <a:avLst>
              <a:gd name="adj1" fmla="val 30827"/>
              <a:gd name="adj2" fmla="val 916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64" name="Right Arrow 63">
            <a:extLst>
              <a:ext uri="{FF2B5EF4-FFF2-40B4-BE49-F238E27FC236}">
                <a16:creationId xmlns:a16="http://schemas.microsoft.com/office/drawing/2014/main" id="{AD912633-7D23-4C42-8B4C-DA137C46ABB2}"/>
              </a:ext>
            </a:extLst>
          </p:cNvPr>
          <p:cNvSpPr/>
          <p:nvPr/>
        </p:nvSpPr>
        <p:spPr>
          <a:xfrm rot="7905318">
            <a:off x="8187627" y="5394738"/>
            <a:ext cx="1390423" cy="457200"/>
          </a:xfrm>
          <a:prstGeom prst="rightArrow">
            <a:avLst>
              <a:gd name="adj1" fmla="val 30827"/>
              <a:gd name="adj2" fmla="val 916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65" name="Right Arrow 64">
            <a:extLst>
              <a:ext uri="{FF2B5EF4-FFF2-40B4-BE49-F238E27FC236}">
                <a16:creationId xmlns:a16="http://schemas.microsoft.com/office/drawing/2014/main" id="{602B2714-1567-8D48-99FD-BEA593D63D5F}"/>
              </a:ext>
            </a:extLst>
          </p:cNvPr>
          <p:cNvSpPr/>
          <p:nvPr/>
        </p:nvSpPr>
        <p:spPr>
          <a:xfrm rot="3456175">
            <a:off x="9208664" y="5394737"/>
            <a:ext cx="1390423" cy="457200"/>
          </a:xfrm>
          <a:prstGeom prst="rightArrow">
            <a:avLst>
              <a:gd name="adj1" fmla="val 30827"/>
              <a:gd name="adj2" fmla="val 916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66" name="Right Arrow 65">
            <a:extLst>
              <a:ext uri="{FF2B5EF4-FFF2-40B4-BE49-F238E27FC236}">
                <a16:creationId xmlns:a16="http://schemas.microsoft.com/office/drawing/2014/main" id="{3C445C32-45D5-6148-9C66-1043EE076FFD}"/>
              </a:ext>
            </a:extLst>
          </p:cNvPr>
          <p:cNvSpPr/>
          <p:nvPr/>
        </p:nvSpPr>
        <p:spPr>
          <a:xfrm rot="13105618">
            <a:off x="8035717" y="4149981"/>
            <a:ext cx="1390423" cy="457200"/>
          </a:xfrm>
          <a:prstGeom prst="rightArrow">
            <a:avLst>
              <a:gd name="adj1" fmla="val 30827"/>
              <a:gd name="adj2" fmla="val 916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33" name="Rectangle 32">
            <a:extLst>
              <a:ext uri="{FF2B5EF4-FFF2-40B4-BE49-F238E27FC236}">
                <a16:creationId xmlns:a16="http://schemas.microsoft.com/office/drawing/2014/main" id="{178C9DF7-5A0E-2C4A-A86F-427972EDACAF}"/>
              </a:ext>
            </a:extLst>
          </p:cNvPr>
          <p:cNvSpPr/>
          <p:nvPr/>
        </p:nvSpPr>
        <p:spPr>
          <a:xfrm>
            <a:off x="9175517" y="4575013"/>
            <a:ext cx="532237" cy="558490"/>
          </a:xfrm>
          <a:prstGeom prst="rect">
            <a:avLst/>
          </a:prstGeom>
          <a:solidFill>
            <a:schemeClr val="bg1">
              <a:lumMod val="95000"/>
              <a:alpha val="91000"/>
            </a:schemeClr>
          </a:solidFill>
          <a:ln>
            <a:solidFill>
              <a:srgbClr val="000000"/>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9558" tIns="54779" rIns="109558" bIns="54779" rtlCol="0" anchor="ctr"/>
          <a:lstStyle/>
          <a:p>
            <a:pPr marL="0" marR="0" lvl="0" indent="0" algn="ctr" defTabSz="54778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a:extLst>
              <a:ext uri="{FF2B5EF4-FFF2-40B4-BE49-F238E27FC236}">
                <a16:creationId xmlns:a16="http://schemas.microsoft.com/office/drawing/2014/main" id="{AD3586BF-3BE0-AB42-8561-5581630AF640}"/>
              </a:ext>
            </a:extLst>
          </p:cNvPr>
          <p:cNvSpPr/>
          <p:nvPr/>
        </p:nvSpPr>
        <p:spPr>
          <a:xfrm>
            <a:off x="4038600" y="4114800"/>
            <a:ext cx="532237" cy="381000"/>
          </a:xfrm>
          <a:prstGeom prst="rect">
            <a:avLst/>
          </a:prstGeom>
          <a:solidFill>
            <a:schemeClr val="accent1">
              <a:lumMod val="40000"/>
              <a:lumOff val="60000"/>
            </a:schemeClr>
          </a:solidFill>
          <a:ln>
            <a:solidFill>
              <a:srgbClr val="000000"/>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9558" tIns="54779" rIns="109558" bIns="54779" rtlCol="0" anchor="ctr"/>
          <a:lstStyle/>
          <a:p>
            <a:pPr marL="0" marR="0" lvl="0" indent="0" algn="ctr" defTabSz="54778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15291AE9-0096-3D4C-9AC0-3EA01D4E1DA2}"/>
              </a:ext>
            </a:extLst>
          </p:cNvPr>
          <p:cNvSpPr/>
          <p:nvPr/>
        </p:nvSpPr>
        <p:spPr>
          <a:xfrm>
            <a:off x="9190920" y="4549853"/>
            <a:ext cx="532237" cy="558490"/>
          </a:xfrm>
          <a:prstGeom prst="rect">
            <a:avLst/>
          </a:prstGeom>
          <a:solidFill>
            <a:schemeClr val="accent1">
              <a:lumMod val="40000"/>
              <a:lumOff val="60000"/>
              <a:alpha val="91000"/>
            </a:schemeClr>
          </a:solidFill>
          <a:ln>
            <a:solidFill>
              <a:srgbClr val="000000"/>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9558" tIns="54779" rIns="109558" bIns="54779" rtlCol="0" anchor="ctr"/>
          <a:lstStyle/>
          <a:p>
            <a:pPr marL="0" marR="0" lvl="0" indent="0" algn="ctr" defTabSz="547788"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0205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up)">
                                      <p:cBhvr>
                                        <p:cTn id="7" dur="500"/>
                                        <p:tgtEl>
                                          <p:spTgt spid="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wipe(up)">
                                      <p:cBhvr>
                                        <p:cTn id="15" dur="500"/>
                                        <p:tgtEl>
                                          <p:spTgt spid="6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ipe(up)">
                                      <p:cBhvr>
                                        <p:cTn id="18" dur="500"/>
                                        <p:tgtEl>
                                          <p:spTgt spid="6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wipe(down)">
                                      <p:cBhvr>
                                        <p:cTn id="21" dur="500"/>
                                        <p:tgtEl>
                                          <p:spTgt spid="66"/>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right)">
                                      <p:cBhvr>
                                        <p:cTn id="24" dur="1000"/>
                                        <p:tgtEl>
                                          <p:spTgt spid="6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3" grpId="0" animBg="1"/>
      <p:bldP spid="64" grpId="0" animBg="1"/>
      <p:bldP spid="65" grpId="0" animBg="1"/>
      <p:bldP spid="66" grpId="0" animBg="1"/>
      <p:bldP spid="67"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1" name="Rectangle 3"/>
          <p:cNvSpPr>
            <a:spLocks noGrp="1" noChangeArrowheads="1"/>
          </p:cNvSpPr>
          <p:nvPr>
            <p:ph idx="1"/>
          </p:nvPr>
        </p:nvSpPr>
        <p:spPr/>
        <p:txBody>
          <a:bodyPr/>
          <a:lstStyle/>
          <a:p>
            <a:r>
              <a:rPr lang="en-US" dirty="0"/>
              <a:t>Illumination</a:t>
            </a:r>
          </a:p>
          <a:p>
            <a:pPr lvl="1"/>
            <a:r>
              <a:rPr lang="en-US" dirty="0"/>
              <a:t>What light hits a surface</a:t>
            </a:r>
          </a:p>
          <a:p>
            <a:r>
              <a:rPr lang="en-US" dirty="0"/>
              <a:t>Reflectance</a:t>
            </a:r>
          </a:p>
          <a:p>
            <a:pPr lvl="1"/>
            <a:r>
              <a:rPr lang="en-US" dirty="0"/>
              <a:t>How the surface reflects light</a:t>
            </a:r>
          </a:p>
        </p:txBody>
      </p:sp>
      <p:sp>
        <p:nvSpPr>
          <p:cNvPr id="457730" name="Rectangle 2"/>
          <p:cNvSpPr>
            <a:spLocks noGrp="1" noChangeArrowheads="1"/>
          </p:cNvSpPr>
          <p:nvPr>
            <p:ph type="title"/>
          </p:nvPr>
        </p:nvSpPr>
        <p:spPr/>
        <p:txBody>
          <a:bodyPr/>
          <a:lstStyle/>
          <a:p>
            <a:r>
              <a:rPr lang="en-US" dirty="0"/>
              <a:t>What Determines the Brightness of a Surface?</a:t>
            </a:r>
          </a:p>
        </p:txBody>
      </p:sp>
      <p:pic>
        <p:nvPicPr>
          <p:cNvPr id="20" name="Picture 7" descr="checkershadow">
            <a:extLst>
              <a:ext uri="{FF2B5EF4-FFF2-40B4-BE49-F238E27FC236}">
                <a16:creationId xmlns:a16="http://schemas.microsoft.com/office/drawing/2014/main" id="{8B1F0DCA-F575-2A47-90C4-B293627E0732}"/>
              </a:ext>
            </a:extLst>
          </p:cNvPr>
          <p:cNvPicPr>
            <a:picLocks noChangeAspect="1" noChangeArrowheads="1"/>
          </p:cNvPicPr>
          <p:nvPr/>
        </p:nvPicPr>
        <p:blipFill>
          <a:blip r:embed="rId3" cstate="print"/>
          <a:srcRect/>
          <a:stretch>
            <a:fillRect/>
          </a:stretch>
        </p:blipFill>
        <p:spPr bwMode="auto">
          <a:xfrm>
            <a:off x="6439245" y="2232748"/>
            <a:ext cx="5251214" cy="3373432"/>
          </a:xfrm>
          <a:prstGeom prst="rect">
            <a:avLst/>
          </a:prstGeom>
          <a:noFill/>
        </p:spPr>
      </p:pic>
      <p:sp>
        <p:nvSpPr>
          <p:cNvPr id="4" name="TextBox 3">
            <a:extLst>
              <a:ext uri="{FF2B5EF4-FFF2-40B4-BE49-F238E27FC236}">
                <a16:creationId xmlns:a16="http://schemas.microsoft.com/office/drawing/2014/main" id="{C55E7FB3-0244-4646-B935-B30590D866F5}"/>
              </a:ext>
            </a:extLst>
          </p:cNvPr>
          <p:cNvSpPr txBox="1"/>
          <p:nvPr/>
        </p:nvSpPr>
        <p:spPr>
          <a:xfrm>
            <a:off x="644952" y="3986036"/>
            <a:ext cx="5038470" cy="646331"/>
          </a:xfrm>
          <a:prstGeom prst="rect">
            <a:avLst/>
          </a:prstGeom>
          <a:noFill/>
        </p:spPr>
        <p:txBody>
          <a:bodyPr wrap="square" rtlCol="0">
            <a:spAutoFit/>
          </a:bodyPr>
          <a:lstStyle/>
          <a:p>
            <a:r>
              <a:rPr lang="en-US" dirty="0"/>
              <a:t>The brightness of a pixel is an ambiguous combination of illumination and reflectance…</a:t>
            </a:r>
          </a:p>
        </p:txBody>
      </p:sp>
      <p:grpSp>
        <p:nvGrpSpPr>
          <p:cNvPr id="25" name="Group 24">
            <a:extLst>
              <a:ext uri="{FF2B5EF4-FFF2-40B4-BE49-F238E27FC236}">
                <a16:creationId xmlns:a16="http://schemas.microsoft.com/office/drawing/2014/main" id="{41C52134-9D0D-6742-B848-DB1D15FFBD16}"/>
              </a:ext>
            </a:extLst>
          </p:cNvPr>
          <p:cNvGrpSpPr/>
          <p:nvPr/>
        </p:nvGrpSpPr>
        <p:grpSpPr>
          <a:xfrm>
            <a:off x="1368852" y="5054870"/>
            <a:ext cx="4578867" cy="1371199"/>
            <a:chOff x="1421027" y="4696524"/>
            <a:chExt cx="4578867" cy="1371199"/>
          </a:xfrm>
        </p:grpSpPr>
        <p:pic>
          <p:nvPicPr>
            <p:cNvPr id="5" name="Picture 4">
              <a:extLst>
                <a:ext uri="{FF2B5EF4-FFF2-40B4-BE49-F238E27FC236}">
                  <a16:creationId xmlns:a16="http://schemas.microsoft.com/office/drawing/2014/main" id="{BCACA606-2718-DE4D-922E-EEE59F8B94EE}"/>
                </a:ext>
              </a:extLst>
            </p:cNvPr>
            <p:cNvPicPr>
              <a:picLocks noChangeAspect="1"/>
            </p:cNvPicPr>
            <p:nvPr/>
          </p:nvPicPr>
          <p:blipFill>
            <a:blip r:embed="rId4"/>
            <a:stretch>
              <a:fillRect/>
            </a:stretch>
          </p:blipFill>
          <p:spPr>
            <a:xfrm>
              <a:off x="2338174" y="4696524"/>
              <a:ext cx="2082800" cy="355600"/>
            </a:xfrm>
            <a:prstGeom prst="rect">
              <a:avLst/>
            </a:prstGeom>
          </p:spPr>
        </p:pic>
        <p:sp>
          <p:nvSpPr>
            <p:cNvPr id="6" name="TextBox 5">
              <a:extLst>
                <a:ext uri="{FF2B5EF4-FFF2-40B4-BE49-F238E27FC236}">
                  <a16:creationId xmlns:a16="http://schemas.microsoft.com/office/drawing/2014/main" id="{6A8E1794-3175-2A41-93DF-E2B548C357C3}"/>
                </a:ext>
              </a:extLst>
            </p:cNvPr>
            <p:cNvSpPr txBox="1"/>
            <p:nvPr/>
          </p:nvSpPr>
          <p:spPr>
            <a:xfrm>
              <a:off x="1421027" y="5559892"/>
              <a:ext cx="1421027" cy="369332"/>
            </a:xfrm>
            <a:prstGeom prst="rect">
              <a:avLst/>
            </a:prstGeom>
            <a:noFill/>
          </p:spPr>
          <p:txBody>
            <a:bodyPr wrap="square" rtlCol="0">
              <a:spAutoFit/>
            </a:bodyPr>
            <a:lstStyle/>
            <a:p>
              <a:r>
                <a:rPr lang="en-US" dirty="0"/>
                <a:t>Illumination</a:t>
              </a:r>
            </a:p>
          </p:txBody>
        </p:sp>
        <p:sp>
          <p:nvSpPr>
            <p:cNvPr id="21" name="TextBox 20">
              <a:extLst>
                <a:ext uri="{FF2B5EF4-FFF2-40B4-BE49-F238E27FC236}">
                  <a16:creationId xmlns:a16="http://schemas.microsoft.com/office/drawing/2014/main" id="{96EA224B-AA51-2C41-B3F3-F0A2C1342827}"/>
                </a:ext>
              </a:extLst>
            </p:cNvPr>
            <p:cNvSpPr txBox="1"/>
            <p:nvPr/>
          </p:nvSpPr>
          <p:spPr>
            <a:xfrm>
              <a:off x="2999947" y="5559892"/>
              <a:ext cx="1421027" cy="369332"/>
            </a:xfrm>
            <a:prstGeom prst="rect">
              <a:avLst/>
            </a:prstGeom>
            <a:noFill/>
          </p:spPr>
          <p:txBody>
            <a:bodyPr wrap="square" rtlCol="0">
              <a:spAutoFit/>
            </a:bodyPr>
            <a:lstStyle/>
            <a:p>
              <a:r>
                <a:rPr lang="en-US" dirty="0"/>
                <a:t>Reflectance</a:t>
              </a:r>
            </a:p>
          </p:txBody>
        </p:sp>
        <p:sp>
          <p:nvSpPr>
            <p:cNvPr id="22" name="TextBox 21">
              <a:extLst>
                <a:ext uri="{FF2B5EF4-FFF2-40B4-BE49-F238E27FC236}">
                  <a16:creationId xmlns:a16="http://schemas.microsoft.com/office/drawing/2014/main" id="{E8D7806D-058C-E746-99BB-C64B7DAF6A1C}"/>
                </a:ext>
              </a:extLst>
            </p:cNvPr>
            <p:cNvSpPr txBox="1"/>
            <p:nvPr/>
          </p:nvSpPr>
          <p:spPr>
            <a:xfrm>
              <a:off x="4578867" y="5421392"/>
              <a:ext cx="1421027" cy="646331"/>
            </a:xfrm>
            <a:prstGeom prst="rect">
              <a:avLst/>
            </a:prstGeom>
            <a:noFill/>
          </p:spPr>
          <p:txBody>
            <a:bodyPr wrap="square" rtlCol="0">
              <a:spAutoFit/>
            </a:bodyPr>
            <a:lstStyle/>
            <a:p>
              <a:pPr algn="ctr"/>
              <a:r>
                <a:rPr lang="en-US" dirty="0"/>
                <a:t>Reflected Light</a:t>
              </a:r>
            </a:p>
          </p:txBody>
        </p:sp>
        <p:cxnSp>
          <p:nvCxnSpPr>
            <p:cNvPr id="8" name="Straight Arrow Connector 7">
              <a:extLst>
                <a:ext uri="{FF2B5EF4-FFF2-40B4-BE49-F238E27FC236}">
                  <a16:creationId xmlns:a16="http://schemas.microsoft.com/office/drawing/2014/main" id="{7ECDE9E8-8998-EC47-85AE-FDA189B19251}"/>
                </a:ext>
              </a:extLst>
            </p:cNvPr>
            <p:cNvCxnSpPr>
              <a:stCxn id="6" idx="0"/>
            </p:cNvCxnSpPr>
            <p:nvPr/>
          </p:nvCxnSpPr>
          <p:spPr>
            <a:xfrm flipV="1">
              <a:off x="2131541" y="5140411"/>
              <a:ext cx="339810" cy="4194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DA8E82C-2F21-D84C-B0E2-5BD23BC63337}"/>
                </a:ext>
              </a:extLst>
            </p:cNvPr>
            <p:cNvCxnSpPr>
              <a:cxnSpLocks/>
              <a:stCxn id="21" idx="0"/>
              <a:endCxn id="5" idx="2"/>
            </p:cNvCxnSpPr>
            <p:nvPr/>
          </p:nvCxnSpPr>
          <p:spPr>
            <a:xfrm flipH="1" flipV="1">
              <a:off x="3379574" y="5052124"/>
              <a:ext cx="330887" cy="5077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B1C1EE0-B8CA-4047-AD32-CAA19E6819AE}"/>
                </a:ext>
              </a:extLst>
            </p:cNvPr>
            <p:cNvCxnSpPr>
              <a:cxnSpLocks/>
            </p:cNvCxnSpPr>
            <p:nvPr/>
          </p:nvCxnSpPr>
          <p:spPr>
            <a:xfrm flipH="1" flipV="1">
              <a:off x="4389397" y="5052124"/>
              <a:ext cx="590377" cy="4381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2038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E7C5F3-CF07-BF4F-A355-2C322F41EA14}"/>
              </a:ext>
            </a:extLst>
          </p:cNvPr>
          <p:cNvSpPr>
            <a:spLocks noGrp="1"/>
          </p:cNvSpPr>
          <p:nvPr>
            <p:ph type="title"/>
          </p:nvPr>
        </p:nvSpPr>
        <p:spPr/>
        <p:txBody>
          <a:bodyPr/>
          <a:lstStyle/>
          <a:p>
            <a:r>
              <a:rPr lang="en-US" dirty="0"/>
              <a:t>Reflectance and Illumination In Popular Culture…</a:t>
            </a:r>
          </a:p>
        </p:txBody>
      </p:sp>
      <p:pic>
        <p:nvPicPr>
          <p:cNvPr id="7" name="Picture 6">
            <a:extLst>
              <a:ext uri="{FF2B5EF4-FFF2-40B4-BE49-F238E27FC236}">
                <a16:creationId xmlns:a16="http://schemas.microsoft.com/office/drawing/2014/main" id="{06511CC9-BC8A-5D47-8C14-4E215AEA11D4}"/>
              </a:ext>
            </a:extLst>
          </p:cNvPr>
          <p:cNvPicPr>
            <a:picLocks noChangeAspect="1"/>
          </p:cNvPicPr>
          <p:nvPr/>
        </p:nvPicPr>
        <p:blipFill>
          <a:blip r:embed="rId2"/>
          <a:stretch>
            <a:fillRect/>
          </a:stretch>
        </p:blipFill>
        <p:spPr>
          <a:xfrm>
            <a:off x="6617414" y="1248033"/>
            <a:ext cx="4784050" cy="4556237"/>
          </a:xfrm>
          <a:prstGeom prst="rect">
            <a:avLst/>
          </a:prstGeom>
        </p:spPr>
      </p:pic>
      <p:pic>
        <p:nvPicPr>
          <p:cNvPr id="9" name="Picture 8">
            <a:extLst>
              <a:ext uri="{FF2B5EF4-FFF2-40B4-BE49-F238E27FC236}">
                <a16:creationId xmlns:a16="http://schemas.microsoft.com/office/drawing/2014/main" id="{5ED1A0D0-34EF-A34E-8BFE-F35AF61A2073}"/>
              </a:ext>
            </a:extLst>
          </p:cNvPr>
          <p:cNvPicPr>
            <a:picLocks noChangeAspect="1"/>
          </p:cNvPicPr>
          <p:nvPr/>
        </p:nvPicPr>
        <p:blipFill rotWithShape="1">
          <a:blip r:embed="rId3"/>
          <a:srcRect t="11748"/>
          <a:stretch/>
        </p:blipFill>
        <p:spPr>
          <a:xfrm>
            <a:off x="370115" y="1248033"/>
            <a:ext cx="5746108" cy="5177481"/>
          </a:xfrm>
          <a:prstGeom prst="rect">
            <a:avLst/>
          </a:prstGeom>
        </p:spPr>
      </p:pic>
    </p:spTree>
    <p:extLst>
      <p:ext uri="{BB962C8B-B14F-4D97-AF65-F5344CB8AC3E}">
        <p14:creationId xmlns:p14="http://schemas.microsoft.com/office/powerpoint/2010/main" val="3037455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77241" y="1367757"/>
            <a:ext cx="10941548" cy="4903335"/>
          </a:xfrm>
        </p:spPr>
        <p:txBody>
          <a:bodyPr>
            <a:normAutofit/>
          </a:bodyPr>
          <a:lstStyle/>
          <a:p>
            <a:pPr>
              <a:buFont typeface="Arial" panose="020B0604020202020204" pitchFamily="34" charset="0"/>
              <a:buChar char="•"/>
            </a:pPr>
            <a:r>
              <a:rPr lang="en-US" dirty="0"/>
              <a:t>Are these spheres, or just flat discs painted with varying albedo?</a:t>
            </a:r>
          </a:p>
          <a:p>
            <a:pPr lvl="1"/>
            <a:r>
              <a:rPr lang="en-US" dirty="0"/>
              <a:t>Probably spheres… </a:t>
            </a:r>
          </a:p>
          <a:p>
            <a:pPr lvl="1"/>
            <a:r>
              <a:rPr lang="en-US" dirty="0"/>
              <a:t>The flat disk trick would only work from one perspective, so it seems pretty unlikely…</a:t>
            </a:r>
          </a:p>
          <a:p>
            <a:pPr lvl="1"/>
            <a:endParaRPr lang="en-US" dirty="0"/>
          </a:p>
        </p:txBody>
      </p:sp>
      <p:sp>
        <p:nvSpPr>
          <p:cNvPr id="2" name="Title 1"/>
          <p:cNvSpPr>
            <a:spLocks noGrp="1"/>
          </p:cNvSpPr>
          <p:nvPr>
            <p:ph type="title"/>
          </p:nvPr>
        </p:nvSpPr>
        <p:spPr/>
        <p:txBody>
          <a:bodyPr>
            <a:noAutofit/>
          </a:bodyPr>
          <a:lstStyle/>
          <a:p>
            <a:r>
              <a:rPr lang="en-US" sz="3600" dirty="0"/>
              <a:t>Perception is Solving an Under-Constrained Problem</a:t>
            </a:r>
          </a:p>
        </p:txBody>
      </p:sp>
      <p:pic>
        <p:nvPicPr>
          <p:cNvPr id="859138" name="Picture 2" descr="http://mmack.files.wordpress.com/2009/12/diffuse_sphe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9426" y="3429000"/>
            <a:ext cx="4693147" cy="3239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869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pasted-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17712" flipH="1">
            <a:off x="5834806" y="4451449"/>
            <a:ext cx="2009180" cy="20091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146" name="Picture 2" descr="pasted-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401107" flipH="1">
            <a:off x="7506890" y="3848695"/>
            <a:ext cx="2009180" cy="20091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147" name="Picture 3" descr="pasted-ima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1427" y="1814959"/>
            <a:ext cx="1785938" cy="178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148" name="Picture 4" descr="pasted-image.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6558" y="4602139"/>
            <a:ext cx="708794" cy="8940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149" name="Rectangle 5"/>
          <p:cNvSpPr>
            <a:spLocks noGrp="1" noChangeArrowheads="1"/>
          </p:cNvSpPr>
          <p:nvPr>
            <p:ph type="title"/>
          </p:nvPr>
        </p:nvSpPr>
        <p:spPr>
          <a:xfrm>
            <a:off x="1980532" y="274588"/>
            <a:ext cx="8229823" cy="1143000"/>
          </a:xfrm>
        </p:spPr>
        <p:txBody>
          <a:bodyPr/>
          <a:lstStyle/>
          <a:p>
            <a:pPr eaLnBrk="1">
              <a:defRPr/>
            </a:pPr>
            <a:r>
              <a:rPr lang="en-US" dirty="0">
                <a:ea typeface="+mj-ea"/>
                <a:sym typeface="Calibri" charset="0"/>
              </a:rPr>
              <a:t>What we know: Stereo</a:t>
            </a:r>
            <a:endParaRPr lang="en-US" sz="1266" dirty="0">
              <a:sym typeface="Calibri" charset="0"/>
            </a:endParaRPr>
          </a:p>
        </p:txBody>
      </p:sp>
      <p:sp>
        <p:nvSpPr>
          <p:cNvPr id="6150" name="Rectangle 6"/>
          <p:cNvSpPr>
            <a:spLocks/>
          </p:cNvSpPr>
          <p:nvPr/>
        </p:nvSpPr>
        <p:spPr bwMode="auto">
          <a:xfrm>
            <a:off x="1831191" y="6221185"/>
            <a:ext cx="8396146" cy="5645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defRPr/>
            </a:pPr>
            <a:r>
              <a:rPr lang="en-US" sz="3200" dirty="0">
                <a:solidFill>
                  <a:prstClr val="black"/>
                </a:solidFill>
                <a:latin typeface="Calibri"/>
                <a:ea typeface="ＭＳ Ｐゴシック" charset="0"/>
                <a:cs typeface="Helvetica Light" charset="0"/>
              </a:rPr>
              <a:t>Key Idea: use feature motion to understand shape</a:t>
            </a:r>
          </a:p>
        </p:txBody>
      </p:sp>
    </p:spTree>
    <p:extLst>
      <p:ext uri="{BB962C8B-B14F-4D97-AF65-F5344CB8AC3E}">
        <p14:creationId xmlns:p14="http://schemas.microsoft.com/office/powerpoint/2010/main" val="852245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1980532" y="274588"/>
            <a:ext cx="8229823" cy="1143000"/>
          </a:xfrm>
        </p:spPr>
        <p:txBody>
          <a:bodyPr/>
          <a:lstStyle/>
          <a:p>
            <a:pPr eaLnBrk="1">
              <a:defRPr/>
            </a:pPr>
            <a:r>
              <a:rPr lang="en-US" dirty="0">
                <a:ea typeface="+mj-ea"/>
                <a:sym typeface="Calibri" charset="0"/>
              </a:rPr>
              <a:t>Next: Photometric Stereo</a:t>
            </a:r>
            <a:endParaRPr lang="en-US" sz="1266" dirty="0">
              <a:sym typeface="Calibri" charset="0"/>
            </a:endParaRPr>
          </a:p>
        </p:txBody>
      </p:sp>
      <p:pic>
        <p:nvPicPr>
          <p:cNvPr id="7170" name="Picture 2" descr="pasted-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1427" y="1814959"/>
            <a:ext cx="1785938" cy="178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171" name="Picture 3" descr="pasted-imag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5558" y="5009556"/>
            <a:ext cx="708794" cy="8929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172" name="Picture 4" descr="pasted-image.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1496" y="4602139"/>
            <a:ext cx="709910" cy="8940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173" name="Picture 5" descr="pasted-imag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995378" flipH="1">
            <a:off x="2406923" y="3900041"/>
            <a:ext cx="2009180" cy="20091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174" name="Rectangle 6"/>
          <p:cNvSpPr>
            <a:spLocks/>
          </p:cNvSpPr>
          <p:nvPr/>
        </p:nvSpPr>
        <p:spPr bwMode="auto">
          <a:xfrm>
            <a:off x="1858917" y="6227762"/>
            <a:ext cx="8493865" cy="5645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defRPr/>
            </a:pPr>
            <a:r>
              <a:rPr lang="en-US" sz="3200" dirty="0">
                <a:solidFill>
                  <a:prstClr val="black"/>
                </a:solidFill>
                <a:latin typeface="Calibri"/>
                <a:ea typeface="ＭＳ Ｐゴシック" charset="0"/>
                <a:cs typeface="Helvetica Light" charset="0"/>
              </a:rPr>
              <a:t>Key Idea: use pixel brightness to understand shape</a:t>
            </a:r>
          </a:p>
        </p:txBody>
      </p:sp>
    </p:spTree>
    <p:extLst>
      <p:ext uri="{BB962C8B-B14F-4D97-AF65-F5344CB8AC3E}">
        <p14:creationId xmlns:p14="http://schemas.microsoft.com/office/powerpoint/2010/main" val="1961419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1980532" y="274588"/>
            <a:ext cx="8229823" cy="1143000"/>
          </a:xfrm>
        </p:spPr>
        <p:txBody>
          <a:bodyPr/>
          <a:lstStyle/>
          <a:p>
            <a:pPr eaLnBrk="1">
              <a:defRPr/>
            </a:pPr>
            <a:r>
              <a:rPr lang="en-US" dirty="0">
                <a:ea typeface="+mj-ea"/>
                <a:sym typeface="Calibri" charset="0"/>
              </a:rPr>
              <a:t>Next: Photometric Stereo</a:t>
            </a:r>
            <a:endParaRPr lang="en-US" sz="1266" dirty="0">
              <a:sym typeface="Calibri" charset="0"/>
            </a:endParaRPr>
          </a:p>
        </p:txBody>
      </p:sp>
      <p:pic>
        <p:nvPicPr>
          <p:cNvPr id="8194" name="Picture 2" descr="pasted-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1427" y="1814959"/>
            <a:ext cx="1785938" cy="178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195" name="Picture 3" descr="pasted-imag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5558" y="5009556"/>
            <a:ext cx="708794" cy="8929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196" name="Picture 4" descr="pasted-image.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1496" y="4602139"/>
            <a:ext cx="709910" cy="8940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197" name="Picture 5" descr="pasted-imag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995378" flipH="1">
            <a:off x="2406923" y="3900041"/>
            <a:ext cx="2009180" cy="20091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198" name="Picture 6" descr="pasted-imag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7354" y="2636491"/>
            <a:ext cx="708794" cy="8929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 name="Rectangle 6"/>
          <p:cNvSpPr>
            <a:spLocks/>
          </p:cNvSpPr>
          <p:nvPr/>
        </p:nvSpPr>
        <p:spPr bwMode="auto">
          <a:xfrm>
            <a:off x="1858917" y="6227762"/>
            <a:ext cx="8493865" cy="5645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defRPr/>
            </a:pPr>
            <a:r>
              <a:rPr lang="en-US" sz="3200" dirty="0">
                <a:solidFill>
                  <a:prstClr val="black"/>
                </a:solidFill>
                <a:latin typeface="Calibri"/>
                <a:ea typeface="ＭＳ Ｐゴシック" charset="0"/>
                <a:cs typeface="Helvetica Light" charset="0"/>
              </a:rPr>
              <a:t>Key Idea: use pixel brightness to understand shape</a:t>
            </a:r>
          </a:p>
        </p:txBody>
      </p:sp>
    </p:spTree>
    <p:extLst>
      <p:ext uri="{BB962C8B-B14F-4D97-AF65-F5344CB8AC3E}">
        <p14:creationId xmlns:p14="http://schemas.microsoft.com/office/powerpoint/2010/main" val="1169222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08318EC-289F-D942-A198-8D16597A4261}"/>
              </a:ext>
            </a:extLst>
          </p:cNvPr>
          <p:cNvSpPr>
            <a:spLocks noGrp="1"/>
          </p:cNvSpPr>
          <p:nvPr>
            <p:ph idx="1"/>
          </p:nvPr>
        </p:nvSpPr>
        <p:spPr/>
        <p:txBody>
          <a:bodyPr/>
          <a:lstStyle/>
          <a:p>
            <a:r>
              <a:rPr lang="en-US" dirty="0"/>
              <a:t>Today we are trying out Zoom lecture</a:t>
            </a:r>
          </a:p>
          <a:p>
            <a:pPr lvl="1"/>
            <a:r>
              <a:rPr lang="en-US" dirty="0"/>
              <a:t>If all goes well, this will likely be the main method of holding class moving forward</a:t>
            </a:r>
          </a:p>
          <a:p>
            <a:pPr lvl="1"/>
            <a:r>
              <a:rPr lang="en-US" dirty="0"/>
              <a:t>Some lectures may end up being pre-recorded, but we will have office hours where you can ask questions</a:t>
            </a:r>
          </a:p>
          <a:p>
            <a:pPr lvl="1"/>
            <a:endParaRPr lang="en-US" dirty="0"/>
          </a:p>
          <a:p>
            <a:r>
              <a:rPr lang="en-US" dirty="0"/>
              <a:t>You will be able to complete the course remotely (including exams)</a:t>
            </a:r>
          </a:p>
          <a:p>
            <a:pPr lvl="1"/>
            <a:r>
              <a:rPr lang="en-US" dirty="0"/>
              <a:t>Specifics to come</a:t>
            </a:r>
          </a:p>
          <a:p>
            <a:endParaRPr lang="en-US" dirty="0"/>
          </a:p>
          <a:p>
            <a:pPr lvl="1"/>
            <a:endParaRPr lang="en-US" dirty="0"/>
          </a:p>
          <a:p>
            <a:pPr lvl="1"/>
            <a:endParaRPr lang="en-US" dirty="0"/>
          </a:p>
        </p:txBody>
      </p:sp>
      <p:sp>
        <p:nvSpPr>
          <p:cNvPr id="6" name="Title 5">
            <a:extLst>
              <a:ext uri="{FF2B5EF4-FFF2-40B4-BE49-F238E27FC236}">
                <a16:creationId xmlns:a16="http://schemas.microsoft.com/office/drawing/2014/main" id="{A2B8224A-7611-1148-8C1E-393DF3F90AC7}"/>
              </a:ext>
            </a:extLst>
          </p:cNvPr>
          <p:cNvSpPr>
            <a:spLocks noGrp="1"/>
          </p:cNvSpPr>
          <p:nvPr>
            <p:ph type="title"/>
          </p:nvPr>
        </p:nvSpPr>
        <p:spPr/>
        <p:txBody>
          <a:bodyPr/>
          <a:lstStyle/>
          <a:p>
            <a:r>
              <a:rPr lang="en-US" dirty="0"/>
              <a:t>Remote Lectures</a:t>
            </a:r>
          </a:p>
        </p:txBody>
      </p:sp>
    </p:spTree>
    <p:extLst>
      <p:ext uri="{BB962C8B-B14F-4D97-AF65-F5344CB8AC3E}">
        <p14:creationId xmlns:p14="http://schemas.microsoft.com/office/powerpoint/2010/main" val="3090401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1980532" y="274588"/>
            <a:ext cx="8229823" cy="1143000"/>
          </a:xfrm>
        </p:spPr>
        <p:txBody>
          <a:bodyPr/>
          <a:lstStyle/>
          <a:p>
            <a:pPr eaLnBrk="1">
              <a:defRPr/>
            </a:pPr>
            <a:r>
              <a:rPr lang="en-US">
                <a:ea typeface="+mj-ea"/>
                <a:sym typeface="Calibri" charset="0"/>
              </a:rPr>
              <a:t>Photometric Stereo</a:t>
            </a:r>
            <a:endParaRPr lang="en-US" sz="1266">
              <a:sym typeface="Calibri" charset="0"/>
            </a:endParaRPr>
          </a:p>
        </p:txBody>
      </p:sp>
      <p:pic>
        <p:nvPicPr>
          <p:cNvPr id="9218" name="Picture 2" descr="buddha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9935" y="2052712"/>
            <a:ext cx="8491017" cy="27514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219" name="Rectangle 3"/>
          <p:cNvSpPr>
            <a:spLocks/>
          </p:cNvSpPr>
          <p:nvPr/>
        </p:nvSpPr>
        <p:spPr bwMode="auto">
          <a:xfrm>
            <a:off x="2093268" y="4874494"/>
            <a:ext cx="895438" cy="6115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dirty="0">
                <a:solidFill>
                  <a:prstClr val="black"/>
                </a:solidFill>
                <a:latin typeface="Arial" charset="0"/>
                <a:ea typeface="ＭＳ Ｐゴシック" charset="0"/>
                <a:cs typeface="Arial" charset="0"/>
                <a:sym typeface="Arial" charset="0"/>
              </a:rPr>
              <a:t>Input</a:t>
            </a:r>
          </a:p>
          <a:p>
            <a:pPr algn="ctr" defTabSz="642915">
              <a:defRPr/>
            </a:pPr>
            <a:r>
              <a:rPr lang="en-US" sz="1687" dirty="0">
                <a:solidFill>
                  <a:prstClr val="black"/>
                </a:solidFill>
                <a:latin typeface="Arial" charset="0"/>
                <a:ea typeface="ＭＳ Ｐゴシック" charset="0"/>
                <a:cs typeface="Arial" charset="0"/>
                <a:sym typeface="Arial" charset="0"/>
              </a:rPr>
              <a:t>(1 of 12)</a:t>
            </a:r>
            <a:endParaRPr lang="en-US" sz="1266" dirty="0">
              <a:solidFill>
                <a:prstClr val="black"/>
              </a:solidFill>
              <a:latin typeface="Calibri"/>
              <a:ea typeface="ＭＳ Ｐゴシック" charset="0"/>
              <a:cs typeface="Helvetica Light" charset="0"/>
            </a:endParaRPr>
          </a:p>
        </p:txBody>
      </p:sp>
      <p:sp>
        <p:nvSpPr>
          <p:cNvPr id="9220" name="Rectangle 4"/>
          <p:cNvSpPr>
            <a:spLocks/>
          </p:cNvSpPr>
          <p:nvPr/>
        </p:nvSpPr>
        <p:spPr bwMode="auto">
          <a:xfrm>
            <a:off x="3476254" y="4874494"/>
            <a:ext cx="1812727" cy="6115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tIns="45720" rIns="45720" bIns="45720">
            <a:spAutoFit/>
          </a:bodyPr>
          <a:lstStyle/>
          <a:p>
            <a:pPr algn="ctr" defTabSz="642915">
              <a:defRPr/>
            </a:pPr>
            <a:r>
              <a:rPr lang="en-US" sz="1687">
                <a:solidFill>
                  <a:prstClr val="black"/>
                </a:solidFill>
                <a:latin typeface="Arial" charset="0"/>
                <a:ea typeface="ＭＳ Ｐゴシック" charset="0"/>
                <a:cs typeface="Arial" charset="0"/>
                <a:sym typeface="Arial" charset="0"/>
              </a:rPr>
              <a:t>Normals (RGB colormap)</a:t>
            </a:r>
            <a:endParaRPr lang="en-US" sz="1266">
              <a:solidFill>
                <a:prstClr val="black"/>
              </a:solidFill>
              <a:latin typeface="Arial" charset="0"/>
              <a:ea typeface="ＭＳ Ｐゴシック" charset="0"/>
              <a:cs typeface="Arial" charset="0"/>
              <a:sym typeface="Arial" charset="0"/>
            </a:endParaRPr>
          </a:p>
        </p:txBody>
      </p:sp>
      <p:sp>
        <p:nvSpPr>
          <p:cNvPr id="9221" name="Rectangle 5"/>
          <p:cNvSpPr>
            <a:spLocks/>
          </p:cNvSpPr>
          <p:nvPr/>
        </p:nvSpPr>
        <p:spPr bwMode="auto">
          <a:xfrm>
            <a:off x="5326931" y="4876726"/>
            <a:ext cx="1793120" cy="3519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a:solidFill>
                  <a:prstClr val="black"/>
                </a:solidFill>
                <a:latin typeface="Arial" charset="0"/>
                <a:ea typeface="ＭＳ Ｐゴシック" charset="0"/>
                <a:cs typeface="Arial" charset="0"/>
                <a:sym typeface="Arial" charset="0"/>
              </a:rPr>
              <a:t>Normals (vectors)</a:t>
            </a:r>
            <a:endParaRPr lang="en-US" sz="1266">
              <a:solidFill>
                <a:prstClr val="black"/>
              </a:solidFill>
              <a:latin typeface="Arial" charset="0"/>
              <a:ea typeface="ＭＳ Ｐゴシック" charset="0"/>
              <a:cs typeface="Arial" charset="0"/>
              <a:sym typeface="Arial" charset="0"/>
            </a:endParaRPr>
          </a:p>
        </p:txBody>
      </p:sp>
      <p:sp>
        <p:nvSpPr>
          <p:cNvPr id="9222" name="Rectangle 6"/>
          <p:cNvSpPr>
            <a:spLocks/>
          </p:cNvSpPr>
          <p:nvPr/>
        </p:nvSpPr>
        <p:spPr bwMode="auto">
          <a:xfrm>
            <a:off x="7484567" y="4876726"/>
            <a:ext cx="1172757" cy="6115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a:solidFill>
                  <a:prstClr val="black"/>
                </a:solidFill>
                <a:latin typeface="Arial" charset="0"/>
                <a:ea typeface="ＭＳ Ｐゴシック" charset="0"/>
                <a:cs typeface="Arial" charset="0"/>
                <a:sym typeface="Arial" charset="0"/>
              </a:rPr>
              <a:t>Shaded 3D</a:t>
            </a:r>
            <a:br>
              <a:rPr lang="en-US" sz="1687">
                <a:solidFill>
                  <a:prstClr val="black"/>
                </a:solidFill>
                <a:latin typeface="Arial" charset="0"/>
                <a:ea typeface="ＭＳ Ｐゴシック" charset="0"/>
                <a:cs typeface="Arial" charset="0"/>
                <a:sym typeface="Arial" charset="0"/>
              </a:rPr>
            </a:br>
            <a:r>
              <a:rPr lang="en-US" sz="1687">
                <a:solidFill>
                  <a:prstClr val="black"/>
                </a:solidFill>
                <a:latin typeface="Arial" charset="0"/>
                <a:ea typeface="ＭＳ Ｐゴシック" charset="0"/>
                <a:cs typeface="Arial" charset="0"/>
                <a:sym typeface="Arial" charset="0"/>
              </a:rPr>
              <a:t>rendering</a:t>
            </a:r>
            <a:endParaRPr lang="en-US" sz="1266">
              <a:solidFill>
                <a:prstClr val="black"/>
              </a:solidFill>
              <a:latin typeface="Calibri"/>
              <a:ea typeface="ＭＳ Ｐゴシック" charset="0"/>
              <a:cs typeface="Helvetica Light" charset="0"/>
            </a:endParaRPr>
          </a:p>
        </p:txBody>
      </p:sp>
      <p:sp>
        <p:nvSpPr>
          <p:cNvPr id="9223" name="Rectangle 7"/>
          <p:cNvSpPr>
            <a:spLocks/>
          </p:cNvSpPr>
          <p:nvPr/>
        </p:nvSpPr>
        <p:spPr bwMode="auto">
          <a:xfrm>
            <a:off x="8966895" y="4876726"/>
            <a:ext cx="1254574" cy="6115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a:solidFill>
                  <a:prstClr val="black"/>
                </a:solidFill>
                <a:latin typeface="Arial" charset="0"/>
                <a:ea typeface="ＭＳ Ｐゴシック" charset="0"/>
                <a:cs typeface="Arial" charset="0"/>
                <a:sym typeface="Arial" charset="0"/>
              </a:rPr>
              <a:t>Textured 3D</a:t>
            </a:r>
            <a:br>
              <a:rPr lang="en-US" sz="1687">
                <a:solidFill>
                  <a:prstClr val="black"/>
                </a:solidFill>
                <a:latin typeface="Arial" charset="0"/>
                <a:ea typeface="ＭＳ Ｐゴシック" charset="0"/>
                <a:cs typeface="Arial" charset="0"/>
                <a:sym typeface="Arial" charset="0"/>
              </a:rPr>
            </a:br>
            <a:r>
              <a:rPr lang="en-US" sz="1687">
                <a:solidFill>
                  <a:prstClr val="black"/>
                </a:solidFill>
                <a:latin typeface="Arial" charset="0"/>
                <a:ea typeface="ＭＳ Ｐゴシック" charset="0"/>
                <a:cs typeface="Arial" charset="0"/>
                <a:sym typeface="Arial" charset="0"/>
              </a:rPr>
              <a:t>rendering</a:t>
            </a:r>
            <a:endParaRPr lang="en-US" sz="1266">
              <a:solidFill>
                <a:prstClr val="black"/>
              </a:solidFill>
              <a:latin typeface="Calibri"/>
              <a:ea typeface="ＭＳ Ｐゴシック" charset="0"/>
              <a:cs typeface="Helvetica Light" charset="0"/>
            </a:endParaRPr>
          </a:p>
        </p:txBody>
      </p:sp>
      <p:sp>
        <p:nvSpPr>
          <p:cNvPr id="9224" name="Rectangle 8"/>
          <p:cNvSpPr>
            <a:spLocks/>
          </p:cNvSpPr>
          <p:nvPr/>
        </p:nvSpPr>
        <p:spPr bwMode="auto">
          <a:xfrm>
            <a:off x="4712576" y="1325091"/>
            <a:ext cx="2766848" cy="3799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a:defRPr/>
            </a:pPr>
            <a:r>
              <a:rPr lang="en-US" sz="2000">
                <a:solidFill>
                  <a:prstClr val="black"/>
                </a:solidFill>
                <a:latin typeface="Calibri"/>
                <a:ea typeface="ＭＳ Ｐゴシック" charset="0"/>
                <a:cs typeface="Helvetica Light" charset="0"/>
              </a:rPr>
              <a:t>What results can you get?</a:t>
            </a:r>
          </a:p>
        </p:txBody>
      </p:sp>
    </p:spTree>
    <p:extLst>
      <p:ext uri="{BB962C8B-B14F-4D97-AF65-F5344CB8AC3E}">
        <p14:creationId xmlns:p14="http://schemas.microsoft.com/office/powerpoint/2010/main" val="4283338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Radiometry</a:t>
            </a:r>
          </a:p>
        </p:txBody>
      </p:sp>
      <p:sp>
        <p:nvSpPr>
          <p:cNvPr id="457731" name="Rectangle 3"/>
          <p:cNvSpPr>
            <a:spLocks noGrp="1" noChangeArrowheads="1"/>
          </p:cNvSpPr>
          <p:nvPr>
            <p:ph type="body" idx="1"/>
          </p:nvPr>
        </p:nvSpPr>
        <p:spPr/>
        <p:txBody>
          <a:bodyPr/>
          <a:lstStyle/>
          <a:p>
            <a:r>
              <a:rPr lang="en-US" dirty="0"/>
              <a:t>What determines the brightness of an </a:t>
            </a:r>
            <a:r>
              <a:rPr lang="en-US" i="1" dirty="0"/>
              <a:t>image pixel</a:t>
            </a:r>
            <a:r>
              <a:rPr lang="en-US" dirty="0"/>
              <a:t>?</a:t>
            </a:r>
          </a:p>
        </p:txBody>
      </p:sp>
      <p:pic>
        <p:nvPicPr>
          <p:cNvPr id="457732" name="Picture 4"/>
          <p:cNvPicPr>
            <a:picLocks noChangeAspect="1" noChangeArrowheads="1"/>
          </p:cNvPicPr>
          <p:nvPr/>
        </p:nvPicPr>
        <p:blipFill>
          <a:blip r:embed="rId3" cstate="print"/>
          <a:srcRect/>
          <a:stretch>
            <a:fillRect/>
          </a:stretch>
        </p:blipFill>
        <p:spPr bwMode="auto">
          <a:xfrm>
            <a:off x="2667000" y="1898650"/>
            <a:ext cx="7086600" cy="4578350"/>
          </a:xfrm>
          <a:prstGeom prst="rect">
            <a:avLst/>
          </a:prstGeom>
          <a:noFill/>
          <a:ln w="9525">
            <a:noFill/>
            <a:miter lim="800000"/>
            <a:headEnd/>
            <a:tailEnd/>
          </a:ln>
          <a:effectLst/>
        </p:spPr>
      </p:pic>
      <p:sp>
        <p:nvSpPr>
          <p:cNvPr id="457733" name="Text Box 5"/>
          <p:cNvSpPr txBox="1">
            <a:spLocks noChangeArrowheads="1"/>
          </p:cNvSpPr>
          <p:nvPr/>
        </p:nvSpPr>
        <p:spPr bwMode="auto">
          <a:xfrm>
            <a:off x="7419649" y="1643744"/>
            <a:ext cx="1441420" cy="646331"/>
          </a:xfrm>
          <a:prstGeom prst="rect">
            <a:avLst/>
          </a:prstGeom>
          <a:noFill/>
          <a:ln w="9525">
            <a:noFill/>
            <a:miter lim="800000"/>
            <a:headEnd/>
            <a:tailEnd/>
          </a:ln>
          <a:effectLst/>
        </p:spPr>
        <p:txBody>
          <a:bodyPr wrap="none">
            <a:spAutoFit/>
          </a:bodyPr>
          <a:lstStyle/>
          <a:p>
            <a:pPr algn="ctr"/>
            <a:r>
              <a:rPr lang="en-US" dirty="0">
                <a:solidFill>
                  <a:srgbClr val="FF0000"/>
                </a:solidFill>
                <a:latin typeface="Arial"/>
              </a:rPr>
              <a:t>Light source</a:t>
            </a:r>
            <a:br>
              <a:rPr lang="en-US" dirty="0">
                <a:solidFill>
                  <a:srgbClr val="FF0000"/>
                </a:solidFill>
                <a:latin typeface="Arial"/>
              </a:rPr>
            </a:br>
            <a:r>
              <a:rPr lang="en-US" dirty="0">
                <a:solidFill>
                  <a:srgbClr val="FF0000"/>
                </a:solidFill>
                <a:latin typeface="Arial"/>
              </a:rPr>
              <a:t>properties</a:t>
            </a:r>
          </a:p>
        </p:txBody>
      </p:sp>
      <p:sp>
        <p:nvSpPr>
          <p:cNvPr id="457735" name="Text Box 7"/>
          <p:cNvSpPr txBox="1">
            <a:spLocks noChangeArrowheads="1"/>
          </p:cNvSpPr>
          <p:nvPr/>
        </p:nvSpPr>
        <p:spPr bwMode="auto">
          <a:xfrm>
            <a:off x="6625554" y="3559629"/>
            <a:ext cx="1043876" cy="646331"/>
          </a:xfrm>
          <a:prstGeom prst="rect">
            <a:avLst/>
          </a:prstGeom>
          <a:noFill/>
          <a:ln w="9525">
            <a:noFill/>
            <a:miter lim="800000"/>
            <a:headEnd/>
            <a:tailEnd/>
          </a:ln>
          <a:effectLst/>
        </p:spPr>
        <p:txBody>
          <a:bodyPr wrap="none">
            <a:spAutoFit/>
          </a:bodyPr>
          <a:lstStyle/>
          <a:p>
            <a:pPr algn="ctr"/>
            <a:r>
              <a:rPr lang="en-US" dirty="0">
                <a:solidFill>
                  <a:srgbClr val="00CC99"/>
                </a:solidFill>
                <a:latin typeface="Arial"/>
              </a:rPr>
              <a:t>Surface </a:t>
            </a:r>
            <a:br>
              <a:rPr lang="en-US" dirty="0">
                <a:solidFill>
                  <a:srgbClr val="00CC99"/>
                </a:solidFill>
                <a:latin typeface="Arial"/>
              </a:rPr>
            </a:br>
            <a:r>
              <a:rPr lang="en-US" dirty="0">
                <a:solidFill>
                  <a:srgbClr val="00CC99"/>
                </a:solidFill>
                <a:latin typeface="Arial"/>
              </a:rPr>
              <a:t>shape</a:t>
            </a:r>
          </a:p>
        </p:txBody>
      </p:sp>
      <p:sp>
        <p:nvSpPr>
          <p:cNvPr id="457736" name="Text Box 8"/>
          <p:cNvSpPr txBox="1">
            <a:spLocks noChangeArrowheads="1"/>
          </p:cNvSpPr>
          <p:nvPr/>
        </p:nvSpPr>
        <p:spPr bwMode="auto">
          <a:xfrm>
            <a:off x="7795074" y="5578476"/>
            <a:ext cx="2172390" cy="646331"/>
          </a:xfrm>
          <a:prstGeom prst="rect">
            <a:avLst/>
          </a:prstGeom>
          <a:noFill/>
          <a:ln w="9525">
            <a:noFill/>
            <a:miter lim="800000"/>
            <a:headEnd/>
            <a:tailEnd/>
          </a:ln>
          <a:effectLst/>
        </p:spPr>
        <p:txBody>
          <a:bodyPr wrap="none">
            <a:spAutoFit/>
          </a:bodyPr>
          <a:lstStyle/>
          <a:p>
            <a:pPr algn="ctr"/>
            <a:r>
              <a:rPr lang="en-US" dirty="0">
                <a:solidFill>
                  <a:srgbClr val="00CC99"/>
                </a:solidFill>
                <a:latin typeface="Arial"/>
              </a:rPr>
              <a:t>Surface reflectance</a:t>
            </a:r>
            <a:br>
              <a:rPr lang="en-US" dirty="0">
                <a:solidFill>
                  <a:srgbClr val="00CC99"/>
                </a:solidFill>
                <a:latin typeface="Arial"/>
              </a:rPr>
            </a:br>
            <a:r>
              <a:rPr lang="en-US" dirty="0">
                <a:solidFill>
                  <a:srgbClr val="00CC99"/>
                </a:solidFill>
                <a:latin typeface="Arial"/>
              </a:rPr>
              <a:t>properties</a:t>
            </a:r>
          </a:p>
        </p:txBody>
      </p:sp>
      <p:sp>
        <p:nvSpPr>
          <p:cNvPr id="457737" name="Text Box 9"/>
          <p:cNvSpPr txBox="1">
            <a:spLocks noChangeArrowheads="1"/>
          </p:cNvSpPr>
          <p:nvPr/>
        </p:nvSpPr>
        <p:spPr bwMode="auto">
          <a:xfrm>
            <a:off x="5581651" y="6019800"/>
            <a:ext cx="838691" cy="369332"/>
          </a:xfrm>
          <a:prstGeom prst="rect">
            <a:avLst/>
          </a:prstGeom>
          <a:noFill/>
          <a:ln w="9525">
            <a:noFill/>
            <a:miter lim="800000"/>
            <a:headEnd/>
            <a:tailEnd/>
          </a:ln>
          <a:effectLst/>
        </p:spPr>
        <p:txBody>
          <a:bodyPr wrap="none">
            <a:spAutoFit/>
          </a:bodyPr>
          <a:lstStyle/>
          <a:p>
            <a:r>
              <a:rPr lang="en-US">
                <a:solidFill>
                  <a:srgbClr val="CC00CC"/>
                </a:solidFill>
                <a:latin typeface="Arial"/>
              </a:rPr>
              <a:t>Optics</a:t>
            </a:r>
          </a:p>
        </p:txBody>
      </p:sp>
      <p:sp>
        <p:nvSpPr>
          <p:cNvPr id="457738" name="Text Box 10"/>
          <p:cNvSpPr txBox="1">
            <a:spLocks noChangeArrowheads="1"/>
          </p:cNvSpPr>
          <p:nvPr/>
        </p:nvSpPr>
        <p:spPr bwMode="auto">
          <a:xfrm>
            <a:off x="2057400" y="3048000"/>
            <a:ext cx="2454518" cy="369332"/>
          </a:xfrm>
          <a:prstGeom prst="rect">
            <a:avLst/>
          </a:prstGeom>
          <a:noFill/>
          <a:ln w="9525">
            <a:noFill/>
            <a:miter lim="800000"/>
            <a:headEnd/>
            <a:tailEnd/>
          </a:ln>
          <a:effectLst/>
        </p:spPr>
        <p:txBody>
          <a:bodyPr wrap="none">
            <a:spAutoFit/>
          </a:bodyPr>
          <a:lstStyle/>
          <a:p>
            <a:r>
              <a:rPr lang="en-US">
                <a:solidFill>
                  <a:srgbClr val="0000FF"/>
                </a:solidFill>
                <a:latin typeface="Arial"/>
              </a:rPr>
              <a:t>Sensor characteristics</a:t>
            </a:r>
          </a:p>
        </p:txBody>
      </p:sp>
      <p:sp>
        <p:nvSpPr>
          <p:cNvPr id="457739" name="Text Box 11"/>
          <p:cNvSpPr txBox="1">
            <a:spLocks noChangeArrowheads="1"/>
          </p:cNvSpPr>
          <p:nvPr/>
        </p:nvSpPr>
        <p:spPr bwMode="auto">
          <a:xfrm>
            <a:off x="9067800" y="6583364"/>
            <a:ext cx="1409700" cy="274637"/>
          </a:xfrm>
          <a:prstGeom prst="rect">
            <a:avLst/>
          </a:prstGeom>
          <a:noFill/>
          <a:ln w="9525">
            <a:noFill/>
            <a:miter lim="800000"/>
            <a:headEnd/>
            <a:tailEnd/>
          </a:ln>
          <a:effectLst/>
        </p:spPr>
        <p:txBody>
          <a:bodyPr wrap="none">
            <a:spAutoFit/>
          </a:bodyPr>
          <a:lstStyle/>
          <a:p>
            <a:r>
              <a:rPr lang="en-US" sz="1200">
                <a:solidFill>
                  <a:srgbClr val="000000"/>
                </a:solidFill>
                <a:latin typeface="Arial"/>
              </a:rPr>
              <a:t>Slide by L. Fei-Fei</a:t>
            </a:r>
          </a:p>
        </p:txBody>
      </p:sp>
      <p:sp>
        <p:nvSpPr>
          <p:cNvPr id="457740" name="Text Box 12"/>
          <p:cNvSpPr txBox="1">
            <a:spLocks noChangeArrowheads="1"/>
          </p:cNvSpPr>
          <p:nvPr/>
        </p:nvSpPr>
        <p:spPr bwMode="auto">
          <a:xfrm>
            <a:off x="4648200" y="3733800"/>
            <a:ext cx="1159292" cy="369332"/>
          </a:xfrm>
          <a:prstGeom prst="rect">
            <a:avLst/>
          </a:prstGeom>
          <a:noFill/>
          <a:ln w="9525">
            <a:noFill/>
            <a:miter lim="800000"/>
            <a:headEnd/>
            <a:tailEnd/>
          </a:ln>
          <a:effectLst/>
        </p:spPr>
        <p:txBody>
          <a:bodyPr wrap="none">
            <a:spAutoFit/>
          </a:bodyPr>
          <a:lstStyle/>
          <a:p>
            <a:r>
              <a:rPr lang="en-US">
                <a:solidFill>
                  <a:srgbClr val="CC0000"/>
                </a:solidFill>
                <a:latin typeface="Arial"/>
              </a:rPr>
              <a:t>Exposure</a:t>
            </a:r>
          </a:p>
        </p:txBody>
      </p:sp>
    </p:spTree>
    <p:extLst>
      <p:ext uri="{BB962C8B-B14F-4D97-AF65-F5344CB8AC3E}">
        <p14:creationId xmlns:p14="http://schemas.microsoft.com/office/powerpoint/2010/main" val="338997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7733"/>
                                        </p:tgtEl>
                                        <p:attrNameLst>
                                          <p:attrName>style.visibility</p:attrName>
                                        </p:attrNameLst>
                                      </p:cBhvr>
                                      <p:to>
                                        <p:strVal val="visible"/>
                                      </p:to>
                                    </p:set>
                                    <p:animEffect transition="in" filter="fade">
                                      <p:cBhvr>
                                        <p:cTn id="7" dur="500"/>
                                        <p:tgtEl>
                                          <p:spTgt spid="4577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7736"/>
                                        </p:tgtEl>
                                        <p:attrNameLst>
                                          <p:attrName>style.visibility</p:attrName>
                                        </p:attrNameLst>
                                      </p:cBhvr>
                                      <p:to>
                                        <p:strVal val="visible"/>
                                      </p:to>
                                    </p:set>
                                    <p:animEffect transition="in" filter="fade">
                                      <p:cBhvr>
                                        <p:cTn id="12" dur="500"/>
                                        <p:tgtEl>
                                          <p:spTgt spid="4577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7735"/>
                                        </p:tgtEl>
                                        <p:attrNameLst>
                                          <p:attrName>style.visibility</p:attrName>
                                        </p:attrNameLst>
                                      </p:cBhvr>
                                      <p:to>
                                        <p:strVal val="visible"/>
                                      </p:to>
                                    </p:set>
                                    <p:animEffect transition="in" filter="fade">
                                      <p:cBhvr>
                                        <p:cTn id="17" dur="500"/>
                                        <p:tgtEl>
                                          <p:spTgt spid="4577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7737"/>
                                        </p:tgtEl>
                                        <p:attrNameLst>
                                          <p:attrName>style.visibility</p:attrName>
                                        </p:attrNameLst>
                                      </p:cBhvr>
                                      <p:to>
                                        <p:strVal val="visible"/>
                                      </p:to>
                                    </p:set>
                                    <p:animEffect transition="in" filter="fade">
                                      <p:cBhvr>
                                        <p:cTn id="22" dur="500"/>
                                        <p:tgtEl>
                                          <p:spTgt spid="4577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7740"/>
                                        </p:tgtEl>
                                        <p:attrNameLst>
                                          <p:attrName>style.visibility</p:attrName>
                                        </p:attrNameLst>
                                      </p:cBhvr>
                                      <p:to>
                                        <p:strVal val="visible"/>
                                      </p:to>
                                    </p:set>
                                    <p:animEffect transition="in" filter="fade">
                                      <p:cBhvr>
                                        <p:cTn id="27" dur="500"/>
                                        <p:tgtEl>
                                          <p:spTgt spid="4577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7738"/>
                                        </p:tgtEl>
                                        <p:attrNameLst>
                                          <p:attrName>style.visibility</p:attrName>
                                        </p:attrNameLst>
                                      </p:cBhvr>
                                      <p:to>
                                        <p:strVal val="visible"/>
                                      </p:to>
                                    </p:set>
                                    <p:animEffect transition="in" filter="fade">
                                      <p:cBhvr>
                                        <p:cTn id="32" dur="500"/>
                                        <p:tgtEl>
                                          <p:spTgt spid="457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3" grpId="0"/>
      <p:bldP spid="457735" grpId="0"/>
      <p:bldP spid="457736" grpId="0"/>
      <p:bldP spid="457737" grpId="0"/>
      <p:bldP spid="457738" grpId="0"/>
      <p:bldP spid="4577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r>
              <a:rPr lang="en-US"/>
              <a:t>What is light?</a:t>
            </a:r>
          </a:p>
        </p:txBody>
      </p:sp>
      <p:grpSp>
        <p:nvGrpSpPr>
          <p:cNvPr id="2" name="Group 11"/>
          <p:cNvGrpSpPr>
            <a:grpSpLocks/>
          </p:cNvGrpSpPr>
          <p:nvPr/>
        </p:nvGrpSpPr>
        <p:grpSpPr bwMode="auto">
          <a:xfrm>
            <a:off x="3695700" y="2184400"/>
            <a:ext cx="3924300" cy="635000"/>
            <a:chOff x="1080" y="1536"/>
            <a:chExt cx="1608" cy="260"/>
          </a:xfrm>
        </p:grpSpPr>
        <p:grpSp>
          <p:nvGrpSpPr>
            <p:cNvPr id="3" name="Group 4"/>
            <p:cNvGrpSpPr>
              <a:grpSpLocks/>
            </p:cNvGrpSpPr>
            <p:nvPr/>
          </p:nvGrpSpPr>
          <p:grpSpPr bwMode="auto">
            <a:xfrm rot="-17435669">
              <a:off x="1154" y="1462"/>
              <a:ext cx="260" cy="408"/>
              <a:chOff x="3979" y="3269"/>
              <a:chExt cx="260" cy="408"/>
            </a:xfrm>
          </p:grpSpPr>
          <p:sp>
            <p:nvSpPr>
              <p:cNvPr id="382981" name="Freeform 5"/>
              <p:cNvSpPr>
                <a:spLocks/>
              </p:cNvSpPr>
              <p:nvPr/>
            </p:nvSpPr>
            <p:spPr bwMode="auto">
              <a:xfrm>
                <a:off x="3984" y="3371"/>
                <a:ext cx="180" cy="306"/>
              </a:xfrm>
              <a:custGeom>
                <a:avLst/>
                <a:gdLst/>
                <a:ahLst/>
                <a:cxnLst>
                  <a:cxn ang="0">
                    <a:pos x="16" y="305"/>
                  </a:cxn>
                  <a:cxn ang="0">
                    <a:pos x="0" y="22"/>
                  </a:cxn>
                  <a:cxn ang="0">
                    <a:pos x="9" y="13"/>
                  </a:cxn>
                  <a:cxn ang="0">
                    <a:pos x="15" y="14"/>
                  </a:cxn>
                  <a:cxn ang="0">
                    <a:pos x="21" y="13"/>
                  </a:cxn>
                  <a:cxn ang="0">
                    <a:pos x="22" y="10"/>
                  </a:cxn>
                  <a:cxn ang="0">
                    <a:pos x="27" y="11"/>
                  </a:cxn>
                  <a:cxn ang="0">
                    <a:pos x="31" y="7"/>
                  </a:cxn>
                  <a:cxn ang="0">
                    <a:pos x="37" y="9"/>
                  </a:cxn>
                  <a:cxn ang="0">
                    <a:pos x="41" y="6"/>
                  </a:cxn>
                  <a:cxn ang="0">
                    <a:pos x="46" y="5"/>
                  </a:cxn>
                  <a:cxn ang="0">
                    <a:pos x="52" y="3"/>
                  </a:cxn>
                  <a:cxn ang="0">
                    <a:pos x="57" y="4"/>
                  </a:cxn>
                  <a:cxn ang="0">
                    <a:pos x="62" y="3"/>
                  </a:cxn>
                  <a:cxn ang="0">
                    <a:pos x="66" y="0"/>
                  </a:cxn>
                  <a:cxn ang="0">
                    <a:pos x="74" y="0"/>
                  </a:cxn>
                  <a:cxn ang="0">
                    <a:pos x="80" y="1"/>
                  </a:cxn>
                  <a:cxn ang="0">
                    <a:pos x="83" y="1"/>
                  </a:cxn>
                  <a:cxn ang="0">
                    <a:pos x="86" y="3"/>
                  </a:cxn>
                  <a:cxn ang="0">
                    <a:pos x="92" y="4"/>
                  </a:cxn>
                  <a:cxn ang="0">
                    <a:pos x="98" y="7"/>
                  </a:cxn>
                  <a:cxn ang="0">
                    <a:pos x="103" y="7"/>
                  </a:cxn>
                  <a:cxn ang="0">
                    <a:pos x="111" y="10"/>
                  </a:cxn>
                  <a:cxn ang="0">
                    <a:pos x="115" y="12"/>
                  </a:cxn>
                  <a:cxn ang="0">
                    <a:pos x="121" y="11"/>
                  </a:cxn>
                  <a:cxn ang="0">
                    <a:pos x="125" y="16"/>
                  </a:cxn>
                  <a:cxn ang="0">
                    <a:pos x="131" y="17"/>
                  </a:cxn>
                  <a:cxn ang="0">
                    <a:pos x="135" y="19"/>
                  </a:cxn>
                  <a:cxn ang="0">
                    <a:pos x="140" y="21"/>
                  </a:cxn>
                  <a:cxn ang="0">
                    <a:pos x="142" y="24"/>
                  </a:cxn>
                  <a:cxn ang="0">
                    <a:pos x="146" y="27"/>
                  </a:cxn>
                  <a:cxn ang="0">
                    <a:pos x="151" y="31"/>
                  </a:cxn>
                  <a:cxn ang="0">
                    <a:pos x="153" y="35"/>
                  </a:cxn>
                  <a:cxn ang="0">
                    <a:pos x="156" y="36"/>
                  </a:cxn>
                  <a:cxn ang="0">
                    <a:pos x="160" y="41"/>
                  </a:cxn>
                  <a:cxn ang="0">
                    <a:pos x="163" y="44"/>
                  </a:cxn>
                  <a:cxn ang="0">
                    <a:pos x="168" y="46"/>
                  </a:cxn>
                  <a:cxn ang="0">
                    <a:pos x="172" y="50"/>
                  </a:cxn>
                  <a:cxn ang="0">
                    <a:pos x="176" y="53"/>
                  </a:cxn>
                  <a:cxn ang="0">
                    <a:pos x="178" y="55"/>
                  </a:cxn>
                  <a:cxn ang="0">
                    <a:pos x="182" y="59"/>
                  </a:cxn>
                  <a:cxn ang="0">
                    <a:pos x="185" y="62"/>
                  </a:cxn>
                  <a:cxn ang="0">
                    <a:pos x="186" y="67"/>
                  </a:cxn>
                  <a:cxn ang="0">
                    <a:pos x="189" y="73"/>
                  </a:cxn>
                  <a:cxn ang="0">
                    <a:pos x="192" y="76"/>
                  </a:cxn>
                  <a:cxn ang="0">
                    <a:pos x="196" y="80"/>
                  </a:cxn>
                  <a:cxn ang="0">
                    <a:pos x="198" y="84"/>
                  </a:cxn>
                  <a:cxn ang="0">
                    <a:pos x="200" y="90"/>
                  </a:cxn>
                  <a:cxn ang="0">
                    <a:pos x="201" y="99"/>
                  </a:cxn>
                  <a:cxn ang="0">
                    <a:pos x="16" y="305"/>
                  </a:cxn>
                </a:cxnLst>
                <a:rect l="0" t="0" r="r" b="b"/>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w="9525" cap="rnd">
                <a:noFill/>
                <a:round/>
                <a:headEnd/>
                <a:tailEn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82" name="Arc 6"/>
              <p:cNvSpPr>
                <a:spLocks/>
              </p:cNvSpPr>
              <p:nvPr/>
            </p:nvSpPr>
            <p:spPr bwMode="auto">
              <a:xfrm rot="20220000">
                <a:off x="4011" y="3348"/>
                <a:ext cx="132" cy="149"/>
              </a:xfrm>
              <a:custGeom>
                <a:avLst/>
                <a:gdLst>
                  <a:gd name="G0" fmla="+- 145 0 0"/>
                  <a:gd name="G1" fmla="+- 21600 0 0"/>
                  <a:gd name="G2" fmla="+- 21600 0 0"/>
                  <a:gd name="T0" fmla="*/ 0 w 21745"/>
                  <a:gd name="T1" fmla="*/ 0 h 21600"/>
                  <a:gd name="T2" fmla="*/ 21745 w 21745"/>
                  <a:gd name="T3" fmla="*/ 21600 h 21600"/>
                  <a:gd name="T4" fmla="*/ 145 w 21745"/>
                  <a:gd name="T5" fmla="*/ 21600 h 21600"/>
                </a:gdLst>
                <a:ahLst/>
                <a:cxnLst>
                  <a:cxn ang="0">
                    <a:pos x="T0" y="T1"/>
                  </a:cxn>
                  <a:cxn ang="0">
                    <a:pos x="T2" y="T3"/>
                  </a:cxn>
                  <a:cxn ang="0">
                    <a:pos x="T4" y="T5"/>
                  </a:cxn>
                </a:cxnLst>
                <a:rect l="0" t="0" r="r" b="b"/>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solidFill>
                <a:schemeClr val="bg1"/>
              </a:solidFill>
              <a:ln w="25400" cap="rnd">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83" name="Line 7"/>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84" name="Oval 8"/>
              <p:cNvSpPr>
                <a:spLocks noChangeArrowheads="1"/>
              </p:cNvSpPr>
              <p:nvPr/>
            </p:nvSpPr>
            <p:spPr bwMode="auto">
              <a:xfrm rot="17640000">
                <a:off x="4047" y="3351"/>
                <a:ext cx="71" cy="111"/>
              </a:xfrm>
              <a:prstGeom prst="ellipse">
                <a:avLst/>
              </a:prstGeom>
              <a:solidFill>
                <a:schemeClr val="tx1"/>
              </a:solid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85" name="Line 9"/>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382986" name="Line 10"/>
            <p:cNvSpPr>
              <a:spLocks noChangeShapeType="1"/>
            </p:cNvSpPr>
            <p:nvPr/>
          </p:nvSpPr>
          <p:spPr bwMode="auto">
            <a:xfrm flipH="1">
              <a:off x="1632" y="1632"/>
              <a:ext cx="1056" cy="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382989" name="Rectangle 13"/>
          <p:cNvSpPr>
            <a:spLocks noChangeArrowheads="1"/>
          </p:cNvSpPr>
          <p:nvPr/>
        </p:nvSpPr>
        <p:spPr bwMode="auto">
          <a:xfrm>
            <a:off x="2209800" y="914400"/>
            <a:ext cx="8153400" cy="609600"/>
          </a:xfrm>
          <a:prstGeom prst="rect">
            <a:avLst/>
          </a:prstGeom>
          <a:noFill/>
          <a:ln w="9525">
            <a:noFill/>
            <a:miter lim="800000"/>
            <a:headEnd/>
            <a:tailEnd/>
          </a:ln>
          <a:effectLst/>
        </p:spPr>
        <p:txBody>
          <a:bodyPr/>
          <a:lstStyle/>
          <a:p>
            <a:pPr marL="342900" indent="-342900" eaLnBrk="0" fontAlgn="base" hangingPunct="0">
              <a:spcBef>
                <a:spcPct val="20000"/>
              </a:spcBef>
              <a:spcAft>
                <a:spcPct val="0"/>
              </a:spcAft>
            </a:pPr>
            <a:r>
              <a:rPr lang="en-US" sz="2000">
                <a:solidFill>
                  <a:srgbClr val="000000"/>
                </a:solidFill>
                <a:latin typeface="Arial"/>
              </a:rPr>
              <a:t>Electromagnetic radiation (EMR) moving along rays in space</a:t>
            </a:r>
          </a:p>
          <a:p>
            <a:pPr marL="742950" lvl="1" indent="-285750" eaLnBrk="0" fontAlgn="base" hangingPunct="0">
              <a:spcBef>
                <a:spcPct val="20000"/>
              </a:spcBef>
              <a:spcAft>
                <a:spcPct val="0"/>
              </a:spcAft>
              <a:buFontTx/>
              <a:buChar char="•"/>
            </a:pPr>
            <a:r>
              <a:rPr lang="en-US">
                <a:solidFill>
                  <a:srgbClr val="000000"/>
                </a:solidFill>
                <a:latin typeface="Arial"/>
              </a:rPr>
              <a:t>R(</a:t>
            </a:r>
            <a:r>
              <a:rPr lang="en-US">
                <a:solidFill>
                  <a:srgbClr val="000000"/>
                </a:solidFill>
                <a:latin typeface="Symbol" pitchFamily="18" charset="2"/>
                <a:cs typeface="Arial" charset="0"/>
              </a:rPr>
              <a:t>l</a:t>
            </a:r>
            <a:r>
              <a:rPr lang="en-US">
                <a:solidFill>
                  <a:srgbClr val="000000"/>
                </a:solidFill>
                <a:latin typeface="Arial"/>
                <a:cs typeface="Arial" charset="0"/>
              </a:rPr>
              <a:t>) is EMR, measured in units of power (watts)</a:t>
            </a:r>
          </a:p>
          <a:p>
            <a:pPr marL="1143000" lvl="2" indent="-228600" eaLnBrk="0" fontAlgn="base" hangingPunct="0">
              <a:spcBef>
                <a:spcPct val="20000"/>
              </a:spcBef>
              <a:spcAft>
                <a:spcPct val="0"/>
              </a:spcAft>
              <a:buFontTx/>
              <a:buChar char="–"/>
            </a:pPr>
            <a:r>
              <a:rPr lang="en-US" sz="1600">
                <a:solidFill>
                  <a:srgbClr val="000000"/>
                </a:solidFill>
                <a:latin typeface="Arial"/>
              </a:rPr>
              <a:t> </a:t>
            </a:r>
            <a:r>
              <a:rPr lang="en-US" sz="1600">
                <a:solidFill>
                  <a:srgbClr val="000000"/>
                </a:solidFill>
                <a:latin typeface="Symbol" pitchFamily="18" charset="2"/>
              </a:rPr>
              <a:t>l</a:t>
            </a:r>
            <a:r>
              <a:rPr lang="en-US" sz="1600">
                <a:solidFill>
                  <a:srgbClr val="000000"/>
                </a:solidFill>
                <a:latin typeface="Arial"/>
              </a:rPr>
              <a:t> is wavelength</a:t>
            </a:r>
          </a:p>
        </p:txBody>
      </p:sp>
      <p:sp>
        <p:nvSpPr>
          <p:cNvPr id="382990" name="Rectangle 14"/>
          <p:cNvSpPr>
            <a:spLocks noChangeArrowheads="1"/>
          </p:cNvSpPr>
          <p:nvPr/>
        </p:nvSpPr>
        <p:spPr bwMode="auto">
          <a:xfrm>
            <a:off x="2209800" y="2917825"/>
            <a:ext cx="7772400" cy="1524000"/>
          </a:xfrm>
          <a:prstGeom prst="rect">
            <a:avLst/>
          </a:prstGeom>
          <a:noFill/>
          <a:ln w="9525">
            <a:noFill/>
            <a:miter lim="800000"/>
            <a:headEnd/>
            <a:tailEnd/>
          </a:ln>
          <a:effectLst/>
        </p:spPr>
        <p:txBody>
          <a:bodyPr/>
          <a:lstStyle/>
          <a:p>
            <a:pPr marL="342900" indent="-342900" eaLnBrk="0" fontAlgn="base" hangingPunct="0">
              <a:lnSpc>
                <a:spcPct val="90000"/>
              </a:lnSpc>
              <a:spcBef>
                <a:spcPct val="20000"/>
              </a:spcBef>
              <a:spcAft>
                <a:spcPct val="0"/>
              </a:spcAft>
            </a:pPr>
            <a:r>
              <a:rPr lang="en-US" sz="2000" dirty="0">
                <a:solidFill>
                  <a:srgbClr val="000000"/>
                </a:solidFill>
                <a:latin typeface="Arial"/>
              </a:rPr>
              <a:t>Light field</a:t>
            </a:r>
          </a:p>
          <a:p>
            <a:pPr marL="742950" lvl="1" indent="-285750" eaLnBrk="0" fontAlgn="base" hangingPunct="0">
              <a:lnSpc>
                <a:spcPct val="90000"/>
              </a:lnSpc>
              <a:spcBef>
                <a:spcPct val="20000"/>
              </a:spcBef>
              <a:spcAft>
                <a:spcPct val="0"/>
              </a:spcAft>
              <a:buFontTx/>
              <a:buChar char="•"/>
            </a:pPr>
            <a:r>
              <a:rPr lang="en-US" dirty="0">
                <a:solidFill>
                  <a:srgbClr val="000000"/>
                </a:solidFill>
                <a:latin typeface="Arial"/>
              </a:rPr>
              <a:t>We can describe all of the light in the scene by specifying the radiation (or </a:t>
            </a:r>
            <a:r>
              <a:rPr lang="en-US" b="1" dirty="0">
                <a:solidFill>
                  <a:srgbClr val="000000"/>
                </a:solidFill>
                <a:latin typeface="Arial"/>
              </a:rPr>
              <a:t>“radiance”</a:t>
            </a:r>
            <a:r>
              <a:rPr lang="en-US" dirty="0">
                <a:solidFill>
                  <a:srgbClr val="000000"/>
                </a:solidFill>
                <a:latin typeface="Arial"/>
              </a:rPr>
              <a:t> along all light rays) arriving at every point in space and from every direction</a:t>
            </a:r>
          </a:p>
          <a:p>
            <a:pPr marL="742950" lvl="1" indent="-285750" eaLnBrk="0" fontAlgn="base" hangingPunct="0">
              <a:lnSpc>
                <a:spcPct val="90000"/>
              </a:lnSpc>
              <a:spcBef>
                <a:spcPct val="20000"/>
              </a:spcBef>
              <a:spcAft>
                <a:spcPct val="0"/>
              </a:spcAft>
            </a:pPr>
            <a:endParaRPr lang="en-US" dirty="0">
              <a:solidFill>
                <a:srgbClr val="000000"/>
              </a:solidFill>
              <a:latin typeface="Arial"/>
            </a:endParaRPr>
          </a:p>
        </p:txBody>
      </p:sp>
      <p:pic>
        <p:nvPicPr>
          <p:cNvPr id="382992" name="Picture 16" descr="Edittex"/>
          <p:cNvPicPr>
            <a:picLocks noChangeAspect="1" noChangeArrowheads="1"/>
          </p:cNvPicPr>
          <p:nvPr>
            <p:custDataLst>
              <p:tags r:id="rId1"/>
            </p:custDataLst>
          </p:nvPr>
        </p:nvPicPr>
        <p:blipFill>
          <a:blip r:embed="rId4" cstate="print"/>
          <a:srcRect/>
          <a:stretch>
            <a:fillRect/>
          </a:stretch>
        </p:blipFill>
        <p:spPr bwMode="auto">
          <a:xfrm>
            <a:off x="4635500" y="5965826"/>
            <a:ext cx="2527300" cy="282575"/>
          </a:xfrm>
          <a:prstGeom prst="rect">
            <a:avLst/>
          </a:prstGeom>
          <a:noFill/>
          <a:ln w="9525">
            <a:noFill/>
            <a:miter lim="800000"/>
            <a:headEnd/>
            <a:tailEnd/>
          </a:ln>
          <a:effectLst/>
        </p:spPr>
      </p:pic>
      <p:grpSp>
        <p:nvGrpSpPr>
          <p:cNvPr id="25" name="Group 24"/>
          <p:cNvGrpSpPr/>
          <p:nvPr/>
        </p:nvGrpSpPr>
        <p:grpSpPr>
          <a:xfrm>
            <a:off x="4343400" y="4289425"/>
            <a:ext cx="2635250" cy="1295400"/>
            <a:chOff x="2819400" y="4289425"/>
            <a:chExt cx="2635250" cy="1295400"/>
          </a:xfrm>
        </p:grpSpPr>
        <p:sp>
          <p:nvSpPr>
            <p:cNvPr id="382998" name="Oval 22"/>
            <p:cNvSpPr>
              <a:spLocks noChangeArrowheads="1"/>
            </p:cNvSpPr>
            <p:nvPr/>
          </p:nvSpPr>
          <p:spPr bwMode="auto">
            <a:xfrm>
              <a:off x="3352800" y="4943475"/>
              <a:ext cx="76200" cy="762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99" name="Line 23"/>
            <p:cNvSpPr>
              <a:spLocks noChangeShapeType="1"/>
            </p:cNvSpPr>
            <p:nvPr/>
          </p:nvSpPr>
          <p:spPr bwMode="auto">
            <a:xfrm flipH="1">
              <a:off x="3473450" y="4365625"/>
              <a:ext cx="533400" cy="5334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01" name="Line 25"/>
            <p:cNvSpPr>
              <a:spLocks noChangeShapeType="1"/>
            </p:cNvSpPr>
            <p:nvPr/>
          </p:nvSpPr>
          <p:spPr bwMode="auto">
            <a:xfrm flipH="1">
              <a:off x="3473450" y="4975225"/>
              <a:ext cx="685800" cy="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08" name="Line 32"/>
            <p:cNvSpPr>
              <a:spLocks noChangeShapeType="1"/>
            </p:cNvSpPr>
            <p:nvPr/>
          </p:nvSpPr>
          <p:spPr bwMode="auto">
            <a:xfrm flipH="1" flipV="1">
              <a:off x="4235450" y="4594225"/>
              <a:ext cx="381000" cy="6858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0" name="Line 34"/>
            <p:cNvSpPr>
              <a:spLocks noChangeShapeType="1"/>
            </p:cNvSpPr>
            <p:nvPr/>
          </p:nvSpPr>
          <p:spPr bwMode="auto">
            <a:xfrm flipV="1">
              <a:off x="4845050" y="4441825"/>
              <a:ext cx="609600" cy="5334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1" name="Line 35"/>
            <p:cNvSpPr>
              <a:spLocks noChangeShapeType="1"/>
            </p:cNvSpPr>
            <p:nvPr/>
          </p:nvSpPr>
          <p:spPr bwMode="auto">
            <a:xfrm flipV="1">
              <a:off x="4768850" y="4289425"/>
              <a:ext cx="76200" cy="6096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2" name="Line 36"/>
            <p:cNvSpPr>
              <a:spLocks noChangeShapeType="1"/>
            </p:cNvSpPr>
            <p:nvPr/>
          </p:nvSpPr>
          <p:spPr bwMode="auto">
            <a:xfrm flipH="1" flipV="1">
              <a:off x="4387850" y="4365625"/>
              <a:ext cx="304800" cy="4572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3" name="Line 37"/>
            <p:cNvSpPr>
              <a:spLocks noChangeShapeType="1"/>
            </p:cNvSpPr>
            <p:nvPr/>
          </p:nvSpPr>
          <p:spPr bwMode="auto">
            <a:xfrm flipH="1">
              <a:off x="4083050" y="5051425"/>
              <a:ext cx="685800" cy="2286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4" name="Line 38"/>
            <p:cNvSpPr>
              <a:spLocks noChangeShapeType="1"/>
            </p:cNvSpPr>
            <p:nvPr/>
          </p:nvSpPr>
          <p:spPr bwMode="auto">
            <a:xfrm flipH="1">
              <a:off x="4616450" y="5356225"/>
              <a:ext cx="685800" cy="2286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5" name="Line 39"/>
            <p:cNvSpPr>
              <a:spLocks noChangeShapeType="1"/>
            </p:cNvSpPr>
            <p:nvPr/>
          </p:nvSpPr>
          <p:spPr bwMode="auto">
            <a:xfrm>
              <a:off x="4921250" y="5127625"/>
              <a:ext cx="457200" cy="4572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6" name="Line 40"/>
            <p:cNvSpPr>
              <a:spLocks noChangeShapeType="1"/>
            </p:cNvSpPr>
            <p:nvPr/>
          </p:nvSpPr>
          <p:spPr bwMode="auto">
            <a:xfrm flipV="1">
              <a:off x="2819400" y="5051425"/>
              <a:ext cx="457200" cy="3810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spTree>
    <p:extLst>
      <p:ext uri="{BB962C8B-B14F-4D97-AF65-F5344CB8AC3E}">
        <p14:creationId xmlns:p14="http://schemas.microsoft.com/office/powerpoint/2010/main" val="26352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29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2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9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lstStyle/>
          <a:p>
            <a:r>
              <a:rPr lang="en-US" dirty="0"/>
              <a:t>Color perception</a:t>
            </a:r>
          </a:p>
        </p:txBody>
      </p:sp>
      <p:grpSp>
        <p:nvGrpSpPr>
          <p:cNvPr id="2" name="Group 3"/>
          <p:cNvGrpSpPr>
            <a:grpSpLocks/>
          </p:cNvGrpSpPr>
          <p:nvPr/>
        </p:nvGrpSpPr>
        <p:grpSpPr bwMode="auto">
          <a:xfrm>
            <a:off x="3695700" y="2184400"/>
            <a:ext cx="3924300" cy="635000"/>
            <a:chOff x="1080" y="1536"/>
            <a:chExt cx="1608" cy="260"/>
          </a:xfrm>
        </p:grpSpPr>
        <p:grpSp>
          <p:nvGrpSpPr>
            <p:cNvPr id="3" name="Group 4"/>
            <p:cNvGrpSpPr>
              <a:grpSpLocks/>
            </p:cNvGrpSpPr>
            <p:nvPr/>
          </p:nvGrpSpPr>
          <p:grpSpPr bwMode="auto">
            <a:xfrm rot="-17435669">
              <a:off x="1154" y="1462"/>
              <a:ext cx="260" cy="408"/>
              <a:chOff x="3979" y="3269"/>
              <a:chExt cx="260" cy="408"/>
            </a:xfrm>
          </p:grpSpPr>
          <p:sp>
            <p:nvSpPr>
              <p:cNvPr id="408581" name="Freeform 5"/>
              <p:cNvSpPr>
                <a:spLocks/>
              </p:cNvSpPr>
              <p:nvPr/>
            </p:nvSpPr>
            <p:spPr bwMode="auto">
              <a:xfrm>
                <a:off x="3984" y="3371"/>
                <a:ext cx="180" cy="306"/>
              </a:xfrm>
              <a:custGeom>
                <a:avLst/>
                <a:gdLst/>
                <a:ahLst/>
                <a:cxnLst>
                  <a:cxn ang="0">
                    <a:pos x="16" y="305"/>
                  </a:cxn>
                  <a:cxn ang="0">
                    <a:pos x="0" y="22"/>
                  </a:cxn>
                  <a:cxn ang="0">
                    <a:pos x="9" y="13"/>
                  </a:cxn>
                  <a:cxn ang="0">
                    <a:pos x="15" y="14"/>
                  </a:cxn>
                  <a:cxn ang="0">
                    <a:pos x="21" y="13"/>
                  </a:cxn>
                  <a:cxn ang="0">
                    <a:pos x="22" y="10"/>
                  </a:cxn>
                  <a:cxn ang="0">
                    <a:pos x="27" y="11"/>
                  </a:cxn>
                  <a:cxn ang="0">
                    <a:pos x="31" y="7"/>
                  </a:cxn>
                  <a:cxn ang="0">
                    <a:pos x="37" y="9"/>
                  </a:cxn>
                  <a:cxn ang="0">
                    <a:pos x="41" y="6"/>
                  </a:cxn>
                  <a:cxn ang="0">
                    <a:pos x="46" y="5"/>
                  </a:cxn>
                  <a:cxn ang="0">
                    <a:pos x="52" y="3"/>
                  </a:cxn>
                  <a:cxn ang="0">
                    <a:pos x="57" y="4"/>
                  </a:cxn>
                  <a:cxn ang="0">
                    <a:pos x="62" y="3"/>
                  </a:cxn>
                  <a:cxn ang="0">
                    <a:pos x="66" y="0"/>
                  </a:cxn>
                  <a:cxn ang="0">
                    <a:pos x="74" y="0"/>
                  </a:cxn>
                  <a:cxn ang="0">
                    <a:pos x="80" y="1"/>
                  </a:cxn>
                  <a:cxn ang="0">
                    <a:pos x="83" y="1"/>
                  </a:cxn>
                  <a:cxn ang="0">
                    <a:pos x="86" y="3"/>
                  </a:cxn>
                  <a:cxn ang="0">
                    <a:pos x="92" y="4"/>
                  </a:cxn>
                  <a:cxn ang="0">
                    <a:pos x="98" y="7"/>
                  </a:cxn>
                  <a:cxn ang="0">
                    <a:pos x="103" y="7"/>
                  </a:cxn>
                  <a:cxn ang="0">
                    <a:pos x="111" y="10"/>
                  </a:cxn>
                  <a:cxn ang="0">
                    <a:pos x="115" y="12"/>
                  </a:cxn>
                  <a:cxn ang="0">
                    <a:pos x="121" y="11"/>
                  </a:cxn>
                  <a:cxn ang="0">
                    <a:pos x="125" y="16"/>
                  </a:cxn>
                  <a:cxn ang="0">
                    <a:pos x="131" y="17"/>
                  </a:cxn>
                  <a:cxn ang="0">
                    <a:pos x="135" y="19"/>
                  </a:cxn>
                  <a:cxn ang="0">
                    <a:pos x="140" y="21"/>
                  </a:cxn>
                  <a:cxn ang="0">
                    <a:pos x="142" y="24"/>
                  </a:cxn>
                  <a:cxn ang="0">
                    <a:pos x="146" y="27"/>
                  </a:cxn>
                  <a:cxn ang="0">
                    <a:pos x="151" y="31"/>
                  </a:cxn>
                  <a:cxn ang="0">
                    <a:pos x="153" y="35"/>
                  </a:cxn>
                  <a:cxn ang="0">
                    <a:pos x="156" y="36"/>
                  </a:cxn>
                  <a:cxn ang="0">
                    <a:pos x="160" y="41"/>
                  </a:cxn>
                  <a:cxn ang="0">
                    <a:pos x="163" y="44"/>
                  </a:cxn>
                  <a:cxn ang="0">
                    <a:pos x="168" y="46"/>
                  </a:cxn>
                  <a:cxn ang="0">
                    <a:pos x="172" y="50"/>
                  </a:cxn>
                  <a:cxn ang="0">
                    <a:pos x="176" y="53"/>
                  </a:cxn>
                  <a:cxn ang="0">
                    <a:pos x="178" y="55"/>
                  </a:cxn>
                  <a:cxn ang="0">
                    <a:pos x="182" y="59"/>
                  </a:cxn>
                  <a:cxn ang="0">
                    <a:pos x="185" y="62"/>
                  </a:cxn>
                  <a:cxn ang="0">
                    <a:pos x="186" y="67"/>
                  </a:cxn>
                  <a:cxn ang="0">
                    <a:pos x="189" y="73"/>
                  </a:cxn>
                  <a:cxn ang="0">
                    <a:pos x="192" y="76"/>
                  </a:cxn>
                  <a:cxn ang="0">
                    <a:pos x="196" y="80"/>
                  </a:cxn>
                  <a:cxn ang="0">
                    <a:pos x="198" y="84"/>
                  </a:cxn>
                  <a:cxn ang="0">
                    <a:pos x="200" y="90"/>
                  </a:cxn>
                  <a:cxn ang="0">
                    <a:pos x="201" y="99"/>
                  </a:cxn>
                  <a:cxn ang="0">
                    <a:pos x="16" y="305"/>
                  </a:cxn>
                </a:cxnLst>
                <a:rect l="0" t="0" r="r" b="b"/>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w="9525" cap="rnd">
                <a:noFill/>
                <a:round/>
                <a:headEnd/>
                <a:tailEn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2" name="Arc 6"/>
              <p:cNvSpPr>
                <a:spLocks/>
              </p:cNvSpPr>
              <p:nvPr/>
            </p:nvSpPr>
            <p:spPr bwMode="auto">
              <a:xfrm rot="20220000">
                <a:off x="4011" y="3348"/>
                <a:ext cx="132" cy="149"/>
              </a:xfrm>
              <a:custGeom>
                <a:avLst/>
                <a:gdLst>
                  <a:gd name="G0" fmla="+- 145 0 0"/>
                  <a:gd name="G1" fmla="+- 21600 0 0"/>
                  <a:gd name="G2" fmla="+- 21600 0 0"/>
                  <a:gd name="T0" fmla="*/ 0 w 21745"/>
                  <a:gd name="T1" fmla="*/ 0 h 21600"/>
                  <a:gd name="T2" fmla="*/ 21745 w 21745"/>
                  <a:gd name="T3" fmla="*/ 21600 h 21600"/>
                  <a:gd name="T4" fmla="*/ 145 w 21745"/>
                  <a:gd name="T5" fmla="*/ 21600 h 21600"/>
                </a:gdLst>
                <a:ahLst/>
                <a:cxnLst>
                  <a:cxn ang="0">
                    <a:pos x="T0" y="T1"/>
                  </a:cxn>
                  <a:cxn ang="0">
                    <a:pos x="T2" y="T3"/>
                  </a:cxn>
                  <a:cxn ang="0">
                    <a:pos x="T4" y="T5"/>
                  </a:cxn>
                </a:cxnLst>
                <a:rect l="0" t="0" r="r" b="b"/>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solidFill>
                <a:schemeClr val="bg1"/>
              </a:solidFill>
              <a:ln w="25400" cap="rnd">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3" name="Line 7"/>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4" name="Oval 8"/>
              <p:cNvSpPr>
                <a:spLocks noChangeArrowheads="1"/>
              </p:cNvSpPr>
              <p:nvPr/>
            </p:nvSpPr>
            <p:spPr bwMode="auto">
              <a:xfrm rot="17640000">
                <a:off x="4047" y="3351"/>
                <a:ext cx="71" cy="111"/>
              </a:xfrm>
              <a:prstGeom prst="ellipse">
                <a:avLst/>
              </a:prstGeom>
              <a:solidFill>
                <a:schemeClr val="tx1"/>
              </a:solid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5" name="Line 9"/>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408586" name="Line 10"/>
            <p:cNvSpPr>
              <a:spLocks noChangeShapeType="1"/>
            </p:cNvSpPr>
            <p:nvPr/>
          </p:nvSpPr>
          <p:spPr bwMode="auto">
            <a:xfrm flipH="1">
              <a:off x="1632" y="1632"/>
              <a:ext cx="1056" cy="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408587" name="Rectangle 11"/>
          <p:cNvSpPr>
            <a:spLocks noChangeArrowheads="1"/>
          </p:cNvSpPr>
          <p:nvPr/>
        </p:nvSpPr>
        <p:spPr bwMode="auto">
          <a:xfrm>
            <a:off x="2209800" y="914400"/>
            <a:ext cx="8153400" cy="609600"/>
          </a:xfrm>
          <a:prstGeom prst="rect">
            <a:avLst/>
          </a:prstGeom>
          <a:noFill/>
          <a:ln w="9525">
            <a:noFill/>
            <a:miter lim="800000"/>
            <a:headEnd/>
            <a:tailEnd/>
          </a:ln>
          <a:effectLst/>
        </p:spPr>
        <p:txBody>
          <a:bodyPr/>
          <a:lstStyle/>
          <a:p>
            <a:pPr marL="342900" indent="-342900" eaLnBrk="0" fontAlgn="base" hangingPunct="0">
              <a:spcBef>
                <a:spcPct val="20000"/>
              </a:spcBef>
              <a:spcAft>
                <a:spcPct val="0"/>
              </a:spcAft>
            </a:pPr>
            <a:r>
              <a:rPr lang="en-US" sz="2000">
                <a:solidFill>
                  <a:srgbClr val="000000"/>
                </a:solidFill>
                <a:latin typeface="Arial"/>
              </a:rPr>
              <a:t>Electromagnetic radiation (EMR) moving along rays in space</a:t>
            </a:r>
          </a:p>
          <a:p>
            <a:pPr marL="742950" lvl="1" indent="-285750" eaLnBrk="0" fontAlgn="base" hangingPunct="0">
              <a:spcBef>
                <a:spcPct val="20000"/>
              </a:spcBef>
              <a:spcAft>
                <a:spcPct val="0"/>
              </a:spcAft>
              <a:buFontTx/>
              <a:buChar char="•"/>
            </a:pPr>
            <a:r>
              <a:rPr lang="en-US">
                <a:solidFill>
                  <a:srgbClr val="000000"/>
                </a:solidFill>
                <a:latin typeface="Arial"/>
              </a:rPr>
              <a:t>R(</a:t>
            </a:r>
            <a:r>
              <a:rPr lang="en-US">
                <a:solidFill>
                  <a:srgbClr val="000000"/>
                </a:solidFill>
                <a:latin typeface="Symbol" pitchFamily="18" charset="2"/>
                <a:cs typeface="Arial" charset="0"/>
              </a:rPr>
              <a:t>l</a:t>
            </a:r>
            <a:r>
              <a:rPr lang="en-US">
                <a:solidFill>
                  <a:srgbClr val="000000"/>
                </a:solidFill>
                <a:latin typeface="Arial"/>
                <a:cs typeface="Arial" charset="0"/>
              </a:rPr>
              <a:t>) is EMR, measured in units of power (watts)</a:t>
            </a:r>
          </a:p>
          <a:p>
            <a:pPr marL="1143000" lvl="2" indent="-228600" eaLnBrk="0" fontAlgn="base" hangingPunct="0">
              <a:spcBef>
                <a:spcPct val="20000"/>
              </a:spcBef>
              <a:spcAft>
                <a:spcPct val="0"/>
              </a:spcAft>
              <a:buFontTx/>
              <a:buChar char="–"/>
            </a:pPr>
            <a:r>
              <a:rPr lang="en-US" sz="1600">
                <a:solidFill>
                  <a:srgbClr val="000000"/>
                </a:solidFill>
                <a:latin typeface="Arial"/>
              </a:rPr>
              <a:t> </a:t>
            </a:r>
            <a:r>
              <a:rPr lang="en-US" sz="1600">
                <a:solidFill>
                  <a:srgbClr val="000000"/>
                </a:solidFill>
                <a:latin typeface="Symbol" pitchFamily="18" charset="2"/>
              </a:rPr>
              <a:t>l</a:t>
            </a:r>
            <a:r>
              <a:rPr lang="en-US" sz="1600">
                <a:solidFill>
                  <a:srgbClr val="000000"/>
                </a:solidFill>
                <a:latin typeface="Arial"/>
              </a:rPr>
              <a:t> is wavelength</a:t>
            </a:r>
          </a:p>
        </p:txBody>
      </p:sp>
      <p:sp>
        <p:nvSpPr>
          <p:cNvPr id="408588" name="Rectangle 12"/>
          <p:cNvSpPr>
            <a:spLocks noChangeArrowheads="1"/>
          </p:cNvSpPr>
          <p:nvPr/>
        </p:nvSpPr>
        <p:spPr bwMode="auto">
          <a:xfrm>
            <a:off x="2209800" y="2917825"/>
            <a:ext cx="7772400" cy="1524000"/>
          </a:xfrm>
          <a:prstGeom prst="rect">
            <a:avLst/>
          </a:prstGeom>
          <a:noFill/>
          <a:ln w="9525">
            <a:noFill/>
            <a:miter lim="800000"/>
            <a:headEnd/>
            <a:tailEnd/>
          </a:ln>
          <a:effectLst/>
        </p:spPr>
        <p:txBody>
          <a:bodyPr/>
          <a:lstStyle/>
          <a:p>
            <a:pPr marL="342900" indent="-342900" eaLnBrk="0" fontAlgn="base" hangingPunct="0">
              <a:lnSpc>
                <a:spcPct val="90000"/>
              </a:lnSpc>
              <a:spcBef>
                <a:spcPct val="20000"/>
              </a:spcBef>
              <a:spcAft>
                <a:spcPct val="0"/>
              </a:spcAft>
            </a:pPr>
            <a:r>
              <a:rPr lang="en-US" sz="2000">
                <a:solidFill>
                  <a:srgbClr val="000000"/>
                </a:solidFill>
                <a:latin typeface="Arial"/>
              </a:rPr>
              <a:t>Perceiving light</a:t>
            </a:r>
          </a:p>
          <a:p>
            <a:pPr marL="742950" lvl="1" indent="-285750" eaLnBrk="0" fontAlgn="base" hangingPunct="0">
              <a:lnSpc>
                <a:spcPct val="90000"/>
              </a:lnSpc>
              <a:spcBef>
                <a:spcPct val="20000"/>
              </a:spcBef>
              <a:spcAft>
                <a:spcPct val="0"/>
              </a:spcAft>
              <a:buFontTx/>
              <a:buChar char="•"/>
            </a:pPr>
            <a:r>
              <a:rPr lang="en-US">
                <a:solidFill>
                  <a:srgbClr val="000000"/>
                </a:solidFill>
                <a:latin typeface="Arial"/>
              </a:rPr>
              <a:t>How do we convert radiation into “color”?</a:t>
            </a:r>
          </a:p>
          <a:p>
            <a:pPr marL="742950" lvl="1" indent="-285750" eaLnBrk="0" fontAlgn="base" hangingPunct="0">
              <a:lnSpc>
                <a:spcPct val="90000"/>
              </a:lnSpc>
              <a:spcBef>
                <a:spcPct val="20000"/>
              </a:spcBef>
              <a:spcAft>
                <a:spcPct val="0"/>
              </a:spcAft>
              <a:buFontTx/>
              <a:buChar char="•"/>
            </a:pPr>
            <a:r>
              <a:rPr lang="en-US">
                <a:solidFill>
                  <a:srgbClr val="000000"/>
                </a:solidFill>
                <a:latin typeface="Arial"/>
              </a:rPr>
              <a:t>What part of the spectrum do we see?</a:t>
            </a:r>
          </a:p>
          <a:p>
            <a:pPr marL="742950" lvl="1" indent="-285750" eaLnBrk="0" fontAlgn="base" hangingPunct="0">
              <a:lnSpc>
                <a:spcPct val="90000"/>
              </a:lnSpc>
              <a:spcBef>
                <a:spcPct val="20000"/>
              </a:spcBef>
              <a:spcAft>
                <a:spcPct val="0"/>
              </a:spcAft>
            </a:pPr>
            <a:endParaRPr lang="en-US">
              <a:solidFill>
                <a:srgbClr val="000000"/>
              </a:solidFill>
              <a:latin typeface="Arial"/>
            </a:endParaRPr>
          </a:p>
        </p:txBody>
      </p:sp>
    </p:spTree>
    <p:extLst>
      <p:ext uri="{BB962C8B-B14F-4D97-AF65-F5344CB8AC3E}">
        <p14:creationId xmlns:p14="http://schemas.microsoft.com/office/powerpoint/2010/main" val="232784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r>
              <a:rPr lang="en-US" dirty="0"/>
              <a:t>Visible light</a:t>
            </a:r>
          </a:p>
        </p:txBody>
      </p:sp>
      <p:sp>
        <p:nvSpPr>
          <p:cNvPr id="381958" name="Rectangle 6"/>
          <p:cNvSpPr>
            <a:spLocks noGrp="1" noChangeArrowheads="1"/>
          </p:cNvSpPr>
          <p:nvPr>
            <p:ph type="body" idx="1"/>
          </p:nvPr>
        </p:nvSpPr>
        <p:spPr>
          <a:xfrm>
            <a:off x="2209801" y="914400"/>
            <a:ext cx="3298371" cy="1371600"/>
          </a:xfrm>
          <a:noFill/>
          <a:ln/>
        </p:spPr>
        <p:txBody>
          <a:bodyPr/>
          <a:lstStyle/>
          <a:p>
            <a:r>
              <a:rPr lang="en-US" sz="2000" dirty="0"/>
              <a:t>We “see” electromagnetic radiation in a range of wavelengths</a:t>
            </a:r>
          </a:p>
        </p:txBody>
      </p:sp>
      <p:pic>
        <p:nvPicPr>
          <p:cNvPr id="668675" name="Picture 3"/>
          <p:cNvPicPr>
            <a:picLocks noChangeAspect="1" noChangeArrowheads="1"/>
          </p:cNvPicPr>
          <p:nvPr/>
        </p:nvPicPr>
        <p:blipFill>
          <a:blip r:embed="rId3" cstate="print"/>
          <a:srcRect/>
          <a:stretch>
            <a:fillRect/>
          </a:stretch>
        </p:blipFill>
        <p:spPr bwMode="auto">
          <a:xfrm>
            <a:off x="5769431" y="-1"/>
            <a:ext cx="4539342" cy="7217499"/>
          </a:xfrm>
          <a:prstGeom prst="rect">
            <a:avLst/>
          </a:prstGeom>
          <a:noFill/>
          <a:ln w="9525">
            <a:noFill/>
            <a:miter lim="800000"/>
            <a:headEnd/>
            <a:tailEnd/>
          </a:ln>
        </p:spPr>
      </p:pic>
    </p:spTree>
    <p:extLst>
      <p:ext uri="{BB962C8B-B14F-4D97-AF65-F5344CB8AC3E}">
        <p14:creationId xmlns:p14="http://schemas.microsoft.com/office/powerpoint/2010/main" val="2179948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r>
              <a:rPr lang="en-US"/>
              <a:t>Light spectrum</a:t>
            </a:r>
          </a:p>
        </p:txBody>
      </p:sp>
      <p:sp>
        <p:nvSpPr>
          <p:cNvPr id="384003" name="Rectangle 3"/>
          <p:cNvSpPr>
            <a:spLocks noGrp="1" noChangeArrowheads="1"/>
          </p:cNvSpPr>
          <p:nvPr>
            <p:ph type="body" idx="1"/>
          </p:nvPr>
        </p:nvSpPr>
        <p:spPr>
          <a:xfrm>
            <a:off x="2209800" y="914400"/>
            <a:ext cx="7772400" cy="990600"/>
          </a:xfrm>
        </p:spPr>
        <p:txBody>
          <a:bodyPr/>
          <a:lstStyle/>
          <a:p>
            <a:r>
              <a:rPr lang="en-US" sz="2000"/>
              <a:t>The appearance of light depends on its power </a:t>
            </a:r>
            <a:r>
              <a:rPr lang="en-US" sz="2000" b="1"/>
              <a:t>spectrum</a:t>
            </a:r>
          </a:p>
          <a:p>
            <a:pPr lvl="1"/>
            <a:r>
              <a:rPr lang="en-US" sz="1800"/>
              <a:t>How much power (or energy) at each wavelength</a:t>
            </a:r>
          </a:p>
        </p:txBody>
      </p:sp>
      <p:pic>
        <p:nvPicPr>
          <p:cNvPr id="384004" name="Picture 4" descr="wandell-4-4"/>
          <p:cNvPicPr>
            <a:picLocks noChangeAspect="1" noChangeArrowheads="1"/>
          </p:cNvPicPr>
          <p:nvPr/>
        </p:nvPicPr>
        <p:blipFill>
          <a:blip r:embed="rId3" cstate="print"/>
          <a:srcRect/>
          <a:stretch>
            <a:fillRect/>
          </a:stretch>
        </p:blipFill>
        <p:spPr bwMode="auto">
          <a:xfrm>
            <a:off x="1763451" y="1676403"/>
            <a:ext cx="4883393" cy="2338603"/>
          </a:xfrm>
          <a:prstGeom prst="rect">
            <a:avLst/>
          </a:prstGeom>
          <a:noFill/>
        </p:spPr>
      </p:pic>
      <p:sp>
        <p:nvSpPr>
          <p:cNvPr id="384005" name="Text Box 5"/>
          <p:cNvSpPr txBox="1">
            <a:spLocks noChangeArrowheads="1"/>
          </p:cNvSpPr>
          <p:nvPr/>
        </p:nvSpPr>
        <p:spPr bwMode="auto">
          <a:xfrm>
            <a:off x="2699862" y="3947709"/>
            <a:ext cx="979755" cy="36933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latin typeface="Arial"/>
              </a:rPr>
              <a:t>daylight</a:t>
            </a:r>
          </a:p>
        </p:txBody>
      </p:sp>
      <p:sp>
        <p:nvSpPr>
          <p:cNvPr id="384006" name="Text Box 6"/>
          <p:cNvSpPr txBox="1">
            <a:spLocks noChangeArrowheads="1"/>
          </p:cNvSpPr>
          <p:nvPr/>
        </p:nvSpPr>
        <p:spPr bwMode="auto">
          <a:xfrm>
            <a:off x="5003323" y="3947709"/>
            <a:ext cx="1569660" cy="36933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latin typeface="Arial"/>
              </a:rPr>
              <a:t>tungsten bulb</a:t>
            </a:r>
          </a:p>
        </p:txBody>
      </p:sp>
      <p:sp>
        <p:nvSpPr>
          <p:cNvPr id="384007" name="Rectangle 7"/>
          <p:cNvSpPr>
            <a:spLocks noChangeArrowheads="1"/>
          </p:cNvSpPr>
          <p:nvPr/>
        </p:nvSpPr>
        <p:spPr bwMode="auto">
          <a:xfrm>
            <a:off x="2209800" y="4876800"/>
            <a:ext cx="7772400" cy="1676400"/>
          </a:xfrm>
          <a:prstGeom prst="rect">
            <a:avLst/>
          </a:prstGeom>
          <a:noFill/>
          <a:ln w="9525">
            <a:noFill/>
            <a:miter lim="800000"/>
            <a:headEnd/>
            <a:tailEnd/>
          </a:ln>
          <a:effectLst/>
        </p:spPr>
        <p:txBody>
          <a:bodyPr/>
          <a:lstStyle/>
          <a:p>
            <a:pPr marL="342900" indent="-342900" eaLnBrk="0" fontAlgn="base" hangingPunct="0">
              <a:spcBef>
                <a:spcPct val="20000"/>
              </a:spcBef>
              <a:spcAft>
                <a:spcPct val="0"/>
              </a:spcAft>
            </a:pPr>
            <a:r>
              <a:rPr lang="en-US" sz="2000" dirty="0">
                <a:solidFill>
                  <a:srgbClr val="000000"/>
                </a:solidFill>
                <a:latin typeface="Arial"/>
              </a:rPr>
              <a:t>Our visual system converts a light spectrum into “color”</a:t>
            </a:r>
          </a:p>
          <a:p>
            <a:pPr marL="742950" lvl="1" indent="-285750" eaLnBrk="0" fontAlgn="base" hangingPunct="0">
              <a:spcBef>
                <a:spcPct val="20000"/>
              </a:spcBef>
              <a:spcAft>
                <a:spcPct val="0"/>
              </a:spcAft>
              <a:buFontTx/>
              <a:buChar char="•"/>
            </a:pPr>
            <a:r>
              <a:rPr lang="en-US" dirty="0">
                <a:solidFill>
                  <a:srgbClr val="000000"/>
                </a:solidFill>
                <a:latin typeface="Arial"/>
              </a:rPr>
              <a:t>This is a rather complex transformation</a:t>
            </a:r>
          </a:p>
        </p:txBody>
      </p:sp>
      <p:pic>
        <p:nvPicPr>
          <p:cNvPr id="679938" name="Picture 2"/>
          <p:cNvPicPr>
            <a:picLocks noChangeAspect="1" noChangeArrowheads="1"/>
          </p:cNvPicPr>
          <p:nvPr/>
        </p:nvPicPr>
        <p:blipFill>
          <a:blip r:embed="rId4" cstate="print"/>
          <a:srcRect/>
          <a:stretch>
            <a:fillRect/>
          </a:stretch>
        </p:blipFill>
        <p:spPr bwMode="auto">
          <a:xfrm>
            <a:off x="6892514" y="1722764"/>
            <a:ext cx="3659290" cy="2307574"/>
          </a:xfrm>
          <a:prstGeom prst="rect">
            <a:avLst/>
          </a:prstGeom>
          <a:noFill/>
          <a:ln w="9525">
            <a:noFill/>
            <a:miter lim="800000"/>
            <a:headEnd/>
            <a:tailEnd/>
          </a:ln>
        </p:spPr>
      </p:pic>
      <p:sp>
        <p:nvSpPr>
          <p:cNvPr id="9" name="Text Box 6"/>
          <p:cNvSpPr txBox="1">
            <a:spLocks noChangeArrowheads="1"/>
          </p:cNvSpPr>
          <p:nvPr/>
        </p:nvSpPr>
        <p:spPr bwMode="auto">
          <a:xfrm>
            <a:off x="7898919" y="4002136"/>
            <a:ext cx="1813317" cy="36933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latin typeface="Arial"/>
              </a:rPr>
              <a:t>fluorescent bulb</a:t>
            </a:r>
          </a:p>
        </p:txBody>
      </p:sp>
    </p:spTree>
    <p:extLst>
      <p:ext uri="{BB962C8B-B14F-4D97-AF65-F5344CB8AC3E}">
        <p14:creationId xmlns:p14="http://schemas.microsoft.com/office/powerpoint/2010/main" val="181183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40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40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7" grpId="0" uiExpand="1"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r>
              <a:rPr lang="en-US"/>
              <a:t>The human visual system</a:t>
            </a:r>
          </a:p>
        </p:txBody>
      </p:sp>
      <p:sp>
        <p:nvSpPr>
          <p:cNvPr id="386051" name="Rectangle 3"/>
          <p:cNvSpPr>
            <a:spLocks noGrp="1" noChangeArrowheads="1"/>
          </p:cNvSpPr>
          <p:nvPr>
            <p:ph type="body" idx="1"/>
          </p:nvPr>
        </p:nvSpPr>
        <p:spPr>
          <a:xfrm>
            <a:off x="2209800" y="4953000"/>
            <a:ext cx="8001000" cy="838200"/>
          </a:xfrm>
        </p:spPr>
        <p:txBody>
          <a:bodyPr/>
          <a:lstStyle/>
          <a:p>
            <a:r>
              <a:rPr lang="en-US"/>
              <a:t>Color perception</a:t>
            </a:r>
          </a:p>
          <a:p>
            <a:pPr lvl="1"/>
            <a:r>
              <a:rPr lang="en-US"/>
              <a:t>Light hits the retina, which contains photosensitive cells</a:t>
            </a:r>
          </a:p>
          <a:p>
            <a:pPr lvl="1"/>
            <a:endParaRPr lang="en-US"/>
          </a:p>
        </p:txBody>
      </p:sp>
      <p:pic>
        <p:nvPicPr>
          <p:cNvPr id="386052" name="Picture 4" descr="neweye"/>
          <p:cNvPicPr>
            <a:picLocks noChangeAspect="1" noChangeArrowheads="1"/>
          </p:cNvPicPr>
          <p:nvPr/>
        </p:nvPicPr>
        <p:blipFill>
          <a:blip r:embed="rId3" cstate="print"/>
          <a:srcRect/>
          <a:stretch>
            <a:fillRect/>
          </a:stretch>
        </p:blipFill>
        <p:spPr bwMode="auto">
          <a:xfrm>
            <a:off x="3505200" y="914401"/>
            <a:ext cx="4495800" cy="3933825"/>
          </a:xfrm>
          <a:prstGeom prst="rect">
            <a:avLst/>
          </a:prstGeom>
          <a:noFill/>
        </p:spPr>
      </p:pic>
      <p:sp>
        <p:nvSpPr>
          <p:cNvPr id="386053" name="Rectangle 5"/>
          <p:cNvSpPr>
            <a:spLocks noChangeArrowheads="1"/>
          </p:cNvSpPr>
          <p:nvPr/>
        </p:nvSpPr>
        <p:spPr bwMode="auto">
          <a:xfrm>
            <a:off x="2209800" y="5715000"/>
            <a:ext cx="8001000" cy="381000"/>
          </a:xfrm>
          <a:prstGeom prst="rect">
            <a:avLst/>
          </a:prstGeom>
          <a:noFill/>
          <a:ln w="9525">
            <a:noFill/>
            <a:miter lim="800000"/>
            <a:headEnd/>
            <a:tailEnd/>
          </a:ln>
          <a:effectLst/>
        </p:spPr>
        <p:txBody>
          <a:bodyPr/>
          <a:lstStyle/>
          <a:p>
            <a:pPr marL="1143000" lvl="2" indent="-228600" eaLnBrk="0" fontAlgn="base" hangingPunct="0">
              <a:spcBef>
                <a:spcPct val="20000"/>
              </a:spcBef>
              <a:spcAft>
                <a:spcPct val="0"/>
              </a:spcAft>
              <a:buFontTx/>
              <a:buChar char="–"/>
            </a:pPr>
            <a:r>
              <a:rPr lang="en-US">
                <a:solidFill>
                  <a:srgbClr val="000000"/>
                </a:solidFill>
                <a:latin typeface="Arial"/>
              </a:rPr>
              <a:t>rods and cones</a:t>
            </a:r>
          </a:p>
          <a:p>
            <a:pPr marL="742950" lvl="1" indent="-285750" eaLnBrk="0" fontAlgn="base" hangingPunct="0">
              <a:spcBef>
                <a:spcPct val="20000"/>
              </a:spcBef>
              <a:spcAft>
                <a:spcPct val="0"/>
              </a:spcAft>
              <a:buFontTx/>
              <a:buChar char="•"/>
            </a:pPr>
            <a:endParaRPr lang="en-US" sz="2000">
              <a:solidFill>
                <a:srgbClr val="000000"/>
              </a:solidFill>
              <a:latin typeface="Arial"/>
            </a:endParaRPr>
          </a:p>
        </p:txBody>
      </p:sp>
      <p:sp>
        <p:nvSpPr>
          <p:cNvPr id="386054" name="Rectangle 6"/>
          <p:cNvSpPr>
            <a:spLocks noChangeArrowheads="1"/>
          </p:cNvSpPr>
          <p:nvPr/>
        </p:nvSpPr>
        <p:spPr bwMode="auto">
          <a:xfrm>
            <a:off x="2209800" y="6096000"/>
            <a:ext cx="8001000" cy="533400"/>
          </a:xfrm>
          <a:prstGeom prst="rect">
            <a:avLst/>
          </a:prstGeom>
          <a:noFill/>
          <a:ln w="9525">
            <a:noFill/>
            <a:miter lim="800000"/>
            <a:headEnd/>
            <a:tailEnd/>
          </a:ln>
          <a:effectLst/>
        </p:spPr>
        <p:txBody>
          <a:bodyPr/>
          <a:lstStyle/>
          <a:p>
            <a:pPr marL="742950" lvl="1" indent="-285750" eaLnBrk="0" fontAlgn="base" hangingPunct="0">
              <a:spcBef>
                <a:spcPct val="20000"/>
              </a:spcBef>
              <a:spcAft>
                <a:spcPct val="0"/>
              </a:spcAft>
              <a:buFontTx/>
              <a:buChar char="•"/>
            </a:pPr>
            <a:r>
              <a:rPr lang="en-US" sz="2000">
                <a:solidFill>
                  <a:srgbClr val="000000"/>
                </a:solidFill>
                <a:latin typeface="Arial"/>
              </a:rPr>
              <a:t>These cells convert the spectrum into a few discrete values</a:t>
            </a:r>
          </a:p>
        </p:txBody>
      </p:sp>
    </p:spTree>
    <p:extLst>
      <p:ext uri="{BB962C8B-B14F-4D97-AF65-F5344CB8AC3E}">
        <p14:creationId xmlns:p14="http://schemas.microsoft.com/office/powerpoint/2010/main" val="4264027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r>
              <a:rPr lang="en-US"/>
              <a:t>Density of rods and cones</a:t>
            </a:r>
          </a:p>
        </p:txBody>
      </p:sp>
      <p:sp>
        <p:nvSpPr>
          <p:cNvPr id="387075" name="Rectangle 3"/>
          <p:cNvSpPr>
            <a:spLocks noGrp="1" noChangeArrowheads="1"/>
          </p:cNvSpPr>
          <p:nvPr>
            <p:ph type="body" idx="1"/>
          </p:nvPr>
        </p:nvSpPr>
        <p:spPr>
          <a:xfrm>
            <a:off x="2209800" y="5257800"/>
            <a:ext cx="7772400" cy="1447800"/>
          </a:xfrm>
        </p:spPr>
        <p:txBody>
          <a:bodyPr/>
          <a:lstStyle/>
          <a:p>
            <a:pPr>
              <a:lnSpc>
                <a:spcPct val="90000"/>
              </a:lnSpc>
            </a:pPr>
            <a:r>
              <a:rPr lang="en-US" sz="2000"/>
              <a:t>Rods and cones are </a:t>
            </a:r>
            <a:r>
              <a:rPr lang="en-US" sz="2000" i="1"/>
              <a:t>non-uniformly</a:t>
            </a:r>
            <a:r>
              <a:rPr lang="en-US" sz="2000"/>
              <a:t> distributed on the retina</a:t>
            </a:r>
          </a:p>
          <a:p>
            <a:pPr lvl="1">
              <a:lnSpc>
                <a:spcPct val="90000"/>
              </a:lnSpc>
            </a:pPr>
            <a:r>
              <a:rPr lang="en-US" sz="1600"/>
              <a:t>Rods responsible for intensity, cones responsible for color</a:t>
            </a:r>
          </a:p>
          <a:p>
            <a:pPr lvl="1">
              <a:lnSpc>
                <a:spcPct val="90000"/>
              </a:lnSpc>
            </a:pPr>
            <a:r>
              <a:rPr lang="en-US" sz="1600" b="1"/>
              <a:t>Fovea</a:t>
            </a:r>
            <a:r>
              <a:rPr lang="en-US" sz="1600"/>
              <a:t> - Small region (1 or 2°) at the center of the visual field containing the highest density of cones (and no rods).</a:t>
            </a:r>
          </a:p>
          <a:p>
            <a:pPr lvl="1">
              <a:lnSpc>
                <a:spcPct val="90000"/>
              </a:lnSpc>
            </a:pPr>
            <a:r>
              <a:rPr lang="en-US" sz="1400"/>
              <a:t>Less visual acuity in the periphery—many rods wired to the same neuron</a:t>
            </a:r>
          </a:p>
        </p:txBody>
      </p:sp>
      <p:pic>
        <p:nvPicPr>
          <p:cNvPr id="387077" name="Picture 5" descr="receptordensity"/>
          <p:cNvPicPr>
            <a:picLocks noChangeAspect="1" noChangeArrowheads="1"/>
          </p:cNvPicPr>
          <p:nvPr/>
        </p:nvPicPr>
        <p:blipFill>
          <a:blip r:embed="rId3" cstate="print"/>
          <a:srcRect/>
          <a:stretch>
            <a:fillRect/>
          </a:stretch>
        </p:blipFill>
        <p:spPr bwMode="auto">
          <a:xfrm>
            <a:off x="3582988" y="982664"/>
            <a:ext cx="4418012" cy="4206875"/>
          </a:xfrm>
          <a:prstGeom prst="rect">
            <a:avLst/>
          </a:prstGeom>
          <a:noFill/>
        </p:spPr>
      </p:pic>
    </p:spTree>
    <p:extLst>
      <p:ext uri="{BB962C8B-B14F-4D97-AF65-F5344CB8AC3E}">
        <p14:creationId xmlns:p14="http://schemas.microsoft.com/office/powerpoint/2010/main" val="1602244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r>
              <a:rPr lang="en-US"/>
              <a:t>Demonstrations of visual acuity</a:t>
            </a:r>
          </a:p>
        </p:txBody>
      </p:sp>
      <p:pic>
        <p:nvPicPr>
          <p:cNvPr id="389123" name="Picture 3" descr="legibility"/>
          <p:cNvPicPr>
            <a:picLocks noChangeAspect="1" noChangeArrowheads="1"/>
          </p:cNvPicPr>
          <p:nvPr/>
        </p:nvPicPr>
        <p:blipFill>
          <a:blip r:embed="rId3" cstate="print"/>
          <a:srcRect/>
          <a:stretch>
            <a:fillRect/>
          </a:stretch>
        </p:blipFill>
        <p:spPr bwMode="auto">
          <a:xfrm>
            <a:off x="3657600" y="1066800"/>
            <a:ext cx="4922838" cy="5105400"/>
          </a:xfrm>
          <a:prstGeom prst="rect">
            <a:avLst/>
          </a:prstGeom>
          <a:noFill/>
        </p:spPr>
      </p:pic>
      <p:sp>
        <p:nvSpPr>
          <p:cNvPr id="389124" name="Rectangle 4"/>
          <p:cNvSpPr>
            <a:spLocks noChangeArrowheads="1"/>
          </p:cNvSpPr>
          <p:nvPr/>
        </p:nvSpPr>
        <p:spPr bwMode="auto">
          <a:xfrm>
            <a:off x="3314700" y="6172200"/>
            <a:ext cx="5829300" cy="533400"/>
          </a:xfrm>
          <a:prstGeom prst="rect">
            <a:avLst/>
          </a:prstGeom>
          <a:noFill/>
          <a:ln w="9525">
            <a:noFill/>
            <a:miter lim="800000"/>
            <a:headEnd/>
            <a:tailEnd/>
          </a:ln>
          <a:effectLst/>
        </p:spPr>
        <p:txBody>
          <a:bodyPr/>
          <a:lstStyle/>
          <a:p>
            <a:pPr algn="ctr" eaLnBrk="0" fontAlgn="base" hangingPunct="0">
              <a:lnSpc>
                <a:spcPct val="90000"/>
              </a:lnSpc>
              <a:spcBef>
                <a:spcPct val="20000"/>
              </a:spcBef>
              <a:spcAft>
                <a:spcPct val="0"/>
              </a:spcAft>
              <a:tabLst>
                <a:tab pos="573088" algn="l"/>
              </a:tabLst>
            </a:pPr>
            <a:r>
              <a:rPr lang="en-US" sz="1600" i="1">
                <a:solidFill>
                  <a:srgbClr val="000000"/>
                </a:solidFill>
                <a:latin typeface="Arial"/>
              </a:rPr>
              <a:t>With one eye shut, at the right distance, all of these letters should appear equally legible (Glassner, 1.7).</a:t>
            </a:r>
          </a:p>
        </p:txBody>
      </p:sp>
    </p:spTree>
    <p:extLst>
      <p:ext uri="{BB962C8B-B14F-4D97-AF65-F5344CB8AC3E}">
        <p14:creationId xmlns:p14="http://schemas.microsoft.com/office/powerpoint/2010/main" val="2369529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a:t>Demonstrations of visual acuity</a:t>
            </a:r>
          </a:p>
        </p:txBody>
      </p:sp>
      <p:sp>
        <p:nvSpPr>
          <p:cNvPr id="391172" name="Rectangle 4"/>
          <p:cNvSpPr>
            <a:spLocks noChangeArrowheads="1"/>
          </p:cNvSpPr>
          <p:nvPr/>
        </p:nvSpPr>
        <p:spPr bwMode="auto">
          <a:xfrm>
            <a:off x="2895600" y="5791200"/>
            <a:ext cx="6134100" cy="685800"/>
          </a:xfrm>
          <a:prstGeom prst="rect">
            <a:avLst/>
          </a:prstGeom>
          <a:noFill/>
          <a:ln w="9525">
            <a:noFill/>
            <a:miter lim="800000"/>
            <a:headEnd/>
            <a:tailEnd/>
          </a:ln>
          <a:effectLst/>
        </p:spPr>
        <p:txBody>
          <a:bodyPr/>
          <a:lstStyle/>
          <a:p>
            <a:pPr algn="ctr" eaLnBrk="0" fontAlgn="base" hangingPunct="0">
              <a:lnSpc>
                <a:spcPct val="90000"/>
              </a:lnSpc>
              <a:spcBef>
                <a:spcPct val="20000"/>
              </a:spcBef>
              <a:spcAft>
                <a:spcPct val="0"/>
              </a:spcAft>
              <a:tabLst>
                <a:tab pos="573088" algn="l"/>
              </a:tabLst>
            </a:pPr>
            <a:r>
              <a:rPr lang="en-US" sz="1600" i="1">
                <a:solidFill>
                  <a:srgbClr val="000000"/>
                </a:solidFill>
                <a:latin typeface="Arial"/>
              </a:rPr>
              <a:t>With left eye shut, look at the cross on the left.  At the right distance, the circle on the right should disappear (Glassner, 1.8).</a:t>
            </a:r>
          </a:p>
        </p:txBody>
      </p:sp>
      <p:grpSp>
        <p:nvGrpSpPr>
          <p:cNvPr id="2" name="Group 5"/>
          <p:cNvGrpSpPr>
            <a:grpSpLocks/>
          </p:cNvGrpSpPr>
          <p:nvPr/>
        </p:nvGrpSpPr>
        <p:grpSpPr bwMode="auto">
          <a:xfrm>
            <a:off x="3505200" y="3352800"/>
            <a:ext cx="304800" cy="304800"/>
            <a:chOff x="96" y="5424"/>
            <a:chExt cx="192" cy="192"/>
          </a:xfrm>
        </p:grpSpPr>
        <p:sp>
          <p:nvSpPr>
            <p:cNvPr id="391174" name="Line 6"/>
            <p:cNvSpPr>
              <a:spLocks noChangeShapeType="1"/>
            </p:cNvSpPr>
            <p:nvPr/>
          </p:nvSpPr>
          <p:spPr bwMode="auto">
            <a:xfrm>
              <a:off x="192" y="5424"/>
              <a:ext cx="0" cy="192"/>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1175" name="Line 7"/>
            <p:cNvSpPr>
              <a:spLocks noChangeShapeType="1"/>
            </p:cNvSpPr>
            <p:nvPr/>
          </p:nvSpPr>
          <p:spPr bwMode="auto">
            <a:xfrm>
              <a:off x="96" y="5520"/>
              <a:ext cx="192"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391176" name="Oval 8"/>
          <p:cNvSpPr>
            <a:spLocks noChangeArrowheads="1"/>
          </p:cNvSpPr>
          <p:nvPr/>
        </p:nvSpPr>
        <p:spPr bwMode="auto">
          <a:xfrm>
            <a:off x="7924800" y="3390900"/>
            <a:ext cx="228600" cy="228600"/>
          </a:xfrm>
          <a:prstGeom prst="ellipse">
            <a:avLst/>
          </a:prstGeom>
          <a:solidFill>
            <a:schemeClr val="tx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Tree>
    <p:extLst>
      <p:ext uri="{BB962C8B-B14F-4D97-AF65-F5344CB8AC3E}">
        <p14:creationId xmlns:p14="http://schemas.microsoft.com/office/powerpoint/2010/main" val="1848930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DA3CBED-58AA-C043-8884-7EDD7DF4E088}"/>
              </a:ext>
            </a:extLst>
          </p:cNvPr>
          <p:cNvSpPr>
            <a:spLocks noGrp="1"/>
          </p:cNvSpPr>
          <p:nvPr>
            <p:ph idx="1"/>
          </p:nvPr>
        </p:nvSpPr>
        <p:spPr/>
        <p:txBody>
          <a:bodyPr/>
          <a:lstStyle/>
          <a:p>
            <a:r>
              <a:rPr lang="en-US" dirty="0"/>
              <a:t>Assignment 3 deadline extended to Friday March 27, 11:59pm EDT</a:t>
            </a:r>
          </a:p>
          <a:p>
            <a:r>
              <a:rPr lang="en-US" dirty="0"/>
              <a:t>Artifact due at the same time</a:t>
            </a:r>
          </a:p>
          <a:p>
            <a:endParaRPr lang="en-US" dirty="0"/>
          </a:p>
          <a:p>
            <a:endParaRPr lang="en-US" dirty="0"/>
          </a:p>
          <a:p>
            <a:endParaRPr lang="en-US" dirty="0"/>
          </a:p>
        </p:txBody>
      </p:sp>
      <p:sp>
        <p:nvSpPr>
          <p:cNvPr id="4" name="Title 3">
            <a:extLst>
              <a:ext uri="{FF2B5EF4-FFF2-40B4-BE49-F238E27FC236}">
                <a16:creationId xmlns:a16="http://schemas.microsoft.com/office/drawing/2014/main" id="{3DA0A91B-4179-484D-A3FB-B4312E9A3470}"/>
              </a:ext>
            </a:extLst>
          </p:cNvPr>
          <p:cNvSpPr>
            <a:spLocks noGrp="1"/>
          </p:cNvSpPr>
          <p:nvPr>
            <p:ph type="title"/>
          </p:nvPr>
        </p:nvSpPr>
        <p:spPr/>
        <p:txBody>
          <a:bodyPr/>
          <a:lstStyle/>
          <a:p>
            <a:r>
              <a:rPr lang="en-US" dirty="0"/>
              <a:t>Announcements</a:t>
            </a:r>
          </a:p>
        </p:txBody>
      </p:sp>
    </p:spTree>
    <p:extLst>
      <p:ext uri="{BB962C8B-B14F-4D97-AF65-F5344CB8AC3E}">
        <p14:creationId xmlns:p14="http://schemas.microsoft.com/office/powerpoint/2010/main" val="1263794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r>
              <a:rPr lang="en-US"/>
              <a:t>Brightness contrast and constancy</a:t>
            </a:r>
          </a:p>
        </p:txBody>
      </p:sp>
      <p:sp>
        <p:nvSpPr>
          <p:cNvPr id="392195" name="Rectangle 3"/>
          <p:cNvSpPr>
            <a:spLocks noGrp="1" noChangeArrowheads="1"/>
          </p:cNvSpPr>
          <p:nvPr>
            <p:ph type="body" idx="1"/>
          </p:nvPr>
        </p:nvSpPr>
        <p:spPr/>
        <p:txBody>
          <a:bodyPr/>
          <a:lstStyle/>
          <a:p>
            <a:r>
              <a:rPr lang="en-US" sz="2000" dirty="0"/>
              <a:t>The apparent brightness depends on the surrounding region </a:t>
            </a:r>
          </a:p>
          <a:p>
            <a:pPr lvl="1"/>
            <a:r>
              <a:rPr lang="en-US" sz="1800" b="1" dirty="0"/>
              <a:t>brightness contrast</a:t>
            </a:r>
            <a:r>
              <a:rPr lang="en-US" sz="1800" dirty="0"/>
              <a:t>:  a constant colored region seems lighter or darker depending on the surrounding intensity:</a:t>
            </a:r>
          </a:p>
          <a:p>
            <a:pPr lvl="1"/>
            <a:endParaRPr lang="en-US" sz="1800" dirty="0"/>
          </a:p>
          <a:p>
            <a:pPr lvl="1"/>
            <a:endParaRPr lang="en-US" dirty="0"/>
          </a:p>
          <a:p>
            <a:pPr lvl="1"/>
            <a:endParaRPr lang="en-US" dirty="0"/>
          </a:p>
          <a:p>
            <a:pPr lvl="1"/>
            <a:endParaRPr lang="en-US" dirty="0"/>
          </a:p>
          <a:p>
            <a:pPr lvl="1"/>
            <a:endParaRPr lang="en-US" dirty="0"/>
          </a:p>
          <a:p>
            <a:pPr lvl="1"/>
            <a:endParaRPr lang="en-US" dirty="0"/>
          </a:p>
          <a:p>
            <a:pPr lvl="2"/>
            <a:r>
              <a:rPr lang="en-US" sz="1600" dirty="0">
                <a:hlinkClick r:id="rId3"/>
              </a:rPr>
              <a:t>http://www.sandlotscience.com/Contrast/Checker_Board_2.htm</a:t>
            </a:r>
            <a:r>
              <a:rPr lang="en-US" sz="1600" dirty="0"/>
              <a:t>  </a:t>
            </a:r>
          </a:p>
          <a:p>
            <a:pPr lvl="2"/>
            <a:endParaRPr lang="en-US" sz="1600" dirty="0"/>
          </a:p>
          <a:p>
            <a:pPr lvl="1"/>
            <a:r>
              <a:rPr lang="en-US" sz="1800" b="1" dirty="0"/>
              <a:t>brightness constancy</a:t>
            </a:r>
            <a:r>
              <a:rPr lang="en-US" sz="1800" dirty="0"/>
              <a:t>:  a surface looks the same under widely varying lighting conditions.</a:t>
            </a:r>
          </a:p>
          <a:p>
            <a:pPr lvl="1"/>
            <a:endParaRPr lang="en-US" sz="1800" dirty="0"/>
          </a:p>
          <a:p>
            <a:pPr lvl="1"/>
            <a:endParaRPr lang="en-US" sz="1800" dirty="0"/>
          </a:p>
        </p:txBody>
      </p:sp>
      <p:pic>
        <p:nvPicPr>
          <p:cNvPr id="392196" name="Picture 4" descr="lightnesscontrast"/>
          <p:cNvPicPr>
            <a:picLocks noChangeAspect="1" noChangeArrowheads="1"/>
          </p:cNvPicPr>
          <p:nvPr/>
        </p:nvPicPr>
        <p:blipFill>
          <a:blip r:embed="rId4" cstate="print"/>
          <a:srcRect/>
          <a:stretch>
            <a:fillRect/>
          </a:stretch>
        </p:blipFill>
        <p:spPr bwMode="auto">
          <a:xfrm>
            <a:off x="3354388" y="2286000"/>
            <a:ext cx="5484812" cy="1371600"/>
          </a:xfrm>
          <a:prstGeom prst="rect">
            <a:avLst/>
          </a:prstGeom>
          <a:noFill/>
        </p:spPr>
      </p:pic>
    </p:spTree>
    <p:extLst>
      <p:ext uri="{BB962C8B-B14F-4D97-AF65-F5344CB8AC3E}">
        <p14:creationId xmlns:p14="http://schemas.microsoft.com/office/powerpoint/2010/main" val="577942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r>
              <a:rPr lang="en-US"/>
              <a:t>Light response is nonlinear</a:t>
            </a:r>
          </a:p>
        </p:txBody>
      </p:sp>
      <p:sp>
        <p:nvSpPr>
          <p:cNvPr id="393219" name="Rectangle 3"/>
          <p:cNvSpPr>
            <a:spLocks noGrp="1" noChangeArrowheads="1"/>
          </p:cNvSpPr>
          <p:nvPr>
            <p:ph type="body" idx="1"/>
          </p:nvPr>
        </p:nvSpPr>
        <p:spPr/>
        <p:txBody>
          <a:bodyPr/>
          <a:lstStyle/>
          <a:p>
            <a:r>
              <a:rPr lang="en-US" dirty="0"/>
              <a:t>Our visual system has a large </a:t>
            </a:r>
            <a:r>
              <a:rPr lang="en-US" i="1" dirty="0"/>
              <a:t>dynamic range</a:t>
            </a:r>
          </a:p>
          <a:p>
            <a:pPr lvl="1"/>
            <a:r>
              <a:rPr lang="en-US" dirty="0"/>
              <a:t>We can resolve both light and dark things at the same time</a:t>
            </a:r>
          </a:p>
          <a:p>
            <a:pPr lvl="1"/>
            <a:r>
              <a:rPr lang="en-US" dirty="0"/>
              <a:t>One mechanism for achieving this is that we sense light intensity on a </a:t>
            </a:r>
            <a:r>
              <a:rPr lang="en-US" i="1" dirty="0"/>
              <a:t>logarithmic scale</a:t>
            </a:r>
          </a:p>
          <a:p>
            <a:pPr lvl="2"/>
            <a:r>
              <a:rPr lang="en-US" dirty="0"/>
              <a:t>an exponential intensity ramp will be seen as a linear ramp </a:t>
            </a:r>
          </a:p>
          <a:p>
            <a:pPr lvl="1"/>
            <a:r>
              <a:rPr lang="en-US" dirty="0"/>
              <a:t>Another mechanism is </a:t>
            </a:r>
            <a:r>
              <a:rPr lang="en-US" i="1" dirty="0"/>
              <a:t>adaptation</a:t>
            </a:r>
          </a:p>
          <a:p>
            <a:pPr lvl="2"/>
            <a:r>
              <a:rPr lang="en-US" dirty="0"/>
              <a:t>rods and cones adapt to be more sensitive in low light, less sensitive in bright light.</a:t>
            </a:r>
          </a:p>
        </p:txBody>
      </p:sp>
    </p:spTree>
    <p:extLst>
      <p:ext uri="{BB962C8B-B14F-4D97-AF65-F5344CB8AC3E}">
        <p14:creationId xmlns:p14="http://schemas.microsoft.com/office/powerpoint/2010/main" val="250200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2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321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321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3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r>
              <a:rPr lang="en-US"/>
              <a:t>Visual dynamic range</a:t>
            </a:r>
          </a:p>
        </p:txBody>
      </p:sp>
      <p:pic>
        <p:nvPicPr>
          <p:cNvPr id="406533" name="Picture 5"/>
          <p:cNvPicPr>
            <a:picLocks noChangeAspect="1" noChangeArrowheads="1"/>
          </p:cNvPicPr>
          <p:nvPr/>
        </p:nvPicPr>
        <p:blipFill>
          <a:blip r:embed="rId3" cstate="print"/>
          <a:srcRect/>
          <a:stretch>
            <a:fillRect/>
          </a:stretch>
        </p:blipFill>
        <p:spPr bwMode="auto">
          <a:xfrm>
            <a:off x="1524000" y="876300"/>
            <a:ext cx="6019800" cy="5981700"/>
          </a:xfrm>
          <a:prstGeom prst="rect">
            <a:avLst/>
          </a:prstGeom>
          <a:noFill/>
          <a:ln w="9525">
            <a:noFill/>
            <a:miter lim="800000"/>
            <a:headEnd/>
            <a:tailEnd/>
          </a:ln>
          <a:effectLst/>
        </p:spPr>
      </p:pic>
      <p:sp>
        <p:nvSpPr>
          <p:cNvPr id="2" name="Rectangle 1"/>
          <p:cNvSpPr/>
          <p:nvPr/>
        </p:nvSpPr>
        <p:spPr>
          <a:xfrm>
            <a:off x="6566780" y="1407441"/>
            <a:ext cx="3838669" cy="1569660"/>
          </a:xfrm>
          <a:prstGeom prst="rect">
            <a:avLst/>
          </a:prstGeom>
        </p:spPr>
        <p:txBody>
          <a:bodyPr wrap="square">
            <a:spAutoFit/>
          </a:bodyPr>
          <a:lstStyle/>
          <a:p>
            <a:r>
              <a:rPr lang="en-US" sz="2400" dirty="0">
                <a:solidFill>
                  <a:srgbClr val="000000"/>
                </a:solidFill>
                <a:latin typeface="Arial"/>
              </a:rPr>
              <a:t>A piece of white paper can be 1,000,000,000 times brighter in outdoor sunlight than in a moonless night.</a:t>
            </a:r>
          </a:p>
        </p:txBody>
      </p:sp>
      <p:sp>
        <p:nvSpPr>
          <p:cNvPr id="3" name="Rectangle 2"/>
          <p:cNvSpPr/>
          <p:nvPr/>
        </p:nvSpPr>
        <p:spPr>
          <a:xfrm>
            <a:off x="6566780" y="3429000"/>
            <a:ext cx="3938259" cy="1569660"/>
          </a:xfrm>
          <a:prstGeom prst="rect">
            <a:avLst/>
          </a:prstGeom>
        </p:spPr>
        <p:txBody>
          <a:bodyPr wrap="square">
            <a:spAutoFit/>
          </a:bodyPr>
          <a:lstStyle/>
          <a:p>
            <a:r>
              <a:rPr lang="en-US" sz="2400" dirty="0">
                <a:solidFill>
                  <a:srgbClr val="000000"/>
                </a:solidFill>
                <a:latin typeface="Arial"/>
              </a:rPr>
              <a:t>BUT in a given lighting condition, light ranges over only about two orders of </a:t>
            </a:r>
          </a:p>
          <a:p>
            <a:r>
              <a:rPr lang="en-US" sz="2400" dirty="0">
                <a:solidFill>
                  <a:srgbClr val="000000"/>
                </a:solidFill>
                <a:latin typeface="Arial"/>
              </a:rPr>
              <a:t>magnitude.</a:t>
            </a:r>
          </a:p>
        </p:txBody>
      </p:sp>
    </p:spTree>
    <p:extLst>
      <p:ext uri="{BB962C8B-B14F-4D97-AF65-F5344CB8AC3E}">
        <p14:creationId xmlns:p14="http://schemas.microsoft.com/office/powerpoint/2010/main" val="407098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8CBA75-00CD-42BA-BFFA-CB20567ED921}"/>
              </a:ext>
            </a:extLst>
          </p:cNvPr>
          <p:cNvPicPr>
            <a:picLocks noChangeAspect="1"/>
          </p:cNvPicPr>
          <p:nvPr/>
        </p:nvPicPr>
        <p:blipFill>
          <a:blip r:embed="rId2"/>
          <a:stretch>
            <a:fillRect/>
          </a:stretch>
        </p:blipFill>
        <p:spPr>
          <a:xfrm>
            <a:off x="1524000" y="1155881"/>
            <a:ext cx="9144000" cy="4546238"/>
          </a:xfrm>
          <a:prstGeom prst="rect">
            <a:avLst/>
          </a:prstGeom>
        </p:spPr>
      </p:pic>
      <p:sp>
        <p:nvSpPr>
          <p:cNvPr id="5" name="Rectangle 4">
            <a:extLst>
              <a:ext uri="{FF2B5EF4-FFF2-40B4-BE49-F238E27FC236}">
                <a16:creationId xmlns:a16="http://schemas.microsoft.com/office/drawing/2014/main" id="{145E09A8-E1FD-4679-AF02-C7D8E67A1427}"/>
              </a:ext>
            </a:extLst>
          </p:cNvPr>
          <p:cNvSpPr/>
          <p:nvPr/>
        </p:nvSpPr>
        <p:spPr>
          <a:xfrm>
            <a:off x="2649940" y="5849035"/>
            <a:ext cx="6892120" cy="369332"/>
          </a:xfrm>
          <a:prstGeom prst="rect">
            <a:avLst/>
          </a:prstGeom>
        </p:spPr>
        <p:txBody>
          <a:bodyPr wrap="square">
            <a:spAutoFit/>
          </a:bodyPr>
          <a:lstStyle/>
          <a:p>
            <a:pPr algn="ctr"/>
            <a:r>
              <a:rPr lang="en-US" dirty="0">
                <a:solidFill>
                  <a:srgbClr val="000000"/>
                </a:solidFill>
                <a:latin typeface="Arial"/>
                <a:hlinkClick r:id="rId3"/>
              </a:rPr>
              <a:t>http://cchen156.web.engr.illinois.edu/SID.html</a:t>
            </a:r>
            <a:endParaRPr lang="en-US" dirty="0">
              <a:solidFill>
                <a:srgbClr val="000000"/>
              </a:solidFill>
              <a:latin typeface="Arial"/>
            </a:endParaRPr>
          </a:p>
        </p:txBody>
      </p:sp>
    </p:spTree>
    <p:extLst>
      <p:ext uri="{BB962C8B-B14F-4D97-AF65-F5344CB8AC3E}">
        <p14:creationId xmlns:p14="http://schemas.microsoft.com/office/powerpoint/2010/main" val="3693519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dynamic range</a:t>
            </a:r>
          </a:p>
        </p:txBody>
      </p:sp>
      <p:pic>
        <p:nvPicPr>
          <p:cNvPr id="67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838" y="1057040"/>
            <a:ext cx="7579988" cy="760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127173" y="1831794"/>
            <a:ext cx="774449" cy="584775"/>
          </a:xfrm>
          <a:prstGeom prst="rect">
            <a:avLst/>
          </a:prstGeom>
          <a:noFill/>
        </p:spPr>
        <p:txBody>
          <a:bodyPr wrap="square" rtlCol="0">
            <a:spAutoFit/>
          </a:bodyPr>
          <a:lstStyle/>
          <a:p>
            <a:pPr algn="ctr"/>
            <a:r>
              <a:rPr lang="en-US" sz="1600" dirty="0">
                <a:solidFill>
                  <a:srgbClr val="000000"/>
                </a:solidFill>
                <a:latin typeface="Arial"/>
              </a:rPr>
              <a:t>Dark night</a:t>
            </a:r>
          </a:p>
        </p:txBody>
      </p:sp>
      <p:sp>
        <p:nvSpPr>
          <p:cNvPr id="6" name="TextBox 5"/>
          <p:cNvSpPr txBox="1"/>
          <p:nvPr/>
        </p:nvSpPr>
        <p:spPr>
          <a:xfrm>
            <a:off x="3745859" y="1831794"/>
            <a:ext cx="1118973" cy="584775"/>
          </a:xfrm>
          <a:prstGeom prst="rect">
            <a:avLst/>
          </a:prstGeom>
          <a:noFill/>
        </p:spPr>
        <p:txBody>
          <a:bodyPr wrap="square" rtlCol="0">
            <a:spAutoFit/>
          </a:bodyPr>
          <a:lstStyle/>
          <a:p>
            <a:pPr algn="ctr"/>
            <a:r>
              <a:rPr lang="en-US" sz="1600" dirty="0">
                <a:solidFill>
                  <a:srgbClr val="000000"/>
                </a:solidFill>
                <a:latin typeface="Arial"/>
              </a:rPr>
              <a:t>Indoor lighting</a:t>
            </a:r>
          </a:p>
        </p:txBody>
      </p:sp>
      <p:sp>
        <p:nvSpPr>
          <p:cNvPr id="7" name="TextBox 6"/>
          <p:cNvSpPr txBox="1"/>
          <p:nvPr/>
        </p:nvSpPr>
        <p:spPr>
          <a:xfrm>
            <a:off x="7573281" y="1812910"/>
            <a:ext cx="826305" cy="584775"/>
          </a:xfrm>
          <a:prstGeom prst="rect">
            <a:avLst/>
          </a:prstGeom>
          <a:noFill/>
        </p:spPr>
        <p:txBody>
          <a:bodyPr wrap="square" rtlCol="0">
            <a:spAutoFit/>
          </a:bodyPr>
          <a:lstStyle/>
          <a:p>
            <a:pPr algn="ctr"/>
            <a:r>
              <a:rPr lang="en-US" sz="1600" dirty="0">
                <a:solidFill>
                  <a:srgbClr val="000000"/>
                </a:solidFill>
                <a:latin typeface="Arial"/>
              </a:rPr>
              <a:t>cloudy day</a:t>
            </a:r>
          </a:p>
        </p:txBody>
      </p:sp>
      <p:sp>
        <p:nvSpPr>
          <p:cNvPr id="8" name="TextBox 7"/>
          <p:cNvSpPr txBox="1"/>
          <p:nvPr/>
        </p:nvSpPr>
        <p:spPr>
          <a:xfrm>
            <a:off x="9189846" y="1817067"/>
            <a:ext cx="826305" cy="584775"/>
          </a:xfrm>
          <a:prstGeom prst="rect">
            <a:avLst/>
          </a:prstGeom>
          <a:noFill/>
        </p:spPr>
        <p:txBody>
          <a:bodyPr wrap="square" rtlCol="0">
            <a:spAutoFit/>
          </a:bodyPr>
          <a:lstStyle/>
          <a:p>
            <a:pPr algn="ctr"/>
            <a:r>
              <a:rPr lang="en-US" sz="1600" dirty="0">
                <a:solidFill>
                  <a:srgbClr val="000000"/>
                </a:solidFill>
                <a:latin typeface="Arial"/>
              </a:rPr>
              <a:t>Sunny day</a:t>
            </a:r>
          </a:p>
        </p:txBody>
      </p:sp>
      <p:sp>
        <p:nvSpPr>
          <p:cNvPr id="9" name="Rectangle 8"/>
          <p:cNvSpPr/>
          <p:nvPr/>
        </p:nvSpPr>
        <p:spPr>
          <a:xfrm>
            <a:off x="2380108" y="2528404"/>
            <a:ext cx="7500796" cy="584775"/>
          </a:xfrm>
          <a:prstGeom prst="rect">
            <a:avLst/>
          </a:prstGeom>
        </p:spPr>
        <p:txBody>
          <a:bodyPr wrap="square">
            <a:spAutoFit/>
          </a:bodyPr>
          <a:lstStyle/>
          <a:p>
            <a:r>
              <a:rPr lang="en-US" sz="1600" dirty="0">
                <a:solidFill>
                  <a:srgbClr val="000000"/>
                </a:solidFill>
                <a:latin typeface="Arial"/>
              </a:rPr>
              <a:t>If we were sensitive to this whole range all the time, we wouldn’t be able to </a:t>
            </a:r>
          </a:p>
          <a:p>
            <a:r>
              <a:rPr lang="en-US" sz="1600" dirty="0">
                <a:solidFill>
                  <a:srgbClr val="000000"/>
                </a:solidFill>
                <a:latin typeface="Arial"/>
              </a:rPr>
              <a:t>discriminate lightness levels in a typical scene. </a:t>
            </a:r>
          </a:p>
        </p:txBody>
      </p:sp>
      <p:sp>
        <p:nvSpPr>
          <p:cNvPr id="10" name="Rectangle 9"/>
          <p:cNvSpPr/>
          <p:nvPr/>
        </p:nvSpPr>
        <p:spPr>
          <a:xfrm>
            <a:off x="2400483" y="3088370"/>
            <a:ext cx="7278986" cy="584775"/>
          </a:xfrm>
          <a:prstGeom prst="rect">
            <a:avLst/>
          </a:prstGeom>
        </p:spPr>
        <p:txBody>
          <a:bodyPr wrap="square">
            <a:spAutoFit/>
          </a:bodyPr>
          <a:lstStyle/>
          <a:p>
            <a:r>
              <a:rPr lang="en-US" sz="1600" dirty="0">
                <a:solidFill>
                  <a:srgbClr val="000000"/>
                </a:solidFill>
                <a:latin typeface="Arial"/>
              </a:rPr>
              <a:t>The visual system solves this problem by restricting the ‘dynamic range’ of its </a:t>
            </a:r>
          </a:p>
          <a:p>
            <a:r>
              <a:rPr lang="en-US" sz="1600" dirty="0">
                <a:solidFill>
                  <a:srgbClr val="000000"/>
                </a:solidFill>
                <a:latin typeface="Arial"/>
              </a:rPr>
              <a:t>response to match the current overall or ‘ambient’ light level.</a:t>
            </a:r>
          </a:p>
        </p:txBody>
      </p:sp>
      <p:grpSp>
        <p:nvGrpSpPr>
          <p:cNvPr id="11" name="Group 10"/>
          <p:cNvGrpSpPr/>
          <p:nvPr/>
        </p:nvGrpSpPr>
        <p:grpSpPr>
          <a:xfrm>
            <a:off x="2139530" y="3913555"/>
            <a:ext cx="7888978" cy="1404872"/>
            <a:chOff x="615530" y="3913555"/>
            <a:chExt cx="7888978" cy="1404872"/>
          </a:xfrm>
        </p:grpSpPr>
        <p:pic>
          <p:nvPicPr>
            <p:cNvPr id="67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62" y="3913555"/>
              <a:ext cx="7771288" cy="80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615530" y="4733652"/>
              <a:ext cx="774449" cy="584775"/>
            </a:xfrm>
            <a:prstGeom prst="rect">
              <a:avLst/>
            </a:prstGeom>
            <a:noFill/>
          </p:spPr>
          <p:txBody>
            <a:bodyPr wrap="square" rtlCol="0">
              <a:spAutoFit/>
            </a:bodyPr>
            <a:lstStyle/>
            <a:p>
              <a:pPr algn="ctr"/>
              <a:r>
                <a:rPr lang="en-US" sz="1600" dirty="0">
                  <a:solidFill>
                    <a:srgbClr val="000000"/>
                  </a:solidFill>
                  <a:latin typeface="Arial"/>
                </a:rPr>
                <a:t>Dark night</a:t>
              </a:r>
            </a:p>
          </p:txBody>
        </p:sp>
        <p:sp>
          <p:nvSpPr>
            <p:cNvPr id="16" name="TextBox 15"/>
            <p:cNvSpPr txBox="1"/>
            <p:nvPr/>
          </p:nvSpPr>
          <p:spPr>
            <a:xfrm>
              <a:off x="2221858" y="4714768"/>
              <a:ext cx="1118973" cy="584775"/>
            </a:xfrm>
            <a:prstGeom prst="rect">
              <a:avLst/>
            </a:prstGeom>
            <a:noFill/>
          </p:spPr>
          <p:txBody>
            <a:bodyPr wrap="square" rtlCol="0">
              <a:spAutoFit/>
            </a:bodyPr>
            <a:lstStyle/>
            <a:p>
              <a:pPr algn="ctr"/>
              <a:r>
                <a:rPr lang="en-US" sz="1600" dirty="0">
                  <a:solidFill>
                    <a:srgbClr val="000000"/>
                  </a:solidFill>
                  <a:latin typeface="Arial"/>
                </a:rPr>
                <a:t>Indoor lighting</a:t>
              </a:r>
            </a:p>
          </p:txBody>
        </p:sp>
        <p:sp>
          <p:nvSpPr>
            <p:cNvPr id="17" name="TextBox 16"/>
            <p:cNvSpPr txBox="1"/>
            <p:nvPr/>
          </p:nvSpPr>
          <p:spPr>
            <a:xfrm>
              <a:off x="6061638" y="4714768"/>
              <a:ext cx="826305" cy="584775"/>
            </a:xfrm>
            <a:prstGeom prst="rect">
              <a:avLst/>
            </a:prstGeom>
            <a:noFill/>
          </p:spPr>
          <p:txBody>
            <a:bodyPr wrap="square" rtlCol="0">
              <a:spAutoFit/>
            </a:bodyPr>
            <a:lstStyle/>
            <a:p>
              <a:pPr algn="ctr"/>
              <a:r>
                <a:rPr lang="en-US" sz="1600" dirty="0">
                  <a:solidFill>
                    <a:srgbClr val="000000"/>
                  </a:solidFill>
                  <a:latin typeface="Arial"/>
                </a:rPr>
                <a:t>cloudy day</a:t>
              </a:r>
            </a:p>
          </p:txBody>
        </p:sp>
        <p:sp>
          <p:nvSpPr>
            <p:cNvPr id="18" name="TextBox 17"/>
            <p:cNvSpPr txBox="1"/>
            <p:nvPr/>
          </p:nvSpPr>
          <p:spPr>
            <a:xfrm>
              <a:off x="7678203" y="4718925"/>
              <a:ext cx="826305" cy="584775"/>
            </a:xfrm>
            <a:prstGeom prst="rect">
              <a:avLst/>
            </a:prstGeom>
            <a:noFill/>
          </p:spPr>
          <p:txBody>
            <a:bodyPr wrap="square" rtlCol="0">
              <a:spAutoFit/>
            </a:bodyPr>
            <a:lstStyle/>
            <a:p>
              <a:pPr algn="ctr"/>
              <a:r>
                <a:rPr lang="en-US" sz="1600" dirty="0">
                  <a:solidFill>
                    <a:srgbClr val="000000"/>
                  </a:solidFill>
                  <a:latin typeface="Arial"/>
                </a:rPr>
                <a:t>Sunny day</a:t>
              </a:r>
            </a:p>
          </p:txBody>
        </p:sp>
      </p:grpSp>
      <p:grpSp>
        <p:nvGrpSpPr>
          <p:cNvPr id="12" name="Group 11"/>
          <p:cNvGrpSpPr/>
          <p:nvPr/>
        </p:nvGrpSpPr>
        <p:grpSpPr>
          <a:xfrm>
            <a:off x="2176484" y="5455600"/>
            <a:ext cx="7888978" cy="1296666"/>
            <a:chOff x="652484" y="5455600"/>
            <a:chExt cx="7888978" cy="1296666"/>
          </a:xfrm>
        </p:grpSpPr>
        <p:pic>
          <p:nvPicPr>
            <p:cNvPr id="67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838" y="5455600"/>
              <a:ext cx="7752312" cy="808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652484" y="6167491"/>
              <a:ext cx="774449" cy="584775"/>
            </a:xfrm>
            <a:prstGeom prst="rect">
              <a:avLst/>
            </a:prstGeom>
            <a:noFill/>
          </p:spPr>
          <p:txBody>
            <a:bodyPr wrap="square" rtlCol="0">
              <a:spAutoFit/>
            </a:bodyPr>
            <a:lstStyle/>
            <a:p>
              <a:pPr algn="ctr"/>
              <a:r>
                <a:rPr lang="en-US" sz="1600" dirty="0">
                  <a:solidFill>
                    <a:srgbClr val="000000"/>
                  </a:solidFill>
                  <a:latin typeface="Arial"/>
                </a:rPr>
                <a:t>Dark night</a:t>
              </a:r>
            </a:p>
          </p:txBody>
        </p:sp>
        <p:sp>
          <p:nvSpPr>
            <p:cNvPr id="20" name="TextBox 19"/>
            <p:cNvSpPr txBox="1"/>
            <p:nvPr/>
          </p:nvSpPr>
          <p:spPr>
            <a:xfrm>
              <a:off x="2221858" y="6166778"/>
              <a:ext cx="1118973" cy="584775"/>
            </a:xfrm>
            <a:prstGeom prst="rect">
              <a:avLst/>
            </a:prstGeom>
            <a:noFill/>
          </p:spPr>
          <p:txBody>
            <a:bodyPr wrap="square" rtlCol="0">
              <a:spAutoFit/>
            </a:bodyPr>
            <a:lstStyle/>
            <a:p>
              <a:pPr algn="ctr"/>
              <a:r>
                <a:rPr lang="en-US" sz="1600" dirty="0">
                  <a:solidFill>
                    <a:srgbClr val="000000"/>
                  </a:solidFill>
                  <a:latin typeface="Arial"/>
                </a:rPr>
                <a:t>Indoor lighting</a:t>
              </a:r>
            </a:p>
          </p:txBody>
        </p:sp>
        <p:sp>
          <p:nvSpPr>
            <p:cNvPr id="21" name="TextBox 20"/>
            <p:cNvSpPr txBox="1"/>
            <p:nvPr/>
          </p:nvSpPr>
          <p:spPr>
            <a:xfrm>
              <a:off x="6098592" y="6148607"/>
              <a:ext cx="826305" cy="584775"/>
            </a:xfrm>
            <a:prstGeom prst="rect">
              <a:avLst/>
            </a:prstGeom>
            <a:noFill/>
          </p:spPr>
          <p:txBody>
            <a:bodyPr wrap="square" rtlCol="0">
              <a:spAutoFit/>
            </a:bodyPr>
            <a:lstStyle/>
            <a:p>
              <a:pPr algn="ctr"/>
              <a:r>
                <a:rPr lang="en-US" sz="1600" dirty="0">
                  <a:solidFill>
                    <a:srgbClr val="000000"/>
                  </a:solidFill>
                  <a:latin typeface="Arial"/>
                </a:rPr>
                <a:t>cloudy day</a:t>
              </a:r>
            </a:p>
          </p:txBody>
        </p:sp>
        <p:sp>
          <p:nvSpPr>
            <p:cNvPr id="22" name="TextBox 21"/>
            <p:cNvSpPr txBox="1"/>
            <p:nvPr/>
          </p:nvSpPr>
          <p:spPr>
            <a:xfrm>
              <a:off x="7715157" y="6152764"/>
              <a:ext cx="826305" cy="584775"/>
            </a:xfrm>
            <a:prstGeom prst="rect">
              <a:avLst/>
            </a:prstGeom>
            <a:noFill/>
          </p:spPr>
          <p:txBody>
            <a:bodyPr wrap="square" rtlCol="0">
              <a:spAutoFit/>
            </a:bodyPr>
            <a:lstStyle/>
            <a:p>
              <a:pPr algn="ctr"/>
              <a:r>
                <a:rPr lang="en-US" sz="1600" dirty="0">
                  <a:solidFill>
                    <a:srgbClr val="000000"/>
                  </a:solidFill>
                  <a:latin typeface="Arial"/>
                </a:rPr>
                <a:t>Sunny day</a:t>
              </a:r>
            </a:p>
          </p:txBody>
        </p:sp>
      </p:grpSp>
    </p:spTree>
    <p:extLst>
      <p:ext uri="{BB962C8B-B14F-4D97-AF65-F5344CB8AC3E}">
        <p14:creationId xmlns:p14="http://schemas.microsoft.com/office/powerpoint/2010/main" val="364292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r>
              <a:rPr lang="en-US"/>
              <a:t>Color perception</a:t>
            </a:r>
          </a:p>
        </p:txBody>
      </p:sp>
      <p:sp>
        <p:nvSpPr>
          <p:cNvPr id="394243" name="Rectangle 3"/>
          <p:cNvSpPr>
            <a:spLocks noGrp="1" noChangeArrowheads="1"/>
          </p:cNvSpPr>
          <p:nvPr>
            <p:ph type="body" idx="1"/>
          </p:nvPr>
        </p:nvSpPr>
        <p:spPr>
          <a:xfrm>
            <a:off x="2209800" y="3657600"/>
            <a:ext cx="7772400" cy="2895600"/>
          </a:xfrm>
        </p:spPr>
        <p:txBody>
          <a:bodyPr/>
          <a:lstStyle/>
          <a:p>
            <a:r>
              <a:rPr lang="en-US" sz="2000" dirty="0"/>
              <a:t>Three types of cones</a:t>
            </a:r>
          </a:p>
          <a:p>
            <a:pPr lvl="1"/>
            <a:r>
              <a:rPr lang="en-US" sz="1800" dirty="0"/>
              <a:t>Each is sensitive in a different region of the spectrum</a:t>
            </a:r>
          </a:p>
          <a:p>
            <a:pPr lvl="2"/>
            <a:r>
              <a:rPr lang="en-US" sz="1600" dirty="0"/>
              <a:t>but regions overlap</a:t>
            </a:r>
          </a:p>
          <a:p>
            <a:pPr lvl="2"/>
            <a:r>
              <a:rPr lang="en-US" sz="1600" dirty="0"/>
              <a:t>Short (S) corresponds to blue</a:t>
            </a:r>
          </a:p>
          <a:p>
            <a:pPr lvl="2"/>
            <a:r>
              <a:rPr lang="en-US" sz="1600" dirty="0"/>
              <a:t>Medium (M) corresponds to green</a:t>
            </a:r>
          </a:p>
          <a:p>
            <a:pPr lvl="2"/>
            <a:r>
              <a:rPr lang="en-US" sz="1600" dirty="0"/>
              <a:t>Long (L) corresponds to red</a:t>
            </a:r>
          </a:p>
          <a:p>
            <a:pPr lvl="1"/>
            <a:r>
              <a:rPr lang="en-US" sz="1800" dirty="0"/>
              <a:t>Different sensitivities:  we are more sensitive to green than red</a:t>
            </a:r>
          </a:p>
          <a:p>
            <a:pPr lvl="2"/>
            <a:r>
              <a:rPr lang="en-US" sz="1600" dirty="0"/>
              <a:t>varies from person to person (and with age)</a:t>
            </a:r>
          </a:p>
          <a:p>
            <a:pPr lvl="1"/>
            <a:r>
              <a:rPr lang="en-US" sz="1800" dirty="0"/>
              <a:t>Colorblindness—deficiency in at least one type of cone</a:t>
            </a:r>
          </a:p>
        </p:txBody>
      </p:sp>
      <p:sp>
        <p:nvSpPr>
          <p:cNvPr id="394247" name="Text Box 7"/>
          <p:cNvSpPr txBox="1">
            <a:spLocks noChangeArrowheads="1"/>
          </p:cNvSpPr>
          <p:nvPr/>
        </p:nvSpPr>
        <p:spPr bwMode="auto">
          <a:xfrm>
            <a:off x="7550150" y="1676401"/>
            <a:ext cx="1936750" cy="3667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a:solidFill>
                  <a:srgbClr val="000000"/>
                </a:solidFill>
                <a:latin typeface="Arial"/>
              </a:rPr>
              <a:t>L response curve</a:t>
            </a:r>
          </a:p>
        </p:txBody>
      </p:sp>
      <p:sp>
        <p:nvSpPr>
          <p:cNvPr id="394248" name="Line 8"/>
          <p:cNvSpPr>
            <a:spLocks noChangeShapeType="1"/>
          </p:cNvSpPr>
          <p:nvPr/>
        </p:nvSpPr>
        <p:spPr bwMode="auto">
          <a:xfrm flipH="1">
            <a:off x="6705600" y="1905000"/>
            <a:ext cx="838200" cy="1524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pic>
        <p:nvPicPr>
          <p:cNvPr id="786433" name="Picture 1"/>
          <p:cNvPicPr>
            <a:picLocks noChangeAspect="1" noChangeArrowheads="1"/>
          </p:cNvPicPr>
          <p:nvPr/>
        </p:nvPicPr>
        <p:blipFill>
          <a:blip r:embed="rId3" cstate="print"/>
          <a:srcRect/>
          <a:stretch>
            <a:fillRect/>
          </a:stretch>
        </p:blipFill>
        <p:spPr bwMode="auto">
          <a:xfrm>
            <a:off x="3457575" y="1091973"/>
            <a:ext cx="3139167" cy="2373210"/>
          </a:xfrm>
          <a:prstGeom prst="rect">
            <a:avLst/>
          </a:prstGeom>
          <a:noFill/>
          <a:ln w="9525">
            <a:noFill/>
            <a:miter lim="800000"/>
            <a:headEnd/>
            <a:tailEnd/>
          </a:ln>
        </p:spPr>
      </p:pic>
    </p:spTree>
    <p:extLst>
      <p:ext uri="{BB962C8B-B14F-4D97-AF65-F5344CB8AC3E}">
        <p14:creationId xmlns:p14="http://schemas.microsoft.com/office/powerpoint/2010/main" val="412202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424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424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42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r>
              <a:rPr lang="en-US"/>
              <a:t>Color perception</a:t>
            </a:r>
          </a:p>
        </p:txBody>
      </p:sp>
      <p:sp>
        <p:nvSpPr>
          <p:cNvPr id="395267" name="Rectangle 3"/>
          <p:cNvSpPr>
            <a:spLocks noGrp="1" noChangeArrowheads="1"/>
          </p:cNvSpPr>
          <p:nvPr>
            <p:ph type="body" idx="1"/>
          </p:nvPr>
        </p:nvSpPr>
        <p:spPr>
          <a:xfrm>
            <a:off x="2209800" y="3581400"/>
            <a:ext cx="8153400" cy="1905000"/>
          </a:xfrm>
        </p:spPr>
        <p:txBody>
          <a:bodyPr/>
          <a:lstStyle/>
          <a:p>
            <a:r>
              <a:rPr lang="en-US" dirty="0"/>
              <a:t>Rods and cones act as filters on the spectrum</a:t>
            </a:r>
          </a:p>
          <a:p>
            <a:pPr lvl="1"/>
            <a:r>
              <a:rPr lang="en-US" dirty="0"/>
              <a:t>To get the output of a filter, multiply its response curve by the spectrum, integrate over all wavelengths</a:t>
            </a:r>
          </a:p>
          <a:p>
            <a:pPr lvl="2"/>
            <a:r>
              <a:rPr lang="en-US" dirty="0"/>
              <a:t>Each cone yields one number</a:t>
            </a:r>
          </a:p>
          <a:p>
            <a:pPr lvl="1"/>
            <a:r>
              <a:rPr lang="en-US" dirty="0"/>
              <a:t>Q:  How can we represent an entire spectrum with 3 numbers?</a:t>
            </a:r>
          </a:p>
        </p:txBody>
      </p:sp>
      <p:sp>
        <p:nvSpPr>
          <p:cNvPr id="395269" name="Line 5"/>
          <p:cNvSpPr>
            <a:spLocks noChangeShapeType="1"/>
          </p:cNvSpPr>
          <p:nvPr/>
        </p:nvSpPr>
        <p:spPr bwMode="auto">
          <a:xfrm>
            <a:off x="3352800" y="1770063"/>
            <a:ext cx="1588" cy="1446212"/>
          </a:xfrm>
          <a:prstGeom prst="line">
            <a:avLst/>
          </a:prstGeom>
          <a:noFill/>
          <a:ln w="12700">
            <a:solidFill>
              <a:srgbClr val="000000"/>
            </a:solidFill>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0" name="Line 6"/>
          <p:cNvSpPr>
            <a:spLocks noChangeShapeType="1"/>
          </p:cNvSpPr>
          <p:nvPr/>
        </p:nvSpPr>
        <p:spPr bwMode="auto">
          <a:xfrm>
            <a:off x="3352800" y="3216275"/>
            <a:ext cx="4572000" cy="1588"/>
          </a:xfrm>
          <a:prstGeom prst="line">
            <a:avLst/>
          </a:prstGeom>
          <a:noFill/>
          <a:ln w="12700">
            <a:solidFill>
              <a:srgbClr val="000000"/>
            </a:solidFill>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1" name="Freeform 7"/>
          <p:cNvSpPr>
            <a:spLocks/>
          </p:cNvSpPr>
          <p:nvPr/>
        </p:nvSpPr>
        <p:spPr bwMode="auto">
          <a:xfrm>
            <a:off x="3365500" y="1979614"/>
            <a:ext cx="4572000" cy="1216025"/>
          </a:xfrm>
          <a:custGeom>
            <a:avLst/>
            <a:gdLst/>
            <a:ahLst/>
            <a:cxnLst>
              <a:cxn ang="0">
                <a:pos x="80" y="693"/>
              </a:cxn>
              <a:cxn ang="0">
                <a:pos x="159" y="641"/>
              </a:cxn>
              <a:cxn ang="0">
                <a:pos x="199" y="588"/>
              </a:cxn>
              <a:cxn ang="0">
                <a:pos x="239" y="535"/>
              </a:cxn>
              <a:cxn ang="0">
                <a:pos x="279" y="469"/>
              </a:cxn>
              <a:cxn ang="0">
                <a:pos x="335" y="390"/>
              </a:cxn>
              <a:cxn ang="0">
                <a:pos x="399" y="396"/>
              </a:cxn>
              <a:cxn ang="0">
                <a:pos x="431" y="436"/>
              </a:cxn>
              <a:cxn ang="0">
                <a:pos x="487" y="482"/>
              </a:cxn>
              <a:cxn ang="0">
                <a:pos x="526" y="542"/>
              </a:cxn>
              <a:cxn ang="0">
                <a:pos x="582" y="575"/>
              </a:cxn>
              <a:cxn ang="0">
                <a:pos x="638" y="535"/>
              </a:cxn>
              <a:cxn ang="0">
                <a:pos x="678" y="475"/>
              </a:cxn>
              <a:cxn ang="0">
                <a:pos x="718" y="409"/>
              </a:cxn>
              <a:cxn ang="0">
                <a:pos x="766" y="343"/>
              </a:cxn>
              <a:cxn ang="0">
                <a:pos x="806" y="304"/>
              </a:cxn>
              <a:cxn ang="0">
                <a:pos x="846" y="310"/>
              </a:cxn>
              <a:cxn ang="0">
                <a:pos x="997" y="277"/>
              </a:cxn>
              <a:cxn ang="0">
                <a:pos x="1021" y="218"/>
              </a:cxn>
              <a:cxn ang="0">
                <a:pos x="1069" y="152"/>
              </a:cxn>
              <a:cxn ang="0">
                <a:pos x="1117" y="93"/>
              </a:cxn>
              <a:cxn ang="0">
                <a:pos x="1181" y="40"/>
              </a:cxn>
              <a:cxn ang="0">
                <a:pos x="1245" y="7"/>
              </a:cxn>
              <a:cxn ang="0">
                <a:pos x="1316" y="20"/>
              </a:cxn>
              <a:cxn ang="0">
                <a:pos x="1428" y="126"/>
              </a:cxn>
              <a:cxn ang="0">
                <a:pos x="1508" y="185"/>
              </a:cxn>
              <a:cxn ang="0">
                <a:pos x="1580" y="218"/>
              </a:cxn>
              <a:cxn ang="0">
                <a:pos x="1651" y="231"/>
              </a:cxn>
              <a:cxn ang="0">
                <a:pos x="1691" y="198"/>
              </a:cxn>
              <a:cxn ang="0">
                <a:pos x="1731" y="178"/>
              </a:cxn>
              <a:cxn ang="0">
                <a:pos x="1779" y="211"/>
              </a:cxn>
              <a:cxn ang="0">
                <a:pos x="1827" y="271"/>
              </a:cxn>
              <a:cxn ang="0">
                <a:pos x="1883" y="363"/>
              </a:cxn>
              <a:cxn ang="0">
                <a:pos x="1955" y="370"/>
              </a:cxn>
              <a:cxn ang="0">
                <a:pos x="2186" y="337"/>
              </a:cxn>
              <a:cxn ang="0">
                <a:pos x="2242" y="436"/>
              </a:cxn>
              <a:cxn ang="0">
                <a:pos x="2306" y="495"/>
              </a:cxn>
              <a:cxn ang="0">
                <a:pos x="2377" y="442"/>
              </a:cxn>
              <a:cxn ang="0">
                <a:pos x="2417" y="343"/>
              </a:cxn>
              <a:cxn ang="0">
                <a:pos x="2465" y="284"/>
              </a:cxn>
              <a:cxn ang="0">
                <a:pos x="2513" y="337"/>
              </a:cxn>
              <a:cxn ang="0">
                <a:pos x="2593" y="436"/>
              </a:cxn>
              <a:cxn ang="0">
                <a:pos x="2657" y="469"/>
              </a:cxn>
              <a:cxn ang="0">
                <a:pos x="2673" y="442"/>
              </a:cxn>
              <a:cxn ang="0">
                <a:pos x="2728" y="423"/>
              </a:cxn>
              <a:cxn ang="0">
                <a:pos x="2768" y="482"/>
              </a:cxn>
              <a:cxn ang="0">
                <a:pos x="2808" y="568"/>
              </a:cxn>
              <a:cxn ang="0">
                <a:pos x="2840" y="660"/>
              </a:cxn>
              <a:cxn ang="0">
                <a:pos x="2872" y="740"/>
              </a:cxn>
            </a:cxnLst>
            <a:rect l="0" t="0" r="r" b="b"/>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28575" cmpd="sng">
            <a:solidFill>
              <a:srgbClr val="000000"/>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nvGrpSpPr>
          <p:cNvPr id="2" name="Group 8"/>
          <p:cNvGrpSpPr>
            <a:grpSpLocks/>
          </p:cNvGrpSpPr>
          <p:nvPr/>
        </p:nvGrpSpPr>
        <p:grpSpPr bwMode="auto">
          <a:xfrm>
            <a:off x="3352801" y="1941513"/>
            <a:ext cx="2595563" cy="1274762"/>
            <a:chOff x="1444" y="3060"/>
            <a:chExt cx="1635" cy="803"/>
          </a:xfrm>
        </p:grpSpPr>
        <p:sp>
          <p:nvSpPr>
            <p:cNvPr id="395273" name="Freeform 9"/>
            <p:cNvSpPr>
              <a:spLocks/>
            </p:cNvSpPr>
            <p:nvPr/>
          </p:nvSpPr>
          <p:spPr bwMode="auto">
            <a:xfrm>
              <a:off x="1444" y="3361"/>
              <a:ext cx="1635" cy="502"/>
            </a:xfrm>
            <a:custGeom>
              <a:avLst/>
              <a:gdLst/>
              <a:ahLst/>
              <a:cxnLst>
                <a:cxn ang="0">
                  <a:pos x="24" y="496"/>
                </a:cxn>
                <a:cxn ang="0">
                  <a:pos x="56" y="482"/>
                </a:cxn>
                <a:cxn ang="0">
                  <a:pos x="96" y="469"/>
                </a:cxn>
                <a:cxn ang="0">
                  <a:pos x="128" y="443"/>
                </a:cxn>
                <a:cxn ang="0">
                  <a:pos x="167" y="423"/>
                </a:cxn>
                <a:cxn ang="0">
                  <a:pos x="199" y="390"/>
                </a:cxn>
                <a:cxn ang="0">
                  <a:pos x="223" y="364"/>
                </a:cxn>
                <a:cxn ang="0">
                  <a:pos x="255" y="324"/>
                </a:cxn>
                <a:cxn ang="0">
                  <a:pos x="287" y="291"/>
                </a:cxn>
                <a:cxn ang="0">
                  <a:pos x="311" y="258"/>
                </a:cxn>
                <a:cxn ang="0">
                  <a:pos x="335" y="218"/>
                </a:cxn>
                <a:cxn ang="0">
                  <a:pos x="367" y="185"/>
                </a:cxn>
                <a:cxn ang="0">
                  <a:pos x="391" y="152"/>
                </a:cxn>
                <a:cxn ang="0">
                  <a:pos x="415" y="119"/>
                </a:cxn>
                <a:cxn ang="0">
                  <a:pos x="447" y="86"/>
                </a:cxn>
                <a:cxn ang="0">
                  <a:pos x="487" y="47"/>
                </a:cxn>
                <a:cxn ang="0">
                  <a:pos x="534" y="14"/>
                </a:cxn>
                <a:cxn ang="0">
                  <a:pos x="598" y="0"/>
                </a:cxn>
                <a:cxn ang="0">
                  <a:pos x="638" y="14"/>
                </a:cxn>
                <a:cxn ang="0">
                  <a:pos x="678" y="33"/>
                </a:cxn>
                <a:cxn ang="0">
                  <a:pos x="710" y="53"/>
                </a:cxn>
                <a:cxn ang="0">
                  <a:pos x="750" y="99"/>
                </a:cxn>
                <a:cxn ang="0">
                  <a:pos x="806" y="146"/>
                </a:cxn>
                <a:cxn ang="0">
                  <a:pos x="854" y="198"/>
                </a:cxn>
                <a:cxn ang="0">
                  <a:pos x="901" y="238"/>
                </a:cxn>
                <a:cxn ang="0">
                  <a:pos x="949" y="278"/>
                </a:cxn>
                <a:cxn ang="0">
                  <a:pos x="997" y="317"/>
                </a:cxn>
                <a:cxn ang="0">
                  <a:pos x="1053" y="357"/>
                </a:cxn>
                <a:cxn ang="0">
                  <a:pos x="1101" y="383"/>
                </a:cxn>
                <a:cxn ang="0">
                  <a:pos x="1157" y="410"/>
                </a:cxn>
                <a:cxn ang="0">
                  <a:pos x="1205" y="430"/>
                </a:cxn>
                <a:cxn ang="0">
                  <a:pos x="1237" y="436"/>
                </a:cxn>
                <a:cxn ang="0">
                  <a:pos x="1268" y="449"/>
                </a:cxn>
                <a:cxn ang="0">
                  <a:pos x="1300" y="456"/>
                </a:cxn>
                <a:cxn ang="0">
                  <a:pos x="1340" y="463"/>
                </a:cxn>
                <a:cxn ang="0">
                  <a:pos x="1380" y="469"/>
                </a:cxn>
                <a:cxn ang="0">
                  <a:pos x="1420" y="469"/>
                </a:cxn>
                <a:cxn ang="0">
                  <a:pos x="1452" y="469"/>
                </a:cxn>
                <a:cxn ang="0">
                  <a:pos x="1492" y="476"/>
                </a:cxn>
                <a:cxn ang="0">
                  <a:pos x="1532" y="489"/>
                </a:cxn>
                <a:cxn ang="0">
                  <a:pos x="1572" y="496"/>
                </a:cxn>
                <a:cxn ang="0">
                  <a:pos x="1612" y="502"/>
                </a:cxn>
              </a:cxnLst>
              <a:rect l="0" t="0" r="r" b="b"/>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4" name="Rectangle 10"/>
            <p:cNvSpPr>
              <a:spLocks noChangeArrowheads="1"/>
            </p:cNvSpPr>
            <p:nvPr/>
          </p:nvSpPr>
          <p:spPr bwMode="auto">
            <a:xfrm>
              <a:off x="1956" y="3060"/>
              <a:ext cx="176" cy="179"/>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a:solidFill>
                    <a:srgbClr val="0000CC"/>
                  </a:solidFill>
                  <a:latin typeface="Arial"/>
                </a:rPr>
                <a:t>S</a:t>
              </a:r>
            </a:p>
          </p:txBody>
        </p:sp>
      </p:grpSp>
      <p:grpSp>
        <p:nvGrpSpPr>
          <p:cNvPr id="3" name="Group 11"/>
          <p:cNvGrpSpPr>
            <a:grpSpLocks/>
          </p:cNvGrpSpPr>
          <p:nvPr/>
        </p:nvGrpSpPr>
        <p:grpSpPr bwMode="auto">
          <a:xfrm>
            <a:off x="3416301" y="990601"/>
            <a:ext cx="3482975" cy="2289175"/>
            <a:chOff x="1484" y="2461"/>
            <a:chExt cx="2194" cy="1442"/>
          </a:xfrm>
        </p:grpSpPr>
        <p:sp>
          <p:nvSpPr>
            <p:cNvPr id="395276" name="Freeform 12"/>
            <p:cNvSpPr>
              <a:spLocks/>
            </p:cNvSpPr>
            <p:nvPr/>
          </p:nvSpPr>
          <p:spPr bwMode="auto">
            <a:xfrm>
              <a:off x="1484" y="2721"/>
              <a:ext cx="2194" cy="1182"/>
            </a:xfrm>
            <a:custGeom>
              <a:avLst/>
              <a:gdLst/>
              <a:ahLst/>
              <a:cxnLst>
                <a:cxn ang="0">
                  <a:pos x="40" y="1136"/>
                </a:cxn>
                <a:cxn ang="0">
                  <a:pos x="104" y="1129"/>
                </a:cxn>
                <a:cxn ang="0">
                  <a:pos x="159" y="1122"/>
                </a:cxn>
                <a:cxn ang="0">
                  <a:pos x="223" y="1109"/>
                </a:cxn>
                <a:cxn ang="0">
                  <a:pos x="287" y="1103"/>
                </a:cxn>
                <a:cxn ang="0">
                  <a:pos x="343" y="1083"/>
                </a:cxn>
                <a:cxn ang="0">
                  <a:pos x="407" y="1070"/>
                </a:cxn>
                <a:cxn ang="0">
                  <a:pos x="463" y="1050"/>
                </a:cxn>
                <a:cxn ang="0">
                  <a:pos x="518" y="1030"/>
                </a:cxn>
                <a:cxn ang="0">
                  <a:pos x="574" y="1004"/>
                </a:cxn>
                <a:cxn ang="0">
                  <a:pos x="630" y="977"/>
                </a:cxn>
                <a:cxn ang="0">
                  <a:pos x="686" y="951"/>
                </a:cxn>
                <a:cxn ang="0">
                  <a:pos x="734" y="918"/>
                </a:cxn>
                <a:cxn ang="0">
                  <a:pos x="782" y="885"/>
                </a:cxn>
                <a:cxn ang="0">
                  <a:pos x="822" y="852"/>
                </a:cxn>
                <a:cxn ang="0">
                  <a:pos x="861" y="812"/>
                </a:cxn>
                <a:cxn ang="0">
                  <a:pos x="901" y="772"/>
                </a:cxn>
                <a:cxn ang="0">
                  <a:pos x="941" y="720"/>
                </a:cxn>
                <a:cxn ang="0">
                  <a:pos x="973" y="654"/>
                </a:cxn>
                <a:cxn ang="0">
                  <a:pos x="1013" y="588"/>
                </a:cxn>
                <a:cxn ang="0">
                  <a:pos x="1053" y="508"/>
                </a:cxn>
                <a:cxn ang="0">
                  <a:pos x="1093" y="436"/>
                </a:cxn>
                <a:cxn ang="0">
                  <a:pos x="1133" y="357"/>
                </a:cxn>
                <a:cxn ang="0">
                  <a:pos x="1165" y="284"/>
                </a:cxn>
                <a:cxn ang="0">
                  <a:pos x="1205" y="211"/>
                </a:cxn>
                <a:cxn ang="0">
                  <a:pos x="1236" y="145"/>
                </a:cxn>
                <a:cxn ang="0">
                  <a:pos x="1268" y="92"/>
                </a:cxn>
                <a:cxn ang="0">
                  <a:pos x="1300" y="46"/>
                </a:cxn>
                <a:cxn ang="0">
                  <a:pos x="1348" y="0"/>
                </a:cxn>
                <a:cxn ang="0">
                  <a:pos x="1388" y="7"/>
                </a:cxn>
                <a:cxn ang="0">
                  <a:pos x="1404" y="33"/>
                </a:cxn>
                <a:cxn ang="0">
                  <a:pos x="1428" y="79"/>
                </a:cxn>
                <a:cxn ang="0">
                  <a:pos x="1444" y="132"/>
                </a:cxn>
                <a:cxn ang="0">
                  <a:pos x="1460" y="185"/>
                </a:cxn>
                <a:cxn ang="0">
                  <a:pos x="1468" y="238"/>
                </a:cxn>
                <a:cxn ang="0">
                  <a:pos x="1484" y="291"/>
                </a:cxn>
                <a:cxn ang="0">
                  <a:pos x="1492" y="337"/>
                </a:cxn>
                <a:cxn ang="0">
                  <a:pos x="1500" y="390"/>
                </a:cxn>
                <a:cxn ang="0">
                  <a:pos x="1516" y="436"/>
                </a:cxn>
                <a:cxn ang="0">
                  <a:pos x="1524" y="489"/>
                </a:cxn>
                <a:cxn ang="0">
                  <a:pos x="1540" y="535"/>
                </a:cxn>
                <a:cxn ang="0">
                  <a:pos x="1556" y="581"/>
                </a:cxn>
                <a:cxn ang="0">
                  <a:pos x="1572" y="634"/>
                </a:cxn>
                <a:cxn ang="0">
                  <a:pos x="1595" y="680"/>
                </a:cxn>
                <a:cxn ang="0">
                  <a:pos x="1627" y="726"/>
                </a:cxn>
                <a:cxn ang="0">
                  <a:pos x="1659" y="772"/>
                </a:cxn>
                <a:cxn ang="0">
                  <a:pos x="1699" y="819"/>
                </a:cxn>
                <a:cxn ang="0">
                  <a:pos x="1755" y="871"/>
                </a:cxn>
                <a:cxn ang="0">
                  <a:pos x="1811" y="924"/>
                </a:cxn>
                <a:cxn ang="0">
                  <a:pos x="1859" y="977"/>
                </a:cxn>
                <a:cxn ang="0">
                  <a:pos x="1915" y="1023"/>
                </a:cxn>
                <a:cxn ang="0">
                  <a:pos x="1978" y="1070"/>
                </a:cxn>
                <a:cxn ang="0">
                  <a:pos x="2034" y="1109"/>
                </a:cxn>
                <a:cxn ang="0">
                  <a:pos x="2098" y="1149"/>
                </a:cxn>
                <a:cxn ang="0">
                  <a:pos x="2170" y="1175"/>
                </a:cxn>
              </a:cxnLst>
              <a:rect l="0" t="0" r="r" b="b"/>
              <a:pathLst>
                <a:path w="2194" h="1182">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34" y="1109"/>
                  </a:lnTo>
                  <a:lnTo>
                    <a:pt x="2058" y="1122"/>
                  </a:lnTo>
                  <a:lnTo>
                    <a:pt x="2074" y="1136"/>
                  </a:lnTo>
                  <a:lnTo>
                    <a:pt x="2098" y="1149"/>
                  </a:lnTo>
                  <a:lnTo>
                    <a:pt x="2122" y="1155"/>
                  </a:lnTo>
                  <a:lnTo>
                    <a:pt x="2146" y="1169"/>
                  </a:lnTo>
                  <a:lnTo>
                    <a:pt x="2170" y="1175"/>
                  </a:lnTo>
                  <a:lnTo>
                    <a:pt x="2194" y="1182"/>
                  </a:lnTo>
                </a:path>
              </a:pathLst>
            </a:custGeom>
            <a:noFill/>
            <a:ln w="50800">
              <a:solidFill>
                <a:srgbClr val="00CC00"/>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7" name="Rectangle 13"/>
            <p:cNvSpPr>
              <a:spLocks noChangeArrowheads="1"/>
            </p:cNvSpPr>
            <p:nvPr/>
          </p:nvSpPr>
          <p:spPr bwMode="auto">
            <a:xfrm>
              <a:off x="2784" y="2461"/>
              <a:ext cx="200" cy="179"/>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a:solidFill>
                    <a:srgbClr val="00CC00"/>
                  </a:solidFill>
                  <a:latin typeface="Arial"/>
                </a:rPr>
                <a:t>M</a:t>
              </a:r>
            </a:p>
          </p:txBody>
        </p:sp>
      </p:grpSp>
      <p:grpSp>
        <p:nvGrpSpPr>
          <p:cNvPr id="4" name="Group 14"/>
          <p:cNvGrpSpPr>
            <a:grpSpLocks/>
          </p:cNvGrpSpPr>
          <p:nvPr/>
        </p:nvGrpSpPr>
        <p:grpSpPr bwMode="auto">
          <a:xfrm>
            <a:off x="3783014" y="990601"/>
            <a:ext cx="4040187" cy="2257425"/>
            <a:chOff x="1715" y="2461"/>
            <a:chExt cx="2545" cy="1422"/>
          </a:xfrm>
        </p:grpSpPr>
        <p:sp>
          <p:nvSpPr>
            <p:cNvPr id="395279" name="Freeform 15"/>
            <p:cNvSpPr>
              <a:spLocks/>
            </p:cNvSpPr>
            <p:nvPr/>
          </p:nvSpPr>
          <p:spPr bwMode="auto">
            <a:xfrm>
              <a:off x="1715" y="2784"/>
              <a:ext cx="2545" cy="1099"/>
            </a:xfrm>
            <a:custGeom>
              <a:avLst/>
              <a:gdLst/>
              <a:ahLst/>
              <a:cxnLst>
                <a:cxn ang="0">
                  <a:pos x="48" y="1162"/>
                </a:cxn>
                <a:cxn ang="0">
                  <a:pos x="112" y="1162"/>
                </a:cxn>
                <a:cxn ang="0">
                  <a:pos x="176" y="1162"/>
                </a:cxn>
                <a:cxn ang="0">
                  <a:pos x="240" y="1156"/>
                </a:cxn>
                <a:cxn ang="0">
                  <a:pos x="303" y="1149"/>
                </a:cxn>
                <a:cxn ang="0">
                  <a:pos x="367" y="1142"/>
                </a:cxn>
                <a:cxn ang="0">
                  <a:pos x="431" y="1129"/>
                </a:cxn>
                <a:cxn ang="0">
                  <a:pos x="487" y="1109"/>
                </a:cxn>
                <a:cxn ang="0">
                  <a:pos x="551" y="1096"/>
                </a:cxn>
                <a:cxn ang="0">
                  <a:pos x="607" y="1070"/>
                </a:cxn>
                <a:cxn ang="0">
                  <a:pos x="662" y="1050"/>
                </a:cxn>
                <a:cxn ang="0">
                  <a:pos x="718" y="1024"/>
                </a:cxn>
                <a:cxn ang="0">
                  <a:pos x="774" y="997"/>
                </a:cxn>
                <a:cxn ang="0">
                  <a:pos x="830" y="971"/>
                </a:cxn>
                <a:cxn ang="0">
                  <a:pos x="886" y="938"/>
                </a:cxn>
                <a:cxn ang="0">
                  <a:pos x="942" y="905"/>
                </a:cxn>
                <a:cxn ang="0">
                  <a:pos x="997" y="865"/>
                </a:cxn>
                <a:cxn ang="0">
                  <a:pos x="1045" y="806"/>
                </a:cxn>
                <a:cxn ang="0">
                  <a:pos x="1101" y="740"/>
                </a:cxn>
                <a:cxn ang="0">
                  <a:pos x="1133" y="687"/>
                </a:cxn>
                <a:cxn ang="0">
                  <a:pos x="1157" y="647"/>
                </a:cxn>
                <a:cxn ang="0">
                  <a:pos x="1181" y="608"/>
                </a:cxn>
                <a:cxn ang="0">
                  <a:pos x="1197" y="561"/>
                </a:cxn>
                <a:cxn ang="0">
                  <a:pos x="1221" y="515"/>
                </a:cxn>
                <a:cxn ang="0">
                  <a:pos x="1245" y="476"/>
                </a:cxn>
                <a:cxn ang="0">
                  <a:pos x="1261" y="429"/>
                </a:cxn>
                <a:cxn ang="0">
                  <a:pos x="1285" y="383"/>
                </a:cxn>
                <a:cxn ang="0">
                  <a:pos x="1301" y="344"/>
                </a:cxn>
                <a:cxn ang="0">
                  <a:pos x="1317" y="297"/>
                </a:cxn>
                <a:cxn ang="0">
                  <a:pos x="1333" y="258"/>
                </a:cxn>
                <a:cxn ang="0">
                  <a:pos x="1356" y="218"/>
                </a:cxn>
                <a:cxn ang="0">
                  <a:pos x="1380" y="159"/>
                </a:cxn>
                <a:cxn ang="0">
                  <a:pos x="1412" y="99"/>
                </a:cxn>
                <a:cxn ang="0">
                  <a:pos x="1444" y="46"/>
                </a:cxn>
                <a:cxn ang="0">
                  <a:pos x="1500" y="0"/>
                </a:cxn>
                <a:cxn ang="0">
                  <a:pos x="1532" y="13"/>
                </a:cxn>
                <a:cxn ang="0">
                  <a:pos x="1564" y="46"/>
                </a:cxn>
                <a:cxn ang="0">
                  <a:pos x="1596" y="112"/>
                </a:cxn>
                <a:cxn ang="0">
                  <a:pos x="1620" y="185"/>
                </a:cxn>
                <a:cxn ang="0">
                  <a:pos x="1652" y="258"/>
                </a:cxn>
                <a:cxn ang="0">
                  <a:pos x="1676" y="337"/>
                </a:cxn>
                <a:cxn ang="0">
                  <a:pos x="1700" y="416"/>
                </a:cxn>
                <a:cxn ang="0">
                  <a:pos x="1723" y="495"/>
                </a:cxn>
                <a:cxn ang="0">
                  <a:pos x="1747" y="575"/>
                </a:cxn>
                <a:cxn ang="0">
                  <a:pos x="1771" y="654"/>
                </a:cxn>
                <a:cxn ang="0">
                  <a:pos x="1803" y="726"/>
                </a:cxn>
                <a:cxn ang="0">
                  <a:pos x="1835" y="799"/>
                </a:cxn>
                <a:cxn ang="0">
                  <a:pos x="1875" y="865"/>
                </a:cxn>
                <a:cxn ang="0">
                  <a:pos x="1915" y="931"/>
                </a:cxn>
                <a:cxn ang="0">
                  <a:pos x="1963" y="991"/>
                </a:cxn>
                <a:cxn ang="0">
                  <a:pos x="2019" y="1043"/>
                </a:cxn>
                <a:cxn ang="0">
                  <a:pos x="2090" y="1090"/>
                </a:cxn>
                <a:cxn ang="0">
                  <a:pos x="2162" y="1129"/>
                </a:cxn>
                <a:cxn ang="0">
                  <a:pos x="2242" y="1162"/>
                </a:cxn>
                <a:cxn ang="0">
                  <a:pos x="2338" y="1162"/>
                </a:cxn>
                <a:cxn ang="0">
                  <a:pos x="2426" y="1162"/>
                </a:cxn>
                <a:cxn ang="0">
                  <a:pos x="2521" y="1169"/>
                </a:cxn>
              </a:cxnLst>
              <a:rect l="0" t="0" r="r" b="b"/>
              <a:pathLst>
                <a:path w="2545" h="1182">
                  <a:moveTo>
                    <a:pt x="0" y="1162"/>
                  </a:moveTo>
                  <a:lnTo>
                    <a:pt x="24" y="1162"/>
                  </a:lnTo>
                  <a:lnTo>
                    <a:pt x="48" y="1162"/>
                  </a:lnTo>
                  <a:lnTo>
                    <a:pt x="72" y="1162"/>
                  </a:lnTo>
                  <a:lnTo>
                    <a:pt x="88" y="1162"/>
                  </a:lnTo>
                  <a:lnTo>
                    <a:pt x="112" y="1162"/>
                  </a:lnTo>
                  <a:lnTo>
                    <a:pt x="136" y="1162"/>
                  </a:lnTo>
                  <a:lnTo>
                    <a:pt x="160" y="1162"/>
                  </a:lnTo>
                  <a:lnTo>
                    <a:pt x="176" y="1162"/>
                  </a:lnTo>
                  <a:lnTo>
                    <a:pt x="200" y="1162"/>
                  </a:lnTo>
                  <a:lnTo>
                    <a:pt x="224" y="1162"/>
                  </a:lnTo>
                  <a:lnTo>
                    <a:pt x="240" y="1156"/>
                  </a:lnTo>
                  <a:lnTo>
                    <a:pt x="263" y="1156"/>
                  </a:lnTo>
                  <a:lnTo>
                    <a:pt x="287" y="1156"/>
                  </a:lnTo>
                  <a:lnTo>
                    <a:pt x="303" y="1149"/>
                  </a:lnTo>
                  <a:lnTo>
                    <a:pt x="327" y="1149"/>
                  </a:lnTo>
                  <a:lnTo>
                    <a:pt x="351" y="1142"/>
                  </a:lnTo>
                  <a:lnTo>
                    <a:pt x="367" y="1142"/>
                  </a:lnTo>
                  <a:lnTo>
                    <a:pt x="391" y="1136"/>
                  </a:lnTo>
                  <a:lnTo>
                    <a:pt x="407" y="1129"/>
                  </a:lnTo>
                  <a:lnTo>
                    <a:pt x="431" y="1129"/>
                  </a:lnTo>
                  <a:lnTo>
                    <a:pt x="447" y="1123"/>
                  </a:lnTo>
                  <a:lnTo>
                    <a:pt x="471" y="1116"/>
                  </a:lnTo>
                  <a:lnTo>
                    <a:pt x="487" y="1109"/>
                  </a:lnTo>
                  <a:lnTo>
                    <a:pt x="511" y="1103"/>
                  </a:lnTo>
                  <a:lnTo>
                    <a:pt x="527" y="1096"/>
                  </a:lnTo>
                  <a:lnTo>
                    <a:pt x="551" y="1096"/>
                  </a:lnTo>
                  <a:lnTo>
                    <a:pt x="567" y="1090"/>
                  </a:lnTo>
                  <a:lnTo>
                    <a:pt x="591" y="1083"/>
                  </a:lnTo>
                  <a:lnTo>
                    <a:pt x="607" y="1070"/>
                  </a:lnTo>
                  <a:lnTo>
                    <a:pt x="623" y="1063"/>
                  </a:lnTo>
                  <a:lnTo>
                    <a:pt x="646" y="1057"/>
                  </a:lnTo>
                  <a:lnTo>
                    <a:pt x="662" y="1050"/>
                  </a:lnTo>
                  <a:lnTo>
                    <a:pt x="686" y="1043"/>
                  </a:lnTo>
                  <a:lnTo>
                    <a:pt x="702" y="1037"/>
                  </a:lnTo>
                  <a:lnTo>
                    <a:pt x="718" y="1024"/>
                  </a:lnTo>
                  <a:lnTo>
                    <a:pt x="742" y="1017"/>
                  </a:lnTo>
                  <a:lnTo>
                    <a:pt x="758" y="1010"/>
                  </a:lnTo>
                  <a:lnTo>
                    <a:pt x="774" y="997"/>
                  </a:lnTo>
                  <a:lnTo>
                    <a:pt x="798" y="991"/>
                  </a:lnTo>
                  <a:lnTo>
                    <a:pt x="814" y="977"/>
                  </a:lnTo>
                  <a:lnTo>
                    <a:pt x="830" y="971"/>
                  </a:lnTo>
                  <a:lnTo>
                    <a:pt x="846" y="958"/>
                  </a:lnTo>
                  <a:lnTo>
                    <a:pt x="870" y="951"/>
                  </a:lnTo>
                  <a:lnTo>
                    <a:pt x="886" y="938"/>
                  </a:lnTo>
                  <a:lnTo>
                    <a:pt x="902" y="925"/>
                  </a:lnTo>
                  <a:lnTo>
                    <a:pt x="918" y="918"/>
                  </a:lnTo>
                  <a:lnTo>
                    <a:pt x="942" y="905"/>
                  </a:lnTo>
                  <a:lnTo>
                    <a:pt x="958" y="891"/>
                  </a:lnTo>
                  <a:lnTo>
                    <a:pt x="974" y="878"/>
                  </a:lnTo>
                  <a:lnTo>
                    <a:pt x="997" y="865"/>
                  </a:lnTo>
                  <a:lnTo>
                    <a:pt x="1013" y="845"/>
                  </a:lnTo>
                  <a:lnTo>
                    <a:pt x="1029" y="825"/>
                  </a:lnTo>
                  <a:lnTo>
                    <a:pt x="1045" y="806"/>
                  </a:lnTo>
                  <a:lnTo>
                    <a:pt x="1069" y="786"/>
                  </a:lnTo>
                  <a:lnTo>
                    <a:pt x="1085" y="759"/>
                  </a:lnTo>
                  <a:lnTo>
                    <a:pt x="1101" y="740"/>
                  </a:lnTo>
                  <a:lnTo>
                    <a:pt x="1117" y="713"/>
                  </a:lnTo>
                  <a:lnTo>
                    <a:pt x="1125" y="700"/>
                  </a:lnTo>
                  <a:lnTo>
                    <a:pt x="1133" y="687"/>
                  </a:lnTo>
                  <a:lnTo>
                    <a:pt x="1141" y="674"/>
                  </a:lnTo>
                  <a:lnTo>
                    <a:pt x="1149" y="660"/>
                  </a:lnTo>
                  <a:lnTo>
                    <a:pt x="1157" y="647"/>
                  </a:lnTo>
                  <a:lnTo>
                    <a:pt x="1165" y="634"/>
                  </a:lnTo>
                  <a:lnTo>
                    <a:pt x="1173" y="621"/>
                  </a:lnTo>
                  <a:lnTo>
                    <a:pt x="1181" y="608"/>
                  </a:lnTo>
                  <a:lnTo>
                    <a:pt x="1189" y="588"/>
                  </a:lnTo>
                  <a:lnTo>
                    <a:pt x="1189" y="575"/>
                  </a:lnTo>
                  <a:lnTo>
                    <a:pt x="1197" y="561"/>
                  </a:lnTo>
                  <a:lnTo>
                    <a:pt x="1205" y="548"/>
                  </a:lnTo>
                  <a:lnTo>
                    <a:pt x="1213" y="535"/>
                  </a:lnTo>
                  <a:lnTo>
                    <a:pt x="1221" y="515"/>
                  </a:lnTo>
                  <a:lnTo>
                    <a:pt x="1229" y="502"/>
                  </a:lnTo>
                  <a:lnTo>
                    <a:pt x="1237" y="489"/>
                  </a:lnTo>
                  <a:lnTo>
                    <a:pt x="1245" y="476"/>
                  </a:lnTo>
                  <a:lnTo>
                    <a:pt x="1245" y="462"/>
                  </a:lnTo>
                  <a:lnTo>
                    <a:pt x="1253" y="443"/>
                  </a:lnTo>
                  <a:lnTo>
                    <a:pt x="1261" y="429"/>
                  </a:lnTo>
                  <a:lnTo>
                    <a:pt x="1269" y="416"/>
                  </a:lnTo>
                  <a:lnTo>
                    <a:pt x="1277" y="403"/>
                  </a:lnTo>
                  <a:lnTo>
                    <a:pt x="1285" y="383"/>
                  </a:lnTo>
                  <a:lnTo>
                    <a:pt x="1285" y="370"/>
                  </a:lnTo>
                  <a:lnTo>
                    <a:pt x="1293" y="357"/>
                  </a:lnTo>
                  <a:lnTo>
                    <a:pt x="1301" y="344"/>
                  </a:lnTo>
                  <a:lnTo>
                    <a:pt x="1309" y="330"/>
                  </a:lnTo>
                  <a:lnTo>
                    <a:pt x="1309" y="317"/>
                  </a:lnTo>
                  <a:lnTo>
                    <a:pt x="1317" y="297"/>
                  </a:lnTo>
                  <a:lnTo>
                    <a:pt x="1325" y="284"/>
                  </a:lnTo>
                  <a:lnTo>
                    <a:pt x="1333" y="271"/>
                  </a:lnTo>
                  <a:lnTo>
                    <a:pt x="1333" y="258"/>
                  </a:lnTo>
                  <a:lnTo>
                    <a:pt x="1341" y="244"/>
                  </a:lnTo>
                  <a:lnTo>
                    <a:pt x="1349" y="231"/>
                  </a:lnTo>
                  <a:lnTo>
                    <a:pt x="1356" y="218"/>
                  </a:lnTo>
                  <a:lnTo>
                    <a:pt x="1356" y="205"/>
                  </a:lnTo>
                  <a:lnTo>
                    <a:pt x="1372" y="185"/>
                  </a:lnTo>
                  <a:lnTo>
                    <a:pt x="1380" y="159"/>
                  </a:lnTo>
                  <a:lnTo>
                    <a:pt x="1396" y="139"/>
                  </a:lnTo>
                  <a:lnTo>
                    <a:pt x="1404" y="112"/>
                  </a:lnTo>
                  <a:lnTo>
                    <a:pt x="1412" y="99"/>
                  </a:lnTo>
                  <a:lnTo>
                    <a:pt x="1428" y="79"/>
                  </a:lnTo>
                  <a:lnTo>
                    <a:pt x="1436" y="60"/>
                  </a:lnTo>
                  <a:lnTo>
                    <a:pt x="1444" y="46"/>
                  </a:lnTo>
                  <a:lnTo>
                    <a:pt x="1460" y="33"/>
                  </a:lnTo>
                  <a:lnTo>
                    <a:pt x="1476" y="13"/>
                  </a:lnTo>
                  <a:lnTo>
                    <a:pt x="1500" y="0"/>
                  </a:lnTo>
                  <a:lnTo>
                    <a:pt x="1516" y="7"/>
                  </a:lnTo>
                  <a:lnTo>
                    <a:pt x="1524" y="7"/>
                  </a:lnTo>
                  <a:lnTo>
                    <a:pt x="1532" y="13"/>
                  </a:lnTo>
                  <a:lnTo>
                    <a:pt x="1540" y="20"/>
                  </a:lnTo>
                  <a:lnTo>
                    <a:pt x="1556" y="33"/>
                  </a:lnTo>
                  <a:lnTo>
                    <a:pt x="1564" y="46"/>
                  </a:lnTo>
                  <a:lnTo>
                    <a:pt x="1572" y="66"/>
                  </a:lnTo>
                  <a:lnTo>
                    <a:pt x="1580" y="86"/>
                  </a:lnTo>
                  <a:lnTo>
                    <a:pt x="1596" y="112"/>
                  </a:lnTo>
                  <a:lnTo>
                    <a:pt x="1604" y="139"/>
                  </a:lnTo>
                  <a:lnTo>
                    <a:pt x="1612" y="159"/>
                  </a:lnTo>
                  <a:lnTo>
                    <a:pt x="1620" y="185"/>
                  </a:lnTo>
                  <a:lnTo>
                    <a:pt x="1628" y="211"/>
                  </a:lnTo>
                  <a:lnTo>
                    <a:pt x="1636" y="238"/>
                  </a:lnTo>
                  <a:lnTo>
                    <a:pt x="1652" y="258"/>
                  </a:lnTo>
                  <a:lnTo>
                    <a:pt x="1660" y="284"/>
                  </a:lnTo>
                  <a:lnTo>
                    <a:pt x="1668" y="311"/>
                  </a:lnTo>
                  <a:lnTo>
                    <a:pt x="1676" y="337"/>
                  </a:lnTo>
                  <a:lnTo>
                    <a:pt x="1684" y="363"/>
                  </a:lnTo>
                  <a:lnTo>
                    <a:pt x="1692" y="390"/>
                  </a:lnTo>
                  <a:lnTo>
                    <a:pt x="1700" y="416"/>
                  </a:lnTo>
                  <a:lnTo>
                    <a:pt x="1708" y="443"/>
                  </a:lnTo>
                  <a:lnTo>
                    <a:pt x="1715" y="469"/>
                  </a:lnTo>
                  <a:lnTo>
                    <a:pt x="1723" y="495"/>
                  </a:lnTo>
                  <a:lnTo>
                    <a:pt x="1731" y="522"/>
                  </a:lnTo>
                  <a:lnTo>
                    <a:pt x="1739" y="548"/>
                  </a:lnTo>
                  <a:lnTo>
                    <a:pt x="1747" y="575"/>
                  </a:lnTo>
                  <a:lnTo>
                    <a:pt x="1755" y="601"/>
                  </a:lnTo>
                  <a:lnTo>
                    <a:pt x="1763" y="627"/>
                  </a:lnTo>
                  <a:lnTo>
                    <a:pt x="1771" y="654"/>
                  </a:lnTo>
                  <a:lnTo>
                    <a:pt x="1779" y="674"/>
                  </a:lnTo>
                  <a:lnTo>
                    <a:pt x="1795" y="700"/>
                  </a:lnTo>
                  <a:lnTo>
                    <a:pt x="1803" y="726"/>
                  </a:lnTo>
                  <a:lnTo>
                    <a:pt x="1811" y="753"/>
                  </a:lnTo>
                  <a:lnTo>
                    <a:pt x="1827" y="773"/>
                  </a:lnTo>
                  <a:lnTo>
                    <a:pt x="1835" y="799"/>
                  </a:lnTo>
                  <a:lnTo>
                    <a:pt x="1851" y="819"/>
                  </a:lnTo>
                  <a:lnTo>
                    <a:pt x="1859" y="845"/>
                  </a:lnTo>
                  <a:lnTo>
                    <a:pt x="1875" y="865"/>
                  </a:lnTo>
                  <a:lnTo>
                    <a:pt x="1891" y="891"/>
                  </a:lnTo>
                  <a:lnTo>
                    <a:pt x="1899" y="911"/>
                  </a:lnTo>
                  <a:lnTo>
                    <a:pt x="1915" y="931"/>
                  </a:lnTo>
                  <a:lnTo>
                    <a:pt x="1931" y="951"/>
                  </a:lnTo>
                  <a:lnTo>
                    <a:pt x="1947" y="971"/>
                  </a:lnTo>
                  <a:lnTo>
                    <a:pt x="1963" y="991"/>
                  </a:lnTo>
                  <a:lnTo>
                    <a:pt x="1987" y="1010"/>
                  </a:lnTo>
                  <a:lnTo>
                    <a:pt x="2003" y="1030"/>
                  </a:lnTo>
                  <a:lnTo>
                    <a:pt x="2019" y="1043"/>
                  </a:lnTo>
                  <a:lnTo>
                    <a:pt x="2043" y="1063"/>
                  </a:lnTo>
                  <a:lnTo>
                    <a:pt x="2067" y="1076"/>
                  </a:lnTo>
                  <a:lnTo>
                    <a:pt x="2090" y="1090"/>
                  </a:lnTo>
                  <a:lnTo>
                    <a:pt x="2106" y="1103"/>
                  </a:lnTo>
                  <a:lnTo>
                    <a:pt x="2130" y="1123"/>
                  </a:lnTo>
                  <a:lnTo>
                    <a:pt x="2162" y="1129"/>
                  </a:lnTo>
                  <a:lnTo>
                    <a:pt x="2186" y="1142"/>
                  </a:lnTo>
                  <a:lnTo>
                    <a:pt x="2218" y="1156"/>
                  </a:lnTo>
                  <a:lnTo>
                    <a:pt x="2242" y="1162"/>
                  </a:lnTo>
                  <a:lnTo>
                    <a:pt x="2274" y="1162"/>
                  </a:lnTo>
                  <a:lnTo>
                    <a:pt x="2306" y="1162"/>
                  </a:lnTo>
                  <a:lnTo>
                    <a:pt x="2338" y="1162"/>
                  </a:lnTo>
                  <a:lnTo>
                    <a:pt x="2370" y="1162"/>
                  </a:lnTo>
                  <a:lnTo>
                    <a:pt x="2394" y="1162"/>
                  </a:lnTo>
                  <a:lnTo>
                    <a:pt x="2426" y="1162"/>
                  </a:lnTo>
                  <a:lnTo>
                    <a:pt x="2457" y="1162"/>
                  </a:lnTo>
                  <a:lnTo>
                    <a:pt x="2489" y="1162"/>
                  </a:lnTo>
                  <a:lnTo>
                    <a:pt x="2521" y="1169"/>
                  </a:lnTo>
                  <a:lnTo>
                    <a:pt x="2545" y="1182"/>
                  </a:lnTo>
                </a:path>
              </a:pathLst>
            </a:custGeom>
            <a:noFill/>
            <a:ln w="50800">
              <a:solidFill>
                <a:srgbClr val="FF0000"/>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80" name="Rectangle 16"/>
            <p:cNvSpPr>
              <a:spLocks noChangeArrowheads="1"/>
            </p:cNvSpPr>
            <p:nvPr/>
          </p:nvSpPr>
          <p:spPr bwMode="auto">
            <a:xfrm>
              <a:off x="3152" y="2461"/>
              <a:ext cx="168" cy="179"/>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a:solidFill>
                    <a:srgbClr val="FF0000"/>
                  </a:solidFill>
                  <a:latin typeface="Arial"/>
                </a:rPr>
                <a:t>L</a:t>
              </a:r>
            </a:p>
          </p:txBody>
        </p:sp>
      </p:grpSp>
      <p:sp>
        <p:nvSpPr>
          <p:cNvPr id="395281" name="Rectangle 17"/>
          <p:cNvSpPr>
            <a:spLocks noChangeArrowheads="1"/>
          </p:cNvSpPr>
          <p:nvPr/>
        </p:nvSpPr>
        <p:spPr bwMode="auto">
          <a:xfrm>
            <a:off x="8108950" y="3103563"/>
            <a:ext cx="1409700" cy="284162"/>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a:solidFill>
                  <a:srgbClr val="000000"/>
                </a:solidFill>
                <a:latin typeface="Arial"/>
              </a:rPr>
              <a:t>Wavelength</a:t>
            </a:r>
          </a:p>
        </p:txBody>
      </p:sp>
      <p:sp>
        <p:nvSpPr>
          <p:cNvPr id="395282" name="Rectangle 18"/>
          <p:cNvSpPr>
            <a:spLocks noChangeArrowheads="1"/>
          </p:cNvSpPr>
          <p:nvPr/>
        </p:nvSpPr>
        <p:spPr bwMode="auto">
          <a:xfrm>
            <a:off x="3359150" y="1433513"/>
            <a:ext cx="1320800" cy="284162"/>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a:solidFill>
                  <a:srgbClr val="000000"/>
                </a:solidFill>
                <a:latin typeface="Arial"/>
              </a:rPr>
              <a:t>Power        </a:t>
            </a:r>
          </a:p>
        </p:txBody>
      </p:sp>
      <p:sp>
        <p:nvSpPr>
          <p:cNvPr id="395283" name="Rectangle 19"/>
          <p:cNvSpPr>
            <a:spLocks noChangeArrowheads="1"/>
          </p:cNvSpPr>
          <p:nvPr/>
        </p:nvSpPr>
        <p:spPr bwMode="auto">
          <a:xfrm>
            <a:off x="2209800" y="5410200"/>
            <a:ext cx="8229600" cy="1219200"/>
          </a:xfrm>
          <a:prstGeom prst="rect">
            <a:avLst/>
          </a:prstGeom>
          <a:noFill/>
          <a:ln w="9525">
            <a:noFill/>
            <a:miter lim="800000"/>
            <a:headEnd/>
            <a:tailEnd/>
          </a:ln>
          <a:effectLst/>
        </p:spPr>
        <p:txBody>
          <a:bodyPr/>
          <a:lstStyle/>
          <a:p>
            <a:pPr marL="742950" lvl="1" indent="-285750" eaLnBrk="0" fontAlgn="base" hangingPunct="0">
              <a:spcBef>
                <a:spcPct val="20000"/>
              </a:spcBef>
              <a:spcAft>
                <a:spcPct val="0"/>
              </a:spcAft>
              <a:buFontTx/>
              <a:buChar char="•"/>
            </a:pPr>
            <a:r>
              <a:rPr lang="en-US" sz="2000" dirty="0">
                <a:solidFill>
                  <a:srgbClr val="000000"/>
                </a:solidFill>
                <a:latin typeface="Arial"/>
              </a:rPr>
              <a:t>A:  We can’t!  Most of the information is lost.</a:t>
            </a:r>
          </a:p>
          <a:p>
            <a:pPr marL="1143000" lvl="2" indent="-228600" eaLnBrk="0" fontAlgn="base" hangingPunct="0">
              <a:spcBef>
                <a:spcPct val="20000"/>
              </a:spcBef>
              <a:spcAft>
                <a:spcPct val="0"/>
              </a:spcAft>
              <a:buFontTx/>
              <a:buChar char="–"/>
            </a:pPr>
            <a:r>
              <a:rPr lang="en-US" dirty="0">
                <a:solidFill>
                  <a:srgbClr val="000000"/>
                </a:solidFill>
                <a:latin typeface="Arial"/>
              </a:rPr>
              <a:t>As a result, two different spectra may appear indistinguishable</a:t>
            </a:r>
          </a:p>
          <a:p>
            <a:pPr marL="1600200" lvl="3" indent="-228600" eaLnBrk="0" fontAlgn="base" hangingPunct="0">
              <a:spcBef>
                <a:spcPct val="20000"/>
              </a:spcBef>
              <a:spcAft>
                <a:spcPct val="0"/>
              </a:spcAft>
              <a:buFontTx/>
              <a:buChar char="»"/>
            </a:pPr>
            <a:r>
              <a:rPr lang="en-US" sz="1600" dirty="0">
                <a:solidFill>
                  <a:srgbClr val="000000"/>
                </a:solidFill>
                <a:latin typeface="Arial"/>
              </a:rPr>
              <a:t>such spectra are known as </a:t>
            </a:r>
            <a:r>
              <a:rPr lang="en-US" sz="1600" b="1" dirty="0" err="1">
                <a:solidFill>
                  <a:srgbClr val="000000"/>
                </a:solidFill>
                <a:latin typeface="Arial"/>
              </a:rPr>
              <a:t>metamers</a:t>
            </a:r>
            <a:endParaRPr lang="en-US" sz="1600" b="1" dirty="0">
              <a:solidFill>
                <a:srgbClr val="000000"/>
              </a:solidFill>
              <a:latin typeface="Arial"/>
            </a:endParaRPr>
          </a:p>
          <a:p>
            <a:pPr marL="1600200" lvl="3" indent="-228600" eaLnBrk="0" fontAlgn="base" hangingPunct="0">
              <a:spcBef>
                <a:spcPct val="20000"/>
              </a:spcBef>
              <a:spcAft>
                <a:spcPct val="0"/>
              </a:spcAft>
              <a:buFontTx/>
              <a:buChar char="»"/>
            </a:pPr>
            <a:r>
              <a:rPr lang="en-US" sz="1400" dirty="0">
                <a:solidFill>
                  <a:srgbClr val="000000"/>
                </a:solidFill>
                <a:latin typeface="Arial"/>
                <a:hlinkClick r:id="rId3"/>
              </a:rPr>
              <a:t>http://www.cs.brown.edu/exploratories/freeSoftware/repository/edu/brown/cs/exploratories/applets/spectrum/metamers_guide.html</a:t>
            </a:r>
            <a:r>
              <a:rPr lang="en-US" sz="1400" dirty="0">
                <a:solidFill>
                  <a:srgbClr val="000000"/>
                </a:solidFill>
                <a:latin typeface="Arial"/>
              </a:rPr>
              <a:t> </a:t>
            </a:r>
          </a:p>
        </p:txBody>
      </p:sp>
    </p:spTree>
    <p:extLst>
      <p:ext uri="{BB962C8B-B14F-4D97-AF65-F5344CB8AC3E}">
        <p14:creationId xmlns:p14="http://schemas.microsoft.com/office/powerpoint/2010/main" val="5440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5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528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528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5283">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52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83" grpId="0" uiExpand="1"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8C50-04F5-4A10-BC8B-8D7A48765AD2}"/>
              </a:ext>
            </a:extLst>
          </p:cNvPr>
          <p:cNvSpPr>
            <a:spLocks noGrp="1"/>
          </p:cNvSpPr>
          <p:nvPr>
            <p:ph type="title"/>
          </p:nvPr>
        </p:nvSpPr>
        <p:spPr/>
        <p:txBody>
          <a:bodyPr/>
          <a:lstStyle/>
          <a:p>
            <a:r>
              <a:rPr lang="en-US" dirty="0"/>
              <a:t>What kind of bulb is it?</a:t>
            </a:r>
          </a:p>
        </p:txBody>
      </p:sp>
      <p:pic>
        <p:nvPicPr>
          <p:cNvPr id="4" name="Picture 2" descr="http://www.chemistryland.com/CHM107Lab/Exp7/Spectroscope/TopBathroom2.jpg">
            <a:extLst>
              <a:ext uri="{FF2B5EF4-FFF2-40B4-BE49-F238E27FC236}">
                <a16:creationId xmlns:a16="http://schemas.microsoft.com/office/drawing/2014/main" id="{E1F8D37A-400D-4BFD-8CEA-B5428F8E8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142" y="2086303"/>
            <a:ext cx="4118543" cy="13426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chemistryland.com/CHM107Lab/Exp7/Spectroscope/BathroomDown.jpg">
            <a:extLst>
              <a:ext uri="{FF2B5EF4-FFF2-40B4-BE49-F238E27FC236}">
                <a16:creationId xmlns:a16="http://schemas.microsoft.com/office/drawing/2014/main" id="{748B4BEB-2002-4075-B2CA-16C17E1E8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142" y="3539921"/>
            <a:ext cx="4118543" cy="14579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hemistryland.com/CHM107Lab/Exp7/Spectroscope/GlobesIncandSpectrum.jpg">
            <a:extLst>
              <a:ext uri="{FF2B5EF4-FFF2-40B4-BE49-F238E27FC236}">
                <a16:creationId xmlns:a16="http://schemas.microsoft.com/office/drawing/2014/main" id="{D9D81237-7A0A-4D50-9BAB-04F98137F5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8317" y="2086302"/>
            <a:ext cx="4118543" cy="13344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chemistryland.com/CHM107Lab/Exp7/Spectroscope/GlobesFluorescentSpectrum.jpg">
            <a:extLst>
              <a:ext uri="{FF2B5EF4-FFF2-40B4-BE49-F238E27FC236}">
                <a16:creationId xmlns:a16="http://schemas.microsoft.com/office/drawing/2014/main" id="{80C1094B-462C-414F-8665-EF0C185AC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8317" y="3539921"/>
            <a:ext cx="4118543" cy="14414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6FBBE58-E12F-4152-A922-33840590D950}"/>
              </a:ext>
            </a:extLst>
          </p:cNvPr>
          <p:cNvSpPr/>
          <p:nvPr/>
        </p:nvSpPr>
        <p:spPr>
          <a:xfrm>
            <a:off x="1659993" y="5329205"/>
            <a:ext cx="8707382" cy="369332"/>
          </a:xfrm>
          <a:prstGeom prst="rect">
            <a:avLst/>
          </a:prstGeom>
        </p:spPr>
        <p:txBody>
          <a:bodyPr wrap="square">
            <a:spAutoFit/>
          </a:bodyPr>
          <a:lstStyle/>
          <a:p>
            <a:pPr algn="ctr"/>
            <a:r>
              <a:rPr lang="en-US" dirty="0">
                <a:solidFill>
                  <a:srgbClr val="000000"/>
                </a:solidFill>
                <a:latin typeface="Arial"/>
                <a:hlinkClick r:id="rId6"/>
              </a:rPr>
              <a:t>http://www.chemistryland.com/CHM107Lab/Exp7/Spectroscope/Spectroscope.html</a:t>
            </a:r>
            <a:endParaRPr lang="en-US" dirty="0">
              <a:solidFill>
                <a:srgbClr val="000000"/>
              </a:solidFill>
              <a:latin typeface="Arial"/>
            </a:endParaRPr>
          </a:p>
        </p:txBody>
      </p:sp>
    </p:spTree>
    <p:extLst>
      <p:ext uri="{BB962C8B-B14F-4D97-AF65-F5344CB8AC3E}">
        <p14:creationId xmlns:p14="http://schemas.microsoft.com/office/powerpoint/2010/main" val="40782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en-US"/>
              <a:t>Perception summary</a:t>
            </a:r>
          </a:p>
        </p:txBody>
      </p:sp>
      <p:sp>
        <p:nvSpPr>
          <p:cNvPr id="396291" name="Rectangle 3"/>
          <p:cNvSpPr>
            <a:spLocks noGrp="1" noChangeArrowheads="1"/>
          </p:cNvSpPr>
          <p:nvPr>
            <p:ph type="body" idx="1"/>
          </p:nvPr>
        </p:nvSpPr>
        <p:spPr/>
        <p:txBody>
          <a:bodyPr/>
          <a:lstStyle/>
          <a:p>
            <a:r>
              <a:rPr lang="en-US" sz="2800" dirty="0"/>
              <a:t>The mapping from radiance to perceived color is quite complex!</a:t>
            </a:r>
          </a:p>
          <a:p>
            <a:pPr lvl="1"/>
            <a:r>
              <a:rPr lang="en-US" sz="2400" dirty="0"/>
              <a:t>We throw away most of the data</a:t>
            </a:r>
          </a:p>
          <a:p>
            <a:pPr lvl="1"/>
            <a:r>
              <a:rPr lang="en-US" sz="2400" dirty="0"/>
              <a:t>We apply a logarithm</a:t>
            </a:r>
          </a:p>
          <a:p>
            <a:pPr lvl="1"/>
            <a:r>
              <a:rPr lang="en-US" sz="2400" dirty="0"/>
              <a:t>Brightness affected by pupil size</a:t>
            </a:r>
          </a:p>
          <a:p>
            <a:pPr lvl="1"/>
            <a:r>
              <a:rPr lang="en-US" sz="2400" dirty="0"/>
              <a:t>Brightness contrast and constancy effects</a:t>
            </a:r>
          </a:p>
          <a:p>
            <a:pPr lvl="1"/>
            <a:endParaRPr lang="en-US" sz="2400" dirty="0"/>
          </a:p>
          <a:p>
            <a:pPr lvl="1"/>
            <a:endParaRPr lang="en-US" sz="2400" dirty="0"/>
          </a:p>
          <a:p>
            <a:r>
              <a:rPr lang="en-US" sz="2800" dirty="0"/>
              <a:t>The same is true for cameras</a:t>
            </a:r>
          </a:p>
          <a:p>
            <a:pPr lvl="1"/>
            <a:r>
              <a:rPr lang="en-US" sz="2400" dirty="0"/>
              <a:t>But we have tools to correct for these effects</a:t>
            </a:r>
          </a:p>
          <a:p>
            <a:pPr lvl="2"/>
            <a:r>
              <a:rPr lang="en-US" sz="2000" dirty="0"/>
              <a:t>(Computational Photography)</a:t>
            </a:r>
          </a:p>
        </p:txBody>
      </p:sp>
    </p:spTree>
    <p:extLst>
      <p:ext uri="{BB962C8B-B14F-4D97-AF65-F5344CB8AC3E}">
        <p14:creationId xmlns:p14="http://schemas.microsoft.com/office/powerpoint/2010/main" val="104980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291">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629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62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r>
              <a:rPr lang="en-US"/>
              <a:t>Light transport</a:t>
            </a:r>
          </a:p>
        </p:txBody>
      </p:sp>
      <p:sp>
        <p:nvSpPr>
          <p:cNvPr id="409603" name="Rectangle 3"/>
          <p:cNvSpPr>
            <a:spLocks noGrp="1" noChangeArrowheads="1"/>
          </p:cNvSpPr>
          <p:nvPr>
            <p:ph type="body" idx="1"/>
          </p:nvPr>
        </p:nvSpPr>
        <p:spPr/>
        <p:txBody>
          <a:bodyPr/>
          <a:lstStyle/>
          <a:p>
            <a:endParaRPr lang="en-US"/>
          </a:p>
        </p:txBody>
      </p:sp>
      <p:pic>
        <p:nvPicPr>
          <p:cNvPr id="409604" name="Picture 4" descr="percept"/>
          <p:cNvPicPr>
            <a:picLocks noChangeAspect="1" noChangeArrowheads="1"/>
          </p:cNvPicPr>
          <p:nvPr/>
        </p:nvPicPr>
        <p:blipFill>
          <a:blip r:embed="rId3" cstate="print"/>
          <a:srcRect/>
          <a:stretch>
            <a:fillRect/>
          </a:stretch>
        </p:blipFill>
        <p:spPr bwMode="auto">
          <a:xfrm>
            <a:off x="3663950" y="1606550"/>
            <a:ext cx="4876800" cy="3657600"/>
          </a:xfrm>
          <a:prstGeom prst="rect">
            <a:avLst/>
          </a:prstGeom>
          <a:noFill/>
        </p:spPr>
      </p:pic>
    </p:spTree>
    <p:extLst>
      <p:ext uri="{BB962C8B-B14F-4D97-AF65-F5344CB8AC3E}">
        <p14:creationId xmlns:p14="http://schemas.microsoft.com/office/powerpoint/2010/main" val="2004096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F9BAC8-92D1-4316-8AA7-1E3E2C1E1927}"/>
              </a:ext>
            </a:extLst>
          </p:cNvPr>
          <p:cNvSpPr>
            <a:spLocks noGrp="1"/>
          </p:cNvSpPr>
          <p:nvPr>
            <p:ph idx="1"/>
          </p:nvPr>
        </p:nvSpPr>
        <p:spPr/>
        <p:txBody>
          <a:bodyPr/>
          <a:lstStyle/>
          <a:p>
            <a:r>
              <a:rPr lang="en-US" dirty="0"/>
              <a:t>Today: Light &amp; Perception</a:t>
            </a:r>
          </a:p>
          <a:p>
            <a:pPr lvl="1"/>
            <a:r>
              <a:rPr lang="en-US" dirty="0"/>
              <a:t>Readings: </a:t>
            </a:r>
            <a:r>
              <a:rPr lang="en-US" dirty="0" err="1"/>
              <a:t>Szeliski</a:t>
            </a:r>
            <a:r>
              <a:rPr lang="en-US" dirty="0"/>
              <a:t>, 2.2, 2.3.2</a:t>
            </a:r>
          </a:p>
          <a:p>
            <a:pPr marL="0" indent="0">
              <a:buNone/>
            </a:pPr>
            <a:endParaRPr lang="en-US" dirty="0"/>
          </a:p>
          <a:p>
            <a:r>
              <a:rPr lang="en-US" dirty="0"/>
              <a:t>Finishing up geometry</a:t>
            </a:r>
          </a:p>
          <a:p>
            <a:pPr lvl="1"/>
            <a:r>
              <a:rPr lang="en-US" dirty="0"/>
              <a:t>~3 more lectures</a:t>
            </a:r>
          </a:p>
          <a:p>
            <a:endParaRPr lang="en-US" dirty="0"/>
          </a:p>
          <a:p>
            <a:r>
              <a:rPr lang="en-US" dirty="0"/>
              <a:t>Next:</a:t>
            </a:r>
          </a:p>
          <a:p>
            <a:pPr lvl="1"/>
            <a:r>
              <a:rPr lang="en-US" dirty="0"/>
              <a:t>Recognition</a:t>
            </a:r>
          </a:p>
          <a:p>
            <a:pPr lvl="1"/>
            <a:r>
              <a:rPr lang="en-US" dirty="0"/>
              <a:t>Classification</a:t>
            </a:r>
          </a:p>
          <a:p>
            <a:pPr lvl="1"/>
            <a:r>
              <a:rPr lang="en-US" dirty="0"/>
              <a:t>Deep learning, </a:t>
            </a:r>
          </a:p>
          <a:p>
            <a:pPr lvl="1"/>
            <a:r>
              <a:rPr lang="en-US" dirty="0"/>
              <a:t>A sample of hot topics in computer vision</a:t>
            </a:r>
          </a:p>
        </p:txBody>
      </p:sp>
      <p:sp>
        <p:nvSpPr>
          <p:cNvPr id="2" name="Title 1">
            <a:extLst>
              <a:ext uri="{FF2B5EF4-FFF2-40B4-BE49-F238E27FC236}">
                <a16:creationId xmlns:a16="http://schemas.microsoft.com/office/drawing/2014/main" id="{92F781D3-0CC6-45A7-8AA4-B1A7CEB53892}"/>
              </a:ext>
            </a:extLst>
          </p:cNvPr>
          <p:cNvSpPr>
            <a:spLocks noGrp="1"/>
          </p:cNvSpPr>
          <p:nvPr>
            <p:ph type="title"/>
          </p:nvPr>
        </p:nvSpPr>
        <p:spPr/>
        <p:txBody>
          <a:bodyPr/>
          <a:lstStyle/>
          <a:p>
            <a:r>
              <a:rPr lang="en-US" dirty="0"/>
              <a:t>Road map</a:t>
            </a:r>
          </a:p>
        </p:txBody>
      </p:sp>
    </p:spTree>
    <p:extLst>
      <p:ext uri="{BB962C8B-B14F-4D97-AF65-F5344CB8AC3E}">
        <p14:creationId xmlns:p14="http://schemas.microsoft.com/office/powerpoint/2010/main" val="4037863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p:txBody>
          <a:bodyPr/>
          <a:lstStyle/>
          <a:p>
            <a:r>
              <a:rPr lang="en-US"/>
              <a:t>Light sources</a:t>
            </a:r>
          </a:p>
        </p:txBody>
      </p:sp>
      <p:sp>
        <p:nvSpPr>
          <p:cNvPr id="429059" name="Rectangle 3"/>
          <p:cNvSpPr>
            <a:spLocks noGrp="1" noChangeArrowheads="1"/>
          </p:cNvSpPr>
          <p:nvPr>
            <p:ph type="body" idx="1"/>
          </p:nvPr>
        </p:nvSpPr>
        <p:spPr/>
        <p:txBody>
          <a:bodyPr/>
          <a:lstStyle/>
          <a:p>
            <a:r>
              <a:rPr lang="en-US" dirty="0"/>
              <a:t>Basic types</a:t>
            </a:r>
          </a:p>
          <a:p>
            <a:pPr lvl="1"/>
            <a:r>
              <a:rPr lang="en-US" dirty="0"/>
              <a:t>point source</a:t>
            </a:r>
          </a:p>
          <a:p>
            <a:pPr lvl="1"/>
            <a:r>
              <a:rPr lang="en-US" dirty="0"/>
              <a:t>directional source</a:t>
            </a:r>
          </a:p>
          <a:p>
            <a:pPr lvl="2"/>
            <a:r>
              <a:rPr lang="en-US" dirty="0"/>
              <a:t>a point source that is infinitely far away</a:t>
            </a:r>
          </a:p>
          <a:p>
            <a:pPr lvl="1"/>
            <a:r>
              <a:rPr lang="en-US" dirty="0"/>
              <a:t>area source</a:t>
            </a:r>
          </a:p>
          <a:p>
            <a:pPr lvl="2"/>
            <a:r>
              <a:rPr lang="en-US" dirty="0"/>
              <a:t>a union of point sources</a:t>
            </a:r>
          </a:p>
          <a:p>
            <a:pPr lvl="2"/>
            <a:endParaRPr lang="en-US" dirty="0"/>
          </a:p>
          <a:p>
            <a:r>
              <a:rPr lang="en-US" dirty="0"/>
              <a:t>More generally</a:t>
            </a:r>
          </a:p>
          <a:p>
            <a:pPr lvl="1"/>
            <a:r>
              <a:rPr lang="en-US" dirty="0"/>
              <a:t>a light field can describe *any* distribution of light sources</a:t>
            </a:r>
          </a:p>
          <a:p>
            <a:pPr lvl="1"/>
            <a:endParaRPr lang="en-US" dirty="0"/>
          </a:p>
          <a:p>
            <a:r>
              <a:rPr lang="en-US" dirty="0"/>
              <a:t>What happens when light hits an object?</a:t>
            </a:r>
          </a:p>
        </p:txBody>
      </p:sp>
    </p:spTree>
    <p:extLst>
      <p:ext uri="{BB962C8B-B14F-4D97-AF65-F5344CB8AC3E}">
        <p14:creationId xmlns:p14="http://schemas.microsoft.com/office/powerpoint/2010/main" val="8436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905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9059">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905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1980532" y="274588"/>
            <a:ext cx="8229823" cy="1143000"/>
          </a:xfrm>
        </p:spPr>
        <p:txBody>
          <a:bodyPr/>
          <a:lstStyle/>
          <a:p>
            <a:pPr eaLnBrk="1">
              <a:defRPr/>
            </a:pPr>
            <a:r>
              <a:rPr lang="en-US">
                <a:ea typeface="+mj-ea"/>
                <a:sym typeface="Calibri" charset="0"/>
              </a:rPr>
              <a:t>Modeling Image Formation</a:t>
            </a:r>
            <a:endParaRPr lang="en-US" sz="1266">
              <a:ea typeface="+mj-ea"/>
              <a:sym typeface="Calibri" charset="0"/>
            </a:endParaRPr>
          </a:p>
        </p:txBody>
      </p:sp>
      <p:sp>
        <p:nvSpPr>
          <p:cNvPr id="10242" name="Rectangle 2"/>
          <p:cNvSpPr>
            <a:spLocks/>
          </p:cNvSpPr>
          <p:nvPr/>
        </p:nvSpPr>
        <p:spPr bwMode="auto">
          <a:xfrm>
            <a:off x="1756172" y="4936745"/>
            <a:ext cx="8411766" cy="851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719" tIns="35719" rIns="35719" bIns="35719" anchor="ctr">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defTabSz="410751" eaLnBrk="1" fontAlgn="base" hangingPunct="0">
              <a:spcBef>
                <a:spcPct val="0"/>
              </a:spcBef>
              <a:spcAft>
                <a:spcPct val="0"/>
              </a:spcAft>
            </a:pPr>
            <a:r>
              <a:rPr lang="en-US" altLang="en-US" sz="2531">
                <a:cs typeface="Calibri"/>
              </a:rPr>
              <a:t>Track a </a:t>
            </a:r>
            <a:r>
              <a:rPr lang="ja-JP" altLang="en-US" sz="2531">
                <a:latin typeface="Arial" panose="020B0604020202020204" pitchFamily="34" charset="0"/>
                <a:cs typeface="Calibri"/>
              </a:rPr>
              <a:t>“</a:t>
            </a:r>
            <a:r>
              <a:rPr lang="en-US" altLang="ja-JP" sz="2531">
                <a:cs typeface="Calibri"/>
              </a:rPr>
              <a:t>ray</a:t>
            </a:r>
            <a:r>
              <a:rPr lang="ja-JP" altLang="en-US" sz="2531">
                <a:latin typeface="Arial" panose="020B0604020202020204" pitchFamily="34" charset="0"/>
                <a:cs typeface="Calibri"/>
              </a:rPr>
              <a:t>”</a:t>
            </a:r>
            <a:r>
              <a:rPr lang="en-US" altLang="ja-JP" sz="2531">
                <a:cs typeface="Calibri"/>
              </a:rPr>
              <a:t> of light all the way from light source to the sensor</a:t>
            </a:r>
            <a:endParaRPr lang="en-US" altLang="en-US" sz="1266">
              <a:cs typeface="Calibri"/>
            </a:endParaRPr>
          </a:p>
        </p:txBody>
      </p:sp>
      <p:pic>
        <p:nvPicPr>
          <p:cNvPr id="10243" name="Picture 3"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9842" y="1574975"/>
            <a:ext cx="2930054" cy="21408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244" name="Rectangle 4"/>
          <p:cNvSpPr>
            <a:spLocks noGrp="1" noChangeArrowheads="1"/>
          </p:cNvSpPr>
          <p:nvPr>
            <p:ph type="body" idx="1"/>
          </p:nvPr>
        </p:nvSpPr>
        <p:spPr>
          <a:xfrm>
            <a:off x="4944072" y="1461121"/>
            <a:ext cx="5592217" cy="5257354"/>
          </a:xfrm>
        </p:spPr>
        <p:txBody>
          <a:bodyPr/>
          <a:lstStyle/>
          <a:p>
            <a:pPr marL="0" indent="0" eaLnBrk="1">
              <a:buSzTx/>
              <a:buNone/>
              <a:defRPr/>
            </a:pPr>
            <a:r>
              <a:rPr lang="en-US" dirty="0">
                <a:ea typeface="+mn-ea"/>
                <a:sym typeface="Calibri" charset="0"/>
              </a:rPr>
              <a:t>We need to reason about:</a:t>
            </a:r>
          </a:p>
          <a:p>
            <a:pPr marL="652961" lvl="1" indent="-331503" eaLnBrk="1">
              <a:buFont typeface="Arial" charset="0"/>
              <a:buChar char="•"/>
              <a:defRPr/>
            </a:pPr>
            <a:r>
              <a:rPr lang="en-US" sz="2531" dirty="0">
                <a:sym typeface="Calibri" charset="0"/>
              </a:rPr>
              <a:t>How light interacts with the scene</a:t>
            </a:r>
          </a:p>
          <a:p>
            <a:pPr marL="652961" lvl="1" indent="-331503" eaLnBrk="1">
              <a:buFont typeface="Arial" charset="0"/>
              <a:buChar char="•"/>
              <a:defRPr/>
            </a:pPr>
            <a:r>
              <a:rPr lang="en-US" sz="2531" dirty="0">
                <a:sym typeface="Calibri" charset="0"/>
              </a:rPr>
              <a:t>How a pixel value is related to light energy in the world</a:t>
            </a:r>
            <a:endParaRPr lang="en-US" sz="1266" dirty="0">
              <a:sym typeface="Calibri" charset="0"/>
            </a:endParaRPr>
          </a:p>
        </p:txBody>
      </p:sp>
    </p:spTree>
    <p:extLst>
      <p:ext uri="{BB962C8B-B14F-4D97-AF65-F5344CB8AC3E}">
        <p14:creationId xmlns:p14="http://schemas.microsoft.com/office/powerpoint/2010/main" val="376330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1980532" y="274588"/>
            <a:ext cx="8229823" cy="1143000"/>
          </a:xfrm>
        </p:spPr>
        <p:txBody>
          <a:bodyPr/>
          <a:lstStyle/>
          <a:p>
            <a:pPr eaLnBrk="1">
              <a:defRPr/>
            </a:pPr>
            <a:r>
              <a:rPr lang="en-US">
                <a:ea typeface="+mj-ea"/>
                <a:sym typeface="Calibri" charset="0"/>
              </a:rPr>
              <a:t>Directional Lighting</a:t>
            </a:r>
            <a:endParaRPr lang="en-US" sz="1266">
              <a:ea typeface="+mj-ea"/>
              <a:sym typeface="Calibri" charset="0"/>
            </a:endParaRPr>
          </a:p>
        </p:txBody>
      </p:sp>
      <p:sp>
        <p:nvSpPr>
          <p:cNvPr id="11266" name="Rectangle 2"/>
          <p:cNvSpPr>
            <a:spLocks noGrp="1" noChangeArrowheads="1"/>
          </p:cNvSpPr>
          <p:nvPr>
            <p:ph type="body" idx="1"/>
          </p:nvPr>
        </p:nvSpPr>
        <p:spPr>
          <a:xfrm>
            <a:off x="1703710" y="4080868"/>
            <a:ext cx="8783464" cy="5258470"/>
          </a:xfrm>
        </p:spPr>
        <p:txBody>
          <a:bodyPr/>
          <a:lstStyle/>
          <a:p>
            <a:pPr marL="381731" indent="-381731" eaLnBrk="1">
              <a:buSzPct val="75000"/>
              <a:buFontTx/>
              <a:buChar char="•"/>
              <a:defRPr/>
            </a:pPr>
            <a:r>
              <a:rPr lang="en-US">
                <a:ea typeface="+mn-ea"/>
                <a:sym typeface="Calibri" charset="0"/>
              </a:rPr>
              <a:t>Key property: all rays are parallel</a:t>
            </a:r>
          </a:p>
          <a:p>
            <a:pPr marL="381731" indent="-381731" eaLnBrk="1">
              <a:buSzPct val="75000"/>
              <a:buFontTx/>
              <a:buChar char="•"/>
              <a:defRPr/>
            </a:pPr>
            <a:r>
              <a:rPr lang="en-US">
                <a:ea typeface="+mn-ea"/>
                <a:sym typeface="Calibri" charset="0"/>
              </a:rPr>
              <a:t>Equivalent to an infinitely distant point source</a:t>
            </a:r>
            <a:endParaRPr lang="en-US" sz="1266">
              <a:ea typeface="+mn-ea"/>
              <a:sym typeface="Calibri" charset="0"/>
            </a:endParaRPr>
          </a:p>
        </p:txBody>
      </p:sp>
      <p:pic>
        <p:nvPicPr>
          <p:cNvPr id="11267" name="Picture 3"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9842" y="1574975"/>
            <a:ext cx="2930054" cy="21408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268" name="AutoShape 4"/>
          <p:cNvSpPr>
            <a:spLocks/>
          </p:cNvSpPr>
          <p:nvPr/>
        </p:nvSpPr>
        <p:spPr bwMode="auto">
          <a:xfrm>
            <a:off x="1701479" y="1437681"/>
            <a:ext cx="663029" cy="663029"/>
          </a:xfrm>
          <a:custGeom>
            <a:avLst/>
            <a:gdLst>
              <a:gd name="T0" fmla="*/ 471464 w 19679"/>
              <a:gd name="T1" fmla="*/ 517513 h 19679"/>
              <a:gd name="T2" fmla="*/ 471464 w 19679"/>
              <a:gd name="T3" fmla="*/ 517513 h 19679"/>
              <a:gd name="T4" fmla="*/ 471464 w 19679"/>
              <a:gd name="T5" fmla="*/ 517513 h 19679"/>
              <a:gd name="T6" fmla="*/ 471464 w 19679"/>
              <a:gd name="T7" fmla="*/ 51751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Tree>
    <p:extLst>
      <p:ext uri="{BB962C8B-B14F-4D97-AF65-F5344CB8AC3E}">
        <p14:creationId xmlns:p14="http://schemas.microsoft.com/office/powerpoint/2010/main" val="4059828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1980532" y="274588"/>
            <a:ext cx="8229823" cy="1143000"/>
          </a:xfrm>
        </p:spPr>
        <p:txBody>
          <a:bodyPr/>
          <a:lstStyle/>
          <a:p>
            <a:pPr eaLnBrk="1">
              <a:defRPr/>
            </a:pPr>
            <a:r>
              <a:rPr lang="en-US">
                <a:ea typeface="+mj-ea"/>
                <a:sym typeface="Calibri" charset="0"/>
              </a:rPr>
              <a:t>Lambertian Reflectance</a:t>
            </a:r>
            <a:endParaRPr lang="en-US" sz="1266">
              <a:ea typeface="+mj-ea"/>
              <a:sym typeface="Calibri" charset="0"/>
            </a:endParaRPr>
          </a:p>
        </p:txBody>
      </p:sp>
      <p:pic>
        <p:nvPicPr>
          <p:cNvPr id="12290" name="Picture 2"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9385" y="1417589"/>
            <a:ext cx="2928938" cy="21408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2291" name="Picture 3" descr="Diffuse_reflec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5191" y="1545953"/>
            <a:ext cx="2330648" cy="18841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292" name="AutoShape 4"/>
          <p:cNvSpPr>
            <a:spLocks/>
          </p:cNvSpPr>
          <p:nvPr/>
        </p:nvSpPr>
        <p:spPr bwMode="auto">
          <a:xfrm>
            <a:off x="3475138" y="2832944"/>
            <a:ext cx="663029" cy="664146"/>
          </a:xfrm>
          <a:custGeom>
            <a:avLst/>
            <a:gdLst>
              <a:gd name="T0" fmla="*/ 471464 w 19679"/>
              <a:gd name="T1" fmla="*/ 518384 h 19679"/>
              <a:gd name="T2" fmla="*/ 471464 w 19679"/>
              <a:gd name="T3" fmla="*/ 518384 h 19679"/>
              <a:gd name="T4" fmla="*/ 471464 w 19679"/>
              <a:gd name="T5" fmla="*/ 518384 h 19679"/>
              <a:gd name="T6" fmla="*/ 471464 w 19679"/>
              <a:gd name="T7" fmla="*/ 51838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pic>
        <p:nvPicPr>
          <p:cNvPr id="12293" name="Picture 5" descr="pasted-image.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9560" y="4065241"/>
            <a:ext cx="2330648" cy="39402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294" name="Rectangle 6"/>
          <p:cNvSpPr>
            <a:spLocks/>
          </p:cNvSpPr>
          <p:nvPr/>
        </p:nvSpPr>
        <p:spPr bwMode="auto">
          <a:xfrm>
            <a:off x="3295428" y="4794986"/>
            <a:ext cx="1314896" cy="851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algn="ctr" defTabSz="410751" fontAlgn="base" hangingPunct="0">
              <a:spcBef>
                <a:spcPct val="0"/>
              </a:spcBef>
              <a:spcAft>
                <a:spcPct val="0"/>
              </a:spcAft>
              <a:defRPr/>
            </a:pPr>
            <a:r>
              <a:rPr lang="en-US" sz="2531">
                <a:solidFill>
                  <a:srgbClr val="000000"/>
                </a:solidFill>
                <a:latin typeface="Helvetica Light" charset="0"/>
                <a:ea typeface="ＭＳ Ｐゴシック" charset="0"/>
                <a:cs typeface="Helvetica Light" charset="0"/>
                <a:sym typeface="Helvetica Light" charset="0"/>
              </a:rPr>
              <a:t>Image intensity</a:t>
            </a:r>
            <a:endParaRPr lang="en-US" sz="1266">
              <a:solidFill>
                <a:srgbClr val="000000"/>
              </a:solidFill>
              <a:latin typeface="Helvetica Light" charset="0"/>
              <a:ea typeface="ＭＳ Ｐゴシック" charset="0"/>
              <a:cs typeface="Helvetica Light" charset="0"/>
              <a:sym typeface="Helvetica Light" charset="0"/>
            </a:endParaRPr>
          </a:p>
        </p:txBody>
      </p:sp>
      <p:sp>
        <p:nvSpPr>
          <p:cNvPr id="12295" name="Rectangle 7"/>
          <p:cNvSpPr>
            <a:spLocks/>
          </p:cNvSpPr>
          <p:nvPr/>
        </p:nvSpPr>
        <p:spPr bwMode="auto">
          <a:xfrm>
            <a:off x="5353720" y="4822892"/>
            <a:ext cx="1542604" cy="851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algn="ctr" defTabSz="410751" fontAlgn="base" hangingPunct="0">
              <a:spcBef>
                <a:spcPct val="0"/>
              </a:spcBef>
              <a:spcAft>
                <a:spcPct val="0"/>
              </a:spcAft>
              <a:defRPr/>
            </a:pPr>
            <a:r>
              <a:rPr lang="en-US" sz="2531">
                <a:solidFill>
                  <a:srgbClr val="000000"/>
                </a:solidFill>
                <a:latin typeface="Helvetica Light" charset="0"/>
                <a:ea typeface="ＭＳ Ｐゴシック" charset="0"/>
                <a:cs typeface="Helvetica Light" charset="0"/>
                <a:sym typeface="Helvetica Light" charset="0"/>
              </a:rPr>
              <a:t>Surface normal</a:t>
            </a:r>
            <a:endParaRPr lang="en-US" sz="1266">
              <a:solidFill>
                <a:srgbClr val="000000"/>
              </a:solidFill>
              <a:latin typeface="Helvetica Light" charset="0"/>
              <a:ea typeface="ＭＳ Ｐゴシック" charset="0"/>
              <a:cs typeface="Helvetica Light" charset="0"/>
              <a:sym typeface="Helvetica Light" charset="0"/>
            </a:endParaRPr>
          </a:p>
        </p:txBody>
      </p:sp>
      <p:sp>
        <p:nvSpPr>
          <p:cNvPr id="12296" name="Rectangle 8"/>
          <p:cNvSpPr>
            <a:spLocks/>
          </p:cNvSpPr>
          <p:nvPr/>
        </p:nvSpPr>
        <p:spPr bwMode="auto">
          <a:xfrm>
            <a:off x="7352854" y="4822892"/>
            <a:ext cx="1542604" cy="851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algn="ctr" defTabSz="410751" fontAlgn="base" hangingPunct="0">
              <a:spcBef>
                <a:spcPct val="0"/>
              </a:spcBef>
              <a:spcAft>
                <a:spcPct val="0"/>
              </a:spcAft>
              <a:defRPr/>
            </a:pPr>
            <a:r>
              <a:rPr lang="en-US" sz="2531">
                <a:solidFill>
                  <a:srgbClr val="000000"/>
                </a:solidFill>
                <a:latin typeface="Helvetica Light" charset="0"/>
                <a:ea typeface="ＭＳ Ｐゴシック" charset="0"/>
                <a:cs typeface="Helvetica Light" charset="0"/>
                <a:sym typeface="Helvetica Light" charset="0"/>
              </a:rPr>
              <a:t>Light direction</a:t>
            </a:r>
            <a:endParaRPr lang="en-US" sz="1266">
              <a:solidFill>
                <a:srgbClr val="000000"/>
              </a:solidFill>
              <a:latin typeface="Helvetica Light" charset="0"/>
              <a:ea typeface="ＭＳ Ｐゴシック" charset="0"/>
              <a:cs typeface="Helvetica Light" charset="0"/>
              <a:sym typeface="Helvetica Light" charset="0"/>
            </a:endParaRPr>
          </a:p>
        </p:txBody>
      </p:sp>
      <p:pic>
        <p:nvPicPr>
          <p:cNvPr id="12297" name="Picture 9" descr="pasted-imag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97191" y="5155779"/>
            <a:ext cx="439787" cy="184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2298" name="Picture 10" descr="pasted-image.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13068" y="5183685"/>
            <a:ext cx="128365" cy="128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299" name="Rectangle 11"/>
          <p:cNvSpPr>
            <a:spLocks/>
          </p:cNvSpPr>
          <p:nvPr/>
        </p:nvSpPr>
        <p:spPr bwMode="auto">
          <a:xfrm>
            <a:off x="3325565" y="5696885"/>
            <a:ext cx="1314896" cy="851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algn="ctr" defTabSz="410751" fontAlgn="base" hangingPunct="0">
              <a:spcBef>
                <a:spcPct val="0"/>
              </a:spcBef>
              <a:spcAft>
                <a:spcPct val="0"/>
              </a:spcAft>
              <a:defRPr/>
            </a:pPr>
            <a:r>
              <a:rPr lang="en-US" sz="2531">
                <a:solidFill>
                  <a:srgbClr val="000000"/>
                </a:solidFill>
                <a:latin typeface="Helvetica Light" charset="0"/>
                <a:ea typeface="ＭＳ Ｐゴシック" charset="0"/>
                <a:cs typeface="Helvetica Light" charset="0"/>
                <a:sym typeface="Helvetica Light" charset="0"/>
              </a:rPr>
              <a:t>Image intensity</a:t>
            </a:r>
            <a:endParaRPr lang="en-US" sz="1266">
              <a:solidFill>
                <a:srgbClr val="000000"/>
              </a:solidFill>
              <a:latin typeface="Helvetica Light" charset="0"/>
              <a:ea typeface="ＭＳ Ｐゴシック" charset="0"/>
              <a:cs typeface="Helvetica Light" charset="0"/>
              <a:sym typeface="Helvetica Light" charset="0"/>
            </a:endParaRPr>
          </a:p>
        </p:txBody>
      </p:sp>
      <p:pic>
        <p:nvPicPr>
          <p:cNvPr id="12300" name="Picture 12" descr="pasted-image.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75324" y="6048747"/>
            <a:ext cx="283518" cy="2009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301" name="Rectangle 13"/>
          <p:cNvSpPr>
            <a:spLocks/>
          </p:cNvSpPr>
          <p:nvPr/>
        </p:nvSpPr>
        <p:spPr bwMode="auto">
          <a:xfrm>
            <a:off x="5575963" y="5891618"/>
            <a:ext cx="4207884" cy="4616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defTabSz="410751" fontAlgn="base" hangingPunct="0">
              <a:spcBef>
                <a:spcPct val="0"/>
              </a:spcBef>
              <a:spcAft>
                <a:spcPct val="0"/>
              </a:spcAft>
              <a:defRPr/>
            </a:pPr>
            <a:r>
              <a:rPr lang="en-US" sz="2531">
                <a:solidFill>
                  <a:srgbClr val="000000"/>
                </a:solidFill>
                <a:latin typeface="Helvetica Light" charset="0"/>
                <a:ea typeface="ＭＳ Ｐゴシック" charset="0"/>
                <a:cs typeface="Helvetica Light" charset="0"/>
                <a:sym typeface="Helvetica Light" charset="0"/>
              </a:rPr>
              <a:t>cos(angle between N and L)</a:t>
            </a:r>
            <a:endParaRPr lang="en-US" sz="1266">
              <a:solidFill>
                <a:srgbClr val="000000"/>
              </a:solidFill>
              <a:latin typeface="Helvetica Light" charset="0"/>
              <a:ea typeface="ＭＳ Ｐゴシック" charset="0"/>
              <a:cs typeface="Helvetica Light" charset="0"/>
              <a:sym typeface="Helvetica Light" charset="0"/>
            </a:endParaRPr>
          </a:p>
        </p:txBody>
      </p:sp>
    </p:spTree>
    <p:extLst>
      <p:ext uri="{BB962C8B-B14F-4D97-AF65-F5344CB8AC3E}">
        <p14:creationId xmlns:p14="http://schemas.microsoft.com/office/powerpoint/2010/main" val="9697640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76" name="Shape 176"/>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buClr>
                <a:srgbClr val="FFFC79"/>
              </a:buClr>
            </a:pPr>
            <a:r>
              <a:rPr lang="en-US" altLang="en-US" sz="1195">
                <a:solidFill>
                  <a:srgbClr val="53D5FD"/>
                </a:solidFill>
                <a:latin typeface="Times New Roman" panose="02020603050405020304" pitchFamily="18" charset="0"/>
                <a:cs typeface="Times New Roman" panose="02020603050405020304" pitchFamily="18" charset="0"/>
                <a:sym typeface="Times New Roman" panose="02020603050405020304" pitchFamily="18" charset="0"/>
              </a:rPr>
              <a:t>© Kavita Bala, Computer Science, Cornell University</a:t>
            </a:r>
          </a:p>
        </p:txBody>
      </p:sp>
      <p:sp>
        <p:nvSpPr>
          <p:cNvPr id="177" name="Shape 177"/>
          <p:cNvSpPr>
            <a:spLocks noGrp="1"/>
          </p:cNvSpPr>
          <p:nvPr>
            <p:ph type="title"/>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p>
            <a:pPr>
              <a:defRPr/>
            </a:pPr>
            <a:r>
              <a:rPr dirty="0">
                <a:solidFill>
                  <a:schemeClr val="bg1"/>
                </a:solidFill>
                <a:ea typeface="+mj-ea"/>
                <a:sym typeface="Calibri" charset="0"/>
              </a:rPr>
              <a:t>Materials - Three Forms</a:t>
            </a:r>
          </a:p>
        </p:txBody>
      </p:sp>
      <p:pic>
        <p:nvPicPr>
          <p:cNvPr id="26628" name="box_assorted_hires.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806403" y="1987973"/>
            <a:ext cx="3666753" cy="366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86" name="Shape 186"/>
          <p:cNvSpPr>
            <a:spLocks noChangeArrowheads="1"/>
          </p:cNvSpPr>
          <p:nvPr/>
        </p:nvSpPr>
        <p:spPr bwMode="auto">
          <a:xfrm>
            <a:off x="7890868" y="1714500"/>
            <a:ext cx="2666628" cy="617541"/>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27905" algn="ctr" defTabSz="410751" fontAlgn="base" hangingPunct="0">
              <a:lnSpc>
                <a:spcPct val="90000"/>
              </a:lnSpc>
              <a:spcBef>
                <a:spcPct val="0"/>
              </a:spcBef>
              <a:spcAft>
                <a:spcPct val="0"/>
              </a:spcAft>
              <a:buClr>
                <a:srgbClr val="FFFED5"/>
              </a:buClr>
              <a:defRPr/>
            </a:pPr>
            <a:r>
              <a:rPr lang="en-US" sz="1969" b="1">
                <a:solidFill>
                  <a:srgbClr val="D9D9D9"/>
                </a:solidFill>
                <a:latin typeface="Trebuchet MS" charset="0"/>
                <a:ea typeface="ＭＳ Ｐゴシック" charset="0"/>
                <a:cs typeface="Trebuchet MS" charset="0"/>
                <a:sym typeface="Trebuchet MS" charset="0"/>
              </a:rPr>
              <a:t>Ideal diffuse (Lambertian)</a:t>
            </a:r>
          </a:p>
        </p:txBody>
      </p:sp>
      <p:sp>
        <p:nvSpPr>
          <p:cNvPr id="194" name="Shape 194"/>
          <p:cNvSpPr/>
          <p:nvPr/>
        </p:nvSpPr>
        <p:spPr bwMode="auto">
          <a:xfrm>
            <a:off x="5889502" y="2476872"/>
            <a:ext cx="2190006" cy="3370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Helvetica Light" charset="0"/>
              <a:ea typeface="ＭＳ Ｐゴシック" charset="0"/>
              <a:cs typeface="ＭＳ Ｐゴシック" charset="0"/>
              <a:sym typeface="Helvetica Light" charset="0"/>
            </a:endParaRPr>
          </a:p>
        </p:txBody>
      </p:sp>
      <p:grpSp>
        <p:nvGrpSpPr>
          <p:cNvPr id="2" name="Group 1">
            <a:extLst>
              <a:ext uri="{FF2B5EF4-FFF2-40B4-BE49-F238E27FC236}">
                <a16:creationId xmlns:a16="http://schemas.microsoft.com/office/drawing/2014/main" id="{E7F6219E-3D80-2E49-ADFE-274A864CDB91}"/>
              </a:ext>
            </a:extLst>
          </p:cNvPr>
          <p:cNvGrpSpPr/>
          <p:nvPr/>
        </p:nvGrpSpPr>
        <p:grpSpPr>
          <a:xfrm>
            <a:off x="5889502" y="1719497"/>
            <a:ext cx="2185541" cy="824348"/>
            <a:chOff x="5889502" y="1719497"/>
            <a:chExt cx="2185541" cy="824348"/>
          </a:xfrm>
        </p:grpSpPr>
        <p:grpSp>
          <p:nvGrpSpPr>
            <p:cNvPr id="26654" name="Group 185"/>
            <p:cNvGrpSpPr>
              <a:grpSpLocks/>
            </p:cNvGrpSpPr>
            <p:nvPr/>
          </p:nvGrpSpPr>
          <p:grpSpPr bwMode="auto">
            <a:xfrm>
              <a:off x="6146953" y="1719497"/>
              <a:ext cx="1479442" cy="741474"/>
              <a:chOff x="0" y="0"/>
              <a:chExt cx="1479550" cy="741362"/>
            </a:xfrm>
          </p:grpSpPr>
          <p:grpSp>
            <p:nvGrpSpPr>
              <p:cNvPr id="26667" name="Group 181"/>
              <p:cNvGrpSpPr>
                <a:grpSpLocks/>
              </p:cNvGrpSpPr>
              <p:nvPr/>
            </p:nvGrpSpPr>
            <p:grpSpPr bwMode="auto">
              <a:xfrm>
                <a:off x="0" y="0"/>
                <a:ext cx="740309" cy="741363"/>
                <a:chOff x="0" y="0"/>
                <a:chExt cx="740308" cy="741361"/>
              </a:xfrm>
            </p:grpSpPr>
            <p:sp>
              <p:nvSpPr>
                <p:cNvPr id="179" name="Shape 179"/>
                <p:cNvSpPr/>
                <p:nvPr/>
              </p:nvSpPr>
              <p:spPr>
                <a:xfrm>
                  <a:off x="394" y="-532"/>
                  <a:ext cx="738985"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66" y="17"/>
                        <a:pt x="21600" y="0"/>
                      </a:cubicBezTo>
                    </a:path>
                  </a:pathLst>
                </a:custGeom>
                <a:noFill/>
                <a:ln w="254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Helvetica Light" charset="0"/>
                    <a:ea typeface="ＭＳ Ｐゴシック" charset="0"/>
                    <a:cs typeface="ＭＳ Ｐゴシック" charset="0"/>
                    <a:sym typeface="Helvetica Light" charset="0"/>
                  </a:endParaRPr>
                </a:p>
              </p:txBody>
            </p:sp>
            <p:sp>
              <p:nvSpPr>
                <p:cNvPr id="180" name="Shape 180"/>
                <p:cNvSpPr/>
                <p:nvPr/>
              </p:nvSpPr>
              <p:spPr>
                <a:xfrm>
                  <a:off x="394" y="-532"/>
                  <a:ext cx="740101"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52" y="17"/>
                        <a:pt x="21569" y="0"/>
                      </a:cubicBezTo>
                      <a:lnTo>
                        <a:pt x="21600" y="21600"/>
                      </a:lnTo>
                      <a:close/>
                    </a:path>
                  </a:pathLst>
                </a:custGeom>
                <a:solidFill>
                  <a:srgbClr val="0081D9"/>
                </a:solidFill>
                <a:ln w="25400" cap="rnd">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Helvetica Light" charset="0"/>
                    <a:ea typeface="ＭＳ Ｐゴシック" charset="0"/>
                    <a:cs typeface="ＭＳ Ｐゴシック" charset="0"/>
                    <a:sym typeface="Helvetica Light" charset="0"/>
                  </a:endParaRPr>
                </a:p>
              </p:txBody>
            </p:sp>
          </p:grpSp>
          <p:grpSp>
            <p:nvGrpSpPr>
              <p:cNvPr id="26668" name="Group 184"/>
              <p:cNvGrpSpPr>
                <a:grpSpLocks/>
              </p:cNvGrpSpPr>
              <p:nvPr/>
            </p:nvGrpSpPr>
            <p:grpSpPr bwMode="auto">
              <a:xfrm>
                <a:off x="739241" y="0"/>
                <a:ext cx="740310" cy="741363"/>
                <a:chOff x="0" y="0"/>
                <a:chExt cx="740308" cy="741362"/>
              </a:xfrm>
            </p:grpSpPr>
            <p:sp>
              <p:nvSpPr>
                <p:cNvPr id="182" name="Shape 182"/>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254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Helvetica Light" charset="0"/>
                    <a:ea typeface="ＭＳ Ｐゴシック" charset="0"/>
                    <a:cs typeface="ＭＳ Ｐゴシック" charset="0"/>
                    <a:sym typeface="Helvetica Light" charset="0"/>
                  </a:endParaRPr>
                </a:p>
              </p:txBody>
            </p:sp>
            <p:sp>
              <p:nvSpPr>
                <p:cNvPr id="183" name="Shape 183"/>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lnTo>
                        <a:pt x="0" y="21600"/>
                      </a:lnTo>
                      <a:close/>
                    </a:path>
                  </a:pathLst>
                </a:custGeom>
                <a:solidFill>
                  <a:srgbClr val="0081D9"/>
                </a:solidFill>
                <a:ln w="25400" cap="rnd">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Helvetica Light" charset="0"/>
                    <a:ea typeface="ＭＳ Ｐゴシック" charset="0"/>
                    <a:cs typeface="ＭＳ Ｐゴシック" charset="0"/>
                    <a:sym typeface="Helvetica Light" charset="0"/>
                  </a:endParaRPr>
                </a:p>
              </p:txBody>
            </p:sp>
          </p:grpSp>
        </p:grpSp>
        <p:sp>
          <p:nvSpPr>
            <p:cNvPr id="187" name="Shape 187"/>
            <p:cNvSpPr/>
            <p:nvPr/>
          </p:nvSpPr>
          <p:spPr bwMode="auto">
            <a:xfrm flipH="1" flipV="1">
              <a:off x="6170787" y="2297162"/>
              <a:ext cx="730002" cy="187524"/>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sp>
          <p:nvSpPr>
            <p:cNvPr id="188" name="Shape 188"/>
            <p:cNvSpPr/>
            <p:nvPr/>
          </p:nvSpPr>
          <p:spPr bwMode="auto">
            <a:xfrm flipH="1" flipV="1">
              <a:off x="6550299" y="1793751"/>
              <a:ext cx="358304" cy="690935"/>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sp>
          <p:nvSpPr>
            <p:cNvPr id="189" name="Shape 189"/>
            <p:cNvSpPr/>
            <p:nvPr/>
          </p:nvSpPr>
          <p:spPr bwMode="auto">
            <a:xfrm flipV="1">
              <a:off x="6884045" y="1733476"/>
              <a:ext cx="1117" cy="743396"/>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sp>
          <p:nvSpPr>
            <p:cNvPr id="190" name="Shape 190"/>
            <p:cNvSpPr/>
            <p:nvPr/>
          </p:nvSpPr>
          <p:spPr bwMode="auto">
            <a:xfrm flipV="1">
              <a:off x="6900789" y="1801564"/>
              <a:ext cx="299145" cy="675308"/>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sp>
          <p:nvSpPr>
            <p:cNvPr id="191" name="Shape 191"/>
            <p:cNvSpPr/>
            <p:nvPr/>
          </p:nvSpPr>
          <p:spPr bwMode="auto">
            <a:xfrm flipV="1">
              <a:off x="6884045" y="1999134"/>
              <a:ext cx="554757" cy="485551"/>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sp>
          <p:nvSpPr>
            <p:cNvPr id="192" name="Shape 192"/>
            <p:cNvSpPr/>
            <p:nvPr/>
          </p:nvSpPr>
          <p:spPr bwMode="auto">
            <a:xfrm flipV="1">
              <a:off x="6918649" y="2265908"/>
              <a:ext cx="677540" cy="228824"/>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sp>
          <p:nvSpPr>
            <p:cNvPr id="195" name="Shape 195"/>
            <p:cNvSpPr/>
            <p:nvPr/>
          </p:nvSpPr>
          <p:spPr bwMode="auto">
            <a:xfrm>
              <a:off x="5889502" y="2476872"/>
              <a:ext cx="2185541" cy="0"/>
            </a:xfrm>
            <a:prstGeom prst="line">
              <a:avLst/>
            </a:prstGeom>
            <a:noFill/>
            <a:ln w="508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Helvetica Light" charset="0"/>
                <a:ea typeface="ＭＳ Ｐゴシック" charset="0"/>
                <a:cs typeface="ＭＳ Ｐゴシック" charset="0"/>
                <a:sym typeface="Helvetica Light" charset="0"/>
              </a:endParaRPr>
            </a:p>
          </p:txBody>
        </p:sp>
        <p:sp>
          <p:nvSpPr>
            <p:cNvPr id="196" name="Shape 196"/>
            <p:cNvSpPr/>
            <p:nvPr/>
          </p:nvSpPr>
          <p:spPr bwMode="auto">
            <a:xfrm>
              <a:off x="6809260" y="2397621"/>
              <a:ext cx="146223" cy="146224"/>
            </a:xfrm>
            <a:prstGeom prst="ellipse">
              <a:avLst/>
            </a:prstGeom>
            <a:solidFill>
              <a:srgbClr val="FFFED5"/>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Helvetica Light" charset="0"/>
                <a:ea typeface="ＭＳ Ｐゴシック" charset="0"/>
                <a:cs typeface="ＭＳ Ｐゴシック" charset="0"/>
                <a:sym typeface="Helvetica Light" charset="0"/>
              </a:endParaRPr>
            </a:p>
          </p:txBody>
        </p:sp>
      </p:grpSp>
      <p:sp>
        <p:nvSpPr>
          <p:cNvPr id="197" name="Shape 197"/>
          <p:cNvSpPr/>
          <p:nvPr/>
        </p:nvSpPr>
        <p:spPr bwMode="auto">
          <a:xfrm flipV="1">
            <a:off x="5053914" y="2494174"/>
            <a:ext cx="807124" cy="337096"/>
          </a:xfrm>
          <a:prstGeom prst="line">
            <a:avLst/>
          </a:prstGeom>
          <a:ln>
            <a:headEnd type="none" w="med" len="med"/>
            <a:tailEnd type="arrow" w="med" len="med"/>
          </a:ln>
        </p:spPr>
        <p:style>
          <a:lnRef idx="3">
            <a:schemeClr val="accent5"/>
          </a:lnRef>
          <a:fillRef idx="0">
            <a:schemeClr val="accent5"/>
          </a:fillRef>
          <a:effectRef idx="2">
            <a:schemeClr val="accent5"/>
          </a:effectRef>
          <a:fontRef idx="minor">
            <a:schemeClr val="tx1"/>
          </a:fontRef>
        </p:style>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sp>
        <p:nvSpPr>
          <p:cNvPr id="199" name="Shape 199"/>
          <p:cNvSpPr>
            <a:spLocks noChangeArrowheads="1"/>
          </p:cNvSpPr>
          <p:nvPr/>
        </p:nvSpPr>
        <p:spPr bwMode="auto">
          <a:xfrm>
            <a:off x="8669702" y="3451324"/>
            <a:ext cx="1108959" cy="617541"/>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spAutoFit/>
          </a:bodyPr>
          <a:lstStyle/>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Trebuchet MS" charset="0"/>
                <a:ea typeface="ＭＳ Ｐゴシック" charset="0"/>
                <a:cs typeface="Trebuchet MS" charset="0"/>
                <a:sym typeface="Trebuchet MS" charset="0"/>
              </a:rPr>
              <a:t>Ideal</a:t>
            </a:r>
          </a:p>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Trebuchet MS" charset="0"/>
                <a:ea typeface="ＭＳ Ｐゴシック" charset="0"/>
                <a:cs typeface="Trebuchet MS" charset="0"/>
                <a:sym typeface="Trebuchet MS" charset="0"/>
              </a:rPr>
              <a:t>specular</a:t>
            </a:r>
          </a:p>
        </p:txBody>
      </p:sp>
      <p:sp>
        <p:nvSpPr>
          <p:cNvPr id="201" name="Shape 201"/>
          <p:cNvSpPr/>
          <p:nvPr/>
        </p:nvSpPr>
        <p:spPr bwMode="auto">
          <a:xfrm>
            <a:off x="5994425" y="3978176"/>
            <a:ext cx="1945555" cy="2991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Helvetica Light" charset="0"/>
              <a:ea typeface="ＭＳ Ｐゴシック" charset="0"/>
              <a:cs typeface="ＭＳ Ｐゴシック" charset="0"/>
              <a:sym typeface="Helvetica Light" charset="0"/>
            </a:endParaRPr>
          </a:p>
        </p:txBody>
      </p:sp>
      <p:sp>
        <p:nvSpPr>
          <p:cNvPr id="203" name="Shape 203"/>
          <p:cNvSpPr/>
          <p:nvPr/>
        </p:nvSpPr>
        <p:spPr bwMode="auto">
          <a:xfrm>
            <a:off x="6248921" y="3484810"/>
            <a:ext cx="526852" cy="398488"/>
          </a:xfrm>
          <a:prstGeom prst="line">
            <a:avLst/>
          </a:prstGeom>
          <a:noFill/>
          <a:ln w="76200"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grpSp>
        <p:nvGrpSpPr>
          <p:cNvPr id="3" name="Group 2">
            <a:extLst>
              <a:ext uri="{FF2B5EF4-FFF2-40B4-BE49-F238E27FC236}">
                <a16:creationId xmlns:a16="http://schemas.microsoft.com/office/drawing/2014/main" id="{0AE2649F-230E-0247-A8B4-F8BC294EB5A2}"/>
              </a:ext>
            </a:extLst>
          </p:cNvPr>
          <p:cNvGrpSpPr/>
          <p:nvPr/>
        </p:nvGrpSpPr>
        <p:grpSpPr>
          <a:xfrm>
            <a:off x="5994425" y="3499321"/>
            <a:ext cx="1942207" cy="538014"/>
            <a:chOff x="5994425" y="3499321"/>
            <a:chExt cx="1942207" cy="538014"/>
          </a:xfrm>
        </p:grpSpPr>
        <p:sp>
          <p:nvSpPr>
            <p:cNvPr id="200" name="Shape 200"/>
            <p:cNvSpPr/>
            <p:nvPr/>
          </p:nvSpPr>
          <p:spPr bwMode="auto">
            <a:xfrm flipV="1">
              <a:off x="6904137" y="3499321"/>
              <a:ext cx="579314" cy="466576"/>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sp>
          <p:nvSpPr>
            <p:cNvPr id="202" name="Shape 202"/>
            <p:cNvSpPr/>
            <p:nvPr/>
          </p:nvSpPr>
          <p:spPr bwMode="auto">
            <a:xfrm>
              <a:off x="5994425" y="3978176"/>
              <a:ext cx="1942207" cy="0"/>
            </a:xfrm>
            <a:prstGeom prst="line">
              <a:avLst/>
            </a:prstGeom>
            <a:noFill/>
            <a:ln w="508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dirty="0">
                <a:solidFill>
                  <a:srgbClr val="FFFFFF">
                    <a:lumMod val="85000"/>
                  </a:srgbClr>
                </a:solidFill>
                <a:latin typeface="Helvetica Light" charset="0"/>
                <a:ea typeface="ＭＳ Ｐゴシック" charset="0"/>
                <a:cs typeface="ＭＳ Ｐゴシック" charset="0"/>
                <a:sym typeface="Helvetica Light" charset="0"/>
              </a:endParaRPr>
            </a:p>
          </p:txBody>
        </p:sp>
        <p:sp>
          <p:nvSpPr>
            <p:cNvPr id="204" name="Shape 204"/>
            <p:cNvSpPr/>
            <p:nvPr/>
          </p:nvSpPr>
          <p:spPr bwMode="auto">
            <a:xfrm>
              <a:off x="6844978" y="3906738"/>
              <a:ext cx="130596" cy="130597"/>
            </a:xfrm>
            <a:prstGeom prst="ellipse">
              <a:avLst/>
            </a:prstGeom>
            <a:solidFill>
              <a:srgbClr val="FFFED5"/>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Helvetica Light" charset="0"/>
                <a:ea typeface="ＭＳ Ｐゴシック" charset="0"/>
                <a:cs typeface="ＭＳ Ｐゴシック" charset="0"/>
                <a:sym typeface="Helvetica Light" charset="0"/>
              </a:endParaRPr>
            </a:p>
          </p:txBody>
        </p:sp>
      </p:grpSp>
      <p:sp>
        <p:nvSpPr>
          <p:cNvPr id="205" name="Shape 205"/>
          <p:cNvSpPr/>
          <p:nvPr/>
        </p:nvSpPr>
        <p:spPr bwMode="auto">
          <a:xfrm flipV="1">
            <a:off x="2903638" y="3965896"/>
            <a:ext cx="3042794" cy="648519"/>
          </a:xfrm>
          <a:prstGeom prst="line">
            <a:avLst/>
          </a:prstGeom>
          <a:ln>
            <a:headEnd type="none" w="med" len="med"/>
            <a:tailEnd type="arrow" w="med" len="med"/>
          </a:ln>
        </p:spPr>
        <p:style>
          <a:lnRef idx="3">
            <a:schemeClr val="accent5"/>
          </a:lnRef>
          <a:fillRef idx="0">
            <a:schemeClr val="accent5"/>
          </a:fillRef>
          <a:effectRef idx="2">
            <a:schemeClr val="accent5"/>
          </a:effectRef>
          <a:fontRef idx="minor">
            <a:schemeClr val="tx1"/>
          </a:fontRef>
        </p:style>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sp>
        <p:nvSpPr>
          <p:cNvPr id="207" name="Shape 207"/>
          <p:cNvSpPr>
            <a:spLocks noChangeArrowheads="1"/>
          </p:cNvSpPr>
          <p:nvPr/>
        </p:nvSpPr>
        <p:spPr bwMode="auto">
          <a:xfrm>
            <a:off x="7942214" y="5026298"/>
            <a:ext cx="2565053" cy="617541"/>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Trebuchet MS" charset="0"/>
                <a:ea typeface="ＭＳ Ｐゴシック" charset="0"/>
                <a:cs typeface="Trebuchet MS" charset="0"/>
                <a:sym typeface="Trebuchet MS" charset="0"/>
              </a:rPr>
              <a:t>Directional</a:t>
            </a:r>
          </a:p>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Trebuchet MS" charset="0"/>
                <a:ea typeface="ＭＳ Ｐゴシック" charset="0"/>
                <a:cs typeface="Trebuchet MS" charset="0"/>
                <a:sym typeface="Trebuchet MS" charset="0"/>
              </a:rPr>
              <a:t>diffuse</a:t>
            </a:r>
          </a:p>
        </p:txBody>
      </p:sp>
      <p:sp>
        <p:nvSpPr>
          <p:cNvPr id="217" name="Shape 217"/>
          <p:cNvSpPr/>
          <p:nvPr/>
        </p:nvSpPr>
        <p:spPr bwMode="auto">
          <a:xfrm>
            <a:off x="5948661" y="5796484"/>
            <a:ext cx="2097361" cy="3225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Helvetica Light" charset="0"/>
              <a:ea typeface="ＭＳ Ｐゴシック" charset="0"/>
              <a:cs typeface="ＭＳ Ｐゴシック" charset="0"/>
              <a:sym typeface="Helvetica Light" charset="0"/>
            </a:endParaRPr>
          </a:p>
        </p:txBody>
      </p:sp>
      <p:grpSp>
        <p:nvGrpSpPr>
          <p:cNvPr id="4" name="Group 3">
            <a:extLst>
              <a:ext uri="{FF2B5EF4-FFF2-40B4-BE49-F238E27FC236}">
                <a16:creationId xmlns:a16="http://schemas.microsoft.com/office/drawing/2014/main" id="{732A285D-B72C-B441-850E-C058347C73EA}"/>
              </a:ext>
            </a:extLst>
          </p:cNvPr>
          <p:cNvGrpSpPr/>
          <p:nvPr/>
        </p:nvGrpSpPr>
        <p:grpSpPr>
          <a:xfrm>
            <a:off x="5948661" y="4837659"/>
            <a:ext cx="2091779" cy="1011286"/>
            <a:chOff x="5948661" y="4837659"/>
            <a:chExt cx="2091779" cy="1011286"/>
          </a:xfrm>
        </p:grpSpPr>
        <p:sp>
          <p:nvSpPr>
            <p:cNvPr id="208" name="Shape 208"/>
            <p:cNvSpPr/>
            <p:nvPr/>
          </p:nvSpPr>
          <p:spPr bwMode="auto">
            <a:xfrm>
              <a:off x="6122790" y="4837659"/>
              <a:ext cx="1764729" cy="943199"/>
            </a:xfrm>
            <a:custGeom>
              <a:avLst/>
              <a:gdLst/>
              <a:ahLst/>
              <a:cxnLst>
                <a:cxn ang="0">
                  <a:pos x="wd2" y="hd2"/>
                </a:cxn>
                <a:cxn ang="5400000">
                  <a:pos x="wd2" y="hd2"/>
                </a:cxn>
                <a:cxn ang="10800000">
                  <a:pos x="wd2" y="hd2"/>
                </a:cxn>
                <a:cxn ang="16200000">
                  <a:pos x="wd2" y="hd2"/>
                </a:cxn>
              </a:cxnLst>
              <a:rect l="0" t="0" r="r" b="b"/>
              <a:pathLst>
                <a:path w="21600" h="21600" extrusionOk="0">
                  <a:moveTo>
                    <a:pt x="1039" y="21366"/>
                  </a:moveTo>
                  <a:lnTo>
                    <a:pt x="1039" y="20244"/>
                  </a:lnTo>
                  <a:lnTo>
                    <a:pt x="951" y="18468"/>
                  </a:lnTo>
                  <a:lnTo>
                    <a:pt x="826" y="17532"/>
                  </a:lnTo>
                  <a:lnTo>
                    <a:pt x="563" y="16177"/>
                  </a:lnTo>
                  <a:lnTo>
                    <a:pt x="250" y="14868"/>
                  </a:lnTo>
                  <a:lnTo>
                    <a:pt x="0" y="13044"/>
                  </a:lnTo>
                  <a:lnTo>
                    <a:pt x="188" y="11384"/>
                  </a:lnTo>
                  <a:lnTo>
                    <a:pt x="476" y="10800"/>
                  </a:lnTo>
                  <a:lnTo>
                    <a:pt x="1389" y="9444"/>
                  </a:lnTo>
                  <a:lnTo>
                    <a:pt x="2152" y="8790"/>
                  </a:lnTo>
                  <a:lnTo>
                    <a:pt x="2816" y="8439"/>
                  </a:lnTo>
                  <a:lnTo>
                    <a:pt x="3254" y="7901"/>
                  </a:lnTo>
                  <a:lnTo>
                    <a:pt x="3542" y="7317"/>
                  </a:lnTo>
                  <a:lnTo>
                    <a:pt x="3817" y="6616"/>
                  </a:lnTo>
                  <a:lnTo>
                    <a:pt x="4355" y="4255"/>
                  </a:lnTo>
                  <a:lnTo>
                    <a:pt x="4605" y="3296"/>
                  </a:lnTo>
                  <a:lnTo>
                    <a:pt x="5306" y="1823"/>
                  </a:lnTo>
                  <a:lnTo>
                    <a:pt x="5969" y="888"/>
                  </a:lnTo>
                  <a:lnTo>
                    <a:pt x="6795" y="187"/>
                  </a:lnTo>
                  <a:lnTo>
                    <a:pt x="7671" y="0"/>
                  </a:lnTo>
                  <a:lnTo>
                    <a:pt x="8272" y="234"/>
                  </a:lnTo>
                  <a:lnTo>
                    <a:pt x="8785" y="701"/>
                  </a:lnTo>
                  <a:lnTo>
                    <a:pt x="9436" y="1426"/>
                  </a:lnTo>
                  <a:lnTo>
                    <a:pt x="10199" y="2291"/>
                  </a:lnTo>
                  <a:lnTo>
                    <a:pt x="11301" y="2899"/>
                  </a:lnTo>
                  <a:lnTo>
                    <a:pt x="12164" y="3296"/>
                  </a:lnTo>
                  <a:lnTo>
                    <a:pt x="13140" y="3483"/>
                  </a:lnTo>
                  <a:lnTo>
                    <a:pt x="13991" y="3366"/>
                  </a:lnTo>
                  <a:lnTo>
                    <a:pt x="14880" y="2945"/>
                  </a:lnTo>
                  <a:lnTo>
                    <a:pt x="15731" y="2431"/>
                  </a:lnTo>
                  <a:lnTo>
                    <a:pt x="16544" y="2010"/>
                  </a:lnTo>
                  <a:lnTo>
                    <a:pt x="17595" y="1940"/>
                  </a:lnTo>
                  <a:lnTo>
                    <a:pt x="19235" y="2361"/>
                  </a:lnTo>
                  <a:lnTo>
                    <a:pt x="20023" y="3016"/>
                  </a:lnTo>
                  <a:lnTo>
                    <a:pt x="20774" y="4138"/>
                  </a:lnTo>
                  <a:lnTo>
                    <a:pt x="21375" y="5961"/>
                  </a:lnTo>
                  <a:lnTo>
                    <a:pt x="21600" y="8252"/>
                  </a:lnTo>
                  <a:lnTo>
                    <a:pt x="21500" y="10496"/>
                  </a:lnTo>
                  <a:lnTo>
                    <a:pt x="21162" y="13044"/>
                  </a:lnTo>
                  <a:lnTo>
                    <a:pt x="20649" y="14984"/>
                  </a:lnTo>
                  <a:lnTo>
                    <a:pt x="20048" y="16691"/>
                  </a:lnTo>
                  <a:lnTo>
                    <a:pt x="19610" y="17462"/>
                  </a:lnTo>
                  <a:lnTo>
                    <a:pt x="18984" y="18187"/>
                  </a:lnTo>
                  <a:lnTo>
                    <a:pt x="17808" y="19543"/>
                  </a:lnTo>
                  <a:lnTo>
                    <a:pt x="17308" y="20291"/>
                  </a:lnTo>
                  <a:lnTo>
                    <a:pt x="16895" y="21179"/>
                  </a:lnTo>
                  <a:lnTo>
                    <a:pt x="16732" y="21600"/>
                  </a:lnTo>
                </a:path>
              </a:pathLst>
            </a:custGeom>
            <a:solidFill>
              <a:srgbClr val="4D3F80"/>
            </a:solidFill>
            <a:ln w="254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Helvetica Light" charset="0"/>
                <a:ea typeface="ＭＳ Ｐゴシック" charset="0"/>
                <a:cs typeface="ＭＳ Ｐゴシック" charset="0"/>
                <a:sym typeface="Helvetica Light" charset="0"/>
              </a:endParaRPr>
            </a:p>
          </p:txBody>
        </p:sp>
        <p:sp>
          <p:nvSpPr>
            <p:cNvPr id="209" name="Shape 209"/>
            <p:cNvSpPr/>
            <p:nvPr/>
          </p:nvSpPr>
          <p:spPr bwMode="auto">
            <a:xfrm flipH="1" flipV="1">
              <a:off x="6202042" y="5597799"/>
              <a:ext cx="801440" cy="193104"/>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sp>
          <p:nvSpPr>
            <p:cNvPr id="210" name="Shape 210"/>
            <p:cNvSpPr/>
            <p:nvPr/>
          </p:nvSpPr>
          <p:spPr bwMode="auto">
            <a:xfrm flipH="1" flipV="1">
              <a:off x="6637364" y="4872261"/>
              <a:ext cx="361652" cy="913061"/>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sp>
          <p:nvSpPr>
            <p:cNvPr id="211" name="Shape 211"/>
            <p:cNvSpPr/>
            <p:nvPr/>
          </p:nvSpPr>
          <p:spPr bwMode="auto">
            <a:xfrm flipV="1">
              <a:off x="6999016" y="4959326"/>
              <a:ext cx="7814" cy="831576"/>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sp>
          <p:nvSpPr>
            <p:cNvPr id="212" name="Shape 212"/>
            <p:cNvSpPr/>
            <p:nvPr/>
          </p:nvSpPr>
          <p:spPr bwMode="auto">
            <a:xfrm flipV="1">
              <a:off x="6999016" y="4959326"/>
              <a:ext cx="353838" cy="831576"/>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sp>
          <p:nvSpPr>
            <p:cNvPr id="213" name="Shape 213"/>
            <p:cNvSpPr/>
            <p:nvPr/>
          </p:nvSpPr>
          <p:spPr bwMode="auto">
            <a:xfrm flipV="1">
              <a:off x="6999016" y="4973836"/>
              <a:ext cx="721072" cy="811486"/>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sp>
          <p:nvSpPr>
            <p:cNvPr id="214" name="Shape 214"/>
            <p:cNvSpPr/>
            <p:nvPr/>
          </p:nvSpPr>
          <p:spPr bwMode="auto">
            <a:xfrm flipV="1">
              <a:off x="6999016" y="5170289"/>
              <a:ext cx="872877" cy="620613"/>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sp>
          <p:nvSpPr>
            <p:cNvPr id="215" name="Shape 215"/>
            <p:cNvSpPr/>
            <p:nvPr/>
          </p:nvSpPr>
          <p:spPr bwMode="auto">
            <a:xfrm flipV="1">
              <a:off x="6999016" y="5587753"/>
              <a:ext cx="745629" cy="203151"/>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sp>
          <p:nvSpPr>
            <p:cNvPr id="216" name="Shape 216"/>
            <p:cNvSpPr/>
            <p:nvPr/>
          </p:nvSpPr>
          <p:spPr bwMode="auto">
            <a:xfrm>
              <a:off x="6918649" y="5707187"/>
              <a:ext cx="142875" cy="141758"/>
            </a:xfrm>
            <a:prstGeom prst="ellipse">
              <a:avLst/>
            </a:prstGeom>
            <a:solidFill>
              <a:srgbClr val="FF955E"/>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Helvetica Light" charset="0"/>
                <a:ea typeface="ＭＳ Ｐゴシック" charset="0"/>
                <a:cs typeface="ＭＳ Ｐゴシック" charset="0"/>
                <a:sym typeface="Helvetica Light" charset="0"/>
              </a:endParaRPr>
            </a:p>
          </p:txBody>
        </p:sp>
        <p:sp>
          <p:nvSpPr>
            <p:cNvPr id="218" name="Shape 218"/>
            <p:cNvSpPr/>
            <p:nvPr/>
          </p:nvSpPr>
          <p:spPr bwMode="auto">
            <a:xfrm>
              <a:off x="5948661" y="5796484"/>
              <a:ext cx="2091779" cy="0"/>
            </a:xfrm>
            <a:prstGeom prst="line">
              <a:avLst/>
            </a:prstGeom>
            <a:noFill/>
            <a:ln w="508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Helvetica Light" charset="0"/>
                <a:ea typeface="ＭＳ Ｐゴシック" charset="0"/>
                <a:cs typeface="ＭＳ Ｐゴシック" charset="0"/>
                <a:sym typeface="Helvetica Light" charset="0"/>
              </a:endParaRPr>
            </a:p>
          </p:txBody>
        </p:sp>
        <p:sp>
          <p:nvSpPr>
            <p:cNvPr id="219" name="Shape 219"/>
            <p:cNvSpPr/>
            <p:nvPr/>
          </p:nvSpPr>
          <p:spPr bwMode="auto">
            <a:xfrm>
              <a:off x="6923114" y="5707187"/>
              <a:ext cx="140643" cy="141758"/>
            </a:xfrm>
            <a:prstGeom prst="ellipse">
              <a:avLst/>
            </a:prstGeom>
            <a:solidFill>
              <a:srgbClr val="FFFED5"/>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Helvetica Light" charset="0"/>
                <a:ea typeface="ＭＳ Ｐゴシック" charset="0"/>
                <a:cs typeface="ＭＳ Ｐゴシック" charset="0"/>
                <a:sym typeface="Helvetica Light" charset="0"/>
              </a:endParaRPr>
            </a:p>
          </p:txBody>
        </p:sp>
      </p:grpSp>
      <p:sp>
        <p:nvSpPr>
          <p:cNvPr id="220" name="Shape 220"/>
          <p:cNvSpPr/>
          <p:nvPr/>
        </p:nvSpPr>
        <p:spPr bwMode="auto">
          <a:xfrm>
            <a:off x="5739930" y="4789662"/>
            <a:ext cx="1010171" cy="796975"/>
          </a:xfrm>
          <a:prstGeom prst="line">
            <a:avLst/>
          </a:prstGeom>
          <a:noFill/>
          <a:ln w="76200"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sp>
        <p:nvSpPr>
          <p:cNvPr id="221" name="Shape 221"/>
          <p:cNvSpPr/>
          <p:nvPr/>
        </p:nvSpPr>
        <p:spPr bwMode="auto">
          <a:xfrm>
            <a:off x="3411514" y="4920258"/>
            <a:ext cx="2534917" cy="879299"/>
          </a:xfrm>
          <a:prstGeom prst="line">
            <a:avLst/>
          </a:prstGeom>
          <a:ln>
            <a:headEnd type="none" w="med" len="med"/>
            <a:tailEnd type="arrow" w="med" len="med"/>
          </a:ln>
        </p:spPr>
        <p:style>
          <a:lnRef idx="3">
            <a:schemeClr val="accent5"/>
          </a:lnRef>
          <a:fillRef idx="0">
            <a:schemeClr val="accent5"/>
          </a:fillRef>
          <a:effectRef idx="2">
            <a:schemeClr val="accent5"/>
          </a:effectRef>
          <a:fontRef idx="minor">
            <a:schemeClr val="tx1"/>
          </a:fontRef>
        </p:style>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sp>
        <p:nvSpPr>
          <p:cNvPr id="193" name="Shape 193"/>
          <p:cNvSpPr/>
          <p:nvPr/>
        </p:nvSpPr>
        <p:spPr bwMode="auto">
          <a:xfrm>
            <a:off x="5650632" y="1473398"/>
            <a:ext cx="1053703" cy="831577"/>
          </a:xfrm>
          <a:prstGeom prst="line">
            <a:avLst/>
          </a:prstGeom>
          <a:noFill/>
          <a:ln w="76200"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Calibri"/>
              <a:ea typeface="ＭＳ Ｐゴシック"/>
              <a:cs typeface="Calibri"/>
              <a:sym typeface="Helvetica"/>
            </a:endParaRPr>
          </a:p>
        </p:txBody>
      </p:sp>
    </p:spTree>
    <p:extLst>
      <p:ext uri="{BB962C8B-B14F-4D97-AF65-F5344CB8AC3E}">
        <p14:creationId xmlns:p14="http://schemas.microsoft.com/office/powerpoint/2010/main" val="153430212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wipe(left)">
                                      <p:cBhvr>
                                        <p:cTn id="7" dur="500"/>
                                        <p:tgtEl>
                                          <p:spTgt spid="19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3"/>
                                        </p:tgtEl>
                                        <p:attrNameLst>
                                          <p:attrName>style.visibility</p:attrName>
                                        </p:attrNameLst>
                                      </p:cBhvr>
                                      <p:to>
                                        <p:strVal val="visible"/>
                                      </p:to>
                                    </p:set>
                                    <p:animEffect transition="in" filter="wipe(up)">
                                      <p:cBhvr>
                                        <p:cTn id="12" dur="500"/>
                                        <p:tgtEl>
                                          <p:spTgt spid="19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5"/>
                                        </p:tgtEl>
                                        <p:attrNameLst>
                                          <p:attrName>style.visibility</p:attrName>
                                        </p:attrNameLst>
                                      </p:cBhvr>
                                      <p:to>
                                        <p:strVal val="visible"/>
                                      </p:to>
                                    </p:set>
                                    <p:animEffect transition="in" filter="wipe(left)">
                                      <p:cBhvr>
                                        <p:cTn id="22" dur="500"/>
                                        <p:tgtEl>
                                          <p:spTgt spid="205"/>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203"/>
                                        </p:tgtEl>
                                        <p:attrNameLst>
                                          <p:attrName>style.visibility</p:attrName>
                                        </p:attrNameLst>
                                      </p:cBhvr>
                                      <p:to>
                                        <p:strVal val="visible"/>
                                      </p:to>
                                    </p:set>
                                    <p:animEffect transition="in" filter="wipe(up)">
                                      <p:cBhvr>
                                        <p:cTn id="26" dur="500"/>
                                        <p:tgtEl>
                                          <p:spTgt spid="203"/>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1"/>
                                        </p:tgtEl>
                                        <p:attrNameLst>
                                          <p:attrName>style.visibility</p:attrName>
                                        </p:attrNameLst>
                                      </p:cBhvr>
                                      <p:to>
                                        <p:strVal val="visible"/>
                                      </p:to>
                                    </p:set>
                                    <p:animEffect transition="in" filter="wipe(left)">
                                      <p:cBhvr>
                                        <p:cTn id="35" dur="500"/>
                                        <p:tgtEl>
                                          <p:spTgt spid="221"/>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220"/>
                                        </p:tgtEl>
                                        <p:attrNameLst>
                                          <p:attrName>style.visibility</p:attrName>
                                        </p:attrNameLst>
                                      </p:cBhvr>
                                      <p:to>
                                        <p:strVal val="visible"/>
                                      </p:to>
                                    </p:set>
                                    <p:animEffect transition="in" filter="wipe(up)">
                                      <p:cBhvr>
                                        <p:cTn id="39" dur="500"/>
                                        <p:tgtEl>
                                          <p:spTgt spid="220"/>
                                        </p:tgtEl>
                                      </p:cBhvr>
                                    </p:animEffect>
                                  </p:childTnLst>
                                </p:cTn>
                              </p:par>
                            </p:childTnLst>
                          </p:cTn>
                        </p:par>
                        <p:par>
                          <p:cTn id="40" fill="hold">
                            <p:stCondLst>
                              <p:cond delay="1000"/>
                            </p:stCondLst>
                            <p:childTnLst>
                              <p:par>
                                <p:cTn id="41" presetID="22" presetClass="entr" presetSubtype="4"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203" grpId="0" animBg="1"/>
      <p:bldP spid="205" grpId="0" animBg="1"/>
      <p:bldP spid="220" grpId="0" animBg="1"/>
      <p:bldP spid="221" grpId="0" animBg="1"/>
      <p:bldP spid="19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26" name="Shape 226"/>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buClr>
                <a:srgbClr val="FFFC79"/>
              </a:buClr>
            </a:pPr>
            <a:r>
              <a:rPr lang="en-US" altLang="en-US" sz="1195">
                <a:solidFill>
                  <a:srgbClr val="53D5FD"/>
                </a:solidFill>
                <a:latin typeface="Times New Roman" panose="02020603050405020304" pitchFamily="18" charset="0"/>
                <a:cs typeface="Times New Roman" panose="02020603050405020304" pitchFamily="18" charset="0"/>
                <a:sym typeface="Times New Roman" panose="02020603050405020304" pitchFamily="18" charset="0"/>
              </a:rPr>
              <a:t>© Kavita Bala, Computer Science, Cornell University</a:t>
            </a:r>
          </a:p>
        </p:txBody>
      </p:sp>
      <p:pic>
        <p:nvPicPr>
          <p:cNvPr id="28675" name="threespheres.png"/>
          <p:cNvPicPr>
            <a:picLocks/>
          </p:cNvPicPr>
          <p:nvPr/>
        </p:nvPicPr>
        <p:blipFill>
          <a:blip r:embed="rId3">
            <a:extLst>
              <a:ext uri="{28A0092B-C50C-407E-A947-70E740481C1C}">
                <a14:useLocalDpi xmlns:a14="http://schemas.microsoft.com/office/drawing/2010/main" val="0"/>
              </a:ext>
            </a:extLst>
          </a:blip>
          <a:srcRect l="1498" t="17999" r="1498" b="14999"/>
          <a:stretch>
            <a:fillRect/>
          </a:stretch>
        </p:blipFill>
        <p:spPr bwMode="auto">
          <a:xfrm>
            <a:off x="2384599" y="1798217"/>
            <a:ext cx="7421686" cy="256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28" name="Shape 228"/>
          <p:cNvSpPr>
            <a:spLocks noGrp="1"/>
          </p:cNvSpPr>
          <p:nvPr>
            <p:ph type="title"/>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p>
            <a:r>
              <a:rPr lang="en-US" altLang="en-US">
                <a:solidFill>
                  <a:schemeClr val="bg1"/>
                </a:solidFill>
              </a:rPr>
              <a:t>Reflectance—Three Forms</a:t>
            </a:r>
          </a:p>
        </p:txBody>
      </p:sp>
      <p:sp>
        <p:nvSpPr>
          <p:cNvPr id="229" name="Shape 229"/>
          <p:cNvSpPr>
            <a:spLocks noChangeArrowheads="1"/>
          </p:cNvSpPr>
          <p:nvPr/>
        </p:nvSpPr>
        <p:spPr bwMode="auto">
          <a:xfrm>
            <a:off x="2344416" y="3992687"/>
            <a:ext cx="2666628" cy="803680"/>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799" tIns="50799" rIns="50799" bIns="50799">
            <a:spAutoFit/>
          </a:bodyPr>
          <a:lstStyle/>
          <a:p>
            <a:pPr marL="27905" algn="ctr" defTabSz="410751" fontAlgn="base" hangingPunct="0">
              <a:lnSpc>
                <a:spcPct val="90000"/>
              </a:lnSpc>
              <a:spcBef>
                <a:spcPct val="0"/>
              </a:spcBef>
              <a:spcAft>
                <a:spcPct val="0"/>
              </a:spcAft>
              <a:buClr>
                <a:srgbClr val="FFFFFF"/>
              </a:buClr>
              <a:defRPr/>
            </a:pPr>
            <a:r>
              <a:rPr lang="en-US" sz="2531">
                <a:solidFill>
                  <a:srgbClr val="FFFFFF"/>
                </a:solidFill>
                <a:latin typeface="Gill Sans" charset="0"/>
                <a:ea typeface="ＭＳ Ｐゴシック" charset="0"/>
                <a:cs typeface="Gill Sans" charset="0"/>
                <a:sym typeface="Gill Sans" charset="0"/>
              </a:rPr>
              <a:t>Ideal diffuse (Lambertian)</a:t>
            </a:r>
          </a:p>
        </p:txBody>
      </p:sp>
      <p:sp>
        <p:nvSpPr>
          <p:cNvPr id="230" name="Shape 230"/>
          <p:cNvSpPr>
            <a:spLocks noChangeArrowheads="1"/>
          </p:cNvSpPr>
          <p:nvPr/>
        </p:nvSpPr>
        <p:spPr bwMode="auto">
          <a:xfrm>
            <a:off x="7305974" y="3992687"/>
            <a:ext cx="2565053" cy="725838"/>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799" tIns="50799" rIns="50799" bIns="50799">
            <a:spAutoFit/>
          </a:bodyPr>
          <a:lstStyle/>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Directional</a:t>
            </a:r>
          </a:p>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diffuse</a:t>
            </a:r>
          </a:p>
        </p:txBody>
      </p:sp>
      <p:sp>
        <p:nvSpPr>
          <p:cNvPr id="231" name="Shape 231"/>
          <p:cNvSpPr>
            <a:spLocks noChangeArrowheads="1"/>
          </p:cNvSpPr>
          <p:nvPr/>
        </p:nvSpPr>
        <p:spPr bwMode="auto">
          <a:xfrm>
            <a:off x="5538917" y="3992687"/>
            <a:ext cx="1129794" cy="725838"/>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Ideal</a:t>
            </a:r>
          </a:p>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specular</a:t>
            </a:r>
          </a:p>
        </p:txBody>
      </p:sp>
      <p:grpSp>
        <p:nvGrpSpPr>
          <p:cNvPr id="28680" name="Group 249"/>
          <p:cNvGrpSpPr>
            <a:grpSpLocks/>
          </p:cNvGrpSpPr>
          <p:nvPr/>
        </p:nvGrpSpPr>
        <p:grpSpPr bwMode="auto">
          <a:xfrm>
            <a:off x="2329904" y="5041927"/>
            <a:ext cx="2429992" cy="1340569"/>
            <a:chOff x="0" y="0"/>
            <a:chExt cx="2429395" cy="1340370"/>
          </a:xfrm>
        </p:grpSpPr>
        <p:grpSp>
          <p:nvGrpSpPr>
            <p:cNvPr id="28705" name="Group 238"/>
            <p:cNvGrpSpPr>
              <a:grpSpLocks/>
            </p:cNvGrpSpPr>
            <p:nvPr/>
          </p:nvGrpSpPr>
          <p:grpSpPr bwMode="auto">
            <a:xfrm>
              <a:off x="496887" y="246062"/>
              <a:ext cx="1479551" cy="741364"/>
              <a:chOff x="0" y="0"/>
              <a:chExt cx="1479550" cy="741362"/>
            </a:xfrm>
          </p:grpSpPr>
          <p:grpSp>
            <p:nvGrpSpPr>
              <p:cNvPr id="28716" name="Group 234"/>
              <p:cNvGrpSpPr>
                <a:grpSpLocks/>
              </p:cNvGrpSpPr>
              <p:nvPr/>
            </p:nvGrpSpPr>
            <p:grpSpPr bwMode="auto">
              <a:xfrm>
                <a:off x="0" y="0"/>
                <a:ext cx="740309" cy="741363"/>
                <a:chOff x="0" y="0"/>
                <a:chExt cx="740308" cy="741361"/>
              </a:xfrm>
            </p:grpSpPr>
            <p:sp>
              <p:nvSpPr>
                <p:cNvPr id="28720" name="Shape 232"/>
                <p:cNvSpPr>
                  <a:spLocks/>
                </p:cNvSpPr>
                <p:nvPr/>
              </p:nvSpPr>
              <p:spPr bwMode="auto">
                <a:xfrm>
                  <a:off x="0" y="0"/>
                  <a:ext cx="739246" cy="7413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0" y="9683"/>
                        <a:pt x="9666" y="17"/>
                        <a:pt x="21600"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21" name="Shape 233"/>
                <p:cNvSpPr>
                  <a:spLocks/>
                </p:cNvSpPr>
                <p:nvPr/>
              </p:nvSpPr>
              <p:spPr bwMode="auto">
                <a:xfrm>
                  <a:off x="0" y="0"/>
                  <a:ext cx="740309" cy="7413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0" y="9683"/>
                        <a:pt x="9652" y="17"/>
                        <a:pt x="21569" y="0"/>
                      </a:cubicBezTo>
                      <a:lnTo>
                        <a:pt x="21600" y="21600"/>
                      </a:lnTo>
                      <a:lnTo>
                        <a:pt x="0" y="21600"/>
                      </a:lnTo>
                      <a:close/>
                    </a:path>
                  </a:pathLst>
                </a:custGeom>
                <a:solidFill>
                  <a:srgbClr val="0081D9"/>
                </a:solidFill>
                <a:ln>
                  <a:noFill/>
                </a:ln>
                <a:extLst>
                  <a:ext uri="{91240B29-F687-4F45-9708-019B960494DF}">
                    <a14:hiddenLine xmlns:a14="http://schemas.microsoft.com/office/drawing/2010/main" w="25400" cap="rnd">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grpSp>
          <p:grpSp>
            <p:nvGrpSpPr>
              <p:cNvPr id="28717" name="Group 237"/>
              <p:cNvGrpSpPr>
                <a:grpSpLocks/>
              </p:cNvGrpSpPr>
              <p:nvPr/>
            </p:nvGrpSpPr>
            <p:grpSpPr bwMode="auto">
              <a:xfrm>
                <a:off x="739241" y="0"/>
                <a:ext cx="740310" cy="741363"/>
                <a:chOff x="0" y="0"/>
                <a:chExt cx="740308" cy="741362"/>
              </a:xfrm>
            </p:grpSpPr>
            <p:sp>
              <p:nvSpPr>
                <p:cNvPr id="28718" name="Shape 235"/>
                <p:cNvSpPr>
                  <a:spLocks/>
                </p:cNvSpPr>
                <p:nvPr/>
              </p:nvSpPr>
              <p:spPr bwMode="auto">
                <a:xfrm>
                  <a:off x="0" y="0"/>
                  <a:ext cx="740309" cy="741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cubicBezTo>
                        <a:pt x="11929" y="0"/>
                        <a:pt x="21600" y="9671"/>
                        <a:pt x="21600" y="2160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19" name="Shape 236"/>
                <p:cNvSpPr>
                  <a:spLocks/>
                </p:cNvSpPr>
                <p:nvPr/>
              </p:nvSpPr>
              <p:spPr bwMode="auto">
                <a:xfrm>
                  <a:off x="0" y="0"/>
                  <a:ext cx="740309" cy="741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cubicBezTo>
                        <a:pt x="11929" y="0"/>
                        <a:pt x="21600" y="9671"/>
                        <a:pt x="21600" y="21600"/>
                      </a:cubicBezTo>
                      <a:lnTo>
                        <a:pt x="0" y="21600"/>
                      </a:lnTo>
                      <a:lnTo>
                        <a:pt x="0" y="0"/>
                      </a:lnTo>
                      <a:close/>
                    </a:path>
                  </a:pathLst>
                </a:custGeom>
                <a:solidFill>
                  <a:srgbClr val="0081D9"/>
                </a:solidFill>
                <a:ln>
                  <a:noFill/>
                </a:ln>
                <a:extLst>
                  <a:ext uri="{91240B29-F687-4F45-9708-019B960494DF}">
                    <a14:hiddenLine xmlns:a14="http://schemas.microsoft.com/office/drawing/2010/main" w="25400" cap="rnd">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grpSp>
        </p:grpSp>
        <p:sp>
          <p:nvSpPr>
            <p:cNvPr id="239" name="Shape 239"/>
            <p:cNvSpPr/>
            <p:nvPr/>
          </p:nvSpPr>
          <p:spPr>
            <a:xfrm flipH="1" flipV="1">
              <a:off x="521143" y="823641"/>
              <a:ext cx="729823" cy="187496"/>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0" name="Shape 240"/>
            <p:cNvSpPr/>
            <p:nvPr/>
          </p:nvSpPr>
          <p:spPr>
            <a:xfrm flipH="1" flipV="1">
              <a:off x="900561" y="320305"/>
              <a:ext cx="358215" cy="69083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1" name="Shape 241"/>
            <p:cNvSpPr/>
            <p:nvPr/>
          </p:nvSpPr>
          <p:spPr>
            <a:xfrm flipV="1">
              <a:off x="1233111" y="260038"/>
              <a:ext cx="2232" cy="743286"/>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2" name="Shape 242"/>
            <p:cNvSpPr/>
            <p:nvPr/>
          </p:nvSpPr>
          <p:spPr>
            <a:xfrm flipV="1">
              <a:off x="1250966" y="328117"/>
              <a:ext cx="297955" cy="675207"/>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3" name="Shape 243"/>
            <p:cNvSpPr/>
            <p:nvPr/>
          </p:nvSpPr>
          <p:spPr>
            <a:xfrm flipV="1">
              <a:off x="1233111" y="525657"/>
              <a:ext cx="555737" cy="485480"/>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4" name="Shape 244"/>
            <p:cNvSpPr/>
            <p:nvPr/>
          </p:nvSpPr>
          <p:spPr>
            <a:xfrm flipV="1">
              <a:off x="1268821" y="792392"/>
              <a:ext cx="677373" cy="228789"/>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5" name="Shape 245"/>
            <p:cNvSpPr/>
            <p:nvPr/>
          </p:nvSpPr>
          <p:spPr>
            <a:xfrm>
              <a:off x="0" y="0"/>
              <a:ext cx="1054561" cy="831453"/>
            </a:xfrm>
            <a:prstGeom prst="line">
              <a:avLst/>
            </a:prstGeom>
            <a:noFill/>
            <a:ln w="762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713" name="Shape 246"/>
            <p:cNvSpPr>
              <a:spLocks/>
            </p:cNvSpPr>
            <p:nvPr/>
          </p:nvSpPr>
          <p:spPr bwMode="auto">
            <a:xfrm>
              <a:off x="239712" y="1003300"/>
              <a:ext cx="2189684" cy="33707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14" name="Shape 247"/>
            <p:cNvSpPr>
              <a:spLocks noChangeShapeType="1"/>
            </p:cNvSpPr>
            <p:nvPr/>
          </p:nvSpPr>
          <p:spPr bwMode="auto">
            <a:xfrm>
              <a:off x="239712" y="1003300"/>
              <a:ext cx="2184922" cy="0"/>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15" name="Shape 248"/>
            <p:cNvSpPr>
              <a:spLocks noChangeArrowheads="1"/>
            </p:cNvSpPr>
            <p:nvPr/>
          </p:nvSpPr>
          <p:spPr bwMode="auto">
            <a:xfrm>
              <a:off x="1158875" y="923925"/>
              <a:ext cx="146050" cy="146050"/>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grpSp>
      <p:grpSp>
        <p:nvGrpSpPr>
          <p:cNvPr id="28681" name="Group 263"/>
          <p:cNvGrpSpPr>
            <a:grpSpLocks/>
          </p:cNvGrpSpPr>
          <p:nvPr/>
        </p:nvGrpSpPr>
        <p:grpSpPr bwMode="auto">
          <a:xfrm>
            <a:off x="7333879" y="5053088"/>
            <a:ext cx="2306092" cy="1329407"/>
            <a:chOff x="0" y="0"/>
            <a:chExt cx="2305614" cy="1329303"/>
          </a:xfrm>
        </p:grpSpPr>
        <p:sp>
          <p:nvSpPr>
            <p:cNvPr id="28692" name="Shape 250"/>
            <p:cNvSpPr>
              <a:spLocks/>
            </p:cNvSpPr>
            <p:nvPr/>
          </p:nvSpPr>
          <p:spPr bwMode="auto">
            <a:xfrm>
              <a:off x="382587" y="47625"/>
              <a:ext cx="1764279" cy="94354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39" y="21366"/>
                  </a:moveTo>
                  <a:lnTo>
                    <a:pt x="1039" y="20244"/>
                  </a:lnTo>
                  <a:lnTo>
                    <a:pt x="951" y="18468"/>
                  </a:lnTo>
                  <a:lnTo>
                    <a:pt x="826" y="17532"/>
                  </a:lnTo>
                  <a:lnTo>
                    <a:pt x="563" y="16177"/>
                  </a:lnTo>
                  <a:lnTo>
                    <a:pt x="250" y="14868"/>
                  </a:lnTo>
                  <a:lnTo>
                    <a:pt x="0" y="13044"/>
                  </a:lnTo>
                  <a:lnTo>
                    <a:pt x="188" y="11384"/>
                  </a:lnTo>
                  <a:lnTo>
                    <a:pt x="476" y="10800"/>
                  </a:lnTo>
                  <a:lnTo>
                    <a:pt x="1389" y="9444"/>
                  </a:lnTo>
                  <a:lnTo>
                    <a:pt x="2152" y="8790"/>
                  </a:lnTo>
                  <a:lnTo>
                    <a:pt x="2816" y="8439"/>
                  </a:lnTo>
                  <a:lnTo>
                    <a:pt x="3254" y="7901"/>
                  </a:lnTo>
                  <a:lnTo>
                    <a:pt x="3542" y="7317"/>
                  </a:lnTo>
                  <a:lnTo>
                    <a:pt x="3817" y="6616"/>
                  </a:lnTo>
                  <a:lnTo>
                    <a:pt x="4355" y="4255"/>
                  </a:lnTo>
                  <a:lnTo>
                    <a:pt x="4605" y="3296"/>
                  </a:lnTo>
                  <a:lnTo>
                    <a:pt x="5306" y="1823"/>
                  </a:lnTo>
                  <a:lnTo>
                    <a:pt x="5969" y="888"/>
                  </a:lnTo>
                  <a:lnTo>
                    <a:pt x="6795" y="187"/>
                  </a:lnTo>
                  <a:lnTo>
                    <a:pt x="7671" y="0"/>
                  </a:lnTo>
                  <a:lnTo>
                    <a:pt x="8272" y="234"/>
                  </a:lnTo>
                  <a:lnTo>
                    <a:pt x="8785" y="701"/>
                  </a:lnTo>
                  <a:lnTo>
                    <a:pt x="9436" y="1426"/>
                  </a:lnTo>
                  <a:lnTo>
                    <a:pt x="10199" y="2291"/>
                  </a:lnTo>
                  <a:lnTo>
                    <a:pt x="11301" y="2899"/>
                  </a:lnTo>
                  <a:lnTo>
                    <a:pt x="12164" y="3296"/>
                  </a:lnTo>
                  <a:lnTo>
                    <a:pt x="13140" y="3483"/>
                  </a:lnTo>
                  <a:lnTo>
                    <a:pt x="13991" y="3366"/>
                  </a:lnTo>
                  <a:lnTo>
                    <a:pt x="14880" y="2945"/>
                  </a:lnTo>
                  <a:lnTo>
                    <a:pt x="15731" y="2431"/>
                  </a:lnTo>
                  <a:lnTo>
                    <a:pt x="16544" y="2010"/>
                  </a:lnTo>
                  <a:lnTo>
                    <a:pt x="17595" y="1940"/>
                  </a:lnTo>
                  <a:lnTo>
                    <a:pt x="19235" y="2361"/>
                  </a:lnTo>
                  <a:lnTo>
                    <a:pt x="20023" y="3016"/>
                  </a:lnTo>
                  <a:lnTo>
                    <a:pt x="20774" y="4138"/>
                  </a:lnTo>
                  <a:lnTo>
                    <a:pt x="21375" y="5961"/>
                  </a:lnTo>
                  <a:lnTo>
                    <a:pt x="21600" y="8252"/>
                  </a:lnTo>
                  <a:lnTo>
                    <a:pt x="21500" y="10496"/>
                  </a:lnTo>
                  <a:lnTo>
                    <a:pt x="21162" y="13044"/>
                  </a:lnTo>
                  <a:lnTo>
                    <a:pt x="20649" y="14984"/>
                  </a:lnTo>
                  <a:lnTo>
                    <a:pt x="20048" y="16691"/>
                  </a:lnTo>
                  <a:lnTo>
                    <a:pt x="19610" y="17462"/>
                  </a:lnTo>
                  <a:lnTo>
                    <a:pt x="18984" y="18187"/>
                  </a:lnTo>
                  <a:lnTo>
                    <a:pt x="17808" y="19543"/>
                  </a:lnTo>
                  <a:lnTo>
                    <a:pt x="17308" y="20291"/>
                  </a:lnTo>
                  <a:lnTo>
                    <a:pt x="16895" y="21179"/>
                  </a:lnTo>
                  <a:lnTo>
                    <a:pt x="16732" y="21600"/>
                  </a:lnTo>
                </a:path>
              </a:pathLst>
            </a:custGeom>
            <a:solidFill>
              <a:srgbClr val="4D3F80"/>
            </a:solidFill>
            <a:ln w="25400" cap="rnd">
              <a:solidFill>
                <a:srgbClr val="FFFFFF"/>
              </a:solidFill>
              <a:prstDash val="solid"/>
              <a:round/>
              <a:headEnd/>
              <a:tailEnd/>
            </a:ln>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51" name="Shape 251"/>
            <p:cNvSpPr/>
            <p:nvPr/>
          </p:nvSpPr>
          <p:spPr>
            <a:xfrm flipH="1" flipV="1">
              <a:off x="462016" y="808074"/>
              <a:ext cx="801273" cy="193089"/>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2" name="Shape 252"/>
            <p:cNvSpPr/>
            <p:nvPr/>
          </p:nvSpPr>
          <p:spPr>
            <a:xfrm flipH="1" flipV="1">
              <a:off x="897248" y="82593"/>
              <a:ext cx="361577" cy="912989"/>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3" name="Shape 253"/>
            <p:cNvSpPr/>
            <p:nvPr/>
          </p:nvSpPr>
          <p:spPr>
            <a:xfrm flipV="1">
              <a:off x="1258825" y="169651"/>
              <a:ext cx="7812" cy="83151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4" name="Shape 254"/>
            <p:cNvSpPr/>
            <p:nvPr/>
          </p:nvSpPr>
          <p:spPr>
            <a:xfrm flipV="1">
              <a:off x="1258825" y="169651"/>
              <a:ext cx="353765" cy="83151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5" name="Shape 255"/>
            <p:cNvSpPr/>
            <p:nvPr/>
          </p:nvSpPr>
          <p:spPr>
            <a:xfrm flipV="1">
              <a:off x="1258825" y="184160"/>
              <a:ext cx="720923" cy="81142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6" name="Shape 256"/>
            <p:cNvSpPr/>
            <p:nvPr/>
          </p:nvSpPr>
          <p:spPr>
            <a:xfrm flipV="1">
              <a:off x="1258825" y="380598"/>
              <a:ext cx="872696" cy="620565"/>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7" name="Shape 257"/>
            <p:cNvSpPr/>
            <p:nvPr/>
          </p:nvSpPr>
          <p:spPr>
            <a:xfrm flipV="1">
              <a:off x="1258825" y="798028"/>
              <a:ext cx="746590" cy="203135"/>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700" name="Shape 258"/>
            <p:cNvSpPr>
              <a:spLocks noChangeArrowheads="1"/>
            </p:cNvSpPr>
            <p:nvPr/>
          </p:nvSpPr>
          <p:spPr bwMode="auto">
            <a:xfrm>
              <a:off x="1177925" y="917575"/>
              <a:ext cx="142875" cy="141288"/>
            </a:xfrm>
            <a:prstGeom prst="ellipse">
              <a:avLst/>
            </a:prstGeom>
            <a:solidFill>
              <a:srgbClr val="FF955E"/>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sp>
          <p:nvSpPr>
            <p:cNvPr id="28701" name="Shape 259"/>
            <p:cNvSpPr>
              <a:spLocks/>
            </p:cNvSpPr>
            <p:nvPr/>
          </p:nvSpPr>
          <p:spPr bwMode="auto">
            <a:xfrm>
              <a:off x="207962" y="1006475"/>
              <a:ext cx="2097653" cy="32282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02" name="Shape 260"/>
            <p:cNvSpPr>
              <a:spLocks noChangeShapeType="1"/>
            </p:cNvSpPr>
            <p:nvPr/>
          </p:nvSpPr>
          <p:spPr bwMode="auto">
            <a:xfrm>
              <a:off x="207962" y="1006475"/>
              <a:ext cx="2092892" cy="0"/>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03" name="Shape 261"/>
            <p:cNvSpPr>
              <a:spLocks noChangeArrowheads="1"/>
            </p:cNvSpPr>
            <p:nvPr/>
          </p:nvSpPr>
          <p:spPr bwMode="auto">
            <a:xfrm>
              <a:off x="1182687" y="917575"/>
              <a:ext cx="141288" cy="141288"/>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sp>
          <p:nvSpPr>
            <p:cNvPr id="262" name="Shape 262"/>
            <p:cNvSpPr/>
            <p:nvPr/>
          </p:nvSpPr>
          <p:spPr>
            <a:xfrm>
              <a:off x="0" y="0"/>
              <a:ext cx="1009961" cy="796912"/>
            </a:xfrm>
            <a:prstGeom prst="line">
              <a:avLst/>
            </a:prstGeom>
            <a:noFill/>
            <a:ln w="762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grpSp>
      <p:grpSp>
        <p:nvGrpSpPr>
          <p:cNvPr id="28682" name="Group 269"/>
          <p:cNvGrpSpPr>
            <a:grpSpLocks/>
          </p:cNvGrpSpPr>
          <p:nvPr/>
        </p:nvGrpSpPr>
        <p:grpSpPr bwMode="auto">
          <a:xfrm>
            <a:off x="5156151" y="5589985"/>
            <a:ext cx="1945556" cy="792510"/>
            <a:chOff x="0" y="0"/>
            <a:chExt cx="1945326" cy="792803"/>
          </a:xfrm>
        </p:grpSpPr>
        <p:sp>
          <p:nvSpPr>
            <p:cNvPr id="264" name="Shape 264"/>
            <p:cNvSpPr/>
            <p:nvPr/>
          </p:nvSpPr>
          <p:spPr>
            <a:xfrm flipV="1">
              <a:off x="909605" y="3350"/>
              <a:ext cx="503351" cy="477915"/>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688" name="Shape 265"/>
            <p:cNvSpPr>
              <a:spLocks/>
            </p:cNvSpPr>
            <p:nvPr/>
          </p:nvSpPr>
          <p:spPr bwMode="auto">
            <a:xfrm>
              <a:off x="0" y="493712"/>
              <a:ext cx="1945327" cy="29909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689" name="Shape 266"/>
            <p:cNvSpPr>
              <a:spLocks noChangeShapeType="1"/>
            </p:cNvSpPr>
            <p:nvPr/>
          </p:nvSpPr>
          <p:spPr bwMode="auto">
            <a:xfrm>
              <a:off x="0" y="493712"/>
              <a:ext cx="1942152" cy="1"/>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67" name="Shape 267"/>
            <p:cNvSpPr/>
            <p:nvPr/>
          </p:nvSpPr>
          <p:spPr>
            <a:xfrm>
              <a:off x="254466" y="0"/>
              <a:ext cx="526789" cy="398635"/>
            </a:xfrm>
            <a:prstGeom prst="line">
              <a:avLst/>
            </a:prstGeom>
            <a:noFill/>
            <a:ln w="762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691" name="Shape 268"/>
            <p:cNvSpPr>
              <a:spLocks noChangeArrowheads="1"/>
            </p:cNvSpPr>
            <p:nvPr/>
          </p:nvSpPr>
          <p:spPr bwMode="auto">
            <a:xfrm>
              <a:off x="850900" y="422275"/>
              <a:ext cx="130175" cy="130175"/>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grpSp>
      <p:grpSp>
        <p:nvGrpSpPr>
          <p:cNvPr id="273" name="Group 273"/>
          <p:cNvGrpSpPr>
            <a:grpSpLocks/>
          </p:cNvGrpSpPr>
          <p:nvPr/>
        </p:nvGrpSpPr>
        <p:grpSpPr bwMode="auto">
          <a:xfrm>
            <a:off x="2106663" y="331516"/>
            <a:ext cx="8103691" cy="1902023"/>
            <a:chOff x="0" y="0"/>
            <a:chExt cx="8104187" cy="1901825"/>
          </a:xfrm>
        </p:grpSpPr>
        <p:pic>
          <p:nvPicPr>
            <p:cNvPr id="28684" name="image.png"/>
            <p:cNvPicPr>
              <a:picLocks/>
            </p:cNvPicPr>
            <p:nvPr/>
          </p:nvPicPr>
          <p:blipFill>
            <a:blip r:embed="rId4">
              <a:extLst>
                <a:ext uri="{28A0092B-C50C-407E-A947-70E740481C1C}">
                  <a14:useLocalDpi xmlns:a14="http://schemas.microsoft.com/office/drawing/2010/main" val="0"/>
                </a:ext>
              </a:extLst>
            </a:blip>
            <a:srcRect l="51617" t="52737" b="5859"/>
            <a:stretch>
              <a:fillRect/>
            </a:stretch>
          </p:blipFill>
          <p:spPr bwMode="auto">
            <a:xfrm>
              <a:off x="2686050" y="0"/>
              <a:ext cx="2749550"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685" name="image.png"/>
            <p:cNvPicPr>
              <a:picLocks/>
            </p:cNvPicPr>
            <p:nvPr/>
          </p:nvPicPr>
          <p:blipFill>
            <a:blip r:embed="rId4">
              <a:extLst>
                <a:ext uri="{28A0092B-C50C-407E-A947-70E740481C1C}">
                  <a14:useLocalDpi xmlns:a14="http://schemas.microsoft.com/office/drawing/2010/main" val="0"/>
                </a:ext>
              </a:extLst>
            </a:blip>
            <a:srcRect r="51617" b="55667"/>
            <a:stretch>
              <a:fillRect/>
            </a:stretch>
          </p:blipFill>
          <p:spPr bwMode="auto">
            <a:xfrm>
              <a:off x="0" y="0"/>
              <a:ext cx="260032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686" name="image.png"/>
            <p:cNvPicPr>
              <a:picLocks/>
            </p:cNvPicPr>
            <p:nvPr/>
          </p:nvPicPr>
          <p:blipFill>
            <a:blip r:embed="rId4">
              <a:extLst>
                <a:ext uri="{28A0092B-C50C-407E-A947-70E740481C1C}">
                  <a14:useLocalDpi xmlns:a14="http://schemas.microsoft.com/office/drawing/2010/main" val="0"/>
                </a:ext>
              </a:extLst>
            </a:blip>
            <a:srcRect l="51617" b="55667"/>
            <a:stretch>
              <a:fillRect/>
            </a:stretch>
          </p:blipFill>
          <p:spPr bwMode="auto">
            <a:xfrm>
              <a:off x="5553075" y="0"/>
              <a:ext cx="255111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Tree>
    <p:extLst>
      <p:ext uri="{BB962C8B-B14F-4D97-AF65-F5344CB8AC3E}">
        <p14:creationId xmlns:p14="http://schemas.microsoft.com/office/powerpoint/2010/main" val="3606211670"/>
      </p:ext>
    </p:extLst>
  </p:cSld>
  <p:clrMapOvr>
    <a:masterClrMapping/>
  </p:clrMapOvr>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5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08" name="Shape 308"/>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buClr>
                <a:srgbClr val="FFFC79"/>
              </a:buClr>
            </a:pPr>
            <a:r>
              <a:rPr lang="en-US" altLang="en-US" sz="1195">
                <a:solidFill>
                  <a:srgbClr val="53D5FD"/>
                </a:solidFill>
                <a:latin typeface="Times New Roman" panose="02020603050405020304" pitchFamily="18" charset="0"/>
                <a:cs typeface="Times New Roman" panose="02020603050405020304" pitchFamily="18" charset="0"/>
                <a:sym typeface="Times New Roman" panose="02020603050405020304" pitchFamily="18" charset="0"/>
              </a:rPr>
              <a:t>© Kavita Bala, Computer Science, Cornell University</a:t>
            </a:r>
          </a:p>
        </p:txBody>
      </p:sp>
      <p:sp>
        <p:nvSpPr>
          <p:cNvPr id="309" name="Shape 309"/>
          <p:cNvSpPr>
            <a:spLocks noGrp="1"/>
          </p:cNvSpPr>
          <p:nvPr>
            <p:ph type="title"/>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p>
            <a:pPr>
              <a:defRPr/>
            </a:pPr>
            <a:r>
              <a:rPr dirty="0">
                <a:solidFill>
                  <a:schemeClr val="bg1"/>
                </a:solidFill>
                <a:ea typeface="+mj-ea"/>
                <a:sym typeface="Calibri" charset="0"/>
              </a:rPr>
              <a:t>Ideal Diffuse Reflection</a:t>
            </a:r>
          </a:p>
        </p:txBody>
      </p:sp>
      <p:sp>
        <p:nvSpPr>
          <p:cNvPr id="310" name="Shape 310"/>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p>
            <a:pPr marL="825003" indent="-326554">
              <a:buFont typeface="Arial" charset="0"/>
              <a:buChar char="•"/>
              <a:defRPr/>
            </a:pPr>
            <a:r>
              <a:rPr dirty="0">
                <a:solidFill>
                  <a:schemeClr val="bg1"/>
                </a:solidFill>
                <a:ea typeface="+mn-ea"/>
                <a:sym typeface="Calibri" charset="0"/>
              </a:rPr>
              <a:t>Characteristic of multiple scattering materials</a:t>
            </a:r>
          </a:p>
          <a:p>
            <a:pPr marL="825003" indent="-326554">
              <a:buFont typeface="Arial" charset="0"/>
              <a:buChar char="•"/>
              <a:defRPr/>
            </a:pPr>
            <a:r>
              <a:rPr dirty="0">
                <a:solidFill>
                  <a:schemeClr val="bg1"/>
                </a:solidFill>
                <a:ea typeface="+mn-ea"/>
                <a:sym typeface="Calibri" charset="0"/>
              </a:rPr>
              <a:t>An idealization but reasonable for matte surfaces</a:t>
            </a:r>
          </a:p>
          <a:p>
            <a:pPr marL="498449" indent="0">
              <a:buNone/>
              <a:defRPr/>
            </a:pPr>
            <a:endParaRPr dirty="0">
              <a:solidFill>
                <a:schemeClr val="bg1"/>
              </a:solidFill>
              <a:ea typeface="+mn-ea"/>
              <a:sym typeface="Calibri" charset="0"/>
            </a:endParaRPr>
          </a:p>
        </p:txBody>
      </p:sp>
      <p:pic>
        <p:nvPicPr>
          <p:cNvPr id="30725" name="threespheres.png"/>
          <p:cNvPicPr>
            <a:picLocks/>
          </p:cNvPicPr>
          <p:nvPr/>
        </p:nvPicPr>
        <p:blipFill>
          <a:blip r:embed="rId2">
            <a:extLst>
              <a:ext uri="{28A0092B-C50C-407E-A947-70E740481C1C}">
                <a14:useLocalDpi xmlns:a14="http://schemas.microsoft.com/office/drawing/2010/main" val="0"/>
              </a:ext>
            </a:extLst>
          </a:blip>
          <a:srcRect l="4498" t="14999" r="61501" b="17999"/>
          <a:stretch>
            <a:fillRect/>
          </a:stretch>
        </p:blipFill>
        <p:spPr bwMode="auto">
          <a:xfrm>
            <a:off x="5246564" y="4454799"/>
            <a:ext cx="1726778" cy="170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12" name="Shape 312"/>
          <p:cNvSpPr/>
          <p:nvPr/>
        </p:nvSpPr>
        <p:spPr>
          <a:xfrm flipH="1">
            <a:off x="6106048" y="4564187"/>
            <a:ext cx="3944689" cy="670842"/>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313" name="Shape 313"/>
          <p:cNvSpPr/>
          <p:nvPr/>
        </p:nvSpPr>
        <p:spPr>
          <a:xfrm flipH="1" flipV="1">
            <a:off x="6106048" y="5364511"/>
            <a:ext cx="3944689" cy="1180951"/>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30728" name="Shape 314"/>
          <p:cNvSpPr>
            <a:spLocks noChangeArrowheads="1"/>
          </p:cNvSpPr>
          <p:nvPr/>
        </p:nvSpPr>
        <p:spPr bwMode="auto">
          <a:xfrm>
            <a:off x="5973218" y="5235030"/>
            <a:ext cx="132829" cy="129480"/>
          </a:xfrm>
          <a:prstGeom prst="rect">
            <a:avLst/>
          </a:prstGeom>
          <a:noFill/>
          <a:ln w="6350">
            <a:solidFill>
              <a:srgbClr val="FFFFFF"/>
            </a:solidFill>
            <a:miter lim="400000"/>
            <a:headEnd/>
            <a:tailEnd/>
          </a:ln>
          <a:extLst>
            <a:ext uri="{909E8E84-426E-40DD-AFC4-6F175D3DCCD1}">
              <a14:hiddenFill xmlns:a14="http://schemas.microsoft.com/office/drawing/2010/main">
                <a:solidFill>
                  <a:srgbClr val="FFFFFF"/>
                </a:solidFill>
              </a14:hiddenFill>
            </a:ext>
          </a:extLst>
        </p:spPr>
        <p:txBody>
          <a:bodyPr lIns="50799" tIns="50799" rIns="50799" bIns="5079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pic>
        <p:nvPicPr>
          <p:cNvPr id="30729" name="image.png"/>
          <p:cNvPicPr>
            <a:picLocks/>
          </p:cNvPicPr>
          <p:nvPr/>
        </p:nvPicPr>
        <p:blipFill>
          <a:blip r:embed="rId3">
            <a:extLst>
              <a:ext uri="{28A0092B-C50C-407E-A947-70E740481C1C}">
                <a14:useLocalDpi xmlns:a14="http://schemas.microsoft.com/office/drawing/2010/main" val="0"/>
              </a:ext>
            </a:extLst>
          </a:blip>
          <a:srcRect r="51617" b="55667"/>
          <a:stretch>
            <a:fillRect/>
          </a:stretch>
        </p:blipFill>
        <p:spPr bwMode="auto">
          <a:xfrm>
            <a:off x="7367366" y="4554141"/>
            <a:ext cx="2706811" cy="198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16" name="Shape 316"/>
          <p:cNvSpPr/>
          <p:nvPr/>
        </p:nvSpPr>
        <p:spPr>
          <a:xfrm flipV="1">
            <a:off x="5973217" y="4556375"/>
            <a:ext cx="1396380" cy="663029"/>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317" name="Shape 317"/>
          <p:cNvSpPr/>
          <p:nvPr/>
        </p:nvSpPr>
        <p:spPr>
          <a:xfrm>
            <a:off x="5973217" y="5364511"/>
            <a:ext cx="1388566" cy="1166441"/>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Tree>
    <p:extLst>
      <p:ext uri="{BB962C8B-B14F-4D97-AF65-F5344CB8AC3E}">
        <p14:creationId xmlns:p14="http://schemas.microsoft.com/office/powerpoint/2010/main" val="2853529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1980532" y="274588"/>
            <a:ext cx="8229823" cy="1143000"/>
          </a:xfrm>
        </p:spPr>
        <p:txBody>
          <a:bodyPr/>
          <a:lstStyle/>
          <a:p>
            <a:pPr eaLnBrk="1">
              <a:defRPr/>
            </a:pPr>
            <a:r>
              <a:rPr lang="en-US">
                <a:ea typeface="+mj-ea"/>
                <a:sym typeface="Calibri" charset="0"/>
              </a:rPr>
              <a:t>Lambertian Reflectance</a:t>
            </a:r>
            <a:endParaRPr lang="en-US" sz="1266">
              <a:ea typeface="+mj-ea"/>
              <a:sym typeface="Calibri" charset="0"/>
            </a:endParaRPr>
          </a:p>
        </p:txBody>
      </p:sp>
      <p:sp>
        <p:nvSpPr>
          <p:cNvPr id="13314" name="Rectangle 2"/>
          <p:cNvSpPr>
            <a:spLocks/>
          </p:cNvSpPr>
          <p:nvPr/>
        </p:nvSpPr>
        <p:spPr bwMode="auto">
          <a:xfrm>
            <a:off x="2022948" y="4065241"/>
            <a:ext cx="7922865" cy="15578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marL="296902" indent="-296902" defTabSz="410751" fontAlgn="base" hangingPunct="0">
              <a:spcBef>
                <a:spcPct val="0"/>
              </a:spcBef>
              <a:spcAft>
                <a:spcPct val="0"/>
              </a:spcAft>
              <a:buSzPct val="100000"/>
              <a:buFontTx/>
              <a:buAutoNum type="arabicPeriod"/>
              <a:defRPr/>
            </a:pPr>
            <a:r>
              <a:rPr lang="en-US" sz="2531">
                <a:solidFill>
                  <a:srgbClr val="000000"/>
                </a:solidFill>
                <a:latin typeface="Calibri" charset="0"/>
                <a:ea typeface="ＭＳ Ｐゴシック" charset="0"/>
                <a:cs typeface="Calibri"/>
                <a:sym typeface="Calibri" charset="0"/>
              </a:rPr>
              <a:t>Reflected energy is proportional to cosine of angle between L and N </a:t>
            </a:r>
            <a:r>
              <a:rPr lang="en-US" sz="2531" b="1">
                <a:solidFill>
                  <a:srgbClr val="000000"/>
                </a:solidFill>
                <a:latin typeface="Calibri" charset="0"/>
                <a:ea typeface="ＭＳ Ｐゴシック" charset="0"/>
                <a:cs typeface="Calibri"/>
                <a:sym typeface="Calibri" charset="0"/>
              </a:rPr>
              <a:t>(incoming)</a:t>
            </a:r>
            <a:endParaRPr lang="en-US" sz="2531">
              <a:solidFill>
                <a:srgbClr val="000000"/>
              </a:solidFill>
              <a:latin typeface="Calibri" charset="0"/>
              <a:ea typeface="ＭＳ Ｐゴシック" charset="0"/>
              <a:cs typeface="Calibri"/>
              <a:sym typeface="Calibri" charset="0"/>
            </a:endParaRPr>
          </a:p>
          <a:p>
            <a:pPr marL="296902" indent="-296902" defTabSz="410751" fontAlgn="base" hangingPunct="0">
              <a:spcBef>
                <a:spcPct val="0"/>
              </a:spcBef>
              <a:spcAft>
                <a:spcPct val="0"/>
              </a:spcAft>
              <a:defRPr/>
            </a:pPr>
            <a:endParaRPr lang="en-US" sz="2531">
              <a:solidFill>
                <a:srgbClr val="000000"/>
              </a:solidFill>
              <a:latin typeface="Calibri" charset="0"/>
              <a:ea typeface="ＭＳ Ｐゴシック" charset="0"/>
              <a:cs typeface="Calibri"/>
              <a:sym typeface="Calibri" charset="0"/>
            </a:endParaRPr>
          </a:p>
          <a:p>
            <a:pPr marL="296902" indent="-296902" defTabSz="410751" fontAlgn="base" hangingPunct="0">
              <a:spcBef>
                <a:spcPct val="0"/>
              </a:spcBef>
              <a:spcAft>
                <a:spcPct val="0"/>
              </a:spcAft>
              <a:buSzPct val="100000"/>
              <a:buFontTx/>
              <a:buAutoNum type="arabicPeriod" startAt="2"/>
              <a:defRPr/>
            </a:pPr>
            <a:r>
              <a:rPr lang="en-US" sz="2531">
                <a:solidFill>
                  <a:srgbClr val="000000"/>
                </a:solidFill>
                <a:latin typeface="Calibri" charset="0"/>
                <a:ea typeface="ＭＳ Ｐゴシック" charset="0"/>
                <a:cs typeface="Calibri"/>
                <a:sym typeface="Calibri" charset="0"/>
              </a:rPr>
              <a:t>Measured intensity is viewpoint-independent </a:t>
            </a:r>
            <a:r>
              <a:rPr lang="en-US" sz="2531" b="1">
                <a:solidFill>
                  <a:srgbClr val="000000"/>
                </a:solidFill>
                <a:latin typeface="Calibri" charset="0"/>
                <a:ea typeface="ＭＳ Ｐゴシック" charset="0"/>
                <a:cs typeface="Calibri"/>
                <a:sym typeface="Calibri" charset="0"/>
              </a:rPr>
              <a:t>(outgoing)</a:t>
            </a:r>
            <a:endParaRPr lang="en-US" sz="1266">
              <a:solidFill>
                <a:srgbClr val="000000"/>
              </a:solidFill>
              <a:latin typeface="Helvetica Light" charset="0"/>
              <a:ea typeface="ＭＳ Ｐゴシック" charset="0"/>
              <a:cs typeface="Helvetica Light" charset="0"/>
              <a:sym typeface="Helvetica Light" charset="0"/>
            </a:endParaRPr>
          </a:p>
        </p:txBody>
      </p:sp>
      <p:pic>
        <p:nvPicPr>
          <p:cNvPr id="13315" name="Picture 3"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9385" y="1417589"/>
            <a:ext cx="2928938" cy="21408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3316" name="Picture 4" descr="Diffuse_reflec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5191" y="1545953"/>
            <a:ext cx="2330648" cy="18841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317" name="AutoShape 5"/>
          <p:cNvSpPr>
            <a:spLocks/>
          </p:cNvSpPr>
          <p:nvPr/>
        </p:nvSpPr>
        <p:spPr bwMode="auto">
          <a:xfrm>
            <a:off x="3475138" y="2832944"/>
            <a:ext cx="663029" cy="664146"/>
          </a:xfrm>
          <a:custGeom>
            <a:avLst/>
            <a:gdLst>
              <a:gd name="T0" fmla="*/ 471464 w 19679"/>
              <a:gd name="T1" fmla="*/ 518384 h 19679"/>
              <a:gd name="T2" fmla="*/ 471464 w 19679"/>
              <a:gd name="T3" fmla="*/ 518384 h 19679"/>
              <a:gd name="T4" fmla="*/ 471464 w 19679"/>
              <a:gd name="T5" fmla="*/ 518384 h 19679"/>
              <a:gd name="T6" fmla="*/ 471464 w 19679"/>
              <a:gd name="T7" fmla="*/ 51838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Tree>
    <p:extLst>
      <p:ext uri="{BB962C8B-B14F-4D97-AF65-F5344CB8AC3E}">
        <p14:creationId xmlns:p14="http://schemas.microsoft.com/office/powerpoint/2010/main" val="2134676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1980532" y="274588"/>
            <a:ext cx="8229823" cy="1143000"/>
          </a:xfrm>
        </p:spPr>
        <p:txBody>
          <a:bodyPr/>
          <a:lstStyle/>
          <a:p>
            <a:pPr defTabSz="610546" eaLnBrk="1">
              <a:defRPr/>
            </a:pPr>
            <a:r>
              <a:rPr lang="en-US" sz="4078">
                <a:ea typeface="+mj-ea"/>
                <a:sym typeface="Calibri" charset="0"/>
              </a:rPr>
              <a:t>Lambertian Reflectance: Incoming</a:t>
            </a:r>
            <a:endParaRPr lang="en-US" sz="1266">
              <a:ea typeface="+mj-ea"/>
              <a:sym typeface="Calibri" charset="0"/>
            </a:endParaRPr>
          </a:p>
        </p:txBody>
      </p:sp>
      <p:grpSp>
        <p:nvGrpSpPr>
          <p:cNvPr id="34820" name="Group 3"/>
          <p:cNvGrpSpPr>
            <a:grpSpLocks/>
          </p:cNvGrpSpPr>
          <p:nvPr/>
        </p:nvGrpSpPr>
        <p:grpSpPr bwMode="auto">
          <a:xfrm>
            <a:off x="7202165" y="2386460"/>
            <a:ext cx="1" cy="3549551"/>
            <a:chOff x="-1" y="-1"/>
            <a:chExt cx="2" cy="5048867"/>
          </a:xfrm>
        </p:grpSpPr>
        <p:sp>
          <p:nvSpPr>
            <p:cNvPr id="2" name="Line 4"/>
            <p:cNvSpPr>
              <a:spLocks noChangeShapeType="1"/>
            </p:cNvSpPr>
            <p:nvPr/>
          </p:nvSpPr>
          <p:spPr bwMode="auto">
            <a:xfrm flipV="1">
              <a:off x="1" y="3361148"/>
              <a:ext cx="0" cy="1687718"/>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1" name="Line 5"/>
            <p:cNvSpPr>
              <a:spLocks noChangeShapeType="1"/>
            </p:cNvSpPr>
            <p:nvPr/>
          </p:nvSpPr>
          <p:spPr bwMode="auto">
            <a:xfrm flipV="1">
              <a:off x="1" y="1679779"/>
              <a:ext cx="0" cy="1689306"/>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2" name="Line 6"/>
            <p:cNvSpPr>
              <a:spLocks noChangeShapeType="1"/>
            </p:cNvSpPr>
            <p:nvPr/>
          </p:nvSpPr>
          <p:spPr bwMode="auto">
            <a:xfrm flipV="1">
              <a:off x="1" y="-1"/>
              <a:ext cx="0" cy="1687719"/>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grpSp>
        <p:nvGrpSpPr>
          <p:cNvPr id="7" name="Group 6">
            <a:extLst>
              <a:ext uri="{FF2B5EF4-FFF2-40B4-BE49-F238E27FC236}">
                <a16:creationId xmlns:a16="http://schemas.microsoft.com/office/drawing/2014/main" id="{63ED6BA4-0935-C54B-822D-678003EFC3E1}"/>
              </a:ext>
            </a:extLst>
          </p:cNvPr>
          <p:cNvGrpSpPr/>
          <p:nvPr/>
        </p:nvGrpSpPr>
        <p:grpSpPr>
          <a:xfrm>
            <a:off x="4276577" y="3221386"/>
            <a:ext cx="2890986" cy="1889746"/>
            <a:chOff x="4276577" y="3221386"/>
            <a:chExt cx="2890986" cy="1889746"/>
          </a:xfrm>
        </p:grpSpPr>
        <p:sp>
          <p:nvSpPr>
            <p:cNvPr id="14343" name="Line 7"/>
            <p:cNvSpPr>
              <a:spLocks noChangeShapeType="1"/>
            </p:cNvSpPr>
            <p:nvPr/>
          </p:nvSpPr>
          <p:spPr bwMode="auto">
            <a:xfrm>
              <a:off x="4276577" y="4060776"/>
              <a:ext cx="2890986"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4" name="Line 8"/>
            <p:cNvSpPr>
              <a:spLocks noChangeShapeType="1"/>
            </p:cNvSpPr>
            <p:nvPr/>
          </p:nvSpPr>
          <p:spPr bwMode="auto">
            <a:xfrm>
              <a:off x="4276577" y="4270625"/>
              <a:ext cx="2890986"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5" name="Line 9"/>
            <p:cNvSpPr>
              <a:spLocks noChangeShapeType="1"/>
            </p:cNvSpPr>
            <p:nvPr/>
          </p:nvSpPr>
          <p:spPr bwMode="auto">
            <a:xfrm>
              <a:off x="4276577" y="3641081"/>
              <a:ext cx="2890986"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6" name="Line 10"/>
            <p:cNvSpPr>
              <a:spLocks noChangeShapeType="1"/>
            </p:cNvSpPr>
            <p:nvPr/>
          </p:nvSpPr>
          <p:spPr bwMode="auto">
            <a:xfrm>
              <a:off x="4276577" y="3850929"/>
              <a:ext cx="2890986"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7" name="Line 11"/>
            <p:cNvSpPr>
              <a:spLocks noChangeShapeType="1"/>
            </p:cNvSpPr>
            <p:nvPr/>
          </p:nvSpPr>
          <p:spPr bwMode="auto">
            <a:xfrm>
              <a:off x="4276577" y="4901284"/>
              <a:ext cx="2890986"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8" name="Line 12"/>
            <p:cNvSpPr>
              <a:spLocks noChangeShapeType="1"/>
            </p:cNvSpPr>
            <p:nvPr/>
          </p:nvSpPr>
          <p:spPr bwMode="auto">
            <a:xfrm>
              <a:off x="4276577" y="5111132"/>
              <a:ext cx="2890986"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9" name="Line 13"/>
            <p:cNvSpPr>
              <a:spLocks noChangeShapeType="1"/>
            </p:cNvSpPr>
            <p:nvPr/>
          </p:nvSpPr>
          <p:spPr bwMode="auto">
            <a:xfrm>
              <a:off x="4276577" y="4481588"/>
              <a:ext cx="2890986"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50" name="Line 14"/>
            <p:cNvSpPr>
              <a:spLocks noChangeShapeType="1"/>
            </p:cNvSpPr>
            <p:nvPr/>
          </p:nvSpPr>
          <p:spPr bwMode="auto">
            <a:xfrm>
              <a:off x="4276577" y="4691436"/>
              <a:ext cx="2890986"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51" name="Line 15"/>
            <p:cNvSpPr>
              <a:spLocks noChangeShapeType="1"/>
            </p:cNvSpPr>
            <p:nvPr/>
          </p:nvSpPr>
          <p:spPr bwMode="auto">
            <a:xfrm>
              <a:off x="4276577" y="3221386"/>
              <a:ext cx="2890986"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52" name="Line 16"/>
            <p:cNvSpPr>
              <a:spLocks noChangeShapeType="1"/>
            </p:cNvSpPr>
            <p:nvPr/>
          </p:nvSpPr>
          <p:spPr bwMode="auto">
            <a:xfrm>
              <a:off x="4276577" y="3431234"/>
              <a:ext cx="2890986"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14353" name="Rectangle 17"/>
          <p:cNvSpPr>
            <a:spLocks/>
          </p:cNvSpPr>
          <p:nvPr/>
        </p:nvSpPr>
        <p:spPr bwMode="auto">
          <a:xfrm>
            <a:off x="2034110" y="1297898"/>
            <a:ext cx="8122667" cy="851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marL="446469" indent="-446469" defTabSz="410751" fontAlgn="base" hangingPunct="0">
              <a:spcBef>
                <a:spcPct val="0"/>
              </a:spcBef>
              <a:spcAft>
                <a:spcPct val="0"/>
              </a:spcAft>
              <a:buSzPct val="100000"/>
              <a:buFontTx/>
              <a:buAutoNum type="arabicPeriod"/>
              <a:defRPr/>
            </a:pPr>
            <a:r>
              <a:rPr lang="en-US" sz="2531">
                <a:solidFill>
                  <a:srgbClr val="000000"/>
                </a:solidFill>
                <a:latin typeface="Calibri" charset="0"/>
                <a:ea typeface="ＭＳ Ｐゴシック" charset="0"/>
                <a:cs typeface="Calibri"/>
                <a:sym typeface="Calibri" charset="0"/>
              </a:rPr>
              <a:t>Reflected energy is proportional to cosine of angle between L and N</a:t>
            </a:r>
            <a:endParaRPr lang="en-US" sz="1266">
              <a:solidFill>
                <a:srgbClr val="000000"/>
              </a:solidFill>
              <a:latin typeface="Calibri" charset="0"/>
              <a:ea typeface="ＭＳ Ｐゴシック" charset="0"/>
              <a:cs typeface="Calibri"/>
              <a:sym typeface="Calibri" charset="0"/>
            </a:endParaRPr>
          </a:p>
        </p:txBody>
      </p:sp>
    </p:spTree>
    <p:extLst>
      <p:ext uri="{BB962C8B-B14F-4D97-AF65-F5344CB8AC3E}">
        <p14:creationId xmlns:p14="http://schemas.microsoft.com/office/powerpoint/2010/main" val="282137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1"/>
          <p:cNvGrpSpPr>
            <a:grpSpLocks/>
          </p:cNvGrpSpPr>
          <p:nvPr/>
        </p:nvGrpSpPr>
        <p:grpSpPr bwMode="auto">
          <a:xfrm>
            <a:off x="4274345" y="2801689"/>
            <a:ext cx="4066357" cy="2719090"/>
            <a:chOff x="-1" y="522669"/>
            <a:chExt cx="5782704" cy="3867657"/>
          </a:xfrm>
        </p:grpSpPr>
        <p:grpSp>
          <p:nvGrpSpPr>
            <p:cNvPr id="35844" name="Group 2"/>
            <p:cNvGrpSpPr>
              <a:grpSpLocks/>
            </p:cNvGrpSpPr>
            <p:nvPr/>
          </p:nvGrpSpPr>
          <p:grpSpPr bwMode="auto">
            <a:xfrm rot="2400000">
              <a:off x="4160028" y="-67936"/>
              <a:ext cx="1" cy="5048867"/>
              <a:chOff x="-1" y="-1"/>
              <a:chExt cx="2" cy="5048867"/>
            </a:xfrm>
          </p:grpSpPr>
          <p:sp>
            <p:nvSpPr>
              <p:cNvPr id="15363" name="Line 3"/>
              <p:cNvSpPr>
                <a:spLocks noChangeShapeType="1"/>
              </p:cNvSpPr>
              <p:nvPr/>
            </p:nvSpPr>
            <p:spPr bwMode="auto">
              <a:xfrm flipV="1">
                <a:off x="-1590" y="3361081"/>
                <a:ext cx="0" cy="1687733"/>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 name="Line 4"/>
              <p:cNvSpPr>
                <a:spLocks noChangeShapeType="1"/>
              </p:cNvSpPr>
              <p:nvPr/>
            </p:nvSpPr>
            <p:spPr bwMode="auto">
              <a:xfrm flipV="1">
                <a:off x="623" y="1679511"/>
                <a:ext cx="0" cy="1689322"/>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5365" name="Line 5"/>
              <p:cNvSpPr>
                <a:spLocks noChangeShapeType="1"/>
              </p:cNvSpPr>
              <p:nvPr/>
            </p:nvSpPr>
            <p:spPr bwMode="auto">
              <a:xfrm flipV="1">
                <a:off x="-1637" y="-666"/>
                <a:ext cx="0" cy="1687733"/>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15366" name="Line 6"/>
            <p:cNvSpPr>
              <a:spLocks noChangeShapeType="1"/>
            </p:cNvSpPr>
            <p:nvPr/>
          </p:nvSpPr>
          <p:spPr bwMode="auto">
            <a:xfrm>
              <a:off x="-1" y="2313604"/>
              <a:ext cx="4230279"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5367" name="Line 7"/>
            <p:cNvSpPr>
              <a:spLocks noChangeShapeType="1"/>
            </p:cNvSpPr>
            <p:nvPr/>
          </p:nvSpPr>
          <p:spPr bwMode="auto">
            <a:xfrm>
              <a:off x="-1" y="2612093"/>
              <a:ext cx="3979478"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5368" name="Line 8"/>
            <p:cNvSpPr>
              <a:spLocks noChangeShapeType="1"/>
            </p:cNvSpPr>
            <p:nvPr/>
          </p:nvSpPr>
          <p:spPr bwMode="auto">
            <a:xfrm>
              <a:off x="-1" y="1716626"/>
              <a:ext cx="473981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5369" name="Line 9"/>
            <p:cNvSpPr>
              <a:spLocks noChangeShapeType="1"/>
            </p:cNvSpPr>
            <p:nvPr/>
          </p:nvSpPr>
          <p:spPr bwMode="auto">
            <a:xfrm>
              <a:off x="-1" y="2015115"/>
              <a:ext cx="4485841"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5370" name="Line 10"/>
            <p:cNvSpPr>
              <a:spLocks noChangeShapeType="1"/>
            </p:cNvSpPr>
            <p:nvPr/>
          </p:nvSpPr>
          <p:spPr bwMode="auto">
            <a:xfrm>
              <a:off x="-1" y="3509148"/>
              <a:ext cx="324136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5371" name="Line 11"/>
            <p:cNvSpPr>
              <a:spLocks noChangeShapeType="1"/>
            </p:cNvSpPr>
            <p:nvPr/>
          </p:nvSpPr>
          <p:spPr bwMode="auto">
            <a:xfrm>
              <a:off x="-1" y="3807638"/>
              <a:ext cx="298103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5372" name="Line 12"/>
            <p:cNvSpPr>
              <a:spLocks noChangeShapeType="1"/>
            </p:cNvSpPr>
            <p:nvPr/>
          </p:nvSpPr>
          <p:spPr bwMode="auto">
            <a:xfrm>
              <a:off x="-1" y="2912170"/>
              <a:ext cx="3742963"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5373" name="Line 13"/>
            <p:cNvSpPr>
              <a:spLocks noChangeShapeType="1"/>
            </p:cNvSpPr>
            <p:nvPr/>
          </p:nvSpPr>
          <p:spPr bwMode="auto">
            <a:xfrm>
              <a:off x="-1" y="3210659"/>
              <a:ext cx="34715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5374" name="Line 14"/>
            <p:cNvSpPr>
              <a:spLocks noChangeShapeType="1"/>
            </p:cNvSpPr>
            <p:nvPr/>
          </p:nvSpPr>
          <p:spPr bwMode="auto">
            <a:xfrm>
              <a:off x="-1" y="1119647"/>
              <a:ext cx="5212846"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5375" name="Line 15"/>
            <p:cNvSpPr>
              <a:spLocks noChangeShapeType="1"/>
            </p:cNvSpPr>
            <p:nvPr/>
          </p:nvSpPr>
          <p:spPr bwMode="auto">
            <a:xfrm>
              <a:off x="-1" y="1418136"/>
              <a:ext cx="4989031"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15376" name="Rectangle 16"/>
          <p:cNvSpPr>
            <a:spLocks noGrp="1" noChangeArrowheads="1"/>
          </p:cNvSpPr>
          <p:nvPr>
            <p:ph type="title"/>
          </p:nvPr>
        </p:nvSpPr>
        <p:spPr>
          <a:xfrm>
            <a:off x="1980532" y="274588"/>
            <a:ext cx="8229823" cy="1143000"/>
          </a:xfrm>
        </p:spPr>
        <p:txBody>
          <a:bodyPr/>
          <a:lstStyle/>
          <a:p>
            <a:pPr defTabSz="610546" eaLnBrk="1">
              <a:defRPr/>
            </a:pPr>
            <a:r>
              <a:rPr lang="en-US" sz="4078">
                <a:ea typeface="+mj-ea"/>
                <a:sym typeface="Calibri" charset="0"/>
              </a:rPr>
              <a:t>Lambertian Reflectance: Incoming</a:t>
            </a:r>
            <a:endParaRPr lang="en-US" sz="1266">
              <a:ea typeface="+mj-ea"/>
              <a:sym typeface="Calibri" charset="0"/>
            </a:endParaRPr>
          </a:p>
        </p:txBody>
      </p:sp>
      <p:sp>
        <p:nvSpPr>
          <p:cNvPr id="15377" name="Rectangle 17"/>
          <p:cNvSpPr>
            <a:spLocks/>
          </p:cNvSpPr>
          <p:nvPr/>
        </p:nvSpPr>
        <p:spPr bwMode="auto">
          <a:xfrm>
            <a:off x="2034110" y="1297898"/>
            <a:ext cx="8122667" cy="851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marL="446469" indent="-446469" defTabSz="410751" fontAlgn="base" hangingPunct="0">
              <a:spcBef>
                <a:spcPct val="0"/>
              </a:spcBef>
              <a:spcAft>
                <a:spcPct val="0"/>
              </a:spcAft>
              <a:buSzPct val="100000"/>
              <a:buFontTx/>
              <a:buAutoNum type="arabicPeriod"/>
              <a:defRPr/>
            </a:pPr>
            <a:r>
              <a:rPr lang="en-US" sz="2531">
                <a:solidFill>
                  <a:srgbClr val="000000"/>
                </a:solidFill>
                <a:latin typeface="Calibri" charset="0"/>
                <a:ea typeface="ＭＳ Ｐゴシック" charset="0"/>
                <a:cs typeface="Calibri"/>
                <a:sym typeface="Calibri" charset="0"/>
              </a:rPr>
              <a:t>Reflected energy is proportional to cosine of angle between L and N</a:t>
            </a:r>
            <a:endParaRPr lang="en-US" sz="1266">
              <a:solidFill>
                <a:srgbClr val="000000"/>
              </a:solidFill>
              <a:latin typeface="Calibri" charset="0"/>
              <a:ea typeface="ＭＳ Ｐゴシック" charset="0"/>
              <a:cs typeface="Calibri"/>
              <a:sym typeface="Calibri" charset="0"/>
            </a:endParaRPr>
          </a:p>
        </p:txBody>
      </p:sp>
    </p:spTree>
    <p:extLst>
      <p:ext uri="{BB962C8B-B14F-4D97-AF65-F5344CB8AC3E}">
        <p14:creationId xmlns:p14="http://schemas.microsoft.com/office/powerpoint/2010/main" val="101752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20670" y="1741710"/>
            <a:ext cx="8679600" cy="1469571"/>
          </a:xfrm>
        </p:spPr>
        <p:txBody>
          <a:bodyPr>
            <a:normAutofit/>
          </a:bodyPr>
          <a:lstStyle/>
          <a:p>
            <a:pPr algn="l"/>
            <a:r>
              <a:rPr lang="en-US" sz="3200" dirty="0"/>
              <a:t>Light &amp; Perception</a:t>
            </a:r>
          </a:p>
        </p:txBody>
      </p:sp>
      <p:sp>
        <p:nvSpPr>
          <p:cNvPr id="6" name="Title 1"/>
          <p:cNvSpPr txBox="1">
            <a:spLocks/>
          </p:cNvSpPr>
          <p:nvPr/>
        </p:nvSpPr>
        <p:spPr>
          <a:xfrm>
            <a:off x="1195450" y="-164275"/>
            <a:ext cx="7772400" cy="1470025"/>
          </a:xfrm>
          <a:prstGeom prst="rect">
            <a:avLst/>
          </a:prstGeom>
        </p:spPr>
        <p:txBody>
          <a:bodyPr vert="horz" lIns="91440" tIns="45720" rIns="91440" bIns="45720" rtlCol="0" anchor="ctr">
            <a:normAutofit/>
          </a:bodyPr>
          <a:lstStyle/>
          <a:p>
            <a:pPr algn="ctr">
              <a:spcBef>
                <a:spcPct val="0"/>
              </a:spcBef>
              <a:defRPr/>
            </a:pPr>
            <a:r>
              <a:rPr lang="en-US" sz="4400" dirty="0">
                <a:solidFill>
                  <a:prstClr val="black"/>
                </a:solidFill>
                <a:latin typeface="Calibri"/>
              </a:rPr>
              <a:t>CS5670: Computer Vision</a:t>
            </a:r>
          </a:p>
        </p:txBody>
      </p:sp>
      <p:sp>
        <p:nvSpPr>
          <p:cNvPr id="7" name="Subtitle 2"/>
          <p:cNvSpPr txBox="1">
            <a:spLocks/>
          </p:cNvSpPr>
          <p:nvPr/>
        </p:nvSpPr>
        <p:spPr>
          <a:xfrm>
            <a:off x="1195450" y="826325"/>
            <a:ext cx="8887664" cy="1752600"/>
          </a:xfrm>
          <a:prstGeom prst="rect">
            <a:avLst/>
          </a:prstGeom>
        </p:spPr>
        <p:txBody>
          <a:bodyPr vert="horz" lIns="91440" tIns="45720" rIns="91440" bIns="45720" rtlCol="0">
            <a:normAutofit/>
          </a:bodyPr>
          <a:lstStyle/>
          <a:p>
            <a:pPr algn="ctr">
              <a:spcBef>
                <a:spcPct val="20000"/>
              </a:spcBef>
              <a:defRPr/>
            </a:pPr>
            <a:r>
              <a:rPr lang="en-US" sz="3200" dirty="0">
                <a:solidFill>
                  <a:prstClr val="black"/>
                </a:solidFill>
                <a:latin typeface="Calibri"/>
              </a:rPr>
              <a:t>Abe Davis </a:t>
            </a:r>
            <a:r>
              <a:rPr lang="en-US" sz="2400" dirty="0">
                <a:solidFill>
                  <a:prstClr val="black"/>
                </a:solidFill>
                <a:latin typeface="Calibri"/>
              </a:rPr>
              <a:t>(most slides from Noah Snavely)</a:t>
            </a:r>
          </a:p>
        </p:txBody>
      </p:sp>
      <p:sp>
        <p:nvSpPr>
          <p:cNvPr id="8" name="Rectangle 7"/>
          <p:cNvSpPr/>
          <p:nvPr/>
        </p:nvSpPr>
        <p:spPr>
          <a:xfrm>
            <a:off x="1524000" y="1600200"/>
            <a:ext cx="9144000"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0" name="Picture 7"/>
          <p:cNvPicPr>
            <a:picLocks noChangeAspect="1" noChangeArrowheads="1"/>
          </p:cNvPicPr>
          <p:nvPr/>
        </p:nvPicPr>
        <p:blipFill>
          <a:blip r:embed="rId2" cstate="print"/>
          <a:srcRect/>
          <a:stretch>
            <a:fillRect/>
          </a:stretch>
        </p:blipFill>
        <p:spPr bwMode="auto">
          <a:xfrm>
            <a:off x="4397376" y="2956604"/>
            <a:ext cx="3222624" cy="3633562"/>
          </a:xfrm>
          <a:prstGeom prst="rect">
            <a:avLst/>
          </a:prstGeom>
          <a:noFill/>
          <a:ln w="9525">
            <a:noFill/>
            <a:miter lim="800000"/>
            <a:headEnd/>
            <a:tailEnd/>
          </a:ln>
          <a:effectLst/>
        </p:spPr>
      </p:pic>
    </p:spTree>
    <p:extLst>
      <p:ext uri="{BB962C8B-B14F-4D97-AF65-F5344CB8AC3E}">
        <p14:creationId xmlns:p14="http://schemas.microsoft.com/office/powerpoint/2010/main" val="1112520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1"/>
          <p:cNvGrpSpPr>
            <a:grpSpLocks/>
          </p:cNvGrpSpPr>
          <p:nvPr/>
        </p:nvGrpSpPr>
        <p:grpSpPr bwMode="auto">
          <a:xfrm>
            <a:off x="4288855" y="3215806"/>
            <a:ext cx="4617764" cy="1890861"/>
            <a:chOff x="-1" y="1119223"/>
            <a:chExt cx="6567424" cy="2688495"/>
          </a:xfrm>
        </p:grpSpPr>
        <p:grpSp>
          <p:nvGrpSpPr>
            <p:cNvPr id="36869" name="Group 2"/>
            <p:cNvGrpSpPr>
              <a:grpSpLocks/>
            </p:cNvGrpSpPr>
            <p:nvPr/>
          </p:nvGrpSpPr>
          <p:grpSpPr bwMode="auto">
            <a:xfrm rot="4200000">
              <a:off x="4160028" y="-67936"/>
              <a:ext cx="1" cy="5048867"/>
              <a:chOff x="-1" y="-1"/>
              <a:chExt cx="2" cy="5048867"/>
            </a:xfrm>
          </p:grpSpPr>
          <p:sp>
            <p:nvSpPr>
              <p:cNvPr id="16387" name="Line 3"/>
              <p:cNvSpPr>
                <a:spLocks noChangeShapeType="1"/>
              </p:cNvSpPr>
              <p:nvPr/>
            </p:nvSpPr>
            <p:spPr bwMode="auto">
              <a:xfrm flipV="1">
                <a:off x="-1732" y="3359677"/>
                <a:ext cx="0" cy="1689084"/>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6388" name="Line 4"/>
              <p:cNvSpPr>
                <a:spLocks noChangeShapeType="1"/>
              </p:cNvSpPr>
              <p:nvPr/>
            </p:nvSpPr>
            <p:spPr bwMode="auto">
              <a:xfrm flipV="1">
                <a:off x="1155" y="1680921"/>
                <a:ext cx="0" cy="1687497"/>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 name="Line 5"/>
              <p:cNvSpPr>
                <a:spLocks noChangeShapeType="1"/>
              </p:cNvSpPr>
              <p:nvPr/>
            </p:nvSpPr>
            <p:spPr bwMode="auto">
              <a:xfrm flipV="1">
                <a:off x="-1648" y="-5525"/>
                <a:ext cx="0" cy="1689084"/>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16390" name="Line 6"/>
            <p:cNvSpPr>
              <a:spLocks noChangeShapeType="1"/>
            </p:cNvSpPr>
            <p:nvPr/>
          </p:nvSpPr>
          <p:spPr bwMode="auto">
            <a:xfrm>
              <a:off x="-1" y="2314286"/>
              <a:ext cx="4421145"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6391" name="Line 7"/>
            <p:cNvSpPr>
              <a:spLocks noChangeShapeType="1"/>
            </p:cNvSpPr>
            <p:nvPr/>
          </p:nvSpPr>
          <p:spPr bwMode="auto">
            <a:xfrm>
              <a:off x="-1" y="2612654"/>
              <a:ext cx="3586128"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6392" name="Line 8"/>
            <p:cNvSpPr>
              <a:spLocks noChangeShapeType="1"/>
            </p:cNvSpPr>
            <p:nvPr/>
          </p:nvSpPr>
          <p:spPr bwMode="auto">
            <a:xfrm>
              <a:off x="-1" y="1715961"/>
              <a:ext cx="608959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6393" name="Line 9"/>
            <p:cNvSpPr>
              <a:spLocks noChangeShapeType="1"/>
            </p:cNvSpPr>
            <p:nvPr/>
          </p:nvSpPr>
          <p:spPr bwMode="auto">
            <a:xfrm>
              <a:off x="-1" y="2015917"/>
              <a:ext cx="523076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6394" name="Line 10"/>
            <p:cNvSpPr>
              <a:spLocks noChangeShapeType="1"/>
            </p:cNvSpPr>
            <p:nvPr/>
          </p:nvSpPr>
          <p:spPr bwMode="auto">
            <a:xfrm>
              <a:off x="-1" y="3509349"/>
              <a:ext cx="1731945"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6395" name="Line 11"/>
            <p:cNvSpPr>
              <a:spLocks noChangeShapeType="1"/>
            </p:cNvSpPr>
            <p:nvPr/>
          </p:nvSpPr>
          <p:spPr bwMode="auto">
            <a:xfrm>
              <a:off x="-1" y="3807718"/>
              <a:ext cx="1706546"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6396" name="Line 12"/>
            <p:cNvSpPr>
              <a:spLocks noChangeShapeType="1"/>
            </p:cNvSpPr>
            <p:nvPr/>
          </p:nvSpPr>
          <p:spPr bwMode="auto">
            <a:xfrm>
              <a:off x="-1" y="2911023"/>
              <a:ext cx="2793973"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6397" name="Line 13"/>
            <p:cNvSpPr>
              <a:spLocks noChangeShapeType="1"/>
            </p:cNvSpPr>
            <p:nvPr/>
          </p:nvSpPr>
          <p:spPr bwMode="auto">
            <a:xfrm>
              <a:off x="-1" y="3210980"/>
              <a:ext cx="203991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6398" name="Line 14"/>
            <p:cNvSpPr>
              <a:spLocks noChangeShapeType="1"/>
            </p:cNvSpPr>
            <p:nvPr/>
          </p:nvSpPr>
          <p:spPr bwMode="auto">
            <a:xfrm>
              <a:off x="-1" y="1119223"/>
              <a:ext cx="6567424"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6399" name="Line 15"/>
            <p:cNvSpPr>
              <a:spLocks noChangeShapeType="1"/>
            </p:cNvSpPr>
            <p:nvPr/>
          </p:nvSpPr>
          <p:spPr bwMode="auto">
            <a:xfrm>
              <a:off x="-1" y="1417592"/>
              <a:ext cx="655313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16400" name="Rectangle 16"/>
          <p:cNvSpPr>
            <a:spLocks noGrp="1" noChangeArrowheads="1"/>
          </p:cNvSpPr>
          <p:nvPr>
            <p:ph type="title"/>
          </p:nvPr>
        </p:nvSpPr>
        <p:spPr>
          <a:xfrm>
            <a:off x="1980532" y="274588"/>
            <a:ext cx="8229823" cy="1143000"/>
          </a:xfrm>
        </p:spPr>
        <p:txBody>
          <a:bodyPr/>
          <a:lstStyle/>
          <a:p>
            <a:pPr defTabSz="610546" eaLnBrk="1">
              <a:defRPr/>
            </a:pPr>
            <a:r>
              <a:rPr lang="en-US" sz="4078">
                <a:ea typeface="+mj-ea"/>
                <a:sym typeface="Calibri" charset="0"/>
              </a:rPr>
              <a:t>Lambertian Reflectance: Incoming</a:t>
            </a:r>
            <a:endParaRPr lang="en-US" sz="1266">
              <a:ea typeface="+mj-ea"/>
              <a:sym typeface="Calibri" charset="0"/>
            </a:endParaRPr>
          </a:p>
        </p:txBody>
      </p:sp>
      <p:sp>
        <p:nvSpPr>
          <p:cNvPr id="16401" name="Rectangle 17"/>
          <p:cNvSpPr>
            <a:spLocks/>
          </p:cNvSpPr>
          <p:nvPr/>
        </p:nvSpPr>
        <p:spPr bwMode="auto">
          <a:xfrm>
            <a:off x="2565629" y="5428390"/>
            <a:ext cx="7059626" cy="4616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Helvetica Light" charset="0"/>
                <a:ea typeface="ＭＳ Ｐゴシック" charset="0"/>
                <a:cs typeface="Helvetica Light" charset="0"/>
                <a:sym typeface="Helvetica Light" charset="0"/>
              </a:rPr>
              <a:t>Light hitting surface is proportional to the </a:t>
            </a:r>
            <a:r>
              <a:rPr lang="en-US" sz="2531" b="1" dirty="0">
                <a:solidFill>
                  <a:srgbClr val="000000"/>
                </a:solidFill>
                <a:latin typeface="Helvetica Light" charset="0"/>
                <a:ea typeface="ＭＳ Ｐゴシック" charset="0"/>
                <a:cs typeface="Helvetica Light" charset="0"/>
                <a:sym typeface="Helvetica Light" charset="0"/>
              </a:rPr>
              <a:t>cosine</a:t>
            </a:r>
            <a:endParaRPr lang="en-US" sz="1266" b="1" dirty="0">
              <a:solidFill>
                <a:srgbClr val="000000"/>
              </a:solidFill>
              <a:latin typeface="Helvetica Light" charset="0"/>
              <a:ea typeface="ＭＳ Ｐゴシック" charset="0"/>
              <a:cs typeface="Helvetica Light" charset="0"/>
              <a:sym typeface="Helvetica Light" charset="0"/>
            </a:endParaRPr>
          </a:p>
        </p:txBody>
      </p:sp>
      <p:sp>
        <p:nvSpPr>
          <p:cNvPr id="16402" name="Rectangle 18"/>
          <p:cNvSpPr>
            <a:spLocks/>
          </p:cNvSpPr>
          <p:nvPr/>
        </p:nvSpPr>
        <p:spPr bwMode="auto">
          <a:xfrm>
            <a:off x="2034110" y="1297898"/>
            <a:ext cx="8122667" cy="851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marL="446469" indent="-446469" defTabSz="410751" fontAlgn="base" hangingPunct="0">
              <a:spcBef>
                <a:spcPct val="0"/>
              </a:spcBef>
              <a:spcAft>
                <a:spcPct val="0"/>
              </a:spcAft>
              <a:buSzPct val="100000"/>
              <a:buFontTx/>
              <a:buAutoNum type="arabicPeriod"/>
              <a:defRPr/>
            </a:pPr>
            <a:r>
              <a:rPr lang="en-US" sz="2531">
                <a:solidFill>
                  <a:srgbClr val="000000"/>
                </a:solidFill>
                <a:latin typeface="Calibri" charset="0"/>
                <a:ea typeface="ＭＳ Ｐゴシック" charset="0"/>
                <a:cs typeface="Calibri"/>
                <a:sym typeface="Calibri" charset="0"/>
              </a:rPr>
              <a:t>Reflected energy is proportional to cosine of angle between L and N</a:t>
            </a:r>
            <a:endParaRPr lang="en-US" sz="1266">
              <a:solidFill>
                <a:srgbClr val="000000"/>
              </a:solidFill>
              <a:latin typeface="Calibri" charset="0"/>
              <a:ea typeface="ＭＳ Ｐゴシック" charset="0"/>
              <a:cs typeface="Calibri"/>
              <a:sym typeface="Calibri" charset="0"/>
            </a:endParaRPr>
          </a:p>
        </p:txBody>
      </p:sp>
    </p:spTree>
    <p:extLst>
      <p:ext uri="{BB962C8B-B14F-4D97-AF65-F5344CB8AC3E}">
        <p14:creationId xmlns:p14="http://schemas.microsoft.com/office/powerpoint/2010/main" val="29594816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fontScale="90000"/>
          </a:bodyPr>
          <a:lstStyle/>
          <a:p>
            <a:pPr defTabSz="610546" eaLnBrk="1">
              <a:defRPr/>
            </a:pPr>
            <a:r>
              <a:rPr lang="en-US" sz="4078" dirty="0">
                <a:ea typeface="+mj-ea"/>
                <a:sym typeface="Calibri" charset="0"/>
              </a:rPr>
              <a:t>Lambertian Surfaces: Appearance vs Reflected Photons</a:t>
            </a:r>
            <a:endParaRPr lang="en-US" sz="1266" dirty="0">
              <a:ea typeface="+mj-ea"/>
              <a:sym typeface="Calibri" charset="0"/>
            </a:endParaRPr>
          </a:p>
        </p:txBody>
      </p:sp>
      <p:sp>
        <p:nvSpPr>
          <p:cNvPr id="39" name="Content Placeholder 38">
            <a:extLst>
              <a:ext uri="{FF2B5EF4-FFF2-40B4-BE49-F238E27FC236}">
                <a16:creationId xmlns:a16="http://schemas.microsoft.com/office/drawing/2014/main" id="{DC78C9D4-C089-4A44-8BB0-F94522F0AC4F}"/>
              </a:ext>
            </a:extLst>
          </p:cNvPr>
          <p:cNvSpPr>
            <a:spLocks noGrp="1"/>
          </p:cNvSpPr>
          <p:nvPr>
            <p:ph sz="half" idx="1"/>
          </p:nvPr>
        </p:nvSpPr>
        <p:spPr>
          <a:xfrm>
            <a:off x="838200" y="1083683"/>
            <a:ext cx="5181600" cy="4351338"/>
          </a:xfrm>
        </p:spPr>
        <p:txBody>
          <a:bodyPr/>
          <a:lstStyle/>
          <a:p>
            <a:r>
              <a:rPr lang="en-US" dirty="0"/>
              <a:t>Appearance is the same from every angle</a:t>
            </a:r>
          </a:p>
        </p:txBody>
      </p:sp>
      <p:sp>
        <p:nvSpPr>
          <p:cNvPr id="40" name="Content Placeholder 39">
            <a:extLst>
              <a:ext uri="{FF2B5EF4-FFF2-40B4-BE49-F238E27FC236}">
                <a16:creationId xmlns:a16="http://schemas.microsoft.com/office/drawing/2014/main" id="{AD0DEBF7-DC56-234F-B3DE-54B57806785C}"/>
              </a:ext>
            </a:extLst>
          </p:cNvPr>
          <p:cNvSpPr>
            <a:spLocks noGrp="1"/>
          </p:cNvSpPr>
          <p:nvPr>
            <p:ph sz="half" idx="2"/>
          </p:nvPr>
        </p:nvSpPr>
        <p:spPr>
          <a:xfrm>
            <a:off x="6172200" y="1083683"/>
            <a:ext cx="5181600" cy="4351338"/>
          </a:xfrm>
        </p:spPr>
        <p:txBody>
          <a:bodyPr/>
          <a:lstStyle/>
          <a:p>
            <a:r>
              <a:rPr lang="en-US" dirty="0"/>
              <a:t>Radiant Intensity? (how many photons reflected per angle)</a:t>
            </a:r>
          </a:p>
        </p:txBody>
      </p:sp>
      <p:sp>
        <p:nvSpPr>
          <p:cNvPr id="18435" name="Line 3"/>
          <p:cNvSpPr>
            <a:spLocks noChangeShapeType="1"/>
          </p:cNvSpPr>
          <p:nvPr/>
        </p:nvSpPr>
        <p:spPr bwMode="auto">
          <a:xfrm>
            <a:off x="1896072" y="5242162"/>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8916" name="Group 4"/>
          <p:cNvGrpSpPr>
            <a:grpSpLocks/>
          </p:cNvGrpSpPr>
          <p:nvPr/>
        </p:nvGrpSpPr>
        <p:grpSpPr bwMode="auto">
          <a:xfrm>
            <a:off x="2632771" y="2913748"/>
            <a:ext cx="671959" cy="2332881"/>
            <a:chOff x="-1" y="-1"/>
            <a:chExt cx="955036" cy="3318827"/>
          </a:xfrm>
        </p:grpSpPr>
        <p:pic>
          <p:nvPicPr>
            <p:cNvPr id="18437" name="Picture 5" descr="pasted-im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1" y="-1"/>
              <a:ext cx="955036" cy="9543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8438" name="Line 6"/>
            <p:cNvSpPr>
              <a:spLocks noChangeShapeType="1"/>
            </p:cNvSpPr>
            <p:nvPr/>
          </p:nvSpPr>
          <p:spPr bwMode="auto">
            <a:xfrm flipV="1">
              <a:off x="215755" y="693935"/>
              <a:ext cx="228447" cy="2605835"/>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18439" name="Line 7"/>
            <p:cNvSpPr>
              <a:spLocks noChangeShapeType="1"/>
            </p:cNvSpPr>
            <p:nvPr/>
          </p:nvSpPr>
          <p:spPr bwMode="auto">
            <a:xfrm>
              <a:off x="464826" y="660588"/>
              <a:ext cx="230033" cy="2632830"/>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18440" name="Line 8"/>
            <p:cNvSpPr>
              <a:spLocks noChangeShapeType="1"/>
            </p:cNvSpPr>
            <p:nvPr/>
          </p:nvSpPr>
          <p:spPr bwMode="auto">
            <a:xfrm flipH="1">
              <a:off x="456893" y="684407"/>
              <a:ext cx="0" cy="2634419"/>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42" name="Left Brace 41">
            <a:extLst>
              <a:ext uri="{FF2B5EF4-FFF2-40B4-BE49-F238E27FC236}">
                <a16:creationId xmlns:a16="http://schemas.microsoft.com/office/drawing/2014/main" id="{4B26CE7A-E987-E14C-9C26-539DB3091DA5}"/>
              </a:ext>
            </a:extLst>
          </p:cNvPr>
          <p:cNvSpPr/>
          <p:nvPr/>
        </p:nvSpPr>
        <p:spPr>
          <a:xfrm rot="16200000">
            <a:off x="2864784" y="5204216"/>
            <a:ext cx="161053" cy="42088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48" name="Picture 47">
            <a:extLst>
              <a:ext uri="{FF2B5EF4-FFF2-40B4-BE49-F238E27FC236}">
                <a16:creationId xmlns:a16="http://schemas.microsoft.com/office/drawing/2014/main" id="{A4C60E9C-6FD4-D64E-AE70-B2AA9F13C850}"/>
              </a:ext>
            </a:extLst>
          </p:cNvPr>
          <p:cNvPicPr>
            <a:picLocks noChangeAspect="1"/>
          </p:cNvPicPr>
          <p:nvPr/>
        </p:nvPicPr>
        <p:blipFill>
          <a:blip r:embed="rId4"/>
          <a:stretch>
            <a:fillRect/>
          </a:stretch>
        </p:blipFill>
        <p:spPr>
          <a:xfrm>
            <a:off x="2784576" y="5571063"/>
            <a:ext cx="381677" cy="277583"/>
          </a:xfrm>
          <a:prstGeom prst="rect">
            <a:avLst/>
          </a:prstGeom>
        </p:spPr>
      </p:pic>
      <p:pic>
        <p:nvPicPr>
          <p:cNvPr id="49" name="Picture 48">
            <a:extLst>
              <a:ext uri="{FF2B5EF4-FFF2-40B4-BE49-F238E27FC236}">
                <a16:creationId xmlns:a16="http://schemas.microsoft.com/office/drawing/2014/main" id="{D5F584FA-EDFF-D143-8E22-961B77C1312C}"/>
              </a:ext>
            </a:extLst>
          </p:cNvPr>
          <p:cNvPicPr>
            <a:picLocks noChangeAspect="1"/>
          </p:cNvPicPr>
          <p:nvPr/>
        </p:nvPicPr>
        <p:blipFill>
          <a:blip r:embed="rId5"/>
          <a:stretch>
            <a:fillRect/>
          </a:stretch>
        </p:blipFill>
        <p:spPr>
          <a:xfrm>
            <a:off x="944393" y="6191892"/>
            <a:ext cx="3580953" cy="313089"/>
          </a:xfrm>
          <a:prstGeom prst="rect">
            <a:avLst/>
          </a:prstGeom>
        </p:spPr>
      </p:pic>
      <p:sp>
        <p:nvSpPr>
          <p:cNvPr id="2" name="Rounded Rectangle 1">
            <a:extLst>
              <a:ext uri="{FF2B5EF4-FFF2-40B4-BE49-F238E27FC236}">
                <a16:creationId xmlns:a16="http://schemas.microsoft.com/office/drawing/2014/main" id="{2D5AF4FF-D016-1745-906A-9F7BE8BECDAD}"/>
              </a:ext>
            </a:extLst>
          </p:cNvPr>
          <p:cNvSpPr/>
          <p:nvPr/>
        </p:nvSpPr>
        <p:spPr>
          <a:xfrm>
            <a:off x="6685005" y="2730655"/>
            <a:ext cx="3791465" cy="3043662"/>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r>
              <a:rPr lang="en-US" dirty="0"/>
              <a:t>Note for those following the 2020 videos:</a:t>
            </a:r>
          </a:p>
          <a:p>
            <a:endParaRPr lang="en-US" dirty="0"/>
          </a:p>
          <a:p>
            <a:r>
              <a:rPr lang="en-US" dirty="0"/>
              <a:t>This and the following two slides were changed after the initial recording of the lecture. These slides were then presented in the following lecture on photometric stereo</a:t>
            </a:r>
          </a:p>
        </p:txBody>
      </p:sp>
    </p:spTree>
    <p:extLst>
      <p:ext uri="{BB962C8B-B14F-4D97-AF65-F5344CB8AC3E}">
        <p14:creationId xmlns:p14="http://schemas.microsoft.com/office/powerpoint/2010/main" val="3300398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fontScale="90000"/>
          </a:bodyPr>
          <a:lstStyle/>
          <a:p>
            <a:pPr defTabSz="610546">
              <a:defRPr/>
            </a:pPr>
            <a:r>
              <a:rPr lang="en-US" sz="4078" dirty="0">
                <a:sym typeface="Calibri" charset="0"/>
              </a:rPr>
              <a:t>Lambertian Surfaces: Appearance vs Reflected Photons</a:t>
            </a:r>
            <a:endParaRPr lang="en-US" sz="1266" dirty="0">
              <a:ea typeface="+mj-ea"/>
              <a:sym typeface="Calibri" charset="0"/>
            </a:endParaRPr>
          </a:p>
        </p:txBody>
      </p:sp>
      <p:sp>
        <p:nvSpPr>
          <p:cNvPr id="39" name="Content Placeholder 38">
            <a:extLst>
              <a:ext uri="{FF2B5EF4-FFF2-40B4-BE49-F238E27FC236}">
                <a16:creationId xmlns:a16="http://schemas.microsoft.com/office/drawing/2014/main" id="{DC78C9D4-C089-4A44-8BB0-F94522F0AC4F}"/>
              </a:ext>
            </a:extLst>
          </p:cNvPr>
          <p:cNvSpPr>
            <a:spLocks noGrp="1"/>
          </p:cNvSpPr>
          <p:nvPr>
            <p:ph sz="half" idx="1"/>
          </p:nvPr>
        </p:nvSpPr>
        <p:spPr>
          <a:xfrm>
            <a:off x="838200" y="1083683"/>
            <a:ext cx="5181600" cy="4351338"/>
          </a:xfrm>
        </p:spPr>
        <p:txBody>
          <a:bodyPr/>
          <a:lstStyle/>
          <a:p>
            <a:r>
              <a:rPr lang="en-US" dirty="0"/>
              <a:t>Appearance is the same from every angle</a:t>
            </a:r>
          </a:p>
        </p:txBody>
      </p:sp>
      <p:sp>
        <p:nvSpPr>
          <p:cNvPr id="40" name="Content Placeholder 39">
            <a:extLst>
              <a:ext uri="{FF2B5EF4-FFF2-40B4-BE49-F238E27FC236}">
                <a16:creationId xmlns:a16="http://schemas.microsoft.com/office/drawing/2014/main" id="{AD0DEBF7-DC56-234F-B3DE-54B57806785C}"/>
              </a:ext>
            </a:extLst>
          </p:cNvPr>
          <p:cNvSpPr>
            <a:spLocks noGrp="1"/>
          </p:cNvSpPr>
          <p:nvPr>
            <p:ph sz="half" idx="2"/>
          </p:nvPr>
        </p:nvSpPr>
        <p:spPr>
          <a:xfrm>
            <a:off x="6172200" y="1083683"/>
            <a:ext cx="5181600" cy="4351338"/>
          </a:xfrm>
        </p:spPr>
        <p:txBody>
          <a:bodyPr/>
          <a:lstStyle/>
          <a:p>
            <a:r>
              <a:rPr lang="en-US" dirty="0"/>
              <a:t>Radiant Intensity? (how many photons reflected per angle)</a:t>
            </a:r>
          </a:p>
          <a:p>
            <a:endParaRPr lang="en-US" dirty="0"/>
          </a:p>
        </p:txBody>
      </p:sp>
      <p:sp>
        <p:nvSpPr>
          <p:cNvPr id="18435" name="Line 3"/>
          <p:cNvSpPr>
            <a:spLocks noChangeShapeType="1"/>
          </p:cNvSpPr>
          <p:nvPr/>
        </p:nvSpPr>
        <p:spPr bwMode="auto">
          <a:xfrm>
            <a:off x="1896072" y="5242162"/>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23" name="Group 22">
            <a:extLst>
              <a:ext uri="{FF2B5EF4-FFF2-40B4-BE49-F238E27FC236}">
                <a16:creationId xmlns:a16="http://schemas.microsoft.com/office/drawing/2014/main" id="{3D581ABF-CEB0-A744-AA9D-779B31A41CD7}"/>
              </a:ext>
            </a:extLst>
          </p:cNvPr>
          <p:cNvGrpSpPr/>
          <p:nvPr/>
        </p:nvGrpSpPr>
        <p:grpSpPr>
          <a:xfrm>
            <a:off x="1896071" y="3367345"/>
            <a:ext cx="2960190" cy="1885280"/>
            <a:chOff x="5106632" y="2655916"/>
            <a:chExt cx="2960190" cy="1885280"/>
          </a:xfrm>
        </p:grpSpPr>
        <p:sp>
          <p:nvSpPr>
            <p:cNvPr id="25" name="Line 3">
              <a:extLst>
                <a:ext uri="{FF2B5EF4-FFF2-40B4-BE49-F238E27FC236}">
                  <a16:creationId xmlns:a16="http://schemas.microsoft.com/office/drawing/2014/main" id="{9498BBF1-F025-2D47-A1D9-2846351E8864}"/>
                </a:ext>
              </a:extLst>
            </p:cNvPr>
            <p:cNvSpPr>
              <a:spLocks noChangeShapeType="1"/>
            </p:cNvSpPr>
            <p:nvPr/>
          </p:nvSpPr>
          <p:spPr bwMode="auto">
            <a:xfrm>
              <a:off x="5106632" y="4528917"/>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28" name="Group 4">
              <a:extLst>
                <a:ext uri="{FF2B5EF4-FFF2-40B4-BE49-F238E27FC236}">
                  <a16:creationId xmlns:a16="http://schemas.microsoft.com/office/drawing/2014/main" id="{2E6F4FC4-509A-C547-B702-2DFEB2E2C3F4}"/>
                </a:ext>
              </a:extLst>
            </p:cNvPr>
            <p:cNvGrpSpPr>
              <a:grpSpLocks/>
            </p:cNvGrpSpPr>
            <p:nvPr/>
          </p:nvGrpSpPr>
          <p:grpSpPr bwMode="auto">
            <a:xfrm>
              <a:off x="5895792" y="2655916"/>
              <a:ext cx="2171030" cy="1885280"/>
              <a:chOff x="-1" y="0"/>
              <a:chExt cx="3088272" cy="2680823"/>
            </a:xfrm>
          </p:grpSpPr>
          <p:pic>
            <p:nvPicPr>
              <p:cNvPr id="33" name="Picture 5" descr="pasted-image.jpg">
                <a:extLst>
                  <a:ext uri="{FF2B5EF4-FFF2-40B4-BE49-F238E27FC236}">
                    <a16:creationId xmlns:a16="http://schemas.microsoft.com/office/drawing/2014/main" id="{7DF65D14-E261-6249-8602-DD364C4100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500000" flipH="1">
                <a:off x="1935528" y="198403"/>
                <a:ext cx="954269" cy="95392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5" name="Line 6">
                <a:extLst>
                  <a:ext uri="{FF2B5EF4-FFF2-40B4-BE49-F238E27FC236}">
                    <a16:creationId xmlns:a16="http://schemas.microsoft.com/office/drawing/2014/main" id="{B99E6400-4D57-D944-B4BE-A8AA59875FEE}"/>
                  </a:ext>
                </a:extLst>
              </p:cNvPr>
              <p:cNvSpPr>
                <a:spLocks noChangeShapeType="1"/>
              </p:cNvSpPr>
              <p:nvPr/>
            </p:nvSpPr>
            <p:spPr bwMode="auto">
              <a:xfrm flipV="1">
                <a:off x="-1" y="804723"/>
                <a:ext cx="2235623" cy="1868165"/>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36" name="Line 7">
                <a:extLst>
                  <a:ext uri="{FF2B5EF4-FFF2-40B4-BE49-F238E27FC236}">
                    <a16:creationId xmlns:a16="http://schemas.microsoft.com/office/drawing/2014/main" id="{C1416C8F-6082-2544-9EA9-D9EA0637ACC6}"/>
                  </a:ext>
                </a:extLst>
              </p:cNvPr>
              <p:cNvSpPr>
                <a:spLocks noChangeShapeType="1"/>
              </p:cNvSpPr>
              <p:nvPr/>
            </p:nvSpPr>
            <p:spPr bwMode="auto">
              <a:xfrm flipH="1">
                <a:off x="704983" y="795199"/>
                <a:ext cx="1568747" cy="1885624"/>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37" name="Line 8">
                <a:extLst>
                  <a:ext uri="{FF2B5EF4-FFF2-40B4-BE49-F238E27FC236}">
                    <a16:creationId xmlns:a16="http://schemas.microsoft.com/office/drawing/2014/main" id="{4D3072D0-7E6C-8B43-BC10-CCC3DEEA08C2}"/>
                  </a:ext>
                </a:extLst>
              </p:cNvPr>
              <p:cNvSpPr>
                <a:spLocks noChangeShapeType="1"/>
              </p:cNvSpPr>
              <p:nvPr/>
            </p:nvSpPr>
            <p:spPr bwMode="auto">
              <a:xfrm flipH="1">
                <a:off x="389010" y="806310"/>
                <a:ext cx="1862491" cy="1863402"/>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29" name="Line 9">
              <a:extLst>
                <a:ext uri="{FF2B5EF4-FFF2-40B4-BE49-F238E27FC236}">
                  <a16:creationId xmlns:a16="http://schemas.microsoft.com/office/drawing/2014/main" id="{8D5EF175-F83A-B84C-897A-96AEF5466595}"/>
                </a:ext>
              </a:extLst>
            </p:cNvPr>
            <p:cNvSpPr>
              <a:spLocks noChangeShapeType="1"/>
            </p:cNvSpPr>
            <p:nvPr/>
          </p:nvSpPr>
          <p:spPr bwMode="auto">
            <a:xfrm flipV="1">
              <a:off x="6179309" y="3628136"/>
              <a:ext cx="0" cy="900783"/>
            </a:xfrm>
            <a:prstGeom prst="line">
              <a:avLst/>
            </a:prstGeom>
            <a:noFill/>
            <a:ln w="12700" cap="flat" cmpd="sng">
              <a:solidFill>
                <a:srgbClr val="000000"/>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31" name="AutoShape 10">
              <a:extLst>
                <a:ext uri="{FF2B5EF4-FFF2-40B4-BE49-F238E27FC236}">
                  <a16:creationId xmlns:a16="http://schemas.microsoft.com/office/drawing/2014/main" id="{D0AEB673-5CCB-6745-BF1F-1D6A61F8A836}"/>
                </a:ext>
              </a:extLst>
            </p:cNvPr>
            <p:cNvSpPr>
              <a:spLocks/>
            </p:cNvSpPr>
            <p:nvPr/>
          </p:nvSpPr>
          <p:spPr bwMode="auto">
            <a:xfrm>
              <a:off x="6186007" y="3921700"/>
              <a:ext cx="372814" cy="216545"/>
            </a:xfrm>
            <a:custGeom>
              <a:avLst/>
              <a:gdLst>
                <a:gd name="T0" fmla="*/ 265113 w 21600"/>
                <a:gd name="T1" fmla="*/ 153988 h 21600"/>
                <a:gd name="T2" fmla="*/ 265113 w 21600"/>
                <a:gd name="T3" fmla="*/ 153988 h 21600"/>
                <a:gd name="T4" fmla="*/ 265113 w 21600"/>
                <a:gd name="T5" fmla="*/ 153988 h 21600"/>
                <a:gd name="T6" fmla="*/ 265113 w 21600"/>
                <a:gd name="T7" fmla="*/ 1539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9261" y="248"/>
                    <a:pt x="16461" y="7448"/>
                    <a:pt x="21600" y="21600"/>
                  </a:cubicBezTo>
                </a:path>
              </a:pathLst>
            </a:custGeom>
            <a:noFill/>
            <a:ln w="254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pic>
          <p:nvPicPr>
            <p:cNvPr id="32" name="Picture 11" descr="latex-image-2.pdf">
              <a:extLst>
                <a:ext uri="{FF2B5EF4-FFF2-40B4-BE49-F238E27FC236}">
                  <a16:creationId xmlns:a16="http://schemas.microsoft.com/office/drawing/2014/main" id="{8B6DB6C8-857B-9342-97CA-21C56BDD24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2598" y="3736408"/>
              <a:ext cx="109389" cy="184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43" name="Left Brace 42">
            <a:extLst>
              <a:ext uri="{FF2B5EF4-FFF2-40B4-BE49-F238E27FC236}">
                <a16:creationId xmlns:a16="http://schemas.microsoft.com/office/drawing/2014/main" id="{48AEEB11-D045-5B48-96A3-076FD29AD362}"/>
              </a:ext>
            </a:extLst>
          </p:cNvPr>
          <p:cNvSpPr/>
          <p:nvPr/>
        </p:nvSpPr>
        <p:spPr>
          <a:xfrm rot="16200000">
            <a:off x="2869124" y="5199876"/>
            <a:ext cx="198663" cy="46716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44" name="Picture 43">
            <a:extLst>
              <a:ext uri="{FF2B5EF4-FFF2-40B4-BE49-F238E27FC236}">
                <a16:creationId xmlns:a16="http://schemas.microsoft.com/office/drawing/2014/main" id="{5F026C8D-3DA1-3C45-A761-AD86BB1D9600}"/>
              </a:ext>
            </a:extLst>
          </p:cNvPr>
          <p:cNvPicPr>
            <a:picLocks noChangeAspect="1"/>
          </p:cNvPicPr>
          <p:nvPr/>
        </p:nvPicPr>
        <p:blipFill>
          <a:blip r:embed="rId5"/>
          <a:stretch>
            <a:fillRect/>
          </a:stretch>
        </p:blipFill>
        <p:spPr>
          <a:xfrm>
            <a:off x="944393" y="6191892"/>
            <a:ext cx="3580953" cy="313089"/>
          </a:xfrm>
          <a:prstGeom prst="rect">
            <a:avLst/>
          </a:prstGeom>
        </p:spPr>
      </p:pic>
      <p:pic>
        <p:nvPicPr>
          <p:cNvPr id="45" name="Picture 44">
            <a:extLst>
              <a:ext uri="{FF2B5EF4-FFF2-40B4-BE49-F238E27FC236}">
                <a16:creationId xmlns:a16="http://schemas.microsoft.com/office/drawing/2014/main" id="{AA2CBA86-7CD3-3942-81E6-0629E285814B}"/>
              </a:ext>
            </a:extLst>
          </p:cNvPr>
          <p:cNvPicPr>
            <a:picLocks noChangeAspect="1"/>
          </p:cNvPicPr>
          <p:nvPr/>
        </p:nvPicPr>
        <p:blipFill>
          <a:blip r:embed="rId6"/>
          <a:stretch>
            <a:fillRect/>
          </a:stretch>
        </p:blipFill>
        <p:spPr>
          <a:xfrm>
            <a:off x="682284" y="4480357"/>
            <a:ext cx="1553670" cy="527393"/>
          </a:xfrm>
          <a:prstGeom prst="rect">
            <a:avLst/>
          </a:prstGeom>
        </p:spPr>
      </p:pic>
    </p:spTree>
    <p:extLst>
      <p:ext uri="{BB962C8B-B14F-4D97-AF65-F5344CB8AC3E}">
        <p14:creationId xmlns:p14="http://schemas.microsoft.com/office/powerpoint/2010/main" val="41364653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fontScale="90000"/>
          </a:bodyPr>
          <a:lstStyle/>
          <a:p>
            <a:pPr defTabSz="610546">
              <a:defRPr/>
            </a:pPr>
            <a:r>
              <a:rPr lang="en-US" sz="4078" dirty="0">
                <a:sym typeface="Calibri" charset="0"/>
              </a:rPr>
              <a:t>Lambertian Surfaces: Appearance vs Reflected Photons</a:t>
            </a:r>
            <a:endParaRPr lang="en-US" sz="1266" dirty="0">
              <a:ea typeface="+mj-ea"/>
              <a:sym typeface="Calibri" charset="0"/>
            </a:endParaRPr>
          </a:p>
        </p:txBody>
      </p:sp>
      <p:sp>
        <p:nvSpPr>
          <p:cNvPr id="39" name="Content Placeholder 38">
            <a:extLst>
              <a:ext uri="{FF2B5EF4-FFF2-40B4-BE49-F238E27FC236}">
                <a16:creationId xmlns:a16="http://schemas.microsoft.com/office/drawing/2014/main" id="{DC78C9D4-C089-4A44-8BB0-F94522F0AC4F}"/>
              </a:ext>
            </a:extLst>
          </p:cNvPr>
          <p:cNvSpPr>
            <a:spLocks noGrp="1"/>
          </p:cNvSpPr>
          <p:nvPr>
            <p:ph sz="half" idx="1"/>
          </p:nvPr>
        </p:nvSpPr>
        <p:spPr>
          <a:xfrm>
            <a:off x="838200" y="1083683"/>
            <a:ext cx="5181600" cy="4351338"/>
          </a:xfrm>
        </p:spPr>
        <p:txBody>
          <a:bodyPr/>
          <a:lstStyle/>
          <a:p>
            <a:r>
              <a:rPr lang="en-US" dirty="0"/>
              <a:t>Appearance is the same from every angle</a:t>
            </a:r>
          </a:p>
        </p:txBody>
      </p:sp>
      <p:sp>
        <p:nvSpPr>
          <p:cNvPr id="40" name="Content Placeholder 39">
            <a:extLst>
              <a:ext uri="{FF2B5EF4-FFF2-40B4-BE49-F238E27FC236}">
                <a16:creationId xmlns:a16="http://schemas.microsoft.com/office/drawing/2014/main" id="{AD0DEBF7-DC56-234F-B3DE-54B57806785C}"/>
              </a:ext>
            </a:extLst>
          </p:cNvPr>
          <p:cNvSpPr>
            <a:spLocks noGrp="1"/>
          </p:cNvSpPr>
          <p:nvPr>
            <p:ph sz="half" idx="2"/>
          </p:nvPr>
        </p:nvSpPr>
        <p:spPr>
          <a:xfrm>
            <a:off x="6172200" y="1083683"/>
            <a:ext cx="5181600" cy="4351338"/>
          </a:xfrm>
        </p:spPr>
        <p:txBody>
          <a:bodyPr/>
          <a:lstStyle/>
          <a:p>
            <a:r>
              <a:rPr lang="en-US" dirty="0"/>
              <a:t>Radiant Intensity? (how many photons reflected per angle)</a:t>
            </a:r>
          </a:p>
        </p:txBody>
      </p:sp>
      <p:sp>
        <p:nvSpPr>
          <p:cNvPr id="18435" name="Line 3"/>
          <p:cNvSpPr>
            <a:spLocks noChangeShapeType="1"/>
          </p:cNvSpPr>
          <p:nvPr/>
        </p:nvSpPr>
        <p:spPr bwMode="auto">
          <a:xfrm>
            <a:off x="1896072" y="5242162"/>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4" name="Group 33">
            <a:extLst>
              <a:ext uri="{FF2B5EF4-FFF2-40B4-BE49-F238E27FC236}">
                <a16:creationId xmlns:a16="http://schemas.microsoft.com/office/drawing/2014/main" id="{5A124ADD-2846-5D45-8E5B-DF0006E05F41}"/>
              </a:ext>
            </a:extLst>
          </p:cNvPr>
          <p:cNvGrpSpPr/>
          <p:nvPr/>
        </p:nvGrpSpPr>
        <p:grpSpPr>
          <a:xfrm>
            <a:off x="1896070" y="4336375"/>
            <a:ext cx="3318495" cy="900783"/>
            <a:chOff x="7230072" y="4163468"/>
            <a:chExt cx="3318495" cy="900783"/>
          </a:xfrm>
        </p:grpSpPr>
        <p:sp>
          <p:nvSpPr>
            <p:cNvPr id="38" name="Line 3">
              <a:extLst>
                <a:ext uri="{FF2B5EF4-FFF2-40B4-BE49-F238E27FC236}">
                  <a16:creationId xmlns:a16="http://schemas.microsoft.com/office/drawing/2014/main" id="{BD6AF343-DCBA-2447-AC50-A9DDD03BC405}"/>
                </a:ext>
              </a:extLst>
            </p:cNvPr>
            <p:cNvSpPr>
              <a:spLocks noChangeShapeType="1"/>
            </p:cNvSpPr>
            <p:nvPr/>
          </p:nvSpPr>
          <p:spPr bwMode="auto">
            <a:xfrm>
              <a:off x="7230072" y="5064249"/>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41" name="Group 4">
              <a:extLst>
                <a:ext uri="{FF2B5EF4-FFF2-40B4-BE49-F238E27FC236}">
                  <a16:creationId xmlns:a16="http://schemas.microsoft.com/office/drawing/2014/main" id="{06DA860B-236A-9943-B65C-106432260EDF}"/>
                </a:ext>
              </a:extLst>
            </p:cNvPr>
            <p:cNvGrpSpPr>
              <a:grpSpLocks/>
            </p:cNvGrpSpPr>
            <p:nvPr/>
          </p:nvGrpSpPr>
          <p:grpSpPr bwMode="auto">
            <a:xfrm rot="3900000">
              <a:off x="8776024" y="3260454"/>
              <a:ext cx="671959" cy="2873127"/>
              <a:chOff x="-1" y="-1"/>
              <a:chExt cx="955036" cy="4086695"/>
            </a:xfrm>
          </p:grpSpPr>
          <p:pic>
            <p:nvPicPr>
              <p:cNvPr id="46" name="Picture 5" descr="pasted-image.jpg">
                <a:extLst>
                  <a:ext uri="{FF2B5EF4-FFF2-40B4-BE49-F238E27FC236}">
                    <a16:creationId xmlns:a16="http://schemas.microsoft.com/office/drawing/2014/main" id="{4B3AA43C-463B-0944-B4D2-E046A1FA6C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2283" y="20"/>
                <a:ext cx="955036" cy="9557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7" name="Line 6">
                <a:extLst>
                  <a:ext uri="{FF2B5EF4-FFF2-40B4-BE49-F238E27FC236}">
                    <a16:creationId xmlns:a16="http://schemas.microsoft.com/office/drawing/2014/main" id="{BA0E39C2-6A9C-DE48-B126-BC3C94D319E8}"/>
                  </a:ext>
                </a:extLst>
              </p:cNvPr>
              <p:cNvSpPr>
                <a:spLocks noChangeShapeType="1"/>
              </p:cNvSpPr>
              <p:nvPr/>
            </p:nvSpPr>
            <p:spPr bwMode="auto">
              <a:xfrm flipV="1">
                <a:off x="74724" y="713228"/>
                <a:ext cx="352189" cy="3392878"/>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8" name="Line 7">
                <a:extLst>
                  <a:ext uri="{FF2B5EF4-FFF2-40B4-BE49-F238E27FC236}">
                    <a16:creationId xmlns:a16="http://schemas.microsoft.com/office/drawing/2014/main" id="{13D1BDE3-4C62-F244-8046-560B3F7CFB0C}"/>
                  </a:ext>
                </a:extLst>
              </p:cNvPr>
              <p:cNvSpPr>
                <a:spLocks noChangeShapeType="1"/>
              </p:cNvSpPr>
              <p:nvPr/>
            </p:nvSpPr>
            <p:spPr bwMode="auto">
              <a:xfrm>
                <a:off x="451775" y="660732"/>
                <a:ext cx="207824" cy="2200528"/>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9" name="Line 8">
                <a:extLst>
                  <a:ext uri="{FF2B5EF4-FFF2-40B4-BE49-F238E27FC236}">
                    <a16:creationId xmlns:a16="http://schemas.microsoft.com/office/drawing/2014/main" id="{2A4E934D-B9B2-BC41-8D31-F0C2395C16B2}"/>
                  </a:ext>
                </a:extLst>
              </p:cNvPr>
              <p:cNvSpPr>
                <a:spLocks noChangeShapeType="1"/>
              </p:cNvSpPr>
              <p:nvPr/>
            </p:nvSpPr>
            <p:spPr bwMode="auto">
              <a:xfrm flipH="1">
                <a:off x="442577" y="707430"/>
                <a:ext cx="0" cy="2633966"/>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42" name="Line 9">
              <a:extLst>
                <a:ext uri="{FF2B5EF4-FFF2-40B4-BE49-F238E27FC236}">
                  <a16:creationId xmlns:a16="http://schemas.microsoft.com/office/drawing/2014/main" id="{8E0F7352-DAFA-9942-BBA1-3273F209EBFC}"/>
                </a:ext>
              </a:extLst>
            </p:cNvPr>
            <p:cNvSpPr>
              <a:spLocks noChangeShapeType="1"/>
            </p:cNvSpPr>
            <p:nvPr/>
          </p:nvSpPr>
          <p:spPr bwMode="auto">
            <a:xfrm flipV="1">
              <a:off x="8302749" y="4163468"/>
              <a:ext cx="0" cy="900783"/>
            </a:xfrm>
            <a:prstGeom prst="line">
              <a:avLst/>
            </a:prstGeom>
            <a:noFill/>
            <a:ln w="12700" cap="flat" cmpd="sng">
              <a:solidFill>
                <a:srgbClr val="000000"/>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3" name="AutoShape 10">
              <a:extLst>
                <a:ext uri="{FF2B5EF4-FFF2-40B4-BE49-F238E27FC236}">
                  <a16:creationId xmlns:a16="http://schemas.microsoft.com/office/drawing/2014/main" id="{E01FDFA2-A1AF-F84F-9E8A-55B7A7A60555}"/>
                </a:ext>
              </a:extLst>
            </p:cNvPr>
            <p:cNvSpPr>
              <a:spLocks/>
            </p:cNvSpPr>
            <p:nvPr/>
          </p:nvSpPr>
          <p:spPr bwMode="auto">
            <a:xfrm>
              <a:off x="8309447" y="4457032"/>
              <a:ext cx="541362" cy="335979"/>
            </a:xfrm>
            <a:custGeom>
              <a:avLst/>
              <a:gdLst>
                <a:gd name="T0" fmla="*/ 384969 w 21600"/>
                <a:gd name="T1" fmla="*/ 238919 h 21600"/>
                <a:gd name="T2" fmla="*/ 384969 w 21600"/>
                <a:gd name="T3" fmla="*/ 238919 h 21600"/>
                <a:gd name="T4" fmla="*/ 384969 w 21600"/>
                <a:gd name="T5" fmla="*/ 238919 h 21600"/>
                <a:gd name="T6" fmla="*/ 384969 w 21600"/>
                <a:gd name="T7" fmla="*/ 238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8621" y="2704"/>
                    <a:pt x="15821" y="9904"/>
                    <a:pt x="21600" y="21600"/>
                  </a:cubicBezTo>
                </a:path>
              </a:pathLst>
            </a:custGeom>
            <a:noFill/>
            <a:ln w="254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pic>
          <p:nvPicPr>
            <p:cNvPr id="44" name="Picture 11" descr="latex-image-2.pdf">
              <a:extLst>
                <a:ext uri="{FF2B5EF4-FFF2-40B4-BE49-F238E27FC236}">
                  <a16:creationId xmlns:a16="http://schemas.microsoft.com/office/drawing/2014/main" id="{9D713E49-C0A7-5F4B-9C48-4EE77322CB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3195" y="4347643"/>
              <a:ext cx="109389" cy="184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52" name="Left Brace 51">
            <a:extLst>
              <a:ext uri="{FF2B5EF4-FFF2-40B4-BE49-F238E27FC236}">
                <a16:creationId xmlns:a16="http://schemas.microsoft.com/office/drawing/2014/main" id="{5C1D16FD-59D0-B84E-B29D-760255242D97}"/>
              </a:ext>
            </a:extLst>
          </p:cNvPr>
          <p:cNvSpPr/>
          <p:nvPr/>
        </p:nvSpPr>
        <p:spPr>
          <a:xfrm rot="16200000">
            <a:off x="2722536" y="4955487"/>
            <a:ext cx="210251" cy="967534"/>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53" name="Picture 52">
            <a:extLst>
              <a:ext uri="{FF2B5EF4-FFF2-40B4-BE49-F238E27FC236}">
                <a16:creationId xmlns:a16="http://schemas.microsoft.com/office/drawing/2014/main" id="{F7DE515C-A992-6D41-A3E9-4F0398C6F8CD}"/>
              </a:ext>
            </a:extLst>
          </p:cNvPr>
          <p:cNvPicPr>
            <a:picLocks noChangeAspect="1"/>
          </p:cNvPicPr>
          <p:nvPr/>
        </p:nvPicPr>
        <p:blipFill>
          <a:blip r:embed="rId5"/>
          <a:stretch>
            <a:fillRect/>
          </a:stretch>
        </p:blipFill>
        <p:spPr>
          <a:xfrm>
            <a:off x="944393" y="6191892"/>
            <a:ext cx="3580953" cy="313089"/>
          </a:xfrm>
          <a:prstGeom prst="rect">
            <a:avLst/>
          </a:prstGeom>
        </p:spPr>
      </p:pic>
      <p:sp>
        <p:nvSpPr>
          <p:cNvPr id="55" name="Oval 54">
            <a:extLst>
              <a:ext uri="{FF2B5EF4-FFF2-40B4-BE49-F238E27FC236}">
                <a16:creationId xmlns:a16="http://schemas.microsoft.com/office/drawing/2014/main" id="{FF351D05-D524-AA4F-A5EA-1BF3DC9DB50D}"/>
              </a:ext>
            </a:extLst>
          </p:cNvPr>
          <p:cNvSpPr/>
          <p:nvPr/>
        </p:nvSpPr>
        <p:spPr>
          <a:xfrm>
            <a:off x="7244864" y="2920421"/>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56" name="Straight Arrow Connector 55">
            <a:extLst>
              <a:ext uri="{FF2B5EF4-FFF2-40B4-BE49-F238E27FC236}">
                <a16:creationId xmlns:a16="http://schemas.microsoft.com/office/drawing/2014/main" id="{0FA2D96B-AEFF-C641-BEE6-42F5A174A092}"/>
              </a:ext>
            </a:extLst>
          </p:cNvPr>
          <p:cNvCxnSpPr>
            <a:cxnSpLocks/>
          </p:cNvCxnSpPr>
          <p:nvPr/>
        </p:nvCxnSpPr>
        <p:spPr>
          <a:xfrm flipH="1" flipV="1">
            <a:off x="7364896" y="4600768"/>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7156D73-776A-B04D-975C-F7D6B8591B3F}"/>
              </a:ext>
            </a:extLst>
          </p:cNvPr>
          <p:cNvCxnSpPr>
            <a:cxnSpLocks/>
            <a:stCxn id="55" idx="4"/>
          </p:cNvCxnSpPr>
          <p:nvPr/>
        </p:nvCxnSpPr>
        <p:spPr>
          <a:xfrm flipH="1" flipV="1">
            <a:off x="7244865" y="3946853"/>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CA30F31-A613-0749-8709-DDDE6003045C}"/>
              </a:ext>
            </a:extLst>
          </p:cNvPr>
          <p:cNvCxnSpPr>
            <a:cxnSpLocks/>
            <a:endCxn id="55" idx="1"/>
          </p:cNvCxnSpPr>
          <p:nvPr/>
        </p:nvCxnSpPr>
        <p:spPr>
          <a:xfrm flipH="1" flipV="1">
            <a:off x="7583795" y="3259352"/>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83D3E5E-2674-B146-8421-BCAF15DC62FE}"/>
              </a:ext>
            </a:extLst>
          </p:cNvPr>
          <p:cNvCxnSpPr>
            <a:cxnSpLocks/>
            <a:stCxn id="55" idx="4"/>
            <a:endCxn id="55" idx="0"/>
          </p:cNvCxnSpPr>
          <p:nvPr/>
        </p:nvCxnSpPr>
        <p:spPr>
          <a:xfrm flipV="1">
            <a:off x="8402047" y="2920421"/>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0CD4BBE-C60B-BE46-B917-FB63134EFD65}"/>
              </a:ext>
            </a:extLst>
          </p:cNvPr>
          <p:cNvCxnSpPr>
            <a:cxnSpLocks/>
            <a:stCxn id="55" idx="4"/>
            <a:endCxn id="55" idx="7"/>
          </p:cNvCxnSpPr>
          <p:nvPr/>
        </p:nvCxnSpPr>
        <p:spPr>
          <a:xfrm flipV="1">
            <a:off x="8402047" y="3259352"/>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60BB6CB-2BE6-AD43-9C10-11EFCD9F0CC8}"/>
              </a:ext>
            </a:extLst>
          </p:cNvPr>
          <p:cNvCxnSpPr>
            <a:cxnSpLocks/>
            <a:stCxn id="55" idx="4"/>
          </p:cNvCxnSpPr>
          <p:nvPr/>
        </p:nvCxnSpPr>
        <p:spPr>
          <a:xfrm flipV="1">
            <a:off x="8402047" y="3966751"/>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FBD972F-83A7-9A4B-9F06-350EEE691607}"/>
              </a:ext>
            </a:extLst>
          </p:cNvPr>
          <p:cNvCxnSpPr>
            <a:cxnSpLocks/>
          </p:cNvCxnSpPr>
          <p:nvPr/>
        </p:nvCxnSpPr>
        <p:spPr>
          <a:xfrm flipV="1">
            <a:off x="8402047" y="4600768"/>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BF9FC080-210D-4249-9079-3A6DC417D55B}"/>
              </a:ext>
            </a:extLst>
          </p:cNvPr>
          <p:cNvPicPr>
            <a:picLocks noChangeAspect="1"/>
          </p:cNvPicPr>
          <p:nvPr/>
        </p:nvPicPr>
        <p:blipFill>
          <a:blip r:embed="rId6"/>
          <a:stretch>
            <a:fillRect/>
          </a:stretch>
        </p:blipFill>
        <p:spPr>
          <a:xfrm>
            <a:off x="10245193" y="3553420"/>
            <a:ext cx="1540747" cy="261503"/>
          </a:xfrm>
          <a:prstGeom prst="rect">
            <a:avLst/>
          </a:prstGeom>
        </p:spPr>
      </p:pic>
      <p:cxnSp>
        <p:nvCxnSpPr>
          <p:cNvPr id="64" name="Straight Connector 63">
            <a:extLst>
              <a:ext uri="{FF2B5EF4-FFF2-40B4-BE49-F238E27FC236}">
                <a16:creationId xmlns:a16="http://schemas.microsoft.com/office/drawing/2014/main" id="{11DBAF76-9A6C-BC4D-8AC4-B35B6FBA19BE}"/>
              </a:ext>
            </a:extLst>
          </p:cNvPr>
          <p:cNvCxnSpPr/>
          <p:nvPr/>
        </p:nvCxnSpPr>
        <p:spPr>
          <a:xfrm>
            <a:off x="6947452" y="5234787"/>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90D6D5CF-9E70-CF4D-9EC1-0CEBF00B48EA}"/>
              </a:ext>
            </a:extLst>
          </p:cNvPr>
          <p:cNvPicPr>
            <a:picLocks noChangeAspect="1"/>
          </p:cNvPicPr>
          <p:nvPr/>
        </p:nvPicPr>
        <p:blipFill>
          <a:blip r:embed="rId7"/>
          <a:stretch>
            <a:fillRect/>
          </a:stretch>
        </p:blipFill>
        <p:spPr>
          <a:xfrm>
            <a:off x="8299579" y="2592858"/>
            <a:ext cx="345023" cy="254660"/>
          </a:xfrm>
          <a:prstGeom prst="rect">
            <a:avLst/>
          </a:prstGeom>
        </p:spPr>
      </p:pic>
      <p:sp>
        <p:nvSpPr>
          <p:cNvPr id="67" name="Left Brace 66">
            <a:extLst>
              <a:ext uri="{FF2B5EF4-FFF2-40B4-BE49-F238E27FC236}">
                <a16:creationId xmlns:a16="http://schemas.microsoft.com/office/drawing/2014/main" id="{DFC09B7A-FABC-AF41-B12F-FED9E17F1623}"/>
              </a:ext>
            </a:extLst>
          </p:cNvPr>
          <p:cNvSpPr/>
          <p:nvPr/>
        </p:nvSpPr>
        <p:spPr>
          <a:xfrm rot="10142331">
            <a:off x="9575210" y="2949392"/>
            <a:ext cx="510060" cy="1731062"/>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sp>
        <p:nvSpPr>
          <p:cNvPr id="8" name="Rectangle 7">
            <a:extLst>
              <a:ext uri="{FF2B5EF4-FFF2-40B4-BE49-F238E27FC236}">
                <a16:creationId xmlns:a16="http://schemas.microsoft.com/office/drawing/2014/main" id="{A099583C-4E56-0248-84EF-66B6E2AD7713}"/>
              </a:ext>
            </a:extLst>
          </p:cNvPr>
          <p:cNvSpPr/>
          <p:nvPr/>
        </p:nvSpPr>
        <p:spPr>
          <a:xfrm>
            <a:off x="6876318" y="5608062"/>
            <a:ext cx="232166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Linux Libertine"/>
                <a:ea typeface="+mn-ea"/>
                <a:cs typeface="+mn-cs"/>
              </a:rPr>
              <a:t>Lambert's cosine law: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Linux Libertine"/>
              <a:ea typeface="+mn-ea"/>
              <a:cs typeface="+mn-cs"/>
            </a:endParaRPr>
          </a:p>
        </p:txBody>
      </p:sp>
      <p:pic>
        <p:nvPicPr>
          <p:cNvPr id="68" name="Picture 67">
            <a:extLst>
              <a:ext uri="{FF2B5EF4-FFF2-40B4-BE49-F238E27FC236}">
                <a16:creationId xmlns:a16="http://schemas.microsoft.com/office/drawing/2014/main" id="{0909F748-B56C-B047-B96F-BA8F018F5909}"/>
              </a:ext>
            </a:extLst>
          </p:cNvPr>
          <p:cNvPicPr>
            <a:picLocks noChangeAspect="1"/>
          </p:cNvPicPr>
          <p:nvPr/>
        </p:nvPicPr>
        <p:blipFill>
          <a:blip r:embed="rId6"/>
          <a:stretch>
            <a:fillRect/>
          </a:stretch>
        </p:blipFill>
        <p:spPr>
          <a:xfrm>
            <a:off x="9228391" y="5695149"/>
            <a:ext cx="1540747" cy="261503"/>
          </a:xfrm>
          <a:prstGeom prst="rect">
            <a:avLst/>
          </a:prstGeom>
        </p:spPr>
      </p:pic>
      <p:pic>
        <p:nvPicPr>
          <p:cNvPr id="9" name="Picture 8">
            <a:extLst>
              <a:ext uri="{FF2B5EF4-FFF2-40B4-BE49-F238E27FC236}">
                <a16:creationId xmlns:a16="http://schemas.microsoft.com/office/drawing/2014/main" id="{E369D070-1EAD-0F43-AC3A-7FC934B92377}"/>
              </a:ext>
            </a:extLst>
          </p:cNvPr>
          <p:cNvPicPr>
            <a:picLocks noChangeAspect="1"/>
          </p:cNvPicPr>
          <p:nvPr/>
        </p:nvPicPr>
        <p:blipFill>
          <a:blip r:embed="rId8"/>
          <a:stretch>
            <a:fillRect/>
          </a:stretch>
        </p:blipFill>
        <p:spPr>
          <a:xfrm>
            <a:off x="7511982" y="6122522"/>
            <a:ext cx="2502035" cy="615255"/>
          </a:xfrm>
          <a:prstGeom prst="rect">
            <a:avLst/>
          </a:prstGeom>
        </p:spPr>
      </p:pic>
      <p:pic>
        <p:nvPicPr>
          <p:cNvPr id="10" name="Picture 9">
            <a:extLst>
              <a:ext uri="{FF2B5EF4-FFF2-40B4-BE49-F238E27FC236}">
                <a16:creationId xmlns:a16="http://schemas.microsoft.com/office/drawing/2014/main" id="{629472F6-B733-8445-930E-4448417C6B9D}"/>
              </a:ext>
            </a:extLst>
          </p:cNvPr>
          <p:cNvPicPr>
            <a:picLocks noChangeAspect="1"/>
          </p:cNvPicPr>
          <p:nvPr/>
        </p:nvPicPr>
        <p:blipFill>
          <a:blip r:embed="rId9"/>
          <a:stretch>
            <a:fillRect/>
          </a:stretch>
        </p:blipFill>
        <p:spPr>
          <a:xfrm>
            <a:off x="682284" y="4480357"/>
            <a:ext cx="1553670" cy="527393"/>
          </a:xfrm>
          <a:prstGeom prst="rect">
            <a:avLst/>
          </a:prstGeom>
        </p:spPr>
      </p:pic>
    </p:spTree>
    <p:extLst>
      <p:ext uri="{BB962C8B-B14F-4D97-AF65-F5344CB8AC3E}">
        <p14:creationId xmlns:p14="http://schemas.microsoft.com/office/powerpoint/2010/main" val="311774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1980532" y="274588"/>
            <a:ext cx="8229823" cy="1143000"/>
          </a:xfrm>
        </p:spPr>
        <p:txBody>
          <a:bodyPr/>
          <a:lstStyle/>
          <a:p>
            <a:pPr eaLnBrk="1">
              <a:defRPr/>
            </a:pPr>
            <a:r>
              <a:rPr lang="en-US">
                <a:ea typeface="+mj-ea"/>
                <a:sym typeface="Calibri" charset="0"/>
              </a:rPr>
              <a:t>Image Formation Model: Final</a:t>
            </a:r>
            <a:endParaRPr lang="en-US" sz="1266">
              <a:ea typeface="+mj-ea"/>
              <a:sym typeface="Calibri" charset="0"/>
            </a:endParaRPr>
          </a:p>
        </p:txBody>
      </p:sp>
      <p:pic>
        <p:nvPicPr>
          <p:cNvPr id="21506" name="Picture 2"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9385" y="1417589"/>
            <a:ext cx="2928938" cy="21408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1507" name="Rectangle 3"/>
          <p:cNvSpPr>
            <a:spLocks/>
          </p:cNvSpPr>
          <p:nvPr/>
        </p:nvSpPr>
        <p:spPr bwMode="auto">
          <a:xfrm>
            <a:off x="2007320" y="3783456"/>
            <a:ext cx="8476506" cy="26687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marL="446469" indent="-446469" defTabSz="410751" fontAlgn="base" hangingPunct="0">
              <a:spcBef>
                <a:spcPct val="0"/>
              </a:spcBef>
              <a:spcAft>
                <a:spcPct val="0"/>
              </a:spcAft>
              <a:buSzPct val="100000"/>
              <a:buFontTx/>
              <a:buAutoNum type="arabicPeriod"/>
              <a:defRPr/>
            </a:pPr>
            <a:r>
              <a:rPr lang="en-US" sz="2531">
                <a:solidFill>
                  <a:srgbClr val="000000"/>
                </a:solidFill>
                <a:latin typeface="Calibri" charset="0"/>
                <a:ea typeface="ＭＳ Ｐゴシック" charset="0"/>
                <a:cs typeface="Calibri"/>
                <a:sym typeface="Calibri" charset="0"/>
              </a:rPr>
              <a:t>Diffuse albedo: what fraction of incoming light is reflected?</a:t>
            </a:r>
          </a:p>
          <a:p>
            <a:pPr marL="612778" lvl="1" indent="-300250" defTabSz="410751" fontAlgn="base" hangingPunct="0">
              <a:spcBef>
                <a:spcPct val="0"/>
              </a:spcBef>
              <a:spcAft>
                <a:spcPct val="0"/>
              </a:spcAft>
              <a:buSzPct val="75000"/>
              <a:buFontTx/>
              <a:buChar char="•"/>
              <a:defRPr/>
            </a:pPr>
            <a:r>
              <a:rPr lang="en-US" sz="2250">
                <a:solidFill>
                  <a:srgbClr val="000000"/>
                </a:solidFill>
                <a:latin typeface="Calibri" charset="0"/>
                <a:ea typeface="ＭＳ Ｐゴシック" charset="0"/>
                <a:cs typeface="Calibri"/>
                <a:sym typeface="Calibri" charset="0"/>
              </a:rPr>
              <a:t>Introduce scale factor </a:t>
            </a:r>
            <a:r>
              <a:rPr lang="en-US" sz="2531">
                <a:solidFill>
                  <a:srgbClr val="000000"/>
                </a:solidFill>
                <a:latin typeface="Calibri" charset="0"/>
                <a:ea typeface="ＭＳ Ｐゴシック" charset="0"/>
                <a:cs typeface="Calibri"/>
                <a:sym typeface="Calibri" charset="0"/>
              </a:rPr>
              <a:t> </a:t>
            </a:r>
          </a:p>
          <a:p>
            <a:pPr marL="446469" indent="-446469" defTabSz="410751" fontAlgn="base" hangingPunct="0">
              <a:spcBef>
                <a:spcPct val="0"/>
              </a:spcBef>
              <a:spcAft>
                <a:spcPct val="0"/>
              </a:spcAft>
              <a:buSzPct val="100000"/>
              <a:buFontTx/>
              <a:buAutoNum type="arabicPeriod" startAt="2"/>
              <a:defRPr/>
            </a:pPr>
            <a:r>
              <a:rPr lang="en-US" sz="2531">
                <a:solidFill>
                  <a:srgbClr val="000000"/>
                </a:solidFill>
                <a:latin typeface="Calibri" charset="0"/>
                <a:ea typeface="ＭＳ Ｐゴシック" charset="0"/>
                <a:cs typeface="Calibri"/>
                <a:sym typeface="Calibri" charset="0"/>
              </a:rPr>
              <a:t>Light intensity: how much light is arriving?</a:t>
            </a:r>
          </a:p>
          <a:p>
            <a:pPr marL="612778" lvl="1" indent="-300250" defTabSz="410751" fontAlgn="base" hangingPunct="0">
              <a:spcBef>
                <a:spcPct val="0"/>
              </a:spcBef>
              <a:spcAft>
                <a:spcPct val="0"/>
              </a:spcAft>
              <a:buSzPct val="75000"/>
              <a:buFontTx/>
              <a:buChar char="•"/>
              <a:defRPr/>
            </a:pPr>
            <a:r>
              <a:rPr lang="en-US" sz="2250">
                <a:solidFill>
                  <a:srgbClr val="000000"/>
                </a:solidFill>
                <a:latin typeface="Calibri" charset="0"/>
                <a:ea typeface="ＭＳ Ｐゴシック" charset="0"/>
                <a:cs typeface="Calibri"/>
                <a:sym typeface="Calibri" charset="0"/>
              </a:rPr>
              <a:t>Compensate with camera exposure (global scale factor)</a:t>
            </a:r>
          </a:p>
          <a:p>
            <a:pPr marL="446469" indent="-446469" defTabSz="410751" fontAlgn="base" hangingPunct="0">
              <a:spcBef>
                <a:spcPct val="0"/>
              </a:spcBef>
              <a:spcAft>
                <a:spcPct val="0"/>
              </a:spcAft>
              <a:buSzPct val="100000"/>
              <a:buFontTx/>
              <a:buAutoNum type="arabicPeriod" startAt="3"/>
              <a:defRPr/>
            </a:pPr>
            <a:r>
              <a:rPr lang="en-US" sz="2531">
                <a:solidFill>
                  <a:srgbClr val="000000"/>
                </a:solidFill>
                <a:latin typeface="Calibri" charset="0"/>
                <a:ea typeface="ＭＳ Ｐゴシック" charset="0"/>
                <a:cs typeface="Calibri"/>
                <a:sym typeface="Calibri" charset="0"/>
              </a:rPr>
              <a:t>Camera response function</a:t>
            </a:r>
          </a:p>
          <a:p>
            <a:pPr marL="612778" lvl="1" indent="-300250" defTabSz="410751" fontAlgn="base" hangingPunct="0">
              <a:spcBef>
                <a:spcPct val="0"/>
              </a:spcBef>
              <a:spcAft>
                <a:spcPct val="0"/>
              </a:spcAft>
              <a:buSzPct val="75000"/>
              <a:buFontTx/>
              <a:buChar char="•"/>
              <a:defRPr/>
            </a:pPr>
            <a:r>
              <a:rPr lang="en-US" sz="2250">
                <a:solidFill>
                  <a:srgbClr val="000000"/>
                </a:solidFill>
                <a:latin typeface="Calibri" charset="0"/>
                <a:ea typeface="ＭＳ Ｐゴシック" charset="0"/>
                <a:cs typeface="Calibri"/>
                <a:sym typeface="Calibri" charset="0"/>
              </a:rPr>
              <a:t>Assume pixel value is linearly proportional to incoming energy (perform radiometric calibration if not)</a:t>
            </a:r>
            <a:endParaRPr lang="en-US" sz="1266">
              <a:solidFill>
                <a:srgbClr val="000000"/>
              </a:solidFill>
              <a:latin typeface="Helvetica Light" charset="0"/>
              <a:ea typeface="ＭＳ Ｐゴシック" charset="0"/>
              <a:cs typeface="Helvetica Light" charset="0"/>
              <a:sym typeface="Helvetica Light" charset="0"/>
            </a:endParaRPr>
          </a:p>
        </p:txBody>
      </p:sp>
      <p:pic>
        <p:nvPicPr>
          <p:cNvPr id="21508" name="Picture 4" descr="pasted-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750" y="4321969"/>
            <a:ext cx="285750" cy="285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1509" name="Picture 5" descr="Edittex"/>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8752" y="2223494"/>
            <a:ext cx="3341936" cy="6194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7761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507">
                                            <p:txEl>
                                              <p:pRg st="1" end="1"/>
                                            </p:txEl>
                                          </p:spTgt>
                                        </p:tgtEl>
                                        <p:attrNameLst>
                                          <p:attrName>style.visibility</p:attrName>
                                        </p:attrNameLst>
                                      </p:cBhvr>
                                      <p:to>
                                        <p:strVal val="visible"/>
                                      </p:to>
                                    </p:set>
                                    <p:animEffect transition="in" filter="fade">
                                      <p:cBhvr>
                                        <p:cTn id="10" dur="500"/>
                                        <p:tgtEl>
                                          <p:spTgt spid="21507">
                                            <p:txEl>
                                              <p:pRg st="1" end="1"/>
                                            </p:txEl>
                                          </p:spTgt>
                                        </p:tgtEl>
                                      </p:cBhvr>
                                    </p:animEffect>
                                  </p:childTnLst>
                                </p:cTn>
                              </p:par>
                            </p:childTnLst>
                          </p:cTn>
                        </p:par>
                        <p:par>
                          <p:cTn id="11" fill="hold" nodeType="with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21508"/>
                                        </p:tgtEl>
                                        <p:attrNameLst>
                                          <p:attrName>style.visibility</p:attrName>
                                        </p:attrNameLst>
                                      </p:cBhvr>
                                      <p:to>
                                        <p:strVal val="visible"/>
                                      </p:to>
                                    </p:set>
                                    <p:animEffect transition="in" filter="fade">
                                      <p:cBhvr>
                                        <p:cTn id="14" dur="500"/>
                                        <p:tgtEl>
                                          <p:spTgt spid="2150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Effect transition="in" filter="fade">
                                      <p:cBhvr>
                                        <p:cTn id="19" dur="500"/>
                                        <p:tgtEl>
                                          <p:spTgt spid="21507">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fade">
                                      <p:cBhvr>
                                        <p:cTn id="22" dur="500"/>
                                        <p:tgtEl>
                                          <p:spTgt spid="215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fade">
                                      <p:cBhvr>
                                        <p:cTn id="27" dur="500"/>
                                        <p:tgtEl>
                                          <p:spTgt spid="21507">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507">
                                            <p:txEl>
                                              <p:pRg st="5" end="5"/>
                                            </p:txEl>
                                          </p:spTgt>
                                        </p:tgtEl>
                                        <p:attrNameLst>
                                          <p:attrName>style.visibility</p:attrName>
                                        </p:attrNameLst>
                                      </p:cBhvr>
                                      <p:to>
                                        <p:strVal val="visible"/>
                                      </p:to>
                                    </p:set>
                                    <p:animEffect transition="in" filter="fade">
                                      <p:cBhvr>
                                        <p:cTn id="30" dur="500"/>
                                        <p:tgtEl>
                                          <p:spTgt spid="215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1980532" y="274588"/>
            <a:ext cx="8229823" cy="636240"/>
          </a:xfrm>
        </p:spPr>
        <p:txBody>
          <a:bodyPr/>
          <a:lstStyle/>
          <a:p>
            <a:pPr defTabSz="590455" eaLnBrk="1">
              <a:defRPr/>
            </a:pPr>
            <a:r>
              <a:rPr lang="en-US" sz="4008" dirty="0">
                <a:ea typeface="+mj-ea"/>
                <a:sym typeface="Calibri" charset="0"/>
              </a:rPr>
              <a:t>A Single Image: Shape from Shading</a:t>
            </a:r>
            <a:endParaRPr lang="en-US" sz="1266" dirty="0">
              <a:ea typeface="+mj-ea"/>
              <a:sym typeface="Calibri" charset="0"/>
            </a:endParaRPr>
          </a:p>
        </p:txBody>
      </p:sp>
      <p:pic>
        <p:nvPicPr>
          <p:cNvPr id="22530" name="Picture 2" descr="Edittex"/>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1321" y="1457773"/>
            <a:ext cx="3343052" cy="6183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2531" name="Picture 3" descr="pasted-image.jpg"/>
          <p:cNvPicPr>
            <a:picLocks noChangeAspect="1"/>
          </p:cNvPicPr>
          <p:nvPr/>
        </p:nvPicPr>
        <p:blipFill>
          <a:blip r:embed="rId3">
            <a:extLst>
              <a:ext uri="{28A0092B-C50C-407E-A947-70E740481C1C}">
                <a14:useLocalDpi xmlns:a14="http://schemas.microsoft.com/office/drawing/2010/main" val="0"/>
              </a:ext>
            </a:extLst>
          </a:blip>
          <a:srcRect l="9596" t="7683" r="14838" b="5634"/>
          <a:stretch>
            <a:fillRect/>
          </a:stretch>
        </p:blipFill>
        <p:spPr bwMode="auto">
          <a:xfrm>
            <a:off x="1669108" y="1211089"/>
            <a:ext cx="2908846" cy="28775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2532" name="Rectangle 4"/>
          <p:cNvSpPr>
            <a:spLocks/>
          </p:cNvSpPr>
          <p:nvPr/>
        </p:nvSpPr>
        <p:spPr bwMode="auto">
          <a:xfrm>
            <a:off x="4680645" y="2557240"/>
            <a:ext cx="6109023" cy="2510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defTabSz="410751" fontAlgn="base" hangingPunct="0">
              <a:spcBef>
                <a:spcPct val="0"/>
              </a:spcBef>
              <a:spcAft>
                <a:spcPct val="0"/>
              </a:spcAft>
              <a:defRPr/>
            </a:pPr>
            <a:r>
              <a:rPr lang="en-US" sz="2531" dirty="0">
                <a:solidFill>
                  <a:srgbClr val="000000"/>
                </a:solidFill>
                <a:latin typeface="Calibri" charset="0"/>
                <a:ea typeface="ＭＳ Ｐゴシック" charset="0"/>
                <a:cs typeface="Calibri"/>
                <a:sym typeface="Calibri" charset="0"/>
              </a:rPr>
              <a:t>Assume      is 1 for now.</a:t>
            </a:r>
          </a:p>
          <a:p>
            <a:pPr defTabSz="410751" fontAlgn="base" hangingPunct="0">
              <a:spcBef>
                <a:spcPct val="0"/>
              </a:spcBef>
              <a:spcAft>
                <a:spcPct val="0"/>
              </a:spcAft>
              <a:defRPr/>
            </a:pPr>
            <a:r>
              <a:rPr lang="en-US" sz="2531" dirty="0">
                <a:solidFill>
                  <a:srgbClr val="000000"/>
                </a:solidFill>
                <a:latin typeface="Calibri" charset="0"/>
                <a:ea typeface="ＭＳ Ｐゴシック" charset="0"/>
                <a:cs typeface="Calibri"/>
                <a:sym typeface="Calibri" charset="0"/>
              </a:rPr>
              <a:t>What can we measure from one image?</a:t>
            </a:r>
          </a:p>
          <a:p>
            <a:pPr marL="625056" lvl="1" indent="-312528" defTabSz="410751" fontAlgn="base" hangingPunct="0">
              <a:spcBef>
                <a:spcPct val="0"/>
              </a:spcBef>
              <a:spcAft>
                <a:spcPct val="0"/>
              </a:spcAft>
              <a:buSzPct val="75000"/>
              <a:buFontTx/>
              <a:buChar char="•"/>
              <a:defRPr/>
            </a:pPr>
            <a:r>
              <a:rPr lang="en-US" sz="2250" dirty="0">
                <a:solidFill>
                  <a:srgbClr val="000000"/>
                </a:solidFill>
                <a:latin typeface="Calibri" charset="0"/>
                <a:ea typeface="ＭＳ Ｐゴシック" charset="0"/>
                <a:cs typeface="Calibri"/>
                <a:sym typeface="Calibri" charset="0"/>
              </a:rPr>
              <a:t>                   is the angle between N and L</a:t>
            </a:r>
          </a:p>
          <a:p>
            <a:pPr marL="625056" lvl="1" indent="-312528" defTabSz="410751" fontAlgn="base" hangingPunct="0">
              <a:spcBef>
                <a:spcPct val="0"/>
              </a:spcBef>
              <a:spcAft>
                <a:spcPct val="0"/>
              </a:spcAft>
              <a:buSzPct val="75000"/>
              <a:buFontTx/>
              <a:buChar char="•"/>
              <a:defRPr/>
            </a:pPr>
            <a:r>
              <a:rPr lang="en-US" sz="2250" dirty="0">
                <a:solidFill>
                  <a:srgbClr val="000000"/>
                </a:solidFill>
                <a:latin typeface="Calibri" charset="0"/>
                <a:ea typeface="ＭＳ Ｐゴシック" charset="0"/>
                <a:cs typeface="Calibri"/>
                <a:sym typeface="Calibri" charset="0"/>
              </a:rPr>
              <a:t>Add assumptions:</a:t>
            </a:r>
          </a:p>
          <a:p>
            <a:pPr marL="937584" lvl="2" indent="-312528" defTabSz="410751" fontAlgn="base" hangingPunct="0">
              <a:spcBef>
                <a:spcPct val="0"/>
              </a:spcBef>
              <a:spcAft>
                <a:spcPct val="0"/>
              </a:spcAft>
              <a:buSzPct val="75000"/>
              <a:buFontTx/>
              <a:buChar char="•"/>
              <a:defRPr/>
            </a:pPr>
            <a:r>
              <a:rPr lang="en-US" sz="2250" dirty="0">
                <a:solidFill>
                  <a:srgbClr val="000000"/>
                </a:solidFill>
                <a:latin typeface="Calibri" charset="0"/>
                <a:ea typeface="ＭＳ Ｐゴシック" charset="0"/>
                <a:cs typeface="Calibri"/>
                <a:sym typeface="Calibri" charset="0"/>
              </a:rPr>
              <a:t>Constant albedo</a:t>
            </a:r>
          </a:p>
          <a:p>
            <a:pPr marL="937584" lvl="2" indent="-312528" defTabSz="410751" fontAlgn="base" hangingPunct="0">
              <a:spcBef>
                <a:spcPct val="0"/>
              </a:spcBef>
              <a:spcAft>
                <a:spcPct val="0"/>
              </a:spcAft>
              <a:buSzPct val="75000"/>
              <a:buFontTx/>
              <a:buChar char="•"/>
              <a:defRPr/>
            </a:pPr>
            <a:r>
              <a:rPr lang="en-US" sz="2250" dirty="0">
                <a:solidFill>
                  <a:srgbClr val="000000"/>
                </a:solidFill>
                <a:latin typeface="Calibri" charset="0"/>
                <a:ea typeface="ＭＳ Ｐゴシック" charset="0"/>
                <a:cs typeface="Calibri"/>
                <a:sym typeface="Calibri" charset="0"/>
              </a:rPr>
              <a:t>A few known </a:t>
            </a:r>
            <a:r>
              <a:rPr lang="en-US" sz="2250" dirty="0" err="1">
                <a:solidFill>
                  <a:srgbClr val="000000"/>
                </a:solidFill>
                <a:latin typeface="Calibri" charset="0"/>
                <a:ea typeface="ＭＳ Ｐゴシック" charset="0"/>
                <a:cs typeface="Calibri"/>
                <a:sym typeface="Calibri" charset="0"/>
              </a:rPr>
              <a:t>normals</a:t>
            </a:r>
            <a:r>
              <a:rPr lang="en-US" sz="2250" dirty="0">
                <a:solidFill>
                  <a:srgbClr val="000000"/>
                </a:solidFill>
                <a:latin typeface="Calibri" charset="0"/>
                <a:ea typeface="ＭＳ Ｐゴシック" charset="0"/>
                <a:cs typeface="Calibri"/>
                <a:sym typeface="Calibri" charset="0"/>
              </a:rPr>
              <a:t> (e.g. silhouettes)</a:t>
            </a:r>
          </a:p>
          <a:p>
            <a:pPr marL="937584" lvl="2" indent="-312528" defTabSz="410751" fontAlgn="base" hangingPunct="0">
              <a:spcBef>
                <a:spcPct val="0"/>
              </a:spcBef>
              <a:spcAft>
                <a:spcPct val="0"/>
              </a:spcAft>
              <a:buSzPct val="75000"/>
              <a:buFontTx/>
              <a:buChar char="•"/>
              <a:defRPr/>
            </a:pPr>
            <a:r>
              <a:rPr lang="en-US" sz="2250" dirty="0">
                <a:solidFill>
                  <a:srgbClr val="000000"/>
                </a:solidFill>
                <a:latin typeface="Calibri" charset="0"/>
                <a:ea typeface="ＭＳ Ｐゴシック" charset="0"/>
                <a:cs typeface="Calibri"/>
                <a:sym typeface="Calibri" charset="0"/>
              </a:rPr>
              <a:t>Smoothness of </a:t>
            </a:r>
            <a:r>
              <a:rPr lang="en-US" sz="2250" dirty="0" err="1">
                <a:solidFill>
                  <a:srgbClr val="000000"/>
                </a:solidFill>
                <a:latin typeface="Calibri" charset="0"/>
                <a:ea typeface="ＭＳ Ｐゴシック" charset="0"/>
                <a:cs typeface="Calibri"/>
                <a:sym typeface="Calibri" charset="0"/>
              </a:rPr>
              <a:t>normals</a:t>
            </a:r>
            <a:endParaRPr lang="en-US" sz="1266" dirty="0">
              <a:solidFill>
                <a:srgbClr val="000000"/>
              </a:solidFill>
              <a:latin typeface="Helvetica Light" charset="0"/>
              <a:ea typeface="ＭＳ Ｐゴシック" charset="0"/>
              <a:cs typeface="Helvetica Light" charset="0"/>
              <a:sym typeface="Helvetica Light" charset="0"/>
            </a:endParaRPr>
          </a:p>
        </p:txBody>
      </p:sp>
      <p:pic>
        <p:nvPicPr>
          <p:cNvPr id="22533" name="Picture 5" descr="pasted-image.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4531" y="2647652"/>
            <a:ext cx="285750" cy="285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2534" name="Picture 6" descr="pasted-imag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11961" y="3321845"/>
            <a:ext cx="1151930" cy="3661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2535" name="Rectangle 7"/>
          <p:cNvSpPr>
            <a:spLocks/>
          </p:cNvSpPr>
          <p:nvPr/>
        </p:nvSpPr>
        <p:spPr bwMode="auto">
          <a:xfrm>
            <a:off x="1645668" y="5424613"/>
            <a:ext cx="5330242" cy="11683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defTabSz="410751" eaLnBrk="1" fontAlgn="base" hangingPunct="0">
              <a:spcBef>
                <a:spcPct val="0"/>
              </a:spcBef>
              <a:spcAft>
                <a:spcPct val="0"/>
              </a:spcAft>
            </a:pPr>
            <a:r>
              <a:rPr lang="en-US" altLang="en-US" sz="2531" dirty="0">
                <a:latin typeface="Calibri" panose="020F0502020204030204" pitchFamily="34" charset="0"/>
                <a:cs typeface="Calibri"/>
                <a:sym typeface="Calibri" panose="020F0502020204030204" pitchFamily="34" charset="0"/>
              </a:rPr>
              <a:t>In practice, SFS </a:t>
            </a:r>
            <a:r>
              <a:rPr lang="en-US" altLang="en-US" sz="2531" dirty="0" err="1">
                <a:latin typeface="Calibri" panose="020F0502020204030204" pitchFamily="34" charset="0"/>
                <a:cs typeface="Calibri"/>
                <a:sym typeface="Calibri" panose="020F0502020204030204" pitchFamily="34" charset="0"/>
              </a:rPr>
              <a:t>doesn</a:t>
            </a:r>
            <a:r>
              <a:rPr lang="ja-JP" altLang="en-US" sz="2531" dirty="0">
                <a:latin typeface="Arial" panose="020B0604020202020204" pitchFamily="34" charset="0"/>
                <a:cs typeface="Calibri"/>
                <a:sym typeface="Calibri" panose="020F0502020204030204" pitchFamily="34" charset="0"/>
              </a:rPr>
              <a:t>’</a:t>
            </a:r>
            <a:r>
              <a:rPr lang="en-US" altLang="ja-JP" sz="2531" dirty="0">
                <a:latin typeface="Calibri" panose="020F0502020204030204" pitchFamily="34" charset="0"/>
                <a:cs typeface="Calibri"/>
                <a:sym typeface="Calibri" panose="020F0502020204030204" pitchFamily="34" charset="0"/>
              </a:rPr>
              <a:t>t work very well: </a:t>
            </a:r>
          </a:p>
          <a:p>
            <a:pPr defTabSz="410751" eaLnBrk="1" fontAlgn="base" hangingPunct="0">
              <a:spcBef>
                <a:spcPct val="0"/>
              </a:spcBef>
              <a:spcAft>
                <a:spcPct val="0"/>
              </a:spcAft>
            </a:pPr>
            <a:r>
              <a:rPr lang="en-US" altLang="en-US" sz="2531" dirty="0">
                <a:latin typeface="Calibri" panose="020F0502020204030204" pitchFamily="34" charset="0"/>
                <a:cs typeface="Calibri"/>
                <a:sym typeface="Calibri" panose="020F0502020204030204" pitchFamily="34" charset="0"/>
              </a:rPr>
              <a:t>assumptions are too restrictive, </a:t>
            </a:r>
          </a:p>
          <a:p>
            <a:pPr defTabSz="410751" eaLnBrk="1" fontAlgn="base" hangingPunct="0">
              <a:spcBef>
                <a:spcPct val="0"/>
              </a:spcBef>
              <a:spcAft>
                <a:spcPct val="0"/>
              </a:spcAft>
            </a:pPr>
            <a:r>
              <a:rPr lang="en-US" altLang="en-US" sz="2531" dirty="0">
                <a:latin typeface="Calibri" panose="020F0502020204030204" pitchFamily="34" charset="0"/>
                <a:cs typeface="Calibri"/>
                <a:sym typeface="Calibri" panose="020F0502020204030204" pitchFamily="34" charset="0"/>
              </a:rPr>
              <a:t>too much ambiguity in nontrivial scenes.</a:t>
            </a:r>
            <a:endParaRPr lang="en-US" altLang="en-US" sz="1266" dirty="0">
              <a:latin typeface="Calibri" panose="020F0502020204030204" pitchFamily="34" charset="0"/>
              <a:cs typeface="Calibri"/>
              <a:sym typeface="Calibri" panose="020F0502020204030204" pitchFamily="34" charset="0"/>
            </a:endParaRPr>
          </a:p>
        </p:txBody>
      </p:sp>
    </p:spTree>
    <p:extLst>
      <p:ext uri="{BB962C8B-B14F-4D97-AF65-F5344CB8AC3E}">
        <p14:creationId xmlns:p14="http://schemas.microsoft.com/office/powerpoint/2010/main" val="8214785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a:xfrm>
            <a:off x="2133600" y="76200"/>
            <a:ext cx="8229600" cy="838200"/>
          </a:xfrm>
        </p:spPr>
        <p:txBody>
          <a:bodyPr/>
          <a:lstStyle/>
          <a:p>
            <a:r>
              <a:rPr lang="en-US"/>
              <a:t>Application: Detecting composite photos</a:t>
            </a:r>
          </a:p>
        </p:txBody>
      </p:sp>
      <p:pic>
        <p:nvPicPr>
          <p:cNvPr id="724995" name="Picture 3"/>
          <p:cNvPicPr>
            <a:picLocks noChangeAspect="1" noChangeArrowheads="1"/>
          </p:cNvPicPr>
          <p:nvPr/>
        </p:nvPicPr>
        <p:blipFill>
          <a:blip r:embed="rId3" cstate="print"/>
          <a:srcRect/>
          <a:stretch>
            <a:fillRect/>
          </a:stretch>
        </p:blipFill>
        <p:spPr bwMode="auto">
          <a:xfrm>
            <a:off x="1981200" y="2286001"/>
            <a:ext cx="4267200" cy="2843213"/>
          </a:xfrm>
          <a:prstGeom prst="rect">
            <a:avLst/>
          </a:prstGeom>
          <a:noFill/>
          <a:ln w="19050">
            <a:noFill/>
            <a:miter lim="800000"/>
            <a:headEnd/>
            <a:tailEnd/>
          </a:ln>
          <a:effectLst/>
        </p:spPr>
      </p:pic>
      <p:pic>
        <p:nvPicPr>
          <p:cNvPr id="724996" name="Picture 4"/>
          <p:cNvPicPr>
            <a:picLocks noChangeAspect="1" noChangeArrowheads="1"/>
          </p:cNvPicPr>
          <p:nvPr/>
        </p:nvPicPr>
        <p:blipFill>
          <a:blip r:embed="rId4" cstate="print"/>
          <a:srcRect/>
          <a:stretch>
            <a:fillRect/>
          </a:stretch>
        </p:blipFill>
        <p:spPr bwMode="auto">
          <a:xfrm>
            <a:off x="6723064" y="1595438"/>
            <a:ext cx="3487737" cy="4348162"/>
          </a:xfrm>
          <a:prstGeom prst="rect">
            <a:avLst/>
          </a:prstGeom>
          <a:noFill/>
          <a:ln w="19050">
            <a:noFill/>
            <a:miter lim="800000"/>
            <a:headEnd/>
            <a:tailEnd/>
          </a:ln>
          <a:effectLst/>
        </p:spPr>
      </p:pic>
      <p:sp>
        <p:nvSpPr>
          <p:cNvPr id="724997" name="Text Box 5"/>
          <p:cNvSpPr txBox="1">
            <a:spLocks noChangeArrowheads="1"/>
          </p:cNvSpPr>
          <p:nvPr/>
        </p:nvSpPr>
        <p:spPr bwMode="auto">
          <a:xfrm>
            <a:off x="3534875" y="1676400"/>
            <a:ext cx="1217000" cy="369332"/>
          </a:xfrm>
          <a:prstGeom prst="rect">
            <a:avLst/>
          </a:prstGeom>
          <a:noFill/>
          <a:ln w="19050">
            <a:noFill/>
            <a:miter lim="800000"/>
            <a:headEnd/>
            <a:tailEnd/>
          </a:ln>
          <a:effectLst/>
        </p:spPr>
        <p:txBody>
          <a:bodyPr wrap="none">
            <a:spAutoFit/>
          </a:bodyPr>
          <a:lstStyle/>
          <a:p>
            <a:pPr algn="ctr">
              <a:spcBef>
                <a:spcPct val="50000"/>
              </a:spcBef>
            </a:pPr>
            <a:r>
              <a:rPr lang="en-US">
                <a:solidFill>
                  <a:srgbClr val="000000"/>
                </a:solidFill>
                <a:latin typeface="Times New Roman" pitchFamily="18" charset="0"/>
              </a:rPr>
              <a:t>Fake photo</a:t>
            </a:r>
          </a:p>
        </p:txBody>
      </p:sp>
      <p:sp>
        <p:nvSpPr>
          <p:cNvPr id="724998" name="Text Box 6"/>
          <p:cNvSpPr txBox="1">
            <a:spLocks noChangeArrowheads="1"/>
          </p:cNvSpPr>
          <p:nvPr/>
        </p:nvSpPr>
        <p:spPr bwMode="auto">
          <a:xfrm>
            <a:off x="7816487" y="990600"/>
            <a:ext cx="1191352" cy="369332"/>
          </a:xfrm>
          <a:prstGeom prst="rect">
            <a:avLst/>
          </a:prstGeom>
          <a:noFill/>
          <a:ln w="19050">
            <a:noFill/>
            <a:miter lim="800000"/>
            <a:headEnd/>
            <a:tailEnd/>
          </a:ln>
          <a:effectLst/>
        </p:spPr>
        <p:txBody>
          <a:bodyPr wrap="none">
            <a:spAutoFit/>
          </a:bodyPr>
          <a:lstStyle/>
          <a:p>
            <a:pPr algn="ctr">
              <a:spcBef>
                <a:spcPct val="50000"/>
              </a:spcBef>
            </a:pPr>
            <a:r>
              <a:rPr lang="en-US">
                <a:solidFill>
                  <a:srgbClr val="000000"/>
                </a:solidFill>
                <a:latin typeface="Times New Roman" pitchFamily="18" charset="0"/>
              </a:rPr>
              <a:t>Real photo</a:t>
            </a:r>
          </a:p>
        </p:txBody>
      </p:sp>
    </p:spTree>
    <p:extLst>
      <p:ext uri="{BB962C8B-B14F-4D97-AF65-F5344CB8AC3E}">
        <p14:creationId xmlns:p14="http://schemas.microsoft.com/office/powerpoint/2010/main" val="38854060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44539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1" name="Rectangle 3"/>
          <p:cNvSpPr>
            <a:spLocks noGrp="1" noChangeArrowheads="1"/>
          </p:cNvSpPr>
          <p:nvPr>
            <p:ph idx="1"/>
          </p:nvPr>
        </p:nvSpPr>
        <p:spPr/>
        <p:txBody>
          <a:bodyPr/>
          <a:lstStyle/>
          <a:p>
            <a:r>
              <a:rPr lang="en-US" dirty="0"/>
              <a:t>Today</a:t>
            </a:r>
          </a:p>
          <a:p>
            <a:pPr lvl="1"/>
            <a:r>
              <a:rPr lang="en-US" dirty="0"/>
              <a:t>What is light?</a:t>
            </a:r>
          </a:p>
          <a:p>
            <a:pPr lvl="1"/>
            <a:r>
              <a:rPr lang="en-US" dirty="0"/>
              <a:t>How do we measure it?</a:t>
            </a:r>
          </a:p>
          <a:p>
            <a:pPr lvl="1"/>
            <a:r>
              <a:rPr lang="en-US" dirty="0"/>
              <a:t>How does light propagate?</a:t>
            </a:r>
          </a:p>
          <a:p>
            <a:pPr lvl="1"/>
            <a:r>
              <a:rPr lang="en-US" dirty="0"/>
              <a:t>How does light interact with matter?</a:t>
            </a:r>
          </a:p>
        </p:txBody>
      </p:sp>
      <p:sp>
        <p:nvSpPr>
          <p:cNvPr id="380930" name="Rectangle 2"/>
          <p:cNvSpPr>
            <a:spLocks noGrp="1" noChangeArrowheads="1"/>
          </p:cNvSpPr>
          <p:nvPr>
            <p:ph type="title"/>
          </p:nvPr>
        </p:nvSpPr>
        <p:spPr/>
        <p:txBody>
          <a:bodyPr/>
          <a:lstStyle/>
          <a:p>
            <a:r>
              <a:rPr lang="en-US"/>
              <a:t>Properties of light</a:t>
            </a:r>
          </a:p>
        </p:txBody>
      </p:sp>
    </p:spTree>
    <p:extLst>
      <p:ext uri="{BB962C8B-B14F-4D97-AF65-F5344CB8AC3E}">
        <p14:creationId xmlns:p14="http://schemas.microsoft.com/office/powerpoint/2010/main" val="1031841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checkershadow">
            <a:extLst>
              <a:ext uri="{FF2B5EF4-FFF2-40B4-BE49-F238E27FC236}">
                <a16:creationId xmlns:a16="http://schemas.microsoft.com/office/drawing/2014/main" id="{93C91766-F880-6E45-A6ED-827170684B74}"/>
              </a:ext>
            </a:extLst>
          </p:cNvPr>
          <p:cNvPicPr>
            <a:picLocks noChangeAspect="1" noChangeArrowheads="1"/>
          </p:cNvPicPr>
          <p:nvPr/>
        </p:nvPicPr>
        <p:blipFill>
          <a:blip r:embed="rId3" cstate="print"/>
          <a:srcRect/>
          <a:stretch>
            <a:fillRect/>
          </a:stretch>
        </p:blipFill>
        <p:spPr bwMode="auto">
          <a:xfrm>
            <a:off x="4399004" y="1225976"/>
            <a:ext cx="6333353" cy="4068609"/>
          </a:xfrm>
          <a:prstGeom prst="rect">
            <a:avLst/>
          </a:prstGeom>
          <a:noFill/>
        </p:spPr>
      </p:pic>
      <p:sp>
        <p:nvSpPr>
          <p:cNvPr id="254978" name="Rectangle 2"/>
          <p:cNvSpPr>
            <a:spLocks noGrp="1" noChangeArrowheads="1"/>
          </p:cNvSpPr>
          <p:nvPr>
            <p:ph type="title"/>
          </p:nvPr>
        </p:nvSpPr>
        <p:spPr/>
        <p:txBody>
          <a:bodyPr/>
          <a:lstStyle/>
          <a:p>
            <a:r>
              <a:rPr lang="en-US" dirty="0"/>
              <a:t>Reflectance, Illumination, and Perception</a:t>
            </a:r>
          </a:p>
        </p:txBody>
      </p:sp>
      <p:sp>
        <p:nvSpPr>
          <p:cNvPr id="254982" name="Rectangle 6"/>
          <p:cNvSpPr>
            <a:spLocks noChangeArrowheads="1"/>
          </p:cNvSpPr>
          <p:nvPr/>
        </p:nvSpPr>
        <p:spPr bwMode="auto">
          <a:xfrm>
            <a:off x="2586566" y="5397342"/>
            <a:ext cx="4738688" cy="274637"/>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US" sz="1200" dirty="0">
                <a:solidFill>
                  <a:srgbClr val="000000"/>
                </a:solidFill>
                <a:latin typeface="Arial"/>
              </a:rPr>
              <a:t>by Ted Adelson</a:t>
            </a:r>
          </a:p>
        </p:txBody>
      </p:sp>
    </p:spTree>
    <p:extLst>
      <p:ext uri="{BB962C8B-B14F-4D97-AF65-F5344CB8AC3E}">
        <p14:creationId xmlns:p14="http://schemas.microsoft.com/office/powerpoint/2010/main" val="1925589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checkershadow">
            <a:extLst>
              <a:ext uri="{FF2B5EF4-FFF2-40B4-BE49-F238E27FC236}">
                <a16:creationId xmlns:a16="http://schemas.microsoft.com/office/drawing/2014/main" id="{93C91766-F880-6E45-A6ED-827170684B74}"/>
              </a:ext>
            </a:extLst>
          </p:cNvPr>
          <p:cNvPicPr>
            <a:picLocks noChangeAspect="1" noChangeArrowheads="1"/>
          </p:cNvPicPr>
          <p:nvPr/>
        </p:nvPicPr>
        <p:blipFill>
          <a:blip r:embed="rId3" cstate="print"/>
          <a:srcRect/>
          <a:stretch>
            <a:fillRect/>
          </a:stretch>
        </p:blipFill>
        <p:spPr bwMode="auto">
          <a:xfrm>
            <a:off x="4399004" y="1225976"/>
            <a:ext cx="6333353" cy="4068609"/>
          </a:xfrm>
          <a:prstGeom prst="rect">
            <a:avLst/>
          </a:prstGeom>
          <a:noFill/>
        </p:spPr>
      </p:pic>
      <p:cxnSp>
        <p:nvCxnSpPr>
          <p:cNvPr id="11" name="Straight Arrow Connector 10">
            <a:extLst>
              <a:ext uri="{FF2B5EF4-FFF2-40B4-BE49-F238E27FC236}">
                <a16:creationId xmlns:a16="http://schemas.microsoft.com/office/drawing/2014/main" id="{E2F3F299-CAC6-0D4A-9902-44C987B27633}"/>
              </a:ext>
            </a:extLst>
          </p:cNvPr>
          <p:cNvCxnSpPr>
            <a:stCxn id="9" idx="2"/>
            <a:endCxn id="7" idx="0"/>
          </p:cNvCxnSpPr>
          <p:nvPr/>
        </p:nvCxnSpPr>
        <p:spPr bwMode="auto">
          <a:xfrm>
            <a:off x="7708720" y="4145294"/>
            <a:ext cx="33130" cy="1274027"/>
          </a:xfrm>
          <a:prstGeom prst="straightConnector1">
            <a:avLst/>
          </a:prstGeom>
          <a:ln w="76200">
            <a:headEnd type="none" w="med" len="med"/>
            <a:tailEnd type="triangle"/>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D5AB7C81-24D7-6E4D-B737-37DAD873DB6F}"/>
              </a:ext>
            </a:extLst>
          </p:cNvPr>
          <p:cNvCxnSpPr>
            <a:cxnSpLocks/>
          </p:cNvCxnSpPr>
          <p:nvPr/>
        </p:nvCxnSpPr>
        <p:spPr bwMode="auto">
          <a:xfrm>
            <a:off x="8684503" y="4845944"/>
            <a:ext cx="1" cy="710642"/>
          </a:xfrm>
          <a:prstGeom prst="straightConnector1">
            <a:avLst/>
          </a:prstGeom>
          <a:ln w="76200">
            <a:headEnd type="none" w="med" len="med"/>
            <a:tailEnd type="triangle"/>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54978" name="Rectangle 2"/>
          <p:cNvSpPr>
            <a:spLocks noGrp="1" noChangeArrowheads="1"/>
          </p:cNvSpPr>
          <p:nvPr>
            <p:ph type="title"/>
          </p:nvPr>
        </p:nvSpPr>
        <p:spPr/>
        <p:txBody>
          <a:bodyPr/>
          <a:lstStyle/>
          <a:p>
            <a:r>
              <a:rPr lang="en-US" dirty="0"/>
              <a:t>Reflectance, Illumination, and Perception</a:t>
            </a:r>
          </a:p>
        </p:txBody>
      </p:sp>
      <p:sp>
        <p:nvSpPr>
          <p:cNvPr id="254982" name="Rectangle 6"/>
          <p:cNvSpPr>
            <a:spLocks noChangeArrowheads="1"/>
          </p:cNvSpPr>
          <p:nvPr/>
        </p:nvSpPr>
        <p:spPr bwMode="auto">
          <a:xfrm>
            <a:off x="2586566" y="5397342"/>
            <a:ext cx="4738688" cy="274637"/>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US" sz="1200" dirty="0">
                <a:solidFill>
                  <a:srgbClr val="000000"/>
                </a:solidFill>
                <a:latin typeface="Arial"/>
              </a:rPr>
              <a:t>by Ted Adelson</a:t>
            </a:r>
          </a:p>
        </p:txBody>
      </p:sp>
      <p:pic>
        <p:nvPicPr>
          <p:cNvPr id="7" name="Picture 7" descr="checkershadow">
            <a:extLst>
              <a:ext uri="{FF2B5EF4-FFF2-40B4-BE49-F238E27FC236}">
                <a16:creationId xmlns:a16="http://schemas.microsoft.com/office/drawing/2014/main" id="{5C36B981-4407-2B47-8681-FC158BCF22A4}"/>
              </a:ext>
            </a:extLst>
          </p:cNvPr>
          <p:cNvPicPr>
            <a:picLocks noChangeAspect="1" noChangeArrowheads="1"/>
          </p:cNvPicPr>
          <p:nvPr/>
        </p:nvPicPr>
        <p:blipFill rotWithShape="1">
          <a:blip r:embed="rId3" cstate="print"/>
          <a:srcRect l="50187" t="65225" r="45332" b="27249"/>
          <a:stretch/>
        </p:blipFill>
        <p:spPr bwMode="auto">
          <a:xfrm>
            <a:off x="7566130" y="5419321"/>
            <a:ext cx="351440" cy="379178"/>
          </a:xfrm>
          <a:prstGeom prst="rect">
            <a:avLst/>
          </a:prstGeom>
          <a:noFill/>
        </p:spPr>
      </p:pic>
      <p:pic>
        <p:nvPicPr>
          <p:cNvPr id="8" name="Picture 7" descr="checkershadow">
            <a:extLst>
              <a:ext uri="{FF2B5EF4-FFF2-40B4-BE49-F238E27FC236}">
                <a16:creationId xmlns:a16="http://schemas.microsoft.com/office/drawing/2014/main" id="{13EE2CC0-CBF8-5F41-B965-C76D41FD57E9}"/>
              </a:ext>
            </a:extLst>
          </p:cNvPr>
          <p:cNvPicPr>
            <a:picLocks noChangeAspect="1" noChangeArrowheads="1"/>
          </p:cNvPicPr>
          <p:nvPr/>
        </p:nvPicPr>
        <p:blipFill rotWithShape="1">
          <a:blip r:embed="rId3" cstate="print"/>
          <a:srcRect l="66024" t="83457" r="30558" b="10801"/>
          <a:stretch/>
        </p:blipFill>
        <p:spPr bwMode="auto">
          <a:xfrm>
            <a:off x="8508783" y="5534661"/>
            <a:ext cx="351440" cy="379178"/>
          </a:xfrm>
          <a:prstGeom prst="rect">
            <a:avLst/>
          </a:prstGeom>
          <a:noFill/>
        </p:spPr>
      </p:pic>
      <p:sp>
        <p:nvSpPr>
          <p:cNvPr id="9" name="Rectangle 8">
            <a:extLst>
              <a:ext uri="{FF2B5EF4-FFF2-40B4-BE49-F238E27FC236}">
                <a16:creationId xmlns:a16="http://schemas.microsoft.com/office/drawing/2014/main" id="{83D85E00-CB57-CC45-BCEF-C0248B8DDECA}"/>
              </a:ext>
            </a:extLst>
          </p:cNvPr>
          <p:cNvSpPr/>
          <p:nvPr/>
        </p:nvSpPr>
        <p:spPr bwMode="auto">
          <a:xfrm>
            <a:off x="7565681" y="3869294"/>
            <a:ext cx="286078" cy="276000"/>
          </a:xfrm>
          <a:prstGeom prst="rect">
            <a:avLst/>
          </a:prstGeom>
          <a:noFill/>
          <a:ln w="38100">
            <a:solidFill>
              <a:schemeClr val="bg1">
                <a:lumMod val="95000"/>
              </a:schemeClr>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0B16A5E8-E812-CF41-A2AB-988F33F8F6A6}"/>
              </a:ext>
            </a:extLst>
          </p:cNvPr>
          <p:cNvSpPr/>
          <p:nvPr/>
        </p:nvSpPr>
        <p:spPr bwMode="auto">
          <a:xfrm>
            <a:off x="8567329" y="4571307"/>
            <a:ext cx="236033" cy="274637"/>
          </a:xfrm>
          <a:prstGeom prst="rect">
            <a:avLst/>
          </a:prstGeom>
          <a:noFill/>
          <a:ln w="38100">
            <a:solidFill>
              <a:schemeClr val="bg1">
                <a:lumMod val="95000"/>
              </a:schemeClr>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8012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checkershadow">
            <a:extLst>
              <a:ext uri="{FF2B5EF4-FFF2-40B4-BE49-F238E27FC236}">
                <a16:creationId xmlns:a16="http://schemas.microsoft.com/office/drawing/2014/main" id="{93C91766-F880-6E45-A6ED-827170684B74}"/>
              </a:ext>
            </a:extLst>
          </p:cNvPr>
          <p:cNvPicPr>
            <a:picLocks noChangeAspect="1" noChangeArrowheads="1"/>
          </p:cNvPicPr>
          <p:nvPr/>
        </p:nvPicPr>
        <p:blipFill>
          <a:blip r:embed="rId3" cstate="print"/>
          <a:srcRect/>
          <a:stretch>
            <a:fillRect/>
          </a:stretch>
        </p:blipFill>
        <p:spPr bwMode="auto">
          <a:xfrm>
            <a:off x="4399004" y="1225976"/>
            <a:ext cx="6333353" cy="4068609"/>
          </a:xfrm>
          <a:prstGeom prst="rect">
            <a:avLst/>
          </a:prstGeom>
          <a:noFill/>
        </p:spPr>
      </p:pic>
      <p:sp>
        <p:nvSpPr>
          <p:cNvPr id="254978" name="Rectangle 2"/>
          <p:cNvSpPr>
            <a:spLocks noGrp="1" noChangeArrowheads="1"/>
          </p:cNvSpPr>
          <p:nvPr>
            <p:ph type="title"/>
          </p:nvPr>
        </p:nvSpPr>
        <p:spPr/>
        <p:txBody>
          <a:bodyPr/>
          <a:lstStyle/>
          <a:p>
            <a:r>
              <a:rPr lang="en-US" dirty="0"/>
              <a:t>Reflectance, Illumination, and Perception</a:t>
            </a:r>
          </a:p>
        </p:txBody>
      </p:sp>
      <p:sp>
        <p:nvSpPr>
          <p:cNvPr id="254982" name="Rectangle 6"/>
          <p:cNvSpPr>
            <a:spLocks noChangeArrowheads="1"/>
          </p:cNvSpPr>
          <p:nvPr/>
        </p:nvSpPr>
        <p:spPr bwMode="auto">
          <a:xfrm>
            <a:off x="2586566" y="5397342"/>
            <a:ext cx="4738688" cy="274637"/>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US" sz="1200" dirty="0">
                <a:solidFill>
                  <a:srgbClr val="000000"/>
                </a:solidFill>
                <a:latin typeface="Arial"/>
              </a:rPr>
              <a:t>by Ted Adelson</a:t>
            </a:r>
          </a:p>
        </p:txBody>
      </p:sp>
      <p:grpSp>
        <p:nvGrpSpPr>
          <p:cNvPr id="14" name="Group 6">
            <a:extLst>
              <a:ext uri="{FF2B5EF4-FFF2-40B4-BE49-F238E27FC236}">
                <a16:creationId xmlns:a16="http://schemas.microsoft.com/office/drawing/2014/main" id="{2A05E1E4-3543-1042-9D0F-C55BBE9B510C}"/>
              </a:ext>
            </a:extLst>
          </p:cNvPr>
          <p:cNvGrpSpPr>
            <a:grpSpLocks/>
          </p:cNvGrpSpPr>
          <p:nvPr/>
        </p:nvGrpSpPr>
        <p:grpSpPr bwMode="auto">
          <a:xfrm>
            <a:off x="6695303" y="2842054"/>
            <a:ext cx="2102708" cy="2338370"/>
            <a:chOff x="3792" y="2145"/>
            <a:chExt cx="720" cy="818"/>
          </a:xfrm>
        </p:grpSpPr>
        <p:sp>
          <p:nvSpPr>
            <p:cNvPr id="15" name="Rectangle 7">
              <a:extLst>
                <a:ext uri="{FF2B5EF4-FFF2-40B4-BE49-F238E27FC236}">
                  <a16:creationId xmlns:a16="http://schemas.microsoft.com/office/drawing/2014/main" id="{AD338B09-82AA-004E-A284-DCC3E7657E05}"/>
                </a:ext>
              </a:extLst>
            </p:cNvPr>
            <p:cNvSpPr>
              <a:spLocks noChangeArrowheads="1"/>
            </p:cNvSpPr>
            <p:nvPr/>
          </p:nvSpPr>
          <p:spPr bwMode="auto">
            <a:xfrm>
              <a:off x="3792" y="2481"/>
              <a:ext cx="288" cy="132"/>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6" name="Rectangle 8">
              <a:extLst>
                <a:ext uri="{FF2B5EF4-FFF2-40B4-BE49-F238E27FC236}">
                  <a16:creationId xmlns:a16="http://schemas.microsoft.com/office/drawing/2014/main" id="{450D4AAE-E9B3-C344-A795-888303E00D5C}"/>
                </a:ext>
              </a:extLst>
            </p:cNvPr>
            <p:cNvSpPr>
              <a:spLocks noChangeArrowheads="1"/>
            </p:cNvSpPr>
            <p:nvPr/>
          </p:nvSpPr>
          <p:spPr bwMode="auto">
            <a:xfrm>
              <a:off x="4224" y="2481"/>
              <a:ext cx="288" cy="132"/>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sp>
          <p:nvSpPr>
            <p:cNvPr id="17" name="Rectangle 9">
              <a:extLst>
                <a:ext uri="{FF2B5EF4-FFF2-40B4-BE49-F238E27FC236}">
                  <a16:creationId xmlns:a16="http://schemas.microsoft.com/office/drawing/2014/main" id="{FA0DAEA7-8F8F-4C4C-8142-7D9DD07B1B8B}"/>
                </a:ext>
              </a:extLst>
            </p:cNvPr>
            <p:cNvSpPr>
              <a:spLocks noChangeArrowheads="1"/>
            </p:cNvSpPr>
            <p:nvPr/>
          </p:nvSpPr>
          <p:spPr bwMode="auto">
            <a:xfrm>
              <a:off x="3792" y="2613"/>
              <a:ext cx="720" cy="35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8" name="Rectangle 10">
              <a:extLst>
                <a:ext uri="{FF2B5EF4-FFF2-40B4-BE49-F238E27FC236}">
                  <a16:creationId xmlns:a16="http://schemas.microsoft.com/office/drawing/2014/main" id="{46501BA4-C145-1447-8D7F-913FF33FC6C1}"/>
                </a:ext>
              </a:extLst>
            </p:cNvPr>
            <p:cNvSpPr>
              <a:spLocks noChangeArrowheads="1"/>
            </p:cNvSpPr>
            <p:nvPr/>
          </p:nvSpPr>
          <p:spPr bwMode="auto">
            <a:xfrm>
              <a:off x="3792" y="2145"/>
              <a:ext cx="720" cy="336"/>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grpSp>
    </p:spTree>
    <p:extLst>
      <p:ext uri="{BB962C8B-B14F-4D97-AF65-F5344CB8AC3E}">
        <p14:creationId xmlns:p14="http://schemas.microsoft.com/office/powerpoint/2010/main" val="288161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R(X,Y,Z,\theta,\phi,\lambda,t)&#10;\]&#10;\end{document}&#10;"/>
  <p:tag name="EXTERNALNAME" val="Edittex"/>
  <p:tag name="BLEND" val="False"/>
  <p:tag name="TRANSPARENT" val="False"/>
  <p:tag name="BITMAPFORMAT" val="bmpmono"/>
  <p:tag name="DEBUGINTERACTIVE" val="True"/>
  <p:tag name="ORIGWIDTH" val="666.875"/>
</p:tagLst>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AbeJobTalk1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6742C61-7620-B94C-9711-9EFCBBD98975}" vid="{FE6ED809-1DD3-C845-BA8B-1E93E2CF8A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Whit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a:majorFont>
        <a:latin typeface="Calibri"/>
        <a:ea typeface="ＭＳ Ｐゴシック"/>
        <a:cs typeface="Calibri"/>
      </a:majorFont>
      <a:minorFont>
        <a:latin typeface="Calibri"/>
        <a:ea typeface="ＭＳ Ｐゴシック"/>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5.xml><?xml version="1.0" encoding="utf-8"?>
<a:theme xmlns:a="http://schemas.openxmlformats.org/drawingml/2006/main" name="1_AbeJobTalk1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AbeJobTalk19</Template>
  <TotalTime>343</TotalTime>
  <Words>2215</Words>
  <Application>Microsoft Macintosh PowerPoint</Application>
  <PresentationFormat>Widescreen</PresentationFormat>
  <Paragraphs>360</Paragraphs>
  <Slides>57</Slides>
  <Notes>36</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57</vt:i4>
      </vt:variant>
    </vt:vector>
  </HeadingPairs>
  <TitlesOfParts>
    <vt:vector size="72" baseType="lpstr">
      <vt:lpstr>Arial</vt:lpstr>
      <vt:lpstr>Calibri</vt:lpstr>
      <vt:lpstr>Georgia</vt:lpstr>
      <vt:lpstr>Gill Sans</vt:lpstr>
      <vt:lpstr>Helvetica Light</vt:lpstr>
      <vt:lpstr>Linux Libertine</vt:lpstr>
      <vt:lpstr>Myriad Pro</vt:lpstr>
      <vt:lpstr>Symbol</vt:lpstr>
      <vt:lpstr>Times New Roman</vt:lpstr>
      <vt:lpstr>Trebuchet MS</vt:lpstr>
      <vt:lpstr>AbeJobTalk19</vt:lpstr>
      <vt:lpstr>Office Theme</vt:lpstr>
      <vt:lpstr>1_mosaic</vt:lpstr>
      <vt:lpstr>White</vt:lpstr>
      <vt:lpstr>1_AbeJobTalk19</vt:lpstr>
      <vt:lpstr>Light &amp; Perception </vt:lpstr>
      <vt:lpstr>Remote Lectures</vt:lpstr>
      <vt:lpstr>Announcements</vt:lpstr>
      <vt:lpstr>Road map</vt:lpstr>
      <vt:lpstr>Light &amp; Perception</vt:lpstr>
      <vt:lpstr>Properties of light</vt:lpstr>
      <vt:lpstr>Reflectance, Illumination, and Perception</vt:lpstr>
      <vt:lpstr>Reflectance, Illumination, and Perception</vt:lpstr>
      <vt:lpstr>Reflectance, Illumination, and Perception</vt:lpstr>
      <vt:lpstr>From Lecture 1:</vt:lpstr>
      <vt:lpstr>Reflectance</vt:lpstr>
      <vt:lpstr>Illumination</vt:lpstr>
      <vt:lpstr>Illumination</vt:lpstr>
      <vt:lpstr>What Determines the Brightness of a Surface?</vt:lpstr>
      <vt:lpstr>Reflectance and Illumination In Popular Culture…</vt:lpstr>
      <vt:lpstr>Perception is Solving an Under-Constrained Problem</vt:lpstr>
      <vt:lpstr>What we know: Stereo</vt:lpstr>
      <vt:lpstr>Next: Photometric Stereo</vt:lpstr>
      <vt:lpstr>Next: Photometric Stereo</vt:lpstr>
      <vt:lpstr>Photometric Stereo</vt:lpstr>
      <vt:lpstr>Radiometry</vt:lpstr>
      <vt:lpstr>What is light?</vt:lpstr>
      <vt:lpstr>Color perception</vt:lpstr>
      <vt:lpstr>Visible light</vt:lpstr>
      <vt:lpstr>Light spectrum</vt:lpstr>
      <vt:lpstr>The human visual system</vt:lpstr>
      <vt:lpstr>Density of rods and cones</vt:lpstr>
      <vt:lpstr>Demonstrations of visual acuity</vt:lpstr>
      <vt:lpstr>Demonstrations of visual acuity</vt:lpstr>
      <vt:lpstr>Brightness contrast and constancy</vt:lpstr>
      <vt:lpstr>Light response is nonlinear</vt:lpstr>
      <vt:lpstr>Visual dynamic range</vt:lpstr>
      <vt:lpstr>PowerPoint Presentation</vt:lpstr>
      <vt:lpstr>Visual dynamic range</vt:lpstr>
      <vt:lpstr>Color perception</vt:lpstr>
      <vt:lpstr>Color perception</vt:lpstr>
      <vt:lpstr>What kind of bulb is it?</vt:lpstr>
      <vt:lpstr>Perception summary</vt:lpstr>
      <vt:lpstr>Light transport</vt:lpstr>
      <vt:lpstr>Light sources</vt:lpstr>
      <vt:lpstr>Modeling Image Formation</vt:lpstr>
      <vt:lpstr>Directional Lighting</vt:lpstr>
      <vt:lpstr>Lambertian Reflectance</vt:lpstr>
      <vt:lpstr>Materials - Three Forms</vt:lpstr>
      <vt:lpstr>Reflectance—Three Forms</vt:lpstr>
      <vt:lpstr>Ideal Diffuse Reflection</vt:lpstr>
      <vt:lpstr>Lambertian Reflectance</vt:lpstr>
      <vt:lpstr>Lambertian Reflectance: Incoming</vt:lpstr>
      <vt:lpstr>Lambertian Reflectance: Incoming</vt:lpstr>
      <vt:lpstr>Lambertian Reflectance: Incoming</vt:lpstr>
      <vt:lpstr>Lambertian Surfaces: Appearance vs Reflected Photons</vt:lpstr>
      <vt:lpstr>Lambertian Surfaces: Appearance vs Reflected Photons</vt:lpstr>
      <vt:lpstr>Lambertian Surfaces: Appearance vs Reflected Photons</vt:lpstr>
      <vt:lpstr>Image Formation Model: Final</vt:lpstr>
      <vt:lpstr>A Single Image: Shape from Shading</vt:lpstr>
      <vt:lpstr>Application: Detecting composite photos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Abe Davis</dc:creator>
  <cp:lastModifiedBy>Abe Davis</cp:lastModifiedBy>
  <cp:revision>33</cp:revision>
  <dcterms:created xsi:type="dcterms:W3CDTF">2020-03-16T15:16:58Z</dcterms:created>
  <dcterms:modified xsi:type="dcterms:W3CDTF">2020-03-18T21:20:26Z</dcterms:modified>
</cp:coreProperties>
</file>