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8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notesSlides/notesSlide1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2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4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5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6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17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8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9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20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2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22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47"/>
  </p:notesMasterIdLst>
  <p:sldIdLst>
    <p:sldId id="1584" r:id="rId3"/>
    <p:sldId id="1585" r:id="rId4"/>
    <p:sldId id="1588" r:id="rId5"/>
    <p:sldId id="1586" r:id="rId6"/>
    <p:sldId id="1587" r:id="rId7"/>
    <p:sldId id="678" r:id="rId8"/>
    <p:sldId id="749" r:id="rId9"/>
    <p:sldId id="797" r:id="rId10"/>
    <p:sldId id="751" r:id="rId11"/>
    <p:sldId id="752" r:id="rId12"/>
    <p:sldId id="753" r:id="rId13"/>
    <p:sldId id="813" r:id="rId14"/>
    <p:sldId id="754" r:id="rId15"/>
    <p:sldId id="755" r:id="rId16"/>
    <p:sldId id="756" r:id="rId17"/>
    <p:sldId id="757" r:id="rId18"/>
    <p:sldId id="758" r:id="rId19"/>
    <p:sldId id="798" r:id="rId20"/>
    <p:sldId id="799" r:id="rId21"/>
    <p:sldId id="800" r:id="rId22"/>
    <p:sldId id="810" r:id="rId23"/>
    <p:sldId id="801" r:id="rId24"/>
    <p:sldId id="802" r:id="rId25"/>
    <p:sldId id="803" r:id="rId26"/>
    <p:sldId id="804" r:id="rId27"/>
    <p:sldId id="805" r:id="rId28"/>
    <p:sldId id="806" r:id="rId29"/>
    <p:sldId id="807" r:id="rId30"/>
    <p:sldId id="808" r:id="rId31"/>
    <p:sldId id="759" r:id="rId32"/>
    <p:sldId id="809" r:id="rId33"/>
    <p:sldId id="761" r:id="rId34"/>
    <p:sldId id="762" r:id="rId35"/>
    <p:sldId id="763" r:id="rId36"/>
    <p:sldId id="764" r:id="rId37"/>
    <p:sldId id="1589" r:id="rId38"/>
    <p:sldId id="811" r:id="rId39"/>
    <p:sldId id="765" r:id="rId40"/>
    <p:sldId id="766" r:id="rId41"/>
    <p:sldId id="767" r:id="rId42"/>
    <p:sldId id="768" r:id="rId43"/>
    <p:sldId id="769" r:id="rId44"/>
    <p:sldId id="770" r:id="rId45"/>
    <p:sldId id="81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/>
    <p:restoredTop sz="72406"/>
  </p:normalViewPr>
  <p:slideViewPr>
    <p:cSldViewPr snapToGrid="0" snapToObjects="1">
      <p:cViewPr varScale="1">
        <p:scale>
          <a:sx n="110" d="100"/>
          <a:sy n="110" d="100"/>
        </p:scale>
        <p:origin x="20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37F29-C029-0A49-AEB2-4E163B48338B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CA6A4-D76F-804D-9E0A-7D6B0F4A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3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4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59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36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04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97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93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4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37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06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19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87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59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9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12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4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61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  <p:extLst>
      <p:ext uri="{BB962C8B-B14F-4D97-AF65-F5344CB8AC3E}">
        <p14:creationId xmlns:p14="http://schemas.microsoft.com/office/powerpoint/2010/main" val="1053594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04D83-66F1-4C1E-BBD3-568980D411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32325" cy="347503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9172"/>
            <a:ext cx="5142177" cy="4179383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80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7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9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9EA9-F85F-BD4C-A29F-68D2417C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F68E-4B7F-F046-B1EC-58BD6E97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61FB-30B4-4E4E-BC84-BA191518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0D75-C940-5D42-936C-9F402AB17D72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FA62-B1C8-F94F-A3BF-934D446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F3C9-985F-B24E-A381-243C5DFB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D68F-4C41-4B48-98EA-B96B38F3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A7C89-AB6F-9D47-A01E-E554EB1B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53BB6-A637-5E43-AF69-E06B8660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4B7-B020-AC43-90FE-4F7CFAF94661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4AA8-607E-5C4B-9FE7-80A5187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8C676-E127-DE43-A9D6-381E4F0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A994B-5063-7A47-956E-89AAE0D85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3CDA8-D55C-3F48-842D-138B879E8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D530-C30E-E846-AD4B-500EC3A6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B096-8E95-0045-987A-AAED90D8CAA3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9FEA-5DBF-5E4A-B1B9-5F82A97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1F67-700F-8B4B-8F4E-0BF8434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4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7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83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83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35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23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16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9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8BB-6328-3441-A7CE-DCCDCBC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490333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10EC-563D-1D43-A19F-F8D7EC2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0821"/>
            <a:ext cx="2743200" cy="365125"/>
          </a:xfrm>
        </p:spPr>
        <p:txBody>
          <a:bodyPr/>
          <a:lstStyle/>
          <a:p>
            <a:fld id="{2D0A3062-8216-7349-8F2D-3730923F4A77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E30B-6E02-9640-B29D-C3138169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1A67-1DE3-D744-B31B-D172C35D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8B9361-2CCC-984B-B102-9A43E8F6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latin typeface="Myriad Pro" panose="020B0503030403020204" pitchFamily="34" charset="0"/>
                <a:ea typeface="Halyard Display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6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10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77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24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6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35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58655-9C51-498F-A883-7D3BA30CE7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C5E6-66F4-F040-84FB-019A8C2B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373E-1849-1346-9B00-B9722FC6D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2133-7AEF-AB4F-9830-083D15D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2764-B595-FA43-8B80-2BD5FA1DCCBA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6F3D-D896-C449-B5B5-B8FCC18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A16A-B4C8-CD43-A8B4-F0B1DCAA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5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4C9-804D-2546-B8B9-2C2D89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DF76-AF78-804E-913B-AB9F1619A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4623-C49F-AF41-B037-6A88BF93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3B98-7F13-EE41-BC27-B0806A8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2874"/>
            <a:ext cx="2743200" cy="365125"/>
          </a:xfrm>
        </p:spPr>
        <p:txBody>
          <a:bodyPr/>
          <a:lstStyle/>
          <a:p>
            <a:fld id="{731EA4DC-2C35-4142-A381-D2B630F42229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DA33-DC22-AE45-ABAD-05B0120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BDEB-370D-0D4D-B492-6EC27F7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821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5D87-A955-AE43-A32C-46E6A891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2060C-A232-9E41-8228-F7C3AF2F5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D0F5-88A6-554D-AB42-26A4751D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86F7A-8749-6741-A2F8-61CB7FFB0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4879B-70BD-4742-ACDC-0746CBB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51186-471F-8045-8C57-03028984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0D62-4E3F-194A-99F9-9E185F254678}" type="datetime1">
              <a:rPr lang="en-US" smtClean="0"/>
              <a:t>3/18/20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8A11-F880-1C46-B3FA-AB18442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36AB2-0B41-B444-BCDF-61BEEB6A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8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7D14-FE26-B74A-92A6-C1CC0524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141C4-E177-4846-98F9-1C5C72E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059C-585F-874B-B61C-94BBA70B810E}" type="datetime1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F0BB6-CBEF-BA42-95D3-1BDC3DD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1F074-755B-EA45-85D8-E9765B3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838E-48D3-4B4E-92B4-D43C0320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865-77C8-4E4D-A500-DBB77C8E0217}" type="datetime1">
              <a:rPr lang="en-US" smtClean="0"/>
              <a:t>3/18/20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94B1-44F3-3E46-8C9C-B9087254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A4C-259F-EB4E-8D79-6135421D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5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2ACF-FD26-0449-9C92-EDBC24A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248A-D22D-7B44-B430-5075A26E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49AA-3C6C-C246-BA1A-ACE91F6D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AC19D-FC92-EF4E-80F8-25817A0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211F-D6EF-1840-9301-AEC9607E401E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AE19F-670E-274A-9090-21833C9E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3FA5-8250-6C4B-A36D-C38D4BB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7618-4EC4-1E49-AFA2-DA44258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CE002-3892-C44E-A165-184D6ACA6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1FC21-0976-F84F-A0FB-79E26BF21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6153-07AE-C948-AAA8-286BEC0C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F6FF-8C23-FF47-9D9C-08E438F9B43D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1EC37-5B96-6444-8766-8A75FE7D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1C2A-AD2C-E046-B5A5-14DB9E2B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6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11EB1-1F75-444F-B78C-7785DBF4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4D9B-6884-3142-B097-03D1B1C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41" y="1340863"/>
            <a:ext cx="11444645" cy="49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C1BD7-4647-514F-96FD-1C913EC0F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7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02C1-0945-2143-AA6D-9DE5475F9BE7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D2636-3E2D-4F40-AC47-2026FA4D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A884-9119-0046-9C6A-8CC0D785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4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1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://www.middlebury.edu/stereo/" TargetMode="External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10.jpe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12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30.xm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15.xml"/><Relationship Id="rId5" Type="http://schemas.openxmlformats.org/officeDocument/2006/relationships/tags" Target="../tags/tag33.xml"/><Relationship Id="rId15" Type="http://schemas.openxmlformats.org/officeDocument/2006/relationships/hyperlink" Target="http://www.cs.cmu.edu/~ph/869/papers/kanade-okutomi.pdf" TargetMode="Externa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15.png"/><Relationship Id="rId4" Type="http://schemas.openxmlformats.org/officeDocument/2006/relationships/tags" Target="../tags/tag42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7.png"/><Relationship Id="rId2" Type="http://schemas.openxmlformats.org/officeDocument/2006/relationships/tags" Target="../tags/tag45.xml"/><Relationship Id="rId1" Type="http://schemas.openxmlformats.org/officeDocument/2006/relationships/vmlDrawing" Target="../drawings/vmlDrawing1.vml"/><Relationship Id="rId6" Type="http://schemas.openxmlformats.org/officeDocument/2006/relationships/tags" Target="../tags/tag49.xml"/><Relationship Id="rId11" Type="http://schemas.openxmlformats.org/officeDocument/2006/relationships/oleObject" Target="../embeddings/oleObject2.bin"/><Relationship Id="rId5" Type="http://schemas.openxmlformats.org/officeDocument/2006/relationships/tags" Target="../tags/tag48.xml"/><Relationship Id="rId10" Type="http://schemas.openxmlformats.org/officeDocument/2006/relationships/image" Target="../media/image16.png"/><Relationship Id="rId4" Type="http://schemas.openxmlformats.org/officeDocument/2006/relationships/tags" Target="../tags/tag47.xml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hyperlink" Target="http://www.cs.cornell.edu/rdz/Papers/BVZ-iccv99.pdf" TargetMode="Externa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16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.vml"/><Relationship Id="rId6" Type="http://schemas.openxmlformats.org/officeDocument/2006/relationships/tags" Target="../tags/tag54.xml"/><Relationship Id="rId11" Type="http://schemas.openxmlformats.org/officeDocument/2006/relationships/oleObject" Target="../embeddings/oleObject3.bin"/><Relationship Id="rId5" Type="http://schemas.openxmlformats.org/officeDocument/2006/relationships/tags" Target="../tags/tag53.xml"/><Relationship Id="rId10" Type="http://schemas.openxmlformats.org/officeDocument/2006/relationships/image" Target="../media/image18.png"/><Relationship Id="rId4" Type="http://schemas.openxmlformats.org/officeDocument/2006/relationships/tags" Target="../tags/tag52.xml"/><Relationship Id="rId9" Type="http://schemas.openxmlformats.org/officeDocument/2006/relationships/notesSlide" Target="../notesSlides/notesSlide9.xml"/><Relationship Id="rId14" Type="http://schemas.openxmlformats.org/officeDocument/2006/relationships/hyperlink" Target="http://www.middlebury.edu/stereo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10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60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59.xml"/><Relationship Id="rId9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6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vision.middlebury.edu/MRF/" TargetMode="External"/><Relationship Id="rId3" Type="http://schemas.openxmlformats.org/officeDocument/2006/relationships/tags" Target="../tags/tag68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42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41.png"/><Relationship Id="rId5" Type="http://schemas.openxmlformats.org/officeDocument/2006/relationships/tags" Target="../tags/tag70.xml"/><Relationship Id="rId10" Type="http://schemas.openxmlformats.org/officeDocument/2006/relationships/image" Target="../media/image40.png"/><Relationship Id="rId4" Type="http://schemas.openxmlformats.org/officeDocument/2006/relationships/tags" Target="../tags/tag69.xml"/><Relationship Id="rId9" Type="http://schemas.openxmlformats.org/officeDocument/2006/relationships/hyperlink" Target="http://www.cs.washington.edu/education/courses/577/04sp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tags" Target="../tags/tag96.xml"/><Relationship Id="rId3" Type="http://schemas.openxmlformats.org/officeDocument/2006/relationships/tags" Target="../tags/tag73.xml"/><Relationship Id="rId21" Type="http://schemas.openxmlformats.org/officeDocument/2006/relationships/tags" Target="../tags/tag91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notesSlide" Target="../notesSlides/notesSlide13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tags" Target="../tags/tag94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28" Type="http://schemas.openxmlformats.org/officeDocument/2006/relationships/slideLayout" Target="../slideLayouts/slideLayout15.xml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tags" Target="../tags/tag97.xml"/><Relationship Id="rId30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100.xml"/><Relationship Id="rId7" Type="http://schemas.openxmlformats.org/officeDocument/2006/relationships/image" Target="../media/image44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0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07.xml"/><Relationship Id="rId7" Type="http://schemas.openxmlformats.org/officeDocument/2006/relationships/oleObject" Target="../embeddings/oleObject4.bin"/><Relationship Id="rId2" Type="http://schemas.openxmlformats.org/officeDocument/2006/relationships/tags" Target="../tags/tag106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emf"/><Relationship Id="rId4" Type="http://schemas.openxmlformats.org/officeDocument/2006/relationships/tags" Target="../tags/tag108.xml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tags" Target="../tags/tag133.xml"/><Relationship Id="rId3" Type="http://schemas.openxmlformats.org/officeDocument/2006/relationships/tags" Target="../tags/tag110.xml"/><Relationship Id="rId21" Type="http://schemas.openxmlformats.org/officeDocument/2006/relationships/tags" Target="../tags/tag128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tags" Target="../tags/tag132.xml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tags" Target="../tags/tag127.xml"/><Relationship Id="rId29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tags" Target="../tags/tag131.xml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tags" Target="../tags/tag130.xml"/><Relationship Id="rId28" Type="http://schemas.openxmlformats.org/officeDocument/2006/relationships/notesSlide" Target="../notesSlides/notesSlide17.xml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31" Type="http://schemas.openxmlformats.org/officeDocument/2006/relationships/image" Target="../media/image48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tags" Target="../tags/tag129.xml"/><Relationship Id="rId27" Type="http://schemas.openxmlformats.org/officeDocument/2006/relationships/slideLayout" Target="../slideLayouts/slideLayout15.xml"/><Relationship Id="rId30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os.gadgethacks.com/news/watch-iphone-xs-30k-ir-dots-scan-your-face-0180944/" TargetMode="Externa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35.xml"/><Relationship Id="rId7" Type="http://schemas.openxmlformats.org/officeDocument/2006/relationships/oleObject" Target="../embeddings/oleObject6.bin"/><Relationship Id="rId2" Type="http://schemas.openxmlformats.org/officeDocument/2006/relationships/tags" Target="../tags/tag134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tags" Target="../tags/tag139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41.xml"/><Relationship Id="rId10" Type="http://schemas.openxmlformats.org/officeDocument/2006/relationships/hyperlink" Target="http://graphics.stanford.edu/projects/mich/" TargetMode="External"/><Relationship Id="rId4" Type="http://schemas.openxmlformats.org/officeDocument/2006/relationships/tags" Target="../tags/tag140.xml"/><Relationship Id="rId9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53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4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54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7" Type="http://schemas.openxmlformats.org/officeDocument/2006/relationships/image" Target="../media/image55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5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56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http://www.cs.chalmers.se/~een/sis/index-en.shtml" TargetMode="Externa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.xml"/><Relationship Id="rId7" Type="http://schemas.openxmlformats.org/officeDocument/2006/relationships/image" Target="../media/image10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E33533-59BC-724B-873D-9E9FD3B529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CS5670: Stereo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6EDDA24-D6C4-2949-9D43-745CD5C92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Presented by Abe Davis</a:t>
            </a:r>
          </a:p>
          <a:p>
            <a:r>
              <a:rPr lang="en-US" dirty="0"/>
              <a:t>Most slides from Noah Snavely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D83E2E-19E3-8D41-88BB-DBD8EB7F1431}"/>
              </a:ext>
            </a:extLst>
          </p:cNvPr>
          <p:cNvGrpSpPr/>
          <p:nvPr/>
        </p:nvGrpSpPr>
        <p:grpSpPr>
          <a:xfrm>
            <a:off x="2930300" y="661183"/>
            <a:ext cx="6331401" cy="2558916"/>
            <a:chOff x="2757267" y="464233"/>
            <a:chExt cx="6331401" cy="2558916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7451C8A4-2AF4-D549-82E7-9A5D401F5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9752" y="464233"/>
              <a:ext cx="2558916" cy="2558916"/>
            </a:xfrm>
            <a:prstGeom prst="rect">
              <a:avLst/>
            </a:prstGeom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9C172D06-64DE-C34E-8D0D-2E870B449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757267" y="464233"/>
              <a:ext cx="2558916" cy="2558916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CE22C5B2-AEDE-404B-AF74-CD83B6BC5B01}"/>
              </a:ext>
            </a:extLst>
          </p:cNvPr>
          <p:cNvSpPr txBox="1">
            <a:spLocks/>
          </p:cNvSpPr>
          <p:nvPr/>
        </p:nvSpPr>
        <p:spPr>
          <a:xfrm>
            <a:off x="1708060" y="4590121"/>
            <a:ext cx="87758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Who probably based some of them on slides from other academics,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because that’s what everyone does…</a:t>
            </a:r>
          </a:p>
        </p:txBody>
      </p:sp>
    </p:spTree>
    <p:extLst>
      <p:ext uri="{BB962C8B-B14F-4D97-AF65-F5344CB8AC3E}">
        <p14:creationId xmlns:p14="http://schemas.microsoft.com/office/powerpoint/2010/main" val="3485808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Your basic stereo matching algorithm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981200" y="1676400"/>
            <a:ext cx="8229600" cy="4876800"/>
          </a:xfrm>
        </p:spPr>
        <p:txBody>
          <a:bodyPr/>
          <a:lstStyle/>
          <a:p>
            <a:r>
              <a:rPr lang="en-US" b="1" dirty="0"/>
              <a:t>Match Pixels in Conjugate </a:t>
            </a:r>
            <a:r>
              <a:rPr lang="en-US" b="1" dirty="0" err="1"/>
              <a:t>Epipolar</a:t>
            </a:r>
            <a:r>
              <a:rPr lang="en-US" b="1" dirty="0"/>
              <a:t> Lines</a:t>
            </a:r>
          </a:p>
          <a:p>
            <a:pPr lvl="1"/>
            <a:r>
              <a:rPr lang="en-US" dirty="0"/>
              <a:t>Assume brightness constancy</a:t>
            </a:r>
          </a:p>
          <a:p>
            <a:pPr lvl="1"/>
            <a:r>
              <a:rPr lang="en-US" dirty="0"/>
              <a:t>This is a challenging problem</a:t>
            </a:r>
          </a:p>
          <a:p>
            <a:pPr lvl="1"/>
            <a:r>
              <a:rPr lang="en-US" dirty="0"/>
              <a:t>Hundreds of approaches</a:t>
            </a:r>
          </a:p>
          <a:p>
            <a:pPr lvl="2"/>
            <a:r>
              <a:rPr lang="en-US" dirty="0"/>
              <a:t>A good survey and evaluation:  </a:t>
            </a:r>
            <a:r>
              <a:rPr lang="en-US" sz="1400" dirty="0">
                <a:hlinkClick r:id="rId5"/>
              </a:rPr>
              <a:t>http://www.middlebury.edu/stereo/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449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Your basic stereo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14478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09800" y="3505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/>
                </a:rPr>
                <a:t>For each </a:t>
              </a:r>
              <a:r>
                <a:rPr lang="en-US" sz="2000" dirty="0" err="1">
                  <a:solidFill>
                    <a:srgbClr val="000000"/>
                  </a:solidFill>
                  <a:latin typeface="Calibri"/>
                </a:rPr>
                <a:t>epipolar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</a:rPr>
                <a:t>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58063" y="3471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209800" y="3462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Calibri"/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9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00" y="5715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09800" y="3352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/>
                </a:rPr>
                <a:t>Improvement:  match </a:t>
              </a:r>
              <a:r>
                <a:rPr lang="en-US" sz="2000" b="1" i="1" dirty="0">
                  <a:solidFill>
                    <a:srgbClr val="000000"/>
                  </a:solidFill>
                  <a:latin typeface="Calibri"/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142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800" y="156746"/>
            <a:ext cx="77724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9176"/>
            <a:r>
              <a:rPr spc="-5" dirty="0"/>
              <a:t>Stereo matching based on</a:t>
            </a:r>
            <a:r>
              <a:rPr spc="-50" dirty="0"/>
              <a:t> </a:t>
            </a:r>
            <a:r>
              <a:rPr spc="-5" dirty="0"/>
              <a:t>SSD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9673" y="1494738"/>
            <a:ext cx="7517438" cy="4588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74396" y="4576249"/>
            <a:ext cx="3056490" cy="1223732"/>
          </a:xfrm>
          <a:custGeom>
            <a:avLst/>
            <a:gdLst/>
            <a:ahLst/>
            <a:cxnLst/>
            <a:rect l="l" t="t" r="r" b="b"/>
            <a:pathLst>
              <a:path w="3048000" h="1219200">
                <a:moveTo>
                  <a:pt x="0" y="0"/>
                </a:moveTo>
                <a:lnTo>
                  <a:pt x="0" y="1219200"/>
                </a:lnTo>
                <a:lnTo>
                  <a:pt x="3048000" y="1219200"/>
                </a:lnTo>
                <a:lnTo>
                  <a:pt x="3047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70430" y="5454277"/>
            <a:ext cx="916947" cy="22945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0" y="0"/>
                </a:move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36179" y="4611433"/>
            <a:ext cx="5145092" cy="15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79" algn="ctr"/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SSD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3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96" algn="r">
              <a:lnSpc>
                <a:spcPts val="2648"/>
              </a:lnSpc>
              <a:tabLst>
                <a:tab pos="1037622" algn="l"/>
              </a:tabLst>
            </a:pPr>
            <a:r>
              <a:rPr sz="3600" baseline="13888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sz="1600" dirty="0">
                <a:solidFill>
                  <a:prstClr val="black"/>
                </a:solidFill>
                <a:latin typeface="Times New Roman"/>
                <a:cs typeface="Times New Roman"/>
              </a:rPr>
              <a:t>min	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39">
              <a:lnSpc>
                <a:spcPts val="2648"/>
              </a:lnSpc>
            </a:pP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Best matching</a:t>
            </a:r>
            <a:r>
              <a:rPr sz="2400" spc="-10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Times New Roman"/>
                <a:cs typeface="Times New Roman"/>
              </a:rPr>
              <a:t>disparity</a:t>
            </a:r>
            <a:endParaRPr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08363" y="5417566"/>
            <a:ext cx="769217" cy="463999"/>
          </a:xfrm>
          <a:custGeom>
            <a:avLst/>
            <a:gdLst/>
            <a:ahLst/>
            <a:cxnLst/>
            <a:rect l="l" t="t" r="r" b="b"/>
            <a:pathLst>
              <a:path w="767079" h="462279">
                <a:moveTo>
                  <a:pt x="703772" y="43161"/>
                </a:moveTo>
                <a:lnTo>
                  <a:pt x="699001" y="35210"/>
                </a:lnTo>
                <a:lnTo>
                  <a:pt x="2286" y="453389"/>
                </a:lnTo>
                <a:lnTo>
                  <a:pt x="0" y="455675"/>
                </a:lnTo>
                <a:lnTo>
                  <a:pt x="762" y="459486"/>
                </a:lnTo>
                <a:lnTo>
                  <a:pt x="3048" y="461772"/>
                </a:lnTo>
                <a:lnTo>
                  <a:pt x="6858" y="461010"/>
                </a:lnTo>
                <a:lnTo>
                  <a:pt x="703772" y="43161"/>
                </a:lnTo>
                <a:close/>
              </a:path>
              <a:path w="767079" h="462279">
                <a:moveTo>
                  <a:pt x="766571" y="0"/>
                </a:moveTo>
                <a:lnTo>
                  <a:pt x="681989" y="6858"/>
                </a:lnTo>
                <a:lnTo>
                  <a:pt x="699001" y="35210"/>
                </a:lnTo>
                <a:lnTo>
                  <a:pt x="709421" y="28955"/>
                </a:lnTo>
                <a:lnTo>
                  <a:pt x="713231" y="28194"/>
                </a:lnTo>
                <a:lnTo>
                  <a:pt x="716279" y="30479"/>
                </a:lnTo>
                <a:lnTo>
                  <a:pt x="717041" y="33527"/>
                </a:lnTo>
                <a:lnTo>
                  <a:pt x="717041" y="65278"/>
                </a:lnTo>
                <a:lnTo>
                  <a:pt x="720851" y="71627"/>
                </a:lnTo>
                <a:lnTo>
                  <a:pt x="766571" y="0"/>
                </a:lnTo>
                <a:close/>
              </a:path>
              <a:path w="767079" h="462279">
                <a:moveTo>
                  <a:pt x="717041" y="33527"/>
                </a:moveTo>
                <a:lnTo>
                  <a:pt x="716279" y="30479"/>
                </a:lnTo>
                <a:lnTo>
                  <a:pt x="713231" y="28194"/>
                </a:lnTo>
                <a:lnTo>
                  <a:pt x="709421" y="28955"/>
                </a:lnTo>
                <a:lnTo>
                  <a:pt x="699001" y="35210"/>
                </a:lnTo>
                <a:lnTo>
                  <a:pt x="703772" y="43161"/>
                </a:lnTo>
                <a:lnTo>
                  <a:pt x="714755" y="36575"/>
                </a:lnTo>
                <a:lnTo>
                  <a:pt x="717041" y="33527"/>
                </a:lnTo>
                <a:close/>
              </a:path>
              <a:path w="767079" h="462279">
                <a:moveTo>
                  <a:pt x="717041" y="65278"/>
                </a:moveTo>
                <a:lnTo>
                  <a:pt x="717041" y="33527"/>
                </a:lnTo>
                <a:lnTo>
                  <a:pt x="714755" y="36575"/>
                </a:lnTo>
                <a:lnTo>
                  <a:pt x="703772" y="43161"/>
                </a:lnTo>
                <a:lnTo>
                  <a:pt x="717041" y="65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510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057400" y="4800600"/>
            <a:ext cx="2590800" cy="2133600"/>
          </a:xfrm>
        </p:spPr>
        <p:txBody>
          <a:bodyPr/>
          <a:lstStyle/>
          <a:p>
            <a:pPr lvl="1"/>
            <a:r>
              <a:rPr lang="en-US" sz="1800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</a:t>
            </a:r>
          </a:p>
          <a:p>
            <a:pPr lvl="2"/>
            <a:r>
              <a:rPr lang="en-US" sz="1600" dirty="0"/>
              <a:t> </a:t>
            </a:r>
          </a:p>
          <a:p>
            <a:pPr lvl="1"/>
            <a:r>
              <a:rPr lang="en-US" sz="1800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</a:t>
            </a:r>
          </a:p>
          <a:p>
            <a:pPr lvl="2"/>
            <a:r>
              <a:rPr lang="en-US" sz="1600" dirty="0"/>
              <a:t> 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1438276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876800" y="1393826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57800" y="4572000"/>
            <a:ext cx="502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</a:rPr>
              <a:t>Better results with </a:t>
            </a:r>
            <a:r>
              <a:rPr lang="en-US" sz="2400" i="1">
                <a:solidFill>
                  <a:srgbClr val="000000"/>
                </a:solidFill>
                <a:latin typeface="Calibri"/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Calibri"/>
              </a:rPr>
              <a:t>T. Kanade and M. Okutomi,</a:t>
            </a:r>
            <a:r>
              <a:rPr lang="en-US" sz="1400" i="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i="1">
                <a:solidFill>
                  <a:srgbClr val="000000"/>
                </a:solidFill>
                <a:latin typeface="Calibri"/>
                <a:hlinkClick r:id="rId15"/>
              </a:rPr>
              <a:t>A Stereo Matching Algorithm with an Adaptive Window: Theory and Experiment</a:t>
            </a:r>
            <a:r>
              <a:rPr lang="en-US" sz="1400">
                <a:solidFill>
                  <a:srgbClr val="000000"/>
                </a:solidFill>
                <a:latin typeface="Calibri"/>
              </a:rPr>
              <a:t>,, Proc. International Conference on Robotics and Automation,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>
                <a:solidFill>
                  <a:srgbClr val="000000"/>
                </a:solidFill>
                <a:latin typeface="Calibri"/>
              </a:rPr>
              <a:t>D. Scharstein and R. Szeliski. </a:t>
            </a:r>
            <a:r>
              <a:rPr lang="en-US" sz="1400">
                <a:solidFill>
                  <a:srgbClr val="000000"/>
                </a:solidFill>
                <a:latin typeface="Calibri"/>
                <a:hlinkClick r:id="rId16"/>
              </a:rPr>
              <a:t>Stereo matching with nonlinear diffusion</a:t>
            </a:r>
            <a:r>
              <a:rPr lang="en-US" sz="1400">
                <a:solidFill>
                  <a:srgbClr val="000000"/>
                </a:solidFill>
                <a:latin typeface="Calibri"/>
              </a:rPr>
              <a:t>. International Journal of Computer Vision, 28(2):155-174,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9800" y="159067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33600" y="44196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</a:rPr>
              <a:t>Effect of window size</a:t>
            </a:r>
          </a:p>
        </p:txBody>
      </p:sp>
    </p:spTree>
    <p:extLst>
      <p:ext uri="{BB962C8B-B14F-4D97-AF65-F5344CB8AC3E}">
        <p14:creationId xmlns:p14="http://schemas.microsoft.com/office/powerpoint/2010/main" val="21934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uiExpand="1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results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981200" y="1433512"/>
            <a:ext cx="8686800" cy="1143000"/>
          </a:xfrm>
        </p:spPr>
        <p:txBody>
          <a:bodyPr/>
          <a:lstStyle/>
          <a:p>
            <a:pPr lvl="1"/>
            <a:r>
              <a:rPr lang="en-US" dirty="0"/>
              <a:t>Data from University of Tsukuba</a:t>
            </a:r>
          </a:p>
          <a:p>
            <a:pPr lvl="1"/>
            <a:r>
              <a:rPr lang="en-US" dirty="0"/>
              <a:t>Similar results on other images without ground truth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7163" y="2840038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0000" y="59436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1" y="5943600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Scene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7864" y="2652712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3162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Image" r:id="rId9" imgW="4422167" imgH="3202259" progId="">
                  <p:embed/>
                </p:oleObj>
              </mc:Choice>
              <mc:Fallback>
                <p:oleObj name="Image" r:id="rId9" imgW="4422167" imgH="3202259" progId="">
                  <p:embed/>
                  <p:pic>
                    <p:nvPicPr>
                      <p:cNvPr id="1026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89679" y="5334001"/>
            <a:ext cx="32549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5970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Image" r:id="rId11" imgW="4422167" imgH="3202259" progId="">
                  <p:embed/>
                </p:oleObj>
              </mc:Choice>
              <mc:Fallback>
                <p:oleObj name="Image" r:id="rId11" imgW="4422167" imgH="3202259" progId="">
                  <p:embed/>
                  <p:pic>
                    <p:nvPicPr>
                      <p:cNvPr id="1027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4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3684797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1905000" y="1676400"/>
            <a:ext cx="4114800" cy="3194050"/>
          </a:xfrm>
          <a:noFill/>
        </p:spPr>
      </p:pic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Image" r:id="rId11" imgW="4422167" imgH="3202259" progId="">
                  <p:embed/>
                </p:oleObj>
              </mc:Choice>
              <mc:Fallback>
                <p:oleObj name="Image" r:id="rId11" imgW="4422167" imgH="3202259" progId="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89038" y="5334000"/>
            <a:ext cx="5745163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State of the art method (circa 1999)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Boykov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et al.,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  <a:hlinkClick r:id="rId13"/>
              </a:rPr>
              <a:t>Fast Approximate Energy Minimization via Graph Cuts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International Conference on Computer Vision, September 1999.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4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sp>
        <p:nvSpPr>
          <p:cNvPr id="205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71663" y="6337301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4"/>
              </a:rPr>
              <a:t>http://www.middlebury.edu/stereo/</a:t>
            </a: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462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4572000"/>
            <a:ext cx="7772400" cy="2133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400" y="16002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13313" y="35734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7316788" y="3581401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5105400" y="36576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48006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71628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4967288" y="35052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504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426" y="3890442"/>
            <a:ext cx="6432466" cy="13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Find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disparit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y map </a:t>
            </a:r>
            <a:r>
              <a:rPr lang="en-US" sz="3200" i="1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that minimizes an energy function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Simple pixel / window matching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47844" y="5486400"/>
            <a:ext cx="7658296" cy="859324"/>
            <a:chOff x="923844" y="5783850"/>
            <a:chExt cx="7658296" cy="859324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844" y="5897991"/>
              <a:ext cx="2788840" cy="59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192313" y="5812177"/>
              <a:ext cx="438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SSD distance between windows 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) and 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J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x 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+ 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2400" i="1" dirty="0" err="1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en-US" sz="2400" dirty="0" err="1">
                  <a:solidFill>
                    <a:prstClr val="black"/>
                  </a:solidFill>
                  <a:latin typeface="Calibri"/>
                </a:rPr>
                <a:t>,</a:t>
              </a:r>
              <a:r>
                <a:rPr lang="en-US" sz="2400" i="1" dirty="0" err="1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), 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6751" y="578385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=</a:t>
              </a:r>
            </a:p>
          </p:txBody>
        </p:sp>
      </p:grp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144203"/>
            <a:ext cx="1132114" cy="6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26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887" y="2993791"/>
            <a:ext cx="7447300" cy="22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H="1">
            <a:off x="2610886" y="4189959"/>
            <a:ext cx="7447300" cy="149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C:\snavely\work\teaching\09Fa-CS6610\lectures\lec10\tsukub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1984" y="1021895"/>
            <a:ext cx="1857141" cy="1392856"/>
          </a:xfrm>
          <a:prstGeom prst="rect">
            <a:avLst/>
          </a:prstGeom>
          <a:noFill/>
        </p:spPr>
      </p:pic>
      <p:pic>
        <p:nvPicPr>
          <p:cNvPr id="5127" name="Picture 7" descr="C:\snavely\work\teaching\09Fa-CS6610\lectures\lec10\tsukuba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9125" y="1021895"/>
            <a:ext cx="1857141" cy="139285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707896" y="398417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y = 141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07772" y="5105401"/>
            <a:ext cx="7750628" cy="1452265"/>
            <a:chOff x="783772" y="5105400"/>
            <a:chExt cx="7750628" cy="145226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1758" y="5498135"/>
              <a:ext cx="7452642" cy="61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74947" y="6096000"/>
              <a:ext cx="5259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C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y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d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); the </a:t>
              </a:r>
              <a:r>
                <a:rPr lang="en-US" sz="2400" i="1" dirty="0">
                  <a:solidFill>
                    <a:prstClr val="black"/>
                  </a:solidFill>
                  <a:latin typeface="Calibri"/>
                </a:rPr>
                <a:t>disparity space image</a:t>
              </a: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 (DSI)</a:t>
              </a:r>
              <a:endParaRPr lang="en-US" sz="2400" i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25286" y="6270170"/>
              <a:ext cx="1295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06186" y="585107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09800" y="60960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  <a:latin typeface="Calibri"/>
                </a:rPr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3772" y="510540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  <a:latin typeface="Calibri"/>
                </a:rPr>
                <a:t>d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80FF91-B44A-2141-983F-ABBDEFD589CB}"/>
              </a:ext>
            </a:extLst>
          </p:cNvPr>
          <p:cNvCxnSpPr>
            <a:cxnSpLocks/>
          </p:cNvCxnSpPr>
          <p:nvPr/>
        </p:nvCxnSpPr>
        <p:spPr>
          <a:xfrm>
            <a:off x="3121984" y="1804485"/>
            <a:ext cx="371428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3F7FFA-A81D-8544-B4E2-CC0A642A6ACB}"/>
              </a:ext>
            </a:extLst>
          </p:cNvPr>
          <p:cNvGrpSpPr/>
          <p:nvPr/>
        </p:nvGrpSpPr>
        <p:grpSpPr>
          <a:xfrm>
            <a:off x="2605759" y="2101116"/>
            <a:ext cx="7452427" cy="892675"/>
            <a:chOff x="2605759" y="2101116"/>
            <a:chExt cx="7452427" cy="89267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FBADB6-5165-8842-B9DA-C9C5B264D1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5759" y="2101116"/>
              <a:ext cx="2373366" cy="89267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7956AC-932C-7A44-98C6-978DB2072F6A}"/>
                </a:ext>
              </a:extLst>
            </p:cNvPr>
            <p:cNvCxnSpPr>
              <a:cxnSpLocks/>
            </p:cNvCxnSpPr>
            <p:nvPr/>
          </p:nvCxnSpPr>
          <p:spPr>
            <a:xfrm>
              <a:off x="6836266" y="2192252"/>
              <a:ext cx="3221920" cy="80130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73BA0A3-BCB6-A847-BC8C-659AA4F84A77}"/>
              </a:ext>
            </a:extLst>
          </p:cNvPr>
          <p:cNvSpPr/>
          <p:nvPr/>
        </p:nvSpPr>
        <p:spPr>
          <a:xfrm>
            <a:off x="4979125" y="1454936"/>
            <a:ext cx="1857140" cy="6102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4A600E-4BDE-E344-BC3F-8D1209C99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Subsequent lectures will be virtual until otherwise noted, meaning either:</a:t>
            </a:r>
          </a:p>
          <a:p>
            <a:pPr lvl="1"/>
            <a:r>
              <a:rPr lang="en-US" dirty="0"/>
              <a:t>Presented live over Zoom, or</a:t>
            </a:r>
          </a:p>
          <a:p>
            <a:pPr lvl="1"/>
            <a:r>
              <a:rPr lang="en-US" dirty="0"/>
              <a:t>Posted as a video with scheduled office hours for questions (reverse classroom style)</a:t>
            </a:r>
          </a:p>
          <a:p>
            <a:pPr lvl="1"/>
            <a:endParaRPr lang="en-US" dirty="0"/>
          </a:p>
          <a:p>
            <a:r>
              <a:rPr lang="en-US" dirty="0"/>
              <a:t>Abe’s Office hours today: </a:t>
            </a:r>
          </a:p>
          <a:p>
            <a:pPr lvl="1"/>
            <a:r>
              <a:rPr lang="en-US" dirty="0"/>
              <a:t>Right after class, shortened</a:t>
            </a:r>
          </a:p>
          <a:p>
            <a:pPr lvl="1"/>
            <a:r>
              <a:rPr lang="en-US" dirty="0"/>
              <a:t>Let me know if you have questions but can’t make this</a:t>
            </a:r>
          </a:p>
          <a:p>
            <a:pPr lvl="1"/>
            <a:r>
              <a:rPr lang="en-US" dirty="0"/>
              <a:t>Will try to schedule office hours over Zoom moving forward</a:t>
            </a:r>
          </a:p>
          <a:p>
            <a:endParaRPr lang="en-US" dirty="0"/>
          </a:p>
          <a:p>
            <a:r>
              <a:rPr lang="en-US" dirty="0"/>
              <a:t>Please be patient with us as we adapt</a:t>
            </a:r>
          </a:p>
          <a:p>
            <a:pPr lvl="1"/>
            <a:r>
              <a:rPr lang="en-US" dirty="0"/>
              <a:t>Clarifications on last lecture will be sent out and/or presented on Monday</a:t>
            </a:r>
          </a:p>
          <a:p>
            <a:pPr lvl="1"/>
            <a:r>
              <a:rPr lang="en-US" dirty="0"/>
              <a:t>Some grading may take a bit longer than usual, but we are working on it</a:t>
            </a:r>
          </a:p>
          <a:p>
            <a:pPr lvl="1"/>
            <a:r>
              <a:rPr lang="en-US" dirty="0"/>
              <a:t>We hope to be back on pace by the end of next week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C6B72E-F24C-084B-BCEC-5EB783643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Coronavirus Updates</a:t>
            </a:r>
          </a:p>
        </p:txBody>
      </p:sp>
    </p:spTree>
    <p:extLst>
      <p:ext uri="{BB962C8B-B14F-4D97-AF65-F5344CB8AC3E}">
        <p14:creationId xmlns:p14="http://schemas.microsoft.com/office/powerpoint/2010/main" val="2262819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3735214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2574160" y="1230869"/>
            <a:ext cx="7447301" cy="2207715"/>
            <a:chOff x="793296" y="2790825"/>
            <a:chExt cx="7904164" cy="23431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671169" y="222125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y = 141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12559" y="4507248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993459" y="4088148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97073" y="433307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045" y="334247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3074" y="4807804"/>
            <a:ext cx="849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Simple pixel / window matching: choose the minimum of each column in the DSI independently: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850" y="5715000"/>
            <a:ext cx="6305550" cy="97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5367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selection of best match</a:t>
            </a:r>
          </a:p>
        </p:txBody>
      </p:sp>
      <p:graphicFrame>
        <p:nvGraphicFramePr>
          <p:cNvPr id="3" name="Object 1025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884613" y="18288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3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18288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1893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objective function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744" y="2689830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5362520" y="2506819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{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127497" y="2506817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0974" y="3787906"/>
            <a:ext cx="154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match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594" y="3777020"/>
            <a:ext cx="227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/>
              </a:rPr>
              <a:t>smoothness cost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21429" y="4539028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>
                <a:solidFill>
                  <a:prstClr val="black"/>
                </a:solidFill>
                <a:latin typeface="Calibri"/>
              </a:rPr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" idx="2"/>
          </p:cNvCxnSpPr>
          <p:nvPr/>
        </p:nvCxnSpPr>
        <p:spPr>
          <a:xfrm flipV="1">
            <a:off x="5410201" y="4249570"/>
            <a:ext cx="412043" cy="2894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60029" y="4549914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>
                <a:solidFill>
                  <a:prstClr val="black"/>
                </a:solidFill>
                <a:latin typeface="Calibri"/>
              </a:rPr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9" idx="2"/>
          </p:cNvCxnSpPr>
          <p:nvPr/>
        </p:nvCxnSpPr>
        <p:spPr>
          <a:xfrm rot="10800000">
            <a:off x="8603674" y="4238684"/>
            <a:ext cx="311726" cy="300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09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259" y="2209800"/>
            <a:ext cx="6080606" cy="12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1293033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94114" y="2329730"/>
            <a:ext cx="162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match cost: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4887" y="3784613"/>
            <a:ext cx="244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smoothness cost: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334000" y="5022054"/>
            <a:ext cx="1066800" cy="1066800"/>
            <a:chOff x="5715000" y="5181600"/>
            <a:chExt cx="1066800" cy="1066800"/>
          </a:xfrm>
        </p:grpSpPr>
        <p:sp>
          <p:nvSpPr>
            <p:cNvPr id="9" name="Oval 8"/>
            <p:cNvSpPr/>
            <p:nvPr/>
          </p:nvSpPr>
          <p:spPr>
            <a:xfrm>
              <a:off x="61722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1722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1722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7150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4" name="Straight Connector 13"/>
            <p:cNvCxnSpPr>
              <a:stCxn id="9" idx="6"/>
              <a:endCxn id="13" idx="2"/>
            </p:cNvCxnSpPr>
            <p:nvPr/>
          </p:nvCxnSpPr>
          <p:spPr>
            <a:xfrm>
              <a:off x="63246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0"/>
              <a:endCxn id="10" idx="4"/>
            </p:cNvCxnSpPr>
            <p:nvPr/>
          </p:nvCxnSpPr>
          <p:spPr>
            <a:xfrm rot="5400000" flipH="1" flipV="1">
              <a:off x="60960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2"/>
              <a:endCxn id="12" idx="6"/>
            </p:cNvCxnSpPr>
            <p:nvPr/>
          </p:nvCxnSpPr>
          <p:spPr>
            <a:xfrm rot="10800000">
              <a:off x="58674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9" idx="4"/>
              <a:endCxn id="11" idx="0"/>
            </p:cNvCxnSpPr>
            <p:nvPr/>
          </p:nvCxnSpPr>
          <p:spPr>
            <a:xfrm rot="5400000">
              <a:off x="60960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010400" y="5022054"/>
            <a:ext cx="1066800" cy="1066800"/>
            <a:chOff x="7391400" y="5181600"/>
            <a:chExt cx="1066800" cy="1066800"/>
          </a:xfrm>
        </p:grpSpPr>
        <p:sp>
          <p:nvSpPr>
            <p:cNvPr id="18" name="Oval 17"/>
            <p:cNvSpPr/>
            <p:nvPr/>
          </p:nvSpPr>
          <p:spPr>
            <a:xfrm>
              <a:off x="78486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8486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8486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391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3058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3" name="Straight Connector 22"/>
            <p:cNvCxnSpPr>
              <a:stCxn id="18" idx="6"/>
              <a:endCxn id="22" idx="2"/>
            </p:cNvCxnSpPr>
            <p:nvPr/>
          </p:nvCxnSpPr>
          <p:spPr>
            <a:xfrm>
              <a:off x="80010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0"/>
              <a:endCxn id="19" idx="4"/>
            </p:cNvCxnSpPr>
            <p:nvPr/>
          </p:nvCxnSpPr>
          <p:spPr>
            <a:xfrm rot="5400000" flipH="1" flipV="1">
              <a:off x="77724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2"/>
              <a:endCxn id="21" idx="6"/>
            </p:cNvCxnSpPr>
            <p:nvPr/>
          </p:nvCxnSpPr>
          <p:spPr>
            <a:xfrm rot="10800000">
              <a:off x="75438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4"/>
              <a:endCxn id="20" idx="0"/>
            </p:cNvCxnSpPr>
            <p:nvPr/>
          </p:nvCxnSpPr>
          <p:spPr>
            <a:xfrm rot="5400000">
              <a:off x="77724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3914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3914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83058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83058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" name="Straight Connector 30"/>
            <p:cNvCxnSpPr>
              <a:stCxn id="18" idx="7"/>
              <a:endCxn id="30" idx="3"/>
            </p:cNvCxnSpPr>
            <p:nvPr/>
          </p:nvCxnSpPr>
          <p:spPr>
            <a:xfrm rot="5400000" flipH="1" flipV="1">
              <a:off x="79786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5"/>
              <a:endCxn id="29" idx="1"/>
            </p:cNvCxnSpPr>
            <p:nvPr/>
          </p:nvCxnSpPr>
          <p:spPr>
            <a:xfrm rot="16200000" flipH="1">
              <a:off x="79786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28" idx="7"/>
            </p:cNvCxnSpPr>
            <p:nvPr/>
          </p:nvCxnSpPr>
          <p:spPr>
            <a:xfrm rot="5400000">
              <a:off x="75214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1"/>
              <a:endCxn id="27" idx="5"/>
            </p:cNvCxnSpPr>
            <p:nvPr/>
          </p:nvCxnSpPr>
          <p:spPr>
            <a:xfrm rot="16200000" flipV="1">
              <a:off x="75214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876800" y="612832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4-connected neighborhood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53200" y="613547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8-connected neighborhood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2" y="3671852"/>
            <a:ext cx="4952999" cy="1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2930" y="5400674"/>
            <a:ext cx="330774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137730" y="5400674"/>
            <a:ext cx="258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: set of neighboring pixels</a:t>
            </a:r>
          </a:p>
        </p:txBody>
      </p:sp>
    </p:spTree>
    <p:extLst>
      <p:ext uri="{BB962C8B-B14F-4D97-AF65-F5344CB8AC3E}">
        <p14:creationId xmlns:p14="http://schemas.microsoft.com/office/powerpoint/2010/main" val="36958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dirty="0"/>
              <a:t>Smoothness cost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6" y="3352800"/>
            <a:ext cx="4596918" cy="7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648200"/>
            <a:ext cx="5819776" cy="15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6019800" cy="146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33801" y="6248401"/>
            <a:ext cx="201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“Potts model”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4776" y="4038601"/>
            <a:ext cx="158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Calibri"/>
              </a:rPr>
              <a:t>L</a:t>
            </a:r>
            <a:r>
              <a:rPr lang="en-US" sz="2400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distance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01000" y="3201194"/>
            <a:ext cx="2514600" cy="1219994"/>
            <a:chOff x="6477000" y="3201194"/>
            <a:chExt cx="2514600" cy="121999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477000" y="4419600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7086600" y="3810000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66294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76962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001000" y="5257800"/>
            <a:ext cx="2514600" cy="1220788"/>
            <a:chOff x="6477000" y="5257800"/>
            <a:chExt cx="2514600" cy="12207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477000" y="6476206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7086600" y="5866606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163196" y="6019402"/>
              <a:ext cx="913606" cy="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315996" y="6019005"/>
              <a:ext cx="914401" cy="159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724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7056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20000" y="6477000"/>
              <a:ext cx="152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4495800" y="2514601"/>
            <a:ext cx="2934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How do we choose 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637FAFC-59C8-9943-8DA8-4D7267F1B5C8}"/>
              </a:ext>
            </a:extLst>
          </p:cNvPr>
          <p:cNvSpPr/>
          <p:nvPr/>
        </p:nvSpPr>
        <p:spPr>
          <a:xfrm>
            <a:off x="113439" y="1310744"/>
            <a:ext cx="2436786" cy="1798112"/>
          </a:xfrm>
          <a:prstGeom prst="round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Now the energy contributed by one pixel depends on the disparity assigned to its neighbors!</a:t>
            </a:r>
          </a:p>
        </p:txBody>
      </p:sp>
    </p:spTree>
    <p:extLst>
      <p:ext uri="{BB962C8B-B14F-4D97-AF65-F5344CB8AC3E}">
        <p14:creationId xmlns:p14="http://schemas.microsoft.com/office/powerpoint/2010/main" val="94308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384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/>
              <a:t>Can minimize this independently per scanline using dynamic programming (DP)</a:t>
            </a:r>
          </a:p>
          <a:p>
            <a:r>
              <a:rPr lang="en-US" dirty="0"/>
              <a:t>Basic idea: incrementally build a table of costs </a:t>
            </a:r>
            <a:r>
              <a:rPr lang="en-US" i="1" dirty="0"/>
              <a:t>D</a:t>
            </a:r>
            <a:r>
              <a:rPr lang="en-US" dirty="0"/>
              <a:t> one column at a time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038601" y="4731681"/>
            <a:ext cx="595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: minimum cost of solution such that 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2400" i="1" dirty="0" err="1">
                <a:solidFill>
                  <a:prstClr val="black"/>
                </a:solidFill>
                <a:latin typeface="Calibri"/>
              </a:rPr>
              <a:t>x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,</a:t>
            </a:r>
            <a:r>
              <a:rPr lang="en-US" sz="2400" i="1" dirty="0" err="1">
                <a:solidFill>
                  <a:prstClr val="black"/>
                </a:solidFill>
                <a:latin typeface="Calibri"/>
              </a:rPr>
              <a:t>y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) = </a:t>
            </a:r>
            <a:r>
              <a:rPr lang="en-US" sz="2400" i="1" dirty="0" err="1">
                <a:solidFill>
                  <a:prstClr val="black"/>
                </a:solidFill>
                <a:latin typeface="Calibri"/>
              </a:rPr>
              <a:t>i</a:t>
            </a:r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9589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5017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4161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stCxn id="11" idx="6"/>
            <a:endCxn id="13" idx="2"/>
          </p:cNvCxnSpPr>
          <p:nvPr/>
        </p:nvCxnSpPr>
        <p:spPr>
          <a:xfrm>
            <a:off x="9111342" y="3222172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  <a:endCxn id="12" idx="6"/>
          </p:cNvCxnSpPr>
          <p:nvPr/>
        </p:nvCxnSpPr>
        <p:spPr>
          <a:xfrm rot="10800000">
            <a:off x="8654142" y="3222172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4E362D1-C4C3-4775-A888-0AAE858F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657" y="4760560"/>
            <a:ext cx="1557286" cy="432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465D5-929B-4546-A7D8-FF4632023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57" y="5977422"/>
            <a:ext cx="7223464" cy="531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1860A-BDEC-442A-AB37-01407EF50633}"/>
              </a:ext>
            </a:extLst>
          </p:cNvPr>
          <p:cNvSpPr txBox="1"/>
          <p:nvPr/>
        </p:nvSpPr>
        <p:spPr>
          <a:xfrm>
            <a:off x="1768136" y="5943600"/>
            <a:ext cx="131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Recurrence: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72C1D-883F-4C6C-94EF-6D897F29C480}"/>
              </a:ext>
            </a:extLst>
          </p:cNvPr>
          <p:cNvSpPr txBox="1"/>
          <p:nvPr/>
        </p:nvSpPr>
        <p:spPr>
          <a:xfrm>
            <a:off x="1770223" y="5424138"/>
            <a:ext cx="115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Base case: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D0C105-E405-4B8C-8034-C43973DEFF6D}"/>
              </a:ext>
            </a:extLst>
          </p:cNvPr>
          <p:cNvSpPr/>
          <p:nvPr/>
        </p:nvSpPr>
        <p:spPr>
          <a:xfrm>
            <a:off x="7325739" y="5424138"/>
            <a:ext cx="19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(L = max disparity)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CF652A-220C-4F25-8813-A4A9D4B23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072" y="5471783"/>
            <a:ext cx="4254844" cy="3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981200" y="5257800"/>
            <a:ext cx="8229600" cy="1219200"/>
          </a:xfrm>
        </p:spPr>
        <p:txBody>
          <a:bodyPr>
            <a:normAutofit/>
          </a:bodyPr>
          <a:lstStyle/>
          <a:p>
            <a:r>
              <a:rPr lang="en-US" sz="2800" dirty="0"/>
              <a:t>Finds “smooth”, low-cost path through DPI from left to right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4180746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2574160" y="1676401"/>
            <a:ext cx="7447301" cy="2207715"/>
            <a:chOff x="793296" y="2790825"/>
            <a:chExt cx="7904164" cy="234315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671169" y="266678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y = 141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12559" y="495278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93459" y="453368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97073" y="47786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1045" y="378801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81581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81200" y="-19284"/>
            <a:ext cx="8229600" cy="1143000"/>
          </a:xfrm>
        </p:spPr>
        <p:txBody>
          <a:bodyPr/>
          <a:lstStyle/>
          <a:p>
            <a:r>
              <a:rPr lang="en-US" dirty="0"/>
              <a:t>Dynamic Programming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0668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886201"/>
            <a:ext cx="34178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886200"/>
            <a:ext cx="3352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990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E5FB20-1473-3641-8715-A8B793D5F243}"/>
              </a:ext>
            </a:extLst>
          </p:cNvPr>
          <p:cNvGrpSpPr/>
          <p:nvPr/>
        </p:nvGrpSpPr>
        <p:grpSpPr>
          <a:xfrm>
            <a:off x="8846288" y="850605"/>
            <a:ext cx="2945218" cy="1275907"/>
            <a:chOff x="8846288" y="850605"/>
            <a:chExt cx="2945218" cy="127590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0529C29-B8D2-E94D-8B72-FF378256CC29}"/>
                </a:ext>
              </a:extLst>
            </p:cNvPr>
            <p:cNvCxnSpPr/>
            <p:nvPr/>
          </p:nvCxnSpPr>
          <p:spPr>
            <a:xfrm flipH="1">
              <a:off x="8846288" y="1233377"/>
              <a:ext cx="1364512" cy="893135"/>
            </a:xfrm>
            <a:prstGeom prst="straightConnector1">
              <a:avLst/>
            </a:prstGeom>
            <a:ln w="762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97521E-849B-9F42-BC59-F6E36F34594C}"/>
                </a:ext>
              </a:extLst>
            </p:cNvPr>
            <p:cNvSpPr txBox="1"/>
            <p:nvPr/>
          </p:nvSpPr>
          <p:spPr>
            <a:xfrm>
              <a:off x="10210799" y="850605"/>
              <a:ext cx="1580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What’s with the streaks?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97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Can we apply this trick in 2D as well?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No: d</a:t>
            </a:r>
            <a:r>
              <a:rPr lang="en-US" i="1" baseline="-25000" dirty="0"/>
              <a:t>x</a:t>
            </a:r>
            <a:r>
              <a:rPr lang="en-US" baseline="-25000" dirty="0"/>
              <a:t>,</a:t>
            </a:r>
            <a:r>
              <a:rPr lang="en-US" i="1" baseline="-25000" dirty="0"/>
              <a:t>y</a:t>
            </a:r>
            <a:r>
              <a:rPr lang="en-US" baseline="-25000" dirty="0"/>
              <a:t>-1</a:t>
            </a:r>
            <a:r>
              <a:rPr lang="en-US" dirty="0"/>
              <a:t> and d</a:t>
            </a:r>
            <a:r>
              <a:rPr lang="en-US" i="1" baseline="-25000" dirty="0"/>
              <a:t>x</a:t>
            </a:r>
            <a:r>
              <a:rPr lang="en-US" baseline="-25000" dirty="0"/>
              <a:t>-1,</a:t>
            </a:r>
            <a:r>
              <a:rPr lang="en-US" i="1" baseline="-25000" dirty="0"/>
              <a:t>y</a:t>
            </a:r>
            <a:r>
              <a:rPr lang="en-US" dirty="0"/>
              <a:t> may depend on different values of d</a:t>
            </a:r>
            <a:r>
              <a:rPr lang="en-US" i="1" baseline="-25000" dirty="0"/>
              <a:t>x</a:t>
            </a:r>
            <a:r>
              <a:rPr lang="en-US" baseline="-25000" dirty="0"/>
              <a:t>-1,</a:t>
            </a:r>
            <a:r>
              <a:rPr lang="en-US" i="1" baseline="-25000" dirty="0"/>
              <a:t>y</a:t>
            </a:r>
            <a:r>
              <a:rPr lang="en-US" baseline="-25000" dirty="0"/>
              <a:t>-1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1"/>
            <a:ext cx="2819400" cy="30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134678" y="6519446"/>
            <a:ext cx="25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Slide credit: D. Huttenlocher</a:t>
            </a:r>
          </a:p>
        </p:txBody>
      </p:sp>
    </p:spTree>
    <p:extLst>
      <p:ext uri="{BB962C8B-B14F-4D97-AF65-F5344CB8AC3E}">
        <p14:creationId xmlns:p14="http://schemas.microsoft.com/office/powerpoint/2010/main" val="4553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a minimization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667000"/>
            <a:ext cx="85344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2D problem has many local minima</a:t>
            </a:r>
          </a:p>
          <a:p>
            <a:pPr lvl="1"/>
            <a:r>
              <a:rPr lang="en-US" dirty="0"/>
              <a:t>Gradient descent doesn’t work well</a:t>
            </a:r>
          </a:p>
          <a:p>
            <a:endParaRPr lang="en-US" dirty="0"/>
          </a:p>
          <a:p>
            <a:r>
              <a:rPr lang="en-US" dirty="0"/>
              <a:t>And a large search space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m </a:t>
            </a:r>
            <a:r>
              <a:rPr lang="en-US" dirty="0"/>
              <a:t>image w/ </a:t>
            </a:r>
            <a:r>
              <a:rPr lang="en-US" i="1" dirty="0"/>
              <a:t>k</a:t>
            </a:r>
            <a:r>
              <a:rPr lang="en-US" dirty="0"/>
              <a:t> disparities has </a:t>
            </a:r>
            <a:r>
              <a:rPr lang="en-US" i="1" dirty="0" err="1"/>
              <a:t>k</a:t>
            </a:r>
            <a:r>
              <a:rPr lang="en-US" i="1" baseline="30000" dirty="0" err="1"/>
              <a:t>nm</a:t>
            </a:r>
            <a:r>
              <a:rPr lang="en-US" i="1" dirty="0"/>
              <a:t> </a:t>
            </a:r>
            <a:r>
              <a:rPr lang="en-US" dirty="0"/>
              <a:t>possible solutions</a:t>
            </a:r>
          </a:p>
          <a:p>
            <a:pPr lvl="1"/>
            <a:r>
              <a:rPr lang="en-US" dirty="0"/>
              <a:t>Finding the global minimum is NP-hard in general</a:t>
            </a:r>
          </a:p>
          <a:p>
            <a:endParaRPr lang="en-US" dirty="0"/>
          </a:p>
          <a:p>
            <a:r>
              <a:rPr lang="en-US" dirty="0"/>
              <a:t>Good approximations exist… we’ll see this soon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68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9F5FBB-1142-6145-A76B-07BCC2935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 is out</a:t>
            </a:r>
          </a:p>
          <a:p>
            <a:pPr lvl="1"/>
            <a:r>
              <a:rPr lang="en-US" dirty="0"/>
              <a:t>Code is due Monday, March 23, by 11:59pm</a:t>
            </a:r>
          </a:p>
          <a:p>
            <a:pPr lvl="1"/>
            <a:r>
              <a:rPr lang="en-US" dirty="0"/>
              <a:t>Artifact due Wednesday, March 25, by 11:59pm</a:t>
            </a:r>
          </a:p>
          <a:p>
            <a:pPr lvl="1"/>
            <a:endParaRPr lang="en-US" dirty="0"/>
          </a:p>
          <a:p>
            <a:r>
              <a:rPr lang="en-US" dirty="0"/>
              <a:t>Default groups are imported from Project 2</a:t>
            </a:r>
          </a:p>
          <a:p>
            <a:pPr lvl="1"/>
            <a:r>
              <a:rPr lang="en-US" dirty="0"/>
              <a:t>You can change these if you want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865F99-5E00-AF43-85E1-74CDD5E9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4188608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1295400"/>
            <a:ext cx="77724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Expressing this mathematically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1314450" lvl="2" indent="-457200"/>
            <a:endParaRPr lang="en-US" dirty="0"/>
          </a:p>
          <a:p>
            <a:pPr marL="1314450" lvl="2" indent="-457200"/>
            <a:endParaRPr lang="en-US" dirty="0"/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  <a:p>
            <a:pPr marL="1314450" lvl="2" indent="-457200"/>
            <a:endParaRPr lang="en-US" dirty="0"/>
          </a:p>
          <a:p>
            <a:endParaRPr lang="en-US" dirty="0"/>
          </a:p>
          <a:p>
            <a:r>
              <a:rPr lang="en-US" dirty="0"/>
              <a:t>We want to minimize</a:t>
            </a:r>
          </a:p>
          <a:p>
            <a:pPr marL="914400" lvl="1" indent="-457200"/>
            <a:r>
              <a:rPr lang="en-US" dirty="0"/>
              <a:t>This is a special type of energy function known as an </a:t>
            </a:r>
            <a:br>
              <a:rPr lang="en-US" dirty="0"/>
            </a:br>
            <a:r>
              <a:rPr lang="en-US" dirty="0"/>
              <a:t>MRF  (Markov Random Field)</a:t>
            </a:r>
          </a:p>
          <a:p>
            <a:pPr marL="1314450" lvl="2" indent="-457200"/>
            <a:r>
              <a:rPr lang="en-US" dirty="0"/>
              <a:t>Effective and fast algorithms have been recently developed:</a:t>
            </a:r>
          </a:p>
          <a:p>
            <a:pPr marL="1771650" lvl="3" indent="-457200"/>
            <a:r>
              <a:rPr lang="en-US" dirty="0"/>
              <a:t>Graph cuts, belief propagation….</a:t>
            </a:r>
          </a:p>
          <a:p>
            <a:pPr marL="1771650" lvl="3" indent="-457200"/>
            <a:r>
              <a:rPr lang="en-US" dirty="0"/>
              <a:t>for more details (and code):  </a:t>
            </a:r>
            <a:r>
              <a:rPr lang="en-US" dirty="0">
                <a:hlinkClick r:id="rId8"/>
              </a:rPr>
              <a:t>http://vision.middlebury.edu/MRF/</a:t>
            </a:r>
            <a:r>
              <a:rPr lang="en-US" dirty="0"/>
              <a:t> </a:t>
            </a:r>
          </a:p>
          <a:p>
            <a:pPr marL="1771650" lvl="3" indent="-457200"/>
            <a:r>
              <a:rPr lang="en-US" dirty="0"/>
              <a:t>Great </a:t>
            </a:r>
            <a:r>
              <a:rPr lang="en-US" dirty="0">
                <a:hlinkClick r:id="rId9"/>
              </a:rPr>
              <a:t>tutorials</a:t>
            </a:r>
            <a:r>
              <a:rPr lang="en-US" dirty="0"/>
              <a:t> available online (including video of talks)</a:t>
            </a:r>
          </a:p>
        </p:txBody>
      </p:sp>
      <p:pic>
        <p:nvPicPr>
          <p:cNvPr id="24580" name="Picture 2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36951" y="2541589"/>
            <a:ext cx="46450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1" y="4114800"/>
            <a:ext cx="4733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72100" y="4953000"/>
            <a:ext cx="4533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33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73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67200" y="1447800"/>
            <a:ext cx="3657600" cy="3048000"/>
            <a:chOff x="432" y="2208"/>
            <a:chExt cx="2304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3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01" y="3811"/>
              <a:ext cx="772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2" y="297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C</a:t>
              </a:r>
              <a:endParaRPr lang="en-US" sz="2200" baseline="-250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C’</a:t>
              </a:r>
              <a:endParaRPr lang="en-US" sz="2200" baseline="-250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200" baseline="-250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6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52801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6608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Real-time stereo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5562600"/>
            <a:ext cx="7772400" cy="13716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real-time stereo techniques have been developed (most based on simple discrete search)</a:t>
            </a:r>
          </a:p>
        </p:txBody>
      </p:sp>
      <p:pic>
        <p:nvPicPr>
          <p:cNvPr id="27652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1" y="1219201"/>
            <a:ext cx="4830763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00450" y="4872039"/>
            <a:ext cx="519892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hlinkClick r:id="rId8"/>
              </a:rPr>
              <a:t>Nomad robot 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solidFill>
                  <a:prstClr val="black"/>
                </a:solidFill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solidFill>
                <a:prstClr val="black"/>
              </a:solidFill>
              <a:latin typeface="Arial" charset="0"/>
            </a:endParaRPr>
          </a:p>
          <a:p>
            <a:pPr lvl="1"/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59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09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solidFill>
                <a:prstClr val="black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2209800" y="15240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Steps</a:t>
            </a:r>
          </a:p>
          <a:p>
            <a:pPr lvl="1"/>
            <a:r>
              <a:rPr lang="en-US" dirty="0"/>
              <a:t>Calibrate cameras</a:t>
            </a:r>
          </a:p>
          <a:p>
            <a:pPr lvl="1"/>
            <a:r>
              <a:rPr lang="en-US" dirty="0"/>
              <a:t>Rectify images</a:t>
            </a:r>
          </a:p>
          <a:p>
            <a:pPr lvl="1"/>
            <a:r>
              <a:rPr lang="en-US" dirty="0"/>
              <a:t>Compute disparity</a:t>
            </a:r>
          </a:p>
          <a:p>
            <a:pPr lvl="1"/>
            <a:r>
              <a:rPr lang="en-US" dirty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prstClr val="black"/>
                </a:solidFill>
                <a:latin typeface="Arial" charset="0"/>
              </a:rPr>
              <a:t>What will cause errors?</a:t>
            </a:r>
          </a:p>
        </p:txBody>
      </p:sp>
    </p:spTree>
    <p:extLst>
      <p:ext uri="{BB962C8B-B14F-4D97-AF65-F5344CB8AC3E}">
        <p14:creationId xmlns:p14="http://schemas.microsoft.com/office/powerpoint/2010/main" val="19244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uiExpand="1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0D688C4-F779-FD4B-893F-22F023FB2650}"/>
              </a:ext>
            </a:extLst>
          </p:cNvPr>
          <p:cNvCxnSpPr>
            <a:cxnSpLocks/>
          </p:cNvCxnSpPr>
          <p:nvPr/>
        </p:nvCxnSpPr>
        <p:spPr>
          <a:xfrm>
            <a:off x="1908591" y="3906817"/>
            <a:ext cx="657060" cy="1773547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56CD61FD-6AA0-F948-B590-D1F33A3888FD}"/>
              </a:ext>
            </a:extLst>
          </p:cNvPr>
          <p:cNvSpPr/>
          <p:nvPr/>
        </p:nvSpPr>
        <p:spPr>
          <a:xfrm>
            <a:off x="798515" y="3591831"/>
            <a:ext cx="2372810" cy="381975"/>
          </a:xfrm>
          <a:custGeom>
            <a:avLst/>
            <a:gdLst>
              <a:gd name="connsiteX0" fmla="*/ 0 w 2372810"/>
              <a:gd name="connsiteY0" fmla="*/ 0 h 381975"/>
              <a:gd name="connsiteX1" fmla="*/ 219919 w 2372810"/>
              <a:gd name="connsiteY1" fmla="*/ 324091 h 381975"/>
              <a:gd name="connsiteX2" fmla="*/ 740780 w 2372810"/>
              <a:gd name="connsiteY2" fmla="*/ 81022 h 381975"/>
              <a:gd name="connsiteX3" fmla="*/ 1400537 w 2372810"/>
              <a:gd name="connsiteY3" fmla="*/ 381964 h 381975"/>
              <a:gd name="connsiteX4" fmla="*/ 2152891 w 2372810"/>
              <a:gd name="connsiteY4" fmla="*/ 92597 h 381975"/>
              <a:gd name="connsiteX5" fmla="*/ 2372810 w 2372810"/>
              <a:gd name="connsiteY5" fmla="*/ 104172 h 3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2810" h="381975">
                <a:moveTo>
                  <a:pt x="0" y="0"/>
                </a:moveTo>
                <a:cubicBezTo>
                  <a:pt x="48228" y="155293"/>
                  <a:pt x="96456" y="310587"/>
                  <a:pt x="219919" y="324091"/>
                </a:cubicBezTo>
                <a:cubicBezTo>
                  <a:pt x="343382" y="337595"/>
                  <a:pt x="544010" y="71377"/>
                  <a:pt x="740780" y="81022"/>
                </a:cubicBezTo>
                <a:cubicBezTo>
                  <a:pt x="937550" y="90668"/>
                  <a:pt x="1165185" y="380035"/>
                  <a:pt x="1400537" y="381964"/>
                </a:cubicBezTo>
                <a:cubicBezTo>
                  <a:pt x="1635889" y="383893"/>
                  <a:pt x="1990846" y="138896"/>
                  <a:pt x="2152891" y="92597"/>
                </a:cubicBezTo>
                <a:cubicBezTo>
                  <a:pt x="2314937" y="46298"/>
                  <a:pt x="2343873" y="75235"/>
                  <a:pt x="2372810" y="10417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43432000"/>
              </p:ext>
            </p:extLst>
          </p:nvPr>
        </p:nvGraphicFramePr>
        <p:xfrm>
          <a:off x="1525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Photo Editor Photo" r:id="rId7" imgW="9142857" imgH="1714739" progId="">
                  <p:embed/>
                </p:oleObj>
              </mc:Choice>
              <mc:Fallback>
                <p:oleObj name="Photo Editor Photo" r:id="rId7" imgW="9142857" imgH="1714739" progId="">
                  <p:embed/>
                  <p:pic>
                    <p:nvPicPr>
                      <p:cNvPr id="307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4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53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prstClr val="black"/>
                </a:solidFill>
                <a:latin typeface="Arial" charset="0"/>
              </a:rPr>
              <a:t>Li Zhang’s one-shot stereo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DB0570-A36C-F349-8F38-5B7C97056526}"/>
              </a:ext>
            </a:extLst>
          </p:cNvPr>
          <p:cNvCxnSpPr>
            <a:cxnSpLocks/>
            <a:stCxn id="22" idx="3"/>
            <a:endCxn id="43" idx="3"/>
          </p:cNvCxnSpPr>
          <p:nvPr/>
        </p:nvCxnSpPr>
        <p:spPr>
          <a:xfrm flipV="1">
            <a:off x="1595657" y="4021308"/>
            <a:ext cx="590555" cy="157939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523DA181-ED23-8844-8123-CFE123BAAFF1}"/>
              </a:ext>
            </a:extLst>
          </p:cNvPr>
          <p:cNvSpPr/>
          <p:nvPr/>
        </p:nvSpPr>
        <p:spPr>
          <a:xfrm>
            <a:off x="2166536" y="3906628"/>
            <a:ext cx="134356" cy="1343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FDA2FF1E-2DB2-4749-A87C-51CE9B82F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346839" y="5491001"/>
            <a:ext cx="497634" cy="71703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78083B-632B-4C45-836B-6317459C02B5}"/>
              </a:ext>
            </a:extLst>
          </p:cNvPr>
          <p:cNvCxnSpPr>
            <a:cxnSpLocks/>
            <a:stCxn id="43" idx="4"/>
          </p:cNvCxnSpPr>
          <p:nvPr/>
        </p:nvCxnSpPr>
        <p:spPr>
          <a:xfrm>
            <a:off x="2233714" y="4040984"/>
            <a:ext cx="342210" cy="1626892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8B70910-9648-7549-8951-B2B0CD857B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339258" y="5605887"/>
            <a:ext cx="565536" cy="555159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5314634-A056-8B48-ACC8-307A605AFBBD}"/>
              </a:ext>
            </a:extLst>
          </p:cNvPr>
          <p:cNvCxnSpPr>
            <a:cxnSpLocks/>
          </p:cNvCxnSpPr>
          <p:nvPr/>
        </p:nvCxnSpPr>
        <p:spPr>
          <a:xfrm flipV="1">
            <a:off x="1548570" y="3856182"/>
            <a:ext cx="323160" cy="1744519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1F0580D-BEFB-494C-8FCE-E2C1B2D9299B}"/>
              </a:ext>
            </a:extLst>
          </p:cNvPr>
          <p:cNvSpPr/>
          <p:nvPr/>
        </p:nvSpPr>
        <p:spPr>
          <a:xfrm>
            <a:off x="1823756" y="3759975"/>
            <a:ext cx="134356" cy="1343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1600200" y="5486400"/>
            <a:ext cx="89916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basis for active depth sensors, such as Kinect and iPhone X (using IR)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25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Photo Editor Photo" r:id="rId29" imgW="9142857" imgH="1714739" progId="">
                  <p:embed/>
                </p:oleObj>
              </mc:Choice>
              <mc:Fallback>
                <p:oleObj name="Photo Editor Photo" r:id="rId29" imgW="9142857" imgH="1714739" progId="">
                  <p:embed/>
                  <p:pic>
                    <p:nvPicPr>
                      <p:cNvPr id="307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600200" y="3124200"/>
            <a:ext cx="3733800" cy="1936750"/>
            <a:chOff x="48" y="1968"/>
            <a:chExt cx="2352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3093" name="Picture 20" descr="Picture1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052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prstClr val="black"/>
                  </a:solidFill>
                  <a:latin typeface="Arial" charset="0"/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prstClr val="black"/>
                  </a:solidFill>
                  <a:latin typeface="Arial" charset="0"/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prstClr val="black"/>
                  </a:solidFill>
                  <a:latin typeface="Arial" charset="0"/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324600" y="3124200"/>
            <a:ext cx="3733800" cy="1905000"/>
            <a:chOff x="3024" y="1968"/>
            <a:chExt cx="2352" cy="1200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3082" name="Picture 34" descr="Picture1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prstClr val="black"/>
                  </a:solidFill>
                  <a:latin typeface="Arial" charset="0"/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prstClr val="black"/>
                  </a:solidFill>
                  <a:latin typeface="Arial" charset="0"/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53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prstClr val="black"/>
                </a:solidFill>
                <a:latin typeface="Arial" charset="0"/>
              </a:rPr>
              <a:t>Li Zhang’s one-shot stereo</a:t>
            </a:r>
          </a:p>
        </p:txBody>
      </p:sp>
    </p:spTree>
    <p:extLst>
      <p:ext uri="{BB962C8B-B14F-4D97-AF65-F5344CB8AC3E}">
        <p14:creationId xmlns:p14="http://schemas.microsoft.com/office/powerpoint/2010/main" val="18347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728-C655-43E1-8678-67C9BFFC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pic>
        <p:nvPicPr>
          <p:cNvPr id="686082" name="Picture 2" descr="https://i.giphy.com/26njOPwKaadKAq6wU.gif">
            <a:extLst>
              <a:ext uri="{FF2B5EF4-FFF2-40B4-BE49-F238E27FC236}">
                <a16:creationId xmlns:a16="http://schemas.microsoft.com/office/drawing/2014/main" id="{21E5E4F3-9469-4F48-BE60-19A5D0982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8288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BE3B5-3F11-4DD5-B4E2-8FB6891686F1}"/>
              </a:ext>
            </a:extLst>
          </p:cNvPr>
          <p:cNvSpPr/>
          <p:nvPr/>
        </p:nvSpPr>
        <p:spPr>
          <a:xfrm>
            <a:off x="1447800" y="5105400"/>
            <a:ext cx="92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  <a:hlinkClick r:id="rId3"/>
              </a:rPr>
              <a:t>https://ios.gadgethacks.com/news/watch-iphone-xs-30k-ir-dots-scan-your-face-0180944/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947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098" name="Object 0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433764" y="1490664"/>
          <a:ext cx="5324475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Photo Editor Photo" r:id="rId7" imgW="5323810" imgH="3877216" progId="">
                  <p:embed/>
                </p:oleObj>
              </mc:Choice>
              <mc:Fallback>
                <p:oleObj name="Photo Editor Photo" r:id="rId7" imgW="5323810" imgH="3877216" progId="">
                  <p:embed/>
                  <p:pic>
                    <p:nvPicPr>
                      <p:cNvPr id="4098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64" y="1490664"/>
                        <a:ext cx="5324475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0757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4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68631" y="3881439"/>
            <a:ext cx="350608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Arial" charset="0"/>
              </a:rPr>
              <a:t>Digital Michelangelo Project</a:t>
            </a:r>
          </a:p>
          <a:p>
            <a:pPr algn="ctr"/>
            <a:r>
              <a:rPr lang="en-US" sz="1400">
                <a:solidFill>
                  <a:prstClr val="black"/>
                </a:solidFill>
                <a:latin typeface="Arial" charset="0"/>
                <a:hlinkClick r:id="rId10"/>
              </a:rPr>
              <a:t>http://graphics.stanford.edu/projects/mich/</a:t>
            </a:r>
            <a:endParaRPr lang="en-US" sz="1400">
              <a:solidFill>
                <a:prstClr val="black"/>
              </a:solidFill>
              <a:latin typeface="Arial" charset="0"/>
            </a:endParaRPr>
          </a:p>
          <a:p>
            <a:pPr lvl="1" algn="ctr"/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8E5491C-AA43-AB4D-A482-0578272A9760}"/>
              </a:ext>
            </a:extLst>
          </p:cNvPr>
          <p:cNvGrpSpPr/>
          <p:nvPr/>
        </p:nvGrpSpPr>
        <p:grpSpPr>
          <a:xfrm>
            <a:off x="7427156" y="2131032"/>
            <a:ext cx="2332893" cy="3116220"/>
            <a:chOff x="7427156" y="2131032"/>
            <a:chExt cx="2332893" cy="311622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18B4C43-485B-C04B-90C5-4DC8EEAC905F}"/>
                </a:ext>
              </a:extLst>
            </p:cNvPr>
            <p:cNvCxnSpPr>
              <a:cxnSpLocks/>
              <a:endCxn id="18" idx="4"/>
            </p:cNvCxnSpPr>
            <p:nvPr/>
          </p:nvCxnSpPr>
          <p:spPr>
            <a:xfrm flipV="1">
              <a:off x="7427156" y="2173512"/>
              <a:ext cx="319824" cy="3073738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1ABE7F2-E29C-6641-830D-F6E5E7A401FA}"/>
                </a:ext>
              </a:extLst>
            </p:cNvPr>
            <p:cNvCxnSpPr>
              <a:cxnSpLocks/>
              <a:endCxn id="18" idx="5"/>
            </p:cNvCxnSpPr>
            <p:nvPr/>
          </p:nvCxnSpPr>
          <p:spPr>
            <a:xfrm flipH="1" flipV="1">
              <a:off x="7849535" y="2131032"/>
              <a:ext cx="1910514" cy="3116220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2FDAA-9332-FE4E-8340-81EB99A0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6243113" cy="4903335"/>
          </a:xfrm>
        </p:spPr>
        <p:txBody>
          <a:bodyPr/>
          <a:lstStyle/>
          <a:p>
            <a:r>
              <a:rPr lang="en-US" dirty="0"/>
              <a:t>An object point will project to some point in our image</a:t>
            </a:r>
          </a:p>
          <a:p>
            <a:r>
              <a:rPr lang="en-US" dirty="0"/>
              <a:t>That image point corresponds to a ray in the world</a:t>
            </a:r>
          </a:p>
          <a:p>
            <a:r>
              <a:rPr lang="en-US" dirty="0"/>
              <a:t>Two rays intersect at a single point, so if we want to localize points in 3D we need 2 eyes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0A8BC-5CD6-F240-8E77-414389AED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Vision as Localizing Points in 3D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65B559-EE1E-8C43-9FD2-272854211A00}"/>
              </a:ext>
            </a:extLst>
          </p:cNvPr>
          <p:cNvSpPr/>
          <p:nvPr/>
        </p:nvSpPr>
        <p:spPr>
          <a:xfrm>
            <a:off x="9098281" y="787617"/>
            <a:ext cx="290070" cy="2900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E00C6D-C601-9444-83F5-7A88AAB612A4}"/>
              </a:ext>
            </a:extLst>
          </p:cNvPr>
          <p:cNvSpPr/>
          <p:nvPr/>
        </p:nvSpPr>
        <p:spPr>
          <a:xfrm>
            <a:off x="7601945" y="1883442"/>
            <a:ext cx="290070" cy="2900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EBA2C-C4A1-0D45-BA27-151602716B7E}"/>
              </a:ext>
            </a:extLst>
          </p:cNvPr>
          <p:cNvGrpSpPr/>
          <p:nvPr/>
        </p:nvGrpSpPr>
        <p:grpSpPr>
          <a:xfrm>
            <a:off x="7422517" y="1077687"/>
            <a:ext cx="2337531" cy="4169563"/>
            <a:chOff x="7422517" y="1077687"/>
            <a:chExt cx="2337531" cy="416956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67C5FB-13DC-A842-8BC2-BCD7BD35B644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7422517" y="1077687"/>
              <a:ext cx="1820799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09177F9-2C79-C848-8455-DC15D48D38B6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H="1" flipV="1">
              <a:off x="9243316" y="1077687"/>
              <a:ext cx="516732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6EB0DC-3F52-B545-8F28-7A5450148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389" y="4829523"/>
            <a:ext cx="1323535" cy="132353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001C197-ECB9-B64C-B147-72E7E8E9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281" y="4829523"/>
            <a:ext cx="1323535" cy="13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The Digital Michelangelo Project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9201" y="846139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1408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6264" y="1295400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39921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The Digital Michelangelo Project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1050630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2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The Digital Michelangelo Project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511536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3563" y="1371600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43096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solidFill>
                  <a:prstClr val="black"/>
                </a:solidFill>
                <a:latin typeface="Arial" charset="0"/>
              </a:rPr>
              <a:t>The Digital Michelangelo Project</a:t>
            </a:r>
            <a:r>
              <a:rPr lang="en-US" sz="1600">
                <a:solidFill>
                  <a:prstClr val="black"/>
                </a:solidFill>
                <a:latin typeface="Arial" charset="0"/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1754502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D2FB-2849-4442-B4C7-86B281C8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F2E43-31BD-4134-B665-87749652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2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E279B36-99B2-4741-BD2F-38932A3F29CB}"/>
              </a:ext>
            </a:extLst>
          </p:cNvPr>
          <p:cNvGrpSpPr/>
          <p:nvPr/>
        </p:nvGrpSpPr>
        <p:grpSpPr>
          <a:xfrm>
            <a:off x="7422517" y="1077687"/>
            <a:ext cx="2337531" cy="4169563"/>
            <a:chOff x="7422517" y="1077687"/>
            <a:chExt cx="2337531" cy="416956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59ADE3C-6499-EE40-A89C-C12D2368ECDF}"/>
                </a:ext>
              </a:extLst>
            </p:cNvPr>
            <p:cNvCxnSpPr>
              <a:cxnSpLocks/>
              <a:endCxn id="12" idx="4"/>
            </p:cNvCxnSpPr>
            <p:nvPr/>
          </p:nvCxnSpPr>
          <p:spPr>
            <a:xfrm flipV="1">
              <a:off x="7422517" y="1077687"/>
              <a:ext cx="1820799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32ED1A1-8833-174B-9AAB-C3E7F52B349D}"/>
                </a:ext>
              </a:extLst>
            </p:cNvPr>
            <p:cNvCxnSpPr>
              <a:cxnSpLocks/>
              <a:endCxn id="12" idx="4"/>
            </p:cNvCxnSpPr>
            <p:nvPr/>
          </p:nvCxnSpPr>
          <p:spPr>
            <a:xfrm flipH="1" flipV="1">
              <a:off x="9243316" y="1077687"/>
              <a:ext cx="516732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62201E-9811-FD49-BF92-E8B745027EAF}"/>
              </a:ext>
            </a:extLst>
          </p:cNvPr>
          <p:cNvGrpSpPr/>
          <p:nvPr/>
        </p:nvGrpSpPr>
        <p:grpSpPr>
          <a:xfrm>
            <a:off x="7427156" y="2131032"/>
            <a:ext cx="2332893" cy="3116220"/>
            <a:chOff x="7427156" y="2131032"/>
            <a:chExt cx="2332893" cy="311622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A56A4CD-1D83-7644-9408-083074DCF235}"/>
                </a:ext>
              </a:extLst>
            </p:cNvPr>
            <p:cNvCxnSpPr>
              <a:cxnSpLocks/>
              <a:endCxn id="13" idx="4"/>
            </p:cNvCxnSpPr>
            <p:nvPr/>
          </p:nvCxnSpPr>
          <p:spPr>
            <a:xfrm flipV="1">
              <a:off x="7427156" y="2173512"/>
              <a:ext cx="319824" cy="3073738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4CDAAE-4B0B-6E42-9877-4CC65BBFD995}"/>
                </a:ext>
              </a:extLst>
            </p:cNvPr>
            <p:cNvCxnSpPr>
              <a:cxnSpLocks/>
              <a:endCxn id="13" idx="5"/>
            </p:cNvCxnSpPr>
            <p:nvPr/>
          </p:nvCxnSpPr>
          <p:spPr>
            <a:xfrm flipH="1" flipV="1">
              <a:off x="7849535" y="2131032"/>
              <a:ext cx="1910514" cy="3116220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A9E110F-811A-E543-8FFD-78FA4CA7504A}"/>
              </a:ext>
            </a:extLst>
          </p:cNvPr>
          <p:cNvSpPr/>
          <p:nvPr/>
        </p:nvSpPr>
        <p:spPr>
          <a:xfrm>
            <a:off x="6310533" y="3805396"/>
            <a:ext cx="4662267" cy="1652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C6C01-7115-3943-AF84-C7E9075C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06" y="1758351"/>
            <a:ext cx="5475803" cy="3861582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CF05B10-C5D2-D846-A09C-344FEDA71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389" y="4829523"/>
            <a:ext cx="1323535" cy="132353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3928065-DA26-4640-AC01-1A90E92A3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281" y="4829523"/>
            <a:ext cx="1323535" cy="132353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1525B53-6F82-824B-BAAD-F8104ED1EC88}"/>
              </a:ext>
            </a:extLst>
          </p:cNvPr>
          <p:cNvSpPr/>
          <p:nvPr/>
        </p:nvSpPr>
        <p:spPr>
          <a:xfrm>
            <a:off x="9098281" y="787617"/>
            <a:ext cx="290070" cy="2900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E66B7F-BB2E-014B-8583-9AC1E07303CD}"/>
              </a:ext>
            </a:extLst>
          </p:cNvPr>
          <p:cNvSpPr/>
          <p:nvPr/>
        </p:nvSpPr>
        <p:spPr>
          <a:xfrm>
            <a:off x="7601945" y="1883442"/>
            <a:ext cx="290070" cy="2900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CFED0-CFF8-BE44-912D-9B5F5BA13035}"/>
              </a:ext>
            </a:extLst>
          </p:cNvPr>
          <p:cNvSpPr/>
          <p:nvPr/>
        </p:nvSpPr>
        <p:spPr>
          <a:xfrm>
            <a:off x="6536188" y="562708"/>
            <a:ext cx="4454387" cy="333228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nual Operation 6">
            <a:extLst>
              <a:ext uri="{FF2B5EF4-FFF2-40B4-BE49-F238E27FC236}">
                <a16:creationId xmlns:a16="http://schemas.microsoft.com/office/drawing/2014/main" id="{5FCA8CBA-04B4-C242-A5C3-617B373654DA}"/>
              </a:ext>
            </a:extLst>
          </p:cNvPr>
          <p:cNvSpPr/>
          <p:nvPr/>
        </p:nvSpPr>
        <p:spPr>
          <a:xfrm>
            <a:off x="6310533" y="3805396"/>
            <a:ext cx="2233246" cy="780671"/>
          </a:xfrm>
          <a:prstGeom prst="flowChartManualOperat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nual Operation 7">
            <a:extLst>
              <a:ext uri="{FF2B5EF4-FFF2-40B4-BE49-F238E27FC236}">
                <a16:creationId xmlns:a16="http://schemas.microsoft.com/office/drawing/2014/main" id="{B2B63BFD-1314-D64C-831A-C357540B7654}"/>
              </a:ext>
            </a:extLst>
          </p:cNvPr>
          <p:cNvSpPr/>
          <p:nvPr/>
        </p:nvSpPr>
        <p:spPr>
          <a:xfrm>
            <a:off x="8579330" y="3805397"/>
            <a:ext cx="2233246" cy="780671"/>
          </a:xfrm>
          <a:prstGeom prst="flowChartManualOperat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EDEC9F-0915-5F40-A663-510285B8AFC5}"/>
              </a:ext>
            </a:extLst>
          </p:cNvPr>
          <p:cNvSpPr/>
          <p:nvPr/>
        </p:nvSpPr>
        <p:spPr>
          <a:xfrm>
            <a:off x="9523954" y="4016351"/>
            <a:ext cx="236094" cy="2360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F8D762-492E-2740-A3CB-DAAFD84B6866}"/>
              </a:ext>
            </a:extLst>
          </p:cNvPr>
          <p:cNvSpPr/>
          <p:nvPr/>
        </p:nvSpPr>
        <p:spPr>
          <a:xfrm>
            <a:off x="7372507" y="4050696"/>
            <a:ext cx="290070" cy="2900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DF875F2-D99E-C84E-82F0-1A62D1729E4A}"/>
              </a:ext>
            </a:extLst>
          </p:cNvPr>
          <p:cNvSpPr/>
          <p:nvPr/>
        </p:nvSpPr>
        <p:spPr>
          <a:xfrm>
            <a:off x="9044306" y="4055059"/>
            <a:ext cx="290070" cy="2900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887BEC-AC67-824B-AD98-DE952FF72653}"/>
              </a:ext>
            </a:extLst>
          </p:cNvPr>
          <p:cNvSpPr/>
          <p:nvPr/>
        </p:nvSpPr>
        <p:spPr>
          <a:xfrm>
            <a:off x="7792868" y="4012637"/>
            <a:ext cx="236094" cy="2360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417242-48CA-E643-8922-50CD8A92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Trickery: VR</a:t>
            </a:r>
          </a:p>
        </p:txBody>
      </p:sp>
    </p:spTree>
    <p:extLst>
      <p:ext uri="{BB962C8B-B14F-4D97-AF65-F5344CB8AC3E}">
        <p14:creationId xmlns:p14="http://schemas.microsoft.com/office/powerpoint/2010/main" val="274811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45094" y="6194729"/>
            <a:ext cx="2886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charset="0"/>
              </a:rPr>
              <a:t>Single image stereogram, by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  <a:hlinkClick r:id="rId4"/>
              </a:rPr>
              <a:t>Niklas</a:t>
            </a:r>
            <a:r>
              <a:rPr lang="en-US" sz="1200" dirty="0">
                <a:solidFill>
                  <a:prstClr val="black"/>
                </a:solidFill>
                <a:latin typeface="Arial" charset="0"/>
                <a:hlinkClick r:id="rId4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  <a:hlinkClick r:id="rId4"/>
              </a:rPr>
              <a:t>Een</a:t>
            </a:r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1" name="Picture 12" descr="http://www.cs.chalmers.se/~een/sis/color/shade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843" y="1493355"/>
            <a:ext cx="6107371" cy="458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E9D4EB0-0C87-FA4D-B3F9-436EAA194C8C}"/>
              </a:ext>
            </a:extLst>
          </p:cNvPr>
          <p:cNvGrpSpPr/>
          <p:nvPr/>
        </p:nvGrpSpPr>
        <p:grpSpPr>
          <a:xfrm>
            <a:off x="7517177" y="1206511"/>
            <a:ext cx="1270000" cy="3101273"/>
            <a:chOff x="7227350" y="2656566"/>
            <a:chExt cx="1270000" cy="31012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C35B59-3539-214C-BAE8-54F2330F6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7350" y="2656566"/>
              <a:ext cx="1270000" cy="26543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B4EEE-B5A7-FF45-BA78-73B7FA979EAC}"/>
                </a:ext>
              </a:extLst>
            </p:cNvPr>
            <p:cNvSpPr txBox="1"/>
            <p:nvPr/>
          </p:nvSpPr>
          <p:spPr>
            <a:xfrm>
              <a:off x="7227350" y="5388507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Normal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41026-624B-1643-AFE5-8F8CC73669A4}"/>
              </a:ext>
            </a:extLst>
          </p:cNvPr>
          <p:cNvGrpSpPr/>
          <p:nvPr/>
        </p:nvGrpSpPr>
        <p:grpSpPr>
          <a:xfrm>
            <a:off x="8889167" y="1206511"/>
            <a:ext cx="1270000" cy="3104673"/>
            <a:chOff x="8599340" y="2656566"/>
            <a:chExt cx="1270000" cy="31046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40F20B-249E-1642-BA60-6F8F423F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9340" y="2656566"/>
              <a:ext cx="1270000" cy="26543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F2D264-14DF-0E43-A135-FF4A31BED119}"/>
                </a:ext>
              </a:extLst>
            </p:cNvPr>
            <p:cNvSpPr txBox="1"/>
            <p:nvPr/>
          </p:nvSpPr>
          <p:spPr>
            <a:xfrm>
              <a:off x="8599340" y="5391907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Cross-eyed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940846-76FA-2B48-9226-03A9EA999500}"/>
              </a:ext>
            </a:extLst>
          </p:cNvPr>
          <p:cNvGrpSpPr/>
          <p:nvPr/>
        </p:nvGrpSpPr>
        <p:grpSpPr>
          <a:xfrm>
            <a:off x="10261157" y="1206511"/>
            <a:ext cx="1270000" cy="3108073"/>
            <a:chOff x="9971330" y="2656566"/>
            <a:chExt cx="1270000" cy="31080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A0FFBB-E932-4F4C-BFE7-59DA61B4A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71330" y="2656566"/>
              <a:ext cx="1270000" cy="26543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1A7111-FCEC-E842-B752-377BC7502AE4}"/>
                </a:ext>
              </a:extLst>
            </p:cNvPr>
            <p:cNvSpPr txBox="1"/>
            <p:nvPr/>
          </p:nvSpPr>
          <p:spPr>
            <a:xfrm>
              <a:off x="9971330" y="5395307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Wall-eyed</a:t>
              </a:r>
            </a:p>
          </p:txBody>
        </p:sp>
      </p:grp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F34EEDC-A91F-4440-B087-A92A86BA7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0820" y="4399025"/>
            <a:ext cx="759975" cy="759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C4974C-6AE3-D14E-95E3-A5471A282245}"/>
              </a:ext>
            </a:extLst>
          </p:cNvPr>
          <p:cNvSpPr txBox="1"/>
          <p:nvPr/>
        </p:nvSpPr>
        <p:spPr>
          <a:xfrm>
            <a:off x="10119537" y="4981831"/>
            <a:ext cx="163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Look “To infinity and beyond!”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DD22C893-D313-674D-96AD-BBCA898F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Trickery: </a:t>
            </a:r>
            <a:r>
              <a:rPr lang="en-US" dirty="0" err="1"/>
              <a:t>Autostereograms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4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1077687"/>
            <a:ext cx="9144000" cy="57803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/>
          <a:srcRect t="6056"/>
          <a:stretch/>
        </p:blipFill>
        <p:spPr bwMode="auto">
          <a:xfrm>
            <a:off x="4040981" y="1162094"/>
            <a:ext cx="4173538" cy="529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13488" y="857250"/>
            <a:ext cx="490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92500" y="6334516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Arial" charset="0"/>
              </a:rPr>
              <a:t>Mark Twain at Pool Table", no date, UCR Museum of Photography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6016E-1BDD-9140-BEE3-9F088D6B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Trickery: Old-school 3D Glasses</a:t>
            </a:r>
          </a:p>
        </p:txBody>
      </p:sp>
    </p:spTree>
    <p:extLst>
      <p:ext uri="{BB962C8B-B14F-4D97-AF65-F5344CB8AC3E}">
        <p14:creationId xmlns:p14="http://schemas.microsoft.com/office/powerpoint/2010/main" val="348775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7241" y="1367757"/>
            <a:ext cx="5718759" cy="4903335"/>
          </a:xfrm>
        </p:spPr>
        <p:txBody>
          <a:bodyPr>
            <a:normAutofit/>
          </a:bodyPr>
          <a:lstStyle/>
          <a:p>
            <a:r>
              <a:rPr lang="en-US" dirty="0"/>
              <a:t>Given two images from different viewpoints</a:t>
            </a:r>
          </a:p>
          <a:p>
            <a:pPr lvl="1"/>
            <a:r>
              <a:rPr lang="en-US" dirty="0"/>
              <a:t>How can we compute the depth of each point in the image?</a:t>
            </a:r>
          </a:p>
          <a:p>
            <a:pPr lvl="1"/>
            <a:r>
              <a:rPr lang="en-US" dirty="0"/>
              <a:t>Based on </a:t>
            </a:r>
            <a:r>
              <a:rPr lang="en-US" i="1" dirty="0"/>
              <a:t>how much each pixel moves</a:t>
            </a:r>
            <a:r>
              <a:rPr lang="en-US" dirty="0"/>
              <a:t> between the two images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pic>
        <p:nvPicPr>
          <p:cNvPr id="5" name="Picture 3" descr="lincoln_full">
            <a:extLst>
              <a:ext uri="{FF2B5EF4-FFF2-40B4-BE49-F238E27FC236}">
                <a16:creationId xmlns:a16="http://schemas.microsoft.com/office/drawing/2014/main" id="{8C03FBE0-B8D9-9E44-81F9-BAD88505D20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813" y="1693986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474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A81097-EDA5-CA48-B056-C1B00DA0A326}"/>
              </a:ext>
            </a:extLst>
          </p:cNvPr>
          <p:cNvCxnSpPr>
            <a:cxnSpLocks/>
          </p:cNvCxnSpPr>
          <p:nvPr/>
        </p:nvCxnSpPr>
        <p:spPr>
          <a:xfrm flipH="1" flipV="1">
            <a:off x="2401769" y="1289559"/>
            <a:ext cx="970587" cy="39858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A2E62A-C630-C746-9F0F-1E3E1CD76691}"/>
              </a:ext>
            </a:extLst>
          </p:cNvPr>
          <p:cNvGrpSpPr/>
          <p:nvPr/>
        </p:nvGrpSpPr>
        <p:grpSpPr>
          <a:xfrm>
            <a:off x="1977656" y="1759269"/>
            <a:ext cx="1410374" cy="3516117"/>
            <a:chOff x="1977656" y="1759269"/>
            <a:chExt cx="1410374" cy="351611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895BEBC-E649-C94E-A850-39D2E47428E8}"/>
                </a:ext>
              </a:extLst>
            </p:cNvPr>
            <p:cNvCxnSpPr/>
            <p:nvPr/>
          </p:nvCxnSpPr>
          <p:spPr>
            <a:xfrm>
              <a:off x="1977656" y="4163163"/>
              <a:ext cx="1410374" cy="11122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692986-36BF-5E4D-83C0-C975142B8047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84" y="3429000"/>
              <a:ext cx="1143846" cy="18463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BCA673-4223-CF49-9BAE-A36D9102182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712" y="2694837"/>
              <a:ext cx="876436" cy="25805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4E619D-1864-304A-8910-9C8C0D6396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6107" y="1759269"/>
              <a:ext cx="566307" cy="35161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AF2A5A-2107-B847-98B2-0FD18D008D13}"/>
              </a:ext>
            </a:extLst>
          </p:cNvPr>
          <p:cNvCxnSpPr/>
          <p:nvPr/>
        </p:nvCxnSpPr>
        <p:spPr>
          <a:xfrm flipV="1">
            <a:off x="1582416" y="1169581"/>
            <a:ext cx="1394700" cy="410580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8813" y="1693986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900931" y="3751385"/>
            <a:ext cx="2517081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2013" y="348605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prstClr val="black"/>
                </a:solidFill>
                <a:latin typeface="Calibri"/>
              </a:rPr>
              <a:t>epipolar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0165476" y="3675016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7782638" y="3665491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2446" y="3763053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/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2000" b="1" dirty="0">
                <a:solidFill>
                  <a:srgbClr val="FFFF00"/>
                </a:solidFill>
                <a:latin typeface="Calibri"/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2000" b="1" dirty="0">
                <a:solidFill>
                  <a:srgbClr val="FFFF00"/>
                </a:solidFill>
                <a:latin typeface="Calibri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50241" y="3751385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/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  <a:latin typeface="Calibri"/>
              </a:rPr>
              <a:t>2</a:t>
            </a:r>
            <a:r>
              <a:rPr lang="en-US" sz="2000" b="1" dirty="0">
                <a:solidFill>
                  <a:srgbClr val="FFFF00"/>
                </a:solidFill>
                <a:latin typeface="Calibri"/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  <a:latin typeface="Calibri"/>
              </a:rPr>
              <a:t>1</a:t>
            </a:r>
            <a:r>
              <a:rPr lang="en-US" sz="2000" b="1" dirty="0">
                <a:solidFill>
                  <a:srgbClr val="FFFF00"/>
                </a:solidFill>
                <a:latin typeface="Calibri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76613" y="5580186"/>
            <a:ext cx="4612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-x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1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= the 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disparity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of pixel (x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, y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endParaRPr lang="en-US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5413" y="4629055"/>
            <a:ext cx="6055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Two images captured by a purely horizontal translating camera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rectified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stereo pair)</a:t>
            </a: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8AAFE322-96A5-C54D-8968-7D29498C1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263" y="4773252"/>
            <a:ext cx="1323535" cy="132353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EFF9695-13F9-D14E-9DD1-8E0CD090501C}"/>
              </a:ext>
            </a:extLst>
          </p:cNvPr>
          <p:cNvSpPr/>
          <p:nvPr/>
        </p:nvSpPr>
        <p:spPr>
          <a:xfrm>
            <a:off x="2548694" y="2104301"/>
            <a:ext cx="177569" cy="17756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45FF469A-359A-3C4A-9684-B16C91051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649" y="4773252"/>
            <a:ext cx="1323535" cy="13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4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matchCost} = \sum_{x,y} \|I(x,y) - J(x+d_{xy},y)\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9"/>
  <p:tag name="PICTUREFILESIZE" val="11580"/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smoothnessCost} = \sum_{neighbor~pixels~p, q} |d_p - d_q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11850"/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em Energy = matchCost + smoothnessCost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4"/>
  <p:tag name="PICTUREFILESIZE" val="10093"/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AbeJobTalk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minSamplingOfWork" id="{4032D09C-FD64-5446-9BDB-DFEF23673D6A}" vid="{075C8934-9D9F-EC4C-A27F-A4E40CA924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AbeJobTalk19</Template>
  <TotalTime>439</TotalTime>
  <Words>1392</Words>
  <Application>Microsoft Macintosh PowerPoint</Application>
  <PresentationFormat>Widescreen</PresentationFormat>
  <Paragraphs>255</Paragraphs>
  <Slides>44</Slides>
  <Notes>23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 Unicode MS</vt:lpstr>
      <vt:lpstr>Arial</vt:lpstr>
      <vt:lpstr>Calibri</vt:lpstr>
      <vt:lpstr>Georgia</vt:lpstr>
      <vt:lpstr>Myriad Pro</vt:lpstr>
      <vt:lpstr>Times New Roman</vt:lpstr>
      <vt:lpstr>AbeJobTalk19</vt:lpstr>
      <vt:lpstr>Office Theme</vt:lpstr>
      <vt:lpstr>Image</vt:lpstr>
      <vt:lpstr>Photo Editor Photo</vt:lpstr>
      <vt:lpstr>CS5670: Stereo</vt:lpstr>
      <vt:lpstr>Coronavirus Updates</vt:lpstr>
      <vt:lpstr>Announcements</vt:lpstr>
      <vt:lpstr>Stereo Vision as Localizing Points in 3D</vt:lpstr>
      <vt:lpstr>Stereo Trickery: VR</vt:lpstr>
      <vt:lpstr>Stereo Trickery: Autostereograms</vt:lpstr>
      <vt:lpstr>Stereo Trickery: Old-school 3D Glasses</vt:lpstr>
      <vt:lpstr>Stereo</vt:lpstr>
      <vt:lpstr>Epipolar geometry</vt:lpstr>
      <vt:lpstr>Your basic stereo matching algorithm</vt:lpstr>
      <vt:lpstr>Your basic stereo algorithm</vt:lpstr>
      <vt:lpstr>Stereo matching based on SSD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Stereo as energy minimization</vt:lpstr>
      <vt:lpstr>Stereo as energy minimization</vt:lpstr>
      <vt:lpstr>Greedy selection of best match</vt:lpstr>
      <vt:lpstr>Stereo as energy minimization</vt:lpstr>
      <vt:lpstr>Stereo as energy minimization</vt:lpstr>
      <vt:lpstr>Smoothness cost</vt:lpstr>
      <vt:lpstr>Dynamic programming</vt:lpstr>
      <vt:lpstr>Dynamic programming</vt:lpstr>
      <vt:lpstr>Dynamic Programming</vt:lpstr>
      <vt:lpstr>Dynamic programming</vt:lpstr>
      <vt:lpstr>Stereo as a minimization problem</vt:lpstr>
      <vt:lpstr>Stereo as energy minimization</vt:lpstr>
      <vt:lpstr>Questions?</vt:lpstr>
      <vt:lpstr>Depth from disparity</vt:lpstr>
      <vt:lpstr>Real-time stereo</vt:lpstr>
      <vt:lpstr>Stereo reconstruction pipeline</vt:lpstr>
      <vt:lpstr>Active stereo with structured light</vt:lpstr>
      <vt:lpstr>Active stereo with structured light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 Davis</dc:creator>
  <cp:lastModifiedBy>Abe Davis</cp:lastModifiedBy>
  <cp:revision>32</cp:revision>
  <dcterms:created xsi:type="dcterms:W3CDTF">2020-03-11T00:51:19Z</dcterms:created>
  <dcterms:modified xsi:type="dcterms:W3CDTF">2020-03-18T21:34:14Z</dcterms:modified>
</cp:coreProperties>
</file>