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614" r:id="rId4"/>
    <p:sldId id="613" r:id="rId5"/>
    <p:sldId id="561" r:id="rId6"/>
    <p:sldId id="562" r:id="rId7"/>
    <p:sldId id="563" r:id="rId8"/>
    <p:sldId id="564" r:id="rId9"/>
    <p:sldId id="565" r:id="rId10"/>
    <p:sldId id="566" r:id="rId11"/>
    <p:sldId id="567" r:id="rId12"/>
    <p:sldId id="582" r:id="rId13"/>
    <p:sldId id="583" r:id="rId14"/>
    <p:sldId id="584" r:id="rId15"/>
    <p:sldId id="585" r:id="rId16"/>
    <p:sldId id="586" r:id="rId17"/>
    <p:sldId id="598" r:id="rId18"/>
    <p:sldId id="599" r:id="rId19"/>
    <p:sldId id="600" r:id="rId20"/>
    <p:sldId id="601" r:id="rId21"/>
    <p:sldId id="602" r:id="rId22"/>
    <p:sldId id="603" r:id="rId23"/>
    <p:sldId id="604" r:id="rId24"/>
    <p:sldId id="605" r:id="rId25"/>
    <p:sldId id="606" r:id="rId26"/>
    <p:sldId id="607" r:id="rId27"/>
    <p:sldId id="608" r:id="rId28"/>
    <p:sldId id="609" r:id="rId29"/>
    <p:sldId id="610" r:id="rId30"/>
    <p:sldId id="611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723" autoAdjust="0"/>
    <p:restoredTop sz="94017" autoAdjust="0"/>
  </p:normalViewPr>
  <p:slideViewPr>
    <p:cSldViewPr>
      <p:cViewPr varScale="1">
        <p:scale>
          <a:sx n="54" d="100"/>
          <a:sy n="54" d="100"/>
        </p:scale>
        <p:origin x="56" y="2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9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13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4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B2CE0-3F76-4766-A93B-94EF411860D5}" type="slidenum">
              <a:rPr lang="en-US"/>
              <a:pPr/>
              <a:t>14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15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9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7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E7357-C13C-4100-BB28-147651F3EA9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31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93D81-B0B2-43B7-B619-5E79C01FCD92}" type="slidenum">
              <a:rPr lang="en-US"/>
              <a:pPr/>
              <a:t>25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6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ired.com/gadgetlab/2010/07/camera-software-lets-you-see-into-the-pas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4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26670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RANSAC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-164275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CS5760: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76200" y="1600200"/>
            <a:ext cx="123444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17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514600"/>
            <a:ext cx="5181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209800" y="5995037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http://www.wired.com/gadgetlab/2010/07/camera-software-lets-you-see-into-the-past/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2993922" y="2140974"/>
            <a:ext cx="4756356" cy="327660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81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72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77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720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20694" y="6019800"/>
            <a:ext cx="1643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20</a:t>
            </a:r>
          </a:p>
        </p:txBody>
      </p:sp>
    </p:spTree>
    <p:extLst>
      <p:ext uri="{BB962C8B-B14F-4D97-AF65-F5344CB8AC3E}">
        <p14:creationId xmlns:p14="http://schemas.microsoft.com/office/powerpoint/2010/main" val="18123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the best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Unlike least-squares, no simple closed-form solution </a:t>
            </a:r>
          </a:p>
          <a:p>
            <a:endParaRPr lang="en-US" dirty="0"/>
          </a:p>
          <a:p>
            <a:r>
              <a:rPr lang="en-US" dirty="0"/>
              <a:t>Hypothesize-and-test</a:t>
            </a:r>
          </a:p>
          <a:p>
            <a:pPr lvl="1"/>
            <a:r>
              <a:rPr lang="en-US" dirty="0"/>
              <a:t>Try out many lines, keep the best one</a:t>
            </a:r>
          </a:p>
          <a:p>
            <a:pPr lvl="1"/>
            <a:r>
              <a:rPr lang="en-US" dirty="0"/>
              <a:t>Which lines?</a:t>
            </a:r>
          </a:p>
        </p:txBody>
      </p:sp>
    </p:spTree>
    <p:extLst>
      <p:ext uri="{BB962C8B-B14F-4D97-AF65-F5344CB8AC3E}">
        <p14:creationId xmlns:p14="http://schemas.microsoft.com/office/powerpoint/2010/main" val="25724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prstGeom prst="rect">
            <a:avLst/>
          </a:prstGeom>
          <a:noFill/>
          <a:ln/>
        </p:spPr>
      </p:pic>
      <p:sp>
        <p:nvSpPr>
          <p:cNvPr id="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638800" y="28956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</a:t>
            </a:r>
            <a:r>
              <a:rPr lang="en-US" i="1" dirty="0"/>
              <a:t>one</a:t>
            </a:r>
            <a:r>
              <a:rPr lang="en-US" dirty="0"/>
              <a:t>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another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Output the translation with the highest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11617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>
            <a:normAutofit/>
          </a:bodyPr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All the inliers will agree with each other on the translation vector; the (hopefully small) number of outliers will (hopefully) disagree with each other</a:t>
            </a:r>
          </a:p>
          <a:p>
            <a:pPr lvl="2"/>
            <a:r>
              <a:rPr lang="en-US" dirty="0"/>
              <a:t>RANSAC only has guarantees if there are &lt; 50% outliers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“All good matches are alike; every bad match is bad in its own way.”</a:t>
            </a:r>
          </a:p>
          <a:p>
            <a:pPr lvl="1">
              <a:buNone/>
            </a:pPr>
            <a:r>
              <a:rPr lang="en-US" dirty="0"/>
              <a:t>				</a:t>
            </a:r>
            <a:r>
              <a:rPr lang="en-US" sz="2000" dirty="0"/>
              <a:t>– Tolstoy via Alyosha Efros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125200" cy="4953000"/>
          </a:xfrm>
        </p:spPr>
        <p:txBody>
          <a:bodyPr>
            <a:normAutofit/>
          </a:bodyPr>
          <a:lstStyle/>
          <a:p>
            <a:r>
              <a:rPr lang="en-US" b="1" dirty="0" err="1"/>
              <a:t>Inlier</a:t>
            </a:r>
            <a:r>
              <a:rPr lang="en-US" b="1" dirty="0"/>
              <a:t> threshold </a:t>
            </a:r>
            <a:r>
              <a:rPr lang="en-US" dirty="0"/>
              <a:t>related to the amount of noise we expect in inliers</a:t>
            </a:r>
          </a:p>
          <a:p>
            <a:pPr lvl="1"/>
            <a:r>
              <a:rPr lang="en-US" dirty="0"/>
              <a:t>Often model noise as Gaussian w/ some standard deviation (e.g. 3 pixels)</a:t>
            </a:r>
          </a:p>
          <a:p>
            <a:r>
              <a:rPr lang="en-US" b="1" dirty="0"/>
              <a:t>Number of rounds </a:t>
            </a:r>
            <a:r>
              <a:rPr lang="en-US" dirty="0"/>
              <a:t>related to the percentage of outliers we expect, and the probability of success we’d like to guarantee</a:t>
            </a:r>
          </a:p>
          <a:p>
            <a:pPr lvl="1"/>
            <a:r>
              <a:rPr lang="en-US" dirty="0"/>
              <a:t>Suppose there are 20% outliers, and we want to find the correct answer with 99% probability </a:t>
            </a:r>
          </a:p>
          <a:p>
            <a:pPr lvl="1"/>
            <a:r>
              <a:rPr lang="en-US" dirty="0"/>
              <a:t>How many rounds do we need?</a:t>
            </a:r>
          </a:p>
        </p:txBody>
      </p:sp>
    </p:spTree>
    <p:extLst>
      <p:ext uri="{BB962C8B-B14F-4D97-AF65-F5344CB8AC3E}">
        <p14:creationId xmlns:p14="http://schemas.microsoft.com/office/powerpoint/2010/main" val="35136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RANSAC: Another view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982615" y="3509435"/>
            <a:ext cx="3211401" cy="2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0954" y="5132495"/>
            <a:ext cx="3107248" cy="2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0" y="5175598"/>
            <a:ext cx="1991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x translation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3270598"/>
            <a:ext cx="1998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y translation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715747" y="4182725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65458" y="41464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74510" y="4260302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18206" y="25847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94406" y="25847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26910" y="42988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89258" y="42226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3058" y="42988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89258" y="41464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70806" y="27371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73486" y="401683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48400" y="3886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threshold so that, e.g., 95% of the Gaussian</a:t>
            </a:r>
          </a:p>
          <a:p>
            <a:r>
              <a:rPr lang="en-US" dirty="0"/>
              <a:t>lies inside that radius</a:t>
            </a:r>
          </a:p>
        </p:txBody>
      </p:sp>
    </p:spTree>
    <p:extLst>
      <p:ext uri="{BB962C8B-B14F-4D97-AF65-F5344CB8AC3E}">
        <p14:creationId xmlns:p14="http://schemas.microsoft.com/office/powerpoint/2010/main" val="28921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763486"/>
          </a:xfrm>
        </p:spPr>
        <p:txBody>
          <a:bodyPr>
            <a:normAutofit/>
          </a:bodyPr>
          <a:lstStyle/>
          <a:p>
            <a:r>
              <a:rPr lang="en-US" dirty="0"/>
              <a:t>Back to linear regression</a:t>
            </a:r>
          </a:p>
          <a:p>
            <a:r>
              <a:rPr lang="en-US" dirty="0"/>
              <a:t>How do we generate a hypothesis?</a:t>
            </a:r>
          </a:p>
        </p:txBody>
      </p:sp>
      <p:grpSp>
        <p:nvGrpSpPr>
          <p:cNvPr id="5" name="Group 46"/>
          <p:cNvGrpSpPr/>
          <p:nvPr/>
        </p:nvGrpSpPr>
        <p:grpSpPr>
          <a:xfrm>
            <a:off x="4821350" y="1143000"/>
            <a:ext cx="2341451" cy="4800600"/>
            <a:chOff x="5202349" y="1219200"/>
            <a:chExt cx="2341451" cy="4800600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4326050" y="4817718"/>
              <a:ext cx="201385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322092" y="5835532"/>
              <a:ext cx="1948543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259748" y="565046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02349" y="347332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920806" y="48340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269149" y="4648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388892" y="4267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726349" y="40393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62800" y="38100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03092" y="52585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30949" y="54436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40549" y="5029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650149" y="43006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638800" y="32766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248400" y="12192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89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Szeliski: Chapter 6.1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rot="5400000" flipH="1" flipV="1">
            <a:off x="4509664" y="3519065"/>
            <a:ext cx="2737096" cy="2264377"/>
          </a:xfrm>
          <a:prstGeom prst="line">
            <a:avLst/>
          </a:prstGeom>
          <a:ln w="317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3945051" y="4741518"/>
            <a:ext cx="2013857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41093" y="5759332"/>
            <a:ext cx="194854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78748" y="5574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21349" y="33971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/>
          <p:cNvSpPr/>
          <p:nvPr/>
        </p:nvSpPr>
        <p:spPr>
          <a:xfrm>
            <a:off x="5539807" y="4757847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888150" y="45727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07893" y="41917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45350" y="39631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781801" y="3733801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322093" y="51823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49950" y="5367447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59550" y="49537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69150" y="4224447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257801" y="3200401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67401" y="1143001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763486"/>
          </a:xfrm>
        </p:spPr>
        <p:txBody>
          <a:bodyPr>
            <a:normAutofit/>
          </a:bodyPr>
          <a:lstStyle/>
          <a:p>
            <a:r>
              <a:rPr lang="en-US" dirty="0"/>
              <a:t>Back to linear regression</a:t>
            </a:r>
          </a:p>
          <a:p>
            <a:r>
              <a:rPr lang="en-US" dirty="0"/>
              <a:t>How do we generate a hypothesis?</a:t>
            </a:r>
          </a:p>
        </p:txBody>
      </p:sp>
    </p:spTree>
    <p:extLst>
      <p:ext uri="{BB962C8B-B14F-4D97-AF65-F5344CB8AC3E}">
        <p14:creationId xmlns:p14="http://schemas.microsoft.com/office/powerpoint/2010/main" val="34728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668000" cy="5105400"/>
          </a:xfrm>
        </p:spPr>
        <p:txBody>
          <a:bodyPr>
            <a:normAutofit/>
          </a:bodyPr>
          <a:lstStyle/>
          <a:p>
            <a:r>
              <a:rPr lang="en-US" dirty="0"/>
              <a:t>General version: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Randomly choose </a:t>
            </a:r>
            <a:r>
              <a:rPr lang="en-US" i="1" dirty="0"/>
              <a:t>s</a:t>
            </a:r>
            <a:r>
              <a:rPr lang="en-US" dirty="0"/>
              <a:t> samples</a:t>
            </a:r>
          </a:p>
          <a:p>
            <a:pPr marL="1371600" lvl="2" indent="-457200"/>
            <a:r>
              <a:rPr lang="en-US" dirty="0"/>
              <a:t>Typically </a:t>
            </a:r>
            <a:r>
              <a:rPr lang="en-US" i="1" dirty="0"/>
              <a:t>s</a:t>
            </a:r>
            <a:r>
              <a:rPr lang="en-US" dirty="0"/>
              <a:t> = minimum sample size that lets you fit a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Fit a model (e.g., line) to those samples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Count the number of inliers that approximately fit the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 </a:t>
            </a:r>
            <a:r>
              <a:rPr lang="en-US" i="1" dirty="0"/>
              <a:t>N</a:t>
            </a:r>
            <a:r>
              <a:rPr lang="en-US" dirty="0"/>
              <a:t> times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the model that has the largest set of inliers</a:t>
            </a:r>
          </a:p>
        </p:txBody>
      </p:sp>
    </p:spTree>
    <p:extLst>
      <p:ext uri="{BB962C8B-B14F-4D97-AF65-F5344CB8AC3E}">
        <p14:creationId xmlns:p14="http://schemas.microsoft.com/office/powerpoint/2010/main" val="7030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rounds?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have to choose </a:t>
            </a:r>
            <a:r>
              <a:rPr lang="en-US" i="1" dirty="0"/>
              <a:t>s</a:t>
            </a:r>
            <a:r>
              <a:rPr lang="en-US" dirty="0"/>
              <a:t> samples each time</a:t>
            </a:r>
          </a:p>
          <a:p>
            <a:pPr lvl="1"/>
            <a:r>
              <a:rPr lang="en-US" dirty="0"/>
              <a:t>with an outlier ratio </a:t>
            </a:r>
            <a:r>
              <a:rPr lang="en-US" i="1" dirty="0"/>
              <a:t>e</a:t>
            </a:r>
          </a:p>
          <a:p>
            <a:pPr lvl="1"/>
            <a:r>
              <a:rPr lang="en-US" dirty="0"/>
              <a:t>and we want the right answer with probability </a:t>
            </a:r>
            <a:r>
              <a:rPr lang="en-US" i="1" dirty="0"/>
              <a:t>p</a:t>
            </a:r>
            <a:endParaRPr lang="en-US" dirty="0"/>
          </a:p>
        </p:txBody>
      </p:sp>
      <p:graphicFrame>
        <p:nvGraphicFramePr>
          <p:cNvPr id="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16001"/>
              </p:ext>
            </p:extLst>
          </p:nvPr>
        </p:nvGraphicFramePr>
        <p:xfrm>
          <a:off x="1981200" y="4278868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97" descr="ransac_iters"/>
          <p:cNvPicPr>
            <a:picLocks noChangeAspect="1" noChangeArrowheads="1"/>
          </p:cNvPicPr>
          <p:nvPr/>
        </p:nvPicPr>
        <p:blipFill>
          <a:blip r:embed="rId2" cstate="print"/>
          <a:srcRect b="2766"/>
          <a:stretch>
            <a:fillRect/>
          </a:stretch>
        </p:blipFill>
        <p:spPr bwMode="auto">
          <a:xfrm>
            <a:off x="7161595" y="4203660"/>
            <a:ext cx="3583810" cy="236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5"/>
          <p:cNvSpPr txBox="1">
            <a:spLocks noChangeArrowheads="1"/>
          </p:cNvSpPr>
          <p:nvPr/>
        </p:nvSpPr>
        <p:spPr bwMode="auto">
          <a:xfrm>
            <a:off x="8780463" y="6553201"/>
            <a:ext cx="1652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M. Pollefeys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1" y="648866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 </a:t>
            </a:r>
            <a:r>
              <a:rPr lang="en-US" dirty="0"/>
              <a:t>= 0.99</a:t>
            </a:r>
            <a:endParaRPr lang="en-US" i="1" dirty="0"/>
          </a:p>
        </p:txBody>
      </p:sp>
      <p:pic>
        <p:nvPicPr>
          <p:cNvPr id="1026" name="Picture 2" descr="https://quicklatex.com/cache3/8b/ql_1d4c3b3cb9b681451ca974f83f666d8b_l3.png">
            <a:extLst>
              <a:ext uri="{FF2B5EF4-FFF2-40B4-BE49-F238E27FC236}">
                <a16:creationId xmlns:a16="http://schemas.microsoft.com/office/drawing/2014/main" id="{5A59F1B4-EB68-4BA1-8E85-642CA6435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21127"/>
            <a:ext cx="3352800" cy="84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</a:t>
            </a:r>
            <a:r>
              <a:rPr lang="en-US" i="1" dirty="0"/>
              <a:t>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295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alignment, depends on the motion model</a:t>
            </a:r>
          </a:p>
          <a:p>
            <a:pPr lvl="1"/>
            <a:r>
              <a:rPr lang="en-US" dirty="0"/>
              <a:t>Here, each sample is a correspondence (pair of matching points)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3657600" y="2895600"/>
            <a:ext cx="4773526" cy="15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3505200" y="4466492"/>
            <a:ext cx="5181600" cy="23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831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9753600" cy="5029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Pros</a:t>
            </a:r>
          </a:p>
          <a:p>
            <a:pPr lvl="1"/>
            <a:r>
              <a:rPr lang="en-US" dirty="0"/>
              <a:t>Simple and general</a:t>
            </a:r>
          </a:p>
          <a:p>
            <a:pPr lvl="1"/>
            <a:r>
              <a:rPr lang="en-US" dirty="0"/>
              <a:t>Applicable to many different problems</a:t>
            </a:r>
          </a:p>
          <a:p>
            <a:pPr lvl="1"/>
            <a:r>
              <a:rPr lang="en-US" dirty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/>
              <a:t>Cons</a:t>
            </a:r>
          </a:p>
          <a:p>
            <a:pPr lvl="1"/>
            <a:r>
              <a:rPr lang="en-US" dirty="0"/>
              <a:t>Parameters to tune</a:t>
            </a:r>
          </a:p>
          <a:p>
            <a:pPr lvl="1"/>
            <a:r>
              <a:rPr lang="en-US" dirty="0"/>
              <a:t>Sometimes too many iterations are required</a:t>
            </a:r>
          </a:p>
          <a:p>
            <a:pPr lvl="1"/>
            <a:r>
              <a:rPr lang="en-US" dirty="0"/>
              <a:t>Can fail for extremely low </a:t>
            </a:r>
            <a:r>
              <a:rPr lang="en-US" dirty="0" err="1"/>
              <a:t>inlier</a:t>
            </a:r>
            <a:r>
              <a:rPr lang="en-US" dirty="0"/>
              <a:t> ratios</a:t>
            </a:r>
          </a:p>
          <a:p>
            <a:pPr lvl="1"/>
            <a:r>
              <a:rPr lang="en-US" dirty="0"/>
              <a:t>We can often do better than brute-force sampling</a:t>
            </a:r>
          </a:p>
        </p:txBody>
      </p:sp>
    </p:spTree>
    <p:extLst>
      <p:ext uri="{BB962C8B-B14F-4D97-AF65-F5344CB8AC3E}">
        <p14:creationId xmlns:p14="http://schemas.microsoft.com/office/powerpoint/2010/main" val="625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Final step: least squares fit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>
          <a:xfrm>
            <a:off x="2838450" y="1545766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450766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495800" y="2688766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495800" y="1774366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93572" y="5203366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Find average translation vector over all inliers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638800" y="25363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800" y="1850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181600" y="2231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181600" y="31459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334000" y="2917366"/>
            <a:ext cx="1676400" cy="76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of a “voting”-based fitting scheme</a:t>
            </a:r>
          </a:p>
          <a:p>
            <a:r>
              <a:rPr lang="en-US" dirty="0"/>
              <a:t>Each hypothesis gets voted on by each data point, best hypothesis wins</a:t>
            </a:r>
          </a:p>
          <a:p>
            <a:endParaRPr lang="en-US" dirty="0"/>
          </a:p>
          <a:p>
            <a:r>
              <a:rPr lang="en-US" dirty="0"/>
              <a:t>There are many other types of voting schemes</a:t>
            </a:r>
          </a:p>
          <a:p>
            <a:pPr lvl="1"/>
            <a:r>
              <a:rPr lang="en-US" dirty="0"/>
              <a:t>E.g., Hough transforms…</a:t>
            </a:r>
          </a:p>
        </p:txBody>
      </p:sp>
    </p:spTree>
    <p:extLst>
      <p:ext uri="{BB962C8B-B14F-4D97-AF65-F5344CB8AC3E}">
        <p14:creationId xmlns:p14="http://schemas.microsoft.com/office/powerpoint/2010/main" val="29965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Now we know how to create panoramas!</a:t>
            </a:r>
          </a:p>
          <a:p>
            <a:endParaRPr lang="en-US" dirty="0"/>
          </a:p>
          <a:p>
            <a:r>
              <a:rPr lang="en-US" dirty="0"/>
              <a:t>Given two images:</a:t>
            </a:r>
          </a:p>
          <a:p>
            <a:pPr lvl="1"/>
            <a:r>
              <a:rPr lang="en-US" dirty="0"/>
              <a:t>Step 1: Detect features</a:t>
            </a:r>
          </a:p>
          <a:p>
            <a:pPr lvl="1"/>
            <a:r>
              <a:rPr lang="en-US" dirty="0"/>
              <a:t>Step 2: Match features</a:t>
            </a:r>
          </a:p>
          <a:p>
            <a:pPr lvl="1"/>
            <a:r>
              <a:rPr lang="en-US" dirty="0"/>
              <a:t>Step 3: Compute a </a:t>
            </a:r>
            <a:r>
              <a:rPr lang="en-US" dirty="0" err="1"/>
              <a:t>homography</a:t>
            </a:r>
            <a:r>
              <a:rPr lang="en-US" dirty="0"/>
              <a:t> using RANSAC</a:t>
            </a:r>
          </a:p>
          <a:p>
            <a:pPr lvl="1"/>
            <a:r>
              <a:rPr lang="en-US" dirty="0"/>
              <a:t>Step 4: Combine the images together (somehow)</a:t>
            </a:r>
          </a:p>
          <a:p>
            <a:pPr lvl="1"/>
            <a:endParaRPr lang="en-US" dirty="0"/>
          </a:p>
          <a:p>
            <a:r>
              <a:rPr lang="en-US" dirty="0"/>
              <a:t>What if we have more than two images?</a:t>
            </a:r>
          </a:p>
        </p:txBody>
      </p:sp>
    </p:spTree>
    <p:extLst>
      <p:ext uri="{BB962C8B-B14F-4D97-AF65-F5344CB8AC3E}">
        <p14:creationId xmlns:p14="http://schemas.microsoft.com/office/powerpoint/2010/main" val="180854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937" y="1828800"/>
            <a:ext cx="845026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use </a:t>
            </a:r>
            <a:r>
              <a:rPr lang="en-US" dirty="0" err="1"/>
              <a:t>homographies</a:t>
            </a:r>
            <a:r>
              <a:rPr lang="en-US" dirty="0"/>
              <a:t> to create a 360 panorama?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5359401"/>
            <a:ext cx="11125200" cy="715963"/>
          </a:xfrm>
        </p:spPr>
        <p:txBody>
          <a:bodyPr>
            <a:noAutofit/>
          </a:bodyPr>
          <a:lstStyle/>
          <a:p>
            <a:r>
              <a:rPr lang="en-US" dirty="0"/>
              <a:t>In order to figure this out, we need to learn what a </a:t>
            </a:r>
            <a:r>
              <a:rPr lang="en-US" b="1" dirty="0"/>
              <a:t>camera</a:t>
            </a:r>
            <a:r>
              <a:rPr lang="en-US" dirty="0"/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13551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360 panorama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snavely\work\teaching\09Fa-CS6610\lectures\lec07\spher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838" y="1575252"/>
            <a:ext cx="9174163" cy="4587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38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2E19-D1FF-46A2-86BF-C550CCCFA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795BA-AC78-4421-AB57-F8415070C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Vote for Project 1 artifacts by Friday, 11:59pm</a:t>
            </a:r>
          </a:p>
          <a:p>
            <a:r>
              <a:rPr lang="en-US" dirty="0"/>
              <a:t>Project 2: code due on Monday, March 2 at 11:59pm</a:t>
            </a:r>
          </a:p>
          <a:p>
            <a:pPr lvl="1"/>
            <a:r>
              <a:rPr lang="en-US" dirty="0"/>
              <a:t>Report due Wednesday, March 4 at 11:59pm</a:t>
            </a:r>
          </a:p>
          <a:p>
            <a:r>
              <a:rPr lang="en-US" dirty="0"/>
              <a:t>Midterm</a:t>
            </a:r>
          </a:p>
          <a:p>
            <a:pPr lvl="1"/>
            <a:r>
              <a:rPr lang="en-US" dirty="0"/>
              <a:t>Plan to release in-class next Wednesday, March 4</a:t>
            </a:r>
          </a:p>
          <a:p>
            <a:pPr lvl="1"/>
            <a:r>
              <a:rPr lang="en-US" dirty="0"/>
              <a:t>Due at the beginning of class, Monday, March 9</a:t>
            </a:r>
          </a:p>
        </p:txBody>
      </p:sp>
    </p:spTree>
    <p:extLst>
      <p:ext uri="{BB962C8B-B14F-4D97-AF65-F5344CB8AC3E}">
        <p14:creationId xmlns:p14="http://schemas.microsoft.com/office/powerpoint/2010/main" val="2769877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6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89514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556596" y="1719147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45498" y="4287645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458200" y="1371600"/>
            <a:ext cx="1128132" cy="43489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394186" y="2435614"/>
            <a:ext cx="2910472" cy="782443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1" y="971490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7620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70260" y="5772090"/>
            <a:ext cx="83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168720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10058400" cy="5334000"/>
          </a:xfrm>
        </p:spPr>
        <p:txBody>
          <a:bodyPr>
            <a:normAutofit/>
          </a:bodyPr>
          <a:lstStyle/>
          <a:p>
            <a:r>
              <a:rPr lang="en-US" dirty="0"/>
              <a:t>Let’s consider the problem of linear regression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can we fix this?</a:t>
            </a:r>
          </a:p>
        </p:txBody>
      </p:sp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04854" y="5562600"/>
            <a:ext cx="375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Problem: Fit a line to these </a:t>
            </a:r>
            <a:r>
              <a:rPr lang="en-US" dirty="0" err="1"/>
              <a:t>datapoints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1336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5867400" y="3581400"/>
            <a:ext cx="457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05600" y="3429000"/>
            <a:ext cx="30480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438854" y="5562600"/>
            <a:ext cx="17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Least squares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better cost function…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202408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hypothesized line</a:t>
            </a:r>
          </a:p>
          <a:p>
            <a:r>
              <a:rPr lang="en-US" dirty="0"/>
              <a:t>Count the number of points that “agree” with the line</a:t>
            </a:r>
          </a:p>
          <a:p>
            <a:pPr lvl="1"/>
            <a:r>
              <a:rPr lang="en-US" dirty="0"/>
              <a:t>“Agree” = within a small distance of the line</a:t>
            </a:r>
          </a:p>
          <a:p>
            <a:pPr lvl="1"/>
            <a:r>
              <a:rPr lang="en-US" dirty="0"/>
              <a:t>I.e., the </a:t>
            </a:r>
            <a:r>
              <a:rPr lang="en-US" b="1" dirty="0"/>
              <a:t>inliers </a:t>
            </a:r>
            <a:r>
              <a:rPr lang="en-US" dirty="0"/>
              <a:t>to that line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For all possible lines, select the one with the largest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6559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505200" y="2057400"/>
            <a:ext cx="4953000" cy="30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320694" y="6019800"/>
            <a:ext cx="146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3</a:t>
            </a:r>
          </a:p>
        </p:txBody>
      </p:sp>
    </p:spTree>
    <p:extLst>
      <p:ext uri="{BB962C8B-B14F-4D97-AF65-F5344CB8AC3E}">
        <p14:creationId xmlns:p14="http://schemas.microsoft.com/office/powerpoint/2010/main" val="345651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7" grpId="0" animBg="1"/>
      <p:bldP spid="47" grpId="1" animBg="1"/>
      <p:bldP spid="55" grpId="0" animBg="1"/>
      <p:bldP spid="55" grpId="1" animBg="1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11644</TotalTime>
  <Words>814</Words>
  <Application>Microsoft Office PowerPoint</Application>
  <PresentationFormat>Widescreen</PresentationFormat>
  <Paragraphs>206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Myriad Pro</vt:lpstr>
      <vt:lpstr>Office Theme</vt:lpstr>
      <vt:lpstr>RANSAC</vt:lpstr>
      <vt:lpstr>Reading</vt:lpstr>
      <vt:lpstr>Announcements</vt:lpstr>
      <vt:lpstr>Outliers</vt:lpstr>
      <vt:lpstr>Robustness</vt:lpstr>
      <vt:lpstr>We need a better cost function…</vt:lpstr>
      <vt:lpstr>Idea</vt:lpstr>
      <vt:lpstr>Counting inliers</vt:lpstr>
      <vt:lpstr>Counting inliers</vt:lpstr>
      <vt:lpstr>Counting inliers</vt:lpstr>
      <vt:lpstr>How do we find the best line?</vt:lpstr>
      <vt:lpstr>Translations</vt:lpstr>
      <vt:lpstr>RAndom SAmple Consensus</vt:lpstr>
      <vt:lpstr>RAndom SAmple Consensus</vt:lpstr>
      <vt:lpstr>RAndom SAmple Consensus</vt:lpstr>
      <vt:lpstr>RANSAC</vt:lpstr>
      <vt:lpstr>RANSAC</vt:lpstr>
      <vt:lpstr>RANSAC: Another view</vt:lpstr>
      <vt:lpstr>RANSAC</vt:lpstr>
      <vt:lpstr>RANSAC</vt:lpstr>
      <vt:lpstr>RANSAC</vt:lpstr>
      <vt:lpstr>How many rounds? </vt:lpstr>
      <vt:lpstr>How big is s?</vt:lpstr>
      <vt:lpstr>RANSAC pros and cons</vt:lpstr>
      <vt:lpstr>Final step: least squares fit</vt:lpstr>
      <vt:lpstr>RANSAC</vt:lpstr>
      <vt:lpstr>Panoramas</vt:lpstr>
      <vt:lpstr>Can we use homographies to create a 360 panorama?</vt:lpstr>
      <vt:lpstr>360 panorama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9: RANSAC</dc:title>
  <dc:creator>Noah Snavely</dc:creator>
  <cp:lastModifiedBy>Noah Snavely</cp:lastModifiedBy>
  <cp:revision>612</cp:revision>
  <dcterms:created xsi:type="dcterms:W3CDTF">2009-08-25T02:47:59Z</dcterms:created>
  <dcterms:modified xsi:type="dcterms:W3CDTF">2020-02-26T22:10:36Z</dcterms:modified>
</cp:coreProperties>
</file>