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2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0" r:id="rId2"/>
    <p:sldId id="532" r:id="rId3"/>
    <p:sldId id="558" r:id="rId4"/>
    <p:sldId id="559" r:id="rId5"/>
    <p:sldId id="512" r:id="rId6"/>
    <p:sldId id="513" r:id="rId7"/>
    <p:sldId id="514" r:id="rId8"/>
    <p:sldId id="515" r:id="rId9"/>
    <p:sldId id="516" r:id="rId10"/>
    <p:sldId id="517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9" r:id="rId33"/>
    <p:sldId id="541" r:id="rId34"/>
    <p:sldId id="550" r:id="rId35"/>
    <p:sldId id="551" r:id="rId36"/>
    <p:sldId id="552" r:id="rId37"/>
    <p:sldId id="553" r:id="rId38"/>
    <p:sldId id="554" r:id="rId39"/>
    <p:sldId id="555" r:id="rId40"/>
    <p:sldId id="556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 snapToGrid="0">
      <p:cViewPr varScale="1">
        <p:scale>
          <a:sx n="63" d="100"/>
          <a:sy n="63" d="100"/>
        </p:scale>
        <p:origin x="58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4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36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37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38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39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F41F-8483-408D-BE6C-C8117F745841}" type="slidenum">
              <a:rPr lang="en-US"/>
              <a:pPr/>
              <a:t>9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873A7-87E4-420C-96F6-58DFB1FC7D6C}" type="slidenum">
              <a:rPr lang="en-US"/>
              <a:pPr/>
              <a:t>10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A226C-DAA6-45F8-9400-DCE1DD4915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34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image" Target="../media/image9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1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9.jpeg"/><Relationship Id="rId5" Type="http://schemas.openxmlformats.org/officeDocument/2006/relationships/tags" Target="../tags/tag57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28.png"/><Relationship Id="rId4" Type="http://schemas.openxmlformats.org/officeDocument/2006/relationships/tags" Target="../tags/tag64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3" Type="http://schemas.openxmlformats.org/officeDocument/2006/relationships/tags" Target="../tags/tag7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10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9.jpe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10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9.jpe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10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9.jpe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tags" Target="../tags/tag185.xml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tags" Target="../tags/tag188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tags" Target="../tags/tag187.xml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tags" Target="../tags/tag186.xml"/><Relationship Id="rId30" Type="http://schemas.openxmlformats.org/officeDocument/2006/relationships/tags" Target="../tags/tag1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622" y="519508"/>
            <a:ext cx="80772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Transformations and warping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622" y="-164275"/>
            <a:ext cx="85182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59081" y="1600200"/>
            <a:ext cx="13310162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752843" y="2818294"/>
            <a:ext cx="10686314" cy="35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914-9068-42C4-B28F-653E5D555BEA}" type="slidenum">
              <a:rPr lang="en-US"/>
              <a:pPr/>
              <a:t>10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image filtering: change </a:t>
            </a:r>
            <a:r>
              <a:rPr lang="en-US" i="1"/>
              <a:t>range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/>
          </a:p>
          <a:p>
            <a:pPr algn="ctr">
              <a:lnSpc>
                <a:spcPct val="90000"/>
              </a:lnSpc>
            </a:pPr>
            <a:endParaRPr lang="en-US" i="1"/>
          </a:p>
          <a:p>
            <a:pPr>
              <a:lnSpc>
                <a:spcPct val="170000"/>
              </a:lnSpc>
            </a:pPr>
            <a:r>
              <a:rPr lang="en-US"/>
              <a:t>image warping: change </a:t>
            </a:r>
            <a:r>
              <a:rPr lang="en-US" i="1"/>
              <a:t>domain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05400" y="2924179"/>
            <a:ext cx="1600200" cy="369888"/>
            <a:chOff x="2256" y="2064"/>
            <a:chExt cx="1008" cy="233"/>
          </a:xfrm>
        </p:grpSpPr>
        <p:sp>
          <p:nvSpPr>
            <p:cNvPr id="399365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67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9369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71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72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3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lum bright="48000"/>
          </a:blip>
          <a:srcRect/>
          <a:stretch>
            <a:fillRect/>
          </a:stretch>
        </p:blipFill>
        <p:spPr bwMode="auto">
          <a:xfrm>
            <a:off x="7467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4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5000626"/>
            <a:ext cx="1462088" cy="1095375"/>
          </a:xfrm>
          <a:prstGeom prst="rect">
            <a:avLst/>
          </a:prstGeom>
          <a:noFill/>
        </p:spPr>
      </p:pic>
      <p:pic>
        <p:nvPicPr>
          <p:cNvPr id="399375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53314" y="5105400"/>
            <a:ext cx="1843087" cy="762000"/>
          </a:xfrm>
          <a:prstGeom prst="rect">
            <a:avLst/>
          </a:prstGeom>
          <a:noFill/>
        </p:spPr>
      </p:pic>
      <p:sp>
        <p:nvSpPr>
          <p:cNvPr id="399376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888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11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1826" y="3338514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5112" y="44338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8112" y="33528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13" y="31242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9087" y="44196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34312" y="4343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479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0" y="3003009"/>
            <a:ext cx="8724900" cy="2706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Transformation T is a coordinate-changing machine: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/>
              <a:t>					</a:t>
            </a:r>
            <a:r>
              <a:rPr lang="en-US" sz="2400" b="1" dirty="0"/>
              <a:t>p</a:t>
            </a:r>
            <a:r>
              <a:rPr lang="en-US" sz="2400" dirty="0"/>
              <a:t>’ =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b="1" dirty="0"/>
              <a:t>p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it mean that </a:t>
            </a:r>
            <a:r>
              <a:rPr lang="en-US" sz="2400" i="1" dirty="0"/>
              <a:t>T</a:t>
            </a:r>
            <a:r>
              <a:rPr lang="en-US" sz="2400" dirty="0"/>
              <a:t> is global?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Is the same for any point </a:t>
            </a:r>
            <a:r>
              <a:rPr lang="en-US" sz="2000" b="1" dirty="0"/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described by just a few numbers (parameters)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Let’s consider </a:t>
            </a:r>
            <a:r>
              <a:rPr lang="en-US" sz="2400" i="1" dirty="0"/>
              <a:t>linear</a:t>
            </a:r>
            <a:r>
              <a:rPr lang="en-US" sz="2400" dirty="0"/>
              <a:t> </a:t>
            </a:r>
            <a:r>
              <a:rPr lang="en-US" sz="2400" dirty="0" err="1"/>
              <a:t>xforms</a:t>
            </a:r>
            <a:r>
              <a:rPr lang="en-US" sz="2400" dirty="0"/>
              <a:t> (can be represented by a 2x2 matrix):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690020"/>
            <a:ext cx="1600200" cy="369888"/>
            <a:chOff x="2256" y="2064"/>
            <a:chExt cx="1008" cy="233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8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5692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709066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048001" y="247106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272339" y="2471066"/>
            <a:ext cx="109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250" name="Oval 12"/>
          <p:cNvSpPr>
            <a:spLocks noChangeAspect="1" noChangeArrowheads="1"/>
          </p:cNvSpPr>
          <p:nvPr/>
        </p:nvSpPr>
        <p:spPr bwMode="auto">
          <a:xfrm>
            <a:off x="7653338" y="1818604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3"/>
          <p:cNvSpPr>
            <a:spLocks noChangeAspect="1" noChangeArrowheads="1"/>
          </p:cNvSpPr>
          <p:nvPr/>
        </p:nvSpPr>
        <p:spPr bwMode="auto">
          <a:xfrm>
            <a:off x="3538538" y="155666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5682938"/>
            <a:ext cx="1756001" cy="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433" y="5423719"/>
            <a:ext cx="3389539" cy="1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914400"/>
          </a:xfrm>
        </p:spPr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scaling by </a:t>
            </a:r>
            <a:r>
              <a:rPr lang="en-US" i="1" dirty="0"/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736" y="27704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6" y="2065565"/>
            <a:ext cx="3918064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/>
          <p:nvPr/>
        </p:nvGrpSpPr>
        <p:grpSpPr>
          <a:xfrm>
            <a:off x="3709307" y="5310148"/>
            <a:ext cx="2757104" cy="1222427"/>
            <a:chOff x="3143250" y="5027119"/>
            <a:chExt cx="2757104" cy="12224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5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61917" y="458288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8631" y="460465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02972" y="44631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1458" y="4474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5713" y="5671456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</p:spTree>
    <p:extLst>
      <p:ext uri="{BB962C8B-B14F-4D97-AF65-F5344CB8AC3E}">
        <p14:creationId xmlns:p14="http://schemas.microsoft.com/office/powerpoint/2010/main" val="2386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14400"/>
          </a:xfrm>
        </p:spPr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965" y="3118760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6645767" y="25533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/>
          <p:nvPr/>
        </p:nvGrpSpPr>
        <p:grpSpPr>
          <a:xfrm>
            <a:off x="2479222" y="5384348"/>
            <a:ext cx="4467225" cy="1266825"/>
            <a:chOff x="2490107" y="5053693"/>
            <a:chExt cx="4467225" cy="126682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29260" y="492034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0315" y="48005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7210117" y="49312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1172" y="481148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5" y="5410192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9" y="6223228"/>
            <a:ext cx="1754501" cy="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39755" y="5845627"/>
            <a:ext cx="159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rotations: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293428" y="5018314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77200" y="459377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solidFill>
                  <a:prstClr val="black"/>
                </a:solidFill>
                <a:latin typeface="Verdana"/>
              </a:rPr>
              <a:t>θ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6858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589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about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278" y="3154817"/>
            <a:ext cx="3721112" cy="12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105401"/>
            <a:ext cx="3352800" cy="15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1730820" y="4634141"/>
            <a:ext cx="881742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199076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15877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12900"/>
            <a:ext cx="8566150" cy="4787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477001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8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215392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9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392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90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17876" y="3600451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029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Converting </a:t>
            </a:r>
            <a:r>
              <a:rPr lang="en-US" sz="2400" i="1" dirty="0"/>
              <a:t>from</a:t>
            </a:r>
            <a:r>
              <a:rPr lang="en-US" sz="2400" dirty="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3089" y="24495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5626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6400800" y="1459468"/>
            <a:ext cx="3408252" cy="3351236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200" y="3579812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609" y="2667397"/>
              <a:ext cx="18295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400" y="35814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01000" y="33854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44137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1024" y="14594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7124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922623" y="300228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91302" y="1273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17796" y="111034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00800" y="2208814"/>
            <a:ext cx="3810000" cy="1187528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3986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858" y="302701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dirty="0"/>
                <a:t> = 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25167" y="2895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63001" y="1927035"/>
            <a:ext cx="167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homogeneous plane</a:t>
            </a:r>
          </a:p>
        </p:txBody>
      </p:sp>
    </p:spTree>
    <p:extLst>
      <p:ext uri="{BB962C8B-B14F-4D97-AF65-F5344CB8AC3E}">
        <p14:creationId xmlns:p14="http://schemas.microsoft.com/office/powerpoint/2010/main" val="331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homogeneous coordinates to the rescue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136" y="4691717"/>
            <a:ext cx="6588578" cy="17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3.6</a:t>
            </a:r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2400" y="3897087"/>
            <a:ext cx="1905000" cy="42454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346372" y="3897086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3646716"/>
            <a:ext cx="318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transformation represented by a 3x3 matrix with last row [ 0 0 1 ] we call an </a:t>
            </a:r>
            <a:r>
              <a:rPr lang="en-US" sz="2000" i="1" dirty="0"/>
              <a:t>affine</a:t>
            </a:r>
            <a:r>
              <a:rPr lang="en-US" sz="2000" dirty="0"/>
              <a:t> transformation</a:t>
            </a:r>
            <a:endParaRPr lang="en-US" sz="2000" i="1" dirty="0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9" y="4970154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affine transformations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590800" y="3897076"/>
          <a:ext cx="2868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4" name="Equation" r:id="rId3" imgW="1854000" imgH="711000" progId="Equation.3">
                  <p:embed/>
                </p:oleObj>
              </mc:Choice>
              <mc:Fallback>
                <p:oleObj name="Equation" r:id="rId3" imgW="185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97076"/>
                        <a:ext cx="2868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868612" y="20669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5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2" y="20669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6800851" y="3897077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6" name="Equation" r:id="rId7" imgW="1600200" imgH="711000" progId="Equation.3">
                  <p:embed/>
                </p:oleObj>
              </mc:Choice>
              <mc:Fallback>
                <p:oleObj name="Equation" r:id="rId7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3897077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271837" y="3178175"/>
            <a:ext cx="1049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Translate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934369" y="5017851"/>
            <a:ext cx="2090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2D </a:t>
            </a:r>
            <a:r>
              <a:rPr lang="en-US" i="1" dirty="0">
                <a:latin typeface="+mj-lt"/>
              </a:rPr>
              <a:t>in-plane </a:t>
            </a:r>
            <a:r>
              <a:rPr lang="en-US" dirty="0">
                <a:latin typeface="+mj-lt"/>
              </a:rPr>
              <a:t>rotation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539038" y="5017851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Shear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6800851" y="20574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77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20574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539038" y="3200400"/>
            <a:ext cx="684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7926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12900"/>
            <a:ext cx="85661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162801" y="2209801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5" name="Equation" r:id="rId3" imgW="1371600" imgH="583920" progId="Equation.3">
                  <p:embed/>
                </p:oleObj>
              </mc:Choice>
              <mc:Fallback>
                <p:oleObj name="Equation" r:id="rId3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2209801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796DC03-A7B6-4B68-8ECF-4FE50EA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Affine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73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96485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1" y="4191001"/>
            <a:ext cx="28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5780314" y="3643422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46370" y="3494002"/>
            <a:ext cx="291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when we mess </a:t>
            </a:r>
            <a:r>
              <a:rPr lang="en-US" sz="2000"/>
              <a:t>with this row?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95" y="274638"/>
            <a:ext cx="1082461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Projective Transformations </a:t>
            </a:r>
            <a:r>
              <a:rPr lang="en-US" sz="3600" i="1" dirty="0"/>
              <a:t>aka</a:t>
            </a:r>
            <a:r>
              <a:rPr lang="en-US" sz="3600" dirty="0"/>
              <a:t> </a:t>
            </a:r>
            <a:r>
              <a:rPr lang="en-US" sz="3600" dirty="0" err="1"/>
              <a:t>Homographies</a:t>
            </a:r>
            <a:r>
              <a:rPr lang="en-US" sz="3600" dirty="0"/>
              <a:t> </a:t>
            </a:r>
            <a:r>
              <a:rPr lang="en-US" sz="3600" i="1" dirty="0"/>
              <a:t>aka </a:t>
            </a:r>
            <a:r>
              <a:rPr lang="en-US" sz="3600" dirty="0"/>
              <a:t>Planar Perspective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970" y="3352800"/>
            <a:ext cx="375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Called a </a:t>
            </a:r>
            <a:r>
              <a:rPr lang="en-US" sz="2400" i="1" dirty="0" err="1"/>
              <a:t>homography</a:t>
            </a:r>
            <a:r>
              <a:rPr lang="en-US" sz="2400" dirty="0"/>
              <a:t> </a:t>
            </a:r>
          </a:p>
          <a:p>
            <a:r>
              <a:rPr lang="en-US" sz="2400" dirty="0"/>
              <a:t>(or </a:t>
            </a:r>
            <a:r>
              <a:rPr lang="en-US" sz="2400" i="1" dirty="0"/>
              <a:t>planar perspective map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6312807" y="1774147"/>
            <a:ext cx="3989666" cy="1992311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556907" y="4637314"/>
            <a:ext cx="5154387" cy="1763486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49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078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4010" y="5061926"/>
              <a:ext cx="451193" cy="43468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1" y="1828801"/>
            <a:ext cx="3178899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81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1676400" y="21336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30778"/>
            <a:ext cx="8991600" cy="1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62800" y="1524000"/>
            <a:ext cx="3429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19400" y="2895601"/>
            <a:ext cx="5181600" cy="1973997"/>
            <a:chOff x="1295400" y="2895600"/>
            <a:chExt cx="5181600" cy="1973997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4038600"/>
              <a:ext cx="3219386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What happens when the denominator is 0?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95800" y="2895600"/>
              <a:ext cx="19812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6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</p:spTree>
    <p:extLst>
      <p:ext uri="{BB962C8B-B14F-4D97-AF65-F5344CB8AC3E}">
        <p14:creationId xmlns:p14="http://schemas.microsoft.com/office/powerpoint/2010/main" val="14244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8501744" y="1981200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2513443" y="2362200"/>
            <a:ext cx="7171866" cy="3581400"/>
            <a:chOff x="750206" y="1393146"/>
            <a:chExt cx="7893051" cy="3941536"/>
          </a:xfrm>
        </p:grpSpPr>
        <p:pic>
          <p:nvPicPr>
            <p:cNvPr id="5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 flipH="1" flipV="1">
            <a:off x="2667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6289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389095" y="2798295"/>
            <a:ext cx="3873987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7185164" y="3451362"/>
            <a:ext cx="3886202" cy="109827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83204"/>
            <a:ext cx="457200" cy="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9753105">
            <a:off x="7642226" y="4208464"/>
            <a:ext cx="455613" cy="592137"/>
            <a:chOff x="3979" y="3269"/>
            <a:chExt cx="260" cy="408"/>
          </a:xfrm>
        </p:grpSpPr>
        <p:sp>
          <p:nvSpPr>
            <p:cNvPr id="4132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9753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8991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1981200" y="-1063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Image warping with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14600" y="914400"/>
            <a:ext cx="7772400" cy="5257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4384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9" name="Photo Editor Photo" r:id="rId4" imgW="5106113" imgH="5172797" progId="">
                  <p:embed/>
                </p:oleObj>
              </mc:Choice>
              <mc:Fallback>
                <p:oleObj name="Photo Editor Photo" r:id="rId4" imgW="5106113" imgH="5172797" progId="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67056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40" name="Photo Editor Photo" r:id="rId6" imgW="5106113" imgH="5172797" progId="">
                  <p:embed/>
                </p:oleObj>
              </mc:Choice>
              <mc:Fallback>
                <p:oleObj name="Photo Editor Photo" r:id="rId6" imgW="5106113" imgH="5172797" progId="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 rot="4164331">
            <a:off x="3241675" y="4270375"/>
            <a:ext cx="412750" cy="647700"/>
            <a:chOff x="3979" y="3269"/>
            <a:chExt cx="260" cy="408"/>
          </a:xfrm>
        </p:grpSpPr>
        <p:sp>
          <p:nvSpPr>
            <p:cNvPr id="4127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4343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4343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4343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10" name="Line 23"/>
          <p:cNvSpPr>
            <a:spLocks noChangeShapeType="1"/>
          </p:cNvSpPr>
          <p:nvPr/>
        </p:nvSpPr>
        <p:spPr bwMode="auto">
          <a:xfrm>
            <a:off x="4800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16200000">
            <a:off x="7658100" y="4533900"/>
            <a:ext cx="457200" cy="1143000"/>
            <a:chOff x="4416" y="2592"/>
            <a:chExt cx="288" cy="720"/>
          </a:xfrm>
        </p:grpSpPr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2819400" y="5334001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in front</a:t>
            </a: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7162801" y="5334001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below</a:t>
            </a:r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5791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16550" y="4038601"/>
            <a:ext cx="1517650" cy="2474913"/>
            <a:chOff x="2452" y="2544"/>
            <a:chExt cx="956" cy="1559"/>
          </a:xfrm>
        </p:grpSpPr>
        <p:sp>
          <p:nvSpPr>
            <p:cNvPr id="4121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+mj-lt"/>
                </a:rPr>
                <a:t>black area</a:t>
              </a:r>
            </a:p>
            <a:p>
              <a:pPr eaLnBrk="0" hangingPunct="0"/>
              <a:r>
                <a:rPr lang="en-US" sz="1600">
                  <a:latin typeface="+mj-lt"/>
                </a:rPr>
                <a:t>where no pixel</a:t>
              </a:r>
            </a:p>
            <a:p>
              <a:pPr eaLnBrk="0" hangingPunct="0"/>
              <a:r>
                <a:rPr lang="en-US" sz="1600">
                  <a:latin typeface="+mj-lt"/>
                </a:rPr>
                <a:t>maps to</a:t>
              </a:r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V="1">
            <a:off x="5867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>
            <a:off x="5105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048778" y="2740936"/>
            <a:ext cx="1718616" cy="8087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3095172" y="2485572"/>
            <a:ext cx="1676400" cy="127725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034540"/>
            <a:ext cx="4572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 rot="5400000" flipH="1" flipV="1">
            <a:off x="5715000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489372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57442" y="2277726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715000" y="3733800"/>
            <a:ext cx="4267200" cy="2895600"/>
            <a:chOff x="2640" y="2304"/>
            <a:chExt cx="2688" cy="1824"/>
          </a:xfrm>
        </p:grpSpPr>
        <p:graphicFrame>
          <p:nvGraphicFramePr>
            <p:cNvPr id="410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41" name="Photo Editor Photo" r:id="rId9" imgW="5125165" imgH="5191850" progId="">
                    <p:embed/>
                  </p:oleObj>
                </mc:Choice>
                <mc:Fallback>
                  <p:oleObj name="Photo Editor Photo" r:id="rId9" imgW="5125165" imgH="5191850" progId="">
                    <p:embed/>
                    <p:pic>
                      <p:nvPicPr>
                        <p:cNvPr id="410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13" grpId="0"/>
      <p:bldP spid="4114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E561-628C-4A9F-9749-E1C5CE4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1CDC-9316-4D98-BBA3-7E7F15BC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out, due Monday, March 4, by 11:59pm on CMSX</a:t>
            </a:r>
          </a:p>
          <a:p>
            <a:pPr lvl="1"/>
            <a:r>
              <a:rPr lang="en-US" dirty="0"/>
              <a:t>Please form teams of 2, and create your team on CMSX</a:t>
            </a:r>
          </a:p>
          <a:p>
            <a:pPr lvl="1"/>
            <a:r>
              <a:rPr lang="en-US" dirty="0"/>
              <a:t>Please declare your group on CMSX by this Wednesday, 2/19</a:t>
            </a:r>
          </a:p>
          <a:p>
            <a:pPr lvl="1"/>
            <a:r>
              <a:rPr lang="en-US" dirty="0"/>
              <a:t>After Wednesday, we will randomly assign ungrouped students to groups</a:t>
            </a:r>
          </a:p>
          <a:p>
            <a:pPr lvl="1"/>
            <a:r>
              <a:rPr lang="en-US" dirty="0"/>
              <a:t>Feel free to use Piazza to form groups</a:t>
            </a:r>
          </a:p>
          <a:p>
            <a:pPr lvl="1"/>
            <a:r>
              <a:rPr lang="en-US" dirty="0"/>
              <a:t>Project demo last 10 minutes of class</a:t>
            </a:r>
          </a:p>
        </p:txBody>
      </p:sp>
    </p:spTree>
    <p:extLst>
      <p:ext uri="{BB962C8B-B14F-4D97-AF65-F5344CB8AC3E}">
        <p14:creationId xmlns:p14="http://schemas.microsoft.com/office/powerpoint/2010/main" val="98893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12900"/>
            <a:ext cx="8566150" cy="4940300"/>
          </a:xfrm>
        </p:spPr>
        <p:txBody>
          <a:bodyPr/>
          <a:lstStyle/>
          <a:p>
            <a:pPr eaLnBrk="1" hangingPunct="1"/>
            <a:r>
              <a:rPr lang="en-US" sz="2800" dirty="0" err="1"/>
              <a:t>Homographies</a:t>
            </a:r>
            <a:r>
              <a:rPr lang="en-US" sz="2800" dirty="0"/>
              <a:t> …</a:t>
            </a:r>
          </a:p>
          <a:p>
            <a:pPr lvl="1" eaLnBrk="1" hangingPunct="1"/>
            <a:r>
              <a:rPr lang="en-US" sz="2400" dirty="0"/>
              <a:t>Affine transformations, and</a:t>
            </a:r>
          </a:p>
          <a:p>
            <a:pPr lvl="1" eaLnBrk="1" hangingPunct="1"/>
            <a:r>
              <a:rPr lang="en-US" sz="2400" dirty="0"/>
              <a:t>Projective warps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Properties of projective transformations: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/>
            <a:r>
              <a:rPr lang="en-US" sz="2400" dirty="0"/>
              <a:t>Lines map to lines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Ratios are not preserved</a:t>
            </a:r>
          </a:p>
          <a:p>
            <a:pPr lvl="1" eaLnBrk="1" hangingPunct="1"/>
            <a:r>
              <a:rPr lang="en-US" sz="2400" dirty="0"/>
              <a:t>Closed under composition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644832"/>
            <a:ext cx="4210050" cy="1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56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167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2960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2346326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Implementing 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70617" y="1600201"/>
            <a:ext cx="10450766" cy="1828800"/>
          </a:xfrm>
        </p:spPr>
        <p:txBody>
          <a:bodyPr/>
          <a:lstStyle/>
          <a:p>
            <a:r>
              <a:rPr lang="en-US" dirty="0"/>
              <a:t>Given a coordinate </a:t>
            </a:r>
            <a:r>
              <a:rPr lang="en-US" dirty="0" err="1"/>
              <a:t>xform</a:t>
            </a:r>
            <a:r>
              <a:rPr lang="en-US" dirty="0"/>
              <a:t>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and a source image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), how do we compute a transformed image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6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38790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04315" y="5099504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1256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27904" y="5072743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69162" y="5060949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1078" y="4757056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6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/>
              <a:t>bicubic</a:t>
            </a:r>
            <a:endParaRPr lang="en-US" dirty="0"/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“jaggies”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BF9D-130F-44F9-A8B9-6E175AC9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Harris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3B83-8343-46BA-B431-4ED976BE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project 2, you will use an alternate definition of the Harris score: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7319D-5DE8-4A57-9755-B0DCD154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36" y="3003374"/>
            <a:ext cx="9561528" cy="8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8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8714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5467290"/>
            <a:ext cx="42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35899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84" y="2538984"/>
            <a:ext cx="2139616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800600" y="3377626"/>
            <a:ext cx="685800" cy="1041975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9496" y="6153090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Answer: Similarity transformation </a:t>
            </a:r>
            <a:r>
              <a:rPr lang="en-US" sz="2000" dirty="0"/>
              <a:t>(translation, rotation, uniform scale)</a:t>
            </a:r>
          </a:p>
        </p:txBody>
      </p:sp>
    </p:spTree>
    <p:extLst>
      <p:ext uri="{BB962C8B-B14F-4D97-AF65-F5344CB8AC3E}">
        <p14:creationId xmlns:p14="http://schemas.microsoft.com/office/powerpoint/2010/main" val="2736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062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715000" y="3352801"/>
            <a:ext cx="685800" cy="1041975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06C2C16-E3E2-4F52-95EC-F8E15B12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248676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1809" y="5535305"/>
            <a:ext cx="913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Very important for creating mosaics!</a:t>
            </a:r>
          </a:p>
          <a:p>
            <a:r>
              <a:rPr lang="en-US" sz="2400" dirty="0"/>
              <a:t>First, we need to know what this transformation is.</a:t>
            </a:r>
          </a:p>
          <a:p>
            <a:r>
              <a:rPr lang="en-US" sz="2400" dirty="0"/>
              <a:t>Second, we need to figure out how to compute it using feature matches.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7150-EF8C-42C8-9FFD-3D844DD5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3905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337-7AB0-4109-ABB2-4E1E89413B77}" type="slidenum">
              <a:rPr lang="en-US"/>
              <a:pPr/>
              <a:t>9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image filtering: change </a:t>
            </a:r>
            <a:r>
              <a:rPr lang="en-US" i="1" dirty="0"/>
              <a:t>range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>
              <a:lnSpc>
                <a:spcPct val="170000"/>
              </a:lnSpc>
            </a:pPr>
            <a:r>
              <a:rPr lang="en-US" dirty="0"/>
              <a:t>image warping: change </a:t>
            </a:r>
            <a:r>
              <a:rPr lang="en-US" i="1" dirty="0"/>
              <a:t>domain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f(h(x))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0" y="2667000"/>
            <a:ext cx="1981200" cy="1219200"/>
            <a:chOff x="960" y="1872"/>
            <a:chExt cx="1248" cy="768"/>
          </a:xfrm>
        </p:grpSpPr>
        <p:sp>
          <p:nvSpPr>
            <p:cNvPr id="398341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3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2971804"/>
            <a:ext cx="1600200" cy="369888"/>
            <a:chOff x="2256" y="2064"/>
            <a:chExt cx="1008" cy="233"/>
          </a:xfrm>
        </p:grpSpPr>
        <p:sp>
          <p:nvSpPr>
            <p:cNvPr id="3983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162800" y="2667000"/>
            <a:ext cx="1981200" cy="1219200"/>
            <a:chOff x="3552" y="1872"/>
            <a:chExt cx="1248" cy="768"/>
          </a:xfrm>
        </p:grpSpPr>
        <p:sp>
          <p:nvSpPr>
            <p:cNvPr id="398351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4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048000" y="5029200"/>
            <a:ext cx="1981200" cy="1219200"/>
            <a:chOff x="960" y="1872"/>
            <a:chExt cx="1248" cy="768"/>
          </a:xfrm>
        </p:grpSpPr>
        <p:sp>
          <p:nvSpPr>
            <p:cNvPr id="39835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6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8363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6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162800" y="5029200"/>
            <a:ext cx="1981200" cy="1219200"/>
            <a:chOff x="3552" y="3168"/>
            <a:chExt cx="1248" cy="768"/>
          </a:xfrm>
        </p:grpSpPr>
        <p:sp>
          <p:nvSpPr>
            <p:cNvPr id="398367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8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9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70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71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1214</Words>
  <Application>Microsoft Office PowerPoint</Application>
  <PresentationFormat>Widescreen</PresentationFormat>
  <Paragraphs>253</Paragraphs>
  <Slides>40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Myriad Pro</vt:lpstr>
      <vt:lpstr>Verdana</vt:lpstr>
      <vt:lpstr>Office Theme</vt:lpstr>
      <vt:lpstr>Equation</vt:lpstr>
      <vt:lpstr>Photo Editor Photo</vt:lpstr>
      <vt:lpstr>Transformations and warping</vt:lpstr>
      <vt:lpstr>Reading</vt:lpstr>
      <vt:lpstr>Announcements</vt:lpstr>
      <vt:lpstr>Alternate Harris score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Homographies</vt:lpstr>
      <vt:lpstr>Points at infinity</vt:lpstr>
      <vt:lpstr>Image warping with homographies</vt:lpstr>
      <vt:lpstr>Homographies</vt:lpstr>
      <vt:lpstr>Homographies</vt:lpstr>
      <vt:lpstr>Alternate formulation for homographies</vt:lpstr>
      <vt:lpstr>2D image transformations</vt:lpstr>
      <vt:lpstr>Implementing image warping</vt:lpstr>
      <vt:lpstr>Forward Warping</vt:lpstr>
      <vt:lpstr>Forward Warping</vt:lpstr>
      <vt:lpstr>Inverse Warping</vt:lpstr>
      <vt:lpstr>Inverse Warping</vt:lpstr>
      <vt:lpstr>Interpolation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Transformations and warping</dc:title>
  <dc:creator>Noah Snavely</dc:creator>
  <cp:lastModifiedBy>Noah Snavely</cp:lastModifiedBy>
  <cp:revision>208</cp:revision>
  <dcterms:created xsi:type="dcterms:W3CDTF">2009-08-25T02:47:59Z</dcterms:created>
  <dcterms:modified xsi:type="dcterms:W3CDTF">2020-02-18T03:37:43Z</dcterms:modified>
</cp:coreProperties>
</file>