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502" r:id="rId4"/>
    <p:sldId id="491" r:id="rId5"/>
    <p:sldId id="418" r:id="rId6"/>
    <p:sldId id="434" r:id="rId7"/>
    <p:sldId id="493" r:id="rId8"/>
    <p:sldId id="494" r:id="rId9"/>
    <p:sldId id="495" r:id="rId10"/>
    <p:sldId id="496" r:id="rId11"/>
    <p:sldId id="49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500" r:id="rId23"/>
    <p:sldId id="437" r:id="rId24"/>
    <p:sldId id="448" r:id="rId25"/>
    <p:sldId id="484" r:id="rId26"/>
    <p:sldId id="485" r:id="rId27"/>
    <p:sldId id="501" r:id="rId28"/>
    <p:sldId id="449" r:id="rId29"/>
    <p:sldId id="450" r:id="rId30"/>
    <p:sldId id="451" r:id="rId31"/>
    <p:sldId id="498" r:id="rId32"/>
    <p:sldId id="452" r:id="rId33"/>
    <p:sldId id="480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4" autoAdjust="0"/>
    <p:restoredTop sz="94444" autoAdjust="0"/>
  </p:normalViewPr>
  <p:slideViewPr>
    <p:cSldViewPr>
      <p:cViewPr varScale="1">
        <p:scale>
          <a:sx n="50" d="100"/>
          <a:sy n="50" d="100"/>
        </p:scale>
        <p:origin x="24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53FEC-5D69-428F-8FE1-CA98666B980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4419A-2DD5-49F1-A019-4EA4F1158A6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Blob detector is distinct from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3476229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A212-E3EA-4739-98CC-117D047D003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F663-1D9C-4182-AA97-FE57FA310B9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EE081-4C8C-41BF-BDAC-7C9F61253F8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D959CE-A071-9F4B-840F-D3C5F5D760E3}" type="slidenum">
              <a:rPr lang="en-US"/>
              <a:pPr/>
              <a:t>7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FCB0FF-A536-1B41-BFE0-923BEDBFF4DB}" type="slidenum">
              <a:rPr lang="en-US"/>
              <a:pPr/>
              <a:t>8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5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795C3DA-48CC-9D44-8BD4-CF202E5CFCA7}" type="slidenum">
              <a:rPr lang="en-US"/>
              <a:pPr/>
              <a:t>9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6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18844-EAB1-6444-887B-D5C9AB4FBFCA}" type="slidenum">
              <a:rPr lang="en-US"/>
              <a:pPr/>
              <a:t>10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2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3890-DCAF-43E6-8684-32303C5A86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 other scales and how the feature looks less corner like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670B8-8582-4419-B97B-ED61D7FE1BF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7658-14C2-47C4-936A-8FE44F66EAA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da.kth.se/cvap/abstracts/cvap198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11" Type="http://schemas.openxmlformats.org/officeDocument/2006/relationships/image" Target="../media/image29.wmf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2050" y="838200"/>
            <a:ext cx="6729350" cy="115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Feature invariance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600200"/>
            <a:ext cx="1295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snavely\work\teaching\09Fa-CS6610\projects\misc\featur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757" y="2867711"/>
            <a:ext cx="8586984" cy="3075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9753600" cy="1468438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</a:t>
            </a:r>
            <a:br>
              <a:rPr lang="en-US" dirty="0"/>
            </a:br>
            <a:r>
              <a:rPr lang="en-US" dirty="0"/>
              <a:t>Affine intensity change</a:t>
            </a:r>
            <a:endParaRPr lang="ru-RU" dirty="0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2971800" y="2301876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  </a:t>
            </a:r>
            <a:r>
              <a:rPr lang="en-US" sz="2400" dirty="0">
                <a:latin typeface="+mj-lt"/>
                <a:cs typeface="Times New Roman" charset="0"/>
              </a:rPr>
              <a:t>Only derivatives are used </a:t>
            </a:r>
            <a:r>
              <a:rPr lang="en-US" sz="2400" dirty="0">
                <a:latin typeface="+mj-lt"/>
                <a:cs typeface="Times New Roman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+mj-lt"/>
                <a:cs typeface="Times New Roman" charset="0"/>
              </a:rPr>
              <a:t> invariance to intensity shift </a:t>
            </a:r>
            <a:r>
              <a:rPr lang="en-US" sz="2400" i="1" dirty="0">
                <a:latin typeface="Times New Roman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lang="he-IL" sz="2400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he-IL" sz="2400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b</a:t>
            </a:r>
            <a:endParaRPr lang="ru-RU" sz="24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50538" name="Text Box 6"/>
          <p:cNvSpPr txBox="1">
            <a:spLocks noChangeArrowheads="1"/>
          </p:cNvSpPr>
          <p:nvPr/>
        </p:nvSpPr>
        <p:spPr bwMode="auto">
          <a:xfrm>
            <a:off x="2971800" y="326707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 </a:t>
            </a:r>
            <a:r>
              <a:rPr lang="he-IL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+mj-lt"/>
                <a:cs typeface="Times New Roman" charset="0"/>
              </a:rPr>
              <a:t>Intensity scaling: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</a:rPr>
              <a:t>I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sz="2400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I</a:t>
            </a:r>
            <a:endParaRPr lang="ru-RU" sz="2400" i="1" dirty="0">
              <a:latin typeface="Times New Roman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4676" y="3149601"/>
            <a:ext cx="8289925" cy="2632075"/>
            <a:chOff x="320675" y="3149600"/>
            <a:chExt cx="8289925" cy="2632075"/>
          </a:xfrm>
        </p:grpSpPr>
        <p:sp>
          <p:nvSpPr>
            <p:cNvPr id="150539" name="Freeform 7"/>
            <p:cNvSpPr>
              <a:spLocks/>
            </p:cNvSpPr>
            <p:nvPr/>
          </p:nvSpPr>
          <p:spPr bwMode="auto">
            <a:xfrm>
              <a:off x="1600200" y="3937000"/>
              <a:ext cx="2514600" cy="1193800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40" name="Freeform 8"/>
            <p:cNvSpPr>
              <a:spLocks/>
            </p:cNvSpPr>
            <p:nvPr/>
          </p:nvSpPr>
          <p:spPr bwMode="auto">
            <a:xfrm>
              <a:off x="5619750" y="3149600"/>
              <a:ext cx="2514600" cy="1955800"/>
            </a:xfrm>
            <a:custGeom>
              <a:avLst/>
              <a:gdLst>
                <a:gd name="T0" fmla="*/ 0 w 1584"/>
                <a:gd name="T1" fmla="*/ 104725 h 752"/>
                <a:gd name="T2" fmla="*/ 144 w 1584"/>
                <a:gd name="T3" fmla="*/ 31206 h 752"/>
                <a:gd name="T4" fmla="*/ 384 w 1584"/>
                <a:gd name="T5" fmla="*/ 57970 h 752"/>
                <a:gd name="T6" fmla="*/ 528 w 1584"/>
                <a:gd name="T7" fmla="*/ 4415 h 752"/>
                <a:gd name="T8" fmla="*/ 768 w 1584"/>
                <a:gd name="T9" fmla="*/ 84705 h 752"/>
                <a:gd name="T10" fmla="*/ 912 w 1584"/>
                <a:gd name="T11" fmla="*/ 64621 h 752"/>
                <a:gd name="T12" fmla="*/ 1104 w 1584"/>
                <a:gd name="T13" fmla="*/ 91383 h 752"/>
                <a:gd name="T14" fmla="*/ 1248 w 1584"/>
                <a:gd name="T15" fmla="*/ 37958 h 752"/>
                <a:gd name="T16" fmla="*/ 1584 w 1584"/>
                <a:gd name="T17" fmla="*/ 91383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541" name="Group 9"/>
            <p:cNvGrpSpPr>
              <a:grpSpLocks/>
            </p:cNvGrpSpPr>
            <p:nvPr/>
          </p:nvGrpSpPr>
          <p:grpSpPr bwMode="auto">
            <a:xfrm>
              <a:off x="1077913" y="3759200"/>
              <a:ext cx="3524250" cy="2022475"/>
              <a:chOff x="583" y="2880"/>
              <a:chExt cx="2220" cy="1274"/>
            </a:xfrm>
          </p:grpSpPr>
          <p:grpSp>
            <p:nvGrpSpPr>
              <p:cNvPr id="150557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9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8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2" name="Text Box 16"/>
            <p:cNvSpPr txBox="1">
              <a:spLocks noChangeArrowheads="1"/>
            </p:cNvSpPr>
            <p:nvPr/>
          </p:nvSpPr>
          <p:spPr bwMode="auto">
            <a:xfrm>
              <a:off x="320675" y="4276725"/>
              <a:ext cx="1127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latin typeface="Times New Roman" charset="0"/>
                  <a:cs typeface="Times New Roman" charset="0"/>
                </a:rPr>
                <a:t>threshold</a:t>
              </a:r>
              <a:endParaRPr lang="ru-RU" sz="2000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150543" name="Group 17"/>
            <p:cNvGrpSpPr>
              <a:grpSpLocks/>
            </p:cNvGrpSpPr>
            <p:nvPr/>
          </p:nvGrpSpPr>
          <p:grpSpPr bwMode="auto">
            <a:xfrm>
              <a:off x="5086350" y="3759200"/>
              <a:ext cx="3524250" cy="2022475"/>
              <a:chOff x="583" y="2880"/>
              <a:chExt cx="2220" cy="1274"/>
            </a:xfrm>
          </p:grpSpPr>
          <p:grpSp>
            <p:nvGrpSpPr>
              <p:cNvPr id="150551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2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4" name="Oval 24"/>
            <p:cNvSpPr>
              <a:spLocks noChangeArrowheads="1"/>
            </p:cNvSpPr>
            <p:nvPr/>
          </p:nvSpPr>
          <p:spPr bwMode="auto">
            <a:xfrm>
              <a:off x="1814513" y="42306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5" name="Oval 25"/>
            <p:cNvSpPr>
              <a:spLocks noChangeArrowheads="1"/>
            </p:cNvSpPr>
            <p:nvPr/>
          </p:nvSpPr>
          <p:spPr bwMode="auto">
            <a:xfrm>
              <a:off x="2376488" y="394017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6" name="Oval 26"/>
            <p:cNvSpPr>
              <a:spLocks noChangeArrowheads="1"/>
            </p:cNvSpPr>
            <p:nvPr/>
          </p:nvSpPr>
          <p:spPr bwMode="auto">
            <a:xfrm>
              <a:off x="3551238" y="43322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7" name="Oval 27"/>
            <p:cNvSpPr>
              <a:spLocks noChangeArrowheads="1"/>
            </p:cNvSpPr>
            <p:nvPr/>
          </p:nvSpPr>
          <p:spPr bwMode="auto">
            <a:xfrm>
              <a:off x="5854700" y="367982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8" name="Oval 28"/>
            <p:cNvSpPr>
              <a:spLocks noChangeArrowheads="1"/>
            </p:cNvSpPr>
            <p:nvPr/>
          </p:nvSpPr>
          <p:spPr bwMode="auto">
            <a:xfrm>
              <a:off x="6405563" y="3200400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9" name="Oval 29"/>
            <p:cNvSpPr>
              <a:spLocks noChangeArrowheads="1"/>
            </p:cNvSpPr>
            <p:nvPr/>
          </p:nvSpPr>
          <p:spPr bwMode="auto">
            <a:xfrm>
              <a:off x="7010400" y="4292600"/>
              <a:ext cx="90488" cy="746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50" name="Oval 30"/>
            <p:cNvSpPr>
              <a:spLocks noChangeArrowheads="1"/>
            </p:cNvSpPr>
            <p:nvPr/>
          </p:nvSpPr>
          <p:spPr bwMode="auto">
            <a:xfrm>
              <a:off x="7567613" y="3852863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2743200" y="6015038"/>
            <a:ext cx="6934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latin typeface="+mj-lt"/>
                <a:cs typeface="Times New Roman" charset="0"/>
              </a:rPr>
              <a:t>Partially invariant 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to affine intensity change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  <p:sp>
        <p:nvSpPr>
          <p:cNvPr id="150534" name="Rectangle 30"/>
          <p:cNvSpPr>
            <a:spLocks noChangeArrowheads="1"/>
          </p:cNvSpPr>
          <p:nvPr/>
        </p:nvSpPr>
        <p:spPr bwMode="auto">
          <a:xfrm>
            <a:off x="6553201" y="1840468"/>
            <a:ext cx="1241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cs typeface="Times New Roman" charset="0"/>
              </a:rPr>
              <a:t>I </a:t>
            </a:r>
            <a:r>
              <a:rPr lang="en-US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i="1" dirty="0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 charset="0"/>
                <a:sym typeface="Symbol" charset="0"/>
              </a:rPr>
              <a:t>I </a:t>
            </a:r>
            <a:r>
              <a:rPr lang="en-US" i="1" dirty="0">
                <a:latin typeface="Times New Roman" charset="0"/>
                <a:cs typeface="Times New Roman" charset="0"/>
              </a:rPr>
              <a:t>+ b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5257800" y="18288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6" name="Rectangle 14"/>
          <p:cNvSpPr>
            <a:spLocks noChangeArrowheads="1"/>
          </p:cNvSpPr>
          <p:nvPr/>
        </p:nvSpPr>
        <p:spPr bwMode="auto">
          <a:xfrm>
            <a:off x="3886200" y="18288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7" name="AutoShape 15"/>
          <p:cNvSpPr>
            <a:spLocks noChangeArrowheads="1"/>
          </p:cNvSpPr>
          <p:nvPr/>
        </p:nvSpPr>
        <p:spPr bwMode="auto">
          <a:xfrm>
            <a:off x="4572000" y="19050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/>
      <p:bldP spid="150538" grpId="0"/>
      <p:bldP spid="12103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Harris detector invariance properties: 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315200" y="41910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14688" y="3132139"/>
            <a:ext cx="442912" cy="434975"/>
            <a:chOff x="4329" y="1733"/>
            <a:chExt cx="279" cy="274"/>
          </a:xfrm>
        </p:grpSpPr>
        <p:sp>
          <p:nvSpPr>
            <p:cNvPr id="39951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34 h 1264"/>
                <a:gd name="T2" fmla="*/ 2 w 1728"/>
                <a:gd name="T3" fmla="*/ 11 h 1264"/>
                <a:gd name="T4" fmla="*/ 8 w 1728"/>
                <a:gd name="T5" fmla="*/ 2 h 1264"/>
                <a:gd name="T6" fmla="*/ 20 w 1728"/>
                <a:gd name="T7" fmla="*/ 0 h 1264"/>
                <a:gd name="T8" fmla="*/ 33 w 1728"/>
                <a:gd name="T9" fmla="*/ 4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3026228" y="3581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Corner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2743200" y="6100764"/>
            <a:ext cx="6934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Neither invariant nor equivariant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to scaling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00600" y="2209800"/>
            <a:ext cx="5029200" cy="2159000"/>
            <a:chOff x="2064" y="1152"/>
            <a:chExt cx="3168" cy="13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39949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1D7A9-AEA0-4104-99AA-29C227F5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reeform 19"/>
          <p:cNvSpPr>
            <a:spLocks/>
          </p:cNvSpPr>
          <p:nvPr/>
        </p:nvSpPr>
        <p:spPr bwMode="auto">
          <a:xfrm>
            <a:off x="4953000" y="2711450"/>
            <a:ext cx="1981200" cy="20574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2147483647 h 1392"/>
              <a:gd name="T6" fmla="*/ 2147483647 w 1584"/>
              <a:gd name="T7" fmla="*/ 2147483647 h 1392"/>
              <a:gd name="T8" fmla="*/ 2147483647 w 1584"/>
              <a:gd name="T9" fmla="*/ 2147483647 h 1392"/>
              <a:gd name="T10" fmla="*/ 2147483647 w 1584"/>
              <a:gd name="T11" fmla="*/ 2147483647 h 1392"/>
              <a:gd name="T12" fmla="*/ 2147483647 w 1584"/>
              <a:gd name="T13" fmla="*/ 2147483647 h 1392"/>
              <a:gd name="T14" fmla="*/ 2147483647 w 1584"/>
              <a:gd name="T15" fmla="*/ 2147483647 h 1392"/>
              <a:gd name="T16" fmla="*/ 2147483647 w 1584"/>
              <a:gd name="T17" fmla="*/ 2147483647 h 1392"/>
              <a:gd name="T18" fmla="*/ 2147483647 w 1584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1392"/>
              <a:gd name="T32" fmla="*/ 1584 w 1584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1392">
                <a:moveTo>
                  <a:pt x="0" y="1248"/>
                </a:moveTo>
                <a:cubicBezTo>
                  <a:pt x="120" y="1320"/>
                  <a:pt x="240" y="1392"/>
                  <a:pt x="336" y="1344"/>
                </a:cubicBezTo>
                <a:cubicBezTo>
                  <a:pt x="432" y="1296"/>
                  <a:pt x="560" y="1088"/>
                  <a:pt x="576" y="960"/>
                </a:cubicBezTo>
                <a:cubicBezTo>
                  <a:pt x="592" y="832"/>
                  <a:pt x="440" y="672"/>
                  <a:pt x="432" y="576"/>
                </a:cubicBezTo>
                <a:cubicBezTo>
                  <a:pt x="424" y="480"/>
                  <a:pt x="464" y="416"/>
                  <a:pt x="528" y="384"/>
                </a:cubicBezTo>
                <a:cubicBezTo>
                  <a:pt x="592" y="352"/>
                  <a:pt x="728" y="352"/>
                  <a:pt x="816" y="384"/>
                </a:cubicBezTo>
                <a:cubicBezTo>
                  <a:pt x="904" y="416"/>
                  <a:pt x="992" y="584"/>
                  <a:pt x="1056" y="576"/>
                </a:cubicBezTo>
                <a:cubicBezTo>
                  <a:pt x="1120" y="568"/>
                  <a:pt x="1176" y="408"/>
                  <a:pt x="1200" y="336"/>
                </a:cubicBezTo>
                <a:cubicBezTo>
                  <a:pt x="1224" y="264"/>
                  <a:pt x="1136" y="200"/>
                  <a:pt x="1200" y="144"/>
                </a:cubicBezTo>
                <a:cubicBezTo>
                  <a:pt x="1264" y="88"/>
                  <a:pt x="1424" y="44"/>
                  <a:pt x="15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invariant detection</a:t>
            </a: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00664" y="2905125"/>
            <a:ext cx="795337" cy="800100"/>
            <a:chOff x="3548063" y="2524125"/>
            <a:chExt cx="795337" cy="800100"/>
          </a:xfrm>
        </p:grpSpPr>
        <p:sp>
          <p:nvSpPr>
            <p:cNvPr id="57356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5486401" y="3105150"/>
            <a:ext cx="396875" cy="400050"/>
            <a:chOff x="3548063" y="2524125"/>
            <a:chExt cx="795337" cy="800100"/>
          </a:xfrm>
        </p:grpSpPr>
        <p:sp>
          <p:nvSpPr>
            <p:cNvPr id="57354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95801" y="2133601"/>
            <a:ext cx="2386013" cy="2378529"/>
            <a:chOff x="3548063" y="2524125"/>
            <a:chExt cx="795337" cy="792843"/>
          </a:xfrm>
        </p:grpSpPr>
        <p:sp>
          <p:nvSpPr>
            <p:cNvPr id="57352" name="Oval 21"/>
            <p:cNvSpPr>
              <a:spLocks noChangeArrowheads="1"/>
            </p:cNvSpPr>
            <p:nvPr/>
          </p:nvSpPr>
          <p:spPr bwMode="auto">
            <a:xfrm>
              <a:off x="3548063" y="2526393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50292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dirty="0"/>
              <a:t>Suppose you’re looking for corners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Key idea:  find scale that gives local maximum of </a:t>
            </a:r>
            <a:r>
              <a:rPr lang="en-US" i="1" dirty="0"/>
              <a:t>f</a:t>
            </a:r>
          </a:p>
          <a:p>
            <a:pPr lvl="1"/>
            <a:r>
              <a:rPr lang="en-US" dirty="0"/>
              <a:t>in both position and scale</a:t>
            </a:r>
          </a:p>
          <a:p>
            <a:pPr lvl="1"/>
            <a:r>
              <a:rPr lang="en-US" dirty="0"/>
              <a:t>One definition of </a:t>
            </a:r>
            <a:r>
              <a:rPr lang="en-US" i="1" dirty="0"/>
              <a:t>f</a:t>
            </a:r>
            <a:r>
              <a:rPr lang="en-US" dirty="0"/>
              <a:t>: the Harris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2" name="Text Box 11"/>
          <p:cNvSpPr txBox="1">
            <a:spLocks noChangeArrowheads="1"/>
          </p:cNvSpPr>
          <p:nvPr/>
        </p:nvSpPr>
        <p:spPr bwMode="auto">
          <a:xfrm>
            <a:off x="5410200" y="6553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934200" y="1219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Lindeberg et al, 1996</a:t>
            </a: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52578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315200" y="1219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Lindeberg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et al., 1996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429F-2FCD-4D87-A131-E5BB740C53B4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E1CC2-09CA-417A-AF0C-13CE2BE161C6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06C53-F164-4A1F-A1F0-A1B998BFA354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1764C-9DAF-40B7-A1E0-A9B10EFBCF1B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8A4908-DF5B-4A15-A991-10937FCF3705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4E9BC-5201-45F2-83CF-D421308E5802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851AF-327B-4BD8-8468-6F0B00612C80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8FF19-A203-4563-A208-DFAAF258C27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88BCCC-CDA7-49D5-8624-D14138C6BAF1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9C3AB-4C42-4FB0-9901-70C2385AE9A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07AA3-43A4-4869-A289-C7C2B11B44CE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8D368-E674-43F1-8E8C-E43A3C7E165B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6F757C-C736-484E-9DB7-695CAEEC49E8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8644C-9AD3-4B1E-90B0-C5C24C90993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5DF7E4-7406-4F48-9A30-0C322AD2B958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E93DB-1421-4EAD-A12C-EEF4D981F906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computing </a:t>
            </a:r>
            <a:r>
              <a:rPr lang="en-US" i="1" dirty="0"/>
              <a:t>f</a:t>
            </a:r>
            <a:r>
              <a:rPr lang="en-US" dirty="0"/>
              <a:t> for larger and larger windows, we can implement using a fixed window size with a Gaussian pyramid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3528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33528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86742" y="4060372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68142" y="3635828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62256" y="345077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3742" y="335280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0800" y="53340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(sometimes need to create in-between levels, e.g. a ¾-size image)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Feature extraction: Corners and blobs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5" descr="Sunflowers2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1727200"/>
            <a:ext cx="4140200" cy="414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1682750"/>
            <a:ext cx="4092575" cy="418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37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common definition of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Laplacian</a:t>
            </a:r>
            <a:r>
              <a:rPr lang="en-US" i="1" dirty="0"/>
              <a:t> of Gaussian </a:t>
            </a:r>
            <a:r>
              <a:rPr lang="en-US" dirty="0"/>
              <a:t>(</a:t>
            </a:r>
            <a:r>
              <a:rPr lang="en-US" i="1" dirty="0" err="1"/>
              <a:t>LoG</a:t>
            </a:r>
            <a:r>
              <a:rPr lang="en-US" dirty="0"/>
              <a:t>) </a:t>
            </a:r>
            <a:endParaRPr lang="en-US" i="1" dirty="0"/>
          </a:p>
        </p:txBody>
      </p:sp>
      <p:pic>
        <p:nvPicPr>
          <p:cNvPr id="4" name="Picture 5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351" y="2374495"/>
            <a:ext cx="3414098" cy="25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976" y="2752046"/>
            <a:ext cx="1707048" cy="17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286000" y="5105400"/>
          <a:ext cx="2970212" cy="119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8" name="Equation" r:id="rId5" imgW="1104840" imgH="444240" progId="Equation.3">
                  <p:embed/>
                </p:oleObj>
              </mc:Choice>
              <mc:Fallback>
                <p:oleObj name="Equation" r:id="rId5" imgW="11048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2970212" cy="1194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5221070"/>
            <a:ext cx="495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(very similar to a Difference of Gaussians (</a:t>
            </a:r>
            <a:r>
              <a:rPr lang="en-US" dirty="0" err="1"/>
              <a:t>DoG</a:t>
            </a:r>
            <a:r>
              <a:rPr lang="en-US" dirty="0"/>
              <a:t>) – i.e. a Gaussian minus a slightly smaller Gaussian)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Laplacian</a:t>
            </a:r>
            <a:r>
              <a:rPr lang="en-US" dirty="0"/>
              <a:t> of Gaussian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399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“Blob” detector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maxima </a:t>
            </a:r>
            <a:r>
              <a:rPr lang="en-US" i="1" dirty="0"/>
              <a:t>and minima</a:t>
            </a:r>
            <a:r>
              <a:rPr lang="en-US" dirty="0"/>
              <a:t> of </a:t>
            </a:r>
            <a:r>
              <a:rPr lang="en-US" dirty="0" err="1"/>
              <a:t>LoG</a:t>
            </a:r>
            <a:r>
              <a:rPr lang="en-US" dirty="0"/>
              <a:t> operator in space and scale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60764" cy="3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1"/>
            <a:ext cx="3581400" cy="2590940"/>
          </a:xfrm>
          <a:prstGeom prst="rect">
            <a:avLst/>
          </a:prstGeom>
          <a:noFill/>
        </p:spPr>
      </p:pic>
      <p:pic>
        <p:nvPicPr>
          <p:cNvPr id="226307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3581400" cy="2590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47080" y="3333374"/>
            <a:ext cx="748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286" y="340722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033656" y="4909456"/>
            <a:ext cx="522516" cy="17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1" y="520337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1" y="17526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581900" y="20955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8605158" y="2552700"/>
            <a:ext cx="1219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selection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At what scale does the Laplacian achieve a maximum response for a binary circle of radius r?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1981200" y="3505200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8"/>
          <p:cNvSpPr>
            <a:spLocks noChangeArrowheads="1"/>
          </p:cNvSpPr>
          <p:nvPr/>
        </p:nvSpPr>
        <p:spPr bwMode="auto">
          <a:xfrm>
            <a:off x="2514600" y="3962400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3"/>
          <p:cNvSpPr>
            <a:spLocks noChangeShapeType="1"/>
          </p:cNvSpPr>
          <p:nvPr/>
        </p:nvSpPr>
        <p:spPr bwMode="auto">
          <a:xfrm>
            <a:off x="3200400" y="4572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3276600" y="4495800"/>
            <a:ext cx="26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2819401" y="57912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pic>
        <p:nvPicPr>
          <p:cNvPr id="47113" name="Picture 4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352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5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6705601" y="5791200"/>
            <a:ext cx="106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Laplacian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scale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We define the characteristic scale as the scale that produces peak of Laplacian response</a:t>
            </a:r>
          </a:p>
        </p:txBody>
      </p:sp>
      <p:pic>
        <p:nvPicPr>
          <p:cNvPr id="48137" name="Picture 15" descr="scale_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178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Oval 8"/>
          <p:cNvSpPr>
            <a:spLocks noChangeArrowheads="1"/>
          </p:cNvSpPr>
          <p:nvPr/>
        </p:nvSpPr>
        <p:spPr bwMode="auto">
          <a:xfrm>
            <a:off x="4379043" y="3552560"/>
            <a:ext cx="867697" cy="84213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10"/>
          <p:cNvSpPr>
            <a:spLocks noChangeShapeType="1"/>
          </p:cNvSpPr>
          <p:nvPr/>
        </p:nvSpPr>
        <p:spPr bwMode="auto">
          <a:xfrm flipH="1" flipV="1">
            <a:off x="4876800" y="4433888"/>
            <a:ext cx="990600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 flipV="1">
            <a:off x="7924800" y="5334000"/>
            <a:ext cx="7619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5943600" y="5715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characteristic scale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1981200" y="6156326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T. </a:t>
            </a:r>
            <a:r>
              <a:rPr lang="en-US" sz="2000" dirty="0" err="1"/>
              <a:t>Lindeberg</a:t>
            </a:r>
            <a:r>
              <a:rPr lang="en-US" sz="2000" dirty="0"/>
              <a:t> (1998). </a:t>
            </a:r>
            <a:r>
              <a:rPr lang="en-US" sz="2000" dirty="0">
                <a:hlinkClick r:id="rId4" tooltip="http://www.nada.kth.se/cvap/abstracts/cvap198.html"/>
              </a:rPr>
              <a:t>"Feature detection with automatic scale selection."</a:t>
            </a:r>
            <a:r>
              <a:rPr lang="en-US" sz="2000" dirty="0"/>
              <a:t> </a:t>
            </a:r>
            <a:r>
              <a:rPr lang="en-US" sz="2000" i="1" dirty="0"/>
              <a:t>International Journal of Computer Vision</a:t>
            </a:r>
            <a:r>
              <a:rPr lang="en-US" sz="2000" dirty="0"/>
              <a:t> </a:t>
            </a:r>
            <a:r>
              <a:rPr lang="en-US" sz="2000" b="1" dirty="0"/>
              <a:t>30</a:t>
            </a:r>
            <a:r>
              <a:rPr lang="en-US" sz="2000" dirty="0"/>
              <a:t> (2): pp 77--116.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3" grpId="0" animBg="1"/>
      <p:bldP spid="48134" grpId="0" animBg="1"/>
      <p:bldP spid="481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Find local maxima in 3D position-scale space</a:t>
            </a:r>
            <a:endParaRPr lang="de-CH" sz="3600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261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2930525"/>
            <a:ext cx="16811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25" name="Group 6"/>
          <p:cNvGrpSpPr>
            <a:grpSpLocks/>
          </p:cNvGrpSpPr>
          <p:nvPr/>
        </p:nvGrpSpPr>
        <p:grpSpPr bwMode="auto">
          <a:xfrm>
            <a:off x="4008439" y="1163639"/>
            <a:ext cx="3584575" cy="4924425"/>
            <a:chOff x="2211388" y="1700213"/>
            <a:chExt cx="3584575" cy="4924425"/>
          </a:xfrm>
        </p:grpSpPr>
        <p:pic>
          <p:nvPicPr>
            <p:cNvPr id="26113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4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6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7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1138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00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261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endParaRPr lang="en-US" sz="1800" b="1" i="1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2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3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4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5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6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6" name="Group 23"/>
          <p:cNvGrpSpPr>
            <a:grpSpLocks/>
          </p:cNvGrpSpPr>
          <p:nvPr/>
        </p:nvGrpSpPr>
        <p:grpSpPr bwMode="auto">
          <a:xfrm>
            <a:off x="7664451" y="1560514"/>
            <a:ext cx="3013075" cy="2670175"/>
            <a:chOff x="5867400" y="2168526"/>
            <a:chExt cx="3013134" cy="2670173"/>
          </a:xfrm>
        </p:grpSpPr>
        <p:pic>
          <p:nvPicPr>
            <p:cNvPr id="261129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130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7" name="Text Box 26"/>
          <p:cNvSpPr txBox="1">
            <a:spLocks noChangeArrowheads="1"/>
          </p:cNvSpPr>
          <p:nvPr/>
        </p:nvSpPr>
        <p:spPr bwMode="auto">
          <a:xfrm>
            <a:off x="8596314" y="5010151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000000"/>
                </a:solidFill>
                <a:latin typeface="Calibri" charset="0"/>
                <a:sym typeface="Symbol" charset="0"/>
              </a:rPr>
              <a:t></a:t>
            </a:r>
            <a:r>
              <a:rPr lang="en-US" sz="1800" b="1">
                <a:solidFill>
                  <a:srgbClr val="000000"/>
                </a:solidFill>
                <a:latin typeface="Calibri" charset="0"/>
                <a:sym typeface="Symbol" charset="0"/>
              </a:rPr>
              <a:t> L</a:t>
            </a:r>
            <a:r>
              <a:rPr lang="pl-PL" sz="1800" b="1">
                <a:solidFill>
                  <a:srgbClr val="000000"/>
                </a:solidFill>
                <a:latin typeface="Calibri" charset="0"/>
              </a:rPr>
              <a:t>ist of</a:t>
            </a:r>
            <a:r>
              <a:rPr lang="en-US" sz="1800" b="1">
                <a:solidFill>
                  <a:srgbClr val="000000"/>
                </a:solidFill>
                <a:latin typeface="Calibri" charset="0"/>
              </a:rPr>
              <a:t>       </a:t>
            </a:r>
            <a:br>
              <a:rPr lang="en-US" sz="1800" b="1">
                <a:solidFill>
                  <a:srgbClr val="000000"/>
                </a:solidFill>
                <a:latin typeface="Calibri" charset="0"/>
              </a:rPr>
            </a:br>
            <a:r>
              <a:rPr lang="en-US" sz="1800" b="1" i="1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pl-PL" sz="1800" b="1" i="1">
                <a:solidFill>
                  <a:srgbClr val="000000"/>
                </a:solidFill>
                <a:latin typeface="Calibri" charset="0"/>
              </a:rPr>
              <a:t>(x, y, s)</a:t>
            </a:r>
            <a:endParaRPr lang="en-US" sz="1800" b="1" i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61128" name="Picture 27" descr="c-enhedg-lapl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4767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0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227331" name="Picture 3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00226"/>
            <a:ext cx="52006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7C81-F4F0-4C7C-A868-4CCCE22A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70EC-DA82-4AAA-B8AF-53F23E7F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code due tonight at 11:59pm</a:t>
            </a:r>
          </a:p>
          <a:p>
            <a:r>
              <a:rPr lang="en-US" dirty="0"/>
              <a:t>Project 1 artifact due Wednesday, 2/10, at 11:59pm</a:t>
            </a:r>
          </a:p>
          <a:p>
            <a:r>
              <a:rPr lang="en-US" dirty="0"/>
              <a:t>Quiz 1 in class this Wednesday, 2/10 (first 10 minutes of class)</a:t>
            </a:r>
          </a:p>
          <a:p>
            <a:pPr lvl="1"/>
            <a:r>
              <a:rPr lang="en-US" dirty="0"/>
              <a:t>Closed book / closed note</a:t>
            </a:r>
          </a:p>
          <a:p>
            <a:r>
              <a:rPr lang="en-US" dirty="0"/>
              <a:t>Project 2 (Feature Detection &amp; Matching) will be out next week</a:t>
            </a:r>
          </a:p>
          <a:p>
            <a:pPr lvl="1"/>
            <a:r>
              <a:rPr lang="en-US" dirty="0"/>
              <a:t>To be done in groups of 2</a:t>
            </a:r>
          </a:p>
        </p:txBody>
      </p:sp>
    </p:spTree>
    <p:extLst>
      <p:ext uri="{BB962C8B-B14F-4D97-AF65-F5344CB8AC3E}">
        <p14:creationId xmlns:p14="http://schemas.microsoft.com/office/powerpoint/2010/main" val="646358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2227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1771650"/>
            <a:ext cx="51482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11 at 9.3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5990897"/>
          </a:xfrm>
          <a:prstGeom prst="rect">
            <a:avLst/>
          </a:prstGeom>
        </p:spPr>
      </p:pic>
      <p:pic>
        <p:nvPicPr>
          <p:cNvPr id="5" name="Picture 4" descr="Screen Shot 2015-02-11 at 10.59.2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64738"/>
            <a:ext cx="1981200" cy="983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133600"/>
            <a:ext cx="25908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24ED3-A870-47D3-B1DF-E5C6688EBD09}"/>
              </a:ext>
            </a:extLst>
          </p:cNvPr>
          <p:cNvSpPr/>
          <p:nvPr/>
        </p:nvSpPr>
        <p:spPr>
          <a:xfrm>
            <a:off x="6971778" y="5968652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1CC37-26D7-4FDD-A441-B7146C97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822" y="5329301"/>
            <a:ext cx="4572778" cy="959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C9F99C-200B-4ABE-9F7E-DBFCC486361C}"/>
              </a:ext>
            </a:extLst>
          </p:cNvPr>
          <p:cNvSpPr/>
          <p:nvPr/>
        </p:nvSpPr>
        <p:spPr>
          <a:xfrm>
            <a:off x="9296400" y="5630248"/>
            <a:ext cx="1143778" cy="237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53781-7D4A-4DD9-8137-40B588AB9DD9}"/>
              </a:ext>
            </a:extLst>
          </p:cNvPr>
          <p:cNvSpPr/>
          <p:nvPr/>
        </p:nvSpPr>
        <p:spPr>
          <a:xfrm>
            <a:off x="6438900" y="5410200"/>
            <a:ext cx="41529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Note: The </a:t>
            </a:r>
            <a:r>
              <a:rPr lang="en-US" sz="2200" dirty="0" err="1">
                <a:solidFill>
                  <a:schemeClr val="tx1"/>
                </a:solidFill>
              </a:rPr>
              <a:t>LoG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dirty="0" err="1">
                <a:solidFill>
                  <a:schemeClr val="tx1"/>
                </a:solidFill>
              </a:rPr>
              <a:t>DoG</a:t>
            </a:r>
            <a:r>
              <a:rPr lang="en-US" sz="2200" dirty="0">
                <a:solidFill>
                  <a:schemeClr val="tx1"/>
                </a:solidFill>
              </a:rPr>
              <a:t> operators are both rotation equivariant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Scale Invariant Detection</a:t>
            </a:r>
          </a:p>
        </p:txBody>
      </p:sp>
    </p:spTree>
    <p:extLst>
      <p:ext uri="{BB962C8B-B14F-4D97-AF65-F5344CB8AC3E}">
        <p14:creationId xmlns:p14="http://schemas.microsoft.com/office/powerpoint/2010/main" val="2527956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037"/>
            <a:ext cx="5791200" cy="4827585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Detection</a:t>
            </a:r>
            <a:r>
              <a:rPr lang="en-US" sz="28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Matching</a:t>
            </a:r>
            <a:r>
              <a:rPr lang="en-US" sz="28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51944" y="2991459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04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2300" y="3352801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505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52400" y="6532958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Grauman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Harris features (in red)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51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/>
          <a:lstStyle/>
          <a:p>
            <a:r>
              <a:rPr lang="en-US" dirty="0"/>
              <a:t>Invariance and equivariance  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6324600" cy="54102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+mj-lt"/>
              </a:rPr>
              <a:t>We want corner locations to be </a:t>
            </a:r>
            <a:r>
              <a:rPr lang="en-US" sz="2400" i="1" dirty="0">
                <a:latin typeface="+mj-lt"/>
              </a:rPr>
              <a:t>invariant</a:t>
            </a:r>
            <a:r>
              <a:rPr lang="en-US" sz="2400" dirty="0">
                <a:latin typeface="+mj-lt"/>
              </a:rPr>
              <a:t> to photometric transformations and </a:t>
            </a:r>
            <a:r>
              <a:rPr lang="en-US" sz="2400" i="1" dirty="0">
                <a:latin typeface="+mj-lt"/>
              </a:rPr>
              <a:t>equivariant</a:t>
            </a:r>
            <a:r>
              <a:rPr lang="en-US" sz="2400" dirty="0">
                <a:latin typeface="+mj-lt"/>
              </a:rPr>
              <a:t> to geometric transformations</a:t>
            </a:r>
          </a:p>
          <a:p>
            <a:pPr lvl="1"/>
            <a:r>
              <a:rPr lang="en-US" sz="2400" b="1" dirty="0">
                <a:latin typeface="+mj-lt"/>
              </a:rPr>
              <a:t>Invariance:</a:t>
            </a:r>
            <a:r>
              <a:rPr lang="en-US" sz="2400" dirty="0">
                <a:latin typeface="+mj-lt"/>
              </a:rPr>
              <a:t> image is transformed and corner locations do not change</a:t>
            </a:r>
          </a:p>
          <a:p>
            <a:pPr lvl="1"/>
            <a:r>
              <a:rPr lang="en-US" sz="2400" b="1" dirty="0">
                <a:latin typeface="+mj-lt"/>
              </a:rPr>
              <a:t>Equivariance: </a:t>
            </a:r>
            <a:r>
              <a:rPr lang="en-US" sz="2400" dirty="0">
                <a:latin typeface="+mj-lt"/>
              </a:rPr>
              <a:t>if we have two transformed versions of the same image, features should be detected in corresponding locations</a:t>
            </a:r>
          </a:p>
          <a:p>
            <a:pPr lvl="1"/>
            <a:r>
              <a:rPr lang="en-US" sz="2400" dirty="0">
                <a:latin typeface="+mj-lt"/>
              </a:rPr>
              <a:t>(Sometimes “invariant” and “equivariant” are both referred to as “invariant”)</a:t>
            </a:r>
          </a:p>
          <a:p>
            <a:pPr lvl="1"/>
            <a:r>
              <a:rPr lang="en-US" sz="2400" dirty="0">
                <a:latin typeface="+mj-lt"/>
              </a:rPr>
              <a:t>(Sometimes “equivariant” is called “covariant”)</a:t>
            </a:r>
          </a:p>
        </p:txBody>
      </p:sp>
      <p:pic>
        <p:nvPicPr>
          <p:cNvPr id="149508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4648200" cy="300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"/>
            <a:ext cx="10287000" cy="1865315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image translation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2362200" y="4267201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>
                <a:latin typeface="+mj-lt"/>
                <a:cs typeface="Times New Roman" charset="0"/>
              </a:rPr>
              <a:t>  Derivatives and window function are equivariant</a:t>
            </a:r>
            <a:endParaRPr lang="ru-RU" sz="2400" dirty="0">
              <a:latin typeface="+mj-lt"/>
              <a:cs typeface="Times New Roman" charset="0"/>
            </a:endParaRPr>
          </a:p>
        </p:txBody>
      </p:sp>
      <p:sp>
        <p:nvSpPr>
          <p:cNvPr id="151556" name="Rectangle 7"/>
          <p:cNvSpPr>
            <a:spLocks noChangeArrowheads="1"/>
          </p:cNvSpPr>
          <p:nvPr/>
        </p:nvSpPr>
        <p:spPr bwMode="auto">
          <a:xfrm>
            <a:off x="2870200" y="1961357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151557" name="Freeform 8"/>
          <p:cNvSpPr>
            <a:spLocks/>
          </p:cNvSpPr>
          <p:nvPr/>
        </p:nvSpPr>
        <p:spPr bwMode="auto">
          <a:xfrm>
            <a:off x="3178175" y="2345532"/>
            <a:ext cx="788988" cy="723900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51558" name="AutoShape 12"/>
          <p:cNvSpPr>
            <a:spLocks noChangeArrowheads="1"/>
          </p:cNvSpPr>
          <p:nvPr/>
        </p:nvSpPr>
        <p:spPr bwMode="auto">
          <a:xfrm>
            <a:off x="5321300" y="2482057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2743200" y="5638801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Corner location is equivariant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Times New Roman" charset="0"/>
              </a:rPr>
              <a:t>w.r.t.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 translation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6858000" y="1961357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151561" name="Freeform 8"/>
          <p:cNvSpPr>
            <a:spLocks/>
          </p:cNvSpPr>
          <p:nvPr/>
        </p:nvSpPr>
        <p:spPr bwMode="auto">
          <a:xfrm>
            <a:off x="7975600" y="3064671"/>
            <a:ext cx="787400" cy="725487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005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050" y="329904"/>
            <a:ext cx="10274350" cy="1143000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image rotation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2743200" y="4948237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+mj-lt"/>
                <a:cs typeface="Times New Roman" charset="0"/>
              </a:rPr>
              <a:t>Second moment ellipse rotates but its shape (i.e. eigenvalues) remains the same</a:t>
            </a:r>
            <a:endParaRPr lang="ru-RU" sz="2400">
              <a:latin typeface="+mj-lt"/>
              <a:cs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052636"/>
            <a:ext cx="5257800" cy="2438400"/>
            <a:chOff x="1720" y="1344"/>
            <a:chExt cx="2072" cy="950"/>
          </a:xfrm>
        </p:grpSpPr>
        <p:grpSp>
          <p:nvGrpSpPr>
            <p:cNvPr id="152582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52595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6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52583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52593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4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52584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5258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152590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1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2592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5258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152587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88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2589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2743200" y="6015037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Corner location is equivariant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Times New Roman" charset="0"/>
              </a:rPr>
              <a:t>w.r.t.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 image rotation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12969</TotalTime>
  <Words>693</Words>
  <Application>Microsoft Office PowerPoint</Application>
  <PresentationFormat>Widescreen</PresentationFormat>
  <Paragraphs>157</Paragraphs>
  <Slides>33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Myriad Pro</vt:lpstr>
      <vt:lpstr>Symbol</vt:lpstr>
      <vt:lpstr>Times New Roman</vt:lpstr>
      <vt:lpstr>Office Theme</vt:lpstr>
      <vt:lpstr>Equation</vt:lpstr>
      <vt:lpstr>PowerPoint Presentation</vt:lpstr>
      <vt:lpstr>Reading</vt:lpstr>
      <vt:lpstr>Announcements</vt:lpstr>
      <vt:lpstr>Local features: main components</vt:lpstr>
      <vt:lpstr>Harris features (in red)</vt:lpstr>
      <vt:lpstr>Image transformations</vt:lpstr>
      <vt:lpstr>Invariance and equivariance   </vt:lpstr>
      <vt:lpstr>Harris detector invariance properties: image translation</vt:lpstr>
      <vt:lpstr>Harris detector invariance properties: image rotation</vt:lpstr>
      <vt:lpstr>Harris detector invariance properties:  Affine intensity change</vt:lpstr>
      <vt:lpstr>Harris detector invariance properties: scaling</vt:lpstr>
      <vt:lpstr>Scale invariant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Feature extraction: Corners and blobs</vt:lpstr>
      <vt:lpstr>Another common definition of f</vt:lpstr>
      <vt:lpstr>Laplacian of Gaussian</vt:lpstr>
      <vt:lpstr>Scale selection</vt:lpstr>
      <vt:lpstr>Characteristic scale</vt:lpstr>
      <vt:lpstr>Find local maxima in 3D position-scale space</vt:lpstr>
      <vt:lpstr>Scale-space blob detector: Example</vt:lpstr>
      <vt:lpstr>Scale-space blob detector: Example</vt:lpstr>
      <vt:lpstr>Scale-space blob detector: Example</vt:lpstr>
      <vt:lpstr>Scale Invariant Detection</vt:lpstr>
      <vt:lpstr>Questions?</vt:lpstr>
      <vt:lpstr>Feature descriptors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461</cp:revision>
  <dcterms:created xsi:type="dcterms:W3CDTF">2009-08-25T02:47:59Z</dcterms:created>
  <dcterms:modified xsi:type="dcterms:W3CDTF">2020-02-12T16:14:59Z</dcterms:modified>
</cp:coreProperties>
</file>