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5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6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87" r:id="rId2"/>
    <p:sldId id="398" r:id="rId3"/>
    <p:sldId id="346" r:id="rId4"/>
    <p:sldId id="347" r:id="rId5"/>
    <p:sldId id="348" r:id="rId6"/>
    <p:sldId id="391" r:id="rId7"/>
    <p:sldId id="392" r:id="rId8"/>
    <p:sldId id="393" r:id="rId9"/>
    <p:sldId id="352" r:id="rId10"/>
    <p:sldId id="402" r:id="rId11"/>
    <p:sldId id="378" r:id="rId12"/>
    <p:sldId id="376" r:id="rId13"/>
    <p:sldId id="354" r:id="rId14"/>
    <p:sldId id="355" r:id="rId15"/>
    <p:sldId id="356" r:id="rId16"/>
    <p:sldId id="357" r:id="rId17"/>
    <p:sldId id="358" r:id="rId18"/>
    <p:sldId id="397" r:id="rId19"/>
    <p:sldId id="361" r:id="rId20"/>
    <p:sldId id="362" r:id="rId21"/>
    <p:sldId id="377" r:id="rId22"/>
    <p:sldId id="403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94" r:id="rId33"/>
    <p:sldId id="395" r:id="rId34"/>
    <p:sldId id="396" r:id="rId35"/>
    <p:sldId id="400" r:id="rId36"/>
    <p:sldId id="401" r:id="rId37"/>
    <p:sldId id="374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3" autoAdjust="0"/>
    <p:restoredTop sz="94587" autoAdjust="0"/>
  </p:normalViewPr>
  <p:slideViewPr>
    <p:cSldViewPr>
      <p:cViewPr varScale="1">
        <p:scale>
          <a:sx n="63" d="100"/>
          <a:sy n="63" d="100"/>
        </p:scale>
        <p:origin x="584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19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20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DC254-149C-498F-8815-7C1C302AE3D7}" type="slidenum">
              <a:rPr lang="en-US"/>
              <a:pPr/>
              <a:t>25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DD676-CD22-46A5-AB2F-E720FE6E420B}" type="slidenum">
              <a:rPr lang="en-US"/>
              <a:pPr/>
              <a:t>26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9DBDB-E8F5-4B5B-909A-75CD8EEAB6AB}" type="slidenum">
              <a:rPr lang="en-US"/>
              <a:pPr/>
              <a:t>27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6F44F-91D6-46DF-8B0A-4FF0D7EEC38E}" type="slidenum">
              <a:rPr lang="en-US"/>
              <a:pPr/>
              <a:t>29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hyperlink" Target="https://en.wikipedia.org/wiki/Wagon-wheel_effect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6.xml"/><Relationship Id="rId7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image" Target="../media/image36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image" Target="../media/image35.png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26" Type="http://schemas.openxmlformats.org/officeDocument/2006/relationships/tags" Target="../tags/tag57.xml"/><Relationship Id="rId21" Type="http://schemas.openxmlformats.org/officeDocument/2006/relationships/tags" Target="../tags/tag52.xml"/><Relationship Id="rId34" Type="http://schemas.openxmlformats.org/officeDocument/2006/relationships/notesSlide" Target="../notesSlides/notesSlide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tags" Target="../tags/tag56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29" Type="http://schemas.openxmlformats.org/officeDocument/2006/relationships/tags" Target="../tags/tag60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tags" Target="../tags/tag55.xml"/><Relationship Id="rId32" Type="http://schemas.openxmlformats.org/officeDocument/2006/relationships/tags" Target="../tags/tag63.xml"/><Relationship Id="rId37" Type="http://schemas.openxmlformats.org/officeDocument/2006/relationships/image" Target="../media/image35.png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tags" Target="../tags/tag54.xml"/><Relationship Id="rId28" Type="http://schemas.openxmlformats.org/officeDocument/2006/relationships/tags" Target="../tags/tag59.xml"/><Relationship Id="rId36" Type="http://schemas.openxmlformats.org/officeDocument/2006/relationships/image" Target="../media/image36.png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31" Type="http://schemas.openxmlformats.org/officeDocument/2006/relationships/tags" Target="../tags/tag62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tags" Target="../tags/tag53.xml"/><Relationship Id="rId27" Type="http://schemas.openxmlformats.org/officeDocument/2006/relationships/tags" Target="../tags/tag58.xml"/><Relationship Id="rId30" Type="http://schemas.openxmlformats.org/officeDocument/2006/relationships/tags" Target="../tags/tag61.xml"/><Relationship Id="rId35" Type="http://schemas.openxmlformats.org/officeDocument/2006/relationships/image" Target="../media/image34.png"/><Relationship Id="rId8" Type="http://schemas.openxmlformats.org/officeDocument/2006/relationships/tags" Target="../tags/tag39.xml"/><Relationship Id="rId3" Type="http://schemas.openxmlformats.org/officeDocument/2006/relationships/tags" Target="../tags/tag34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notesSlide" Target="../notesSlides/notesSlide5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image" Target="../media/image37.png"/><Relationship Id="rId47" Type="http://schemas.openxmlformats.org/officeDocument/2006/relationships/image" Target="../media/image42.pn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image" Target="../media/image34.png"/><Relationship Id="rId45" Type="http://schemas.openxmlformats.org/officeDocument/2006/relationships/image" Target="../media/image40.pn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image" Target="../media/image39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image" Target="../media/image38.png"/><Relationship Id="rId8" Type="http://schemas.openxmlformats.org/officeDocument/2006/relationships/tags" Target="../tags/tag71.xml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41.png"/><Relationship Id="rId20" Type="http://schemas.openxmlformats.org/officeDocument/2006/relationships/tags" Target="../tags/tag83.xml"/><Relationship Id="rId4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image" Target="../media/image46.png"/><Relationship Id="rId3" Type="http://schemas.openxmlformats.org/officeDocument/2006/relationships/tags" Target="../tags/tag104.xml"/><Relationship Id="rId21" Type="http://schemas.openxmlformats.org/officeDocument/2006/relationships/notesSlide" Target="../notesSlides/notesSlide6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image" Target="../media/image37.png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49.pn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image" Target="../media/image45.png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hyperlink" Target="http://en.wikipedia.org/wiki/Bilinear_interpolation" TargetMode="External"/><Relationship Id="rId28" Type="http://schemas.openxmlformats.org/officeDocument/2006/relationships/image" Target="../media/image48.png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image" Target="../media/image44.png"/><Relationship Id="rId27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image" Target="../media/image5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6.01299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18/10/see-better-and-further-with-super-res.html" TargetMode="Externa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pUNpyF58BY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bach.de/ot/mot-wagonWheel/index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8077200" cy="1066800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Image Resampling &amp; Interpolation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33400" y="-164275"/>
            <a:ext cx="86630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381000" y="1600200"/>
            <a:ext cx="1295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324EAF-63C9-4224-9C2E-F4DB0884DC3B}"/>
              </a:ext>
            </a:extLst>
          </p:cNvPr>
          <p:cNvGrpSpPr/>
          <p:nvPr/>
        </p:nvGrpSpPr>
        <p:grpSpPr>
          <a:xfrm>
            <a:off x="1127125" y="3048000"/>
            <a:ext cx="10013950" cy="2895600"/>
            <a:chOff x="2971800" y="3581400"/>
            <a:chExt cx="6324600" cy="1828800"/>
          </a:xfrm>
        </p:grpSpPr>
        <p:pic>
          <p:nvPicPr>
            <p:cNvPr id="191490" name="Picture 2" descr="http://upload.wikimedia.org/wikipedia/commons/c/cb/Test_n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4114800"/>
              <a:ext cx="1524000" cy="76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1492" name="Picture 4" descr="http://upload.wikimedia.org/wikipedia/commons/f/f5/Test_hq3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3581400"/>
              <a:ext cx="365760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ight Arrow 9"/>
            <p:cNvSpPr/>
            <p:nvPr/>
          </p:nvSpPr>
          <p:spPr>
            <a:xfrm>
              <a:off x="4876800" y="4223658"/>
              <a:ext cx="381000" cy="457200"/>
            </a:xfrm>
            <a:prstGeom prst="rightArrow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574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5878-4396-4BAF-8F67-0D2F0F84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Wagon-wheel effect</a:t>
            </a:r>
          </a:p>
        </p:txBody>
      </p:sp>
      <p:pic>
        <p:nvPicPr>
          <p:cNvPr id="4" name="The_wagon-wheel_effect.ogv.720p.vp9">
            <a:hlinkClick r:id="" action="ppaction://media"/>
            <a:extLst>
              <a:ext uri="{FF2B5EF4-FFF2-40B4-BE49-F238E27FC236}">
                <a16:creationId xmlns:a16="http://schemas.microsoft.com/office/drawing/2014/main" id="{C8C513C1-4A94-4C83-9A82-62F5EF600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3867" y="1600200"/>
            <a:ext cx="7044266" cy="396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348EA-BDB3-41F3-8860-D543D74297AC}"/>
              </a:ext>
            </a:extLst>
          </p:cNvPr>
          <p:cNvSpPr/>
          <p:nvPr/>
        </p:nvSpPr>
        <p:spPr>
          <a:xfrm>
            <a:off x="3124200" y="572127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https://en.wikipedia.org/wiki/Wagon-wheel_effect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9601200" cy="1143000"/>
          </a:xfrm>
        </p:spPr>
        <p:txBody>
          <a:bodyPr/>
          <a:lstStyle/>
          <a:p>
            <a:r>
              <a:rPr lang="en-US" dirty="0" err="1"/>
              <a:t>Nyquist</a:t>
            </a:r>
            <a:r>
              <a:rPr lang="en-US" dirty="0"/>
              <a:t> limit – 2D example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5702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467600" y="2209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Good sampling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467600" y="499745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Bad sampling</a:t>
            </a:r>
          </a:p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 err="1"/>
              <a:t>downsampling</a:t>
            </a:r>
            <a:r>
              <a:rPr lang="en-US" dirty="0"/>
              <a:t> by a factor of two</a:t>
            </a:r>
          </a:p>
          <a:p>
            <a:pPr lvl="1"/>
            <a:r>
              <a:rPr lang="en-US" dirty="0"/>
              <a:t>Original image has frequencies that are too high</a:t>
            </a:r>
          </a:p>
          <a:p>
            <a:endParaRPr lang="en-US" dirty="0"/>
          </a:p>
          <a:p>
            <a:r>
              <a:rPr lang="en-US" dirty="0"/>
              <a:t>How can we fix this?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2617788"/>
            <a:ext cx="7889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6" y="2124076"/>
            <a:ext cx="1565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1430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423069" y="1524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/>
              <a:t>Gaussian pre-filtering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919914" y="42418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8596314" y="36449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429000" y="53340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828800" y="58674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112776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791201" y="5105400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8901114" y="5105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057400" y="51054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1828800" y="58674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11725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Compare with...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2578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84582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544"/>
            <a:ext cx="3788228" cy="1785256"/>
          </a:xfrm>
        </p:spPr>
        <p:txBody>
          <a:bodyPr>
            <a:normAutofit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62966" y="2658878"/>
            <a:ext cx="2656115" cy="145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filter 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310744" y="3799118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898087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77386" y="1200841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upload.wikimedia.org/wikipedia/commons/thumb/4/43/Image_pyramid.svg/512px-Image_pyramid.svg.png">
            <a:extLst>
              <a:ext uri="{FF2B5EF4-FFF2-40B4-BE49-F238E27FC236}">
                <a16:creationId xmlns:a16="http://schemas.microsoft.com/office/drawing/2014/main" id="{A2B044E1-485B-46F2-8470-4C4D3609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8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304800" y="239490"/>
            <a:ext cx="10896600" cy="838200"/>
          </a:xfrm>
        </p:spPr>
        <p:txBody>
          <a:bodyPr>
            <a:normAutofit/>
          </a:bodyPr>
          <a:lstStyle/>
          <a:p>
            <a:r>
              <a:rPr lang="en-US" b="1" dirty="0"/>
              <a:t>Gaussian pyramids </a:t>
            </a:r>
            <a:r>
              <a:rPr lang="en-US" dirty="0"/>
              <a:t>[Burt and Adelson, 1983]</a:t>
            </a:r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124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07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28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A precursor to </a:t>
            </a:r>
            <a:r>
              <a:rPr lang="en-US" i="1" dirty="0"/>
              <a:t>wavelet transform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D7D6-3FBA-4D3D-B019-D2201404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48661-4EA0-4954-AF21-34E9793B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9525000" cy="5105400"/>
          </a:xfrm>
        </p:spPr>
        <p:txBody>
          <a:bodyPr>
            <a:normAutofit/>
          </a:bodyPr>
          <a:lstStyle/>
          <a:p>
            <a:r>
              <a:rPr lang="en-US" dirty="0"/>
              <a:t>Project 1 released, due next Monday, February 10 by 11:59pm</a:t>
            </a:r>
          </a:p>
          <a:p>
            <a:pPr lvl="1"/>
            <a:r>
              <a:rPr lang="en-US" dirty="0"/>
              <a:t>Project to be done solo (teams of one)</a:t>
            </a:r>
          </a:p>
          <a:p>
            <a:r>
              <a:rPr lang="en-US" dirty="0"/>
              <a:t>First in-class quiz next Wednesday, February 12</a:t>
            </a:r>
          </a:p>
        </p:txBody>
      </p:sp>
    </p:spTree>
    <p:extLst>
      <p:ext uri="{BB962C8B-B14F-4D97-AF65-F5344CB8AC3E}">
        <p14:creationId xmlns:p14="http://schemas.microsoft.com/office/powerpoint/2010/main" val="40155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24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1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5246918"/>
            <a:ext cx="11353800" cy="100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4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How much space does a Gaussian pyramid take compared to the original image?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5ED217-5745-4929-8C18-49BF8D6CED9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04800" y="239490"/>
            <a:ext cx="10896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Gaussian pyramids </a:t>
            </a:r>
            <a:r>
              <a:rPr lang="en-US"/>
              <a:t>[Burt and Adelson, 1983]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Gaussian Pyramid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89" y="1516063"/>
            <a:ext cx="64865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71A9-3593-4259-ACA4-6FBDDD94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checkerboard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97248-24AE-4523-8AE5-FB373B53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19200"/>
          </a:xfrm>
        </p:spPr>
        <p:txBody>
          <a:bodyPr/>
          <a:lstStyle/>
          <a:p>
            <a:r>
              <a:rPr lang="en-US" dirty="0"/>
              <a:t>What should happen when you make the checkerboard smaller and smaller?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14CAC-994E-4BB5-B82F-931DE25C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1" y="3255901"/>
            <a:ext cx="2387726" cy="2387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B804FD-3FD7-4D3D-9F40-92157435CFAA}"/>
              </a:ext>
            </a:extLst>
          </p:cNvPr>
          <p:cNvSpPr txBox="1"/>
          <p:nvPr/>
        </p:nvSpPr>
        <p:spPr>
          <a:xfrm>
            <a:off x="2487680" y="5726668"/>
            <a:ext cx="19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Naïve subsampling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F438A3-8A2E-4682-8763-D957B92239DB}"/>
              </a:ext>
            </a:extLst>
          </p:cNvPr>
          <p:cNvGrpSpPr/>
          <p:nvPr/>
        </p:nvGrpSpPr>
        <p:grpSpPr>
          <a:xfrm>
            <a:off x="5486400" y="3255902"/>
            <a:ext cx="2387726" cy="3057689"/>
            <a:chOff x="3733800" y="3032128"/>
            <a:chExt cx="2835272" cy="36308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D8FCC878-624B-40CB-A189-CC2F5D22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032128"/>
              <a:ext cx="2835272" cy="28352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355E15-2FDF-48C9-8D69-37193A6D6C55}"/>
                </a:ext>
              </a:extLst>
            </p:cNvPr>
            <p:cNvSpPr txBox="1"/>
            <p:nvPr/>
          </p:nvSpPr>
          <p:spPr>
            <a:xfrm>
              <a:off x="3999048" y="5895461"/>
              <a:ext cx="2273041" cy="767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Proper prefiltering</a:t>
              </a:r>
            </a:p>
            <a:p>
              <a:pPr algn="ctr"/>
              <a:r>
                <a:rPr lang="en-US" dirty="0"/>
                <a:t>(“antialiasing”)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32135E-629B-4135-954D-D342C7757753}"/>
              </a:ext>
            </a:extLst>
          </p:cNvPr>
          <p:cNvGrpSpPr/>
          <p:nvPr/>
        </p:nvGrpSpPr>
        <p:grpSpPr>
          <a:xfrm>
            <a:off x="7010401" y="3247072"/>
            <a:ext cx="3505201" cy="1477328"/>
            <a:chOff x="5486400" y="3124200"/>
            <a:chExt cx="3505201" cy="14773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C8A781-13B6-4F6C-8F8C-D82E373AE5C9}"/>
                </a:ext>
              </a:extLst>
            </p:cNvPr>
            <p:cNvSpPr txBox="1"/>
            <p:nvPr/>
          </p:nvSpPr>
          <p:spPr>
            <a:xfrm>
              <a:off x="6751093" y="3124200"/>
              <a:ext cx="22405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 turns grey! (Average of black and white squares, because each pixel contains both.)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057F9B-1517-4D80-ABFF-97C2764C36A2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5486400" y="3429000"/>
              <a:ext cx="1264693" cy="4338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8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855029"/>
          </a:xfrm>
        </p:spPr>
        <p:txBody>
          <a:bodyPr/>
          <a:lstStyle/>
          <a:p>
            <a:r>
              <a:rPr lang="en-US" dirty="0"/>
              <a:t>This image is too small for this screen:</a:t>
            </a:r>
          </a:p>
          <a:p>
            <a:r>
              <a:rPr lang="en-US" dirty="0"/>
              <a:t>How can we make it 10 times as big?</a:t>
            </a:r>
          </a:p>
          <a:p>
            <a:r>
              <a:rPr lang="en-US" dirty="0"/>
              <a:t>Simplest approach:</a:t>
            </a:r>
          </a:p>
          <a:p>
            <a:pPr>
              <a:buNone/>
            </a:pPr>
            <a:r>
              <a:rPr lang="en-US" dirty="0"/>
              <a:t>	 repeat each row</a:t>
            </a:r>
          </a:p>
          <a:p>
            <a:pPr>
              <a:buNone/>
            </a:pPr>
            <a:r>
              <a:rPr lang="en-US" dirty="0"/>
              <a:t>	 and column 10 times</a:t>
            </a:r>
          </a:p>
          <a:p>
            <a:r>
              <a:rPr lang="en-US" dirty="0"/>
              <a:t>(“Nearest neighbor</a:t>
            </a:r>
          </a:p>
          <a:p>
            <a:pPr>
              <a:buNone/>
            </a:pPr>
            <a:r>
              <a:rPr lang="en-US" dirty="0"/>
              <a:t>	  interpolation”)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14020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8576" y="2916918"/>
            <a:ext cx="2678906" cy="2678906"/>
          </a:xfrm>
          <a:prstGeom prst="rect">
            <a:avLst/>
          </a:prstGeom>
          <a:noFill/>
        </p:spPr>
      </p:pic>
      <p:pic>
        <p:nvPicPr>
          <p:cNvPr id="214021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3100" y="1768703"/>
            <a:ext cx="267891" cy="26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67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91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2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2074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5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6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7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79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80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81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82" name="Rectangle 1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20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472083" name="Picture 19" descr="Edittex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437846" y="4673596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84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2085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2086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2087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2088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2089" name="Picture 25" descr="txp_fi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543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18614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  <p:sp>
        <p:nvSpPr>
          <p:cNvPr id="28" name="Text Box 3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528050" y="2409581"/>
            <a:ext cx="142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d = 1 in this </a:t>
            </a:r>
          </a:p>
          <a:p>
            <a:r>
              <a:rPr lang="en-US" dirty="0">
                <a:latin typeface="Arial" charset="0"/>
              </a:rPr>
              <a:t>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6096000" y="2673790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1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2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91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6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3098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099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1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3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04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5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8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3109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3110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3111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3112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473113" name="Oval 2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57900" y="26166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4" name="Line 2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4572000" y="2340414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5" name="Line 2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6858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6" name="Line 2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5334000" y="2264214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7" name="Oval 29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295900" y="22165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8" name="Oval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533900" y="22832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9" name="Oval 3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819900" y="24356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3120" name="Picture 32" descr="txp_fi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1" name="Picture 33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543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22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28050" y="2409581"/>
            <a:ext cx="142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d = 1 in this </a:t>
            </a:r>
          </a:p>
          <a:p>
            <a:r>
              <a:rPr lang="en-US" dirty="0">
                <a:latin typeface="Arial" charset="0"/>
              </a:rPr>
              <a:t>example</a:t>
            </a:r>
          </a:p>
        </p:txBody>
      </p:sp>
      <p:sp>
        <p:nvSpPr>
          <p:cNvPr id="35" name="Rectangle 1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220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36" name="Picture 19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437846" y="4673596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18614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41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19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0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1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2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3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5" name="Oval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6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27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8" name="Oval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9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30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4131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4132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4133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4134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4135" name="Picture 23" descr="txp_fi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36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124450" y="3341900"/>
            <a:ext cx="444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474137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52850" y="246106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pic>
        <p:nvPicPr>
          <p:cNvPr id="474138" name="Picture 26" descr="txp_fi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532688" y="3334190"/>
            <a:ext cx="192088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552950" y="2645214"/>
            <a:ext cx="1543050" cy="762000"/>
            <a:chOff x="1908" y="2016"/>
            <a:chExt cx="972" cy="480"/>
          </a:xfrm>
        </p:grpSpPr>
        <p:sp>
          <p:nvSpPr>
            <p:cNvPr id="474145" name="Freeform 33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4146" name="Picture 34" descr="txp_fig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5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4953000" y="2111814"/>
            <a:ext cx="762000" cy="1295400"/>
            <a:chOff x="2160" y="1680"/>
            <a:chExt cx="480" cy="816"/>
          </a:xfrm>
        </p:grpSpPr>
        <p:sp>
          <p:nvSpPr>
            <p:cNvPr id="474148" name="Line 3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2400" y="182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9" name="Line 37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160" y="1680"/>
              <a:ext cx="48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50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376" y="17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6023" name="Freeform 3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4191000" y="2111814"/>
            <a:ext cx="3048000" cy="609600"/>
          </a:xfrm>
          <a:custGeom>
            <a:avLst/>
            <a:gdLst>
              <a:gd name="T0" fmla="*/ 0 w 1920"/>
              <a:gd name="T1" fmla="*/ 384 h 384"/>
              <a:gd name="T2" fmla="*/ 480 w 1920"/>
              <a:gd name="T3" fmla="*/ 0 h 384"/>
              <a:gd name="T4" fmla="*/ 960 w 1920"/>
              <a:gd name="T5" fmla="*/ 240 h 384"/>
              <a:gd name="T6" fmla="*/ 1440 w 1920"/>
              <a:gd name="T7" fmla="*/ 384 h 384"/>
              <a:gd name="T8" fmla="*/ 1920 w 1920"/>
              <a:gd name="T9" fmla="*/ 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384"/>
              <a:gd name="T17" fmla="*/ 1920 w 1920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384">
                <a:moveTo>
                  <a:pt x="0" y="384"/>
                </a:moveTo>
                <a:lnTo>
                  <a:pt x="480" y="0"/>
                </a:lnTo>
                <a:lnTo>
                  <a:pt x="960" y="240"/>
                </a:lnTo>
                <a:lnTo>
                  <a:pt x="1440" y="384"/>
                </a:lnTo>
                <a:lnTo>
                  <a:pt x="192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54" name="Rectangle 42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209800" y="4495800"/>
            <a:ext cx="777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Convert      to a continuous function: </a:t>
            </a:r>
          </a:p>
          <a:p>
            <a:pPr marL="742950" lvl="1" indent="-28575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5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Reconstruct by convolution with a </a:t>
            </a:r>
            <a:r>
              <a:rPr lang="en-US" sz="2000" i="1" dirty="0"/>
              <a:t>reconstruction filter,</a:t>
            </a:r>
            <a:r>
              <a:rPr lang="en-US" sz="2000" dirty="0"/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pic>
        <p:nvPicPr>
          <p:cNvPr id="474155" name="Picture 43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902933" y="4953000"/>
            <a:ext cx="211692" cy="18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56" name="Picture 44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429454" y="5286831"/>
            <a:ext cx="6208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3"/>
          <p:cNvSpPr txBox="1">
            <a:spLocks noChangeArrowheads="1"/>
          </p:cNvSpPr>
          <p:nvPr>
            <p:custDataLst>
              <p:tags r:id="rId28"/>
            </p:custDataLst>
          </p:nvPr>
        </p:nvSpPr>
        <p:spPr>
          <a:xfrm>
            <a:off x="2220686" y="374476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/>
              <a:t>What if we don’t know    ?</a:t>
            </a:r>
          </a:p>
        </p:txBody>
      </p:sp>
      <p:pic>
        <p:nvPicPr>
          <p:cNvPr id="47" name="Picture 4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998029" y="3853619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209800" y="4212171"/>
            <a:ext cx="7772400" cy="762000"/>
            <a:chOff x="432" y="987"/>
            <a:chExt cx="4896" cy="480"/>
          </a:xfrm>
        </p:grpSpPr>
        <p:sp>
          <p:nvSpPr>
            <p:cNvPr id="49" name="Rectangle 3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32" y="987"/>
              <a:ext cx="489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Guess an approximation:</a:t>
              </a:r>
            </a:p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Can be done in a principled way: filtering</a:t>
              </a:r>
            </a:p>
          </p:txBody>
        </p:sp>
        <p:pic>
          <p:nvPicPr>
            <p:cNvPr id="50" name="Picture 31" descr="Edittex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2599" y="1007"/>
              <a:ext cx="10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28050" y="2409581"/>
            <a:ext cx="142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d = 1 in this </a:t>
            </a:r>
          </a:p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865918" y="6061315"/>
            <a:ext cx="1523996" cy="43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18614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36" grpId="0"/>
      <p:bldP spid="4260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62000" y="274638"/>
            <a:ext cx="1066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Image interpolation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1438537"/>
            <a:ext cx="6760027" cy="52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62253" y="1730825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“Ideal</a:t>
            </a:r>
            <a:r>
              <a:rPr lang="en-US"/>
              <a:t>” reconstruction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2253" y="3026232"/>
            <a:ext cx="25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Nearest-neighbor interpolation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2253" y="4550237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62253" y="5943608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98439" y="6564084"/>
            <a:ext cx="147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B. Curless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6756614" y="1796521"/>
            <a:ext cx="2163763" cy="1543050"/>
            <a:chOff x="6433450" y="1994824"/>
            <a:chExt cx="2163763" cy="1543050"/>
          </a:xfrm>
        </p:grpSpPr>
        <p:pic>
          <p:nvPicPr>
            <p:cNvPr id="475152" name="Picture 60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5153" name="Straight Connector 19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4" name="Straight Connector 24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5" name="Straight Connector 26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6" name="Straight Connector 28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475138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Reconstruction filters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2209800" y="1393384"/>
            <a:ext cx="7772400" cy="533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does the 2D version of this hat function look like?</a:t>
            </a:r>
          </a:p>
        </p:txBody>
      </p:sp>
      <p:sp>
        <p:nvSpPr>
          <p:cNvPr id="397349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79291" y="4103932"/>
            <a:ext cx="679465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Often implemented without cross-correlation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E.g., </a:t>
            </a:r>
            <a:r>
              <a:rPr lang="en-US" sz="2000" dirty="0">
                <a:hlinkClick r:id="rId23"/>
              </a:rPr>
              <a:t>http://en.wikipedia.org/wiki/Bilinear_interpolation</a:t>
            </a:r>
            <a:r>
              <a:rPr lang="en-US" sz="2000" dirty="0"/>
              <a:t> </a:t>
            </a: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Better filters give better </a:t>
            </a:r>
            <a:r>
              <a:rPr lang="en-US" sz="2000" dirty="0" err="1"/>
              <a:t>resampled</a:t>
            </a:r>
            <a:r>
              <a:rPr lang="en-US" sz="2000" dirty="0"/>
              <a:t> images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/>
              <a:t>Bicubic</a:t>
            </a:r>
            <a:r>
              <a:rPr lang="en-US" sz="2000" dirty="0"/>
              <a:t> is common choice</a:t>
            </a:r>
          </a:p>
        </p:txBody>
      </p:sp>
      <p:sp>
        <p:nvSpPr>
          <p:cNvPr id="475141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48794" y="4322057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75142" name="Picture 45" descr="s3img25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2415150" y="3537874"/>
            <a:ext cx="146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43" name="Rectangle 4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664013" y="4289006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5144" name="Rectangle 4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48794" y="4322057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5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623231" y="2351725"/>
            <a:ext cx="1543050" cy="762000"/>
            <a:chOff x="1908" y="2016"/>
            <a:chExt cx="972" cy="480"/>
          </a:xfrm>
        </p:grpSpPr>
        <p:sp>
          <p:nvSpPr>
            <p:cNvPr id="475146" name="Freeform 5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5147" name="Picture 5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5148" name="Picture 55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66031" y="2532701"/>
            <a:ext cx="6477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49" name="Picture 5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680632" y="2499363"/>
            <a:ext cx="9683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50" name="Text Box 5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94631" y="3189925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performs </a:t>
            </a:r>
          </a:p>
          <a:p>
            <a:pPr algn="ctr"/>
            <a:r>
              <a:rPr lang="en-US"/>
              <a:t>linear interpolation</a:t>
            </a:r>
          </a:p>
        </p:txBody>
      </p:sp>
      <p:sp>
        <p:nvSpPr>
          <p:cNvPr id="475151" name="Text Box 5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41006" y="3189925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(tent function) performs </a:t>
            </a:r>
          </a:p>
          <a:p>
            <a:pPr algn="ctr"/>
            <a:r>
              <a:rPr lang="en-US" b="1"/>
              <a:t>bilinear interpolation</a:t>
            </a: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599979" y="5245451"/>
            <a:ext cx="1377372" cy="112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203635" y="6312665"/>
            <a:ext cx="208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Cubic reconstruction filter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175654" y="5459951"/>
            <a:ext cx="3305061" cy="5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9" grpId="0" build="p" autoUpdateAnimBg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Image Scaling</a:t>
            </a:r>
          </a:p>
        </p:txBody>
      </p:sp>
      <p:pic>
        <p:nvPicPr>
          <p:cNvPr id="48131" name="Picture 3" descr="van_Gogh_-_Self_Portra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5650" y="-1371600"/>
            <a:ext cx="6280150" cy="82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270126" y="1716089"/>
            <a:ext cx="3341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This image is too big to fit on the screen.  How can we generate a half-sized version?</a:t>
            </a:r>
          </a:p>
          <a:p>
            <a:pPr eaLnBrk="0" hangingPunct="0"/>
            <a:endParaRPr lang="en-US" dirty="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377196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Source: S. </a:t>
            </a:r>
            <a:r>
              <a:rPr lang="en-US" sz="1400" dirty="0">
                <a:solidFill>
                  <a:schemeClr val="bg2"/>
                </a:solidFill>
              </a:rPr>
              <a:t>Seitz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7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1471" y="1812246"/>
            <a:ext cx="267891" cy="267891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3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07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6334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5154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6507" y="1750419"/>
            <a:ext cx="259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snavely\work\teaching\09Fa-CS6610\lectures\lec02\images\bee_per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5721" y="1393146"/>
            <a:ext cx="3941536" cy="3941536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3" name="Picture 3" descr="C:\snavely\work\teaching\09Fa-CS6610\lectures\lec02\images\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4207" y="2612347"/>
            <a:ext cx="2613025" cy="261302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453743" y="3418114"/>
            <a:ext cx="892629" cy="85997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9230" y="1567543"/>
            <a:ext cx="378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used for </a:t>
            </a:r>
            <a:r>
              <a:rPr lang="en-US" sz="2800" i="1" dirty="0" err="1"/>
              <a:t>resampling</a:t>
            </a:r>
            <a:endParaRPr lang="en-US" sz="2800" i="1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772D6B6-A8F9-4AFE-8B09-A8745AEE54B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Raster-to-vector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57CDA-072F-4B98-9883-D30F5ACB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88" y="2438400"/>
            <a:ext cx="9144000" cy="280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9163-DD5A-4960-844B-0C4662A2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88" y="1659664"/>
            <a:ext cx="3086100" cy="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4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Depixelating</a:t>
            </a:r>
            <a:r>
              <a:rPr lang="en-US" dirty="0"/>
              <a:t> Pixel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 descr="http://static02.mediaite.com/geekosystem/uploads/2011/05/depixel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79" y="1905000"/>
            <a:ext cx="52387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1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19200"/>
            <a:ext cx="8229600" cy="4977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6172201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 Grande"/>
              </a:rPr>
              <a:t>From Romano, et al: RAISR: Rapid and Accurate Image Super Resolution, </a:t>
            </a:r>
            <a:r>
              <a:rPr lang="en-US" dirty="0">
                <a:solidFill>
                  <a:srgbClr val="000000"/>
                </a:solidFill>
                <a:latin typeface="Lucida Grande"/>
                <a:hlinkClick r:id="rId3"/>
              </a:rPr>
              <a:t>https://arxiv.org/abs/1606.01299</a:t>
            </a:r>
            <a:endParaRPr lang="en-US" dirty="0">
              <a:solidFill>
                <a:srgbClr val="000000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75759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54EF-3545-46D7-97B2-B892CB35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Super-resolution with multiple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C76B-13AA-45B4-8EF2-A7EDBBFC2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do better </a:t>
            </a:r>
            <a:r>
              <a:rPr lang="en-US" dirty="0" err="1"/>
              <a:t>upsampling</a:t>
            </a:r>
            <a:r>
              <a:rPr lang="en-US" dirty="0"/>
              <a:t> if you have multiple images of the scene taken with small (subpixel) shifts</a:t>
            </a:r>
          </a:p>
          <a:p>
            <a:r>
              <a:rPr lang="en-US" dirty="0"/>
              <a:t>Some cellphone cameras (like the Google Pixel line) capture a </a:t>
            </a:r>
            <a:r>
              <a:rPr lang="en-US" b="1" dirty="0"/>
              <a:t>burst</a:t>
            </a:r>
            <a:r>
              <a:rPr lang="en-US" dirty="0"/>
              <a:t> of photos</a:t>
            </a:r>
          </a:p>
          <a:p>
            <a:r>
              <a:rPr lang="en-US" dirty="0"/>
              <a:t>Can we use that burst for </a:t>
            </a:r>
            <a:r>
              <a:rPr lang="en-US" dirty="0" err="1"/>
              <a:t>upsampling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538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4B4F-0145-4B4E-9FCF-1EC311C9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Pixel 3 Super Res Zoom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4C0AF-BA9A-41C1-85D4-6D16F49D99E6}"/>
              </a:ext>
            </a:extLst>
          </p:cNvPr>
          <p:cNvSpPr/>
          <p:nvPr/>
        </p:nvSpPr>
        <p:spPr>
          <a:xfrm>
            <a:off x="1500116" y="55626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Effect of hand tremor as seen in a cropped burst of photos, after global alignment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2E718-CC3C-4A59-A56B-30B5743BE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752600"/>
            <a:ext cx="4073237" cy="3733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533E42-F9AE-4648-A60D-565CA1CD6687}"/>
              </a:ext>
            </a:extLst>
          </p:cNvPr>
          <p:cNvSpPr/>
          <p:nvPr/>
        </p:nvSpPr>
        <p:spPr>
          <a:xfrm>
            <a:off x="1600200" y="6398696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https://ai.googleblog.com/2018/10/see-better-and-further-with-super-res.html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8FA23-698C-45E5-AB48-EB234ED7568B}"/>
              </a:ext>
            </a:extLst>
          </p:cNvPr>
          <p:cNvGrpSpPr/>
          <p:nvPr/>
        </p:nvGrpSpPr>
        <p:grpSpPr>
          <a:xfrm>
            <a:off x="6019800" y="1376422"/>
            <a:ext cx="4572000" cy="4832508"/>
            <a:chOff x="4495800" y="1376422"/>
            <a:chExt cx="4572000" cy="4832508"/>
          </a:xfrm>
        </p:grpSpPr>
        <p:pic>
          <p:nvPicPr>
            <p:cNvPr id="9" name="Picture 8" descr="A sign on the side of a building&#10;&#10;Description automatically generated">
              <a:extLst>
                <a:ext uri="{FF2B5EF4-FFF2-40B4-BE49-F238E27FC236}">
                  <a16:creationId xmlns:a16="http://schemas.microsoft.com/office/drawing/2014/main" id="{99AB3422-0573-4540-A62D-ADCA2C4F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612" y="1376422"/>
              <a:ext cx="3354140" cy="4191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1A6D74-4C9D-4F1B-929E-563D8E39630A}"/>
                </a:ext>
              </a:extLst>
            </p:cNvPr>
            <p:cNvSpPr/>
            <p:nvPr/>
          </p:nvSpPr>
          <p:spPr>
            <a:xfrm>
              <a:off x="4495800" y="5562599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Example photo with and without super res zoom (smart burst align and merge)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16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pic>
        <p:nvPicPr>
          <p:cNvPr id="49155" name="Picture 3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60727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4950" y="2325926"/>
            <a:ext cx="1587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2808526"/>
            <a:ext cx="800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438400" y="5599352"/>
            <a:ext cx="41465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Throw away every other row and column to create a </a:t>
            </a:r>
            <a:r>
              <a:rPr lang="en-US" dirty="0">
                <a:cs typeface="Arial" charset="0"/>
              </a:rPr>
              <a:t>1/2</a:t>
            </a:r>
            <a:r>
              <a:rPr lang="en-US" sz="2000" dirty="0">
                <a:cs typeface="Arial" charset="0"/>
              </a:rPr>
              <a:t> size image</a:t>
            </a:r>
          </a:p>
          <a:p>
            <a:pPr lvl="1" eaLnBrk="0" hangingPunct="0"/>
            <a:r>
              <a:rPr lang="en-US" sz="2000" dirty="0">
                <a:cs typeface="Arial" charset="0"/>
              </a:rPr>
              <a:t>- called</a:t>
            </a:r>
            <a:r>
              <a:rPr lang="en-US" sz="2000" i="1" dirty="0">
                <a:cs typeface="Arial" charset="0"/>
              </a:rPr>
              <a:t> image sub-sampling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088189" y="445952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8764589" y="386262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15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15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257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84582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1/8  </a:t>
            </a:r>
            <a:r>
              <a:rPr lang="en-US">
                <a:cs typeface="Arial" charset="0"/>
              </a:rPr>
              <a:t>(4x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133600" y="6248414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Why does this look so crufty?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819401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9982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sub-sampling – another example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72" y="1366590"/>
            <a:ext cx="6923314" cy="509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154886" y="6491289"/>
            <a:ext cx="1480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67782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7500" t="7025" r="7187" b="21312"/>
          <a:stretch>
            <a:fillRect/>
          </a:stretch>
        </p:blipFill>
        <p:spPr bwMode="auto">
          <a:xfrm>
            <a:off x="3505200" y="2247235"/>
            <a:ext cx="52006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Even worse for synthetic images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88451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918"/>
            <a:ext cx="10820400" cy="1143000"/>
          </a:xfrm>
        </p:spPr>
        <p:txBody>
          <a:bodyPr/>
          <a:lstStyle/>
          <a:p>
            <a:pPr eaLnBrk="1" hangingPunct="1"/>
            <a:r>
              <a:rPr lang="en-US" dirty="0"/>
              <a:t>Aliasing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77934"/>
            <a:ext cx="10896600" cy="425631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Occurs when your sampling rate is not high enough to capture the amount of detail in your 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give you the wrong signal/image—an </a:t>
            </a:r>
            <a:r>
              <a:rPr lang="en-US" sz="2400" i="1" dirty="0"/>
              <a:t>alias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 do sampling right, need to understand the structure of your signal/image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Enter Monsieur Fourier…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“But what is the Fourier Transform? A visual introduction.” </a:t>
            </a:r>
            <a:r>
              <a:rPr lang="en-US" sz="2000" dirty="0">
                <a:hlinkClick r:id="rId3"/>
              </a:rPr>
              <a:t>https://www.youtube.com/watch?v=spUNpyF58BY</a:t>
            </a:r>
            <a:r>
              <a:rPr lang="en-US" sz="2000" dirty="0"/>
              <a:t> </a:t>
            </a:r>
          </a:p>
          <a:p>
            <a:r>
              <a:rPr lang="en-US" sz="2400" dirty="0"/>
              <a:t>To avoid aliasing:</a:t>
            </a:r>
          </a:p>
          <a:p>
            <a:pPr lvl="1"/>
            <a:r>
              <a:rPr lang="en-US" sz="2000" dirty="0"/>
              <a:t>sampling rate </a:t>
            </a:r>
            <a:r>
              <a:rPr lang="en-US" sz="2000" dirty="0">
                <a:cs typeface="Arial" charset="0"/>
              </a:rPr>
              <a:t>≥</a:t>
            </a:r>
            <a:r>
              <a:rPr lang="en-US" sz="2000" dirty="0"/>
              <a:t> 2 * max frequency in the image</a:t>
            </a:r>
          </a:p>
          <a:p>
            <a:pPr lvl="2"/>
            <a:r>
              <a:rPr lang="en-US" sz="1800" dirty="0"/>
              <a:t>said another way: </a:t>
            </a:r>
            <a:r>
              <a:rPr lang="en-US" sz="1800" dirty="0">
                <a:cs typeface="Arial" charset="0"/>
              </a:rPr>
              <a:t>≥</a:t>
            </a:r>
            <a:r>
              <a:rPr lang="en-US" sz="1800" dirty="0"/>
              <a:t> two samples per cycle</a:t>
            </a:r>
          </a:p>
          <a:p>
            <a:pPr lvl="1"/>
            <a:r>
              <a:rPr lang="en-US" sz="2000" dirty="0"/>
              <a:t>This minimum sampling rate is called the </a:t>
            </a:r>
            <a:r>
              <a:rPr lang="en-US" sz="2000" b="1" dirty="0" err="1"/>
              <a:t>Nyquist</a:t>
            </a:r>
            <a:r>
              <a:rPr lang="en-US" sz="2000" b="1" dirty="0"/>
              <a:t> rate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5" descr="alia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264" y="1088572"/>
            <a:ext cx="54514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363200" y="6493305"/>
            <a:ext cx="19920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30530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Wagon-wheel effect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l="8000" t="18286" r="9714" b="14667"/>
          <a:stretch>
            <a:fillRect/>
          </a:stretch>
        </p:blipFill>
        <p:spPr bwMode="auto">
          <a:xfrm>
            <a:off x="1981200" y="1317176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478755" y="6488668"/>
            <a:ext cx="666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(See </a:t>
            </a:r>
            <a:r>
              <a:rPr lang="en-US" dirty="0">
                <a:hlinkClick r:id="rId3"/>
              </a:rPr>
              <a:t>http://www.michaelbach.de/ot/mot-wagonWheel/index.html</a:t>
            </a:r>
            <a:r>
              <a:rPr lang="en-US" dirty="0"/>
              <a:t>)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210800" y="6491289"/>
            <a:ext cx="2177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8.625"/>
  <p:tag name="PICTUREFILESIZE" val="2718"/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9.375"/>
  <p:tag name="PICTUREFILESIZE" val="758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_F(x) = F(\frac{x}{d})$ when $\frac{x}{d}$ is an integer, $0$ otherwise   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746.875"/>
  <p:tag name="PICTUREFILESIZE" val="24462"/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694"/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f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2.25"/>
  <p:tag name="PICTUREFILESIZE" val="790"/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10448</TotalTime>
  <Words>979</Words>
  <Application>Microsoft Office PowerPoint</Application>
  <PresentationFormat>Widescreen</PresentationFormat>
  <Paragraphs>212</Paragraphs>
  <Slides>37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Lucida Grande</vt:lpstr>
      <vt:lpstr>Myriad Pro</vt:lpstr>
      <vt:lpstr>Times New Roman</vt:lpstr>
      <vt:lpstr>Office Theme</vt:lpstr>
      <vt:lpstr>Photo Editor Photo</vt:lpstr>
      <vt:lpstr>Image Resampling &amp; Interpolation</vt:lpstr>
      <vt:lpstr>Announcements</vt:lpstr>
      <vt:lpstr>Image Scaling</vt:lpstr>
      <vt:lpstr>Image sub-sampling</vt:lpstr>
      <vt:lpstr>Image sub-sampling</vt:lpstr>
      <vt:lpstr>Image sub-sampling – another example</vt:lpstr>
      <vt:lpstr>Even worse for synthetic images</vt:lpstr>
      <vt:lpstr>Aliasing</vt:lpstr>
      <vt:lpstr>Wagon-wheel effect</vt:lpstr>
      <vt:lpstr>Wagon-wheel effect</vt:lpstr>
      <vt:lpstr>Nyquist limit – 2D example</vt:lpstr>
      <vt:lpstr>Aliasing</vt:lpstr>
      <vt:lpstr>Gaussian pre-filtering</vt:lpstr>
      <vt:lpstr>Subsampling with Gaussian pre-filtering</vt:lpstr>
      <vt:lpstr>Compare with...</vt:lpstr>
      <vt:lpstr>Gaussian pre-filtering</vt:lpstr>
      <vt:lpstr>PowerPoint Presentation</vt:lpstr>
      <vt:lpstr>PowerPoint Presentation</vt:lpstr>
      <vt:lpstr>Gaussian pyramids [Burt and Adelson, 1983]</vt:lpstr>
      <vt:lpstr>PowerPoint Presentation</vt:lpstr>
      <vt:lpstr>Gaussian Pyramid</vt:lpstr>
      <vt:lpstr>Back to the checkerboard</vt:lpstr>
      <vt:lpstr>Questions?</vt:lpstr>
      <vt:lpstr>Upsampling</vt:lpstr>
      <vt:lpstr>Image interpolation</vt:lpstr>
      <vt:lpstr>Image interpolation</vt:lpstr>
      <vt:lpstr>Image interpolation</vt:lpstr>
      <vt:lpstr>PowerPoint Presentation</vt:lpstr>
      <vt:lpstr>Reconstruction filters</vt:lpstr>
      <vt:lpstr>PowerPoint Presentation</vt:lpstr>
      <vt:lpstr>PowerPoint Presentation</vt:lpstr>
      <vt:lpstr>Raster-to-vector graphics</vt:lpstr>
      <vt:lpstr>Depixelating Pixel Art</vt:lpstr>
      <vt:lpstr>Modern methods</vt:lpstr>
      <vt:lpstr>Super-resolution with multiple images</vt:lpstr>
      <vt:lpstr>Google Pixel 3 Super Res Zoom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230</cp:revision>
  <dcterms:created xsi:type="dcterms:W3CDTF">2009-08-25T02:47:59Z</dcterms:created>
  <dcterms:modified xsi:type="dcterms:W3CDTF">2020-02-05T03:24:29Z</dcterms:modified>
</cp:coreProperties>
</file>