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332" r:id="rId3"/>
    <p:sldId id="327" r:id="rId4"/>
    <p:sldId id="329" r:id="rId5"/>
    <p:sldId id="328" r:id="rId6"/>
    <p:sldId id="296" r:id="rId7"/>
    <p:sldId id="297" r:id="rId8"/>
    <p:sldId id="321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23" r:id="rId17"/>
    <p:sldId id="305" r:id="rId18"/>
    <p:sldId id="306" r:id="rId19"/>
    <p:sldId id="307" r:id="rId20"/>
    <p:sldId id="308" r:id="rId21"/>
    <p:sldId id="322" r:id="rId22"/>
    <p:sldId id="309" r:id="rId23"/>
    <p:sldId id="310" r:id="rId24"/>
    <p:sldId id="311" r:id="rId25"/>
    <p:sldId id="324" r:id="rId26"/>
    <p:sldId id="312" r:id="rId27"/>
    <p:sldId id="325" r:id="rId28"/>
    <p:sldId id="326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>
      <p:cViewPr>
        <p:scale>
          <a:sx n="63" d="100"/>
          <a:sy n="63" d="100"/>
        </p:scale>
        <p:origin x="58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6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AF4E-50B3-4AEC-A02E-C05AF9D042D7}" type="slidenum">
              <a:rPr lang="en-US"/>
              <a:pPr/>
              <a:t>19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46393" y="8869085"/>
            <a:ext cx="3033580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0" tIns="45939" rIns="91880" bIns="45939" anchor="b"/>
          <a:lstStyle/>
          <a:p>
            <a:pPr algn="r" defTabSz="919645"/>
            <a:fld id="{6566B668-B627-4CC7-846D-72C5D0232D1C}" type="slidenum">
              <a:rPr lang="en-US" sz="1200"/>
              <a:pPr algn="r" defTabSz="919645"/>
              <a:t>19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 Why might these work better?</a:t>
            </a:r>
          </a:p>
          <a:p>
            <a:r>
              <a:rPr lang="en-US"/>
              <a:t>A:  more stable when there is noise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300EC-EC5B-46B8-88DB-97E06B2D2D1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8A6-361E-481F-B292-4B0DFD99E6D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72B6-521F-4D44-91D1-C5931EDFFC7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6B1AF-0CDC-4AFE-91EB-1BA445E390DC}" type="slidenum">
              <a:rPr lang="en-US"/>
              <a:pPr/>
              <a:t>7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17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2</a:t>
            </a:r>
            <a:r>
              <a:rPr lang="en-US" baseline="30000"/>
              <a:t>nd</a:t>
            </a:r>
            <a:r>
              <a:rPr lang="en-US"/>
              <a:t> derivative filters are there?  There are four 2</a:t>
            </a:r>
            <a:r>
              <a:rPr lang="en-US" baseline="30000"/>
              <a:t>nd</a:t>
            </a:r>
            <a:r>
              <a:rPr lang="en-US"/>
              <a:t> partial derivative filters.</a:t>
            </a:r>
          </a:p>
          <a:p>
            <a:r>
              <a:rPr lang="en-US"/>
              <a:t>In practice, it’s handy to define a single 2</a:t>
            </a:r>
            <a:r>
              <a:rPr lang="en-US" baseline="30000"/>
              <a:t>nd</a:t>
            </a:r>
            <a:r>
              <a:rPr lang="en-US"/>
              <a:t> derivative filter—the Laplacian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sandlotscience.com/Contrast/Contrast_frm.htm" TargetMode="Externa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7.png"/><Relationship Id="rId5" Type="http://schemas.openxmlformats.org/officeDocument/2006/relationships/tags" Target="../tags/tag17.xml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0.png"/><Relationship Id="rId5" Type="http://schemas.openxmlformats.org/officeDocument/2006/relationships/tags" Target="../tags/tag23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7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oleObject" Target="../embeddings/oleObject8.bin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2.png"/><Relationship Id="rId2" Type="http://schemas.openxmlformats.org/officeDocument/2006/relationships/tags" Target="../tags/tag28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6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1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51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5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gwww.epfl.ch/demo/ip/demos/edgeDetecto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46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48.xml"/><Relationship Id="rId10" Type="http://schemas.openxmlformats.org/officeDocument/2006/relationships/image" Target="../media/image79.png"/><Relationship Id="rId4" Type="http://schemas.openxmlformats.org/officeDocument/2006/relationships/tags" Target="../tags/tag47.xml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32206"/>
            <a:ext cx="8077200" cy="1087438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Lecture 2: Edge detection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217869"/>
            <a:ext cx="74485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1" y="4953000"/>
            <a:ext cx="284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>
                <a:latin typeface="Arial" charset="0"/>
              </a:rPr>
              <a:t>From </a:t>
            </a:r>
            <a:r>
              <a:rPr lang="en-US" sz="1000" dirty="0">
                <a:latin typeface="Arial" charset="0"/>
                <a:hlinkClick r:id="rId5"/>
              </a:rPr>
              <a:t>Sandlot Science</a:t>
            </a:r>
            <a:endParaRPr lang="en-US" sz="1000" dirty="0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78285802"/>
              </p:ext>
            </p:extLst>
          </p:nvPr>
        </p:nvGraphicFramePr>
        <p:xfrm>
          <a:off x="1943100" y="3492477"/>
          <a:ext cx="8039100" cy="149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8" name="Photo Editor Photo" r:id="rId6" imgW="3123810" imgH="581106" progId="">
                  <p:embed/>
                </p:oleObj>
              </mc:Choice>
              <mc:Fallback>
                <p:oleObj name="Photo Editor Photo" r:id="rId6" imgW="3123810" imgH="58110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492477"/>
                        <a:ext cx="8039100" cy="1493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2000" y="1447800"/>
            <a:ext cx="96012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How can we differentiate a </a:t>
            </a:r>
            <a:r>
              <a:rPr lang="en-US" sz="3200" i="1" dirty="0"/>
              <a:t>digital</a:t>
            </a:r>
            <a:r>
              <a:rPr lang="en-US" sz="3200" dirty="0"/>
              <a:t> image F[</a:t>
            </a:r>
            <a:r>
              <a:rPr lang="en-US" sz="3200" dirty="0" err="1"/>
              <a:t>x,y</a:t>
            </a:r>
            <a:r>
              <a:rPr lang="en-US" sz="3200" dirty="0"/>
              <a:t>]?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1:  reconstruct a continuous image, </a:t>
            </a:r>
            <a:r>
              <a:rPr lang="en-US" sz="2800" i="1" dirty="0"/>
              <a:t>f,</a:t>
            </a:r>
            <a:r>
              <a:rPr lang="en-US" sz="2800" dirty="0"/>
              <a:t> then compute the derivative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6190" y="3581400"/>
            <a:ext cx="4481062" cy="6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3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9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9915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72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5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9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448817" y="6520544"/>
            <a:ext cx="117564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830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714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2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715" y="5943601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2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3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511676" y="6096000"/>
            <a:ext cx="318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8213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2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0058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2057401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2797628" y="6019800"/>
            <a:ext cx="7772400" cy="659750"/>
            <a:chOff x="1273628" y="6019800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1"/>
            <a:ext cx="111252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convolution, and convolution is associative: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25774" y="24384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9510743"/>
                </p:ext>
              </p:extLst>
            </p:nvPr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28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707975"/>
            <a:ext cx="27157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1" y="39624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1054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29200" y="38100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87688" y="4996542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Gaussian and its derivatives</a:t>
            </a:r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0720" r="26894" b="25002"/>
          <a:stretch/>
        </p:blipFill>
        <p:spPr>
          <a:xfrm>
            <a:off x="5791201" y="1524000"/>
            <a:ext cx="4732843" cy="162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40988"/>
            <a:ext cx="5492582" cy="3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590801" y="19812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0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9812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400801" y="2667001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1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667001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1913" y="4506914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46451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4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derivative of Gaussian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4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Sobel operator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4400" y="1371600"/>
            <a:ext cx="10515600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2291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6294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6984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3017839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5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2700" y="3022601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4800600"/>
            <a:ext cx="1036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The standard </a:t>
            </a:r>
            <a:r>
              <a:rPr lang="en-US" sz="2400" dirty="0" err="1"/>
              <a:t>defn</a:t>
            </a:r>
            <a:r>
              <a:rPr lang="en-US" sz="2400" dirty="0"/>
              <a:t>. of the </a:t>
            </a:r>
            <a:r>
              <a:rPr lang="en-US" sz="2400" dirty="0" err="1"/>
              <a:t>Sobel</a:t>
            </a:r>
            <a:r>
              <a:rPr lang="en-US" sz="2400" dirty="0"/>
              <a:t> operator omits the 1/8 term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doesn’t make a difference for edge detection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the 1/8 term </a:t>
            </a:r>
            <a:r>
              <a:rPr lang="en-US" sz="2000" b="1" dirty="0"/>
              <a:t>is</a:t>
            </a:r>
            <a:r>
              <a:rPr lang="en-US" sz="2000" dirty="0"/>
              <a:t> needed to get the right gradient magnitude</a:t>
            </a:r>
          </a:p>
        </p:txBody>
      </p:sp>
      <p:pic>
        <p:nvPicPr>
          <p:cNvPr id="466987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1214" y="3976688"/>
            <a:ext cx="30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9451" y="3956050"/>
            <a:ext cx="284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9194-F692-4294-840B-2A071CDA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BB3F-23EC-4BA3-B0A8-9C8492C1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 available on course webpage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B7C49-B9CA-4284-9D8A-9300A964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562600" cy="44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Sobel</a:t>
            </a:r>
            <a:r>
              <a:rPr lang="en-US" dirty="0"/>
              <a:t> operator: example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9090492" y="6477001"/>
            <a:ext cx="150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54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30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791200"/>
            <a:ext cx="7772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original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9909-37A7-4CF6-BDCA-7CEA59AE6BC5}"/>
              </a:ext>
            </a:extLst>
          </p:cNvPr>
          <p:cNvSpPr/>
          <p:nvPr/>
        </p:nvSpPr>
        <p:spPr>
          <a:xfrm>
            <a:off x="1524000" y="6477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Demo:  </a:t>
            </a:r>
            <a:r>
              <a:rPr lang="en-US" dirty="0">
                <a:hlinkClick r:id="rId3"/>
              </a:rPr>
              <a:t>http://bigwww.epfl.ch/demo/ip/demos/edgeDetector/</a:t>
            </a:r>
            <a:r>
              <a:rPr lang="en-US" dirty="0"/>
              <a:t> </a:t>
            </a:r>
          </a:p>
        </p:txBody>
      </p:sp>
      <p:pic>
        <p:nvPicPr>
          <p:cNvPr id="132098" name="Picture 2" descr="https://lh4.googleusercontent.com/IEXMjimwvH5fpDZjvxpPs1JmygrZtA72aaS37zaL20fAl79bjWuK18Ah0y5nYT0yQScGfoX03AcZPNjrH2Mp27n2N4poSm8Qvfkl8JZuLnlyIPjUBDEzBhXNlBj1oENjF4LA3r-9n0s">
            <a:extLst>
              <a:ext uri="{FF2B5EF4-FFF2-40B4-BE49-F238E27FC236}">
                <a16:creationId xmlns:a16="http://schemas.microsoft.com/office/drawing/2014/main" id="{F4D6576B-4F23-4F70-A2B2-370E6921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37E575-B634-4251-A193-906EF3D17F15}"/>
              </a:ext>
            </a:extLst>
          </p:cNvPr>
          <p:cNvSpPr/>
          <p:nvPr/>
        </p:nvSpPr>
        <p:spPr>
          <a:xfrm>
            <a:off x="8027534" y="6533391"/>
            <a:ext cx="264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credit: Joseph Redmon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A09668E-5695-4C03-9269-5D1D11AA989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  <p:pic>
        <p:nvPicPr>
          <p:cNvPr id="10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3442126-8C31-4D18-8348-6936A1D3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34200" y="211995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154839" y="2346947"/>
            <a:ext cx="1745776" cy="205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942161" y="1207828"/>
            <a:ext cx="1951630" cy="887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595" y="2666988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edge?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C2CD4-F9FD-4BF8-B17A-B278D5AF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84" y="1222718"/>
            <a:ext cx="1338192" cy="1338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Get Orientation at Each Pixel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363200" cy="45259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Get orientation (below, threshold at minimum gradient magnitude)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7315200" y="2057401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theta = atan2(gy, gx)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9A740-B745-4145-858F-CB9F3B9F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8006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C772-EEC3-48A9-97BD-D5F15E64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2749551"/>
            <a:ext cx="310850" cy="383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A72AD-74A8-4F1F-A5F5-AEA784F9A692}"/>
              </a:ext>
            </a:extLst>
          </p:cNvPr>
          <p:cNvSpPr txBox="1"/>
          <p:nvPr/>
        </p:nvSpPr>
        <p:spPr>
          <a:xfrm>
            <a:off x="7588542" y="6432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0C28E-B372-4CF0-8009-326E53752D60}"/>
              </a:ext>
            </a:extLst>
          </p:cNvPr>
          <p:cNvSpPr txBox="1"/>
          <p:nvPr/>
        </p:nvSpPr>
        <p:spPr>
          <a:xfrm>
            <a:off x="7617676" y="2590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3967-4966-42B4-AFBD-591F53BD6E0C}"/>
              </a:ext>
            </a:extLst>
          </p:cNvPr>
          <p:cNvSpPr txBox="1"/>
          <p:nvPr/>
        </p:nvSpPr>
        <p:spPr>
          <a:xfrm>
            <a:off x="7740942" y="4451740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orientation angle</a:t>
            </a:r>
          </a:p>
        </p:txBody>
      </p:sp>
    </p:spTree>
    <p:extLst>
      <p:ext uri="{BB962C8B-B14F-4D97-AF65-F5344CB8AC3E}">
        <p14:creationId xmlns:p14="http://schemas.microsoft.com/office/powerpoint/2010/main" val="385561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057400" y="5916186"/>
            <a:ext cx="8102600" cy="989012"/>
          </a:xfrm>
          <a:noFill/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 dirty="0">
                <a:ea typeface="ＭＳ Ｐゴシック" charset="-128"/>
              </a:rPr>
              <a:t>requires </a:t>
            </a:r>
            <a:r>
              <a:rPr lang="en-US" altLang="ja-JP" sz="1800" i="1" dirty="0">
                <a:ea typeface="ＭＳ Ｐゴシック" charset="-128"/>
              </a:rPr>
              <a:t>interpolating</a:t>
            </a:r>
            <a:r>
              <a:rPr lang="en-US" altLang="ja-JP" sz="1800" dirty="0">
                <a:ea typeface="ＭＳ Ｐゴシック" charset="-128"/>
              </a:rPr>
              <a:t> pixels p and r</a:t>
            </a:r>
          </a:p>
        </p:txBody>
      </p:sp>
      <p:pic>
        <p:nvPicPr>
          <p:cNvPr id="43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</a:t>
            </a:r>
            <a:r>
              <a:rPr lang="en-US" dirty="0" err="1"/>
              <a:t>supression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68487" y="3516087"/>
            <a:ext cx="195943" cy="195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154" y="4897853"/>
            <a:ext cx="4007076" cy="8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Non-max Suppression</a:t>
            </a:r>
          </a:p>
        </p:txBody>
      </p:sp>
      <p:pic>
        <p:nvPicPr>
          <p:cNvPr id="4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7A21366-0AD3-4F57-B80C-649DFF82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2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Non-max Suppression</a:t>
            </a:r>
          </a:p>
        </p:txBody>
      </p:sp>
      <p:pic>
        <p:nvPicPr>
          <p:cNvPr id="4" name="Picture 2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6E25C69F-6363-464D-B8F9-612E3A8C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8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1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Thresholding edges</a:t>
            </a:r>
          </a:p>
        </p:txBody>
      </p:sp>
      <p:pic>
        <p:nvPicPr>
          <p:cNvPr id="5" name="Picture 2" descr="https://lh5.googleusercontent.com/GiW0yLLmlMM733W-0CY2IRMpLgz52RCiPj2prVCS8VQppoSy8Y824CwCqAYjPy3le857nw3-YrGZlVdet7mWQf9erPtBq0TadlsmruLxUnMilSHfpARWZY0uZvdsq5DdA0QOjfWxpp8">
            <a:extLst>
              <a:ext uri="{FF2B5EF4-FFF2-40B4-BE49-F238E27FC236}">
                <a16:creationId xmlns:a16="http://schemas.microsoft.com/office/drawing/2014/main" id="{C8D30686-3DDC-44E5-B207-D1759E02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A8332-C4D3-45B7-BA06-30CCF344E2EF}"/>
              </a:ext>
            </a:extLst>
          </p:cNvPr>
          <p:cNvSpPr txBox="1"/>
          <p:nvPr/>
        </p:nvSpPr>
        <p:spPr>
          <a:xfrm>
            <a:off x="1600200" y="1865055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Still some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want strong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thresholds, 3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&gt; T: strong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 but R &gt; t: weak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t: no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two thresholds?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876800"/>
          </a:xfrm>
        </p:spPr>
        <p:txBody>
          <a:bodyPr>
            <a:normAutofit/>
          </a:bodyPr>
          <a:lstStyle/>
          <a:p>
            <a:r>
              <a:rPr lang="en-US" dirty="0"/>
              <a:t>Project 1 (Hybrid Images) is now on the course webpage (see </a:t>
            </a:r>
            <a:r>
              <a:rPr lang="en-US" i="1" dirty="0"/>
              <a:t>Projects</a:t>
            </a:r>
            <a:r>
              <a:rPr lang="en-US" dirty="0"/>
              <a:t> link)</a:t>
            </a:r>
          </a:p>
          <a:p>
            <a:pPr lvl="1"/>
            <a:r>
              <a:rPr lang="en-US" dirty="0"/>
              <a:t>Due Monday, Feb 10, by 11:59pm on CMS</a:t>
            </a:r>
          </a:p>
          <a:p>
            <a:pPr lvl="1"/>
            <a:r>
              <a:rPr lang="en-US" dirty="0"/>
              <a:t>Artifact due Wednesday, Feb 12, by 11:59pm</a:t>
            </a:r>
          </a:p>
          <a:p>
            <a:pPr lvl="1"/>
            <a:r>
              <a:rPr lang="en-US" dirty="0"/>
              <a:t>Project to be done individually</a:t>
            </a:r>
          </a:p>
          <a:p>
            <a:pPr lvl="1"/>
            <a:r>
              <a:rPr lang="en-US" dirty="0"/>
              <a:t>Voting system for favorite artifacts (with small amount of extra credit)</a:t>
            </a:r>
          </a:p>
          <a:p>
            <a:pPr lvl="1"/>
            <a:r>
              <a:rPr lang="en-US" dirty="0"/>
              <a:t>We provide a Python environment (or course VM) for you to develop &amp; run the assignments</a:t>
            </a:r>
          </a:p>
        </p:txBody>
      </p:sp>
    </p:spTree>
    <p:extLst>
      <p:ext uri="{BB962C8B-B14F-4D97-AF65-F5344CB8AC3E}">
        <p14:creationId xmlns:p14="http://schemas.microsoft.com/office/powerpoint/2010/main" val="310679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Connecting edges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86D57-84E4-425B-872B-854B05452925}"/>
              </a:ext>
            </a:extLst>
          </p:cNvPr>
          <p:cNvSpPr txBox="1"/>
          <p:nvPr/>
        </p:nvSpPr>
        <p:spPr>
          <a:xfrm>
            <a:off x="1219201" y="2286000"/>
            <a:ext cx="500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Strong edges are edges!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Weak edges are edges </a:t>
            </a:r>
            <a:br>
              <a:rPr lang="en-US" sz="2800" dirty="0"/>
            </a:br>
            <a:r>
              <a:rPr lang="en-US" sz="2800" dirty="0" err="1"/>
              <a:t>iff</a:t>
            </a:r>
            <a:r>
              <a:rPr lang="en-US" sz="2800" dirty="0"/>
              <a:t> they connect to strong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Look in some neighborhood</a:t>
            </a:r>
            <a:br>
              <a:rPr lang="en-US" sz="2800" dirty="0"/>
            </a:br>
            <a:r>
              <a:rPr lang="en-US" sz="2800" dirty="0"/>
              <a:t>(usually 8 closest)</a:t>
            </a:r>
          </a:p>
          <a:p>
            <a:endParaRPr lang="en-US" sz="2800" dirty="0"/>
          </a:p>
        </p:txBody>
      </p:sp>
      <p:pic>
        <p:nvPicPr>
          <p:cNvPr id="8" name="Picture 2" descr="https://lh4.googleusercontent.com/VBulbEH6rMveyhbwkYDN88P11eja0yrRe8Ap_si8PKeHC48tKEpe8q5XyGcWRAZv513KsadupRymTexCxml-N1kt-DsXPQsHBlId3xb2GT9Hjim19FmnRQ5mfYFJIDH2MzQbzgmulAM">
            <a:extLst>
              <a:ext uri="{FF2B5EF4-FFF2-40B4-BE49-F238E27FC236}">
                <a16:creationId xmlns:a16="http://schemas.microsoft.com/office/drawing/2014/main" id="{D10741AF-1C43-4E87-9099-C65B549C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8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1600" y="129383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086" y="1905001"/>
            <a:ext cx="7010400" cy="452596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Filter image with derivative of Gaussian 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Non-maximum suppression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Linking and </a:t>
            </a:r>
            <a:r>
              <a:rPr lang="en-US" sz="2800" dirty="0" err="1"/>
              <a:t>thresholding</a:t>
            </a:r>
            <a:r>
              <a:rPr lang="en-US" sz="2800" dirty="0"/>
              <a:t> (hysteresis):</a:t>
            </a:r>
          </a:p>
          <a:p>
            <a:pPr marL="838200" lvl="1" indent="-381000"/>
            <a:r>
              <a:rPr lang="en-US" sz="2400" dirty="0"/>
              <a:t>Define two thresholds: low and high</a:t>
            </a:r>
          </a:p>
          <a:p>
            <a:pPr marL="838200" lvl="1" indent="-381000"/>
            <a:r>
              <a:rPr lang="en-US" sz="2400" dirty="0"/>
              <a:t>Use the high threshold to start edge curves and the low threshold to continue them</a:t>
            </a:r>
            <a:endParaRPr lang="en-US" sz="24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64576" y="6553201"/>
            <a:ext cx="2903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D. Lowe, L. Fei-Fei, J. Redmon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7495" y="1099843"/>
            <a:ext cx="383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/>
              <a:t>MATLAB: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edge(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image,‘canny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</p:txBody>
      </p:sp>
      <p:pic>
        <p:nvPicPr>
          <p:cNvPr id="139266" name="Picture 2" descr="https://lh5.googleusercontent.com/MV7zelDynpOd0Aq3H07KZ6x8jPfK99SHfbe_kTJTioUc8BltEo99YM18dMNJZ--zF9Jhln30xrTJJRQRoA5Cb9xLy2QeRUSB7rlrYzQxYcHXWYNH3v5T7QqC840NVTPzBPMY3a8yfPU">
            <a:extLst>
              <a:ext uri="{FF2B5EF4-FFF2-40B4-BE49-F238E27FC236}">
                <a16:creationId xmlns:a16="http://schemas.microsoft.com/office/drawing/2014/main" id="{228D57AF-2EBF-409F-9603-5F426F83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304800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ttps://lh6.googleusercontent.com/GZaL28u0ZfTIjV_VRjGsbtadZQudQ8QM9I1aRZ-XeFmal3pWDvYrFObM_nGWozXNf2zGtFkGGizPB6J1suleN6kyiJhhsbQnOyRVKtkwFBsYyLjlJQoFStNMZbsgoVPSHvVFctjn3aw">
            <a:extLst>
              <a:ext uri="{FF2B5EF4-FFF2-40B4-BE49-F238E27FC236}">
                <a16:creationId xmlns:a16="http://schemas.microsoft.com/office/drawing/2014/main" id="{F125E5BA-6CC3-45F3-8369-0663920B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5144126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C4D789BA-F8AF-4273-AF88-0E0BE9A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3521034"/>
            <a:ext cx="1439024" cy="1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47E8E70-C06A-470B-AC44-08F637E7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1896128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computer vision pipeline!</a:t>
            </a:r>
          </a:p>
          <a:p>
            <a:r>
              <a:rPr lang="en-US" dirty="0"/>
              <a:t>Still a widely used edge detector in 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Depends on several parameters: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2086" y="3260726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2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855" y="5673198"/>
            <a:ext cx="326574" cy="2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31768" y="561969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width of the Gaussian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728" y="4887687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threshold</a:t>
            </a:r>
          </a:p>
          <a:p>
            <a:r>
              <a:rPr lang="en-US" sz="2000" dirty="0"/>
              <a:t>low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Canny edge detector</a:t>
            </a:r>
          </a:p>
        </p:txBody>
      </p:sp>
      <p:pic>
        <p:nvPicPr>
          <p:cNvPr id="47107" name="Picture 4" descr="cln1ca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5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ln1c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9463" y="1244601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19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864100" y="4157664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Canny with </a:t>
            </a:r>
          </a:p>
        </p:txBody>
      </p:sp>
      <p:pic>
        <p:nvPicPr>
          <p:cNvPr id="47111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1114" y="4222751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835900" y="4146551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Canny with </a:t>
            </a:r>
          </a:p>
        </p:txBody>
      </p:sp>
      <p:pic>
        <p:nvPicPr>
          <p:cNvPr id="4711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4976" y="4206876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2562225" y="4146551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original 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106613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ea typeface="ＭＳ Ｐゴシック" charset="-128"/>
              </a:rPr>
              <a:t>The choice of         depends on desired behavior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large       detects “large-scale” edges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small       detects fine edges</a:t>
            </a:r>
          </a:p>
        </p:txBody>
      </p:sp>
      <p:pic>
        <p:nvPicPr>
          <p:cNvPr id="47116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27718" y="5052333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8518" y="5408839"/>
            <a:ext cx="2682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51465" y="5783037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260"/>
            <a:ext cx="8229600" cy="1143000"/>
          </a:xfrm>
        </p:spPr>
        <p:txBody>
          <a:bodyPr/>
          <a:lstStyle/>
          <a:p>
            <a:r>
              <a:rPr lang="en-US" dirty="0"/>
              <a:t>Scale space </a:t>
            </a:r>
            <a:r>
              <a:rPr lang="en-US" sz="1800" dirty="0"/>
              <a:t>[</a:t>
            </a:r>
            <a:r>
              <a:rPr lang="en-US" sz="1800" dirty="0" err="1"/>
              <a:t>Witkin</a:t>
            </a:r>
            <a:r>
              <a:rPr lang="en-US" sz="1800" dirty="0"/>
              <a:t> 83]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219700"/>
            <a:ext cx="7772400" cy="1409700"/>
          </a:xfrm>
        </p:spPr>
        <p:txBody>
          <a:bodyPr>
            <a:normAutofit fontScale="92500" lnSpcReduction="20000"/>
          </a:bodyPr>
          <a:lstStyle/>
          <a:p>
            <a:r>
              <a:rPr lang="en-US" sz="2000"/>
              <a:t>Properties of scale space (w/ Gaussian smoothing)</a:t>
            </a:r>
          </a:p>
          <a:p>
            <a:pPr lvl="1"/>
            <a:r>
              <a:rPr lang="en-US" sz="1800">
                <a:sym typeface="Symbol" pitchFamily="18" charset="2"/>
              </a:rPr>
              <a:t>edge position may shift with increasing scale ()</a:t>
            </a:r>
          </a:p>
          <a:p>
            <a:pPr lvl="1"/>
            <a:r>
              <a:rPr lang="en-US" sz="1800">
                <a:sym typeface="Symbol" pitchFamily="18" charset="2"/>
              </a:rPr>
              <a:t>two edges may merge with increasing scale </a:t>
            </a:r>
          </a:p>
          <a:p>
            <a:pPr lvl="1"/>
            <a:r>
              <a:rPr lang="en-US" sz="1800">
                <a:sym typeface="Symbol" pitchFamily="18" charset="2"/>
              </a:rPr>
              <a:t>an edge may </a:t>
            </a:r>
            <a:r>
              <a:rPr lang="en-US" sz="1800" b="1" i="1">
                <a:sym typeface="Symbol" pitchFamily="18" charset="2"/>
              </a:rPr>
              <a:t>not</a:t>
            </a:r>
            <a:r>
              <a:rPr lang="en-US" sz="1800">
                <a:sym typeface="Symbol" pitchFamily="18" charset="2"/>
              </a:rPr>
              <a:t> split into two with increasing scale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333500"/>
            <a:ext cx="344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396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4391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4335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4314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4279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4237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4203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4171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4171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4171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4171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4162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4140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3181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3195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3162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3159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144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3144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3130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3148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3390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3362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3373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3387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3373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3373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3376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43250" y="1600200"/>
            <a:ext cx="1257300" cy="2971800"/>
            <a:chOff x="696" y="1248"/>
            <a:chExt cx="792" cy="1872"/>
          </a:xfrm>
        </p:grpSpPr>
        <p:sp>
          <p:nvSpPr>
            <p:cNvPr id="446499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/>
              <a:ahLst/>
              <a:cxnLst>
                <a:cxn ang="0">
                  <a:pos x="24" y="1368"/>
                </a:cxn>
                <a:cxn ang="0">
                  <a:pos x="24" y="168"/>
                </a:cxn>
                <a:cxn ang="0">
                  <a:pos x="168" y="360"/>
                </a:cxn>
                <a:cxn ang="0">
                  <a:pos x="168" y="1320"/>
                </a:cxn>
              </a:cxnLst>
              <a:rect l="0" t="0" r="r" b="b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500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/>
              <a:ahLst/>
              <a:cxnLst>
                <a:cxn ang="0">
                  <a:pos x="24" y="1872"/>
                </a:cxn>
                <a:cxn ang="0">
                  <a:pos x="24" y="1536"/>
                </a:cxn>
                <a:cxn ang="0">
                  <a:pos x="24" y="1200"/>
                </a:cxn>
                <a:cxn ang="0">
                  <a:pos x="168" y="0"/>
                </a:cxn>
              </a:cxnLst>
              <a:rect l="0" t="0" r="r" b="b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6503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726" y="3173414"/>
            <a:ext cx="2190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2743200" y="2843214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1600200" y="3048001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larger </a:t>
            </a:r>
          </a:p>
        </p:txBody>
      </p:sp>
      <p:sp>
        <p:nvSpPr>
          <p:cNvPr id="446506" name="Text Box 42"/>
          <p:cNvSpPr txBox="1">
            <a:spLocks noChangeArrowheads="1"/>
          </p:cNvSpPr>
          <p:nvPr/>
        </p:nvSpPr>
        <p:spPr bwMode="auto">
          <a:xfrm>
            <a:off x="3321050" y="4657726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990600"/>
            <a:ext cx="2266950" cy="566738"/>
            <a:chOff x="1248" y="624"/>
            <a:chExt cx="1428" cy="357"/>
          </a:xfrm>
        </p:grpSpPr>
        <p:sp>
          <p:nvSpPr>
            <p:cNvPr id="446507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first derivative peaks</a:t>
              </a:r>
            </a:p>
          </p:txBody>
        </p:sp>
        <p:sp>
          <p:nvSpPr>
            <p:cNvPr id="446508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55" y="189792"/>
            <a:ext cx="8229600" cy="1143000"/>
          </a:xfrm>
        </p:spPr>
        <p:txBody>
          <a:bodyPr/>
          <a:lstStyle/>
          <a:p>
            <a:r>
              <a:rPr lang="en-US" dirty="0"/>
              <a:t>Project 1: Hybrid Images</a:t>
            </a:r>
          </a:p>
        </p:txBody>
      </p:sp>
      <p:pic>
        <p:nvPicPr>
          <p:cNvPr id="132098" name="Picture 2" descr="dog.jpg (410×3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cs.cornell.edu/courses/cs5670/2017sp/projects/pa1/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43200" y="3608355"/>
            <a:ext cx="6705600" cy="2813305"/>
            <a:chOff x="1219200" y="3608354"/>
            <a:chExt cx="6705600" cy="2813305"/>
          </a:xfrm>
        </p:grpSpPr>
        <p:pic>
          <p:nvPicPr>
            <p:cNvPr id="132104" name="Picture 8" descr="http://www.cs.cornell.edu/courses/cs5670/2017sp/projects/pa1/low_frequenc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73398"/>
              <a:ext cx="2643310" cy="23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 descr="high_frequencies.jpg (410×36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73398"/>
              <a:ext cx="2667000" cy="23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/>
            <p:cNvSpPr/>
            <p:nvPr/>
          </p:nvSpPr>
          <p:spPr>
            <a:xfrm>
              <a:off x="22623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63009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108" name="Picture 12" descr="hybrid_image.jpg (410×3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0" y="2144030"/>
            <a:ext cx="3905250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ybrid_image.jpg (410×36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80759"/>
            <a:ext cx="568648" cy="50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Edge detection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Convert a 2D image into a set of curves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Extracts salient features of the scene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More compact than pixels</a:t>
            </a: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/>
        </p:nvGraphicFramePr>
        <p:xfrm>
          <a:off x="3105150" y="13049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6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3049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Origin of Edges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209800" y="4800600"/>
            <a:ext cx="7772400" cy="1371600"/>
          </a:xfrm>
        </p:spPr>
        <p:txBody>
          <a:bodyPr/>
          <a:lstStyle/>
          <a:p>
            <a:r>
              <a:rPr lang="en-US"/>
              <a:t>Edges are caused by a variety of factors</a:t>
            </a:r>
          </a:p>
        </p:txBody>
      </p:sp>
      <p:sp>
        <p:nvSpPr>
          <p:cNvPr id="46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5588" y="920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387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191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0" name="Photo Editor Photo" r:id="rId12" imgW="2991268" imgH="2857899" progId="">
                  <p:embed/>
                </p:oleObj>
              </mc:Choice>
              <mc:Fallback>
                <p:oleObj name="Photo Editor Photo" r:id="rId12" imgW="2991268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1" y="2330450"/>
            <a:ext cx="186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depth discontinuity</a:t>
            </a:r>
          </a:p>
        </p:txBody>
      </p:sp>
      <p:sp>
        <p:nvSpPr>
          <p:cNvPr id="463879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97180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color discontinuity</a:t>
            </a:r>
          </a:p>
        </p:txBody>
      </p:sp>
      <p:sp>
        <p:nvSpPr>
          <p:cNvPr id="46388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3625850"/>
            <a:ext cx="237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illumination discontinuity</a:t>
            </a:r>
          </a:p>
        </p:txBody>
      </p:sp>
      <p:sp>
        <p:nvSpPr>
          <p:cNvPr id="463881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2801" y="16764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normal discontinuity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/>
              <a:t>Images as functions…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5843588"/>
            <a:ext cx="3962400" cy="1014412"/>
          </a:xfrm>
          <a:ln/>
        </p:spPr>
        <p:txBody>
          <a:bodyPr vert="horz" lIns="91440" tIns="45720" rIns="132080" bIns="45720" rtlCol="0">
            <a:normAutofit lnSpcReduction="10000"/>
          </a:bodyPr>
          <a:lstStyle/>
          <a:p>
            <a:pPr marL="382588"/>
            <a:r>
              <a:rPr lang="en-US"/>
              <a:t>Edges look like steep cliffs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19214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524000" y="6583362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8334</TotalTime>
  <Words>946</Words>
  <Application>Microsoft Office PowerPoint</Application>
  <PresentationFormat>Widescreen</PresentationFormat>
  <Paragraphs>205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CMMI10</vt:lpstr>
      <vt:lpstr>CMR10</vt:lpstr>
      <vt:lpstr>CMR7</vt:lpstr>
      <vt:lpstr>Courier New</vt:lpstr>
      <vt:lpstr>Myriad Pro</vt:lpstr>
      <vt:lpstr>Myriad Roman</vt:lpstr>
      <vt:lpstr>Times New Roman</vt:lpstr>
      <vt:lpstr>Office Theme</vt:lpstr>
      <vt:lpstr>Photo Editor Photo</vt:lpstr>
      <vt:lpstr>Lecture 2: Edge detection</vt:lpstr>
      <vt:lpstr>Announcements</vt:lpstr>
      <vt:lpstr>Announcements</vt:lpstr>
      <vt:lpstr>Project 1: Hybrid Images</vt:lpstr>
      <vt:lpstr>Project 1 Demo</vt:lpstr>
      <vt:lpstr>Edge detection</vt:lpstr>
      <vt:lpstr>Origin of Edges</vt:lpstr>
      <vt:lpstr>Images as functions…</vt:lpstr>
      <vt:lpstr>Characterizing edges</vt:lpstr>
      <vt:lpstr>Image derivatives</vt:lpstr>
      <vt:lpstr>Image gradient</vt:lpstr>
      <vt:lpstr>Image gradient</vt:lpstr>
      <vt:lpstr>Effects of noise</vt:lpstr>
      <vt:lpstr>Solution: smooth first</vt:lpstr>
      <vt:lpstr>Associative property of convolution</vt:lpstr>
      <vt:lpstr>The 1D Gaussian and its derivatives</vt:lpstr>
      <vt:lpstr>2D edge detection filters</vt:lpstr>
      <vt:lpstr>Derivative of Gaussian filter</vt:lpstr>
      <vt:lpstr>The Sobel operator</vt:lpstr>
      <vt:lpstr>Sobel operator: example</vt:lpstr>
      <vt:lpstr>PowerPoint Presentation</vt:lpstr>
      <vt:lpstr>Example</vt:lpstr>
      <vt:lpstr>PowerPoint Presentation</vt:lpstr>
      <vt:lpstr>PowerPoint Presentation</vt:lpstr>
      <vt:lpstr>Get Orientation at Each Pixel</vt:lpstr>
      <vt:lpstr>Non-maximum supression</vt:lpstr>
      <vt:lpstr>Before Non-max Suppression</vt:lpstr>
      <vt:lpstr>After Non-max Suppression</vt:lpstr>
      <vt:lpstr>PowerPoint Presentation</vt:lpstr>
      <vt:lpstr>PowerPoint Presentation</vt:lpstr>
      <vt:lpstr>Canny edge detector</vt:lpstr>
      <vt:lpstr>Canny edge detector</vt:lpstr>
      <vt:lpstr>Canny edge detector</vt:lpstr>
      <vt:lpstr>Scale space [Witkin 83]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207</cp:revision>
  <dcterms:created xsi:type="dcterms:W3CDTF">2009-08-25T02:47:59Z</dcterms:created>
  <dcterms:modified xsi:type="dcterms:W3CDTF">2020-01-31T03:40:52Z</dcterms:modified>
</cp:coreProperties>
</file>