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1582" r:id="rId2"/>
    <p:sldId id="1792" r:id="rId3"/>
    <p:sldId id="1755" r:id="rId4"/>
    <p:sldId id="1586" r:id="rId5"/>
    <p:sldId id="1587" r:id="rId6"/>
    <p:sldId id="1758" r:id="rId7"/>
    <p:sldId id="1764" r:id="rId8"/>
    <p:sldId id="1756" r:id="rId9"/>
    <p:sldId id="1754" r:id="rId10"/>
    <p:sldId id="1765" r:id="rId11"/>
    <p:sldId id="1753" r:id="rId12"/>
    <p:sldId id="1752" r:id="rId13"/>
    <p:sldId id="1760" r:id="rId14"/>
    <p:sldId id="1761" r:id="rId15"/>
    <p:sldId id="1759" r:id="rId16"/>
    <p:sldId id="1766" r:id="rId17"/>
    <p:sldId id="1763" r:id="rId18"/>
    <p:sldId id="605" r:id="rId19"/>
    <p:sldId id="1769" r:id="rId20"/>
    <p:sldId id="1770" r:id="rId21"/>
    <p:sldId id="1771" r:id="rId22"/>
    <p:sldId id="602" r:id="rId23"/>
    <p:sldId id="603" r:id="rId24"/>
    <p:sldId id="1772" r:id="rId25"/>
    <p:sldId id="1621" r:id="rId26"/>
    <p:sldId id="1639" r:id="rId27"/>
    <p:sldId id="615" r:id="rId28"/>
    <p:sldId id="1623" r:id="rId29"/>
    <p:sldId id="618" r:id="rId30"/>
    <p:sldId id="619" r:id="rId31"/>
    <p:sldId id="1618" r:id="rId32"/>
    <p:sldId id="634" r:id="rId33"/>
    <p:sldId id="1773" r:id="rId34"/>
    <p:sldId id="635" r:id="rId35"/>
    <p:sldId id="1640" r:id="rId36"/>
    <p:sldId id="1628" r:id="rId37"/>
    <p:sldId id="1774" r:id="rId38"/>
    <p:sldId id="1625" r:id="rId39"/>
    <p:sldId id="1624" r:id="rId40"/>
    <p:sldId id="1629" r:id="rId41"/>
    <p:sldId id="1630" r:id="rId42"/>
    <p:sldId id="1631" r:id="rId43"/>
    <p:sldId id="1632" r:id="rId44"/>
    <p:sldId id="1633" r:id="rId45"/>
    <p:sldId id="1634" r:id="rId46"/>
    <p:sldId id="1635" r:id="rId47"/>
    <p:sldId id="1636" r:id="rId48"/>
    <p:sldId id="1637" r:id="rId49"/>
    <p:sldId id="1638" r:id="rId50"/>
    <p:sldId id="647" r:id="rId51"/>
    <p:sldId id="1789" r:id="rId52"/>
    <p:sldId id="1791" r:id="rId53"/>
    <p:sldId id="1790" r:id="rId54"/>
    <p:sldId id="1777" r:id="rId55"/>
    <p:sldId id="1779" r:id="rId56"/>
    <p:sldId id="1778" r:id="rId57"/>
    <p:sldId id="1780" r:id="rId58"/>
    <p:sldId id="1781" r:id="rId59"/>
    <p:sldId id="178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/>
    <p:restoredTop sz="78326"/>
  </p:normalViewPr>
  <p:slideViewPr>
    <p:cSldViewPr snapToGrid="0" snapToObjects="1">
      <p:cViewPr varScale="1">
        <p:scale>
          <a:sx n="127" d="100"/>
          <a:sy n="127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7F29-C029-0A49-AEB2-4E163B48338B}" type="datetimeFigureOut">
              <a:rPr lang="en-US" smtClean="0"/>
              <a:t>4/25/20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A6A4-D76F-804D-9E0A-7D6B0F4A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4-03-NN-Manifolds-Topology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4-03-NN-Manifolds-Topology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lassify2d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layer_defs</a:t>
            </a:r>
            <a:r>
              <a:rPr lang="en-US" dirty="0"/>
              <a:t> = [];</a:t>
            </a:r>
          </a:p>
          <a:p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type:'input</a:t>
            </a:r>
            <a:r>
              <a:rPr lang="en-US" dirty="0"/>
              <a:t>', out_sx:1, out_sy:1, out_depth:2});</a:t>
            </a:r>
          </a:p>
          <a:p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type:'fc</a:t>
            </a:r>
            <a:r>
              <a:rPr lang="en-US" dirty="0"/>
              <a:t>', num_neurons:3, activation: 'tanh'});</a:t>
            </a:r>
          </a:p>
          <a:p>
            <a:r>
              <a:rPr lang="en-US" dirty="0" err="1"/>
              <a:t>layer_defs.push</a:t>
            </a:r>
            <a:r>
              <a:rPr lang="en-US" dirty="0"/>
              <a:t>({type:'</a:t>
            </a:r>
            <a:r>
              <a:rPr lang="en-US" dirty="0" err="1"/>
              <a:t>softmax</a:t>
            </a:r>
            <a:r>
              <a:rPr lang="en-US" dirty="0"/>
              <a:t>', num_classes:2});</a:t>
            </a:r>
          </a:p>
          <a:p>
            <a:endParaRPr lang="en-US" dirty="0"/>
          </a:p>
          <a:p>
            <a:r>
              <a:rPr lang="en-US" dirty="0"/>
              <a:t>net = new </a:t>
            </a:r>
            <a:r>
              <a:rPr lang="en-US" dirty="0" err="1"/>
              <a:t>convnetjs.Net</a:t>
            </a:r>
            <a:r>
              <a:rPr lang="en-US" dirty="0"/>
              <a:t>();</a:t>
            </a:r>
          </a:p>
          <a:p>
            <a:r>
              <a:rPr lang="en-US" dirty="0" err="1"/>
              <a:t>net.makeLayers</a:t>
            </a:r>
            <a:r>
              <a:rPr lang="en-US" dirty="0"/>
              <a:t>(</a:t>
            </a:r>
            <a:r>
              <a:rPr lang="en-US" dirty="0" err="1"/>
              <a:t>layer_defs</a:t>
            </a:r>
            <a:r>
              <a:rPr lang="en-US" dirty="0"/>
              <a:t>);</a:t>
            </a:r>
          </a:p>
          <a:p>
            <a:endParaRPr lang="en-US" dirty="0"/>
          </a:p>
          <a:p>
            <a:r>
              <a:rPr lang="en-US" dirty="0"/>
              <a:t>trainer = new </a:t>
            </a:r>
            <a:r>
              <a:rPr lang="en-US" dirty="0" err="1"/>
              <a:t>convnetjs.SGDTrainer</a:t>
            </a:r>
            <a:r>
              <a:rPr lang="en-US" dirty="0"/>
              <a:t>(net, {learning_rate:0.01, momentum:0.1, batch_size:10, l2_decay:0.001});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 size: kernel is discussed in the previous section. The kernel size defines the field of view of the convolution.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Stride: it defines the step size of the kernel when sliding through the image. Stride of 1 means that the kernel slides through the image pixel by pixel. Stride of 2 means that the kernel slides through image by moving 2 pixels per step (i.e., skipping 1 pixel). We can use stride (&gt;= 2)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downsampling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Padding: the padding defines how the border of an image is handled. A padded convolution (‘same’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keep the spatial output dimensions equal to the input image, by padding 0 around the input boundaries if necessary. On the other hand, unpadded convolution (‘valid’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only perform convolution on the pixels of the input image, without adding 0 around the input boundaries. The output size is smaller than the input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6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 size: kernel is discussed in the previous section. The kernel size defines the field of view of the convolution.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Stride: it defines the step size of the kernel when sliding through the image. Stride of 1 means that the kernel slides through the image pixel by pixel. Stride of 2 means that the kernel slides through image by moving 2 pixels per step (i.e., skipping 1 pixel). We can use stride (&gt;= 2)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downsampling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Padding: the padding defines how the border of an image is handled. A padded convolution (‘same’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keep the spatial output dimensions equal to the input image, by padding 0 around the input boundaries if necessary. On the other hand, unpadded convolution (‘valid’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only perform convolution on the pixels of the input image, without adding 0 around the input boundaries. The output size is smaller than the input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</a:t>
            </a:r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</a:t>
            </a:r>
            <a:r>
              <a:rPr lang="en-US" dirty="0"/>
              <a:t> = [];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type:'input</a:t>
            </a:r>
            <a:r>
              <a:rPr lang="en-US" dirty="0"/>
              <a:t>', out_sx:1, out_sy:1, out_depth:2});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type:'fc</a:t>
            </a:r>
            <a:r>
              <a:rPr lang="en-US" dirty="0"/>
              <a:t>', num_neurons:3, activation: 'tanh'});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({type:'</a:t>
            </a:r>
            <a:r>
              <a:rPr lang="en-US" dirty="0" err="1"/>
              <a:t>softmax</a:t>
            </a:r>
            <a:r>
              <a:rPr lang="en-US" dirty="0"/>
              <a:t>', num_classes:2});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net = new </a:t>
            </a:r>
            <a:r>
              <a:rPr lang="en-US" dirty="0" err="1"/>
              <a:t>convnetjs.Net</a:t>
            </a:r>
            <a:r>
              <a:rPr lang="en-US" dirty="0"/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net.makeLayers</a:t>
            </a:r>
            <a:r>
              <a:rPr lang="en-US" dirty="0"/>
              <a:t>(</a:t>
            </a:r>
            <a:r>
              <a:rPr lang="en-US" dirty="0" err="1"/>
              <a:t>layer_defs</a:t>
            </a:r>
            <a:r>
              <a:rPr lang="en-US" dirty="0"/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trainer = new </a:t>
            </a:r>
            <a:r>
              <a:rPr lang="en-US" dirty="0" err="1"/>
              <a:t>convnetjs.SGDTrainer</a:t>
            </a:r>
            <a:r>
              <a:rPr lang="en-US" dirty="0"/>
              <a:t>(net, {learning_rate:0.01, momentum:0.1, batch_size:10, l2_decay:0.001});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9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6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1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https://cs.stanford.edu/people/karpathy/convnetjs/demo/classify2d.html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 size: kernel is discussed in the previous section. The kernel size defines the field of view of the convolution.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Stride: it defines the step size of the kernel when sliding through the image. Stride of 1 means that the kernel slides through the image pixel by pixel. Stride of 2 means that the kernel slides through image by moving 2 pixels per step (i.e., skipping 1 pixel). We can use stride (&gt;= 2)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downsampling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Padding: the padding defines how the border of an image is handled. A padded convolution (‘same’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keep the spatial output dimensions equal to the input image, by padding 0 around the input boundaries if necessary. On the other hand, unpadded convolution (‘valid’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only perform convolution on the pixels of the input image, without adding 0 around the input boundaries. The output size is smaller than the input size.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Animations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7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 size: kernel is discussed in the previous section. The kernel size defines the field of view of the convolution.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Stride: it defines the step size of the kernel when sliding through the image. Stride of 1 means that the kernel slides through the image pixel by pixel. Stride of 2 means that the kernel slides through image by moving 2 pixels per step (i.e., skipping 1 pixel). We can use stride (&gt;= 2)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downsampling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Padding: the padding defines how the border of an image is handled. A padded convolution (‘same’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keep the spatial output dimensions equal to the input image, by padding 0 around the input boundaries if necessary. On the other hand, unpadded convolution (‘valid’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only perform convolution on the pixels of the input image, without adding 0 around the input boundaries. The output size is smaller than the input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Kernel size: kernel is discussed in the previous section. The kernel size defines the field of view of the convolution.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Stride: it defines the step size of the kernel when sliding through the image. Stride of 1 means that the kernel slides through the image pixel by pixel. Stride of 2 means that the kernel slides through image by moving 2 pixels per step (i.e., skipping 1 pixel). We can use stride (&gt;= 2)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downsampling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Padding: the padding defines how the border of an image is handled. A padded convolution (‘same’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keep the spatial output dimensions equal to the input image, by padding 0 around the input boundaries if necessary. On the other hand, unpadded convolution (‘valid’ padding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only perform convolution on the pixels of the input image, without adding 0 around the input boundaries. The output size is smaller than the input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9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4/25/20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4/25/20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4/25/20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lah.github.io/posts/2014-03-NN-Manifolds-Topology/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colah.github.io/posts/2014-03-NN-Manifolds-Topolog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vdumoulin/conv_arithmetic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vdumoulin/conv_arithmetic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vdumoulin/conv_arithmetic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vdumoulin/conv_arithmetic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D0A5-7EB8-0144-B55B-DC76F7B5D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Training, Transfer Learning, &amp; Generative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E167C-36C7-F04A-8805-5A83F367E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1766"/>
            <a:ext cx="9144000" cy="1655762"/>
          </a:xfrm>
        </p:spPr>
        <p:txBody>
          <a:bodyPr/>
          <a:lstStyle/>
          <a:p>
            <a:r>
              <a:rPr lang="en-US" dirty="0"/>
              <a:t>By Abe Davis</a:t>
            </a:r>
          </a:p>
          <a:p>
            <a:r>
              <a:rPr lang="en-US" dirty="0"/>
              <a:t>With some slides from</a:t>
            </a:r>
          </a:p>
          <a:p>
            <a:r>
              <a:rPr lang="en-US" dirty="0" err="1"/>
              <a:t>Jin</a:t>
            </a:r>
            <a:r>
              <a:rPr lang="en-US" dirty="0"/>
              <a:t> Sun, Noah Snavely, Philipp Isola</a:t>
            </a:r>
          </a:p>
        </p:txBody>
      </p:sp>
    </p:spTree>
    <p:extLst>
      <p:ext uri="{BB962C8B-B14F-4D97-AF65-F5344CB8AC3E}">
        <p14:creationId xmlns:p14="http://schemas.microsoft.com/office/powerpoint/2010/main" val="289818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Non-Deep Example: consider the function </a:t>
            </a:r>
          </a:p>
          <a:p>
            <a:r>
              <a:rPr lang="en-US" dirty="0"/>
              <a:t>Let’s take some noisy samples of the function…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C9153-823D-B547-86E1-D1A6533E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72" y="1310427"/>
            <a:ext cx="1257300" cy="4445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DDDB29E-06F7-2D4E-8A83-82D21C712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7" y="2903562"/>
            <a:ext cx="5486400" cy="36576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01403EE-FCEC-994F-921A-5A05C18F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6533" y="290356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Now lets fit a polynomial to our samples of the form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D15918-C391-224A-84EE-B9579EEF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144" y="1167973"/>
            <a:ext cx="2435569" cy="9511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702295-9C71-9C40-B875-F243133A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7689" y="2318873"/>
            <a:ext cx="3336793" cy="22245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3C5496-C9CF-F842-9E19-16654711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506" y="2318873"/>
            <a:ext cx="3336793" cy="2224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6502C49-0157-2148-B0DD-E2E35F332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2700" y="2318873"/>
            <a:ext cx="3336793" cy="22245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003EBB-5DDD-CF41-B520-3D9A437F7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2896" y="2318873"/>
            <a:ext cx="3336793" cy="22245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40E8575-360A-1D41-8B9D-732FFA524A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47689" y="4492561"/>
            <a:ext cx="3336793" cy="222452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9B17648-DCD8-D245-B5AB-C11F6BBE3C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2700" y="4492561"/>
            <a:ext cx="3336793" cy="222452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4EE3E50-2E96-3749-9CE7-37AB82F8C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02896" y="4492561"/>
            <a:ext cx="3336793" cy="22245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6D6D9C0-463E-1843-823A-EAFBC218B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02506" y="4492561"/>
            <a:ext cx="3336793" cy="22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D0310C5-14BE-6944-A6AD-33A0D4D8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518"/>
          <a:stretch/>
        </p:blipFill>
        <p:spPr>
          <a:xfrm>
            <a:off x="7843852" y="1077687"/>
            <a:ext cx="4596011" cy="274173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E30B7F4-812A-AA43-8A9A-04634BE5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67756"/>
            <a:ext cx="6937959" cy="49033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Model with more parameters can represent more functions</a:t>
            </a:r>
          </a:p>
          <a:p>
            <a:endParaRPr lang="en-US" dirty="0"/>
          </a:p>
          <a:p>
            <a:r>
              <a:rPr lang="en-US" dirty="0"/>
              <a:t>E.g.,: if                                  then</a:t>
            </a:r>
          </a:p>
          <a:p>
            <a:endParaRPr lang="en-US" dirty="0"/>
          </a:p>
          <a:p>
            <a:r>
              <a:rPr lang="en-US" dirty="0"/>
              <a:t>More parameters will often </a:t>
            </a:r>
            <a:r>
              <a:rPr lang="en-US" b="1" dirty="0"/>
              <a:t>reduce training error</a:t>
            </a:r>
            <a:r>
              <a:rPr lang="en-US" dirty="0"/>
              <a:t> but </a:t>
            </a:r>
            <a:r>
              <a:rPr lang="en-US" b="1" dirty="0"/>
              <a:t>increase testing error</a:t>
            </a:r>
            <a:r>
              <a:rPr lang="en-US" dirty="0"/>
              <a:t>. This is </a:t>
            </a:r>
            <a:r>
              <a:rPr lang="en-US" i="1" dirty="0"/>
              <a:t>overfitting</a:t>
            </a:r>
            <a:r>
              <a:rPr lang="en-US" dirty="0"/>
              <a:t>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When overfitting happens, models do not generalize well.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Overfitting: More Parameters, More Problems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D842864-39BB-4D4B-A476-17E4025C2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153"/>
          <a:stretch/>
        </p:blipFill>
        <p:spPr>
          <a:xfrm>
            <a:off x="7843852" y="4087906"/>
            <a:ext cx="4596011" cy="2722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B8DE6-A56B-4C44-8971-E38F9E8E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587" y="2375218"/>
            <a:ext cx="2435569" cy="9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31860-869A-0C4B-8B77-AA8EE5D36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721" y="2699201"/>
            <a:ext cx="1290828" cy="3031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353432-BAC0-5D43-866F-E45F550F519C}"/>
              </a:ext>
            </a:extLst>
          </p:cNvPr>
          <p:cNvSpPr txBox="1"/>
          <p:nvPr/>
        </p:nvSpPr>
        <p:spPr>
          <a:xfrm>
            <a:off x="9173669" y="136775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Degree 2 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CC5A-43FE-6A41-8BDB-944719C3A557}"/>
              </a:ext>
            </a:extLst>
          </p:cNvPr>
          <p:cNvSpPr txBox="1"/>
          <p:nvPr/>
        </p:nvSpPr>
        <p:spPr>
          <a:xfrm>
            <a:off x="9173669" y="445617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Degree 15 Fit</a:t>
            </a:r>
          </a:p>
        </p:txBody>
      </p:sp>
    </p:spTree>
    <p:extLst>
      <p:ext uri="{BB962C8B-B14F-4D97-AF65-F5344CB8AC3E}">
        <p14:creationId xmlns:p14="http://schemas.microsoft.com/office/powerpoint/2010/main" val="344162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6165990" cy="4903335"/>
          </a:xfrm>
        </p:spPr>
        <p:txBody>
          <a:bodyPr>
            <a:normAutofit/>
          </a:bodyPr>
          <a:lstStyle/>
          <a:p>
            <a:r>
              <a:rPr lang="en-US" dirty="0"/>
              <a:t>More parameters let us represent a larger space of functions</a:t>
            </a:r>
          </a:p>
          <a:p>
            <a:endParaRPr lang="en-US" dirty="0"/>
          </a:p>
          <a:p>
            <a:r>
              <a:rPr lang="en-US" dirty="0"/>
              <a:t>The larger that space is, the harder our optimization becomes</a:t>
            </a:r>
          </a:p>
          <a:p>
            <a:endParaRPr lang="en-US" dirty="0"/>
          </a:p>
          <a:p>
            <a:r>
              <a:rPr lang="en-US" dirty="0"/>
              <a:t>This means we need:</a:t>
            </a:r>
          </a:p>
          <a:p>
            <a:pPr lvl="1"/>
            <a:r>
              <a:rPr lang="en-US" dirty="0"/>
              <a:t>More data</a:t>
            </a:r>
          </a:p>
          <a:p>
            <a:pPr lvl="1"/>
            <a:r>
              <a:rPr lang="en-US" dirty="0"/>
              <a:t>More compute resources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922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609718-F0E1-7A4F-B09E-DA3F48D44E0B}"/>
              </a:ext>
            </a:extLst>
          </p:cNvPr>
          <p:cNvSpPr txBox="1"/>
          <p:nvPr/>
        </p:nvSpPr>
        <p:spPr>
          <a:xfrm>
            <a:off x="463510" y="4142147"/>
            <a:ext cx="4249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convolutional layer looks for components of a function that are spatially-invariant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1CEB27-3563-4644-BE49-B7D0081AECF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712781" y="5173199"/>
            <a:ext cx="1513207" cy="6617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5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C3EBF-67E7-614A-A529-FC56ED99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0723575" cy="49033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general:</a:t>
            </a:r>
          </a:p>
          <a:p>
            <a:pPr lvl="1"/>
            <a:r>
              <a:rPr lang="en-US" dirty="0"/>
              <a:t>More parameters means higher risk of overfitting</a:t>
            </a:r>
          </a:p>
          <a:p>
            <a:pPr lvl="1"/>
            <a:r>
              <a:rPr lang="en-US" dirty="0"/>
              <a:t>More constraints/conditions on parameters can help</a:t>
            </a:r>
          </a:p>
          <a:p>
            <a:pPr lvl="1"/>
            <a:endParaRPr lang="en-US" dirty="0"/>
          </a:p>
          <a:p>
            <a:r>
              <a:rPr lang="en-US" dirty="0"/>
              <a:t>If a model is overfitting, we can</a:t>
            </a:r>
          </a:p>
          <a:p>
            <a:pPr lvl="1"/>
            <a:r>
              <a:rPr lang="en-US" dirty="0"/>
              <a:t>Collect more data to train on</a:t>
            </a:r>
          </a:p>
          <a:p>
            <a:pPr lvl="1"/>
            <a:r>
              <a:rPr lang="en-US" i="1" dirty="0"/>
              <a:t>Regularize</a:t>
            </a:r>
            <a:r>
              <a:rPr lang="en-US" dirty="0"/>
              <a:t>: add some additional information or assumptions to better constrain learning</a:t>
            </a:r>
          </a:p>
          <a:p>
            <a:pPr lvl="1"/>
            <a:endParaRPr lang="en-US" dirty="0"/>
          </a:p>
          <a:p>
            <a:r>
              <a:rPr lang="en-US" dirty="0"/>
              <a:t>Regularization can be done through:</a:t>
            </a:r>
          </a:p>
          <a:p>
            <a:pPr lvl="1"/>
            <a:r>
              <a:rPr lang="en-US" dirty="0"/>
              <a:t>the design of architecture</a:t>
            </a:r>
          </a:p>
          <a:p>
            <a:pPr lvl="1"/>
            <a:r>
              <a:rPr lang="en-US" dirty="0"/>
              <a:t>the choice of loss function</a:t>
            </a:r>
          </a:p>
          <a:p>
            <a:pPr lvl="1"/>
            <a:r>
              <a:rPr lang="en-US" dirty="0"/>
              <a:t>the preparation of data</a:t>
            </a:r>
          </a:p>
          <a:p>
            <a:pPr lvl="1"/>
            <a:r>
              <a:rPr lang="en-US" dirty="0"/>
              <a:t>…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DF192-0281-B046-B81C-41074697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Overfitting: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281398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BA57D9-8832-1A4D-AF3A-7E9243C8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902535" cy="4903335"/>
          </a:xfrm>
        </p:spPr>
        <p:txBody>
          <a:bodyPr/>
          <a:lstStyle/>
          <a:p>
            <a:r>
              <a:rPr lang="en-US" dirty="0"/>
              <a:t>“Bigger” architectures (typically, those with more parameters) tend to be more at risk of overfitting.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Regularization: Architecture Choice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881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D8ACF-ECC8-E943-8DC7-49478688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206" y="1605536"/>
            <a:ext cx="5912680" cy="315856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539A6-6FED-DC47-8D21-C26B3C6C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6050453" cy="4903335"/>
          </a:xfrm>
        </p:spPr>
        <p:txBody>
          <a:bodyPr/>
          <a:lstStyle/>
          <a:p>
            <a:r>
              <a:rPr lang="en-US" dirty="0"/>
              <a:t>At training time, randomly “drop” (zero out) some fraction of the connections in your network</a:t>
            </a:r>
          </a:p>
          <a:p>
            <a:endParaRPr lang="en-US" dirty="0"/>
          </a:p>
          <a:p>
            <a:r>
              <a:rPr lang="en-US" dirty="0"/>
              <a:t>This will prevent your network from relying too heavily on any specific connections</a:t>
            </a:r>
          </a:p>
          <a:p>
            <a:endParaRPr lang="en-US" dirty="0"/>
          </a:p>
          <a:p>
            <a:r>
              <a:rPr lang="en-US" dirty="0"/>
              <a:t>Encourages redundancy/consensus across various paths through the network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8281D-A245-6C4C-98FB-69C4662E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Dropout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87A77-81BC-CC40-9C90-C1D19666DE63}"/>
              </a:ext>
            </a:extLst>
          </p:cNvPr>
          <p:cNvSpPr/>
          <p:nvPr/>
        </p:nvSpPr>
        <p:spPr>
          <a:xfrm>
            <a:off x="4285128" y="6508871"/>
            <a:ext cx="7906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medium-content-sans-serif-font"/>
              </a:rPr>
              <a:t>Srivastava, Nitish, et al. ”Dropout: a simple way to prevent neural networks from overfitting”, JMLR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111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In the Loss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517"/>
          <a:stretch/>
        </p:blipFill>
        <p:spPr>
          <a:xfrm>
            <a:off x="920643" y="1077687"/>
            <a:ext cx="10350714" cy="57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16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450AD3-CD82-5A47-B5C3-C6B473AB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In Data Preparation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C46BF-2D9F-8340-B59D-D509E123B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6"/>
          <a:stretch/>
        </p:blipFill>
        <p:spPr>
          <a:xfrm>
            <a:off x="1524000" y="1317811"/>
            <a:ext cx="9144000" cy="55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4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387F2-A1CA-DA47-8CB9-605AFB081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5 (Convolutional Neural Networks) released today </a:t>
            </a:r>
          </a:p>
          <a:p>
            <a:pPr lvl="1"/>
            <a:r>
              <a:rPr lang="en-US" dirty="0"/>
              <a:t>Due Wednesday, April 29</a:t>
            </a:r>
          </a:p>
          <a:p>
            <a:r>
              <a:rPr lang="en-US" dirty="0"/>
              <a:t>Take-home final exam planned May 11-14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A5DB79-B3E4-7148-93E2-F41176CCD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49997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450AD3-CD82-5A47-B5C3-C6B473AB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In Data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590F5-0201-7641-87A0-E6D2B9AE2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2"/>
          <a:stretch/>
        </p:blipFill>
        <p:spPr>
          <a:xfrm>
            <a:off x="1524000" y="1264023"/>
            <a:ext cx="9144000" cy="55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5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450AD3-CD82-5A47-B5C3-C6B473AB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In Data Preparation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72C83-A0A9-BC45-B8AD-B39D24975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02"/>
          <a:stretch/>
        </p:blipFill>
        <p:spPr>
          <a:xfrm>
            <a:off x="1524000" y="1331259"/>
            <a:ext cx="9144000" cy="55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9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Putting It All Together: How To Train Deep Nets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490"/>
          <a:stretch/>
        </p:blipFill>
        <p:spPr>
          <a:xfrm>
            <a:off x="966486" y="1088018"/>
            <a:ext cx="10259028" cy="5654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30F8D-62BF-A84D-9439-8A7C29A4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429000"/>
            <a:ext cx="3700183" cy="24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0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Convolutional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242" y="1367757"/>
            <a:ext cx="10676582" cy="4903335"/>
          </a:xfrm>
        </p:spPr>
        <p:txBody>
          <a:bodyPr/>
          <a:lstStyle/>
          <a:p>
            <a:r>
              <a:rPr lang="en-US" dirty="0"/>
              <a:t>Split and preprocess your data</a:t>
            </a:r>
          </a:p>
          <a:p>
            <a:r>
              <a:rPr lang="en-US" dirty="0"/>
              <a:t>Choose your network architecture</a:t>
            </a:r>
          </a:p>
          <a:p>
            <a:r>
              <a:rPr lang="en-US" dirty="0"/>
              <a:t>Initialize the weights</a:t>
            </a:r>
          </a:p>
          <a:p>
            <a:r>
              <a:rPr lang="en-US" dirty="0"/>
              <a:t>Find a learning rate and regularization strength/strategy</a:t>
            </a:r>
          </a:p>
          <a:p>
            <a:r>
              <a:rPr lang="en-US" dirty="0"/>
              <a:t>Minimize the loss and monitor the progress</a:t>
            </a:r>
          </a:p>
          <a:p>
            <a:r>
              <a:rPr lang="en-US" dirty="0"/>
              <a:t>Fiddle with things until they work</a:t>
            </a:r>
          </a:p>
        </p:txBody>
      </p:sp>
    </p:spTree>
    <p:extLst>
      <p:ext uri="{BB962C8B-B14F-4D97-AF65-F5344CB8AC3E}">
        <p14:creationId xmlns:p14="http://schemas.microsoft.com/office/powerpoint/2010/main" val="2981932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5F5E34-A522-1D43-BDC4-D9884450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566359" cy="49033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Normalizing and centering Data</a:t>
            </a:r>
          </a:p>
          <a:p>
            <a:r>
              <a:rPr lang="en-US" dirty="0"/>
              <a:t>Data Augmentation</a:t>
            </a:r>
          </a:p>
          <a:p>
            <a:pPr lvl="1"/>
            <a:r>
              <a:rPr lang="en-US" dirty="0"/>
              <a:t>Random Cropping</a:t>
            </a:r>
          </a:p>
          <a:p>
            <a:pPr lvl="1"/>
            <a:r>
              <a:rPr lang="en-US" dirty="0"/>
              <a:t>Mirror Flips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0D8FB4-034A-514E-863B-57222FC7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(1) Data Pre-Processing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4AB21-321B-114C-804D-4260EDF3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27" t="28480" b="22932"/>
          <a:stretch/>
        </p:blipFill>
        <p:spPr>
          <a:xfrm>
            <a:off x="6773375" y="1077687"/>
            <a:ext cx="4297966" cy="235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2A124-E62F-9C4F-B05F-CB25B1A64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0" t="42867" r="57696" b="6457"/>
          <a:stretch/>
        </p:blipFill>
        <p:spPr>
          <a:xfrm>
            <a:off x="6373905" y="3897938"/>
            <a:ext cx="2447365" cy="2460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BE8F8-6A55-4D4E-8C1F-16FC12006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0" t="42867" r="57696" b="6457"/>
          <a:stretch/>
        </p:blipFill>
        <p:spPr>
          <a:xfrm flipH="1">
            <a:off x="9251575" y="3897938"/>
            <a:ext cx="2447365" cy="24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17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03F0-60E0-D54C-B080-F007AA1D9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3756257" y="602201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2"/>
              </a:rPr>
              <a:t>https://playground.tensorflow.org/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(we will come back to this later)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94312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1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58525"/>
            <a:ext cx="9753600" cy="49165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B32F00-8B49-664A-ACF0-E9FA1A76F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1126CA-0991-47CF-9084-322EC1B6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4AC3C1-2725-4C0A-B03F-FD6475DAB3EC}"/>
              </a:ext>
            </a:extLst>
          </p:cNvPr>
          <p:cNvSpPr/>
          <p:nvPr/>
        </p:nvSpPr>
        <p:spPr>
          <a:xfrm>
            <a:off x="8763000" y="1219200"/>
            <a:ext cx="2131796" cy="563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3F935-98CF-4786-A7D7-F2CC3C9709B3}"/>
              </a:ext>
            </a:extLst>
          </p:cNvPr>
          <p:cNvGrpSpPr/>
          <p:nvPr/>
        </p:nvGrpSpPr>
        <p:grpSpPr>
          <a:xfrm>
            <a:off x="9448800" y="152400"/>
            <a:ext cx="2514600" cy="1406125"/>
            <a:chOff x="9448800" y="152400"/>
            <a:chExt cx="2514600" cy="14061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9A396-4B77-45DA-B382-F3C9B16E01FB}"/>
                </a:ext>
              </a:extLst>
            </p:cNvPr>
            <p:cNvSpPr txBox="1"/>
            <p:nvPr/>
          </p:nvSpPr>
          <p:spPr>
            <a:xfrm>
              <a:off x="9448800" y="152400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Very common modern choice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4D88E5-B360-4A96-BB3B-5EDC2C933D1D}"/>
                </a:ext>
              </a:extLst>
            </p:cNvPr>
            <p:cNvCxnSpPr/>
            <p:nvPr/>
          </p:nvCxnSpPr>
          <p:spPr>
            <a:xfrm flipH="1">
              <a:off x="10591800" y="1066800"/>
              <a:ext cx="381000" cy="4917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16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Initialize Your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874"/>
          <a:stretch/>
        </p:blipFill>
        <p:spPr>
          <a:xfrm>
            <a:off x="1524000" y="1775011"/>
            <a:ext cx="9144000" cy="50819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8143C-13D8-4D54-A9F9-8D36F28E84AC}"/>
              </a:ext>
            </a:extLst>
          </p:cNvPr>
          <p:cNvSpPr/>
          <p:nvPr/>
        </p:nvSpPr>
        <p:spPr>
          <a:xfrm>
            <a:off x="1676400" y="3733800"/>
            <a:ext cx="868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FAEA-6868-4A03-B42E-70AB695F0072}"/>
              </a:ext>
            </a:extLst>
          </p:cNvPr>
          <p:cNvSpPr txBox="1"/>
          <p:nvPr/>
        </p:nvSpPr>
        <p:spPr>
          <a:xfrm>
            <a:off x="1685844" y="5955268"/>
            <a:ext cx="8710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(if you use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activations, folks tend to initialize bias to small positive number)</a:t>
            </a:r>
          </a:p>
        </p:txBody>
      </p:sp>
    </p:spTree>
    <p:extLst>
      <p:ext uri="{BB962C8B-B14F-4D97-AF65-F5344CB8AC3E}">
        <p14:creationId xmlns:p14="http://schemas.microsoft.com/office/powerpoint/2010/main" val="785119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Start with a Small Portion of the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016" b="45554"/>
          <a:stretch/>
        </p:blipFill>
        <p:spPr>
          <a:xfrm>
            <a:off x="1524000" y="1420652"/>
            <a:ext cx="9144000" cy="2291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2CB8-3D28-4712-A92B-AD5FD4DC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971508"/>
            <a:ext cx="5114121" cy="2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Start with a Small Portion of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756"/>
          <a:stretch/>
        </p:blipFill>
        <p:spPr>
          <a:xfrm>
            <a:off x="1524000" y="1492623"/>
            <a:ext cx="9144000" cy="53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5E70-F897-3D42-8910-8F5D14B5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Visualizing Deep Classification</a:t>
            </a:r>
          </a:p>
          <a:p>
            <a:r>
              <a:rPr lang="en-US" dirty="0"/>
              <a:t>A Review of Overfitting</a:t>
            </a:r>
          </a:p>
          <a:p>
            <a:r>
              <a:rPr lang="en-US" dirty="0"/>
              <a:t>Regularization in Deep Learning</a:t>
            </a:r>
          </a:p>
          <a:p>
            <a:r>
              <a:rPr lang="en-US" dirty="0"/>
              <a:t>How to Train Deep Nets</a:t>
            </a:r>
          </a:p>
          <a:p>
            <a:r>
              <a:rPr lang="en-US" dirty="0"/>
              <a:t>Transfer Learning</a:t>
            </a:r>
          </a:p>
          <a:p>
            <a:r>
              <a:rPr lang="en-US" dirty="0"/>
              <a:t>Generative Models</a:t>
            </a:r>
          </a:p>
          <a:p>
            <a:r>
              <a:rPr lang="en-US" dirty="0"/>
              <a:t>Transpose Convolution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4A66C-C988-2646-A6CD-F6FD0962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 (and maybe part of the next one)</a:t>
            </a:r>
          </a:p>
        </p:txBody>
      </p:sp>
    </p:spTree>
    <p:extLst>
      <p:ext uri="{BB962C8B-B14F-4D97-AF65-F5344CB8AC3E}">
        <p14:creationId xmlns:p14="http://schemas.microsoft.com/office/powerpoint/2010/main" val="1129327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Start with a Small Portion of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704"/>
          <a:stretch/>
        </p:blipFill>
        <p:spPr>
          <a:xfrm>
            <a:off x="1524000" y="1077687"/>
            <a:ext cx="9144000" cy="57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93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281-A579-4F63-872C-EA0F27B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Find a learning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609-64AD-41B6-BEEA-BC47D7C7A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354134" cy="4903335"/>
          </a:xfrm>
        </p:spPr>
        <p:txBody>
          <a:bodyPr/>
          <a:lstStyle/>
          <a:p>
            <a:r>
              <a:rPr lang="en-US" dirty="0"/>
              <a:t>Too high won’t converge</a:t>
            </a:r>
          </a:p>
          <a:p>
            <a:r>
              <a:rPr lang="en-US" dirty="0"/>
              <a:t>Too low will converge slowly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5A1C-B06B-470F-8050-9E9F03124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67"/>
          <a:stretch/>
        </p:blipFill>
        <p:spPr>
          <a:xfrm>
            <a:off x="5731375" y="1367757"/>
            <a:ext cx="6090511" cy="5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88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Some Training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i="1" dirty="0"/>
              <a:t>Epoch</a:t>
            </a:r>
            <a:r>
              <a:rPr lang="en-US" dirty="0"/>
              <a:t> is one complete pass through your training data</a:t>
            </a:r>
          </a:p>
          <a:p>
            <a:endParaRPr lang="en-US" b="1" i="1" dirty="0"/>
          </a:p>
          <a:p>
            <a:r>
              <a:rPr lang="en-US" dirty="0"/>
              <a:t>An </a:t>
            </a:r>
            <a:r>
              <a:rPr lang="en-US" b="1" i="1" dirty="0"/>
              <a:t>iteration </a:t>
            </a:r>
            <a:r>
              <a:rPr lang="en-US" dirty="0"/>
              <a:t>of SGD happens on a batch of examples.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="1" i="1" dirty="0"/>
              <a:t> Batch Size</a:t>
            </a:r>
            <a:r>
              <a:rPr lang="en-US" dirty="0"/>
              <a:t> is the number of examples in a single training batch. </a:t>
            </a:r>
          </a:p>
          <a:p>
            <a:endParaRPr lang="en-US" b="1" i="1" dirty="0"/>
          </a:p>
          <a:p>
            <a:r>
              <a:rPr lang="en-US" dirty="0"/>
              <a:t>The number of iterations per epoch depends on the total number of examples divided by the batch size.</a:t>
            </a:r>
          </a:p>
        </p:txBody>
      </p:sp>
    </p:spTree>
    <p:extLst>
      <p:ext uri="{BB962C8B-B14F-4D97-AF65-F5344CB8AC3E}">
        <p14:creationId xmlns:p14="http://schemas.microsoft.com/office/powerpoint/2010/main" val="1014772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(4b) Choosing a Learning Rate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833"/>
          <a:stretch/>
        </p:blipFill>
        <p:spPr>
          <a:xfrm>
            <a:off x="1524000" y="1223681"/>
            <a:ext cx="9144000" cy="56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3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5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0CBA8-66CA-46D1-BB57-DE2FFA01C123}"/>
              </a:ext>
            </a:extLst>
          </p:cNvPr>
          <p:cNvSpPr txBox="1"/>
          <p:nvPr/>
        </p:nvSpPr>
        <p:spPr>
          <a:xfrm>
            <a:off x="8924919" y="2057400"/>
            <a:ext cx="181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(+batch size)</a:t>
            </a:r>
          </a:p>
        </p:txBody>
      </p:sp>
    </p:spTree>
    <p:extLst>
      <p:ext uri="{BB962C8B-B14F-4D97-AF65-F5344CB8AC3E}">
        <p14:creationId xmlns:p14="http://schemas.microsoft.com/office/powerpoint/2010/main" val="3292259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91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03F0-60E0-D54C-B080-F007AA1D9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3756257" y="6022018"/>
            <a:ext cx="4679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2"/>
              </a:rPr>
              <a:t>https://playground.tensorflow.org/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(we will come back to this later)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94312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7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F902-E28F-476C-9789-F3743EA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263-1450-4F08-872E-3EE26B5B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3CE7-9FB9-43E1-9AFE-D49EA19E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1524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88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9A178-03A5-45A4-ADC8-0A191B4F0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1524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8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450963-1912-F444-B5ED-1FA68F16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Linear 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5A4E0-3C7F-C044-831B-E96E0DFF4E87}"/>
              </a:ext>
            </a:extLst>
          </p:cNvPr>
          <p:cNvGrpSpPr/>
          <p:nvPr/>
        </p:nvGrpSpPr>
        <p:grpSpPr>
          <a:xfrm>
            <a:off x="1837764" y="1622043"/>
            <a:ext cx="8516472" cy="3613914"/>
            <a:chOff x="1837764" y="2151662"/>
            <a:chExt cx="8516472" cy="3613914"/>
          </a:xfrm>
        </p:grpSpPr>
        <p:pic>
          <p:nvPicPr>
            <p:cNvPr id="5" name="Picture 4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03182105-D7D6-BB4C-88E4-D9343D70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7764" y="2151662"/>
              <a:ext cx="3699960" cy="36139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3CBC07-77E0-EE49-81C7-BA84B2B8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276" y="2151662"/>
              <a:ext cx="3699960" cy="361391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03B800-4C37-584D-99D8-1FD1AA406C35}"/>
              </a:ext>
            </a:extLst>
          </p:cNvPr>
          <p:cNvSpPr txBox="1"/>
          <p:nvPr/>
        </p:nvSpPr>
        <p:spPr>
          <a:xfrm>
            <a:off x="1974253" y="5235957"/>
            <a:ext cx="356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Classification Problem: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Separate Red &amp;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C57F1-0F5C-3840-92C6-89CC7D064C11}"/>
              </a:ext>
            </a:extLst>
          </p:cNvPr>
          <p:cNvSpPr txBox="1"/>
          <p:nvPr/>
        </p:nvSpPr>
        <p:spPr>
          <a:xfrm>
            <a:off x="6722520" y="5235956"/>
            <a:ext cx="356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Linear 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39BF-AA6D-2D4B-9D1C-A280DF95A77C}"/>
              </a:ext>
            </a:extLst>
          </p:cNvPr>
          <p:cNvSpPr/>
          <p:nvPr/>
        </p:nvSpPr>
        <p:spPr>
          <a:xfrm>
            <a:off x="4740086" y="6475221"/>
            <a:ext cx="734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400" dirty="0"/>
              <a:t>Based on </a:t>
            </a:r>
            <a:r>
              <a:rPr lang="en-US" sz="1400" dirty="0">
                <a:hlinkClick r:id="rId5"/>
              </a:rPr>
              <a:t>http://colah.github.io/posts/2014-03-NN-Manifolds-Topology/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9023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D7D-AF29-413A-8F66-BE76F10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6ED-C15C-403D-B018-6A221F91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CD4A-3577-4512-8453-932A5C91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01"/>
          <a:stretch/>
        </p:blipFill>
        <p:spPr>
          <a:xfrm>
            <a:off x="0" y="363110"/>
            <a:ext cx="12162711" cy="61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21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C90-AF45-495D-BD79-4F3FDB3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D05-DDA1-4999-A5CA-CDE035A0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FBAB4-3ED9-4DFE-93E1-DC475DE5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2"/>
          <a:stretch/>
        </p:blipFill>
        <p:spPr>
          <a:xfrm>
            <a:off x="0" y="364692"/>
            <a:ext cx="12192000" cy="61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4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B9D9-F7AD-4CD2-B62C-7B9E332C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5A18-DE74-4EBA-B2D1-BF83CCF0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7514-7595-453F-9E18-380D3F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0" y="369175"/>
            <a:ext cx="12192000" cy="61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1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B8D-11D4-476C-B25C-7B5A6C86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327F-6511-45EE-918D-193405EB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B0C32-A9E6-4EA2-91DE-916BBB9E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0" y="418484"/>
            <a:ext cx="12192000" cy="60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29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19CE-1B2C-467D-A346-01A50A29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E706-2069-48EE-8031-A898646D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4796" y="401745"/>
            <a:ext cx="12187204" cy="60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6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6FC98-DCDF-4577-B3A4-8C1FC501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5"/>
          <a:stretch/>
        </p:blipFill>
        <p:spPr>
          <a:xfrm>
            <a:off x="-12314" y="439354"/>
            <a:ext cx="12216629" cy="59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30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11C84-E17C-45F8-8348-D6567AEF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7"/>
          <a:stretch/>
        </p:blipFill>
        <p:spPr>
          <a:xfrm>
            <a:off x="0" y="337795"/>
            <a:ext cx="12192000" cy="61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8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DBE2D-83FD-488A-8CB9-DDF8F6E9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0" y="351244"/>
            <a:ext cx="12192000" cy="61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1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12098-67AF-4939-AF83-7D3651EE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4"/>
          <a:stretch/>
        </p:blipFill>
        <p:spPr>
          <a:xfrm>
            <a:off x="0" y="378140"/>
            <a:ext cx="12192000" cy="61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1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1A13797-AE32-454F-88B7-29F8CF0BF27D}"/>
              </a:ext>
            </a:extLst>
          </p:cNvPr>
          <p:cNvGrpSpPr/>
          <p:nvPr/>
        </p:nvGrpSpPr>
        <p:grpSpPr>
          <a:xfrm>
            <a:off x="-1" y="1408176"/>
            <a:ext cx="12186605" cy="4809744"/>
            <a:chOff x="352731" y="1592719"/>
            <a:chExt cx="11486538" cy="45334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0AC1D2-F32D-43AA-A057-379FC699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149" b="11708"/>
            <a:stretch/>
          </p:blipFill>
          <p:spPr>
            <a:xfrm>
              <a:off x="352731" y="1592719"/>
              <a:ext cx="11486538" cy="45334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692B0-C772-477B-A26C-0EDAB4C5FF64}"/>
                </a:ext>
              </a:extLst>
            </p:cNvPr>
            <p:cNvSpPr/>
            <p:nvPr/>
          </p:nvSpPr>
          <p:spPr>
            <a:xfrm>
              <a:off x="533400" y="4953000"/>
              <a:ext cx="6934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2F03CE-295A-4025-A0AE-E77A9C97D031}"/>
              </a:ext>
            </a:extLst>
          </p:cNvPr>
          <p:cNvSpPr txBox="1"/>
          <p:nvPr/>
        </p:nvSpPr>
        <p:spPr>
          <a:xfrm>
            <a:off x="8048931" y="3657600"/>
            <a:ext cx="3838269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Common modern approach:  start with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ResNet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architecture pre-trained on ImageNet, and fine-tune on your (smaller) dataset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594BC-4495-2F4A-A24F-39E3C3C3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Takeaways</a:t>
            </a:r>
          </a:p>
        </p:txBody>
      </p:sp>
    </p:spTree>
    <p:extLst>
      <p:ext uri="{BB962C8B-B14F-4D97-AF65-F5344CB8AC3E}">
        <p14:creationId xmlns:p14="http://schemas.microsoft.com/office/powerpoint/2010/main" val="30626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4DFD4-7776-2840-BC6E-019A58F9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Classification With a Neural Network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5AA6-DBC8-5240-A6C6-6A8C76FE9A8A}"/>
              </a:ext>
            </a:extLst>
          </p:cNvPr>
          <p:cNvGrpSpPr/>
          <p:nvPr/>
        </p:nvGrpSpPr>
        <p:grpSpPr>
          <a:xfrm>
            <a:off x="3773685" y="1526508"/>
            <a:ext cx="3601300" cy="4706692"/>
            <a:chOff x="4276435" y="1526508"/>
            <a:chExt cx="3601300" cy="47066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B34362-CD11-024B-8BF6-5B05351C6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6435" y="1526508"/>
              <a:ext cx="3483505" cy="34024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721A45-8F5B-1144-9D21-DFE03FFA8873}"/>
                </a:ext>
              </a:extLst>
            </p:cNvPr>
            <p:cNvSpPr txBox="1"/>
            <p:nvPr/>
          </p:nvSpPr>
          <p:spPr>
            <a:xfrm>
              <a:off x="4314264" y="5586869"/>
              <a:ext cx="3563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Classification Results for Every Point in Original Space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6CA328-24C7-4B47-AD0E-210EB90B5265}"/>
              </a:ext>
            </a:extLst>
          </p:cNvPr>
          <p:cNvGrpSpPr/>
          <p:nvPr/>
        </p:nvGrpSpPr>
        <p:grpSpPr>
          <a:xfrm>
            <a:off x="8100167" y="1523776"/>
            <a:ext cx="3563471" cy="4709423"/>
            <a:chOff x="7974464" y="1523776"/>
            <a:chExt cx="3563471" cy="4709423"/>
          </a:xfrm>
        </p:grpSpPr>
        <p:pic>
          <p:nvPicPr>
            <p:cNvPr id="10" name="Picture 9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47987BD3-615D-5445-9139-26422487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4447" y="1523776"/>
              <a:ext cx="3483505" cy="34024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F71F29-EEAB-514E-AB1B-95D638008E6D}"/>
                </a:ext>
              </a:extLst>
            </p:cNvPr>
            <p:cNvSpPr txBox="1"/>
            <p:nvPr/>
          </p:nvSpPr>
          <p:spPr>
            <a:xfrm>
              <a:off x="7974464" y="5586868"/>
              <a:ext cx="3563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Classification Results for Every Point in Transformed Feature Space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D80794-78E8-AE42-AE78-E53553EFB298}"/>
              </a:ext>
            </a:extLst>
          </p:cNvPr>
          <p:cNvGrpSpPr/>
          <p:nvPr/>
        </p:nvGrpSpPr>
        <p:grpSpPr>
          <a:xfrm>
            <a:off x="170231" y="2220866"/>
            <a:ext cx="3563471" cy="2873890"/>
            <a:chOff x="554026" y="2220866"/>
            <a:chExt cx="3563471" cy="28738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3D6792-7D86-D24F-BE65-536397630ADA}"/>
                </a:ext>
              </a:extLst>
            </p:cNvPr>
            <p:cNvSpPr txBox="1"/>
            <p:nvPr/>
          </p:nvSpPr>
          <p:spPr>
            <a:xfrm>
              <a:off x="554026" y="4725424"/>
              <a:ext cx="356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Example Network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690C38-BE8E-534F-A9C7-1913F167658F}"/>
                </a:ext>
              </a:extLst>
            </p:cNvPr>
            <p:cNvGrpSpPr/>
            <p:nvPr/>
          </p:nvGrpSpPr>
          <p:grpSpPr>
            <a:xfrm>
              <a:off x="554026" y="2220866"/>
              <a:ext cx="3563471" cy="2366059"/>
              <a:chOff x="554026" y="2220866"/>
              <a:chExt cx="3563471" cy="2366059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FB1C8EB9-0445-9540-BBA8-83A74344B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2157" y="2565757"/>
                <a:ext cx="2847211" cy="202116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EEED8E-C3B7-CD46-AA4F-5B5778D59C89}"/>
                  </a:ext>
                </a:extLst>
              </p:cNvPr>
              <p:cNvSpPr txBox="1"/>
              <p:nvPr/>
            </p:nvSpPr>
            <p:spPr>
              <a:xfrm>
                <a:off x="554026" y="2565757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input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63314E-0D2A-AE45-9F2C-D0D1974858B0}"/>
                  </a:ext>
                </a:extLst>
              </p:cNvPr>
              <p:cNvSpPr txBox="1"/>
              <p:nvPr/>
            </p:nvSpPr>
            <p:spPr>
              <a:xfrm>
                <a:off x="1715184" y="2220866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Hidden Layer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D9D2D6-F21C-EE4A-94F5-9A8C75CFF686}"/>
                  </a:ext>
                </a:extLst>
              </p:cNvPr>
              <p:cNvSpPr txBox="1"/>
              <p:nvPr/>
            </p:nvSpPr>
            <p:spPr>
              <a:xfrm>
                <a:off x="2876343" y="2564659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</a:t>
                </a: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56A02-50FE-1E46-A0C0-F7B71067123D}"/>
              </a:ext>
            </a:extLst>
          </p:cNvPr>
          <p:cNvSpPr/>
          <p:nvPr/>
        </p:nvSpPr>
        <p:spPr>
          <a:xfrm>
            <a:off x="4740086" y="6475221"/>
            <a:ext cx="734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400" dirty="0"/>
              <a:t>Based on </a:t>
            </a:r>
            <a:r>
              <a:rPr lang="en-US" sz="1400" dirty="0">
                <a:hlinkClick r:id="rId7"/>
              </a:rPr>
              <a:t>http://colah.github.io/posts/2014-03-NN-Manifolds-Topology/</a:t>
            </a:r>
            <a:endParaRPr lang="en-US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8B2C8F-D60F-4840-8B5A-7BC30971BD33}"/>
              </a:ext>
            </a:extLst>
          </p:cNvPr>
          <p:cNvCxnSpPr>
            <a:cxnSpLocks/>
          </p:cNvCxnSpPr>
          <p:nvPr/>
        </p:nvCxnSpPr>
        <p:spPr>
          <a:xfrm flipV="1">
            <a:off x="8100167" y="1512027"/>
            <a:ext cx="0" cy="3527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83E6EC-E8AA-8447-BB6C-BDB1DF6AB23C}"/>
              </a:ext>
            </a:extLst>
          </p:cNvPr>
          <p:cNvCxnSpPr>
            <a:cxnSpLocks/>
          </p:cNvCxnSpPr>
          <p:nvPr/>
        </p:nvCxnSpPr>
        <p:spPr>
          <a:xfrm>
            <a:off x="8100167" y="5040023"/>
            <a:ext cx="35234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A8C2B9-104E-594A-9BDF-268B4EE685A6}"/>
              </a:ext>
            </a:extLst>
          </p:cNvPr>
          <p:cNvSpPr txBox="1"/>
          <p:nvPr/>
        </p:nvSpPr>
        <p:spPr>
          <a:xfrm rot="16200000">
            <a:off x="5897535" y="3077475"/>
            <a:ext cx="388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y of Neuron from Hidden Layer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0A3AC-C383-A741-B64B-FCF173436164}"/>
              </a:ext>
            </a:extLst>
          </p:cNvPr>
          <p:cNvCxnSpPr>
            <a:cxnSpLocks/>
          </p:cNvCxnSpPr>
          <p:nvPr/>
        </p:nvCxnSpPr>
        <p:spPr>
          <a:xfrm flipV="1">
            <a:off x="8100167" y="1512027"/>
            <a:ext cx="0" cy="3527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E5187DF-3562-C742-B925-77502BBB2884}"/>
              </a:ext>
            </a:extLst>
          </p:cNvPr>
          <p:cNvSpPr txBox="1"/>
          <p:nvPr/>
        </p:nvSpPr>
        <p:spPr>
          <a:xfrm>
            <a:off x="7869083" y="5071903"/>
            <a:ext cx="402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x of Neuron from Hidden Layer</a:t>
            </a:r>
          </a:p>
        </p:txBody>
      </p:sp>
    </p:spTree>
    <p:extLst>
      <p:ext uri="{BB962C8B-B14F-4D97-AF65-F5344CB8AC3E}">
        <p14:creationId xmlns:p14="http://schemas.microsoft.com/office/powerpoint/2010/main" val="2707585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07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CA11BD-B19C-C04E-9166-987DF905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593791" cy="4903335"/>
          </a:xfrm>
        </p:spPr>
        <p:txBody>
          <a:bodyPr/>
          <a:lstStyle/>
          <a:p>
            <a:r>
              <a:rPr lang="en-US" dirty="0"/>
              <a:t>Learn a transformation into some compressed space (encoder)</a:t>
            </a:r>
          </a:p>
          <a:p>
            <a:r>
              <a:rPr lang="en-US" dirty="0"/>
              <a:t>Learn a transformation from compressed space back to original content (decoder)</a:t>
            </a:r>
          </a:p>
          <a:p>
            <a:r>
              <a:rPr lang="en-US" dirty="0"/>
              <a:t>Loss function can be difference between input and decoded output</a:t>
            </a:r>
          </a:p>
          <a:p>
            <a:endParaRPr lang="en-US" dirty="0"/>
          </a:p>
          <a:p>
            <a:r>
              <a:rPr lang="en-US" b="1" dirty="0"/>
              <a:t>Does not require labels!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5CDA6-960B-3F49-B756-FD24A998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Autoencoders: Unsupervised Dimensionality Reduction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FAF650D-6B38-5D4A-B1B0-FDA0C4C6F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70" y="2042955"/>
            <a:ext cx="4990036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21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CA11BD-B19C-C04E-9166-987DF905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593790" cy="4903335"/>
          </a:xfrm>
        </p:spPr>
        <p:txBody>
          <a:bodyPr>
            <a:normAutofit/>
          </a:bodyPr>
          <a:lstStyle/>
          <a:p>
            <a:r>
              <a:rPr lang="en-US" dirty="0"/>
              <a:t>Good way to learn useful features from large amounts of unlabeled data</a:t>
            </a:r>
          </a:p>
          <a:p>
            <a:pPr lvl="1"/>
            <a:r>
              <a:rPr lang="en-US" dirty="0"/>
              <a:t>E.g., for transfer learning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We can do this with CNNs, but we need some way to expand feature dimensionality…</a:t>
            </a:r>
          </a:p>
          <a:p>
            <a:r>
              <a:rPr lang="en-US" dirty="0"/>
              <a:t>For this we will use </a:t>
            </a:r>
            <a:r>
              <a:rPr lang="en-US" i="1" dirty="0"/>
              <a:t>Transpose Convolution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5CDA6-960B-3F49-B756-FD24A998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Autoencoders: Unsupervised Dimensionality Reduction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FAF650D-6B38-5D4A-B1B0-FDA0C4C6F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70" y="2042955"/>
            <a:ext cx="4990036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14361D-9641-FD45-A30A-8D419077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B8628-C57D-B342-8885-37CBD90E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689100"/>
            <a:ext cx="9385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7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A1B72D-1AF7-894F-BDF0-E818CE41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56" y="1750424"/>
            <a:ext cx="3098800" cy="3289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A840-A20A-1649-BFAD-9C40A6CC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89" y="1157445"/>
            <a:ext cx="5895543" cy="4475259"/>
          </a:xfrm>
        </p:spPr>
        <p:txBody>
          <a:bodyPr>
            <a:noAutofit/>
          </a:bodyPr>
          <a:lstStyle/>
          <a:p>
            <a:r>
              <a:rPr lang="en-US" sz="2400" b="1" i="1" dirty="0"/>
              <a:t>Stride</a:t>
            </a:r>
            <a:r>
              <a:rPr lang="en-US" sz="2400" dirty="0"/>
              <a:t>:</a:t>
            </a:r>
            <a:r>
              <a:rPr lang="en-US" sz="2400" b="1" i="1" dirty="0"/>
              <a:t> </a:t>
            </a:r>
            <a:r>
              <a:rPr lang="en-US" sz="2400" dirty="0"/>
              <a:t>The step size used when computing the convolution</a:t>
            </a:r>
          </a:p>
          <a:p>
            <a:r>
              <a:rPr lang="en-US" sz="2400" b="1" i="1" dirty="0"/>
              <a:t>Padding</a:t>
            </a:r>
            <a:r>
              <a:rPr lang="en-US" sz="2400" dirty="0"/>
              <a:t>: What is assumed about pixels “outside” of image bounds</a:t>
            </a:r>
            <a:endParaRPr lang="en-US" sz="2400" b="1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B0453-B306-B74F-8D8C-EDE56334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A5C7-7064-5546-A282-208552F213C8}"/>
              </a:ext>
            </a:extLst>
          </p:cNvPr>
          <p:cNvSpPr txBox="1"/>
          <p:nvPr/>
        </p:nvSpPr>
        <p:spPr>
          <a:xfrm>
            <a:off x="7909560" y="5485130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0</a:t>
            </a:r>
          </a:p>
          <a:p>
            <a:r>
              <a:rPr lang="en-US" dirty="0"/>
              <a:t>Stride: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E60C9-3EAA-F74A-B4AF-883BCE93FB16}"/>
              </a:ext>
            </a:extLst>
          </p:cNvPr>
          <p:cNvSpPr txBox="1"/>
          <p:nvPr/>
        </p:nvSpPr>
        <p:spPr>
          <a:xfrm>
            <a:off x="6096000" y="1736435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(Green)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32062-EF2E-444A-8539-089E1615B504}"/>
              </a:ext>
            </a:extLst>
          </p:cNvPr>
          <p:cNvSpPr txBox="1"/>
          <p:nvPr/>
        </p:nvSpPr>
        <p:spPr>
          <a:xfrm>
            <a:off x="5407152" y="3566614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  <a:p>
            <a:pPr algn="ctr"/>
            <a:r>
              <a:rPr lang="en-US" dirty="0"/>
              <a:t>(Blue)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F0B5E3-F28B-7440-88CB-4FEEC1B6DF6E}"/>
              </a:ext>
            </a:extLst>
          </p:cNvPr>
          <p:cNvSpPr/>
          <p:nvPr/>
        </p:nvSpPr>
        <p:spPr>
          <a:xfrm>
            <a:off x="7280656" y="6546089"/>
            <a:ext cx="4865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Animations from: </a:t>
            </a:r>
            <a:r>
              <a:rPr lang="en-US" sz="1400" dirty="0">
                <a:hlinkClick r:id="rId4"/>
              </a:rPr>
              <a:t>https://github.com/vdumoulin/conv_arithmetic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5848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C7644C5-23E9-A74D-9D84-C4094CC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713" y="1453082"/>
            <a:ext cx="3733800" cy="3657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A840-A20A-1649-BFAD-9C40A6CC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89" y="1157445"/>
            <a:ext cx="5895543" cy="4475259"/>
          </a:xfrm>
        </p:spPr>
        <p:txBody>
          <a:bodyPr>
            <a:noAutofit/>
          </a:bodyPr>
          <a:lstStyle/>
          <a:p>
            <a:r>
              <a:rPr lang="en-US" sz="2400" b="1" i="1" dirty="0"/>
              <a:t>Stride</a:t>
            </a:r>
            <a:r>
              <a:rPr lang="en-US" sz="2400" dirty="0"/>
              <a:t>:</a:t>
            </a:r>
            <a:r>
              <a:rPr lang="en-US" sz="2400" b="1" i="1" dirty="0"/>
              <a:t> </a:t>
            </a:r>
            <a:r>
              <a:rPr lang="en-US" sz="2400" dirty="0"/>
              <a:t>The step size used when computing the convolution</a:t>
            </a:r>
          </a:p>
          <a:p>
            <a:r>
              <a:rPr lang="en-US" sz="2400" b="1" i="1" dirty="0"/>
              <a:t>Padding</a:t>
            </a:r>
            <a:r>
              <a:rPr lang="en-US" sz="2400" dirty="0"/>
              <a:t>: What is assumed about pixels “outside” of image bounds</a:t>
            </a:r>
            <a:endParaRPr lang="en-US" sz="2400" b="1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B0453-B306-B74F-8D8C-EDE56334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A5C7-7064-5546-A282-208552F213C8}"/>
              </a:ext>
            </a:extLst>
          </p:cNvPr>
          <p:cNvSpPr txBox="1"/>
          <p:nvPr/>
        </p:nvSpPr>
        <p:spPr>
          <a:xfrm>
            <a:off x="7909560" y="5485130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0</a:t>
            </a:r>
          </a:p>
          <a:p>
            <a:r>
              <a:rPr lang="en-US" dirty="0"/>
              <a:t>Stride: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E60C9-3EAA-F74A-B4AF-883BCE93FB16}"/>
              </a:ext>
            </a:extLst>
          </p:cNvPr>
          <p:cNvSpPr txBox="1"/>
          <p:nvPr/>
        </p:nvSpPr>
        <p:spPr>
          <a:xfrm>
            <a:off x="6199632" y="958273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(Green)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32062-EF2E-444A-8539-089E1615B504}"/>
              </a:ext>
            </a:extLst>
          </p:cNvPr>
          <p:cNvSpPr txBox="1"/>
          <p:nvPr/>
        </p:nvSpPr>
        <p:spPr>
          <a:xfrm>
            <a:off x="5361432" y="3468507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  <a:p>
            <a:pPr algn="ctr"/>
            <a:r>
              <a:rPr lang="en-US" dirty="0"/>
              <a:t>(Blue)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3F9BF-C8F2-5640-B417-4F5E671AE008}"/>
              </a:ext>
            </a:extLst>
          </p:cNvPr>
          <p:cNvSpPr/>
          <p:nvPr/>
        </p:nvSpPr>
        <p:spPr>
          <a:xfrm>
            <a:off x="7280656" y="6546089"/>
            <a:ext cx="4865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Animations from: </a:t>
            </a:r>
            <a:r>
              <a:rPr lang="en-US" sz="1400" dirty="0">
                <a:hlinkClick r:id="rId4"/>
              </a:rPr>
              <a:t>https://github.com/vdumoulin/conv_arithmetic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2340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80E809-B72C-624B-9721-E4E916B50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325" y="910131"/>
            <a:ext cx="3783025" cy="43001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A840-A20A-1649-BFAD-9C40A6CC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89" y="1157445"/>
            <a:ext cx="5895543" cy="4475259"/>
          </a:xfrm>
        </p:spPr>
        <p:txBody>
          <a:bodyPr>
            <a:noAutofit/>
          </a:bodyPr>
          <a:lstStyle/>
          <a:p>
            <a:r>
              <a:rPr lang="en-US" sz="2400" b="1" i="1" dirty="0"/>
              <a:t>Stride</a:t>
            </a:r>
            <a:r>
              <a:rPr lang="en-US" sz="2400" dirty="0"/>
              <a:t>:</a:t>
            </a:r>
            <a:r>
              <a:rPr lang="en-US" sz="2400" b="1" i="1" dirty="0"/>
              <a:t> </a:t>
            </a:r>
            <a:r>
              <a:rPr lang="en-US" sz="2400" dirty="0"/>
              <a:t>The step size used when computing the convolution</a:t>
            </a:r>
          </a:p>
          <a:p>
            <a:r>
              <a:rPr lang="en-US" sz="2400" b="1" i="1" dirty="0"/>
              <a:t>Padding</a:t>
            </a:r>
            <a:r>
              <a:rPr lang="en-US" sz="2400" dirty="0"/>
              <a:t>: What is assumed about pixels “outside” of image bounds</a:t>
            </a:r>
            <a:endParaRPr lang="en-US" sz="2400" b="1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B0453-B306-B74F-8D8C-EDE56334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A5C7-7064-5546-A282-208552F213C8}"/>
              </a:ext>
            </a:extLst>
          </p:cNvPr>
          <p:cNvSpPr txBox="1"/>
          <p:nvPr/>
        </p:nvSpPr>
        <p:spPr>
          <a:xfrm>
            <a:off x="7909560" y="5485130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“same” (1)</a:t>
            </a:r>
          </a:p>
          <a:p>
            <a:r>
              <a:rPr lang="en-US" dirty="0"/>
              <a:t>Stride: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E60C9-3EAA-F74A-B4AF-883BCE93FB16}"/>
              </a:ext>
            </a:extLst>
          </p:cNvPr>
          <p:cNvSpPr txBox="1"/>
          <p:nvPr/>
        </p:nvSpPr>
        <p:spPr>
          <a:xfrm>
            <a:off x="6096000" y="805804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(Green)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32062-EF2E-444A-8539-089E1615B504}"/>
              </a:ext>
            </a:extLst>
          </p:cNvPr>
          <p:cNvSpPr txBox="1"/>
          <p:nvPr/>
        </p:nvSpPr>
        <p:spPr>
          <a:xfrm>
            <a:off x="5361432" y="3468507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  <a:p>
            <a:pPr algn="ctr"/>
            <a:r>
              <a:rPr lang="en-US" dirty="0"/>
              <a:t>(Blue)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BE3C77-BB54-494C-9938-F24CE0599A83}"/>
              </a:ext>
            </a:extLst>
          </p:cNvPr>
          <p:cNvSpPr/>
          <p:nvPr/>
        </p:nvSpPr>
        <p:spPr>
          <a:xfrm>
            <a:off x="7280656" y="6546089"/>
            <a:ext cx="4865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Animations from: </a:t>
            </a:r>
            <a:r>
              <a:rPr lang="en-US" sz="1400" dirty="0">
                <a:hlinkClick r:id="rId4"/>
              </a:rPr>
              <a:t>https://github.com/vdumoulin/conv_arithmetic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1424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EDD96F5-87F6-AF4A-8EE9-F1744F236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934" y="1114993"/>
            <a:ext cx="4492041" cy="433283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A840-A20A-1649-BFAD-9C40A6CC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89" y="1157445"/>
            <a:ext cx="5895543" cy="4475259"/>
          </a:xfrm>
        </p:spPr>
        <p:txBody>
          <a:bodyPr>
            <a:noAutofit/>
          </a:bodyPr>
          <a:lstStyle/>
          <a:p>
            <a:r>
              <a:rPr lang="en-US" sz="2400" b="1" i="1" dirty="0"/>
              <a:t>Stride</a:t>
            </a:r>
            <a:r>
              <a:rPr lang="en-US" sz="2400" dirty="0"/>
              <a:t>:</a:t>
            </a:r>
            <a:r>
              <a:rPr lang="en-US" sz="2400" b="1" i="1" dirty="0"/>
              <a:t> </a:t>
            </a:r>
            <a:r>
              <a:rPr lang="en-US" sz="2400" dirty="0"/>
              <a:t>The step size used when computing the convolution</a:t>
            </a:r>
          </a:p>
          <a:p>
            <a:r>
              <a:rPr lang="en-US" sz="2400" b="1" i="1" dirty="0"/>
              <a:t>Padding</a:t>
            </a:r>
            <a:r>
              <a:rPr lang="en-US" sz="2400" dirty="0"/>
              <a:t>: What is assumed about pixels “outside” of image bounds</a:t>
            </a:r>
          </a:p>
          <a:p>
            <a:endParaRPr lang="en-US" sz="2400" b="1" i="1" dirty="0"/>
          </a:p>
          <a:p>
            <a:r>
              <a:rPr lang="en-US" sz="2400" dirty="0"/>
              <a:t>Stride is applied to the output and padding is applied to the input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B0453-B306-B74F-8D8C-EDE56334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A5C7-7064-5546-A282-208552F213C8}"/>
              </a:ext>
            </a:extLst>
          </p:cNvPr>
          <p:cNvSpPr txBox="1"/>
          <p:nvPr/>
        </p:nvSpPr>
        <p:spPr>
          <a:xfrm>
            <a:off x="7909560" y="5485130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1</a:t>
            </a:r>
          </a:p>
          <a:p>
            <a:r>
              <a:rPr lang="en-US" dirty="0"/>
              <a:t>Stride: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E60C9-3EAA-F74A-B4AF-883BCE93FB16}"/>
              </a:ext>
            </a:extLst>
          </p:cNvPr>
          <p:cNvSpPr txBox="1"/>
          <p:nvPr/>
        </p:nvSpPr>
        <p:spPr>
          <a:xfrm>
            <a:off x="6096000" y="805804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(Green)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32062-EF2E-444A-8539-089E1615B504}"/>
              </a:ext>
            </a:extLst>
          </p:cNvPr>
          <p:cNvSpPr txBox="1"/>
          <p:nvPr/>
        </p:nvSpPr>
        <p:spPr>
          <a:xfrm>
            <a:off x="5361432" y="3468507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  <a:p>
            <a:pPr algn="ctr"/>
            <a:r>
              <a:rPr lang="en-US" dirty="0"/>
              <a:t>(Blue)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6F02A-0C8F-2A49-99A6-EB8C909BD094}"/>
              </a:ext>
            </a:extLst>
          </p:cNvPr>
          <p:cNvSpPr/>
          <p:nvPr/>
        </p:nvSpPr>
        <p:spPr>
          <a:xfrm>
            <a:off x="7280656" y="6546089"/>
            <a:ext cx="4865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Animations from: </a:t>
            </a:r>
            <a:r>
              <a:rPr lang="en-US" sz="1400" dirty="0">
                <a:hlinkClick r:id="rId4"/>
              </a:rPr>
              <a:t>https://github.com/vdumoulin/conv_arithmetic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9657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FD495F-DBD3-234F-AA2C-0487967E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171631" cy="4903335"/>
          </a:xfrm>
        </p:spPr>
        <p:txBody>
          <a:bodyPr/>
          <a:lstStyle/>
          <a:p>
            <a:r>
              <a:rPr lang="en-US" dirty="0"/>
              <a:t>Stride applied to input</a:t>
            </a:r>
          </a:p>
          <a:p>
            <a:r>
              <a:rPr lang="en-US" dirty="0"/>
              <a:t>Padding applied to output (think of it as removing boundary pixels)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B0453-B306-B74F-8D8C-EDE56334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Convolution: Upscaling Our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A5C7-7064-5546-A282-208552F213C8}"/>
              </a:ext>
            </a:extLst>
          </p:cNvPr>
          <p:cNvSpPr txBox="1"/>
          <p:nvPr/>
        </p:nvSpPr>
        <p:spPr>
          <a:xfrm>
            <a:off x="1431752" y="5485261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0</a:t>
            </a:r>
          </a:p>
          <a:p>
            <a:r>
              <a:rPr lang="en-US" dirty="0"/>
              <a:t>Stride: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83046D-6E3D-2B46-A6E8-8B3D6B3A5E75}"/>
              </a:ext>
            </a:extLst>
          </p:cNvPr>
          <p:cNvSpPr/>
          <p:nvPr/>
        </p:nvSpPr>
        <p:spPr>
          <a:xfrm>
            <a:off x="7280656" y="6546089"/>
            <a:ext cx="4865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Animations from: </a:t>
            </a:r>
            <a:r>
              <a:rPr lang="en-US" sz="1400" dirty="0">
                <a:hlinkClick r:id="rId3"/>
              </a:rPr>
              <a:t>https://github.com/vdumoulin/conv_arithmetic</a:t>
            </a:r>
            <a:endParaRPr lang="en-US" sz="1400" dirty="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2FDA6122-A0BB-1F4A-B461-4AED2DE26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944" y="2840436"/>
            <a:ext cx="2201632" cy="247043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CEF8634-9E0E-4745-BEAB-655A25B00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453" y="2611620"/>
            <a:ext cx="2528036" cy="2873641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6FA2526-8D04-A64E-8141-FC8BCF9B6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000" y="2590762"/>
            <a:ext cx="2528036" cy="2873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02877E-F1F7-874F-9925-242C26249772}"/>
              </a:ext>
            </a:extLst>
          </p:cNvPr>
          <p:cNvSpPr txBox="1"/>
          <p:nvPr/>
        </p:nvSpPr>
        <p:spPr>
          <a:xfrm>
            <a:off x="4713453" y="5485261"/>
            <a:ext cx="310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0</a:t>
            </a:r>
          </a:p>
          <a:p>
            <a:r>
              <a:rPr lang="en-US" dirty="0"/>
              <a:t>Stride: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AF98F-74A8-3B48-820F-06C6B57D1898}"/>
              </a:ext>
            </a:extLst>
          </p:cNvPr>
          <p:cNvSpPr txBox="1"/>
          <p:nvPr/>
        </p:nvSpPr>
        <p:spPr>
          <a:xfrm>
            <a:off x="8945277" y="5485261"/>
            <a:ext cx="234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size: 3x3</a:t>
            </a:r>
          </a:p>
          <a:p>
            <a:r>
              <a:rPr lang="en-US" dirty="0"/>
              <a:t>Padding: 1</a:t>
            </a:r>
          </a:p>
          <a:p>
            <a:r>
              <a:rPr lang="en-US" dirty="0"/>
              <a:t>Stride: 1</a:t>
            </a:r>
          </a:p>
        </p:txBody>
      </p:sp>
    </p:spTree>
    <p:extLst>
      <p:ext uri="{BB962C8B-B14F-4D97-AF65-F5344CB8AC3E}">
        <p14:creationId xmlns:p14="http://schemas.microsoft.com/office/powerpoint/2010/main" val="4283793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00BC-EBA3-F64E-997A-3DA50CDF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9BC24-9BC0-214E-95C6-296549FFA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Abe Davis</a:t>
            </a:r>
          </a:p>
          <a:p>
            <a:r>
              <a:rPr lang="en-US" dirty="0"/>
              <a:t>Some slides from </a:t>
            </a:r>
            <a:r>
              <a:rPr lang="en-US" dirty="0" err="1"/>
              <a:t>Jin</a:t>
            </a:r>
            <a:r>
              <a:rPr lang="en-US" dirty="0"/>
              <a:t> Sun, Phillip Isola</a:t>
            </a:r>
          </a:p>
        </p:txBody>
      </p:sp>
    </p:spTree>
    <p:extLst>
      <p:ext uri="{BB962C8B-B14F-4D97-AF65-F5344CB8AC3E}">
        <p14:creationId xmlns:p14="http://schemas.microsoft.com/office/powerpoint/2010/main" val="221903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F00FD-3FA8-244B-BF04-50B8604D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D7DFB-77D5-BC4F-849E-CF7E0E74C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https://cs.stanford.edu/people/karpathy/convnetjs/demo/classify2d.html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5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1E3B7-49B0-1246-8AC1-92AAAB5F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718759" cy="4903335"/>
          </a:xfrm>
        </p:spPr>
        <p:txBody>
          <a:bodyPr/>
          <a:lstStyle/>
          <a:p>
            <a:r>
              <a:rPr lang="en-US" dirty="0"/>
              <a:t>It’s easy to get high training accuracy:</a:t>
            </a:r>
          </a:p>
          <a:p>
            <a:pPr lvl="1"/>
            <a:r>
              <a:rPr lang="en-US" dirty="0"/>
              <a:t>Use a huge, fully connected network with tons of layers</a:t>
            </a:r>
          </a:p>
          <a:p>
            <a:pPr lvl="1"/>
            <a:r>
              <a:rPr lang="en-US" dirty="0"/>
              <a:t>Let it memorize your training data</a:t>
            </a:r>
          </a:p>
          <a:p>
            <a:endParaRPr lang="en-US" dirty="0"/>
          </a:p>
          <a:p>
            <a:r>
              <a:rPr lang="en-US" dirty="0"/>
              <a:t>Its hard to get high </a:t>
            </a:r>
            <a:r>
              <a:rPr lang="en-US" i="1" dirty="0"/>
              <a:t>test </a:t>
            </a:r>
            <a:r>
              <a:rPr lang="en-US" dirty="0"/>
              <a:t>accuracy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A7FED4-EB49-CB41-9BF1-3DFACD08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Training Deep Nets Hard?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27BD5-792A-B642-85EE-336AA40688D5}"/>
              </a:ext>
            </a:extLst>
          </p:cNvPr>
          <p:cNvGrpSpPr/>
          <p:nvPr/>
        </p:nvGrpSpPr>
        <p:grpSpPr>
          <a:xfrm>
            <a:off x="6343405" y="1676847"/>
            <a:ext cx="5718759" cy="1752153"/>
            <a:chOff x="2642249" y="3087350"/>
            <a:chExt cx="7842673" cy="24028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D2C76-F776-C14D-9D79-9A2EEBF55BBB}"/>
                </a:ext>
              </a:extLst>
            </p:cNvPr>
            <p:cNvGrpSpPr/>
            <p:nvPr/>
          </p:nvGrpSpPr>
          <p:grpSpPr>
            <a:xfrm>
              <a:off x="3866957" y="3087350"/>
              <a:ext cx="5393256" cy="2402893"/>
              <a:chOff x="2890132" y="2064971"/>
              <a:chExt cx="7906028" cy="35224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69575C6-6DF4-0842-BE99-7427AC3672CE}"/>
                  </a:ext>
                </a:extLst>
              </p:cNvPr>
              <p:cNvGrpSpPr/>
              <p:nvPr/>
            </p:nvGrpSpPr>
            <p:grpSpPr>
              <a:xfrm>
                <a:off x="6626586" y="2064971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3E7258B4-F6E4-6F47-A6EF-520533446E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7" name="Graphic 6">
                  <a:extLst>
                    <a:ext uri="{FF2B5EF4-FFF2-40B4-BE49-F238E27FC236}">
                      <a16:creationId xmlns:a16="http://schemas.microsoft.com/office/drawing/2014/main" id="{1FB3946E-750A-8E48-820E-5C860439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91E83AE-6D4B-2D45-BCAA-0F44F9A3CE5D}"/>
                  </a:ext>
                </a:extLst>
              </p:cNvPr>
              <p:cNvGrpSpPr/>
              <p:nvPr/>
            </p:nvGrpSpPr>
            <p:grpSpPr>
              <a:xfrm>
                <a:off x="2890132" y="2065429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CFF11059-7647-A64A-8A7F-9810E4C72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98462591-595B-B44C-8077-486F9FDF2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45C29B-6AAF-5748-92F7-C7F4D80E01D2}"/>
                </a:ext>
              </a:extLst>
            </p:cNvPr>
            <p:cNvSpPr txBox="1"/>
            <p:nvPr/>
          </p:nvSpPr>
          <p:spPr>
            <a:xfrm>
              <a:off x="2642249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3DDDF1-BA98-0246-B62C-2DBF8AC5D2A4}"/>
                </a:ext>
              </a:extLst>
            </p:cNvPr>
            <p:cNvSpPr txBox="1"/>
            <p:nvPr/>
          </p:nvSpPr>
          <p:spPr>
            <a:xfrm>
              <a:off x="9670371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445624-53EC-5B41-A9F6-8FB54A203842}"/>
              </a:ext>
            </a:extLst>
          </p:cNvPr>
          <p:cNvGrpSpPr/>
          <p:nvPr/>
        </p:nvGrpSpPr>
        <p:grpSpPr>
          <a:xfrm>
            <a:off x="7363200" y="3819424"/>
            <a:ext cx="3679168" cy="830998"/>
            <a:chOff x="7102710" y="1592938"/>
            <a:chExt cx="3679168" cy="83099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8B5D45E-665A-0F4B-8C1C-AB931CE3634B}"/>
                </a:ext>
              </a:extLst>
            </p:cNvPr>
            <p:cNvSpPr/>
            <p:nvPr/>
          </p:nvSpPr>
          <p:spPr>
            <a:xfrm>
              <a:off x="7102710" y="1592938"/>
              <a:ext cx="3679167" cy="830997"/>
            </a:xfrm>
            <a:prstGeom prst="round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E7DEE5-36F4-7646-8602-8090E34D0527}"/>
                </a:ext>
              </a:extLst>
            </p:cNvPr>
            <p:cNvSpPr txBox="1"/>
            <p:nvPr/>
          </p:nvSpPr>
          <p:spPr>
            <a:xfrm>
              <a:off x="7102711" y="1592939"/>
              <a:ext cx="3679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This would be an example of overfitting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6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499124" cy="4903335"/>
          </a:xfrm>
        </p:spPr>
        <p:txBody>
          <a:bodyPr/>
          <a:lstStyle/>
          <a:p>
            <a:r>
              <a:rPr lang="en-US" dirty="0"/>
              <a:t>A fully connected layer can generally represent the same functions as a convolutional one</a:t>
            </a:r>
          </a:p>
          <a:p>
            <a:pPr lvl="1"/>
            <a:r>
              <a:rPr lang="en-US" dirty="0"/>
              <a:t>Think of the convolutional layer as a version of the FC layer with constraints on parameters</a:t>
            </a:r>
          </a:p>
          <a:p>
            <a:endParaRPr lang="en-US" dirty="0"/>
          </a:p>
          <a:p>
            <a:r>
              <a:rPr lang="en-US" dirty="0"/>
              <a:t>What is the advantage of CNNs?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Question: Why Convolutional Layers?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92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B651-58B1-B74A-86A1-DF81F52F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Review of Overfitting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E1F14A2-ACF3-4846-B9D5-EB24B338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56" y="-537859"/>
            <a:ext cx="5380744" cy="793371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FEAB16-3F3F-9546-AFAF-8BC962B7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258570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2979"/>
      </p:ext>
    </p:extLst>
  </p:cSld>
  <p:clrMapOvr>
    <a:masterClrMapping/>
  </p:clrMapOvr>
</p:sld>
</file>

<file path=ppt/theme/theme1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742C61-7620-B94C-9711-9EFCBBD98975}" vid="{FE6ED809-1DD3-C845-BA8B-1E93E2CF8A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AbeJobTalk19</Template>
  <TotalTime>1471</TotalTime>
  <Words>2582</Words>
  <Application>Microsoft Macintosh PowerPoint</Application>
  <PresentationFormat>Widescreen</PresentationFormat>
  <Paragraphs>288</Paragraphs>
  <Slides>59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Georgia</vt:lpstr>
      <vt:lpstr>medium-content-sans-serif-font</vt:lpstr>
      <vt:lpstr>Myriad Pro</vt:lpstr>
      <vt:lpstr>Times New Roman</vt:lpstr>
      <vt:lpstr>AbeJobTalk19</vt:lpstr>
      <vt:lpstr>Training, Transfer Learning, &amp; Generative Models</vt:lpstr>
      <vt:lpstr>Announcements</vt:lpstr>
      <vt:lpstr>This Lecture (and maybe part of the next one)</vt:lpstr>
      <vt:lpstr>Visualizing Linear Classification</vt:lpstr>
      <vt:lpstr>Visualizing Classification With a Neural Network</vt:lpstr>
      <vt:lpstr>Demo</vt:lpstr>
      <vt:lpstr>What Makes Training Deep Nets Hard?</vt:lpstr>
      <vt:lpstr>Related Question: Why Convolutional Layers?</vt:lpstr>
      <vt:lpstr>A Review of Overfitting</vt:lpstr>
      <vt:lpstr>Overfitting: More Parameters, More Problems</vt:lpstr>
      <vt:lpstr>Overfitting: More Parameters, More Problems</vt:lpstr>
      <vt:lpstr>Overfitting: More Parameters, More Problems</vt:lpstr>
      <vt:lpstr>Deep Learning: More Parameters, More Problems?</vt:lpstr>
      <vt:lpstr>Deep Learning: More Parameters, More Problems?</vt:lpstr>
      <vt:lpstr>How to Avoid Overfitting: Regularization</vt:lpstr>
      <vt:lpstr>Regularization: Architecture Choice</vt:lpstr>
      <vt:lpstr>Regularization: Dropout</vt:lpstr>
      <vt:lpstr>Regularization: In the Loss Function</vt:lpstr>
      <vt:lpstr>Regularization: In Data Preparation</vt:lpstr>
      <vt:lpstr>Regularization: In Data Preparation</vt:lpstr>
      <vt:lpstr>Regularization: In Data Preparation</vt:lpstr>
      <vt:lpstr>Putting It All Together: How To Train Deep Nets</vt:lpstr>
      <vt:lpstr>Training a Convolutional Neural Network</vt:lpstr>
      <vt:lpstr>(1) Data Pre-Processing</vt:lpstr>
      <vt:lpstr>(2) Choose your architecture</vt:lpstr>
      <vt:lpstr>(2) Choose your architecture</vt:lpstr>
      <vt:lpstr>(3) Initialize Your Weights</vt:lpstr>
      <vt:lpstr>(3) Start with a Small Portion of the Data</vt:lpstr>
      <vt:lpstr>(3) Start with a Small Portion of the Data</vt:lpstr>
      <vt:lpstr>(3) Start with a Small Portion of the Data</vt:lpstr>
      <vt:lpstr>(4) Find a learning rate</vt:lpstr>
      <vt:lpstr>Aside: Some Training Vocabulary</vt:lpstr>
      <vt:lpstr>(4b) Choosing a Learning Rate Schedule</vt:lpstr>
      <vt:lpstr>PowerPoint Presentation</vt:lpstr>
      <vt:lpstr>PowerPoint Presentation</vt:lpstr>
      <vt:lpstr>Questions?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Takeaways</vt:lpstr>
      <vt:lpstr>Questions?</vt:lpstr>
      <vt:lpstr>Autoencoders: Unsupervised Dimensionality Reduction</vt:lpstr>
      <vt:lpstr>Autoencoders: Unsupervised Dimensionality Reduction</vt:lpstr>
      <vt:lpstr>PowerPoint Presentation</vt:lpstr>
      <vt:lpstr>Regular Convolution</vt:lpstr>
      <vt:lpstr>Regular Convolution</vt:lpstr>
      <vt:lpstr>Regular Convolution</vt:lpstr>
      <vt:lpstr>Regular Convolution</vt:lpstr>
      <vt:lpstr>Transpose Convolution: Upscaling Our Data</vt:lpstr>
      <vt:lpstr>Generative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Davis</dc:creator>
  <cp:lastModifiedBy>Abe Davis</cp:lastModifiedBy>
  <cp:revision>134</cp:revision>
  <dcterms:created xsi:type="dcterms:W3CDTF">2020-04-21T19:04:00Z</dcterms:created>
  <dcterms:modified xsi:type="dcterms:W3CDTF">2020-04-25T19:50:13Z</dcterms:modified>
</cp:coreProperties>
</file>