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5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20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1" r:id="rId2"/>
    <p:sldMasterId id="2147483799" r:id="rId3"/>
    <p:sldMasterId id="2147483812" r:id="rId4"/>
    <p:sldMasterId id="2147483825" r:id="rId5"/>
    <p:sldMasterId id="2147483837" r:id="rId6"/>
    <p:sldMasterId id="2147483909" r:id="rId7"/>
    <p:sldMasterId id="2147483996" r:id="rId8"/>
    <p:sldMasterId id="2147484008" r:id="rId9"/>
    <p:sldMasterId id="2147484020" r:id="rId10"/>
  </p:sldMasterIdLst>
  <p:notesMasterIdLst>
    <p:notesMasterId r:id="rId78"/>
  </p:notesMasterIdLst>
  <p:handoutMasterIdLst>
    <p:handoutMasterId r:id="rId79"/>
  </p:handoutMasterIdLst>
  <p:sldIdLst>
    <p:sldId id="1049" r:id="rId11"/>
    <p:sldId id="1676" r:id="rId12"/>
    <p:sldId id="1677" r:id="rId13"/>
    <p:sldId id="1678" r:id="rId14"/>
    <p:sldId id="1755" r:id="rId15"/>
    <p:sldId id="1679" r:id="rId16"/>
    <p:sldId id="1756" r:id="rId17"/>
    <p:sldId id="1754" r:id="rId18"/>
    <p:sldId id="1681" r:id="rId19"/>
    <p:sldId id="1669" r:id="rId20"/>
    <p:sldId id="1671" r:id="rId21"/>
    <p:sldId id="1670" r:id="rId22"/>
    <p:sldId id="1672" r:id="rId23"/>
    <p:sldId id="1675" r:id="rId24"/>
    <p:sldId id="1674" r:id="rId25"/>
    <p:sldId id="1682" r:id="rId26"/>
    <p:sldId id="1683" r:id="rId27"/>
    <p:sldId id="1684" r:id="rId28"/>
    <p:sldId id="1686" r:id="rId29"/>
    <p:sldId id="1687" r:id="rId30"/>
    <p:sldId id="1689" r:id="rId31"/>
    <p:sldId id="1690" r:id="rId32"/>
    <p:sldId id="1691" r:id="rId33"/>
    <p:sldId id="1692" r:id="rId34"/>
    <p:sldId id="1693" r:id="rId35"/>
    <p:sldId id="1694" r:id="rId36"/>
    <p:sldId id="1697" r:id="rId37"/>
    <p:sldId id="1699" r:id="rId38"/>
    <p:sldId id="1698" r:id="rId39"/>
    <p:sldId id="1700" r:id="rId40"/>
    <p:sldId id="1701" r:id="rId41"/>
    <p:sldId id="1702" r:id="rId42"/>
    <p:sldId id="1707" r:id="rId43"/>
    <p:sldId id="1704" r:id="rId44"/>
    <p:sldId id="1703" r:id="rId45"/>
    <p:sldId id="1708" r:id="rId46"/>
    <p:sldId id="1709" r:id="rId47"/>
    <p:sldId id="1710" r:id="rId48"/>
    <p:sldId id="1711" r:id="rId49"/>
    <p:sldId id="1712" r:id="rId50"/>
    <p:sldId id="1713" r:id="rId51"/>
    <p:sldId id="1714" r:id="rId52"/>
    <p:sldId id="1715" r:id="rId53"/>
    <p:sldId id="1716" r:id="rId54"/>
    <p:sldId id="1717" r:id="rId55"/>
    <p:sldId id="1718" r:id="rId56"/>
    <p:sldId id="1719" r:id="rId57"/>
    <p:sldId id="1720" r:id="rId58"/>
    <p:sldId id="1158" r:id="rId59"/>
    <p:sldId id="1727" r:id="rId60"/>
    <p:sldId id="1728" r:id="rId61"/>
    <p:sldId id="1729" r:id="rId62"/>
    <p:sldId id="1730" r:id="rId63"/>
    <p:sldId id="1731" r:id="rId64"/>
    <p:sldId id="1721" r:id="rId65"/>
    <p:sldId id="1216" r:id="rId66"/>
    <p:sldId id="1758" r:id="rId67"/>
    <p:sldId id="1224" r:id="rId68"/>
    <p:sldId id="1279" r:id="rId69"/>
    <p:sldId id="1314" r:id="rId70"/>
    <p:sldId id="1287" r:id="rId71"/>
    <p:sldId id="1292" r:id="rId72"/>
    <p:sldId id="1264" r:id="rId73"/>
    <p:sldId id="1473" r:id="rId74"/>
    <p:sldId id="1500" r:id="rId75"/>
    <p:sldId id="1760" r:id="rId76"/>
    <p:sldId id="1759" r:id="rId7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800000"/>
    <a:srgbClr val="00CC00"/>
    <a:srgbClr val="FF0000"/>
    <a:srgbClr val="00FF00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7" autoAdjust="0"/>
    <p:restoredTop sz="94444" autoAdjust="0"/>
  </p:normalViewPr>
  <p:slideViewPr>
    <p:cSldViewPr snapToGrid="0">
      <p:cViewPr varScale="1">
        <p:scale>
          <a:sx n="56" d="100"/>
          <a:sy n="56" d="100"/>
        </p:scale>
        <p:origin x="59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49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5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2EA9A5-7220-454C-8A6E-DA894CA0BE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386B9-09B2-41F0-8AF2-E20468D900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37A6C2-DB9B-4FEC-A23A-4E86793ECA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885" tIns="45942" rIns="91885" bIns="4594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27F0D7-6628-4BE5-BEA2-44E3A89D27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62110F-8D95-481B-AFA5-8547BAE09B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68D5FE-7988-4E22-9D87-6BBBFC52701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45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Structure from motion solves the following problem: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Given a set of images of a static scene with 2D points in correspondence, shown here as color-coded points, find…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a set of 3D points P and </a:t>
            </a:r>
          </a:p>
          <a:p>
            <a:pPr>
              <a:spcBef>
                <a:spcPct val="0"/>
              </a:spcBef>
            </a:pPr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pPr>
              <a:spcBef>
                <a:spcPct val="0"/>
              </a:spcBef>
            </a:pPr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322C8-3806-4212-B76E-CFD722350D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40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binary logistic model is used to predict a binary response based on one or more predictor variables (features).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Notation: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jth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 of the vector of class scores f.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1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0D556-2D4C-43D7-A143-10DF9A50ECA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F5886-D4A8-4A49-8F34-B8597D3588F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give definition of partial derivative:  lim h-&gt;0 [f(x+h,y) – f(x,y)]/h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BDD3E-763B-40B1-9E99-56467CB7372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EF8A6-361E-481F-B292-4B0DFD99E6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282DCB-78D0-4DE9-BDE5-2553A5D2A9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808F4-35CB-4DA1-9073-3A220A9C87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643DC-E903-4A92-9CBE-2A336786E449}" type="slidenum">
              <a:rPr lang="en-US"/>
              <a:pPr/>
              <a:t>29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4314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379" y="0"/>
            <a:ext cx="2245816" cy="63400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" y="0"/>
            <a:ext cx="6630293" cy="63400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6469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1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6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DAF15-9B59-4554-887D-6F8F2BCED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1E684-ADC8-4C27-93FB-9AF0B0FD51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0C6008-C978-422A-AD70-9CDD5C6370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371600"/>
            <a:ext cx="413067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71600"/>
            <a:ext cx="413226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BDA80A-3418-485D-9E0A-B6C4E0355B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CC84A1-CC02-4F28-B098-02050764A6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6A668A-A179-4454-87A9-BBC28A936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138F16-081D-456F-BE83-5C8F2B769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80599-9BFB-4A2F-9D41-B42C7E2F25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60188F-CA6A-43B9-991B-0713E4AF37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A85BB9-95A1-49D7-9A9E-3043F218A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60325"/>
            <a:ext cx="2114550" cy="6492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325"/>
            <a:ext cx="6191250" cy="6492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AE13E1-3424-4C00-9687-D942A11BF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9770-A6B5-468B-A615-C727BC72F9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5095C0-3234-4AAF-9B83-29C99FE7B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0EDAB5D-DC7D-4AF5-B985-D806915ED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A8BC74-CAE5-4445-AB8B-EE085FBCB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F0F820-91D6-4BF5-9987-4F88E905D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75A44A-F0A5-4C40-B747-749220B28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D09EE6-0DD7-4CC3-894F-F94DE119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A336D4-FA71-40FC-9256-D0BEAC056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2B0D3D-7DF6-4111-98D4-522FDD15A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713694-D1EF-430A-B0C3-2469810C1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1FEDF4-2F63-4008-8921-046F2BFA7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DB05A1-04E2-4A86-A3AF-DD19D9BBF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7F446D-6FA3-49C6-9A0F-8DAC89E5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7CDC1-669F-41E5-A13D-D71CB1904B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18DF-E3A7-40F8-8B68-BE98C72380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CF30-BBF0-4D7F-9F9D-AEA9A3D2D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6C4E8-FBD2-445A-9BCA-89428293B1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3398-7317-4D22-8E45-F6E2C58432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8754A-0AA6-4DE5-A8BE-E7A97A943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BD309-7C67-47B3-A0EE-A4AC0A8B50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68135-F7CD-4E30-B43A-A77F391033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728A-260A-49F9-9C14-1AFEE7966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A133-94EC-4678-BBFD-FC79C1B94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24E90-71D6-41CE-8E75-D987E3E74D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4978-6E16-4959-BF9B-D6107FA68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5D35-38FA-4C55-8004-6263A85EC8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EBBC-0969-4AB2-ACE9-C0B62ADA62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6694-A7B1-443D-ABEE-53DE4B5953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FEFB-66DC-406A-9769-AA1B163AD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93C4-E58C-4576-882B-71FCD24979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52EC-7204-477F-BE34-17F635E40C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6864-E60C-490D-9A32-15F1CB07E8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3BDCE-B0D3-4EB8-B2E6-1BEE3254D8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2C12-C469-4858-A027-56AFE589CB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DD68F-CC09-4376-B6EA-2022DEAC78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51C5EE9-26C3-4095-8475-7AB5C1F4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A5EA59A-A3CE-42B7-9217-4631D0CB1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5A95A9A-9CBD-4EA2-B11D-FBC505647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6BD49D5-D143-49FE-B7B7-83E54A851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2583D6-DCC5-4462-BCD9-2C847F06B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1AF28-3D12-4BCC-8513-B916B426C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A83AD54-FCA1-4536-A4E3-C0D7A93CF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AF8103-5038-4DF3-9A00-0177CD788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A15935E-4C4E-415E-84D6-F758667B1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96F94B8-4F9A-4265-935F-F1C005225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B61E6E9-0975-42F8-9A41-561AB84DF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2063ED-9258-4C16-995C-A66A11517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6BD38C-E0B7-40B5-9DDD-AB5FC25D1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54A04C-B451-4DED-A753-9D5B066D2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243D5F-A219-488B-BFDF-5B8514BC4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21F26A-511B-4167-812C-8C06F9534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70E5CA-032F-470C-89BE-62F96EB93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9A57DAE-2DB5-4526-B44B-8B81FC024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48CB44-F95E-43CE-BFDA-5ECE97BB7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250244-9494-4AF7-BE04-84F63E70D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9FBD8E-0EFA-4732-AF47-FCF2E80C2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0A4B0A0-9C57-4572-8E16-6A0C738D9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C73736-5E9F-461C-B4E8-1E0411338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114C85-5D6A-4F16-AB2F-3E05C15EC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43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F8FA5E-E046-4575-BCA4-1CBB57CFC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9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BA2183F-211D-4FF0-B712-F62C7AFE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4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A537E2-D8EB-444E-B409-5C2D03F6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04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6FDAA1-41BE-4F43-ADF2-473A2CE6C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34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9E9A79-390A-4E28-8D9C-080CF2F15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7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853085-BE28-452B-B176-A8FB333AA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394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1CFB08-1A5C-4F7A-ADFE-0ABC0F19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70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CFCBA8C-71F2-411B-B392-A3BFE191A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0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B9358E1-A967-4D53-BE70-5D4804B5D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83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54748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765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5398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4836" y="794742"/>
            <a:ext cx="3670102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2094" y="794742"/>
            <a:ext cx="3670102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234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081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937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59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90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>
              <a:sym typeface="Myriad Pro Semi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40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371600"/>
            <a:ext cx="8415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Line 4"/>
          <p:cNvSpPr>
            <a:spLocks noChangeShapeType="1"/>
          </p:cNvSpPr>
          <p:nvPr userDrawn="1"/>
        </p:nvSpPr>
        <p:spPr bwMode="auto">
          <a:xfrm>
            <a:off x="381000" y="1066800"/>
            <a:ext cx="8382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77A13-D8F3-4465-9216-A0B44F05681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cs typeface="+mn-cs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cs typeface="+mn-cs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622BF-D8E3-4155-961E-98FC574103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4589E9-09AB-4AE0-B748-8DF859E0FB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E9876-0647-4C0D-9986-E075F74877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2F49A-FECE-4DB6-BCDD-51DFFF85C3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charset="0"/>
              <a:ea typeface="MS PGothic" pitchFamily="34" charset="-128"/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bg2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400">
          <a:solidFill>
            <a:schemeClr val="bg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1AA033-6D48-411F-8BB0-A7C27D1087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FD6BCE-E15C-4E0F-A9F9-B573EC2C8E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25" y="0"/>
            <a:ext cx="87503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576" tIns="53576" rIns="93263" bIns="53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4638" y="795338"/>
            <a:ext cx="7446962" cy="554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576" tIns="53576" rIns="93263" bIns="53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Semibold"/>
              </a:rPr>
              <a:t>Click to edit Master text styles</a:t>
            </a:r>
          </a:p>
          <a:p>
            <a:pPr lvl="1"/>
            <a:r>
              <a:rPr lang="en-US">
                <a:sym typeface="Myriad Pro"/>
              </a:rPr>
              <a:t>Second level</a:t>
            </a:r>
          </a:p>
          <a:p>
            <a:pPr lvl="2"/>
            <a:r>
              <a:rPr lang="en-US">
                <a:sym typeface="Myriad Pro It"/>
              </a:rPr>
              <a:t>Third level</a:t>
            </a:r>
          </a:p>
          <a:p>
            <a:pPr lvl="3"/>
            <a:r>
              <a:rPr lang="en-US">
                <a:sym typeface="Gill Sans"/>
              </a:rPr>
              <a:t>Fourth level</a:t>
            </a:r>
          </a:p>
          <a:p>
            <a:pPr lvl="4"/>
            <a:r>
              <a:rPr lang="en-US">
                <a:sym typeface="Gill San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335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+mj-lt"/>
          <a:ea typeface="+mj-ea"/>
          <a:cs typeface="+mj-cs"/>
          <a:sym typeface="Myriad Pro"/>
        </a:defRPr>
      </a:lvl1pPr>
      <a:lvl2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2pPr>
      <a:lvl3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3pPr>
      <a:lvl4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4pPr>
      <a:lvl5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5pPr>
      <a:lvl6pPr marL="589338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6pPr>
      <a:lvl7pPr marL="910796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7pPr>
      <a:lvl8pPr marL="1232253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8pPr>
      <a:lvl9pPr marL="1553710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9pPr>
    </p:titleStyle>
    <p:bodyStyle>
      <a:lvl1pPr marL="6350" indent="-6350" algn="l" rtl="0" eaLnBrk="0" fontAlgn="base" hangingPunct="0">
        <a:lnSpc>
          <a:spcPct val="90000"/>
        </a:lnSpc>
        <a:spcBef>
          <a:spcPts val="1688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Myriad Pro Semibold"/>
        </a:defRPr>
      </a:lvl1pPr>
      <a:lvl2pPr marL="506413" indent="-231775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Clr>
          <a:srgbClr val="D8D8D8"/>
        </a:buClr>
        <a:buSzPct val="125000"/>
        <a:buFont typeface="Gill Sans"/>
        <a:buChar char="•"/>
        <a:defRPr sz="2500">
          <a:solidFill>
            <a:schemeClr val="tx1"/>
          </a:solidFill>
          <a:latin typeface="+mj-lt"/>
          <a:ea typeface="+mj-ea"/>
          <a:cs typeface="+mj-cs"/>
          <a:sym typeface="Myriad Pro"/>
        </a:defRPr>
      </a:lvl2pPr>
      <a:lvl3pPr marL="814388" indent="100013" algn="l" rtl="0" eaLnBrk="0" fontAlgn="base" hangingPunct="0">
        <a:lnSpc>
          <a:spcPct val="80000"/>
        </a:lnSpc>
        <a:spcBef>
          <a:spcPts val="563"/>
        </a:spcBef>
        <a:spcAft>
          <a:spcPct val="0"/>
        </a:spcAft>
        <a:buClr>
          <a:srgbClr val="D8D8D8"/>
        </a:buClr>
        <a:buSzPct val="125000"/>
        <a:buFont typeface="Gill Sans"/>
        <a:defRPr sz="2100">
          <a:solidFill>
            <a:schemeClr val="tx1"/>
          </a:solidFill>
          <a:latin typeface="Myriad Pro It" charset="0"/>
          <a:ea typeface="+mj-ea"/>
          <a:cs typeface="+mj-cs"/>
          <a:sym typeface="Myriad Pro It"/>
        </a:defRPr>
      </a:lvl3pPr>
      <a:lvl4pPr marL="1492250" indent="-169863" algn="l" rtl="0" eaLnBrk="0" fontAlgn="base" hangingPunct="0">
        <a:spcBef>
          <a:spcPts val="563"/>
        </a:spcBef>
        <a:spcAft>
          <a:spcPct val="0"/>
        </a:spcAft>
        <a:buClr>
          <a:srgbClr val="FFFF66"/>
        </a:buClr>
        <a:buSzPct val="100000"/>
        <a:buFont typeface="Gill Sans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/>
        </a:defRPr>
      </a:lvl4pPr>
      <a:lvl5pPr marL="498475" indent="-231775" algn="l" rtl="0" eaLnBrk="0" fontAlgn="base" hangingPunct="0">
        <a:spcBef>
          <a:spcPts val="563"/>
        </a:spcBef>
        <a:spcAft>
          <a:spcPct val="0"/>
        </a:spcAft>
        <a:buClr>
          <a:srgbClr val="D8D8D8"/>
        </a:buClr>
        <a:buSzPct val="100000"/>
        <a:buFont typeface="Gill Sans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/>
        </a:defRPr>
      </a:lvl5pPr>
      <a:lvl6pPr marL="821502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6pPr>
      <a:lvl7pPr marL="1142959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7pPr>
      <a:lvl8pPr marL="1464417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8pPr>
      <a:lvl9pPr marL="1785874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8.png"/><Relationship Id="rId5" Type="http://schemas.openxmlformats.org/officeDocument/2006/relationships/tags" Target="../tags/tag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59.png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49.jpe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notesSlide" Target="../notesSlides/notesSlide9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68.wmf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71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7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69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tags" Target="../tags/tag8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tags" Target="../tags/tag103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slideLayout" Target="../slideLayouts/slideLayout24.xml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tags" Target="../tags/tag143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tags" Target="../tags/tag146.xml"/><Relationship Id="rId47" Type="http://schemas.openxmlformats.org/officeDocument/2006/relationships/tags" Target="../tags/tag151.xml"/><Relationship Id="rId50" Type="http://schemas.openxmlformats.org/officeDocument/2006/relationships/tags" Target="../tags/tag154.xml"/><Relationship Id="rId55" Type="http://schemas.openxmlformats.org/officeDocument/2006/relationships/tags" Target="../tags/tag159.xml"/><Relationship Id="rId63" Type="http://schemas.openxmlformats.org/officeDocument/2006/relationships/tags" Target="../tags/tag167.xml"/><Relationship Id="rId68" Type="http://schemas.openxmlformats.org/officeDocument/2006/relationships/tags" Target="../tags/tag172.xml"/><Relationship Id="rId76" Type="http://schemas.openxmlformats.org/officeDocument/2006/relationships/tags" Target="../tags/tag180.xml"/><Relationship Id="rId7" Type="http://schemas.openxmlformats.org/officeDocument/2006/relationships/tags" Target="../tags/tag111.xml"/><Relationship Id="rId71" Type="http://schemas.openxmlformats.org/officeDocument/2006/relationships/tags" Target="../tags/tag175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tags" Target="../tags/tag144.xml"/><Relationship Id="rId45" Type="http://schemas.openxmlformats.org/officeDocument/2006/relationships/tags" Target="../tags/tag149.xml"/><Relationship Id="rId53" Type="http://schemas.openxmlformats.org/officeDocument/2006/relationships/tags" Target="../tags/tag157.xml"/><Relationship Id="rId58" Type="http://schemas.openxmlformats.org/officeDocument/2006/relationships/tags" Target="../tags/tag162.xml"/><Relationship Id="rId66" Type="http://schemas.openxmlformats.org/officeDocument/2006/relationships/tags" Target="../tags/tag170.xml"/><Relationship Id="rId74" Type="http://schemas.openxmlformats.org/officeDocument/2006/relationships/tags" Target="../tags/tag178.xml"/><Relationship Id="rId79" Type="http://schemas.openxmlformats.org/officeDocument/2006/relationships/image" Target="../media/image77.wmf"/><Relationship Id="rId5" Type="http://schemas.openxmlformats.org/officeDocument/2006/relationships/tags" Target="../tags/tag109.xml"/><Relationship Id="rId61" Type="http://schemas.openxmlformats.org/officeDocument/2006/relationships/tags" Target="../tags/tag165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tags" Target="../tags/tag148.xml"/><Relationship Id="rId52" Type="http://schemas.openxmlformats.org/officeDocument/2006/relationships/tags" Target="../tags/tag156.xml"/><Relationship Id="rId60" Type="http://schemas.openxmlformats.org/officeDocument/2006/relationships/tags" Target="../tags/tag164.xml"/><Relationship Id="rId65" Type="http://schemas.openxmlformats.org/officeDocument/2006/relationships/tags" Target="../tags/tag169.xml"/><Relationship Id="rId73" Type="http://schemas.openxmlformats.org/officeDocument/2006/relationships/tags" Target="../tags/tag177.xml"/><Relationship Id="rId78" Type="http://schemas.openxmlformats.org/officeDocument/2006/relationships/notesSlide" Target="../notesSlides/notesSlide15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tags" Target="../tags/tag147.xml"/><Relationship Id="rId48" Type="http://schemas.openxmlformats.org/officeDocument/2006/relationships/tags" Target="../tags/tag152.xml"/><Relationship Id="rId56" Type="http://schemas.openxmlformats.org/officeDocument/2006/relationships/tags" Target="../tags/tag160.xml"/><Relationship Id="rId64" Type="http://schemas.openxmlformats.org/officeDocument/2006/relationships/tags" Target="../tags/tag168.xml"/><Relationship Id="rId69" Type="http://schemas.openxmlformats.org/officeDocument/2006/relationships/tags" Target="../tags/tag173.xml"/><Relationship Id="rId77" Type="http://schemas.openxmlformats.org/officeDocument/2006/relationships/slideLayout" Target="../slideLayouts/slideLayout29.xml"/><Relationship Id="rId8" Type="http://schemas.openxmlformats.org/officeDocument/2006/relationships/tags" Target="../tags/tag112.xml"/><Relationship Id="rId51" Type="http://schemas.openxmlformats.org/officeDocument/2006/relationships/tags" Target="../tags/tag155.xml"/><Relationship Id="rId72" Type="http://schemas.openxmlformats.org/officeDocument/2006/relationships/tags" Target="../tags/tag176.xml"/><Relationship Id="rId80" Type="http://schemas.openxmlformats.org/officeDocument/2006/relationships/image" Target="../media/image78.emf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tags" Target="../tags/tag150.xml"/><Relationship Id="rId59" Type="http://schemas.openxmlformats.org/officeDocument/2006/relationships/tags" Target="../tags/tag163.xml"/><Relationship Id="rId67" Type="http://schemas.openxmlformats.org/officeDocument/2006/relationships/tags" Target="../tags/tag171.xml"/><Relationship Id="rId20" Type="http://schemas.openxmlformats.org/officeDocument/2006/relationships/tags" Target="../tags/tag124.xml"/><Relationship Id="rId41" Type="http://schemas.openxmlformats.org/officeDocument/2006/relationships/tags" Target="../tags/tag145.xml"/><Relationship Id="rId54" Type="http://schemas.openxmlformats.org/officeDocument/2006/relationships/tags" Target="../tags/tag158.xml"/><Relationship Id="rId62" Type="http://schemas.openxmlformats.org/officeDocument/2006/relationships/tags" Target="../tags/tag166.xml"/><Relationship Id="rId70" Type="http://schemas.openxmlformats.org/officeDocument/2006/relationships/tags" Target="../tags/tag174.xml"/><Relationship Id="rId75" Type="http://schemas.openxmlformats.org/officeDocument/2006/relationships/tags" Target="../tags/tag179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tags" Target="../tags/tag153.xml"/><Relationship Id="rId57" Type="http://schemas.openxmlformats.org/officeDocument/2006/relationships/tags" Target="../tags/tag16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18" Type="http://schemas.openxmlformats.org/officeDocument/2006/relationships/image" Target="../media/image79.jpe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notesSlide" Target="../notesSlides/notesSlide16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36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2.e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208.xml"/><Relationship Id="rId18" Type="http://schemas.openxmlformats.org/officeDocument/2006/relationships/tags" Target="../tags/tag213.xml"/><Relationship Id="rId26" Type="http://schemas.openxmlformats.org/officeDocument/2006/relationships/tags" Target="../tags/tag221.xml"/><Relationship Id="rId39" Type="http://schemas.openxmlformats.org/officeDocument/2006/relationships/tags" Target="../tags/tag234.xml"/><Relationship Id="rId21" Type="http://schemas.openxmlformats.org/officeDocument/2006/relationships/tags" Target="../tags/tag216.xml"/><Relationship Id="rId34" Type="http://schemas.openxmlformats.org/officeDocument/2006/relationships/tags" Target="../tags/tag229.xml"/><Relationship Id="rId42" Type="http://schemas.openxmlformats.org/officeDocument/2006/relationships/tags" Target="../tags/tag237.xml"/><Relationship Id="rId47" Type="http://schemas.openxmlformats.org/officeDocument/2006/relationships/tags" Target="../tags/tag242.xml"/><Relationship Id="rId50" Type="http://schemas.openxmlformats.org/officeDocument/2006/relationships/tags" Target="../tags/tag245.xml"/><Relationship Id="rId55" Type="http://schemas.openxmlformats.org/officeDocument/2006/relationships/tags" Target="../tags/tag250.xml"/><Relationship Id="rId7" Type="http://schemas.openxmlformats.org/officeDocument/2006/relationships/tags" Target="../tags/tag202.xml"/><Relationship Id="rId2" Type="http://schemas.openxmlformats.org/officeDocument/2006/relationships/tags" Target="../tags/tag197.xml"/><Relationship Id="rId16" Type="http://schemas.openxmlformats.org/officeDocument/2006/relationships/tags" Target="../tags/tag211.xml"/><Relationship Id="rId20" Type="http://schemas.openxmlformats.org/officeDocument/2006/relationships/tags" Target="../tags/tag215.xml"/><Relationship Id="rId29" Type="http://schemas.openxmlformats.org/officeDocument/2006/relationships/tags" Target="../tags/tag224.xml"/><Relationship Id="rId41" Type="http://schemas.openxmlformats.org/officeDocument/2006/relationships/tags" Target="../tags/tag236.xml"/><Relationship Id="rId54" Type="http://schemas.openxmlformats.org/officeDocument/2006/relationships/tags" Target="../tags/tag249.xml"/><Relationship Id="rId62" Type="http://schemas.openxmlformats.org/officeDocument/2006/relationships/image" Target="../media/image97.pn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24" Type="http://schemas.openxmlformats.org/officeDocument/2006/relationships/tags" Target="../tags/tag219.xml"/><Relationship Id="rId32" Type="http://schemas.openxmlformats.org/officeDocument/2006/relationships/tags" Target="../tags/tag227.xml"/><Relationship Id="rId37" Type="http://schemas.openxmlformats.org/officeDocument/2006/relationships/tags" Target="../tags/tag232.xml"/><Relationship Id="rId40" Type="http://schemas.openxmlformats.org/officeDocument/2006/relationships/tags" Target="../tags/tag235.xml"/><Relationship Id="rId45" Type="http://schemas.openxmlformats.org/officeDocument/2006/relationships/tags" Target="../tags/tag240.xml"/><Relationship Id="rId53" Type="http://schemas.openxmlformats.org/officeDocument/2006/relationships/tags" Target="../tags/tag248.xml"/><Relationship Id="rId58" Type="http://schemas.openxmlformats.org/officeDocument/2006/relationships/notesSlide" Target="../notesSlides/notesSlide20.xml"/><Relationship Id="rId5" Type="http://schemas.openxmlformats.org/officeDocument/2006/relationships/tags" Target="../tags/tag200.xml"/><Relationship Id="rId15" Type="http://schemas.openxmlformats.org/officeDocument/2006/relationships/tags" Target="../tags/tag210.xml"/><Relationship Id="rId23" Type="http://schemas.openxmlformats.org/officeDocument/2006/relationships/tags" Target="../tags/tag218.xml"/><Relationship Id="rId28" Type="http://schemas.openxmlformats.org/officeDocument/2006/relationships/tags" Target="../tags/tag223.xml"/><Relationship Id="rId36" Type="http://schemas.openxmlformats.org/officeDocument/2006/relationships/tags" Target="../tags/tag231.xml"/><Relationship Id="rId49" Type="http://schemas.openxmlformats.org/officeDocument/2006/relationships/tags" Target="../tags/tag244.xml"/><Relationship Id="rId57" Type="http://schemas.openxmlformats.org/officeDocument/2006/relationships/slideLayout" Target="../slideLayouts/slideLayout48.xml"/><Relationship Id="rId61" Type="http://schemas.openxmlformats.org/officeDocument/2006/relationships/image" Target="../media/image96.png"/><Relationship Id="rId10" Type="http://schemas.openxmlformats.org/officeDocument/2006/relationships/tags" Target="../tags/tag205.xml"/><Relationship Id="rId19" Type="http://schemas.openxmlformats.org/officeDocument/2006/relationships/tags" Target="../tags/tag214.xml"/><Relationship Id="rId31" Type="http://schemas.openxmlformats.org/officeDocument/2006/relationships/tags" Target="../tags/tag226.xml"/><Relationship Id="rId44" Type="http://schemas.openxmlformats.org/officeDocument/2006/relationships/tags" Target="../tags/tag239.xml"/><Relationship Id="rId52" Type="http://schemas.openxmlformats.org/officeDocument/2006/relationships/tags" Target="../tags/tag247.xml"/><Relationship Id="rId60" Type="http://schemas.openxmlformats.org/officeDocument/2006/relationships/image" Target="../media/image95.png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Relationship Id="rId22" Type="http://schemas.openxmlformats.org/officeDocument/2006/relationships/tags" Target="../tags/tag217.xml"/><Relationship Id="rId27" Type="http://schemas.openxmlformats.org/officeDocument/2006/relationships/tags" Target="../tags/tag222.xml"/><Relationship Id="rId30" Type="http://schemas.openxmlformats.org/officeDocument/2006/relationships/tags" Target="../tags/tag225.xml"/><Relationship Id="rId35" Type="http://schemas.openxmlformats.org/officeDocument/2006/relationships/tags" Target="../tags/tag230.xml"/><Relationship Id="rId43" Type="http://schemas.openxmlformats.org/officeDocument/2006/relationships/tags" Target="../tags/tag238.xml"/><Relationship Id="rId48" Type="http://schemas.openxmlformats.org/officeDocument/2006/relationships/tags" Target="../tags/tag243.xml"/><Relationship Id="rId56" Type="http://schemas.openxmlformats.org/officeDocument/2006/relationships/tags" Target="../tags/tag251.xml"/><Relationship Id="rId8" Type="http://schemas.openxmlformats.org/officeDocument/2006/relationships/tags" Target="../tags/tag203.xml"/><Relationship Id="rId51" Type="http://schemas.openxmlformats.org/officeDocument/2006/relationships/tags" Target="../tags/tag246.xml"/><Relationship Id="rId3" Type="http://schemas.openxmlformats.org/officeDocument/2006/relationships/tags" Target="../tags/tag198.xml"/><Relationship Id="rId12" Type="http://schemas.openxmlformats.org/officeDocument/2006/relationships/tags" Target="../tags/tag207.xml"/><Relationship Id="rId17" Type="http://schemas.openxmlformats.org/officeDocument/2006/relationships/tags" Target="../tags/tag212.xml"/><Relationship Id="rId25" Type="http://schemas.openxmlformats.org/officeDocument/2006/relationships/tags" Target="../tags/tag220.xml"/><Relationship Id="rId33" Type="http://schemas.openxmlformats.org/officeDocument/2006/relationships/tags" Target="../tags/tag228.xml"/><Relationship Id="rId38" Type="http://schemas.openxmlformats.org/officeDocument/2006/relationships/tags" Target="../tags/tag233.xml"/><Relationship Id="rId46" Type="http://schemas.openxmlformats.org/officeDocument/2006/relationships/tags" Target="../tags/tag241.xml"/><Relationship Id="rId5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98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00.png"/><Relationship Id="rId2" Type="http://schemas.openxmlformats.org/officeDocument/2006/relationships/tags" Target="../tags/tag25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tags" Target="../tags/tag256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255.xml"/><Relationship Id="rId15" Type="http://schemas.openxmlformats.org/officeDocument/2006/relationships/image" Target="../media/image99.png"/><Relationship Id="rId10" Type="http://schemas.openxmlformats.org/officeDocument/2006/relationships/slideLayout" Target="../slideLayouts/slideLayout63.xml"/><Relationship Id="rId4" Type="http://schemas.openxmlformats.org/officeDocument/2006/relationships/tags" Target="../tags/tag254.xml"/><Relationship Id="rId9" Type="http://schemas.openxmlformats.org/officeDocument/2006/relationships/tags" Target="../tags/tag259.xml"/><Relationship Id="rId1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62.xml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15.png"/><Relationship Id="rId4" Type="http://schemas.openxmlformats.org/officeDocument/2006/relationships/tags" Target="../tags/tag263.xml"/><Relationship Id="rId9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Course review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6445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78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B12B3-5FFE-46A3-AF60-9AB9E819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39" y="0"/>
            <a:ext cx="44122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Arrow Connector 79"/>
          <p:cNvCxnSpPr>
            <a:stCxn id="61" idx="3"/>
            <a:endCxn id="34845" idx="1"/>
          </p:cNvCxnSpPr>
          <p:nvPr/>
        </p:nvCxnSpPr>
        <p:spPr>
          <a:xfrm>
            <a:off x="2405742" y="4991100"/>
            <a:ext cx="1175658" cy="1588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filtering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8" y="1493838"/>
            <a:ext cx="8374062" cy="27955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One simple function on images:  linear filtering                  (cross-correlation, convolution)</a:t>
            </a:r>
          </a:p>
          <a:p>
            <a:pPr lvl="1" eaLnBrk="1" hangingPunct="1"/>
            <a:r>
              <a:rPr lang="en-US" dirty="0"/>
              <a:t>Replace each pixel by a linear combination of its neighbors</a:t>
            </a:r>
          </a:p>
          <a:p>
            <a:pPr eaLnBrk="1" hangingPunct="1"/>
            <a:r>
              <a:rPr lang="en-US" dirty="0"/>
              <a:t>The prescription for the linear combination is called the “kernel” (or “mask”, “filter”)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581403" y="4419600"/>
            <a:ext cx="1271588" cy="1219200"/>
            <a:chOff x="4896" y="1392"/>
            <a:chExt cx="801" cy="768"/>
          </a:xfrm>
        </p:grpSpPr>
        <p:sp>
          <p:nvSpPr>
            <p:cNvPr id="34843" name="Text Box 23"/>
            <p:cNvSpPr txBox="1">
              <a:spLocks noChangeArrowheads="1"/>
            </p:cNvSpPr>
            <p:nvPr/>
          </p:nvSpPr>
          <p:spPr bwMode="auto">
            <a:xfrm>
              <a:off x="5397" y="1872"/>
              <a:ext cx="30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0.5</a:t>
              </a:r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4896" y="1392"/>
              <a:ext cx="768" cy="768"/>
              <a:chOff x="4896" y="1392"/>
              <a:chExt cx="768" cy="768"/>
            </a:xfrm>
          </p:grpSpPr>
          <p:sp>
            <p:nvSpPr>
              <p:cNvPr id="34845" name="Rectangle 25"/>
              <p:cNvSpPr>
                <a:spLocks noChangeArrowheads="1"/>
              </p:cNvSpPr>
              <p:nvPr/>
            </p:nvSpPr>
            <p:spPr bwMode="auto">
              <a:xfrm>
                <a:off x="4896" y="1392"/>
                <a:ext cx="76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6" name="Line 26"/>
              <p:cNvSpPr>
                <a:spLocks noChangeShapeType="1"/>
              </p:cNvSpPr>
              <p:nvPr/>
            </p:nvSpPr>
            <p:spPr bwMode="auto">
              <a:xfrm>
                <a:off x="5136" y="139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7" name="Line 27"/>
              <p:cNvSpPr>
                <a:spLocks noChangeShapeType="1"/>
              </p:cNvSpPr>
              <p:nvPr/>
            </p:nvSpPr>
            <p:spPr bwMode="auto">
              <a:xfrm>
                <a:off x="5424" y="139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>
                <a:off x="4896" y="163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9" name="Line 29"/>
              <p:cNvSpPr>
                <a:spLocks noChangeShapeType="1"/>
              </p:cNvSpPr>
              <p:nvPr/>
            </p:nvSpPr>
            <p:spPr bwMode="auto">
              <a:xfrm>
                <a:off x="4896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0" name="Text Box 30"/>
              <p:cNvSpPr txBox="1">
                <a:spLocks noChangeArrowheads="1"/>
              </p:cNvSpPr>
              <p:nvPr/>
            </p:nvSpPr>
            <p:spPr bwMode="auto">
              <a:xfrm>
                <a:off x="5115" y="1632"/>
                <a:ext cx="3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0.5</a:t>
                </a:r>
              </a:p>
            </p:txBody>
          </p:sp>
          <p:sp>
            <p:nvSpPr>
              <p:cNvPr id="34851" name="Text Box 31"/>
              <p:cNvSpPr txBox="1">
                <a:spLocks noChangeArrowheads="1"/>
              </p:cNvSpPr>
              <p:nvPr/>
            </p:nvSpPr>
            <p:spPr bwMode="auto">
              <a:xfrm>
                <a:off x="5452" y="163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cs typeface="Arial" charset="0"/>
                  </a:rPr>
                  <a:t>0</a:t>
                </a:r>
              </a:p>
            </p:txBody>
          </p:sp>
          <p:sp>
            <p:nvSpPr>
              <p:cNvPr id="34852" name="Text Box 32"/>
              <p:cNvSpPr txBox="1">
                <a:spLocks noChangeArrowheads="1"/>
              </p:cNvSpPr>
              <p:nvPr/>
            </p:nvSpPr>
            <p:spPr bwMode="auto">
              <a:xfrm>
                <a:off x="4913" y="163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3" name="Text Box 33"/>
              <p:cNvSpPr txBox="1">
                <a:spLocks noChangeArrowheads="1"/>
              </p:cNvSpPr>
              <p:nvPr/>
            </p:nvSpPr>
            <p:spPr bwMode="auto">
              <a:xfrm>
                <a:off x="5185" y="187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1</a:t>
                </a:r>
              </a:p>
            </p:txBody>
          </p:sp>
          <p:sp>
            <p:nvSpPr>
              <p:cNvPr id="34854" name="Text Box 34"/>
              <p:cNvSpPr txBox="1">
                <a:spLocks noChangeArrowheads="1"/>
              </p:cNvSpPr>
              <p:nvPr/>
            </p:nvSpPr>
            <p:spPr bwMode="auto">
              <a:xfrm>
                <a:off x="4913" y="187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5" name="Line 35"/>
              <p:cNvSpPr>
                <a:spLocks noChangeShapeType="1"/>
              </p:cNvSpPr>
              <p:nvPr/>
            </p:nvSpPr>
            <p:spPr bwMode="auto">
              <a:xfrm>
                <a:off x="4896" y="163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Text Box 36"/>
              <p:cNvSpPr txBox="1">
                <a:spLocks noChangeArrowheads="1"/>
              </p:cNvSpPr>
              <p:nvPr/>
            </p:nvSpPr>
            <p:spPr bwMode="auto">
              <a:xfrm>
                <a:off x="5185" y="139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7" name="Text Box 37"/>
              <p:cNvSpPr txBox="1">
                <a:spLocks noChangeArrowheads="1"/>
              </p:cNvSpPr>
              <p:nvPr/>
            </p:nvSpPr>
            <p:spPr bwMode="auto">
              <a:xfrm>
                <a:off x="5452" y="139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cs typeface="Arial" charset="0"/>
                  </a:rPr>
                  <a:t>0</a:t>
                </a:r>
              </a:p>
            </p:txBody>
          </p:sp>
          <p:sp>
            <p:nvSpPr>
              <p:cNvPr id="34858" name="Text Box 38"/>
              <p:cNvSpPr txBox="1">
                <a:spLocks noChangeArrowheads="1"/>
              </p:cNvSpPr>
              <p:nvPr/>
            </p:nvSpPr>
            <p:spPr bwMode="auto">
              <a:xfrm>
                <a:off x="4913" y="139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</p:grpSp>
      </p:grpSp>
      <p:sp>
        <p:nvSpPr>
          <p:cNvPr id="34824" name="Text Box 40"/>
          <p:cNvSpPr txBox="1">
            <a:spLocks noChangeArrowheads="1"/>
          </p:cNvSpPr>
          <p:nvPr/>
        </p:nvSpPr>
        <p:spPr bwMode="auto">
          <a:xfrm>
            <a:off x="3810000" y="5638800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kernel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019800" y="4419600"/>
            <a:ext cx="1295400" cy="1219200"/>
            <a:chOff x="2256" y="1920"/>
            <a:chExt cx="816" cy="768"/>
          </a:xfrm>
        </p:grpSpPr>
        <p:sp>
          <p:nvSpPr>
            <p:cNvPr id="34827" name="Rectangle 42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Line 43"/>
            <p:cNvSpPr>
              <a:spLocks noChangeShapeType="1"/>
            </p:cNvSpPr>
            <p:nvPr/>
          </p:nvSpPr>
          <p:spPr bwMode="auto">
            <a:xfrm>
              <a:off x="2544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Line 44"/>
            <p:cNvSpPr>
              <a:spLocks noChangeShapeType="1"/>
            </p:cNvSpPr>
            <p:nvPr/>
          </p:nvSpPr>
          <p:spPr bwMode="auto">
            <a:xfrm>
              <a:off x="2832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Line 45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46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Text Box 47"/>
            <p:cNvSpPr txBox="1">
              <a:spLocks noChangeArrowheads="1"/>
            </p:cNvSpPr>
            <p:nvPr/>
          </p:nvSpPr>
          <p:spPr bwMode="auto">
            <a:xfrm>
              <a:off x="2582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cs typeface="Arial" charset="0"/>
                </a:rPr>
                <a:t>8</a:t>
              </a:r>
            </a:p>
          </p:txBody>
        </p:sp>
        <p:sp>
          <p:nvSpPr>
            <p:cNvPr id="34833" name="Text Box 48"/>
            <p:cNvSpPr txBox="1">
              <a:spLocks noChangeArrowheads="1"/>
            </p:cNvSpPr>
            <p:nvPr/>
          </p:nvSpPr>
          <p:spPr bwMode="auto">
            <a:xfrm>
              <a:off x="2832" y="216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4" name="Text Box 49"/>
            <p:cNvSpPr txBox="1">
              <a:spLocks noChangeArrowheads="1"/>
            </p:cNvSpPr>
            <p:nvPr/>
          </p:nvSpPr>
          <p:spPr bwMode="auto">
            <a:xfrm>
              <a:off x="2352" y="216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5" name="Text Box 50"/>
            <p:cNvSpPr txBox="1">
              <a:spLocks noChangeArrowheads="1"/>
            </p:cNvSpPr>
            <p:nvPr/>
          </p:nvSpPr>
          <p:spPr bwMode="auto">
            <a:xfrm>
              <a:off x="256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6" name="Text Box 51"/>
            <p:cNvSpPr txBox="1">
              <a:spLocks noChangeArrowheads="1"/>
            </p:cNvSpPr>
            <p:nvPr/>
          </p:nvSpPr>
          <p:spPr bwMode="auto">
            <a:xfrm>
              <a:off x="281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7" name="Text Box 52"/>
            <p:cNvSpPr txBox="1">
              <a:spLocks noChangeArrowheads="1"/>
            </p:cNvSpPr>
            <p:nvPr/>
          </p:nvSpPr>
          <p:spPr bwMode="auto">
            <a:xfrm>
              <a:off x="233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8" name="Line 53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54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Text Box 55"/>
            <p:cNvSpPr txBox="1">
              <a:spLocks noChangeArrowheads="1"/>
            </p:cNvSpPr>
            <p:nvPr/>
          </p:nvSpPr>
          <p:spPr bwMode="auto">
            <a:xfrm>
              <a:off x="2582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41" name="Text Box 56"/>
            <p:cNvSpPr txBox="1">
              <a:spLocks noChangeArrowheads="1"/>
            </p:cNvSpPr>
            <p:nvPr/>
          </p:nvSpPr>
          <p:spPr bwMode="auto">
            <a:xfrm>
              <a:off x="2832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42" name="Text Box 57"/>
            <p:cNvSpPr txBox="1">
              <a:spLocks noChangeArrowheads="1"/>
            </p:cNvSpPr>
            <p:nvPr/>
          </p:nvSpPr>
          <p:spPr bwMode="auto">
            <a:xfrm>
              <a:off x="2256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</p:grpSp>
      <p:sp>
        <p:nvSpPr>
          <p:cNvPr id="34826" name="Text Box 58"/>
          <p:cNvSpPr txBox="1">
            <a:spLocks noChangeArrowheads="1"/>
          </p:cNvSpPr>
          <p:nvPr/>
        </p:nvSpPr>
        <p:spPr bwMode="auto">
          <a:xfrm>
            <a:off x="5738812" y="5638800"/>
            <a:ext cx="271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Modified image data</a:t>
            </a: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7620000" y="6553200"/>
            <a:ext cx="13730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L. Zhang</a:t>
            </a:r>
          </a:p>
        </p:txBody>
      </p:sp>
      <p:sp>
        <p:nvSpPr>
          <p:cNvPr id="34823" name="Text Box 39"/>
          <p:cNvSpPr txBox="1">
            <a:spLocks noChangeArrowheads="1"/>
          </p:cNvSpPr>
          <p:nvPr/>
        </p:nvSpPr>
        <p:spPr bwMode="auto">
          <a:xfrm>
            <a:off x="914401" y="56388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Local image data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64317" y="4419600"/>
            <a:ext cx="1241425" cy="1143000"/>
            <a:chOff x="2290" y="1920"/>
            <a:chExt cx="782" cy="720"/>
          </a:xfrm>
        </p:grpSpPr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256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8"/>
            <p:cNvSpPr>
              <a:spLocks noChangeShapeType="1"/>
            </p:cNvSpPr>
            <p:nvPr/>
          </p:nvSpPr>
          <p:spPr bwMode="auto">
            <a:xfrm>
              <a:off x="282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9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2591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6</a:t>
              </a: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2856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1</a:t>
              </a:r>
            </a:p>
          </p:txBody>
        </p:sp>
        <p:sp>
          <p:nvSpPr>
            <p:cNvPr id="68" name="Text Box 13"/>
            <p:cNvSpPr txBox="1">
              <a:spLocks noChangeArrowheads="1"/>
            </p:cNvSpPr>
            <p:nvPr/>
          </p:nvSpPr>
          <p:spPr bwMode="auto">
            <a:xfrm>
              <a:off x="2327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4</a:t>
              </a:r>
            </a:p>
          </p:txBody>
        </p:sp>
        <p:sp>
          <p:nvSpPr>
            <p:cNvPr id="69" name="Text Box 14"/>
            <p:cNvSpPr txBox="1">
              <a:spLocks noChangeArrowheads="1"/>
            </p:cNvSpPr>
            <p:nvPr/>
          </p:nvSpPr>
          <p:spPr bwMode="auto">
            <a:xfrm>
              <a:off x="2591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1</a:t>
              </a:r>
            </a:p>
          </p:txBody>
        </p:sp>
        <p:sp>
          <p:nvSpPr>
            <p:cNvPr id="70" name="Text Box 15"/>
            <p:cNvSpPr txBox="1">
              <a:spLocks noChangeArrowheads="1"/>
            </p:cNvSpPr>
            <p:nvPr/>
          </p:nvSpPr>
          <p:spPr bwMode="auto">
            <a:xfrm>
              <a:off x="2856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8</a:t>
              </a:r>
            </a:p>
          </p:txBody>
        </p:sp>
        <p:sp>
          <p:nvSpPr>
            <p:cNvPr id="71" name="Text Box 16"/>
            <p:cNvSpPr txBox="1">
              <a:spLocks noChangeArrowheads="1"/>
            </p:cNvSpPr>
            <p:nvPr/>
          </p:nvSpPr>
          <p:spPr bwMode="auto">
            <a:xfrm>
              <a:off x="2327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1</a:t>
              </a:r>
            </a:p>
          </p:txBody>
        </p:sp>
        <p:sp>
          <p:nvSpPr>
            <p:cNvPr id="72" name="Line 17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18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Text Box 19"/>
            <p:cNvSpPr txBox="1">
              <a:spLocks noChangeArrowheads="1"/>
            </p:cNvSpPr>
            <p:nvPr/>
          </p:nvSpPr>
          <p:spPr bwMode="auto">
            <a:xfrm>
              <a:off x="2591" y="192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5</a:t>
              </a:r>
            </a:p>
          </p:txBody>
        </p:sp>
        <p:sp>
          <p:nvSpPr>
            <p:cNvPr id="75" name="Text Box 20"/>
            <p:cNvSpPr txBox="1">
              <a:spLocks noChangeArrowheads="1"/>
            </p:cNvSpPr>
            <p:nvPr/>
          </p:nvSpPr>
          <p:spPr bwMode="auto">
            <a:xfrm>
              <a:off x="2856" y="192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3</a:t>
              </a:r>
            </a:p>
          </p:txBody>
        </p:sp>
        <p:sp>
          <p:nvSpPr>
            <p:cNvPr id="76" name="Text Box 21"/>
            <p:cNvSpPr txBox="1">
              <a:spLocks noChangeArrowheads="1"/>
            </p:cNvSpPr>
            <p:nvPr/>
          </p:nvSpPr>
          <p:spPr bwMode="auto">
            <a:xfrm>
              <a:off x="2290" y="1920"/>
              <a:ext cx="2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10</a:t>
              </a:r>
            </a:p>
          </p:txBody>
        </p:sp>
      </p:grpSp>
      <p:cxnSp>
        <p:nvCxnSpPr>
          <p:cNvPr id="83" name="Straight Arrow Connector 82"/>
          <p:cNvCxnSpPr>
            <a:stCxn id="34845" idx="3"/>
            <a:endCxn id="34827" idx="1"/>
          </p:cNvCxnSpPr>
          <p:nvPr/>
        </p:nvCxnSpPr>
        <p:spPr>
          <a:xfrm>
            <a:off x="4800600" y="4991100"/>
            <a:ext cx="1295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34826" grpId="0"/>
      <p:bldP spid="348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Same as cross-correlation, except that the kernel is “flipped” (horizontally and vertically)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Convolution is </a:t>
            </a:r>
            <a:r>
              <a:rPr lang="en-US" b="1" dirty="0"/>
              <a:t>commutative</a:t>
            </a:r>
            <a:r>
              <a:rPr lang="en-US" dirty="0"/>
              <a:t> and </a:t>
            </a:r>
            <a:r>
              <a:rPr lang="en-US" b="1" dirty="0"/>
              <a:t>associative</a:t>
            </a:r>
          </a:p>
        </p:txBody>
      </p:sp>
      <p:sp>
        <p:nvSpPr>
          <p:cNvPr id="5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2100" y="4092575"/>
            <a:ext cx="7200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spcAft>
                <a:spcPct val="50000"/>
              </a:spcAft>
            </a:pPr>
            <a:r>
              <a:rPr lang="en-US" sz="2800" baseline="0" dirty="0"/>
              <a:t>This is called a </a:t>
            </a:r>
            <a:r>
              <a:rPr lang="en-US" sz="2800" b="1" baseline="0" dirty="0"/>
              <a:t>convolution</a:t>
            </a:r>
            <a:r>
              <a:rPr lang="en-US" sz="2800" baseline="0" dirty="0"/>
              <a:t> operation: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43200"/>
            <a:ext cx="6629400" cy="118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629150"/>
            <a:ext cx="32194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Gaussian Kernel</a:t>
            </a:r>
          </a:p>
        </p:txBody>
      </p:sp>
      <p:pic>
        <p:nvPicPr>
          <p:cNvPr id="28676" name="Picture 4" descr="realgaussian"/>
          <p:cNvPicPr>
            <a:picLocks noChangeAspect="1" noChangeArrowheads="1"/>
          </p:cNvPicPr>
          <p:nvPr/>
        </p:nvPicPr>
        <p:blipFill>
          <a:blip r:embed="rId4" cstate="print"/>
          <a:srcRect l="3360" t="15573" b="4480"/>
          <a:stretch>
            <a:fillRect/>
          </a:stretch>
        </p:blipFill>
        <p:spPr bwMode="auto">
          <a:xfrm>
            <a:off x="1752600" y="1995487"/>
            <a:ext cx="29432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995487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205287"/>
            <a:ext cx="41148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010400" y="639762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C. </a:t>
            </a:r>
            <a:r>
              <a:rPr lang="en-US" sz="1400" dirty="0"/>
              <a:t>Rasmussen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914400" y="1828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gradient points in the direction of most rapid increase in intensity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91200" y="2438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4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2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gradient</a:t>
            </a:r>
            <a:r>
              <a:rPr lang="en-US" sz="2400" dirty="0"/>
              <a:t> of an image: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762000" y="2438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9144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857250" y="2933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2513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497263" y="2438400"/>
            <a:ext cx="1882775" cy="1157288"/>
            <a:chOff x="2395" y="1776"/>
            <a:chExt cx="1186" cy="729"/>
          </a:xfrm>
        </p:grpSpPr>
        <p:pic>
          <p:nvPicPr>
            <p:cNvPr id="9237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4866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276975" y="2449513"/>
            <a:ext cx="485775" cy="509587"/>
            <a:chOff x="4152" y="1776"/>
            <a:chExt cx="306" cy="321"/>
          </a:xfrm>
        </p:grpSpPr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533400" y="39624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</a:t>
            </a:r>
            <a:r>
              <a:rPr lang="en-US" i="1" dirty="0"/>
              <a:t>edge strength</a:t>
            </a:r>
            <a:r>
              <a:rPr lang="en-US" dirty="0"/>
              <a:t> is given by the gradient magnitude: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dirty="0"/>
              <a:t>The gradient direction is given by: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how does this relate to the direction of the edge?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5671456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6996" y="4354284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Finding edges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gradient magnitude</a:t>
            </a:r>
          </a:p>
        </p:txBody>
      </p:sp>
      <p:pic>
        <p:nvPicPr>
          <p:cNvPr id="6" name="Picture 6" descr="https://lh3.googleusercontent.com/_oZjRL99_-7FF04-nnEmXK3z43TwVjOm_Q_dnmcI62sFP_XOnfGCFvj4LSntRi-2mtkDDQeEbZ1eM7LXepBamnW5COVYJP-QBLwH6rpIQOuqkXM2Sy_n_B1cXH4dGaMXOp-o5k8T2sQ">
            <a:extLst>
              <a:ext uri="{FF2B5EF4-FFF2-40B4-BE49-F238E27FC236}">
                <a16:creationId xmlns:a16="http://schemas.microsoft.com/office/drawing/2014/main" id="{61D5DD4F-2AEE-469A-B074-A903E38A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945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/>
              <a:t>thinning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/>
              <a:t>(non-maximum suppression)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Finding edges</a:t>
            </a:r>
          </a:p>
        </p:txBody>
      </p:sp>
      <p:pic>
        <p:nvPicPr>
          <p:cNvPr id="5" name="Picture 2" descr="https://lh3.googleusercontent.com/Lfg8v9BxNotSf67--yxvFhlVu8rh3YyQRImD32FoNZYGTmrEptP7GD77TXd14gh4xwNyW03ep_6H78-0RHZ1eGLbJpmpFWu9QeD2-WXaq2EGZNSeCSQrVsoIRp1BrQs4k6HngtfX1qk">
            <a:extLst>
              <a:ext uri="{FF2B5EF4-FFF2-40B4-BE49-F238E27FC236}">
                <a16:creationId xmlns:a16="http://schemas.microsoft.com/office/drawing/2014/main" id="{76E8A564-A40F-4681-8745-4F930BE1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48" y="1295945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447814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14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733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34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09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295400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38536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38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8253" y="3026231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8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439" y="656408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470" y="1812245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3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333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153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2506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  <a:p>
            <a:r>
              <a:rPr lang="en-US" dirty="0"/>
              <a:t>Edge detection</a:t>
            </a:r>
          </a:p>
          <a:p>
            <a:r>
              <a:rPr lang="en-US" dirty="0"/>
              <a:t>Image </a:t>
            </a:r>
            <a:r>
              <a:rPr lang="en-US" dirty="0" err="1"/>
              <a:t>resampling</a:t>
            </a:r>
            <a:r>
              <a:rPr lang="en-US" dirty="0"/>
              <a:t> / aliasing / interpolation</a:t>
            </a:r>
          </a:p>
          <a:p>
            <a:r>
              <a:rPr lang="en-US" dirty="0"/>
              <a:t>Feature detection</a:t>
            </a:r>
          </a:p>
          <a:p>
            <a:pPr lvl="1"/>
            <a:r>
              <a:rPr lang="en-US" dirty="0"/>
              <a:t>Harris corners</a:t>
            </a:r>
          </a:p>
          <a:p>
            <a:pPr lvl="1"/>
            <a:r>
              <a:rPr lang="en-US" dirty="0"/>
              <a:t>SIFT</a:t>
            </a:r>
          </a:p>
          <a:p>
            <a:pPr lvl="1"/>
            <a:r>
              <a:rPr lang="en-US" dirty="0"/>
              <a:t>Invariant features</a:t>
            </a:r>
          </a:p>
          <a:p>
            <a:r>
              <a:rPr lang="en-US" dirty="0"/>
              <a:t>Feature matching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3400" y="1173163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 pitchFamily="34" charset="0"/>
              </a:rPr>
              <a:t>The surface </a:t>
            </a:r>
            <a:r>
              <a:rPr lang="en-US" sz="2400" i="1">
                <a:latin typeface="Calibri" pitchFamily="34" charset="0"/>
              </a:rPr>
              <a:t>E</a:t>
            </a:r>
            <a:r>
              <a:rPr lang="en-US" sz="2400">
                <a:latin typeface="Calibri" pitchFamily="34" charset="0"/>
              </a:rPr>
              <a:t>(</a:t>
            </a:r>
            <a:r>
              <a:rPr lang="en-US" sz="2400" i="1">
                <a:latin typeface="Calibri" pitchFamily="34" charset="0"/>
              </a:rPr>
              <a:t>u</a:t>
            </a:r>
            <a:r>
              <a:rPr lang="en-US" sz="2400">
                <a:latin typeface="Calibri" pitchFamily="34" charset="0"/>
              </a:rPr>
              <a:t>,</a:t>
            </a:r>
            <a:r>
              <a:rPr lang="en-US" sz="2400" i="1">
                <a:latin typeface="Calibri" pitchFamily="34" charset="0"/>
              </a:rPr>
              <a:t>v</a:t>
            </a:r>
            <a:r>
              <a:rPr lang="en-US" sz="2400">
                <a:latin typeface="Calibri" pitchFamily="34" charset="0"/>
              </a:rPr>
              <a:t>) is locally approximated by a quadratic form. 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86200"/>
            <a:ext cx="28956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76400"/>
            <a:ext cx="55594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0" y="2362200"/>
            <a:ext cx="6324600" cy="976313"/>
            <a:chOff x="838200" y="2667000"/>
            <a:chExt cx="7108372" cy="1096974"/>
          </a:xfrm>
        </p:grpSpPr>
        <p:pic>
          <p:nvPicPr>
            <p:cNvPr id="3073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0"/>
              <a:ext cx="1677176" cy="106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175" y="3589338"/>
            <a:ext cx="1811338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413" y="4572000"/>
            <a:ext cx="20843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" y="5559425"/>
            <a:ext cx="179863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988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894138"/>
            <a:ext cx="4572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Harris operator</a:t>
            </a:r>
            <a:endParaRPr lang="ru-RU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Calibri" pitchFamily="34" charset="0"/>
                <a:sym typeface="Symbol" pitchFamily="18" charset="2"/>
              </a:rPr>
              <a:t></a:t>
            </a:r>
            <a:r>
              <a:rPr lang="en-US" sz="2000" baseline="-25000">
                <a:latin typeface="Calibri" pitchFamily="34" charset="0"/>
                <a:sym typeface="Symbol" pitchFamily="18" charset="2"/>
              </a:rPr>
              <a:t>min </a:t>
            </a:r>
            <a:r>
              <a:rPr lang="en-US" sz="2000">
                <a:latin typeface="Calibri" pitchFamily="34" charset="0"/>
              </a:rPr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The </a:t>
            </a:r>
            <a:r>
              <a:rPr lang="en-US" sz="2000" i="1">
                <a:latin typeface="Calibri" pitchFamily="34" charset="0"/>
              </a:rPr>
              <a:t>trace</a:t>
            </a:r>
            <a:r>
              <a:rPr lang="en-US" sz="2000">
                <a:latin typeface="Calibri" pitchFamily="34" charset="0"/>
              </a:rPr>
              <a:t> is the sum of the diagonals, i.e., </a:t>
            </a:r>
            <a:r>
              <a:rPr lang="en-US" sz="2000" i="1">
                <a:latin typeface="Calibri" pitchFamily="34" charset="0"/>
              </a:rPr>
              <a:t>trace(H) = h</a:t>
            </a:r>
            <a:r>
              <a:rPr lang="en-US" sz="2000" i="1" baseline="-25000">
                <a:latin typeface="Calibri" pitchFamily="34" charset="0"/>
              </a:rPr>
              <a:t>11</a:t>
            </a:r>
            <a:r>
              <a:rPr lang="en-US" sz="2000" i="1">
                <a:latin typeface="Calibri" pitchFamily="34" charset="0"/>
              </a:rPr>
              <a:t> + h</a:t>
            </a:r>
            <a:r>
              <a:rPr lang="en-US" sz="2000" i="1" baseline="-25000">
                <a:latin typeface="Calibri" pitchFamily="34" charset="0"/>
              </a:rPr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Very similar to </a:t>
            </a:r>
            <a:r>
              <a:rPr lang="en-US" sz="2000">
                <a:latin typeface="Calibri" pitchFamily="34" charset="0"/>
                <a:sym typeface="Symbol" pitchFamily="18" charset="2"/>
              </a:rPr>
              <a:t></a:t>
            </a:r>
            <a:r>
              <a:rPr lang="en-US" sz="2000" baseline="-25000">
                <a:latin typeface="Calibri" pitchFamily="34" charset="0"/>
                <a:sym typeface="Symbol" pitchFamily="18" charset="2"/>
              </a:rPr>
              <a:t>min </a:t>
            </a:r>
            <a:r>
              <a:rPr lang="en-US" sz="2000">
                <a:latin typeface="Calibri" pitchFamily="34" charset="0"/>
              </a:rPr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Lots of other detectors, this is one of the most popular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39940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Laplacian of Gaussian</a:t>
            </a:r>
          </a:p>
        </p:txBody>
      </p:sp>
      <p:sp>
        <p:nvSpPr>
          <p:cNvPr id="21507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/>
          <a:lstStyle/>
          <a:p>
            <a:r>
              <a:rPr lang="en-US"/>
              <a:t>“Blob” detector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Find maxima </a:t>
            </a:r>
            <a:r>
              <a:rPr lang="en-US" i="1"/>
              <a:t>and minima</a:t>
            </a:r>
            <a:r>
              <a:rPr lang="en-US"/>
              <a:t> of LoG operator in space and scale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814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 descr="C:\snavely\work\teaching\09Fa-CS6610\lectures\lec03\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438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822700" y="3333750"/>
            <a:ext cx="749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4735513" y="3406775"/>
            <a:ext cx="414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  <a:cs typeface="Times New Roman" pitchFamily="18" charset="0"/>
              </a:rPr>
              <a:t>=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6509544" y="4909344"/>
            <a:ext cx="522287" cy="174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6477000" y="5203825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maximum</a:t>
            </a:r>
          </a:p>
        </p:txBody>
      </p: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6934200" y="1752600"/>
            <a:ext cx="89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minima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057900" y="2095500"/>
            <a:ext cx="12954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7081838" y="2552700"/>
            <a:ext cx="1219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0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7216775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7216775" y="3543300"/>
            <a:ext cx="798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2</a:t>
            </a:r>
            <a:r>
              <a:rPr lang="en-US" sz="3200" baseline="30000">
                <a:solidFill>
                  <a:srgbClr val="FFFF00"/>
                </a:solidFill>
              </a:rPr>
              <a:t>'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Feature distance</a:t>
            </a:r>
          </a:p>
        </p:txBody>
      </p:sp>
      <p:sp>
        <p:nvSpPr>
          <p:cNvPr id="19467" name="Content Placeholder 2"/>
          <p:cNvSpPr txBox="1">
            <a:spLocks/>
          </p:cNvSpPr>
          <p:nvPr/>
        </p:nvSpPr>
        <p:spPr bwMode="auto">
          <a:xfrm>
            <a:off x="381000" y="12954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Calibri" pitchFamily="34" charset="0"/>
              </a:rPr>
              <a:t>How to define the difference between two features </a:t>
            </a:r>
            <a:r>
              <a:rPr lang="en-US" sz="2800" i="1">
                <a:latin typeface="Calibri" pitchFamily="34" charset="0"/>
              </a:rPr>
              <a:t>f</a:t>
            </a:r>
            <a:r>
              <a:rPr lang="en-US" sz="2800" baseline="-25000">
                <a:latin typeface="Calibri" pitchFamily="34" charset="0"/>
              </a:rPr>
              <a:t>1</a:t>
            </a:r>
            <a:r>
              <a:rPr lang="en-US" sz="2800">
                <a:latin typeface="Calibri" pitchFamily="34" charset="0"/>
              </a:rPr>
              <a:t>, </a:t>
            </a:r>
            <a:r>
              <a:rPr lang="en-US" sz="2800" i="1">
                <a:latin typeface="Calibri" pitchFamily="34" charset="0"/>
              </a:rPr>
              <a:t>f</a:t>
            </a:r>
            <a:r>
              <a:rPr lang="en-US" sz="2800" baseline="-25000">
                <a:latin typeface="Calibri" pitchFamily="34" charset="0"/>
              </a:rPr>
              <a:t>2</a:t>
            </a:r>
            <a:r>
              <a:rPr lang="en-US" sz="2800">
                <a:latin typeface="Calibri" pitchFamily="34" charset="0"/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Better approach:  ratio distance = ||f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- 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 || / ||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- 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’ ||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 is best SSD match to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in I</a:t>
            </a:r>
            <a:r>
              <a:rPr lang="en-US" sz="2000" baseline="-25000">
                <a:latin typeface="Calibri" pitchFamily="34" charset="0"/>
              </a:rPr>
              <a:t>2</a:t>
            </a:r>
            <a:endParaRPr lang="en-US" sz="2000">
              <a:latin typeface="Calibri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’  is  2</a:t>
            </a:r>
            <a:r>
              <a:rPr lang="en-US" sz="2000" baseline="30000">
                <a:latin typeface="Calibri" pitchFamily="34" charset="0"/>
              </a:rPr>
              <a:t>nd</a:t>
            </a:r>
            <a:r>
              <a:rPr lang="en-US" sz="2000">
                <a:latin typeface="Calibri" pitchFamily="34" charset="0"/>
              </a:rPr>
              <a:t> best SSD match to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in I</a:t>
            </a:r>
            <a:r>
              <a:rPr lang="en-US" sz="2000" baseline="-25000">
                <a:latin typeface="Calibri" pitchFamily="34" charset="0"/>
              </a:rPr>
              <a:t>2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gives large values for ambiguous matches</a:t>
            </a:r>
            <a:endParaRPr lang="en-US" sz="2000" baseline="30000">
              <a:latin typeface="Calibri" pitchFamily="34" charset="0"/>
            </a:endParaRP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I</a:t>
            </a:r>
            <a:r>
              <a:rPr lang="en-US" sz="2000" baseline="-25000"/>
              <a:t>1</a:t>
            </a: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I</a:t>
            </a:r>
            <a:r>
              <a:rPr lang="en-US" sz="2000" baseline="-25000"/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2D Geometry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Parametric (global) warping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" y="2790825"/>
            <a:ext cx="8724900" cy="27066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Transformation T is a coordinate-changing machine: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					p’ = </a:t>
            </a:r>
            <a:r>
              <a:rPr lang="en-US" sz="2400" i="1" dirty="0"/>
              <a:t>T</a:t>
            </a:r>
            <a:r>
              <a:rPr lang="en-US" sz="2400" dirty="0"/>
              <a:t>(p)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does it mean that </a:t>
            </a:r>
            <a:r>
              <a:rPr lang="en-US" sz="2400" i="1" dirty="0"/>
              <a:t>T</a:t>
            </a:r>
            <a:r>
              <a:rPr lang="en-US" sz="2400" dirty="0"/>
              <a:t> is global?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Is the same for any point 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can be described by just a few numbers (parameters)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Let’s consider </a:t>
            </a:r>
            <a:r>
              <a:rPr lang="en-US" sz="2400" i="1" dirty="0"/>
              <a:t>linear</a:t>
            </a:r>
            <a:r>
              <a:rPr lang="en-US" sz="2400" dirty="0"/>
              <a:t> </a:t>
            </a:r>
            <a:r>
              <a:rPr lang="en-US" sz="2400" dirty="0" err="1"/>
              <a:t>xforms</a:t>
            </a:r>
            <a:r>
              <a:rPr lang="en-US" sz="2400" dirty="0"/>
              <a:t> (can be represented by a 2D matrix):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1690016"/>
            <a:ext cx="1600200" cy="476250"/>
            <a:chOff x="2256" y="2064"/>
            <a:chExt cx="1008" cy="300"/>
          </a:xfrm>
        </p:grpSpPr>
        <p:sp>
          <p:nvSpPr>
            <p:cNvPr id="10252" name="Text Box 5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T</a:t>
              </a:r>
            </a:p>
          </p:txBody>
        </p:sp>
        <p:sp>
          <p:nvSpPr>
            <p:cNvPr id="10253" name="Line 6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7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6" name="Picture 8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5691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09066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524000" y="2471066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p</a:t>
            </a:r>
            <a:r>
              <a:rPr lang="en-US"/>
              <a:t> = (x,y)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5748338" y="2471066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p’</a:t>
            </a:r>
            <a:r>
              <a:rPr lang="en-US"/>
              <a:t> = (x’,y’)</a:t>
            </a:r>
          </a:p>
        </p:txBody>
      </p:sp>
      <p:sp>
        <p:nvSpPr>
          <p:cNvPr id="10250" name="Oval 12"/>
          <p:cNvSpPr>
            <a:spLocks noChangeAspect="1" noChangeArrowheads="1"/>
          </p:cNvSpPr>
          <p:nvPr/>
        </p:nvSpPr>
        <p:spPr bwMode="auto">
          <a:xfrm>
            <a:off x="6129338" y="1818604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Oval 13"/>
          <p:cNvSpPr>
            <a:spLocks noChangeAspect="1" noChangeArrowheads="1"/>
          </p:cNvSpPr>
          <p:nvPr/>
        </p:nvSpPr>
        <p:spPr bwMode="auto">
          <a:xfrm>
            <a:off x="2014538" y="1556666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470753"/>
            <a:ext cx="1756001" cy="5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3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432" y="5211535"/>
            <a:ext cx="3389539" cy="118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2D image transformations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643743" y="1307951"/>
            <a:ext cx="5475514" cy="18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36914" y="3058886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7573" name="Text Box 5"/>
          <p:cNvSpPr txBox="1">
            <a:spLocks noChangeArrowheads="1"/>
          </p:cNvSpPr>
          <p:nvPr/>
        </p:nvSpPr>
        <p:spPr bwMode="auto">
          <a:xfrm>
            <a:off x="822325" y="5930449"/>
            <a:ext cx="7940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/>
              <a:t>These transformations are a nested set of groups</a:t>
            </a:r>
          </a:p>
          <a:p>
            <a:pPr lvl="1" eaLnBrk="0" hangingPunct="0">
              <a:buFontTx/>
              <a:buChar char="•"/>
            </a:pPr>
            <a:r>
              <a:rPr lang="en-US" sz="2000" dirty="0"/>
              <a:t> Closed under composition and inverse is a member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Projective Transformations aka Homographies aka Planar Perspective Maps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576263" y="3352800"/>
            <a:ext cx="3756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Called a </a:t>
            </a:r>
            <a:r>
              <a:rPr lang="en-US" sz="2400" i="1">
                <a:latin typeface="Calibri" pitchFamily="34" charset="0"/>
              </a:rPr>
              <a:t>homography</a:t>
            </a:r>
            <a:r>
              <a:rPr lang="en-US" sz="2400">
                <a:latin typeface="Calibri" pitchFamily="34" charset="0"/>
              </a:rPr>
              <a:t> </a:t>
            </a:r>
          </a:p>
          <a:p>
            <a:r>
              <a:rPr lang="en-US" sz="2400">
                <a:latin typeface="Calibri" pitchFamily="34" charset="0"/>
              </a:rPr>
              <a:t>(or </a:t>
            </a:r>
            <a:r>
              <a:rPr lang="en-US" sz="2400" i="1">
                <a:latin typeface="Calibri" pitchFamily="34" charset="0"/>
              </a:rPr>
              <a:t>planar perspective map</a:t>
            </a:r>
            <a:r>
              <a:rPr lang="en-US" sz="2400">
                <a:latin typeface="Calibri" pitchFamily="34" charset="0"/>
              </a:rPr>
              <a:t>)</a:t>
            </a:r>
            <a:endParaRPr lang="en-US" sz="2400" i="1">
              <a:latin typeface="Calibri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789488" y="1774825"/>
            <a:ext cx="3989387" cy="1992313"/>
            <a:chOff x="750206" y="1393146"/>
            <a:chExt cx="7893051" cy="3941536"/>
          </a:xfrm>
        </p:grpSpPr>
        <p:pic>
          <p:nvPicPr>
            <p:cNvPr id="9" name="Picture 2" descr="C:\snavely\work\teaching\09Fa-CS6610\lectures\lec02\images\bee_pers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1443" y="1393146"/>
              <a:ext cx="3941814" cy="394153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3" descr="C:\snavely\work\teaching\09Fa-CS6610\lectures\lec02\images\be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0206" y="2611724"/>
              <a:ext cx="2613219" cy="2613034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ight Arrow 10"/>
            <p:cNvSpPr/>
            <p:nvPr/>
          </p:nvSpPr>
          <p:spPr>
            <a:xfrm>
              <a:off x="3928785" y="3418876"/>
              <a:ext cx="895152" cy="860542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033588" y="4637088"/>
            <a:ext cx="5153025" cy="1763712"/>
            <a:chOff x="1543049" y="4365172"/>
            <a:chExt cx="5154387" cy="1763486"/>
          </a:xfrm>
        </p:grpSpPr>
        <p:pic>
          <p:nvPicPr>
            <p:cNvPr id="7987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3049" y="4365172"/>
              <a:ext cx="2204032" cy="176348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87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3404" y="4365172"/>
              <a:ext cx="2204032" cy="176348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ight Arrow 15"/>
            <p:cNvSpPr/>
            <p:nvPr/>
          </p:nvSpPr>
          <p:spPr>
            <a:xfrm>
              <a:off x="3913812" y="5061995"/>
              <a:ext cx="450969" cy="434919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17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828800"/>
            <a:ext cx="31781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Get each pixel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 from its corresponding location (</a:t>
            </a:r>
            <a:r>
              <a:rPr lang="en-US" b="1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 in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1152" y="0"/>
              </a:cxn>
              <a:cxn ang="0">
                <a:pos x="2160" y="288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Requires taking the inverse of the transform</a:t>
            </a:r>
          </a:p>
        </p:txBody>
      </p:sp>
      <p:sp>
        <p:nvSpPr>
          <p:cNvPr id="24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93372" y="4931229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</a:t>
            </a:r>
            <a:endParaRPr lang="en-US" dirty="0"/>
          </a:p>
        </p:txBody>
      </p:sp>
      <p:sp>
        <p:nvSpPr>
          <p:cNvPr id="25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09459" y="492034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y’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2D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  <a:p>
            <a:r>
              <a:rPr lang="en-US" dirty="0"/>
              <a:t>Image alignment / least squares</a:t>
            </a:r>
          </a:p>
          <a:p>
            <a:r>
              <a:rPr lang="en-US" dirty="0"/>
              <a:t>RANSAC</a:t>
            </a:r>
          </a:p>
          <a:p>
            <a:r>
              <a:rPr lang="en-US" dirty="0"/>
              <a:t>Panoramas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affine transformations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Matrix form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348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</a:t>
              </a:r>
              <a:r>
                <a:rPr lang="en-US" i="1">
                  <a:latin typeface="Calibri" pitchFamily="34" charset="0"/>
                </a:rPr>
                <a:t>n </a:t>
              </a:r>
              <a:r>
                <a:rPr lang="en-US">
                  <a:latin typeface="Calibri" pitchFamily="34" charset="0"/>
                </a:rPr>
                <a:t>x 6</a:t>
              </a:r>
            </a:p>
          </p:txBody>
        </p:sp>
        <p:sp>
          <p:nvSpPr>
            <p:cNvPr id="34827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6</a:t>
              </a:r>
              <a:r>
                <a:rPr lang="en-US" i="1">
                  <a:latin typeface="Calibri" pitchFamily="34" charset="0"/>
                </a:rPr>
                <a:t> </a:t>
              </a:r>
              <a:r>
                <a:rPr lang="en-US">
                  <a:latin typeface="Calibri" pitchFamily="34" charset="0"/>
                </a:rPr>
                <a:t>x 1</a:t>
              </a:r>
            </a:p>
          </p:txBody>
        </p:sp>
        <p:sp>
          <p:nvSpPr>
            <p:cNvPr id="34828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</a:t>
              </a:r>
              <a:r>
                <a:rPr lang="en-US" i="1">
                  <a:latin typeface="Calibri" pitchFamily="34" charset="0"/>
                </a:rPr>
                <a:t>n </a:t>
              </a:r>
              <a:r>
                <a:rPr lang="en-US">
                  <a:latin typeface="Calibri" pitchFamily="34" charset="0"/>
                </a:rPr>
                <a:t>x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/>
              <a:t>General version: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Randomly choose </a:t>
            </a:r>
            <a:r>
              <a:rPr lang="en-US" i="1"/>
              <a:t>s</a:t>
            </a:r>
            <a:r>
              <a:rPr lang="en-US"/>
              <a:t> samples</a:t>
            </a:r>
          </a:p>
          <a:p>
            <a:pPr marL="1371600" lvl="2" indent="-457200"/>
            <a:r>
              <a:rPr lang="en-US"/>
              <a:t>Typically </a:t>
            </a:r>
            <a:r>
              <a:rPr lang="en-US" i="1"/>
              <a:t>s</a:t>
            </a:r>
            <a:r>
              <a:rPr lang="en-US"/>
              <a:t> = minimum sample size that lets you fit a model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Fit a model (e.g., line) to those samples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Count the number of inliers that approximately fit the model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Repeat </a:t>
            </a:r>
            <a:r>
              <a:rPr lang="en-US" i="1"/>
              <a:t>N</a:t>
            </a:r>
            <a:r>
              <a:rPr lang="en-US"/>
              <a:t> times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Choose the model that has the largest set of inliers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Projecting images onto a common plane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319338" y="1839913"/>
            <a:ext cx="1981200" cy="4881562"/>
            <a:chOff x="3264" y="62"/>
            <a:chExt cx="1248" cy="3075"/>
          </a:xfrm>
        </p:grpSpPr>
        <p:sp>
          <p:nvSpPr>
            <p:cNvPr id="10288" name="Line 29"/>
            <p:cNvSpPr>
              <a:spLocks noChangeShapeType="1"/>
            </p:cNvSpPr>
            <p:nvPr/>
          </p:nvSpPr>
          <p:spPr bwMode="auto">
            <a:xfrm flipH="1">
              <a:off x="3264" y="62"/>
              <a:ext cx="0" cy="3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Text Box 4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mosaic PP</a:t>
              </a:r>
            </a:p>
          </p:txBody>
        </p:sp>
        <p:sp>
          <p:nvSpPr>
            <p:cNvPr id="10290" name="Line 4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5763" y="3765550"/>
            <a:ext cx="942975" cy="944563"/>
            <a:chOff x="1182" y="939"/>
            <a:chExt cx="594" cy="595"/>
          </a:xfrm>
        </p:grpSpPr>
        <p:sp>
          <p:nvSpPr>
            <p:cNvPr id="10281" name="Line 16"/>
            <p:cNvSpPr>
              <a:spLocks noChangeShapeType="1"/>
            </p:cNvSpPr>
            <p:nvPr/>
          </p:nvSpPr>
          <p:spPr bwMode="auto">
            <a:xfrm>
              <a:off x="1474" y="939"/>
              <a:ext cx="302" cy="3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10283" name="Freeform 11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Arc 12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5" name="Line 13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Oval 14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87" name="Line 15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61938" y="4027488"/>
            <a:ext cx="990600" cy="914400"/>
            <a:chOff x="1104" y="1104"/>
            <a:chExt cx="624" cy="576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 rot="4164331">
              <a:off x="1180" y="1268"/>
              <a:ext cx="260" cy="408"/>
              <a:chOff x="3979" y="3269"/>
              <a:chExt cx="260" cy="408"/>
            </a:xfrm>
          </p:grpSpPr>
          <p:sp>
            <p:nvSpPr>
              <p:cNvPr id="10276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Arc 6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Oval 8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80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75" name="Line 17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20250102" flipV="1">
            <a:off x="458788" y="4135438"/>
            <a:ext cx="946150" cy="1143000"/>
            <a:chOff x="1180" y="816"/>
            <a:chExt cx="596" cy="720"/>
          </a:xfrm>
        </p:grpSpPr>
        <p:sp>
          <p:nvSpPr>
            <p:cNvPr id="10267" name="Line 22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10269" name="Freeform 24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Arc 25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1" name="Line 26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2" name="Oval 27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3" name="Line 28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61938" y="3417888"/>
            <a:ext cx="2057400" cy="1905000"/>
            <a:chOff x="1968" y="1056"/>
            <a:chExt cx="1296" cy="1200"/>
          </a:xfrm>
        </p:grpSpPr>
        <p:sp>
          <p:nvSpPr>
            <p:cNvPr id="10264" name="Line 34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35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36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261938" y="1806575"/>
            <a:ext cx="2068512" cy="2754313"/>
            <a:chOff x="1968" y="41"/>
            <a:chExt cx="1303" cy="1735"/>
          </a:xfrm>
        </p:grpSpPr>
        <p:sp>
          <p:nvSpPr>
            <p:cNvPr id="10261" name="Line 40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41"/>
            <p:cNvSpPr>
              <a:spLocks noChangeShapeType="1"/>
            </p:cNvSpPr>
            <p:nvPr/>
          </p:nvSpPr>
          <p:spPr bwMode="auto">
            <a:xfrm flipV="1">
              <a:off x="1968" y="41"/>
              <a:ext cx="1303" cy="173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Line 42"/>
            <p:cNvSpPr>
              <a:spLocks noChangeShapeType="1"/>
            </p:cNvSpPr>
            <p:nvPr/>
          </p:nvSpPr>
          <p:spPr bwMode="auto">
            <a:xfrm flipH="1">
              <a:off x="3264" y="55"/>
              <a:ext cx="0" cy="143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261938" y="4179888"/>
            <a:ext cx="2057400" cy="2362200"/>
            <a:chOff x="1968" y="1536"/>
            <a:chExt cx="1296" cy="1488"/>
          </a:xfrm>
        </p:grpSpPr>
        <p:grpSp>
          <p:nvGrpSpPr>
            <p:cNvPr id="13" name="Group 49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10258" name="Line 30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Line 31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Line 32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7" name="Line 51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850" y="1938338"/>
            <a:ext cx="57245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51"/>
          <p:cNvGrpSpPr>
            <a:grpSpLocks/>
          </p:cNvGrpSpPr>
          <p:nvPr/>
        </p:nvGrpSpPr>
        <p:grpSpPr bwMode="auto">
          <a:xfrm>
            <a:off x="4930775" y="4060825"/>
            <a:ext cx="2286000" cy="1447800"/>
            <a:chOff x="4931203" y="4060371"/>
            <a:chExt cx="2286026" cy="1448721"/>
          </a:xfrm>
        </p:grpSpPr>
        <p:cxnSp>
          <p:nvCxnSpPr>
            <p:cNvPr id="48" name="Straight Arrow Connector 47"/>
            <p:cNvCxnSpPr/>
            <p:nvPr/>
          </p:nvCxnSpPr>
          <p:spPr>
            <a:xfrm rot="16200000" flipV="1">
              <a:off x="4903963" y="4120949"/>
              <a:ext cx="808552" cy="687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TextBox 49"/>
            <p:cNvSpPr txBox="1">
              <a:spLocks noChangeArrowheads="1"/>
            </p:cNvSpPr>
            <p:nvPr/>
          </p:nvSpPr>
          <p:spPr bwMode="auto">
            <a:xfrm>
              <a:off x="4931203" y="4862761"/>
              <a:ext cx="22860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each image is warped with a homography</a:t>
              </a:r>
            </a:p>
          </p:txBody>
        </p:sp>
        <p:pic>
          <p:nvPicPr>
            <p:cNvPr id="102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742" y="5200223"/>
              <a:ext cx="310858" cy="261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632200" y="5656263"/>
            <a:ext cx="5087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Can’t create a 360 panorama this way…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3D Geometry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Add a barrier to block off most of the rays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This reduces blurring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How does this transform the image?</a:t>
            </a:r>
          </a:p>
        </p:txBody>
      </p:sp>
      <p:pic>
        <p:nvPicPr>
          <p:cNvPr id="19460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9465" name="Line 2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2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29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30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3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4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/>
              <a:t>Projection is a matrix multiply using homogeneous coordinates:</a:t>
            </a:r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838700" y="2855913"/>
            <a:ext cx="3395663" cy="1414462"/>
            <a:chOff x="2832" y="1392"/>
            <a:chExt cx="2139" cy="891"/>
          </a:xfrm>
        </p:grpSpPr>
        <p:sp>
          <p:nvSpPr>
            <p:cNvPr id="15368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32" y="1992"/>
              <a:ext cx="21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divide by third coordinate</a:t>
              </a:r>
            </a:p>
          </p:txBody>
        </p:sp>
        <p:pic>
          <p:nvPicPr>
            <p:cNvPr id="15369" name="Picture 14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5" name="Picture 1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matrix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matrix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029075" y="3776663"/>
            <a:ext cx="2849563" cy="696912"/>
            <a:chOff x="3707896" y="3744686"/>
            <a:chExt cx="3295752" cy="805542"/>
          </a:xfrm>
        </p:grpSpPr>
        <p:pic>
          <p:nvPicPr>
            <p:cNvPr id="2049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4813" y="4108923"/>
              <a:ext cx="730310" cy="183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613" y="3892550"/>
            <a:ext cx="152400" cy="11207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72063" y="4594225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(</a:t>
            </a:r>
            <a:r>
              <a:rPr lang="en-US" sz="1600" b="1">
                <a:latin typeface="Calibri" pitchFamily="34" charset="0"/>
              </a:rPr>
              <a:t>t </a:t>
            </a:r>
            <a:r>
              <a:rPr lang="en-US" sz="1600">
                <a:latin typeface="Calibri" pitchFamily="34" charset="0"/>
              </a:rPr>
              <a:t>in book’s notation)</a:t>
            </a:r>
            <a:endParaRPr lang="en-US" sz="1600" b="1">
              <a:latin typeface="Calibri" pitchFamily="34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166938" y="5268913"/>
            <a:ext cx="4919662" cy="733425"/>
            <a:chOff x="1861458" y="5669371"/>
            <a:chExt cx="5529942" cy="824684"/>
          </a:xfrm>
        </p:grpSpPr>
        <p:pic>
          <p:nvPicPr>
            <p:cNvPr id="2049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711" y="6040658"/>
              <a:ext cx="630115" cy="178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975" y="4670425"/>
            <a:ext cx="744538" cy="53181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2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translation</a:t>
            </a:r>
          </a:p>
        </p:txBody>
      </p:sp>
      <p:sp>
        <p:nvSpPr>
          <p:cNvPr id="20493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rotation</a:t>
            </a:r>
          </a:p>
        </p:txBody>
      </p:sp>
      <p:sp>
        <p:nvSpPr>
          <p:cNvPr id="20494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projection</a:t>
            </a:r>
          </a:p>
        </p:txBody>
      </p:sp>
      <p:sp>
        <p:nvSpPr>
          <p:cNvPr id="20495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intrinsics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57400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7198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rgbClr val="3333CC"/>
                    </a:solidFill>
                    <a:latin typeface="Calibri" pitchFamily="34" charset="0"/>
                  </a:rPr>
                  <a:t>l</a:t>
                </a:r>
              </a:p>
            </p:txBody>
          </p:sp>
        </p:grpSp>
      </p:grpSp>
      <p:sp>
        <p:nvSpPr>
          <p:cNvPr id="717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225550"/>
            <a:ext cx="7772400" cy="1212850"/>
          </a:xfrm>
        </p:spPr>
        <p:txBody>
          <a:bodyPr/>
          <a:lstStyle/>
          <a:p>
            <a:pPr lvl="1"/>
            <a:r>
              <a:rPr lang="en-US"/>
              <a:t>A line </a:t>
            </a:r>
            <a:r>
              <a:rPr lang="en-US" b="1"/>
              <a:t>l</a:t>
            </a:r>
            <a:r>
              <a:rPr lang="en-US"/>
              <a:t> is a homogeneous 3-vector</a:t>
            </a:r>
          </a:p>
          <a:p>
            <a:pPr lvl="1"/>
            <a:r>
              <a:rPr lang="en-US"/>
              <a:t>It is </a:t>
            </a:r>
            <a:r>
              <a:rPr lang="en-US">
                <a:sym typeface="Symbol" pitchFamily="18" charset="2"/>
              </a:rPr>
              <a:t></a:t>
            </a:r>
            <a:r>
              <a:rPr lang="en-US"/>
              <a:t> to every point (ray) </a:t>
            </a:r>
            <a:r>
              <a:rPr lang="en-US" b="1"/>
              <a:t>p</a:t>
            </a:r>
            <a:r>
              <a:rPr lang="en-US"/>
              <a:t> on the line:  </a:t>
            </a:r>
            <a:r>
              <a:rPr lang="en-US" b="1"/>
              <a:t>l</a:t>
            </a:r>
            <a:r>
              <a:rPr lang="en-US">
                <a:cs typeface="Arial" pitchFamily="34" charset="0"/>
              </a:rPr>
              <a:t> </a:t>
            </a:r>
            <a:r>
              <a:rPr lang="en-US" b="1"/>
              <a:t>p</a:t>
            </a:r>
            <a:r>
              <a:rPr lang="en-US"/>
              <a:t>=0</a:t>
            </a:r>
          </a:p>
          <a:p>
            <a:endParaRPr lang="en-US"/>
          </a:p>
        </p:txBody>
      </p:sp>
      <p:sp>
        <p:nvSpPr>
          <p:cNvPr id="7173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590800" y="24384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98713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460625" y="24384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90800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438400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3913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7000" y="3276600"/>
            <a:ext cx="4079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3333CC"/>
                </a:solidFill>
                <a:latin typeface="Calibri" pitchFamily="34" charset="0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181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6600" y="3200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rgbClr val="3333CC"/>
                </a:solidFill>
                <a:latin typeface="Calibri" pitchFamily="34" charset="0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54102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What is the intersection of two lines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is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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  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Points and lines are </a:t>
            </a:r>
            <a:r>
              <a:rPr lang="en-US" sz="2400" i="1">
                <a:solidFill>
                  <a:srgbClr val="000000"/>
                </a:solidFill>
                <a:latin typeface="Calibri" pitchFamily="34" charset="0"/>
              </a:rPr>
              <a:t>dual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876800" y="2438400"/>
            <a:ext cx="2286000" cy="1752600"/>
            <a:chOff x="3072" y="1200"/>
            <a:chExt cx="1440" cy="1104"/>
          </a:xfrm>
        </p:grpSpPr>
        <p:sp>
          <p:nvSpPr>
            <p:cNvPr id="7185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1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3333CC"/>
                  </a:solidFill>
                  <a:latin typeface="Calibri" pitchFamily="34" charset="0"/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193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FF0000"/>
                  </a:solidFill>
                  <a:latin typeface="Calibri" pitchFamily="34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195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33CC33"/>
                  </a:solidFill>
                  <a:latin typeface="Calibri" pitchFamily="34" charset="0"/>
                </a:rPr>
                <a:t>p</a:t>
              </a:r>
              <a:endParaRPr lang="en-US" b="1" baseline="-25000">
                <a:solidFill>
                  <a:srgbClr val="33CC33"/>
                </a:solidFill>
                <a:latin typeface="Calibri" pitchFamily="34" charset="0"/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42672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What is the line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spanned by rays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is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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  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can be interpreted as a </a:t>
            </a:r>
            <a:r>
              <a:rPr lang="en-US" sz="2000" i="1">
                <a:solidFill>
                  <a:srgbClr val="000000"/>
                </a:solidFill>
                <a:latin typeface="Calibri" pitchFamily="34" charset="0"/>
              </a:rPr>
              <a:t>plane normal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810000"/>
            <a:ext cx="8305800" cy="2286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Properties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An image may have more than one vanishing point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/>
              <a:t>in fact, every image point is a potential vanishing point</a:t>
            </a:r>
          </a:p>
        </p:txBody>
      </p:sp>
      <p:sp>
        <p:nvSpPr>
          <p:cNvPr id="1229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1229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2497138"/>
            <a:ext cx="698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133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1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1229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67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393950"/>
            <a:ext cx="3886200" cy="76200"/>
            <a:chOff x="1392" y="1316"/>
            <a:chExt cx="2448" cy="48"/>
          </a:xfrm>
        </p:grpSpPr>
        <p:sp>
          <p:nvSpPr>
            <p:cNvPr id="12310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30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86125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1230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978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38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47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895600" y="2438400"/>
            <a:ext cx="4038600" cy="838200"/>
            <a:chOff x="1824" y="1344"/>
            <a:chExt cx="2544" cy="528"/>
          </a:xfrm>
        </p:grpSpPr>
        <p:sp>
          <p:nvSpPr>
            <p:cNvPr id="1230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3D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Cameras</a:t>
            </a:r>
          </a:p>
          <a:p>
            <a:r>
              <a:rPr lang="en-US" dirty="0"/>
              <a:t>Perspective projection</a:t>
            </a:r>
          </a:p>
          <a:p>
            <a:r>
              <a:rPr lang="en-US" dirty="0"/>
              <a:t>Single-view modeling (points, lines, vanishing points, etc.)</a:t>
            </a:r>
          </a:p>
          <a:p>
            <a:r>
              <a:rPr lang="en-US" dirty="0"/>
              <a:t>Stereo</a:t>
            </a:r>
          </a:p>
          <a:p>
            <a:r>
              <a:rPr lang="en-US" dirty="0"/>
              <a:t>Two-view geometry (F-matrices, E-matrices)</a:t>
            </a:r>
          </a:p>
          <a:p>
            <a:r>
              <a:rPr lang="en-US" dirty="0"/>
              <a:t>Structure from motion</a:t>
            </a:r>
          </a:p>
          <a:p>
            <a:r>
              <a:rPr lang="en-US" dirty="0"/>
              <a:t>Multi-view stereo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24646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8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9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0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7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8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24633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24603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24628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4629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24630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24631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24632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24606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7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8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9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0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1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2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7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8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9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0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1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2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3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4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5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6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7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24601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2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24597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8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24595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6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24593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  <a:latin typeface="Calibri" pitchFamily="34" charset="0"/>
                  </a:rPr>
                  <a:t>Camera height</a:t>
                </a:r>
              </a:p>
            </p:txBody>
          </p:sp>
          <p:sp>
            <p:nvSpPr>
              <p:cNvPr id="24594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Your basic stereo algorithm</a:t>
            </a:r>
          </a:p>
        </p:txBody>
      </p:sp>
      <p:pic>
        <p:nvPicPr>
          <p:cNvPr id="32771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32784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For each epipolar line</a:t>
              </a:r>
            </a:p>
          </p:txBody>
        </p:sp>
        <p:sp>
          <p:nvSpPr>
            <p:cNvPr id="32785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32782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32783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2971800"/>
            <a:ext cx="8458200" cy="3200400"/>
            <a:chOff x="432" y="1872"/>
            <a:chExt cx="5328" cy="2016"/>
          </a:xfrm>
        </p:grpSpPr>
        <p:sp>
          <p:nvSpPr>
            <p:cNvPr id="32778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Improvement:  match </a:t>
              </a:r>
              <a:r>
                <a:rPr lang="en-US" sz="2000" b="1" i="1">
                  <a:solidFill>
                    <a:srgbClr val="000000"/>
                  </a:solidFill>
                  <a:cs typeface="Arial" pitchFamily="34" charset="0"/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32780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32781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819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Better objective function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063" y="2689225"/>
            <a:ext cx="664368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 rot="-5400000">
            <a:off x="3838575" y="2506663"/>
            <a:ext cx="7397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pitchFamily="18" charset="0"/>
              </a:rPr>
              <a:t>{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 rot="-5400000">
            <a:off x="6604000" y="2506663"/>
            <a:ext cx="7397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pitchFamily="18" charset="0"/>
              </a:rPr>
              <a:t>{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527425" y="3787775"/>
            <a:ext cx="1541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match cost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5943600" y="3776663"/>
            <a:ext cx="2271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smoothness cost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196975" y="4538663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pitchFamily="34" charset="0"/>
              </a:rPr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199" idx="2"/>
          </p:cNvCxnSpPr>
          <p:nvPr/>
        </p:nvCxnSpPr>
        <p:spPr>
          <a:xfrm flipV="1">
            <a:off x="3886200" y="4249738"/>
            <a:ext cx="412750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Rectangle 13"/>
          <p:cNvSpPr>
            <a:spLocks noChangeArrowheads="1"/>
          </p:cNvSpPr>
          <p:nvPr/>
        </p:nvSpPr>
        <p:spPr bwMode="auto">
          <a:xfrm>
            <a:off x="5235575" y="4549775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pitchFamily="34" charset="0"/>
              </a:rPr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8200" idx="2"/>
          </p:cNvCxnSpPr>
          <p:nvPr/>
        </p:nvCxnSpPr>
        <p:spPr>
          <a:xfrm rot="10800000">
            <a:off x="7080250" y="4238625"/>
            <a:ext cx="311150" cy="300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962400"/>
            <a:ext cx="8338457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 err="1"/>
              <a:t>F`undamental</a:t>
            </a:r>
            <a:r>
              <a:rPr lang="en-US" sz="2400" i="1" dirty="0"/>
              <a:t>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19800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220478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4195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550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743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23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demo</a:t>
            </a:r>
          </a:p>
        </p:txBody>
      </p:sp>
      <p:pic>
        <p:nvPicPr>
          <p:cNvPr id="4" name="Picture 4" descr="fi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30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ig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5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46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In reality,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93884" y="5344886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47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884" y="5344886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902404" y="5751967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48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404" y="5751967"/>
                        <a:ext cx="8239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176407" y="5768749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49" name="方程式" r:id="rId10" imgW="342720" imgH="190440" progId="Equation.3">
                  <p:embed/>
                </p:oleObj>
              </mc:Choice>
              <mc:Fallback>
                <p:oleObj name="方程式" r:id="rId10" imgW="34272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6407" y="5768749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from motion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313238" y="2362200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867569" y="3709194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017713" y="4284663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5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050757" y="3901281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6881813" y="4540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6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563938" y="4343400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459288" y="485457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461963" y="35814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461963" y="5029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461963" y="4081463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461963" y="55626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551238" y="4346575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541838" y="4365625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551238" y="5813425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541838" y="5813425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164263" y="4273550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151563" y="5602288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7904163" y="522128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7904163" y="3773488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695325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1</a:t>
            </a:r>
          </a:p>
        </p:txBody>
      </p:sp>
      <p:sp>
        <p:nvSpPr>
          <p:cNvPr id="123956" name="Text Box 52"/>
          <p:cNvSpPr txBox="1">
            <a:spLocks noChangeArrowheads="1"/>
          </p:cNvSpPr>
          <p:nvPr/>
        </p:nvSpPr>
        <p:spPr bwMode="auto">
          <a:xfrm>
            <a:off x="2847975" y="60404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2</a:t>
            </a:r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7281863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425575" y="4119563"/>
            <a:ext cx="1076325" cy="860425"/>
            <a:chOff x="831" y="2079"/>
            <a:chExt cx="822" cy="657"/>
          </a:xfrm>
        </p:grpSpPr>
        <p:sp>
          <p:nvSpPr>
            <p:cNvPr id="22600" name="Oval 55"/>
            <p:cNvSpPr>
              <a:spLocks noChangeArrowheads="1"/>
            </p:cNvSpPr>
            <p:nvPr/>
          </p:nvSpPr>
          <p:spPr bwMode="auto">
            <a:xfrm>
              <a:off x="840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1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2" name="Oval 57"/>
            <p:cNvSpPr>
              <a:spLocks noChangeArrowheads="1"/>
            </p:cNvSpPr>
            <p:nvPr/>
          </p:nvSpPr>
          <p:spPr bwMode="auto">
            <a:xfrm>
              <a:off x="831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3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4" name="Oval 59"/>
            <p:cNvSpPr>
              <a:spLocks noChangeArrowheads="1"/>
            </p:cNvSpPr>
            <p:nvPr/>
          </p:nvSpPr>
          <p:spPr bwMode="auto">
            <a:xfrm>
              <a:off x="1584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5" name="Oval 60"/>
            <p:cNvSpPr>
              <a:spLocks noChangeArrowheads="1"/>
            </p:cNvSpPr>
            <p:nvPr/>
          </p:nvSpPr>
          <p:spPr bwMode="auto">
            <a:xfrm>
              <a:off x="1572" y="211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6" name="Oval 61"/>
            <p:cNvSpPr>
              <a:spLocks noChangeArrowheads="1"/>
            </p:cNvSpPr>
            <p:nvPr/>
          </p:nvSpPr>
          <p:spPr bwMode="auto">
            <a:xfrm>
              <a:off x="102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968750" y="4591050"/>
            <a:ext cx="1073150" cy="950913"/>
            <a:chOff x="2412" y="2031"/>
            <a:chExt cx="837" cy="741"/>
          </a:xfrm>
        </p:grpSpPr>
        <p:sp>
          <p:nvSpPr>
            <p:cNvPr id="22593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4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5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6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7" name="Oval 6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8" name="Oval 6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9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510338" y="4197350"/>
            <a:ext cx="1003300" cy="1016000"/>
            <a:chOff x="4188" y="2004"/>
            <a:chExt cx="756" cy="765"/>
          </a:xfrm>
        </p:grpSpPr>
        <p:sp>
          <p:nvSpPr>
            <p:cNvPr id="22586" name="Oval 71"/>
            <p:cNvSpPr>
              <a:spLocks noChangeArrowheads="1"/>
            </p:cNvSpPr>
            <p:nvPr/>
          </p:nvSpPr>
          <p:spPr bwMode="auto">
            <a:xfrm>
              <a:off x="4191" y="210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7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8" name="Oval 73"/>
            <p:cNvSpPr>
              <a:spLocks noChangeArrowheads="1"/>
            </p:cNvSpPr>
            <p:nvPr/>
          </p:nvSpPr>
          <p:spPr bwMode="auto">
            <a:xfrm>
              <a:off x="4188" y="2523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9" name="Oval 74"/>
            <p:cNvSpPr>
              <a:spLocks noChangeArrowheads="1"/>
            </p:cNvSpPr>
            <p:nvPr/>
          </p:nvSpPr>
          <p:spPr bwMode="auto">
            <a:xfrm>
              <a:off x="4428" y="2700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0" name="Oval 75"/>
            <p:cNvSpPr>
              <a:spLocks noChangeArrowheads="1"/>
            </p:cNvSpPr>
            <p:nvPr/>
          </p:nvSpPr>
          <p:spPr bwMode="auto">
            <a:xfrm>
              <a:off x="4875" y="2592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1" name="Oval 76"/>
            <p:cNvSpPr>
              <a:spLocks noChangeArrowheads="1"/>
            </p:cNvSpPr>
            <p:nvPr/>
          </p:nvSpPr>
          <p:spPr bwMode="auto">
            <a:xfrm>
              <a:off x="4848" y="217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2" name="Oval 77"/>
            <p:cNvSpPr>
              <a:spLocks noChangeArrowheads="1"/>
            </p:cNvSpPr>
            <p:nvPr/>
          </p:nvSpPr>
          <p:spPr bwMode="auto">
            <a:xfrm>
              <a:off x="4635" y="2004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23990" name="Text Box 86"/>
          <p:cNvSpPr txBox="1">
            <a:spLocks noChangeArrowheads="1"/>
          </p:cNvSpPr>
          <p:nvPr/>
        </p:nvSpPr>
        <p:spPr bwMode="auto">
          <a:xfrm>
            <a:off x="79216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1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1</a:t>
            </a:r>
          </a:p>
        </p:txBody>
      </p:sp>
      <p:sp>
        <p:nvSpPr>
          <p:cNvPr id="123991" name="Text Box 87"/>
          <p:cNvSpPr txBox="1">
            <a:spLocks noChangeArrowheads="1"/>
          </p:cNvSpPr>
          <p:nvPr/>
        </p:nvSpPr>
        <p:spPr bwMode="auto">
          <a:xfrm>
            <a:off x="2986088" y="6251575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2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750411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3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3</a:t>
            </a:r>
          </a:p>
        </p:txBody>
      </p: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2805113" y="1355725"/>
            <a:ext cx="3338512" cy="2689225"/>
            <a:chOff x="1986" y="854"/>
            <a:chExt cx="2103" cy="1694"/>
          </a:xfrm>
        </p:grpSpPr>
        <p:sp>
          <p:nvSpPr>
            <p:cNvPr id="22579" name="Text Box 90"/>
            <p:cNvSpPr txBox="1">
              <a:spLocks noChangeArrowheads="1"/>
            </p:cNvSpPr>
            <p:nvPr/>
          </p:nvSpPr>
          <p:spPr bwMode="auto">
            <a:xfrm>
              <a:off x="2009" y="1170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2580" name="Text Box 91"/>
            <p:cNvSpPr txBox="1">
              <a:spLocks noChangeArrowheads="1"/>
            </p:cNvSpPr>
            <p:nvPr/>
          </p:nvSpPr>
          <p:spPr bwMode="auto">
            <a:xfrm>
              <a:off x="2686" y="854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2581" name="Text Box 92"/>
            <p:cNvSpPr txBox="1">
              <a:spLocks noChangeArrowheads="1"/>
            </p:cNvSpPr>
            <p:nvPr/>
          </p:nvSpPr>
          <p:spPr bwMode="auto">
            <a:xfrm>
              <a:off x="3703" y="1192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2582" name="Text Box 93"/>
            <p:cNvSpPr txBox="1">
              <a:spLocks noChangeArrowheads="1"/>
            </p:cNvSpPr>
            <p:nvPr/>
          </p:nvSpPr>
          <p:spPr bwMode="auto">
            <a:xfrm>
              <a:off x="3049" y="1509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2583" name="Text Box 94"/>
            <p:cNvSpPr txBox="1">
              <a:spLocks noChangeArrowheads="1"/>
            </p:cNvSpPr>
            <p:nvPr/>
          </p:nvSpPr>
          <p:spPr bwMode="auto">
            <a:xfrm>
              <a:off x="1986" y="1945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2584" name="Text Box 95"/>
            <p:cNvSpPr txBox="1">
              <a:spLocks noChangeArrowheads="1"/>
            </p:cNvSpPr>
            <p:nvPr/>
          </p:nvSpPr>
          <p:spPr bwMode="auto">
            <a:xfrm>
              <a:off x="2663" y="2257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2585" name="Text Box 96"/>
            <p:cNvSpPr txBox="1">
              <a:spLocks noChangeArrowheads="1"/>
            </p:cNvSpPr>
            <p:nvPr/>
          </p:nvSpPr>
          <p:spPr bwMode="auto">
            <a:xfrm>
              <a:off x="3751" y="1969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6725" y="2162175"/>
            <a:ext cx="2881313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348038" y="2200275"/>
            <a:ext cx="1150937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348038" y="2200275"/>
            <a:ext cx="4992687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08338" y="1733550"/>
            <a:ext cx="2362200" cy="2090738"/>
            <a:chOff x="2412" y="2031"/>
            <a:chExt cx="837" cy="741"/>
          </a:xfrm>
        </p:grpSpPr>
        <p:sp>
          <p:nvSpPr>
            <p:cNvPr id="22572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3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4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5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6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7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8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7" name="Group 105"/>
          <p:cNvGrpSpPr>
            <a:grpSpLocks/>
          </p:cNvGrpSpPr>
          <p:nvPr/>
        </p:nvGrpSpPr>
        <p:grpSpPr bwMode="auto">
          <a:xfrm>
            <a:off x="6300788" y="1930400"/>
            <a:ext cx="2405062" cy="1184275"/>
            <a:chOff x="3969" y="1047"/>
            <a:chExt cx="1515" cy="746"/>
          </a:xfrm>
        </p:grpSpPr>
        <p:sp>
          <p:nvSpPr>
            <p:cNvPr id="22570" name="Text Box 102"/>
            <p:cNvSpPr txBox="1">
              <a:spLocks noChangeArrowheads="1"/>
            </p:cNvSpPr>
            <p:nvPr/>
          </p:nvSpPr>
          <p:spPr bwMode="auto">
            <a:xfrm>
              <a:off x="4186" y="1047"/>
              <a:ext cx="109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Times New Roman" pitchFamily="18" charset="0"/>
                </a:rPr>
                <a:t>minimize</a:t>
              </a:r>
            </a:p>
          </p:txBody>
        </p:sp>
        <p:sp>
          <p:nvSpPr>
            <p:cNvPr id="22571" name="Text Box 103"/>
            <p:cNvSpPr txBox="1">
              <a:spLocks noChangeArrowheads="1"/>
            </p:cNvSpPr>
            <p:nvPr/>
          </p:nvSpPr>
          <p:spPr bwMode="auto">
            <a:xfrm>
              <a:off x="3969" y="1313"/>
              <a:ext cx="15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>
                  <a:latin typeface="Times New Roman" pitchFamily="18" charset="0"/>
                </a:rPr>
                <a:t>f</a:t>
              </a:r>
              <a:r>
                <a:rPr lang="en-US" sz="4400" i="1">
                  <a:latin typeface="Times New Roman" pitchFamily="18" charset="0"/>
                </a:rPr>
                <a:t> </a:t>
              </a:r>
              <a:r>
                <a:rPr lang="en-US" sz="4400">
                  <a:latin typeface="Times New Roman" pitchFamily="18" charset="0"/>
                </a:rPr>
                <a:t>(</a:t>
              </a:r>
              <a:r>
                <a:rPr lang="en-US" sz="4400" b="1">
                  <a:latin typeface="Times New Roman" pitchFamily="18" charset="0"/>
                </a:rPr>
                <a:t>R</a:t>
              </a:r>
              <a:r>
                <a:rPr lang="en-US" sz="4400">
                  <a:latin typeface="Times New Roman" pitchFamily="18" charset="0"/>
                </a:rPr>
                <a:t>,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4400" b="1">
                  <a:latin typeface="Times New Roman" pitchFamily="18" charset="0"/>
                </a:rPr>
                <a:t>T</a:t>
              </a:r>
              <a:r>
                <a:rPr lang="en-US" sz="4400">
                  <a:latin typeface="Times New Roman" pitchFamily="18" charset="0"/>
                </a:rPr>
                <a:t>,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4400" b="1">
                  <a:latin typeface="Times New Roman" pitchFamily="18" charset="0"/>
                </a:rPr>
                <a:t>P</a:t>
              </a:r>
              <a:r>
                <a:rPr lang="en-US" sz="4400"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74" name="Rectangle 85"/>
          <p:cNvSpPr>
            <a:spLocks noChangeArrowheads="1"/>
          </p:cNvSpPr>
          <p:nvPr/>
        </p:nvSpPr>
        <p:spPr bwMode="auto">
          <a:xfrm>
            <a:off x="1028700" y="4038600"/>
            <a:ext cx="498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1,1</a:t>
            </a:r>
          </a:p>
        </p:txBody>
      </p:sp>
      <p:sp>
        <p:nvSpPr>
          <p:cNvPr id="75" name="Rectangle 86"/>
          <p:cNvSpPr>
            <a:spLocks noChangeArrowheads="1"/>
          </p:cNvSpPr>
          <p:nvPr/>
        </p:nvSpPr>
        <p:spPr bwMode="auto">
          <a:xfrm>
            <a:off x="3686175" y="4406900"/>
            <a:ext cx="498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1,2</a:t>
            </a:r>
          </a:p>
        </p:txBody>
      </p:sp>
      <p:sp>
        <p:nvSpPr>
          <p:cNvPr id="76" name="Rectangle 87"/>
          <p:cNvSpPr>
            <a:spLocks noChangeArrowheads="1"/>
          </p:cNvSpPr>
          <p:nvPr/>
        </p:nvSpPr>
        <p:spPr bwMode="auto">
          <a:xfrm>
            <a:off x="6554788" y="4125913"/>
            <a:ext cx="49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1,3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19400"/>
            <a:ext cx="2504017" cy="49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324600" y="2982913"/>
            <a:ext cx="2419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non-linear least squares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2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2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2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animBg="1"/>
      <p:bldP spid="123910" grpId="0" animBg="1"/>
      <p:bldP spid="123909" grpId="0" animBg="1"/>
      <p:bldP spid="123911" grpId="0" animBg="1"/>
      <p:bldP spid="123915" grpId="0" animBg="1"/>
      <p:bldP spid="123917" grpId="0" animBg="1"/>
      <p:bldP spid="123937" grpId="0" animBg="1"/>
      <p:bldP spid="123938" grpId="0" animBg="1"/>
      <p:bldP spid="123939" grpId="0" animBg="1"/>
      <p:bldP spid="123941" grpId="0" animBg="1"/>
      <p:bldP spid="123942" grpId="0" animBg="1"/>
      <p:bldP spid="123944" grpId="0" animBg="1"/>
      <p:bldP spid="123945" grpId="0" animBg="1"/>
      <p:bldP spid="123947" grpId="0" animBg="1"/>
      <p:bldP spid="123948" grpId="0" animBg="1"/>
      <p:bldP spid="123949" grpId="0" animBg="1"/>
      <p:bldP spid="123950" grpId="0" animBg="1"/>
      <p:bldP spid="123951" grpId="0" animBg="1"/>
      <p:bldP spid="123955" grpId="0"/>
      <p:bldP spid="123956" grpId="0"/>
      <p:bldP spid="123957" grpId="0"/>
      <p:bldP spid="123990" grpId="0"/>
      <p:bldP spid="123991" grpId="0"/>
      <p:bldP spid="123992" grpId="0"/>
      <p:bldP spid="124003" grpId="0" animBg="1"/>
      <p:bldP spid="124004" grpId="0" animBg="1"/>
      <p:bldP spid="124005" grpId="0" animBg="1"/>
      <p:bldP spid="74" grpId="0"/>
      <p:bldP spid="75" grpId="0"/>
      <p:bldP spid="76" grpId="0"/>
      <p:bldP spid="7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Stereo:  another view</a:t>
            </a:r>
          </a:p>
        </p:txBody>
      </p:sp>
      <p:pic>
        <p:nvPicPr>
          <p:cNvPr id="36867" name="Picture 4" descr="templeR001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4389438" y="2854325"/>
            <a:ext cx="2282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 descr="templeR001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5529263" y="2106613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templeR004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1516063" y="2865438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36825" y="3614738"/>
            <a:ext cx="301625" cy="282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49313" y="2214563"/>
            <a:ext cx="2959100" cy="4044950"/>
            <a:chOff x="535" y="1395"/>
            <a:chExt cx="1864" cy="2548"/>
          </a:xfrm>
        </p:grpSpPr>
        <p:sp>
          <p:nvSpPr>
            <p:cNvPr id="36928" name="Line 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535" y="1395"/>
              <a:ext cx="1864" cy="254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29" name="Line 1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535" y="2357"/>
              <a:ext cx="1164" cy="158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629025" y="2441575"/>
            <a:ext cx="4119563" cy="3186113"/>
            <a:chOff x="2286" y="1538"/>
            <a:chExt cx="2595" cy="2007"/>
          </a:xfrm>
        </p:grpSpPr>
        <p:sp>
          <p:nvSpPr>
            <p:cNvPr id="36924" name="Line 1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286" y="1538"/>
              <a:ext cx="2589" cy="2001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25" name="Rectangle 1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04" y="2314"/>
              <a:ext cx="190" cy="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926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371" y="2375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927" name="Line 1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3385" y="2393"/>
              <a:ext cx="1496" cy="11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506788" y="2592388"/>
            <a:ext cx="4241800" cy="3035300"/>
            <a:chOff x="2209" y="1633"/>
            <a:chExt cx="2672" cy="1912"/>
          </a:xfrm>
        </p:grpSpPr>
        <p:sp>
          <p:nvSpPr>
            <p:cNvPr id="36919" name="Line 17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2209" y="1633"/>
              <a:ext cx="2666" cy="190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221" y="2339"/>
              <a:ext cx="190" cy="178"/>
              <a:chOff x="4022" y="1221"/>
              <a:chExt cx="190" cy="178"/>
            </a:xfrm>
          </p:grpSpPr>
          <p:sp>
            <p:nvSpPr>
              <p:cNvPr id="36922" name="Rectangle 19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923" name="Oval 20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92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3307" y="2417"/>
              <a:ext cx="1574" cy="1128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384550" y="2752725"/>
            <a:ext cx="4364038" cy="2874963"/>
            <a:chOff x="2132" y="1734"/>
            <a:chExt cx="2749" cy="1811"/>
          </a:xfrm>
        </p:grpSpPr>
        <p:sp>
          <p:nvSpPr>
            <p:cNvPr id="36914" name="Line 23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2132" y="1734"/>
              <a:ext cx="2743" cy="1805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151" y="2369"/>
              <a:ext cx="190" cy="178"/>
              <a:chOff x="4022" y="1221"/>
              <a:chExt cx="190" cy="178"/>
            </a:xfrm>
          </p:grpSpPr>
          <p:sp>
            <p:nvSpPr>
              <p:cNvPr id="36917" name="Rectangle 2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918" name="Oval 26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916" name="Line 27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3248" y="2458"/>
              <a:ext cx="1633" cy="1087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63550" y="6142038"/>
            <a:ext cx="430213" cy="603250"/>
            <a:chOff x="422" y="3958"/>
            <a:chExt cx="271" cy="3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36909" name="Line 30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910" name="Arc 31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T0" fmla="*/ 0 w 21600"/>
                  <a:gd name="T1" fmla="*/ 0 h 23422"/>
                  <a:gd name="T2" fmla="*/ 1 w 21600"/>
                  <a:gd name="T3" fmla="*/ 0 h 23422"/>
                  <a:gd name="T4" fmla="*/ 0 w 21600"/>
                  <a:gd name="T5" fmla="*/ 0 h 2342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422"/>
                  <a:gd name="T11" fmla="*/ 21600 w 21600"/>
                  <a:gd name="T12" fmla="*/ 23422 h 234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42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32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36912" name="Line 33"/>
                <p:cNvSpPr>
                  <a:spLocks noChangeShapeType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13" name="Arc 34"/>
                <p:cNvSpPr>
                  <a:spLocks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T0" fmla="*/ 0 w 21600"/>
                    <a:gd name="T1" fmla="*/ 0 h 23422"/>
                    <a:gd name="T2" fmla="*/ 1 w 21600"/>
                    <a:gd name="T3" fmla="*/ 0 h 23422"/>
                    <a:gd name="T4" fmla="*/ 0 w 21600"/>
                    <a:gd name="T5" fmla="*/ 0 h 2342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422"/>
                    <a:gd name="T11" fmla="*/ 21600 w 21600"/>
                    <a:gd name="T12" fmla="*/ 23422 h 234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422" fill="none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6907" name="Arc 3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08" name="Arc 3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37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-5860177">
            <a:off x="7727157" y="5480844"/>
            <a:ext cx="430212" cy="603250"/>
            <a:chOff x="422" y="3958"/>
            <a:chExt cx="271" cy="380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36901" name="Line 39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902" name="Arc 40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T0" fmla="*/ 0 w 21600"/>
                  <a:gd name="T1" fmla="*/ 0 h 23422"/>
                  <a:gd name="T2" fmla="*/ 1 w 21600"/>
                  <a:gd name="T3" fmla="*/ 0 h 23422"/>
                  <a:gd name="T4" fmla="*/ 0 w 21600"/>
                  <a:gd name="T5" fmla="*/ 0 h 2342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422"/>
                  <a:gd name="T11" fmla="*/ 21600 w 21600"/>
                  <a:gd name="T12" fmla="*/ 23422 h 234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42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" name="Group 41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36904" name="Line 42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05" name="Arc 43"/>
                <p:cNvSpPr>
                  <a:spLocks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T0" fmla="*/ 0 w 21600"/>
                    <a:gd name="T1" fmla="*/ 0 h 23422"/>
                    <a:gd name="T2" fmla="*/ 1 w 21600"/>
                    <a:gd name="T3" fmla="*/ 0 h 23422"/>
                    <a:gd name="T4" fmla="*/ 0 w 21600"/>
                    <a:gd name="T5" fmla="*/ 0 h 2342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422"/>
                    <a:gd name="T11" fmla="*/ 21600 w 21600"/>
                    <a:gd name="T12" fmla="*/ 23422 h 234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422" fill="none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6899" name="Arc 4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00" name="Arc 4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4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649663" y="2430463"/>
            <a:ext cx="2894012" cy="681037"/>
            <a:chOff x="2299" y="1531"/>
            <a:chExt cx="1823" cy="429"/>
          </a:xfrm>
        </p:grpSpPr>
        <p:sp>
          <p:nvSpPr>
            <p:cNvPr id="36894" name="Line 4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99" y="1531"/>
              <a:ext cx="1742" cy="339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3932" y="1782"/>
              <a:ext cx="190" cy="178"/>
              <a:chOff x="4022" y="1221"/>
              <a:chExt cx="190" cy="178"/>
            </a:xfrm>
          </p:grpSpPr>
          <p:sp>
            <p:nvSpPr>
              <p:cNvPr id="36896" name="Rectangle 49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897" name="Oval 50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162867" name="Picture 51" descr="templeR0035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6667500" y="1357313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5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649663" y="2109788"/>
            <a:ext cx="4456112" cy="320675"/>
            <a:chOff x="2299" y="1329"/>
            <a:chExt cx="2807" cy="202"/>
          </a:xfrm>
        </p:grpSpPr>
        <p:sp>
          <p:nvSpPr>
            <p:cNvPr id="36890" name="Line 5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299" y="1410"/>
              <a:ext cx="2734" cy="121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4916" y="1329"/>
              <a:ext cx="190" cy="178"/>
              <a:chOff x="4022" y="1221"/>
              <a:chExt cx="190" cy="178"/>
            </a:xfrm>
          </p:grpSpPr>
          <p:sp>
            <p:nvSpPr>
              <p:cNvPr id="36892" name="Rectangle 55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893" name="Oval 56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36880" name="Oval 5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43188" y="37115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4" name="Oval 5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68675" y="27384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5" name="Oval 5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84563" y="25717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6" name="Oval 6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600450" y="23796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" name="Group 67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609600" y="1219200"/>
            <a:ext cx="3429000" cy="914400"/>
            <a:chOff x="384" y="768"/>
            <a:chExt cx="2160" cy="576"/>
          </a:xfrm>
        </p:grpSpPr>
        <p:sp>
          <p:nvSpPr>
            <p:cNvPr id="36885" name="Line 6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720" y="768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6" name="Line 6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720" y="1152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7" name="Freeform 6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720" y="808"/>
              <a:ext cx="1824" cy="296"/>
            </a:xfrm>
            <a:custGeom>
              <a:avLst/>
              <a:gdLst>
                <a:gd name="T0" fmla="*/ 0 w 1824"/>
                <a:gd name="T1" fmla="*/ 48 h 344"/>
                <a:gd name="T2" fmla="*/ 96 w 1824"/>
                <a:gd name="T3" fmla="*/ 89 h 344"/>
                <a:gd name="T4" fmla="*/ 192 w 1824"/>
                <a:gd name="T5" fmla="*/ 131 h 344"/>
                <a:gd name="T6" fmla="*/ 288 w 1824"/>
                <a:gd name="T7" fmla="*/ 89 h 344"/>
                <a:gd name="T8" fmla="*/ 432 w 1824"/>
                <a:gd name="T9" fmla="*/ 213 h 344"/>
                <a:gd name="T10" fmla="*/ 624 w 1824"/>
                <a:gd name="T11" fmla="*/ 296 h 344"/>
                <a:gd name="T12" fmla="*/ 720 w 1824"/>
                <a:gd name="T13" fmla="*/ 213 h 344"/>
                <a:gd name="T14" fmla="*/ 816 w 1824"/>
                <a:gd name="T15" fmla="*/ 48 h 344"/>
                <a:gd name="T16" fmla="*/ 1056 w 1824"/>
                <a:gd name="T17" fmla="*/ 48 h 344"/>
                <a:gd name="T18" fmla="*/ 1296 w 1824"/>
                <a:gd name="T19" fmla="*/ 89 h 344"/>
                <a:gd name="T20" fmla="*/ 1536 w 1824"/>
                <a:gd name="T21" fmla="*/ 7 h 344"/>
                <a:gd name="T22" fmla="*/ 1824 w 1824"/>
                <a:gd name="T23" fmla="*/ 48 h 3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24"/>
                <a:gd name="T37" fmla="*/ 0 h 344"/>
                <a:gd name="T38" fmla="*/ 1824 w 1824"/>
                <a:gd name="T39" fmla="*/ 344 h 3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24" h="344">
                  <a:moveTo>
                    <a:pt x="0" y="56"/>
                  </a:moveTo>
                  <a:cubicBezTo>
                    <a:pt x="32" y="72"/>
                    <a:pt x="64" y="88"/>
                    <a:pt x="96" y="104"/>
                  </a:cubicBezTo>
                  <a:cubicBezTo>
                    <a:pt x="128" y="120"/>
                    <a:pt x="160" y="152"/>
                    <a:pt x="192" y="152"/>
                  </a:cubicBezTo>
                  <a:cubicBezTo>
                    <a:pt x="224" y="152"/>
                    <a:pt x="248" y="88"/>
                    <a:pt x="288" y="104"/>
                  </a:cubicBezTo>
                  <a:cubicBezTo>
                    <a:pt x="328" y="120"/>
                    <a:pt x="376" y="208"/>
                    <a:pt x="432" y="248"/>
                  </a:cubicBezTo>
                  <a:cubicBezTo>
                    <a:pt x="488" y="288"/>
                    <a:pt x="576" y="344"/>
                    <a:pt x="624" y="344"/>
                  </a:cubicBezTo>
                  <a:cubicBezTo>
                    <a:pt x="672" y="344"/>
                    <a:pt x="688" y="296"/>
                    <a:pt x="720" y="248"/>
                  </a:cubicBezTo>
                  <a:cubicBezTo>
                    <a:pt x="752" y="200"/>
                    <a:pt x="760" y="88"/>
                    <a:pt x="816" y="56"/>
                  </a:cubicBezTo>
                  <a:cubicBezTo>
                    <a:pt x="872" y="24"/>
                    <a:pt x="976" y="48"/>
                    <a:pt x="1056" y="56"/>
                  </a:cubicBezTo>
                  <a:cubicBezTo>
                    <a:pt x="1136" y="64"/>
                    <a:pt x="1216" y="112"/>
                    <a:pt x="1296" y="104"/>
                  </a:cubicBezTo>
                  <a:cubicBezTo>
                    <a:pt x="1376" y="96"/>
                    <a:pt x="1448" y="16"/>
                    <a:pt x="1536" y="8"/>
                  </a:cubicBezTo>
                  <a:cubicBezTo>
                    <a:pt x="1624" y="0"/>
                    <a:pt x="1724" y="28"/>
                    <a:pt x="1824" y="56"/>
                  </a:cubicBezTo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8" name="Text Box 6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84" y="768"/>
              <a:ext cx="4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error</a:t>
              </a:r>
            </a:p>
          </p:txBody>
        </p:sp>
        <p:sp>
          <p:nvSpPr>
            <p:cNvPr id="36889" name="Text Box 6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912" y="1152"/>
              <a:ext cx="48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3" grpId="0" animBg="1"/>
      <p:bldP spid="162874" grpId="0" animBg="1"/>
      <p:bldP spid="162875" grpId="0" animBg="1"/>
      <p:bldP spid="16287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0"/>
            <a:ext cx="8763000" cy="1371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09600" y="381000"/>
          <a:ext cx="3182938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19" name="Image" r:id="rId12" imgW="5184610" imgH="10051535" progId="">
                  <p:embed/>
                </p:oleObj>
              </mc:Choice>
              <mc:Fallback>
                <p:oleObj name="Image" r:id="rId12" imgW="5184610" imgH="100515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3182938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3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038600" y="381000"/>
          <a:ext cx="4495800" cy="314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20" name="Image" r:id="rId14" imgW="5464172" imgH="3824921" progId="">
                  <p:embed/>
                </p:oleObj>
              </mc:Choice>
              <mc:Fallback>
                <p:oleObj name="Image" r:id="rId14" imgW="5464172" imgH="382492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81000"/>
                        <a:ext cx="4495800" cy="314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4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075113" y="3505200"/>
          <a:ext cx="43830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21" name="Image" r:id="rId16" imgW="5260854" imgH="3824921" progId="">
                  <p:embed/>
                </p:oleObj>
              </mc:Choice>
              <mc:Fallback>
                <p:oleObj name="Image" r:id="rId16" imgW="5260854" imgH="382492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3" y="3505200"/>
                        <a:ext cx="4383087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09600" y="3276600"/>
            <a:ext cx="3200400" cy="2743200"/>
            <a:chOff x="384" y="2064"/>
            <a:chExt cx="2016" cy="1728"/>
          </a:xfrm>
        </p:grpSpPr>
        <p:sp>
          <p:nvSpPr>
            <p:cNvPr id="3080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4" y="3408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3081" name="Rectangle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84" y="2064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304B-B385-4301-8326-7BCBE369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Plane-Sweep Stereo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E71D5-4760-40F9-A934-11DC0F96B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Sweep family of planes parallel to the  reference camera image plane</a:t>
            </a:r>
          </a:p>
          <a:p>
            <a:r>
              <a:rPr lang="en-US" dirty="0" err="1"/>
              <a:t>Reproject</a:t>
            </a:r>
            <a:r>
              <a:rPr lang="en-US" dirty="0"/>
              <a:t> neighbors onto each plane (via </a:t>
            </a:r>
            <a:r>
              <a:rPr lang="en-US" dirty="0" err="1"/>
              <a:t>homography</a:t>
            </a:r>
            <a:r>
              <a:rPr lang="en-US" dirty="0"/>
              <a:t>) and compare reprojections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29B2F-3128-497C-B14F-A377249E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19833"/>
            <a:ext cx="6858000" cy="2875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4059E-FDE0-486D-AD26-5BBB6AD7BF87}"/>
              </a:ext>
            </a:extLst>
          </p:cNvPr>
          <p:cNvSpPr txBox="1"/>
          <p:nvPr/>
        </p:nvSpPr>
        <p:spPr>
          <a:xfrm>
            <a:off x="4379845" y="6306297"/>
            <a:ext cx="1828065" cy="3357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 camera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6C7B3-42E6-473F-89BC-DA0D8424944D}"/>
              </a:ext>
            </a:extLst>
          </p:cNvPr>
          <p:cNvSpPr txBox="1"/>
          <p:nvPr/>
        </p:nvSpPr>
        <p:spPr>
          <a:xfrm>
            <a:off x="1045718" y="5936965"/>
            <a:ext cx="200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neighbor camera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EF272C-95A6-48D1-B5CF-19532A8EB70F}"/>
              </a:ext>
            </a:extLst>
          </p:cNvPr>
          <p:cNvSpPr/>
          <p:nvPr/>
        </p:nvSpPr>
        <p:spPr>
          <a:xfrm>
            <a:off x="2478155" y="5670604"/>
            <a:ext cx="1103245" cy="304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EEDB9-B538-4288-86E6-697560CF34A3}"/>
              </a:ext>
            </a:extLst>
          </p:cNvPr>
          <p:cNvSpPr txBox="1"/>
          <p:nvPr/>
        </p:nvSpPr>
        <p:spPr>
          <a:xfrm>
            <a:off x="6781800" y="5974871"/>
            <a:ext cx="200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neighbor camera 2</a:t>
            </a:r>
          </a:p>
        </p:txBody>
      </p:sp>
    </p:spTree>
    <p:extLst>
      <p:ext uri="{BB962C8B-B14F-4D97-AF65-F5344CB8AC3E}">
        <p14:creationId xmlns:p14="http://schemas.microsoft.com/office/powerpoint/2010/main" val="22579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3FEE-45B7-443B-9559-3FCFF7ED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geometry,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C52B-EF6F-47AD-AD83-7F7A130BF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Light, color, perception</a:t>
            </a:r>
          </a:p>
          <a:p>
            <a:r>
              <a:rPr lang="en-US" dirty="0"/>
              <a:t>Lambertian reflectance</a:t>
            </a:r>
          </a:p>
          <a:p>
            <a:r>
              <a:rPr lang="en-US" dirty="0"/>
              <a:t>Photometric stereo</a:t>
            </a:r>
          </a:p>
        </p:txBody>
      </p:sp>
    </p:spTree>
    <p:extLst>
      <p:ext uri="{BB962C8B-B14F-4D97-AF65-F5344CB8AC3E}">
        <p14:creationId xmlns:p14="http://schemas.microsoft.com/office/powerpoint/2010/main" val="4284659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Light, reflectance, cameras</a:t>
            </a:r>
          </a:p>
        </p:txBody>
      </p:sp>
    </p:spTree>
    <p:extLst>
      <p:ext uri="{BB962C8B-B14F-4D97-AF65-F5344CB8AC3E}">
        <p14:creationId xmlns:p14="http://schemas.microsoft.com/office/powerpoint/2010/main" val="355923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Radiometry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determines the brightness of an image pixel?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5692775" y="1643063"/>
            <a:ext cx="1846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Light source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properties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4964113" y="3559175"/>
            <a:ext cx="1319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Surface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shape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5951538" y="5578475"/>
            <a:ext cx="2811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Surface reflectance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properties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4057650" y="60198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Optics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533400" y="3048000"/>
            <a:ext cx="318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Sensor characteristics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543800" y="6583363"/>
            <a:ext cx="140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Slide by L. Fei-Fei</a:t>
            </a:r>
          </a:p>
        </p:txBody>
      </p:sp>
      <p:sp>
        <p:nvSpPr>
          <p:cNvPr id="457740" name="Text Box 12"/>
          <p:cNvSpPr txBox="1">
            <a:spLocks noChangeArrowheads="1"/>
          </p:cNvSpPr>
          <p:nvPr/>
        </p:nvSpPr>
        <p:spPr bwMode="auto">
          <a:xfrm>
            <a:off x="3124200" y="3733800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766547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942"/>
          <a:lstStyle/>
          <a:p>
            <a:pPr marL="320675" indent="0" eaLnBrk="1" hangingPunct="1"/>
            <a:r>
              <a:rPr lang="en-US"/>
              <a:t>Classic reflection behavior</a:t>
            </a:r>
          </a:p>
        </p:txBody>
      </p:sp>
      <p:sp>
        <p:nvSpPr>
          <p:cNvPr id="31747" name="Rectangle 4"/>
          <p:cNvSpPr>
            <a:spLocks/>
          </p:cNvSpPr>
          <p:nvPr/>
        </p:nvSpPr>
        <p:spPr bwMode="auto">
          <a:xfrm>
            <a:off x="3554413" y="3249613"/>
            <a:ext cx="2055812" cy="385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Myriad Pro Semibold"/>
                <a:ea typeface="Myriad Pro Semibold"/>
                <a:cs typeface="Myriad Pro Semibold"/>
                <a:sym typeface="Myriad Pro Semibold"/>
              </a:rPr>
              <a:t>ideal specular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543050"/>
            <a:ext cx="2678113" cy="1628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1543050"/>
            <a:ext cx="2678112" cy="1628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73638" y="4000500"/>
            <a:ext cx="3125787" cy="2022475"/>
            <a:chOff x="4973837" y="4000500"/>
            <a:chExt cx="3125391" cy="2022548"/>
          </a:xfrm>
        </p:grpSpPr>
        <p:sp>
          <p:nvSpPr>
            <p:cNvPr id="31759" name="Rectangle 2"/>
            <p:cNvSpPr>
              <a:spLocks/>
            </p:cNvSpPr>
            <p:nvPr/>
          </p:nvSpPr>
          <p:spPr bwMode="auto">
            <a:xfrm>
              <a:off x="5699781" y="5633518"/>
              <a:ext cx="1692477" cy="389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6" bIns="0"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Lambertian</a:t>
              </a:r>
            </a:p>
          </p:txBody>
        </p:sp>
        <p:pic>
          <p:nvPicPr>
            <p:cNvPr id="3176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3837" y="4000500"/>
              <a:ext cx="3125391" cy="161739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62038" y="4000500"/>
            <a:ext cx="3125787" cy="2022475"/>
            <a:chOff x="1061518" y="4000500"/>
            <a:chExt cx="3126506" cy="2022548"/>
          </a:xfrm>
        </p:grpSpPr>
        <p:sp>
          <p:nvSpPr>
            <p:cNvPr id="31757" name="Rectangle 3"/>
            <p:cNvSpPr>
              <a:spLocks/>
            </p:cNvSpPr>
            <p:nvPr/>
          </p:nvSpPr>
          <p:spPr bwMode="auto">
            <a:xfrm>
              <a:off x="1512577" y="5633518"/>
              <a:ext cx="2215458" cy="389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6" bIns="0"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rough specular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1518" y="4000500"/>
              <a:ext cx="3126506" cy="161739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</p:grpSp>
      <p:sp>
        <p:nvSpPr>
          <p:cNvPr id="31752" name="Text Box 3"/>
          <p:cNvSpPr txBox="1">
            <a:spLocks noChangeArrowheads="1"/>
          </p:cNvSpPr>
          <p:nvPr/>
        </p:nvSpPr>
        <p:spPr bwMode="auto">
          <a:xfrm>
            <a:off x="6711950" y="6491288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Semibold"/>
              </a:rPr>
              <a:t>from Steve Marschner</a:t>
            </a:r>
          </a:p>
        </p:txBody>
      </p:sp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3" y="2616200"/>
            <a:ext cx="2109787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0" name="Picture 4" descr="http://www.spiritualliving.net/straw%20glass%20smal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9888" y="2609850"/>
            <a:ext cx="1684337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4288" y="4911725"/>
            <a:ext cx="10953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250" y="5214938"/>
            <a:ext cx="13858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360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4953000" y="2362200"/>
            <a:ext cx="374650" cy="654050"/>
            <a:chOff x="3293" y="1471"/>
            <a:chExt cx="466" cy="813"/>
          </a:xfrm>
        </p:grpSpPr>
        <p:sp>
          <p:nvSpPr>
            <p:cNvPr id="39967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8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9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0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1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2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3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4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5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6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7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8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9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80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sp>
        <p:nvSpPr>
          <p:cNvPr id="39940" name="Freeform 37"/>
          <p:cNvSpPr>
            <a:spLocks/>
          </p:cNvSpPr>
          <p:nvPr/>
        </p:nvSpPr>
        <p:spPr bwMode="auto">
          <a:xfrm>
            <a:off x="2438400" y="32004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1" name="Oval 38"/>
          <p:cNvSpPr>
            <a:spLocks noChangeArrowheads="1"/>
          </p:cNvSpPr>
          <p:nvPr/>
        </p:nvSpPr>
        <p:spPr bwMode="auto">
          <a:xfrm>
            <a:off x="3467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2" name="Line 39"/>
          <p:cNvSpPr>
            <a:spLocks noChangeShapeType="1"/>
          </p:cNvSpPr>
          <p:nvPr/>
        </p:nvSpPr>
        <p:spPr bwMode="auto">
          <a:xfrm flipV="1">
            <a:off x="3505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3" name="Text Box 42"/>
          <p:cNvSpPr txBox="1">
            <a:spLocks noChangeArrowheads="1"/>
          </p:cNvSpPr>
          <p:nvPr/>
        </p:nvSpPr>
        <p:spPr bwMode="auto">
          <a:xfrm>
            <a:off x="3352800" y="2133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600200" y="1828800"/>
            <a:ext cx="1905000" cy="1371600"/>
            <a:chOff x="1008" y="1152"/>
            <a:chExt cx="1200" cy="864"/>
          </a:xfrm>
        </p:grpSpPr>
        <p:sp>
          <p:nvSpPr>
            <p:cNvPr id="39963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39965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66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L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3505200" y="1295400"/>
            <a:ext cx="914400" cy="1905000"/>
            <a:chOff x="2208" y="816"/>
            <a:chExt cx="576" cy="1200"/>
          </a:xfrm>
        </p:grpSpPr>
        <p:sp>
          <p:nvSpPr>
            <p:cNvPr id="39960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1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2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</a:t>
              </a:r>
              <a:r>
                <a:rPr kumimoji="0" 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39946" name="Line 49"/>
          <p:cNvSpPr>
            <a:spLocks noChangeShapeType="1"/>
          </p:cNvSpPr>
          <p:nvPr/>
        </p:nvSpPr>
        <p:spPr bwMode="auto">
          <a:xfrm flipV="1">
            <a:off x="3505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7" name="Text Box 50"/>
          <p:cNvSpPr txBox="1">
            <a:spLocks noChangeArrowheads="1"/>
          </p:cNvSpPr>
          <p:nvPr/>
        </p:nvSpPr>
        <p:spPr bwMode="auto">
          <a:xfrm>
            <a:off x="3962400" y="2971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590800" y="1371600"/>
            <a:ext cx="914400" cy="1828800"/>
            <a:chOff x="1632" y="864"/>
            <a:chExt cx="576" cy="1152"/>
          </a:xfrm>
        </p:grpSpPr>
        <p:sp>
          <p:nvSpPr>
            <p:cNvPr id="39957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58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59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</a:t>
              </a:r>
              <a:r>
                <a:rPr kumimoji="0" 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3588" y="217963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8350" y="27019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8350" y="32353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762000" y="4038600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Can write this as a matrix equation: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0963" y="4711700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7413" y="2179638"/>
            <a:ext cx="5826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19463" y="987425"/>
            <a:ext cx="5889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1038" y="1109663"/>
            <a:ext cx="582612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536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35844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1058863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5005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Recognition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419737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185334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6C48-858D-483C-85A2-FB92BA95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4" name="Picture 2" descr="Image result for object detection cats">
            <a:extLst>
              <a:ext uri="{FF2B5EF4-FFF2-40B4-BE49-F238E27FC236}">
                <a16:creationId xmlns:a16="http://schemas.microsoft.com/office/drawing/2014/main" id="{A915B841-3832-4F04-824F-CD57A7BE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05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pic>
        <p:nvPicPr>
          <p:cNvPr id="4" name="Picture 3" descr="Screen Shot 2015-04-13 at 9.55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252986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/>
              <a:t>Take </a:t>
            </a:r>
            <a:r>
              <a:rPr lang="en-US" b="1" dirty="0"/>
              <a:t>majority vote</a:t>
            </a:r>
            <a:r>
              <a:rPr lang="en-US" dirty="0"/>
              <a:t> from K closest points</a:t>
            </a:r>
          </a:p>
        </p:txBody>
      </p:sp>
    </p:spTree>
    <p:extLst>
      <p:ext uri="{BB962C8B-B14F-4D97-AF65-F5344CB8AC3E}">
        <p14:creationId xmlns:p14="http://schemas.microsoft.com/office/powerpoint/2010/main" val="2286969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</a:t>
            </a:r>
            <a:r>
              <a:rPr lang="en-US" b="1" dirty="0"/>
              <a:t>best distance </a:t>
            </a:r>
            <a:r>
              <a:rPr lang="en-US" dirty="0"/>
              <a:t>to use?</a:t>
            </a:r>
          </a:p>
          <a:p>
            <a:r>
              <a:rPr lang="en-US" dirty="0"/>
              <a:t>What is the </a:t>
            </a:r>
            <a:r>
              <a:rPr lang="en-US" b="1" dirty="0"/>
              <a:t>best value of k </a:t>
            </a:r>
            <a:r>
              <a:rPr lang="en-US" dirty="0"/>
              <a:t>to use?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dirty="0"/>
              <a:t>hyperparameters</a:t>
            </a:r>
            <a:r>
              <a:rPr lang="en-US" dirty="0"/>
              <a:t>: choices about the algorithm that we set rather than learn</a:t>
            </a:r>
          </a:p>
          <a:p>
            <a:endParaRPr lang="en-US" dirty="0"/>
          </a:p>
          <a:p>
            <a:r>
              <a:rPr lang="en-US" dirty="0"/>
              <a:t>How do we set them?</a:t>
            </a:r>
          </a:p>
          <a:p>
            <a:pPr lvl="1"/>
            <a:r>
              <a:rPr lang="en-US" dirty="0"/>
              <a:t>One option: try them all and see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496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" y="1600200"/>
            <a:ext cx="8582686" cy="4525963"/>
          </a:xfrm>
        </p:spPr>
        <p:txBody>
          <a:bodyPr/>
          <a:lstStyle/>
          <a:p>
            <a:r>
              <a:rPr lang="en-US" dirty="0"/>
              <a:t>Different kinds of recognition problems</a:t>
            </a:r>
          </a:p>
          <a:p>
            <a:pPr lvl="1"/>
            <a:r>
              <a:rPr lang="en-US" dirty="0"/>
              <a:t>Classification, detection, segmentation, etc.</a:t>
            </a:r>
          </a:p>
          <a:p>
            <a:r>
              <a:rPr lang="en-US" dirty="0"/>
              <a:t>Machine learning basics</a:t>
            </a:r>
          </a:p>
          <a:p>
            <a:pPr lvl="1"/>
            <a:r>
              <a:rPr lang="en-US" dirty="0"/>
              <a:t>Nearest neighbors</a:t>
            </a:r>
          </a:p>
          <a:p>
            <a:pPr lvl="1"/>
            <a:r>
              <a:rPr lang="en-US" dirty="0"/>
              <a:t>Linear classifiers</a:t>
            </a:r>
          </a:p>
          <a:p>
            <a:pPr lvl="1"/>
            <a:r>
              <a:rPr lang="en-US" dirty="0"/>
              <a:t>Hyperparameters</a:t>
            </a:r>
          </a:p>
          <a:p>
            <a:pPr lvl="1"/>
            <a:r>
              <a:rPr lang="en-US" dirty="0"/>
              <a:t>Training, test, validation datasets</a:t>
            </a:r>
          </a:p>
          <a:p>
            <a:r>
              <a:rPr lang="en-US" dirty="0"/>
              <a:t>Loss functions for classification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ED4D4-AE7F-4468-BF73-B379DA60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6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pic>
        <p:nvPicPr>
          <p:cNvPr id="4" name="Picture 3" descr="Screen Shot 2016-04-20 at 12.16.4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/>
          <a:stretch/>
        </p:blipFill>
        <p:spPr>
          <a:xfrm>
            <a:off x="-25400" y="2006600"/>
            <a:ext cx="9144000" cy="37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0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Loss function, cost/objective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Given ground truth labels (</a:t>
            </a:r>
            <a:r>
              <a:rPr lang="en-US" i="1" dirty="0" err="1"/>
              <a:t>y</a:t>
            </a:r>
            <a:r>
              <a:rPr lang="en-US" i="1" baseline="-25000" dirty="0" err="1"/>
              <a:t>i</a:t>
            </a:r>
            <a:r>
              <a:rPr lang="en-US" dirty="0"/>
              <a:t>), scores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unhappy are we with the scores?</a:t>
            </a:r>
          </a:p>
          <a:p>
            <a:pPr lvl="1"/>
            <a:endParaRPr lang="en-US" dirty="0"/>
          </a:p>
          <a:p>
            <a:r>
              <a:rPr lang="en-US" dirty="0"/>
              <a:t>Loss function or objective/cost function measures unhappiness</a:t>
            </a:r>
          </a:p>
          <a:p>
            <a:endParaRPr lang="en-US" dirty="0"/>
          </a:p>
          <a:p>
            <a:r>
              <a:rPr lang="en-US" dirty="0"/>
              <a:t>During training, </a:t>
            </a:r>
            <a:r>
              <a:rPr lang="en-US" b="1" dirty="0"/>
              <a:t>want to find the parameters W that minimizes the loss function</a:t>
            </a:r>
          </a:p>
        </p:txBody>
      </p:sp>
    </p:spTree>
    <p:extLst>
      <p:ext uri="{BB962C8B-B14F-4D97-AF65-F5344CB8AC3E}">
        <p14:creationId xmlns:p14="http://schemas.microsoft.com/office/powerpoint/2010/main" val="2834474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</a:t>
            </a:r>
          </a:p>
        </p:txBody>
      </p:sp>
      <p:pic>
        <p:nvPicPr>
          <p:cNvPr id="4" name="Picture 3" descr="Screen Shot 2015-04-14 at 4.38.4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2" t="309" b="47073"/>
          <a:stretch/>
        </p:blipFill>
        <p:spPr>
          <a:xfrm>
            <a:off x="609600" y="1676400"/>
            <a:ext cx="6248400" cy="2668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7248" y="3124200"/>
            <a:ext cx="402552" cy="1143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5-04-14 at 4.39.0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7"/>
          <a:stretch/>
        </p:blipFill>
        <p:spPr>
          <a:xfrm>
            <a:off x="25400" y="4419600"/>
            <a:ext cx="9144000" cy="598195"/>
          </a:xfrm>
          <a:prstGeom prst="rect">
            <a:avLst/>
          </a:prstGeom>
        </p:spPr>
      </p:pic>
      <p:pic>
        <p:nvPicPr>
          <p:cNvPr id="3" name="Picture 2" descr="Screen Shot 2015-04-17 at 9.2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0"/>
            <a:ext cx="1828800" cy="63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562600"/>
            <a:ext cx="7220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Interpretation: squashes values into range 0 to 1</a:t>
            </a:r>
          </a:p>
        </p:txBody>
      </p:sp>
    </p:spTree>
    <p:extLst>
      <p:ext uri="{BB962C8B-B14F-4D97-AF65-F5344CB8AC3E}">
        <p14:creationId xmlns:p14="http://schemas.microsoft.com/office/powerpoint/2010/main" val="15057977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24225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1131018" y="4191000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5130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3316270" y="4403908"/>
            <a:ext cx="2022852" cy="2389088"/>
            <a:chOff x="3316270" y="4403908"/>
            <a:chExt cx="2022852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316270" y="5710515"/>
              <a:ext cx="2022852" cy="1082481"/>
              <a:chOff x="3316270" y="5710515"/>
              <a:chExt cx="2022852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316270" y="6146665"/>
                <a:ext cx="2022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660CC13-6717-4A6A-9B0E-8325F14571B4}"/>
              </a:ext>
            </a:extLst>
          </p:cNvPr>
          <p:cNvGrpSpPr/>
          <p:nvPr/>
        </p:nvGrpSpPr>
        <p:grpSpPr>
          <a:xfrm>
            <a:off x="164552" y="785554"/>
            <a:ext cx="8701340" cy="4915964"/>
            <a:chOff x="355624" y="-21819"/>
            <a:chExt cx="11813818" cy="6674408"/>
          </a:xfrm>
        </p:grpSpPr>
        <p:pic>
          <p:nvPicPr>
            <p:cNvPr id="4" name="Screen Shot 2017-01-11 at 2.36.35 AM-filtered.png">
              <a:extLst>
                <a:ext uri="{FF2B5EF4-FFF2-40B4-BE49-F238E27FC236}">
                  <a16:creationId xmlns:a16="http://schemas.microsoft.com/office/drawing/2014/main" id="{EBAE7A3F-1663-4002-9B22-3D76FDC82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624" y="368955"/>
              <a:ext cx="1555561" cy="13971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asted-image.pdf">
              <a:extLst>
                <a:ext uri="{FF2B5EF4-FFF2-40B4-BE49-F238E27FC236}">
                  <a16:creationId xmlns:a16="http://schemas.microsoft.com/office/drawing/2014/main" id="{8C8F4E58-5CAA-4BAF-BCB7-2956500BA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2361" y="446566"/>
              <a:ext cx="1424729" cy="1242953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1492">
              <a:extLst>
                <a:ext uri="{FF2B5EF4-FFF2-40B4-BE49-F238E27FC236}">
                  <a16:creationId xmlns:a16="http://schemas.microsoft.com/office/drawing/2014/main" id="{97F656C9-2CBA-4A41-8BD8-F176C80A7F7D}"/>
                </a:ext>
              </a:extLst>
            </p:cNvPr>
            <p:cNvGrpSpPr/>
            <p:nvPr/>
          </p:nvGrpSpPr>
          <p:grpSpPr>
            <a:xfrm>
              <a:off x="1877257" y="714026"/>
              <a:ext cx="890194" cy="705509"/>
              <a:chOff x="0" y="0"/>
              <a:chExt cx="1768087" cy="1408481"/>
            </a:xfrm>
          </p:grpSpPr>
          <p:sp>
            <p:nvSpPr>
              <p:cNvPr id="7" name="Shape 1488">
                <a:extLst>
                  <a:ext uri="{FF2B5EF4-FFF2-40B4-BE49-F238E27FC236}">
                    <a16:creationId xmlns:a16="http://schemas.microsoft.com/office/drawing/2014/main" id="{F08F59D6-1ED4-4A4E-BF13-6B5B8F231FAB}"/>
                  </a:ext>
                </a:extLst>
              </p:cNvPr>
              <p:cNvSpPr/>
              <p:nvPr/>
            </p:nvSpPr>
            <p:spPr>
              <a:xfrm>
                <a:off x="0" y="704240"/>
                <a:ext cx="17680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/>
                </a:pPr>
                <a:endParaRPr sz="1100" ker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8" name="Shape 1489">
                <a:extLst>
                  <a:ext uri="{FF2B5EF4-FFF2-40B4-BE49-F238E27FC236}">
                    <a16:creationId xmlns:a16="http://schemas.microsoft.com/office/drawing/2014/main" id="{EAB3BCC6-7BA5-4E85-B632-F32D49A16C1E}"/>
                  </a:ext>
                </a:extLst>
              </p:cNvPr>
              <p:cNvSpPr/>
              <p:nvPr/>
            </p:nvSpPr>
            <p:spPr>
              <a:xfrm rot="10800000">
                <a:off x="763550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9" name="Shape 1490">
                <a:extLst>
                  <a:ext uri="{FF2B5EF4-FFF2-40B4-BE49-F238E27FC236}">
                    <a16:creationId xmlns:a16="http://schemas.microsoft.com/office/drawing/2014/main" id="{D09C44A8-0DB2-4BC0-8AF4-7DC9827F8C02}"/>
                  </a:ext>
                </a:extLst>
              </p:cNvPr>
              <p:cNvSpPr/>
              <p:nvPr/>
            </p:nvSpPr>
            <p:spPr>
              <a:xfrm rot="10800000">
                <a:off x="1117739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10" name="Shape 1491">
                <a:extLst>
                  <a:ext uri="{FF2B5EF4-FFF2-40B4-BE49-F238E27FC236}">
                    <a16:creationId xmlns:a16="http://schemas.microsoft.com/office/drawing/2014/main" id="{92E9A31F-3B09-4E06-82CE-4C5CF96DBC38}"/>
                  </a:ext>
                </a:extLst>
              </p:cNvPr>
              <p:cNvSpPr/>
              <p:nvPr/>
            </p:nvSpPr>
            <p:spPr>
              <a:xfrm rot="10800000">
                <a:off x="409362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pic>
          <p:nvPicPr>
            <p:cNvPr id="11" name="Screen Shot 2017-01-11 at 2.48.58 AM.png">
              <a:extLst>
                <a:ext uri="{FF2B5EF4-FFF2-40B4-BE49-F238E27FC236}">
                  <a16:creationId xmlns:a16="http://schemas.microsoft.com/office/drawing/2014/main" id="{8636ABDB-A011-4A1B-BB47-01BF2F8E3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736" r="6678"/>
            <a:stretch>
              <a:fillRect/>
            </a:stretch>
          </p:blipFill>
          <p:spPr>
            <a:xfrm>
              <a:off x="421340" y="1816313"/>
              <a:ext cx="1435413" cy="11966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Screen Shot 2017-01-11 at 2.49.30 AM.png">
              <a:extLst>
                <a:ext uri="{FF2B5EF4-FFF2-40B4-BE49-F238E27FC236}">
                  <a16:creationId xmlns:a16="http://schemas.microsoft.com/office/drawing/2014/main" id="{09417D3C-6A70-4E0C-853A-43C2B32D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847" r="8324"/>
            <a:stretch>
              <a:fillRect/>
            </a:stretch>
          </p:blipFill>
          <p:spPr>
            <a:xfrm>
              <a:off x="2791697" y="1824575"/>
              <a:ext cx="1433511" cy="119667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3" name="Group 1499">
              <a:extLst>
                <a:ext uri="{FF2B5EF4-FFF2-40B4-BE49-F238E27FC236}">
                  <a16:creationId xmlns:a16="http://schemas.microsoft.com/office/drawing/2014/main" id="{68C01E3F-E47E-4308-94C3-610E57EAF4F4}"/>
                </a:ext>
              </a:extLst>
            </p:cNvPr>
            <p:cNvGrpSpPr/>
            <p:nvPr/>
          </p:nvGrpSpPr>
          <p:grpSpPr>
            <a:xfrm>
              <a:off x="1877257" y="2073669"/>
              <a:ext cx="890194" cy="705509"/>
              <a:chOff x="0" y="0"/>
              <a:chExt cx="1768087" cy="1408481"/>
            </a:xfrm>
          </p:grpSpPr>
          <p:sp>
            <p:nvSpPr>
              <p:cNvPr id="14" name="Shape 1495">
                <a:extLst>
                  <a:ext uri="{FF2B5EF4-FFF2-40B4-BE49-F238E27FC236}">
                    <a16:creationId xmlns:a16="http://schemas.microsoft.com/office/drawing/2014/main" id="{9BECDE53-FB50-4898-96AC-C55CEA6B4338}"/>
                  </a:ext>
                </a:extLst>
              </p:cNvPr>
              <p:cNvSpPr/>
              <p:nvPr/>
            </p:nvSpPr>
            <p:spPr>
              <a:xfrm>
                <a:off x="0" y="704240"/>
                <a:ext cx="17680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/>
                </a:pPr>
                <a:endParaRPr sz="1100" kern="0">
                  <a:solidFill>
                    <a:srgbClr val="000000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15" name="Shape 1496">
                <a:extLst>
                  <a:ext uri="{FF2B5EF4-FFF2-40B4-BE49-F238E27FC236}">
                    <a16:creationId xmlns:a16="http://schemas.microsoft.com/office/drawing/2014/main" id="{F571E187-0CF7-40D2-B59E-0E60CD14A2F1}"/>
                  </a:ext>
                </a:extLst>
              </p:cNvPr>
              <p:cNvSpPr/>
              <p:nvPr/>
            </p:nvSpPr>
            <p:spPr>
              <a:xfrm rot="10800000">
                <a:off x="763550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16" name="Shape 1497">
                <a:extLst>
                  <a:ext uri="{FF2B5EF4-FFF2-40B4-BE49-F238E27FC236}">
                    <a16:creationId xmlns:a16="http://schemas.microsoft.com/office/drawing/2014/main" id="{6B1F2FD5-C316-4F5D-8BEE-4C06FD0FFD1C}"/>
                  </a:ext>
                </a:extLst>
              </p:cNvPr>
              <p:cNvSpPr/>
              <p:nvPr/>
            </p:nvSpPr>
            <p:spPr>
              <a:xfrm rot="10800000">
                <a:off x="1117739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  <p:sp>
            <p:nvSpPr>
              <p:cNvPr id="17" name="Shape 1498">
                <a:extLst>
                  <a:ext uri="{FF2B5EF4-FFF2-40B4-BE49-F238E27FC236}">
                    <a16:creationId xmlns:a16="http://schemas.microsoft.com/office/drawing/2014/main" id="{FE08177C-7AD6-4FCC-8012-831A912DAB28}"/>
                  </a:ext>
                </a:extLst>
              </p:cNvPr>
              <p:cNvSpPr/>
              <p:nvPr/>
            </p:nvSpPr>
            <p:spPr>
              <a:xfrm rot="10800000">
                <a:off x="409362" y="0"/>
                <a:ext cx="240988" cy="140848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200">
                    <a:solidFill>
                      <a:srgbClr val="FFFFFF"/>
                    </a:solidFill>
                  </a:defRPr>
                </a:pPr>
                <a:endParaRPr sz="1100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8" name="Shape 1500">
              <a:extLst>
                <a:ext uri="{FF2B5EF4-FFF2-40B4-BE49-F238E27FC236}">
                  <a16:creationId xmlns:a16="http://schemas.microsoft.com/office/drawing/2014/main" id="{EBE06D5B-3C4B-4CD9-AB33-E7A1400F477F}"/>
                </a:ext>
              </a:extLst>
            </p:cNvPr>
            <p:cNvSpPr/>
            <p:nvPr/>
          </p:nvSpPr>
          <p:spPr>
            <a:xfrm rot="5400000">
              <a:off x="879311" y="3076190"/>
              <a:ext cx="515488" cy="933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10000"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pPr algn="ctr" defTabSz="410766" hangingPunct="0"/>
              <a:r>
                <a:rPr sz="4000" kern="0">
                  <a:solidFill>
                    <a:srgbClr val="000000"/>
                  </a:solidFill>
                </a:rPr>
                <a:t>…</a:t>
              </a:r>
            </a:p>
          </p:txBody>
        </p:sp>
        <p:pic>
          <p:nvPicPr>
            <p:cNvPr id="19" name="pasted-image.pdf">
              <a:extLst>
                <a:ext uri="{FF2B5EF4-FFF2-40B4-BE49-F238E27FC236}">
                  <a16:creationId xmlns:a16="http://schemas.microsoft.com/office/drawing/2014/main" id="{9211C3AD-A6AF-458D-8D76-1B875A2F385E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3471" y="755016"/>
              <a:ext cx="418784" cy="3338098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0" name="Group 1511">
              <a:extLst>
                <a:ext uri="{FF2B5EF4-FFF2-40B4-BE49-F238E27FC236}">
                  <a16:creationId xmlns:a16="http://schemas.microsoft.com/office/drawing/2014/main" id="{8835EB68-E02E-4B4B-B49D-D74C47221449}"/>
                </a:ext>
              </a:extLst>
            </p:cNvPr>
            <p:cNvGrpSpPr/>
            <p:nvPr/>
          </p:nvGrpSpPr>
          <p:grpSpPr>
            <a:xfrm>
              <a:off x="5071849" y="440617"/>
              <a:ext cx="7097593" cy="6211972"/>
              <a:chOff x="145154" y="-24113"/>
              <a:chExt cx="14097136" cy="12401630"/>
            </a:xfrm>
          </p:grpSpPr>
          <p:grpSp>
            <p:nvGrpSpPr>
              <p:cNvPr id="21" name="Group 1506">
                <a:extLst>
                  <a:ext uri="{FF2B5EF4-FFF2-40B4-BE49-F238E27FC236}">
                    <a16:creationId xmlns:a16="http://schemas.microsoft.com/office/drawing/2014/main" id="{7CD94E4A-F82F-447F-9256-C1C5438F0E9D}"/>
                  </a:ext>
                </a:extLst>
              </p:cNvPr>
              <p:cNvGrpSpPr/>
              <p:nvPr/>
            </p:nvGrpSpPr>
            <p:grpSpPr>
              <a:xfrm>
                <a:off x="765974" y="3346226"/>
                <a:ext cx="9101117" cy="6408656"/>
                <a:chOff x="-1" y="0"/>
                <a:chExt cx="9101116" cy="6408654"/>
              </a:xfrm>
            </p:grpSpPr>
            <p:sp>
              <p:nvSpPr>
                <p:cNvPr id="26" name="Shape 1502">
                  <a:extLst>
                    <a:ext uri="{FF2B5EF4-FFF2-40B4-BE49-F238E27FC236}">
                      <a16:creationId xmlns:a16="http://schemas.microsoft.com/office/drawing/2014/main" id="{C7C3B177-BA23-4CC7-A1E4-A2F41D5FCC52}"/>
                    </a:ext>
                  </a:extLst>
                </p:cNvPr>
                <p:cNvSpPr/>
                <p:nvPr/>
              </p:nvSpPr>
              <p:spPr>
                <a:xfrm>
                  <a:off x="3957828" y="2178242"/>
                  <a:ext cx="4724189" cy="303192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/>
                <a:p>
                  <a:pPr defTabSz="410766" hangingPunct="0">
                    <a:defRPr sz="7200"/>
                  </a:pPr>
                  <a:r>
                    <a:rPr sz="2400" kern="0" dirty="0">
                      <a:solidFill>
                        <a:srgbClr val="000000"/>
                      </a:solidFill>
                      <a:latin typeface="Helvetica Light"/>
                      <a:sym typeface="Helvetica Light"/>
                    </a:rPr>
                    <a:t>Generated vs Real</a:t>
                  </a:r>
                </a:p>
                <a:p>
                  <a:pPr defTabSz="410766" hangingPunct="0">
                    <a:defRPr sz="6000"/>
                  </a:pPr>
                  <a:r>
                    <a:rPr sz="2000" kern="0" dirty="0">
                      <a:solidFill>
                        <a:srgbClr val="000000"/>
                      </a:solidFill>
                      <a:latin typeface="Helvetica Light"/>
                      <a:sym typeface="Helvetica Light"/>
                    </a:rPr>
                    <a:t>(classifier)</a:t>
                  </a:r>
                </a:p>
              </p:txBody>
            </p:sp>
            <p:sp>
              <p:nvSpPr>
                <p:cNvPr id="27" name="Shape 1503">
                  <a:extLst>
                    <a:ext uri="{FF2B5EF4-FFF2-40B4-BE49-F238E27FC236}">
                      <a16:creationId xmlns:a16="http://schemas.microsoft.com/office/drawing/2014/main" id="{B4C7A4EF-30DD-47C3-965F-348A6B7A042D}"/>
                    </a:ext>
                  </a:extLst>
                </p:cNvPr>
                <p:cNvSpPr/>
                <p:nvPr/>
              </p:nvSpPr>
              <p:spPr>
                <a:xfrm>
                  <a:off x="3234937" y="0"/>
                  <a:ext cx="5866178" cy="6408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5028"/>
                      </a:lnTo>
                      <a:lnTo>
                        <a:pt x="21600" y="16641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635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410766" hangingPunct="0">
                    <a:defRPr sz="3200"/>
                  </a:pPr>
                  <a:endParaRPr sz="11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28" name="Shape 1504">
                  <a:extLst>
                    <a:ext uri="{FF2B5EF4-FFF2-40B4-BE49-F238E27FC236}">
                      <a16:creationId xmlns:a16="http://schemas.microsoft.com/office/drawing/2014/main" id="{90460D39-53F2-4BD5-A7D3-CE1710E7FE01}"/>
                    </a:ext>
                  </a:extLst>
                </p:cNvPr>
                <p:cNvSpPr/>
                <p:nvPr/>
              </p:nvSpPr>
              <p:spPr>
                <a:xfrm>
                  <a:off x="-1" y="975332"/>
                  <a:ext cx="2557555" cy="1358482"/>
                </a:xfrm>
                <a:prstGeom prst="line">
                  <a:avLst/>
                </a:prstGeom>
                <a:noFill/>
                <a:ln w="1143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200"/>
                  </a:pPr>
                  <a:endParaRPr sz="11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29" name="Shape 1505">
                  <a:extLst>
                    <a:ext uri="{FF2B5EF4-FFF2-40B4-BE49-F238E27FC236}">
                      <a16:creationId xmlns:a16="http://schemas.microsoft.com/office/drawing/2014/main" id="{6DCDF163-28EA-4720-8EF0-5B70F810D362}"/>
                    </a:ext>
                  </a:extLst>
                </p:cNvPr>
                <p:cNvSpPr/>
                <p:nvPr/>
              </p:nvSpPr>
              <p:spPr>
                <a:xfrm flipV="1">
                  <a:off x="-1" y="4374644"/>
                  <a:ext cx="2557555" cy="1358482"/>
                </a:xfrm>
                <a:prstGeom prst="line">
                  <a:avLst/>
                </a:prstGeom>
                <a:noFill/>
                <a:ln w="1143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200"/>
                  </a:pPr>
                  <a:endParaRPr sz="11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  <p:grpSp>
            <p:nvGrpSpPr>
              <p:cNvPr id="22" name="Group 1510">
                <a:extLst>
                  <a:ext uri="{FF2B5EF4-FFF2-40B4-BE49-F238E27FC236}">
                    <a16:creationId xmlns:a16="http://schemas.microsoft.com/office/drawing/2014/main" id="{202FCEC1-EFB2-40C7-A461-A7B630B4F95C}"/>
                  </a:ext>
                </a:extLst>
              </p:cNvPr>
              <p:cNvGrpSpPr/>
              <p:nvPr/>
            </p:nvGrpSpPr>
            <p:grpSpPr>
              <a:xfrm>
                <a:off x="145154" y="-24113"/>
                <a:ext cx="14097136" cy="12401630"/>
                <a:chOff x="-478138" y="-113012"/>
                <a:chExt cx="14097135" cy="12401629"/>
              </a:xfrm>
            </p:grpSpPr>
            <p:pic>
              <p:nvPicPr>
                <p:cNvPr id="23" name="pasted-image.png">
                  <a:extLst>
                    <a:ext uri="{FF2B5EF4-FFF2-40B4-BE49-F238E27FC236}">
                      <a16:creationId xmlns:a16="http://schemas.microsoft.com/office/drawing/2014/main" id="{F1EFC650-D8C7-4FAD-9DC8-EDE54754F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57381" y="7994505"/>
                  <a:ext cx="2419258" cy="241925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24" name="Shape 1508">
                  <a:extLst>
                    <a:ext uri="{FF2B5EF4-FFF2-40B4-BE49-F238E27FC236}">
                      <a16:creationId xmlns:a16="http://schemas.microsoft.com/office/drawing/2014/main" id="{1898E11B-86F8-4B11-98B0-CACCF65D72EC}"/>
                    </a:ext>
                  </a:extLst>
                </p:cNvPr>
                <p:cNvSpPr/>
                <p:nvPr/>
              </p:nvSpPr>
              <p:spPr>
                <a:xfrm>
                  <a:off x="2304426" y="10758315"/>
                  <a:ext cx="11314571" cy="15303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spAutoFit/>
                </a:bodyPr>
                <a:lstStyle>
                  <a:lvl1pPr algn="l">
                    <a:defRPr sz="4200"/>
                  </a:lvl1pPr>
                </a:lstStyle>
                <a:p>
                  <a:pPr defTabSz="410766" hangingPunct="0"/>
                  <a:r>
                    <a:rPr sz="1600" kern="0">
                      <a:solidFill>
                        <a:srgbClr val="000000"/>
                      </a:solidFill>
                      <a:latin typeface="Helvetica Light"/>
                      <a:sym typeface="Helvetica Light"/>
                    </a:rPr>
                    <a:t>[Goodfellow, Pouget-Abadie, Mirza, Xu, Warde-Farley, Ozair, Courville, Bengio 2014]</a:t>
                  </a:r>
                </a:p>
              </p:txBody>
            </p:sp>
            <p:sp>
              <p:nvSpPr>
                <p:cNvPr id="25" name="Shape 1509">
                  <a:extLst>
                    <a:ext uri="{FF2B5EF4-FFF2-40B4-BE49-F238E27FC236}">
                      <a16:creationId xmlns:a16="http://schemas.microsoft.com/office/drawing/2014/main" id="{C6D1B8C1-CD1F-4CE9-8352-7932AC71D6D2}"/>
                    </a:ext>
                  </a:extLst>
                </p:cNvPr>
                <p:cNvSpPr/>
                <p:nvPr/>
              </p:nvSpPr>
              <p:spPr>
                <a:xfrm>
                  <a:off x="-478138" y="-113012"/>
                  <a:ext cx="13577702" cy="21976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/>
                <a:p>
                  <a:pPr algn="ctr" defTabSz="410766" hangingPunct="0">
                    <a:defRPr sz="6600"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2400" b="1" kern="0">
                      <a:solidFill>
                        <a:srgbClr val="000000"/>
                      </a:solidFill>
                      <a:latin typeface="Helvetica"/>
                      <a:cs typeface="Helvetica"/>
                      <a:sym typeface="Helvetica"/>
                    </a:rPr>
                    <a:t>“Generative Adversarial Network”</a:t>
                  </a:r>
                </a:p>
                <a:p>
                  <a:pPr algn="ctr" defTabSz="410766" hangingPunct="0">
                    <a:defRPr sz="6600"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sz="2400" b="1" kern="0">
                      <a:solidFill>
                        <a:srgbClr val="000000"/>
                      </a:solidFill>
                      <a:latin typeface="Helvetica"/>
                      <a:cs typeface="Helvetica"/>
                      <a:sym typeface="Helvetica"/>
                    </a:rPr>
                    <a:t> (GANs)</a:t>
                  </a:r>
                </a:p>
              </p:txBody>
            </p:sp>
          </p:grpSp>
        </p:grpSp>
        <p:grpSp>
          <p:nvGrpSpPr>
            <p:cNvPr id="30" name="Group 1522">
              <a:extLst>
                <a:ext uri="{FF2B5EF4-FFF2-40B4-BE49-F238E27FC236}">
                  <a16:creationId xmlns:a16="http://schemas.microsoft.com/office/drawing/2014/main" id="{B324B2A9-D5CB-4B2B-B99D-7034BD5DE842}"/>
                </a:ext>
              </a:extLst>
            </p:cNvPr>
            <p:cNvGrpSpPr/>
            <p:nvPr/>
          </p:nvGrpSpPr>
          <p:grpSpPr>
            <a:xfrm>
              <a:off x="375227" y="-21819"/>
              <a:ext cx="6066516" cy="6585132"/>
              <a:chOff x="-1" y="-20732"/>
              <a:chExt cx="12049224" cy="13146607"/>
            </a:xfrm>
          </p:grpSpPr>
          <p:grpSp>
            <p:nvGrpSpPr>
              <p:cNvPr id="31" name="Group 1520">
                <a:extLst>
                  <a:ext uri="{FF2B5EF4-FFF2-40B4-BE49-F238E27FC236}">
                    <a16:creationId xmlns:a16="http://schemas.microsoft.com/office/drawing/2014/main" id="{066B2BB2-C60E-49CF-A4AF-7D019DBEACEB}"/>
                  </a:ext>
                </a:extLst>
              </p:cNvPr>
              <p:cNvGrpSpPr/>
              <p:nvPr/>
            </p:nvGrpSpPr>
            <p:grpSpPr>
              <a:xfrm>
                <a:off x="-1" y="-20732"/>
                <a:ext cx="12049224" cy="13146607"/>
                <a:chOff x="-1" y="-20732"/>
                <a:chExt cx="12049223" cy="13146606"/>
              </a:xfrm>
            </p:grpSpPr>
            <p:grpSp>
              <p:nvGrpSpPr>
                <p:cNvPr id="33" name="Group 1518">
                  <a:extLst>
                    <a:ext uri="{FF2B5EF4-FFF2-40B4-BE49-F238E27FC236}">
                      <a16:creationId xmlns:a16="http://schemas.microsoft.com/office/drawing/2014/main" id="{9A995DC7-838F-49DE-BABD-FCD82E40B723}"/>
                    </a:ext>
                  </a:extLst>
                </p:cNvPr>
                <p:cNvGrpSpPr/>
                <p:nvPr/>
              </p:nvGrpSpPr>
              <p:grpSpPr>
                <a:xfrm>
                  <a:off x="-1" y="-20732"/>
                  <a:ext cx="12049223" cy="13146606"/>
                  <a:chOff x="-1" y="-20732"/>
                  <a:chExt cx="12049222" cy="13146605"/>
                </a:xfrm>
              </p:grpSpPr>
              <p:grpSp>
                <p:nvGrpSpPr>
                  <p:cNvPr id="35" name="Group 1516">
                    <a:extLst>
                      <a:ext uri="{FF2B5EF4-FFF2-40B4-BE49-F238E27FC236}">
                        <a16:creationId xmlns:a16="http://schemas.microsoft.com/office/drawing/2014/main" id="{7796F729-3F7F-4593-BA1B-7D9432483D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8239040"/>
                    <a:ext cx="12049222" cy="4886833"/>
                    <a:chOff x="-1" y="-1"/>
                    <a:chExt cx="12049221" cy="4886832"/>
                  </a:xfrm>
                </p:grpSpPr>
                <p:sp>
                  <p:nvSpPr>
                    <p:cNvPr id="37" name="Shape 1512">
                      <a:extLst>
                        <a:ext uri="{FF2B5EF4-FFF2-40B4-BE49-F238E27FC236}">
                          <a16:creationId xmlns:a16="http://schemas.microsoft.com/office/drawing/2014/main" id="{83F3E92F-0C8A-40C6-B9A8-D1537996BDB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-1" y="-1"/>
                      <a:ext cx="12049221" cy="2318949"/>
                    </a:xfrm>
                    <a:prstGeom prst="line">
                      <a:avLst/>
                    </a:prstGeom>
                    <a:noFill/>
                    <a:ln w="152400" cap="flat">
                      <a:solidFill>
                        <a:schemeClr val="accent1"/>
                      </a:solidFill>
                      <a:custDash>
                        <a:ds d="200000" sp="200000"/>
                      </a:custDash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 algn="ctr" defTabSz="410766" hangingPunct="0">
                        <a:defRPr sz="3200"/>
                      </a:pPr>
                      <a:endParaRPr sz="1100" kern="0">
                        <a:solidFill>
                          <a:srgbClr val="000000"/>
                        </a:solidFill>
                        <a:latin typeface="Helvetica Light"/>
                        <a:sym typeface="Helvetica Light"/>
                      </a:endParaRPr>
                    </a:p>
                  </p:txBody>
                </p:sp>
                <p:grpSp>
                  <p:nvGrpSpPr>
                    <p:cNvPr id="38" name="Group 1515">
                      <a:extLst>
                        <a:ext uri="{FF2B5EF4-FFF2-40B4-BE49-F238E27FC236}">
                          <a16:creationId xmlns:a16="http://schemas.microsoft.com/office/drawing/2014/main" id="{7A0269CD-8909-461B-B9CC-A54F138484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466" y="2764246"/>
                      <a:ext cx="6445704" cy="2122585"/>
                      <a:chOff x="94745" y="1044416"/>
                      <a:chExt cx="6445703" cy="2122583"/>
                    </a:xfrm>
                  </p:grpSpPr>
                  <p:pic>
                    <p:nvPicPr>
                      <p:cNvPr id="39" name="pasted-image.png">
                        <a:extLst>
                          <a:ext uri="{FF2B5EF4-FFF2-40B4-BE49-F238E27FC236}">
                            <a16:creationId xmlns:a16="http://schemas.microsoft.com/office/drawing/2014/main" id="{AAD25AED-BAE5-4836-8186-A22E32F33D9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34019" y="1044416"/>
                        <a:ext cx="2306429" cy="2122583"/>
                      </a:xfrm>
                      <a:prstGeom prst="rect">
                        <a:avLst/>
                      </a:prstGeom>
                      <a:ln w="25400" cap="flat">
                        <a:solidFill>
                          <a:srgbClr val="F3F7F5"/>
                        </a:solidFill>
                        <a:prstDash val="solid"/>
                        <a:miter lim="400000"/>
                      </a:ln>
                      <a:effectLst>
                        <a:outerShdw blurRad="63500" dist="25400" dir="3600000" rotWithShape="0">
                          <a:srgbClr val="000000">
                            <a:alpha val="70000"/>
                          </a:srgbClr>
                        </a:outerShdw>
                      </a:effectLst>
                    </p:spPr>
                  </p:pic>
                  <p:sp>
                    <p:nvSpPr>
                      <p:cNvPr id="40" name="Shape 1514">
                        <a:extLst>
                          <a:ext uri="{FF2B5EF4-FFF2-40B4-BE49-F238E27FC236}">
                            <a16:creationId xmlns:a16="http://schemas.microsoft.com/office/drawing/2014/main" id="{5B411427-B766-416A-AA26-A98305C79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745" y="1583999"/>
                        <a:ext cx="3354440" cy="946337"/>
                      </a:xfrm>
                      <a:prstGeom prst="rect">
                        <a:avLst/>
                      </a:prstGeom>
                      <a:noFill/>
                      <a:ln w="127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="" xmlns:ma14="http://schemas.microsoft.com/office/mac/drawingml/2011/main" val="1"/>
                        </a:ext>
                      </a:extLst>
                    </p:spPr>
                    <p:txBody>
                      <a:bodyPr wrap="none" lIns="35719" tIns="35719" rIns="35719" bIns="35719" numCol="1" anchor="ctr">
                        <a:spAutoFit/>
                      </a:bodyPr>
                      <a:lstStyle/>
                      <a:p>
                        <a:pPr algn="ctr" defTabSz="410766" hangingPunct="0"/>
                        <a:r>
                          <a:rPr kern="0">
                            <a:solidFill>
                              <a:srgbClr val="000000"/>
                            </a:solidFill>
                            <a:latin typeface="Helvetica Light"/>
                            <a:sym typeface="Helvetica Light"/>
                          </a:rPr>
                          <a:t>Real photos</a:t>
                        </a:r>
                      </a:p>
                    </p:txBody>
                  </p:sp>
                </p:grpSp>
              </p:grpSp>
              <p:sp>
                <p:nvSpPr>
                  <p:cNvPr id="36" name="Shape 1517">
                    <a:extLst>
                      <a:ext uri="{FF2B5EF4-FFF2-40B4-BE49-F238E27FC236}">
                        <a16:creationId xmlns:a16="http://schemas.microsoft.com/office/drawing/2014/main" id="{16D538C0-7EFC-477D-9DC6-89ACC5FF88D4}"/>
                      </a:ext>
                    </a:extLst>
                  </p:cNvPr>
                  <p:cNvSpPr/>
                  <p:nvPr/>
                </p:nvSpPr>
                <p:spPr>
                  <a:xfrm>
                    <a:off x="3693149" y="-20732"/>
                    <a:ext cx="5126759" cy="94633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none" lIns="35719" tIns="35719" rIns="35719" bIns="35719" numCol="1" anchor="ctr">
                    <a:spAutoFit/>
                  </a:bodyPr>
                  <a:lstStyle/>
                  <a:p>
                    <a:pPr algn="ctr" defTabSz="410766" hangingPunct="0"/>
                    <a:r>
                      <a:rPr kern="0">
                        <a:solidFill>
                          <a:srgbClr val="000000"/>
                        </a:solidFill>
                        <a:latin typeface="Helvetica Light"/>
                        <a:sym typeface="Helvetica Light"/>
                      </a:rPr>
                      <a:t>Generated images</a:t>
                    </a:r>
                  </a:p>
                </p:txBody>
              </p:sp>
            </p:grpSp>
            <p:sp>
              <p:nvSpPr>
                <p:cNvPr id="34" name="Shape 1519">
                  <a:extLst>
                    <a:ext uri="{FF2B5EF4-FFF2-40B4-BE49-F238E27FC236}">
                      <a16:creationId xmlns:a16="http://schemas.microsoft.com/office/drawing/2014/main" id="{86E5906C-4B69-4329-9C0D-94F2461F84CA}"/>
                    </a:ext>
                  </a:extLst>
                </p:cNvPr>
                <p:cNvSpPr/>
                <p:nvPr/>
              </p:nvSpPr>
              <p:spPr>
                <a:xfrm>
                  <a:off x="7989935" y="12011683"/>
                  <a:ext cx="670025" cy="10297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6000">
                      <a:latin typeface="Adobe 繁黑體 Std B"/>
                      <a:ea typeface="Adobe 繁黑體 Std B"/>
                      <a:cs typeface="Adobe 繁黑體 Std B"/>
                      <a:sym typeface="Adobe 繁黑體 Std B"/>
                    </a:defRPr>
                  </a:lvl1pPr>
                </a:lstStyle>
                <a:p>
                  <a:pPr algn="ctr" defTabSz="410766" hangingPunct="0"/>
                  <a:r>
                    <a:rPr sz="2000" kern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32" name="pasted-image.png">
                <a:extLst>
                  <a:ext uri="{FF2B5EF4-FFF2-40B4-BE49-F238E27FC236}">
                    <a16:creationId xmlns:a16="http://schemas.microsoft.com/office/drawing/2014/main" id="{47CCC4CB-4DB9-4A55-ACA6-DC107AEDC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020886" y="10132712"/>
                <a:ext cx="2409123" cy="18068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63500" dist="25400" dir="3600000" rotWithShape="0">
                  <a:srgbClr val="000000">
                    <a:alpha val="70000"/>
                  </a:srgbClr>
                </a:outerShdw>
              </a:effectLst>
            </p:spPr>
          </p:pic>
        </p:grpSp>
        <p:sp>
          <p:nvSpPr>
            <p:cNvPr id="41" name="Shape 1523">
              <a:extLst>
                <a:ext uri="{FF2B5EF4-FFF2-40B4-BE49-F238E27FC236}">
                  <a16:creationId xmlns:a16="http://schemas.microsoft.com/office/drawing/2014/main" id="{6D3601A8-838B-414E-BC5C-05FD14EBD121}"/>
                </a:ext>
              </a:extLst>
            </p:cNvPr>
            <p:cNvSpPr/>
            <p:nvPr/>
          </p:nvSpPr>
          <p:spPr>
            <a:xfrm rot="5400000">
              <a:off x="3132715" y="3053786"/>
              <a:ext cx="515488" cy="933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10000">
                  <a:latin typeface="Adobe 繁黑體 Std B"/>
                  <a:ea typeface="Adobe 繁黑體 Std B"/>
                  <a:cs typeface="Adobe 繁黑體 Std B"/>
                  <a:sym typeface="Adobe 繁黑體 Std B"/>
                </a:defRPr>
              </a:lvl1pPr>
            </a:lstStyle>
            <a:p>
              <a:pPr algn="ctr" defTabSz="410766" hangingPunct="0"/>
              <a:r>
                <a:rPr sz="4000" kern="0">
                  <a:solidFill>
                    <a:srgbClr val="000000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197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CDFA-24D2-46C5-82D1-C10BFD2E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1B38E-C134-4F28-87F7-10150C58A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luck!</a:t>
            </a:r>
          </a:p>
        </p:txBody>
      </p:sp>
    </p:spTree>
    <p:extLst>
      <p:ext uri="{BB962C8B-B14F-4D97-AF65-F5344CB8AC3E}">
        <p14:creationId xmlns:p14="http://schemas.microsoft.com/office/powerpoint/2010/main" val="144277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Recognition,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" y="1600200"/>
            <a:ext cx="8582686" cy="4525963"/>
          </a:xfrm>
        </p:spPr>
        <p:txBody>
          <a:bodyPr/>
          <a:lstStyle/>
          <a:p>
            <a:r>
              <a:rPr lang="en-US" dirty="0"/>
              <a:t>Neural networks</a:t>
            </a:r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Architectural components: convolutional layers, pooling layers, fully connected layers</a:t>
            </a:r>
          </a:p>
          <a:p>
            <a:r>
              <a:rPr lang="en-US" dirty="0"/>
              <a:t>Generative methods</a:t>
            </a:r>
          </a:p>
        </p:txBody>
      </p:sp>
    </p:spTree>
    <p:extLst>
      <p:ext uri="{BB962C8B-B14F-4D97-AF65-F5344CB8AC3E}">
        <p14:creationId xmlns:p14="http://schemas.microsoft.com/office/powerpoint/2010/main" val="317211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2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Image Processing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D9D9D9"/>
      </a:lt1>
      <a:dk2>
        <a:srgbClr val="333333"/>
      </a:dk2>
      <a:lt2>
        <a:srgbClr val="000000"/>
      </a:lt2>
      <a:accent1>
        <a:srgbClr val="5F5FD4"/>
      </a:accent1>
      <a:accent2>
        <a:srgbClr val="333399"/>
      </a:accent2>
      <a:accent3>
        <a:srgbClr val="ADADAD"/>
      </a:accent3>
      <a:accent4>
        <a:srgbClr val="B9B9B9"/>
      </a:accent4>
      <a:accent5>
        <a:srgbClr val="B6B6E6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Myriad Pro"/>
        <a:ea typeface="ヒラギノ角ゴ ProN W3"/>
        <a:cs typeface="ヒラギノ角ゴ ProN W3"/>
      </a:majorFont>
      <a:minorFont>
        <a:latin typeface="Myriad Pro Semi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F5FD4"/>
        </a:solidFill>
        <a:ln w="12700" cap="flat" cmpd="sng" algn="ctr">
          <a:solidFill>
            <a:srgbClr val="D9D9D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D9D9D9"/>
            </a:solidFill>
            <a:effectLst/>
            <a:latin typeface="Times New Roman" pitchFamily="18" charset="0"/>
            <a:ea typeface="ヒラギノ明朝 ProN W3" charset="0"/>
            <a:cs typeface="ヒラギノ明朝 ProN W3" charset="0"/>
            <a:sym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F5FD4"/>
        </a:solidFill>
        <a:ln w="12700" cap="flat" cmpd="sng" algn="ctr">
          <a:solidFill>
            <a:srgbClr val="D9D9D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D9D9D9"/>
            </a:solidFill>
            <a:effectLst/>
            <a:latin typeface="Times New Roman" pitchFamily="18" charset="0"/>
            <a:ea typeface="ヒラギノ明朝 ProN W3" charset="0"/>
            <a:cs typeface="ヒラギノ明朝 ProN W3" charset="0"/>
            <a:sym typeface="Times New Roman" pitchFamily="1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28492</TotalTime>
  <Words>1860</Words>
  <Application>Microsoft Office PowerPoint</Application>
  <PresentationFormat>On-screen Show (4:3)</PresentationFormat>
  <Paragraphs>419</Paragraphs>
  <Slides>67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90" baseType="lpstr">
      <vt:lpstr>Adobe 繁黑體 Std B</vt:lpstr>
      <vt:lpstr>Arial</vt:lpstr>
      <vt:lpstr>Calibri</vt:lpstr>
      <vt:lpstr>Gill Sans</vt:lpstr>
      <vt:lpstr>Helvetica</vt:lpstr>
      <vt:lpstr>Helvetica Light</vt:lpstr>
      <vt:lpstr>Myriad Pro</vt:lpstr>
      <vt:lpstr>Myriad Pro It</vt:lpstr>
      <vt:lpstr>Myriad Pro Semibold</vt:lpstr>
      <vt:lpstr>Times New Roman</vt:lpstr>
      <vt:lpstr>Office Theme</vt:lpstr>
      <vt:lpstr>Custom Design</vt:lpstr>
      <vt:lpstr>1_Office Theme</vt:lpstr>
      <vt:lpstr>Blank Presentation</vt:lpstr>
      <vt:lpstr>2_Office Theme</vt:lpstr>
      <vt:lpstr>3DPhoto99-seitz-slides</vt:lpstr>
      <vt:lpstr>2_mosaic</vt:lpstr>
      <vt:lpstr>1_mosaic</vt:lpstr>
      <vt:lpstr>bullets</vt:lpstr>
      <vt:lpstr>3_Office Theme</vt:lpstr>
      <vt:lpstr>方程式</vt:lpstr>
      <vt:lpstr>Equation</vt:lpstr>
      <vt:lpstr>Image</vt:lpstr>
      <vt:lpstr>Course review</vt:lpstr>
      <vt:lpstr>Topics – image processing</vt:lpstr>
      <vt:lpstr>Topics – 2D geometry</vt:lpstr>
      <vt:lpstr>Topics – 3D geometry</vt:lpstr>
      <vt:lpstr>Topics – geometry, continued</vt:lpstr>
      <vt:lpstr>Topics – Recognition</vt:lpstr>
      <vt:lpstr>Topics – Recognition, continued</vt:lpstr>
      <vt:lpstr>Questions?</vt:lpstr>
      <vt:lpstr>Image Processing</vt:lpstr>
      <vt:lpstr>Linear filtering</vt:lpstr>
      <vt:lpstr>Convolution</vt:lpstr>
      <vt:lpstr>Gaussian Kernel</vt:lpstr>
      <vt:lpstr>Image gradient</vt:lpstr>
      <vt:lpstr>Finding edges</vt:lpstr>
      <vt:lpstr>PowerPoint Presentation</vt:lpstr>
      <vt:lpstr>Image sub-sampling</vt:lpstr>
      <vt:lpstr>Subsampling with Gaussian pre-filtering</vt:lpstr>
      <vt:lpstr>PowerPoint Presentation</vt:lpstr>
      <vt:lpstr>PowerPoint Presentation</vt:lpstr>
      <vt:lpstr>The second moment matrix</vt:lpstr>
      <vt:lpstr>The Harris operator</vt:lpstr>
      <vt:lpstr>Laplacian of Gaussian</vt:lpstr>
      <vt:lpstr>Scale-space blob detector: Example</vt:lpstr>
      <vt:lpstr>PowerPoint Presentation</vt:lpstr>
      <vt:lpstr>2D Geometry</vt:lpstr>
      <vt:lpstr>Parametric (global) warping</vt:lpstr>
      <vt:lpstr>2D image transformations</vt:lpstr>
      <vt:lpstr>Projective Transformations aka Homographies aka Planar Perspective Maps</vt:lpstr>
      <vt:lpstr>Inverse Warping</vt:lpstr>
      <vt:lpstr>Affine transformations</vt:lpstr>
      <vt:lpstr>Solving for affine transformations</vt:lpstr>
      <vt:lpstr>RANSAC</vt:lpstr>
      <vt:lpstr>Projecting images onto a common plane</vt:lpstr>
      <vt:lpstr>3D Geometry</vt:lpstr>
      <vt:lpstr>Pinhole camera</vt:lpstr>
      <vt:lpstr>Perspective Projection</vt:lpstr>
      <vt:lpstr>Projection matrix</vt:lpstr>
      <vt:lpstr>Point and line duality</vt:lpstr>
      <vt:lpstr>Vanishing points</vt:lpstr>
      <vt:lpstr>Measuring height</vt:lpstr>
      <vt:lpstr>Your basic stereo algorithm</vt:lpstr>
      <vt:lpstr>Stereo as energy minimization</vt:lpstr>
      <vt:lpstr>Fundamental matrix</vt:lpstr>
      <vt:lpstr>Epipolar geometry demo</vt:lpstr>
      <vt:lpstr>8-point algorithm</vt:lpstr>
      <vt:lpstr>Structure from motion</vt:lpstr>
      <vt:lpstr>Stereo:  another view</vt:lpstr>
      <vt:lpstr>PowerPoint Presentation</vt:lpstr>
      <vt:lpstr>Plane-Sweep Stereo</vt:lpstr>
      <vt:lpstr>Light, reflectance, cameras</vt:lpstr>
      <vt:lpstr>Radiometry</vt:lpstr>
      <vt:lpstr>Classic reflection behavior</vt:lpstr>
      <vt:lpstr>Photometric stereo</vt:lpstr>
      <vt:lpstr>Example</vt:lpstr>
      <vt:lpstr>Recognition</vt:lpstr>
      <vt:lpstr>Image Classification</vt:lpstr>
      <vt:lpstr>Object detection</vt:lpstr>
      <vt:lpstr>k-nearest neighbor</vt:lpstr>
      <vt:lpstr>Hyperparameters</vt:lpstr>
      <vt:lpstr>PowerPoint Presentation</vt:lpstr>
      <vt:lpstr>Parametric approach: Linear classifier</vt:lpstr>
      <vt:lpstr>Loss function, cost/objective function</vt:lpstr>
      <vt:lpstr>Softmax classifier</vt:lpstr>
      <vt:lpstr>Neural networks</vt:lpstr>
      <vt:lpstr>Convolutional neural networks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1557</cp:revision>
  <dcterms:created xsi:type="dcterms:W3CDTF">2009-08-25T02:47:59Z</dcterms:created>
  <dcterms:modified xsi:type="dcterms:W3CDTF">2019-05-01T18:18:04Z</dcterms:modified>
</cp:coreProperties>
</file>