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3.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4.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5.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6.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13.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4.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74.xml" ContentType="application/vnd.openxmlformats-officedocument.presentationml.tags+xml"/>
  <Override PartName="/ppt/notesSlides/notesSlide54.xml" ContentType="application/vnd.openxmlformats-officedocument.presentationml.notesSlide+xml"/>
  <Override PartName="/ppt/tags/tag7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0"/>
  </p:notesMasterIdLst>
  <p:handoutMasterIdLst>
    <p:handoutMasterId r:id="rId111"/>
  </p:handoutMasterIdLst>
  <p:sldIdLst>
    <p:sldId id="1049" r:id="rId2"/>
    <p:sldId id="1266" r:id="rId3"/>
    <p:sldId id="1177" r:id="rId4"/>
    <p:sldId id="1178" r:id="rId5"/>
    <p:sldId id="1179" r:id="rId6"/>
    <p:sldId id="1180" r:id="rId7"/>
    <p:sldId id="1181" r:id="rId8"/>
    <p:sldId id="1182" r:id="rId9"/>
    <p:sldId id="1267" r:id="rId10"/>
    <p:sldId id="1173" r:id="rId11"/>
    <p:sldId id="1174" r:id="rId12"/>
    <p:sldId id="1175" r:id="rId13"/>
    <p:sldId id="1261" r:id="rId14"/>
    <p:sldId id="1176" r:id="rId15"/>
    <p:sldId id="1354" r:id="rId16"/>
    <p:sldId id="1355" r:id="rId17"/>
    <p:sldId id="1356" r:id="rId18"/>
    <p:sldId id="1357" r:id="rId19"/>
    <p:sldId id="1358" r:id="rId20"/>
    <p:sldId id="1360" r:id="rId21"/>
    <p:sldId id="1183" r:id="rId22"/>
    <p:sldId id="1184" r:id="rId23"/>
    <p:sldId id="1185" r:id="rId24"/>
    <p:sldId id="1186" r:id="rId25"/>
    <p:sldId id="1195" r:id="rId26"/>
    <p:sldId id="1190" r:id="rId27"/>
    <p:sldId id="1191" r:id="rId28"/>
    <p:sldId id="1192" r:id="rId29"/>
    <p:sldId id="1260" r:id="rId30"/>
    <p:sldId id="1193" r:id="rId31"/>
    <p:sldId id="1194" r:id="rId32"/>
    <p:sldId id="1328" r:id="rId33"/>
    <p:sldId id="1268" r:id="rId34"/>
    <p:sldId id="1269" r:id="rId35"/>
    <p:sldId id="1270" r:id="rId36"/>
    <p:sldId id="1271" r:id="rId37"/>
    <p:sldId id="1272" r:id="rId38"/>
    <p:sldId id="1273" r:id="rId39"/>
    <p:sldId id="1274" r:id="rId40"/>
    <p:sldId id="1275" r:id="rId41"/>
    <p:sldId id="1276" r:id="rId42"/>
    <p:sldId id="1277" r:id="rId43"/>
    <p:sldId id="1278" r:id="rId44"/>
    <p:sldId id="1279" r:id="rId45"/>
    <p:sldId id="1280" r:id="rId46"/>
    <p:sldId id="1281" r:id="rId47"/>
    <p:sldId id="1282" r:id="rId48"/>
    <p:sldId id="1283" r:id="rId49"/>
    <p:sldId id="1284" r:id="rId50"/>
    <p:sldId id="1285" r:id="rId51"/>
    <p:sldId id="1286" r:id="rId52"/>
    <p:sldId id="1287" r:id="rId53"/>
    <p:sldId id="1288" r:id="rId54"/>
    <p:sldId id="1289" r:id="rId55"/>
    <p:sldId id="1290" r:id="rId56"/>
    <p:sldId id="1291" r:id="rId57"/>
    <p:sldId id="1292" r:id="rId58"/>
    <p:sldId id="1293" r:id="rId59"/>
    <p:sldId id="1294" r:id="rId60"/>
    <p:sldId id="1295" r:id="rId61"/>
    <p:sldId id="1296" r:id="rId62"/>
    <p:sldId id="1297" r:id="rId63"/>
    <p:sldId id="1298" r:id="rId64"/>
    <p:sldId id="1299" r:id="rId65"/>
    <p:sldId id="1300" r:id="rId66"/>
    <p:sldId id="1301" r:id="rId67"/>
    <p:sldId id="1330" r:id="rId68"/>
    <p:sldId id="1331" r:id="rId69"/>
    <p:sldId id="1329" r:id="rId70"/>
    <p:sldId id="1337" r:id="rId71"/>
    <p:sldId id="1338" r:id="rId72"/>
    <p:sldId id="1307" r:id="rId73"/>
    <p:sldId id="1308" r:id="rId74"/>
    <p:sldId id="1339" r:id="rId75"/>
    <p:sldId id="1340" r:id="rId76"/>
    <p:sldId id="1341" r:id="rId77"/>
    <p:sldId id="1309" r:id="rId78"/>
    <p:sldId id="1352" r:id="rId79"/>
    <p:sldId id="1353" r:id="rId80"/>
    <p:sldId id="1332" r:id="rId81"/>
    <p:sldId id="1333" r:id="rId82"/>
    <p:sldId id="1334" r:id="rId83"/>
    <p:sldId id="1335" r:id="rId84"/>
    <p:sldId id="1336" r:id="rId85"/>
    <p:sldId id="1361" r:id="rId86"/>
    <p:sldId id="1362" r:id="rId87"/>
    <p:sldId id="1366" r:id="rId88"/>
    <p:sldId id="1365" r:id="rId89"/>
    <p:sldId id="1367" r:id="rId90"/>
    <p:sldId id="1363" r:id="rId91"/>
    <p:sldId id="1364" r:id="rId92"/>
    <p:sldId id="1312" r:id="rId93"/>
    <p:sldId id="1313" r:id="rId94"/>
    <p:sldId id="1314" r:id="rId95"/>
    <p:sldId id="1315" r:id="rId96"/>
    <p:sldId id="1316" r:id="rId97"/>
    <p:sldId id="1317" r:id="rId98"/>
    <p:sldId id="1318" r:id="rId99"/>
    <p:sldId id="1319" r:id="rId100"/>
    <p:sldId id="1320" r:id="rId101"/>
    <p:sldId id="1321" r:id="rId102"/>
    <p:sldId id="1322" r:id="rId103"/>
    <p:sldId id="1323" r:id="rId104"/>
    <p:sldId id="1324" r:id="rId105"/>
    <p:sldId id="1325" r:id="rId106"/>
    <p:sldId id="1326" r:id="rId107"/>
    <p:sldId id="1327" r:id="rId108"/>
    <p:sldId id="1351" r:id="rId10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00FF00"/>
    <a:srgbClr val="3333FF"/>
    <a:srgbClr val="FFFFFF"/>
    <a:srgbClr val="FF6699"/>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17" autoAdjust="0"/>
    <p:restoredTop sz="81260" autoAdjust="0"/>
  </p:normalViewPr>
  <p:slideViewPr>
    <p:cSldViewPr snapToGrid="0">
      <p:cViewPr>
        <p:scale>
          <a:sx n="49" d="100"/>
          <a:sy n="49" d="100"/>
        </p:scale>
        <p:origin x="790" y="55"/>
      </p:cViewPr>
      <p:guideLst>
        <p:guide orient="horz" pos="2160"/>
        <p:guide pos="2880"/>
      </p:guideLst>
    </p:cSldViewPr>
  </p:slideViewPr>
  <p:outlineViewPr>
    <p:cViewPr>
      <p:scale>
        <a:sx n="33" d="100"/>
        <a:sy n="33" d="100"/>
      </p:scale>
      <p:origin x="0" y="606"/>
    </p:cViewPr>
  </p:outlineViewPr>
  <p:notesTextViewPr>
    <p:cViewPr>
      <p:scale>
        <a:sx n="100" d="100"/>
        <a:sy n="100" d="100"/>
      </p:scale>
      <p:origin x="0" y="0"/>
    </p:cViewPr>
  </p:notesTextViewPr>
  <p:sorterViewPr>
    <p:cViewPr>
      <p:scale>
        <a:sx n="66" d="100"/>
        <a:sy n="66" d="100"/>
      </p:scale>
      <p:origin x="0" y="184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C409C86-0DB4-461E-B411-3132234C96B9}" type="datetimeFigureOut">
              <a:rPr lang="en-US" smtClean="0"/>
              <a:pPr/>
              <a:t>4/17/2019</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C4552C4-BC4B-4C71-991C-7B2020479DE0}" type="slidenum">
              <a:rPr lang="en-US" smtClean="0"/>
              <a:pPr/>
              <a:t>‹#›</a:t>
            </a:fld>
            <a:endParaRPr lang="en-US"/>
          </a:p>
        </p:txBody>
      </p:sp>
    </p:spTree>
    <p:extLst>
      <p:ext uri="{BB962C8B-B14F-4D97-AF65-F5344CB8AC3E}">
        <p14:creationId xmlns:p14="http://schemas.microsoft.com/office/powerpoint/2010/main" val="1133855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492CD9C-0936-4CB5-8F47-4F37A3C1BD80}" type="datetimeFigureOut">
              <a:rPr lang="en-US" smtClean="0"/>
              <a:pPr/>
              <a:t>4/17/2019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A8A4206-02EB-4F55-B83C-8E908C558B6E}" type="slidenum">
              <a:rPr lang="en-US" smtClean="0"/>
              <a:pPr/>
              <a:t>‹#›</a:t>
            </a:fld>
            <a:endParaRPr lang="en-US"/>
          </a:p>
        </p:txBody>
      </p:sp>
    </p:spTree>
    <p:extLst>
      <p:ext uri="{BB962C8B-B14F-4D97-AF65-F5344CB8AC3E}">
        <p14:creationId xmlns:p14="http://schemas.microsoft.com/office/powerpoint/2010/main" val="2595422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en.wikipedia.org/wiki/Information_retrieval"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0A89DA-0E15-4625-B6BB-D95672D07F5F}" type="slidenum">
              <a:rPr lang="en-US"/>
              <a:pPr/>
              <a:t>3</a:t>
            </a:fld>
            <a:endParaRPr lang="en-US"/>
          </a:p>
        </p:txBody>
      </p:sp>
      <p:sp>
        <p:nvSpPr>
          <p:cNvPr id="525314" name="Rectangle 2"/>
          <p:cNvSpPr>
            <a:spLocks noGrp="1" noRot="1" noChangeAspect="1" noChangeArrowheads="1" noTextEdit="1"/>
          </p:cNvSpPr>
          <p:nvPr>
            <p:ph type="sldImg"/>
          </p:nvPr>
        </p:nvSpPr>
        <p:spPr>
          <a:ln/>
        </p:spPr>
      </p:sp>
      <p:sp>
        <p:nvSpPr>
          <p:cNvPr id="525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1674ED19-A3D6-6D46-889A-2BBBDDD2A37A}" type="slidenum">
              <a:rPr lang="en-US"/>
              <a:pPr/>
              <a:t>12</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A7E67FC0-651A-0745-8A81-41D050EBAE4B}" type="slidenum">
              <a:rPr lang="en-US"/>
              <a:pPr/>
              <a:t>14</a:t>
            </a:fld>
            <a:endParaRPr lang="en-US"/>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8A4206-02EB-4F55-B83C-8E908C558B6E}" type="slidenum">
              <a:rPr lang="en-US" smtClean="0"/>
              <a:pPr/>
              <a:t>16</a:t>
            </a:fld>
            <a:endParaRPr lang="en-US"/>
          </a:p>
        </p:txBody>
      </p:sp>
    </p:spTree>
    <p:extLst>
      <p:ext uri="{BB962C8B-B14F-4D97-AF65-F5344CB8AC3E}">
        <p14:creationId xmlns:p14="http://schemas.microsoft.com/office/powerpoint/2010/main" val="3725654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3E5766-5D3F-4037-BA1F-3E0D644AC0FF}" type="slidenum">
              <a:rPr lang="en-US"/>
              <a:pPr/>
              <a:t>21</a:t>
            </a:fld>
            <a:endParaRPr lang="en-US"/>
          </a:p>
        </p:txBody>
      </p:sp>
      <p:sp>
        <p:nvSpPr>
          <p:cNvPr id="505858" name="Rectangle 2"/>
          <p:cNvSpPr>
            <a:spLocks noGrp="1" noRot="1" noChangeAspect="1" noChangeArrowheads="1" noTextEdit="1"/>
          </p:cNvSpPr>
          <p:nvPr>
            <p:ph type="sldImg"/>
          </p:nvPr>
        </p:nvSpPr>
        <p:spPr>
          <a:xfrm>
            <a:off x="1181100" y="698500"/>
            <a:ext cx="4648200" cy="3486150"/>
          </a:xfrm>
          <a:ln/>
        </p:spPr>
      </p:sp>
      <p:sp>
        <p:nvSpPr>
          <p:cNvPr id="505859" name="Rectangle 3"/>
          <p:cNvSpPr>
            <a:spLocks noGrp="1" noChangeArrowheads="1"/>
          </p:cNvSpPr>
          <p:nvPr>
            <p:ph type="body" idx="1"/>
          </p:nvPr>
        </p:nvSpPr>
        <p:spPr>
          <a:xfrm>
            <a:off x="701345" y="4416099"/>
            <a:ext cx="5607711" cy="4182457"/>
          </a:xfrm>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8AB359-4FD6-46FF-B9DC-88CAFFCC98D3}" type="slidenum">
              <a:rPr lang="en-US"/>
              <a:pPr/>
              <a:t>22</a:t>
            </a:fld>
            <a:endParaRPr lang="en-US"/>
          </a:p>
        </p:txBody>
      </p:sp>
      <p:sp>
        <p:nvSpPr>
          <p:cNvPr id="507906" name="Rectangle 2"/>
          <p:cNvSpPr>
            <a:spLocks noGrp="1" noRot="1" noChangeAspect="1" noChangeArrowheads="1" noTextEdit="1"/>
          </p:cNvSpPr>
          <p:nvPr>
            <p:ph type="sldImg"/>
          </p:nvPr>
        </p:nvSpPr>
        <p:spPr>
          <a:xfrm>
            <a:off x="1204913" y="697845"/>
            <a:ext cx="4600575" cy="3486150"/>
          </a:xfrm>
          <a:ln/>
        </p:spPr>
      </p:sp>
      <p:sp>
        <p:nvSpPr>
          <p:cNvPr id="507907" name="Rectangle 3"/>
          <p:cNvSpPr>
            <a:spLocks noGrp="1" noChangeArrowheads="1"/>
          </p:cNvSpPr>
          <p:nvPr>
            <p:ph type="body" idx="1"/>
          </p:nvPr>
        </p:nvSpPr>
        <p:spPr>
          <a:xfrm>
            <a:off x="701345" y="4416099"/>
            <a:ext cx="5607711" cy="4182457"/>
          </a:xfrm>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3A1263-29C6-4243-8F63-8BE901AAB589}" type="slidenum">
              <a:rPr lang="en-US"/>
              <a:pPr/>
              <a:t>23</a:t>
            </a:fld>
            <a:endParaRPr lang="en-US"/>
          </a:p>
        </p:txBody>
      </p:sp>
      <p:sp>
        <p:nvSpPr>
          <p:cNvPr id="531458" name="Rectangle 2"/>
          <p:cNvSpPr>
            <a:spLocks noGrp="1" noRot="1" noChangeAspect="1" noChangeArrowheads="1" noTextEdit="1"/>
          </p:cNvSpPr>
          <p:nvPr>
            <p:ph type="sldImg"/>
          </p:nvPr>
        </p:nvSpPr>
        <p:spPr>
          <a:ln/>
        </p:spPr>
      </p:sp>
      <p:sp>
        <p:nvSpPr>
          <p:cNvPr id="531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90D9BFD1-490C-A044-AD76-ADD39974ABD5}" type="slidenum">
              <a:rPr lang="en-US"/>
              <a:pPr eaLnBrk="1" hangingPunct="1"/>
              <a:t>32</a:t>
            </a:fld>
            <a:endParaRPr lang="en-US"/>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xfrm>
            <a:off x="934113" y="4416099"/>
            <a:ext cx="5142177" cy="418245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One could argue that invariance is the key challenge to computer vision. But is this still true with big data?</a:t>
            </a:r>
          </a:p>
        </p:txBody>
      </p:sp>
    </p:spTree>
    <p:extLst>
      <p:ext uri="{BB962C8B-B14F-4D97-AF65-F5344CB8AC3E}">
        <p14:creationId xmlns:p14="http://schemas.microsoft.com/office/powerpoint/2010/main" val="370641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D904F00-6B56-7044-B0E2-494A05C458FD}" type="slidenum">
              <a:rPr lang="en-US"/>
              <a:pPr eaLnBrk="1" hangingPunct="1"/>
              <a:t>40</a:t>
            </a:fld>
            <a:endParaRPr lang="en-US"/>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Note English language issues. Try to not let language confound things.</a:t>
            </a:r>
          </a:p>
        </p:txBody>
      </p:sp>
    </p:spTree>
    <p:extLst>
      <p:ext uri="{BB962C8B-B14F-4D97-AF65-F5344CB8AC3E}">
        <p14:creationId xmlns:p14="http://schemas.microsoft.com/office/powerpoint/2010/main" val="3793858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89092" name="Slide Number Placeholder 3"/>
          <p:cNvSpPr>
            <a:spLocks noGrp="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6DAE88D-7379-8445-B0CB-33C98661F986}" type="slidenum">
              <a:rPr lang="en-US"/>
              <a:pPr eaLnBrk="1" hangingPunct="1"/>
              <a:t>41</a:t>
            </a:fld>
            <a:endParaRPr lang="en-US"/>
          </a:p>
        </p:txBody>
      </p:sp>
    </p:spTree>
    <p:extLst>
      <p:ext uri="{BB962C8B-B14F-4D97-AF65-F5344CB8AC3E}">
        <p14:creationId xmlns:p14="http://schemas.microsoft.com/office/powerpoint/2010/main" val="2567290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D1666F2-4E8E-204C-9DAA-8D07923F6D77}" type="slidenum">
              <a:rPr lang="en-US"/>
              <a:pPr eaLnBrk="1" hangingPunct="1"/>
              <a:t>42</a:t>
            </a:fld>
            <a:endParaRPr lang="en-US"/>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xfrm>
            <a:off x="934113" y="4416099"/>
            <a:ext cx="5142177" cy="418245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963868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632007-835B-4523-9571-89DDB9B3C028}" type="slidenum">
              <a:rPr lang="en-US"/>
              <a:pPr/>
              <a:t>4</a:t>
            </a:fld>
            <a:endParaRPr lang="en-US"/>
          </a:p>
        </p:txBody>
      </p:sp>
      <p:sp>
        <p:nvSpPr>
          <p:cNvPr id="526338" name="Rectangle 2"/>
          <p:cNvSpPr>
            <a:spLocks noGrp="1" noRot="1" noChangeAspect="1" noChangeArrowheads="1" noTextEdit="1"/>
          </p:cNvSpPr>
          <p:nvPr>
            <p:ph type="sldImg"/>
          </p:nvPr>
        </p:nvSpPr>
        <p:spPr>
          <a:ln/>
        </p:spPr>
      </p:sp>
      <p:sp>
        <p:nvSpPr>
          <p:cNvPr id="526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99EA9C6-B535-5B47-A2FD-3187165C1BA5}" type="slidenum">
              <a:rPr lang="en-US"/>
              <a:pPr eaLnBrk="1" hangingPunct="1"/>
              <a:t>43</a:t>
            </a:fld>
            <a:endParaRPr lang="en-US"/>
          </a:p>
        </p:txBody>
      </p:sp>
      <p:sp>
        <p:nvSpPr>
          <p:cNvPr id="158723" name="Rectangle 2"/>
          <p:cNvSpPr>
            <a:spLocks noGrp="1" noRot="1" noChangeAspect="1" noChangeArrowheads="1" noTextEdit="1"/>
          </p:cNvSpPr>
          <p:nvPr>
            <p:ph type="sldImg"/>
          </p:nvPr>
        </p:nvSpPr>
        <p:spPr>
          <a:xfrm>
            <a:off x="1176338" y="693738"/>
            <a:ext cx="4630737" cy="3471862"/>
          </a:xfrm>
          <a:ln/>
        </p:spPr>
      </p:sp>
      <p:sp>
        <p:nvSpPr>
          <p:cNvPr id="158724" name="Rectangle 3"/>
          <p:cNvSpPr>
            <a:spLocks noGrp="1" noChangeArrowheads="1"/>
          </p:cNvSpPr>
          <p:nvPr>
            <p:ph type="body" idx="1"/>
          </p:nvPr>
        </p:nvSpPr>
        <p:spPr>
          <a:xfrm>
            <a:off x="909770" y="4396116"/>
            <a:ext cx="5160433" cy="424086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7847427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9A0628C9-40AD-E540-AB04-68970D01FC55}" type="slidenum">
              <a:rPr lang="en-US"/>
              <a:pPr eaLnBrk="1" hangingPunct="1"/>
              <a:t>44</a:t>
            </a:fld>
            <a:endParaRPr lang="en-US"/>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286620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99332" name="Slide Number Placeholder 3"/>
          <p:cNvSpPr>
            <a:spLocks noGrp="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D1FB01F-E4EB-5B4B-90B1-CEE02E9CD649}" type="slidenum">
              <a:rPr lang="en-US"/>
              <a:pPr eaLnBrk="1" hangingPunct="1"/>
              <a:t>45</a:t>
            </a:fld>
            <a:endParaRPr lang="en-US"/>
          </a:p>
        </p:txBody>
      </p:sp>
    </p:spTree>
    <p:extLst>
      <p:ext uri="{BB962C8B-B14F-4D97-AF65-F5344CB8AC3E}">
        <p14:creationId xmlns:p14="http://schemas.microsoft.com/office/powerpoint/2010/main" val="3868960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9AD065A7-91A4-5344-838D-4028577564B2}" type="slidenum">
              <a:rPr lang="en-US"/>
              <a:pPr eaLnBrk="1" hangingPunct="1"/>
              <a:t>46</a:t>
            </a:fld>
            <a:endParaRPr lang="en-US"/>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xfrm>
            <a:off x="934113" y="4416099"/>
            <a:ext cx="5142177" cy="418245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t>An image can</a:t>
            </a:r>
            <a:r>
              <a:rPr lang="en-US" baseline="0" dirty="0"/>
              <a:t> be compressed and reconstructed by starting from the mean, and adding a small number of scaled signed images. The scaled signed images come from doing PCA (or eigenvalue analysis) and adding the </a:t>
            </a:r>
            <a:r>
              <a:rPr lang="en-US" baseline="0" dirty="0" err="1"/>
              <a:t>eigenfaces</a:t>
            </a:r>
            <a:r>
              <a:rPr lang="en-US" baseline="0" dirty="0"/>
              <a:t>. </a:t>
            </a:r>
          </a:p>
          <a:p>
            <a:pPr eaLnBrk="1" hangingPunct="1"/>
            <a:endParaRPr lang="en-US" dirty="0"/>
          </a:p>
        </p:txBody>
      </p:sp>
    </p:spTree>
    <p:extLst>
      <p:ext uri="{BB962C8B-B14F-4D97-AF65-F5344CB8AC3E}">
        <p14:creationId xmlns:p14="http://schemas.microsoft.com/office/powerpoint/2010/main" val="127262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F0386E8-F359-604B-BADA-EF65CF2F9F03}" type="slidenum">
              <a:rPr lang="en-US"/>
              <a:pPr eaLnBrk="1" hangingPunct="1"/>
              <a:t>47</a:t>
            </a:fld>
            <a:endParaRPr lang="en-US"/>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2255329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105476" name="Slide Number Placeholder 3"/>
          <p:cNvSpPr>
            <a:spLocks noGrp="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01FC6C7-FD73-E24F-9F07-E8EAB68D9291}" type="slidenum">
              <a:rPr lang="en-US"/>
              <a:pPr eaLnBrk="1" hangingPunct="1"/>
              <a:t>48</a:t>
            </a:fld>
            <a:endParaRPr lang="en-US"/>
          </a:p>
        </p:txBody>
      </p:sp>
    </p:spTree>
    <p:extLst>
      <p:ext uri="{BB962C8B-B14F-4D97-AF65-F5344CB8AC3E}">
        <p14:creationId xmlns:p14="http://schemas.microsoft.com/office/powerpoint/2010/main" val="1265223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40083AF-4A64-9C45-B20D-44A02C792C14}" type="slidenum">
              <a:rPr lang="en-US"/>
              <a:pPr eaLnBrk="1" hangingPunct="1"/>
              <a:t>49</a:t>
            </a:fld>
            <a:endParaRPr lang="en-US"/>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9733478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1B14C4B-DB11-4C48-84A8-4B45CB2CD1C1}" type="slidenum">
              <a:rPr lang="en-US"/>
              <a:pPr eaLnBrk="1" hangingPunct="1"/>
              <a:t>50</a:t>
            </a:fld>
            <a:endParaRPr lang="en-US"/>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8096410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108548" name="Slide Number Placeholder 3"/>
          <p:cNvSpPr>
            <a:spLocks noGrp="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DFD96A9-AEBB-3F4F-85BC-C1BE4A82D9E2}" type="slidenum">
              <a:rPr lang="en-US"/>
              <a:pPr eaLnBrk="1" hangingPunct="1"/>
              <a:t>51</a:t>
            </a:fld>
            <a:endParaRPr lang="en-US"/>
          </a:p>
        </p:txBody>
      </p:sp>
    </p:spTree>
    <p:extLst>
      <p:ext uri="{BB962C8B-B14F-4D97-AF65-F5344CB8AC3E}">
        <p14:creationId xmlns:p14="http://schemas.microsoft.com/office/powerpoint/2010/main" val="21345920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109572" name="Slide Number Placeholder 3"/>
          <p:cNvSpPr>
            <a:spLocks noGrp="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03DEB44-C94E-984E-B62B-6D5E78C086DB}" type="slidenum">
              <a:rPr lang="en-US"/>
              <a:pPr eaLnBrk="1" hangingPunct="1"/>
              <a:t>52</a:t>
            </a:fld>
            <a:endParaRPr lang="en-US"/>
          </a:p>
        </p:txBody>
      </p:sp>
    </p:spTree>
    <p:extLst>
      <p:ext uri="{BB962C8B-B14F-4D97-AF65-F5344CB8AC3E}">
        <p14:creationId xmlns:p14="http://schemas.microsoft.com/office/powerpoint/2010/main" val="3683242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9D40DA-CA0E-49BA-8AC1-918E25E8B1AF}" type="slidenum">
              <a:rPr lang="en-US"/>
              <a:pPr/>
              <a:t>5</a:t>
            </a:fld>
            <a:endParaRPr lang="en-US"/>
          </a:p>
        </p:txBody>
      </p:sp>
      <p:sp>
        <p:nvSpPr>
          <p:cNvPr id="527362" name="Rectangle 2"/>
          <p:cNvSpPr>
            <a:spLocks noGrp="1" noRot="1" noChangeAspect="1" noChangeArrowheads="1" noTextEdit="1"/>
          </p:cNvSpPr>
          <p:nvPr>
            <p:ph type="sldImg"/>
          </p:nvPr>
        </p:nvSpPr>
        <p:spPr>
          <a:ln/>
        </p:spPr>
      </p:sp>
      <p:sp>
        <p:nvSpPr>
          <p:cNvPr id="527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113668" name="Slide Number Placeholder 3"/>
          <p:cNvSpPr>
            <a:spLocks noGrp="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75AA2E6-51E2-834E-BBDB-CF5212E23594}" type="slidenum">
              <a:rPr lang="en-US"/>
              <a:pPr eaLnBrk="1" hangingPunct="1"/>
              <a:t>53</a:t>
            </a:fld>
            <a:endParaRPr lang="en-US"/>
          </a:p>
        </p:txBody>
      </p:sp>
    </p:spTree>
    <p:extLst>
      <p:ext uri="{BB962C8B-B14F-4D97-AF65-F5344CB8AC3E}">
        <p14:creationId xmlns:p14="http://schemas.microsoft.com/office/powerpoint/2010/main" val="6995605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596D3E3-A44F-F94F-BC4D-0AEF5C637B23}" type="slidenum">
              <a:rPr lang="en-US"/>
              <a:pPr eaLnBrk="1" hangingPunct="1"/>
              <a:t>54</a:t>
            </a:fld>
            <a:endParaRPr lang="en-US"/>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8949441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0DE0AC5-7B21-F948-8E90-E1DE5B47D13C}" type="slidenum">
              <a:rPr lang="en-US"/>
              <a:pPr eaLnBrk="1" hangingPunct="1"/>
              <a:t>55</a:t>
            </a:fld>
            <a:endParaRPr lang="en-US"/>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41893914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125956" name="Slide Number Placeholder 3"/>
          <p:cNvSpPr>
            <a:spLocks noGrp="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EFDC1DE-4AFF-E243-ABA8-CA8CFBD60AD7}" type="slidenum">
              <a:rPr lang="en-US"/>
              <a:pPr eaLnBrk="1" hangingPunct="1"/>
              <a:t>56</a:t>
            </a:fld>
            <a:endParaRPr lang="en-US"/>
          </a:p>
        </p:txBody>
      </p:sp>
    </p:spTree>
    <p:extLst>
      <p:ext uri="{BB962C8B-B14F-4D97-AF65-F5344CB8AC3E}">
        <p14:creationId xmlns:p14="http://schemas.microsoft.com/office/powerpoint/2010/main" val="25826340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117764" name="Slide Number Placeholder 3"/>
          <p:cNvSpPr>
            <a:spLocks noGrp="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9D28087-240A-8F4A-AF92-74D0E6674A6D}" type="slidenum">
              <a:rPr lang="en-US"/>
              <a:pPr eaLnBrk="1" hangingPunct="1"/>
              <a:t>57</a:t>
            </a:fld>
            <a:endParaRPr lang="en-US"/>
          </a:p>
        </p:txBody>
      </p:sp>
    </p:spTree>
    <p:extLst>
      <p:ext uri="{BB962C8B-B14F-4D97-AF65-F5344CB8AC3E}">
        <p14:creationId xmlns:p14="http://schemas.microsoft.com/office/powerpoint/2010/main" val="37748741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D6FC534-311C-7B4C-9D70-D246AEA5102A}" type="slidenum">
              <a:rPr lang="en-US">
                <a:solidFill>
                  <a:srgbClr val="000000"/>
                </a:solidFill>
              </a:rPr>
              <a:pPr eaLnBrk="1" hangingPunct="1"/>
              <a:t>58</a:t>
            </a:fld>
            <a:endParaRPr lang="en-US">
              <a:solidFill>
                <a:srgbClr val="000000"/>
              </a:solidFill>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28706375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B1118FC-D64D-BC43-A0AA-84941E2F5F02}" type="slidenum">
              <a:rPr lang="en-US"/>
              <a:pPr eaLnBrk="1" hangingPunct="1"/>
              <a:t>59</a:t>
            </a:fld>
            <a:endParaRPr lang="en-US"/>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9968569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a:ln/>
        </p:spPr>
      </p:sp>
      <p:sp>
        <p:nvSpPr>
          <p:cNvPr id="2150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120836" name="Slide Number Placeholder 3"/>
          <p:cNvSpPr>
            <a:spLocks noGrp="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49A6B43-B77A-1B41-BE89-1FD9F446B0DE}" type="slidenum">
              <a:rPr lang="en-US"/>
              <a:pPr eaLnBrk="1" hangingPunct="1"/>
              <a:t>60</a:t>
            </a:fld>
            <a:endParaRPr lang="en-US"/>
          </a:p>
        </p:txBody>
      </p:sp>
    </p:spTree>
    <p:extLst>
      <p:ext uri="{BB962C8B-B14F-4D97-AF65-F5344CB8AC3E}">
        <p14:creationId xmlns:p14="http://schemas.microsoft.com/office/powerpoint/2010/main" val="22642442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678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
        <p:nvSpPr>
          <p:cNvPr id="120836"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56998" indent="-291153" eaLnBrk="0" hangingPunct="0">
              <a:defRPr>
                <a:solidFill>
                  <a:schemeClr val="tx1"/>
                </a:solidFill>
                <a:latin typeface="Arial" charset="0"/>
                <a:ea typeface="Arial" charset="0"/>
                <a:cs typeface="Arial" charset="0"/>
              </a:defRPr>
            </a:lvl2pPr>
            <a:lvl3pPr marL="1164613" indent="-232923" eaLnBrk="0" hangingPunct="0">
              <a:defRPr>
                <a:solidFill>
                  <a:schemeClr val="tx1"/>
                </a:solidFill>
                <a:latin typeface="Arial" charset="0"/>
                <a:ea typeface="Arial" charset="0"/>
                <a:cs typeface="Arial" charset="0"/>
              </a:defRPr>
            </a:lvl3pPr>
            <a:lvl4pPr marL="1630458" indent="-232923" eaLnBrk="0" hangingPunct="0">
              <a:defRPr>
                <a:solidFill>
                  <a:schemeClr val="tx1"/>
                </a:solidFill>
                <a:latin typeface="Arial" charset="0"/>
                <a:ea typeface="Arial" charset="0"/>
                <a:cs typeface="Arial" charset="0"/>
              </a:defRPr>
            </a:lvl4pPr>
            <a:lvl5pPr marL="2096304" indent="-232923" eaLnBrk="0" hangingPunct="0">
              <a:defRPr>
                <a:solidFill>
                  <a:schemeClr val="tx1"/>
                </a:solidFill>
                <a:latin typeface="Arial" charset="0"/>
                <a:ea typeface="Arial" charset="0"/>
                <a:cs typeface="Arial" charset="0"/>
              </a:defRPr>
            </a:lvl5pPr>
            <a:lvl6pPr marL="2562149" indent="-232923" eaLnBrk="0" fontAlgn="base" hangingPunct="0">
              <a:spcBef>
                <a:spcPct val="0"/>
              </a:spcBef>
              <a:spcAft>
                <a:spcPct val="0"/>
              </a:spcAft>
              <a:defRPr>
                <a:solidFill>
                  <a:schemeClr val="tx1"/>
                </a:solidFill>
                <a:latin typeface="Arial" charset="0"/>
                <a:ea typeface="Arial" charset="0"/>
                <a:cs typeface="Arial" charset="0"/>
              </a:defRPr>
            </a:lvl6pPr>
            <a:lvl7pPr marL="3027994" indent="-232923" eaLnBrk="0" fontAlgn="base" hangingPunct="0">
              <a:spcBef>
                <a:spcPct val="0"/>
              </a:spcBef>
              <a:spcAft>
                <a:spcPct val="0"/>
              </a:spcAft>
              <a:defRPr>
                <a:solidFill>
                  <a:schemeClr val="tx1"/>
                </a:solidFill>
                <a:latin typeface="Arial" charset="0"/>
                <a:ea typeface="Arial" charset="0"/>
                <a:cs typeface="Arial" charset="0"/>
              </a:defRPr>
            </a:lvl7pPr>
            <a:lvl8pPr marL="3493840" indent="-232923" eaLnBrk="0" fontAlgn="base" hangingPunct="0">
              <a:spcBef>
                <a:spcPct val="0"/>
              </a:spcBef>
              <a:spcAft>
                <a:spcPct val="0"/>
              </a:spcAft>
              <a:defRPr>
                <a:solidFill>
                  <a:schemeClr val="tx1"/>
                </a:solidFill>
                <a:latin typeface="Arial" charset="0"/>
                <a:ea typeface="Arial" charset="0"/>
                <a:cs typeface="Arial" charset="0"/>
              </a:defRPr>
            </a:lvl8pPr>
            <a:lvl9pPr marL="3959685" indent="-232923"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C360F76-39DF-1948-BC8C-39D054A4BD66}" type="slidenum">
              <a:rPr lang="en-US">
                <a:latin typeface="Calibri" charset="0"/>
              </a:rPr>
              <a:pPr eaLnBrk="1" hangingPunct="1"/>
              <a:t>61</a:t>
            </a:fld>
            <a:endParaRPr lang="en-US">
              <a:latin typeface="Calibri" charset="0"/>
            </a:endParaRPr>
          </a:p>
        </p:txBody>
      </p:sp>
    </p:spTree>
    <p:extLst>
      <p:ext uri="{BB962C8B-B14F-4D97-AF65-F5344CB8AC3E}">
        <p14:creationId xmlns:p14="http://schemas.microsoft.com/office/powerpoint/2010/main" val="41409025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Label each pixel with its class (say dog, grass) and use CRF to do the segmentation.</a:t>
            </a:r>
          </a:p>
        </p:txBody>
      </p:sp>
      <p:sp>
        <p:nvSpPr>
          <p:cNvPr id="4" name="Slide Number Placeholder 3"/>
          <p:cNvSpPr>
            <a:spLocks noGrp="1"/>
          </p:cNvSpPr>
          <p:nvPr>
            <p:ph type="sldNum" sz="quarter" idx="10"/>
          </p:nvPr>
        </p:nvSpPr>
        <p:spPr/>
        <p:txBody>
          <a:bodyPr/>
          <a:lstStyle/>
          <a:p>
            <a:fld id="{7B35C3C1-9691-443C-BBCF-BED84F38E74F}" type="slidenum">
              <a:rPr lang="en-US" smtClean="0"/>
              <a:t>63</a:t>
            </a:fld>
            <a:endParaRPr lang="en-US"/>
          </a:p>
        </p:txBody>
      </p:sp>
    </p:spTree>
    <p:extLst>
      <p:ext uri="{BB962C8B-B14F-4D97-AF65-F5344CB8AC3E}">
        <p14:creationId xmlns:p14="http://schemas.microsoft.com/office/powerpoint/2010/main" val="2325382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4CD0E0-8D7D-48D8-B99D-9401296D3BF6}" type="slidenum">
              <a:rPr lang="en-US"/>
              <a:pPr/>
              <a:t>6</a:t>
            </a:fld>
            <a:endParaRPr lang="en-US"/>
          </a:p>
        </p:txBody>
      </p:sp>
      <p:sp>
        <p:nvSpPr>
          <p:cNvPr id="528386" name="Rectangle 2"/>
          <p:cNvSpPr>
            <a:spLocks noGrp="1" noRot="1" noChangeAspect="1" noChangeArrowheads="1" noTextEdit="1"/>
          </p:cNvSpPr>
          <p:nvPr>
            <p:ph type="sldImg"/>
          </p:nvPr>
        </p:nvSpPr>
        <p:spPr>
          <a:ln/>
        </p:spPr>
      </p:sp>
      <p:sp>
        <p:nvSpPr>
          <p:cNvPr id="528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E7B30B-3635-A54E-BD09-6F8ECDB40C66}" type="slidenum">
              <a:rPr lang="en-US" smtClean="0"/>
              <a:t>64</a:t>
            </a:fld>
            <a:endParaRPr lang="en-US"/>
          </a:p>
        </p:txBody>
      </p:sp>
    </p:spTree>
    <p:extLst>
      <p:ext uri="{BB962C8B-B14F-4D97-AF65-F5344CB8AC3E}">
        <p14:creationId xmlns:p14="http://schemas.microsoft.com/office/powerpoint/2010/main" val="15386309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action classification and person layout.</a:t>
            </a:r>
          </a:p>
          <a:p>
            <a:endParaRPr lang="en-US" dirty="0"/>
          </a:p>
        </p:txBody>
      </p:sp>
      <p:sp>
        <p:nvSpPr>
          <p:cNvPr id="4" name="Slide Number Placeholder 3"/>
          <p:cNvSpPr>
            <a:spLocks noGrp="1"/>
          </p:cNvSpPr>
          <p:nvPr>
            <p:ph type="sldNum" sz="quarter" idx="10"/>
          </p:nvPr>
        </p:nvSpPr>
        <p:spPr/>
        <p:txBody>
          <a:bodyPr/>
          <a:lstStyle/>
          <a:p>
            <a:fld id="{7B35C3C1-9691-443C-BBCF-BED84F38E74F}" type="slidenum">
              <a:rPr lang="en-US" smtClean="0"/>
              <a:t>65</a:t>
            </a:fld>
            <a:endParaRPr lang="en-US"/>
          </a:p>
        </p:txBody>
      </p:sp>
    </p:spTree>
    <p:extLst>
      <p:ext uri="{BB962C8B-B14F-4D97-AF65-F5344CB8AC3E}">
        <p14:creationId xmlns:p14="http://schemas.microsoft.com/office/powerpoint/2010/main" val="5847934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downloaded from </a:t>
            </a:r>
            <a:r>
              <a:rPr lang="en-US" dirty="0" err="1"/>
              <a:t>flickr</a:t>
            </a:r>
            <a:r>
              <a:rPr lang="en-US" dirty="0"/>
              <a:t>. 500k images downloaded.</a:t>
            </a:r>
            <a:r>
              <a:rPr lang="en-US" baseline="0" dirty="0"/>
              <a:t> Random subset selected for annotation.</a:t>
            </a:r>
          </a:p>
          <a:p>
            <a:r>
              <a:rPr lang="en-US" baseline="0" dirty="0"/>
              <a:t>Full annotation</a:t>
            </a:r>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66</a:t>
            </a:fld>
            <a:endParaRPr lang="en-US"/>
          </a:p>
        </p:txBody>
      </p:sp>
    </p:spTree>
    <p:extLst>
      <p:ext uri="{BB962C8B-B14F-4D97-AF65-F5344CB8AC3E}">
        <p14:creationId xmlns:p14="http://schemas.microsoft.com/office/powerpoint/2010/main" val="3188040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Precision:  Images Classified as X (denominator). BUT only some number of them actually have X. 90/100</a:t>
            </a:r>
          </a:p>
          <a:p>
            <a:r>
              <a:rPr lang="en-US" dirty="0">
                <a:hlinkClick r:id="rId3"/>
              </a:rPr>
              <a:t>Recall: Images that contain X (denominator). How many of them do you find? </a:t>
            </a:r>
          </a:p>
          <a:p>
            <a:endParaRPr lang="en-US" dirty="0">
              <a:hlinkClick r:id="rId3"/>
            </a:endParaRPr>
          </a:p>
          <a:p>
            <a:r>
              <a:rPr lang="en-US" dirty="0">
                <a:hlinkClick r:id="rId3"/>
              </a:rPr>
              <a:t>Say 100 images have a bike.</a:t>
            </a:r>
          </a:p>
          <a:p>
            <a:r>
              <a:rPr lang="en-US" dirty="0">
                <a:hlinkClick r:id="rId3"/>
              </a:rPr>
              <a:t>If it returns 200 images then precision is 0.5, but all the 100 are included then recall is 1.</a:t>
            </a:r>
          </a:p>
          <a:p>
            <a:r>
              <a:rPr lang="en-US" dirty="0">
                <a:hlinkClick r:id="rId3"/>
              </a:rPr>
              <a:t>If it returns 50 images and they all have a bike, then precision is 1.0, but recall is 0.5</a:t>
            </a:r>
          </a:p>
          <a:p>
            <a:endParaRPr lang="en-US" dirty="0">
              <a:hlinkClick r:id="rId3"/>
            </a:endParaRPr>
          </a:p>
          <a:p>
            <a:r>
              <a:rPr lang="en-US" dirty="0">
                <a:hlinkClick r:id="rId3"/>
              </a:rPr>
              <a:t>information retrieval scenario, the instances are documents and the task is to return a set of relevant documents given a search term; or equivalently, to assign each document to one of two categories, "relevant" and "not relevant". In this case, the "relevant" documents are simply those that belong to the "relevant" category. Recall is defined as the </a:t>
            </a:r>
            <a:r>
              <a:rPr lang="en-US" i="1" dirty="0">
                <a:hlinkClick r:id="rId3"/>
              </a:rPr>
              <a:t>number of relevant documents</a:t>
            </a:r>
            <a:r>
              <a:rPr lang="en-US" dirty="0">
                <a:hlinkClick r:id="rId3"/>
              </a:rPr>
              <a:t> retrieved by a search </a:t>
            </a:r>
            <a:r>
              <a:rPr lang="en-US" i="1" dirty="0">
                <a:hlinkClick r:id="rId3"/>
              </a:rPr>
              <a:t>divided by the total number of existing relevant documents</a:t>
            </a:r>
            <a:r>
              <a:rPr lang="en-US" dirty="0">
                <a:hlinkClick r:id="rId3"/>
              </a:rPr>
              <a:t>, while precision is defined as the </a:t>
            </a:r>
            <a:r>
              <a:rPr lang="en-US" i="1" dirty="0">
                <a:hlinkClick r:id="rId3"/>
              </a:rPr>
              <a:t>number of relevant documents</a:t>
            </a:r>
            <a:r>
              <a:rPr lang="en-US" dirty="0">
                <a:hlinkClick r:id="rId3"/>
              </a:rPr>
              <a:t> retrieved by a search </a:t>
            </a:r>
            <a:r>
              <a:rPr lang="en-US" i="1" dirty="0">
                <a:hlinkClick r:id="rId3"/>
              </a:rPr>
              <a:t>divided by the total number of documents retrieved</a:t>
            </a:r>
            <a:r>
              <a:rPr lang="en-US" dirty="0">
                <a:hlinkClick r:id="rId3"/>
              </a:rPr>
              <a:t> by that search.</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B35C3C1-9691-443C-BBCF-BED84F38E74F}" type="slidenum">
              <a:rPr lang="en-US" smtClean="0"/>
              <a:t>68</a:t>
            </a:fld>
            <a:endParaRPr lang="en-US"/>
          </a:p>
        </p:txBody>
      </p:sp>
    </p:spTree>
    <p:extLst>
      <p:ext uri="{BB962C8B-B14F-4D97-AF65-F5344CB8AC3E}">
        <p14:creationId xmlns:p14="http://schemas.microsoft.com/office/powerpoint/2010/main" val="35804630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721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2007 was not the first year, but it’s the first year with 20 classes and the same evaluation metric (AP vs Area under ROC)</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defRPr>
            </a:lvl1pPr>
            <a:lvl2pPr marL="757066" indent="-291179" eaLnBrk="0" hangingPunct="0">
              <a:defRPr>
                <a:solidFill>
                  <a:schemeClr val="tx1"/>
                </a:solidFill>
                <a:latin typeface="Arial" charset="0"/>
                <a:ea typeface="ＭＳ Ｐゴシック" charset="0"/>
              </a:defRPr>
            </a:lvl2pPr>
            <a:lvl3pPr marL="1164717" indent="-232943" eaLnBrk="0" hangingPunct="0">
              <a:defRPr>
                <a:solidFill>
                  <a:schemeClr val="tx1"/>
                </a:solidFill>
                <a:latin typeface="Arial" charset="0"/>
                <a:ea typeface="ＭＳ Ｐゴシック" charset="0"/>
              </a:defRPr>
            </a:lvl3pPr>
            <a:lvl4pPr marL="1630604" indent="-232943" eaLnBrk="0" hangingPunct="0">
              <a:defRPr>
                <a:solidFill>
                  <a:schemeClr val="tx1"/>
                </a:solidFill>
                <a:latin typeface="Arial" charset="0"/>
                <a:ea typeface="ＭＳ Ｐゴシック" charset="0"/>
              </a:defRPr>
            </a:lvl4pPr>
            <a:lvl5pPr marL="2096491" indent="-232943" eaLnBrk="0" hangingPunct="0">
              <a:defRPr>
                <a:solidFill>
                  <a:schemeClr val="tx1"/>
                </a:solidFill>
                <a:latin typeface="Arial" charset="0"/>
                <a:ea typeface="ＭＳ Ｐゴシック" charset="0"/>
              </a:defRPr>
            </a:lvl5pPr>
            <a:lvl6pPr marL="2562377" indent="-232943" eaLnBrk="0" fontAlgn="base" hangingPunct="0">
              <a:spcBef>
                <a:spcPct val="0"/>
              </a:spcBef>
              <a:spcAft>
                <a:spcPct val="0"/>
              </a:spcAft>
              <a:defRPr>
                <a:solidFill>
                  <a:schemeClr val="tx1"/>
                </a:solidFill>
                <a:latin typeface="Arial" charset="0"/>
                <a:ea typeface="ＭＳ Ｐゴシック" charset="0"/>
              </a:defRPr>
            </a:lvl6pPr>
            <a:lvl7pPr marL="3028264" indent="-232943" eaLnBrk="0" fontAlgn="base" hangingPunct="0">
              <a:spcBef>
                <a:spcPct val="0"/>
              </a:spcBef>
              <a:spcAft>
                <a:spcPct val="0"/>
              </a:spcAft>
              <a:defRPr>
                <a:solidFill>
                  <a:schemeClr val="tx1"/>
                </a:solidFill>
                <a:latin typeface="Arial" charset="0"/>
                <a:ea typeface="ＭＳ Ｐゴシック" charset="0"/>
              </a:defRPr>
            </a:lvl7pPr>
            <a:lvl8pPr marL="3494151" indent="-232943" eaLnBrk="0" fontAlgn="base" hangingPunct="0">
              <a:spcBef>
                <a:spcPct val="0"/>
              </a:spcBef>
              <a:spcAft>
                <a:spcPct val="0"/>
              </a:spcAft>
              <a:defRPr>
                <a:solidFill>
                  <a:schemeClr val="tx1"/>
                </a:solidFill>
                <a:latin typeface="Arial" charset="0"/>
                <a:ea typeface="ＭＳ Ｐゴシック" charset="0"/>
              </a:defRPr>
            </a:lvl8pPr>
            <a:lvl9pPr marL="3960038" indent="-23294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D449652-F6CE-544C-83B1-141F100F87C1}" type="slidenum">
              <a:rPr lang="en-US">
                <a:latin typeface="Calibri" charset="0"/>
              </a:rPr>
              <a:pPr eaLnBrk="1" hangingPunct="1"/>
              <a:t>72</a:t>
            </a:fld>
            <a:endParaRPr lang="en-US">
              <a:latin typeface="Calibri" charset="0"/>
            </a:endParaRPr>
          </a:p>
        </p:txBody>
      </p:sp>
    </p:spTree>
    <p:extLst>
      <p:ext uri="{BB962C8B-B14F-4D97-AF65-F5344CB8AC3E}">
        <p14:creationId xmlns:p14="http://schemas.microsoft.com/office/powerpoint/2010/main" val="19506006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78</a:t>
            </a:fld>
            <a:endParaRPr lang="en-US"/>
          </a:p>
        </p:txBody>
      </p:sp>
    </p:spTree>
    <p:extLst>
      <p:ext uri="{BB962C8B-B14F-4D97-AF65-F5344CB8AC3E}">
        <p14:creationId xmlns:p14="http://schemas.microsoft.com/office/powerpoint/2010/main" val="25130472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79</a:t>
            </a:fld>
            <a:endParaRPr lang="en-US"/>
          </a:p>
        </p:txBody>
      </p:sp>
    </p:spTree>
    <p:extLst>
      <p:ext uri="{BB962C8B-B14F-4D97-AF65-F5344CB8AC3E}">
        <p14:creationId xmlns:p14="http://schemas.microsoft.com/office/powerpoint/2010/main" val="21739836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678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
        <p:nvSpPr>
          <p:cNvPr id="120836"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56998" indent="-291153" eaLnBrk="0" hangingPunct="0">
              <a:defRPr>
                <a:solidFill>
                  <a:schemeClr val="tx1"/>
                </a:solidFill>
                <a:latin typeface="Arial" charset="0"/>
                <a:ea typeface="Arial" charset="0"/>
                <a:cs typeface="Arial" charset="0"/>
              </a:defRPr>
            </a:lvl2pPr>
            <a:lvl3pPr marL="1164613" indent="-232923" eaLnBrk="0" hangingPunct="0">
              <a:defRPr>
                <a:solidFill>
                  <a:schemeClr val="tx1"/>
                </a:solidFill>
                <a:latin typeface="Arial" charset="0"/>
                <a:ea typeface="Arial" charset="0"/>
                <a:cs typeface="Arial" charset="0"/>
              </a:defRPr>
            </a:lvl3pPr>
            <a:lvl4pPr marL="1630458" indent="-232923" eaLnBrk="0" hangingPunct="0">
              <a:defRPr>
                <a:solidFill>
                  <a:schemeClr val="tx1"/>
                </a:solidFill>
                <a:latin typeface="Arial" charset="0"/>
                <a:ea typeface="Arial" charset="0"/>
                <a:cs typeface="Arial" charset="0"/>
              </a:defRPr>
            </a:lvl4pPr>
            <a:lvl5pPr marL="2096304" indent="-232923" eaLnBrk="0" hangingPunct="0">
              <a:defRPr>
                <a:solidFill>
                  <a:schemeClr val="tx1"/>
                </a:solidFill>
                <a:latin typeface="Arial" charset="0"/>
                <a:ea typeface="Arial" charset="0"/>
                <a:cs typeface="Arial" charset="0"/>
              </a:defRPr>
            </a:lvl5pPr>
            <a:lvl6pPr marL="2562149" indent="-232923" eaLnBrk="0" fontAlgn="base" hangingPunct="0">
              <a:spcBef>
                <a:spcPct val="0"/>
              </a:spcBef>
              <a:spcAft>
                <a:spcPct val="0"/>
              </a:spcAft>
              <a:defRPr>
                <a:solidFill>
                  <a:schemeClr val="tx1"/>
                </a:solidFill>
                <a:latin typeface="Arial" charset="0"/>
                <a:ea typeface="Arial" charset="0"/>
                <a:cs typeface="Arial" charset="0"/>
              </a:defRPr>
            </a:lvl6pPr>
            <a:lvl7pPr marL="3027994" indent="-232923" eaLnBrk="0" fontAlgn="base" hangingPunct="0">
              <a:spcBef>
                <a:spcPct val="0"/>
              </a:spcBef>
              <a:spcAft>
                <a:spcPct val="0"/>
              </a:spcAft>
              <a:defRPr>
                <a:solidFill>
                  <a:schemeClr val="tx1"/>
                </a:solidFill>
                <a:latin typeface="Arial" charset="0"/>
                <a:ea typeface="Arial" charset="0"/>
                <a:cs typeface="Arial" charset="0"/>
              </a:defRPr>
            </a:lvl7pPr>
            <a:lvl8pPr marL="3493840" indent="-232923" eaLnBrk="0" fontAlgn="base" hangingPunct="0">
              <a:spcBef>
                <a:spcPct val="0"/>
              </a:spcBef>
              <a:spcAft>
                <a:spcPct val="0"/>
              </a:spcAft>
              <a:defRPr>
                <a:solidFill>
                  <a:schemeClr val="tx1"/>
                </a:solidFill>
                <a:latin typeface="Arial" charset="0"/>
                <a:ea typeface="Arial" charset="0"/>
                <a:cs typeface="Arial" charset="0"/>
              </a:defRPr>
            </a:lvl8pPr>
            <a:lvl9pPr marL="3959685" indent="-232923"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C360F76-39DF-1948-BC8C-39D054A4BD66}" type="slidenum">
              <a:rPr lang="en-US">
                <a:latin typeface="Calibri" charset="0"/>
              </a:rPr>
              <a:pPr eaLnBrk="1" hangingPunct="1"/>
              <a:t>90</a:t>
            </a:fld>
            <a:endParaRPr lang="en-US">
              <a:latin typeface="Calibri" charset="0"/>
            </a:endParaRPr>
          </a:p>
        </p:txBody>
      </p:sp>
    </p:spTree>
    <p:extLst>
      <p:ext uri="{BB962C8B-B14F-4D97-AF65-F5344CB8AC3E}">
        <p14:creationId xmlns:p14="http://schemas.microsoft.com/office/powerpoint/2010/main" val="26238783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678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
        <p:nvSpPr>
          <p:cNvPr id="120836"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56998" indent="-291153" eaLnBrk="0" hangingPunct="0">
              <a:defRPr>
                <a:solidFill>
                  <a:schemeClr val="tx1"/>
                </a:solidFill>
                <a:latin typeface="Arial" charset="0"/>
                <a:ea typeface="Arial" charset="0"/>
                <a:cs typeface="Arial" charset="0"/>
              </a:defRPr>
            </a:lvl2pPr>
            <a:lvl3pPr marL="1164613" indent="-232923" eaLnBrk="0" hangingPunct="0">
              <a:defRPr>
                <a:solidFill>
                  <a:schemeClr val="tx1"/>
                </a:solidFill>
                <a:latin typeface="Arial" charset="0"/>
                <a:ea typeface="Arial" charset="0"/>
                <a:cs typeface="Arial" charset="0"/>
              </a:defRPr>
            </a:lvl3pPr>
            <a:lvl4pPr marL="1630458" indent="-232923" eaLnBrk="0" hangingPunct="0">
              <a:defRPr>
                <a:solidFill>
                  <a:schemeClr val="tx1"/>
                </a:solidFill>
                <a:latin typeface="Arial" charset="0"/>
                <a:ea typeface="Arial" charset="0"/>
                <a:cs typeface="Arial" charset="0"/>
              </a:defRPr>
            </a:lvl4pPr>
            <a:lvl5pPr marL="2096304" indent="-232923" eaLnBrk="0" hangingPunct="0">
              <a:defRPr>
                <a:solidFill>
                  <a:schemeClr val="tx1"/>
                </a:solidFill>
                <a:latin typeface="Arial" charset="0"/>
                <a:ea typeface="Arial" charset="0"/>
                <a:cs typeface="Arial" charset="0"/>
              </a:defRPr>
            </a:lvl5pPr>
            <a:lvl6pPr marL="2562149" indent="-232923" eaLnBrk="0" fontAlgn="base" hangingPunct="0">
              <a:spcBef>
                <a:spcPct val="0"/>
              </a:spcBef>
              <a:spcAft>
                <a:spcPct val="0"/>
              </a:spcAft>
              <a:defRPr>
                <a:solidFill>
                  <a:schemeClr val="tx1"/>
                </a:solidFill>
                <a:latin typeface="Arial" charset="0"/>
                <a:ea typeface="Arial" charset="0"/>
                <a:cs typeface="Arial" charset="0"/>
              </a:defRPr>
            </a:lvl6pPr>
            <a:lvl7pPr marL="3027994" indent="-232923" eaLnBrk="0" fontAlgn="base" hangingPunct="0">
              <a:spcBef>
                <a:spcPct val="0"/>
              </a:spcBef>
              <a:spcAft>
                <a:spcPct val="0"/>
              </a:spcAft>
              <a:defRPr>
                <a:solidFill>
                  <a:schemeClr val="tx1"/>
                </a:solidFill>
                <a:latin typeface="Arial" charset="0"/>
                <a:ea typeface="Arial" charset="0"/>
                <a:cs typeface="Arial" charset="0"/>
              </a:defRPr>
            </a:lvl7pPr>
            <a:lvl8pPr marL="3493840" indent="-232923" eaLnBrk="0" fontAlgn="base" hangingPunct="0">
              <a:spcBef>
                <a:spcPct val="0"/>
              </a:spcBef>
              <a:spcAft>
                <a:spcPct val="0"/>
              </a:spcAft>
              <a:defRPr>
                <a:solidFill>
                  <a:schemeClr val="tx1"/>
                </a:solidFill>
                <a:latin typeface="Arial" charset="0"/>
                <a:ea typeface="Arial" charset="0"/>
                <a:cs typeface="Arial" charset="0"/>
              </a:defRPr>
            </a:lvl8pPr>
            <a:lvl9pPr marL="3959685" indent="-232923"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C360F76-39DF-1948-BC8C-39D054A4BD66}" type="slidenum">
              <a:rPr lang="en-US">
                <a:latin typeface="Calibri" charset="0"/>
              </a:rPr>
              <a:pPr eaLnBrk="1" hangingPunct="1"/>
              <a:t>91</a:t>
            </a:fld>
            <a:endParaRPr lang="en-US">
              <a:latin typeface="Calibri" charset="0"/>
            </a:endParaRPr>
          </a:p>
        </p:txBody>
      </p:sp>
    </p:spTree>
    <p:extLst>
      <p:ext uri="{BB962C8B-B14F-4D97-AF65-F5344CB8AC3E}">
        <p14:creationId xmlns:p14="http://schemas.microsoft.com/office/powerpoint/2010/main" val="35886609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93</a:t>
            </a:fld>
            <a:endParaRPr lang="en-US"/>
          </a:p>
        </p:txBody>
      </p:sp>
    </p:spTree>
    <p:extLst>
      <p:ext uri="{BB962C8B-B14F-4D97-AF65-F5344CB8AC3E}">
        <p14:creationId xmlns:p14="http://schemas.microsoft.com/office/powerpoint/2010/main" val="1113622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BF74FD-578E-4FDD-873E-614123CBF157}" type="slidenum">
              <a:rPr lang="en-US"/>
              <a:pPr/>
              <a:t>7</a:t>
            </a:fld>
            <a:endParaRPr lang="en-US"/>
          </a:p>
        </p:txBody>
      </p:sp>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E7B30B-3635-A54E-BD09-6F8ECDB40C66}" type="slidenum">
              <a:rPr lang="en-US" smtClean="0"/>
              <a:t>97</a:t>
            </a:fld>
            <a:endParaRPr lang="en-US"/>
          </a:p>
        </p:txBody>
      </p:sp>
    </p:spTree>
    <p:extLst>
      <p:ext uri="{BB962C8B-B14F-4D97-AF65-F5344CB8AC3E}">
        <p14:creationId xmlns:p14="http://schemas.microsoft.com/office/powerpoint/2010/main" val="10914722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E7B30B-3635-A54E-BD09-6F8ECDB40C66}" type="slidenum">
              <a:rPr lang="en-US" smtClean="0"/>
              <a:t>98</a:t>
            </a:fld>
            <a:endParaRPr lang="en-US"/>
          </a:p>
        </p:txBody>
      </p:sp>
    </p:spTree>
    <p:extLst>
      <p:ext uri="{BB962C8B-B14F-4D97-AF65-F5344CB8AC3E}">
        <p14:creationId xmlns:p14="http://schemas.microsoft.com/office/powerpoint/2010/main" val="36087621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E7B30B-3635-A54E-BD09-6F8ECDB40C66}" type="slidenum">
              <a:rPr lang="en-US" smtClean="0"/>
              <a:t>99</a:t>
            </a:fld>
            <a:endParaRPr lang="en-US"/>
          </a:p>
        </p:txBody>
      </p:sp>
    </p:spTree>
    <p:extLst>
      <p:ext uri="{BB962C8B-B14F-4D97-AF65-F5344CB8AC3E}">
        <p14:creationId xmlns:p14="http://schemas.microsoft.com/office/powerpoint/2010/main" val="4242911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899 categories </a:t>
            </a:r>
            <a:r>
              <a:rPr lang="en-US" baseline="0" dirty="0"/>
              <a:t>from Abbey to Zoo</a:t>
            </a:r>
            <a:endParaRPr lang="en-US" dirty="0"/>
          </a:p>
          <a:p>
            <a:endParaRPr lang="en-US" dirty="0"/>
          </a:p>
          <a:p>
            <a:r>
              <a:rPr lang="en-US" dirty="0"/>
              <a:t>For each of those categories we perform</a:t>
            </a:r>
            <a:r>
              <a:rPr lang="en-US" baseline="0" dirty="0"/>
              <a:t> keyword searches on the Internet to find candidate scenes, and manually filter each category according to strict guidelines (e.g. what distinguishes a pasture and a corral). We end up with  </a:t>
            </a:r>
            <a:r>
              <a:rPr lang="en-US" dirty="0"/>
              <a:t>130, 519</a:t>
            </a:r>
            <a:r>
              <a:rPr lang="en-US" baseline="0" dirty="0"/>
              <a:t> images.</a:t>
            </a:r>
          </a:p>
          <a:p>
            <a:endParaRPr lang="en-US" dirty="0"/>
          </a:p>
          <a:p>
            <a:r>
              <a:rPr lang="en-US" baseline="0" dirty="0"/>
              <a:t>It turns out that, even with an Internet worth of imagery, some categories are sparsely sampled. For </a:t>
            </a:r>
            <a:r>
              <a:rPr lang="en-US" i="1" baseline="0" dirty="0"/>
              <a:t>all</a:t>
            </a:r>
            <a:r>
              <a:rPr lang="en-US" i="0" baseline="0" dirty="0"/>
              <a:t> the experiments in this talk, we used only the 397 well-sampled categories with at least 100 unique images.</a:t>
            </a:r>
          </a:p>
        </p:txBody>
      </p:sp>
      <p:sp>
        <p:nvSpPr>
          <p:cNvPr id="4" name="Slide Number Placeholder 3"/>
          <p:cNvSpPr>
            <a:spLocks noGrp="1"/>
          </p:cNvSpPr>
          <p:nvPr>
            <p:ph type="sldNum" sz="quarter" idx="10"/>
          </p:nvPr>
        </p:nvSpPr>
        <p:spPr/>
        <p:txBody>
          <a:bodyPr/>
          <a:lstStyle/>
          <a:p>
            <a:fld id="{E87E1B21-B9FE-4FE1-8AE5-7A635E539483}" type="slidenum">
              <a:rPr lang="en-US" smtClean="0"/>
              <a:pPr/>
              <a:t>100</a:t>
            </a:fld>
            <a:endParaRPr lang="en-US"/>
          </a:p>
        </p:txBody>
      </p:sp>
    </p:spTree>
    <p:extLst>
      <p:ext uri="{BB962C8B-B14F-4D97-AF65-F5344CB8AC3E}">
        <p14:creationId xmlns:p14="http://schemas.microsoft.com/office/powerpoint/2010/main" val="41757538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82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6963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757066" indent="-291179" eaLnBrk="0" hangingPunct="0">
              <a:defRPr>
                <a:solidFill>
                  <a:schemeClr val="tx1"/>
                </a:solidFill>
                <a:latin typeface="Arial" charset="0"/>
                <a:ea typeface="ＭＳ Ｐゴシック" charset="0"/>
              </a:defRPr>
            </a:lvl2pPr>
            <a:lvl3pPr marL="1164717" indent="-232943" eaLnBrk="0" hangingPunct="0">
              <a:defRPr>
                <a:solidFill>
                  <a:schemeClr val="tx1"/>
                </a:solidFill>
                <a:latin typeface="Arial" charset="0"/>
                <a:ea typeface="ＭＳ Ｐゴシック" charset="0"/>
              </a:defRPr>
            </a:lvl3pPr>
            <a:lvl4pPr marL="1630604" indent="-232943" eaLnBrk="0" hangingPunct="0">
              <a:defRPr>
                <a:solidFill>
                  <a:schemeClr val="tx1"/>
                </a:solidFill>
                <a:latin typeface="Arial" charset="0"/>
                <a:ea typeface="ＭＳ Ｐゴシック" charset="0"/>
              </a:defRPr>
            </a:lvl4pPr>
            <a:lvl5pPr marL="2096491" indent="-232943" eaLnBrk="0" hangingPunct="0">
              <a:defRPr>
                <a:solidFill>
                  <a:schemeClr val="tx1"/>
                </a:solidFill>
                <a:latin typeface="Arial" charset="0"/>
                <a:ea typeface="ＭＳ Ｐゴシック" charset="0"/>
              </a:defRPr>
            </a:lvl5pPr>
            <a:lvl6pPr marL="2562377" indent="-232943" eaLnBrk="0" fontAlgn="base" hangingPunct="0">
              <a:spcBef>
                <a:spcPct val="0"/>
              </a:spcBef>
              <a:spcAft>
                <a:spcPct val="0"/>
              </a:spcAft>
              <a:defRPr>
                <a:solidFill>
                  <a:schemeClr val="tx1"/>
                </a:solidFill>
                <a:latin typeface="Arial" charset="0"/>
                <a:ea typeface="ＭＳ Ｐゴシック" charset="0"/>
              </a:defRPr>
            </a:lvl6pPr>
            <a:lvl7pPr marL="3028264" indent="-232943" eaLnBrk="0" fontAlgn="base" hangingPunct="0">
              <a:spcBef>
                <a:spcPct val="0"/>
              </a:spcBef>
              <a:spcAft>
                <a:spcPct val="0"/>
              </a:spcAft>
              <a:defRPr>
                <a:solidFill>
                  <a:schemeClr val="tx1"/>
                </a:solidFill>
                <a:latin typeface="Arial" charset="0"/>
                <a:ea typeface="ＭＳ Ｐゴシック" charset="0"/>
              </a:defRPr>
            </a:lvl7pPr>
            <a:lvl8pPr marL="3494151" indent="-232943" eaLnBrk="0" fontAlgn="base" hangingPunct="0">
              <a:spcBef>
                <a:spcPct val="0"/>
              </a:spcBef>
              <a:spcAft>
                <a:spcPct val="0"/>
              </a:spcAft>
              <a:defRPr>
                <a:solidFill>
                  <a:schemeClr val="tx1"/>
                </a:solidFill>
                <a:latin typeface="Arial" charset="0"/>
                <a:ea typeface="ＭＳ Ｐゴシック" charset="0"/>
              </a:defRPr>
            </a:lvl8pPr>
            <a:lvl9pPr marL="3960038" indent="-23294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BC92DE3-11BC-7146-A889-698594E829CB}" type="slidenum">
              <a:rPr lang="en-US">
                <a:solidFill>
                  <a:srgbClr val="000000"/>
                </a:solidFill>
                <a:latin typeface="Calibri" charset="0"/>
              </a:rPr>
              <a:pPr eaLnBrk="1" hangingPunct="1"/>
              <a:t>102</a:t>
            </a:fld>
            <a:endParaRPr lang="en-US">
              <a:solidFill>
                <a:srgbClr val="000000"/>
              </a:solidFill>
              <a:latin typeface="Calibri" charset="0"/>
            </a:endParaRPr>
          </a:p>
        </p:txBody>
      </p:sp>
    </p:spTree>
    <p:extLst>
      <p:ext uri="{BB962C8B-B14F-4D97-AF65-F5344CB8AC3E}">
        <p14:creationId xmlns:p14="http://schemas.microsoft.com/office/powerpoint/2010/main" val="562726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0B71CE-CCB9-4764-88B2-EC49D871AB44}" type="slidenum">
              <a:rPr lang="en-US"/>
              <a:pPr/>
              <a:t>8</a:t>
            </a:fld>
            <a:endParaRPr lang="en-US"/>
          </a:p>
        </p:txBody>
      </p:sp>
      <p:sp>
        <p:nvSpPr>
          <p:cNvPr id="530434" name="Rectangle 2"/>
          <p:cNvSpPr>
            <a:spLocks noGrp="1" noRot="1" noChangeAspect="1" noChangeArrowheads="1" noTextEdit="1"/>
          </p:cNvSpPr>
          <p:nvPr>
            <p:ph type="sldImg"/>
          </p:nvPr>
        </p:nvSpPr>
        <p:spPr>
          <a:ln/>
        </p:spPr>
      </p:sp>
      <p:sp>
        <p:nvSpPr>
          <p:cNvPr id="530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0B71CE-CCB9-4764-88B2-EC49D871AB44}" type="slidenum">
              <a:rPr lang="en-US"/>
              <a:pPr/>
              <a:t>9</a:t>
            </a:fld>
            <a:endParaRPr lang="en-US"/>
          </a:p>
        </p:txBody>
      </p:sp>
      <p:sp>
        <p:nvSpPr>
          <p:cNvPr id="530434" name="Rectangle 2"/>
          <p:cNvSpPr>
            <a:spLocks noGrp="1" noRot="1" noChangeAspect="1" noChangeArrowheads="1" noTextEdit="1"/>
          </p:cNvSpPr>
          <p:nvPr>
            <p:ph type="sldImg"/>
          </p:nvPr>
        </p:nvSpPr>
        <p:spPr>
          <a:ln/>
        </p:spPr>
      </p:sp>
      <p:sp>
        <p:nvSpPr>
          <p:cNvPr id="5304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17642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58388B3F-5CBC-884A-A636-05CAAF3F7043}" type="slidenum">
              <a:rPr lang="en-US"/>
              <a:pPr/>
              <a:t>10</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F3C65BC7-C980-9542-A5D4-DA330021C58A}" type="slidenum">
              <a:rPr lang="en-US"/>
              <a:pPr/>
              <a:t>11</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535FC9-4C7C-4839-AD87-B5CD13220982}" type="datetimeFigureOut">
              <a:rPr lang="en-US" smtClean="0"/>
              <a:pPr/>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535FC9-4C7C-4839-AD87-B5CD13220982}" type="datetimeFigureOut">
              <a:rPr lang="en-US" smtClean="0"/>
              <a:pPr/>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535FC9-4C7C-4839-AD87-B5CD13220982}" type="datetimeFigureOut">
              <a:rPr lang="en-US" smtClean="0"/>
              <a:pPr/>
              <a:t>4/17/2019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535FC9-4C7C-4839-AD87-B5CD13220982}" type="datetimeFigureOut">
              <a:rPr lang="en-US" smtClean="0"/>
              <a:pPr/>
              <a:t>4/17/2019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535FC9-4C7C-4839-AD87-B5CD13220982}" type="datetimeFigureOut">
              <a:rPr lang="en-US" smtClean="0"/>
              <a:pPr/>
              <a:t>4/17/2019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35FC9-4C7C-4839-AD87-B5CD13220982}" type="datetimeFigureOut">
              <a:rPr lang="en-US" smtClean="0"/>
              <a:pPr/>
              <a:t>4/17/2019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4/17/2019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4/17/2019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35FC9-4C7C-4839-AD87-B5CD13220982}" type="datetimeFigureOut">
              <a:rPr lang="en-US" smtClean="0"/>
              <a:pPr/>
              <a:t>4/17/2019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1B2BE-37E8-49C8-A941-FB00A9E058C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image" Target="../media/image1.jpeg"/><Relationship Id="rId4" Type="http://schemas.openxmlformats.org/officeDocument/2006/relationships/tags" Target="../tags/tag4.xml"/><Relationship Id="rId9"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41.jpeg"/><Relationship Id="rId4" Type="http://schemas.openxmlformats.org/officeDocument/2006/relationships/image" Target="../media/image140.jpeg"/></Relationships>
</file>

<file path=ppt/slides/_rels/slide10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74.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10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5" Type="http://schemas.openxmlformats.org/officeDocument/2006/relationships/image" Target="../media/image149.jpeg"/><Relationship Id="rId4" Type="http://schemas.openxmlformats.org/officeDocument/2006/relationships/image" Target="../media/image148.jpeg"/></Relationships>
</file>

<file path=ppt/slides/_rels/slide10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slideLayout" Target="../slideLayouts/slideLayout2.xml"/><Relationship Id="rId1" Type="http://schemas.openxmlformats.org/officeDocument/2006/relationships/tags" Target="../tags/tag75.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png"/></Relationships>
</file>

<file path=ppt/slides/_rels/slide10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jpeg"/><Relationship Id="rId1" Type="http://schemas.openxmlformats.org/officeDocument/2006/relationships/slideLayout" Target="../slideLayouts/slideLayout2.xml"/><Relationship Id="rId4" Type="http://schemas.openxmlformats.org/officeDocument/2006/relationships/image" Target="../media/image152.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hyperlink" Target="https://ai.googleblog.com/2019/04/take-your-best-selfie-automatically.html"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extremetech.com/extreme/226071-nvidia-goes-all-in-on-self-driving-cars-including-a-robotic-car-racing-league" TargetMode="External"/><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cs.stanford.edu/people/esteva/nature/" TargetMode="External"/><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image" Target="../media/image20.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19.png"/><Relationship Id="rId5" Type="http://schemas.openxmlformats.org/officeDocument/2006/relationships/notesSlide" Target="../notesSlides/notesSlide13.xml"/><Relationship Id="rId4"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tags" Target="../tags/tag54.xml"/><Relationship Id="rId13" Type="http://schemas.openxmlformats.org/officeDocument/2006/relationships/tags" Target="../tags/tag59.xml"/><Relationship Id="rId18" Type="http://schemas.openxmlformats.org/officeDocument/2006/relationships/tags" Target="../tags/tag64.xml"/><Relationship Id="rId26" Type="http://schemas.openxmlformats.org/officeDocument/2006/relationships/notesSlide" Target="../notesSlides/notesSlide14.xml"/><Relationship Id="rId3" Type="http://schemas.openxmlformats.org/officeDocument/2006/relationships/tags" Target="../tags/tag49.xml"/><Relationship Id="rId21" Type="http://schemas.openxmlformats.org/officeDocument/2006/relationships/tags" Target="../tags/tag67.xml"/><Relationship Id="rId7" Type="http://schemas.openxmlformats.org/officeDocument/2006/relationships/tags" Target="../tags/tag53.xml"/><Relationship Id="rId12" Type="http://schemas.openxmlformats.org/officeDocument/2006/relationships/tags" Target="../tags/tag58.xml"/><Relationship Id="rId17" Type="http://schemas.openxmlformats.org/officeDocument/2006/relationships/tags" Target="../tags/tag63.xml"/><Relationship Id="rId25" Type="http://schemas.openxmlformats.org/officeDocument/2006/relationships/slideLayout" Target="../slideLayouts/slideLayout6.xml"/><Relationship Id="rId2" Type="http://schemas.openxmlformats.org/officeDocument/2006/relationships/tags" Target="../tags/tag48.xml"/><Relationship Id="rId16" Type="http://schemas.openxmlformats.org/officeDocument/2006/relationships/tags" Target="../tags/tag62.xml"/><Relationship Id="rId20" Type="http://schemas.openxmlformats.org/officeDocument/2006/relationships/tags" Target="../tags/tag66.xml"/><Relationship Id="rId29" Type="http://schemas.openxmlformats.org/officeDocument/2006/relationships/image" Target="../media/image23.png"/><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tags" Target="../tags/tag57.xml"/><Relationship Id="rId24" Type="http://schemas.openxmlformats.org/officeDocument/2006/relationships/tags" Target="../tags/tag70.xml"/><Relationship Id="rId5" Type="http://schemas.openxmlformats.org/officeDocument/2006/relationships/tags" Target="../tags/tag51.xml"/><Relationship Id="rId15" Type="http://schemas.openxmlformats.org/officeDocument/2006/relationships/tags" Target="../tags/tag61.xml"/><Relationship Id="rId23" Type="http://schemas.openxmlformats.org/officeDocument/2006/relationships/tags" Target="../tags/tag69.xml"/><Relationship Id="rId28" Type="http://schemas.openxmlformats.org/officeDocument/2006/relationships/image" Target="../media/image22.jpeg"/><Relationship Id="rId10" Type="http://schemas.openxmlformats.org/officeDocument/2006/relationships/tags" Target="../tags/tag56.xml"/><Relationship Id="rId19" Type="http://schemas.openxmlformats.org/officeDocument/2006/relationships/tags" Target="../tags/tag65.xml"/><Relationship Id="rId31" Type="http://schemas.openxmlformats.org/officeDocument/2006/relationships/image" Target="../media/image25.png"/><Relationship Id="rId4" Type="http://schemas.openxmlformats.org/officeDocument/2006/relationships/tags" Target="../tags/tag50.xml"/><Relationship Id="rId9" Type="http://schemas.openxmlformats.org/officeDocument/2006/relationships/tags" Target="../tags/tag55.xml"/><Relationship Id="rId14" Type="http://schemas.openxmlformats.org/officeDocument/2006/relationships/tags" Target="../tags/tag60.xml"/><Relationship Id="rId22" Type="http://schemas.openxmlformats.org/officeDocument/2006/relationships/tags" Target="../tags/tag68.xml"/><Relationship Id="rId27" Type="http://schemas.openxmlformats.org/officeDocument/2006/relationships/image" Target="../media/image21.jpeg"/><Relationship Id="rId30"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tags" Target="../tags/tag73.xml"/><Relationship Id="rId7" Type="http://schemas.openxmlformats.org/officeDocument/2006/relationships/image" Target="../media/image26.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hyperlink" Target="http://similar-images.googlelabs.com/" TargetMode="External"/><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people.csail.mit.edu/torralba/shortCourseRLOC/index.html" TargetMode="External"/><Relationship Id="rId3" Type="http://schemas.openxmlformats.org/officeDocument/2006/relationships/tags" Target="../tags/tag11.xml"/><Relationship Id="rId7" Type="http://schemas.openxmlformats.org/officeDocument/2006/relationships/image" Target="../media/image1.jpe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tags" Target="../tags/tag1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eb.mit.edu/bcs/sinha/papers/19results_sinha_etal.pdf"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notesSlide" Target="../notesSlides/notesSlide16.xml"/><Relationship Id="rId16"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1.jpe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tags" Target="../tags/tag16.xml"/></Relationships>
</file>

<file path=ppt/slides/_rels/slide40.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notesSlide" Target="../notesSlides/notesSlide17.xml"/><Relationship Id="rId7" Type="http://schemas.openxmlformats.org/officeDocument/2006/relationships/image" Target="../media/image65.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1.png"/><Relationship Id="rId4" Type="http://schemas.openxmlformats.org/officeDocument/2006/relationships/image" Target="../media/image62.png"/><Relationship Id="rId9" Type="http://schemas.openxmlformats.org/officeDocument/2006/relationships/oleObject" Target="../embeddings/oleObject1.bin"/></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notesSlide" Target="../notesSlides/notesSlide19.xml"/><Relationship Id="rId16"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67.wmf"/><Relationship Id="rId4" Type="http://schemas.openxmlformats.org/officeDocument/2006/relationships/oleObject" Target="../embeddings/oleObject2.bin"/></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en.wikipedia.org/wiki/Recognition_by_Components_Theory" TargetMode="External"/><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19.xml"/><Relationship Id="rId7" Type="http://schemas.openxmlformats.org/officeDocument/2006/relationships/notesSlide" Target="../notesSlides/notesSlide3.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Layout" Target="../slideLayouts/slideLayout7.xml"/><Relationship Id="rId5" Type="http://schemas.openxmlformats.org/officeDocument/2006/relationships/tags" Target="../tags/tag21.xml"/><Relationship Id="rId4" Type="http://schemas.openxmlformats.org/officeDocument/2006/relationships/tags" Target="../tags/tag20.xml"/></Relationships>
</file>

<file path=ppt/slides/_rels/slide50.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wmf"/><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79.wmf"/><Relationship Id="rId5" Type="http://schemas.openxmlformats.org/officeDocument/2006/relationships/image" Target="../media/image78.wmf"/><Relationship Id="rId4" Type="http://schemas.openxmlformats.org/officeDocument/2006/relationships/image" Target="../media/image77.wm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89.wmf"/><Relationship Id="rId5" Type="http://schemas.openxmlformats.org/officeDocument/2006/relationships/image" Target="../media/image88.png"/><Relationship Id="rId4" Type="http://schemas.openxmlformats.org/officeDocument/2006/relationships/oleObject" Target="../embeddings/oleObject3.bin"/></Relationships>
</file>

<file path=ppt/slides/_rels/slide56.xml.rels><?xml version="1.0" encoding="UTF-8" standalone="yes"?>
<Relationships xmlns="http://schemas.openxmlformats.org/package/2006/relationships"><Relationship Id="rId3" Type="http://schemas.openxmlformats.org/officeDocument/2006/relationships/hyperlink" Target="http://cs.brown.edu/people/pfelzens/papers/lsvm-pami.pdf"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95.jpeg"/><Relationship Id="rId4" Type="http://schemas.openxmlformats.org/officeDocument/2006/relationships/image" Target="../media/image94.png"/></Relationships>
</file>

<file path=ppt/slides/_rels/slide6.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image" Target="../media/image1.jpe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tags" Target="../tags/tag2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6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6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6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image" Target="../media/image1.jpeg"/><Relationship Id="rId3" Type="http://schemas.openxmlformats.org/officeDocument/2006/relationships/tags" Target="../tags/tag28.xml"/><Relationship Id="rId7" Type="http://schemas.openxmlformats.org/officeDocument/2006/relationships/tags" Target="../tags/tag32.xml"/><Relationship Id="rId12" Type="http://schemas.openxmlformats.org/officeDocument/2006/relationships/notesSlide" Target="../notesSlides/notesSlide5.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slideLayout" Target="../slideLayouts/slideLayout7.xml"/><Relationship Id="rId5" Type="http://schemas.openxmlformats.org/officeDocument/2006/relationships/tags" Target="../tags/tag30.xml"/><Relationship Id="rId10" Type="http://schemas.openxmlformats.org/officeDocument/2006/relationships/tags" Target="../tags/tag35.xml"/><Relationship Id="rId4" Type="http://schemas.openxmlformats.org/officeDocument/2006/relationships/tags" Target="../tags/tag29.xml"/><Relationship Id="rId9" Type="http://schemas.openxmlformats.org/officeDocument/2006/relationships/tags" Target="../tags/tag34.xml"/></Relationships>
</file>

<file path=ppt/slides/_rels/slide7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www.pyimagesearch.com/2016/11/07/intersection-over-union-iou-for-object-detection/" TargetMode="External"/><Relationship Id="rId5" Type="http://schemas.openxmlformats.org/officeDocument/2006/relationships/image" Target="../media/image118.png"/><Relationship Id="rId4" Type="http://schemas.openxmlformats.org/officeDocument/2006/relationships/image" Target="../media/image117.png"/></Relationships>
</file>

<file path=ppt/slides/_rels/slide79.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hyperlink" Target="https://www.pyimagesearch.com/2016/11/07/intersection-over-union-iou-for-object-detection/"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8.xml.rels><?xml version="1.0" encoding="UTF-8" standalone="yes"?>
<Relationships xmlns="http://schemas.openxmlformats.org/package/2006/relationships"><Relationship Id="rId3" Type="http://schemas.openxmlformats.org/officeDocument/2006/relationships/tags" Target="../tags/tag38.xml"/><Relationship Id="rId7" Type="http://schemas.openxmlformats.org/officeDocument/2006/relationships/image" Target="../media/image1.jpe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tags" Target="../tags/tag39.xml"/></Relationships>
</file>

<file path=ppt/slides/_rels/slide8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tylegan.xyz/paper" TargetMode="External"/><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tags" Target="../tags/tag42.xml"/><Relationship Id="rId7" Type="http://schemas.openxmlformats.org/officeDocument/2006/relationships/image" Target="../media/image1.jpe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tags" Target="../tags/tag4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www.kesselskramer.com/exhibitions/24-hrs-of-photos" TargetMode="External"/></Relationships>
</file>

<file path=ppt/slides/_rels/slide9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9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2872" y="1741709"/>
            <a:ext cx="8679600" cy="1469571"/>
          </a:xfrm>
        </p:spPr>
        <p:txBody>
          <a:bodyPr>
            <a:normAutofit/>
          </a:bodyPr>
          <a:lstStyle/>
          <a:p>
            <a:pPr algn="l"/>
            <a:r>
              <a:rPr lang="en-US" sz="3200" dirty="0"/>
              <a:t>Introduction to Recognition</a:t>
            </a:r>
          </a:p>
        </p:txBody>
      </p:sp>
      <p:sp>
        <p:nvSpPr>
          <p:cNvPr id="6" name="Title 1"/>
          <p:cNvSpPr txBox="1">
            <a:spLocks/>
          </p:cNvSpPr>
          <p:nvPr/>
        </p:nvSpPr>
        <p:spPr>
          <a:xfrm>
            <a:off x="457200" y="-119010"/>
            <a:ext cx="8795453" cy="1470025"/>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CS5670: Intro to Computer Vision</a:t>
            </a:r>
          </a:p>
        </p:txBody>
      </p:sp>
      <p:sp>
        <p:nvSpPr>
          <p:cNvPr id="7" name="Subtitle 2"/>
          <p:cNvSpPr txBox="1">
            <a:spLocks/>
          </p:cNvSpPr>
          <p:nvPr/>
        </p:nvSpPr>
        <p:spPr>
          <a:xfrm>
            <a:off x="-328550" y="826325"/>
            <a:ext cx="4876800" cy="17526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a:ln>
                  <a:noFill/>
                </a:ln>
                <a:solidFill>
                  <a:schemeClr val="tx1"/>
                </a:solidFill>
                <a:effectLst/>
                <a:uLnTx/>
                <a:uFillTx/>
                <a:latin typeface="+mn-lt"/>
                <a:ea typeface="+mn-ea"/>
                <a:cs typeface="+mn-cs"/>
              </a:rPr>
              <a:t>Noah Snavely</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Rectangle 7"/>
          <p:cNvSpPr/>
          <p:nvPr/>
        </p:nvSpPr>
        <p:spPr>
          <a:xfrm>
            <a:off x="0" y="1600200"/>
            <a:ext cx="9144000" cy="457200"/>
          </a:xfrm>
          <a:prstGeom prst="rect">
            <a:avLst/>
          </a:prstGeom>
          <a:solidFill>
            <a:schemeClr val="bg1">
              <a:lumMod val="65000"/>
            </a:schemeClr>
          </a:solidFill>
          <a:ln>
            <a:noFill/>
          </a:ln>
          <a:effectLst>
            <a:outerShdw blurRad="1016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2416629" y="2785665"/>
            <a:ext cx="3676045" cy="3930821"/>
            <a:chOff x="1752600" y="685800"/>
            <a:chExt cx="5772150" cy="6172200"/>
          </a:xfrm>
        </p:grpSpPr>
        <p:pic>
          <p:nvPicPr>
            <p:cNvPr id="9" name="Picture 2" descr="IMG_3534"/>
            <p:cNvPicPr>
              <a:picLocks noChangeAspect="1" noChangeArrowheads="1"/>
            </p:cNvPicPr>
            <p:nvPr>
              <p:custDataLst>
                <p:tags r:id="rId1"/>
              </p:custDataLst>
            </p:nvPr>
          </p:nvPicPr>
          <p:blipFill>
            <a:blip r:embed="rId10" cstate="print"/>
            <a:srcRect t="8163" b="17346"/>
            <a:stretch>
              <a:fillRect/>
            </a:stretch>
          </p:blipFill>
          <p:spPr bwMode="auto">
            <a:xfrm>
              <a:off x="1752600" y="685800"/>
              <a:ext cx="5772150" cy="6172200"/>
            </a:xfrm>
            <a:prstGeom prst="rect">
              <a:avLst/>
            </a:prstGeom>
            <a:noFill/>
          </p:spPr>
        </p:pic>
        <p:sp>
          <p:nvSpPr>
            <p:cNvPr id="10" name="Text Box 4"/>
            <p:cNvSpPr txBox="1">
              <a:spLocks noChangeArrowheads="1"/>
            </p:cNvSpPr>
            <p:nvPr>
              <p:custDataLst>
                <p:tags r:id="rId2"/>
              </p:custDataLst>
            </p:nvPr>
          </p:nvSpPr>
          <p:spPr bwMode="auto">
            <a:xfrm>
              <a:off x="5334001" y="1219201"/>
              <a:ext cx="1981200" cy="531600"/>
            </a:xfrm>
            <a:prstGeom prst="rect">
              <a:avLst/>
            </a:prstGeom>
            <a:solidFill>
              <a:srgbClr val="D60093"/>
            </a:solidFill>
            <a:ln w="9525">
              <a:noFill/>
              <a:miter lim="800000"/>
              <a:headEnd/>
              <a:tailEnd/>
            </a:ln>
            <a:effectLst/>
          </p:spPr>
          <p:txBody>
            <a:bodyPr>
              <a:spAutoFit/>
            </a:bodyPr>
            <a:lstStyle/>
            <a:p>
              <a:pPr algn="ctr" eaLnBrk="1" hangingPunct="1">
                <a:spcBef>
                  <a:spcPct val="50000"/>
                </a:spcBef>
              </a:pPr>
              <a:r>
                <a:rPr lang="en-US" sz="1600" b="1">
                  <a:solidFill>
                    <a:srgbClr val="FFFF00"/>
                  </a:solidFill>
                  <a:latin typeface="Arial" pitchFamily="34" charset="0"/>
                </a:rPr>
                <a:t>mountain</a:t>
              </a:r>
            </a:p>
          </p:txBody>
        </p:sp>
        <p:sp>
          <p:nvSpPr>
            <p:cNvPr id="12" name="Text Box 5"/>
            <p:cNvSpPr txBox="1">
              <a:spLocks noChangeArrowheads="1"/>
            </p:cNvSpPr>
            <p:nvPr>
              <p:custDataLst>
                <p:tags r:id="rId3"/>
              </p:custDataLst>
            </p:nvPr>
          </p:nvSpPr>
          <p:spPr bwMode="auto">
            <a:xfrm>
              <a:off x="4953000" y="3276600"/>
              <a:ext cx="1828801" cy="531600"/>
            </a:xfrm>
            <a:prstGeom prst="rect">
              <a:avLst/>
            </a:prstGeom>
            <a:solidFill>
              <a:srgbClr val="D60093"/>
            </a:solidFill>
            <a:ln w="9525">
              <a:noFill/>
              <a:miter lim="800000"/>
              <a:headEnd/>
              <a:tailEnd/>
            </a:ln>
            <a:effectLst/>
          </p:spPr>
          <p:txBody>
            <a:bodyPr>
              <a:spAutoFit/>
            </a:bodyPr>
            <a:lstStyle/>
            <a:p>
              <a:pPr algn="ctr" eaLnBrk="1" hangingPunct="1">
                <a:spcBef>
                  <a:spcPct val="50000"/>
                </a:spcBef>
              </a:pPr>
              <a:r>
                <a:rPr lang="en-US" sz="1600" b="1">
                  <a:solidFill>
                    <a:srgbClr val="FFFF00"/>
                  </a:solidFill>
                  <a:latin typeface="Arial" pitchFamily="34" charset="0"/>
                </a:rPr>
                <a:t>building</a:t>
              </a:r>
            </a:p>
          </p:txBody>
        </p:sp>
        <p:sp>
          <p:nvSpPr>
            <p:cNvPr id="14" name="Text Box 6"/>
            <p:cNvSpPr txBox="1">
              <a:spLocks noChangeArrowheads="1"/>
            </p:cNvSpPr>
            <p:nvPr>
              <p:custDataLst>
                <p:tags r:id="rId4"/>
              </p:custDataLst>
            </p:nvPr>
          </p:nvSpPr>
          <p:spPr bwMode="auto">
            <a:xfrm>
              <a:off x="1905000" y="2667000"/>
              <a:ext cx="1143000" cy="531600"/>
            </a:xfrm>
            <a:prstGeom prst="rect">
              <a:avLst/>
            </a:prstGeom>
            <a:solidFill>
              <a:srgbClr val="D60093"/>
            </a:solidFill>
            <a:ln w="9525">
              <a:noFill/>
              <a:miter lim="800000"/>
              <a:headEnd/>
              <a:tailEnd/>
            </a:ln>
            <a:effectLst/>
          </p:spPr>
          <p:txBody>
            <a:bodyPr>
              <a:spAutoFit/>
            </a:bodyPr>
            <a:lstStyle/>
            <a:p>
              <a:pPr algn="ctr" eaLnBrk="1" hangingPunct="1">
                <a:spcBef>
                  <a:spcPct val="50000"/>
                </a:spcBef>
              </a:pPr>
              <a:r>
                <a:rPr lang="en-US" sz="1600" b="1">
                  <a:solidFill>
                    <a:srgbClr val="FFFF00"/>
                  </a:solidFill>
                  <a:latin typeface="Arial" pitchFamily="34" charset="0"/>
                </a:rPr>
                <a:t>tree</a:t>
              </a:r>
            </a:p>
          </p:txBody>
        </p:sp>
        <p:sp>
          <p:nvSpPr>
            <p:cNvPr id="15" name="Text Box 7"/>
            <p:cNvSpPr txBox="1">
              <a:spLocks noChangeArrowheads="1"/>
            </p:cNvSpPr>
            <p:nvPr>
              <p:custDataLst>
                <p:tags r:id="rId5"/>
              </p:custDataLst>
            </p:nvPr>
          </p:nvSpPr>
          <p:spPr bwMode="auto">
            <a:xfrm>
              <a:off x="2286001" y="3733801"/>
              <a:ext cx="1447800" cy="531600"/>
            </a:xfrm>
            <a:prstGeom prst="rect">
              <a:avLst/>
            </a:prstGeom>
            <a:solidFill>
              <a:srgbClr val="D60093"/>
            </a:solidFill>
            <a:ln w="9525">
              <a:noFill/>
              <a:miter lim="800000"/>
              <a:headEnd/>
              <a:tailEnd/>
            </a:ln>
            <a:effectLst/>
          </p:spPr>
          <p:txBody>
            <a:bodyPr>
              <a:spAutoFit/>
            </a:bodyPr>
            <a:lstStyle/>
            <a:p>
              <a:pPr algn="ctr" eaLnBrk="1" hangingPunct="1">
                <a:spcBef>
                  <a:spcPct val="50000"/>
                </a:spcBef>
              </a:pPr>
              <a:r>
                <a:rPr lang="en-US" sz="1600" b="1">
                  <a:solidFill>
                    <a:srgbClr val="FFFF00"/>
                  </a:solidFill>
                  <a:latin typeface="Arial" pitchFamily="34" charset="0"/>
                </a:rPr>
                <a:t>banner</a:t>
              </a:r>
            </a:p>
          </p:txBody>
        </p:sp>
        <p:sp>
          <p:nvSpPr>
            <p:cNvPr id="16" name="Text Box 8"/>
            <p:cNvSpPr txBox="1">
              <a:spLocks noChangeArrowheads="1"/>
            </p:cNvSpPr>
            <p:nvPr>
              <p:custDataLst>
                <p:tags r:id="rId6"/>
              </p:custDataLst>
            </p:nvPr>
          </p:nvSpPr>
          <p:spPr bwMode="auto">
            <a:xfrm>
              <a:off x="5638802" y="5638801"/>
              <a:ext cx="1524000" cy="531600"/>
            </a:xfrm>
            <a:prstGeom prst="rect">
              <a:avLst/>
            </a:prstGeom>
            <a:solidFill>
              <a:srgbClr val="D60093"/>
            </a:solidFill>
            <a:ln w="9525">
              <a:noFill/>
              <a:miter lim="800000"/>
              <a:headEnd/>
              <a:tailEnd/>
            </a:ln>
            <a:effectLst/>
          </p:spPr>
          <p:txBody>
            <a:bodyPr>
              <a:spAutoFit/>
            </a:bodyPr>
            <a:lstStyle/>
            <a:p>
              <a:pPr algn="ctr" eaLnBrk="1" hangingPunct="1">
                <a:spcBef>
                  <a:spcPct val="50000"/>
                </a:spcBef>
              </a:pPr>
              <a:r>
                <a:rPr lang="en-US" sz="1600" b="1">
                  <a:solidFill>
                    <a:srgbClr val="FFFF00"/>
                  </a:solidFill>
                  <a:latin typeface="Arial" pitchFamily="34" charset="0"/>
                </a:rPr>
                <a:t>vendor</a:t>
              </a:r>
            </a:p>
          </p:txBody>
        </p:sp>
        <p:sp>
          <p:nvSpPr>
            <p:cNvPr id="17" name="Text Box 9"/>
            <p:cNvSpPr txBox="1">
              <a:spLocks noChangeArrowheads="1"/>
            </p:cNvSpPr>
            <p:nvPr>
              <p:custDataLst>
                <p:tags r:id="rId7"/>
              </p:custDataLst>
            </p:nvPr>
          </p:nvSpPr>
          <p:spPr bwMode="auto">
            <a:xfrm>
              <a:off x="2743201" y="6096001"/>
              <a:ext cx="1905000" cy="531600"/>
            </a:xfrm>
            <a:prstGeom prst="rect">
              <a:avLst/>
            </a:prstGeom>
            <a:solidFill>
              <a:srgbClr val="D60093"/>
            </a:solidFill>
            <a:ln w="9525">
              <a:noFill/>
              <a:miter lim="800000"/>
              <a:headEnd/>
              <a:tailEnd/>
            </a:ln>
            <a:effectLst/>
          </p:spPr>
          <p:txBody>
            <a:bodyPr>
              <a:spAutoFit/>
            </a:bodyPr>
            <a:lstStyle/>
            <a:p>
              <a:pPr algn="ctr" eaLnBrk="1" hangingPunct="1">
                <a:spcBef>
                  <a:spcPct val="50000"/>
                </a:spcBef>
              </a:pPr>
              <a:r>
                <a:rPr lang="en-US" sz="1600" b="1">
                  <a:solidFill>
                    <a:srgbClr val="FFFF00"/>
                  </a:solidFill>
                  <a:latin typeface="Arial" pitchFamily="34" charset="0"/>
                </a:rPr>
                <a:t>people</a:t>
              </a:r>
            </a:p>
          </p:txBody>
        </p:sp>
        <p:sp>
          <p:nvSpPr>
            <p:cNvPr id="18" name="Text Box 10"/>
            <p:cNvSpPr txBox="1">
              <a:spLocks noChangeArrowheads="1"/>
            </p:cNvSpPr>
            <p:nvPr>
              <p:custDataLst>
                <p:tags r:id="rId8"/>
              </p:custDataLst>
            </p:nvPr>
          </p:nvSpPr>
          <p:spPr bwMode="auto">
            <a:xfrm>
              <a:off x="4648201" y="4648202"/>
              <a:ext cx="2133601" cy="531600"/>
            </a:xfrm>
            <a:prstGeom prst="rect">
              <a:avLst/>
            </a:prstGeom>
            <a:solidFill>
              <a:srgbClr val="D60093"/>
            </a:solidFill>
            <a:ln w="9525">
              <a:noFill/>
              <a:miter lim="800000"/>
              <a:headEnd/>
              <a:tailEnd/>
            </a:ln>
            <a:effectLst/>
          </p:spPr>
          <p:txBody>
            <a:bodyPr>
              <a:spAutoFit/>
            </a:bodyPr>
            <a:lstStyle/>
            <a:p>
              <a:pPr algn="ctr" eaLnBrk="1" hangingPunct="1">
                <a:spcBef>
                  <a:spcPct val="50000"/>
                </a:spcBef>
              </a:pPr>
              <a:r>
                <a:rPr lang="en-US" sz="1600" b="1">
                  <a:solidFill>
                    <a:srgbClr val="FFFF00"/>
                  </a:solidFill>
                  <a:latin typeface="Arial" pitchFamily="34" charset="0"/>
                </a:rPr>
                <a:t>street lamp</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noAutofit/>
          </a:bodyPr>
          <a:lstStyle/>
          <a:p>
            <a:pPr eaLnBrk="1" hangingPunct="1"/>
            <a:r>
              <a:rPr lang="en-US" dirty="0"/>
              <a:t>Object recognition</a:t>
            </a:r>
            <a:br>
              <a:rPr lang="en-US" dirty="0"/>
            </a:br>
            <a:r>
              <a:rPr lang="en-US" dirty="0"/>
              <a:t>Is it really so hard?</a:t>
            </a:r>
          </a:p>
        </p:txBody>
      </p:sp>
      <p:grpSp>
        <p:nvGrpSpPr>
          <p:cNvPr id="2" name="Group 3"/>
          <p:cNvGrpSpPr>
            <a:grpSpLocks/>
          </p:cNvGrpSpPr>
          <p:nvPr/>
        </p:nvGrpSpPr>
        <p:grpSpPr bwMode="auto">
          <a:xfrm>
            <a:off x="196850" y="2408238"/>
            <a:ext cx="1593850" cy="2597150"/>
            <a:chOff x="262" y="1190"/>
            <a:chExt cx="1004" cy="1636"/>
          </a:xfrm>
        </p:grpSpPr>
        <p:pic>
          <p:nvPicPr>
            <p:cNvPr id="55307" name="Picture 4"/>
            <p:cNvPicPr>
              <a:picLocks noChangeAspect="1" noChangeArrowheads="1"/>
            </p:cNvPicPr>
            <p:nvPr/>
          </p:nvPicPr>
          <p:blipFill>
            <a:blip r:embed="rId3" cstate="print"/>
            <a:srcRect l="33398" t="12192" r="39519" b="44617"/>
            <a:stretch>
              <a:fillRect/>
            </a:stretch>
          </p:blipFill>
          <p:spPr bwMode="auto">
            <a:xfrm>
              <a:off x="359" y="1499"/>
              <a:ext cx="829" cy="1327"/>
            </a:xfrm>
            <a:prstGeom prst="rect">
              <a:avLst/>
            </a:prstGeom>
            <a:noFill/>
            <a:ln w="9525">
              <a:noFill/>
              <a:miter lim="800000"/>
              <a:headEnd/>
              <a:tailEnd/>
            </a:ln>
          </p:spPr>
        </p:pic>
        <p:sp>
          <p:nvSpPr>
            <p:cNvPr id="55308" name="Text Box 5"/>
            <p:cNvSpPr txBox="1">
              <a:spLocks noChangeArrowheads="1"/>
            </p:cNvSpPr>
            <p:nvPr/>
          </p:nvSpPr>
          <p:spPr bwMode="auto">
            <a:xfrm>
              <a:off x="262" y="1190"/>
              <a:ext cx="1004" cy="231"/>
            </a:xfrm>
            <a:prstGeom prst="rect">
              <a:avLst/>
            </a:prstGeom>
            <a:noFill/>
            <a:ln w="9525">
              <a:noFill/>
              <a:miter lim="800000"/>
              <a:headEnd/>
              <a:tailEnd/>
            </a:ln>
          </p:spPr>
          <p:txBody>
            <a:bodyPr wrap="none">
              <a:prstTxWarp prst="textNoShape">
                <a:avLst/>
              </a:prstTxWarp>
              <a:spAutoFit/>
            </a:bodyPr>
            <a:lstStyle/>
            <a:p>
              <a:pPr eaLnBrk="1" hangingPunct="1"/>
              <a:r>
                <a:rPr lang="en-US">
                  <a:ea typeface="Arial" charset="0"/>
                  <a:cs typeface="Arial" charset="0"/>
                </a:rPr>
                <a:t>This is a chair</a:t>
              </a:r>
            </a:p>
          </p:txBody>
        </p:sp>
      </p:grpSp>
      <p:grpSp>
        <p:nvGrpSpPr>
          <p:cNvPr id="3" name="Group 6"/>
          <p:cNvGrpSpPr>
            <a:grpSpLocks/>
          </p:cNvGrpSpPr>
          <p:nvPr/>
        </p:nvGrpSpPr>
        <p:grpSpPr bwMode="auto">
          <a:xfrm>
            <a:off x="1981200" y="1666875"/>
            <a:ext cx="3462338" cy="3829050"/>
            <a:chOff x="1988" y="823"/>
            <a:chExt cx="2181" cy="2412"/>
          </a:xfrm>
        </p:grpSpPr>
        <p:pic>
          <p:nvPicPr>
            <p:cNvPr id="55305" name="Picture 7"/>
            <p:cNvPicPr>
              <a:picLocks noChangeAspect="1" noChangeArrowheads="1"/>
            </p:cNvPicPr>
            <p:nvPr/>
          </p:nvPicPr>
          <p:blipFill>
            <a:blip r:embed="rId3" cstate="print"/>
            <a:srcRect/>
            <a:stretch>
              <a:fillRect/>
            </a:stretch>
          </p:blipFill>
          <p:spPr bwMode="auto">
            <a:xfrm>
              <a:off x="1988" y="1045"/>
              <a:ext cx="2181" cy="2190"/>
            </a:xfrm>
            <a:prstGeom prst="rect">
              <a:avLst/>
            </a:prstGeom>
            <a:noFill/>
            <a:ln w="9525">
              <a:noFill/>
              <a:miter lim="800000"/>
              <a:headEnd/>
              <a:tailEnd/>
            </a:ln>
          </p:spPr>
        </p:pic>
        <p:sp>
          <p:nvSpPr>
            <p:cNvPr id="55306" name="Text Box 8"/>
            <p:cNvSpPr txBox="1">
              <a:spLocks noChangeArrowheads="1"/>
            </p:cNvSpPr>
            <p:nvPr/>
          </p:nvSpPr>
          <p:spPr bwMode="auto">
            <a:xfrm>
              <a:off x="2148" y="823"/>
              <a:ext cx="1876" cy="231"/>
            </a:xfrm>
            <a:prstGeom prst="rect">
              <a:avLst/>
            </a:prstGeom>
            <a:noFill/>
            <a:ln w="9525">
              <a:noFill/>
              <a:miter lim="800000"/>
              <a:headEnd/>
              <a:tailEnd/>
            </a:ln>
          </p:spPr>
          <p:txBody>
            <a:bodyPr wrap="none">
              <a:prstTxWarp prst="textNoShape">
                <a:avLst/>
              </a:prstTxWarp>
              <a:spAutoFit/>
            </a:bodyPr>
            <a:lstStyle/>
            <a:p>
              <a:pPr eaLnBrk="1" hangingPunct="1"/>
              <a:r>
                <a:rPr lang="en-US">
                  <a:ea typeface="Arial" charset="0"/>
                  <a:cs typeface="Arial" charset="0"/>
                </a:rPr>
                <a:t>Find the chair in this image </a:t>
              </a:r>
            </a:p>
          </p:txBody>
        </p:sp>
      </p:grpSp>
      <p:pic>
        <p:nvPicPr>
          <p:cNvPr id="9225" name="Picture 9"/>
          <p:cNvPicPr>
            <a:picLocks noChangeAspect="1" noChangeArrowheads="1"/>
          </p:cNvPicPr>
          <p:nvPr/>
        </p:nvPicPr>
        <p:blipFill>
          <a:blip r:embed="rId4" cstate="print"/>
          <a:srcRect/>
          <a:stretch>
            <a:fillRect/>
          </a:stretch>
        </p:blipFill>
        <p:spPr bwMode="auto">
          <a:xfrm>
            <a:off x="5632450" y="2001838"/>
            <a:ext cx="3511550" cy="3470275"/>
          </a:xfrm>
          <a:prstGeom prst="rect">
            <a:avLst/>
          </a:prstGeom>
          <a:noFill/>
          <a:ln w="9525">
            <a:noFill/>
            <a:miter lim="800000"/>
            <a:headEnd/>
            <a:tailEnd/>
          </a:ln>
        </p:spPr>
      </p:pic>
      <p:sp>
        <p:nvSpPr>
          <p:cNvPr id="9226" name="Rectangle 10"/>
          <p:cNvSpPr>
            <a:spLocks noChangeArrowheads="1"/>
          </p:cNvSpPr>
          <p:nvPr/>
        </p:nvSpPr>
        <p:spPr bwMode="auto">
          <a:xfrm>
            <a:off x="6918325" y="2659063"/>
            <a:ext cx="769938" cy="1195387"/>
          </a:xfrm>
          <a:prstGeom prst="rect">
            <a:avLst/>
          </a:prstGeom>
          <a:noFill/>
          <a:ln w="57150">
            <a:solidFill>
              <a:srgbClr val="F10101"/>
            </a:solidFill>
            <a:miter lim="800000"/>
            <a:headEnd/>
            <a:tailEnd/>
          </a:ln>
        </p:spPr>
        <p:txBody>
          <a:bodyPr wrap="none" anchor="ctr">
            <a:prstTxWarp prst="textNoShape">
              <a:avLst/>
            </a:prstTxWarp>
          </a:bodyPr>
          <a:lstStyle/>
          <a:p>
            <a:endParaRPr lang="en-US"/>
          </a:p>
        </p:txBody>
      </p:sp>
      <p:sp>
        <p:nvSpPr>
          <p:cNvPr id="9227" name="Rectangle 11"/>
          <p:cNvSpPr>
            <a:spLocks noChangeArrowheads="1"/>
          </p:cNvSpPr>
          <p:nvPr/>
        </p:nvSpPr>
        <p:spPr bwMode="auto">
          <a:xfrm>
            <a:off x="1978025" y="2011363"/>
            <a:ext cx="769938" cy="1195387"/>
          </a:xfrm>
          <a:prstGeom prst="rect">
            <a:avLst/>
          </a:prstGeom>
          <a:noFill/>
          <a:ln w="57150">
            <a:solidFill>
              <a:srgbClr val="F10101"/>
            </a:solidFill>
            <a:miter lim="800000"/>
            <a:headEnd/>
            <a:tailEnd/>
          </a:ln>
        </p:spPr>
        <p:txBody>
          <a:bodyPr wrap="none" anchor="ctr">
            <a:prstTxWarp prst="textNoShape">
              <a:avLst/>
            </a:prstTxWarp>
          </a:bodyPr>
          <a:lstStyle/>
          <a:p>
            <a:endParaRPr lang="en-US"/>
          </a:p>
        </p:txBody>
      </p:sp>
      <p:sp>
        <p:nvSpPr>
          <p:cNvPr id="9228" name="Text Box 12"/>
          <p:cNvSpPr txBox="1">
            <a:spLocks noChangeArrowheads="1"/>
          </p:cNvSpPr>
          <p:nvPr/>
        </p:nvSpPr>
        <p:spPr bwMode="auto">
          <a:xfrm>
            <a:off x="5688013" y="1641475"/>
            <a:ext cx="3435350" cy="366713"/>
          </a:xfrm>
          <a:prstGeom prst="rect">
            <a:avLst/>
          </a:prstGeom>
          <a:noFill/>
          <a:ln w="9525">
            <a:noFill/>
            <a:miter lim="800000"/>
            <a:headEnd/>
            <a:tailEnd/>
          </a:ln>
        </p:spPr>
        <p:txBody>
          <a:bodyPr wrap="none">
            <a:prstTxWarp prst="textNoShape">
              <a:avLst/>
            </a:prstTxWarp>
            <a:spAutoFit/>
          </a:bodyPr>
          <a:lstStyle/>
          <a:p>
            <a:pPr eaLnBrk="1" hangingPunct="1"/>
            <a:r>
              <a:rPr lang="en-US">
                <a:ea typeface="Arial" charset="0"/>
                <a:cs typeface="Arial" charset="0"/>
              </a:rPr>
              <a:t>Output of normalized correlation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1" nodeType="clickEffect">
                                  <p:stCondLst>
                                    <p:cond delay="0"/>
                                  </p:stCondLst>
                                  <p:childTnLst>
                                    <p:animMotion origin="layout" path="M 4.16667E-6 -4.07407E-6 L 0.3125 -4.07407E-6 L 0.3125 0.02871 L 0.0033 0.02871 L 0.0033 0.05903 L 0.3125 0.05903 L 0.3125 0.08797 L 0.00677 0.08797 L 0.00677 0.11505 L 0.31128 0.11505 L 0.31128 0.14399 L 0.00555 0.14399 L 0.00555 0.17732 L 0.31128 0.17732 L 0.31128 0.21204 L 0.00677 0.21204 L 0.00677 0.24838 L 0.3125 0.24838 L 0.31024 0.29098 L 0.00903 0.29098 L 0.00903 0.33334 L 0.3125 0.33473 L 0.3125 0.3757 L 0.01024 0.37431 " pathEditMode="relative" ptsTypes="AAAAAAAAAAAAAAAAAAAAAAAA">
                                      <p:cBhvr>
                                        <p:cTn id="18" dur="2000" fill="hold"/>
                                        <p:tgtEl>
                                          <p:spTgt spid="9227"/>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2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6" grpId="0" animBg="1"/>
      <p:bldP spid="9227" grpId="0" animBg="1"/>
      <p:bldP spid="9227" grpId="1" animBg="1"/>
      <p:bldP spid="9228" grpId="0"/>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050" name="Picture 2" descr="C:\Documents and Settings\James\Desktop\presentations\VSS\prototypes_small.png"/>
          <p:cNvPicPr>
            <a:picLocks noChangeAspect="1" noChangeArrowheads="1"/>
          </p:cNvPicPr>
          <p:nvPr/>
        </p:nvPicPr>
        <p:blipFill>
          <a:blip r:embed="rId3" cstate="print"/>
          <a:srcRect/>
          <a:stretch>
            <a:fillRect/>
          </a:stretch>
        </p:blipFill>
        <p:spPr bwMode="auto">
          <a:xfrm>
            <a:off x="0" y="152400"/>
            <a:ext cx="9144000" cy="6509741"/>
          </a:xfrm>
          <a:prstGeom prst="rect">
            <a:avLst/>
          </a:prstGeom>
          <a:noFill/>
        </p:spPr>
      </p:pic>
      <p:grpSp>
        <p:nvGrpSpPr>
          <p:cNvPr id="12" name="Group 11"/>
          <p:cNvGrpSpPr/>
          <p:nvPr/>
        </p:nvGrpSpPr>
        <p:grpSpPr>
          <a:xfrm>
            <a:off x="0" y="116114"/>
            <a:ext cx="2889055" cy="3152866"/>
            <a:chOff x="0" y="116114"/>
            <a:chExt cx="2889055" cy="3152866"/>
          </a:xfrm>
        </p:grpSpPr>
        <p:cxnSp>
          <p:nvCxnSpPr>
            <p:cNvPr id="13" name="Straight Connector 12"/>
            <p:cNvCxnSpPr/>
            <p:nvPr/>
          </p:nvCxnSpPr>
          <p:spPr>
            <a:xfrm rot="16200000" flipH="1">
              <a:off x="148590" y="541782"/>
              <a:ext cx="2849020" cy="26053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3" descr="C:\Documents and Settings\James\Desktop\presentations\VSS\db_history\SUN\abbey\sun_aacphuqehdodwawg.jpg"/>
            <p:cNvPicPr>
              <a:picLocks noChangeAspect="1" noChangeArrowheads="1"/>
            </p:cNvPicPr>
            <p:nvPr/>
          </p:nvPicPr>
          <p:blipFill>
            <a:blip r:embed="rId4" cstate="print"/>
            <a:srcRect/>
            <a:stretch>
              <a:fillRect/>
            </a:stretch>
          </p:blipFill>
          <p:spPr bwMode="auto">
            <a:xfrm>
              <a:off x="533400" y="609600"/>
              <a:ext cx="2321719" cy="2625328"/>
            </a:xfrm>
            <a:prstGeom prst="rect">
              <a:avLst/>
            </a:prstGeom>
            <a:noFill/>
            <a:ln w="50800">
              <a:solidFill>
                <a:srgbClr val="FF0000"/>
              </a:solidFill>
            </a:ln>
          </p:spPr>
        </p:pic>
        <p:sp>
          <p:nvSpPr>
            <p:cNvPr id="15" name="Frame 14"/>
            <p:cNvSpPr/>
            <p:nvPr/>
          </p:nvSpPr>
          <p:spPr>
            <a:xfrm>
              <a:off x="0" y="116114"/>
              <a:ext cx="290286" cy="326572"/>
            </a:xfrm>
            <a:prstGeom prst="frame">
              <a:avLst>
                <a:gd name="adj1" fmla="val 15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6" name="Straight Connector 15"/>
            <p:cNvCxnSpPr/>
            <p:nvPr/>
          </p:nvCxnSpPr>
          <p:spPr>
            <a:xfrm>
              <a:off x="263661" y="129026"/>
              <a:ext cx="2625394" cy="45439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2439" y="140245"/>
              <a:ext cx="482444" cy="43195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1150247" y="1598565"/>
              <a:ext cx="2816596" cy="48244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6141204" y="3936569"/>
            <a:ext cx="2806485" cy="2667430"/>
            <a:chOff x="6141204" y="3936569"/>
            <a:chExt cx="2806485" cy="2667430"/>
          </a:xfrm>
        </p:grpSpPr>
        <p:cxnSp>
          <p:nvCxnSpPr>
            <p:cNvPr id="20" name="Straight Connector 19"/>
            <p:cNvCxnSpPr/>
            <p:nvPr/>
          </p:nvCxnSpPr>
          <p:spPr>
            <a:xfrm rot="5400000" flipH="1" flipV="1">
              <a:off x="6775342" y="4161296"/>
              <a:ext cx="2397073" cy="194762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6200000" flipV="1">
              <a:off x="5212598" y="4871635"/>
              <a:ext cx="2407404" cy="53727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Picture 4" descr="C:\Documents and Settings\James\Desktop\presentations\VSS\db_history\SUN\zoo\sun_bayqqqhaitxweuow.jpg"/>
            <p:cNvPicPr>
              <a:picLocks noChangeAspect="1" noChangeArrowheads="1"/>
            </p:cNvPicPr>
            <p:nvPr/>
          </p:nvPicPr>
          <p:blipFill>
            <a:blip r:embed="rId5" cstate="print"/>
            <a:srcRect/>
            <a:stretch>
              <a:fillRect/>
            </a:stretch>
          </p:blipFill>
          <p:spPr bwMode="auto">
            <a:xfrm>
              <a:off x="6172200" y="3962400"/>
              <a:ext cx="2743200" cy="2057400"/>
            </a:xfrm>
            <a:prstGeom prst="rect">
              <a:avLst/>
            </a:prstGeom>
            <a:noFill/>
            <a:ln w="50800">
              <a:solidFill>
                <a:srgbClr val="FF0000"/>
              </a:solidFill>
            </a:ln>
            <a:effectLst/>
          </p:spPr>
        </p:pic>
        <p:sp>
          <p:nvSpPr>
            <p:cNvPr id="23" name="Frame 22"/>
            <p:cNvSpPr/>
            <p:nvPr/>
          </p:nvSpPr>
          <p:spPr>
            <a:xfrm>
              <a:off x="6662057" y="6317343"/>
              <a:ext cx="351972" cy="286656"/>
            </a:xfrm>
            <a:prstGeom prst="frame">
              <a:avLst>
                <a:gd name="adj1" fmla="val 1701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4" name="Straight Connector 23"/>
            <p:cNvCxnSpPr/>
            <p:nvPr/>
          </p:nvCxnSpPr>
          <p:spPr>
            <a:xfrm>
              <a:off x="6141204" y="6050209"/>
              <a:ext cx="538565" cy="53657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7000068" y="6049507"/>
              <a:ext cx="1947620" cy="52177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9199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4" name="Title 1"/>
          <p:cNvSpPr>
            <a:spLocks noGrp="1"/>
          </p:cNvSpPr>
          <p:nvPr>
            <p:ph type="title"/>
          </p:nvPr>
        </p:nvSpPr>
        <p:spPr>
          <a:xfrm>
            <a:off x="457200" y="0"/>
            <a:ext cx="8229600" cy="1143000"/>
          </a:xfrm>
        </p:spPr>
        <p:txBody>
          <a:bodyPr/>
          <a:lstStyle/>
          <a:p>
            <a:r>
              <a:rPr lang="en-US" dirty="0">
                <a:latin typeface="Calibri" charset="0"/>
              </a:rPr>
              <a:t>What are attributes?</a:t>
            </a:r>
          </a:p>
        </p:txBody>
      </p:sp>
      <p:pic>
        <p:nvPicPr>
          <p:cNvPr id="49155" name="Picture 2"/>
          <p:cNvPicPr>
            <a:picLocks noChangeAspect="1" noChangeArrowheads="1"/>
          </p:cNvPicPr>
          <p:nvPr/>
        </p:nvPicPr>
        <p:blipFill>
          <a:blip r:embed="rId2">
            <a:extLst>
              <a:ext uri="{28A0092B-C50C-407E-A947-70E740481C1C}">
                <a14:useLocalDpi xmlns:a14="http://schemas.microsoft.com/office/drawing/2010/main" val="0"/>
              </a:ext>
            </a:extLst>
          </a:blip>
          <a:srcRect t="1608" r="28789"/>
          <a:stretch>
            <a:fillRect/>
          </a:stretch>
        </p:blipFill>
        <p:spPr bwMode="auto">
          <a:xfrm>
            <a:off x="762000" y="1676400"/>
            <a:ext cx="3581400" cy="466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1600200" y="2514600"/>
            <a:ext cx="2667000" cy="3733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152400" y="990600"/>
            <a:ext cx="8839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9158" name="TextBox 7"/>
          <p:cNvSpPr txBox="1">
            <a:spLocks noChangeArrowheads="1"/>
          </p:cNvSpPr>
          <p:nvPr/>
        </p:nvSpPr>
        <p:spPr bwMode="auto">
          <a:xfrm>
            <a:off x="4876800" y="1752600"/>
            <a:ext cx="29718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latin typeface="Arial" charset="0"/>
              </a:rPr>
              <a:t>What do we want to know about this object? </a:t>
            </a:r>
          </a:p>
        </p:txBody>
      </p:sp>
      <p:sp>
        <p:nvSpPr>
          <p:cNvPr id="8" name="TextBox 15"/>
          <p:cNvSpPr txBox="1">
            <a:spLocks noChangeArrowheads="1"/>
          </p:cNvSpPr>
          <p:nvPr/>
        </p:nvSpPr>
        <p:spPr bwMode="auto">
          <a:xfrm>
            <a:off x="5105400" y="3352800"/>
            <a:ext cx="38100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000" dirty="0">
                <a:solidFill>
                  <a:srgbClr val="000000"/>
                </a:solidFill>
                <a:latin typeface="Arial" charset="0"/>
              </a:rPr>
              <a:t>Object recognition expert:</a:t>
            </a:r>
          </a:p>
          <a:p>
            <a:r>
              <a:rPr lang="en-US" sz="2000" dirty="0">
                <a:solidFill>
                  <a:srgbClr val="000000"/>
                </a:solidFill>
                <a:latin typeface="Arial" charset="0"/>
              </a:rPr>
              <a:t>“Dog”</a:t>
            </a:r>
          </a:p>
        </p:txBody>
      </p:sp>
    </p:spTree>
    <p:extLst>
      <p:ext uri="{BB962C8B-B14F-4D97-AF65-F5344CB8AC3E}">
        <p14:creationId xmlns:p14="http://schemas.microsoft.com/office/powerpoint/2010/main" val="6709879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sz="4000" dirty="0">
                <a:latin typeface="Calibri" charset="0"/>
              </a:rPr>
              <a:t>Next step: Infer object properties</a:t>
            </a:r>
          </a:p>
        </p:txBody>
      </p:sp>
      <p:pic>
        <p:nvPicPr>
          <p:cNvPr id="5222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981200"/>
            <a:ext cx="2133600" cy="1949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2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1981200"/>
            <a:ext cx="2819400" cy="194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2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1905000"/>
            <a:ext cx="20574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6"/>
          <p:cNvSpPr txBox="1">
            <a:spLocks noChangeArrowheads="1"/>
          </p:cNvSpPr>
          <p:nvPr/>
        </p:nvSpPr>
        <p:spPr bwMode="auto">
          <a:xfrm>
            <a:off x="3352800" y="4567238"/>
            <a:ext cx="1436688"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rPr>
              <a:t>Is it </a:t>
            </a:r>
            <a:r>
              <a:rPr lang="en-US" sz="2400" b="1">
                <a:solidFill>
                  <a:srgbClr val="000000"/>
                </a:solidFill>
              </a:rPr>
              <a:t>alive</a:t>
            </a:r>
            <a:r>
              <a:rPr lang="en-US" sz="2400">
                <a:solidFill>
                  <a:srgbClr val="000000"/>
                </a:solidFill>
              </a:rPr>
              <a:t>?</a:t>
            </a:r>
          </a:p>
        </p:txBody>
      </p:sp>
      <p:sp>
        <p:nvSpPr>
          <p:cNvPr id="7" name="TextBox 7"/>
          <p:cNvSpPr txBox="1">
            <a:spLocks noChangeArrowheads="1"/>
          </p:cNvSpPr>
          <p:nvPr/>
        </p:nvSpPr>
        <p:spPr bwMode="auto">
          <a:xfrm>
            <a:off x="1752600" y="4191000"/>
            <a:ext cx="25368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rPr>
              <a:t>Can I </a:t>
            </a:r>
            <a:r>
              <a:rPr lang="en-US" sz="2400" b="1">
                <a:solidFill>
                  <a:srgbClr val="000000"/>
                </a:solidFill>
              </a:rPr>
              <a:t>poke</a:t>
            </a:r>
            <a:r>
              <a:rPr lang="en-US" sz="2400">
                <a:solidFill>
                  <a:srgbClr val="000000"/>
                </a:solidFill>
              </a:rPr>
              <a:t> </a:t>
            </a:r>
            <a:r>
              <a:rPr lang="en-US" sz="2400" b="1">
                <a:solidFill>
                  <a:srgbClr val="000000"/>
                </a:solidFill>
              </a:rPr>
              <a:t>with it</a:t>
            </a:r>
            <a:r>
              <a:rPr lang="en-US" sz="2400">
                <a:solidFill>
                  <a:srgbClr val="000000"/>
                </a:solidFill>
              </a:rPr>
              <a:t>?</a:t>
            </a:r>
          </a:p>
        </p:txBody>
      </p:sp>
      <p:sp>
        <p:nvSpPr>
          <p:cNvPr id="8" name="TextBox 8"/>
          <p:cNvSpPr txBox="1">
            <a:spLocks noChangeArrowheads="1"/>
          </p:cNvSpPr>
          <p:nvPr/>
        </p:nvSpPr>
        <p:spPr bwMode="auto">
          <a:xfrm>
            <a:off x="6019800" y="4114800"/>
            <a:ext cx="26701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rPr>
              <a:t>Can I </a:t>
            </a:r>
            <a:r>
              <a:rPr lang="en-US" sz="2400" b="1">
                <a:solidFill>
                  <a:srgbClr val="000000"/>
                </a:solidFill>
              </a:rPr>
              <a:t>put stuff in it</a:t>
            </a:r>
            <a:r>
              <a:rPr lang="en-US" sz="2400">
                <a:solidFill>
                  <a:srgbClr val="000000"/>
                </a:solidFill>
              </a:rPr>
              <a:t>?</a:t>
            </a:r>
          </a:p>
        </p:txBody>
      </p:sp>
      <p:sp>
        <p:nvSpPr>
          <p:cNvPr id="9" name="TextBox 9"/>
          <p:cNvSpPr txBox="1">
            <a:spLocks noChangeArrowheads="1"/>
          </p:cNvSpPr>
          <p:nvPr/>
        </p:nvSpPr>
        <p:spPr bwMode="auto">
          <a:xfrm>
            <a:off x="381000" y="4800600"/>
            <a:ext cx="2343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rPr>
              <a:t>What </a:t>
            </a:r>
            <a:r>
              <a:rPr lang="en-US" sz="2400" b="1">
                <a:solidFill>
                  <a:srgbClr val="000000"/>
                </a:solidFill>
              </a:rPr>
              <a:t>shape</a:t>
            </a:r>
            <a:r>
              <a:rPr lang="en-US" sz="2400">
                <a:solidFill>
                  <a:srgbClr val="000000"/>
                </a:solidFill>
              </a:rPr>
              <a:t> is it?</a:t>
            </a:r>
          </a:p>
        </p:txBody>
      </p:sp>
      <p:sp>
        <p:nvSpPr>
          <p:cNvPr id="10" name="TextBox 10"/>
          <p:cNvSpPr txBox="1">
            <a:spLocks noChangeArrowheads="1"/>
          </p:cNvSpPr>
          <p:nvPr/>
        </p:nvSpPr>
        <p:spPr bwMode="auto">
          <a:xfrm>
            <a:off x="5105400" y="4724400"/>
            <a:ext cx="13287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rPr>
              <a:t>Is it </a:t>
            </a:r>
            <a:r>
              <a:rPr lang="en-US" sz="2400" b="1">
                <a:solidFill>
                  <a:srgbClr val="000000"/>
                </a:solidFill>
              </a:rPr>
              <a:t>soft</a:t>
            </a:r>
            <a:r>
              <a:rPr lang="en-US" sz="2400">
                <a:solidFill>
                  <a:srgbClr val="000000"/>
                </a:solidFill>
              </a:rPr>
              <a:t>?</a:t>
            </a:r>
          </a:p>
        </p:txBody>
      </p:sp>
      <p:sp>
        <p:nvSpPr>
          <p:cNvPr id="11" name="TextBox 9"/>
          <p:cNvSpPr txBox="1">
            <a:spLocks noChangeArrowheads="1"/>
          </p:cNvSpPr>
          <p:nvPr/>
        </p:nvSpPr>
        <p:spPr bwMode="auto">
          <a:xfrm>
            <a:off x="1981200" y="5257800"/>
            <a:ext cx="25304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rPr>
              <a:t>Does it have a </a:t>
            </a:r>
            <a:r>
              <a:rPr lang="en-US" sz="2400" b="1">
                <a:solidFill>
                  <a:srgbClr val="000000"/>
                </a:solidFill>
              </a:rPr>
              <a:t>tail</a:t>
            </a:r>
            <a:r>
              <a:rPr lang="en-US" sz="2400">
                <a:solidFill>
                  <a:srgbClr val="000000"/>
                </a:solidFill>
              </a:rPr>
              <a:t>?</a:t>
            </a:r>
          </a:p>
        </p:txBody>
      </p:sp>
      <p:sp>
        <p:nvSpPr>
          <p:cNvPr id="12" name="TextBox 9"/>
          <p:cNvSpPr txBox="1">
            <a:spLocks noChangeArrowheads="1"/>
          </p:cNvSpPr>
          <p:nvPr/>
        </p:nvSpPr>
        <p:spPr bwMode="auto">
          <a:xfrm>
            <a:off x="5105400" y="5334000"/>
            <a:ext cx="18494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rPr>
              <a:t>Will it </a:t>
            </a:r>
            <a:r>
              <a:rPr lang="en-US" sz="2400" b="1">
                <a:solidFill>
                  <a:srgbClr val="000000"/>
                </a:solidFill>
              </a:rPr>
              <a:t>blend</a:t>
            </a:r>
            <a:r>
              <a:rPr lang="en-US" sz="2400">
                <a:solidFill>
                  <a:srgbClr val="000000"/>
                </a:solidFill>
              </a:rPr>
              <a:t>?</a:t>
            </a:r>
          </a:p>
        </p:txBody>
      </p:sp>
    </p:spTree>
    <p:custDataLst>
      <p:tags r:id="rId1"/>
    </p:custDataLst>
    <p:extLst>
      <p:ext uri="{BB962C8B-B14F-4D97-AF65-F5344CB8AC3E}">
        <p14:creationId xmlns:p14="http://schemas.microsoft.com/office/powerpoint/2010/main" val="13430029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t="1608" r="28789"/>
          <a:stretch>
            <a:fillRect/>
          </a:stretch>
        </p:blipFill>
        <p:spPr bwMode="auto">
          <a:xfrm>
            <a:off x="762000" y="1676400"/>
            <a:ext cx="3581400" cy="466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1600200" y="2514600"/>
            <a:ext cx="2667000" cy="3733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1204" name="TextBox 14"/>
          <p:cNvSpPr txBox="1">
            <a:spLocks noChangeArrowheads="1"/>
          </p:cNvSpPr>
          <p:nvPr/>
        </p:nvSpPr>
        <p:spPr bwMode="auto">
          <a:xfrm>
            <a:off x="4876800" y="1752600"/>
            <a:ext cx="29718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latin typeface="Arial" charset="0"/>
              </a:rPr>
              <a:t>What do we want to know about this object? </a:t>
            </a:r>
          </a:p>
        </p:txBody>
      </p:sp>
      <p:sp>
        <p:nvSpPr>
          <p:cNvPr id="51205" name="TextBox 15"/>
          <p:cNvSpPr txBox="1">
            <a:spLocks noChangeArrowheads="1"/>
          </p:cNvSpPr>
          <p:nvPr/>
        </p:nvSpPr>
        <p:spPr bwMode="auto">
          <a:xfrm>
            <a:off x="5105400" y="3352800"/>
            <a:ext cx="381000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000" dirty="0">
                <a:solidFill>
                  <a:srgbClr val="000000"/>
                </a:solidFill>
                <a:latin typeface="Arial" charset="0"/>
              </a:rPr>
              <a:t>Object recognition expert:</a:t>
            </a:r>
          </a:p>
          <a:p>
            <a:r>
              <a:rPr lang="en-US" sz="2000" dirty="0">
                <a:solidFill>
                  <a:srgbClr val="000000"/>
                </a:solidFill>
                <a:latin typeface="Arial" charset="0"/>
              </a:rPr>
              <a:t>“Dog”</a:t>
            </a:r>
          </a:p>
          <a:p>
            <a:endParaRPr lang="en-US" sz="2000" dirty="0">
              <a:solidFill>
                <a:srgbClr val="000000"/>
              </a:solidFill>
              <a:latin typeface="Arial" charset="0"/>
            </a:endParaRPr>
          </a:p>
          <a:p>
            <a:r>
              <a:rPr lang="en-US" sz="2000" dirty="0">
                <a:solidFill>
                  <a:srgbClr val="000000"/>
                </a:solidFill>
                <a:latin typeface="Arial" charset="0"/>
              </a:rPr>
              <a:t>Person in the Scene: </a:t>
            </a:r>
          </a:p>
          <a:p>
            <a:r>
              <a:rPr lang="en-US" sz="2000" dirty="0">
                <a:solidFill>
                  <a:srgbClr val="000000"/>
                </a:solidFill>
                <a:latin typeface="Arial" charset="0"/>
              </a:rPr>
              <a:t>“Big pointy teeth”, “Can move fast”, “Looks angry”</a:t>
            </a:r>
          </a:p>
        </p:txBody>
      </p:sp>
      <p:sp>
        <p:nvSpPr>
          <p:cNvPr id="17" name="Rectangle 16"/>
          <p:cNvSpPr/>
          <p:nvPr/>
        </p:nvSpPr>
        <p:spPr>
          <a:xfrm>
            <a:off x="152400" y="990600"/>
            <a:ext cx="8839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1207" name="Title 17"/>
          <p:cNvSpPr>
            <a:spLocks noGrp="1"/>
          </p:cNvSpPr>
          <p:nvPr>
            <p:ph type="title"/>
          </p:nvPr>
        </p:nvSpPr>
        <p:spPr/>
        <p:txBody>
          <a:bodyPr/>
          <a:lstStyle/>
          <a:p>
            <a:r>
              <a:rPr lang="en-US" dirty="0">
                <a:latin typeface="Calibri" charset="0"/>
              </a:rPr>
              <a:t>What are attributes?</a:t>
            </a:r>
          </a:p>
        </p:txBody>
      </p:sp>
    </p:spTree>
    <p:extLst>
      <p:ext uri="{BB962C8B-B14F-4D97-AF65-F5344CB8AC3E}">
        <p14:creationId xmlns:p14="http://schemas.microsoft.com/office/powerpoint/2010/main" val="2291646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dirty="0">
                <a:latin typeface="Calibri" charset="0"/>
              </a:rPr>
              <a:t>Why infer properties</a:t>
            </a:r>
          </a:p>
        </p:txBody>
      </p:sp>
      <p:sp>
        <p:nvSpPr>
          <p:cNvPr id="53251" name="Content Placeholder 2"/>
          <p:cNvSpPr>
            <a:spLocks noGrp="1"/>
          </p:cNvSpPr>
          <p:nvPr>
            <p:ph idx="1"/>
          </p:nvPr>
        </p:nvSpPr>
        <p:spPr/>
        <p:txBody>
          <a:bodyPr/>
          <a:lstStyle/>
          <a:p>
            <a:pPr marL="514350" indent="-514350">
              <a:buFont typeface="Calibri" charset="0"/>
              <a:buAutoNum type="arabicPeriod"/>
            </a:pPr>
            <a:r>
              <a:rPr lang="en-US">
                <a:latin typeface="Calibri" charset="0"/>
              </a:rPr>
              <a:t>We want detailed information about objects</a:t>
            </a:r>
          </a:p>
        </p:txBody>
      </p:sp>
      <p:pic>
        <p:nvPicPr>
          <p:cNvPr id="53252" name="Picture 2"/>
          <p:cNvPicPr>
            <a:picLocks noChangeAspect="1" noChangeArrowheads="1"/>
          </p:cNvPicPr>
          <p:nvPr/>
        </p:nvPicPr>
        <p:blipFill>
          <a:blip r:embed="rId2">
            <a:extLst>
              <a:ext uri="{28A0092B-C50C-407E-A947-70E740481C1C}">
                <a14:useLocalDpi xmlns:a14="http://schemas.microsoft.com/office/drawing/2010/main" val="0"/>
              </a:ext>
            </a:extLst>
          </a:blip>
          <a:srcRect l="15150" t="16081" r="31818" b="299"/>
          <a:stretch>
            <a:fillRect/>
          </a:stretch>
        </p:blipFill>
        <p:spPr bwMode="auto">
          <a:xfrm>
            <a:off x="457200" y="2286000"/>
            <a:ext cx="266700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53" name="TextBox 4"/>
          <p:cNvSpPr txBox="1">
            <a:spLocks noChangeArrowheads="1"/>
          </p:cNvSpPr>
          <p:nvPr/>
        </p:nvSpPr>
        <p:spPr bwMode="auto">
          <a:xfrm>
            <a:off x="3429000" y="3276600"/>
            <a:ext cx="54229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a:r>
              <a:rPr lang="en-US" sz="2400">
                <a:solidFill>
                  <a:srgbClr val="000000"/>
                </a:solidFill>
                <a:latin typeface="Arial" charset="0"/>
              </a:rPr>
              <a:t>“Dog” </a:t>
            </a:r>
          </a:p>
          <a:p>
            <a:pPr algn="ctr"/>
            <a:r>
              <a:rPr lang="en-US" sz="2400">
                <a:solidFill>
                  <a:srgbClr val="000000"/>
                </a:solidFill>
                <a:latin typeface="Arial" charset="0"/>
              </a:rPr>
              <a:t>vs. </a:t>
            </a:r>
          </a:p>
          <a:p>
            <a:pPr algn="ctr"/>
            <a:r>
              <a:rPr lang="en-US" sz="2400">
                <a:solidFill>
                  <a:srgbClr val="000000"/>
                </a:solidFill>
                <a:latin typeface="Arial" charset="0"/>
              </a:rPr>
              <a:t>“Large, angry animal with pointy teeth”</a:t>
            </a:r>
          </a:p>
        </p:txBody>
      </p:sp>
    </p:spTree>
    <p:extLst>
      <p:ext uri="{BB962C8B-B14F-4D97-AF65-F5344CB8AC3E}">
        <p14:creationId xmlns:p14="http://schemas.microsoft.com/office/powerpoint/2010/main" val="13168648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dirty="0">
                <a:latin typeface="Calibri" charset="0"/>
              </a:rPr>
              <a:t>Why infer properties</a:t>
            </a:r>
          </a:p>
        </p:txBody>
      </p:sp>
      <p:sp>
        <p:nvSpPr>
          <p:cNvPr id="54275" name="Content Placeholder 2"/>
          <p:cNvSpPr>
            <a:spLocks noGrp="1"/>
          </p:cNvSpPr>
          <p:nvPr>
            <p:ph idx="1"/>
          </p:nvPr>
        </p:nvSpPr>
        <p:spPr/>
        <p:txBody>
          <a:bodyPr/>
          <a:lstStyle/>
          <a:p>
            <a:pPr marL="514350" indent="-514350">
              <a:buFont typeface="Arial" charset="0"/>
              <a:buNone/>
            </a:pPr>
            <a:r>
              <a:rPr lang="en-US">
                <a:latin typeface="Calibri" charset="0"/>
              </a:rPr>
              <a:t>2.  We want to be able to infer something about unfamiliar objects</a:t>
            </a:r>
          </a:p>
        </p:txBody>
      </p:sp>
      <p:pic>
        <p:nvPicPr>
          <p:cNvPr id="542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10000"/>
            <a:ext cx="911225"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2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8888" y="3810000"/>
            <a:ext cx="1458912"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278" name="Picture 4"/>
          <p:cNvPicPr>
            <a:picLocks noChangeAspect="1" noChangeArrowheads="1"/>
          </p:cNvPicPr>
          <p:nvPr/>
        </p:nvPicPr>
        <p:blipFill>
          <a:blip r:embed="rId4">
            <a:extLst>
              <a:ext uri="{28A0092B-C50C-407E-A947-70E740481C1C}">
                <a14:useLocalDpi xmlns:a14="http://schemas.microsoft.com/office/drawing/2010/main" val="0"/>
              </a:ext>
            </a:extLst>
          </a:blip>
          <a:srcRect b="11980"/>
          <a:stretch>
            <a:fillRect/>
          </a:stretch>
        </p:blipFill>
        <p:spPr bwMode="auto">
          <a:xfrm>
            <a:off x="1600200" y="3810000"/>
            <a:ext cx="2078038"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9" name="TextBox 6"/>
          <p:cNvSpPr txBox="1">
            <a:spLocks noChangeArrowheads="1"/>
          </p:cNvSpPr>
          <p:nvPr/>
        </p:nvSpPr>
        <p:spPr bwMode="auto">
          <a:xfrm>
            <a:off x="1628775" y="3276600"/>
            <a:ext cx="24098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latin typeface="Arial" charset="0"/>
              </a:rPr>
              <a:t>Familiar Objects</a:t>
            </a:r>
          </a:p>
        </p:txBody>
      </p:sp>
      <p:pic>
        <p:nvPicPr>
          <p:cNvPr id="5428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3810000"/>
            <a:ext cx="1414463"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ight Arrow 8"/>
          <p:cNvSpPr/>
          <p:nvPr/>
        </p:nvSpPr>
        <p:spPr>
          <a:xfrm>
            <a:off x="5486400" y="4114800"/>
            <a:ext cx="7620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4282" name="TextBox 9"/>
          <p:cNvSpPr txBox="1">
            <a:spLocks noChangeArrowheads="1"/>
          </p:cNvSpPr>
          <p:nvPr/>
        </p:nvSpPr>
        <p:spPr bwMode="auto">
          <a:xfrm>
            <a:off x="6629400" y="3279775"/>
            <a:ext cx="17764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latin typeface="Arial" charset="0"/>
              </a:rPr>
              <a:t>New Object</a:t>
            </a:r>
          </a:p>
        </p:txBody>
      </p:sp>
    </p:spTree>
    <p:extLst>
      <p:ext uri="{BB962C8B-B14F-4D97-AF65-F5344CB8AC3E}">
        <p14:creationId xmlns:p14="http://schemas.microsoft.com/office/powerpoint/2010/main" val="46336566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dirty="0">
                <a:latin typeface="Calibri" charset="0"/>
              </a:rPr>
              <a:t>Why infer properties</a:t>
            </a:r>
          </a:p>
        </p:txBody>
      </p:sp>
      <p:sp>
        <p:nvSpPr>
          <p:cNvPr id="56323" name="Content Placeholder 2"/>
          <p:cNvSpPr>
            <a:spLocks noGrp="1"/>
          </p:cNvSpPr>
          <p:nvPr>
            <p:ph idx="1"/>
          </p:nvPr>
        </p:nvSpPr>
        <p:spPr/>
        <p:txBody>
          <a:bodyPr/>
          <a:lstStyle/>
          <a:p>
            <a:pPr marL="514350" indent="-514350">
              <a:buFont typeface="Arial" charset="0"/>
              <a:buNone/>
            </a:pPr>
            <a:r>
              <a:rPr lang="en-US">
                <a:latin typeface="Calibri" charset="0"/>
              </a:rPr>
              <a:t>2.  We want to be able to infer something about unfamiliar objects</a:t>
            </a:r>
          </a:p>
        </p:txBody>
      </p:sp>
      <p:pic>
        <p:nvPicPr>
          <p:cNvPr id="563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10000"/>
            <a:ext cx="911225"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8888" y="3810000"/>
            <a:ext cx="1458912"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6" name="Picture 4"/>
          <p:cNvPicPr>
            <a:picLocks noChangeAspect="1" noChangeArrowheads="1"/>
          </p:cNvPicPr>
          <p:nvPr/>
        </p:nvPicPr>
        <p:blipFill>
          <a:blip r:embed="rId5">
            <a:extLst>
              <a:ext uri="{28A0092B-C50C-407E-A947-70E740481C1C}">
                <a14:useLocalDpi xmlns:a14="http://schemas.microsoft.com/office/drawing/2010/main" val="0"/>
              </a:ext>
            </a:extLst>
          </a:blip>
          <a:srcRect b="11980"/>
          <a:stretch>
            <a:fillRect/>
          </a:stretch>
        </p:blipFill>
        <p:spPr bwMode="auto">
          <a:xfrm>
            <a:off x="1600200" y="3810000"/>
            <a:ext cx="2078038"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3810000"/>
            <a:ext cx="1414463"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ight Arrow 8"/>
          <p:cNvSpPr/>
          <p:nvPr/>
        </p:nvSpPr>
        <p:spPr>
          <a:xfrm>
            <a:off x="5486400" y="4114800"/>
            <a:ext cx="7620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6329" name="TextBox 12"/>
          <p:cNvSpPr txBox="1">
            <a:spLocks noChangeArrowheads="1"/>
          </p:cNvSpPr>
          <p:nvPr/>
        </p:nvSpPr>
        <p:spPr bwMode="auto">
          <a:xfrm>
            <a:off x="457200" y="5257800"/>
            <a:ext cx="137795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800">
                <a:solidFill>
                  <a:srgbClr val="000000"/>
                </a:solidFill>
                <a:latin typeface="Arial" charset="0"/>
              </a:rPr>
              <a:t>Has Stripes</a:t>
            </a:r>
          </a:p>
          <a:p>
            <a:r>
              <a:rPr lang="en-US" sz="1800">
                <a:solidFill>
                  <a:srgbClr val="000000"/>
                </a:solidFill>
                <a:latin typeface="Arial" charset="0"/>
              </a:rPr>
              <a:t>Has Ears</a:t>
            </a:r>
          </a:p>
          <a:p>
            <a:r>
              <a:rPr lang="en-US" sz="1800">
                <a:solidFill>
                  <a:srgbClr val="000000"/>
                </a:solidFill>
                <a:latin typeface="Arial" charset="0"/>
              </a:rPr>
              <a:t>Has Eyes</a:t>
            </a:r>
          </a:p>
          <a:p>
            <a:r>
              <a:rPr lang="en-US" sz="1800">
                <a:solidFill>
                  <a:srgbClr val="000000"/>
                </a:solidFill>
                <a:latin typeface="Arial" charset="0"/>
              </a:rPr>
              <a:t>….</a:t>
            </a:r>
          </a:p>
        </p:txBody>
      </p:sp>
      <p:sp>
        <p:nvSpPr>
          <p:cNvPr id="56330" name="TextBox 13"/>
          <p:cNvSpPr txBox="1">
            <a:spLocks noChangeArrowheads="1"/>
          </p:cNvSpPr>
          <p:nvPr/>
        </p:nvSpPr>
        <p:spPr bwMode="auto">
          <a:xfrm>
            <a:off x="1752600" y="5257800"/>
            <a:ext cx="1698625" cy="147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800">
                <a:solidFill>
                  <a:srgbClr val="000000"/>
                </a:solidFill>
                <a:latin typeface="Arial" charset="0"/>
              </a:rPr>
              <a:t>Has Four Legs</a:t>
            </a:r>
          </a:p>
          <a:p>
            <a:r>
              <a:rPr lang="en-US" sz="1800">
                <a:solidFill>
                  <a:srgbClr val="000000"/>
                </a:solidFill>
                <a:latin typeface="Arial" charset="0"/>
              </a:rPr>
              <a:t>Has Mane</a:t>
            </a:r>
          </a:p>
          <a:p>
            <a:r>
              <a:rPr lang="en-US" sz="1800">
                <a:solidFill>
                  <a:srgbClr val="000000"/>
                </a:solidFill>
                <a:latin typeface="Arial" charset="0"/>
              </a:rPr>
              <a:t>Has Tail</a:t>
            </a:r>
          </a:p>
          <a:p>
            <a:r>
              <a:rPr lang="en-US" sz="1800">
                <a:solidFill>
                  <a:srgbClr val="000000"/>
                </a:solidFill>
                <a:latin typeface="Arial" charset="0"/>
              </a:rPr>
              <a:t>Has Snout</a:t>
            </a:r>
          </a:p>
          <a:p>
            <a:r>
              <a:rPr lang="en-US" sz="1800">
                <a:solidFill>
                  <a:srgbClr val="000000"/>
                </a:solidFill>
                <a:latin typeface="Arial" charset="0"/>
              </a:rPr>
              <a:t>….</a:t>
            </a:r>
          </a:p>
        </p:txBody>
      </p:sp>
      <p:sp>
        <p:nvSpPr>
          <p:cNvPr id="56331" name="TextBox 14"/>
          <p:cNvSpPr txBox="1">
            <a:spLocks noChangeArrowheads="1"/>
          </p:cNvSpPr>
          <p:nvPr/>
        </p:nvSpPr>
        <p:spPr bwMode="auto">
          <a:xfrm>
            <a:off x="4038600" y="5229225"/>
            <a:ext cx="1262063"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800">
                <a:solidFill>
                  <a:srgbClr val="000000"/>
                </a:solidFill>
                <a:latin typeface="Arial" charset="0"/>
              </a:rPr>
              <a:t>Brown</a:t>
            </a:r>
          </a:p>
          <a:p>
            <a:r>
              <a:rPr lang="en-US" sz="1800">
                <a:solidFill>
                  <a:srgbClr val="000000"/>
                </a:solidFill>
                <a:latin typeface="Arial" charset="0"/>
              </a:rPr>
              <a:t>Muscular</a:t>
            </a:r>
          </a:p>
          <a:p>
            <a:r>
              <a:rPr lang="en-US" sz="1800">
                <a:solidFill>
                  <a:srgbClr val="000000"/>
                </a:solidFill>
                <a:latin typeface="Arial" charset="0"/>
              </a:rPr>
              <a:t>Has Snout</a:t>
            </a:r>
          </a:p>
          <a:p>
            <a:r>
              <a:rPr lang="en-US" sz="1800">
                <a:solidFill>
                  <a:srgbClr val="000000"/>
                </a:solidFill>
                <a:latin typeface="Arial" charset="0"/>
              </a:rPr>
              <a:t>….</a:t>
            </a:r>
          </a:p>
        </p:txBody>
      </p:sp>
      <p:sp>
        <p:nvSpPr>
          <p:cNvPr id="16" name="TextBox 15"/>
          <p:cNvSpPr txBox="1">
            <a:spLocks noChangeArrowheads="1"/>
          </p:cNvSpPr>
          <p:nvPr/>
        </p:nvSpPr>
        <p:spPr bwMode="auto">
          <a:xfrm>
            <a:off x="5846763" y="5257800"/>
            <a:ext cx="33655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800">
                <a:solidFill>
                  <a:srgbClr val="000000"/>
                </a:solidFill>
                <a:latin typeface="Arial" charset="0"/>
              </a:rPr>
              <a:t>Has Stripes (like cat)</a:t>
            </a:r>
          </a:p>
          <a:p>
            <a:r>
              <a:rPr lang="en-US" sz="1800">
                <a:solidFill>
                  <a:srgbClr val="000000"/>
                </a:solidFill>
                <a:latin typeface="Arial" charset="0"/>
              </a:rPr>
              <a:t>Has Mane and Tail (like horse)</a:t>
            </a:r>
          </a:p>
          <a:p>
            <a:r>
              <a:rPr lang="en-US" sz="1800">
                <a:solidFill>
                  <a:srgbClr val="000000"/>
                </a:solidFill>
                <a:latin typeface="Arial" charset="0"/>
              </a:rPr>
              <a:t>Has Snout (like horse and dog)</a:t>
            </a:r>
          </a:p>
        </p:txBody>
      </p:sp>
      <p:sp>
        <p:nvSpPr>
          <p:cNvPr id="56333" name="TextBox 17"/>
          <p:cNvSpPr txBox="1">
            <a:spLocks noChangeArrowheads="1"/>
          </p:cNvSpPr>
          <p:nvPr/>
        </p:nvSpPr>
        <p:spPr bwMode="auto">
          <a:xfrm>
            <a:off x="1628775" y="3276600"/>
            <a:ext cx="24098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latin typeface="Arial" charset="0"/>
              </a:rPr>
              <a:t>Familiar Objects</a:t>
            </a:r>
          </a:p>
        </p:txBody>
      </p:sp>
      <p:sp>
        <p:nvSpPr>
          <p:cNvPr id="56334" name="TextBox 18"/>
          <p:cNvSpPr txBox="1">
            <a:spLocks noChangeArrowheads="1"/>
          </p:cNvSpPr>
          <p:nvPr/>
        </p:nvSpPr>
        <p:spPr bwMode="auto">
          <a:xfrm>
            <a:off x="6629400" y="3279775"/>
            <a:ext cx="17764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latin typeface="Arial" charset="0"/>
              </a:rPr>
              <a:t>New Object</a:t>
            </a:r>
          </a:p>
        </p:txBody>
      </p:sp>
      <p:sp>
        <p:nvSpPr>
          <p:cNvPr id="56335" name="TextBox 19"/>
          <p:cNvSpPr txBox="1">
            <a:spLocks noChangeArrowheads="1"/>
          </p:cNvSpPr>
          <p:nvPr/>
        </p:nvSpPr>
        <p:spPr bwMode="auto">
          <a:xfrm>
            <a:off x="1905000" y="2590800"/>
            <a:ext cx="44831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800">
                <a:solidFill>
                  <a:srgbClr val="000000"/>
                </a:solidFill>
                <a:latin typeface="Arial" charset="0"/>
              </a:rPr>
              <a:t>If we can infer properties…</a:t>
            </a:r>
          </a:p>
        </p:txBody>
      </p:sp>
    </p:spTree>
    <p:custDataLst>
      <p:tags r:id="rId1"/>
    </p:custDataLst>
    <p:extLst>
      <p:ext uri="{BB962C8B-B14F-4D97-AF65-F5344CB8AC3E}">
        <p14:creationId xmlns:p14="http://schemas.microsoft.com/office/powerpoint/2010/main" val="4024653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dirty="0">
                <a:latin typeface="Calibri" charset="0"/>
              </a:rPr>
              <a:t>Why infer properties</a:t>
            </a:r>
          </a:p>
        </p:txBody>
      </p:sp>
      <p:sp>
        <p:nvSpPr>
          <p:cNvPr id="57347" name="Content Placeholder 2"/>
          <p:cNvSpPr>
            <a:spLocks noGrp="1"/>
          </p:cNvSpPr>
          <p:nvPr>
            <p:ph idx="1"/>
          </p:nvPr>
        </p:nvSpPr>
        <p:spPr/>
        <p:txBody>
          <a:bodyPr/>
          <a:lstStyle/>
          <a:p>
            <a:pPr marL="514350" indent="-514350">
              <a:buFont typeface="Arial" charset="0"/>
              <a:buNone/>
            </a:pPr>
            <a:r>
              <a:rPr lang="en-US">
                <a:latin typeface="Calibri" charset="0"/>
              </a:rPr>
              <a:t>3.  We want to make comparisons between objects or categories</a:t>
            </a:r>
          </a:p>
        </p:txBody>
      </p:sp>
      <p:pic>
        <p:nvPicPr>
          <p:cNvPr id="57348" name="Picture 2"/>
          <p:cNvPicPr>
            <a:picLocks noChangeAspect="1" noChangeArrowheads="1"/>
          </p:cNvPicPr>
          <p:nvPr/>
        </p:nvPicPr>
        <p:blipFill>
          <a:blip r:embed="rId2">
            <a:extLst>
              <a:ext uri="{28A0092B-C50C-407E-A947-70E740481C1C}">
                <a14:useLocalDpi xmlns:a14="http://schemas.microsoft.com/office/drawing/2010/main" val="0"/>
              </a:ext>
            </a:extLst>
          </a:blip>
          <a:srcRect l="15150" t="16081" r="31818" b="299"/>
          <a:stretch>
            <a:fillRect/>
          </a:stretch>
        </p:blipFill>
        <p:spPr bwMode="auto">
          <a:xfrm>
            <a:off x="1371600" y="3028950"/>
            <a:ext cx="1295400" cy="1924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9" name="TextBox 5"/>
          <p:cNvSpPr txBox="1">
            <a:spLocks noChangeArrowheads="1"/>
          </p:cNvSpPr>
          <p:nvPr/>
        </p:nvSpPr>
        <p:spPr bwMode="auto">
          <a:xfrm>
            <a:off x="457200" y="5040313"/>
            <a:ext cx="34671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800">
                <a:solidFill>
                  <a:srgbClr val="000000"/>
                </a:solidFill>
                <a:latin typeface="Arial" charset="0"/>
              </a:rPr>
              <a:t>What is unusual about this dog?</a:t>
            </a:r>
          </a:p>
        </p:txBody>
      </p:sp>
      <p:pic>
        <p:nvPicPr>
          <p:cNvPr id="57350" name="Picture 4"/>
          <p:cNvPicPr>
            <a:picLocks noChangeAspect="1" noChangeArrowheads="1"/>
          </p:cNvPicPr>
          <p:nvPr/>
        </p:nvPicPr>
        <p:blipFill>
          <a:blip r:embed="rId3">
            <a:extLst>
              <a:ext uri="{28A0092B-C50C-407E-A947-70E740481C1C}">
                <a14:useLocalDpi xmlns:a14="http://schemas.microsoft.com/office/drawing/2010/main" val="0"/>
              </a:ext>
            </a:extLst>
          </a:blip>
          <a:srcRect b="11980"/>
          <a:stretch>
            <a:fillRect/>
          </a:stretch>
        </p:blipFill>
        <p:spPr bwMode="auto">
          <a:xfrm>
            <a:off x="4572000" y="3581400"/>
            <a:ext cx="2078038"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35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3581400"/>
            <a:ext cx="1414463"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52" name="TextBox 8"/>
          <p:cNvSpPr txBox="1">
            <a:spLocks noChangeArrowheads="1"/>
          </p:cNvSpPr>
          <p:nvPr/>
        </p:nvSpPr>
        <p:spPr bwMode="auto">
          <a:xfrm>
            <a:off x="4419600" y="4953000"/>
            <a:ext cx="41148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800">
                <a:solidFill>
                  <a:srgbClr val="000000"/>
                </a:solidFill>
                <a:latin typeface="Arial" charset="0"/>
              </a:rPr>
              <a:t>What is the difference between horses and zebras?</a:t>
            </a:r>
          </a:p>
        </p:txBody>
      </p:sp>
    </p:spTree>
    <p:extLst>
      <p:ext uri="{BB962C8B-B14F-4D97-AF65-F5344CB8AC3E}">
        <p14:creationId xmlns:p14="http://schemas.microsoft.com/office/powerpoint/2010/main" val="408248454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102977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38113"/>
            <a:ext cx="8229600" cy="1143000"/>
          </a:xfrm>
        </p:spPr>
        <p:txBody>
          <a:bodyPr>
            <a:noAutofit/>
          </a:bodyPr>
          <a:lstStyle/>
          <a:p>
            <a:pPr eaLnBrk="1" hangingPunct="1"/>
            <a:r>
              <a:rPr lang="en-US" dirty="0"/>
              <a:t>Object recognition</a:t>
            </a:r>
            <a:br>
              <a:rPr lang="en-US" dirty="0"/>
            </a:br>
            <a:r>
              <a:rPr lang="en-US" dirty="0"/>
              <a:t>Is it really so hard?</a:t>
            </a:r>
          </a:p>
        </p:txBody>
      </p:sp>
      <p:pic>
        <p:nvPicPr>
          <p:cNvPr id="57347" name="Picture 3"/>
          <p:cNvPicPr>
            <a:picLocks noChangeAspect="1" noChangeArrowheads="1"/>
          </p:cNvPicPr>
          <p:nvPr/>
        </p:nvPicPr>
        <p:blipFill>
          <a:blip r:embed="rId3" cstate="print"/>
          <a:srcRect l="33398" t="12192" r="39519" b="44617"/>
          <a:stretch>
            <a:fillRect/>
          </a:stretch>
        </p:blipFill>
        <p:spPr bwMode="auto">
          <a:xfrm>
            <a:off x="644525" y="165100"/>
            <a:ext cx="744538" cy="1192213"/>
          </a:xfrm>
          <a:prstGeom prst="rect">
            <a:avLst/>
          </a:prstGeom>
          <a:noFill/>
          <a:ln w="9525">
            <a:noFill/>
            <a:miter lim="800000"/>
            <a:headEnd/>
            <a:tailEnd/>
          </a:ln>
        </p:spPr>
      </p:pic>
      <p:grpSp>
        <p:nvGrpSpPr>
          <p:cNvPr id="2" name="Group 5"/>
          <p:cNvGrpSpPr>
            <a:grpSpLocks/>
          </p:cNvGrpSpPr>
          <p:nvPr/>
        </p:nvGrpSpPr>
        <p:grpSpPr bwMode="auto">
          <a:xfrm>
            <a:off x="136525" y="1751013"/>
            <a:ext cx="4179888" cy="3451225"/>
            <a:chOff x="86" y="1103"/>
            <a:chExt cx="2633" cy="2174"/>
          </a:xfrm>
        </p:grpSpPr>
        <p:pic>
          <p:nvPicPr>
            <p:cNvPr id="57365" name="Picture 6" descr="indoor_0255"/>
            <p:cNvPicPr>
              <a:picLocks noChangeAspect="1" noChangeArrowheads="1"/>
            </p:cNvPicPr>
            <p:nvPr/>
          </p:nvPicPr>
          <p:blipFill>
            <a:blip r:embed="rId4" cstate="print"/>
            <a:srcRect/>
            <a:stretch>
              <a:fillRect/>
            </a:stretch>
          </p:blipFill>
          <p:spPr bwMode="auto">
            <a:xfrm>
              <a:off x="86" y="1328"/>
              <a:ext cx="2633" cy="1949"/>
            </a:xfrm>
            <a:prstGeom prst="rect">
              <a:avLst/>
            </a:prstGeom>
            <a:noFill/>
            <a:ln w="9525">
              <a:noFill/>
              <a:miter lim="800000"/>
              <a:headEnd/>
              <a:tailEnd/>
            </a:ln>
          </p:spPr>
        </p:pic>
        <p:sp>
          <p:nvSpPr>
            <p:cNvPr id="57366" name="Rectangle 7"/>
            <p:cNvSpPr>
              <a:spLocks noChangeArrowheads="1"/>
            </p:cNvSpPr>
            <p:nvPr/>
          </p:nvSpPr>
          <p:spPr bwMode="auto">
            <a:xfrm>
              <a:off x="476" y="1103"/>
              <a:ext cx="1876" cy="231"/>
            </a:xfrm>
            <a:prstGeom prst="rect">
              <a:avLst/>
            </a:prstGeom>
            <a:noFill/>
            <a:ln w="9525">
              <a:noFill/>
              <a:miter lim="800000"/>
              <a:headEnd/>
              <a:tailEnd/>
            </a:ln>
          </p:spPr>
          <p:txBody>
            <a:bodyPr wrap="none">
              <a:prstTxWarp prst="textNoShape">
                <a:avLst/>
              </a:prstTxWarp>
              <a:spAutoFit/>
            </a:bodyPr>
            <a:lstStyle/>
            <a:p>
              <a:pPr eaLnBrk="1" hangingPunct="1"/>
              <a:r>
                <a:rPr lang="en-US">
                  <a:ea typeface="Arial" charset="0"/>
                  <a:cs typeface="Arial" charset="0"/>
                </a:rPr>
                <a:t>Find the chair in this image </a:t>
              </a:r>
            </a:p>
          </p:txBody>
        </p:sp>
      </p:grpSp>
      <p:pic>
        <p:nvPicPr>
          <p:cNvPr id="11272" name="Picture 8"/>
          <p:cNvPicPr>
            <a:picLocks noChangeAspect="1" noChangeArrowheads="1"/>
          </p:cNvPicPr>
          <p:nvPr/>
        </p:nvPicPr>
        <p:blipFill>
          <a:blip r:embed="rId5" cstate="print"/>
          <a:srcRect/>
          <a:stretch>
            <a:fillRect/>
          </a:stretch>
        </p:blipFill>
        <p:spPr bwMode="auto">
          <a:xfrm>
            <a:off x="4697413" y="2116138"/>
            <a:ext cx="4224337" cy="3097212"/>
          </a:xfrm>
          <a:prstGeom prst="rect">
            <a:avLst/>
          </a:prstGeom>
          <a:noFill/>
          <a:ln w="9525">
            <a:noFill/>
            <a:miter lim="800000"/>
            <a:headEnd/>
            <a:tailEnd/>
          </a:ln>
        </p:spPr>
      </p:pic>
      <p:sp>
        <p:nvSpPr>
          <p:cNvPr id="11273" name="Text Box 9"/>
          <p:cNvSpPr txBox="1">
            <a:spLocks noChangeArrowheads="1"/>
          </p:cNvSpPr>
          <p:nvPr/>
        </p:nvSpPr>
        <p:spPr bwMode="auto">
          <a:xfrm>
            <a:off x="4063943" y="5249016"/>
            <a:ext cx="5154103" cy="646331"/>
          </a:xfrm>
          <a:prstGeom prst="rect">
            <a:avLst/>
          </a:prstGeom>
          <a:noFill/>
          <a:ln w="9525">
            <a:noFill/>
            <a:miter lim="800000"/>
            <a:headEnd/>
            <a:tailEnd/>
          </a:ln>
        </p:spPr>
        <p:txBody>
          <a:bodyPr wrap="none">
            <a:prstTxWarp prst="textNoShape">
              <a:avLst/>
            </a:prstTxWarp>
            <a:spAutoFit/>
          </a:bodyPr>
          <a:lstStyle/>
          <a:p>
            <a:pPr algn="ctr" eaLnBrk="1" hangingPunct="1"/>
            <a:r>
              <a:rPr lang="en-US" dirty="0">
                <a:ea typeface="Arial" charset="0"/>
                <a:cs typeface="Arial" charset="0"/>
              </a:rPr>
              <a:t>Pretty much garbage</a:t>
            </a:r>
          </a:p>
          <a:p>
            <a:pPr algn="ctr" eaLnBrk="1" hangingPunct="1"/>
            <a:r>
              <a:rPr lang="en-US" dirty="0">
                <a:ea typeface="Arial" charset="0"/>
                <a:cs typeface="Arial" charset="0"/>
              </a:rPr>
              <a:t>Simple template matching is not going to do the trick</a:t>
            </a:r>
          </a:p>
        </p:txBody>
      </p:sp>
      <p:grpSp>
        <p:nvGrpSpPr>
          <p:cNvPr id="3" name="Group 10"/>
          <p:cNvGrpSpPr>
            <a:grpSpLocks/>
          </p:cNvGrpSpPr>
          <p:nvPr/>
        </p:nvGrpSpPr>
        <p:grpSpPr bwMode="auto">
          <a:xfrm>
            <a:off x="5695950" y="3009900"/>
            <a:ext cx="2657475" cy="1895475"/>
            <a:chOff x="3588" y="1896"/>
            <a:chExt cx="1674" cy="1194"/>
          </a:xfrm>
        </p:grpSpPr>
        <p:sp>
          <p:nvSpPr>
            <p:cNvPr id="57359" name="Rectangle 11"/>
            <p:cNvSpPr>
              <a:spLocks noChangeArrowheads="1"/>
            </p:cNvSpPr>
            <p:nvPr/>
          </p:nvSpPr>
          <p:spPr bwMode="auto">
            <a:xfrm>
              <a:off x="3960" y="2034"/>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0" name="Rectangle 12"/>
            <p:cNvSpPr>
              <a:spLocks noChangeArrowheads="1"/>
            </p:cNvSpPr>
            <p:nvPr/>
          </p:nvSpPr>
          <p:spPr bwMode="auto">
            <a:xfrm>
              <a:off x="4470" y="1896"/>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1" name="Rectangle 13"/>
            <p:cNvSpPr>
              <a:spLocks noChangeArrowheads="1"/>
            </p:cNvSpPr>
            <p:nvPr/>
          </p:nvSpPr>
          <p:spPr bwMode="auto">
            <a:xfrm>
              <a:off x="4956" y="2076"/>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2" name="Rectangle 14"/>
            <p:cNvSpPr>
              <a:spLocks noChangeArrowheads="1"/>
            </p:cNvSpPr>
            <p:nvPr/>
          </p:nvSpPr>
          <p:spPr bwMode="auto">
            <a:xfrm>
              <a:off x="3588" y="2481"/>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3" name="Rectangle 15"/>
            <p:cNvSpPr>
              <a:spLocks noChangeArrowheads="1"/>
            </p:cNvSpPr>
            <p:nvPr/>
          </p:nvSpPr>
          <p:spPr bwMode="auto">
            <a:xfrm>
              <a:off x="3972" y="2649"/>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4" name="Rectangle 16"/>
            <p:cNvSpPr>
              <a:spLocks noChangeArrowheads="1"/>
            </p:cNvSpPr>
            <p:nvPr/>
          </p:nvSpPr>
          <p:spPr bwMode="auto">
            <a:xfrm>
              <a:off x="4152" y="2631"/>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grpSp>
      <p:grpSp>
        <p:nvGrpSpPr>
          <p:cNvPr id="4" name="Group 17"/>
          <p:cNvGrpSpPr>
            <a:grpSpLocks/>
          </p:cNvGrpSpPr>
          <p:nvPr/>
        </p:nvGrpSpPr>
        <p:grpSpPr bwMode="auto">
          <a:xfrm>
            <a:off x="1144588" y="2981325"/>
            <a:ext cx="2635250" cy="1895475"/>
            <a:chOff x="3588" y="1896"/>
            <a:chExt cx="1674" cy="1194"/>
          </a:xfrm>
        </p:grpSpPr>
        <p:sp>
          <p:nvSpPr>
            <p:cNvPr id="57353" name="Rectangle 18"/>
            <p:cNvSpPr>
              <a:spLocks noChangeArrowheads="1"/>
            </p:cNvSpPr>
            <p:nvPr/>
          </p:nvSpPr>
          <p:spPr bwMode="auto">
            <a:xfrm>
              <a:off x="3960" y="2034"/>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4" name="Rectangle 19"/>
            <p:cNvSpPr>
              <a:spLocks noChangeArrowheads="1"/>
            </p:cNvSpPr>
            <p:nvPr/>
          </p:nvSpPr>
          <p:spPr bwMode="auto">
            <a:xfrm>
              <a:off x="4470" y="1896"/>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5" name="Rectangle 20"/>
            <p:cNvSpPr>
              <a:spLocks noChangeArrowheads="1"/>
            </p:cNvSpPr>
            <p:nvPr/>
          </p:nvSpPr>
          <p:spPr bwMode="auto">
            <a:xfrm>
              <a:off x="4956" y="2076"/>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6" name="Rectangle 21"/>
            <p:cNvSpPr>
              <a:spLocks noChangeArrowheads="1"/>
            </p:cNvSpPr>
            <p:nvPr/>
          </p:nvSpPr>
          <p:spPr bwMode="auto">
            <a:xfrm>
              <a:off x="3588" y="2481"/>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7" name="Rectangle 22"/>
            <p:cNvSpPr>
              <a:spLocks noChangeArrowheads="1"/>
            </p:cNvSpPr>
            <p:nvPr/>
          </p:nvSpPr>
          <p:spPr bwMode="auto">
            <a:xfrm>
              <a:off x="3972" y="2649"/>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8" name="Rectangle 23"/>
            <p:cNvSpPr>
              <a:spLocks noChangeArrowheads="1"/>
            </p:cNvSpPr>
            <p:nvPr/>
          </p:nvSpPr>
          <p:spPr bwMode="auto">
            <a:xfrm>
              <a:off x="4152" y="2631"/>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noAutofit/>
          </a:bodyPr>
          <a:lstStyle/>
          <a:p>
            <a:pPr eaLnBrk="1" hangingPunct="1"/>
            <a:r>
              <a:rPr lang="en-US" dirty="0"/>
              <a:t>Object recognition</a:t>
            </a:r>
            <a:br>
              <a:rPr lang="en-US" dirty="0"/>
            </a:br>
            <a:r>
              <a:rPr lang="en-US" dirty="0"/>
              <a:t>Is it really so hard?</a:t>
            </a:r>
          </a:p>
        </p:txBody>
      </p:sp>
      <p:pic>
        <p:nvPicPr>
          <p:cNvPr id="59395" name="Picture 3"/>
          <p:cNvPicPr>
            <a:picLocks noChangeAspect="1" noChangeArrowheads="1"/>
          </p:cNvPicPr>
          <p:nvPr/>
        </p:nvPicPr>
        <p:blipFill>
          <a:blip r:embed="rId3" cstate="print"/>
          <a:srcRect l="33398" t="12192" r="39519" b="44617"/>
          <a:stretch>
            <a:fillRect/>
          </a:stretch>
        </p:blipFill>
        <p:spPr bwMode="auto">
          <a:xfrm>
            <a:off x="644525" y="165100"/>
            <a:ext cx="744538" cy="1192213"/>
          </a:xfrm>
          <a:prstGeom prst="rect">
            <a:avLst/>
          </a:prstGeom>
          <a:noFill/>
          <a:ln w="9525">
            <a:noFill/>
            <a:miter lim="800000"/>
            <a:headEnd/>
            <a:tailEnd/>
          </a:ln>
        </p:spPr>
      </p:pic>
      <p:grpSp>
        <p:nvGrpSpPr>
          <p:cNvPr id="2" name="Group 4"/>
          <p:cNvGrpSpPr>
            <a:grpSpLocks/>
          </p:cNvGrpSpPr>
          <p:nvPr/>
        </p:nvGrpSpPr>
        <p:grpSpPr bwMode="auto">
          <a:xfrm>
            <a:off x="136525" y="1751013"/>
            <a:ext cx="4179888" cy="3451225"/>
            <a:chOff x="86" y="1103"/>
            <a:chExt cx="2633" cy="2174"/>
          </a:xfrm>
        </p:grpSpPr>
        <p:pic>
          <p:nvPicPr>
            <p:cNvPr id="59399" name="Picture 5" descr="indoor_0255"/>
            <p:cNvPicPr>
              <a:picLocks noChangeAspect="1" noChangeArrowheads="1"/>
            </p:cNvPicPr>
            <p:nvPr/>
          </p:nvPicPr>
          <p:blipFill>
            <a:blip r:embed="rId4" cstate="print"/>
            <a:srcRect/>
            <a:stretch>
              <a:fillRect/>
            </a:stretch>
          </p:blipFill>
          <p:spPr bwMode="auto">
            <a:xfrm>
              <a:off x="86" y="1328"/>
              <a:ext cx="2633" cy="1949"/>
            </a:xfrm>
            <a:prstGeom prst="rect">
              <a:avLst/>
            </a:prstGeom>
            <a:noFill/>
            <a:ln w="9525">
              <a:noFill/>
              <a:miter lim="800000"/>
              <a:headEnd/>
              <a:tailEnd/>
            </a:ln>
          </p:spPr>
        </p:pic>
        <p:sp>
          <p:nvSpPr>
            <p:cNvPr id="59400" name="Rectangle 6"/>
            <p:cNvSpPr>
              <a:spLocks noChangeArrowheads="1"/>
            </p:cNvSpPr>
            <p:nvPr/>
          </p:nvSpPr>
          <p:spPr bwMode="auto">
            <a:xfrm>
              <a:off x="476" y="1103"/>
              <a:ext cx="1876" cy="231"/>
            </a:xfrm>
            <a:prstGeom prst="rect">
              <a:avLst/>
            </a:prstGeom>
            <a:noFill/>
            <a:ln w="9525">
              <a:noFill/>
              <a:miter lim="800000"/>
              <a:headEnd/>
              <a:tailEnd/>
            </a:ln>
          </p:spPr>
          <p:txBody>
            <a:bodyPr wrap="none">
              <a:prstTxWarp prst="textNoShape">
                <a:avLst/>
              </a:prstTxWarp>
              <a:spAutoFit/>
            </a:bodyPr>
            <a:lstStyle/>
            <a:p>
              <a:pPr eaLnBrk="1" hangingPunct="1"/>
              <a:r>
                <a:rPr lang="en-US">
                  <a:ea typeface="Arial" charset="0"/>
                  <a:cs typeface="Arial" charset="0"/>
                </a:rPr>
                <a:t>Find the chair in this image </a:t>
              </a:r>
            </a:p>
          </p:txBody>
        </p:sp>
      </p:grpSp>
      <p:pic>
        <p:nvPicPr>
          <p:cNvPr id="59397" name="Picture 7"/>
          <p:cNvPicPr>
            <a:picLocks noChangeAspect="1" noChangeArrowheads="1"/>
          </p:cNvPicPr>
          <p:nvPr/>
        </p:nvPicPr>
        <p:blipFill>
          <a:blip r:embed="rId5" cstate="print"/>
          <a:srcRect/>
          <a:stretch>
            <a:fillRect/>
          </a:stretch>
        </p:blipFill>
        <p:spPr bwMode="auto">
          <a:xfrm>
            <a:off x="4697413" y="2116138"/>
            <a:ext cx="4224337" cy="3097212"/>
          </a:xfrm>
          <a:prstGeom prst="rect">
            <a:avLst/>
          </a:prstGeom>
          <a:noFill/>
          <a:ln w="9525">
            <a:noFill/>
            <a:miter lim="800000"/>
            <a:headEnd/>
            <a:tailEnd/>
          </a:ln>
        </p:spPr>
      </p:pic>
      <p:sp>
        <p:nvSpPr>
          <p:cNvPr id="59398" name="Text Box 8"/>
          <p:cNvSpPr txBox="1">
            <a:spLocks noChangeArrowheads="1"/>
          </p:cNvSpPr>
          <p:nvPr/>
        </p:nvSpPr>
        <p:spPr bwMode="auto">
          <a:xfrm>
            <a:off x="314325" y="5465763"/>
            <a:ext cx="8829675" cy="1190625"/>
          </a:xfrm>
          <a:prstGeom prst="rect">
            <a:avLst/>
          </a:prstGeom>
          <a:noFill/>
          <a:ln w="9525">
            <a:noFill/>
            <a:miter lim="800000"/>
            <a:headEnd/>
            <a:tailEnd/>
          </a:ln>
        </p:spPr>
        <p:txBody>
          <a:bodyPr>
            <a:prstTxWarp prst="textNoShape">
              <a:avLst/>
            </a:prstTxWarp>
            <a:spAutoFit/>
          </a:bodyPr>
          <a:lstStyle/>
          <a:p>
            <a:pPr eaLnBrk="1" hangingPunct="1"/>
            <a:r>
              <a:rPr lang="en-US">
                <a:ea typeface="Arial" charset="0"/>
                <a:cs typeface="Arial" charset="0"/>
              </a:rPr>
              <a:t>A “popular method is that of template matching, by point to point correlation of a model pattern with the image pattern. These techniques are inadequate for three-dimensional scene analysis for many reasons, such as occlusion, changes in viewing angle, and articulation of parts.” Nivatia &amp; Binford, 1977.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Why not use SIFT matching for everything?</a:t>
            </a:r>
          </a:p>
        </p:txBody>
      </p:sp>
      <p:sp>
        <p:nvSpPr>
          <p:cNvPr id="3" name="Content Placeholder 2"/>
          <p:cNvSpPr>
            <a:spLocks noGrp="1"/>
          </p:cNvSpPr>
          <p:nvPr>
            <p:ph idx="1"/>
          </p:nvPr>
        </p:nvSpPr>
        <p:spPr>
          <a:xfrm>
            <a:off x="457200" y="1600201"/>
            <a:ext cx="8229600" cy="3341317"/>
          </a:xfrm>
        </p:spPr>
        <p:txBody>
          <a:bodyPr/>
          <a:lstStyle/>
          <a:p>
            <a:r>
              <a:rPr lang="en-US" dirty="0"/>
              <a:t>Works well for object </a:t>
            </a:r>
            <a:r>
              <a:rPr lang="en-US" i="1" dirty="0"/>
              <a:t>instances </a:t>
            </a:r>
            <a:r>
              <a:rPr lang="en-US" dirty="0"/>
              <a:t>(or distinctive images such as logos)</a:t>
            </a:r>
          </a:p>
          <a:p>
            <a:pPr>
              <a:buNone/>
            </a:pPr>
            <a:endParaRPr lang="en-US" dirty="0"/>
          </a:p>
          <a:p>
            <a:pPr marL="0" indent="0">
              <a:buNone/>
            </a:pPr>
            <a:endParaRPr lang="en-US" dirty="0"/>
          </a:p>
          <a:p>
            <a:r>
              <a:rPr lang="en-US" dirty="0"/>
              <a:t>Not great for generic object </a:t>
            </a:r>
            <a:r>
              <a:rPr lang="en-US" i="1" dirty="0"/>
              <a:t>categories</a:t>
            </a:r>
          </a:p>
        </p:txBody>
      </p:sp>
      <p:grpSp>
        <p:nvGrpSpPr>
          <p:cNvPr id="10" name="Group 9"/>
          <p:cNvGrpSpPr/>
          <p:nvPr/>
        </p:nvGrpSpPr>
        <p:grpSpPr>
          <a:xfrm>
            <a:off x="4674538" y="2103327"/>
            <a:ext cx="3548799" cy="1671271"/>
            <a:chOff x="1704975" y="2054679"/>
            <a:chExt cx="4097111" cy="1929493"/>
          </a:xfrm>
        </p:grpSpPr>
        <p:pic>
          <p:nvPicPr>
            <p:cNvPr id="135171" name="Picture 3"/>
            <p:cNvPicPr>
              <a:picLocks noChangeAspect="1" noChangeArrowheads="1"/>
            </p:cNvPicPr>
            <p:nvPr/>
          </p:nvPicPr>
          <p:blipFill>
            <a:blip r:embed="rId2" cstate="print"/>
            <a:srcRect/>
            <a:stretch>
              <a:fillRect/>
            </a:stretch>
          </p:blipFill>
          <p:spPr bwMode="auto">
            <a:xfrm>
              <a:off x="1704975" y="2188028"/>
              <a:ext cx="1143572" cy="1752601"/>
            </a:xfrm>
            <a:prstGeom prst="rect">
              <a:avLst/>
            </a:prstGeom>
            <a:noFill/>
            <a:ln w="9525">
              <a:noFill/>
              <a:miter lim="800000"/>
              <a:headEnd/>
              <a:tailEnd/>
            </a:ln>
          </p:spPr>
        </p:pic>
        <p:pic>
          <p:nvPicPr>
            <p:cNvPr id="135173" name="Picture 5"/>
            <p:cNvPicPr>
              <a:picLocks noChangeAspect="1" noChangeArrowheads="1"/>
            </p:cNvPicPr>
            <p:nvPr/>
          </p:nvPicPr>
          <p:blipFill>
            <a:blip r:embed="rId3" cstate="print"/>
            <a:srcRect/>
            <a:stretch>
              <a:fillRect/>
            </a:stretch>
          </p:blipFill>
          <p:spPr bwMode="auto">
            <a:xfrm>
              <a:off x="2871108" y="2054679"/>
              <a:ext cx="1929493" cy="1929493"/>
            </a:xfrm>
            <a:prstGeom prst="rect">
              <a:avLst/>
            </a:prstGeom>
            <a:noFill/>
            <a:ln w="9525">
              <a:noFill/>
              <a:miter lim="800000"/>
              <a:headEnd/>
              <a:tailEnd/>
            </a:ln>
          </p:spPr>
        </p:pic>
        <p:pic>
          <p:nvPicPr>
            <p:cNvPr id="135175" name="Picture 7"/>
            <p:cNvPicPr>
              <a:picLocks noChangeAspect="1" noChangeArrowheads="1"/>
            </p:cNvPicPr>
            <p:nvPr/>
          </p:nvPicPr>
          <p:blipFill>
            <a:blip r:embed="rId4" cstate="print"/>
            <a:srcRect/>
            <a:stretch>
              <a:fillRect/>
            </a:stretch>
          </p:blipFill>
          <p:spPr bwMode="auto">
            <a:xfrm>
              <a:off x="4880881" y="2236335"/>
              <a:ext cx="921205" cy="1681476"/>
            </a:xfrm>
            <a:prstGeom prst="rect">
              <a:avLst/>
            </a:prstGeom>
            <a:noFill/>
            <a:ln w="9525">
              <a:noFill/>
              <a:miter lim="800000"/>
              <a:headEnd/>
              <a:tailEnd/>
            </a:ln>
          </p:spPr>
        </p:pic>
      </p:grpSp>
      <p:grpSp>
        <p:nvGrpSpPr>
          <p:cNvPr id="15" name="Group 14"/>
          <p:cNvGrpSpPr/>
          <p:nvPr/>
        </p:nvGrpSpPr>
        <p:grpSpPr>
          <a:xfrm>
            <a:off x="1989905" y="4680215"/>
            <a:ext cx="5365975" cy="2066464"/>
            <a:chOff x="1263425" y="4617585"/>
            <a:chExt cx="5365975" cy="2066464"/>
          </a:xfrm>
        </p:grpSpPr>
        <p:pic>
          <p:nvPicPr>
            <p:cNvPr id="135177" name="Picture 9"/>
            <p:cNvPicPr>
              <a:picLocks noChangeAspect="1" noChangeArrowheads="1"/>
            </p:cNvPicPr>
            <p:nvPr/>
          </p:nvPicPr>
          <p:blipFill>
            <a:blip r:embed="rId5" cstate="print"/>
            <a:srcRect/>
            <a:stretch>
              <a:fillRect/>
            </a:stretch>
          </p:blipFill>
          <p:spPr bwMode="auto">
            <a:xfrm>
              <a:off x="1263425" y="4692425"/>
              <a:ext cx="1653948" cy="1653948"/>
            </a:xfrm>
            <a:prstGeom prst="rect">
              <a:avLst/>
            </a:prstGeom>
            <a:noFill/>
            <a:ln w="9525">
              <a:noFill/>
              <a:miter lim="800000"/>
              <a:headEnd/>
              <a:tailEnd/>
            </a:ln>
          </p:spPr>
        </p:pic>
        <p:pic>
          <p:nvPicPr>
            <p:cNvPr id="135178" name="Picture 10"/>
            <p:cNvPicPr>
              <a:picLocks noChangeAspect="1" noChangeArrowheads="1"/>
            </p:cNvPicPr>
            <p:nvPr/>
          </p:nvPicPr>
          <p:blipFill>
            <a:blip r:embed="rId6" cstate="print"/>
            <a:srcRect/>
            <a:stretch>
              <a:fillRect/>
            </a:stretch>
          </p:blipFill>
          <p:spPr bwMode="auto">
            <a:xfrm>
              <a:off x="3116034" y="4617585"/>
              <a:ext cx="1445079" cy="2066464"/>
            </a:xfrm>
            <a:prstGeom prst="rect">
              <a:avLst/>
            </a:prstGeom>
            <a:noFill/>
            <a:ln w="9525">
              <a:noFill/>
              <a:miter lim="800000"/>
              <a:headEnd/>
              <a:tailEnd/>
            </a:ln>
          </p:spPr>
        </p:pic>
        <p:pic>
          <p:nvPicPr>
            <p:cNvPr id="135179" name="Picture 11"/>
            <p:cNvPicPr>
              <a:picLocks noChangeAspect="1" noChangeArrowheads="1"/>
            </p:cNvPicPr>
            <p:nvPr/>
          </p:nvPicPr>
          <p:blipFill>
            <a:blip r:embed="rId7" cstate="print"/>
            <a:srcRect/>
            <a:stretch>
              <a:fillRect/>
            </a:stretch>
          </p:blipFill>
          <p:spPr bwMode="auto">
            <a:xfrm>
              <a:off x="4774746" y="4633232"/>
              <a:ext cx="1854654" cy="185465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5"/>
          <p:cNvPicPr>
            <a:picLocks noChangeAspect="1" noChangeArrowheads="1"/>
          </p:cNvPicPr>
          <p:nvPr/>
        </p:nvPicPr>
        <p:blipFill>
          <a:blip r:embed="rId3" cstate="print"/>
          <a:srcRect r="55646"/>
          <a:stretch>
            <a:fillRect/>
          </a:stretch>
        </p:blipFill>
        <p:spPr bwMode="auto">
          <a:xfrm>
            <a:off x="1828800" y="1219200"/>
            <a:ext cx="5019675" cy="5181600"/>
          </a:xfrm>
          <a:prstGeom prst="rect">
            <a:avLst/>
          </a:prstGeom>
          <a:noFill/>
          <a:ln w="9525">
            <a:noFill/>
            <a:miter lim="800000"/>
            <a:headEnd/>
            <a:tailEnd/>
          </a:ln>
        </p:spPr>
      </p:pic>
      <p:sp>
        <p:nvSpPr>
          <p:cNvPr id="19460" name="Text Box 6"/>
          <p:cNvSpPr txBox="1">
            <a:spLocks noChangeArrowheads="1"/>
          </p:cNvSpPr>
          <p:nvPr/>
        </p:nvSpPr>
        <p:spPr bwMode="auto">
          <a:xfrm>
            <a:off x="152400" y="6411688"/>
            <a:ext cx="87630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dirty="0"/>
              <a:t>Brady, M. J., &amp; </a:t>
            </a:r>
            <a:r>
              <a:rPr lang="en-US" sz="1600" dirty="0" err="1"/>
              <a:t>Kersten</a:t>
            </a:r>
            <a:r>
              <a:rPr lang="en-US" sz="1600" dirty="0"/>
              <a:t>, D. (2003). Bootstrapped learning of novel objects. J Vis, 3(6), 413-422 </a:t>
            </a:r>
          </a:p>
        </p:txBody>
      </p:sp>
      <p:sp>
        <p:nvSpPr>
          <p:cNvPr id="6" name="Text Box 3"/>
          <p:cNvSpPr txBox="1">
            <a:spLocks noChangeArrowheads="1"/>
          </p:cNvSpPr>
          <p:nvPr/>
        </p:nvSpPr>
        <p:spPr bwMode="auto">
          <a:xfrm>
            <a:off x="1500903" y="76200"/>
            <a:ext cx="6142194" cy="769441"/>
          </a:xfrm>
          <a:prstGeom prst="rect">
            <a:avLst/>
          </a:prstGeom>
          <a:noFill/>
          <a:ln w="9525">
            <a:noFill/>
            <a:miter lim="800000"/>
            <a:headEnd/>
            <a:tailEnd/>
          </a:ln>
          <a:effectLst/>
        </p:spPr>
        <p:txBody>
          <a:bodyPr wrap="none">
            <a:prstTxWarp prst="textNoShape">
              <a:avLst/>
            </a:prstTxWarp>
            <a:spAutoFit/>
          </a:bodyPr>
          <a:lstStyle/>
          <a:p>
            <a:pPr algn="ctr"/>
            <a:r>
              <a:rPr lang="en-US" sz="4400" dirty="0"/>
              <a:t>And it can get a lot harder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8669D-5CC8-49D6-8036-29824070231B}"/>
              </a:ext>
            </a:extLst>
          </p:cNvPr>
          <p:cNvSpPr>
            <a:spLocks noGrp="1"/>
          </p:cNvSpPr>
          <p:nvPr>
            <p:ph type="title"/>
          </p:nvPr>
        </p:nvSpPr>
        <p:spPr/>
        <p:txBody>
          <a:bodyPr/>
          <a:lstStyle/>
          <a:p>
            <a:r>
              <a:rPr lang="en-US" dirty="0"/>
              <a:t>Applications: Photography</a:t>
            </a:r>
          </a:p>
        </p:txBody>
      </p:sp>
      <p:pic>
        <p:nvPicPr>
          <p:cNvPr id="17410" name="Picture 2" descr="Image result for face detection photography">
            <a:extLst>
              <a:ext uri="{FF2B5EF4-FFF2-40B4-BE49-F238E27FC236}">
                <a16:creationId xmlns:a16="http://schemas.microsoft.com/office/drawing/2014/main" id="{F86F1BC6-B88D-4AD5-A435-4E8CD2B843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9008"/>
            <a:ext cx="9144000" cy="458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419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A47E3-A740-4137-A412-ECB516D63344}"/>
              </a:ext>
            </a:extLst>
          </p:cNvPr>
          <p:cNvSpPr>
            <a:spLocks noGrp="1"/>
          </p:cNvSpPr>
          <p:nvPr>
            <p:ph type="title"/>
          </p:nvPr>
        </p:nvSpPr>
        <p:spPr/>
        <p:txBody>
          <a:bodyPr>
            <a:normAutofit fontScale="90000"/>
          </a:bodyPr>
          <a:lstStyle/>
          <a:p>
            <a:r>
              <a:rPr lang="en-US" dirty="0"/>
              <a:t>Applications: Shutter-free Photography</a:t>
            </a:r>
          </a:p>
        </p:txBody>
      </p:sp>
      <p:pic>
        <p:nvPicPr>
          <p:cNvPr id="4" name="Picture 3">
            <a:extLst>
              <a:ext uri="{FF2B5EF4-FFF2-40B4-BE49-F238E27FC236}">
                <a16:creationId xmlns:a16="http://schemas.microsoft.com/office/drawing/2014/main" id="{D17EFF67-9BD3-4931-A358-A8843F0AF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943100"/>
            <a:ext cx="6096000" cy="2971800"/>
          </a:xfrm>
          <a:prstGeom prst="rect">
            <a:avLst/>
          </a:prstGeom>
        </p:spPr>
      </p:pic>
      <p:sp>
        <p:nvSpPr>
          <p:cNvPr id="5" name="Rectangle 4">
            <a:extLst>
              <a:ext uri="{FF2B5EF4-FFF2-40B4-BE49-F238E27FC236}">
                <a16:creationId xmlns:a16="http://schemas.microsoft.com/office/drawing/2014/main" id="{6DD3E690-077F-476A-9CBE-8721E79E1C98}"/>
              </a:ext>
            </a:extLst>
          </p:cNvPr>
          <p:cNvSpPr/>
          <p:nvPr/>
        </p:nvSpPr>
        <p:spPr>
          <a:xfrm>
            <a:off x="265723" y="5952661"/>
            <a:ext cx="8612554" cy="646331"/>
          </a:xfrm>
          <a:prstGeom prst="rect">
            <a:avLst/>
          </a:prstGeom>
        </p:spPr>
        <p:txBody>
          <a:bodyPr wrap="square">
            <a:spAutoFit/>
          </a:bodyPr>
          <a:lstStyle/>
          <a:p>
            <a:r>
              <a:rPr lang="en-US" dirty="0">
                <a:hlinkClick r:id="rId4"/>
              </a:rPr>
              <a:t>https://ai.googleblog.com/2019/04/take-your-best-selfie-automatically.html</a:t>
            </a:r>
            <a:endParaRPr lang="en-US" dirty="0"/>
          </a:p>
          <a:p>
            <a:r>
              <a:rPr lang="en-US" dirty="0"/>
              <a:t>(Also features “kiss detection”)</a:t>
            </a:r>
          </a:p>
        </p:txBody>
      </p:sp>
      <p:sp>
        <p:nvSpPr>
          <p:cNvPr id="10" name="Rectangle 9">
            <a:extLst>
              <a:ext uri="{FF2B5EF4-FFF2-40B4-BE49-F238E27FC236}">
                <a16:creationId xmlns:a16="http://schemas.microsoft.com/office/drawing/2014/main" id="{14BE52F4-C224-4CD2-AFE9-387A9FC8CC5F}"/>
              </a:ext>
            </a:extLst>
          </p:cNvPr>
          <p:cNvSpPr/>
          <p:nvPr/>
        </p:nvSpPr>
        <p:spPr>
          <a:xfrm>
            <a:off x="164123" y="5490996"/>
            <a:ext cx="8088923" cy="461665"/>
          </a:xfrm>
          <a:prstGeom prst="rect">
            <a:avLst/>
          </a:prstGeom>
        </p:spPr>
        <p:txBody>
          <a:bodyPr wrap="square">
            <a:spAutoFit/>
          </a:bodyPr>
          <a:lstStyle/>
          <a:p>
            <a:pPr algn="ctr"/>
            <a:r>
              <a:rPr lang="en-US" sz="2400" dirty="0"/>
              <a:t>Take Your Best Selfie Automatically, with Photobooth on Pixel 3</a:t>
            </a:r>
          </a:p>
        </p:txBody>
      </p:sp>
    </p:spTree>
    <p:extLst>
      <p:ext uri="{BB962C8B-B14F-4D97-AF65-F5344CB8AC3E}">
        <p14:creationId xmlns:p14="http://schemas.microsoft.com/office/powerpoint/2010/main" val="664255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CB247-1411-4923-A799-6EB7D3FCB81F}"/>
              </a:ext>
            </a:extLst>
          </p:cNvPr>
          <p:cNvSpPr>
            <a:spLocks noGrp="1"/>
          </p:cNvSpPr>
          <p:nvPr>
            <p:ph type="title"/>
          </p:nvPr>
        </p:nvSpPr>
        <p:spPr/>
        <p:txBody>
          <a:bodyPr>
            <a:normAutofit fontScale="90000"/>
          </a:bodyPr>
          <a:lstStyle/>
          <a:p>
            <a:r>
              <a:rPr lang="en-US" dirty="0"/>
              <a:t>Applications: </a:t>
            </a:r>
            <a:br>
              <a:rPr lang="en-US" dirty="0"/>
            </a:br>
            <a:r>
              <a:rPr lang="en-US" dirty="0"/>
              <a:t>Assisted / autonomous driving</a:t>
            </a:r>
          </a:p>
        </p:txBody>
      </p:sp>
      <p:pic>
        <p:nvPicPr>
          <p:cNvPr id="18434" name="Picture 2" descr="https://www.extremetech.com/wp-content/uploads/2016/04/The-computing-power-required-to-recoginize-and-accurately-track-dozens-of-objects-across-many-cameras-and-sensors-is-definitely-supercomputer-worthy.png">
            <a:extLst>
              <a:ext uri="{FF2B5EF4-FFF2-40B4-BE49-F238E27FC236}">
                <a16:creationId xmlns:a16="http://schemas.microsoft.com/office/drawing/2014/main" id="{5DEE7EBB-89B6-4C3A-8108-C60FF1CA88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1231" y="2018705"/>
            <a:ext cx="5861540" cy="28205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A50F9B9-5322-4A89-9A73-2B6D03982176}"/>
              </a:ext>
            </a:extLst>
          </p:cNvPr>
          <p:cNvSpPr/>
          <p:nvPr/>
        </p:nvSpPr>
        <p:spPr>
          <a:xfrm>
            <a:off x="1641230" y="4757615"/>
            <a:ext cx="6033478" cy="646331"/>
          </a:xfrm>
          <a:prstGeom prst="rect">
            <a:avLst/>
          </a:prstGeom>
        </p:spPr>
        <p:txBody>
          <a:bodyPr wrap="square">
            <a:spAutoFit/>
          </a:bodyPr>
          <a:lstStyle/>
          <a:p>
            <a:r>
              <a:rPr lang="en-US" dirty="0">
                <a:hlinkClick r:id="rId3"/>
              </a:rPr>
              <a:t>https://www.extremetech.com/extreme/226071-nvidia-goes-all-in-on-self-driving-cars-including-a-robotic-car-racing-league</a:t>
            </a:r>
            <a:endParaRPr lang="en-US" dirty="0"/>
          </a:p>
        </p:txBody>
      </p:sp>
    </p:spTree>
    <p:extLst>
      <p:ext uri="{BB962C8B-B14F-4D97-AF65-F5344CB8AC3E}">
        <p14:creationId xmlns:p14="http://schemas.microsoft.com/office/powerpoint/2010/main" val="2787022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A62B8-269C-4BCE-B331-0B5DD6191809}"/>
              </a:ext>
            </a:extLst>
          </p:cNvPr>
          <p:cNvSpPr>
            <a:spLocks noGrp="1"/>
          </p:cNvSpPr>
          <p:nvPr>
            <p:ph type="title"/>
          </p:nvPr>
        </p:nvSpPr>
        <p:spPr/>
        <p:txBody>
          <a:bodyPr/>
          <a:lstStyle/>
          <a:p>
            <a:r>
              <a:rPr lang="en-US" dirty="0"/>
              <a:t>Applications: Photo organization</a:t>
            </a:r>
          </a:p>
        </p:txBody>
      </p:sp>
      <p:pic>
        <p:nvPicPr>
          <p:cNvPr id="3" name="Picture 2">
            <a:extLst>
              <a:ext uri="{FF2B5EF4-FFF2-40B4-BE49-F238E27FC236}">
                <a16:creationId xmlns:a16="http://schemas.microsoft.com/office/drawing/2014/main" id="{9B55C61C-C7BC-4DD4-B74B-B5ADAEA4DE7F}"/>
              </a:ext>
            </a:extLst>
          </p:cNvPr>
          <p:cNvPicPr>
            <a:picLocks noChangeAspect="1"/>
          </p:cNvPicPr>
          <p:nvPr/>
        </p:nvPicPr>
        <p:blipFill>
          <a:blip r:embed="rId2"/>
          <a:stretch>
            <a:fillRect/>
          </a:stretch>
        </p:blipFill>
        <p:spPr>
          <a:xfrm>
            <a:off x="0" y="2089050"/>
            <a:ext cx="9144000" cy="4086671"/>
          </a:xfrm>
          <a:prstGeom prst="rect">
            <a:avLst/>
          </a:prstGeom>
        </p:spPr>
      </p:pic>
      <p:pic>
        <p:nvPicPr>
          <p:cNvPr id="4" name="Picture 3">
            <a:extLst>
              <a:ext uri="{FF2B5EF4-FFF2-40B4-BE49-F238E27FC236}">
                <a16:creationId xmlns:a16="http://schemas.microsoft.com/office/drawing/2014/main" id="{B3DF4034-BBBE-4F23-B09C-12669CFB50A2}"/>
              </a:ext>
            </a:extLst>
          </p:cNvPr>
          <p:cNvPicPr>
            <a:picLocks noChangeAspect="1"/>
          </p:cNvPicPr>
          <p:nvPr/>
        </p:nvPicPr>
        <p:blipFill>
          <a:blip r:embed="rId3"/>
          <a:stretch>
            <a:fillRect/>
          </a:stretch>
        </p:blipFill>
        <p:spPr>
          <a:xfrm>
            <a:off x="0" y="1707337"/>
            <a:ext cx="9144000" cy="763426"/>
          </a:xfrm>
          <a:prstGeom prst="rect">
            <a:avLst/>
          </a:prstGeom>
        </p:spPr>
      </p:pic>
      <p:sp>
        <p:nvSpPr>
          <p:cNvPr id="5" name="TextBox 4">
            <a:extLst>
              <a:ext uri="{FF2B5EF4-FFF2-40B4-BE49-F238E27FC236}">
                <a16:creationId xmlns:a16="http://schemas.microsoft.com/office/drawing/2014/main" id="{D29E67DD-1135-438D-98EB-8B521EA25F20}"/>
              </a:ext>
            </a:extLst>
          </p:cNvPr>
          <p:cNvSpPr txBox="1"/>
          <p:nvPr/>
        </p:nvSpPr>
        <p:spPr>
          <a:xfrm>
            <a:off x="586154" y="6189785"/>
            <a:ext cx="2307811" cy="369332"/>
          </a:xfrm>
          <a:prstGeom prst="rect">
            <a:avLst/>
          </a:prstGeom>
          <a:noFill/>
        </p:spPr>
        <p:txBody>
          <a:bodyPr wrap="none" rtlCol="0">
            <a:spAutoFit/>
          </a:bodyPr>
          <a:lstStyle/>
          <a:p>
            <a:r>
              <a:rPr lang="en-US" dirty="0"/>
              <a:t>Source: Google Photos</a:t>
            </a:r>
          </a:p>
        </p:txBody>
      </p:sp>
    </p:spTree>
    <p:extLst>
      <p:ext uri="{BB962C8B-B14F-4D97-AF65-F5344CB8AC3E}">
        <p14:creationId xmlns:p14="http://schemas.microsoft.com/office/powerpoint/2010/main" val="4105750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202D4-E420-4882-AEDA-659F3DB07415}"/>
              </a:ext>
            </a:extLst>
          </p:cNvPr>
          <p:cNvSpPr>
            <a:spLocks noGrp="1"/>
          </p:cNvSpPr>
          <p:nvPr>
            <p:ph type="title"/>
          </p:nvPr>
        </p:nvSpPr>
        <p:spPr/>
        <p:txBody>
          <a:bodyPr>
            <a:normAutofit/>
          </a:bodyPr>
          <a:lstStyle/>
          <a:p>
            <a:r>
              <a:rPr lang="en-US" dirty="0"/>
              <a:t>Applications: medical imaging</a:t>
            </a:r>
          </a:p>
        </p:txBody>
      </p:sp>
      <p:pic>
        <p:nvPicPr>
          <p:cNvPr id="19458" name="Picture 2" descr="Figure 1">
            <a:extLst>
              <a:ext uri="{FF2B5EF4-FFF2-40B4-BE49-F238E27FC236}">
                <a16:creationId xmlns:a16="http://schemas.microsoft.com/office/drawing/2014/main" id="{FEC427D9-D62D-4EA3-A8B7-2C6F03EC907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17638"/>
            <a:ext cx="9144000" cy="24939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AA68044-597F-42DB-8846-ACE5D07A863E}"/>
              </a:ext>
            </a:extLst>
          </p:cNvPr>
          <p:cNvSpPr/>
          <p:nvPr/>
        </p:nvSpPr>
        <p:spPr>
          <a:xfrm>
            <a:off x="1094154" y="4270328"/>
            <a:ext cx="6377354" cy="369332"/>
          </a:xfrm>
          <a:prstGeom prst="rect">
            <a:avLst/>
          </a:prstGeom>
        </p:spPr>
        <p:txBody>
          <a:bodyPr wrap="square">
            <a:spAutoFit/>
          </a:bodyPr>
          <a:lstStyle/>
          <a:p>
            <a:r>
              <a:rPr lang="en-US" b="1" dirty="0">
                <a:solidFill>
                  <a:srgbClr val="222222"/>
                </a:solidFill>
                <a:latin typeface="+mj-lt"/>
              </a:rPr>
              <a:t>Dermatologist-level classification of skin cancer</a:t>
            </a:r>
            <a:endParaRPr lang="en-US" b="1" i="0" dirty="0">
              <a:solidFill>
                <a:srgbClr val="222222"/>
              </a:solidFill>
              <a:effectLst/>
              <a:latin typeface="+mj-lt"/>
            </a:endParaRPr>
          </a:p>
        </p:txBody>
      </p:sp>
      <p:sp>
        <p:nvSpPr>
          <p:cNvPr id="4" name="Rectangle 3">
            <a:extLst>
              <a:ext uri="{FF2B5EF4-FFF2-40B4-BE49-F238E27FC236}">
                <a16:creationId xmlns:a16="http://schemas.microsoft.com/office/drawing/2014/main" id="{180263D2-B719-4D90-8FE7-D9082236BB58}"/>
              </a:ext>
            </a:extLst>
          </p:cNvPr>
          <p:cNvSpPr/>
          <p:nvPr/>
        </p:nvSpPr>
        <p:spPr>
          <a:xfrm>
            <a:off x="1094154" y="4629055"/>
            <a:ext cx="4572598" cy="369332"/>
          </a:xfrm>
          <a:prstGeom prst="rect">
            <a:avLst/>
          </a:prstGeom>
        </p:spPr>
        <p:txBody>
          <a:bodyPr wrap="none">
            <a:spAutoFit/>
          </a:bodyPr>
          <a:lstStyle/>
          <a:p>
            <a:r>
              <a:rPr lang="en-US" dirty="0">
                <a:hlinkClick r:id="rId3"/>
              </a:rPr>
              <a:t>https://cs.stanford.edu/people/esteva/nature/</a:t>
            </a:r>
            <a:endParaRPr lang="en-US" dirty="0"/>
          </a:p>
        </p:txBody>
      </p:sp>
    </p:spTree>
    <p:extLst>
      <p:ext uri="{BB962C8B-B14F-4D97-AF65-F5344CB8AC3E}">
        <p14:creationId xmlns:p14="http://schemas.microsoft.com/office/powerpoint/2010/main" val="408288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we go from here</a:t>
            </a:r>
          </a:p>
        </p:txBody>
      </p:sp>
      <p:sp>
        <p:nvSpPr>
          <p:cNvPr id="3" name="Content Placeholder 2"/>
          <p:cNvSpPr>
            <a:spLocks noGrp="1"/>
          </p:cNvSpPr>
          <p:nvPr>
            <p:ph idx="1"/>
          </p:nvPr>
        </p:nvSpPr>
        <p:spPr/>
        <p:txBody>
          <a:bodyPr/>
          <a:lstStyle/>
          <a:p>
            <a:r>
              <a:rPr lang="en-US" dirty="0"/>
              <a:t>What we know: Geometry</a:t>
            </a:r>
          </a:p>
          <a:p>
            <a:pPr lvl="1"/>
            <a:r>
              <a:rPr lang="en-US" dirty="0"/>
              <a:t>What is the shape of the world? </a:t>
            </a:r>
          </a:p>
          <a:p>
            <a:pPr lvl="1"/>
            <a:r>
              <a:rPr lang="en-US" dirty="0"/>
              <a:t>How does that shape appear in images?</a:t>
            </a:r>
          </a:p>
          <a:p>
            <a:pPr lvl="1"/>
            <a:r>
              <a:rPr lang="en-US" dirty="0"/>
              <a:t>How can we infer that shape from one or more images?</a:t>
            </a:r>
          </a:p>
          <a:p>
            <a:pPr lvl="1"/>
            <a:endParaRPr lang="en-US" dirty="0"/>
          </a:p>
          <a:p>
            <a:r>
              <a:rPr lang="en-US" dirty="0"/>
              <a:t>What’s next: Recognition</a:t>
            </a:r>
          </a:p>
          <a:p>
            <a:pPr lvl="1"/>
            <a:r>
              <a:rPr lang="en-US" dirty="0"/>
              <a:t>What are we looking at?</a:t>
            </a:r>
          </a:p>
        </p:txBody>
      </p:sp>
    </p:spTree>
    <p:extLst>
      <p:ext uri="{BB962C8B-B14F-4D97-AF65-F5344CB8AC3E}">
        <p14:creationId xmlns:p14="http://schemas.microsoft.com/office/powerpoint/2010/main" val="1290232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787B7-135B-423F-9436-CDD8371A14E6}"/>
              </a:ext>
            </a:extLst>
          </p:cNvPr>
          <p:cNvSpPr>
            <a:spLocks noGrp="1"/>
          </p:cNvSpPr>
          <p:nvPr>
            <p:ph type="title"/>
          </p:nvPr>
        </p:nvSpPr>
        <p:spPr/>
        <p:txBody>
          <a:bodyPr/>
          <a:lstStyle/>
          <a:p>
            <a:r>
              <a:rPr lang="en-US" dirty="0"/>
              <a:t>Applications</a:t>
            </a:r>
          </a:p>
        </p:txBody>
      </p:sp>
      <p:sp>
        <p:nvSpPr>
          <p:cNvPr id="3" name="Content Placeholder 2">
            <a:extLst>
              <a:ext uri="{FF2B5EF4-FFF2-40B4-BE49-F238E27FC236}">
                <a16:creationId xmlns:a16="http://schemas.microsoft.com/office/drawing/2014/main" id="{15790C0E-F67A-481E-8622-EC619C378ABB}"/>
              </a:ext>
            </a:extLst>
          </p:cNvPr>
          <p:cNvSpPr>
            <a:spLocks noGrp="1"/>
          </p:cNvSpPr>
          <p:nvPr>
            <p:ph idx="1"/>
          </p:nvPr>
        </p:nvSpPr>
        <p:spPr/>
        <p:txBody>
          <a:bodyPr/>
          <a:lstStyle/>
          <a:p>
            <a:r>
              <a:rPr lang="en-US" dirty="0"/>
              <a:t>And the list goes on…</a:t>
            </a:r>
          </a:p>
          <a:p>
            <a:pPr lvl="1"/>
            <a:r>
              <a:rPr lang="en-US" dirty="0"/>
              <a:t>Amazon Go (</a:t>
            </a:r>
            <a:r>
              <a:rPr lang="en-US" dirty="0" err="1"/>
              <a:t>Cashierless</a:t>
            </a:r>
            <a:r>
              <a:rPr lang="en-US" dirty="0"/>
              <a:t> stores)</a:t>
            </a:r>
          </a:p>
          <a:p>
            <a:pPr lvl="1"/>
            <a:endParaRPr lang="en-US" dirty="0"/>
          </a:p>
        </p:txBody>
      </p:sp>
    </p:spTree>
    <p:extLst>
      <p:ext uri="{BB962C8B-B14F-4D97-AF65-F5344CB8AC3E}">
        <p14:creationId xmlns:p14="http://schemas.microsoft.com/office/powerpoint/2010/main" val="1175688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4835" name="Picture 3"/>
          <p:cNvPicPr>
            <a:picLocks noChangeAspect="1" noChangeArrowheads="1"/>
          </p:cNvPicPr>
          <p:nvPr>
            <p:custDataLst>
              <p:tags r:id="rId1"/>
            </p:custDataLst>
          </p:nvPr>
        </p:nvPicPr>
        <p:blipFill>
          <a:blip r:embed="rId6" cstate="print"/>
          <a:srcRect l="3079" t="5048" b="8725"/>
          <a:stretch>
            <a:fillRect/>
          </a:stretch>
        </p:blipFill>
        <p:spPr bwMode="auto">
          <a:xfrm>
            <a:off x="424543" y="1709057"/>
            <a:ext cx="3597275" cy="3200400"/>
          </a:xfrm>
          <a:prstGeom prst="rect">
            <a:avLst/>
          </a:prstGeom>
          <a:noFill/>
          <a:ln w="9525">
            <a:noFill/>
            <a:miter lim="800000"/>
            <a:headEnd/>
            <a:tailEnd/>
          </a:ln>
          <a:effectLst/>
        </p:spPr>
      </p:pic>
      <p:sp>
        <p:nvSpPr>
          <p:cNvPr id="504836" name="Rectangle 4"/>
          <p:cNvSpPr>
            <a:spLocks noGrp="1" noChangeArrowheads="1"/>
          </p:cNvSpPr>
          <p:nvPr>
            <p:ph type="title"/>
            <p:custDataLst>
              <p:tags r:id="rId2"/>
            </p:custDataLst>
          </p:nvPr>
        </p:nvSpPr>
        <p:spPr>
          <a:xfrm>
            <a:off x="457200" y="381010"/>
            <a:ext cx="8229600" cy="1143000"/>
          </a:xfrm>
        </p:spPr>
        <p:txBody>
          <a:bodyPr>
            <a:normAutofit fontScale="90000"/>
          </a:bodyPr>
          <a:lstStyle/>
          <a:p>
            <a:r>
              <a:rPr lang="en-US" dirty="0"/>
              <a:t>Applications:  Computational photography</a:t>
            </a:r>
          </a:p>
        </p:txBody>
      </p:sp>
      <p:pic>
        <p:nvPicPr>
          <p:cNvPr id="504834" name="Picture 2"/>
          <p:cNvPicPr>
            <a:picLocks noChangeAspect="1" noChangeArrowheads="1"/>
          </p:cNvPicPr>
          <p:nvPr>
            <p:custDataLst>
              <p:tags r:id="rId3"/>
            </p:custDataLst>
          </p:nvPr>
        </p:nvPicPr>
        <p:blipFill>
          <a:blip r:embed="rId7" cstate="print"/>
          <a:srcRect/>
          <a:stretch>
            <a:fillRect/>
          </a:stretch>
        </p:blipFill>
        <p:spPr bwMode="auto">
          <a:xfrm>
            <a:off x="3359378" y="4157435"/>
            <a:ext cx="4810125" cy="2286000"/>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6882" name="Rectangle 2"/>
          <p:cNvSpPr>
            <a:spLocks noGrp="1" noChangeArrowheads="1"/>
          </p:cNvSpPr>
          <p:nvPr>
            <p:ph type="title"/>
            <p:custDataLst>
              <p:tags r:id="rId1"/>
            </p:custDataLst>
          </p:nvPr>
        </p:nvSpPr>
        <p:spPr>
          <a:xfrm>
            <a:off x="457200" y="0"/>
            <a:ext cx="8229600" cy="1143000"/>
          </a:xfrm>
        </p:spPr>
        <p:txBody>
          <a:bodyPr/>
          <a:lstStyle/>
          <a:p>
            <a:r>
              <a:rPr lang="en-US">
                <a:solidFill>
                  <a:schemeClr val="tx1"/>
                </a:solidFill>
              </a:rPr>
              <a:t>Applications:  Assisted driving</a:t>
            </a:r>
          </a:p>
        </p:txBody>
      </p:sp>
      <p:pic>
        <p:nvPicPr>
          <p:cNvPr id="506883" name="Picture 3" descr="p1010172_bx"/>
          <p:cNvPicPr>
            <a:picLocks noChangeAspect="1" noChangeArrowheads="1"/>
          </p:cNvPicPr>
          <p:nvPr>
            <p:custDataLst>
              <p:tags r:id="rId2"/>
            </p:custDataLst>
          </p:nvPr>
        </p:nvPicPr>
        <p:blipFill>
          <a:blip r:embed="rId27" cstate="print"/>
          <a:srcRect l="13000" t="10655" r="13000" b="14761"/>
          <a:stretch>
            <a:fillRect/>
          </a:stretch>
        </p:blipFill>
        <p:spPr bwMode="auto">
          <a:xfrm>
            <a:off x="381000" y="1295400"/>
            <a:ext cx="3429000" cy="2595563"/>
          </a:xfrm>
          <a:prstGeom prst="rect">
            <a:avLst/>
          </a:prstGeom>
          <a:noFill/>
        </p:spPr>
      </p:pic>
      <p:grpSp>
        <p:nvGrpSpPr>
          <p:cNvPr id="2" name="Group 4"/>
          <p:cNvGrpSpPr>
            <a:grpSpLocks/>
          </p:cNvGrpSpPr>
          <p:nvPr>
            <p:custDataLst>
              <p:tags r:id="rId3"/>
            </p:custDataLst>
          </p:nvPr>
        </p:nvGrpSpPr>
        <p:grpSpPr bwMode="auto">
          <a:xfrm>
            <a:off x="4114800" y="990600"/>
            <a:ext cx="2566988" cy="2946400"/>
            <a:chOff x="2702" y="825"/>
            <a:chExt cx="3033" cy="3482"/>
          </a:xfrm>
        </p:grpSpPr>
        <p:grpSp>
          <p:nvGrpSpPr>
            <p:cNvPr id="3" name="Group 5"/>
            <p:cNvGrpSpPr>
              <a:grpSpLocks/>
            </p:cNvGrpSpPr>
            <p:nvPr/>
          </p:nvGrpSpPr>
          <p:grpSpPr bwMode="auto">
            <a:xfrm>
              <a:off x="2702" y="825"/>
              <a:ext cx="3033" cy="3482"/>
              <a:chOff x="2702" y="825"/>
              <a:chExt cx="3033" cy="3482"/>
            </a:xfrm>
          </p:grpSpPr>
          <p:grpSp>
            <p:nvGrpSpPr>
              <p:cNvPr id="4" name="Group 6"/>
              <p:cNvGrpSpPr>
                <a:grpSpLocks/>
              </p:cNvGrpSpPr>
              <p:nvPr/>
            </p:nvGrpSpPr>
            <p:grpSpPr bwMode="auto">
              <a:xfrm>
                <a:off x="2702" y="825"/>
                <a:ext cx="3033" cy="3482"/>
                <a:chOff x="2694" y="672"/>
                <a:chExt cx="3033" cy="3482"/>
              </a:xfrm>
            </p:grpSpPr>
            <p:pic>
              <p:nvPicPr>
                <p:cNvPr id="506887" name="Picture 7" descr="p1010172_ov"/>
                <p:cNvPicPr>
                  <a:picLocks noChangeAspect="1" noChangeArrowheads="1"/>
                </p:cNvPicPr>
                <p:nvPr>
                  <p:custDataLst>
                    <p:tags r:id="rId22"/>
                  </p:custDataLst>
                </p:nvPr>
              </p:nvPicPr>
              <p:blipFill>
                <a:blip r:embed="rId28" cstate="print"/>
                <a:srcRect l="16000" t="2664" r="19000" b="1443"/>
                <a:stretch>
                  <a:fillRect/>
                </a:stretch>
              </p:blipFill>
              <p:spPr bwMode="auto">
                <a:xfrm>
                  <a:off x="2694" y="672"/>
                  <a:ext cx="3033" cy="3360"/>
                </a:xfrm>
                <a:prstGeom prst="rect">
                  <a:avLst/>
                </a:prstGeom>
                <a:noFill/>
              </p:spPr>
            </p:pic>
            <p:sp>
              <p:nvSpPr>
                <p:cNvPr id="506888" name="Text Box 8"/>
                <p:cNvSpPr txBox="1">
                  <a:spLocks noChangeArrowheads="1"/>
                </p:cNvSpPr>
                <p:nvPr>
                  <p:custDataLst>
                    <p:tags r:id="rId23"/>
                  </p:custDataLst>
                </p:nvPr>
              </p:nvSpPr>
              <p:spPr bwMode="auto">
                <a:xfrm>
                  <a:off x="3962" y="3936"/>
                  <a:ext cx="625" cy="218"/>
                </a:xfrm>
                <a:prstGeom prst="rect">
                  <a:avLst/>
                </a:prstGeom>
                <a:noFill/>
                <a:ln w="9525">
                  <a:noFill/>
                  <a:miter lim="800000"/>
                  <a:headEnd/>
                  <a:tailEnd/>
                </a:ln>
                <a:effectLst/>
              </p:spPr>
              <p:txBody>
                <a:bodyPr>
                  <a:spAutoFit/>
                </a:bodyPr>
                <a:lstStyle/>
                <a:p>
                  <a:pPr algn="ctr" eaLnBrk="1" hangingPunct="1">
                    <a:spcBef>
                      <a:spcPct val="50000"/>
                    </a:spcBef>
                  </a:pPr>
                  <a:r>
                    <a:rPr lang="en-US" sz="600">
                      <a:latin typeface="Arial" pitchFamily="34" charset="0"/>
                    </a:rPr>
                    <a:t>meters</a:t>
                  </a:r>
                </a:p>
              </p:txBody>
            </p:sp>
            <p:sp>
              <p:nvSpPr>
                <p:cNvPr id="506889" name="Text Box 9"/>
                <p:cNvSpPr txBox="1">
                  <a:spLocks noChangeArrowheads="1"/>
                </p:cNvSpPr>
                <p:nvPr>
                  <p:custDataLst>
                    <p:tags r:id="rId24"/>
                  </p:custDataLst>
                </p:nvPr>
              </p:nvSpPr>
              <p:spPr bwMode="auto">
                <a:xfrm rot="16200000">
                  <a:off x="2499" y="2149"/>
                  <a:ext cx="623" cy="217"/>
                </a:xfrm>
                <a:prstGeom prst="rect">
                  <a:avLst/>
                </a:prstGeom>
                <a:noFill/>
                <a:ln w="9525">
                  <a:noFill/>
                  <a:miter lim="800000"/>
                  <a:headEnd/>
                  <a:tailEnd/>
                </a:ln>
                <a:effectLst/>
              </p:spPr>
              <p:txBody>
                <a:bodyPr>
                  <a:spAutoFit/>
                </a:bodyPr>
                <a:lstStyle/>
                <a:p>
                  <a:pPr eaLnBrk="1" hangingPunct="1">
                    <a:spcBef>
                      <a:spcPct val="50000"/>
                    </a:spcBef>
                  </a:pPr>
                  <a:r>
                    <a:rPr lang="en-US" sz="600">
                      <a:latin typeface="Arial" pitchFamily="34" charset="0"/>
                    </a:rPr>
                    <a:t>meters</a:t>
                  </a:r>
                </a:p>
              </p:txBody>
            </p:sp>
          </p:grpSp>
          <p:sp>
            <p:nvSpPr>
              <p:cNvPr id="506890" name="Oval 10"/>
              <p:cNvSpPr>
                <a:spLocks noChangeAspect="1" noChangeArrowheads="1"/>
              </p:cNvSpPr>
              <p:nvPr>
                <p:custDataLst>
                  <p:tags r:id="rId18"/>
                </p:custDataLst>
              </p:nvPr>
            </p:nvSpPr>
            <p:spPr bwMode="auto">
              <a:xfrm>
                <a:off x="4565" y="2709"/>
                <a:ext cx="40" cy="4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506891" name="Oval 11"/>
              <p:cNvSpPr>
                <a:spLocks noChangeArrowheads="1"/>
              </p:cNvSpPr>
              <p:nvPr>
                <p:custDataLst>
                  <p:tags r:id="rId19"/>
                </p:custDataLst>
              </p:nvPr>
            </p:nvSpPr>
            <p:spPr bwMode="auto">
              <a:xfrm>
                <a:off x="3908" y="2008"/>
                <a:ext cx="35" cy="35"/>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506892" name="Oval 12"/>
              <p:cNvSpPr>
                <a:spLocks noChangeAspect="1" noChangeArrowheads="1"/>
              </p:cNvSpPr>
              <p:nvPr>
                <p:custDataLst>
                  <p:tags r:id="rId20"/>
                </p:custDataLst>
              </p:nvPr>
            </p:nvSpPr>
            <p:spPr bwMode="auto">
              <a:xfrm>
                <a:off x="4628" y="2709"/>
                <a:ext cx="40" cy="4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506893" name="Oval 13"/>
              <p:cNvSpPr>
                <a:spLocks noChangeAspect="1" noChangeArrowheads="1"/>
              </p:cNvSpPr>
              <p:nvPr>
                <p:custDataLst>
                  <p:tags r:id="rId21"/>
                </p:custDataLst>
              </p:nvPr>
            </p:nvSpPr>
            <p:spPr bwMode="auto">
              <a:xfrm>
                <a:off x="3606" y="2323"/>
                <a:ext cx="40" cy="40"/>
              </a:xfrm>
              <a:prstGeom prst="ellipse">
                <a:avLst/>
              </a:prstGeom>
              <a:solidFill>
                <a:srgbClr val="FF0000"/>
              </a:solidFill>
              <a:ln w="9525">
                <a:solidFill>
                  <a:srgbClr val="FF0000"/>
                </a:solidFill>
                <a:round/>
                <a:headEnd/>
                <a:tailEnd/>
              </a:ln>
              <a:effectLst/>
            </p:spPr>
            <p:txBody>
              <a:bodyPr wrap="none" anchor="ctr"/>
              <a:lstStyle/>
              <a:p>
                <a:endParaRPr lang="en-US"/>
              </a:p>
            </p:txBody>
          </p:sp>
        </p:grpSp>
        <p:sp>
          <p:nvSpPr>
            <p:cNvPr id="506894" name="Text Box 14"/>
            <p:cNvSpPr txBox="1">
              <a:spLocks noChangeArrowheads="1"/>
            </p:cNvSpPr>
            <p:nvPr>
              <p:custDataLst>
                <p:tags r:id="rId10"/>
              </p:custDataLst>
            </p:nvPr>
          </p:nvSpPr>
          <p:spPr bwMode="auto">
            <a:xfrm>
              <a:off x="3025" y="2161"/>
              <a:ext cx="382" cy="217"/>
            </a:xfrm>
            <a:prstGeom prst="rect">
              <a:avLst/>
            </a:prstGeom>
            <a:noFill/>
            <a:ln w="9525">
              <a:noFill/>
              <a:miter lim="800000"/>
              <a:headEnd/>
              <a:tailEnd/>
            </a:ln>
            <a:effectLst/>
          </p:spPr>
          <p:txBody>
            <a:bodyPr>
              <a:spAutoFit/>
            </a:bodyPr>
            <a:lstStyle/>
            <a:p>
              <a:pPr eaLnBrk="1" hangingPunct="1">
                <a:spcBef>
                  <a:spcPct val="50000"/>
                </a:spcBef>
              </a:pPr>
              <a:r>
                <a:rPr lang="en-US" sz="600">
                  <a:latin typeface="Arial" pitchFamily="34" charset="0"/>
                </a:rPr>
                <a:t>Ped</a:t>
              </a:r>
            </a:p>
          </p:txBody>
        </p:sp>
        <p:sp>
          <p:nvSpPr>
            <p:cNvPr id="506895" name="Line 15"/>
            <p:cNvSpPr>
              <a:spLocks noChangeShapeType="1"/>
            </p:cNvSpPr>
            <p:nvPr>
              <p:custDataLst>
                <p:tags r:id="rId11"/>
              </p:custDataLst>
            </p:nvPr>
          </p:nvSpPr>
          <p:spPr bwMode="auto">
            <a:xfrm>
              <a:off x="3360" y="2256"/>
              <a:ext cx="192" cy="48"/>
            </a:xfrm>
            <a:prstGeom prst="line">
              <a:avLst/>
            </a:prstGeom>
            <a:noFill/>
            <a:ln w="28575">
              <a:solidFill>
                <a:srgbClr val="FF0000"/>
              </a:solidFill>
              <a:round/>
              <a:headEnd/>
              <a:tailEnd type="triangle" w="med" len="med"/>
            </a:ln>
            <a:effectLst/>
          </p:spPr>
          <p:txBody>
            <a:bodyPr/>
            <a:lstStyle/>
            <a:p>
              <a:endParaRPr lang="en-US"/>
            </a:p>
          </p:txBody>
        </p:sp>
        <p:sp>
          <p:nvSpPr>
            <p:cNvPr id="506896" name="Line 16"/>
            <p:cNvSpPr>
              <a:spLocks noChangeShapeType="1"/>
            </p:cNvSpPr>
            <p:nvPr>
              <p:custDataLst>
                <p:tags r:id="rId12"/>
              </p:custDataLst>
            </p:nvPr>
          </p:nvSpPr>
          <p:spPr bwMode="auto">
            <a:xfrm flipV="1">
              <a:off x="3360" y="2016"/>
              <a:ext cx="528" cy="192"/>
            </a:xfrm>
            <a:prstGeom prst="line">
              <a:avLst/>
            </a:prstGeom>
            <a:noFill/>
            <a:ln w="28575">
              <a:solidFill>
                <a:srgbClr val="FF0000"/>
              </a:solidFill>
              <a:round/>
              <a:headEnd/>
              <a:tailEnd type="triangle" w="med" len="med"/>
            </a:ln>
            <a:effectLst/>
          </p:spPr>
          <p:txBody>
            <a:bodyPr/>
            <a:lstStyle/>
            <a:p>
              <a:endParaRPr lang="en-US"/>
            </a:p>
          </p:txBody>
        </p:sp>
        <p:sp>
          <p:nvSpPr>
            <p:cNvPr id="506897" name="Text Box 17"/>
            <p:cNvSpPr txBox="1">
              <a:spLocks noChangeArrowheads="1"/>
            </p:cNvSpPr>
            <p:nvPr>
              <p:custDataLst>
                <p:tags r:id="rId13"/>
              </p:custDataLst>
            </p:nvPr>
          </p:nvSpPr>
          <p:spPr bwMode="auto">
            <a:xfrm>
              <a:off x="5159" y="2401"/>
              <a:ext cx="385" cy="218"/>
            </a:xfrm>
            <a:prstGeom prst="rect">
              <a:avLst/>
            </a:prstGeom>
            <a:noFill/>
            <a:ln w="9525">
              <a:noFill/>
              <a:miter lim="800000"/>
              <a:headEnd/>
              <a:tailEnd/>
            </a:ln>
            <a:effectLst/>
          </p:spPr>
          <p:txBody>
            <a:bodyPr>
              <a:spAutoFit/>
            </a:bodyPr>
            <a:lstStyle/>
            <a:p>
              <a:pPr eaLnBrk="1" hangingPunct="1">
                <a:spcBef>
                  <a:spcPct val="50000"/>
                </a:spcBef>
              </a:pPr>
              <a:r>
                <a:rPr lang="en-US" sz="600">
                  <a:latin typeface="Arial" pitchFamily="34" charset="0"/>
                </a:rPr>
                <a:t>Ped</a:t>
              </a:r>
            </a:p>
          </p:txBody>
        </p:sp>
        <p:sp>
          <p:nvSpPr>
            <p:cNvPr id="506898" name="Line 18"/>
            <p:cNvSpPr>
              <a:spLocks noChangeShapeType="1"/>
            </p:cNvSpPr>
            <p:nvPr>
              <p:custDataLst>
                <p:tags r:id="rId14"/>
              </p:custDataLst>
            </p:nvPr>
          </p:nvSpPr>
          <p:spPr bwMode="auto">
            <a:xfrm flipH="1">
              <a:off x="4704" y="2564"/>
              <a:ext cx="480" cy="144"/>
            </a:xfrm>
            <a:prstGeom prst="line">
              <a:avLst/>
            </a:prstGeom>
            <a:noFill/>
            <a:ln w="28575">
              <a:solidFill>
                <a:srgbClr val="FF0000"/>
              </a:solidFill>
              <a:round/>
              <a:headEnd/>
              <a:tailEnd type="triangle" w="med" len="med"/>
            </a:ln>
            <a:effectLst/>
          </p:spPr>
          <p:txBody>
            <a:bodyPr/>
            <a:lstStyle/>
            <a:p>
              <a:endParaRPr lang="en-US"/>
            </a:p>
          </p:txBody>
        </p:sp>
        <p:sp>
          <p:nvSpPr>
            <p:cNvPr id="506899" name="Line 19"/>
            <p:cNvSpPr>
              <a:spLocks noChangeShapeType="1"/>
            </p:cNvSpPr>
            <p:nvPr>
              <p:custDataLst>
                <p:tags r:id="rId15"/>
              </p:custDataLst>
            </p:nvPr>
          </p:nvSpPr>
          <p:spPr bwMode="auto">
            <a:xfrm flipH="1">
              <a:off x="4608" y="2496"/>
              <a:ext cx="576" cy="192"/>
            </a:xfrm>
            <a:prstGeom prst="line">
              <a:avLst/>
            </a:prstGeom>
            <a:noFill/>
            <a:ln w="28575">
              <a:solidFill>
                <a:srgbClr val="FF0000"/>
              </a:solidFill>
              <a:round/>
              <a:headEnd/>
              <a:tailEnd type="triangle" w="med" len="med"/>
            </a:ln>
            <a:effectLst/>
          </p:spPr>
          <p:txBody>
            <a:bodyPr/>
            <a:lstStyle/>
            <a:p>
              <a:endParaRPr lang="en-US"/>
            </a:p>
          </p:txBody>
        </p:sp>
        <p:sp>
          <p:nvSpPr>
            <p:cNvPr id="506900" name="Text Box 20"/>
            <p:cNvSpPr txBox="1">
              <a:spLocks noChangeArrowheads="1"/>
            </p:cNvSpPr>
            <p:nvPr>
              <p:custDataLst>
                <p:tags r:id="rId16"/>
              </p:custDataLst>
            </p:nvPr>
          </p:nvSpPr>
          <p:spPr bwMode="auto">
            <a:xfrm>
              <a:off x="3072" y="2688"/>
              <a:ext cx="480" cy="218"/>
            </a:xfrm>
            <a:prstGeom prst="rect">
              <a:avLst/>
            </a:prstGeom>
            <a:noFill/>
            <a:ln w="9525">
              <a:noFill/>
              <a:miter lim="800000"/>
              <a:headEnd/>
              <a:tailEnd/>
            </a:ln>
            <a:effectLst/>
          </p:spPr>
          <p:txBody>
            <a:bodyPr>
              <a:spAutoFit/>
            </a:bodyPr>
            <a:lstStyle/>
            <a:p>
              <a:pPr eaLnBrk="1" hangingPunct="1">
                <a:spcBef>
                  <a:spcPct val="50000"/>
                </a:spcBef>
              </a:pPr>
              <a:r>
                <a:rPr lang="en-US" sz="600">
                  <a:latin typeface="Arial" pitchFamily="34" charset="0"/>
                </a:rPr>
                <a:t>Car</a:t>
              </a:r>
            </a:p>
          </p:txBody>
        </p:sp>
        <p:sp>
          <p:nvSpPr>
            <p:cNvPr id="506901" name="Line 21"/>
            <p:cNvSpPr>
              <a:spLocks noChangeShapeType="1"/>
            </p:cNvSpPr>
            <p:nvPr>
              <p:custDataLst>
                <p:tags r:id="rId17"/>
              </p:custDataLst>
            </p:nvPr>
          </p:nvSpPr>
          <p:spPr bwMode="auto">
            <a:xfrm flipV="1">
              <a:off x="3408" y="2784"/>
              <a:ext cx="144" cy="48"/>
            </a:xfrm>
            <a:prstGeom prst="line">
              <a:avLst/>
            </a:prstGeom>
            <a:noFill/>
            <a:ln w="28575">
              <a:solidFill>
                <a:srgbClr val="00FF00"/>
              </a:solidFill>
              <a:round/>
              <a:headEnd/>
              <a:tailEnd type="triangle" w="med" len="med"/>
            </a:ln>
            <a:effectLst/>
          </p:spPr>
          <p:txBody>
            <a:bodyPr/>
            <a:lstStyle/>
            <a:p>
              <a:endParaRPr lang="en-US"/>
            </a:p>
          </p:txBody>
        </p:sp>
      </p:grpSp>
      <p:sp>
        <p:nvSpPr>
          <p:cNvPr id="506902" name="Text Box 22"/>
          <p:cNvSpPr txBox="1">
            <a:spLocks noChangeArrowheads="1"/>
          </p:cNvSpPr>
          <p:nvPr>
            <p:custDataLst>
              <p:tags r:id="rId4"/>
            </p:custDataLst>
          </p:nvPr>
        </p:nvSpPr>
        <p:spPr bwMode="auto">
          <a:xfrm>
            <a:off x="304800" y="4267200"/>
            <a:ext cx="3733800" cy="366713"/>
          </a:xfrm>
          <a:prstGeom prst="rect">
            <a:avLst/>
          </a:prstGeom>
          <a:noFill/>
          <a:ln w="9525">
            <a:noFill/>
            <a:miter lim="800000"/>
            <a:headEnd/>
            <a:tailEnd/>
          </a:ln>
          <a:effectLst/>
        </p:spPr>
        <p:txBody>
          <a:bodyPr>
            <a:spAutoFit/>
          </a:bodyPr>
          <a:lstStyle/>
          <a:p>
            <a:pPr>
              <a:spcBef>
                <a:spcPct val="50000"/>
              </a:spcBef>
            </a:pPr>
            <a:r>
              <a:rPr lang="en-US" sz="1800">
                <a:latin typeface="Arial" pitchFamily="34" charset="0"/>
              </a:rPr>
              <a:t>Lane detection</a:t>
            </a:r>
          </a:p>
        </p:txBody>
      </p:sp>
      <p:pic>
        <p:nvPicPr>
          <p:cNvPr id="506903" name="Picture 23"/>
          <p:cNvPicPr>
            <a:picLocks noChangeAspect="1" noChangeArrowheads="1"/>
          </p:cNvPicPr>
          <p:nvPr>
            <p:custDataLst>
              <p:tags r:id="rId5"/>
            </p:custDataLst>
          </p:nvPr>
        </p:nvPicPr>
        <p:blipFill>
          <a:blip r:embed="rId29" cstate="print"/>
          <a:srcRect/>
          <a:stretch>
            <a:fillRect/>
          </a:stretch>
        </p:blipFill>
        <p:spPr bwMode="auto">
          <a:xfrm>
            <a:off x="6858000" y="2133600"/>
            <a:ext cx="1800225" cy="1209675"/>
          </a:xfrm>
          <a:prstGeom prst="rect">
            <a:avLst/>
          </a:prstGeom>
          <a:noFill/>
          <a:ln w="9525">
            <a:noFill/>
            <a:miter lim="800000"/>
            <a:headEnd/>
            <a:tailEnd/>
          </a:ln>
          <a:effectLst/>
        </p:spPr>
      </p:pic>
      <p:pic>
        <p:nvPicPr>
          <p:cNvPr id="506904" name="Picture 24"/>
          <p:cNvPicPr>
            <a:picLocks noChangeAspect="1" noChangeArrowheads="1"/>
          </p:cNvPicPr>
          <p:nvPr>
            <p:custDataLst>
              <p:tags r:id="rId6"/>
            </p:custDataLst>
          </p:nvPr>
        </p:nvPicPr>
        <p:blipFill>
          <a:blip r:embed="rId30" cstate="print"/>
          <a:srcRect l="50000" t="50334"/>
          <a:stretch>
            <a:fillRect/>
          </a:stretch>
        </p:blipFill>
        <p:spPr bwMode="auto">
          <a:xfrm>
            <a:off x="3124200" y="4953000"/>
            <a:ext cx="2286000" cy="1550988"/>
          </a:xfrm>
          <a:prstGeom prst="rect">
            <a:avLst/>
          </a:prstGeom>
          <a:noFill/>
          <a:ln w="9525">
            <a:noFill/>
            <a:miter lim="800000"/>
            <a:headEnd/>
            <a:tailEnd/>
          </a:ln>
          <a:effectLst/>
        </p:spPr>
      </p:pic>
      <p:pic>
        <p:nvPicPr>
          <p:cNvPr id="506905" name="Picture 25"/>
          <p:cNvPicPr>
            <a:picLocks noChangeAspect="1" noChangeArrowheads="1"/>
          </p:cNvPicPr>
          <p:nvPr>
            <p:custDataLst>
              <p:tags r:id="rId7"/>
            </p:custDataLst>
          </p:nvPr>
        </p:nvPicPr>
        <p:blipFill>
          <a:blip r:embed="rId31" cstate="print"/>
          <a:srcRect/>
          <a:stretch>
            <a:fillRect/>
          </a:stretch>
        </p:blipFill>
        <p:spPr bwMode="auto">
          <a:xfrm>
            <a:off x="1066800" y="4800600"/>
            <a:ext cx="1838325" cy="1697038"/>
          </a:xfrm>
          <a:prstGeom prst="rect">
            <a:avLst/>
          </a:prstGeom>
          <a:noFill/>
          <a:ln w="9525">
            <a:noFill/>
            <a:miter lim="800000"/>
            <a:headEnd/>
            <a:tailEnd/>
          </a:ln>
          <a:effectLst/>
        </p:spPr>
      </p:pic>
      <p:sp>
        <p:nvSpPr>
          <p:cNvPr id="506906" name="Rectangle 26"/>
          <p:cNvSpPr>
            <a:spLocks noChangeArrowheads="1"/>
          </p:cNvSpPr>
          <p:nvPr>
            <p:custDataLst>
              <p:tags r:id="rId8"/>
            </p:custDataLst>
          </p:nvPr>
        </p:nvSpPr>
        <p:spPr bwMode="auto">
          <a:xfrm>
            <a:off x="228600" y="838200"/>
            <a:ext cx="3092450" cy="366713"/>
          </a:xfrm>
          <a:prstGeom prst="rect">
            <a:avLst/>
          </a:prstGeom>
          <a:noFill/>
          <a:ln w="9525">
            <a:noFill/>
            <a:miter lim="800000"/>
            <a:headEnd/>
            <a:tailEnd/>
          </a:ln>
          <a:effectLst/>
        </p:spPr>
        <p:txBody>
          <a:bodyPr wrap="none">
            <a:spAutoFit/>
          </a:bodyPr>
          <a:lstStyle/>
          <a:p>
            <a:pPr>
              <a:spcBef>
                <a:spcPct val="50000"/>
              </a:spcBef>
            </a:pPr>
            <a:r>
              <a:rPr lang="en-US" sz="1800">
                <a:latin typeface="Arial" pitchFamily="34" charset="0"/>
              </a:rPr>
              <a:t>Pedestrian and car detection</a:t>
            </a:r>
          </a:p>
        </p:txBody>
      </p:sp>
      <p:sp>
        <p:nvSpPr>
          <p:cNvPr id="506907" name="Rectangle 27"/>
          <p:cNvSpPr>
            <a:spLocks noChangeArrowheads="1"/>
          </p:cNvSpPr>
          <p:nvPr>
            <p:custDataLst>
              <p:tags r:id="rId9"/>
            </p:custDataLst>
          </p:nvPr>
        </p:nvSpPr>
        <p:spPr bwMode="auto">
          <a:xfrm>
            <a:off x="6019800" y="4724400"/>
            <a:ext cx="2876550" cy="2014538"/>
          </a:xfrm>
          <a:prstGeom prst="rect">
            <a:avLst/>
          </a:prstGeom>
          <a:noFill/>
          <a:ln w="9525">
            <a:noFill/>
            <a:miter lim="800000"/>
            <a:headEnd/>
            <a:tailEnd/>
          </a:ln>
          <a:effectLst/>
        </p:spPr>
        <p:txBody>
          <a:bodyPr anchor="ctr">
            <a:spAutoFit/>
          </a:bodyPr>
          <a:lstStyle/>
          <a:p>
            <a:pPr eaLnBrk="1" hangingPunct="1">
              <a:buFontTx/>
              <a:buChar char="•"/>
            </a:pPr>
            <a:r>
              <a:rPr lang="en-US" sz="1800">
                <a:latin typeface="Arial" pitchFamily="34" charset="0"/>
              </a:rPr>
              <a:t> Collision warning systems with adaptive cruise control, </a:t>
            </a:r>
          </a:p>
          <a:p>
            <a:pPr eaLnBrk="1" hangingPunct="1">
              <a:buFontTx/>
              <a:buChar char="•"/>
            </a:pPr>
            <a:r>
              <a:rPr lang="en-US" sz="1800">
                <a:latin typeface="Arial" pitchFamily="34" charset="0"/>
              </a:rPr>
              <a:t> Lane departure warning systems, </a:t>
            </a:r>
          </a:p>
          <a:p>
            <a:pPr eaLnBrk="1" hangingPunct="1">
              <a:buFontTx/>
              <a:buChar char="•"/>
            </a:pPr>
            <a:r>
              <a:rPr lang="en-US" sz="1800">
                <a:latin typeface="Arial" pitchFamily="34" charset="0"/>
              </a:rPr>
              <a:t> Rear object detection systems,</a:t>
            </a:r>
            <a:r>
              <a:rPr lang="en-US" sz="1800" b="1">
                <a:latin typeface="Arial" pitchFamily="34" charset="0"/>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0194" name="Rectangle 2"/>
          <p:cNvSpPr>
            <a:spLocks noGrp="1" noChangeArrowheads="1"/>
          </p:cNvSpPr>
          <p:nvPr>
            <p:ph type="title"/>
            <p:custDataLst>
              <p:tags r:id="rId1"/>
            </p:custDataLst>
          </p:nvPr>
        </p:nvSpPr>
        <p:spPr>
          <a:xfrm>
            <a:off x="457200" y="-41056"/>
            <a:ext cx="8229600" cy="1143000"/>
          </a:xfrm>
        </p:spPr>
        <p:txBody>
          <a:bodyPr/>
          <a:lstStyle/>
          <a:p>
            <a:r>
              <a:rPr lang="en-US" dirty="0"/>
              <a:t>Applications:  image search</a:t>
            </a:r>
          </a:p>
        </p:txBody>
      </p:sp>
      <p:sp>
        <p:nvSpPr>
          <p:cNvPr id="520195" name="Rectangle 3"/>
          <p:cNvSpPr>
            <a:spLocks noGrp="1" noChangeArrowheads="1"/>
          </p:cNvSpPr>
          <p:nvPr>
            <p:ph type="body" idx="1"/>
            <p:custDataLst>
              <p:tags r:id="rId2"/>
            </p:custDataLst>
          </p:nvPr>
        </p:nvSpPr>
        <p:spPr/>
        <p:txBody>
          <a:bodyPr/>
          <a:lstStyle/>
          <a:p>
            <a:endParaRPr lang="en-US"/>
          </a:p>
        </p:txBody>
      </p:sp>
      <p:pic>
        <p:nvPicPr>
          <p:cNvPr id="520199" name="Picture 7">
            <a:hlinkClick r:id="rId6"/>
          </p:cNvPr>
          <p:cNvPicPr>
            <a:picLocks noChangeAspect="1" noChangeArrowheads="1"/>
          </p:cNvPicPr>
          <p:nvPr>
            <p:custDataLst>
              <p:tags r:id="rId3"/>
            </p:custDataLst>
          </p:nvPr>
        </p:nvPicPr>
        <p:blipFill>
          <a:blip r:embed="rId7" cstate="print"/>
          <a:srcRect/>
          <a:stretch>
            <a:fillRect/>
          </a:stretch>
        </p:blipFill>
        <p:spPr bwMode="auto">
          <a:xfrm>
            <a:off x="1419225" y="933450"/>
            <a:ext cx="6305550" cy="5543550"/>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t>How do human do recognition? </a:t>
            </a:r>
          </a:p>
        </p:txBody>
      </p:sp>
      <p:sp>
        <p:nvSpPr>
          <p:cNvPr id="13315" name="Content Placeholder 2"/>
          <p:cNvSpPr>
            <a:spLocks noGrp="1"/>
          </p:cNvSpPr>
          <p:nvPr>
            <p:ph idx="1"/>
          </p:nvPr>
        </p:nvSpPr>
        <p:spPr/>
        <p:txBody>
          <a:bodyPr/>
          <a:lstStyle/>
          <a:p>
            <a:r>
              <a:rPr lang="en-US"/>
              <a:t>We don’t completely know yet</a:t>
            </a:r>
          </a:p>
          <a:p>
            <a:r>
              <a:rPr lang="en-US"/>
              <a:t>But we have some experimental observations.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Observation 1</a:t>
            </a:r>
          </a:p>
        </p:txBody>
      </p:sp>
      <p:sp>
        <p:nvSpPr>
          <p:cNvPr id="3" name="Content Placeholder 2"/>
          <p:cNvSpPr>
            <a:spLocks noGrp="1"/>
          </p:cNvSpPr>
          <p:nvPr>
            <p:ph idx="1"/>
          </p:nvPr>
        </p:nvSpPr>
        <p:spPr>
          <a:xfrm>
            <a:off x="457200" y="1600200"/>
            <a:ext cx="8229600" cy="4963886"/>
          </a:xfrm>
        </p:spPr>
        <p:txBody>
          <a:bodyPr>
            <a:normAutofit/>
          </a:bodyPr>
          <a:lstStyle/>
          <a:p>
            <a:endParaRPr lang="en-US" dirty="0"/>
          </a:p>
          <a:p>
            <a:endParaRPr lang="en-US" dirty="0"/>
          </a:p>
          <a:p>
            <a:endParaRPr lang="en-US" dirty="0"/>
          </a:p>
          <a:p>
            <a:endParaRPr lang="en-US" dirty="0"/>
          </a:p>
          <a:p>
            <a:endParaRPr lang="en-US" dirty="0"/>
          </a:p>
          <a:p>
            <a:endParaRPr lang="en-US" dirty="0"/>
          </a:p>
          <a:p>
            <a:r>
              <a:rPr lang="en-US" dirty="0"/>
              <a:t>We can recognize familiar faces even in low-resolution images</a:t>
            </a:r>
          </a:p>
        </p:txBody>
      </p:sp>
      <p:pic>
        <p:nvPicPr>
          <p:cNvPr id="4098" name="Picture 2"/>
          <p:cNvPicPr>
            <a:picLocks noChangeAspect="1" noChangeArrowheads="1"/>
          </p:cNvPicPr>
          <p:nvPr/>
        </p:nvPicPr>
        <p:blipFill>
          <a:blip r:embed="rId2" cstate="print"/>
          <a:srcRect/>
          <a:stretch>
            <a:fillRect/>
          </a:stretch>
        </p:blipFill>
        <p:spPr bwMode="auto">
          <a:xfrm>
            <a:off x="811466" y="2144487"/>
            <a:ext cx="7458466" cy="2569028"/>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t>Observation 2:</a:t>
            </a:r>
          </a:p>
        </p:txBody>
      </p:sp>
      <p:pic>
        <p:nvPicPr>
          <p:cNvPr id="15363" name="Picture 2"/>
          <p:cNvPicPr>
            <a:picLocks noChangeAspect="1" noChangeArrowheads="1"/>
          </p:cNvPicPr>
          <p:nvPr/>
        </p:nvPicPr>
        <p:blipFill>
          <a:blip r:embed="rId2" cstate="print"/>
          <a:srcRect/>
          <a:stretch>
            <a:fillRect/>
          </a:stretch>
        </p:blipFill>
        <p:spPr bwMode="auto">
          <a:xfrm>
            <a:off x="1089025" y="1162050"/>
            <a:ext cx="6399213" cy="4533900"/>
          </a:xfrm>
          <a:prstGeom prst="rect">
            <a:avLst/>
          </a:prstGeom>
          <a:noFill/>
          <a:ln w="9525">
            <a:noFill/>
            <a:miter lim="800000"/>
            <a:headEnd/>
            <a:tailEnd/>
          </a:ln>
        </p:spPr>
      </p:pic>
      <p:sp>
        <p:nvSpPr>
          <p:cNvPr id="14340" name="TextBox 4"/>
          <p:cNvSpPr txBox="1">
            <a:spLocks noChangeArrowheads="1"/>
          </p:cNvSpPr>
          <p:nvPr/>
        </p:nvSpPr>
        <p:spPr bwMode="auto">
          <a:xfrm>
            <a:off x="2416175" y="5565775"/>
            <a:ext cx="1543050" cy="461963"/>
          </a:xfrm>
          <a:prstGeom prst="rect">
            <a:avLst/>
          </a:prstGeom>
          <a:noFill/>
          <a:ln w="9525">
            <a:noFill/>
            <a:miter lim="800000"/>
            <a:headEnd/>
            <a:tailEnd/>
          </a:ln>
        </p:spPr>
        <p:txBody>
          <a:bodyPr wrap="none">
            <a:spAutoFit/>
          </a:bodyPr>
          <a:lstStyle/>
          <a:p>
            <a:r>
              <a:rPr lang="en-US"/>
              <a:t>Jim Carrey</a:t>
            </a:r>
          </a:p>
        </p:txBody>
      </p:sp>
      <p:sp>
        <p:nvSpPr>
          <p:cNvPr id="14341" name="TextBox 5"/>
          <p:cNvSpPr txBox="1">
            <a:spLocks noChangeArrowheads="1"/>
          </p:cNvSpPr>
          <p:nvPr/>
        </p:nvSpPr>
        <p:spPr bwMode="auto">
          <a:xfrm>
            <a:off x="5181600" y="5537200"/>
            <a:ext cx="1970088" cy="461963"/>
          </a:xfrm>
          <a:prstGeom prst="rect">
            <a:avLst/>
          </a:prstGeom>
          <a:noFill/>
          <a:ln w="9525">
            <a:noFill/>
            <a:miter lim="800000"/>
            <a:headEnd/>
            <a:tailEnd/>
          </a:ln>
        </p:spPr>
        <p:txBody>
          <a:bodyPr wrap="none">
            <a:spAutoFit/>
          </a:bodyPr>
          <a:lstStyle/>
          <a:p>
            <a:r>
              <a:rPr lang="en-US"/>
              <a:t>Kevin Costner</a:t>
            </a:r>
          </a:p>
        </p:txBody>
      </p:sp>
      <p:sp>
        <p:nvSpPr>
          <p:cNvPr id="6" name="TextBox 5"/>
          <p:cNvSpPr txBox="1">
            <a:spLocks noChangeArrowheads="1"/>
          </p:cNvSpPr>
          <p:nvPr/>
        </p:nvSpPr>
        <p:spPr bwMode="auto">
          <a:xfrm>
            <a:off x="1770063" y="6124575"/>
            <a:ext cx="5922962" cy="461963"/>
          </a:xfrm>
          <a:prstGeom prst="rect">
            <a:avLst/>
          </a:prstGeom>
          <a:noFill/>
          <a:ln w="9525">
            <a:noFill/>
            <a:miter lim="800000"/>
            <a:headEnd/>
            <a:tailEnd/>
          </a:ln>
        </p:spPr>
        <p:txBody>
          <a:bodyPr>
            <a:spAutoFit/>
          </a:bodyPr>
          <a:lstStyle/>
          <a:p>
            <a:pPr>
              <a:buFont typeface="Arial" charset="0"/>
              <a:buChar char="•"/>
            </a:pPr>
            <a:r>
              <a:rPr lang="en-US"/>
              <a:t> High frequency information is not enough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3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14341"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7" name="Picture 2"/>
          <p:cNvPicPr>
            <a:picLocks noChangeAspect="1" noChangeArrowheads="1"/>
          </p:cNvPicPr>
          <p:nvPr/>
        </p:nvPicPr>
        <p:blipFill>
          <a:blip r:embed="rId2" cstate="print"/>
          <a:srcRect/>
          <a:stretch>
            <a:fillRect/>
          </a:stretch>
        </p:blipFill>
        <p:spPr bwMode="auto">
          <a:xfrm>
            <a:off x="50800" y="973138"/>
            <a:ext cx="9048750" cy="5695950"/>
          </a:xfrm>
          <a:prstGeom prst="rect">
            <a:avLst/>
          </a:prstGeom>
          <a:noFill/>
          <a:ln w="9525">
            <a:noFill/>
            <a:miter lim="800000"/>
            <a:headEnd/>
            <a:tailEnd/>
          </a:ln>
        </p:spPr>
      </p:pic>
      <p:sp>
        <p:nvSpPr>
          <p:cNvPr id="5" name="Title 1"/>
          <p:cNvSpPr>
            <a:spLocks noGrp="1"/>
          </p:cNvSpPr>
          <p:nvPr>
            <p:ph type="title"/>
          </p:nvPr>
        </p:nvSpPr>
        <p:spPr>
          <a:xfrm>
            <a:off x="457200" y="-51942"/>
            <a:ext cx="8229600" cy="1143000"/>
          </a:xfrm>
        </p:spPr>
        <p:txBody>
          <a:bodyPr/>
          <a:lstStyle/>
          <a:p>
            <a:r>
              <a:rPr lang="en-US" dirty="0"/>
              <a:t>Observation 3:</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11" name="Picture 2"/>
          <p:cNvPicPr>
            <a:picLocks noChangeAspect="1" noChangeArrowheads="1"/>
          </p:cNvPicPr>
          <p:nvPr/>
        </p:nvPicPr>
        <p:blipFill>
          <a:blip r:embed="rId2" cstate="print"/>
          <a:srcRect/>
          <a:stretch>
            <a:fillRect/>
          </a:stretch>
        </p:blipFill>
        <p:spPr bwMode="auto">
          <a:xfrm>
            <a:off x="377825" y="965200"/>
            <a:ext cx="8331200" cy="5465763"/>
          </a:xfrm>
          <a:prstGeom prst="rect">
            <a:avLst/>
          </a:prstGeom>
          <a:noFill/>
          <a:ln w="9525">
            <a:noFill/>
            <a:miter lim="800000"/>
            <a:headEnd/>
            <a:tailEnd/>
          </a:ln>
        </p:spPr>
      </p:pic>
      <p:sp>
        <p:nvSpPr>
          <p:cNvPr id="4" name="TextBox 3"/>
          <p:cNvSpPr txBox="1">
            <a:spLocks noChangeArrowheads="1"/>
          </p:cNvSpPr>
          <p:nvPr/>
        </p:nvSpPr>
        <p:spPr bwMode="auto">
          <a:xfrm>
            <a:off x="1741488" y="6396038"/>
            <a:ext cx="5921375" cy="461962"/>
          </a:xfrm>
          <a:prstGeom prst="rect">
            <a:avLst/>
          </a:prstGeom>
          <a:noFill/>
          <a:ln w="9525">
            <a:noFill/>
            <a:miter lim="800000"/>
            <a:headEnd/>
            <a:tailEnd/>
          </a:ln>
        </p:spPr>
        <p:txBody>
          <a:bodyPr>
            <a:spAutoFit/>
          </a:bodyPr>
          <a:lstStyle/>
          <a:p>
            <a:pPr>
              <a:buFont typeface="Arial" charset="0"/>
              <a:buChar char="•"/>
            </a:pPr>
            <a:r>
              <a:rPr lang="en-US"/>
              <a:t> Negative contrast is difficult</a:t>
            </a:r>
          </a:p>
        </p:txBody>
      </p:sp>
      <p:sp>
        <p:nvSpPr>
          <p:cNvPr id="6" name="Title 1"/>
          <p:cNvSpPr txBox="1">
            <a:spLocks/>
          </p:cNvSpPr>
          <p:nvPr/>
        </p:nvSpPr>
        <p:spPr>
          <a:xfrm>
            <a:off x="457200" y="-51942"/>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mj-lt"/>
                <a:ea typeface="+mj-ea"/>
                <a:cs typeface="+mj-cs"/>
              </a:rPr>
              <a:t>Observation 3:</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the single most important facial features for recognition?</a:t>
            </a:r>
          </a:p>
        </p:txBody>
      </p:sp>
      <p:sp>
        <p:nvSpPr>
          <p:cNvPr id="3" name="Content Placeholder 2"/>
          <p:cNvSpPr>
            <a:spLocks noGrp="1"/>
          </p:cNvSpPr>
          <p:nvPr>
            <p:ph idx="1"/>
          </p:nvPr>
        </p:nvSpPr>
        <p:spPr/>
        <p:txBody>
          <a:bodyPr/>
          <a:lstStyle/>
          <a:p>
            <a:endParaRPr lang="en-US" dirty="0"/>
          </a:p>
        </p:txBody>
      </p:sp>
      <p:pic>
        <p:nvPicPr>
          <p:cNvPr id="167939" name="Picture 3"/>
          <p:cNvPicPr>
            <a:picLocks noChangeAspect="1" noChangeArrowheads="1"/>
          </p:cNvPicPr>
          <p:nvPr/>
        </p:nvPicPr>
        <p:blipFill>
          <a:blip r:embed="rId2" cstate="print"/>
          <a:srcRect/>
          <a:stretch>
            <a:fillRect/>
          </a:stretch>
        </p:blipFill>
        <p:spPr bwMode="auto">
          <a:xfrm>
            <a:off x="3174550" y="3028064"/>
            <a:ext cx="5472788" cy="1977528"/>
          </a:xfrm>
          <a:prstGeom prst="rect">
            <a:avLst/>
          </a:prstGeom>
          <a:noFill/>
          <a:ln w="9525">
            <a:noFill/>
            <a:miter lim="800000"/>
            <a:headEnd/>
            <a:tailEnd/>
          </a:ln>
        </p:spPr>
      </p:pic>
      <p:pic>
        <p:nvPicPr>
          <p:cNvPr id="167940" name="Picture 4"/>
          <p:cNvPicPr>
            <a:picLocks noChangeAspect="1" noChangeArrowheads="1"/>
          </p:cNvPicPr>
          <p:nvPr/>
        </p:nvPicPr>
        <p:blipFill>
          <a:blip r:embed="rId3" cstate="print"/>
          <a:srcRect/>
          <a:stretch>
            <a:fillRect/>
          </a:stretch>
        </p:blipFill>
        <p:spPr bwMode="auto">
          <a:xfrm>
            <a:off x="233363" y="2321377"/>
            <a:ext cx="2553380" cy="3239439"/>
          </a:xfrm>
          <a:prstGeom prst="rect">
            <a:avLst/>
          </a:prstGeom>
          <a:noFill/>
          <a:ln w="9525">
            <a:noFill/>
            <a:miter lim="800000"/>
            <a:headEnd/>
            <a:tailEnd/>
          </a:ln>
        </p:spPr>
      </p:pic>
      <p:sp>
        <p:nvSpPr>
          <p:cNvPr id="7" name="Rectangle 6"/>
          <p:cNvSpPr/>
          <p:nvPr/>
        </p:nvSpPr>
        <p:spPr>
          <a:xfrm>
            <a:off x="4963885" y="2993571"/>
            <a:ext cx="1883229" cy="21118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868890" y="2906487"/>
            <a:ext cx="1883229" cy="21118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9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2" name="Rectangle 4"/>
          <p:cNvSpPr>
            <a:spLocks noChangeArrowheads="1"/>
          </p:cNvSpPr>
          <p:nvPr>
            <p:custDataLst>
              <p:tags r:id="rId1"/>
            </p:custDataLst>
          </p:nvPr>
        </p:nvSpPr>
        <p:spPr bwMode="auto">
          <a:xfrm>
            <a:off x="533400" y="762000"/>
            <a:ext cx="8001000" cy="152400"/>
          </a:xfrm>
          <a:prstGeom prst="rect">
            <a:avLst/>
          </a:prstGeom>
          <a:solidFill>
            <a:schemeClr val="bg1"/>
          </a:solidFill>
          <a:ln w="9525">
            <a:noFill/>
            <a:miter lim="800000"/>
            <a:headEnd/>
            <a:tailEnd/>
          </a:ln>
          <a:effectLst/>
        </p:spPr>
        <p:txBody>
          <a:bodyPr wrap="none" anchor="ctr"/>
          <a:lstStyle/>
          <a:p>
            <a:endParaRPr lang="en-US">
              <a:latin typeface="+mj-lt"/>
            </a:endParaRPr>
          </a:p>
        </p:txBody>
      </p:sp>
      <p:pic>
        <p:nvPicPr>
          <p:cNvPr id="498690" name="Picture 2" descr="IMG_3534"/>
          <p:cNvPicPr>
            <a:picLocks noChangeAspect="1" noChangeArrowheads="1"/>
          </p:cNvPicPr>
          <p:nvPr>
            <p:custDataLst>
              <p:tags r:id="rId2"/>
            </p:custDataLst>
          </p:nvPr>
        </p:nvPicPr>
        <p:blipFill>
          <a:blip r:embed="rId7" cstate="print"/>
          <a:srcRect t="8163" b="17346"/>
          <a:stretch>
            <a:fillRect/>
          </a:stretch>
        </p:blipFill>
        <p:spPr bwMode="auto">
          <a:xfrm>
            <a:off x="3295650" y="685800"/>
            <a:ext cx="5772150" cy="6172200"/>
          </a:xfrm>
          <a:prstGeom prst="rect">
            <a:avLst/>
          </a:prstGeom>
          <a:noFill/>
        </p:spPr>
      </p:pic>
      <p:sp>
        <p:nvSpPr>
          <p:cNvPr id="498691" name="Text Box 3"/>
          <p:cNvSpPr txBox="1">
            <a:spLocks noChangeArrowheads="1"/>
          </p:cNvSpPr>
          <p:nvPr>
            <p:custDataLst>
              <p:tags r:id="rId3"/>
            </p:custDataLst>
          </p:nvPr>
        </p:nvSpPr>
        <p:spPr bwMode="auto">
          <a:xfrm>
            <a:off x="76200" y="0"/>
            <a:ext cx="9067800" cy="641350"/>
          </a:xfrm>
          <a:prstGeom prst="rect">
            <a:avLst/>
          </a:prstGeom>
          <a:noFill/>
          <a:ln w="9525">
            <a:noFill/>
            <a:miter lim="800000"/>
            <a:headEnd/>
            <a:tailEnd/>
          </a:ln>
          <a:effectLst/>
        </p:spPr>
        <p:txBody>
          <a:bodyPr>
            <a:spAutoFit/>
          </a:bodyPr>
          <a:lstStyle/>
          <a:p>
            <a:pPr eaLnBrk="1" hangingPunct="1"/>
            <a:r>
              <a:rPr lang="en-US" sz="3600">
                <a:latin typeface="+mj-lt"/>
              </a:rPr>
              <a:t>What do we mean by “object recognition”?</a:t>
            </a:r>
          </a:p>
        </p:txBody>
      </p:sp>
      <p:sp>
        <p:nvSpPr>
          <p:cNvPr id="498693" name="Text Box 5"/>
          <p:cNvSpPr txBox="1">
            <a:spLocks noChangeArrowheads="1"/>
          </p:cNvSpPr>
          <p:nvPr>
            <p:custDataLst>
              <p:tags r:id="rId4"/>
            </p:custDataLst>
          </p:nvPr>
        </p:nvSpPr>
        <p:spPr bwMode="auto">
          <a:xfrm>
            <a:off x="0" y="881063"/>
            <a:ext cx="3276600" cy="1200329"/>
          </a:xfrm>
          <a:prstGeom prst="rect">
            <a:avLst/>
          </a:prstGeom>
          <a:noFill/>
          <a:ln w="9525">
            <a:noFill/>
            <a:miter lim="800000"/>
            <a:headEnd/>
            <a:tailEnd/>
          </a:ln>
          <a:effectLst/>
        </p:spPr>
        <p:txBody>
          <a:bodyPr>
            <a:spAutoFit/>
          </a:bodyPr>
          <a:lstStyle/>
          <a:p>
            <a:pPr eaLnBrk="1" hangingPunct="1"/>
            <a:r>
              <a:rPr lang="en-US" sz="1800" dirty="0">
                <a:latin typeface="+mj-lt"/>
              </a:rPr>
              <a:t>Next slides adapted from </a:t>
            </a:r>
          </a:p>
          <a:p>
            <a:pPr eaLnBrk="1" hangingPunct="1"/>
            <a:r>
              <a:rPr lang="en-US" sz="1800" dirty="0">
                <a:latin typeface="+mj-lt"/>
              </a:rPr>
              <a:t>Li, Fergus, &amp; Torralba’s excellent </a:t>
            </a:r>
            <a:r>
              <a:rPr lang="en-US" sz="1800" dirty="0">
                <a:latin typeface="+mj-lt"/>
                <a:hlinkClick r:id="rId8"/>
              </a:rPr>
              <a:t>short course </a:t>
            </a:r>
            <a:r>
              <a:rPr lang="en-US" sz="1800" dirty="0">
                <a:latin typeface="+mj-lt"/>
              </a:rPr>
              <a:t>on category and object recognition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t>Observation 4:</a:t>
            </a:r>
          </a:p>
        </p:txBody>
      </p:sp>
      <p:pic>
        <p:nvPicPr>
          <p:cNvPr id="18435" name="Picture 2"/>
          <p:cNvPicPr>
            <a:picLocks noChangeAspect="1" noChangeArrowheads="1"/>
          </p:cNvPicPr>
          <p:nvPr/>
        </p:nvPicPr>
        <p:blipFill>
          <a:blip r:embed="rId2" cstate="print"/>
          <a:srcRect/>
          <a:stretch>
            <a:fillRect/>
          </a:stretch>
        </p:blipFill>
        <p:spPr bwMode="auto">
          <a:xfrm>
            <a:off x="2514600" y="2038350"/>
            <a:ext cx="4114800" cy="2781300"/>
          </a:xfrm>
          <a:prstGeom prst="rect">
            <a:avLst/>
          </a:prstGeom>
          <a:noFill/>
          <a:ln w="9525">
            <a:noFill/>
            <a:miter lim="800000"/>
            <a:headEnd/>
            <a:tailEnd/>
          </a:ln>
        </p:spPr>
      </p:pic>
      <p:sp>
        <p:nvSpPr>
          <p:cNvPr id="4" name="TextBox 3"/>
          <p:cNvSpPr txBox="1">
            <a:spLocks noChangeArrowheads="1"/>
          </p:cNvSpPr>
          <p:nvPr/>
        </p:nvSpPr>
        <p:spPr bwMode="auto">
          <a:xfrm>
            <a:off x="1735138" y="5075238"/>
            <a:ext cx="5921375" cy="461962"/>
          </a:xfrm>
          <a:prstGeom prst="rect">
            <a:avLst/>
          </a:prstGeom>
          <a:noFill/>
          <a:ln w="9525">
            <a:noFill/>
            <a:miter lim="800000"/>
            <a:headEnd/>
            <a:tailEnd/>
          </a:ln>
        </p:spPr>
        <p:txBody>
          <a:bodyPr>
            <a:spAutoFit/>
          </a:bodyPr>
          <a:lstStyle/>
          <a:p>
            <a:pPr>
              <a:buFont typeface="Arial" charset="0"/>
              <a:buChar char="•"/>
            </a:pPr>
            <a:r>
              <a:rPr lang="en-US"/>
              <a:t> Image Warping is OK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t>The list goes on</a:t>
            </a:r>
          </a:p>
        </p:txBody>
      </p:sp>
      <p:sp>
        <p:nvSpPr>
          <p:cNvPr id="19459" name="Content Placeholder 2"/>
          <p:cNvSpPr>
            <a:spLocks noGrp="1"/>
          </p:cNvSpPr>
          <p:nvPr>
            <p:ph idx="1"/>
          </p:nvPr>
        </p:nvSpPr>
        <p:spPr/>
        <p:txBody>
          <a:bodyPr>
            <a:normAutofit lnSpcReduction="10000"/>
          </a:bodyPr>
          <a:lstStyle/>
          <a:p>
            <a:endParaRPr lang="en-US" dirty="0">
              <a:hlinkClick r:id="rId2"/>
            </a:endParaRPr>
          </a:p>
          <a:p>
            <a:endParaRPr lang="en-US" dirty="0">
              <a:hlinkClick r:id="rId2"/>
            </a:endParaRPr>
          </a:p>
          <a:p>
            <a:endParaRPr lang="en-US" dirty="0">
              <a:hlinkClick r:id="rId2"/>
            </a:endParaRPr>
          </a:p>
          <a:p>
            <a:endParaRPr lang="en-US" dirty="0">
              <a:hlinkClick r:id="rId2"/>
            </a:endParaRPr>
          </a:p>
          <a:p>
            <a:endParaRPr lang="en-US" dirty="0">
              <a:hlinkClick r:id="rId2"/>
            </a:endParaRPr>
          </a:p>
          <a:p>
            <a:endParaRPr lang="en-US" dirty="0">
              <a:hlinkClick r:id="rId2"/>
            </a:endParaRPr>
          </a:p>
          <a:p>
            <a:r>
              <a:rPr lang="en-US" dirty="0">
                <a:hlinkClick r:id="rId2"/>
              </a:rPr>
              <a:t>http://web.mit.edu/bcs/sinha/papers/19results_sinha_etal.pdf</a:t>
            </a:r>
            <a:endParaRPr lang="en-US" dirty="0"/>
          </a:p>
          <a:p>
            <a:endParaRPr lang="en-US" dirty="0"/>
          </a:p>
        </p:txBody>
      </p:sp>
      <p:pic>
        <p:nvPicPr>
          <p:cNvPr id="5122" name="Picture 2"/>
          <p:cNvPicPr>
            <a:picLocks noChangeAspect="1" noChangeArrowheads="1"/>
          </p:cNvPicPr>
          <p:nvPr/>
        </p:nvPicPr>
        <p:blipFill>
          <a:blip r:embed="rId3" cstate="print"/>
          <a:srcRect/>
          <a:stretch>
            <a:fillRect/>
          </a:stretch>
        </p:blipFill>
        <p:spPr bwMode="auto">
          <a:xfrm>
            <a:off x="748027" y="1849392"/>
            <a:ext cx="7899680" cy="2484304"/>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Group 2"/>
          <p:cNvGrpSpPr>
            <a:grpSpLocks/>
          </p:cNvGrpSpPr>
          <p:nvPr/>
        </p:nvGrpSpPr>
        <p:grpSpPr bwMode="auto">
          <a:xfrm>
            <a:off x="623888" y="958850"/>
            <a:ext cx="7851775" cy="3765550"/>
            <a:chOff x="227" y="1406"/>
            <a:chExt cx="5321" cy="2224"/>
          </a:xfrm>
        </p:grpSpPr>
        <p:sp>
          <p:nvSpPr>
            <p:cNvPr id="61463" name="Rectangle 3"/>
            <p:cNvSpPr>
              <a:spLocks noChangeArrowheads="1"/>
            </p:cNvSpPr>
            <p:nvPr/>
          </p:nvSpPr>
          <p:spPr bwMode="auto">
            <a:xfrm>
              <a:off x="227" y="1406"/>
              <a:ext cx="5321" cy="2224"/>
            </a:xfrm>
            <a:prstGeom prst="rect">
              <a:avLst/>
            </a:prstGeom>
            <a:noFill/>
            <a:ln w="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00"/>
                </a:solidFill>
              </a:endParaRPr>
            </a:p>
          </p:txBody>
        </p:sp>
        <p:sp>
          <p:nvSpPr>
            <p:cNvPr id="61464" name="Rectangle 4"/>
            <p:cNvSpPr>
              <a:spLocks noChangeArrowheads="1"/>
            </p:cNvSpPr>
            <p:nvPr/>
          </p:nvSpPr>
          <p:spPr bwMode="auto">
            <a:xfrm>
              <a:off x="227" y="1406"/>
              <a:ext cx="5321" cy="222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endParaRPr>
            </a:p>
          </p:txBody>
        </p:sp>
        <p:pic>
          <p:nvPicPr>
            <p:cNvPr id="614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 y="3485"/>
              <a:ext cx="5321"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6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 y="3339"/>
              <a:ext cx="532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6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 y="3194"/>
              <a:ext cx="5321"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6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 y="3048"/>
              <a:ext cx="532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6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 y="2903"/>
              <a:ext cx="5321"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7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 y="2757"/>
              <a:ext cx="532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7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 y="2612"/>
              <a:ext cx="5321"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7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7" y="2466"/>
              <a:ext cx="532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7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7" y="2321"/>
              <a:ext cx="5321"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7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7" y="2176"/>
              <a:ext cx="5321"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7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7" y="2030"/>
              <a:ext cx="532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7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7" y="1885"/>
              <a:ext cx="5321"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77"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7" y="1739"/>
              <a:ext cx="532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78" name="Pictur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7" y="1594"/>
              <a:ext cx="5321"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79" name="Picture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7" y="1448"/>
              <a:ext cx="532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80" name="Picture 2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27" y="1406"/>
              <a:ext cx="5321" cy="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1443" name="Text Box 22"/>
          <p:cNvSpPr txBox="1">
            <a:spLocks noChangeArrowheads="1"/>
          </p:cNvSpPr>
          <p:nvPr/>
        </p:nvSpPr>
        <p:spPr bwMode="auto">
          <a:xfrm>
            <a:off x="896938" y="4835525"/>
            <a:ext cx="18065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en-US">
                <a:solidFill>
                  <a:srgbClr val="000000"/>
                </a:solidFill>
                <a:latin typeface="Times New Roman" charset="0"/>
              </a:rPr>
              <a:t>Variability</a:t>
            </a:r>
            <a:r>
              <a:rPr lang="en-US" sz="2400">
                <a:solidFill>
                  <a:srgbClr val="000000"/>
                </a:solidFill>
                <a:latin typeface="Times New Roman" charset="0"/>
              </a:rPr>
              <a:t>:</a:t>
            </a:r>
          </a:p>
        </p:txBody>
      </p:sp>
      <p:sp>
        <p:nvSpPr>
          <p:cNvPr id="61444" name="Text Box 23"/>
          <p:cNvSpPr txBox="1">
            <a:spLocks noChangeArrowheads="1"/>
          </p:cNvSpPr>
          <p:nvPr/>
        </p:nvSpPr>
        <p:spPr bwMode="auto">
          <a:xfrm>
            <a:off x="2814638" y="4886325"/>
            <a:ext cx="23622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en-US" sz="2400">
                <a:solidFill>
                  <a:srgbClr val="000000"/>
                </a:solidFill>
                <a:latin typeface="Times New Roman" charset="0"/>
              </a:rPr>
              <a:t>Camera position</a:t>
            </a:r>
          </a:p>
          <a:p>
            <a:pPr eaLnBrk="0" hangingPunct="0"/>
            <a:r>
              <a:rPr lang="en-US" sz="2400">
                <a:solidFill>
                  <a:srgbClr val="000000"/>
                </a:solidFill>
                <a:latin typeface="Times New Roman" charset="0"/>
              </a:rPr>
              <a:t>Illumination</a:t>
            </a:r>
          </a:p>
          <a:p>
            <a:pPr eaLnBrk="0" hangingPunct="0"/>
            <a:r>
              <a:rPr lang="en-US" sz="2400">
                <a:solidFill>
                  <a:srgbClr val="000000"/>
                </a:solidFill>
                <a:latin typeface="Times New Roman" charset="0"/>
              </a:rPr>
              <a:t>Shape parameters</a:t>
            </a:r>
          </a:p>
        </p:txBody>
      </p:sp>
      <p:sp>
        <p:nvSpPr>
          <p:cNvPr id="621594" name="Freeform 26"/>
          <p:cNvSpPr>
            <a:spLocks/>
          </p:cNvSpPr>
          <p:nvPr/>
        </p:nvSpPr>
        <p:spPr bwMode="auto">
          <a:xfrm>
            <a:off x="5429250" y="2354263"/>
            <a:ext cx="2176463" cy="1538287"/>
          </a:xfrm>
          <a:custGeom>
            <a:avLst/>
            <a:gdLst>
              <a:gd name="T0" fmla="*/ 0 w 1371"/>
              <a:gd name="T1" fmla="*/ 0 h 969"/>
              <a:gd name="T2" fmla="*/ 2147483647 w 1371"/>
              <a:gd name="T3" fmla="*/ 2147483647 h 969"/>
              <a:gd name="T4" fmla="*/ 2147483647 w 1371"/>
              <a:gd name="T5" fmla="*/ 2147483647 h 969"/>
              <a:gd name="T6" fmla="*/ 2147483647 w 1371"/>
              <a:gd name="T7" fmla="*/ 2147483647 h 969"/>
              <a:gd name="T8" fmla="*/ 2147483647 w 1371"/>
              <a:gd name="T9" fmla="*/ 2147483647 h 969"/>
              <a:gd name="T10" fmla="*/ 2147483647 w 1371"/>
              <a:gd name="T11" fmla="*/ 2147483647 h 969"/>
              <a:gd name="T12" fmla="*/ 2147483647 w 1371"/>
              <a:gd name="T13" fmla="*/ 2147483647 h 969"/>
              <a:gd name="T14" fmla="*/ 2147483647 w 1371"/>
              <a:gd name="T15" fmla="*/ 2147483647 h 969"/>
              <a:gd name="T16" fmla="*/ 2147483647 w 1371"/>
              <a:gd name="T17" fmla="*/ 2147483647 h 969"/>
              <a:gd name="T18" fmla="*/ 2147483647 w 1371"/>
              <a:gd name="T19" fmla="*/ 2147483647 h 969"/>
              <a:gd name="T20" fmla="*/ 2147483647 w 1371"/>
              <a:gd name="T21" fmla="*/ 2147483647 h 9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71"/>
              <a:gd name="T34" fmla="*/ 0 h 969"/>
              <a:gd name="T35" fmla="*/ 1371 w 1371"/>
              <a:gd name="T36" fmla="*/ 969 h 9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71" h="969">
                <a:moveTo>
                  <a:pt x="0" y="0"/>
                </a:moveTo>
                <a:cubicBezTo>
                  <a:pt x="47" y="15"/>
                  <a:pt x="208" y="50"/>
                  <a:pt x="277" y="88"/>
                </a:cubicBezTo>
                <a:cubicBezTo>
                  <a:pt x="346" y="126"/>
                  <a:pt x="373" y="175"/>
                  <a:pt x="414" y="228"/>
                </a:cubicBezTo>
                <a:cubicBezTo>
                  <a:pt x="455" y="281"/>
                  <a:pt x="491" y="357"/>
                  <a:pt x="525" y="408"/>
                </a:cubicBezTo>
                <a:cubicBezTo>
                  <a:pt x="559" y="459"/>
                  <a:pt x="583" y="501"/>
                  <a:pt x="621" y="537"/>
                </a:cubicBezTo>
                <a:cubicBezTo>
                  <a:pt x="659" y="573"/>
                  <a:pt x="711" y="605"/>
                  <a:pt x="752" y="626"/>
                </a:cubicBezTo>
                <a:cubicBezTo>
                  <a:pt x="793" y="647"/>
                  <a:pt x="820" y="651"/>
                  <a:pt x="869" y="665"/>
                </a:cubicBezTo>
                <a:cubicBezTo>
                  <a:pt x="918" y="679"/>
                  <a:pt x="1000" y="694"/>
                  <a:pt x="1048" y="712"/>
                </a:cubicBezTo>
                <a:cubicBezTo>
                  <a:pt x="1096" y="730"/>
                  <a:pt x="1127" y="753"/>
                  <a:pt x="1157" y="774"/>
                </a:cubicBezTo>
                <a:cubicBezTo>
                  <a:pt x="1187" y="795"/>
                  <a:pt x="1191" y="804"/>
                  <a:pt x="1227" y="836"/>
                </a:cubicBezTo>
                <a:cubicBezTo>
                  <a:pt x="1263" y="868"/>
                  <a:pt x="1341" y="941"/>
                  <a:pt x="1371" y="969"/>
                </a:cubicBezTo>
              </a:path>
            </a:pathLst>
          </a:custGeom>
          <a:noFill/>
          <a:ln w="19050">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endParaRPr>
          </a:p>
        </p:txBody>
      </p:sp>
      <p:sp>
        <p:nvSpPr>
          <p:cNvPr id="621595" name="Freeform 27"/>
          <p:cNvSpPr>
            <a:spLocks/>
          </p:cNvSpPr>
          <p:nvPr/>
        </p:nvSpPr>
        <p:spPr bwMode="auto">
          <a:xfrm>
            <a:off x="7600950" y="2611438"/>
            <a:ext cx="871538" cy="1281112"/>
          </a:xfrm>
          <a:custGeom>
            <a:avLst/>
            <a:gdLst>
              <a:gd name="T0" fmla="*/ 0 w 549"/>
              <a:gd name="T1" fmla="*/ 2147483647 h 807"/>
              <a:gd name="T2" fmla="*/ 2147483647 w 549"/>
              <a:gd name="T3" fmla="*/ 2147483647 h 807"/>
              <a:gd name="T4" fmla="*/ 2147483647 w 549"/>
              <a:gd name="T5" fmla="*/ 2147483647 h 807"/>
              <a:gd name="T6" fmla="*/ 2147483647 w 549"/>
              <a:gd name="T7" fmla="*/ 2147483647 h 807"/>
              <a:gd name="T8" fmla="*/ 2147483647 w 549"/>
              <a:gd name="T9" fmla="*/ 2147483647 h 807"/>
              <a:gd name="T10" fmla="*/ 2147483647 w 549"/>
              <a:gd name="T11" fmla="*/ 2147483647 h 807"/>
              <a:gd name="T12" fmla="*/ 2147483647 w 549"/>
              <a:gd name="T13" fmla="*/ 2147483647 h 807"/>
              <a:gd name="T14" fmla="*/ 2147483647 w 549"/>
              <a:gd name="T15" fmla="*/ 0 h 807"/>
              <a:gd name="T16" fmla="*/ 0 60000 65536"/>
              <a:gd name="T17" fmla="*/ 0 60000 65536"/>
              <a:gd name="T18" fmla="*/ 0 60000 65536"/>
              <a:gd name="T19" fmla="*/ 0 60000 65536"/>
              <a:gd name="T20" fmla="*/ 0 60000 65536"/>
              <a:gd name="T21" fmla="*/ 0 60000 65536"/>
              <a:gd name="T22" fmla="*/ 0 60000 65536"/>
              <a:gd name="T23" fmla="*/ 0 60000 65536"/>
              <a:gd name="T24" fmla="*/ 0 w 549"/>
              <a:gd name="T25" fmla="*/ 0 h 807"/>
              <a:gd name="T26" fmla="*/ 549 w 549"/>
              <a:gd name="T27" fmla="*/ 807 h 8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9" h="807">
                <a:moveTo>
                  <a:pt x="0" y="807"/>
                </a:moveTo>
                <a:cubicBezTo>
                  <a:pt x="14" y="775"/>
                  <a:pt x="24" y="738"/>
                  <a:pt x="48" y="684"/>
                </a:cubicBezTo>
                <a:cubicBezTo>
                  <a:pt x="72" y="630"/>
                  <a:pt x="112" y="536"/>
                  <a:pt x="141" y="483"/>
                </a:cubicBezTo>
                <a:cubicBezTo>
                  <a:pt x="170" y="430"/>
                  <a:pt x="189" y="400"/>
                  <a:pt x="222" y="363"/>
                </a:cubicBezTo>
                <a:cubicBezTo>
                  <a:pt x="255" y="326"/>
                  <a:pt x="306" y="287"/>
                  <a:pt x="339" y="261"/>
                </a:cubicBezTo>
                <a:cubicBezTo>
                  <a:pt x="372" y="235"/>
                  <a:pt x="391" y="228"/>
                  <a:pt x="417" y="204"/>
                </a:cubicBezTo>
                <a:cubicBezTo>
                  <a:pt x="443" y="180"/>
                  <a:pt x="476" y="151"/>
                  <a:pt x="498" y="117"/>
                </a:cubicBezTo>
                <a:cubicBezTo>
                  <a:pt x="520" y="83"/>
                  <a:pt x="538" y="25"/>
                  <a:pt x="549" y="0"/>
                </a:cubicBezTo>
              </a:path>
            </a:pathLst>
          </a:custGeom>
          <a:noFill/>
          <a:ln w="19050">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endParaRPr>
          </a:p>
        </p:txBody>
      </p:sp>
      <p:grpSp>
        <p:nvGrpSpPr>
          <p:cNvPr id="3" name="Group 28"/>
          <p:cNvGrpSpPr>
            <a:grpSpLocks/>
          </p:cNvGrpSpPr>
          <p:nvPr/>
        </p:nvGrpSpPr>
        <p:grpSpPr bwMode="auto">
          <a:xfrm>
            <a:off x="5424488" y="2406650"/>
            <a:ext cx="3043237" cy="1538288"/>
            <a:chOff x="3516" y="1221"/>
            <a:chExt cx="1917" cy="969"/>
          </a:xfrm>
        </p:grpSpPr>
        <p:sp>
          <p:nvSpPr>
            <p:cNvPr id="61461" name="Freeform 29"/>
            <p:cNvSpPr>
              <a:spLocks/>
            </p:cNvSpPr>
            <p:nvPr/>
          </p:nvSpPr>
          <p:spPr bwMode="auto">
            <a:xfrm>
              <a:off x="3516" y="1221"/>
              <a:ext cx="1371" cy="969"/>
            </a:xfrm>
            <a:custGeom>
              <a:avLst/>
              <a:gdLst>
                <a:gd name="T0" fmla="*/ 0 w 1371"/>
                <a:gd name="T1" fmla="*/ 0 h 969"/>
                <a:gd name="T2" fmla="*/ 277 w 1371"/>
                <a:gd name="T3" fmla="*/ 88 h 969"/>
                <a:gd name="T4" fmla="*/ 414 w 1371"/>
                <a:gd name="T5" fmla="*/ 228 h 969"/>
                <a:gd name="T6" fmla="*/ 525 w 1371"/>
                <a:gd name="T7" fmla="*/ 408 h 969"/>
                <a:gd name="T8" fmla="*/ 621 w 1371"/>
                <a:gd name="T9" fmla="*/ 537 h 969"/>
                <a:gd name="T10" fmla="*/ 752 w 1371"/>
                <a:gd name="T11" fmla="*/ 626 h 969"/>
                <a:gd name="T12" fmla="*/ 869 w 1371"/>
                <a:gd name="T13" fmla="*/ 665 h 969"/>
                <a:gd name="T14" fmla="*/ 1048 w 1371"/>
                <a:gd name="T15" fmla="*/ 712 h 969"/>
                <a:gd name="T16" fmla="*/ 1157 w 1371"/>
                <a:gd name="T17" fmla="*/ 774 h 969"/>
                <a:gd name="T18" fmla="*/ 1227 w 1371"/>
                <a:gd name="T19" fmla="*/ 836 h 969"/>
                <a:gd name="T20" fmla="*/ 1371 w 1371"/>
                <a:gd name="T21" fmla="*/ 969 h 9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71"/>
                <a:gd name="T34" fmla="*/ 0 h 969"/>
                <a:gd name="T35" fmla="*/ 1371 w 1371"/>
                <a:gd name="T36" fmla="*/ 969 h 9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71" h="969">
                  <a:moveTo>
                    <a:pt x="0" y="0"/>
                  </a:moveTo>
                  <a:cubicBezTo>
                    <a:pt x="47" y="15"/>
                    <a:pt x="208" y="50"/>
                    <a:pt x="277" y="88"/>
                  </a:cubicBezTo>
                  <a:cubicBezTo>
                    <a:pt x="346" y="126"/>
                    <a:pt x="373" y="175"/>
                    <a:pt x="414" y="228"/>
                  </a:cubicBezTo>
                  <a:cubicBezTo>
                    <a:pt x="455" y="281"/>
                    <a:pt x="491" y="357"/>
                    <a:pt x="525" y="408"/>
                  </a:cubicBezTo>
                  <a:cubicBezTo>
                    <a:pt x="559" y="459"/>
                    <a:pt x="583" y="501"/>
                    <a:pt x="621" y="537"/>
                  </a:cubicBezTo>
                  <a:cubicBezTo>
                    <a:pt x="659" y="573"/>
                    <a:pt x="711" y="605"/>
                    <a:pt x="752" y="626"/>
                  </a:cubicBezTo>
                  <a:cubicBezTo>
                    <a:pt x="793" y="647"/>
                    <a:pt x="820" y="651"/>
                    <a:pt x="869" y="665"/>
                  </a:cubicBezTo>
                  <a:cubicBezTo>
                    <a:pt x="918" y="679"/>
                    <a:pt x="1000" y="694"/>
                    <a:pt x="1048" y="712"/>
                  </a:cubicBezTo>
                  <a:cubicBezTo>
                    <a:pt x="1096" y="730"/>
                    <a:pt x="1127" y="753"/>
                    <a:pt x="1157" y="774"/>
                  </a:cubicBezTo>
                  <a:cubicBezTo>
                    <a:pt x="1187" y="795"/>
                    <a:pt x="1191" y="804"/>
                    <a:pt x="1227" y="836"/>
                  </a:cubicBezTo>
                  <a:cubicBezTo>
                    <a:pt x="1263" y="868"/>
                    <a:pt x="1341" y="941"/>
                    <a:pt x="1371" y="969"/>
                  </a:cubicBezTo>
                </a:path>
              </a:pathLst>
            </a:custGeom>
            <a:noFill/>
            <a:ln w="19050">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endParaRPr>
            </a:p>
          </p:txBody>
        </p:sp>
        <p:sp>
          <p:nvSpPr>
            <p:cNvPr id="61462" name="Freeform 30"/>
            <p:cNvSpPr>
              <a:spLocks/>
            </p:cNvSpPr>
            <p:nvPr/>
          </p:nvSpPr>
          <p:spPr bwMode="auto">
            <a:xfrm>
              <a:off x="4884" y="1383"/>
              <a:ext cx="549" cy="807"/>
            </a:xfrm>
            <a:custGeom>
              <a:avLst/>
              <a:gdLst>
                <a:gd name="T0" fmla="*/ 0 w 549"/>
                <a:gd name="T1" fmla="*/ 807 h 807"/>
                <a:gd name="T2" fmla="*/ 48 w 549"/>
                <a:gd name="T3" fmla="*/ 684 h 807"/>
                <a:gd name="T4" fmla="*/ 141 w 549"/>
                <a:gd name="T5" fmla="*/ 483 h 807"/>
                <a:gd name="T6" fmla="*/ 222 w 549"/>
                <a:gd name="T7" fmla="*/ 363 h 807"/>
                <a:gd name="T8" fmla="*/ 339 w 549"/>
                <a:gd name="T9" fmla="*/ 261 h 807"/>
                <a:gd name="T10" fmla="*/ 417 w 549"/>
                <a:gd name="T11" fmla="*/ 204 h 807"/>
                <a:gd name="T12" fmla="*/ 498 w 549"/>
                <a:gd name="T13" fmla="*/ 117 h 807"/>
                <a:gd name="T14" fmla="*/ 549 w 549"/>
                <a:gd name="T15" fmla="*/ 0 h 807"/>
                <a:gd name="T16" fmla="*/ 0 60000 65536"/>
                <a:gd name="T17" fmla="*/ 0 60000 65536"/>
                <a:gd name="T18" fmla="*/ 0 60000 65536"/>
                <a:gd name="T19" fmla="*/ 0 60000 65536"/>
                <a:gd name="T20" fmla="*/ 0 60000 65536"/>
                <a:gd name="T21" fmla="*/ 0 60000 65536"/>
                <a:gd name="T22" fmla="*/ 0 60000 65536"/>
                <a:gd name="T23" fmla="*/ 0 60000 65536"/>
                <a:gd name="T24" fmla="*/ 0 w 549"/>
                <a:gd name="T25" fmla="*/ 0 h 807"/>
                <a:gd name="T26" fmla="*/ 549 w 549"/>
                <a:gd name="T27" fmla="*/ 807 h 8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9" h="807">
                  <a:moveTo>
                    <a:pt x="0" y="807"/>
                  </a:moveTo>
                  <a:cubicBezTo>
                    <a:pt x="14" y="775"/>
                    <a:pt x="24" y="738"/>
                    <a:pt x="48" y="684"/>
                  </a:cubicBezTo>
                  <a:cubicBezTo>
                    <a:pt x="72" y="630"/>
                    <a:pt x="112" y="536"/>
                    <a:pt x="141" y="483"/>
                  </a:cubicBezTo>
                  <a:cubicBezTo>
                    <a:pt x="170" y="430"/>
                    <a:pt x="189" y="400"/>
                    <a:pt x="222" y="363"/>
                  </a:cubicBezTo>
                  <a:cubicBezTo>
                    <a:pt x="255" y="326"/>
                    <a:pt x="306" y="287"/>
                    <a:pt x="339" y="261"/>
                  </a:cubicBezTo>
                  <a:cubicBezTo>
                    <a:pt x="372" y="235"/>
                    <a:pt x="391" y="228"/>
                    <a:pt x="417" y="204"/>
                  </a:cubicBezTo>
                  <a:cubicBezTo>
                    <a:pt x="443" y="180"/>
                    <a:pt x="476" y="151"/>
                    <a:pt x="498" y="117"/>
                  </a:cubicBezTo>
                  <a:cubicBezTo>
                    <a:pt x="520" y="83"/>
                    <a:pt x="538" y="25"/>
                    <a:pt x="549" y="0"/>
                  </a:cubicBezTo>
                </a:path>
              </a:pathLst>
            </a:custGeom>
            <a:noFill/>
            <a:ln w="19050">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endParaRPr>
            </a:p>
          </p:txBody>
        </p:sp>
      </p:grpSp>
      <p:grpSp>
        <p:nvGrpSpPr>
          <p:cNvPr id="4" name="Group 31"/>
          <p:cNvGrpSpPr>
            <a:grpSpLocks/>
          </p:cNvGrpSpPr>
          <p:nvPr/>
        </p:nvGrpSpPr>
        <p:grpSpPr bwMode="auto">
          <a:xfrm>
            <a:off x="5429250" y="2463800"/>
            <a:ext cx="3057525" cy="1538288"/>
            <a:chOff x="3516" y="1221"/>
            <a:chExt cx="1917" cy="969"/>
          </a:xfrm>
        </p:grpSpPr>
        <p:sp>
          <p:nvSpPr>
            <p:cNvPr id="61459" name="Freeform 32"/>
            <p:cNvSpPr>
              <a:spLocks/>
            </p:cNvSpPr>
            <p:nvPr/>
          </p:nvSpPr>
          <p:spPr bwMode="auto">
            <a:xfrm>
              <a:off x="3516" y="1221"/>
              <a:ext cx="1371" cy="969"/>
            </a:xfrm>
            <a:custGeom>
              <a:avLst/>
              <a:gdLst>
                <a:gd name="T0" fmla="*/ 0 w 1371"/>
                <a:gd name="T1" fmla="*/ 0 h 969"/>
                <a:gd name="T2" fmla="*/ 277 w 1371"/>
                <a:gd name="T3" fmla="*/ 88 h 969"/>
                <a:gd name="T4" fmla="*/ 414 w 1371"/>
                <a:gd name="T5" fmla="*/ 228 h 969"/>
                <a:gd name="T6" fmla="*/ 525 w 1371"/>
                <a:gd name="T7" fmla="*/ 408 h 969"/>
                <a:gd name="T8" fmla="*/ 621 w 1371"/>
                <a:gd name="T9" fmla="*/ 537 h 969"/>
                <a:gd name="T10" fmla="*/ 752 w 1371"/>
                <a:gd name="T11" fmla="*/ 626 h 969"/>
                <a:gd name="T12" fmla="*/ 869 w 1371"/>
                <a:gd name="T13" fmla="*/ 665 h 969"/>
                <a:gd name="T14" fmla="*/ 1048 w 1371"/>
                <a:gd name="T15" fmla="*/ 712 h 969"/>
                <a:gd name="T16" fmla="*/ 1157 w 1371"/>
                <a:gd name="T17" fmla="*/ 774 h 969"/>
                <a:gd name="T18" fmla="*/ 1227 w 1371"/>
                <a:gd name="T19" fmla="*/ 836 h 969"/>
                <a:gd name="T20" fmla="*/ 1371 w 1371"/>
                <a:gd name="T21" fmla="*/ 969 h 9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71"/>
                <a:gd name="T34" fmla="*/ 0 h 969"/>
                <a:gd name="T35" fmla="*/ 1371 w 1371"/>
                <a:gd name="T36" fmla="*/ 969 h 9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71" h="969">
                  <a:moveTo>
                    <a:pt x="0" y="0"/>
                  </a:moveTo>
                  <a:cubicBezTo>
                    <a:pt x="47" y="15"/>
                    <a:pt x="208" y="50"/>
                    <a:pt x="277" y="88"/>
                  </a:cubicBezTo>
                  <a:cubicBezTo>
                    <a:pt x="346" y="126"/>
                    <a:pt x="373" y="175"/>
                    <a:pt x="414" y="228"/>
                  </a:cubicBezTo>
                  <a:cubicBezTo>
                    <a:pt x="455" y="281"/>
                    <a:pt x="491" y="357"/>
                    <a:pt x="525" y="408"/>
                  </a:cubicBezTo>
                  <a:cubicBezTo>
                    <a:pt x="559" y="459"/>
                    <a:pt x="583" y="501"/>
                    <a:pt x="621" y="537"/>
                  </a:cubicBezTo>
                  <a:cubicBezTo>
                    <a:pt x="659" y="573"/>
                    <a:pt x="711" y="605"/>
                    <a:pt x="752" y="626"/>
                  </a:cubicBezTo>
                  <a:cubicBezTo>
                    <a:pt x="793" y="647"/>
                    <a:pt x="820" y="651"/>
                    <a:pt x="869" y="665"/>
                  </a:cubicBezTo>
                  <a:cubicBezTo>
                    <a:pt x="918" y="679"/>
                    <a:pt x="1000" y="694"/>
                    <a:pt x="1048" y="712"/>
                  </a:cubicBezTo>
                  <a:cubicBezTo>
                    <a:pt x="1096" y="730"/>
                    <a:pt x="1127" y="753"/>
                    <a:pt x="1157" y="774"/>
                  </a:cubicBezTo>
                  <a:cubicBezTo>
                    <a:pt x="1187" y="795"/>
                    <a:pt x="1191" y="804"/>
                    <a:pt x="1227" y="836"/>
                  </a:cubicBezTo>
                  <a:cubicBezTo>
                    <a:pt x="1263" y="868"/>
                    <a:pt x="1341" y="941"/>
                    <a:pt x="1371" y="969"/>
                  </a:cubicBezTo>
                </a:path>
              </a:pathLst>
            </a:custGeom>
            <a:noFill/>
            <a:ln w="19050">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endParaRPr>
            </a:p>
          </p:txBody>
        </p:sp>
        <p:sp>
          <p:nvSpPr>
            <p:cNvPr id="61460" name="Freeform 33"/>
            <p:cNvSpPr>
              <a:spLocks/>
            </p:cNvSpPr>
            <p:nvPr/>
          </p:nvSpPr>
          <p:spPr bwMode="auto">
            <a:xfrm>
              <a:off x="4884" y="1383"/>
              <a:ext cx="549" cy="807"/>
            </a:xfrm>
            <a:custGeom>
              <a:avLst/>
              <a:gdLst>
                <a:gd name="T0" fmla="*/ 0 w 549"/>
                <a:gd name="T1" fmla="*/ 807 h 807"/>
                <a:gd name="T2" fmla="*/ 48 w 549"/>
                <a:gd name="T3" fmla="*/ 684 h 807"/>
                <a:gd name="T4" fmla="*/ 141 w 549"/>
                <a:gd name="T5" fmla="*/ 483 h 807"/>
                <a:gd name="T6" fmla="*/ 222 w 549"/>
                <a:gd name="T7" fmla="*/ 363 h 807"/>
                <a:gd name="T8" fmla="*/ 339 w 549"/>
                <a:gd name="T9" fmla="*/ 261 h 807"/>
                <a:gd name="T10" fmla="*/ 417 w 549"/>
                <a:gd name="T11" fmla="*/ 204 h 807"/>
                <a:gd name="T12" fmla="*/ 498 w 549"/>
                <a:gd name="T13" fmla="*/ 117 h 807"/>
                <a:gd name="T14" fmla="*/ 549 w 549"/>
                <a:gd name="T15" fmla="*/ 0 h 807"/>
                <a:gd name="T16" fmla="*/ 0 60000 65536"/>
                <a:gd name="T17" fmla="*/ 0 60000 65536"/>
                <a:gd name="T18" fmla="*/ 0 60000 65536"/>
                <a:gd name="T19" fmla="*/ 0 60000 65536"/>
                <a:gd name="T20" fmla="*/ 0 60000 65536"/>
                <a:gd name="T21" fmla="*/ 0 60000 65536"/>
                <a:gd name="T22" fmla="*/ 0 60000 65536"/>
                <a:gd name="T23" fmla="*/ 0 60000 65536"/>
                <a:gd name="T24" fmla="*/ 0 w 549"/>
                <a:gd name="T25" fmla="*/ 0 h 807"/>
                <a:gd name="T26" fmla="*/ 549 w 549"/>
                <a:gd name="T27" fmla="*/ 807 h 8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9" h="807">
                  <a:moveTo>
                    <a:pt x="0" y="807"/>
                  </a:moveTo>
                  <a:cubicBezTo>
                    <a:pt x="14" y="775"/>
                    <a:pt x="24" y="738"/>
                    <a:pt x="48" y="684"/>
                  </a:cubicBezTo>
                  <a:cubicBezTo>
                    <a:pt x="72" y="630"/>
                    <a:pt x="112" y="536"/>
                    <a:pt x="141" y="483"/>
                  </a:cubicBezTo>
                  <a:cubicBezTo>
                    <a:pt x="170" y="430"/>
                    <a:pt x="189" y="400"/>
                    <a:pt x="222" y="363"/>
                  </a:cubicBezTo>
                  <a:cubicBezTo>
                    <a:pt x="255" y="326"/>
                    <a:pt x="306" y="287"/>
                    <a:pt x="339" y="261"/>
                  </a:cubicBezTo>
                  <a:cubicBezTo>
                    <a:pt x="372" y="235"/>
                    <a:pt x="391" y="228"/>
                    <a:pt x="417" y="204"/>
                  </a:cubicBezTo>
                  <a:cubicBezTo>
                    <a:pt x="443" y="180"/>
                    <a:pt x="476" y="151"/>
                    <a:pt x="498" y="117"/>
                  </a:cubicBezTo>
                  <a:cubicBezTo>
                    <a:pt x="520" y="83"/>
                    <a:pt x="538" y="25"/>
                    <a:pt x="549" y="0"/>
                  </a:cubicBezTo>
                </a:path>
              </a:pathLst>
            </a:custGeom>
            <a:noFill/>
            <a:ln w="19050">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endParaRPr>
            </a:p>
          </p:txBody>
        </p:sp>
      </p:grpSp>
      <p:sp>
        <p:nvSpPr>
          <p:cNvPr id="61457" name="Rectangle 40"/>
          <p:cNvSpPr>
            <a:spLocks noGrp="1" noChangeArrowheads="1"/>
          </p:cNvSpPr>
          <p:nvPr>
            <p:ph type="title"/>
          </p:nvPr>
        </p:nvSpPr>
        <p:spPr>
          <a:xfrm>
            <a:off x="228600" y="76200"/>
            <a:ext cx="8686800" cy="838200"/>
          </a:xfrm>
        </p:spPr>
        <p:txBody>
          <a:bodyPr/>
          <a:lstStyle/>
          <a:p>
            <a:pPr eaLnBrk="1" hangingPunct="1"/>
            <a:r>
              <a:rPr lang="en-US" sz="3400" dirty="0">
                <a:latin typeface="Arial" charset="0"/>
              </a:rPr>
              <a:t>Why is this hard?</a:t>
            </a:r>
          </a:p>
        </p:txBody>
      </p:sp>
      <p:sp>
        <p:nvSpPr>
          <p:cNvPr id="40" name="TextBox 39"/>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a:solidFill>
                  <a:srgbClr val="000000"/>
                </a:solidFill>
              </a:rPr>
              <a:t>Svetlana Lazebnik</a:t>
            </a:r>
            <a:endParaRPr lang="en-US" sz="1200" dirty="0">
              <a:solidFill>
                <a:srgbClr val="000000"/>
              </a:solidFill>
              <a:cs typeface="+mn-cs"/>
            </a:endParaRPr>
          </a:p>
        </p:txBody>
      </p:sp>
    </p:spTree>
    <p:extLst>
      <p:ext uri="{BB962C8B-B14F-4D97-AF65-F5344CB8AC3E}">
        <p14:creationId xmlns:p14="http://schemas.microsoft.com/office/powerpoint/2010/main" val="912424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4-10 at 10.39.0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1899"/>
            <a:ext cx="9144000" cy="6842259"/>
          </a:xfrm>
          <a:prstGeom prst="rect">
            <a:avLst/>
          </a:prstGeom>
        </p:spPr>
      </p:pic>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16846059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 variable viewpoint</a:t>
            </a:r>
          </a:p>
        </p:txBody>
      </p:sp>
      <p:pic>
        <p:nvPicPr>
          <p:cNvPr id="5" name="Picture 4"/>
          <p:cNvPicPr>
            <a:picLocks noChangeAspect="1"/>
          </p:cNvPicPr>
          <p:nvPr/>
        </p:nvPicPr>
        <p:blipFill>
          <a:blip r:embed="rId2"/>
          <a:stretch>
            <a:fillRect/>
          </a:stretch>
        </p:blipFill>
        <p:spPr>
          <a:xfrm>
            <a:off x="304800" y="1600200"/>
            <a:ext cx="2857500" cy="3098800"/>
          </a:xfrm>
          <a:prstGeom prst="rect">
            <a:avLst/>
          </a:prstGeom>
        </p:spPr>
      </p:pic>
      <p:pic>
        <p:nvPicPr>
          <p:cNvPr id="6" name="Picture 5"/>
          <p:cNvPicPr>
            <a:picLocks noChangeAspect="1"/>
          </p:cNvPicPr>
          <p:nvPr/>
        </p:nvPicPr>
        <p:blipFill>
          <a:blip r:embed="rId3"/>
          <a:stretch>
            <a:fillRect/>
          </a:stretch>
        </p:blipFill>
        <p:spPr>
          <a:xfrm>
            <a:off x="3200400" y="2971800"/>
            <a:ext cx="2857500" cy="3810000"/>
          </a:xfrm>
          <a:prstGeom prst="rect">
            <a:avLst/>
          </a:prstGeom>
        </p:spPr>
      </p:pic>
      <p:pic>
        <p:nvPicPr>
          <p:cNvPr id="7" name="Picture 6"/>
          <p:cNvPicPr>
            <a:picLocks noChangeAspect="1"/>
          </p:cNvPicPr>
          <p:nvPr/>
        </p:nvPicPr>
        <p:blipFill>
          <a:blip r:embed="rId4"/>
          <a:stretch>
            <a:fillRect/>
          </a:stretch>
        </p:blipFill>
        <p:spPr>
          <a:xfrm>
            <a:off x="6096000" y="1447800"/>
            <a:ext cx="2857500" cy="3759200"/>
          </a:xfrm>
          <a:prstGeom prst="rect">
            <a:avLst/>
          </a:prstGeom>
        </p:spPr>
      </p:pic>
      <p:sp>
        <p:nvSpPr>
          <p:cNvPr id="8" name="Rectangle 7"/>
          <p:cNvSpPr/>
          <p:nvPr/>
        </p:nvSpPr>
        <p:spPr>
          <a:xfrm>
            <a:off x="152400" y="6096000"/>
            <a:ext cx="2508657" cy="369332"/>
          </a:xfrm>
          <a:prstGeom prst="rect">
            <a:avLst/>
          </a:prstGeom>
        </p:spPr>
        <p:txBody>
          <a:bodyPr wrap="none">
            <a:spAutoFit/>
          </a:bodyPr>
          <a:lstStyle/>
          <a:p>
            <a:r>
              <a:rPr lang="en-US" dirty="0"/>
              <a:t>Michelangelo 1475-1564</a:t>
            </a:r>
          </a:p>
        </p:txBody>
      </p:sp>
    </p:spTree>
    <p:extLst>
      <p:ext uri="{BB962C8B-B14F-4D97-AF65-F5344CB8AC3E}">
        <p14:creationId xmlns:p14="http://schemas.microsoft.com/office/powerpoint/2010/main" val="699573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 variable illumination</a:t>
            </a:r>
          </a:p>
        </p:txBody>
      </p:sp>
      <p:pic>
        <p:nvPicPr>
          <p:cNvPr id="3" name="Picture 2"/>
          <p:cNvPicPr>
            <a:picLocks noChangeAspect="1"/>
          </p:cNvPicPr>
          <p:nvPr/>
        </p:nvPicPr>
        <p:blipFill>
          <a:blip r:embed="rId2"/>
          <a:stretch>
            <a:fillRect/>
          </a:stretch>
        </p:blipFill>
        <p:spPr>
          <a:xfrm>
            <a:off x="0" y="1562100"/>
            <a:ext cx="9144000" cy="3715411"/>
          </a:xfrm>
          <a:prstGeom prst="rect">
            <a:avLst/>
          </a:prstGeom>
        </p:spPr>
      </p:pic>
      <p:sp>
        <p:nvSpPr>
          <p:cNvPr id="4" name="Rectangle 3"/>
          <p:cNvSpPr/>
          <p:nvPr/>
        </p:nvSpPr>
        <p:spPr>
          <a:xfrm>
            <a:off x="6399984" y="6464038"/>
            <a:ext cx="2713228" cy="369332"/>
          </a:xfrm>
          <a:prstGeom prst="rect">
            <a:avLst/>
          </a:prstGeom>
        </p:spPr>
        <p:txBody>
          <a:bodyPr wrap="none">
            <a:spAutoFit/>
          </a:bodyPr>
          <a:lstStyle/>
          <a:p>
            <a:r>
              <a:rPr lang="en-US" dirty="0"/>
              <a:t>image credit: J. </a:t>
            </a:r>
            <a:r>
              <a:rPr lang="en-US" dirty="0" err="1"/>
              <a:t>Koenderink</a:t>
            </a:r>
            <a:endParaRPr lang="en-US" dirty="0"/>
          </a:p>
        </p:txBody>
      </p:sp>
    </p:spTree>
    <p:extLst>
      <p:ext uri="{BB962C8B-B14F-4D97-AF65-F5344CB8AC3E}">
        <p14:creationId xmlns:p14="http://schemas.microsoft.com/office/powerpoint/2010/main" val="28106417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t>Challenge: scale</a:t>
            </a:r>
          </a:p>
        </p:txBody>
      </p:sp>
      <p:pic>
        <p:nvPicPr>
          <p:cNvPr id="8" name="Picture 7"/>
          <p:cNvPicPr>
            <a:picLocks noChangeAspect="1"/>
          </p:cNvPicPr>
          <p:nvPr/>
        </p:nvPicPr>
        <p:blipFill>
          <a:blip r:embed="rId2"/>
          <a:stretch>
            <a:fillRect/>
          </a:stretch>
        </p:blipFill>
        <p:spPr>
          <a:xfrm>
            <a:off x="304800" y="0"/>
            <a:ext cx="4045933" cy="6858000"/>
          </a:xfrm>
          <a:prstGeom prst="rect">
            <a:avLst/>
          </a:prstGeom>
        </p:spPr>
      </p:pic>
    </p:spTree>
    <p:extLst>
      <p:ext uri="{BB962C8B-B14F-4D97-AF65-F5344CB8AC3E}">
        <p14:creationId xmlns:p14="http://schemas.microsoft.com/office/powerpoint/2010/main" val="8220294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 deformation</a:t>
            </a:r>
          </a:p>
        </p:txBody>
      </p:sp>
      <p:pic>
        <p:nvPicPr>
          <p:cNvPr id="4" name="Picture 3"/>
          <p:cNvPicPr>
            <a:picLocks noChangeAspect="1"/>
          </p:cNvPicPr>
          <p:nvPr/>
        </p:nvPicPr>
        <p:blipFill>
          <a:blip r:embed="rId2"/>
          <a:stretch>
            <a:fillRect/>
          </a:stretch>
        </p:blipFill>
        <p:spPr>
          <a:xfrm>
            <a:off x="533400" y="2438400"/>
            <a:ext cx="3429000" cy="3079102"/>
          </a:xfrm>
          <a:prstGeom prst="rect">
            <a:avLst/>
          </a:prstGeom>
        </p:spPr>
      </p:pic>
      <p:pic>
        <p:nvPicPr>
          <p:cNvPr id="5" name="Picture 4"/>
          <p:cNvPicPr>
            <a:picLocks noChangeAspect="1"/>
          </p:cNvPicPr>
          <p:nvPr/>
        </p:nvPicPr>
        <p:blipFill>
          <a:blip r:embed="rId3"/>
          <a:stretch>
            <a:fillRect/>
          </a:stretch>
        </p:blipFill>
        <p:spPr>
          <a:xfrm>
            <a:off x="4343400" y="2438400"/>
            <a:ext cx="4204138" cy="3048000"/>
          </a:xfrm>
          <a:prstGeom prst="rect">
            <a:avLst/>
          </a:prstGeom>
        </p:spPr>
      </p:pic>
    </p:spTree>
    <p:extLst>
      <p:ext uri="{BB962C8B-B14F-4D97-AF65-F5344CB8AC3E}">
        <p14:creationId xmlns:p14="http://schemas.microsoft.com/office/powerpoint/2010/main" val="35168360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38600" y="0"/>
            <a:ext cx="4970845" cy="6858000"/>
          </a:xfrm>
          <a:prstGeom prst="rect">
            <a:avLst/>
          </a:prstGeom>
        </p:spPr>
      </p:pic>
      <p:sp>
        <p:nvSpPr>
          <p:cNvPr id="2" name="Title 1"/>
          <p:cNvSpPr>
            <a:spLocks noGrp="1"/>
          </p:cNvSpPr>
          <p:nvPr>
            <p:ph type="title"/>
          </p:nvPr>
        </p:nvSpPr>
        <p:spPr>
          <a:xfrm>
            <a:off x="76200" y="76200"/>
            <a:ext cx="4114800" cy="1447800"/>
          </a:xfrm>
        </p:spPr>
        <p:txBody>
          <a:bodyPr>
            <a:normAutofit/>
          </a:bodyPr>
          <a:lstStyle/>
          <a:p>
            <a:pPr algn="l"/>
            <a:r>
              <a:rPr lang="en-US" dirty="0"/>
              <a:t>Challenge: Occlusion</a:t>
            </a:r>
          </a:p>
        </p:txBody>
      </p:sp>
      <p:sp>
        <p:nvSpPr>
          <p:cNvPr id="5" name="Rectangle 4"/>
          <p:cNvSpPr/>
          <p:nvPr/>
        </p:nvSpPr>
        <p:spPr>
          <a:xfrm>
            <a:off x="2362200" y="6324600"/>
            <a:ext cx="1573718" cy="369332"/>
          </a:xfrm>
          <a:prstGeom prst="rect">
            <a:avLst/>
          </a:prstGeom>
        </p:spPr>
        <p:txBody>
          <a:bodyPr wrap="none">
            <a:spAutoFit/>
          </a:bodyPr>
          <a:lstStyle/>
          <a:p>
            <a:r>
              <a:rPr lang="en-US" dirty="0"/>
              <a:t>Magritte, 1957</a:t>
            </a:r>
          </a:p>
        </p:txBody>
      </p:sp>
    </p:spTree>
    <p:extLst>
      <p:ext uri="{BB962C8B-B14F-4D97-AF65-F5344CB8AC3E}">
        <p14:creationId xmlns:p14="http://schemas.microsoft.com/office/powerpoint/2010/main" val="31763836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321"/>
            <a:ext cx="7848600" cy="1044479"/>
          </a:xfrm>
        </p:spPr>
        <p:txBody>
          <a:bodyPr>
            <a:normAutofit/>
          </a:bodyPr>
          <a:lstStyle/>
          <a:p>
            <a:pPr algn="l"/>
            <a:r>
              <a:rPr lang="en-US" dirty="0"/>
              <a:t>Challenge: background clutter</a:t>
            </a:r>
          </a:p>
        </p:txBody>
      </p:sp>
      <p:pic>
        <p:nvPicPr>
          <p:cNvPr id="3" name="Picture 2"/>
          <p:cNvPicPr>
            <a:picLocks noChangeAspect="1"/>
          </p:cNvPicPr>
          <p:nvPr/>
        </p:nvPicPr>
        <p:blipFill>
          <a:blip r:embed="rId2"/>
          <a:stretch>
            <a:fillRect/>
          </a:stretch>
        </p:blipFill>
        <p:spPr>
          <a:xfrm>
            <a:off x="4419600" y="1219200"/>
            <a:ext cx="4323264" cy="5562600"/>
          </a:xfrm>
          <a:prstGeom prst="rect">
            <a:avLst/>
          </a:prstGeom>
        </p:spPr>
      </p:pic>
      <p:sp>
        <p:nvSpPr>
          <p:cNvPr id="6" name="Rectangle 5"/>
          <p:cNvSpPr/>
          <p:nvPr/>
        </p:nvSpPr>
        <p:spPr>
          <a:xfrm>
            <a:off x="1981200" y="6400800"/>
            <a:ext cx="2286000" cy="369332"/>
          </a:xfrm>
          <a:prstGeom prst="rect">
            <a:avLst/>
          </a:prstGeom>
        </p:spPr>
        <p:txBody>
          <a:bodyPr wrap="square">
            <a:spAutoFit/>
          </a:bodyPr>
          <a:lstStyle/>
          <a:p>
            <a:r>
              <a:rPr lang="en-US" dirty="0" err="1"/>
              <a:t>Kilmeny</a:t>
            </a:r>
            <a:r>
              <a:rPr lang="en-US" dirty="0"/>
              <a:t> </a:t>
            </a:r>
            <a:r>
              <a:rPr lang="en-US" dirty="0" err="1"/>
              <a:t>Niland</a:t>
            </a:r>
            <a:r>
              <a:rPr lang="en-US" dirty="0"/>
              <a:t>. 1995</a:t>
            </a:r>
          </a:p>
        </p:txBody>
      </p:sp>
    </p:spTree>
    <p:extLst>
      <p:ext uri="{BB962C8B-B14F-4D97-AF65-F5344CB8AC3E}">
        <p14:creationId xmlns:p14="http://schemas.microsoft.com/office/powerpoint/2010/main" val="4074776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7" name="Rectangle 5"/>
          <p:cNvSpPr>
            <a:spLocks noChangeArrowheads="1"/>
          </p:cNvSpPr>
          <p:nvPr>
            <p:custDataLst>
              <p:tags r:id="rId1"/>
            </p:custDataLst>
          </p:nvPr>
        </p:nvSpPr>
        <p:spPr bwMode="auto">
          <a:xfrm>
            <a:off x="533400" y="762000"/>
            <a:ext cx="8001000" cy="152400"/>
          </a:xfrm>
          <a:prstGeom prst="rect">
            <a:avLst/>
          </a:prstGeom>
          <a:solidFill>
            <a:schemeClr val="bg1"/>
          </a:solidFill>
          <a:ln w="9525">
            <a:noFill/>
            <a:miter lim="800000"/>
            <a:headEnd/>
            <a:tailEnd/>
          </a:ln>
          <a:effectLst/>
        </p:spPr>
        <p:txBody>
          <a:bodyPr wrap="none" anchor="ctr"/>
          <a:lstStyle/>
          <a:p>
            <a:endParaRPr lang="en-US">
              <a:latin typeface="+mj-lt"/>
            </a:endParaRPr>
          </a:p>
        </p:txBody>
      </p:sp>
      <p:sp>
        <p:nvSpPr>
          <p:cNvPr id="499714" name="Text Box 2"/>
          <p:cNvSpPr txBox="1">
            <a:spLocks noChangeArrowheads="1"/>
          </p:cNvSpPr>
          <p:nvPr>
            <p:custDataLst>
              <p:tags r:id="rId2"/>
            </p:custDataLst>
          </p:nvPr>
        </p:nvSpPr>
        <p:spPr bwMode="auto">
          <a:xfrm>
            <a:off x="152400" y="0"/>
            <a:ext cx="5285229" cy="646331"/>
          </a:xfrm>
          <a:prstGeom prst="rect">
            <a:avLst/>
          </a:prstGeom>
          <a:noFill/>
          <a:ln w="9525">
            <a:noFill/>
            <a:miter lim="800000"/>
            <a:headEnd/>
            <a:tailEnd/>
          </a:ln>
          <a:effectLst/>
        </p:spPr>
        <p:txBody>
          <a:bodyPr wrap="none">
            <a:spAutoFit/>
          </a:bodyPr>
          <a:lstStyle/>
          <a:p>
            <a:pPr eaLnBrk="1" hangingPunct="1"/>
            <a:r>
              <a:rPr lang="en-US" sz="3600">
                <a:latin typeface="+mj-lt"/>
              </a:rPr>
              <a:t>Verification: is that a lamp?</a:t>
            </a:r>
          </a:p>
        </p:txBody>
      </p:sp>
      <p:pic>
        <p:nvPicPr>
          <p:cNvPr id="499715" name="Picture 3" descr="IMG_3534"/>
          <p:cNvPicPr>
            <a:picLocks noChangeAspect="1" noChangeArrowheads="1"/>
          </p:cNvPicPr>
          <p:nvPr>
            <p:custDataLst>
              <p:tags r:id="rId3"/>
            </p:custDataLst>
          </p:nvPr>
        </p:nvPicPr>
        <p:blipFill>
          <a:blip r:embed="rId7" cstate="print"/>
          <a:srcRect t="8163" b="17346"/>
          <a:stretch>
            <a:fillRect/>
          </a:stretch>
        </p:blipFill>
        <p:spPr bwMode="auto">
          <a:xfrm>
            <a:off x="1752600" y="685800"/>
            <a:ext cx="5772150" cy="6172200"/>
          </a:xfrm>
          <a:prstGeom prst="rect">
            <a:avLst/>
          </a:prstGeom>
          <a:noFill/>
        </p:spPr>
      </p:pic>
      <p:sp>
        <p:nvSpPr>
          <p:cNvPr id="499716" name="Oval 4"/>
          <p:cNvSpPr>
            <a:spLocks noChangeArrowheads="1"/>
          </p:cNvSpPr>
          <p:nvPr>
            <p:custDataLst>
              <p:tags r:id="rId4"/>
            </p:custDataLst>
          </p:nvPr>
        </p:nvSpPr>
        <p:spPr bwMode="auto">
          <a:xfrm>
            <a:off x="5867400" y="4038600"/>
            <a:ext cx="1447800" cy="2590800"/>
          </a:xfrm>
          <a:prstGeom prst="ellipse">
            <a:avLst/>
          </a:prstGeom>
          <a:solidFill>
            <a:srgbClr val="FF99CC">
              <a:alpha val="35001"/>
            </a:srgbClr>
          </a:solidFill>
          <a:ln w="101600">
            <a:solidFill>
              <a:srgbClr val="FF00FF"/>
            </a:solidFill>
            <a:round/>
            <a:headEnd/>
            <a:tailEnd/>
          </a:ln>
          <a:effectLst/>
        </p:spPr>
        <p:txBody>
          <a:bodyPr wrap="none" anchor="ctr"/>
          <a:lstStyle/>
          <a:p>
            <a:endParaRPr lang="en-US">
              <a:latin typeface="+mj-l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76200"/>
            <a:ext cx="8229600" cy="1143000"/>
          </a:xfrm>
        </p:spPr>
        <p:txBody>
          <a:bodyPr/>
          <a:lstStyle/>
          <a:p>
            <a:pPr algn="l" eaLnBrk="1" hangingPunct="1"/>
            <a:r>
              <a:rPr lang="en-US" sz="3200" dirty="0"/>
              <a:t>Challenge: intra-class variations</a:t>
            </a:r>
          </a:p>
        </p:txBody>
      </p:sp>
      <p:pic>
        <p:nvPicPr>
          <p:cNvPr id="62467" name="Picture 4" descr="chair"/>
          <p:cNvPicPr>
            <a:picLocks noChangeAspect="1" noChangeArrowheads="1"/>
          </p:cNvPicPr>
          <p:nvPr/>
        </p:nvPicPr>
        <p:blipFill>
          <a:blip r:embed="rId4">
            <a:extLst>
              <a:ext uri="{28A0092B-C50C-407E-A947-70E740481C1C}">
                <a14:useLocalDpi xmlns:a14="http://schemas.microsoft.com/office/drawing/2010/main" val="0"/>
              </a:ext>
            </a:extLst>
          </a:blip>
          <a:srcRect t="10989" b="9891"/>
          <a:stretch>
            <a:fillRect/>
          </a:stretch>
        </p:blipFill>
        <p:spPr bwMode="auto">
          <a:xfrm>
            <a:off x="533400" y="4106863"/>
            <a:ext cx="18542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68" name="Picture 5" descr="splash-chai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219200"/>
            <a:ext cx="3286125"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69" name="Picture 6" descr="eamesloungechai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219200"/>
            <a:ext cx="2241550" cy="244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70" name="Picture 7" descr="Wagner in Leisu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4411663"/>
            <a:ext cx="3200400" cy="2011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71" name="Picture 8" descr="Bertoia"/>
          <p:cNvPicPr>
            <a:picLocks noChangeAspect="1" noChangeArrowheads="1"/>
          </p:cNvPicPr>
          <p:nvPr/>
        </p:nvPicPr>
        <p:blipFill>
          <a:blip r:embed="rId8">
            <a:extLst>
              <a:ext uri="{28A0092B-C50C-407E-A947-70E740481C1C}">
                <a14:useLocalDpi xmlns:a14="http://schemas.microsoft.com/office/drawing/2010/main" val="0"/>
              </a:ext>
            </a:extLst>
          </a:blip>
          <a:srcRect l="49181" t="11476" b="14754"/>
          <a:stretch>
            <a:fillRect/>
          </a:stretch>
        </p:blipFill>
        <p:spPr bwMode="auto">
          <a:xfrm>
            <a:off x="6400800" y="3962400"/>
            <a:ext cx="2590800" cy="2506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62472" name="Object 9"/>
          <p:cNvGraphicFramePr>
            <a:graphicFrameLocks noGrp="1" noChangeAspect="1"/>
          </p:cNvGraphicFramePr>
          <p:nvPr>
            <p:ph idx="1"/>
          </p:nvPr>
        </p:nvGraphicFramePr>
        <p:xfrm>
          <a:off x="2895600" y="1219200"/>
          <a:ext cx="2514600" cy="2435225"/>
        </p:xfrm>
        <a:graphic>
          <a:graphicData uri="http://schemas.openxmlformats.org/presentationml/2006/ole">
            <mc:AlternateContent xmlns:mc="http://schemas.openxmlformats.org/markup-compatibility/2006">
              <mc:Choice xmlns:v="urn:schemas-microsoft-com:vml" Requires="v">
                <p:oleObj spid="_x0000_s14362" name="Image" r:id="rId9" imgW="8431746" imgH="8165079" progId="">
                  <p:embed/>
                </p:oleObj>
              </mc:Choice>
              <mc:Fallback>
                <p:oleObj name="Image" r:id="rId9" imgW="8431746" imgH="8165079" progId="">
                  <p:embed/>
                  <p:pic>
                    <p:nvPicPr>
                      <p:cNvPr id="62472"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95600" y="1219200"/>
                        <a:ext cx="2514600" cy="2435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9" name="TextBox 8"/>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a:latin typeface="+mj-lt"/>
              </a:rPr>
              <a:t>Svetlana Lazebnik</a:t>
            </a:r>
            <a:endParaRPr lang="en-US" sz="1200" dirty="0">
              <a:latin typeface="+mj-lt"/>
              <a:cs typeface="+mn-cs"/>
            </a:endParaRPr>
          </a:p>
        </p:txBody>
      </p:sp>
    </p:spTree>
    <p:extLst>
      <p:ext uri="{BB962C8B-B14F-4D97-AF65-F5344CB8AC3E}">
        <p14:creationId xmlns:p14="http://schemas.microsoft.com/office/powerpoint/2010/main" val="1536238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a:t>History of ideas in recognition</a:t>
            </a:r>
          </a:p>
        </p:txBody>
      </p:sp>
      <p:sp>
        <p:nvSpPr>
          <p:cNvPr id="63491" name="Content Placeholder 2"/>
          <p:cNvSpPr>
            <a:spLocks noGrp="1"/>
          </p:cNvSpPr>
          <p:nvPr>
            <p:ph idx="1"/>
          </p:nvPr>
        </p:nvSpPr>
        <p:spPr/>
        <p:txBody>
          <a:bodyPr/>
          <a:lstStyle/>
          <a:p>
            <a:r>
              <a:rPr lang="en-US" dirty="0">
                <a:latin typeface="+mj-lt"/>
              </a:rPr>
              <a:t>1960s – early 1990s: the geometric era</a:t>
            </a:r>
          </a:p>
        </p:txBody>
      </p:sp>
      <p:sp>
        <p:nvSpPr>
          <p:cNvPr id="4" name="TextBox 3"/>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a:latin typeface="+mj-lt"/>
              </a:rPr>
              <a:t>Svetlana Lazebnik</a:t>
            </a:r>
            <a:endParaRPr lang="en-US" sz="1200" dirty="0">
              <a:latin typeface="+mj-lt"/>
              <a:cs typeface="+mn-cs"/>
            </a:endParaRPr>
          </a:p>
        </p:txBody>
      </p:sp>
    </p:spTree>
    <p:extLst>
      <p:ext uri="{BB962C8B-B14F-4D97-AF65-F5344CB8AC3E}">
        <p14:creationId xmlns:p14="http://schemas.microsoft.com/office/powerpoint/2010/main" val="21851141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4514" name="Group 2"/>
          <p:cNvGrpSpPr>
            <a:grpSpLocks/>
          </p:cNvGrpSpPr>
          <p:nvPr/>
        </p:nvGrpSpPr>
        <p:grpSpPr bwMode="auto">
          <a:xfrm>
            <a:off x="623888" y="98425"/>
            <a:ext cx="7851775" cy="3765550"/>
            <a:chOff x="227" y="1406"/>
            <a:chExt cx="5321" cy="2224"/>
          </a:xfrm>
        </p:grpSpPr>
        <p:sp>
          <p:nvSpPr>
            <p:cNvPr id="64530" name="Rectangle 3"/>
            <p:cNvSpPr>
              <a:spLocks noChangeArrowheads="1"/>
            </p:cNvSpPr>
            <p:nvPr/>
          </p:nvSpPr>
          <p:spPr bwMode="auto">
            <a:xfrm>
              <a:off x="227" y="1406"/>
              <a:ext cx="5321" cy="2224"/>
            </a:xfrm>
            <a:prstGeom prst="rect">
              <a:avLst/>
            </a:prstGeom>
            <a:noFill/>
            <a:ln w="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4531" name="Rectangle 4"/>
            <p:cNvSpPr>
              <a:spLocks noChangeArrowheads="1"/>
            </p:cNvSpPr>
            <p:nvPr/>
          </p:nvSpPr>
          <p:spPr bwMode="auto">
            <a:xfrm>
              <a:off x="227" y="1406"/>
              <a:ext cx="5321" cy="222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6453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 y="3485"/>
              <a:ext cx="5321"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3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 y="3339"/>
              <a:ext cx="532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3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 y="3194"/>
              <a:ext cx="5321"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35"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 y="3048"/>
              <a:ext cx="532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36"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 y="2903"/>
              <a:ext cx="5321"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37"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 y="2757"/>
              <a:ext cx="532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38"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 y="2612"/>
              <a:ext cx="5321"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39"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7" y="2466"/>
              <a:ext cx="532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40"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7" y="2321"/>
              <a:ext cx="5321"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41"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7" y="2176"/>
              <a:ext cx="5321"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42"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7" y="2030"/>
              <a:ext cx="532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43"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7" y="1885"/>
              <a:ext cx="5321"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44"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7" y="1739"/>
              <a:ext cx="532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45" name="Pictur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7" y="1594"/>
              <a:ext cx="5321"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46" name="Picture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7" y="1448"/>
              <a:ext cx="532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47" name="Picture 2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27" y="1406"/>
              <a:ext cx="5321" cy="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4515" name="Text Box 21"/>
          <p:cNvSpPr txBox="1">
            <a:spLocks noChangeArrowheads="1"/>
          </p:cNvSpPr>
          <p:nvPr/>
        </p:nvSpPr>
        <p:spPr bwMode="auto">
          <a:xfrm>
            <a:off x="838200" y="4114800"/>
            <a:ext cx="18065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en-US">
                <a:solidFill>
                  <a:srgbClr val="000000"/>
                </a:solidFill>
                <a:latin typeface="Times New Roman" charset="0"/>
              </a:rPr>
              <a:t>Variability</a:t>
            </a:r>
            <a:r>
              <a:rPr lang="en-US" sz="2400">
                <a:solidFill>
                  <a:srgbClr val="000000"/>
                </a:solidFill>
                <a:latin typeface="Times New Roman" charset="0"/>
              </a:rPr>
              <a:t>:</a:t>
            </a:r>
          </a:p>
        </p:txBody>
      </p:sp>
      <p:sp>
        <p:nvSpPr>
          <p:cNvPr id="64516" name="Text Box 22"/>
          <p:cNvSpPr txBox="1">
            <a:spLocks noChangeArrowheads="1"/>
          </p:cNvSpPr>
          <p:nvPr/>
        </p:nvSpPr>
        <p:spPr bwMode="auto">
          <a:xfrm>
            <a:off x="3276600" y="4046538"/>
            <a:ext cx="2208213"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en-US" sz="2400" dirty="0">
                <a:solidFill>
                  <a:srgbClr val="000000"/>
                </a:solidFill>
                <a:latin typeface="Times New Roman" charset="0"/>
              </a:rPr>
              <a:t>Camera position</a:t>
            </a:r>
          </a:p>
          <a:p>
            <a:pPr eaLnBrk="0" hangingPunct="0"/>
            <a:r>
              <a:rPr lang="en-US" sz="2400" dirty="0">
                <a:solidFill>
                  <a:srgbClr val="000000"/>
                </a:solidFill>
                <a:latin typeface="Times New Roman" charset="0"/>
              </a:rPr>
              <a:t>Illumination</a:t>
            </a:r>
          </a:p>
        </p:txBody>
      </p:sp>
      <p:sp>
        <p:nvSpPr>
          <p:cNvPr id="64517" name="Rectangle 23"/>
          <p:cNvSpPr>
            <a:spLocks noChangeArrowheads="1"/>
          </p:cNvSpPr>
          <p:nvPr/>
        </p:nvSpPr>
        <p:spPr bwMode="auto">
          <a:xfrm>
            <a:off x="3949700" y="266700"/>
            <a:ext cx="1130300" cy="825500"/>
          </a:xfrm>
          <a:prstGeom prst="rect">
            <a:avLst/>
          </a:prstGeom>
          <a:noFill/>
          <a:ln w="19050">
            <a:solidFill>
              <a:schemeClr val="bg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spAutoFit/>
          </a:bodyPr>
          <a:lstStyle/>
          <a:p>
            <a:endParaRPr lang="en-US"/>
          </a:p>
        </p:txBody>
      </p:sp>
      <p:sp>
        <p:nvSpPr>
          <p:cNvPr id="64518" name="Rectangle 24"/>
          <p:cNvSpPr>
            <a:spLocks noChangeArrowheads="1"/>
          </p:cNvSpPr>
          <p:nvPr/>
        </p:nvSpPr>
        <p:spPr bwMode="auto">
          <a:xfrm>
            <a:off x="4241800" y="266700"/>
            <a:ext cx="558800" cy="825500"/>
          </a:xfrm>
          <a:prstGeom prst="rect">
            <a:avLst/>
          </a:prstGeom>
          <a:noFill/>
          <a:ln w="19050">
            <a:solidFill>
              <a:schemeClr val="bg2"/>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p>
            <a:endParaRPr lang="en-US"/>
          </a:p>
        </p:txBody>
      </p:sp>
      <p:sp>
        <p:nvSpPr>
          <p:cNvPr id="64519" name="Line 25"/>
          <p:cNvSpPr>
            <a:spLocks noChangeShapeType="1"/>
          </p:cNvSpPr>
          <p:nvPr/>
        </p:nvSpPr>
        <p:spPr bwMode="auto">
          <a:xfrm>
            <a:off x="4508500" y="266700"/>
            <a:ext cx="0" cy="825500"/>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spAutoFit/>
          </a:bodyPr>
          <a:lstStyle/>
          <a:p>
            <a:endParaRPr lang="en-US"/>
          </a:p>
        </p:txBody>
      </p:sp>
      <p:sp>
        <p:nvSpPr>
          <p:cNvPr id="64520" name="Rectangle 26"/>
          <p:cNvSpPr>
            <a:spLocks noChangeArrowheads="1"/>
          </p:cNvSpPr>
          <p:nvPr/>
        </p:nvSpPr>
        <p:spPr bwMode="auto">
          <a:xfrm>
            <a:off x="3949700" y="520700"/>
            <a:ext cx="1130300" cy="292100"/>
          </a:xfrm>
          <a:prstGeom prst="rect">
            <a:avLst/>
          </a:prstGeom>
          <a:noFill/>
          <a:ln w="19050">
            <a:solidFill>
              <a:schemeClr val="bg2"/>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p>
            <a:endParaRPr lang="en-US"/>
          </a:p>
        </p:txBody>
      </p:sp>
      <p:sp>
        <p:nvSpPr>
          <p:cNvPr id="64521" name="Oval 27"/>
          <p:cNvSpPr>
            <a:spLocks noChangeArrowheads="1"/>
          </p:cNvSpPr>
          <p:nvPr/>
        </p:nvSpPr>
        <p:spPr bwMode="auto">
          <a:xfrm>
            <a:off x="6007100" y="1219200"/>
            <a:ext cx="114300" cy="88900"/>
          </a:xfrm>
          <a:prstGeom prst="ellipse">
            <a:avLst/>
          </a:prstGeom>
          <a:solidFill>
            <a:schemeClr val="bg2"/>
          </a:solidFill>
          <a:ln w="9525">
            <a:solidFill>
              <a:schemeClr val="bg2"/>
            </a:solidFill>
            <a:round/>
            <a:headEnd/>
            <a:tailEnd/>
          </a:ln>
        </p:spPr>
        <p:txBody>
          <a:bodyPr wrap="none" anchor="ctr">
            <a:spAutoFit/>
          </a:bodyPr>
          <a:lstStyle/>
          <a:p>
            <a:endParaRPr lang="en-US"/>
          </a:p>
        </p:txBody>
      </p:sp>
      <p:sp>
        <p:nvSpPr>
          <p:cNvPr id="64522" name="Freeform 28"/>
          <p:cNvSpPr>
            <a:spLocks/>
          </p:cNvSpPr>
          <p:nvPr/>
        </p:nvSpPr>
        <p:spPr bwMode="auto">
          <a:xfrm>
            <a:off x="5168900" y="698500"/>
            <a:ext cx="868363" cy="457200"/>
          </a:xfrm>
          <a:custGeom>
            <a:avLst/>
            <a:gdLst>
              <a:gd name="T0" fmla="*/ 0 w 547"/>
              <a:gd name="T1" fmla="*/ 0 h 288"/>
              <a:gd name="T2" fmla="*/ 2147483647 w 547"/>
              <a:gd name="T3" fmla="*/ 2147483647 h 288"/>
              <a:gd name="T4" fmla="*/ 2147483647 w 547"/>
              <a:gd name="T5" fmla="*/ 2147483647 h 288"/>
              <a:gd name="T6" fmla="*/ 0 60000 65536"/>
              <a:gd name="T7" fmla="*/ 0 60000 65536"/>
              <a:gd name="T8" fmla="*/ 0 60000 65536"/>
              <a:gd name="T9" fmla="*/ 0 w 547"/>
              <a:gd name="T10" fmla="*/ 0 h 288"/>
              <a:gd name="T11" fmla="*/ 547 w 547"/>
              <a:gd name="T12" fmla="*/ 288 h 288"/>
            </a:gdLst>
            <a:ahLst/>
            <a:cxnLst>
              <a:cxn ang="T6">
                <a:pos x="T0" y="T1"/>
              </a:cxn>
              <a:cxn ang="T7">
                <a:pos x="T2" y="T3"/>
              </a:cxn>
              <a:cxn ang="T8">
                <a:pos x="T4" y="T5"/>
              </a:cxn>
            </a:cxnLst>
            <a:rect l="T9" t="T10" r="T11" b="T12"/>
            <a:pathLst>
              <a:path w="547" h="288">
                <a:moveTo>
                  <a:pt x="0" y="0"/>
                </a:moveTo>
                <a:cubicBezTo>
                  <a:pt x="182" y="16"/>
                  <a:pt x="365" y="32"/>
                  <a:pt x="456" y="80"/>
                </a:cubicBezTo>
                <a:cubicBezTo>
                  <a:pt x="547" y="128"/>
                  <a:pt x="529" y="253"/>
                  <a:pt x="544" y="288"/>
                </a:cubicBezTo>
              </a:path>
            </a:pathLst>
          </a:custGeom>
          <a:noFill/>
          <a:ln w="12700">
            <a:solidFill>
              <a:schemeClr val="bg2"/>
            </a:solidFill>
            <a:round/>
            <a:headEnd/>
            <a:tailEnd type="arrow" w="med" len="med"/>
          </a:ln>
          <a:extLst>
            <a:ext uri="{909E8E84-426E-40dd-AFC4-6F175D3DCCD1}">
              <a14:hiddenFill xmlns:a14="http://schemas.microsoft.com/office/drawing/2010/main" xmlns="">
                <a:solidFill>
                  <a:srgbClr val="FFFFFF"/>
                </a:solidFill>
              </a14:hiddenFill>
            </a:ext>
          </a:extLst>
        </p:spPr>
        <p:txBody>
          <a:bodyPr wrap="none">
            <a:spAutoFit/>
          </a:bodyPr>
          <a:lstStyle/>
          <a:p>
            <a:endParaRPr lang="en-US"/>
          </a:p>
        </p:txBody>
      </p:sp>
      <p:sp>
        <p:nvSpPr>
          <p:cNvPr id="623645" name="Oval 29"/>
          <p:cNvSpPr>
            <a:spLocks noChangeArrowheads="1"/>
          </p:cNvSpPr>
          <p:nvPr/>
        </p:nvSpPr>
        <p:spPr bwMode="auto">
          <a:xfrm>
            <a:off x="2667000" y="3505200"/>
            <a:ext cx="3378200" cy="1816100"/>
          </a:xfrm>
          <a:prstGeom prst="ellipse">
            <a:avLst/>
          </a:prstGeom>
          <a:noFill/>
          <a:ln w="28575">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spAutoFit/>
          </a:bodyPr>
          <a:lstStyle/>
          <a:p>
            <a:endParaRPr lang="en-US"/>
          </a:p>
        </p:txBody>
      </p:sp>
      <p:sp>
        <p:nvSpPr>
          <p:cNvPr id="623646" name="Line 30"/>
          <p:cNvSpPr>
            <a:spLocks noChangeShapeType="1"/>
          </p:cNvSpPr>
          <p:nvPr/>
        </p:nvSpPr>
        <p:spPr bwMode="auto">
          <a:xfrm flipH="1" flipV="1">
            <a:off x="4229100" y="2324100"/>
            <a:ext cx="114300" cy="1181100"/>
          </a:xfrm>
          <a:prstGeom prst="line">
            <a:avLst/>
          </a:prstGeom>
          <a:noFill/>
          <a:ln w="28575">
            <a:solidFill>
              <a:schemeClr val="tx2"/>
            </a:solidFill>
            <a:round/>
            <a:headEnd/>
            <a:tailEnd type="arrow" w="med" len="med"/>
          </a:ln>
          <a:extLst>
            <a:ext uri="{909E8E84-426E-40dd-AFC4-6F175D3DCCD1}">
              <a14:hiddenFill xmlns:a14="http://schemas.microsoft.com/office/drawing/2010/main" xmlns="">
                <a:noFill/>
              </a14:hiddenFill>
            </a:ext>
          </a:extLst>
        </p:spPr>
        <p:txBody>
          <a:bodyPr>
            <a:spAutoFit/>
          </a:bodyPr>
          <a:lstStyle/>
          <a:p>
            <a:endParaRPr lang="en-US"/>
          </a:p>
        </p:txBody>
      </p:sp>
      <p:sp>
        <p:nvSpPr>
          <p:cNvPr id="623647" name="Text Box 31"/>
          <p:cNvSpPr txBox="1">
            <a:spLocks noChangeArrowheads="1"/>
          </p:cNvSpPr>
          <p:nvPr/>
        </p:nvSpPr>
        <p:spPr bwMode="auto">
          <a:xfrm>
            <a:off x="3984625" y="1725613"/>
            <a:ext cx="395288"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en-US" sz="3200">
                <a:solidFill>
                  <a:schemeClr val="hlink"/>
                </a:solidFill>
                <a:latin typeface="Symbol" charset="0"/>
              </a:rPr>
              <a:t>q</a:t>
            </a:r>
          </a:p>
        </p:txBody>
      </p:sp>
      <p:sp>
        <p:nvSpPr>
          <p:cNvPr id="623648" name="Text Box 32"/>
          <p:cNvSpPr txBox="1">
            <a:spLocks noChangeArrowheads="1"/>
          </p:cNvSpPr>
          <p:nvPr/>
        </p:nvSpPr>
        <p:spPr bwMode="auto">
          <a:xfrm>
            <a:off x="6346825" y="4333875"/>
            <a:ext cx="1785938"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en-US" b="1">
                <a:solidFill>
                  <a:srgbClr val="FF0000"/>
                </a:solidFill>
                <a:latin typeface="Times New Roman" charset="0"/>
                <a:cs typeface="Times New Roman" charset="0"/>
              </a:rPr>
              <a:t>Alignment</a:t>
            </a:r>
          </a:p>
        </p:txBody>
      </p:sp>
      <p:sp>
        <p:nvSpPr>
          <p:cNvPr id="623649" name="Text Box 33"/>
          <p:cNvSpPr txBox="1">
            <a:spLocks noChangeArrowheads="1"/>
          </p:cNvSpPr>
          <p:nvPr/>
        </p:nvSpPr>
        <p:spPr bwMode="auto">
          <a:xfrm>
            <a:off x="76200" y="6140450"/>
            <a:ext cx="88550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en-US" sz="1800">
                <a:solidFill>
                  <a:srgbClr val="000000"/>
                </a:solidFill>
                <a:latin typeface="Times New Roman" charset="0"/>
              </a:rPr>
              <a:t>Roberts (1965); Lowe (1987); Faugeras &amp; Hebert (1986); Grimson &amp; Lozano-Perez (1986); Huttenlocher &amp; Ullman (1987)</a:t>
            </a:r>
          </a:p>
        </p:txBody>
      </p:sp>
      <p:sp>
        <p:nvSpPr>
          <p:cNvPr id="623650" name="Text Box 34"/>
          <p:cNvSpPr txBox="1">
            <a:spLocks noChangeArrowheads="1"/>
          </p:cNvSpPr>
          <p:nvPr/>
        </p:nvSpPr>
        <p:spPr bwMode="auto">
          <a:xfrm>
            <a:off x="860425" y="5424488"/>
            <a:ext cx="355738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en-US">
                <a:solidFill>
                  <a:srgbClr val="000000"/>
                </a:solidFill>
                <a:latin typeface="Times New Roman" charset="0"/>
              </a:rPr>
              <a:t>Shape: assumed known</a:t>
            </a:r>
            <a:endParaRPr lang="en-US" sz="2400">
              <a:solidFill>
                <a:srgbClr val="000000"/>
              </a:solidFill>
              <a:latin typeface="Times New Roman" charset="0"/>
            </a:endParaRPr>
          </a:p>
        </p:txBody>
      </p:sp>
      <p:sp>
        <p:nvSpPr>
          <p:cNvPr id="35" name="TextBox 34"/>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a:t>Svetlana Lazebnik</a:t>
            </a:r>
            <a:endParaRPr lang="en-US" sz="1200" dirty="0">
              <a:cs typeface="+mn-cs"/>
            </a:endParaRPr>
          </a:p>
        </p:txBody>
      </p:sp>
    </p:spTree>
    <p:extLst>
      <p:ext uri="{BB962C8B-B14F-4D97-AF65-F5344CB8AC3E}">
        <p14:creationId xmlns:p14="http://schemas.microsoft.com/office/powerpoint/2010/main" val="38123518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76200"/>
            <a:ext cx="8229600" cy="792163"/>
          </a:xfrm>
        </p:spPr>
        <p:txBody>
          <a:bodyPr/>
          <a:lstStyle/>
          <a:p>
            <a:pPr eaLnBrk="1" hangingPunct="1"/>
            <a:r>
              <a:rPr lang="en-US" dirty="0"/>
              <a:t>Instance Recognition</a:t>
            </a:r>
          </a:p>
        </p:txBody>
      </p:sp>
      <p:sp>
        <p:nvSpPr>
          <p:cNvPr id="65539" name="Rectangle 3"/>
          <p:cNvSpPr>
            <a:spLocks noGrp="1" noChangeArrowheads="1"/>
          </p:cNvSpPr>
          <p:nvPr>
            <p:ph type="body" idx="1"/>
          </p:nvPr>
        </p:nvSpPr>
        <p:spPr/>
        <p:txBody>
          <a:bodyPr/>
          <a:lstStyle/>
          <a:p>
            <a:pPr eaLnBrk="1" hangingPunct="1"/>
            <a:r>
              <a:rPr lang="en-US" dirty="0">
                <a:latin typeface="+mj-lt"/>
              </a:rPr>
              <a:t>Alignment: fitting a model to a transformation between pairs of features (</a:t>
            </a:r>
            <a:r>
              <a:rPr lang="en-US" i="1" dirty="0">
                <a:latin typeface="+mj-lt"/>
              </a:rPr>
              <a:t>matches</a:t>
            </a:r>
            <a:r>
              <a:rPr lang="en-US" dirty="0">
                <a:latin typeface="+mj-lt"/>
              </a:rPr>
              <a:t>) in two images</a:t>
            </a:r>
          </a:p>
          <a:p>
            <a:pPr eaLnBrk="1" hangingPunct="1"/>
            <a:endParaRPr lang="en-US" dirty="0">
              <a:latin typeface="+mj-lt"/>
            </a:endParaRPr>
          </a:p>
        </p:txBody>
      </p:sp>
      <p:graphicFrame>
        <p:nvGraphicFramePr>
          <p:cNvPr id="65540" name="Object 16"/>
          <p:cNvGraphicFramePr>
            <a:graphicFrameLocks noGrp="1" noChangeAspect="1"/>
          </p:cNvGraphicFramePr>
          <p:nvPr>
            <p:ph sz="quarter" idx="4294967295"/>
            <p:extLst/>
          </p:nvPr>
        </p:nvGraphicFramePr>
        <p:xfrm>
          <a:off x="5981700" y="4800600"/>
          <a:ext cx="2324100" cy="609600"/>
        </p:xfrm>
        <a:graphic>
          <a:graphicData uri="http://schemas.openxmlformats.org/presentationml/2006/ole">
            <mc:AlternateContent xmlns:mc="http://schemas.openxmlformats.org/markup-compatibility/2006">
              <mc:Choice xmlns:v="urn:schemas-microsoft-com:vml" Requires="v">
                <p:oleObj spid="_x0000_s15387" name="Equation" r:id="rId4" imgW="1307532" imgH="342751" progId="Equation.3">
                  <p:embed/>
                </p:oleObj>
              </mc:Choice>
              <mc:Fallback>
                <p:oleObj name="Equation" r:id="rId4" imgW="1307532" imgH="342751" progId="Equation.3">
                  <p:embed/>
                  <p:pic>
                    <p:nvPicPr>
                      <p:cNvPr id="65540" name="Object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1700" y="4800600"/>
                        <a:ext cx="23241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5541" name="Text Box 18"/>
          <p:cNvSpPr txBox="1">
            <a:spLocks noChangeArrowheads="1"/>
          </p:cNvSpPr>
          <p:nvPr/>
        </p:nvSpPr>
        <p:spPr bwMode="auto">
          <a:xfrm>
            <a:off x="5848500" y="4010025"/>
            <a:ext cx="249683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0" hangingPunct="0"/>
            <a:r>
              <a:rPr lang="en-US" sz="2000" dirty="0">
                <a:solidFill>
                  <a:srgbClr val="000000"/>
                </a:solidFill>
                <a:latin typeface="+mj-lt"/>
              </a:rPr>
              <a:t>Find transformation </a:t>
            </a:r>
            <a:r>
              <a:rPr lang="en-US" sz="2000" i="1" dirty="0">
                <a:solidFill>
                  <a:srgbClr val="000000"/>
                </a:solidFill>
                <a:latin typeface="+mj-lt"/>
              </a:rPr>
              <a:t>T</a:t>
            </a:r>
            <a:r>
              <a:rPr lang="en-US" sz="2000" dirty="0">
                <a:solidFill>
                  <a:srgbClr val="000000"/>
                </a:solidFill>
                <a:latin typeface="+mj-lt"/>
              </a:rPr>
              <a:t> </a:t>
            </a:r>
            <a:br>
              <a:rPr lang="en-US" sz="2000" dirty="0">
                <a:solidFill>
                  <a:srgbClr val="000000"/>
                </a:solidFill>
                <a:latin typeface="+mj-lt"/>
              </a:rPr>
            </a:br>
            <a:r>
              <a:rPr lang="en-US" sz="2000" dirty="0">
                <a:solidFill>
                  <a:srgbClr val="000000"/>
                </a:solidFill>
                <a:latin typeface="+mj-lt"/>
              </a:rPr>
              <a:t>that minimizes</a:t>
            </a:r>
          </a:p>
        </p:txBody>
      </p:sp>
      <p:grpSp>
        <p:nvGrpSpPr>
          <p:cNvPr id="65542" name="Group 21"/>
          <p:cNvGrpSpPr>
            <a:grpSpLocks/>
          </p:cNvGrpSpPr>
          <p:nvPr/>
        </p:nvGrpSpPr>
        <p:grpSpPr bwMode="auto">
          <a:xfrm>
            <a:off x="1035050" y="3733800"/>
            <a:ext cx="4375150" cy="1981200"/>
            <a:chOff x="192" y="2880"/>
            <a:chExt cx="2756" cy="1248"/>
          </a:xfrm>
        </p:grpSpPr>
        <p:grpSp>
          <p:nvGrpSpPr>
            <p:cNvPr id="65544" name="Group 22"/>
            <p:cNvGrpSpPr>
              <a:grpSpLocks/>
            </p:cNvGrpSpPr>
            <p:nvPr/>
          </p:nvGrpSpPr>
          <p:grpSpPr bwMode="auto">
            <a:xfrm>
              <a:off x="192" y="2906"/>
              <a:ext cx="2756" cy="1222"/>
              <a:chOff x="1276" y="2666"/>
              <a:chExt cx="3284" cy="1462"/>
            </a:xfrm>
          </p:grpSpPr>
          <p:sp>
            <p:nvSpPr>
              <p:cNvPr id="65549" name="Line 23"/>
              <p:cNvSpPr>
                <a:spLocks noChangeShapeType="1"/>
              </p:cNvSpPr>
              <p:nvPr/>
            </p:nvSpPr>
            <p:spPr bwMode="auto">
              <a:xfrm flipV="1">
                <a:off x="2860" y="3434"/>
                <a:ext cx="576" cy="0"/>
              </a:xfrm>
              <a:prstGeom prst="line">
                <a:avLst/>
              </a:prstGeom>
              <a:noFill/>
              <a:ln w="38100">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000000"/>
                  </a:solidFill>
                  <a:latin typeface="+mj-lt"/>
                </a:endParaRPr>
              </a:p>
            </p:txBody>
          </p:sp>
          <p:sp>
            <p:nvSpPr>
              <p:cNvPr id="65550" name="AutoShape 24">
                <a:hlinkClick r:id="" action="ppaction://hlinkshowjump?jump=firstslide" highlightClick="1"/>
              </p:cNvPr>
              <p:cNvSpPr>
                <a:spLocks noChangeArrowheads="1"/>
              </p:cNvSpPr>
              <p:nvPr/>
            </p:nvSpPr>
            <p:spPr bwMode="auto">
              <a:xfrm>
                <a:off x="1276" y="2666"/>
                <a:ext cx="1412" cy="1462"/>
              </a:xfrm>
              <a:prstGeom prst="actionButtonHome">
                <a:avLst/>
              </a:prstGeom>
              <a:solidFill>
                <a:schemeClr val="bg2">
                  <a:alpha val="25098"/>
                </a:schemeClr>
              </a:solidFill>
              <a:ln w="9525">
                <a:solidFill>
                  <a:srgbClr val="000000"/>
                </a:solidFill>
                <a:miter lim="800000"/>
                <a:headEnd/>
                <a:tailEnd/>
              </a:ln>
              <a:extLst/>
            </p:spPr>
            <p:txBody>
              <a:bodyPr wrap="none" anchor="ctr"/>
              <a:lstStyle/>
              <a:p>
                <a:endParaRPr lang="en-US">
                  <a:solidFill>
                    <a:srgbClr val="000000"/>
                  </a:solidFill>
                  <a:latin typeface="+mj-lt"/>
                </a:endParaRPr>
              </a:p>
            </p:txBody>
          </p:sp>
          <p:sp>
            <p:nvSpPr>
              <p:cNvPr id="65551" name="Oval 25"/>
              <p:cNvSpPr>
                <a:spLocks noChangeAspect="1" noChangeArrowheads="1"/>
              </p:cNvSpPr>
              <p:nvPr/>
            </p:nvSpPr>
            <p:spPr bwMode="auto">
              <a:xfrm>
                <a:off x="1941" y="2831"/>
                <a:ext cx="75" cy="75"/>
              </a:xfrm>
              <a:prstGeom prst="ellipse">
                <a:avLst/>
              </a:prstGeom>
              <a:solidFill>
                <a:srgbClr val="FF0000"/>
              </a:solidFill>
              <a:ln w="9525">
                <a:solidFill>
                  <a:srgbClr val="000000"/>
                </a:solidFill>
                <a:round/>
                <a:headEnd/>
                <a:tailEnd/>
              </a:ln>
            </p:spPr>
            <p:txBody>
              <a:bodyPr wrap="none" anchor="ctr"/>
              <a:lstStyle/>
              <a:p>
                <a:endParaRPr lang="en-US">
                  <a:solidFill>
                    <a:srgbClr val="000000"/>
                  </a:solidFill>
                  <a:latin typeface="+mj-lt"/>
                </a:endParaRPr>
              </a:p>
            </p:txBody>
          </p:sp>
          <p:sp>
            <p:nvSpPr>
              <p:cNvPr id="65552" name="Oval 26"/>
              <p:cNvSpPr>
                <a:spLocks noChangeAspect="1" noChangeArrowheads="1"/>
              </p:cNvSpPr>
              <p:nvPr/>
            </p:nvSpPr>
            <p:spPr bwMode="auto">
              <a:xfrm>
                <a:off x="2325" y="3866"/>
                <a:ext cx="75" cy="75"/>
              </a:xfrm>
              <a:prstGeom prst="ellipse">
                <a:avLst/>
              </a:prstGeom>
              <a:solidFill>
                <a:schemeClr val="folHlink"/>
              </a:solidFill>
              <a:ln w="9525">
                <a:solidFill>
                  <a:srgbClr val="000000"/>
                </a:solidFill>
                <a:round/>
                <a:headEnd/>
                <a:tailEnd/>
              </a:ln>
            </p:spPr>
            <p:txBody>
              <a:bodyPr wrap="none" anchor="ctr"/>
              <a:lstStyle/>
              <a:p>
                <a:endParaRPr lang="en-US">
                  <a:solidFill>
                    <a:srgbClr val="000000"/>
                  </a:solidFill>
                  <a:latin typeface="+mj-lt"/>
                </a:endParaRPr>
              </a:p>
            </p:txBody>
          </p:sp>
          <p:sp>
            <p:nvSpPr>
              <p:cNvPr id="65553" name="Oval 27"/>
              <p:cNvSpPr>
                <a:spLocks noChangeAspect="1" noChangeArrowheads="1"/>
              </p:cNvSpPr>
              <p:nvPr/>
            </p:nvSpPr>
            <p:spPr bwMode="auto">
              <a:xfrm>
                <a:off x="1872" y="3621"/>
                <a:ext cx="75" cy="75"/>
              </a:xfrm>
              <a:prstGeom prst="ellipse">
                <a:avLst/>
              </a:prstGeom>
              <a:solidFill>
                <a:srgbClr val="00FF00"/>
              </a:solidFill>
              <a:ln w="9525">
                <a:solidFill>
                  <a:srgbClr val="000000"/>
                </a:solidFill>
                <a:round/>
                <a:headEnd/>
                <a:tailEnd/>
              </a:ln>
            </p:spPr>
            <p:txBody>
              <a:bodyPr wrap="none" anchor="ctr"/>
              <a:lstStyle/>
              <a:p>
                <a:endParaRPr lang="en-US">
                  <a:solidFill>
                    <a:srgbClr val="000000"/>
                  </a:solidFill>
                  <a:latin typeface="+mj-lt"/>
                </a:endParaRPr>
              </a:p>
            </p:txBody>
          </p:sp>
          <p:sp>
            <p:nvSpPr>
              <p:cNvPr id="65554" name="Oval 28"/>
              <p:cNvSpPr>
                <a:spLocks noChangeAspect="1" noChangeArrowheads="1"/>
              </p:cNvSpPr>
              <p:nvPr/>
            </p:nvSpPr>
            <p:spPr bwMode="auto">
              <a:xfrm>
                <a:off x="1413" y="3360"/>
                <a:ext cx="75" cy="75"/>
              </a:xfrm>
              <a:prstGeom prst="ellipse">
                <a:avLst/>
              </a:prstGeom>
              <a:solidFill>
                <a:srgbClr val="FF00FF"/>
              </a:solidFill>
              <a:ln w="9525">
                <a:solidFill>
                  <a:srgbClr val="000000"/>
                </a:solidFill>
                <a:round/>
                <a:headEnd/>
                <a:tailEnd/>
              </a:ln>
            </p:spPr>
            <p:txBody>
              <a:bodyPr wrap="none" anchor="ctr"/>
              <a:lstStyle/>
              <a:p>
                <a:endParaRPr lang="en-US">
                  <a:solidFill>
                    <a:srgbClr val="000000"/>
                  </a:solidFill>
                  <a:latin typeface="+mj-lt"/>
                </a:endParaRPr>
              </a:p>
            </p:txBody>
          </p:sp>
          <p:sp>
            <p:nvSpPr>
              <p:cNvPr id="65555" name="Oval 29"/>
              <p:cNvSpPr>
                <a:spLocks noChangeAspect="1" noChangeArrowheads="1"/>
              </p:cNvSpPr>
              <p:nvPr/>
            </p:nvSpPr>
            <p:spPr bwMode="auto">
              <a:xfrm>
                <a:off x="2256" y="3168"/>
                <a:ext cx="75" cy="75"/>
              </a:xfrm>
              <a:prstGeom prst="ellipse">
                <a:avLst/>
              </a:prstGeom>
              <a:solidFill>
                <a:srgbClr val="FFFF00"/>
              </a:solidFill>
              <a:ln w="9525">
                <a:solidFill>
                  <a:srgbClr val="000000"/>
                </a:solidFill>
                <a:round/>
                <a:headEnd/>
                <a:tailEnd/>
              </a:ln>
            </p:spPr>
            <p:txBody>
              <a:bodyPr wrap="none" anchor="ctr"/>
              <a:lstStyle/>
              <a:p>
                <a:endParaRPr lang="en-US">
                  <a:solidFill>
                    <a:srgbClr val="000000"/>
                  </a:solidFill>
                  <a:latin typeface="+mj-lt"/>
                </a:endParaRPr>
              </a:p>
            </p:txBody>
          </p:sp>
          <p:sp>
            <p:nvSpPr>
              <p:cNvPr id="65556" name="AutoShape 30">
                <a:hlinkClick r:id="" action="ppaction://hlinkshowjump?jump=firstslide" highlightClick="1"/>
              </p:cNvPr>
              <p:cNvSpPr>
                <a:spLocks noChangeArrowheads="1"/>
              </p:cNvSpPr>
              <p:nvPr/>
            </p:nvSpPr>
            <p:spPr bwMode="auto">
              <a:xfrm rot="1247942">
                <a:off x="3628" y="2954"/>
                <a:ext cx="932" cy="1126"/>
              </a:xfrm>
              <a:prstGeom prst="actionButtonHome">
                <a:avLst/>
              </a:prstGeom>
              <a:solidFill>
                <a:schemeClr val="bg2">
                  <a:alpha val="25098"/>
                </a:schemeClr>
              </a:solidFill>
              <a:ln w="9525">
                <a:solidFill>
                  <a:srgbClr val="000000"/>
                </a:solidFill>
                <a:miter lim="800000"/>
                <a:headEnd/>
                <a:tailEnd/>
              </a:ln>
              <a:extLst/>
            </p:spPr>
            <p:txBody>
              <a:bodyPr wrap="none" anchor="ctr"/>
              <a:lstStyle/>
              <a:p>
                <a:endParaRPr lang="en-US">
                  <a:solidFill>
                    <a:srgbClr val="000000"/>
                  </a:solidFill>
                  <a:latin typeface="+mj-lt"/>
                </a:endParaRPr>
              </a:p>
            </p:txBody>
          </p:sp>
          <p:sp>
            <p:nvSpPr>
              <p:cNvPr id="65557" name="Oval 31"/>
              <p:cNvSpPr>
                <a:spLocks noChangeAspect="1" noChangeArrowheads="1"/>
              </p:cNvSpPr>
              <p:nvPr/>
            </p:nvSpPr>
            <p:spPr bwMode="auto">
              <a:xfrm>
                <a:off x="4176" y="3168"/>
                <a:ext cx="75" cy="75"/>
              </a:xfrm>
              <a:prstGeom prst="ellipse">
                <a:avLst/>
              </a:prstGeom>
              <a:solidFill>
                <a:srgbClr val="FF0000"/>
              </a:solidFill>
              <a:ln w="9525">
                <a:solidFill>
                  <a:srgbClr val="000000"/>
                </a:solidFill>
                <a:round/>
                <a:headEnd/>
                <a:tailEnd/>
              </a:ln>
            </p:spPr>
            <p:txBody>
              <a:bodyPr wrap="none" anchor="ctr"/>
              <a:lstStyle/>
              <a:p>
                <a:endParaRPr lang="en-US">
                  <a:solidFill>
                    <a:srgbClr val="000000"/>
                  </a:solidFill>
                  <a:latin typeface="+mj-lt"/>
                </a:endParaRPr>
              </a:p>
            </p:txBody>
          </p:sp>
          <p:sp>
            <p:nvSpPr>
              <p:cNvPr id="65558" name="Oval 32"/>
              <p:cNvSpPr>
                <a:spLocks noChangeAspect="1" noChangeArrowheads="1"/>
              </p:cNvSpPr>
              <p:nvPr/>
            </p:nvSpPr>
            <p:spPr bwMode="auto">
              <a:xfrm>
                <a:off x="4176" y="3887"/>
                <a:ext cx="75" cy="75"/>
              </a:xfrm>
              <a:prstGeom prst="ellipse">
                <a:avLst/>
              </a:prstGeom>
              <a:solidFill>
                <a:schemeClr val="folHlink"/>
              </a:solidFill>
              <a:ln w="9525">
                <a:solidFill>
                  <a:srgbClr val="000000"/>
                </a:solidFill>
                <a:round/>
                <a:headEnd/>
                <a:tailEnd/>
              </a:ln>
            </p:spPr>
            <p:txBody>
              <a:bodyPr wrap="none" anchor="ctr"/>
              <a:lstStyle/>
              <a:p>
                <a:endParaRPr lang="en-US">
                  <a:solidFill>
                    <a:srgbClr val="000000"/>
                  </a:solidFill>
                  <a:latin typeface="+mj-lt"/>
                </a:endParaRPr>
              </a:p>
            </p:txBody>
          </p:sp>
          <p:sp>
            <p:nvSpPr>
              <p:cNvPr id="65559" name="Oval 33"/>
              <p:cNvSpPr>
                <a:spLocks noChangeAspect="1" noChangeArrowheads="1"/>
              </p:cNvSpPr>
              <p:nvPr/>
            </p:nvSpPr>
            <p:spPr bwMode="auto">
              <a:xfrm>
                <a:off x="3936" y="3621"/>
                <a:ext cx="75" cy="75"/>
              </a:xfrm>
              <a:prstGeom prst="ellipse">
                <a:avLst/>
              </a:prstGeom>
              <a:solidFill>
                <a:srgbClr val="00FF00"/>
              </a:solidFill>
              <a:ln w="9525">
                <a:solidFill>
                  <a:srgbClr val="000000"/>
                </a:solidFill>
                <a:round/>
                <a:headEnd/>
                <a:tailEnd/>
              </a:ln>
            </p:spPr>
            <p:txBody>
              <a:bodyPr wrap="none" anchor="ctr"/>
              <a:lstStyle/>
              <a:p>
                <a:endParaRPr lang="en-US">
                  <a:solidFill>
                    <a:srgbClr val="000000"/>
                  </a:solidFill>
                  <a:latin typeface="+mj-lt"/>
                </a:endParaRPr>
              </a:p>
            </p:txBody>
          </p:sp>
          <p:sp>
            <p:nvSpPr>
              <p:cNvPr id="65560" name="Oval 34"/>
              <p:cNvSpPr>
                <a:spLocks noChangeAspect="1" noChangeArrowheads="1"/>
              </p:cNvSpPr>
              <p:nvPr/>
            </p:nvSpPr>
            <p:spPr bwMode="auto">
              <a:xfrm>
                <a:off x="3744" y="3360"/>
                <a:ext cx="75" cy="75"/>
              </a:xfrm>
              <a:prstGeom prst="ellipse">
                <a:avLst/>
              </a:prstGeom>
              <a:solidFill>
                <a:srgbClr val="FF00FF"/>
              </a:solidFill>
              <a:ln w="9525">
                <a:solidFill>
                  <a:srgbClr val="000000"/>
                </a:solidFill>
                <a:round/>
                <a:headEnd/>
                <a:tailEnd/>
              </a:ln>
            </p:spPr>
            <p:txBody>
              <a:bodyPr wrap="none" anchor="ctr"/>
              <a:lstStyle/>
              <a:p>
                <a:endParaRPr lang="en-US">
                  <a:solidFill>
                    <a:srgbClr val="000000"/>
                  </a:solidFill>
                  <a:latin typeface="+mj-lt"/>
                </a:endParaRPr>
              </a:p>
            </p:txBody>
          </p:sp>
          <p:sp>
            <p:nvSpPr>
              <p:cNvPr id="65561" name="Oval 35"/>
              <p:cNvSpPr>
                <a:spLocks noChangeAspect="1" noChangeArrowheads="1"/>
              </p:cNvSpPr>
              <p:nvPr/>
            </p:nvSpPr>
            <p:spPr bwMode="auto">
              <a:xfrm>
                <a:off x="4293" y="3408"/>
                <a:ext cx="75" cy="75"/>
              </a:xfrm>
              <a:prstGeom prst="ellipse">
                <a:avLst/>
              </a:prstGeom>
              <a:solidFill>
                <a:srgbClr val="FFFF00"/>
              </a:solidFill>
              <a:ln w="9525">
                <a:solidFill>
                  <a:srgbClr val="000000"/>
                </a:solidFill>
                <a:round/>
                <a:headEnd/>
                <a:tailEnd/>
              </a:ln>
            </p:spPr>
            <p:txBody>
              <a:bodyPr wrap="none" anchor="ctr"/>
              <a:lstStyle/>
              <a:p>
                <a:endParaRPr lang="en-US">
                  <a:solidFill>
                    <a:srgbClr val="000000"/>
                  </a:solidFill>
                  <a:latin typeface="+mj-lt"/>
                </a:endParaRPr>
              </a:p>
            </p:txBody>
          </p:sp>
        </p:grpSp>
        <p:sp>
          <p:nvSpPr>
            <p:cNvPr id="65545" name="Text Box 36"/>
            <p:cNvSpPr txBox="1">
              <a:spLocks noChangeArrowheads="1"/>
            </p:cNvSpPr>
            <p:nvPr/>
          </p:nvSpPr>
          <p:spPr bwMode="auto">
            <a:xfrm>
              <a:off x="1649" y="3216"/>
              <a:ext cx="211" cy="291"/>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8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en-US" sz="2400" i="1">
                  <a:solidFill>
                    <a:srgbClr val="000000"/>
                  </a:solidFill>
                  <a:latin typeface="+mj-lt"/>
                </a:rPr>
                <a:t>T</a:t>
              </a:r>
            </a:p>
          </p:txBody>
        </p:sp>
        <p:sp>
          <p:nvSpPr>
            <p:cNvPr id="65546" name="Text Box 37"/>
            <p:cNvSpPr txBox="1">
              <a:spLocks noChangeArrowheads="1"/>
            </p:cNvSpPr>
            <p:nvPr/>
          </p:nvSpPr>
          <p:spPr bwMode="auto">
            <a:xfrm>
              <a:off x="480" y="2880"/>
              <a:ext cx="229" cy="29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8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en-US" sz="2400" i="1">
                  <a:solidFill>
                    <a:srgbClr val="000000"/>
                  </a:solidFill>
                  <a:latin typeface="+mj-lt"/>
                </a:rPr>
                <a:t>x</a:t>
              </a:r>
              <a:r>
                <a:rPr lang="en-US" sz="2400" i="1" baseline="-25000">
                  <a:solidFill>
                    <a:srgbClr val="000000"/>
                  </a:solidFill>
                  <a:latin typeface="+mj-lt"/>
                </a:rPr>
                <a:t>i</a:t>
              </a:r>
            </a:p>
          </p:txBody>
        </p:sp>
        <p:sp>
          <p:nvSpPr>
            <p:cNvPr id="65547" name="Text Box 38"/>
            <p:cNvSpPr txBox="1">
              <a:spLocks noChangeArrowheads="1"/>
            </p:cNvSpPr>
            <p:nvPr/>
          </p:nvSpPr>
          <p:spPr bwMode="auto">
            <a:xfrm>
              <a:off x="2448" y="3072"/>
              <a:ext cx="229" cy="29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8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en-US" sz="2400" i="1">
                  <a:solidFill>
                    <a:srgbClr val="000000"/>
                  </a:solidFill>
                  <a:latin typeface="+mj-lt"/>
                </a:rPr>
                <a:t>x</a:t>
              </a:r>
              <a:r>
                <a:rPr lang="en-US" sz="2400" i="1" baseline="-25000">
                  <a:solidFill>
                    <a:srgbClr val="000000"/>
                  </a:solidFill>
                  <a:latin typeface="+mj-lt"/>
                </a:rPr>
                <a:t>i</a:t>
              </a:r>
            </a:p>
          </p:txBody>
        </p:sp>
        <p:sp>
          <p:nvSpPr>
            <p:cNvPr id="65548" name="Text Box 39"/>
            <p:cNvSpPr txBox="1">
              <a:spLocks noChangeArrowheads="1"/>
            </p:cNvSpPr>
            <p:nvPr/>
          </p:nvSpPr>
          <p:spPr bwMode="auto">
            <a:xfrm>
              <a:off x="2532" y="3081"/>
              <a:ext cx="151" cy="23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8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en-US" sz="1800" b="1" i="1">
                  <a:solidFill>
                    <a:srgbClr val="000000"/>
                  </a:solidFill>
                  <a:latin typeface="+mj-lt"/>
                  <a:cs typeface="Times New Roman" charset="0"/>
                </a:rPr>
                <a:t>'</a:t>
              </a:r>
            </a:p>
          </p:txBody>
        </p:sp>
      </p:grpSp>
      <p:sp>
        <p:nvSpPr>
          <p:cNvPr id="25" name="TextBox 24"/>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a:solidFill>
                  <a:srgbClr val="000000"/>
                </a:solidFill>
                <a:latin typeface="+mj-lt"/>
              </a:rPr>
              <a:t>Svetlana Lazebnik</a:t>
            </a:r>
            <a:endParaRPr lang="en-US" sz="1200" dirty="0">
              <a:solidFill>
                <a:srgbClr val="000000"/>
              </a:solidFill>
              <a:latin typeface="+mj-lt"/>
              <a:cs typeface="+mn-cs"/>
            </a:endParaRPr>
          </a:p>
        </p:txBody>
      </p:sp>
    </p:spTree>
    <p:extLst>
      <p:ext uri="{BB962C8B-B14F-4D97-AF65-F5344CB8AC3E}">
        <p14:creationId xmlns:p14="http://schemas.microsoft.com/office/powerpoint/2010/main" val="302005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200" y="0"/>
            <a:ext cx="8229600" cy="1143000"/>
          </a:xfrm>
        </p:spPr>
        <p:txBody>
          <a:bodyPr/>
          <a:lstStyle/>
          <a:p>
            <a:pPr eaLnBrk="1" hangingPunct="1"/>
            <a:r>
              <a:rPr lang="en-US"/>
              <a:t>Recognition by components</a:t>
            </a:r>
          </a:p>
        </p:txBody>
      </p:sp>
      <p:pic>
        <p:nvPicPr>
          <p:cNvPr id="7168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438400"/>
            <a:ext cx="4648200" cy="2659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2466975"/>
            <a:ext cx="2971800" cy="271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5" name="AutoShape 7"/>
          <p:cNvSpPr>
            <a:spLocks noChangeArrowheads="1"/>
          </p:cNvSpPr>
          <p:nvPr/>
        </p:nvSpPr>
        <p:spPr bwMode="auto">
          <a:xfrm>
            <a:off x="5029200" y="3246438"/>
            <a:ext cx="1143000" cy="1143000"/>
          </a:xfrm>
          <a:prstGeom prst="rightArrow">
            <a:avLst>
              <a:gd name="adj1" fmla="val 50000"/>
              <a:gd name="adj2" fmla="val 25000"/>
            </a:avLst>
          </a:prstGeom>
          <a:solidFill>
            <a:srgbClr val="FF0000"/>
          </a:solidFill>
          <a:ln w="9525">
            <a:solidFill>
              <a:schemeClr val="tx1"/>
            </a:solidFill>
            <a:miter lim="800000"/>
            <a:headEnd/>
            <a:tailEnd/>
          </a:ln>
        </p:spPr>
        <p:txBody>
          <a:bodyPr wrap="none" anchor="ctr"/>
          <a:lstStyle/>
          <a:p>
            <a:pPr algn="ctr"/>
            <a:endParaRPr lang="en-US" sz="3200" b="1">
              <a:solidFill>
                <a:schemeClr val="bg1"/>
              </a:solidFill>
            </a:endParaRPr>
          </a:p>
        </p:txBody>
      </p:sp>
      <p:sp>
        <p:nvSpPr>
          <p:cNvPr id="71686" name="Rectangle 6"/>
          <p:cNvSpPr>
            <a:spLocks noChangeArrowheads="1"/>
          </p:cNvSpPr>
          <p:nvPr/>
        </p:nvSpPr>
        <p:spPr bwMode="auto">
          <a:xfrm>
            <a:off x="1281113" y="1828800"/>
            <a:ext cx="26511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2400"/>
              <a:t>Primitives (geons)</a:t>
            </a:r>
          </a:p>
        </p:txBody>
      </p:sp>
      <p:sp>
        <p:nvSpPr>
          <p:cNvPr id="71687" name="Rectangle 7"/>
          <p:cNvSpPr>
            <a:spLocks noChangeArrowheads="1"/>
          </p:cNvSpPr>
          <p:nvPr/>
        </p:nvSpPr>
        <p:spPr bwMode="auto">
          <a:xfrm>
            <a:off x="6827838" y="1828800"/>
            <a:ext cx="12287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2400"/>
              <a:t>Objects</a:t>
            </a:r>
          </a:p>
        </p:txBody>
      </p:sp>
      <p:sp>
        <p:nvSpPr>
          <p:cNvPr id="71688" name="Rectangle 8"/>
          <p:cNvSpPr>
            <a:spLocks noChangeArrowheads="1"/>
          </p:cNvSpPr>
          <p:nvPr/>
        </p:nvSpPr>
        <p:spPr bwMode="auto">
          <a:xfrm>
            <a:off x="1295400" y="6096000"/>
            <a:ext cx="6858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dirty="0">
                <a:hlinkClick r:id="rId5"/>
              </a:rPr>
              <a:t>http://en.wikipedia.org/wiki/Recognition_by_Components_Theory</a:t>
            </a:r>
            <a:endParaRPr lang="en-US" dirty="0"/>
          </a:p>
        </p:txBody>
      </p:sp>
      <p:sp>
        <p:nvSpPr>
          <p:cNvPr id="71689" name="Rectangle 9"/>
          <p:cNvSpPr>
            <a:spLocks noChangeArrowheads="1"/>
          </p:cNvSpPr>
          <p:nvPr/>
        </p:nvSpPr>
        <p:spPr bwMode="auto">
          <a:xfrm>
            <a:off x="3505200" y="1066800"/>
            <a:ext cx="2032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a:t>Biederman (1987)</a:t>
            </a:r>
          </a:p>
        </p:txBody>
      </p:sp>
      <p:sp>
        <p:nvSpPr>
          <p:cNvPr id="10" name="TextBox 9"/>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a:t>Svetlana Lazebnik</a:t>
            </a:r>
            <a:endParaRPr lang="en-US" sz="1200" dirty="0">
              <a:cs typeface="+mn-cs"/>
            </a:endParaRPr>
          </a:p>
        </p:txBody>
      </p:sp>
    </p:spTree>
    <p:extLst>
      <p:ext uri="{BB962C8B-B14F-4D97-AF65-F5344CB8AC3E}">
        <p14:creationId xmlns:p14="http://schemas.microsoft.com/office/powerpoint/2010/main" val="653158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a:t>History of ideas in recognition</a:t>
            </a:r>
          </a:p>
        </p:txBody>
      </p:sp>
      <p:sp>
        <p:nvSpPr>
          <p:cNvPr id="73731" name="Content Placeholder 2"/>
          <p:cNvSpPr>
            <a:spLocks noGrp="1"/>
          </p:cNvSpPr>
          <p:nvPr>
            <p:ph idx="1"/>
          </p:nvPr>
        </p:nvSpPr>
        <p:spPr/>
        <p:txBody>
          <a:bodyPr/>
          <a:lstStyle/>
          <a:p>
            <a:r>
              <a:rPr lang="en-US">
                <a:latin typeface="+mj-lt"/>
              </a:rPr>
              <a:t>1960s – early 1990s: the geometric era</a:t>
            </a:r>
          </a:p>
          <a:p>
            <a:r>
              <a:rPr lang="en-US">
                <a:latin typeface="+mj-lt"/>
              </a:rPr>
              <a:t>1990s: appearance-based models</a:t>
            </a:r>
          </a:p>
        </p:txBody>
      </p:sp>
      <p:sp>
        <p:nvSpPr>
          <p:cNvPr id="4" name="TextBox 3"/>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a:latin typeface="+mj-lt"/>
              </a:rPr>
              <a:t>Svetlana Lazebnik</a:t>
            </a:r>
            <a:endParaRPr lang="en-US" sz="1200" dirty="0">
              <a:latin typeface="+mj-lt"/>
              <a:cs typeface="+mn-cs"/>
            </a:endParaRPr>
          </a:p>
        </p:txBody>
      </p:sp>
    </p:spTree>
    <p:extLst>
      <p:ext uri="{BB962C8B-B14F-4D97-AF65-F5344CB8AC3E}">
        <p14:creationId xmlns:p14="http://schemas.microsoft.com/office/powerpoint/2010/main" val="36933542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5778" name="Picture 2" descr="ortup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996950"/>
            <a:ext cx="52578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7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25" y="5183187"/>
            <a:ext cx="7105650" cy="153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0" name="Text Box 4"/>
          <p:cNvSpPr txBox="1">
            <a:spLocks noChangeArrowheads="1"/>
          </p:cNvSpPr>
          <p:nvPr/>
        </p:nvSpPr>
        <p:spPr bwMode="auto">
          <a:xfrm>
            <a:off x="1143000" y="152400"/>
            <a:ext cx="68262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en-US" sz="3600" dirty="0" err="1">
                <a:solidFill>
                  <a:srgbClr val="000000"/>
                </a:solidFill>
                <a:latin typeface="+mj-lt"/>
              </a:rPr>
              <a:t>Eigenfaces</a:t>
            </a:r>
            <a:r>
              <a:rPr lang="en-US" sz="3600" dirty="0">
                <a:solidFill>
                  <a:srgbClr val="000000"/>
                </a:solidFill>
                <a:latin typeface="+mj-lt"/>
              </a:rPr>
              <a:t> (Turk &amp; </a:t>
            </a:r>
            <a:r>
              <a:rPr lang="en-US" sz="3600" dirty="0" err="1">
                <a:solidFill>
                  <a:srgbClr val="000000"/>
                </a:solidFill>
                <a:latin typeface="+mj-lt"/>
              </a:rPr>
              <a:t>Pentland</a:t>
            </a:r>
            <a:r>
              <a:rPr lang="en-US" sz="3600" dirty="0">
                <a:solidFill>
                  <a:srgbClr val="000000"/>
                </a:solidFill>
                <a:latin typeface="+mj-lt"/>
              </a:rPr>
              <a:t>, 1991)</a:t>
            </a:r>
          </a:p>
        </p:txBody>
      </p:sp>
      <p:pic>
        <p:nvPicPr>
          <p:cNvPr id="757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8775" y="914400"/>
            <a:ext cx="3576638"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a:t>Svetlana Lazebnik</a:t>
            </a:r>
            <a:endParaRPr lang="en-US" sz="1200" dirty="0">
              <a:cs typeface="+mn-cs"/>
            </a:endParaRPr>
          </a:p>
        </p:txBody>
      </p:sp>
      <p:pic>
        <p:nvPicPr>
          <p:cNvPr id="2" name="Picture 1"/>
          <p:cNvPicPr>
            <a:picLocks noChangeAspect="1"/>
          </p:cNvPicPr>
          <p:nvPr/>
        </p:nvPicPr>
        <p:blipFill>
          <a:blip r:embed="rId6"/>
          <a:stretch>
            <a:fillRect/>
          </a:stretch>
        </p:blipFill>
        <p:spPr>
          <a:xfrm>
            <a:off x="3239087" y="1084882"/>
            <a:ext cx="1934162" cy="1810105"/>
          </a:xfrm>
          <a:prstGeom prst="rect">
            <a:avLst/>
          </a:prstGeom>
        </p:spPr>
      </p:pic>
      <p:sp>
        <p:nvSpPr>
          <p:cNvPr id="3" name="TextBox 2">
            <a:extLst>
              <a:ext uri="{FF2B5EF4-FFF2-40B4-BE49-F238E27FC236}">
                <a16:creationId xmlns:a16="http://schemas.microsoft.com/office/drawing/2014/main" id="{0132ECD2-BA54-48C5-A8FB-6F46F68168A5}"/>
              </a:ext>
            </a:extLst>
          </p:cNvPr>
          <p:cNvSpPr txBox="1"/>
          <p:nvPr/>
        </p:nvSpPr>
        <p:spPr>
          <a:xfrm>
            <a:off x="3484800" y="2505600"/>
            <a:ext cx="1382045" cy="369332"/>
          </a:xfrm>
          <a:prstGeom prst="rect">
            <a:avLst/>
          </a:prstGeom>
          <a:noFill/>
        </p:spPr>
        <p:txBody>
          <a:bodyPr wrap="none" rtlCol="0">
            <a:spAutoFit/>
          </a:bodyPr>
          <a:lstStyle/>
          <a:p>
            <a:r>
              <a:rPr lang="en-US" dirty="0"/>
              <a:t>Average face</a:t>
            </a:r>
          </a:p>
        </p:txBody>
      </p:sp>
      <p:sp>
        <p:nvSpPr>
          <p:cNvPr id="9" name="TextBox 8">
            <a:extLst>
              <a:ext uri="{FF2B5EF4-FFF2-40B4-BE49-F238E27FC236}">
                <a16:creationId xmlns:a16="http://schemas.microsoft.com/office/drawing/2014/main" id="{727E41CC-E760-4CBB-8C43-15A63552BAE8}"/>
              </a:ext>
            </a:extLst>
          </p:cNvPr>
          <p:cNvSpPr txBox="1"/>
          <p:nvPr/>
        </p:nvSpPr>
        <p:spPr>
          <a:xfrm>
            <a:off x="7227094" y="5117584"/>
            <a:ext cx="1185261" cy="369332"/>
          </a:xfrm>
          <a:prstGeom prst="rect">
            <a:avLst/>
          </a:prstGeom>
          <a:noFill/>
        </p:spPr>
        <p:txBody>
          <a:bodyPr wrap="none" rtlCol="0">
            <a:spAutoFit/>
          </a:bodyPr>
          <a:lstStyle/>
          <a:p>
            <a:r>
              <a:rPr lang="en-US" dirty="0"/>
              <a:t>Basis faces</a:t>
            </a:r>
          </a:p>
        </p:txBody>
      </p:sp>
    </p:spTree>
    <p:extLst>
      <p:ext uri="{BB962C8B-B14F-4D97-AF65-F5344CB8AC3E}">
        <p14:creationId xmlns:p14="http://schemas.microsoft.com/office/powerpoint/2010/main" val="226028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578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57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76200"/>
            <a:ext cx="8229600" cy="1143000"/>
          </a:xfrm>
        </p:spPr>
        <p:txBody>
          <a:bodyPr>
            <a:normAutofit/>
          </a:bodyPr>
          <a:lstStyle/>
          <a:p>
            <a:pPr eaLnBrk="1" hangingPunct="1"/>
            <a:r>
              <a:rPr lang="en-US" sz="3600" dirty="0"/>
              <a:t>Limitations of global appearance models</a:t>
            </a:r>
          </a:p>
        </p:txBody>
      </p:sp>
      <p:sp>
        <p:nvSpPr>
          <p:cNvPr id="78851" name="Rectangle 3"/>
          <p:cNvSpPr>
            <a:spLocks noGrp="1" noChangeArrowheads="1"/>
          </p:cNvSpPr>
          <p:nvPr>
            <p:ph type="body" idx="1"/>
          </p:nvPr>
        </p:nvSpPr>
        <p:spPr>
          <a:xfrm>
            <a:off x="381000" y="1447800"/>
            <a:ext cx="8229600" cy="4495800"/>
          </a:xfrm>
        </p:spPr>
        <p:txBody>
          <a:bodyPr>
            <a:normAutofit fontScale="92500" lnSpcReduction="10000"/>
          </a:bodyPr>
          <a:lstStyle/>
          <a:p>
            <a:pPr eaLnBrk="1" hangingPunct="1"/>
            <a:r>
              <a:rPr lang="en-US" dirty="0">
                <a:latin typeface="+mj-lt"/>
              </a:rPr>
              <a:t>Requires global registration of patterns</a:t>
            </a:r>
          </a:p>
          <a:p>
            <a:pPr eaLnBrk="1" hangingPunct="1"/>
            <a:r>
              <a:rPr lang="en-US" dirty="0">
                <a:latin typeface="+mj-lt"/>
              </a:rPr>
              <a:t>Not robust to clutter, occlusion, geometric transformations</a:t>
            </a:r>
          </a:p>
          <a:p>
            <a:pPr eaLnBrk="1" hangingPunct="1">
              <a:buFontTx/>
              <a:buNone/>
            </a:pPr>
            <a:br>
              <a:rPr lang="en-US" dirty="0">
                <a:latin typeface="+mj-lt"/>
              </a:rPr>
            </a:br>
            <a:br>
              <a:rPr lang="en-US" dirty="0">
                <a:latin typeface="+mj-lt"/>
              </a:rPr>
            </a:br>
            <a:br>
              <a:rPr lang="en-US" dirty="0">
                <a:latin typeface="+mj-lt"/>
              </a:rPr>
            </a:br>
            <a:br>
              <a:rPr lang="en-US" dirty="0">
                <a:latin typeface="+mj-lt"/>
              </a:rPr>
            </a:br>
            <a:br>
              <a:rPr lang="en-US" dirty="0">
                <a:latin typeface="+mj-lt"/>
              </a:rPr>
            </a:br>
            <a:br>
              <a:rPr lang="en-US" dirty="0">
                <a:latin typeface="+mj-lt"/>
              </a:rPr>
            </a:br>
            <a:endParaRPr lang="en-US" dirty="0">
              <a:latin typeface="+mj-lt"/>
            </a:endParaRPr>
          </a:p>
        </p:txBody>
      </p:sp>
      <p:pic>
        <p:nvPicPr>
          <p:cNvPr id="78852" name="Picture 6"/>
          <p:cNvPicPr>
            <a:picLocks noChangeAspect="1" noChangeArrowheads="1"/>
          </p:cNvPicPr>
          <p:nvPr/>
        </p:nvPicPr>
        <p:blipFill>
          <a:blip r:embed="rId3">
            <a:extLst>
              <a:ext uri="{28A0092B-C50C-407E-A947-70E740481C1C}">
                <a14:useLocalDpi xmlns:a14="http://schemas.microsoft.com/office/drawing/2010/main" val="0"/>
              </a:ext>
            </a:extLst>
          </a:blip>
          <a:srcRect b="40240"/>
          <a:stretch>
            <a:fillRect/>
          </a:stretch>
        </p:blipFill>
        <p:spPr bwMode="auto">
          <a:xfrm>
            <a:off x="1752600" y="3276600"/>
            <a:ext cx="5638800" cy="337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a:t>Svetlana Lazebnik</a:t>
            </a:r>
            <a:endParaRPr lang="en-US" sz="1200" dirty="0">
              <a:cs typeface="+mn-cs"/>
            </a:endParaRPr>
          </a:p>
        </p:txBody>
      </p:sp>
    </p:spTree>
    <p:extLst>
      <p:ext uri="{BB962C8B-B14F-4D97-AF65-F5344CB8AC3E}">
        <p14:creationId xmlns:p14="http://schemas.microsoft.com/office/powerpoint/2010/main" val="7491469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US"/>
              <a:t>History of ideas in recognition</a:t>
            </a:r>
          </a:p>
        </p:txBody>
      </p:sp>
      <p:sp>
        <p:nvSpPr>
          <p:cNvPr id="79875" name="Content Placeholder 2"/>
          <p:cNvSpPr>
            <a:spLocks noGrp="1"/>
          </p:cNvSpPr>
          <p:nvPr>
            <p:ph idx="1"/>
          </p:nvPr>
        </p:nvSpPr>
        <p:spPr/>
        <p:txBody>
          <a:bodyPr/>
          <a:lstStyle/>
          <a:p>
            <a:r>
              <a:rPr lang="en-US" dirty="0">
                <a:latin typeface="+mj-lt"/>
              </a:rPr>
              <a:t>1960s – early 1990s: the geometric era</a:t>
            </a:r>
          </a:p>
          <a:p>
            <a:r>
              <a:rPr lang="en-US" dirty="0">
                <a:latin typeface="+mj-lt"/>
              </a:rPr>
              <a:t>1990s: appearance-based models</a:t>
            </a:r>
          </a:p>
          <a:p>
            <a:r>
              <a:rPr lang="en-US" dirty="0">
                <a:latin typeface="+mj-lt"/>
              </a:rPr>
              <a:t>1990s – present: sliding window approaches</a:t>
            </a:r>
          </a:p>
        </p:txBody>
      </p:sp>
      <p:sp>
        <p:nvSpPr>
          <p:cNvPr id="4" name="TextBox 3"/>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a:latin typeface="+mj-lt"/>
              </a:rPr>
              <a:t>Svetlana Lazebnik</a:t>
            </a:r>
            <a:endParaRPr lang="en-US" sz="1200" dirty="0">
              <a:latin typeface="+mj-lt"/>
              <a:cs typeface="+mn-cs"/>
            </a:endParaRPr>
          </a:p>
        </p:txBody>
      </p:sp>
    </p:spTree>
    <p:extLst>
      <p:ext uri="{BB962C8B-B14F-4D97-AF65-F5344CB8AC3E}">
        <p14:creationId xmlns:p14="http://schemas.microsoft.com/office/powerpoint/2010/main" val="5495946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8" name="Rectangle 3"/>
          <p:cNvSpPr>
            <a:spLocks noGrp="1" noChangeArrowheads="1"/>
          </p:cNvSpPr>
          <p:nvPr>
            <p:ph type="title"/>
          </p:nvPr>
        </p:nvSpPr>
        <p:spPr>
          <a:xfrm>
            <a:off x="457200" y="274638"/>
            <a:ext cx="8229600" cy="792162"/>
          </a:xfrm>
        </p:spPr>
        <p:txBody>
          <a:bodyPr/>
          <a:lstStyle/>
          <a:p>
            <a:pPr eaLnBrk="1" hangingPunct="1"/>
            <a:r>
              <a:rPr lang="en-US" dirty="0"/>
              <a:t>Sliding window approaches</a:t>
            </a:r>
          </a:p>
        </p:txBody>
      </p:sp>
      <p:pic>
        <p:nvPicPr>
          <p:cNvPr id="8089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133600"/>
            <a:ext cx="4267200" cy="3379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7494" name="AutoShape 6"/>
          <p:cNvSpPr>
            <a:spLocks noChangeArrowheads="1"/>
          </p:cNvSpPr>
          <p:nvPr/>
        </p:nvSpPr>
        <p:spPr bwMode="auto">
          <a:xfrm>
            <a:off x="2514600" y="2209800"/>
            <a:ext cx="762000" cy="838200"/>
          </a:xfrm>
          <a:prstGeom prst="roundRect">
            <a:avLst>
              <a:gd name="adj" fmla="val 16667"/>
            </a:avLst>
          </a:pr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15687794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7494"/>
                                        </p:tgtEl>
                                        <p:attrNameLst>
                                          <p:attrName>style.visibility</p:attrName>
                                        </p:attrNameLst>
                                      </p:cBhvr>
                                      <p:to>
                                        <p:strVal val="visible"/>
                                      </p:to>
                                    </p:set>
                                  </p:childTnLst>
                                </p:cTn>
                              </p:par>
                            </p:childTnLst>
                          </p:cTn>
                        </p:par>
                        <p:par>
                          <p:cTn id="7" fill="hold" nodeType="afterGroup">
                            <p:stCondLst>
                              <p:cond delay="0"/>
                            </p:stCondLst>
                            <p:childTnLst>
                              <p:par>
                                <p:cTn id="8" presetID="0" presetClass="path" presetSubtype="0" accel="50000" decel="50000" fill="hold" grpId="1" nodeType="afterEffect">
                                  <p:stCondLst>
                                    <p:cond delay="0"/>
                                  </p:stCondLst>
                                  <p:childTnLst>
                                    <p:animMotion origin="layout" path="M -3.33333E-6 -1.11111E-6 L 0.37431 -1.11111E-6 L 0.37344 0.05162 L 0.00504 0.05162 L 0.00504 0.10764 L 0.1908 0.10741 " pathEditMode="relative" rAng="0" ptsTypes="AAAAAA">
                                      <p:cBhvr>
                                        <p:cTn id="9" dur="2000" fill="hold"/>
                                        <p:tgtEl>
                                          <p:spTgt spid="447494"/>
                                        </p:tgtEl>
                                        <p:attrNameLst>
                                          <p:attrName>ppt_x</p:attrName>
                                          <p:attrName>ppt_y</p:attrName>
                                        </p:attrNameLst>
                                      </p:cBhvr>
                                      <p:rCtr x="18700" y="54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4" grpId="0" animBg="1"/>
      <p:bldP spid="44749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42" name="Rectangle 6"/>
          <p:cNvSpPr>
            <a:spLocks noChangeArrowheads="1"/>
          </p:cNvSpPr>
          <p:nvPr>
            <p:custDataLst>
              <p:tags r:id="rId1"/>
            </p:custDataLst>
          </p:nvPr>
        </p:nvSpPr>
        <p:spPr bwMode="auto">
          <a:xfrm>
            <a:off x="533400" y="762000"/>
            <a:ext cx="8001000" cy="152400"/>
          </a:xfrm>
          <a:prstGeom prst="rect">
            <a:avLst/>
          </a:prstGeom>
          <a:solidFill>
            <a:schemeClr val="bg1"/>
          </a:solidFill>
          <a:ln w="9525">
            <a:noFill/>
            <a:miter lim="800000"/>
            <a:headEnd/>
            <a:tailEnd/>
          </a:ln>
          <a:effectLst/>
        </p:spPr>
        <p:txBody>
          <a:bodyPr wrap="none" anchor="ctr"/>
          <a:lstStyle/>
          <a:p>
            <a:endParaRPr lang="en-US">
              <a:latin typeface="+mj-lt"/>
            </a:endParaRPr>
          </a:p>
        </p:txBody>
      </p:sp>
      <p:sp>
        <p:nvSpPr>
          <p:cNvPr id="500738" name="Text Box 2"/>
          <p:cNvSpPr txBox="1">
            <a:spLocks noChangeArrowheads="1"/>
          </p:cNvSpPr>
          <p:nvPr>
            <p:custDataLst>
              <p:tags r:id="rId2"/>
            </p:custDataLst>
          </p:nvPr>
        </p:nvSpPr>
        <p:spPr bwMode="auto">
          <a:xfrm>
            <a:off x="152400" y="0"/>
            <a:ext cx="6474465" cy="646331"/>
          </a:xfrm>
          <a:prstGeom prst="rect">
            <a:avLst/>
          </a:prstGeom>
          <a:noFill/>
          <a:ln w="9525">
            <a:noFill/>
            <a:miter lim="800000"/>
            <a:headEnd/>
            <a:tailEnd/>
          </a:ln>
          <a:effectLst/>
        </p:spPr>
        <p:txBody>
          <a:bodyPr wrap="none">
            <a:spAutoFit/>
          </a:bodyPr>
          <a:lstStyle/>
          <a:p>
            <a:pPr eaLnBrk="1" hangingPunct="1"/>
            <a:r>
              <a:rPr lang="en-US" sz="3600" dirty="0">
                <a:latin typeface="+mj-lt"/>
              </a:rPr>
              <a:t>Detection: where are the people?</a:t>
            </a:r>
          </a:p>
        </p:txBody>
      </p:sp>
      <p:pic>
        <p:nvPicPr>
          <p:cNvPr id="500739" name="Picture 3" descr="IMG_3534"/>
          <p:cNvPicPr>
            <a:picLocks noChangeAspect="1" noChangeArrowheads="1"/>
          </p:cNvPicPr>
          <p:nvPr>
            <p:custDataLst>
              <p:tags r:id="rId3"/>
            </p:custDataLst>
          </p:nvPr>
        </p:nvPicPr>
        <p:blipFill>
          <a:blip r:embed="rId8" cstate="print"/>
          <a:srcRect t="8163" b="17346"/>
          <a:stretch>
            <a:fillRect/>
          </a:stretch>
        </p:blipFill>
        <p:spPr bwMode="auto">
          <a:xfrm>
            <a:off x="1752600" y="685800"/>
            <a:ext cx="5772150" cy="6172200"/>
          </a:xfrm>
          <a:prstGeom prst="rect">
            <a:avLst/>
          </a:prstGeom>
          <a:noFill/>
        </p:spPr>
      </p:pic>
      <p:sp>
        <p:nvSpPr>
          <p:cNvPr id="500740" name="Oval 4"/>
          <p:cNvSpPr>
            <a:spLocks noChangeArrowheads="1"/>
          </p:cNvSpPr>
          <p:nvPr>
            <p:custDataLst>
              <p:tags r:id="rId4"/>
            </p:custDataLst>
          </p:nvPr>
        </p:nvSpPr>
        <p:spPr bwMode="auto">
          <a:xfrm>
            <a:off x="2057400" y="5257800"/>
            <a:ext cx="1447800" cy="1600200"/>
          </a:xfrm>
          <a:prstGeom prst="ellipse">
            <a:avLst/>
          </a:prstGeom>
          <a:solidFill>
            <a:srgbClr val="FF99CC">
              <a:alpha val="35001"/>
            </a:srgbClr>
          </a:solidFill>
          <a:ln w="101600">
            <a:solidFill>
              <a:srgbClr val="FF00FF"/>
            </a:solidFill>
            <a:round/>
            <a:headEnd/>
            <a:tailEnd/>
          </a:ln>
          <a:effectLst/>
        </p:spPr>
        <p:txBody>
          <a:bodyPr wrap="none" anchor="ctr"/>
          <a:lstStyle/>
          <a:p>
            <a:endParaRPr lang="en-US">
              <a:latin typeface="+mj-lt"/>
            </a:endParaRPr>
          </a:p>
        </p:txBody>
      </p:sp>
      <p:sp>
        <p:nvSpPr>
          <p:cNvPr id="500741" name="Oval 5"/>
          <p:cNvSpPr>
            <a:spLocks noChangeArrowheads="1"/>
          </p:cNvSpPr>
          <p:nvPr>
            <p:custDataLst>
              <p:tags r:id="rId5"/>
            </p:custDataLst>
          </p:nvPr>
        </p:nvSpPr>
        <p:spPr bwMode="auto">
          <a:xfrm>
            <a:off x="3581400" y="5943600"/>
            <a:ext cx="1676400" cy="1066800"/>
          </a:xfrm>
          <a:prstGeom prst="ellipse">
            <a:avLst/>
          </a:prstGeom>
          <a:solidFill>
            <a:srgbClr val="FF99CC">
              <a:alpha val="35001"/>
            </a:srgbClr>
          </a:solidFill>
          <a:ln w="101600">
            <a:solidFill>
              <a:srgbClr val="FF00FF"/>
            </a:solidFill>
            <a:round/>
            <a:headEnd/>
            <a:tailEnd/>
          </a:ln>
          <a:effectLst/>
        </p:spPr>
        <p:txBody>
          <a:bodyPr wrap="none" anchor="ctr"/>
          <a:lstStyle/>
          <a:p>
            <a:endParaRPr lang="en-US">
              <a:latin typeface="+mj-l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22" name="Picture 4" descr="fdr-o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3810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1923" name="Group 5"/>
          <p:cNvGrpSpPr>
            <a:grpSpLocks/>
          </p:cNvGrpSpPr>
          <p:nvPr/>
        </p:nvGrpSpPr>
        <p:grpSpPr bwMode="auto">
          <a:xfrm>
            <a:off x="0" y="4343400"/>
            <a:ext cx="3886200" cy="2286000"/>
            <a:chOff x="2016" y="1829"/>
            <a:chExt cx="3456" cy="2117"/>
          </a:xfrm>
        </p:grpSpPr>
        <p:pic>
          <p:nvPicPr>
            <p:cNvPr id="81927" name="Picture 6"/>
            <p:cNvPicPr>
              <a:picLocks noChangeAspect="1" noChangeArrowheads="1"/>
            </p:cNvPicPr>
            <p:nvPr/>
          </p:nvPicPr>
          <p:blipFill>
            <a:blip r:embed="rId4">
              <a:extLst>
                <a:ext uri="{28A0092B-C50C-407E-A947-70E740481C1C}">
                  <a14:useLocalDpi xmlns:a14="http://schemas.microsoft.com/office/drawing/2010/main" val="0"/>
                </a:ext>
              </a:extLst>
            </a:blip>
            <a:srcRect l="2621"/>
            <a:stretch>
              <a:fillRect/>
            </a:stretch>
          </p:blipFill>
          <p:spPr bwMode="auto">
            <a:xfrm>
              <a:off x="2016" y="1829"/>
              <a:ext cx="1783" cy="10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type="none" w="lg" len="lg"/>
                </a14:hiddenLine>
              </a:ext>
            </a:extLst>
          </p:spPr>
        </p:pic>
        <p:pic>
          <p:nvPicPr>
            <p:cNvPr id="8192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4" y="1832"/>
              <a:ext cx="1728" cy="9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type="none" w="lg" len="lg"/>
                </a14:hiddenLine>
              </a:ext>
            </a:extLst>
          </p:spPr>
        </p:pic>
        <p:pic>
          <p:nvPicPr>
            <p:cNvPr id="8192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6" y="2784"/>
              <a:ext cx="1872"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type="none" w="lg" len="lg"/>
                </a14:hiddenLine>
              </a:ext>
            </a:extLst>
          </p:spPr>
        </p:pic>
        <p:pic>
          <p:nvPicPr>
            <p:cNvPr id="8193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2" y="2784"/>
              <a:ext cx="1650" cy="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type="none" w="lg" len="lg"/>
                </a14:hiddenLine>
              </a:ext>
            </a:extLst>
          </p:spPr>
        </p:pic>
      </p:grpSp>
      <p:sp>
        <p:nvSpPr>
          <p:cNvPr id="81924" name="Rectangle 14"/>
          <p:cNvSpPr>
            <a:spLocks noGrp="1" noChangeArrowheads="1"/>
          </p:cNvSpPr>
          <p:nvPr>
            <p:ph type="title"/>
          </p:nvPr>
        </p:nvSpPr>
        <p:spPr/>
        <p:txBody>
          <a:bodyPr/>
          <a:lstStyle/>
          <a:p>
            <a:pPr eaLnBrk="1" hangingPunct="1"/>
            <a:r>
              <a:rPr lang="en-US">
                <a:solidFill>
                  <a:srgbClr val="000000"/>
                </a:solidFill>
              </a:rPr>
              <a:t>Sliding window approaches</a:t>
            </a:r>
          </a:p>
        </p:txBody>
      </p:sp>
      <p:sp>
        <p:nvSpPr>
          <p:cNvPr id="81925" name="Rectangle 10"/>
          <p:cNvSpPr>
            <a:spLocks noGrp="1" noChangeArrowheads="1"/>
          </p:cNvSpPr>
          <p:nvPr>
            <p:ph type="body" sz="half" idx="4294967295"/>
          </p:nvPr>
        </p:nvSpPr>
        <p:spPr>
          <a:xfrm>
            <a:off x="4800600" y="1752600"/>
            <a:ext cx="4343400" cy="1905000"/>
          </a:xfrm>
        </p:spPr>
        <p:txBody>
          <a:bodyPr/>
          <a:lstStyle/>
          <a:p>
            <a:pPr eaLnBrk="1" hangingPunct="1">
              <a:lnSpc>
                <a:spcPct val="90000"/>
              </a:lnSpc>
            </a:pPr>
            <a:r>
              <a:rPr lang="en-US" sz="2000">
                <a:solidFill>
                  <a:srgbClr val="000000"/>
                </a:solidFill>
                <a:latin typeface="+mj-lt"/>
              </a:rPr>
              <a:t>Turk and Pentland, 1991</a:t>
            </a:r>
          </a:p>
          <a:p>
            <a:pPr eaLnBrk="1" hangingPunct="1">
              <a:lnSpc>
                <a:spcPct val="90000"/>
              </a:lnSpc>
            </a:pPr>
            <a:r>
              <a:rPr lang="en-US" sz="2000">
                <a:solidFill>
                  <a:srgbClr val="000000"/>
                </a:solidFill>
                <a:latin typeface="+mj-lt"/>
              </a:rPr>
              <a:t>Belhumeur, Hespanha, &amp; Kriegman, 1997</a:t>
            </a:r>
          </a:p>
          <a:p>
            <a:pPr eaLnBrk="1" hangingPunct="1">
              <a:lnSpc>
                <a:spcPct val="90000"/>
              </a:lnSpc>
            </a:pPr>
            <a:r>
              <a:rPr lang="en-US" sz="2000">
                <a:solidFill>
                  <a:srgbClr val="000000"/>
                </a:solidFill>
                <a:latin typeface="+mj-lt"/>
              </a:rPr>
              <a:t>Schneiderman &amp; Kanade 2004</a:t>
            </a:r>
          </a:p>
          <a:p>
            <a:pPr eaLnBrk="1" hangingPunct="1">
              <a:lnSpc>
                <a:spcPct val="90000"/>
              </a:lnSpc>
            </a:pPr>
            <a:r>
              <a:rPr lang="en-US" sz="2000">
                <a:solidFill>
                  <a:srgbClr val="000000"/>
                </a:solidFill>
                <a:latin typeface="+mj-lt"/>
              </a:rPr>
              <a:t>Viola and Jones, 2000</a:t>
            </a:r>
          </a:p>
        </p:txBody>
      </p:sp>
      <p:sp>
        <p:nvSpPr>
          <p:cNvPr id="81926" name="Rectangle 12"/>
          <p:cNvSpPr>
            <a:spLocks noChangeArrowheads="1"/>
          </p:cNvSpPr>
          <p:nvPr/>
        </p:nvSpPr>
        <p:spPr bwMode="auto">
          <a:xfrm>
            <a:off x="4495800" y="4876800"/>
            <a:ext cx="44958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80000"/>
              </a:lnSpc>
              <a:spcBef>
                <a:spcPct val="20000"/>
              </a:spcBef>
              <a:buFontTx/>
              <a:buChar char="•"/>
            </a:pPr>
            <a:r>
              <a:rPr lang="en-US" sz="2000" dirty="0" err="1">
                <a:solidFill>
                  <a:srgbClr val="000000"/>
                </a:solidFill>
                <a:latin typeface="+mj-lt"/>
              </a:rPr>
              <a:t>Schneiderman</a:t>
            </a:r>
            <a:r>
              <a:rPr lang="en-US" sz="2000" dirty="0">
                <a:solidFill>
                  <a:srgbClr val="000000"/>
                </a:solidFill>
                <a:latin typeface="+mj-lt"/>
              </a:rPr>
              <a:t> &amp; </a:t>
            </a:r>
            <a:r>
              <a:rPr lang="en-US" sz="2000" dirty="0" err="1">
                <a:solidFill>
                  <a:srgbClr val="000000"/>
                </a:solidFill>
                <a:latin typeface="+mj-lt"/>
              </a:rPr>
              <a:t>Kanade</a:t>
            </a:r>
            <a:r>
              <a:rPr lang="en-US" sz="2000" dirty="0">
                <a:solidFill>
                  <a:srgbClr val="000000"/>
                </a:solidFill>
                <a:latin typeface="+mj-lt"/>
              </a:rPr>
              <a:t>, 2004</a:t>
            </a:r>
          </a:p>
          <a:p>
            <a:pPr marL="342900" indent="-342900">
              <a:lnSpc>
                <a:spcPct val="80000"/>
              </a:lnSpc>
              <a:spcBef>
                <a:spcPct val="20000"/>
              </a:spcBef>
              <a:buFontTx/>
              <a:buChar char="•"/>
            </a:pPr>
            <a:r>
              <a:rPr lang="en-US" sz="2000" dirty="0" err="1">
                <a:solidFill>
                  <a:srgbClr val="000000"/>
                </a:solidFill>
                <a:latin typeface="+mj-lt"/>
              </a:rPr>
              <a:t>Agrawal</a:t>
            </a:r>
            <a:r>
              <a:rPr lang="en-US" sz="2000" dirty="0">
                <a:solidFill>
                  <a:srgbClr val="000000"/>
                </a:solidFill>
                <a:latin typeface="+mj-lt"/>
              </a:rPr>
              <a:t> and Roth, 2002</a:t>
            </a:r>
          </a:p>
          <a:p>
            <a:pPr marL="342900" indent="-342900">
              <a:lnSpc>
                <a:spcPct val="80000"/>
              </a:lnSpc>
              <a:spcBef>
                <a:spcPct val="20000"/>
              </a:spcBef>
              <a:buFontTx/>
              <a:buChar char="•"/>
            </a:pPr>
            <a:r>
              <a:rPr lang="en-US" sz="2000" dirty="0" err="1">
                <a:solidFill>
                  <a:srgbClr val="000000"/>
                </a:solidFill>
                <a:latin typeface="+mj-lt"/>
              </a:rPr>
              <a:t>Poggio</a:t>
            </a:r>
            <a:r>
              <a:rPr lang="en-US" sz="2000" dirty="0">
                <a:solidFill>
                  <a:srgbClr val="000000"/>
                </a:solidFill>
                <a:latin typeface="+mj-lt"/>
              </a:rPr>
              <a:t> et al. 1993</a:t>
            </a:r>
          </a:p>
        </p:txBody>
      </p:sp>
    </p:spTree>
    <p:extLst>
      <p:ext uri="{BB962C8B-B14F-4D97-AF65-F5344CB8AC3E}">
        <p14:creationId xmlns:p14="http://schemas.microsoft.com/office/powerpoint/2010/main" val="15514532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a:t>History of ideas in recognition</a:t>
            </a:r>
          </a:p>
        </p:txBody>
      </p:sp>
      <p:sp>
        <p:nvSpPr>
          <p:cNvPr id="82947" name="Content Placeholder 2"/>
          <p:cNvSpPr>
            <a:spLocks noGrp="1"/>
          </p:cNvSpPr>
          <p:nvPr>
            <p:ph idx="1"/>
          </p:nvPr>
        </p:nvSpPr>
        <p:spPr/>
        <p:txBody>
          <a:bodyPr/>
          <a:lstStyle/>
          <a:p>
            <a:r>
              <a:rPr lang="en-US">
                <a:latin typeface="+mj-lt"/>
              </a:rPr>
              <a:t>1960s – early 1990s: the geometric era</a:t>
            </a:r>
          </a:p>
          <a:p>
            <a:r>
              <a:rPr lang="en-US">
                <a:latin typeface="+mj-lt"/>
              </a:rPr>
              <a:t>1990s: appearance-based models</a:t>
            </a:r>
          </a:p>
          <a:p>
            <a:r>
              <a:rPr lang="en-US">
                <a:latin typeface="+mj-lt"/>
              </a:rPr>
              <a:t>Mid-1990s: sliding window approaches</a:t>
            </a:r>
          </a:p>
          <a:p>
            <a:r>
              <a:rPr lang="en-US">
                <a:latin typeface="+mj-lt"/>
              </a:rPr>
              <a:t>Late 1990s: local features</a:t>
            </a:r>
          </a:p>
        </p:txBody>
      </p:sp>
      <p:sp>
        <p:nvSpPr>
          <p:cNvPr id="4" name="TextBox 3"/>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a:latin typeface="+mj-lt"/>
              </a:rPr>
              <a:t>Svetlana Lazebnik</a:t>
            </a:r>
            <a:endParaRPr lang="en-US" sz="1200" dirty="0">
              <a:latin typeface="+mj-lt"/>
              <a:cs typeface="+mn-cs"/>
            </a:endParaRPr>
          </a:p>
        </p:txBody>
      </p:sp>
    </p:spTree>
    <p:extLst>
      <p:ext uri="{BB962C8B-B14F-4D97-AF65-F5344CB8AC3E}">
        <p14:creationId xmlns:p14="http://schemas.microsoft.com/office/powerpoint/2010/main" val="3454837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70" name="Title 1"/>
          <p:cNvSpPr>
            <a:spLocks noGrp="1"/>
          </p:cNvSpPr>
          <p:nvPr>
            <p:ph type="title"/>
          </p:nvPr>
        </p:nvSpPr>
        <p:spPr>
          <a:xfrm>
            <a:off x="457200" y="274638"/>
            <a:ext cx="8229600" cy="1143000"/>
          </a:xfrm>
        </p:spPr>
        <p:txBody>
          <a:bodyPr>
            <a:normAutofit fontScale="90000"/>
          </a:bodyPr>
          <a:lstStyle/>
          <a:p>
            <a:r>
              <a:rPr lang="en-US"/>
              <a:t>Local features for object instance recognition</a:t>
            </a:r>
          </a:p>
        </p:txBody>
      </p:sp>
      <p:pic>
        <p:nvPicPr>
          <p:cNvPr id="8397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28788"/>
            <a:ext cx="8636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7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0" y="1728788"/>
            <a:ext cx="908050" cy="131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7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1728788"/>
            <a:ext cx="11049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7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292475"/>
            <a:ext cx="3829050" cy="287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957388"/>
            <a:ext cx="402113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7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3295650"/>
            <a:ext cx="3810000" cy="2859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7" name="Rectangle 7"/>
          <p:cNvSpPr>
            <a:spLocks noChangeArrowheads="1"/>
          </p:cNvSpPr>
          <p:nvPr/>
        </p:nvSpPr>
        <p:spPr bwMode="auto">
          <a:xfrm>
            <a:off x="3429000" y="6411913"/>
            <a:ext cx="217046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r>
              <a:rPr lang="en-US">
                <a:latin typeface="+mj-lt"/>
              </a:rPr>
              <a:t>D. Lowe (1999, 2004)</a:t>
            </a:r>
          </a:p>
        </p:txBody>
      </p:sp>
    </p:spTree>
    <p:extLst>
      <p:ext uri="{BB962C8B-B14F-4D97-AF65-F5344CB8AC3E}">
        <p14:creationId xmlns:p14="http://schemas.microsoft.com/office/powerpoint/2010/main" val="28671270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a:t>History of ideas in recognition</a:t>
            </a:r>
          </a:p>
        </p:txBody>
      </p:sp>
      <p:sp>
        <p:nvSpPr>
          <p:cNvPr id="88067" name="Content Placeholder 2"/>
          <p:cNvSpPr>
            <a:spLocks noGrp="1"/>
          </p:cNvSpPr>
          <p:nvPr>
            <p:ph idx="1"/>
          </p:nvPr>
        </p:nvSpPr>
        <p:spPr/>
        <p:txBody>
          <a:bodyPr/>
          <a:lstStyle/>
          <a:p>
            <a:r>
              <a:rPr lang="en-US">
                <a:latin typeface="+mj-lt"/>
              </a:rPr>
              <a:t>1960s – early 1990s: the geometric era</a:t>
            </a:r>
          </a:p>
          <a:p>
            <a:r>
              <a:rPr lang="en-US">
                <a:latin typeface="+mj-lt"/>
              </a:rPr>
              <a:t>1990s: appearance-based models</a:t>
            </a:r>
          </a:p>
          <a:p>
            <a:r>
              <a:rPr lang="en-US">
                <a:latin typeface="+mj-lt"/>
              </a:rPr>
              <a:t>Mid-1990s: sliding window approaches</a:t>
            </a:r>
          </a:p>
          <a:p>
            <a:r>
              <a:rPr lang="en-US">
                <a:latin typeface="+mj-lt"/>
              </a:rPr>
              <a:t>Late 1990s: local features</a:t>
            </a:r>
          </a:p>
          <a:p>
            <a:r>
              <a:rPr lang="en-US">
                <a:latin typeface="+mj-lt"/>
              </a:rPr>
              <a:t>Early 2000s: parts-and-shape models</a:t>
            </a:r>
          </a:p>
        </p:txBody>
      </p:sp>
    </p:spTree>
    <p:extLst>
      <p:ext uri="{BB962C8B-B14F-4D97-AF65-F5344CB8AC3E}">
        <p14:creationId xmlns:p14="http://schemas.microsoft.com/office/powerpoint/2010/main" val="4417053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200400"/>
            <a:ext cx="4292600" cy="315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1" name="Rectangle 3"/>
          <p:cNvSpPr>
            <a:spLocks noGrp="1" noChangeArrowheads="1"/>
          </p:cNvSpPr>
          <p:nvPr>
            <p:ph type="title"/>
          </p:nvPr>
        </p:nvSpPr>
        <p:spPr>
          <a:xfrm>
            <a:off x="457200" y="228600"/>
            <a:ext cx="8229600" cy="1143000"/>
          </a:xfrm>
        </p:spPr>
        <p:txBody>
          <a:bodyPr/>
          <a:lstStyle/>
          <a:p>
            <a:pPr eaLnBrk="1" hangingPunct="1"/>
            <a:r>
              <a:rPr lang="en-US"/>
              <a:t>Parts-and-shape models</a:t>
            </a:r>
          </a:p>
        </p:txBody>
      </p:sp>
      <p:sp>
        <p:nvSpPr>
          <p:cNvPr id="89092" name="Rectangle 4"/>
          <p:cNvSpPr>
            <a:spLocks noGrp="1" noChangeArrowheads="1"/>
          </p:cNvSpPr>
          <p:nvPr>
            <p:ph type="body" idx="1"/>
          </p:nvPr>
        </p:nvSpPr>
        <p:spPr>
          <a:xfrm>
            <a:off x="152400" y="1524000"/>
            <a:ext cx="8229600" cy="4449763"/>
          </a:xfrm>
        </p:spPr>
        <p:txBody>
          <a:bodyPr/>
          <a:lstStyle/>
          <a:p>
            <a:pPr eaLnBrk="1" hangingPunct="1"/>
            <a:r>
              <a:rPr lang="en-US" dirty="0">
                <a:latin typeface="+mj-lt"/>
              </a:rPr>
              <a:t>Model:</a:t>
            </a:r>
          </a:p>
          <a:p>
            <a:pPr lvl="1" eaLnBrk="1" hangingPunct="1"/>
            <a:r>
              <a:rPr lang="en-US" dirty="0">
                <a:latin typeface="+mj-lt"/>
              </a:rPr>
              <a:t>Object as a set of parts</a:t>
            </a:r>
          </a:p>
          <a:p>
            <a:pPr lvl="1" eaLnBrk="1" hangingPunct="1"/>
            <a:r>
              <a:rPr lang="en-US" dirty="0">
                <a:latin typeface="+mj-lt"/>
              </a:rPr>
              <a:t>Relative locations between parts</a:t>
            </a:r>
          </a:p>
          <a:p>
            <a:pPr lvl="1" eaLnBrk="1" hangingPunct="1"/>
            <a:r>
              <a:rPr lang="en-US" dirty="0">
                <a:latin typeface="+mj-lt"/>
              </a:rPr>
              <a:t>Appearance of part</a:t>
            </a:r>
          </a:p>
          <a:p>
            <a:pPr lvl="1" eaLnBrk="1" hangingPunct="1">
              <a:buFontTx/>
              <a:buNone/>
            </a:pPr>
            <a:endParaRPr lang="en-US" dirty="0">
              <a:latin typeface="+mj-lt"/>
            </a:endParaRPr>
          </a:p>
        </p:txBody>
      </p:sp>
      <p:sp>
        <p:nvSpPr>
          <p:cNvPr id="89093" name="Text Box 5"/>
          <p:cNvSpPr txBox="1">
            <a:spLocks noChangeArrowheads="1"/>
          </p:cNvSpPr>
          <p:nvPr/>
        </p:nvSpPr>
        <p:spPr bwMode="auto">
          <a:xfrm>
            <a:off x="5994400" y="6553200"/>
            <a:ext cx="289502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r>
              <a:rPr lang="en-US" sz="1400">
                <a:latin typeface="+mj-lt"/>
              </a:rPr>
              <a:t>Figure from [Fischler </a:t>
            </a:r>
            <a:r>
              <a:rPr lang="en-GB" sz="1400">
                <a:latin typeface="+mj-lt"/>
              </a:rPr>
              <a:t>&amp; Elschlager </a:t>
            </a:r>
            <a:r>
              <a:rPr lang="en-US" sz="1400">
                <a:latin typeface="+mj-lt"/>
              </a:rPr>
              <a:t>73]</a:t>
            </a:r>
          </a:p>
        </p:txBody>
      </p:sp>
    </p:spTree>
    <p:extLst>
      <p:ext uri="{BB962C8B-B14F-4D97-AF65-F5344CB8AC3E}">
        <p14:creationId xmlns:p14="http://schemas.microsoft.com/office/powerpoint/2010/main" val="21459679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138" name="Rectangle 5"/>
          <p:cNvSpPr>
            <a:spLocks noGrp="1" noChangeArrowheads="1"/>
          </p:cNvSpPr>
          <p:nvPr>
            <p:ph type="title"/>
          </p:nvPr>
        </p:nvSpPr>
        <p:spPr/>
        <p:txBody>
          <a:bodyPr/>
          <a:lstStyle/>
          <a:p>
            <a:r>
              <a:rPr lang="en-US">
                <a:latin typeface="Arial" charset="0"/>
              </a:rPr>
              <a:t>Representing people</a:t>
            </a:r>
          </a:p>
        </p:txBody>
      </p:sp>
      <p:graphicFrame>
        <p:nvGraphicFramePr>
          <p:cNvPr id="91139" name="Object 4"/>
          <p:cNvGraphicFramePr>
            <a:graphicFrameLocks noGrp="1" noChangeAspect="1"/>
          </p:cNvGraphicFramePr>
          <p:nvPr>
            <p:ph idx="1"/>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6411" name="Image" r:id="rId4" imgW="13003175" imgH="9752381" progId="">
                  <p:embed/>
                </p:oleObj>
              </mc:Choice>
              <mc:Fallback>
                <p:oleObj name="Image" r:id="rId4" imgW="13003175" imgH="9752381" progId="">
                  <p:embed/>
                  <p:pic>
                    <p:nvPicPr>
                      <p:cNvPr id="91139"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pic>
        <p:nvPicPr>
          <p:cNvPr id="9114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600200"/>
            <a:ext cx="2971800" cy="3303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41" name="Rectangle 8"/>
          <p:cNvSpPr>
            <a:spLocks noChangeArrowheads="1"/>
          </p:cNvSpPr>
          <p:nvPr/>
        </p:nvSpPr>
        <p:spPr bwMode="auto">
          <a:xfrm>
            <a:off x="5029200" y="2209800"/>
            <a:ext cx="228600" cy="304800"/>
          </a:xfrm>
          <a:prstGeom prst="rect">
            <a:avLst/>
          </a:prstGeom>
          <a:noFill/>
          <a:ln w="762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7266510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62" name="Title 1"/>
          <p:cNvSpPr>
            <a:spLocks noGrp="1"/>
          </p:cNvSpPr>
          <p:nvPr>
            <p:ph type="title"/>
          </p:nvPr>
        </p:nvSpPr>
        <p:spPr>
          <a:xfrm>
            <a:off x="0" y="0"/>
            <a:ext cx="9144000" cy="762000"/>
          </a:xfrm>
        </p:spPr>
        <p:txBody>
          <a:bodyPr/>
          <a:lstStyle/>
          <a:p>
            <a:r>
              <a:rPr lang="en-US" sz="3600"/>
              <a:t>Discriminatively trained part-based models</a:t>
            </a:r>
          </a:p>
        </p:txBody>
      </p:sp>
      <p:sp>
        <p:nvSpPr>
          <p:cNvPr id="92163" name="Content Placeholder 2"/>
          <p:cNvSpPr>
            <a:spLocks noGrp="1"/>
          </p:cNvSpPr>
          <p:nvPr>
            <p:ph idx="1"/>
          </p:nvPr>
        </p:nvSpPr>
        <p:spPr>
          <a:xfrm>
            <a:off x="304800" y="6172200"/>
            <a:ext cx="8458200" cy="609600"/>
          </a:xfrm>
        </p:spPr>
        <p:txBody>
          <a:bodyPr>
            <a:normAutofit lnSpcReduction="10000"/>
          </a:bodyPr>
          <a:lstStyle/>
          <a:p>
            <a:pPr indent="0" algn="ctr">
              <a:spcBef>
                <a:spcPts val="600"/>
              </a:spcBef>
              <a:buFontTx/>
              <a:buNone/>
            </a:pPr>
            <a:r>
              <a:rPr lang="en-US" sz="1800" dirty="0">
                <a:latin typeface="+mj-lt"/>
              </a:rPr>
              <a:t>P. </a:t>
            </a:r>
            <a:r>
              <a:rPr lang="en-US" sz="1800" dirty="0" err="1">
                <a:latin typeface="+mj-lt"/>
              </a:rPr>
              <a:t>Felzenszwalb</a:t>
            </a:r>
            <a:r>
              <a:rPr lang="en-US" sz="1800" dirty="0">
                <a:latin typeface="+mj-lt"/>
              </a:rPr>
              <a:t>, R. </a:t>
            </a:r>
            <a:r>
              <a:rPr lang="en-US" sz="1800" dirty="0" err="1">
                <a:latin typeface="+mj-lt"/>
              </a:rPr>
              <a:t>Girshick</a:t>
            </a:r>
            <a:r>
              <a:rPr lang="en-US" sz="1800" dirty="0">
                <a:latin typeface="+mj-lt"/>
              </a:rPr>
              <a:t>, D. </a:t>
            </a:r>
            <a:r>
              <a:rPr lang="en-US" sz="1800" dirty="0" err="1">
                <a:latin typeface="+mj-lt"/>
              </a:rPr>
              <a:t>McAllester</a:t>
            </a:r>
            <a:r>
              <a:rPr lang="en-US" sz="1800" dirty="0">
                <a:latin typeface="+mj-lt"/>
              </a:rPr>
              <a:t>, D. Ramanan, </a:t>
            </a:r>
            <a:r>
              <a:rPr lang="en-US" sz="1800" b="1" dirty="0">
                <a:latin typeface="+mj-lt"/>
                <a:hlinkClick r:id="rId3"/>
              </a:rPr>
              <a:t>"Object Detection with Discriminatively Trained Part-Based Models,"</a:t>
            </a:r>
            <a:r>
              <a:rPr lang="en-US" sz="1800" b="1" dirty="0">
                <a:latin typeface="+mj-lt"/>
              </a:rPr>
              <a:t> </a:t>
            </a:r>
            <a:r>
              <a:rPr lang="en-US" sz="1800" dirty="0">
                <a:latin typeface="+mj-lt"/>
              </a:rPr>
              <a:t>PAMI 2009</a:t>
            </a:r>
          </a:p>
        </p:txBody>
      </p:sp>
      <p:pic>
        <p:nvPicPr>
          <p:cNvPr id="9216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9063" y="762000"/>
            <a:ext cx="6383337"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363860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a:t>History of ideas in recognition</a:t>
            </a:r>
          </a:p>
        </p:txBody>
      </p:sp>
      <p:sp>
        <p:nvSpPr>
          <p:cNvPr id="93187" name="Content Placeholder 2"/>
          <p:cNvSpPr>
            <a:spLocks noGrp="1"/>
          </p:cNvSpPr>
          <p:nvPr>
            <p:ph idx="1"/>
          </p:nvPr>
        </p:nvSpPr>
        <p:spPr/>
        <p:txBody>
          <a:bodyPr/>
          <a:lstStyle/>
          <a:p>
            <a:r>
              <a:rPr lang="en-US">
                <a:latin typeface="+mj-lt"/>
              </a:rPr>
              <a:t>1960s – early 1990s: the geometric era</a:t>
            </a:r>
          </a:p>
          <a:p>
            <a:r>
              <a:rPr lang="en-US">
                <a:latin typeface="+mj-lt"/>
              </a:rPr>
              <a:t>1990s: appearance-based models</a:t>
            </a:r>
          </a:p>
          <a:p>
            <a:r>
              <a:rPr lang="en-US">
                <a:latin typeface="+mj-lt"/>
              </a:rPr>
              <a:t>Mid-1990s: sliding window approaches</a:t>
            </a:r>
          </a:p>
          <a:p>
            <a:r>
              <a:rPr lang="en-US">
                <a:latin typeface="+mj-lt"/>
              </a:rPr>
              <a:t>Late 1990s: local features</a:t>
            </a:r>
          </a:p>
          <a:p>
            <a:r>
              <a:rPr lang="en-US">
                <a:latin typeface="+mj-lt"/>
              </a:rPr>
              <a:t>Early 2000s: parts-and-shape models</a:t>
            </a:r>
          </a:p>
          <a:p>
            <a:r>
              <a:rPr lang="en-US">
                <a:latin typeface="+mj-lt"/>
              </a:rPr>
              <a:t>Mid-2000s: bags of features</a:t>
            </a:r>
          </a:p>
        </p:txBody>
      </p:sp>
      <p:sp>
        <p:nvSpPr>
          <p:cNvPr id="4" name="TextBox 3"/>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a:latin typeface="+mj-lt"/>
              </a:rPr>
              <a:t>Svetlana Lazebnik</a:t>
            </a:r>
            <a:endParaRPr lang="en-US" sz="1200" dirty="0">
              <a:latin typeface="+mj-lt"/>
              <a:cs typeface="+mn-cs"/>
            </a:endParaRPr>
          </a:p>
        </p:txBody>
      </p:sp>
    </p:spTree>
    <p:extLst>
      <p:ext uri="{BB962C8B-B14F-4D97-AF65-F5344CB8AC3E}">
        <p14:creationId xmlns:p14="http://schemas.microsoft.com/office/powerpoint/2010/main" val="5615093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dirty="0"/>
              <a:t>Bag-of-features models</a:t>
            </a:r>
          </a:p>
        </p:txBody>
      </p:sp>
      <p:pic>
        <p:nvPicPr>
          <p:cNvPr id="17" name="Picture 2" descr="bag_ju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2738" y="2362200"/>
            <a:ext cx="3446462" cy="2613025"/>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94212" name="Picture 4" descr="image_007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362200"/>
            <a:ext cx="3903663" cy="2627313"/>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
        <p:nvSpPr>
          <p:cNvPr id="19" name="AutoShape 5"/>
          <p:cNvSpPr>
            <a:spLocks noChangeArrowheads="1"/>
          </p:cNvSpPr>
          <p:nvPr/>
        </p:nvSpPr>
        <p:spPr bwMode="auto">
          <a:xfrm>
            <a:off x="4419600" y="3321050"/>
            <a:ext cx="762000" cy="793750"/>
          </a:xfrm>
          <a:prstGeom prst="rightArrow">
            <a:avLst>
              <a:gd name="adj1" fmla="val 50000"/>
              <a:gd name="adj2" fmla="val 25000"/>
            </a:avLst>
          </a:prstGeom>
          <a:solidFill>
            <a:srgbClr val="FF9900"/>
          </a:solidFill>
          <a:ln w="19050">
            <a:solidFill>
              <a:srgbClr val="FF0000"/>
            </a:solidFill>
            <a:miter lim="800000"/>
            <a:headEnd/>
            <a:tailEnd/>
          </a:ln>
        </p:spPr>
        <p:txBody>
          <a:bodyPr wrap="none" anchor="ctr"/>
          <a:lstStyle/>
          <a:p>
            <a:pPr eaLnBrk="0" hangingPunct="0"/>
            <a:endParaRPr lang="en-US" sz="2400">
              <a:solidFill>
                <a:srgbClr val="000000"/>
              </a:solidFill>
            </a:endParaRPr>
          </a:p>
        </p:txBody>
      </p:sp>
      <p:sp>
        <p:nvSpPr>
          <p:cNvPr id="6" name="TextBox 5"/>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a:solidFill>
                  <a:srgbClr val="000000"/>
                </a:solidFill>
              </a:rPr>
              <a:t>Svetlana Lazebnik</a:t>
            </a:r>
            <a:endParaRPr lang="en-US" sz="1200" dirty="0">
              <a:solidFill>
                <a:srgbClr val="000000"/>
              </a:solidFill>
              <a:cs typeface="+mn-cs"/>
            </a:endParaRPr>
          </a:p>
        </p:txBody>
      </p:sp>
    </p:spTree>
    <p:extLst>
      <p:ext uri="{BB962C8B-B14F-4D97-AF65-F5344CB8AC3E}">
        <p14:creationId xmlns:p14="http://schemas.microsoft.com/office/powerpoint/2010/main" val="42085002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5234" name="Group 2"/>
          <p:cNvGrpSpPr>
            <a:grpSpLocks/>
          </p:cNvGrpSpPr>
          <p:nvPr/>
        </p:nvGrpSpPr>
        <p:grpSpPr bwMode="auto">
          <a:xfrm>
            <a:off x="990600" y="1676400"/>
            <a:ext cx="2833688" cy="4691063"/>
            <a:chOff x="528" y="336"/>
            <a:chExt cx="1954" cy="3477"/>
          </a:xfrm>
        </p:grpSpPr>
        <p:pic>
          <p:nvPicPr>
            <p:cNvPr id="95251" name="Picture 3" descr="DaVinci_face_on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 y="1392"/>
              <a:ext cx="1954" cy="2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0244" name="Text Box 4"/>
            <p:cNvSpPr txBox="1">
              <a:spLocks noChangeArrowheads="1"/>
            </p:cNvSpPr>
            <p:nvPr/>
          </p:nvSpPr>
          <p:spPr bwMode="auto">
            <a:xfrm>
              <a:off x="576" y="336"/>
              <a:ext cx="1584" cy="586"/>
            </a:xfrm>
            <a:prstGeom prst="rect">
              <a:avLst/>
            </a:prstGeom>
            <a:solidFill>
              <a:srgbClr val="DCF6D6"/>
            </a:solidFill>
            <a:ln w="28575">
              <a:solidFill>
                <a:srgbClr val="008000"/>
              </a:solidFill>
              <a:miter lim="800000"/>
              <a:headEnd/>
              <a:tailEnd/>
            </a:ln>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US" sz="4400" b="1" dirty="0">
                  <a:solidFill>
                    <a:srgbClr val="000000"/>
                  </a:solidFill>
                  <a:effectLst>
                    <a:outerShdw blurRad="38100" dist="38100" dir="2700000" algn="tl">
                      <a:srgbClr val="FFFFFF"/>
                    </a:outerShdw>
                  </a:effectLst>
                </a:rPr>
                <a:t>Object</a:t>
              </a:r>
            </a:p>
          </p:txBody>
        </p:sp>
      </p:grpSp>
      <p:grpSp>
        <p:nvGrpSpPr>
          <p:cNvPr id="95235" name="Group 6"/>
          <p:cNvGrpSpPr>
            <a:grpSpLocks/>
          </p:cNvGrpSpPr>
          <p:nvPr/>
        </p:nvGrpSpPr>
        <p:grpSpPr bwMode="auto">
          <a:xfrm>
            <a:off x="5053013" y="3048000"/>
            <a:ext cx="2719387" cy="3733800"/>
            <a:chOff x="3072" y="1008"/>
            <a:chExt cx="2274" cy="3168"/>
          </a:xfrm>
        </p:grpSpPr>
        <p:pic>
          <p:nvPicPr>
            <p:cNvPr id="95240" name="Picture 7" descr="lunch-bagtra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2" y="1008"/>
              <a:ext cx="2274" cy="3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41" name="Picture 8" descr="ermine"/>
            <p:cNvPicPr>
              <a:picLocks noChangeAspect="1" noChangeArrowheads="1"/>
            </p:cNvPicPr>
            <p:nvPr/>
          </p:nvPicPr>
          <p:blipFill>
            <a:blip r:embed="rId5">
              <a:extLst>
                <a:ext uri="{28A0092B-C50C-407E-A947-70E740481C1C}">
                  <a14:useLocalDpi xmlns:a14="http://schemas.microsoft.com/office/drawing/2010/main" val="0"/>
                </a:ext>
              </a:extLst>
            </a:blip>
            <a:srcRect l="49399" t="22293" r="38898" b="71706"/>
            <a:stretch>
              <a:fillRect/>
            </a:stretch>
          </p:blipFill>
          <p:spPr bwMode="auto">
            <a:xfrm>
              <a:off x="4560" y="3072"/>
              <a:ext cx="480"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42" name="Picture 9" descr="ermine"/>
            <p:cNvPicPr>
              <a:picLocks noChangeAspect="1" noChangeArrowheads="1"/>
            </p:cNvPicPr>
            <p:nvPr/>
          </p:nvPicPr>
          <p:blipFill>
            <a:blip r:embed="rId5">
              <a:extLst>
                <a:ext uri="{28A0092B-C50C-407E-A947-70E740481C1C}">
                  <a14:useLocalDpi xmlns:a14="http://schemas.microsoft.com/office/drawing/2010/main" val="0"/>
                </a:ext>
              </a:extLst>
            </a:blip>
            <a:srcRect l="57591" t="4288" r="29535" b="88853"/>
            <a:stretch>
              <a:fillRect/>
            </a:stretch>
          </p:blipFill>
          <p:spPr bwMode="auto">
            <a:xfrm>
              <a:off x="4224" y="1632"/>
              <a:ext cx="432" cy="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43" name="Picture 10" descr="ermine"/>
            <p:cNvPicPr>
              <a:picLocks noChangeAspect="1" noChangeArrowheads="1"/>
            </p:cNvPicPr>
            <p:nvPr/>
          </p:nvPicPr>
          <p:blipFill>
            <a:blip r:embed="rId5">
              <a:extLst>
                <a:ext uri="{28A0092B-C50C-407E-A947-70E740481C1C}">
                  <a14:useLocalDpi xmlns:a14="http://schemas.microsoft.com/office/drawing/2010/main" val="0"/>
                </a:ext>
              </a:extLst>
            </a:blip>
            <a:srcRect l="43547" t="38583" r="43579" b="54558"/>
            <a:stretch>
              <a:fillRect/>
            </a:stretch>
          </p:blipFill>
          <p:spPr bwMode="auto">
            <a:xfrm>
              <a:off x="3360" y="3120"/>
              <a:ext cx="432" cy="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44" name="Picture 11" descr="ermine"/>
            <p:cNvPicPr>
              <a:picLocks noChangeAspect="1" noChangeArrowheads="1"/>
            </p:cNvPicPr>
            <p:nvPr/>
          </p:nvPicPr>
          <p:blipFill>
            <a:blip r:embed="rId5">
              <a:extLst>
                <a:ext uri="{28A0092B-C50C-407E-A947-70E740481C1C}">
                  <a14:useLocalDpi xmlns:a14="http://schemas.microsoft.com/office/drawing/2010/main" val="0"/>
                </a:ext>
              </a:extLst>
            </a:blip>
            <a:srcRect l="38866" t="15433" r="51772" b="79422"/>
            <a:stretch>
              <a:fillRect/>
            </a:stretch>
          </p:blipFill>
          <p:spPr bwMode="auto">
            <a:xfrm>
              <a:off x="4416" y="2496"/>
              <a:ext cx="384"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45" name="Picture 12" descr="ermine"/>
            <p:cNvPicPr>
              <a:picLocks noChangeAspect="1" noChangeArrowheads="1"/>
            </p:cNvPicPr>
            <p:nvPr/>
          </p:nvPicPr>
          <p:blipFill>
            <a:blip r:embed="rId5">
              <a:extLst>
                <a:ext uri="{28A0092B-C50C-407E-A947-70E740481C1C}">
                  <a14:useLocalDpi xmlns:a14="http://schemas.microsoft.com/office/drawing/2010/main" val="0"/>
                </a:ext>
              </a:extLst>
            </a:blip>
            <a:srcRect l="58762" t="14577" r="31876" b="79422"/>
            <a:stretch>
              <a:fillRect/>
            </a:stretch>
          </p:blipFill>
          <p:spPr bwMode="auto">
            <a:xfrm>
              <a:off x="3840" y="2544"/>
              <a:ext cx="38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46" name="Picture 13" descr="ermine"/>
            <p:cNvPicPr>
              <a:picLocks noChangeAspect="1" noChangeArrowheads="1"/>
            </p:cNvPicPr>
            <p:nvPr/>
          </p:nvPicPr>
          <p:blipFill>
            <a:blip r:embed="rId5">
              <a:extLst>
                <a:ext uri="{28A0092B-C50C-407E-A947-70E740481C1C}">
                  <a14:useLocalDpi xmlns:a14="http://schemas.microsoft.com/office/drawing/2010/main" val="0"/>
                </a:ext>
              </a:extLst>
            </a:blip>
            <a:srcRect l="56421" t="32582" r="31876" b="62274"/>
            <a:stretch>
              <a:fillRect/>
            </a:stretch>
          </p:blipFill>
          <p:spPr bwMode="auto">
            <a:xfrm>
              <a:off x="4368" y="3600"/>
              <a:ext cx="48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47" name="Picture 14" descr="ermine"/>
            <p:cNvPicPr>
              <a:picLocks noChangeAspect="1" noChangeArrowheads="1"/>
            </p:cNvPicPr>
            <p:nvPr/>
          </p:nvPicPr>
          <p:blipFill>
            <a:blip r:embed="rId5">
              <a:extLst>
                <a:ext uri="{28A0092B-C50C-407E-A947-70E740481C1C}">
                  <a14:useLocalDpi xmlns:a14="http://schemas.microsoft.com/office/drawing/2010/main" val="0"/>
                </a:ext>
              </a:extLst>
            </a:blip>
            <a:srcRect l="58762" t="27437" r="31876" b="67418"/>
            <a:stretch>
              <a:fillRect/>
            </a:stretch>
          </p:blipFill>
          <p:spPr bwMode="auto">
            <a:xfrm>
              <a:off x="4512" y="2064"/>
              <a:ext cx="384"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48" name="Picture 15" descr="ermine"/>
            <p:cNvPicPr>
              <a:picLocks noChangeAspect="1" noChangeArrowheads="1"/>
            </p:cNvPicPr>
            <p:nvPr/>
          </p:nvPicPr>
          <p:blipFill>
            <a:blip r:embed="rId5">
              <a:extLst>
                <a:ext uri="{28A0092B-C50C-407E-A947-70E740481C1C}">
                  <a14:useLocalDpi xmlns:a14="http://schemas.microsoft.com/office/drawing/2010/main" val="0"/>
                </a:ext>
              </a:extLst>
            </a:blip>
            <a:srcRect l="59932" t="23151" r="31876" b="71706"/>
            <a:stretch>
              <a:fillRect/>
            </a:stretch>
          </p:blipFill>
          <p:spPr bwMode="auto">
            <a:xfrm>
              <a:off x="4032" y="3024"/>
              <a:ext cx="33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49" name="Picture 16" descr="ermine"/>
            <p:cNvPicPr>
              <a:picLocks noChangeAspect="1" noChangeArrowheads="1"/>
            </p:cNvPicPr>
            <p:nvPr/>
          </p:nvPicPr>
          <p:blipFill>
            <a:blip r:embed="rId5">
              <a:extLst>
                <a:ext uri="{28A0092B-C50C-407E-A947-70E740481C1C}">
                  <a14:useLocalDpi xmlns:a14="http://schemas.microsoft.com/office/drawing/2010/main" val="0"/>
                </a:ext>
              </a:extLst>
            </a:blip>
            <a:srcRect l="47058" t="24008" r="45920" b="63130"/>
            <a:stretch>
              <a:fillRect/>
            </a:stretch>
          </p:blipFill>
          <p:spPr bwMode="auto">
            <a:xfrm>
              <a:off x="3792" y="1680"/>
              <a:ext cx="288" cy="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50" name="Picture 17" descr="ermine"/>
            <p:cNvPicPr>
              <a:picLocks noChangeAspect="1" noChangeArrowheads="1"/>
            </p:cNvPicPr>
            <p:nvPr/>
          </p:nvPicPr>
          <p:blipFill>
            <a:blip r:embed="rId5">
              <a:extLst>
                <a:ext uri="{28A0092B-C50C-407E-A947-70E740481C1C}">
                  <a14:useLocalDpi xmlns:a14="http://schemas.microsoft.com/office/drawing/2010/main" val="0"/>
                </a:ext>
              </a:extLst>
            </a:blip>
            <a:srcRect l="50569" t="17148" r="37727" b="76851"/>
            <a:stretch>
              <a:fillRect/>
            </a:stretch>
          </p:blipFill>
          <p:spPr bwMode="auto">
            <a:xfrm>
              <a:off x="3648" y="3552"/>
              <a:ext cx="480"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50258" name="Text Box 18"/>
          <p:cNvSpPr txBox="1">
            <a:spLocks noChangeArrowheads="1"/>
          </p:cNvSpPr>
          <p:nvPr/>
        </p:nvSpPr>
        <p:spPr bwMode="auto">
          <a:xfrm>
            <a:off x="4402138" y="1295400"/>
            <a:ext cx="3827462" cy="1460500"/>
          </a:xfrm>
          <a:prstGeom prst="rect">
            <a:avLst/>
          </a:prstGeom>
          <a:solidFill>
            <a:srgbClr val="DFCCAB"/>
          </a:solidFill>
          <a:ln w="28575">
            <a:solidFill>
              <a:srgbClr val="9A7966"/>
            </a:solidFill>
            <a:miter lim="800000"/>
            <a:headEnd/>
            <a:tailEnd/>
          </a:ln>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US" sz="4400" b="1">
                <a:solidFill>
                  <a:srgbClr val="000000"/>
                </a:solidFill>
                <a:effectLst>
                  <a:outerShdw blurRad="38100" dist="38100" dir="2700000" algn="tl">
                    <a:srgbClr val="FFFFFF"/>
                  </a:outerShdw>
                </a:effectLst>
              </a:rPr>
              <a:t>Bag of </a:t>
            </a:r>
            <a:r>
              <a:rPr lang="ja-JP" altLang="en-US" sz="4400" b="1">
                <a:solidFill>
                  <a:srgbClr val="000000"/>
                </a:solidFill>
                <a:effectLst>
                  <a:outerShdw blurRad="38100" dist="38100" dir="2700000" algn="tl">
                    <a:srgbClr val="FFFFFF"/>
                  </a:outerShdw>
                </a:effectLst>
              </a:rPr>
              <a:t>‘</a:t>
            </a:r>
            <a:r>
              <a:rPr lang="en-US" sz="4400" b="1">
                <a:solidFill>
                  <a:srgbClr val="000000"/>
                </a:solidFill>
                <a:effectLst>
                  <a:outerShdw blurRad="38100" dist="38100" dir="2700000" algn="tl">
                    <a:srgbClr val="FFFFFF"/>
                  </a:outerShdw>
                </a:effectLst>
              </a:rPr>
              <a:t>words</a:t>
            </a:r>
            <a:r>
              <a:rPr lang="ja-JP" altLang="en-US" sz="4400" b="1">
                <a:solidFill>
                  <a:srgbClr val="000000"/>
                </a:solidFill>
                <a:effectLst>
                  <a:outerShdw blurRad="38100" dist="38100" dir="2700000" algn="tl">
                    <a:srgbClr val="FFFFFF"/>
                  </a:outerShdw>
                </a:effectLst>
              </a:rPr>
              <a:t>’</a:t>
            </a:r>
            <a:endParaRPr lang="en-US" sz="4400" b="1">
              <a:solidFill>
                <a:srgbClr val="000000"/>
              </a:solidFill>
              <a:effectLst>
                <a:outerShdw blurRad="38100" dist="38100" dir="2700000" algn="tl">
                  <a:srgbClr val="FFFFFF"/>
                </a:outerShdw>
              </a:effectLst>
            </a:endParaRPr>
          </a:p>
        </p:txBody>
      </p:sp>
      <p:sp>
        <p:nvSpPr>
          <p:cNvPr id="95237" name="Line 19"/>
          <p:cNvSpPr>
            <a:spLocks noChangeShapeType="1"/>
          </p:cNvSpPr>
          <p:nvPr/>
        </p:nvSpPr>
        <p:spPr bwMode="auto">
          <a:xfrm>
            <a:off x="3357563" y="2000250"/>
            <a:ext cx="1044575" cy="0"/>
          </a:xfrm>
          <a:prstGeom prst="line">
            <a:avLst/>
          </a:prstGeom>
          <a:noFill/>
          <a:ln w="38100">
            <a:solidFill>
              <a:srgbClr val="333300"/>
            </a:solidFill>
            <a:round/>
            <a:headEnd/>
            <a:tailEnd type="triangle" w="lg" len="med"/>
          </a:ln>
          <a:extLst>
            <a:ext uri="{909E8E84-426E-40dd-AFC4-6F175D3DCCD1}">
              <a14:hiddenFill xmlns:a14="http://schemas.microsoft.com/office/drawing/2010/main" xmlns="">
                <a:noFill/>
              </a14:hiddenFill>
            </a:ext>
          </a:extLst>
        </p:spPr>
        <p:txBody>
          <a:bodyPr/>
          <a:lstStyle/>
          <a:p>
            <a:endParaRPr lang="en-US"/>
          </a:p>
        </p:txBody>
      </p:sp>
      <p:sp>
        <p:nvSpPr>
          <p:cNvPr id="95238" name="Rectangle 21"/>
          <p:cNvSpPr>
            <a:spLocks noGrp="1" noChangeArrowheads="1"/>
          </p:cNvSpPr>
          <p:nvPr>
            <p:ph type="title"/>
          </p:nvPr>
        </p:nvSpPr>
        <p:spPr>
          <a:xfrm>
            <a:off x="457200" y="274638"/>
            <a:ext cx="8229600" cy="792162"/>
          </a:xfrm>
        </p:spPr>
        <p:txBody>
          <a:bodyPr/>
          <a:lstStyle/>
          <a:p>
            <a:pPr eaLnBrk="1" hangingPunct="1"/>
            <a:r>
              <a:rPr lang="en-US"/>
              <a:t>Bag-of-features models</a:t>
            </a:r>
          </a:p>
        </p:txBody>
      </p:sp>
      <p:sp>
        <p:nvSpPr>
          <p:cNvPr id="20" name="TextBox 19"/>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a:t>Svetlana Lazebnik</a:t>
            </a:r>
            <a:endParaRPr lang="en-US" sz="1200" dirty="0">
              <a:cs typeface="+mn-cs"/>
            </a:endParaRPr>
          </a:p>
        </p:txBody>
      </p:sp>
    </p:spTree>
    <p:extLst>
      <p:ext uri="{BB962C8B-B14F-4D97-AF65-F5344CB8AC3E}">
        <p14:creationId xmlns:p14="http://schemas.microsoft.com/office/powerpoint/2010/main" val="2895360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5" name="Rectangle 5"/>
          <p:cNvSpPr>
            <a:spLocks noChangeArrowheads="1"/>
          </p:cNvSpPr>
          <p:nvPr>
            <p:custDataLst>
              <p:tags r:id="rId1"/>
            </p:custDataLst>
          </p:nvPr>
        </p:nvSpPr>
        <p:spPr bwMode="auto">
          <a:xfrm>
            <a:off x="533400" y="762000"/>
            <a:ext cx="8001000" cy="152400"/>
          </a:xfrm>
          <a:prstGeom prst="rect">
            <a:avLst/>
          </a:prstGeom>
          <a:solidFill>
            <a:schemeClr val="bg1"/>
          </a:solidFill>
          <a:ln w="9525">
            <a:noFill/>
            <a:miter lim="800000"/>
            <a:headEnd/>
            <a:tailEnd/>
          </a:ln>
          <a:effectLst/>
        </p:spPr>
        <p:txBody>
          <a:bodyPr wrap="none" anchor="ctr"/>
          <a:lstStyle/>
          <a:p>
            <a:endParaRPr lang="en-US"/>
          </a:p>
        </p:txBody>
      </p:sp>
      <p:sp>
        <p:nvSpPr>
          <p:cNvPr id="501762" name="Text Box 2"/>
          <p:cNvSpPr txBox="1">
            <a:spLocks noChangeArrowheads="1"/>
          </p:cNvSpPr>
          <p:nvPr>
            <p:custDataLst>
              <p:tags r:id="rId2"/>
            </p:custDataLst>
          </p:nvPr>
        </p:nvSpPr>
        <p:spPr bwMode="auto">
          <a:xfrm>
            <a:off x="152400" y="0"/>
            <a:ext cx="6850080" cy="646331"/>
          </a:xfrm>
          <a:prstGeom prst="rect">
            <a:avLst/>
          </a:prstGeom>
          <a:noFill/>
          <a:ln w="9525">
            <a:noFill/>
            <a:miter lim="800000"/>
            <a:headEnd/>
            <a:tailEnd/>
          </a:ln>
          <a:effectLst/>
        </p:spPr>
        <p:txBody>
          <a:bodyPr wrap="none">
            <a:spAutoFit/>
          </a:bodyPr>
          <a:lstStyle/>
          <a:p>
            <a:pPr eaLnBrk="1" hangingPunct="1"/>
            <a:r>
              <a:rPr lang="en-US" sz="3600" dirty="0">
                <a:latin typeface="+mj-lt"/>
              </a:rPr>
              <a:t>Identification: is that </a:t>
            </a:r>
            <a:r>
              <a:rPr lang="en-US" sz="3600" dirty="0" err="1">
                <a:latin typeface="+mj-lt"/>
              </a:rPr>
              <a:t>Potala</a:t>
            </a:r>
            <a:r>
              <a:rPr lang="en-US" sz="3600" dirty="0">
                <a:latin typeface="+mj-lt"/>
              </a:rPr>
              <a:t> Palace?</a:t>
            </a:r>
          </a:p>
        </p:txBody>
      </p:sp>
      <p:pic>
        <p:nvPicPr>
          <p:cNvPr id="501763" name="Picture 3" descr="IMG_3534"/>
          <p:cNvPicPr>
            <a:picLocks noChangeAspect="1" noChangeArrowheads="1"/>
          </p:cNvPicPr>
          <p:nvPr>
            <p:custDataLst>
              <p:tags r:id="rId3"/>
            </p:custDataLst>
          </p:nvPr>
        </p:nvPicPr>
        <p:blipFill>
          <a:blip r:embed="rId7" cstate="print"/>
          <a:srcRect t="8163" b="17346"/>
          <a:stretch>
            <a:fillRect/>
          </a:stretch>
        </p:blipFill>
        <p:spPr bwMode="auto">
          <a:xfrm>
            <a:off x="1752600" y="685800"/>
            <a:ext cx="5772150" cy="6172200"/>
          </a:xfrm>
          <a:prstGeom prst="rect">
            <a:avLst/>
          </a:prstGeom>
          <a:noFill/>
        </p:spPr>
      </p:pic>
      <p:sp>
        <p:nvSpPr>
          <p:cNvPr id="501764" name="Oval 4"/>
          <p:cNvSpPr>
            <a:spLocks noChangeArrowheads="1"/>
          </p:cNvSpPr>
          <p:nvPr>
            <p:custDataLst>
              <p:tags r:id="rId4"/>
            </p:custDataLst>
          </p:nvPr>
        </p:nvSpPr>
        <p:spPr bwMode="auto">
          <a:xfrm>
            <a:off x="2057400" y="1447800"/>
            <a:ext cx="4267200" cy="1600200"/>
          </a:xfrm>
          <a:prstGeom prst="ellipse">
            <a:avLst/>
          </a:prstGeom>
          <a:solidFill>
            <a:srgbClr val="FF99CC">
              <a:alpha val="35001"/>
            </a:srgbClr>
          </a:solidFill>
          <a:ln w="101600">
            <a:solidFill>
              <a:srgbClr val="FF00FF"/>
            </a:solidFill>
            <a:round/>
            <a:headEnd/>
            <a:tailEnd/>
          </a:ln>
          <a:effectLst/>
        </p:spPr>
        <p:txBody>
          <a:bodyPr wrap="none" anchor="ctr"/>
          <a:lstStyle/>
          <a:p>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US"/>
              <a:t>History of ideas in recognition</a:t>
            </a:r>
          </a:p>
        </p:txBody>
      </p:sp>
      <p:sp>
        <p:nvSpPr>
          <p:cNvPr id="123907" name="Content Placeholder 2"/>
          <p:cNvSpPr>
            <a:spLocks noGrp="1"/>
          </p:cNvSpPr>
          <p:nvPr>
            <p:ph idx="1"/>
          </p:nvPr>
        </p:nvSpPr>
        <p:spPr>
          <a:xfrm>
            <a:off x="457200" y="1600200"/>
            <a:ext cx="8229600" cy="4981575"/>
          </a:xfrm>
        </p:spPr>
        <p:txBody>
          <a:bodyPr>
            <a:normAutofit/>
          </a:bodyPr>
          <a:lstStyle/>
          <a:p>
            <a:r>
              <a:rPr lang="en-US" dirty="0">
                <a:latin typeface="+mj-lt"/>
              </a:rPr>
              <a:t>1960s – early 1990s: the geometric era</a:t>
            </a:r>
          </a:p>
          <a:p>
            <a:r>
              <a:rPr lang="en-US" dirty="0">
                <a:latin typeface="+mj-lt"/>
              </a:rPr>
              <a:t>1990s: appearance-based models</a:t>
            </a:r>
          </a:p>
          <a:p>
            <a:r>
              <a:rPr lang="en-US" dirty="0">
                <a:latin typeface="+mj-lt"/>
              </a:rPr>
              <a:t>Mid-1990s: sliding window approaches</a:t>
            </a:r>
          </a:p>
          <a:p>
            <a:r>
              <a:rPr lang="en-US" dirty="0">
                <a:latin typeface="+mj-lt"/>
              </a:rPr>
              <a:t>Late 1990s: local features</a:t>
            </a:r>
          </a:p>
          <a:p>
            <a:r>
              <a:rPr lang="en-US" dirty="0">
                <a:latin typeface="+mj-lt"/>
              </a:rPr>
              <a:t>Early 2000s: parts-and-shape models</a:t>
            </a:r>
          </a:p>
          <a:p>
            <a:r>
              <a:rPr lang="en-US" dirty="0">
                <a:latin typeface="+mj-lt"/>
              </a:rPr>
              <a:t>Mid-2000s: bags of features</a:t>
            </a:r>
          </a:p>
          <a:p>
            <a:r>
              <a:rPr lang="en-US" dirty="0">
                <a:latin typeface="+mj-lt"/>
              </a:rPr>
              <a:t>2012-: data-driven methods, </a:t>
            </a:r>
            <a:r>
              <a:rPr lang="en-US" b="1" dirty="0">
                <a:latin typeface="+mj-lt"/>
              </a:rPr>
              <a:t>deep learning </a:t>
            </a:r>
            <a:r>
              <a:rPr lang="en-US" dirty="0">
                <a:latin typeface="+mj-lt"/>
              </a:rPr>
              <a:t>(now Turing award-winning idea)</a:t>
            </a:r>
            <a:endParaRPr lang="en-US" b="1" dirty="0">
              <a:latin typeface="+mj-lt"/>
            </a:endParaRPr>
          </a:p>
        </p:txBody>
      </p:sp>
      <p:sp>
        <p:nvSpPr>
          <p:cNvPr id="4" name="TextBox 3"/>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a:latin typeface="+mj-lt"/>
              </a:rPr>
              <a:t>Svetlana Lazebnik</a:t>
            </a:r>
            <a:endParaRPr lang="en-US" sz="1200" dirty="0">
              <a:latin typeface="+mj-lt"/>
              <a:cs typeface="+mn-cs"/>
            </a:endParaRPr>
          </a:p>
        </p:txBody>
      </p:sp>
    </p:spTree>
    <p:extLst>
      <p:ext uri="{BB962C8B-B14F-4D97-AF65-F5344CB8AC3E}">
        <p14:creationId xmlns:p14="http://schemas.microsoft.com/office/powerpoint/2010/main" val="689359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6674" name="Title 1"/>
          <p:cNvSpPr>
            <a:spLocks noGrp="1"/>
          </p:cNvSpPr>
          <p:nvPr>
            <p:ph type="title"/>
          </p:nvPr>
        </p:nvSpPr>
        <p:spPr>
          <a:xfrm>
            <a:off x="457200" y="0"/>
            <a:ext cx="8229600" cy="1066800"/>
          </a:xfrm>
        </p:spPr>
        <p:txBody>
          <a:bodyPr/>
          <a:lstStyle/>
          <a:p>
            <a:r>
              <a:rPr lang="en-US" dirty="0">
                <a:latin typeface="Calibri" charset="0"/>
              </a:rPr>
              <a:t>What Matters in Recognition?</a:t>
            </a:r>
          </a:p>
        </p:txBody>
      </p:sp>
      <p:sp>
        <p:nvSpPr>
          <p:cNvPr id="156675" name="Content Placeholder 2"/>
          <p:cNvSpPr>
            <a:spLocks noGrp="1"/>
          </p:cNvSpPr>
          <p:nvPr>
            <p:ph idx="1"/>
          </p:nvPr>
        </p:nvSpPr>
        <p:spPr>
          <a:xfrm>
            <a:off x="457200" y="990600"/>
            <a:ext cx="8229600" cy="5486400"/>
          </a:xfrm>
        </p:spPr>
        <p:txBody>
          <a:bodyPr>
            <a:normAutofit lnSpcReduction="10000"/>
          </a:bodyPr>
          <a:lstStyle/>
          <a:p>
            <a:r>
              <a:rPr lang="en-US" dirty="0">
                <a:latin typeface="Calibri" charset="0"/>
              </a:rPr>
              <a:t>Learning Techniques</a:t>
            </a:r>
          </a:p>
          <a:p>
            <a:pPr lvl="1"/>
            <a:r>
              <a:rPr lang="en-US" dirty="0">
                <a:latin typeface="Calibri" charset="0"/>
              </a:rPr>
              <a:t>E.g. choice of classifier or inference method</a:t>
            </a:r>
          </a:p>
          <a:p>
            <a:r>
              <a:rPr lang="en-US" dirty="0">
                <a:latin typeface="Calibri" charset="0"/>
              </a:rPr>
              <a:t>Representation</a:t>
            </a:r>
          </a:p>
          <a:p>
            <a:pPr lvl="1"/>
            <a:r>
              <a:rPr lang="en-US" dirty="0">
                <a:latin typeface="Calibri" charset="0"/>
              </a:rPr>
              <a:t>Low level: SIFT, </a:t>
            </a:r>
            <a:r>
              <a:rPr lang="en-US" dirty="0" err="1">
                <a:latin typeface="Calibri" charset="0"/>
              </a:rPr>
              <a:t>HoG</a:t>
            </a:r>
            <a:r>
              <a:rPr lang="en-US" dirty="0">
                <a:latin typeface="Calibri" charset="0"/>
              </a:rPr>
              <a:t>, GIST, edges</a:t>
            </a:r>
          </a:p>
          <a:p>
            <a:pPr lvl="1"/>
            <a:r>
              <a:rPr lang="en-US" dirty="0">
                <a:latin typeface="Calibri" charset="0"/>
              </a:rPr>
              <a:t>Mid level: Bag of words, sliding window, deformable model</a:t>
            </a:r>
          </a:p>
          <a:p>
            <a:pPr lvl="1"/>
            <a:r>
              <a:rPr lang="en-US" dirty="0">
                <a:latin typeface="Calibri" charset="0"/>
              </a:rPr>
              <a:t>High level: Contextual dependence</a:t>
            </a:r>
          </a:p>
          <a:p>
            <a:pPr lvl="1"/>
            <a:r>
              <a:rPr lang="en-US" dirty="0">
                <a:latin typeface="Calibri" charset="0"/>
              </a:rPr>
              <a:t>Deep learned features</a:t>
            </a:r>
          </a:p>
          <a:p>
            <a:r>
              <a:rPr lang="en-US" dirty="0">
                <a:latin typeface="Calibri" charset="0"/>
              </a:rPr>
              <a:t>Data</a:t>
            </a:r>
          </a:p>
          <a:p>
            <a:pPr lvl="1"/>
            <a:r>
              <a:rPr lang="en-US" dirty="0">
                <a:latin typeface="Calibri" charset="0"/>
              </a:rPr>
              <a:t>More is always better (as long as it is good data)</a:t>
            </a:r>
          </a:p>
          <a:p>
            <a:pPr lvl="1"/>
            <a:r>
              <a:rPr lang="en-US" dirty="0">
                <a:latin typeface="Calibri" charset="0"/>
              </a:rPr>
              <a:t>Annotation is the hard part</a:t>
            </a:r>
          </a:p>
        </p:txBody>
      </p:sp>
    </p:spTree>
    <p:extLst>
      <p:ext uri="{BB962C8B-B14F-4D97-AF65-F5344CB8AC3E}">
        <p14:creationId xmlns:p14="http://schemas.microsoft.com/office/powerpoint/2010/main" val="196633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67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667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667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667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667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667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6675">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667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Recognition</a:t>
            </a:r>
          </a:p>
        </p:txBody>
      </p:sp>
      <p:sp>
        <p:nvSpPr>
          <p:cNvPr id="3" name="Content Placeholder 2"/>
          <p:cNvSpPr>
            <a:spLocks noGrp="1"/>
          </p:cNvSpPr>
          <p:nvPr>
            <p:ph idx="1"/>
          </p:nvPr>
        </p:nvSpPr>
        <p:spPr/>
        <p:txBody>
          <a:bodyPr>
            <a:normAutofit lnSpcReduction="10000"/>
          </a:bodyPr>
          <a:lstStyle/>
          <a:p>
            <a:pPr marL="457200" indent="-457200">
              <a:buFont typeface="Arial"/>
              <a:buChar char="•"/>
            </a:pPr>
            <a:r>
              <a:rPr lang="en-US" dirty="0"/>
              <a:t>Instance recognition</a:t>
            </a:r>
          </a:p>
          <a:p>
            <a:pPr marL="1200150" lvl="1" indent="-457200">
              <a:buFont typeface="Arial"/>
              <a:buChar char="•"/>
            </a:pPr>
            <a:r>
              <a:rPr lang="en-US" dirty="0"/>
              <a:t>Recognizing a known object  but in a new viewpoint, with clutter and occlusion</a:t>
            </a:r>
          </a:p>
          <a:p>
            <a:pPr marL="1200150" lvl="1" indent="-457200">
              <a:buFont typeface="Arial"/>
              <a:buChar char="•"/>
            </a:pPr>
            <a:r>
              <a:rPr lang="en-US" dirty="0"/>
              <a:t>Location/Landmark Recognition</a:t>
            </a:r>
          </a:p>
          <a:p>
            <a:pPr marL="1600200" lvl="2" indent="-457200">
              <a:buFont typeface="Arial"/>
              <a:buChar char="•"/>
            </a:pPr>
            <a:r>
              <a:rPr lang="en-US" dirty="0"/>
              <a:t>Recognize Paris, Rome, ... in photographs</a:t>
            </a:r>
          </a:p>
          <a:p>
            <a:pPr marL="1600200" lvl="2" indent="-457200">
              <a:buFont typeface="Arial"/>
              <a:buChar char="•"/>
            </a:pPr>
            <a:r>
              <a:rPr lang="en-US" dirty="0"/>
              <a:t>Ideas from information retrieval</a:t>
            </a:r>
          </a:p>
          <a:p>
            <a:pPr marL="457200" indent="-457200">
              <a:buFont typeface="Arial"/>
              <a:buChar char="•"/>
            </a:pPr>
            <a:r>
              <a:rPr lang="en-US" dirty="0"/>
              <a:t>Category recognition</a:t>
            </a:r>
          </a:p>
          <a:p>
            <a:pPr marL="1200150" lvl="1" indent="-457200">
              <a:buFont typeface="Arial"/>
              <a:buChar char="•"/>
            </a:pPr>
            <a:r>
              <a:rPr lang="en-US" dirty="0"/>
              <a:t>Harder problem, even for humans</a:t>
            </a:r>
          </a:p>
          <a:p>
            <a:pPr marL="1200150" lvl="1" indent="-457200">
              <a:buFont typeface="Arial"/>
              <a:buChar char="•"/>
            </a:pPr>
            <a:r>
              <a:rPr lang="en-US" dirty="0"/>
              <a:t>Bag of words, part-based, recognition and segmentation</a:t>
            </a:r>
          </a:p>
          <a:p>
            <a:pPr marL="457200" indent="-457200">
              <a:buFont typeface="Arial"/>
              <a:buChar char="•"/>
            </a:pPr>
            <a:endParaRPr lang="en-US" dirty="0"/>
          </a:p>
        </p:txBody>
      </p:sp>
    </p:spTree>
    <p:extLst>
      <p:ext uri="{BB962C8B-B14F-4D97-AF65-F5344CB8AC3E}">
        <p14:creationId xmlns:p14="http://schemas.microsoft.com/office/powerpoint/2010/main" val="35089201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94362" y="274638"/>
            <a:ext cx="9732724" cy="1143000"/>
          </a:xfrm>
        </p:spPr>
        <p:txBody>
          <a:bodyPr>
            <a:noAutofit/>
          </a:bodyPr>
          <a:lstStyle/>
          <a:p>
            <a:r>
              <a:rPr lang="en-US" sz="3150" dirty="0"/>
              <a:t>Simultaneous recognition, detection, and segmentation</a:t>
            </a:r>
          </a:p>
        </p:txBody>
      </p:sp>
      <p:pic>
        <p:nvPicPr>
          <p:cNvPr id="4" name="Picture 3" descr="Screen Shot 2014-11-04 at 12.55.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 y="1295400"/>
            <a:ext cx="9144000" cy="4770783"/>
          </a:xfrm>
          <a:prstGeom prst="rect">
            <a:avLst/>
          </a:prstGeom>
        </p:spPr>
      </p:pic>
    </p:spTree>
    <p:extLst>
      <p:ext uri="{BB962C8B-B14F-4D97-AF65-F5344CB8AC3E}">
        <p14:creationId xmlns:p14="http://schemas.microsoft.com/office/powerpoint/2010/main" val="1046429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PASCAL VOC 2005-2012</a:t>
            </a:r>
          </a:p>
        </p:txBody>
      </p:sp>
      <p:pic>
        <p:nvPicPr>
          <p:cNvPr id="8" name="Picture 7"/>
          <p:cNvPicPr>
            <a:picLocks noChangeAspect="1"/>
          </p:cNvPicPr>
          <p:nvPr/>
        </p:nvPicPr>
        <p:blipFill>
          <a:blip r:embed="rId3"/>
          <a:stretch>
            <a:fillRect/>
          </a:stretch>
        </p:blipFill>
        <p:spPr>
          <a:xfrm>
            <a:off x="4702629" y="2299305"/>
            <a:ext cx="4223657" cy="3167742"/>
          </a:xfrm>
          <a:prstGeom prst="rect">
            <a:avLst/>
          </a:prstGeom>
        </p:spPr>
      </p:pic>
      <p:pic>
        <p:nvPicPr>
          <p:cNvPr id="10" name="Picture 9"/>
          <p:cNvPicPr>
            <a:picLocks noChangeAspect="1"/>
          </p:cNvPicPr>
          <p:nvPr/>
        </p:nvPicPr>
        <p:blipFill>
          <a:blip r:embed="rId4"/>
          <a:stretch>
            <a:fillRect/>
          </a:stretch>
        </p:blipFill>
        <p:spPr>
          <a:xfrm>
            <a:off x="299965" y="2299305"/>
            <a:ext cx="4223657" cy="3167742"/>
          </a:xfrm>
          <a:prstGeom prst="rect">
            <a:avLst/>
          </a:prstGeom>
        </p:spPr>
      </p:pic>
      <p:sp>
        <p:nvSpPr>
          <p:cNvPr id="11" name="TextBox 10"/>
          <p:cNvSpPr txBox="1"/>
          <p:nvPr/>
        </p:nvSpPr>
        <p:spPr>
          <a:xfrm>
            <a:off x="299965" y="1923144"/>
            <a:ext cx="4402664" cy="400110"/>
          </a:xfrm>
          <a:prstGeom prst="rect">
            <a:avLst/>
          </a:prstGeom>
          <a:noFill/>
        </p:spPr>
        <p:txBody>
          <a:bodyPr wrap="square" rtlCol="0">
            <a:spAutoFit/>
          </a:bodyPr>
          <a:lstStyle/>
          <a:p>
            <a:pPr algn="ctr"/>
            <a:r>
              <a:rPr lang="en-US" sz="2000" b="1" dirty="0">
                <a:solidFill>
                  <a:srgbClr val="4F81BD"/>
                </a:solidFill>
              </a:rPr>
              <a:t>Classification: person, motorcycle</a:t>
            </a:r>
          </a:p>
        </p:txBody>
      </p:sp>
      <p:sp>
        <p:nvSpPr>
          <p:cNvPr id="13" name="TextBox 12"/>
          <p:cNvSpPr txBox="1"/>
          <p:nvPr/>
        </p:nvSpPr>
        <p:spPr>
          <a:xfrm>
            <a:off x="199173" y="2291670"/>
            <a:ext cx="1526419" cy="400110"/>
          </a:xfrm>
          <a:prstGeom prst="rect">
            <a:avLst/>
          </a:prstGeom>
          <a:noFill/>
        </p:spPr>
        <p:txBody>
          <a:bodyPr wrap="square" rtlCol="0">
            <a:spAutoFit/>
          </a:bodyPr>
          <a:lstStyle/>
          <a:p>
            <a:pPr algn="ctr"/>
            <a:r>
              <a:rPr lang="en-US" sz="2000" dirty="0">
                <a:solidFill>
                  <a:srgbClr val="FFFF00"/>
                </a:solidFill>
              </a:rPr>
              <a:t>Detection</a:t>
            </a:r>
          </a:p>
        </p:txBody>
      </p:sp>
      <p:sp>
        <p:nvSpPr>
          <p:cNvPr id="14" name="TextBox 13"/>
          <p:cNvSpPr txBox="1"/>
          <p:nvPr/>
        </p:nvSpPr>
        <p:spPr>
          <a:xfrm>
            <a:off x="4702629" y="2299305"/>
            <a:ext cx="1830815" cy="400110"/>
          </a:xfrm>
          <a:prstGeom prst="rect">
            <a:avLst/>
          </a:prstGeom>
          <a:noFill/>
        </p:spPr>
        <p:txBody>
          <a:bodyPr wrap="square" rtlCol="0">
            <a:spAutoFit/>
          </a:bodyPr>
          <a:lstStyle/>
          <a:p>
            <a:pPr algn="ctr"/>
            <a:r>
              <a:rPr lang="en-US" sz="2000" dirty="0">
                <a:solidFill>
                  <a:schemeClr val="bg1"/>
                </a:solidFill>
              </a:rPr>
              <a:t>Segmentation</a:t>
            </a:r>
          </a:p>
        </p:txBody>
      </p:sp>
      <p:sp>
        <p:nvSpPr>
          <p:cNvPr id="12" name="Rectangle 11"/>
          <p:cNvSpPr/>
          <p:nvPr/>
        </p:nvSpPr>
        <p:spPr>
          <a:xfrm>
            <a:off x="2123934" y="2895618"/>
            <a:ext cx="1299017" cy="1434477"/>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753814" y="3414466"/>
            <a:ext cx="1935234" cy="1363153"/>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706523" y="2839543"/>
            <a:ext cx="936171" cy="338554"/>
          </a:xfrm>
          <a:prstGeom prst="rect">
            <a:avLst/>
          </a:prstGeom>
          <a:noFill/>
        </p:spPr>
        <p:txBody>
          <a:bodyPr wrap="square" rtlCol="0">
            <a:spAutoFit/>
          </a:bodyPr>
          <a:lstStyle/>
          <a:p>
            <a:r>
              <a:rPr lang="en-US" sz="1600" b="1" dirty="0">
                <a:solidFill>
                  <a:srgbClr val="FFFF00"/>
                </a:solidFill>
              </a:rPr>
              <a:t>Person</a:t>
            </a:r>
          </a:p>
        </p:txBody>
      </p:sp>
      <p:sp>
        <p:nvSpPr>
          <p:cNvPr id="18" name="TextBox 17"/>
          <p:cNvSpPr txBox="1"/>
          <p:nvPr/>
        </p:nvSpPr>
        <p:spPr>
          <a:xfrm>
            <a:off x="2561376" y="4458287"/>
            <a:ext cx="1647362" cy="338554"/>
          </a:xfrm>
          <a:prstGeom prst="rect">
            <a:avLst/>
          </a:prstGeom>
          <a:noFill/>
        </p:spPr>
        <p:txBody>
          <a:bodyPr wrap="square" rtlCol="0">
            <a:spAutoFit/>
          </a:bodyPr>
          <a:lstStyle/>
          <a:p>
            <a:r>
              <a:rPr lang="en-US" sz="1600" dirty="0">
                <a:solidFill>
                  <a:srgbClr val="FFFF00"/>
                </a:solidFill>
              </a:rPr>
              <a:t>Motorcycle</a:t>
            </a:r>
          </a:p>
        </p:txBody>
      </p:sp>
      <p:sp>
        <p:nvSpPr>
          <p:cNvPr id="19" name="TextBox 18"/>
          <p:cNvSpPr txBox="1"/>
          <p:nvPr/>
        </p:nvSpPr>
        <p:spPr>
          <a:xfrm>
            <a:off x="1961444" y="5467047"/>
            <a:ext cx="2741185" cy="400110"/>
          </a:xfrm>
          <a:prstGeom prst="rect">
            <a:avLst/>
          </a:prstGeom>
          <a:noFill/>
        </p:spPr>
        <p:txBody>
          <a:bodyPr wrap="square" rtlCol="0">
            <a:spAutoFit/>
          </a:bodyPr>
          <a:lstStyle/>
          <a:p>
            <a:pPr algn="ctr"/>
            <a:r>
              <a:rPr lang="en-US" sz="2000" b="1" dirty="0">
                <a:solidFill>
                  <a:schemeClr val="accent4"/>
                </a:solidFill>
              </a:rPr>
              <a:t>Action: riding bicycle</a:t>
            </a:r>
          </a:p>
        </p:txBody>
      </p:sp>
      <p:sp>
        <p:nvSpPr>
          <p:cNvPr id="21" name="Rectangle 20"/>
          <p:cNvSpPr/>
          <p:nvPr/>
        </p:nvSpPr>
        <p:spPr>
          <a:xfrm>
            <a:off x="3146778" y="6112892"/>
            <a:ext cx="5926666" cy="646331"/>
          </a:xfrm>
          <a:prstGeom prst="rect">
            <a:avLst/>
          </a:prstGeom>
        </p:spPr>
        <p:txBody>
          <a:bodyPr wrap="square">
            <a:spAutoFit/>
          </a:bodyPr>
          <a:lstStyle/>
          <a:p>
            <a:r>
              <a:rPr lang="en-US" dirty="0" err="1">
                <a:solidFill>
                  <a:schemeClr val="bg1">
                    <a:lumMod val="50000"/>
                  </a:schemeClr>
                </a:solidFill>
              </a:rPr>
              <a:t>Everingham</a:t>
            </a:r>
            <a:r>
              <a:rPr lang="en-US" dirty="0">
                <a:solidFill>
                  <a:schemeClr val="bg1">
                    <a:lumMod val="50000"/>
                  </a:schemeClr>
                </a:solidFill>
              </a:rPr>
              <a:t>, Van </a:t>
            </a:r>
            <a:r>
              <a:rPr lang="en-US" dirty="0" err="1">
                <a:solidFill>
                  <a:schemeClr val="bg1">
                    <a:lumMod val="50000"/>
                  </a:schemeClr>
                </a:solidFill>
              </a:rPr>
              <a:t>Gool</a:t>
            </a:r>
            <a:r>
              <a:rPr lang="en-US" dirty="0">
                <a:solidFill>
                  <a:schemeClr val="bg1">
                    <a:lumMod val="50000"/>
                  </a:schemeClr>
                </a:solidFill>
              </a:rPr>
              <a:t>, Williams, Winn and </a:t>
            </a:r>
            <a:r>
              <a:rPr lang="en-US" dirty="0" err="1">
                <a:solidFill>
                  <a:schemeClr val="bg1">
                    <a:lumMod val="50000"/>
                  </a:schemeClr>
                </a:solidFill>
              </a:rPr>
              <a:t>Zisserman</a:t>
            </a:r>
            <a:r>
              <a:rPr lang="en-US" dirty="0">
                <a:solidFill>
                  <a:schemeClr val="bg1">
                    <a:lumMod val="50000"/>
                  </a:schemeClr>
                </a:solidFill>
              </a:rPr>
              <a:t>.</a:t>
            </a:r>
          </a:p>
          <a:p>
            <a:r>
              <a:rPr lang="en-US" dirty="0">
                <a:solidFill>
                  <a:schemeClr val="bg1">
                    <a:lumMod val="50000"/>
                  </a:schemeClr>
                </a:solidFill>
              </a:rPr>
              <a:t>The PASCAL Visual Object Classes (VOC) Challenge. IJCV 2010.</a:t>
            </a:r>
          </a:p>
        </p:txBody>
      </p:sp>
      <p:sp>
        <p:nvSpPr>
          <p:cNvPr id="20" name="TextBox 19"/>
          <p:cNvSpPr txBox="1"/>
          <p:nvPr/>
        </p:nvSpPr>
        <p:spPr>
          <a:xfrm>
            <a:off x="457200" y="1461985"/>
            <a:ext cx="8118324" cy="461665"/>
          </a:xfrm>
          <a:prstGeom prst="rect">
            <a:avLst/>
          </a:prstGeom>
          <a:noFill/>
        </p:spPr>
        <p:txBody>
          <a:bodyPr wrap="square" rtlCol="0">
            <a:spAutoFit/>
          </a:bodyPr>
          <a:lstStyle/>
          <a:p>
            <a:pPr algn="ctr"/>
            <a:r>
              <a:rPr lang="en-US" sz="2400" b="1" dirty="0"/>
              <a:t>20 object classes		22,591 images</a:t>
            </a:r>
          </a:p>
        </p:txBody>
      </p:sp>
    </p:spTree>
    <p:extLst>
      <p:ext uri="{BB962C8B-B14F-4D97-AF65-F5344CB8AC3E}">
        <p14:creationId xmlns:p14="http://schemas.microsoft.com/office/powerpoint/2010/main" val="10688254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4" name="Picture 4" descr="C:\snavely\work\teaching\09Fa-CS6610\lectures\lec18\everingham_det_Page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Rectangle 32"/>
          <p:cNvSpPr/>
          <p:nvPr/>
        </p:nvSpPr>
        <p:spPr>
          <a:xfrm>
            <a:off x="522288" y="2035175"/>
            <a:ext cx="8218487" cy="4768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5" name="Content Placeholder 34"/>
          <p:cNvSpPr>
            <a:spLocks noGrp="1"/>
          </p:cNvSpPr>
          <p:nvPr>
            <p:ph idx="1"/>
          </p:nvPr>
        </p:nvSpPr>
        <p:spPr>
          <a:xfrm>
            <a:off x="206375" y="1927225"/>
            <a:ext cx="8731250" cy="4198938"/>
          </a:xfrm>
        </p:spPr>
        <p:txBody>
          <a:bodyPr/>
          <a:lstStyle/>
          <a:p>
            <a:pPr eaLnBrk="1" hangingPunct="1"/>
            <a:r>
              <a:rPr lang="en-US" dirty="0">
                <a:latin typeface="Calibri" charset="0"/>
              </a:rPr>
              <a:t>20 object categories (</a:t>
            </a:r>
            <a:r>
              <a:rPr lang="en-US" dirty="0" err="1">
                <a:latin typeface="Calibri" charset="0"/>
              </a:rPr>
              <a:t>aeroplane</a:t>
            </a:r>
            <a:r>
              <a:rPr lang="en-US" dirty="0">
                <a:latin typeface="Calibri" charset="0"/>
              </a:rPr>
              <a:t> to TV/monitor) </a:t>
            </a:r>
          </a:p>
          <a:p>
            <a:pPr eaLnBrk="1" hangingPunct="1"/>
            <a:endParaRPr lang="en-US" sz="1400" dirty="0">
              <a:latin typeface="Calibri" charset="0"/>
            </a:endParaRPr>
          </a:p>
          <a:p>
            <a:pPr eaLnBrk="1" hangingPunct="1"/>
            <a:r>
              <a:rPr lang="en-US" dirty="0">
                <a:latin typeface="Calibri" charset="0"/>
              </a:rPr>
              <a:t>Three (+2) challenges:</a:t>
            </a:r>
          </a:p>
          <a:p>
            <a:pPr lvl="1" eaLnBrk="1" hangingPunct="1"/>
            <a:r>
              <a:rPr lang="en-US" dirty="0">
                <a:latin typeface="Calibri" charset="0"/>
              </a:rPr>
              <a:t>Classification challenge (is there an X in this image?)</a:t>
            </a:r>
          </a:p>
          <a:p>
            <a:pPr lvl="1" eaLnBrk="1" hangingPunct="1"/>
            <a:r>
              <a:rPr lang="en-US" dirty="0">
                <a:latin typeface="Calibri" charset="0"/>
              </a:rPr>
              <a:t>Detection challenge (draw a box around every X)</a:t>
            </a:r>
          </a:p>
          <a:p>
            <a:pPr lvl="1" eaLnBrk="1" hangingPunct="1"/>
            <a:r>
              <a:rPr lang="en-US" dirty="0">
                <a:latin typeface="Calibri" charset="0"/>
              </a:rPr>
              <a:t>Segmentation challenge (which class is each pixel?)</a:t>
            </a:r>
          </a:p>
        </p:txBody>
      </p:sp>
      <p:pic>
        <p:nvPicPr>
          <p:cNvPr id="544797"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7275" y="5437188"/>
            <a:ext cx="4149725" cy="1214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11331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5447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endParaRPr lang="en-US">
              <a:latin typeface="Calibri" charset="0"/>
            </a:endParaRPr>
          </a:p>
        </p:txBody>
      </p:sp>
      <p:sp>
        <p:nvSpPr>
          <p:cNvPr id="21507" name="Content Placeholder 2"/>
          <p:cNvSpPr>
            <a:spLocks noGrp="1"/>
          </p:cNvSpPr>
          <p:nvPr>
            <p:ph idx="1"/>
          </p:nvPr>
        </p:nvSpPr>
        <p:spPr/>
        <p:txBody>
          <a:bodyPr/>
          <a:lstStyle/>
          <a:p>
            <a:pPr eaLnBrk="1" hangingPunct="1"/>
            <a:endParaRPr lang="en-US">
              <a:latin typeface="Calibri" charset="0"/>
            </a:endParaRPr>
          </a:p>
        </p:txBody>
      </p:sp>
      <p:pic>
        <p:nvPicPr>
          <p:cNvPr id="21508" name="Picture 7" descr="C:\snavely\work\teaching\09Fa-CS6610\lectures\lec18\everingham_det_Page_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4055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45794" name="Picture 2" descr="C:\snavely\work\teaching\09Fa-CS6610\lectures\lec18\pascal2009\everingham_cls_Page_0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ectangle 4"/>
          <p:cNvSpPr/>
          <p:nvPr/>
        </p:nvSpPr>
        <p:spPr>
          <a:xfrm>
            <a:off x="163286" y="2808514"/>
            <a:ext cx="8697685" cy="3744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a:t>
            </a:r>
          </a:p>
        </p:txBody>
      </p:sp>
      <p:pic>
        <p:nvPicPr>
          <p:cNvPr id="545795" name="Picture 3"/>
          <p:cNvPicPr>
            <a:picLocks noChangeAspect="1" noChangeArrowheads="1"/>
          </p:cNvPicPr>
          <p:nvPr/>
        </p:nvPicPr>
        <p:blipFill>
          <a:blip r:embed="rId3" cstate="print"/>
          <a:srcRect/>
          <a:stretch>
            <a:fillRect/>
          </a:stretch>
        </p:blipFill>
        <p:spPr bwMode="auto">
          <a:xfrm>
            <a:off x="2158093" y="2677206"/>
            <a:ext cx="4762500" cy="3571875"/>
          </a:xfrm>
          <a:prstGeom prst="rect">
            <a:avLst/>
          </a:prstGeom>
          <a:noFill/>
          <a:ln w="9525">
            <a:noFill/>
            <a:miter lim="800000"/>
            <a:headEnd/>
            <a:tailEnd/>
          </a:ln>
        </p:spPr>
      </p:pic>
      <p:sp>
        <p:nvSpPr>
          <p:cNvPr id="7" name="TextBox 6"/>
          <p:cNvSpPr txBox="1"/>
          <p:nvPr/>
        </p:nvSpPr>
        <p:spPr>
          <a:xfrm>
            <a:off x="3744693" y="6215726"/>
            <a:ext cx="1922449" cy="461665"/>
          </a:xfrm>
          <a:prstGeom prst="rect">
            <a:avLst/>
          </a:prstGeom>
          <a:noFill/>
        </p:spPr>
        <p:txBody>
          <a:bodyPr wrap="none" rtlCol="0">
            <a:spAutoFit/>
          </a:bodyPr>
          <a:lstStyle/>
          <a:p>
            <a:r>
              <a:rPr lang="en-US" sz="2400" dirty="0"/>
              <a:t>is there a cat?</a:t>
            </a:r>
          </a:p>
        </p:txBody>
      </p:sp>
    </p:spTree>
    <p:extLst>
      <p:ext uri="{BB962C8B-B14F-4D97-AF65-F5344CB8AC3E}">
        <p14:creationId xmlns:p14="http://schemas.microsoft.com/office/powerpoint/2010/main" val="42914991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atin typeface="Calibri" charset="0"/>
              </a:rPr>
              <a:t>Precision / Recall for a Category X</a:t>
            </a:r>
          </a:p>
        </p:txBody>
      </p:sp>
      <p:sp>
        <p:nvSpPr>
          <p:cNvPr id="3" name="Content Placeholder 2"/>
          <p:cNvSpPr>
            <a:spLocks noGrp="1"/>
          </p:cNvSpPr>
          <p:nvPr>
            <p:ph idx="1"/>
          </p:nvPr>
        </p:nvSpPr>
        <p:spPr>
          <a:xfrm>
            <a:off x="457200" y="1600200"/>
            <a:ext cx="8229600" cy="5172075"/>
          </a:xfrm>
        </p:spPr>
        <p:txBody>
          <a:bodyPr/>
          <a:lstStyle/>
          <a:p>
            <a:r>
              <a:rPr lang="en-US">
                <a:latin typeface="Calibri" charset="0"/>
              </a:rPr>
              <a:t>Precision:</a:t>
            </a:r>
          </a:p>
          <a:p>
            <a:endParaRPr lang="en-US">
              <a:latin typeface="Calibri" charset="0"/>
            </a:endParaRPr>
          </a:p>
          <a:p>
            <a:endParaRPr lang="en-US">
              <a:latin typeface="Calibri" charset="0"/>
            </a:endParaRPr>
          </a:p>
          <a:p>
            <a:r>
              <a:rPr lang="en-US">
                <a:latin typeface="Calibri" charset="0"/>
              </a:rPr>
              <a:t>Recall: </a:t>
            </a:r>
          </a:p>
          <a:p>
            <a:endParaRPr lang="en-US">
              <a:latin typeface="Calibri" charset="0"/>
            </a:endParaRPr>
          </a:p>
          <a:p>
            <a:endParaRPr lang="en-US">
              <a:latin typeface="Calibri" charset="0"/>
            </a:endParaRPr>
          </a:p>
          <a:p>
            <a:r>
              <a:rPr lang="en-US">
                <a:latin typeface="Calibri" charset="0"/>
              </a:rPr>
              <a:t>In reality, methods give a continuous-valued score for each image / category </a:t>
            </a:r>
            <a:r>
              <a:rPr lang="en-US">
                <a:latin typeface="Calibri" charset="0"/>
                <a:sym typeface="Wingdings" charset="0"/>
              </a:rPr>
              <a:t> PR curve</a:t>
            </a:r>
            <a:endParaRPr lang="en-US">
              <a:latin typeface="Calibri" charset="0"/>
            </a:endParaRPr>
          </a:p>
        </p:txBody>
      </p:sp>
      <p:pic>
        <p:nvPicPr>
          <p:cNvPr id="245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575" y="3995738"/>
            <a:ext cx="7810500" cy="822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458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575" y="2257425"/>
            <a:ext cx="7832725" cy="8588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437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 r="-773" b="32825"/>
          <a:stretch/>
        </p:blipFill>
        <p:spPr>
          <a:xfrm>
            <a:off x="0" y="-91143"/>
            <a:ext cx="5105400" cy="6187143"/>
          </a:xfrm>
          <a:prstGeom prst="rect">
            <a:avLst/>
          </a:prstGeom>
        </p:spPr>
      </p:pic>
      <p:sp>
        <p:nvSpPr>
          <p:cNvPr id="3" name="Rectangle 2"/>
          <p:cNvSpPr/>
          <p:nvPr/>
        </p:nvSpPr>
        <p:spPr>
          <a:xfrm>
            <a:off x="0" y="6291302"/>
            <a:ext cx="6324600" cy="461665"/>
          </a:xfrm>
          <a:prstGeom prst="rect">
            <a:avLst/>
          </a:prstGeom>
        </p:spPr>
        <p:txBody>
          <a:bodyPr wrap="square">
            <a:spAutoFit/>
          </a:bodyPr>
          <a:lstStyle/>
          <a:p>
            <a:r>
              <a:rPr lang="en-US" sz="1200" dirty="0"/>
              <a:t>"</a:t>
            </a:r>
            <a:r>
              <a:rPr lang="en-US" sz="1200" dirty="0" err="1"/>
              <a:t>Precisionrecall</a:t>
            </a:r>
            <a:r>
              <a:rPr lang="en-US" sz="1200" dirty="0"/>
              <a:t>" by </a:t>
            </a:r>
            <a:r>
              <a:rPr lang="en-US" sz="1200" dirty="0" err="1"/>
              <a:t>Walber</a:t>
            </a:r>
            <a:r>
              <a:rPr lang="en-US" sz="1200" dirty="0"/>
              <a:t> - Own work. Licensed under CC BY-SA 4.0 via Wikimedia Commons - http://</a:t>
            </a:r>
            <a:r>
              <a:rPr lang="en-US" sz="1200" dirty="0" err="1"/>
              <a:t>commons.wikimedia.org</a:t>
            </a:r>
            <a:r>
              <a:rPr lang="en-US" sz="1200" dirty="0"/>
              <a:t>/wiki/</a:t>
            </a:r>
            <a:r>
              <a:rPr lang="en-US" sz="1200" dirty="0" err="1"/>
              <a:t>File:Precisionrecall.svg#mediaviewer</a:t>
            </a:r>
            <a:r>
              <a:rPr lang="en-US" sz="1200" dirty="0"/>
              <a:t>/</a:t>
            </a:r>
            <a:r>
              <a:rPr lang="en-US" sz="1200" dirty="0" err="1"/>
              <a:t>File:Precisionrecall.svg</a:t>
            </a:r>
            <a:endParaRPr lang="en-US" sz="1200" dirty="0"/>
          </a:p>
        </p:txBody>
      </p:sp>
      <p:pic>
        <p:nvPicPr>
          <p:cNvPr id="4" name="Picture 3"/>
          <p:cNvPicPr>
            <a:picLocks noChangeAspect="1"/>
          </p:cNvPicPr>
          <p:nvPr/>
        </p:nvPicPr>
        <p:blipFill rotWithShape="1">
          <a:blip r:embed="rId2"/>
          <a:srcRect l="-2383" t="68752"/>
          <a:stretch/>
        </p:blipFill>
        <p:spPr>
          <a:xfrm>
            <a:off x="4648200" y="1447800"/>
            <a:ext cx="4943843" cy="2743200"/>
          </a:xfrm>
          <a:prstGeom prst="rect">
            <a:avLst/>
          </a:prstGeom>
        </p:spPr>
      </p:pic>
    </p:spTree>
    <p:extLst>
      <p:ext uri="{BB962C8B-B14F-4D97-AF65-F5344CB8AC3E}">
        <p14:creationId xmlns:p14="http://schemas.microsoft.com/office/powerpoint/2010/main" val="2639174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95" name="Rectangle 11"/>
          <p:cNvSpPr>
            <a:spLocks noChangeArrowheads="1"/>
          </p:cNvSpPr>
          <p:nvPr>
            <p:custDataLst>
              <p:tags r:id="rId1"/>
            </p:custDataLst>
          </p:nvPr>
        </p:nvSpPr>
        <p:spPr bwMode="auto">
          <a:xfrm>
            <a:off x="533400" y="738554"/>
            <a:ext cx="8001000" cy="152400"/>
          </a:xfrm>
          <a:prstGeom prst="rect">
            <a:avLst/>
          </a:prstGeom>
          <a:solidFill>
            <a:schemeClr val="bg1"/>
          </a:solidFill>
          <a:ln w="9525">
            <a:noFill/>
            <a:miter lim="800000"/>
            <a:headEnd/>
            <a:tailEnd/>
          </a:ln>
          <a:effectLst/>
        </p:spPr>
        <p:txBody>
          <a:bodyPr wrap="none" anchor="ctr"/>
          <a:lstStyle/>
          <a:p>
            <a:endParaRPr lang="en-US"/>
          </a:p>
        </p:txBody>
      </p:sp>
      <p:pic>
        <p:nvPicPr>
          <p:cNvPr id="502786" name="Picture 2" descr="IMG_3534"/>
          <p:cNvPicPr>
            <a:picLocks noChangeAspect="1" noChangeArrowheads="1"/>
          </p:cNvPicPr>
          <p:nvPr>
            <p:custDataLst>
              <p:tags r:id="rId2"/>
            </p:custDataLst>
          </p:nvPr>
        </p:nvPicPr>
        <p:blipFill>
          <a:blip r:embed="rId13" cstate="print"/>
          <a:srcRect t="8163" b="17346"/>
          <a:stretch>
            <a:fillRect/>
          </a:stretch>
        </p:blipFill>
        <p:spPr bwMode="auto">
          <a:xfrm>
            <a:off x="1752600" y="685800"/>
            <a:ext cx="5772150" cy="6172200"/>
          </a:xfrm>
          <a:prstGeom prst="rect">
            <a:avLst/>
          </a:prstGeom>
          <a:noFill/>
        </p:spPr>
      </p:pic>
      <p:sp>
        <p:nvSpPr>
          <p:cNvPr id="502787" name="Text Box 3"/>
          <p:cNvSpPr txBox="1">
            <a:spLocks noChangeArrowheads="1"/>
          </p:cNvSpPr>
          <p:nvPr>
            <p:custDataLst>
              <p:tags r:id="rId3"/>
            </p:custDataLst>
          </p:nvPr>
        </p:nvSpPr>
        <p:spPr bwMode="auto">
          <a:xfrm>
            <a:off x="152400" y="0"/>
            <a:ext cx="4175182" cy="646331"/>
          </a:xfrm>
          <a:prstGeom prst="rect">
            <a:avLst/>
          </a:prstGeom>
          <a:noFill/>
          <a:ln w="9525">
            <a:noFill/>
            <a:miter lim="800000"/>
            <a:headEnd/>
            <a:tailEnd/>
          </a:ln>
          <a:effectLst/>
        </p:spPr>
        <p:txBody>
          <a:bodyPr wrap="none">
            <a:spAutoFit/>
          </a:bodyPr>
          <a:lstStyle/>
          <a:p>
            <a:pPr eaLnBrk="1" hangingPunct="1"/>
            <a:r>
              <a:rPr lang="en-US" sz="3600" dirty="0">
                <a:latin typeface="+mj-lt"/>
              </a:rPr>
              <a:t>Object categorization</a:t>
            </a:r>
          </a:p>
        </p:txBody>
      </p:sp>
      <p:sp>
        <p:nvSpPr>
          <p:cNvPr id="502788" name="Text Box 4"/>
          <p:cNvSpPr txBox="1">
            <a:spLocks noChangeArrowheads="1"/>
          </p:cNvSpPr>
          <p:nvPr>
            <p:custDataLst>
              <p:tags r:id="rId4"/>
            </p:custDataLst>
          </p:nvPr>
        </p:nvSpPr>
        <p:spPr bwMode="auto">
          <a:xfrm>
            <a:off x="5334000" y="1219200"/>
            <a:ext cx="1981200" cy="519113"/>
          </a:xfrm>
          <a:prstGeom prst="rect">
            <a:avLst/>
          </a:prstGeom>
          <a:solidFill>
            <a:srgbClr val="D60093"/>
          </a:solidFill>
          <a:ln w="9525">
            <a:noFill/>
            <a:miter lim="800000"/>
            <a:headEnd/>
            <a:tailEnd/>
          </a:ln>
          <a:effectLst/>
        </p:spPr>
        <p:txBody>
          <a:bodyPr>
            <a:spAutoFit/>
          </a:bodyPr>
          <a:lstStyle/>
          <a:p>
            <a:pPr algn="ctr" eaLnBrk="1" hangingPunct="1">
              <a:spcBef>
                <a:spcPct val="50000"/>
              </a:spcBef>
            </a:pPr>
            <a:r>
              <a:rPr lang="en-US" sz="2800" b="1">
                <a:solidFill>
                  <a:srgbClr val="FFFF00"/>
                </a:solidFill>
                <a:latin typeface="Arial" pitchFamily="34" charset="0"/>
              </a:rPr>
              <a:t>mountain</a:t>
            </a:r>
          </a:p>
        </p:txBody>
      </p:sp>
      <p:sp>
        <p:nvSpPr>
          <p:cNvPr id="502789" name="Text Box 5"/>
          <p:cNvSpPr txBox="1">
            <a:spLocks noChangeArrowheads="1"/>
          </p:cNvSpPr>
          <p:nvPr>
            <p:custDataLst>
              <p:tags r:id="rId5"/>
            </p:custDataLst>
          </p:nvPr>
        </p:nvSpPr>
        <p:spPr bwMode="auto">
          <a:xfrm>
            <a:off x="4953000" y="3276600"/>
            <a:ext cx="1828800" cy="519113"/>
          </a:xfrm>
          <a:prstGeom prst="rect">
            <a:avLst/>
          </a:prstGeom>
          <a:solidFill>
            <a:srgbClr val="D60093"/>
          </a:solidFill>
          <a:ln w="9525">
            <a:noFill/>
            <a:miter lim="800000"/>
            <a:headEnd/>
            <a:tailEnd/>
          </a:ln>
          <a:effectLst/>
        </p:spPr>
        <p:txBody>
          <a:bodyPr>
            <a:spAutoFit/>
          </a:bodyPr>
          <a:lstStyle/>
          <a:p>
            <a:pPr algn="ctr" eaLnBrk="1" hangingPunct="1">
              <a:spcBef>
                <a:spcPct val="50000"/>
              </a:spcBef>
            </a:pPr>
            <a:r>
              <a:rPr lang="en-US" sz="2800" b="1">
                <a:solidFill>
                  <a:srgbClr val="FFFF00"/>
                </a:solidFill>
                <a:latin typeface="Arial" pitchFamily="34" charset="0"/>
              </a:rPr>
              <a:t>building</a:t>
            </a:r>
          </a:p>
        </p:txBody>
      </p:sp>
      <p:sp>
        <p:nvSpPr>
          <p:cNvPr id="502790" name="Text Box 6"/>
          <p:cNvSpPr txBox="1">
            <a:spLocks noChangeArrowheads="1"/>
          </p:cNvSpPr>
          <p:nvPr>
            <p:custDataLst>
              <p:tags r:id="rId6"/>
            </p:custDataLst>
          </p:nvPr>
        </p:nvSpPr>
        <p:spPr bwMode="auto">
          <a:xfrm>
            <a:off x="1905000" y="2667000"/>
            <a:ext cx="1143000" cy="519113"/>
          </a:xfrm>
          <a:prstGeom prst="rect">
            <a:avLst/>
          </a:prstGeom>
          <a:solidFill>
            <a:srgbClr val="D60093"/>
          </a:solidFill>
          <a:ln w="9525">
            <a:noFill/>
            <a:miter lim="800000"/>
            <a:headEnd/>
            <a:tailEnd/>
          </a:ln>
          <a:effectLst/>
        </p:spPr>
        <p:txBody>
          <a:bodyPr>
            <a:spAutoFit/>
          </a:bodyPr>
          <a:lstStyle/>
          <a:p>
            <a:pPr algn="ctr" eaLnBrk="1" hangingPunct="1">
              <a:spcBef>
                <a:spcPct val="50000"/>
              </a:spcBef>
            </a:pPr>
            <a:r>
              <a:rPr lang="en-US" sz="2800" b="1">
                <a:solidFill>
                  <a:srgbClr val="FFFF00"/>
                </a:solidFill>
                <a:latin typeface="Arial" pitchFamily="34" charset="0"/>
              </a:rPr>
              <a:t>tree</a:t>
            </a:r>
          </a:p>
        </p:txBody>
      </p:sp>
      <p:sp>
        <p:nvSpPr>
          <p:cNvPr id="502791" name="Text Box 7"/>
          <p:cNvSpPr txBox="1">
            <a:spLocks noChangeArrowheads="1"/>
          </p:cNvSpPr>
          <p:nvPr>
            <p:custDataLst>
              <p:tags r:id="rId7"/>
            </p:custDataLst>
          </p:nvPr>
        </p:nvSpPr>
        <p:spPr bwMode="auto">
          <a:xfrm>
            <a:off x="2286000" y="3733800"/>
            <a:ext cx="1447800" cy="519113"/>
          </a:xfrm>
          <a:prstGeom prst="rect">
            <a:avLst/>
          </a:prstGeom>
          <a:solidFill>
            <a:srgbClr val="D60093"/>
          </a:solidFill>
          <a:ln w="9525">
            <a:noFill/>
            <a:miter lim="800000"/>
            <a:headEnd/>
            <a:tailEnd/>
          </a:ln>
          <a:effectLst/>
        </p:spPr>
        <p:txBody>
          <a:bodyPr>
            <a:spAutoFit/>
          </a:bodyPr>
          <a:lstStyle/>
          <a:p>
            <a:pPr algn="ctr" eaLnBrk="1" hangingPunct="1">
              <a:spcBef>
                <a:spcPct val="50000"/>
              </a:spcBef>
            </a:pPr>
            <a:r>
              <a:rPr lang="en-US" sz="2800" b="1">
                <a:solidFill>
                  <a:srgbClr val="FFFF00"/>
                </a:solidFill>
                <a:latin typeface="Arial" pitchFamily="34" charset="0"/>
              </a:rPr>
              <a:t>banner</a:t>
            </a:r>
          </a:p>
        </p:txBody>
      </p:sp>
      <p:sp>
        <p:nvSpPr>
          <p:cNvPr id="502792" name="Text Box 8"/>
          <p:cNvSpPr txBox="1">
            <a:spLocks noChangeArrowheads="1"/>
          </p:cNvSpPr>
          <p:nvPr>
            <p:custDataLst>
              <p:tags r:id="rId8"/>
            </p:custDataLst>
          </p:nvPr>
        </p:nvSpPr>
        <p:spPr bwMode="auto">
          <a:xfrm>
            <a:off x="5638800" y="5638800"/>
            <a:ext cx="1524000" cy="519113"/>
          </a:xfrm>
          <a:prstGeom prst="rect">
            <a:avLst/>
          </a:prstGeom>
          <a:solidFill>
            <a:srgbClr val="D60093"/>
          </a:solidFill>
          <a:ln w="9525">
            <a:noFill/>
            <a:miter lim="800000"/>
            <a:headEnd/>
            <a:tailEnd/>
          </a:ln>
          <a:effectLst/>
        </p:spPr>
        <p:txBody>
          <a:bodyPr>
            <a:spAutoFit/>
          </a:bodyPr>
          <a:lstStyle/>
          <a:p>
            <a:pPr algn="ctr" eaLnBrk="1" hangingPunct="1">
              <a:spcBef>
                <a:spcPct val="50000"/>
              </a:spcBef>
            </a:pPr>
            <a:r>
              <a:rPr lang="en-US" sz="2800" b="1">
                <a:solidFill>
                  <a:srgbClr val="FFFF00"/>
                </a:solidFill>
                <a:latin typeface="Arial" pitchFamily="34" charset="0"/>
              </a:rPr>
              <a:t>vendor</a:t>
            </a:r>
          </a:p>
        </p:txBody>
      </p:sp>
      <p:sp>
        <p:nvSpPr>
          <p:cNvPr id="502793" name="Text Box 9"/>
          <p:cNvSpPr txBox="1">
            <a:spLocks noChangeArrowheads="1"/>
          </p:cNvSpPr>
          <p:nvPr>
            <p:custDataLst>
              <p:tags r:id="rId9"/>
            </p:custDataLst>
          </p:nvPr>
        </p:nvSpPr>
        <p:spPr bwMode="auto">
          <a:xfrm>
            <a:off x="2743200" y="6096000"/>
            <a:ext cx="1905000" cy="519113"/>
          </a:xfrm>
          <a:prstGeom prst="rect">
            <a:avLst/>
          </a:prstGeom>
          <a:solidFill>
            <a:srgbClr val="D60093"/>
          </a:solidFill>
          <a:ln w="9525">
            <a:noFill/>
            <a:miter lim="800000"/>
            <a:headEnd/>
            <a:tailEnd/>
          </a:ln>
          <a:effectLst/>
        </p:spPr>
        <p:txBody>
          <a:bodyPr>
            <a:spAutoFit/>
          </a:bodyPr>
          <a:lstStyle/>
          <a:p>
            <a:pPr algn="ctr" eaLnBrk="1" hangingPunct="1">
              <a:spcBef>
                <a:spcPct val="50000"/>
              </a:spcBef>
            </a:pPr>
            <a:r>
              <a:rPr lang="en-US" sz="2800" b="1">
                <a:solidFill>
                  <a:srgbClr val="FFFF00"/>
                </a:solidFill>
                <a:latin typeface="Arial" pitchFamily="34" charset="0"/>
              </a:rPr>
              <a:t>people</a:t>
            </a:r>
          </a:p>
        </p:txBody>
      </p:sp>
      <p:sp>
        <p:nvSpPr>
          <p:cNvPr id="502794" name="Text Box 10"/>
          <p:cNvSpPr txBox="1">
            <a:spLocks noChangeArrowheads="1"/>
          </p:cNvSpPr>
          <p:nvPr>
            <p:custDataLst>
              <p:tags r:id="rId10"/>
            </p:custDataLst>
          </p:nvPr>
        </p:nvSpPr>
        <p:spPr bwMode="auto">
          <a:xfrm>
            <a:off x="4648200" y="4648200"/>
            <a:ext cx="2133600" cy="519113"/>
          </a:xfrm>
          <a:prstGeom prst="rect">
            <a:avLst/>
          </a:prstGeom>
          <a:solidFill>
            <a:srgbClr val="D60093"/>
          </a:solidFill>
          <a:ln w="9525">
            <a:noFill/>
            <a:miter lim="800000"/>
            <a:headEnd/>
            <a:tailEnd/>
          </a:ln>
          <a:effectLst/>
        </p:spPr>
        <p:txBody>
          <a:bodyPr>
            <a:spAutoFit/>
          </a:bodyPr>
          <a:lstStyle/>
          <a:p>
            <a:pPr algn="ctr" eaLnBrk="1" hangingPunct="1">
              <a:spcBef>
                <a:spcPct val="50000"/>
              </a:spcBef>
            </a:pPr>
            <a:r>
              <a:rPr lang="en-US" sz="2800" b="1">
                <a:solidFill>
                  <a:srgbClr val="FFFF00"/>
                </a:solidFill>
                <a:latin typeface="Arial" pitchFamily="34" charset="0"/>
              </a:rPr>
              <a:t>street lamp</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Precision / Recall Curve</a:t>
            </a:r>
          </a:p>
        </p:txBody>
      </p:sp>
      <p:sp>
        <p:nvSpPr>
          <p:cNvPr id="3" name="Content Placeholder 2"/>
          <p:cNvSpPr>
            <a:spLocks noGrp="1"/>
          </p:cNvSpPr>
          <p:nvPr>
            <p:ph idx="1"/>
          </p:nvPr>
        </p:nvSpPr>
        <p:spPr>
          <a:xfrm>
            <a:off x="520700" y="1600200"/>
            <a:ext cx="8102600" cy="4525963"/>
          </a:xfrm>
        </p:spPr>
        <p:txBody>
          <a:bodyPr/>
          <a:lstStyle/>
          <a:p>
            <a:r>
              <a:rPr lang="en-US" dirty="0"/>
              <a:t>Similar to the ROC curves you saw in Project 2</a:t>
            </a:r>
          </a:p>
        </p:txBody>
      </p:sp>
      <p:pic>
        <p:nvPicPr>
          <p:cNvPr id="4" name="Picture 3"/>
          <p:cNvPicPr>
            <a:picLocks noChangeAspect="1"/>
          </p:cNvPicPr>
          <p:nvPr/>
        </p:nvPicPr>
        <p:blipFill>
          <a:blip r:embed="rId2"/>
          <a:stretch>
            <a:fillRect/>
          </a:stretch>
        </p:blipFill>
        <p:spPr>
          <a:xfrm>
            <a:off x="1497012" y="2220118"/>
            <a:ext cx="5703888" cy="4523773"/>
          </a:xfrm>
          <a:prstGeom prst="rect">
            <a:avLst/>
          </a:prstGeom>
        </p:spPr>
      </p:pic>
    </p:spTree>
    <p:extLst>
      <p:ext uri="{BB962C8B-B14F-4D97-AF65-F5344CB8AC3E}">
        <p14:creationId xmlns:p14="http://schemas.microsoft.com/office/powerpoint/2010/main" val="1859104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11" descr="C:\snavely\work\teaching\09Fa-CS6610\lectures\lec18\everingham_det_Page_0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8001919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atin typeface="Calibri" charset="0"/>
              </a:rPr>
              <a:t>Pascal VOC 2007 Average Precision</a:t>
            </a:r>
          </a:p>
        </p:txBody>
      </p:sp>
      <p:sp>
        <p:nvSpPr>
          <p:cNvPr id="45059" name="Content Placeholder 2"/>
          <p:cNvSpPr>
            <a:spLocks noGrp="1"/>
          </p:cNvSpPr>
          <p:nvPr>
            <p:ph idx="1"/>
          </p:nvPr>
        </p:nvSpPr>
        <p:spPr/>
        <p:txBody>
          <a:bodyPr/>
          <a:lstStyle/>
          <a:p>
            <a:endParaRPr lang="en-US">
              <a:latin typeface="Calibri" charset="0"/>
            </a:endParaRPr>
          </a:p>
        </p:txBody>
      </p:sp>
      <p:pic>
        <p:nvPicPr>
          <p:cNvPr id="45060" name="Picture 2"/>
          <p:cNvPicPr>
            <a:picLocks noChangeAspect="1" noChangeArrowheads="1"/>
          </p:cNvPicPr>
          <p:nvPr/>
        </p:nvPicPr>
        <p:blipFill>
          <a:blip r:embed="rId3">
            <a:extLst>
              <a:ext uri="{28A0092B-C50C-407E-A947-70E740481C1C}">
                <a14:useLocalDpi xmlns:a14="http://schemas.microsoft.com/office/drawing/2010/main" val="0"/>
              </a:ext>
            </a:extLst>
          </a:blip>
          <a:srcRect l="27570" t="36890" r="26180" b="21667"/>
          <a:stretch>
            <a:fillRect/>
          </a:stretch>
        </p:blipFill>
        <p:spPr bwMode="auto">
          <a:xfrm>
            <a:off x="381000" y="1435100"/>
            <a:ext cx="8458200" cy="47371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42680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atin typeface="Calibri" charset="0"/>
              </a:rPr>
              <a:t>Pascal VOC 2012 Average Precision</a:t>
            </a:r>
          </a:p>
        </p:txBody>
      </p:sp>
      <p:sp>
        <p:nvSpPr>
          <p:cNvPr id="46083" name="Content Placeholder 2"/>
          <p:cNvSpPr>
            <a:spLocks noGrp="1"/>
          </p:cNvSpPr>
          <p:nvPr>
            <p:ph idx="1"/>
          </p:nvPr>
        </p:nvSpPr>
        <p:spPr/>
        <p:txBody>
          <a:bodyPr/>
          <a:lstStyle/>
          <a:p>
            <a:endParaRPr lang="en-US">
              <a:latin typeface="Calibri" charset="0"/>
            </a:endParaRPr>
          </a:p>
        </p:txBody>
      </p:sp>
      <p:pic>
        <p:nvPicPr>
          <p:cNvPr id="46084" name="Picture 3"/>
          <p:cNvPicPr>
            <a:picLocks noChangeAspect="1" noChangeArrowheads="1"/>
          </p:cNvPicPr>
          <p:nvPr/>
        </p:nvPicPr>
        <p:blipFill>
          <a:blip r:embed="rId2">
            <a:extLst>
              <a:ext uri="{28A0092B-C50C-407E-A947-70E740481C1C}">
                <a14:useLocalDpi xmlns:a14="http://schemas.microsoft.com/office/drawing/2010/main" val="0"/>
              </a:ext>
            </a:extLst>
          </a:blip>
          <a:srcRect l="27499" t="26445" r="30833" b="28555"/>
          <a:stretch>
            <a:fillRect/>
          </a:stretch>
        </p:blipFill>
        <p:spPr bwMode="auto">
          <a:xfrm>
            <a:off x="685800" y="1295400"/>
            <a:ext cx="7620000" cy="5143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53599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49890" name="Picture 2" descr="C:\snavely\work\teaching\09Fa-CS6610\lectures\lec18\pascal2009\everingham_cls_Page_0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2755824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50914" name="Picture 2" descr="C:\snavely\work\teaching\09Fa-CS6610\lectures\lec18\pascal2009\everingham_cls_Page_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20179309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endParaRPr lang="en-US">
              <a:latin typeface="Calibri" charset="0"/>
            </a:endParaRPr>
          </a:p>
        </p:txBody>
      </p:sp>
      <p:sp>
        <p:nvSpPr>
          <p:cNvPr id="31747" name="Content Placeholder 2"/>
          <p:cNvSpPr>
            <a:spLocks noGrp="1"/>
          </p:cNvSpPr>
          <p:nvPr>
            <p:ph idx="1"/>
          </p:nvPr>
        </p:nvSpPr>
        <p:spPr/>
        <p:txBody>
          <a:bodyPr/>
          <a:lstStyle/>
          <a:p>
            <a:pPr eaLnBrk="1" hangingPunct="1"/>
            <a:endParaRPr lang="en-US">
              <a:latin typeface="Calibri" charset="0"/>
            </a:endParaRPr>
          </a:p>
        </p:txBody>
      </p:sp>
      <p:pic>
        <p:nvPicPr>
          <p:cNvPr id="31748" name="Picture 10" descr="C:\snavely\work\teaching\09Fa-CS6610\lectures\lec18\everingham_det_Page_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76200" y="2971800"/>
            <a:ext cx="9013825" cy="3352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17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25" y="2720975"/>
            <a:ext cx="4772025" cy="3571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79189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endParaRPr lang="en-US">
              <a:latin typeface="Calibri" charset="0"/>
            </a:endParaRPr>
          </a:p>
        </p:txBody>
      </p:sp>
      <p:sp>
        <p:nvSpPr>
          <p:cNvPr id="33795" name="Content Placeholder 2"/>
          <p:cNvSpPr>
            <a:spLocks noGrp="1"/>
          </p:cNvSpPr>
          <p:nvPr>
            <p:ph idx="1"/>
          </p:nvPr>
        </p:nvSpPr>
        <p:spPr/>
        <p:txBody>
          <a:bodyPr/>
          <a:lstStyle/>
          <a:p>
            <a:pPr eaLnBrk="1" hangingPunct="1"/>
            <a:endParaRPr lang="en-US">
              <a:latin typeface="Calibri" charset="0"/>
            </a:endParaRPr>
          </a:p>
        </p:txBody>
      </p:sp>
      <p:pic>
        <p:nvPicPr>
          <p:cNvPr id="33796" name="Picture 12" descr="C:\snavely\work\teaching\09Fa-CS6610\lectures\lec18\everingham_det_Page_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16680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4B7EC-5022-4ABD-8440-40AF038C32F1}"/>
              </a:ext>
            </a:extLst>
          </p:cNvPr>
          <p:cNvSpPr>
            <a:spLocks noGrp="1"/>
          </p:cNvSpPr>
          <p:nvPr>
            <p:ph type="title"/>
          </p:nvPr>
        </p:nvSpPr>
        <p:spPr/>
        <p:txBody>
          <a:bodyPr>
            <a:normAutofit fontScale="90000"/>
          </a:bodyPr>
          <a:lstStyle/>
          <a:p>
            <a:r>
              <a:rPr lang="en-US" dirty="0"/>
              <a:t>“Intersection over union” (</a:t>
            </a:r>
            <a:r>
              <a:rPr lang="en-US" dirty="0" err="1"/>
              <a:t>IoU</a:t>
            </a:r>
            <a:r>
              <a:rPr lang="en-US" dirty="0"/>
              <a:t>) score</a:t>
            </a:r>
          </a:p>
        </p:txBody>
      </p:sp>
      <p:pic>
        <p:nvPicPr>
          <p:cNvPr id="17410" name="Picture 2" descr="Figure 1: An example of detecting a stop sign in an image. The predicted bounding box is drawn in redÂ while the ground-truth bounding boxÂ is drawn in green. Our goal is to compute the Intersection of Union between these bounding box.">
            <a:extLst>
              <a:ext uri="{FF2B5EF4-FFF2-40B4-BE49-F238E27FC236}">
                <a16:creationId xmlns:a16="http://schemas.microsoft.com/office/drawing/2014/main" id="{C2C9FC23-F634-44D5-90A8-B44E5B1CC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430675"/>
            <a:ext cx="3306300" cy="2479725"/>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Figure 2: Computing the Intersection of Union is as simple as dividing the area of overlap between the bounding boxes by the area of union (thank you to the excellent Pittsburg HW4 assignment for the inspiration for this figure).">
            <a:extLst>
              <a:ext uri="{FF2B5EF4-FFF2-40B4-BE49-F238E27FC236}">
                <a16:creationId xmlns:a16="http://schemas.microsoft.com/office/drawing/2014/main" id="{5B4C1E42-3567-4CCF-A85A-934895DE4F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312200"/>
            <a:ext cx="3671100" cy="2863458"/>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Figure 3: An example of computing Intersection over Unions for various bounding boxes.">
            <a:extLst>
              <a:ext uri="{FF2B5EF4-FFF2-40B4-BE49-F238E27FC236}">
                <a16:creationId xmlns:a16="http://schemas.microsoft.com/office/drawing/2014/main" id="{AA648648-C604-4CF4-9FB3-7569FFACA2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9700" y="4627137"/>
            <a:ext cx="4182300" cy="17286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55B79EF-D1F4-4108-ABB2-B6BD8B1B7EF2}"/>
              </a:ext>
            </a:extLst>
          </p:cNvPr>
          <p:cNvSpPr/>
          <p:nvPr/>
        </p:nvSpPr>
        <p:spPr>
          <a:xfrm>
            <a:off x="32400" y="6521269"/>
            <a:ext cx="8953200" cy="307777"/>
          </a:xfrm>
          <a:prstGeom prst="rect">
            <a:avLst/>
          </a:prstGeom>
        </p:spPr>
        <p:txBody>
          <a:bodyPr wrap="square">
            <a:spAutoFit/>
          </a:bodyPr>
          <a:lstStyle/>
          <a:p>
            <a:r>
              <a:rPr lang="en-US" sz="1400" dirty="0"/>
              <a:t>Source: </a:t>
            </a:r>
            <a:r>
              <a:rPr lang="en-US" sz="1400" dirty="0">
                <a:hlinkClick r:id="rId6"/>
              </a:rPr>
              <a:t>https://www.pyimagesearch.com/2016/11/07/intersection-over-union-iou-for-object-detection/</a:t>
            </a:r>
            <a:endParaRPr lang="en-US" sz="1400" dirty="0"/>
          </a:p>
        </p:txBody>
      </p:sp>
    </p:spTree>
    <p:extLst>
      <p:ext uri="{BB962C8B-B14F-4D97-AF65-F5344CB8AC3E}">
        <p14:creationId xmlns:p14="http://schemas.microsoft.com/office/powerpoint/2010/main" val="16364188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4B7EC-5022-4ABD-8440-40AF038C32F1}"/>
              </a:ext>
            </a:extLst>
          </p:cNvPr>
          <p:cNvSpPr>
            <a:spLocks noGrp="1"/>
          </p:cNvSpPr>
          <p:nvPr>
            <p:ph type="title"/>
          </p:nvPr>
        </p:nvSpPr>
        <p:spPr/>
        <p:txBody>
          <a:bodyPr>
            <a:normAutofit fontScale="90000"/>
          </a:bodyPr>
          <a:lstStyle/>
          <a:p>
            <a:r>
              <a:rPr lang="en-US" dirty="0"/>
              <a:t>“Intersection over union” (</a:t>
            </a:r>
            <a:r>
              <a:rPr lang="en-US" dirty="0" err="1"/>
              <a:t>IoU</a:t>
            </a:r>
            <a:r>
              <a:rPr lang="en-US" dirty="0"/>
              <a:t>) score</a:t>
            </a:r>
          </a:p>
        </p:txBody>
      </p:sp>
      <p:pic>
        <p:nvPicPr>
          <p:cNvPr id="18434" name="Picture 2" descr="Figure 6: Computing the Intersection of Union using Python.">
            <a:extLst>
              <a:ext uri="{FF2B5EF4-FFF2-40B4-BE49-F238E27FC236}">
                <a16:creationId xmlns:a16="http://schemas.microsoft.com/office/drawing/2014/main" id="{BDB461EE-965E-4C95-8FEF-02BDABF48B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7373" y="1650096"/>
            <a:ext cx="3129828" cy="2566458"/>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Figure 7: A slightly better Intersection over Union score.">
            <a:extLst>
              <a:ext uri="{FF2B5EF4-FFF2-40B4-BE49-F238E27FC236}">
                <a16:creationId xmlns:a16="http://schemas.microsoft.com/office/drawing/2014/main" id="{84322267-09F8-437C-904A-CBE0E9E359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9373" y="1650096"/>
            <a:ext cx="3129828" cy="2566458"/>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Figure 8: Deriving the Intersection of Union evaluation metric for object detection.">
            <a:extLst>
              <a:ext uri="{FF2B5EF4-FFF2-40B4-BE49-F238E27FC236}">
                <a16:creationId xmlns:a16="http://schemas.microsoft.com/office/drawing/2014/main" id="{DE08EF93-B28F-4BC1-8A6E-30EE8521D6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7372" y="3997884"/>
            <a:ext cx="3129828" cy="2566458"/>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Figure 9: Measuring object detection performance using Intersection over Union.">
            <a:extLst>
              <a:ext uri="{FF2B5EF4-FFF2-40B4-BE49-F238E27FC236}">
                <a16:creationId xmlns:a16="http://schemas.microsoft.com/office/drawing/2014/main" id="{08C4FC9B-5E10-4281-BF86-E7EFA8EDA4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9373" y="3997884"/>
            <a:ext cx="3129828" cy="256645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C42193D-E808-45D2-9675-457EEE9F0309}"/>
              </a:ext>
            </a:extLst>
          </p:cNvPr>
          <p:cNvSpPr/>
          <p:nvPr/>
        </p:nvSpPr>
        <p:spPr>
          <a:xfrm>
            <a:off x="32400" y="6521269"/>
            <a:ext cx="8953200" cy="307777"/>
          </a:xfrm>
          <a:prstGeom prst="rect">
            <a:avLst/>
          </a:prstGeom>
        </p:spPr>
        <p:txBody>
          <a:bodyPr wrap="square">
            <a:spAutoFit/>
          </a:bodyPr>
          <a:lstStyle/>
          <a:p>
            <a:r>
              <a:rPr lang="en-US" sz="1400" dirty="0"/>
              <a:t>Source: </a:t>
            </a:r>
            <a:r>
              <a:rPr lang="en-US" sz="1400" dirty="0">
                <a:hlinkClick r:id="rId7"/>
              </a:rPr>
              <a:t>https://www.pyimagesearch.com/2016/11/07/intersection-over-union-iou-for-object-detection/</a:t>
            </a:r>
            <a:endParaRPr lang="en-US" sz="1400" dirty="0"/>
          </a:p>
        </p:txBody>
      </p:sp>
    </p:spTree>
    <p:extLst>
      <p:ext uri="{BB962C8B-B14F-4D97-AF65-F5344CB8AC3E}">
        <p14:creationId xmlns:p14="http://schemas.microsoft.com/office/powerpoint/2010/main" val="1184830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3" name="Rectangle 5"/>
          <p:cNvSpPr>
            <a:spLocks noChangeArrowheads="1"/>
          </p:cNvSpPr>
          <p:nvPr>
            <p:custDataLst>
              <p:tags r:id="rId1"/>
            </p:custDataLst>
          </p:nvPr>
        </p:nvSpPr>
        <p:spPr bwMode="auto">
          <a:xfrm>
            <a:off x="533400" y="762000"/>
            <a:ext cx="8001000" cy="152400"/>
          </a:xfrm>
          <a:prstGeom prst="rect">
            <a:avLst/>
          </a:prstGeom>
          <a:solidFill>
            <a:schemeClr val="bg1"/>
          </a:solidFill>
          <a:ln w="9525">
            <a:noFill/>
            <a:miter lim="800000"/>
            <a:headEnd/>
            <a:tailEnd/>
          </a:ln>
          <a:effectLst/>
        </p:spPr>
        <p:txBody>
          <a:bodyPr wrap="none" anchor="ctr"/>
          <a:lstStyle/>
          <a:p>
            <a:endParaRPr lang="en-US"/>
          </a:p>
        </p:txBody>
      </p:sp>
      <p:pic>
        <p:nvPicPr>
          <p:cNvPr id="503810" name="Picture 2" descr="IMG_3534"/>
          <p:cNvPicPr>
            <a:picLocks noChangeAspect="1" noChangeArrowheads="1"/>
          </p:cNvPicPr>
          <p:nvPr>
            <p:custDataLst>
              <p:tags r:id="rId2"/>
            </p:custDataLst>
          </p:nvPr>
        </p:nvPicPr>
        <p:blipFill>
          <a:blip r:embed="rId7" cstate="print"/>
          <a:srcRect t="8163" b="17346"/>
          <a:stretch>
            <a:fillRect/>
          </a:stretch>
        </p:blipFill>
        <p:spPr bwMode="auto">
          <a:xfrm>
            <a:off x="1752600" y="685800"/>
            <a:ext cx="5772150" cy="6172200"/>
          </a:xfrm>
          <a:prstGeom prst="rect">
            <a:avLst/>
          </a:prstGeom>
          <a:noFill/>
        </p:spPr>
      </p:pic>
      <p:sp>
        <p:nvSpPr>
          <p:cNvPr id="503811" name="Text Box 3"/>
          <p:cNvSpPr txBox="1">
            <a:spLocks noChangeArrowheads="1"/>
          </p:cNvSpPr>
          <p:nvPr>
            <p:custDataLst>
              <p:tags r:id="rId3"/>
            </p:custDataLst>
          </p:nvPr>
        </p:nvSpPr>
        <p:spPr bwMode="auto">
          <a:xfrm>
            <a:off x="152400" y="-39077"/>
            <a:ext cx="6358985" cy="646331"/>
          </a:xfrm>
          <a:prstGeom prst="rect">
            <a:avLst/>
          </a:prstGeom>
          <a:noFill/>
          <a:ln w="9525">
            <a:noFill/>
            <a:miter lim="800000"/>
            <a:headEnd/>
            <a:tailEnd/>
          </a:ln>
          <a:effectLst/>
        </p:spPr>
        <p:txBody>
          <a:bodyPr wrap="none">
            <a:spAutoFit/>
          </a:bodyPr>
          <a:lstStyle/>
          <a:p>
            <a:pPr eaLnBrk="1" hangingPunct="1"/>
            <a:r>
              <a:rPr lang="en-US" sz="3600">
                <a:latin typeface="+mj-lt"/>
              </a:rPr>
              <a:t>Scene and context categorization</a:t>
            </a:r>
          </a:p>
        </p:txBody>
      </p:sp>
      <p:sp>
        <p:nvSpPr>
          <p:cNvPr id="503812" name="Text Box 4"/>
          <p:cNvSpPr txBox="1">
            <a:spLocks noChangeArrowheads="1"/>
          </p:cNvSpPr>
          <p:nvPr>
            <p:custDataLst>
              <p:tags r:id="rId4"/>
            </p:custDataLst>
          </p:nvPr>
        </p:nvSpPr>
        <p:spPr bwMode="auto">
          <a:xfrm>
            <a:off x="5334000" y="990600"/>
            <a:ext cx="2057400" cy="1544638"/>
          </a:xfrm>
          <a:prstGeom prst="rect">
            <a:avLst/>
          </a:prstGeom>
          <a:solidFill>
            <a:srgbClr val="D60093"/>
          </a:solidFill>
          <a:ln w="9525">
            <a:noFill/>
            <a:miter lim="800000"/>
            <a:headEnd/>
            <a:tailEnd/>
          </a:ln>
          <a:effectLst/>
        </p:spPr>
        <p:txBody>
          <a:bodyPr>
            <a:spAutoFit/>
          </a:bodyPr>
          <a:lstStyle/>
          <a:p>
            <a:pPr eaLnBrk="1" hangingPunct="1">
              <a:lnSpc>
                <a:spcPct val="80000"/>
              </a:lnSpc>
              <a:spcBef>
                <a:spcPct val="50000"/>
              </a:spcBef>
              <a:buFontTx/>
              <a:buChar char="•"/>
            </a:pPr>
            <a:r>
              <a:rPr lang="en-US" sz="2800" b="1">
                <a:solidFill>
                  <a:srgbClr val="FFFF00"/>
                </a:solidFill>
                <a:latin typeface="Arial" pitchFamily="34" charset="0"/>
              </a:rPr>
              <a:t> outdoor</a:t>
            </a:r>
          </a:p>
          <a:p>
            <a:pPr eaLnBrk="1" hangingPunct="1">
              <a:lnSpc>
                <a:spcPct val="80000"/>
              </a:lnSpc>
              <a:spcBef>
                <a:spcPct val="50000"/>
              </a:spcBef>
              <a:buFontTx/>
              <a:buChar char="•"/>
            </a:pPr>
            <a:r>
              <a:rPr lang="en-US" sz="2800" b="1">
                <a:solidFill>
                  <a:srgbClr val="FFFF00"/>
                </a:solidFill>
                <a:latin typeface="Arial" pitchFamily="34" charset="0"/>
              </a:rPr>
              <a:t> city</a:t>
            </a:r>
          </a:p>
          <a:p>
            <a:pPr eaLnBrk="1" hangingPunct="1">
              <a:lnSpc>
                <a:spcPct val="80000"/>
              </a:lnSpc>
              <a:spcBef>
                <a:spcPct val="50000"/>
              </a:spcBef>
              <a:buFontTx/>
              <a:buChar char="•"/>
            </a:pPr>
            <a:r>
              <a:rPr lang="en-US" sz="2800" b="1">
                <a:solidFill>
                  <a:srgbClr val="FFFF00"/>
                </a:solidFill>
                <a:latin typeface="Arial" pitchFamily="34" charset="0"/>
              </a:rPr>
              <a:t>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19" descr="C:\snavely\work\teaching\09Fa-CS6610\lectures\lec18\everingham_det_Page_1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7708587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0" descr="C:\snavely\work\teaching\09Fa-CS6610\lectures\lec18\everingham_det_Page_1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7065397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1" descr="C:\snavely\work\teaching\09Fa-CS6610\lectures\lec18\everingham_det_Page_1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42358539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2" descr="C:\snavely\work\teaching\09Fa-CS6610\lectures\lec18\everingham_det_Page_1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67369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3" descr="C:\snavely\work\teaching\09Fa-CS6610\lectures\lec18\everingham_det_Page_2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9076690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82D8A-8400-4078-96AF-C30BCD8B3840}"/>
              </a:ext>
            </a:extLst>
          </p:cNvPr>
          <p:cNvSpPr>
            <a:spLocks noGrp="1"/>
          </p:cNvSpPr>
          <p:nvPr>
            <p:ph type="title"/>
          </p:nvPr>
        </p:nvSpPr>
        <p:spPr/>
        <p:txBody>
          <a:bodyPr/>
          <a:lstStyle/>
          <a:p>
            <a:r>
              <a:rPr lang="en-US" dirty="0"/>
              <a:t>A brief history of image recognition</a:t>
            </a:r>
          </a:p>
        </p:txBody>
      </p:sp>
      <p:sp>
        <p:nvSpPr>
          <p:cNvPr id="3" name="Content Placeholder 2">
            <a:extLst>
              <a:ext uri="{FF2B5EF4-FFF2-40B4-BE49-F238E27FC236}">
                <a16:creationId xmlns:a16="http://schemas.microsoft.com/office/drawing/2014/main" id="{6E2C3D38-1C72-428B-98C5-C8113C71A5DF}"/>
              </a:ext>
            </a:extLst>
          </p:cNvPr>
          <p:cNvSpPr>
            <a:spLocks noGrp="1"/>
          </p:cNvSpPr>
          <p:nvPr>
            <p:ph idx="1"/>
          </p:nvPr>
        </p:nvSpPr>
        <p:spPr/>
        <p:txBody>
          <a:bodyPr/>
          <a:lstStyle/>
          <a:p>
            <a:r>
              <a:rPr lang="en-US" dirty="0"/>
              <a:t>What worked in 2011 (pre-deep-learning era in computer vision)</a:t>
            </a:r>
          </a:p>
          <a:p>
            <a:pPr lvl="1"/>
            <a:r>
              <a:rPr lang="en-US" dirty="0"/>
              <a:t>Optical character recognition</a:t>
            </a:r>
          </a:p>
          <a:p>
            <a:pPr lvl="1"/>
            <a:r>
              <a:rPr lang="en-US" dirty="0"/>
              <a:t>Face detection</a:t>
            </a:r>
          </a:p>
          <a:p>
            <a:pPr lvl="1"/>
            <a:r>
              <a:rPr lang="en-US" dirty="0"/>
              <a:t>Instance-level recognition (what logo is this?)</a:t>
            </a:r>
          </a:p>
          <a:p>
            <a:pPr lvl="1"/>
            <a:r>
              <a:rPr lang="en-US" dirty="0"/>
              <a:t>Pedestrian detection (sort of)</a:t>
            </a:r>
          </a:p>
          <a:p>
            <a:pPr lvl="1"/>
            <a:r>
              <a:rPr lang="en-US" dirty="0"/>
              <a:t>… that’s about it</a:t>
            </a:r>
          </a:p>
        </p:txBody>
      </p:sp>
    </p:spTree>
    <p:extLst>
      <p:ext uri="{BB962C8B-B14F-4D97-AF65-F5344CB8AC3E}">
        <p14:creationId xmlns:p14="http://schemas.microsoft.com/office/powerpoint/2010/main" val="40954119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1866D-F1F9-4754-BF51-93BF9E4F3570}"/>
              </a:ext>
            </a:extLst>
          </p:cNvPr>
          <p:cNvSpPr>
            <a:spLocks noGrp="1"/>
          </p:cNvSpPr>
          <p:nvPr>
            <p:ph type="title"/>
          </p:nvPr>
        </p:nvSpPr>
        <p:spPr/>
        <p:txBody>
          <a:bodyPr/>
          <a:lstStyle/>
          <a:p>
            <a:r>
              <a:rPr lang="en-US" dirty="0"/>
              <a:t>A brief history of image recognition</a:t>
            </a:r>
          </a:p>
        </p:txBody>
      </p:sp>
      <p:sp>
        <p:nvSpPr>
          <p:cNvPr id="3" name="Content Placeholder 2">
            <a:extLst>
              <a:ext uri="{FF2B5EF4-FFF2-40B4-BE49-F238E27FC236}">
                <a16:creationId xmlns:a16="http://schemas.microsoft.com/office/drawing/2014/main" id="{DF36C140-C377-43FD-947E-610D7DA40A49}"/>
              </a:ext>
            </a:extLst>
          </p:cNvPr>
          <p:cNvSpPr>
            <a:spLocks noGrp="1"/>
          </p:cNvSpPr>
          <p:nvPr>
            <p:ph idx="1"/>
          </p:nvPr>
        </p:nvSpPr>
        <p:spPr/>
        <p:txBody>
          <a:bodyPr/>
          <a:lstStyle/>
          <a:p>
            <a:r>
              <a:rPr lang="en-US" dirty="0"/>
              <a:t>What works now, post-2012 (deep learning era)</a:t>
            </a:r>
          </a:p>
          <a:p>
            <a:pPr lvl="1"/>
            <a:r>
              <a:rPr lang="en-US" dirty="0"/>
              <a:t>Robust object classification across thousands of object categories (outperforming humans)</a:t>
            </a:r>
          </a:p>
        </p:txBody>
      </p:sp>
      <p:grpSp>
        <p:nvGrpSpPr>
          <p:cNvPr id="5" name="Group 4">
            <a:extLst>
              <a:ext uri="{FF2B5EF4-FFF2-40B4-BE49-F238E27FC236}">
                <a16:creationId xmlns:a16="http://schemas.microsoft.com/office/drawing/2014/main" id="{6D051765-DE72-45F8-B87F-2642C0100F6B}"/>
              </a:ext>
            </a:extLst>
          </p:cNvPr>
          <p:cNvGrpSpPr/>
          <p:nvPr/>
        </p:nvGrpSpPr>
        <p:grpSpPr>
          <a:xfrm>
            <a:off x="2594708" y="3821339"/>
            <a:ext cx="3954584" cy="2792801"/>
            <a:chOff x="2594708" y="3821339"/>
            <a:chExt cx="3954584" cy="2792801"/>
          </a:xfrm>
        </p:grpSpPr>
        <p:pic>
          <p:nvPicPr>
            <p:cNvPr id="20482" name="Picture 2" descr="Spotted Salamander, Cantley, Quebec.jpg">
              <a:extLst>
                <a:ext uri="{FF2B5EF4-FFF2-40B4-BE49-F238E27FC236}">
                  <a16:creationId xmlns:a16="http://schemas.microsoft.com/office/drawing/2014/main" id="{485D4144-B3AF-4614-AABF-1DE5BD67D1E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4708" y="3821339"/>
              <a:ext cx="3954584" cy="23727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4988435-1B41-4490-AD76-8C3A28970E5C}"/>
                </a:ext>
              </a:extLst>
            </p:cNvPr>
            <p:cNvSpPr txBox="1"/>
            <p:nvPr/>
          </p:nvSpPr>
          <p:spPr>
            <a:xfrm>
              <a:off x="3317393" y="6214030"/>
              <a:ext cx="2509213" cy="400110"/>
            </a:xfrm>
            <a:prstGeom prst="rect">
              <a:avLst/>
            </a:prstGeom>
            <a:noFill/>
          </p:spPr>
          <p:txBody>
            <a:bodyPr wrap="none" rtlCol="0">
              <a:spAutoFit/>
            </a:bodyPr>
            <a:lstStyle/>
            <a:p>
              <a:pPr algn="ctr"/>
              <a:r>
                <a:rPr lang="en-US" sz="2000" dirty="0"/>
                <a:t>“Spotted salamander”</a:t>
              </a:r>
            </a:p>
          </p:txBody>
        </p:sp>
      </p:grpSp>
    </p:spTree>
    <p:extLst>
      <p:ext uri="{BB962C8B-B14F-4D97-AF65-F5344CB8AC3E}">
        <p14:creationId xmlns:p14="http://schemas.microsoft.com/office/powerpoint/2010/main" val="26957062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1866D-F1F9-4754-BF51-93BF9E4F3570}"/>
              </a:ext>
            </a:extLst>
          </p:cNvPr>
          <p:cNvSpPr>
            <a:spLocks noGrp="1"/>
          </p:cNvSpPr>
          <p:nvPr>
            <p:ph type="title"/>
          </p:nvPr>
        </p:nvSpPr>
        <p:spPr/>
        <p:txBody>
          <a:bodyPr/>
          <a:lstStyle/>
          <a:p>
            <a:r>
              <a:rPr lang="en-US" dirty="0"/>
              <a:t>A brief history of image recognition</a:t>
            </a:r>
          </a:p>
        </p:txBody>
      </p:sp>
      <p:sp>
        <p:nvSpPr>
          <p:cNvPr id="3" name="Content Placeholder 2">
            <a:extLst>
              <a:ext uri="{FF2B5EF4-FFF2-40B4-BE49-F238E27FC236}">
                <a16:creationId xmlns:a16="http://schemas.microsoft.com/office/drawing/2014/main" id="{DF36C140-C377-43FD-947E-610D7DA40A49}"/>
              </a:ext>
            </a:extLst>
          </p:cNvPr>
          <p:cNvSpPr>
            <a:spLocks noGrp="1"/>
          </p:cNvSpPr>
          <p:nvPr>
            <p:ph idx="1"/>
          </p:nvPr>
        </p:nvSpPr>
        <p:spPr>
          <a:xfrm>
            <a:off x="457200" y="1600200"/>
            <a:ext cx="8229600" cy="1690077"/>
          </a:xfrm>
        </p:spPr>
        <p:txBody>
          <a:bodyPr/>
          <a:lstStyle/>
          <a:p>
            <a:r>
              <a:rPr lang="en-US" dirty="0"/>
              <a:t>What works now, post-2012 (deep learning era)</a:t>
            </a:r>
          </a:p>
          <a:p>
            <a:pPr lvl="1"/>
            <a:r>
              <a:rPr lang="en-US" dirty="0"/>
              <a:t>Face recognition at scale</a:t>
            </a:r>
          </a:p>
        </p:txBody>
      </p:sp>
      <p:pic>
        <p:nvPicPr>
          <p:cNvPr id="7" name="Picture 6">
            <a:extLst>
              <a:ext uri="{FF2B5EF4-FFF2-40B4-BE49-F238E27FC236}">
                <a16:creationId xmlns:a16="http://schemas.microsoft.com/office/drawing/2014/main" id="{C273398E-2736-467B-BF61-A701AADF1939}"/>
              </a:ext>
            </a:extLst>
          </p:cNvPr>
          <p:cNvPicPr>
            <a:picLocks noChangeAspect="1"/>
          </p:cNvPicPr>
          <p:nvPr/>
        </p:nvPicPr>
        <p:blipFill>
          <a:blip r:embed="rId2"/>
          <a:stretch>
            <a:fillRect/>
          </a:stretch>
        </p:blipFill>
        <p:spPr>
          <a:xfrm>
            <a:off x="5781484" y="2176584"/>
            <a:ext cx="3362516" cy="4525108"/>
          </a:xfrm>
          <a:prstGeom prst="rect">
            <a:avLst/>
          </a:prstGeom>
        </p:spPr>
      </p:pic>
      <p:pic>
        <p:nvPicPr>
          <p:cNvPr id="6" name="Picture 5">
            <a:extLst>
              <a:ext uri="{FF2B5EF4-FFF2-40B4-BE49-F238E27FC236}">
                <a16:creationId xmlns:a16="http://schemas.microsoft.com/office/drawing/2014/main" id="{4C1D584C-4FC6-4D97-AC6B-76449F49E47B}"/>
              </a:ext>
            </a:extLst>
          </p:cNvPr>
          <p:cNvPicPr>
            <a:picLocks noChangeAspect="1"/>
          </p:cNvPicPr>
          <p:nvPr/>
        </p:nvPicPr>
        <p:blipFill>
          <a:blip r:embed="rId3"/>
          <a:stretch>
            <a:fillRect/>
          </a:stretch>
        </p:blipFill>
        <p:spPr>
          <a:xfrm>
            <a:off x="169824" y="3472837"/>
            <a:ext cx="5872719" cy="1247655"/>
          </a:xfrm>
          <a:prstGeom prst="rect">
            <a:avLst/>
          </a:prstGeom>
        </p:spPr>
      </p:pic>
    </p:spTree>
    <p:extLst>
      <p:ext uri="{BB962C8B-B14F-4D97-AF65-F5344CB8AC3E}">
        <p14:creationId xmlns:p14="http://schemas.microsoft.com/office/powerpoint/2010/main" val="157576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1866D-F1F9-4754-BF51-93BF9E4F3570}"/>
              </a:ext>
            </a:extLst>
          </p:cNvPr>
          <p:cNvSpPr>
            <a:spLocks noGrp="1"/>
          </p:cNvSpPr>
          <p:nvPr>
            <p:ph type="title"/>
          </p:nvPr>
        </p:nvSpPr>
        <p:spPr/>
        <p:txBody>
          <a:bodyPr/>
          <a:lstStyle/>
          <a:p>
            <a:r>
              <a:rPr lang="en-US" dirty="0"/>
              <a:t>A brief history of image recognition</a:t>
            </a:r>
          </a:p>
        </p:txBody>
      </p:sp>
      <p:sp>
        <p:nvSpPr>
          <p:cNvPr id="3" name="Content Placeholder 2">
            <a:extLst>
              <a:ext uri="{FF2B5EF4-FFF2-40B4-BE49-F238E27FC236}">
                <a16:creationId xmlns:a16="http://schemas.microsoft.com/office/drawing/2014/main" id="{DF36C140-C377-43FD-947E-610D7DA40A49}"/>
              </a:ext>
            </a:extLst>
          </p:cNvPr>
          <p:cNvSpPr>
            <a:spLocks noGrp="1"/>
          </p:cNvSpPr>
          <p:nvPr>
            <p:ph idx="1"/>
          </p:nvPr>
        </p:nvSpPr>
        <p:spPr>
          <a:xfrm>
            <a:off x="457200" y="1600200"/>
            <a:ext cx="8229600" cy="2385645"/>
          </a:xfrm>
        </p:spPr>
        <p:txBody>
          <a:bodyPr>
            <a:normAutofit/>
          </a:bodyPr>
          <a:lstStyle/>
          <a:p>
            <a:r>
              <a:rPr lang="en-US" dirty="0"/>
              <a:t>What works now, post-2012 (deep learning era)</a:t>
            </a:r>
          </a:p>
          <a:p>
            <a:pPr lvl="1"/>
            <a:r>
              <a:rPr lang="en-US" dirty="0"/>
              <a:t>High-quality face synthesis (but not yet for completely general scenes)</a:t>
            </a:r>
          </a:p>
        </p:txBody>
      </p:sp>
    </p:spTree>
    <p:extLst>
      <p:ext uri="{BB962C8B-B14F-4D97-AF65-F5344CB8AC3E}">
        <p14:creationId xmlns:p14="http://schemas.microsoft.com/office/powerpoint/2010/main" val="36488658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easer image">
            <a:extLst>
              <a:ext uri="{FF2B5EF4-FFF2-40B4-BE49-F238E27FC236}">
                <a16:creationId xmlns:a16="http://schemas.microsoft.com/office/drawing/2014/main" id="{346AE174-15D7-4BF8-BDA6-300FAF2102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477" y="0"/>
            <a:ext cx="8253046" cy="4951828"/>
          </a:xfrm>
          <a:prstGeom prst="rect">
            <a:avLst/>
          </a:prstGeom>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2A5FB1A-C55A-4ABA-9111-54C746BC8878}"/>
              </a:ext>
            </a:extLst>
          </p:cNvPr>
          <p:cNvSpPr/>
          <p:nvPr/>
        </p:nvSpPr>
        <p:spPr>
          <a:xfrm>
            <a:off x="0" y="5849035"/>
            <a:ext cx="9597291" cy="1323439"/>
          </a:xfrm>
          <a:prstGeom prst="rect">
            <a:avLst/>
          </a:prstGeom>
        </p:spPr>
        <p:txBody>
          <a:bodyPr wrap="square">
            <a:spAutoFit/>
          </a:bodyPr>
          <a:lstStyle/>
          <a:p>
            <a:r>
              <a:rPr lang="en-US" sz="2200" b="1" dirty="0">
                <a:latin typeface="+mj-lt"/>
              </a:rPr>
              <a:t>A Style-Based Generator Architecture for Generative Adversarial Networks</a:t>
            </a:r>
          </a:p>
          <a:p>
            <a:r>
              <a:rPr lang="en-US" dirty="0" err="1"/>
              <a:t>Tero</a:t>
            </a:r>
            <a:r>
              <a:rPr lang="en-US" dirty="0"/>
              <a:t> </a:t>
            </a:r>
            <a:r>
              <a:rPr lang="en-US" dirty="0" err="1"/>
              <a:t>Karras</a:t>
            </a:r>
            <a:r>
              <a:rPr lang="en-US" dirty="0"/>
              <a:t> (NVIDIA), </a:t>
            </a:r>
            <a:r>
              <a:rPr lang="en-US" dirty="0" err="1"/>
              <a:t>Samuli</a:t>
            </a:r>
            <a:r>
              <a:rPr lang="en-US" dirty="0"/>
              <a:t> Laine (NVIDIA), Timo </a:t>
            </a:r>
            <a:r>
              <a:rPr lang="en-US" dirty="0" err="1"/>
              <a:t>Aila</a:t>
            </a:r>
            <a:r>
              <a:rPr lang="en-US" dirty="0"/>
              <a:t> (NVIDIA)</a:t>
            </a:r>
            <a:br>
              <a:rPr lang="en-US" sz="2400" dirty="0"/>
            </a:br>
            <a:r>
              <a:rPr lang="en-US" dirty="0">
                <a:hlinkClick r:id="rId3"/>
              </a:rPr>
              <a:t>http://stylegan.xyz/paper</a:t>
            </a:r>
            <a:endParaRPr lang="en-US" sz="2200" b="1" dirty="0">
              <a:latin typeface="+mj-lt"/>
            </a:endParaRPr>
          </a:p>
          <a:p>
            <a:endParaRPr lang="en-US" sz="2200" b="1" dirty="0">
              <a:latin typeface="+mj-lt"/>
            </a:endParaRPr>
          </a:p>
        </p:txBody>
      </p:sp>
      <p:sp>
        <p:nvSpPr>
          <p:cNvPr id="6" name="Rectangle 5">
            <a:extLst>
              <a:ext uri="{FF2B5EF4-FFF2-40B4-BE49-F238E27FC236}">
                <a16:creationId xmlns:a16="http://schemas.microsoft.com/office/drawing/2014/main" id="{AA10F2D9-CA6C-4B6D-BB79-66F3DC3B37D4}"/>
              </a:ext>
            </a:extLst>
          </p:cNvPr>
          <p:cNvSpPr/>
          <p:nvPr/>
        </p:nvSpPr>
        <p:spPr>
          <a:xfrm>
            <a:off x="445477" y="4951828"/>
            <a:ext cx="8253045" cy="646331"/>
          </a:xfrm>
          <a:prstGeom prst="rect">
            <a:avLst/>
          </a:prstGeom>
        </p:spPr>
        <p:txBody>
          <a:bodyPr wrap="square">
            <a:spAutoFit/>
          </a:bodyPr>
          <a:lstStyle/>
          <a:p>
            <a:r>
              <a:rPr lang="en-US" i="1" dirty="0">
                <a:latin typeface="+mj-lt"/>
              </a:rPr>
              <a:t>These people are not real – they were produced by our generator that allows control over different aspects of the image.</a:t>
            </a:r>
            <a:endParaRPr lang="en-US" dirty="0">
              <a:latin typeface="+mj-lt"/>
            </a:endParaRPr>
          </a:p>
        </p:txBody>
      </p:sp>
    </p:spTree>
    <p:extLst>
      <p:ext uri="{BB962C8B-B14F-4D97-AF65-F5344CB8AC3E}">
        <p14:creationId xmlns:p14="http://schemas.microsoft.com/office/powerpoint/2010/main" val="771726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3" name="Rectangle 5"/>
          <p:cNvSpPr>
            <a:spLocks noChangeArrowheads="1"/>
          </p:cNvSpPr>
          <p:nvPr>
            <p:custDataLst>
              <p:tags r:id="rId1"/>
            </p:custDataLst>
          </p:nvPr>
        </p:nvSpPr>
        <p:spPr bwMode="auto">
          <a:xfrm>
            <a:off x="533400" y="762000"/>
            <a:ext cx="8001000" cy="152400"/>
          </a:xfrm>
          <a:prstGeom prst="rect">
            <a:avLst/>
          </a:prstGeom>
          <a:solidFill>
            <a:schemeClr val="bg1"/>
          </a:solidFill>
          <a:ln w="9525">
            <a:noFill/>
            <a:miter lim="800000"/>
            <a:headEnd/>
            <a:tailEnd/>
          </a:ln>
          <a:effectLst/>
        </p:spPr>
        <p:txBody>
          <a:bodyPr wrap="none" anchor="ctr"/>
          <a:lstStyle/>
          <a:p>
            <a:endParaRPr lang="en-US"/>
          </a:p>
        </p:txBody>
      </p:sp>
      <p:pic>
        <p:nvPicPr>
          <p:cNvPr id="503810" name="Picture 2" descr="IMG_3534"/>
          <p:cNvPicPr>
            <a:picLocks noChangeAspect="1" noChangeArrowheads="1"/>
          </p:cNvPicPr>
          <p:nvPr>
            <p:custDataLst>
              <p:tags r:id="rId2"/>
            </p:custDataLst>
          </p:nvPr>
        </p:nvPicPr>
        <p:blipFill>
          <a:blip r:embed="rId7" cstate="print"/>
          <a:srcRect t="8163" b="17346"/>
          <a:stretch>
            <a:fillRect/>
          </a:stretch>
        </p:blipFill>
        <p:spPr bwMode="auto">
          <a:xfrm>
            <a:off x="1752600" y="685800"/>
            <a:ext cx="5772150" cy="6172200"/>
          </a:xfrm>
          <a:prstGeom prst="rect">
            <a:avLst/>
          </a:prstGeom>
          <a:noFill/>
        </p:spPr>
      </p:pic>
      <p:sp>
        <p:nvSpPr>
          <p:cNvPr id="503811" name="Text Box 3"/>
          <p:cNvSpPr txBox="1">
            <a:spLocks noChangeArrowheads="1"/>
          </p:cNvSpPr>
          <p:nvPr>
            <p:custDataLst>
              <p:tags r:id="rId3"/>
            </p:custDataLst>
          </p:nvPr>
        </p:nvSpPr>
        <p:spPr bwMode="auto">
          <a:xfrm>
            <a:off x="152400" y="-39077"/>
            <a:ext cx="5436553" cy="646331"/>
          </a:xfrm>
          <a:prstGeom prst="rect">
            <a:avLst/>
          </a:prstGeom>
          <a:noFill/>
          <a:ln w="9525">
            <a:noFill/>
            <a:miter lim="800000"/>
            <a:headEnd/>
            <a:tailEnd/>
          </a:ln>
          <a:effectLst/>
        </p:spPr>
        <p:txBody>
          <a:bodyPr wrap="none">
            <a:spAutoFit/>
          </a:bodyPr>
          <a:lstStyle/>
          <a:p>
            <a:pPr eaLnBrk="1" hangingPunct="1"/>
            <a:r>
              <a:rPr lang="en-US" sz="3600" dirty="0">
                <a:latin typeface="+mj-lt"/>
              </a:rPr>
              <a:t>Activity / Event Recognition </a:t>
            </a:r>
          </a:p>
        </p:txBody>
      </p:sp>
      <p:sp>
        <p:nvSpPr>
          <p:cNvPr id="503812" name="Text Box 4"/>
          <p:cNvSpPr txBox="1">
            <a:spLocks noChangeArrowheads="1"/>
          </p:cNvSpPr>
          <p:nvPr>
            <p:custDataLst>
              <p:tags r:id="rId4"/>
            </p:custDataLst>
          </p:nvPr>
        </p:nvSpPr>
        <p:spPr bwMode="auto">
          <a:xfrm>
            <a:off x="4678471" y="990600"/>
            <a:ext cx="2712929" cy="781752"/>
          </a:xfrm>
          <a:prstGeom prst="rect">
            <a:avLst/>
          </a:prstGeom>
          <a:solidFill>
            <a:srgbClr val="D60093"/>
          </a:solidFill>
          <a:ln w="9525">
            <a:noFill/>
            <a:miter lim="800000"/>
            <a:headEnd/>
            <a:tailEnd/>
          </a:ln>
          <a:effectLst/>
        </p:spPr>
        <p:txBody>
          <a:bodyPr wrap="square">
            <a:spAutoFit/>
          </a:bodyPr>
          <a:lstStyle/>
          <a:p>
            <a:pPr eaLnBrk="1" hangingPunct="1">
              <a:lnSpc>
                <a:spcPct val="80000"/>
              </a:lnSpc>
              <a:spcBef>
                <a:spcPct val="50000"/>
              </a:spcBef>
            </a:pPr>
            <a:r>
              <a:rPr lang="en-US" sz="2800" b="1" dirty="0">
                <a:solidFill>
                  <a:srgbClr val="FFFF00"/>
                </a:solidFill>
                <a:latin typeface="Arial" pitchFamily="34" charset="0"/>
              </a:rPr>
              <a:t>what are these people doing?</a:t>
            </a:r>
          </a:p>
        </p:txBody>
      </p:sp>
    </p:spTree>
    <p:extLst>
      <p:ext uri="{BB962C8B-B14F-4D97-AF65-F5344CB8AC3E}">
        <p14:creationId xmlns:p14="http://schemas.microsoft.com/office/powerpoint/2010/main" val="14750601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title"/>
          </p:nvPr>
        </p:nvSpPr>
        <p:spPr>
          <a:xfrm>
            <a:off x="457200" y="134816"/>
            <a:ext cx="8229600" cy="1066800"/>
          </a:xfrm>
        </p:spPr>
        <p:txBody>
          <a:bodyPr/>
          <a:lstStyle/>
          <a:p>
            <a:r>
              <a:rPr lang="en-US" dirty="0">
                <a:latin typeface="Calibri" charset="0"/>
              </a:rPr>
              <a:t>What Matters in Recognition?</a:t>
            </a:r>
          </a:p>
        </p:txBody>
      </p:sp>
      <p:sp>
        <p:nvSpPr>
          <p:cNvPr id="156675" name="Content Placeholder 2"/>
          <p:cNvSpPr>
            <a:spLocks noGrp="1"/>
          </p:cNvSpPr>
          <p:nvPr>
            <p:ph idx="1"/>
          </p:nvPr>
        </p:nvSpPr>
        <p:spPr>
          <a:xfrm>
            <a:off x="457200" y="1201616"/>
            <a:ext cx="8229600" cy="5486400"/>
          </a:xfrm>
        </p:spPr>
        <p:txBody>
          <a:bodyPr>
            <a:normAutofit lnSpcReduction="10000"/>
          </a:bodyPr>
          <a:lstStyle/>
          <a:p>
            <a:r>
              <a:rPr lang="en-US" dirty="0">
                <a:latin typeface="Calibri" charset="0"/>
              </a:rPr>
              <a:t>Learning Techniques</a:t>
            </a:r>
          </a:p>
          <a:p>
            <a:pPr lvl="1"/>
            <a:r>
              <a:rPr lang="en-US" dirty="0">
                <a:latin typeface="Calibri" charset="0"/>
              </a:rPr>
              <a:t>E.g. choice of classifier or inference method</a:t>
            </a:r>
          </a:p>
          <a:p>
            <a:r>
              <a:rPr lang="en-US" dirty="0">
                <a:latin typeface="Calibri" charset="0"/>
              </a:rPr>
              <a:t>Representation</a:t>
            </a:r>
          </a:p>
          <a:p>
            <a:pPr lvl="1"/>
            <a:r>
              <a:rPr lang="en-US" dirty="0">
                <a:latin typeface="Calibri" charset="0"/>
              </a:rPr>
              <a:t>Low level: SIFT, </a:t>
            </a:r>
            <a:r>
              <a:rPr lang="en-US" dirty="0" err="1">
                <a:latin typeface="Calibri" charset="0"/>
              </a:rPr>
              <a:t>HoG</a:t>
            </a:r>
            <a:r>
              <a:rPr lang="en-US" dirty="0">
                <a:latin typeface="Calibri" charset="0"/>
              </a:rPr>
              <a:t>, GIST, edges</a:t>
            </a:r>
          </a:p>
          <a:p>
            <a:pPr lvl="1"/>
            <a:r>
              <a:rPr lang="en-US" dirty="0">
                <a:latin typeface="Calibri" charset="0"/>
              </a:rPr>
              <a:t>Mid level: Bag of words, sliding window, deformable model</a:t>
            </a:r>
          </a:p>
          <a:p>
            <a:pPr lvl="1"/>
            <a:r>
              <a:rPr lang="en-US" dirty="0">
                <a:latin typeface="Calibri" charset="0"/>
              </a:rPr>
              <a:t>High level: Contextual dependence</a:t>
            </a:r>
          </a:p>
          <a:p>
            <a:pPr lvl="1"/>
            <a:r>
              <a:rPr lang="en-US" dirty="0">
                <a:latin typeface="Calibri" charset="0"/>
              </a:rPr>
              <a:t>Deep learned features</a:t>
            </a:r>
          </a:p>
          <a:p>
            <a:r>
              <a:rPr lang="en-US" dirty="0">
                <a:latin typeface="Calibri" charset="0"/>
              </a:rPr>
              <a:t>Data</a:t>
            </a:r>
          </a:p>
          <a:p>
            <a:pPr lvl="1"/>
            <a:r>
              <a:rPr lang="en-US" dirty="0">
                <a:latin typeface="Calibri" charset="0"/>
              </a:rPr>
              <a:t>More is always better (as long as it is good data)</a:t>
            </a:r>
          </a:p>
          <a:p>
            <a:pPr lvl="1"/>
            <a:r>
              <a:rPr lang="en-US" dirty="0">
                <a:latin typeface="Calibri" charset="0"/>
              </a:rPr>
              <a:t>Annotation is the hard part</a:t>
            </a:r>
          </a:p>
        </p:txBody>
      </p:sp>
    </p:spTree>
    <p:extLst>
      <p:ext uri="{BB962C8B-B14F-4D97-AF65-F5344CB8AC3E}">
        <p14:creationId xmlns:p14="http://schemas.microsoft.com/office/powerpoint/2010/main" val="403518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67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667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667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667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667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667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6675">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667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title"/>
          </p:nvPr>
        </p:nvSpPr>
        <p:spPr>
          <a:xfrm>
            <a:off x="457200" y="134816"/>
            <a:ext cx="8229600" cy="1066800"/>
          </a:xfrm>
        </p:spPr>
        <p:txBody>
          <a:bodyPr/>
          <a:lstStyle/>
          <a:p>
            <a:r>
              <a:rPr lang="en-US" dirty="0">
                <a:latin typeface="Calibri" charset="0"/>
              </a:rPr>
              <a:t>What Matters in Recognition?</a:t>
            </a:r>
          </a:p>
        </p:txBody>
      </p:sp>
      <p:sp>
        <p:nvSpPr>
          <p:cNvPr id="156675" name="Content Placeholder 2"/>
          <p:cNvSpPr>
            <a:spLocks noGrp="1"/>
          </p:cNvSpPr>
          <p:nvPr>
            <p:ph idx="1"/>
          </p:nvPr>
        </p:nvSpPr>
        <p:spPr>
          <a:xfrm>
            <a:off x="457200" y="1201616"/>
            <a:ext cx="8229600" cy="5486400"/>
          </a:xfrm>
        </p:spPr>
        <p:txBody>
          <a:bodyPr>
            <a:normAutofit lnSpcReduction="10000"/>
          </a:bodyPr>
          <a:lstStyle/>
          <a:p>
            <a:r>
              <a:rPr lang="en-US" dirty="0">
                <a:latin typeface="Calibri" charset="0"/>
              </a:rPr>
              <a:t>Learning Techniques</a:t>
            </a:r>
          </a:p>
          <a:p>
            <a:pPr lvl="1"/>
            <a:r>
              <a:rPr lang="en-US" dirty="0">
                <a:latin typeface="Calibri" charset="0"/>
              </a:rPr>
              <a:t>E.g. choice of classifier or inference method</a:t>
            </a:r>
          </a:p>
          <a:p>
            <a:r>
              <a:rPr lang="en-US" dirty="0">
                <a:latin typeface="Calibri" charset="0"/>
              </a:rPr>
              <a:t>Representation</a:t>
            </a:r>
          </a:p>
          <a:p>
            <a:pPr lvl="1"/>
            <a:r>
              <a:rPr lang="en-US" dirty="0">
                <a:latin typeface="Calibri" charset="0"/>
              </a:rPr>
              <a:t>Low level: SIFT, </a:t>
            </a:r>
            <a:r>
              <a:rPr lang="en-US" dirty="0" err="1">
                <a:latin typeface="Calibri" charset="0"/>
              </a:rPr>
              <a:t>HoG</a:t>
            </a:r>
            <a:r>
              <a:rPr lang="en-US" dirty="0">
                <a:latin typeface="Calibri" charset="0"/>
              </a:rPr>
              <a:t>, GIST, edges</a:t>
            </a:r>
          </a:p>
          <a:p>
            <a:pPr lvl="1"/>
            <a:r>
              <a:rPr lang="en-US" dirty="0">
                <a:latin typeface="Calibri" charset="0"/>
              </a:rPr>
              <a:t>Mid level: Bag of words, sliding window, deformable model</a:t>
            </a:r>
          </a:p>
          <a:p>
            <a:pPr lvl="1"/>
            <a:r>
              <a:rPr lang="en-US" dirty="0">
                <a:latin typeface="Calibri" charset="0"/>
              </a:rPr>
              <a:t>High level: Contextual dependence</a:t>
            </a:r>
          </a:p>
          <a:p>
            <a:pPr lvl="1"/>
            <a:r>
              <a:rPr lang="en-US" b="1" dirty="0">
                <a:latin typeface="Calibri" charset="0"/>
              </a:rPr>
              <a:t>Deep learned features</a:t>
            </a:r>
          </a:p>
          <a:p>
            <a:r>
              <a:rPr lang="en-US" b="1" dirty="0">
                <a:latin typeface="Calibri" charset="0"/>
              </a:rPr>
              <a:t>Data</a:t>
            </a:r>
          </a:p>
          <a:p>
            <a:pPr lvl="1"/>
            <a:r>
              <a:rPr lang="en-US" dirty="0">
                <a:latin typeface="Calibri" charset="0"/>
              </a:rPr>
              <a:t>More is always better (as long as it is good data)</a:t>
            </a:r>
          </a:p>
          <a:p>
            <a:pPr lvl="1"/>
            <a:r>
              <a:rPr lang="en-US" dirty="0">
                <a:latin typeface="Calibri" charset="0"/>
              </a:rPr>
              <a:t>Annotation is the hard part</a:t>
            </a:r>
          </a:p>
        </p:txBody>
      </p:sp>
    </p:spTree>
    <p:extLst>
      <p:ext uri="{BB962C8B-B14F-4D97-AF65-F5344CB8AC3E}">
        <p14:creationId xmlns:p14="http://schemas.microsoft.com/office/powerpoint/2010/main" val="36286471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to from here?</a:t>
            </a:r>
          </a:p>
        </p:txBody>
      </p:sp>
      <p:sp>
        <p:nvSpPr>
          <p:cNvPr id="3" name="Content Placeholder 2"/>
          <p:cNvSpPr>
            <a:spLocks noGrp="1"/>
          </p:cNvSpPr>
          <p:nvPr>
            <p:ph idx="1"/>
          </p:nvPr>
        </p:nvSpPr>
        <p:spPr/>
        <p:txBody>
          <a:bodyPr/>
          <a:lstStyle/>
          <a:p>
            <a:endParaRPr lang="en-US" dirty="0"/>
          </a:p>
          <a:p>
            <a:r>
              <a:rPr lang="en-US" sz="4000" dirty="0"/>
              <a:t>Scene Understanding</a:t>
            </a:r>
          </a:p>
          <a:p>
            <a:pPr marL="1200150" lvl="1" indent="-457200">
              <a:buFont typeface="Arial"/>
              <a:buChar char="•"/>
            </a:pPr>
            <a:r>
              <a:rPr lang="en-US" sz="3600" dirty="0"/>
              <a:t>Big data – lots of images</a:t>
            </a:r>
          </a:p>
          <a:p>
            <a:pPr marL="1200150" lvl="1" indent="-457200">
              <a:buFont typeface="Arial"/>
              <a:buChar char="•"/>
            </a:pPr>
            <a:r>
              <a:rPr lang="en-US" sz="3600" dirty="0"/>
              <a:t>Crowd-sourcing – lots of people</a:t>
            </a:r>
          </a:p>
          <a:p>
            <a:pPr marL="1200150" lvl="1" indent="-457200">
              <a:buFont typeface="Arial"/>
              <a:buChar char="•"/>
            </a:pPr>
            <a:r>
              <a:rPr lang="en-US" sz="3600" dirty="0"/>
              <a:t>Deep Learning – lots of compute</a:t>
            </a:r>
          </a:p>
        </p:txBody>
      </p:sp>
    </p:spTree>
    <p:extLst>
      <p:ext uri="{BB962C8B-B14F-4D97-AF65-F5344CB8AC3E}">
        <p14:creationId xmlns:p14="http://schemas.microsoft.com/office/powerpoint/2010/main" val="277711562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76950" y="6435725"/>
            <a:ext cx="3086100" cy="466725"/>
          </a:xfrm>
        </p:spPr>
        <p:txBody>
          <a:bodyPr rtlCol="0">
            <a:normAutofit/>
          </a:bodyPr>
          <a:lstStyle/>
          <a:p>
            <a:pPr marL="342878" indent="-342878" algn="ctr" eaLnBrk="1" fontAlgn="auto" hangingPunct="1">
              <a:spcAft>
                <a:spcPts val="0"/>
              </a:spcAft>
              <a:buFont typeface="Arial" charset="0"/>
              <a:buNone/>
              <a:defRPr/>
            </a:pPr>
            <a:r>
              <a:rPr lang="en-US" sz="2000" dirty="0">
                <a:ea typeface="+mn-ea"/>
              </a:rPr>
              <a:t>installation by Erik </a:t>
            </a:r>
            <a:r>
              <a:rPr lang="en-US" sz="2000" dirty="0" err="1">
                <a:ea typeface="+mn-ea"/>
              </a:rPr>
              <a:t>Kessels</a:t>
            </a:r>
            <a:endParaRPr lang="en-US" sz="2000" dirty="0">
              <a:ea typeface="+mn-ea"/>
            </a:endParaRPr>
          </a:p>
        </p:txBody>
      </p:sp>
      <p:pic>
        <p:nvPicPr>
          <p:cNvPr id="17410" name="Picture 2" descr="24hrs_of_phot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8488"/>
            <a:ext cx="9144000" cy="58372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7150"/>
            <a:ext cx="8229600" cy="687388"/>
          </a:xfrm>
        </p:spPr>
        <p:txBody>
          <a:bodyPr>
            <a:normAutofit fontScale="90000"/>
          </a:bodyPr>
          <a:lstStyle/>
          <a:p>
            <a:r>
              <a:rPr lang="en-US" dirty="0"/>
              <a:t>24 </a:t>
            </a:r>
            <a:r>
              <a:rPr lang="en-US" dirty="0" err="1"/>
              <a:t>Hrs</a:t>
            </a:r>
            <a:r>
              <a:rPr lang="en-US" dirty="0"/>
              <a:t> in Photos</a:t>
            </a:r>
          </a:p>
        </p:txBody>
      </p:sp>
      <p:sp>
        <p:nvSpPr>
          <p:cNvPr id="8" name="Title 1"/>
          <p:cNvSpPr txBox="1">
            <a:spLocks/>
          </p:cNvSpPr>
          <p:nvPr/>
        </p:nvSpPr>
        <p:spPr>
          <a:xfrm>
            <a:off x="0" y="6427787"/>
            <a:ext cx="8229600" cy="4302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a:latin typeface="Calibri" charset="0"/>
                <a:hlinkClick r:id="rId4"/>
              </a:rPr>
              <a:t>http://www.kesselskramer.com/exhibitions/24-hrs-of-photos</a:t>
            </a:r>
            <a:endParaRPr lang="en-US" sz="1800" dirty="0">
              <a:latin typeface="Calibri" charset="0"/>
            </a:endParaRPr>
          </a:p>
        </p:txBody>
      </p:sp>
    </p:spTree>
    <p:extLst>
      <p:ext uri="{BB962C8B-B14F-4D97-AF65-F5344CB8AC3E}">
        <p14:creationId xmlns:p14="http://schemas.microsoft.com/office/powerpoint/2010/main" val="34683103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0" y="469900"/>
            <a:ext cx="9144000" cy="5908902"/>
          </a:xfrm>
          <a:prstGeom prst="rect">
            <a:avLst/>
          </a:prstGeom>
        </p:spPr>
      </p:pic>
    </p:spTree>
    <p:extLst>
      <p:ext uri="{BB962C8B-B14F-4D97-AF65-F5344CB8AC3E}">
        <p14:creationId xmlns:p14="http://schemas.microsoft.com/office/powerpoint/2010/main" val="118094813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creen Shot 2014-11-04 at 2.12.49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57200"/>
            <a:ext cx="9151984" cy="5410200"/>
          </a:xfrm>
          <a:prstGeom prst="rect">
            <a:avLst/>
          </a:prstGeom>
        </p:spPr>
      </p:pic>
    </p:spTree>
    <p:extLst>
      <p:ext uri="{BB962C8B-B14F-4D97-AF65-F5344CB8AC3E}">
        <p14:creationId xmlns:p14="http://schemas.microsoft.com/office/powerpoint/2010/main" val="7662436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57200" y="76200"/>
            <a:ext cx="8229600" cy="792162"/>
          </a:xfrm>
        </p:spPr>
        <p:txBody>
          <a:bodyPr/>
          <a:lstStyle/>
          <a:p>
            <a:r>
              <a:rPr lang="en-US" dirty="0">
                <a:latin typeface="Calibri" charset="0"/>
              </a:rPr>
              <a:t>Data Sets</a:t>
            </a:r>
          </a:p>
        </p:txBody>
      </p:sp>
      <p:sp>
        <p:nvSpPr>
          <p:cNvPr id="3" name="Content Placeholder 2"/>
          <p:cNvSpPr>
            <a:spLocks noGrp="1"/>
          </p:cNvSpPr>
          <p:nvPr>
            <p:ph idx="1"/>
          </p:nvPr>
        </p:nvSpPr>
        <p:spPr>
          <a:xfrm>
            <a:off x="457200" y="990600"/>
            <a:ext cx="8229600" cy="5410200"/>
          </a:xfrm>
        </p:spPr>
        <p:txBody>
          <a:bodyPr>
            <a:normAutofit fontScale="77500" lnSpcReduction="20000"/>
          </a:bodyPr>
          <a:lstStyle/>
          <a:p>
            <a:pPr>
              <a:defRPr/>
            </a:pPr>
            <a:r>
              <a:rPr lang="en-US" dirty="0" err="1">
                <a:ea typeface="+mn-ea"/>
              </a:rPr>
              <a:t>ImageNet</a:t>
            </a:r>
            <a:endParaRPr lang="en-US" dirty="0">
              <a:ea typeface="+mn-ea"/>
            </a:endParaRPr>
          </a:p>
          <a:p>
            <a:pPr lvl="1">
              <a:defRPr/>
            </a:pPr>
            <a:r>
              <a:rPr lang="en-US" dirty="0">
                <a:ea typeface="+mn-ea"/>
              </a:rPr>
              <a:t>Huge, </a:t>
            </a:r>
            <a:r>
              <a:rPr lang="en-US" dirty="0" err="1">
                <a:ea typeface="+mn-ea"/>
              </a:rPr>
              <a:t>Crowdsourced</a:t>
            </a:r>
            <a:r>
              <a:rPr lang="en-US" dirty="0">
                <a:ea typeface="+mn-ea"/>
              </a:rPr>
              <a:t>, Hierarchical, </a:t>
            </a:r>
            <a:r>
              <a:rPr lang="en-US" i="1" dirty="0">
                <a:ea typeface="+mn-ea"/>
              </a:rPr>
              <a:t>Iconic</a:t>
            </a:r>
            <a:r>
              <a:rPr lang="en-US" dirty="0">
                <a:ea typeface="+mn-ea"/>
              </a:rPr>
              <a:t> objects</a:t>
            </a:r>
          </a:p>
          <a:p>
            <a:pPr>
              <a:defRPr/>
            </a:pPr>
            <a:r>
              <a:rPr lang="en-US" dirty="0">
                <a:ea typeface="+mn-ea"/>
              </a:rPr>
              <a:t>PASCAL VOC</a:t>
            </a:r>
          </a:p>
          <a:p>
            <a:pPr lvl="1">
              <a:defRPr/>
            </a:pPr>
            <a:r>
              <a:rPr lang="en-US" i="1" dirty="0">
                <a:ea typeface="+mn-ea"/>
              </a:rPr>
              <a:t>Not</a:t>
            </a:r>
            <a:r>
              <a:rPr lang="en-US" dirty="0">
                <a:ea typeface="+mn-ea"/>
              </a:rPr>
              <a:t> </a:t>
            </a:r>
            <a:r>
              <a:rPr lang="en-US" dirty="0" err="1">
                <a:ea typeface="+mn-ea"/>
              </a:rPr>
              <a:t>Crowdsourced</a:t>
            </a:r>
            <a:r>
              <a:rPr lang="en-US" dirty="0">
                <a:ea typeface="+mn-ea"/>
              </a:rPr>
              <a:t>, bounding boxes, 20 categories</a:t>
            </a:r>
          </a:p>
          <a:p>
            <a:pPr>
              <a:defRPr/>
            </a:pPr>
            <a:r>
              <a:rPr lang="en-US" dirty="0">
                <a:ea typeface="+mn-ea"/>
              </a:rPr>
              <a:t>SUN Scene Database, Places</a:t>
            </a:r>
          </a:p>
          <a:p>
            <a:pPr lvl="1">
              <a:defRPr/>
            </a:pPr>
            <a:r>
              <a:rPr lang="en-US" i="1" dirty="0">
                <a:ea typeface="+mn-ea"/>
              </a:rPr>
              <a:t>Not</a:t>
            </a:r>
            <a:r>
              <a:rPr lang="en-US" dirty="0">
                <a:ea typeface="+mn-ea"/>
              </a:rPr>
              <a:t> </a:t>
            </a:r>
            <a:r>
              <a:rPr lang="en-US" dirty="0" err="1">
                <a:ea typeface="+mn-ea"/>
              </a:rPr>
              <a:t>Crowdsourced</a:t>
            </a:r>
            <a:r>
              <a:rPr lang="en-US" dirty="0">
                <a:ea typeface="+mn-ea"/>
              </a:rPr>
              <a:t>, 397 (or 720) scene categories</a:t>
            </a:r>
          </a:p>
          <a:p>
            <a:pPr>
              <a:defRPr/>
            </a:pPr>
            <a:r>
              <a:rPr lang="en-US" dirty="0" err="1">
                <a:ea typeface="+mn-ea"/>
              </a:rPr>
              <a:t>LabelMe</a:t>
            </a:r>
            <a:r>
              <a:rPr lang="en-US" dirty="0">
                <a:ea typeface="+mn-ea"/>
              </a:rPr>
              <a:t> (Overlaps with SUN)</a:t>
            </a:r>
          </a:p>
          <a:p>
            <a:pPr lvl="1">
              <a:defRPr/>
            </a:pPr>
            <a:r>
              <a:rPr lang="en-US" dirty="0">
                <a:ea typeface="+mn-ea"/>
              </a:rPr>
              <a:t>Sort of </a:t>
            </a:r>
            <a:r>
              <a:rPr lang="en-US" dirty="0" err="1">
                <a:ea typeface="+mn-ea"/>
              </a:rPr>
              <a:t>Crowdsourced</a:t>
            </a:r>
            <a:r>
              <a:rPr lang="en-US" dirty="0">
                <a:ea typeface="+mn-ea"/>
              </a:rPr>
              <a:t>, Segmentations, Open ended</a:t>
            </a:r>
          </a:p>
          <a:p>
            <a:pPr>
              <a:defRPr/>
            </a:pPr>
            <a:r>
              <a:rPr lang="en-US" dirty="0">
                <a:ea typeface="+mn-ea"/>
              </a:rPr>
              <a:t>SUN </a:t>
            </a:r>
            <a:r>
              <a:rPr lang="en-US" i="1" dirty="0">
                <a:ea typeface="+mn-ea"/>
              </a:rPr>
              <a:t>Attribute</a:t>
            </a:r>
            <a:r>
              <a:rPr lang="en-US" dirty="0">
                <a:ea typeface="+mn-ea"/>
              </a:rPr>
              <a:t> database (Overlaps with SUN)</a:t>
            </a:r>
          </a:p>
          <a:p>
            <a:pPr lvl="1">
              <a:defRPr/>
            </a:pPr>
            <a:r>
              <a:rPr lang="en-US" dirty="0" err="1">
                <a:ea typeface="+mn-ea"/>
              </a:rPr>
              <a:t>Crowdsourced</a:t>
            </a:r>
            <a:r>
              <a:rPr lang="en-US" dirty="0">
                <a:ea typeface="+mn-ea"/>
              </a:rPr>
              <a:t>, 102 attributes for every scene</a:t>
            </a:r>
          </a:p>
          <a:p>
            <a:pPr>
              <a:defRPr/>
            </a:pPr>
            <a:r>
              <a:rPr lang="en-US" dirty="0" err="1"/>
              <a:t>OpenSurfaces</a:t>
            </a:r>
            <a:endParaRPr lang="en-US" dirty="0"/>
          </a:p>
          <a:p>
            <a:pPr lvl="1">
              <a:defRPr/>
            </a:pPr>
            <a:r>
              <a:rPr lang="en-US" dirty="0" err="1">
                <a:ea typeface="+mn-ea"/>
              </a:rPr>
              <a:t>Crowdsourced</a:t>
            </a:r>
            <a:r>
              <a:rPr lang="en-US" dirty="0">
                <a:ea typeface="+mn-ea"/>
              </a:rPr>
              <a:t>, materials</a:t>
            </a:r>
          </a:p>
          <a:p>
            <a:pPr>
              <a:defRPr/>
            </a:pPr>
            <a:r>
              <a:rPr lang="en-US" dirty="0"/>
              <a:t>Microsoft COCO</a:t>
            </a:r>
          </a:p>
          <a:p>
            <a:pPr lvl="1">
              <a:defRPr/>
            </a:pPr>
            <a:r>
              <a:rPr lang="en-US" dirty="0" err="1">
                <a:ea typeface="+mn-ea"/>
              </a:rPr>
              <a:t>Crowdsourced</a:t>
            </a:r>
            <a:r>
              <a:rPr lang="en-US" dirty="0">
                <a:ea typeface="+mn-ea"/>
              </a:rPr>
              <a:t>, large-scale objects</a:t>
            </a:r>
          </a:p>
        </p:txBody>
      </p:sp>
    </p:spTree>
    <p:extLst>
      <p:ext uri="{BB962C8B-B14F-4D97-AF65-F5344CB8AC3E}">
        <p14:creationId xmlns:p14="http://schemas.microsoft.com/office/powerpoint/2010/main" val="26205969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42331" y="-378519"/>
            <a:ext cx="8875889" cy="2032529"/>
          </a:xfrm>
        </p:spPr>
        <p:txBody>
          <a:bodyPr>
            <a:noAutofit/>
          </a:bodyPr>
          <a:lstStyle/>
          <a:p>
            <a:r>
              <a:rPr lang="en-US" sz="4800" dirty="0"/>
              <a:t>                         </a:t>
            </a:r>
            <a:r>
              <a:rPr lang="en-US" sz="3600" dirty="0"/>
              <a:t>Large Scale Visual Recognition Challenge (ILSVRC) 2010-2012</a:t>
            </a:r>
          </a:p>
        </p:txBody>
      </p:sp>
      <p:sp>
        <p:nvSpPr>
          <p:cNvPr id="3" name="TextBox 2"/>
          <p:cNvSpPr txBox="1"/>
          <p:nvPr/>
        </p:nvSpPr>
        <p:spPr>
          <a:xfrm>
            <a:off x="457200" y="1461985"/>
            <a:ext cx="8118324" cy="461665"/>
          </a:xfrm>
          <a:prstGeom prst="rect">
            <a:avLst/>
          </a:prstGeom>
          <a:noFill/>
        </p:spPr>
        <p:txBody>
          <a:bodyPr wrap="square" rtlCol="0">
            <a:spAutoFit/>
          </a:bodyPr>
          <a:lstStyle/>
          <a:p>
            <a:pPr algn="ctr"/>
            <a:r>
              <a:rPr lang="en-US" sz="2400" b="1" strike="sngStrike" dirty="0">
                <a:solidFill>
                  <a:schemeClr val="bg1">
                    <a:lumMod val="50000"/>
                  </a:schemeClr>
                </a:solidFill>
              </a:rPr>
              <a:t>20 object classes		22,591 images</a:t>
            </a:r>
          </a:p>
        </p:txBody>
      </p:sp>
      <p:pic>
        <p:nvPicPr>
          <p:cNvPr id="20" name="Picture 19"/>
          <p:cNvPicPr>
            <a:picLocks noChangeAspect="1"/>
          </p:cNvPicPr>
          <p:nvPr/>
        </p:nvPicPr>
        <p:blipFill>
          <a:blip r:embed="rId3"/>
          <a:stretch>
            <a:fillRect/>
          </a:stretch>
        </p:blipFill>
        <p:spPr>
          <a:xfrm>
            <a:off x="1022462" y="183445"/>
            <a:ext cx="3297337" cy="454300"/>
          </a:xfrm>
          <a:prstGeom prst="rect">
            <a:avLst/>
          </a:prstGeom>
        </p:spPr>
      </p:pic>
      <p:sp>
        <p:nvSpPr>
          <p:cNvPr id="22" name="TextBox 21"/>
          <p:cNvSpPr txBox="1"/>
          <p:nvPr/>
        </p:nvSpPr>
        <p:spPr>
          <a:xfrm>
            <a:off x="457200" y="1949051"/>
            <a:ext cx="8118324" cy="461665"/>
          </a:xfrm>
          <a:prstGeom prst="rect">
            <a:avLst/>
          </a:prstGeom>
          <a:noFill/>
        </p:spPr>
        <p:txBody>
          <a:bodyPr wrap="square" rtlCol="0">
            <a:spAutoFit/>
          </a:bodyPr>
          <a:lstStyle/>
          <a:p>
            <a:pPr algn="ctr"/>
            <a:r>
              <a:rPr lang="en-US" sz="2400" b="1" dirty="0">
                <a:solidFill>
                  <a:srgbClr val="000000"/>
                </a:solidFill>
              </a:rPr>
              <a:t>1000 object classes		1,431,167 images</a:t>
            </a:r>
          </a:p>
        </p:txBody>
      </p:sp>
      <p:pic>
        <p:nvPicPr>
          <p:cNvPr id="23" name="Picture 22"/>
          <p:cNvPicPr>
            <a:picLocks noChangeAspect="1"/>
          </p:cNvPicPr>
          <p:nvPr/>
        </p:nvPicPr>
        <p:blipFill>
          <a:blip r:embed="rId4"/>
          <a:stretch>
            <a:fillRect/>
          </a:stretch>
        </p:blipFill>
        <p:spPr>
          <a:xfrm>
            <a:off x="2181174" y="2625856"/>
            <a:ext cx="4626429" cy="3469822"/>
          </a:xfrm>
          <a:prstGeom prst="rect">
            <a:avLst/>
          </a:prstGeom>
        </p:spPr>
      </p:pic>
      <p:sp>
        <p:nvSpPr>
          <p:cNvPr id="24" name="Rectangle 23"/>
          <p:cNvSpPr/>
          <p:nvPr/>
        </p:nvSpPr>
        <p:spPr>
          <a:xfrm>
            <a:off x="3428205" y="4003523"/>
            <a:ext cx="3379398" cy="2074012"/>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3428205" y="3447571"/>
            <a:ext cx="2528308" cy="400110"/>
          </a:xfrm>
          <a:prstGeom prst="rect">
            <a:avLst/>
          </a:prstGeom>
          <a:noFill/>
        </p:spPr>
        <p:txBody>
          <a:bodyPr wrap="square" rtlCol="0">
            <a:spAutoFit/>
          </a:bodyPr>
          <a:lstStyle/>
          <a:p>
            <a:r>
              <a:rPr lang="en-US" sz="2000" dirty="0">
                <a:solidFill>
                  <a:srgbClr val="FFFF00"/>
                </a:solidFill>
              </a:rPr>
              <a:t>Dalmatian</a:t>
            </a:r>
          </a:p>
        </p:txBody>
      </p:sp>
      <p:sp>
        <p:nvSpPr>
          <p:cNvPr id="26" name="Rectangle 25"/>
          <p:cNvSpPr/>
          <p:nvPr/>
        </p:nvSpPr>
        <p:spPr>
          <a:xfrm>
            <a:off x="1649189" y="6360089"/>
            <a:ext cx="5815589" cy="369332"/>
          </a:xfrm>
          <a:prstGeom prst="rect">
            <a:avLst/>
          </a:prstGeom>
        </p:spPr>
        <p:txBody>
          <a:bodyPr wrap="square">
            <a:spAutoFit/>
          </a:bodyPr>
          <a:lstStyle/>
          <a:p>
            <a:r>
              <a:rPr lang="en-US" b="1" dirty="0">
                <a:solidFill>
                  <a:srgbClr val="000090"/>
                </a:solidFill>
              </a:rPr>
              <a:t>http://image-</a:t>
            </a:r>
            <a:r>
              <a:rPr lang="en-US" b="1" dirty="0" err="1">
                <a:solidFill>
                  <a:srgbClr val="000090"/>
                </a:solidFill>
              </a:rPr>
              <a:t>net.org</a:t>
            </a:r>
            <a:r>
              <a:rPr lang="en-US" b="1" dirty="0">
                <a:solidFill>
                  <a:srgbClr val="000090"/>
                </a:solidFill>
              </a:rPr>
              <a:t>/challenges/LSVRC/{2010,2011,2012}</a:t>
            </a:r>
          </a:p>
        </p:txBody>
      </p:sp>
    </p:spTree>
    <p:extLst>
      <p:ext uri="{BB962C8B-B14F-4D97-AF65-F5344CB8AC3E}">
        <p14:creationId xmlns:p14="http://schemas.microsoft.com/office/powerpoint/2010/main" val="19938551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Variety of object classes in ILSVRC</a:t>
            </a:r>
          </a:p>
        </p:txBody>
      </p:sp>
      <p:pic>
        <p:nvPicPr>
          <p:cNvPr id="6" name="Picture 5" descr="compare_pasc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769" y="1587495"/>
            <a:ext cx="9049407" cy="4674476"/>
          </a:xfrm>
          <a:prstGeom prst="rect">
            <a:avLst/>
          </a:prstGeom>
        </p:spPr>
      </p:pic>
    </p:spTree>
    <p:extLst>
      <p:ext uri="{BB962C8B-B14F-4D97-AF65-F5344CB8AC3E}">
        <p14:creationId xmlns:p14="http://schemas.microsoft.com/office/powerpoint/2010/main" val="186480218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Variety of object classes in ILSVRC</a:t>
            </a:r>
          </a:p>
        </p:txBody>
      </p:sp>
      <p:pic>
        <p:nvPicPr>
          <p:cNvPr id="4" name="Picture 3" descr="hal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542" y="1221397"/>
            <a:ext cx="7104743" cy="5308235"/>
          </a:xfrm>
          <a:prstGeom prst="rect">
            <a:avLst/>
          </a:prstGeom>
        </p:spPr>
      </p:pic>
    </p:spTree>
    <p:extLst>
      <p:ext uri="{BB962C8B-B14F-4D97-AF65-F5344CB8AC3E}">
        <p14:creationId xmlns:p14="http://schemas.microsoft.com/office/powerpoint/2010/main" val="6102930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TIMING" val="|11.4"/>
</p:tagLst>
</file>

<file path=ppt/tags/tag75.xml><?xml version="1.0" encoding="utf-8"?>
<p:tagLst xmlns:a="http://schemas.openxmlformats.org/drawingml/2006/main" xmlns:r="http://schemas.openxmlformats.org/officeDocument/2006/relationships" xmlns:p="http://schemas.openxmlformats.org/presentationml/2006/main">
  <p:tag name="TIMING" val="|8.3"/>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24150</TotalTime>
  <Words>2637</Words>
  <Application>Microsoft Office PowerPoint</Application>
  <PresentationFormat>On-screen Show (4:3)</PresentationFormat>
  <Paragraphs>488</Paragraphs>
  <Slides>108</Slides>
  <Notes>54</Notes>
  <HiddenSlides>67</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108</vt:i4>
      </vt:variant>
    </vt:vector>
  </HeadingPairs>
  <TitlesOfParts>
    <vt:vector size="115" baseType="lpstr">
      <vt:lpstr>Arial</vt:lpstr>
      <vt:lpstr>Calibri</vt:lpstr>
      <vt:lpstr>Symbol</vt:lpstr>
      <vt:lpstr>Times New Roman</vt:lpstr>
      <vt:lpstr>Office Theme</vt:lpstr>
      <vt:lpstr>Image</vt:lpstr>
      <vt:lpstr>Equation</vt:lpstr>
      <vt:lpstr>Introduction to Recognition</vt:lpstr>
      <vt:lpstr>Where we go from 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Object recognition Is it really so hard?</vt:lpstr>
      <vt:lpstr>Object recognition Is it really so hard?</vt:lpstr>
      <vt:lpstr>Object recognition Is it really so hard?</vt:lpstr>
      <vt:lpstr>Why not use SIFT matching for everything?</vt:lpstr>
      <vt:lpstr>PowerPoint Presentation</vt:lpstr>
      <vt:lpstr>Applications: Photography</vt:lpstr>
      <vt:lpstr>Applications: Shutter-free Photography</vt:lpstr>
      <vt:lpstr>Applications:  Assisted / autonomous driving</vt:lpstr>
      <vt:lpstr>Applications: Photo organization</vt:lpstr>
      <vt:lpstr>Applications: medical imaging</vt:lpstr>
      <vt:lpstr>Applications</vt:lpstr>
      <vt:lpstr>Applications:  Computational photography</vt:lpstr>
      <vt:lpstr>Applications:  Assisted driving</vt:lpstr>
      <vt:lpstr>Applications:  image search</vt:lpstr>
      <vt:lpstr>How do human do recognition? </vt:lpstr>
      <vt:lpstr>Observation 1</vt:lpstr>
      <vt:lpstr>Observation 2:</vt:lpstr>
      <vt:lpstr>Observation 3:</vt:lpstr>
      <vt:lpstr>PowerPoint Presentation</vt:lpstr>
      <vt:lpstr>What is the single most important facial features for recognition?</vt:lpstr>
      <vt:lpstr>Observation 4:</vt:lpstr>
      <vt:lpstr>The list goes on</vt:lpstr>
      <vt:lpstr>Why is this hard?</vt:lpstr>
      <vt:lpstr>PowerPoint Presentation</vt:lpstr>
      <vt:lpstr>Challenge: variable viewpoint</vt:lpstr>
      <vt:lpstr>Challenge: variable illumination</vt:lpstr>
      <vt:lpstr>Challenge: scale</vt:lpstr>
      <vt:lpstr>Challenge: deformation</vt:lpstr>
      <vt:lpstr>Challenge: Occlusion</vt:lpstr>
      <vt:lpstr>Challenge: background clutter</vt:lpstr>
      <vt:lpstr>Challenge: intra-class variations</vt:lpstr>
      <vt:lpstr>History of ideas in recognition</vt:lpstr>
      <vt:lpstr>PowerPoint Presentation</vt:lpstr>
      <vt:lpstr>Instance Recognition</vt:lpstr>
      <vt:lpstr>Recognition by components</vt:lpstr>
      <vt:lpstr>History of ideas in recognition</vt:lpstr>
      <vt:lpstr>PowerPoint Presentation</vt:lpstr>
      <vt:lpstr>Limitations of global appearance models</vt:lpstr>
      <vt:lpstr>History of ideas in recognition</vt:lpstr>
      <vt:lpstr>Sliding window approaches</vt:lpstr>
      <vt:lpstr>Sliding window approaches</vt:lpstr>
      <vt:lpstr>History of ideas in recognition</vt:lpstr>
      <vt:lpstr>Local features for object instance recognition</vt:lpstr>
      <vt:lpstr>History of ideas in recognition</vt:lpstr>
      <vt:lpstr>Parts-and-shape models</vt:lpstr>
      <vt:lpstr>Representing people</vt:lpstr>
      <vt:lpstr>Discriminatively trained part-based models</vt:lpstr>
      <vt:lpstr>History of ideas in recognition</vt:lpstr>
      <vt:lpstr>Bag-of-features models</vt:lpstr>
      <vt:lpstr>Bag-of-features models</vt:lpstr>
      <vt:lpstr>History of ideas in recognition</vt:lpstr>
      <vt:lpstr>What Matters in Recognition?</vt:lpstr>
      <vt:lpstr>Types of Recognition</vt:lpstr>
      <vt:lpstr>Simultaneous recognition, detection, and segmentation</vt:lpstr>
      <vt:lpstr>PASCAL VOC 2005-2012</vt:lpstr>
      <vt:lpstr>PowerPoint Presentation</vt:lpstr>
      <vt:lpstr>PowerPoint Presentation</vt:lpstr>
      <vt:lpstr>PowerPoint Presentation</vt:lpstr>
      <vt:lpstr>Precision / Recall for a Category X</vt:lpstr>
      <vt:lpstr>PowerPoint Presentation</vt:lpstr>
      <vt:lpstr>Precision / Recall Curve</vt:lpstr>
      <vt:lpstr>PowerPoint Presentation</vt:lpstr>
      <vt:lpstr>Pascal VOC 2007 Average Precision</vt:lpstr>
      <vt:lpstr>Pascal VOC 2012 Average Precision</vt:lpstr>
      <vt:lpstr>PowerPoint Presentation</vt:lpstr>
      <vt:lpstr>PowerPoint Presentation</vt:lpstr>
      <vt:lpstr>PowerPoint Presentation</vt:lpstr>
      <vt:lpstr>PowerPoint Presentation</vt:lpstr>
      <vt:lpstr>“Intersection over union” (IoU) score</vt:lpstr>
      <vt:lpstr>“Intersection over union” (IoU) score</vt:lpstr>
      <vt:lpstr>PowerPoint Presentation</vt:lpstr>
      <vt:lpstr>PowerPoint Presentation</vt:lpstr>
      <vt:lpstr>PowerPoint Presentation</vt:lpstr>
      <vt:lpstr>PowerPoint Presentation</vt:lpstr>
      <vt:lpstr>PowerPoint Presentation</vt:lpstr>
      <vt:lpstr>A brief history of image recognition</vt:lpstr>
      <vt:lpstr>A brief history of image recognition</vt:lpstr>
      <vt:lpstr>A brief history of image recognition</vt:lpstr>
      <vt:lpstr>A brief history of image recognition</vt:lpstr>
      <vt:lpstr>PowerPoint Presentation</vt:lpstr>
      <vt:lpstr>What Matters in Recognition?</vt:lpstr>
      <vt:lpstr>What Matters in Recognition?</vt:lpstr>
      <vt:lpstr>Where to from here?</vt:lpstr>
      <vt:lpstr>24 Hrs in Photos</vt:lpstr>
      <vt:lpstr>PowerPoint Presentation</vt:lpstr>
      <vt:lpstr>PowerPoint Presentation</vt:lpstr>
      <vt:lpstr>Data Sets</vt:lpstr>
      <vt:lpstr>                         Large Scale Visual Recognition Challenge (ILSVRC) 2010-2012</vt:lpstr>
      <vt:lpstr>Variety of object classes in ILSVRC</vt:lpstr>
      <vt:lpstr>Variety of object classes in ILSVRC</vt:lpstr>
      <vt:lpstr>PowerPoint Presentation</vt:lpstr>
      <vt:lpstr>What are attributes?</vt:lpstr>
      <vt:lpstr>Next step: Infer object properties</vt:lpstr>
      <vt:lpstr>What are attributes?</vt:lpstr>
      <vt:lpstr>Why infer properties</vt:lpstr>
      <vt:lpstr>Why infer properties</vt:lpstr>
      <vt:lpstr>Why infer properties</vt:lpstr>
      <vt:lpstr>Why infer properties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Images and image filtering</dc:title>
  <dc:creator>Noah Snavely</dc:creator>
  <cp:lastModifiedBy>Noah Snavely</cp:lastModifiedBy>
  <cp:revision>1122</cp:revision>
  <dcterms:created xsi:type="dcterms:W3CDTF">2009-08-25T02:47:59Z</dcterms:created>
  <dcterms:modified xsi:type="dcterms:W3CDTF">2019-04-17T17:56:11Z</dcterms:modified>
</cp:coreProperties>
</file>