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1" r:id="rId2"/>
    <p:sldMasterId id="2147483787" r:id="rId3"/>
    <p:sldMasterId id="2147483799" r:id="rId4"/>
  </p:sldMasterIdLst>
  <p:notesMasterIdLst>
    <p:notesMasterId r:id="rId44"/>
  </p:notesMasterIdLst>
  <p:handoutMasterIdLst>
    <p:handoutMasterId r:id="rId45"/>
  </p:handoutMasterIdLst>
  <p:sldIdLst>
    <p:sldId id="1049" r:id="rId5"/>
    <p:sldId id="1612" r:id="rId6"/>
    <p:sldId id="1606" r:id="rId7"/>
    <p:sldId id="1608" r:id="rId8"/>
    <p:sldId id="1609" r:id="rId9"/>
    <p:sldId id="1588" r:id="rId10"/>
    <p:sldId id="1543" r:id="rId11"/>
    <p:sldId id="1607" r:id="rId12"/>
    <p:sldId id="1578" r:id="rId13"/>
    <p:sldId id="1610" r:id="rId14"/>
    <p:sldId id="1544" r:id="rId15"/>
    <p:sldId id="1545" r:id="rId16"/>
    <p:sldId id="1546" r:id="rId17"/>
    <p:sldId id="1547" r:id="rId18"/>
    <p:sldId id="1548" r:id="rId19"/>
    <p:sldId id="1582" r:id="rId20"/>
    <p:sldId id="1580" r:id="rId21"/>
    <p:sldId id="1587" r:id="rId22"/>
    <p:sldId id="1549" r:id="rId23"/>
    <p:sldId id="1589" r:id="rId24"/>
    <p:sldId id="1550" r:id="rId25"/>
    <p:sldId id="1581" r:id="rId26"/>
    <p:sldId id="1611" r:id="rId27"/>
    <p:sldId id="1590" r:id="rId28"/>
    <p:sldId id="1591" r:id="rId29"/>
    <p:sldId id="1592" r:id="rId30"/>
    <p:sldId id="1593" r:id="rId31"/>
    <p:sldId id="1594" r:id="rId32"/>
    <p:sldId id="1595" r:id="rId33"/>
    <p:sldId id="1596" r:id="rId34"/>
    <p:sldId id="1597" r:id="rId35"/>
    <p:sldId id="1598" r:id="rId36"/>
    <p:sldId id="1599" r:id="rId37"/>
    <p:sldId id="1600" r:id="rId38"/>
    <p:sldId id="1601" r:id="rId39"/>
    <p:sldId id="1602" r:id="rId40"/>
    <p:sldId id="1603" r:id="rId41"/>
    <p:sldId id="1613" r:id="rId42"/>
    <p:sldId id="1604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800000"/>
    <a:srgbClr val="00CC00"/>
    <a:srgbClr val="FF0000"/>
    <a:srgbClr val="00FF00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444" autoAdjust="0"/>
  </p:normalViewPr>
  <p:slideViewPr>
    <p:cSldViewPr snapToGrid="0">
      <p:cViewPr varScale="1">
        <p:scale>
          <a:sx n="56" d="100"/>
          <a:sy n="56" d="100"/>
        </p:scale>
        <p:origin x="1433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90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F7BE3-FE3F-43D8-AD6D-365589C5342A}" type="slidenum">
              <a:rPr lang="en-US"/>
              <a:pPr/>
              <a:t>8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8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032F2-B2DA-4193-A3DE-391E420F3B65}" type="slidenum">
              <a:rPr lang="en-US"/>
              <a:pPr/>
              <a:t>16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E6A2-F6C5-49E2-8464-BE6BC418BD8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DAF15-9B59-4554-887D-6F8F2BCED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1E684-ADC8-4C27-93FB-9AF0B0FD51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0C6008-C978-422A-AD70-9CDD5C6370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371600"/>
            <a:ext cx="413067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71600"/>
            <a:ext cx="413226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BDA80A-3418-485D-9E0A-B6C4E0355B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CC84A1-CC02-4F28-B098-02050764A6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6A668A-A179-4454-87A9-BBC28A936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138F16-081D-456F-BE83-5C8F2B769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80599-9BFB-4A2F-9D41-B42C7E2F25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60188F-CA6A-43B9-991B-0713E4AF37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A85BB9-95A1-49D7-9A9E-3043F218A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60325"/>
            <a:ext cx="2114550" cy="6492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325"/>
            <a:ext cx="6191250" cy="6492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AE13E1-3424-4C00-9687-D942A11BF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4823F-EACE-4C54-BBE9-1A0CA7B44F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8D4E7-60AB-4704-9C5B-2124546AF6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235F9-2466-479C-AC90-763561E676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95471-134E-43F4-BCF4-7EDBAAD059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E1EB6-6A63-40F1-BDE6-C6D393D9F1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E3D35-B4B0-43FD-BDA0-FAC1854D3D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FED74-BC12-482D-8E41-C187B67DA4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1D3C1-B673-4799-8E2B-FC0EC99E81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C5D94-3915-4671-8593-7A58EDC5CE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F237F-7868-498C-BD5F-8F68B2DC7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CAB03-2CB3-4878-AB60-DE832959CC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968D9-FDC8-4312-BCCD-D3297BD30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764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65D6C-6411-4A8D-AD6E-E02E29627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96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1113E-80DA-4D22-A722-81F3989B1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828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531" y="1599531"/>
            <a:ext cx="4060775" cy="5257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462" y="1599531"/>
            <a:ext cx="4061891" cy="5257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5E6982-8A04-449E-9A82-70347FFDB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045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4073C-8289-4A5C-86F0-E1288CCA5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826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7DF8B-B681-425A-99EA-E711ABCEBC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0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0485A-DB23-4CBB-95DE-A620387E5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63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ED7ED-5BED-4D99-94E9-9D791C743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424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8CD99-BB1D-494F-A43E-5689994187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182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A32F0-9C21-4DE8-AC6A-A775DCE08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811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91529"/>
            <a:ext cx="2057176" cy="67653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531" y="91529"/>
            <a:ext cx="6065490" cy="67653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DD834-6ECB-4C98-9290-9B456B783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754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1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9ABB7AD6-7EAD-4989-9A1C-CD30256E7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79921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371600"/>
            <a:ext cx="8415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Line 4"/>
          <p:cNvSpPr>
            <a:spLocks noChangeShapeType="1"/>
          </p:cNvSpPr>
          <p:nvPr userDrawn="1"/>
        </p:nvSpPr>
        <p:spPr bwMode="auto">
          <a:xfrm>
            <a:off x="381000" y="1066800"/>
            <a:ext cx="8382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77A13-D8F3-4465-9216-A0B44F05681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med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cs typeface="+mn-cs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cs typeface="+mn-cs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FA0520-B9BF-49B5-A21F-A8BDEF7DFEA6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56531" y="91530"/>
            <a:ext cx="8229823" cy="150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5024" tIns="65024" rIns="65024" bIns="650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56531" y="1599531"/>
            <a:ext cx="8229823" cy="52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5024" tIns="65024" rIns="65024" bIns="65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6552158" y="6408168"/>
            <a:ext cx="2134195" cy="2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5024" tIns="65024" rIns="65024" bIns="65024" numCol="1" anchor="ctr" anchorCtr="0" compatLnSpc="1">
            <a:prstTxWarp prst="textNoShape">
              <a:avLst/>
            </a:prstTxWarp>
          </a:bodyPr>
          <a:lstStyle>
            <a:lvl1pPr algn="r" defTabSz="642915">
              <a:defRPr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61CB68DD-A278-4B72-942F-56198ED68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13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+mj-lt"/>
          <a:ea typeface="MS PGothic" panose="020B0600070205080204" pitchFamily="34" charset="-128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MS PGothic" panose="020B0600070205080204" pitchFamily="34" charset="-128"/>
          <a:cs typeface="Calibri" charset="0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MS PGothic" panose="020B0600070205080204" pitchFamily="34" charset="-128"/>
          <a:cs typeface="Calibri" charset="0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MS PGothic" panose="020B0600070205080204" pitchFamily="34" charset="-128"/>
          <a:cs typeface="Calibri" charset="0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MS PGothic" panose="020B0600070205080204" pitchFamily="34" charset="-128"/>
          <a:cs typeface="Calibri" charset="0"/>
          <a:sym typeface="Calibri" panose="020F0502020204030204" pitchFamily="34" charset="0"/>
        </a:defRPr>
      </a:lvl5pPr>
      <a:lvl6pPr marL="321457" algn="ctr" rtl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ＭＳ Ｐゴシック" charset="0"/>
          <a:cs typeface="Calibri" charset="0"/>
          <a:sym typeface="Calibri" charset="0"/>
        </a:defRPr>
      </a:lvl6pPr>
      <a:lvl7pPr marL="642915" algn="ctr" rtl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ＭＳ Ｐゴシック" charset="0"/>
          <a:cs typeface="Calibri" charset="0"/>
          <a:sym typeface="Calibri" charset="0"/>
        </a:defRPr>
      </a:lvl7pPr>
      <a:lvl8pPr marL="964372" algn="ctr" rtl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ＭＳ Ｐゴシック" charset="0"/>
          <a:cs typeface="Calibri" charset="0"/>
          <a:sym typeface="Calibri" charset="0"/>
        </a:defRPr>
      </a:lvl8pPr>
      <a:lvl9pPr marL="1285829" algn="ctr" rtl="0" fontAlgn="base" hangingPunct="0">
        <a:spcBef>
          <a:spcPct val="0"/>
        </a:spcBef>
        <a:spcAft>
          <a:spcPct val="0"/>
        </a:spcAft>
        <a:defRPr sz="4359">
          <a:solidFill>
            <a:srgbClr val="000000"/>
          </a:solidFill>
          <a:latin typeface="Calibri" charset="0"/>
          <a:ea typeface="ＭＳ Ｐゴシック" charset="0"/>
          <a:cs typeface="Calibri" charset="0"/>
          <a:sym typeface="Calibri" charset="0"/>
        </a:defRPr>
      </a:lvl9pPr>
    </p:titleStyle>
    <p:bodyStyle>
      <a:lvl1pPr marL="331503" indent="-331503" algn="l" rtl="0" eaLnBrk="0" fontAlgn="base" hangingPunct="0">
        <a:spcBef>
          <a:spcPts val="492"/>
        </a:spcBef>
        <a:spcAft>
          <a:spcPct val="0"/>
        </a:spcAft>
        <a:buSzPct val="100000"/>
        <a:buFont typeface="Arial" panose="020B0604020202020204" pitchFamily="34" charset="0"/>
        <a:buChar char="•"/>
        <a:defRPr sz="3094">
          <a:solidFill>
            <a:srgbClr val="000000"/>
          </a:solidFill>
          <a:latin typeface="+mn-lt"/>
          <a:ea typeface="MS PGothic" panose="020B0600070205080204" pitchFamily="34" charset="-128"/>
          <a:cs typeface="+mn-cs"/>
          <a:sym typeface="Calibri" panose="020F0502020204030204" pitchFamily="34" charset="0"/>
        </a:defRPr>
      </a:lvl1pPr>
      <a:lvl2pPr marL="636218" indent="-314760" algn="l" rtl="0" eaLnBrk="0" fontAlgn="base" hangingPunct="0">
        <a:spcBef>
          <a:spcPts val="492"/>
        </a:spcBef>
        <a:spcAft>
          <a:spcPct val="0"/>
        </a:spcAft>
        <a:buSzPct val="100000"/>
        <a:buFont typeface="Arial" panose="020B0604020202020204" pitchFamily="34" charset="0"/>
        <a:buChar char="–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panose="020F0502020204030204" pitchFamily="34" charset="0"/>
        </a:defRPr>
      </a:lvl2pPr>
      <a:lvl3pPr marL="937584" indent="-294669" algn="l" rtl="0" eaLnBrk="0" fontAlgn="base" hangingPunct="0">
        <a:spcBef>
          <a:spcPts val="492"/>
        </a:spcBef>
        <a:spcAft>
          <a:spcPct val="0"/>
        </a:spcAft>
        <a:buSzPct val="100000"/>
        <a:buFont typeface="Arial" panose="020B0604020202020204" pitchFamily="34" charset="0"/>
        <a:buChar char="•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panose="020F0502020204030204" pitchFamily="34" charset="0"/>
        </a:defRPr>
      </a:lvl3pPr>
      <a:lvl4pPr marL="1317082" indent="-352710" algn="l" rtl="0" eaLnBrk="0" fontAlgn="base" hangingPunct="0">
        <a:spcBef>
          <a:spcPts val="492"/>
        </a:spcBef>
        <a:spcAft>
          <a:spcPct val="0"/>
        </a:spcAft>
        <a:buSzPct val="100000"/>
        <a:buFont typeface="Arial" panose="020B0604020202020204" pitchFamily="34" charset="0"/>
        <a:buChar char="–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panose="020F0502020204030204" pitchFamily="34" charset="0"/>
        </a:defRPr>
      </a:lvl4pPr>
      <a:lvl5pPr marL="1638539" indent="-352710" algn="l" rtl="0" eaLnBrk="0" fontAlgn="base" hangingPunct="0">
        <a:spcBef>
          <a:spcPts val="492"/>
        </a:spcBef>
        <a:spcAft>
          <a:spcPct val="0"/>
        </a:spcAft>
        <a:buSzPct val="100000"/>
        <a:buFont typeface="Arial" panose="020B0604020202020204" pitchFamily="34" charset="0"/>
        <a:buChar char="»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panose="020F0502020204030204" pitchFamily="34" charset="0"/>
        </a:defRPr>
      </a:lvl5pPr>
      <a:lvl6pPr marL="1959997" indent="-352710" algn="l" rtl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charset="0"/>
        </a:defRPr>
      </a:lvl6pPr>
      <a:lvl7pPr marL="2281454" indent="-352710" algn="l" rtl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charset="0"/>
        </a:defRPr>
      </a:lvl7pPr>
      <a:lvl8pPr marL="2602911" indent="-352710" algn="l" rtl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charset="0"/>
        </a:defRPr>
      </a:lvl8pPr>
      <a:lvl9pPr marL="2924369" indent="-352710" algn="l" rtl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3094">
          <a:solidFill>
            <a:srgbClr val="000000"/>
          </a:solidFill>
          <a:latin typeface="+mn-lt"/>
          <a:ea typeface="Calibri" charset="0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tags" Target="../tags/tag7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tags" Target="../tags/tag9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2.xml"/><Relationship Id="rId15" Type="http://schemas.openxmlformats.org/officeDocument/2006/relationships/image" Target="../media/image29.png"/><Relationship Id="rId10" Type="http://schemas.openxmlformats.org/officeDocument/2006/relationships/tags" Target="../tags/tag17.xml"/><Relationship Id="rId19" Type="http://schemas.openxmlformats.org/officeDocument/2006/relationships/image" Target="../media/image33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1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tags" Target="../tags/tag20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1.vml"/><Relationship Id="rId6" Type="http://schemas.openxmlformats.org/officeDocument/2006/relationships/tags" Target="../tags/tag24.xml"/><Relationship Id="rId11" Type="http://schemas.openxmlformats.org/officeDocument/2006/relationships/image" Target="../media/image39.png"/><Relationship Id="rId5" Type="http://schemas.openxmlformats.org/officeDocument/2006/relationships/tags" Target="../tags/tag23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5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56.png"/><Relationship Id="rId5" Type="http://schemas.openxmlformats.org/officeDocument/2006/relationships/tags" Target="../tags/tag31.xml"/><Relationship Id="rId10" Type="http://schemas.openxmlformats.org/officeDocument/2006/relationships/image" Target="../media/image55.png"/><Relationship Id="rId4" Type="http://schemas.openxmlformats.org/officeDocument/2006/relationships/tags" Target="../tags/tag30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arnumber=5719620&amp;tag=1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projects/sam/" TargetMode="External"/><Relationship Id="rId2" Type="http://schemas.openxmlformats.org/officeDocument/2006/relationships/hyperlink" Target="http://www.eecs.harvard.edu/~zickler/helmholtz.html" TargetMode="Externa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youtube.com/watch?v=S7gXih4XS7A" TargetMode="Externa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bedo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montana.edu/frankw/ccp/multiworld/twothree/lighting/learn2.htm" TargetMode="External"/><Relationship Id="rId2" Type="http://schemas.openxmlformats.org/officeDocument/2006/relationships/hyperlink" Target="http://www.math.montana.edu/frankw/ccp/multiworld/twothree/lighting/applet1.htm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Photometric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213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uddh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8" y="3168134"/>
            <a:ext cx="8915928" cy="28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79BD-AC93-4BDD-B464-EB491081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more than one photo!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4E19-3C46-4E48-A516-C18F8DD9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424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4953000" y="2362200"/>
            <a:ext cx="374650" cy="654050"/>
            <a:chOff x="3293" y="1471"/>
            <a:chExt cx="466" cy="813"/>
          </a:xfrm>
        </p:grpSpPr>
        <p:sp>
          <p:nvSpPr>
            <p:cNvPr id="2665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Freeform 37"/>
          <p:cNvSpPr>
            <a:spLocks/>
          </p:cNvSpPr>
          <p:nvPr/>
        </p:nvSpPr>
        <p:spPr bwMode="auto">
          <a:xfrm>
            <a:off x="2438400" y="32004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38"/>
          <p:cNvSpPr>
            <a:spLocks noChangeArrowheads="1"/>
          </p:cNvSpPr>
          <p:nvPr/>
        </p:nvSpPr>
        <p:spPr bwMode="auto">
          <a:xfrm>
            <a:off x="3467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Line 39"/>
          <p:cNvSpPr>
            <a:spLocks noChangeShapeType="1"/>
          </p:cNvSpPr>
          <p:nvPr/>
        </p:nvSpPr>
        <p:spPr bwMode="auto">
          <a:xfrm flipV="1">
            <a:off x="3505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Text Box 42"/>
          <p:cNvSpPr txBox="1">
            <a:spLocks noChangeArrowheads="1"/>
          </p:cNvSpPr>
          <p:nvPr/>
        </p:nvSpPr>
        <p:spPr bwMode="auto">
          <a:xfrm>
            <a:off x="3352800" y="2133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600200" y="1828800"/>
            <a:ext cx="1905000" cy="1371600"/>
            <a:chOff x="1008" y="1152"/>
            <a:chExt cx="1200" cy="864"/>
          </a:xfrm>
        </p:grpSpPr>
        <p:sp>
          <p:nvSpPr>
            <p:cNvPr id="26648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26650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1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</a:rPr>
                  <a:t>L</a:t>
                </a:r>
                <a:r>
                  <a:rPr lang="en-US" sz="1600" b="1" baseline="-2500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3505200" y="1295400"/>
            <a:ext cx="914400" cy="1905000"/>
            <a:chOff x="2208" y="816"/>
            <a:chExt cx="576" cy="1200"/>
          </a:xfrm>
        </p:grpSpPr>
        <p:sp>
          <p:nvSpPr>
            <p:cNvPr id="26645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6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7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6634" name="Line 49"/>
          <p:cNvSpPr>
            <a:spLocks noChangeShapeType="1"/>
          </p:cNvSpPr>
          <p:nvPr/>
        </p:nvSpPr>
        <p:spPr bwMode="auto">
          <a:xfrm flipV="1">
            <a:off x="3505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5" name="Text Box 50"/>
          <p:cNvSpPr txBox="1">
            <a:spLocks noChangeArrowheads="1"/>
          </p:cNvSpPr>
          <p:nvPr/>
        </p:nvSpPr>
        <p:spPr bwMode="auto">
          <a:xfrm>
            <a:off x="3962400" y="2971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590800" y="1371600"/>
            <a:ext cx="914400" cy="1828800"/>
            <a:chOff x="1632" y="864"/>
            <a:chExt cx="576" cy="1152"/>
          </a:xfrm>
        </p:grpSpPr>
        <p:sp>
          <p:nvSpPr>
            <p:cNvPr id="26642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3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3588" y="217963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8350" y="27019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8350" y="32353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762000" y="4038600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write this as a matrix equation: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0963" y="4711700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8084" y="2180082"/>
            <a:ext cx="581950" cy="58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20143" y="987663"/>
            <a:ext cx="587828" cy="5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1483" y="1110343"/>
            <a:ext cx="581950" cy="5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equations</a:t>
            </a:r>
          </a:p>
        </p:txBody>
      </p:sp>
      <p:pic>
        <p:nvPicPr>
          <p:cNvPr id="2765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90850" y="3195638"/>
            <a:ext cx="1333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3238" y="3200400"/>
            <a:ext cx="284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4"/>
          <p:cNvSpPr>
            <a:spLocks/>
          </p:cNvSpPr>
          <p:nvPr/>
        </p:nvSpPr>
        <p:spPr bwMode="auto">
          <a:xfrm rot="-5400000">
            <a:off x="5562600" y="2608263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AutoShape 15"/>
          <p:cNvSpPr>
            <a:spLocks/>
          </p:cNvSpPr>
          <p:nvPr/>
        </p:nvSpPr>
        <p:spPr bwMode="auto">
          <a:xfrm rot="-5400000">
            <a:off x="4572000" y="2379663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AutoShape 16"/>
          <p:cNvSpPr>
            <a:spLocks/>
          </p:cNvSpPr>
          <p:nvPr/>
        </p:nvSpPr>
        <p:spPr bwMode="auto">
          <a:xfrm rot="-5400000">
            <a:off x="2895600" y="2532063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6248" name="Picture 2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7263" y="4800600"/>
            <a:ext cx="14668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49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36950" y="5486400"/>
            <a:ext cx="1433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55888" y="1200150"/>
            <a:ext cx="33845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0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8200" y="3198813"/>
            <a:ext cx="2174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819400" y="3505200"/>
            <a:ext cx="3124200" cy="152400"/>
            <a:chOff x="1776" y="2208"/>
            <a:chExt cx="1968" cy="96"/>
          </a:xfrm>
        </p:grpSpPr>
        <p:pic>
          <p:nvPicPr>
            <p:cNvPr id="27662" name="Picture 3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4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42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6269" name="Picture 4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22663" y="4095750"/>
            <a:ext cx="16017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515BC2-BC88-4DA8-8ABC-BA7CBCF8C1C7}"/>
              </a:ext>
            </a:extLst>
          </p:cNvPr>
          <p:cNvSpPr/>
          <p:nvPr/>
        </p:nvSpPr>
        <p:spPr>
          <a:xfrm>
            <a:off x="446749" y="6244318"/>
            <a:ext cx="808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Solve one such linear system </a:t>
            </a:r>
            <a:r>
              <a:rPr lang="en-US" b="1" dirty="0"/>
              <a:t>per pixel</a:t>
            </a:r>
            <a:r>
              <a:rPr lang="en-US" dirty="0"/>
              <a:t> to solve for that pixel’s surface normal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three lights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Get better results by using more lights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48200" y="5334000"/>
            <a:ext cx="2551113" cy="976313"/>
            <a:chOff x="2916" y="3360"/>
            <a:chExt cx="1607" cy="615"/>
          </a:xfrm>
        </p:grpSpPr>
        <p:sp>
          <p:nvSpPr>
            <p:cNvPr id="28682" name="Line 15"/>
            <p:cNvSpPr>
              <a:spLocks noChangeShapeType="1"/>
            </p:cNvSpPr>
            <p:nvPr/>
          </p:nvSpPr>
          <p:spPr bwMode="auto">
            <a:xfrm flipH="1" flipV="1">
              <a:off x="3360" y="3360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83" name="Text Box 16"/>
            <p:cNvSpPr txBox="1">
              <a:spLocks noChangeArrowheads="1"/>
            </p:cNvSpPr>
            <p:nvPr/>
          </p:nvSpPr>
          <p:spPr bwMode="auto">
            <a:xfrm>
              <a:off x="2916" y="3744"/>
              <a:ext cx="1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What’s the size of 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 b="1" baseline="30000">
                  <a:solidFill>
                    <a:srgbClr val="000000"/>
                  </a:solidFill>
                </a:rPr>
                <a:t>T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>
                  <a:solidFill>
                    <a:srgbClr val="000000"/>
                  </a:solidFill>
                </a:rPr>
                <a:t>?</a:t>
              </a:r>
            </a:p>
          </p:txBody>
        </p:sp>
      </p:grpSp>
      <p:pic>
        <p:nvPicPr>
          <p:cNvPr id="28677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0025" y="1531938"/>
            <a:ext cx="3200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85800" y="3276600"/>
            <a:ext cx="7772400" cy="2895600"/>
            <a:chOff x="432" y="2064"/>
            <a:chExt cx="4896" cy="1824"/>
          </a:xfrm>
        </p:grpSpPr>
        <p:sp>
          <p:nvSpPr>
            <p:cNvPr id="28679" name="Rectangle 6"/>
            <p:cNvSpPr>
              <a:spLocks noChangeArrowheads="1"/>
            </p:cNvSpPr>
            <p:nvPr/>
          </p:nvSpPr>
          <p:spPr bwMode="auto">
            <a:xfrm>
              <a:off x="432" y="206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Least squares solution:</a:t>
              </a:r>
            </a:p>
          </p:txBody>
        </p:sp>
        <p:sp>
          <p:nvSpPr>
            <p:cNvPr id="28680" name="Rectangle 13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Solve for N, k</a:t>
              </a:r>
              <a:r>
                <a:rPr lang="en-US" baseline="-25000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 as before</a:t>
              </a:r>
            </a:p>
          </p:txBody>
        </p:sp>
        <p:pic>
          <p:nvPicPr>
            <p:cNvPr id="28681" name="Picture 23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light source directions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Trick:  place a chrome sphere in the scene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the location of the highlight tells you where the light source is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296988" y="4281488"/>
            <a:ext cx="73136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9701" name="Picture 7" descr="sp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100" y="1676400"/>
            <a:ext cx="63627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762000" y="914400"/>
            <a:ext cx="769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For a perfect mirror, light is reflected about </a:t>
            </a:r>
            <a:r>
              <a:rPr lang="en-US" sz="2000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Recall the rule for specular reflection</a:t>
            </a:r>
          </a:p>
        </p:txBody>
      </p:sp>
      <p:pic>
        <p:nvPicPr>
          <p:cNvPr id="2053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79700" y="2425700"/>
            <a:ext cx="2381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Freeform 11"/>
          <p:cNvSpPr>
            <a:spLocks/>
          </p:cNvSpPr>
          <p:nvPr/>
        </p:nvSpPr>
        <p:spPr bwMode="auto">
          <a:xfrm>
            <a:off x="2711450" y="2717800"/>
            <a:ext cx="346075" cy="274638"/>
          </a:xfrm>
          <a:custGeom>
            <a:avLst/>
            <a:gdLst>
              <a:gd name="T0" fmla="*/ 0 w 240"/>
              <a:gd name="T1" fmla="*/ 2147483647 h 168"/>
              <a:gd name="T2" fmla="*/ 2147483647 w 240"/>
              <a:gd name="T3" fmla="*/ 2147483647 h 168"/>
              <a:gd name="T4" fmla="*/ 2147483647 w 240"/>
              <a:gd name="T5" fmla="*/ 2147483647 h 168"/>
              <a:gd name="T6" fmla="*/ 0 60000 65536"/>
              <a:gd name="T7" fmla="*/ 0 60000 65536"/>
              <a:gd name="T8" fmla="*/ 0 60000 65536"/>
              <a:gd name="T9" fmla="*/ 0 w 240"/>
              <a:gd name="T10" fmla="*/ 0 h 168"/>
              <a:gd name="T11" fmla="*/ 240 w 240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68">
                <a:moveTo>
                  <a:pt x="0" y="168"/>
                </a:moveTo>
                <a:cubicBezTo>
                  <a:pt x="28" y="108"/>
                  <a:pt x="56" y="48"/>
                  <a:pt x="96" y="24"/>
                </a:cubicBezTo>
                <a:cubicBezTo>
                  <a:pt x="136" y="0"/>
                  <a:pt x="188" y="12"/>
                  <a:pt x="240" y="2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Line 20"/>
          <p:cNvSpPr>
            <a:spLocks noChangeShapeType="1"/>
          </p:cNvSpPr>
          <p:nvPr/>
        </p:nvSpPr>
        <p:spPr bwMode="auto">
          <a:xfrm flipV="1">
            <a:off x="3057525" y="2667000"/>
            <a:ext cx="600075" cy="7286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524000" y="3429000"/>
            <a:ext cx="3124200" cy="1041400"/>
            <a:chOff x="2064" y="2736"/>
            <a:chExt cx="1296" cy="432"/>
          </a:xfrm>
        </p:grpSpPr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2112" y="2736"/>
              <a:ext cx="1200" cy="38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2064" y="2928"/>
              <a:ext cx="1296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57" name="Line 26"/>
          <p:cNvSpPr>
            <a:spLocks noChangeShapeType="1"/>
          </p:cNvSpPr>
          <p:nvPr/>
        </p:nvSpPr>
        <p:spPr bwMode="auto">
          <a:xfrm flipH="1" flipV="1">
            <a:off x="2438400" y="2667000"/>
            <a:ext cx="619125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Line 27"/>
          <p:cNvSpPr>
            <a:spLocks noChangeShapeType="1"/>
          </p:cNvSpPr>
          <p:nvPr/>
        </p:nvSpPr>
        <p:spPr bwMode="auto">
          <a:xfrm flipV="1">
            <a:off x="3057525" y="2387600"/>
            <a:ext cx="0" cy="104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9" name="Line 28"/>
          <p:cNvSpPr>
            <a:spLocks noChangeShapeType="1"/>
          </p:cNvSpPr>
          <p:nvPr/>
        </p:nvSpPr>
        <p:spPr bwMode="auto">
          <a:xfrm flipV="1">
            <a:off x="3057525" y="3048000"/>
            <a:ext cx="828675" cy="3810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60" name="Freeform 29"/>
          <p:cNvSpPr>
            <a:spLocks/>
          </p:cNvSpPr>
          <p:nvPr/>
        </p:nvSpPr>
        <p:spPr bwMode="auto">
          <a:xfrm flipH="1">
            <a:off x="3057525" y="2708275"/>
            <a:ext cx="347663" cy="274638"/>
          </a:xfrm>
          <a:custGeom>
            <a:avLst/>
            <a:gdLst>
              <a:gd name="T0" fmla="*/ 0 w 240"/>
              <a:gd name="T1" fmla="*/ 2147483647 h 168"/>
              <a:gd name="T2" fmla="*/ 2147483647 w 240"/>
              <a:gd name="T3" fmla="*/ 2147483647 h 168"/>
              <a:gd name="T4" fmla="*/ 2147483647 w 240"/>
              <a:gd name="T5" fmla="*/ 2147483647 h 168"/>
              <a:gd name="T6" fmla="*/ 0 60000 65536"/>
              <a:gd name="T7" fmla="*/ 0 60000 65536"/>
              <a:gd name="T8" fmla="*/ 0 60000 65536"/>
              <a:gd name="T9" fmla="*/ 0 w 240"/>
              <a:gd name="T10" fmla="*/ 0 h 168"/>
              <a:gd name="T11" fmla="*/ 240 w 240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68">
                <a:moveTo>
                  <a:pt x="0" y="168"/>
                </a:moveTo>
                <a:cubicBezTo>
                  <a:pt x="28" y="108"/>
                  <a:pt x="56" y="48"/>
                  <a:pt x="96" y="24"/>
                </a:cubicBezTo>
                <a:cubicBezTo>
                  <a:pt x="136" y="0"/>
                  <a:pt x="188" y="12"/>
                  <a:pt x="240" y="2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1" name="Picture 32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44950" y="2770188"/>
            <a:ext cx="3175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49575" y="2044700"/>
            <a:ext cx="2968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2276475"/>
            <a:ext cx="230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8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08413" y="2286000"/>
            <a:ext cx="29686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40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7550" y="2425700"/>
            <a:ext cx="2381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44"/>
          <p:cNvGraphicFramePr>
            <a:graphicFrameLocks noChangeAspect="1"/>
          </p:cNvGraphicFramePr>
          <p:nvPr/>
        </p:nvGraphicFramePr>
        <p:xfrm>
          <a:off x="5086350" y="1878013"/>
          <a:ext cx="28956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76" name="Equation" r:id="rId15" imgW="1295280" imgH="457200" progId="Equation.3">
                  <p:embed/>
                </p:oleObj>
              </mc:Choice>
              <mc:Fallback>
                <p:oleObj name="Equation" r:id="rId15" imgW="1295280" imgH="45720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350" y="1878013"/>
                        <a:ext cx="28956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6" name="Rectangle 55"/>
          <p:cNvSpPr>
            <a:spLocks noChangeArrowheads="1"/>
          </p:cNvSpPr>
          <p:nvPr/>
        </p:nvSpPr>
        <p:spPr bwMode="auto">
          <a:xfrm>
            <a:off x="762000" y="4267200"/>
            <a:ext cx="77724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We see a highlight when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then L is given as follows:</a:t>
            </a:r>
          </a:p>
        </p:txBody>
      </p:sp>
      <p:sp>
        <p:nvSpPr>
          <p:cNvPr id="419903" name="Line 63"/>
          <p:cNvSpPr>
            <a:spLocks noChangeShapeType="1"/>
          </p:cNvSpPr>
          <p:nvPr/>
        </p:nvSpPr>
        <p:spPr bwMode="auto">
          <a:xfrm flipH="1" flipV="1">
            <a:off x="3059113" y="2667000"/>
            <a:ext cx="11112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907" name="Picture 67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38413" y="5105400"/>
            <a:ext cx="31353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1" name="Line 71"/>
          <p:cNvSpPr>
            <a:spLocks noChangeShapeType="1"/>
          </p:cNvSpPr>
          <p:nvPr/>
        </p:nvSpPr>
        <p:spPr bwMode="auto">
          <a:xfrm flipH="1" flipV="1">
            <a:off x="3048000" y="1905000"/>
            <a:ext cx="11113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9912" name="Line 72"/>
          <p:cNvSpPr>
            <a:spLocks noChangeShapeType="1"/>
          </p:cNvSpPr>
          <p:nvPr/>
        </p:nvSpPr>
        <p:spPr bwMode="auto">
          <a:xfrm flipV="1">
            <a:off x="2447925" y="1938338"/>
            <a:ext cx="600075" cy="7286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3" grpId="0" animBg="1"/>
      <p:bldP spid="419911" grpId="0" animBg="1"/>
      <p:bldP spid="4199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55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955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141413"/>
            <a:ext cx="1644650" cy="1644650"/>
          </a:xfrm>
          <a:prstGeom prst="rect">
            <a:avLst/>
          </a:prstGeom>
          <a:noFill/>
        </p:spPr>
      </p:pic>
      <p:sp>
        <p:nvSpPr>
          <p:cNvPr id="5396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pic>
        <p:nvPicPr>
          <p:cNvPr id="5396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581400"/>
            <a:ext cx="2870200" cy="2870200"/>
          </a:xfrm>
          <a:prstGeom prst="rect">
            <a:avLst/>
          </a:prstGeom>
          <a:noFill/>
        </p:spPr>
      </p:pic>
      <p:pic>
        <p:nvPicPr>
          <p:cNvPr id="5396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3429000"/>
            <a:ext cx="4343400" cy="3298825"/>
          </a:xfrm>
          <a:prstGeom prst="rect">
            <a:avLst/>
          </a:prstGeom>
          <a:noFill/>
        </p:spPr>
      </p:pic>
      <p:sp>
        <p:nvSpPr>
          <p:cNvPr id="539658" name="AutoShape 10"/>
          <p:cNvSpPr>
            <a:spLocks noChangeArrowheads="1"/>
          </p:cNvSpPr>
          <p:nvPr/>
        </p:nvSpPr>
        <p:spPr bwMode="auto">
          <a:xfrm rot="5400000">
            <a:off x="-38100" y="3314700"/>
            <a:ext cx="1676400" cy="8382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66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9659" name="Text Box 11"/>
          <p:cNvSpPr txBox="1">
            <a:spLocks noChangeArrowheads="1"/>
          </p:cNvSpPr>
          <p:nvPr/>
        </p:nvSpPr>
        <p:spPr bwMode="auto">
          <a:xfrm>
            <a:off x="1106488" y="3011488"/>
            <a:ext cx="2662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Recovered albedo</a:t>
            </a:r>
          </a:p>
        </p:txBody>
      </p:sp>
      <p:sp>
        <p:nvSpPr>
          <p:cNvPr id="539660" name="Text Box 12"/>
          <p:cNvSpPr txBox="1">
            <a:spLocks noChangeArrowheads="1"/>
          </p:cNvSpPr>
          <p:nvPr/>
        </p:nvSpPr>
        <p:spPr bwMode="auto">
          <a:xfrm>
            <a:off x="4800600" y="3048000"/>
            <a:ext cx="332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Recovered normal field</a:t>
            </a:r>
          </a:p>
        </p:txBody>
      </p: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6781800" y="6411913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</p:spTree>
    <p:extLst>
      <p:ext uri="{BB962C8B-B14F-4D97-AF65-F5344CB8AC3E}">
        <p14:creationId xmlns:p14="http://schemas.microsoft.com/office/powerpoint/2010/main" val="10473904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Solving the linear system per-pixel gives us an estimated surface normal for each pixel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 can we compute depth from </a:t>
            </a:r>
            <a:r>
              <a:rPr lang="en-US" dirty="0" err="1"/>
              <a:t>normals</a:t>
            </a:r>
            <a:r>
              <a:rPr lang="en-US" dirty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Normals</a:t>
            </a:r>
            <a:r>
              <a:rPr lang="en-US" dirty="0"/>
              <a:t> are like the “derivative” of the true depth</a:t>
            </a:r>
          </a:p>
        </p:txBody>
      </p:sp>
      <p:pic>
        <p:nvPicPr>
          <p:cNvPr id="4" name="Picture 5" descr="buddhas"/>
          <p:cNvPicPr>
            <a:picLocks noChangeAspect="1" noChangeArrowheads="1"/>
          </p:cNvPicPr>
          <p:nvPr/>
        </p:nvPicPr>
        <p:blipFill rotWithShape="1">
          <a:blip r:embed="rId2" cstate="print"/>
          <a:srcRect r="36285"/>
          <a:stretch/>
        </p:blipFill>
        <p:spPr bwMode="auto">
          <a:xfrm>
            <a:off x="1932018" y="1828407"/>
            <a:ext cx="5410341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18511" y="467368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Input photo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8942" y="4673686"/>
            <a:ext cx="176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99942" y="4565964"/>
            <a:ext cx="184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r>
              <a:rPr lang="en-US" sz="1400" dirty="0"/>
              <a:t> (needle diagram)</a:t>
            </a:r>
          </a:p>
        </p:txBody>
      </p:sp>
    </p:spTree>
    <p:extLst>
      <p:ext uri="{BB962C8B-B14F-4D97-AF65-F5344CB8AC3E}">
        <p14:creationId xmlns:p14="http://schemas.microsoft.com/office/powerpoint/2010/main" val="294613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Integrating a set of derivatives is easy in 1D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(similar to Euler’s method from diff. eq. class)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just integrate </a:t>
            </a:r>
            <a:r>
              <a:rPr lang="en-US" dirty="0" err="1"/>
              <a:t>normals</a:t>
            </a:r>
            <a:r>
              <a:rPr lang="en-US" dirty="0"/>
              <a:t> in each column / row separately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Instead, we formulate as a linear system and solve for depths that </a:t>
            </a:r>
            <a:r>
              <a:rPr lang="en-US" i="1" dirty="0"/>
              <a:t>best agree with the surface </a:t>
            </a:r>
            <a:r>
              <a:rPr lang="en-US" i="1" dirty="0" err="1"/>
              <a:t>normals</a:t>
            </a:r>
            <a:endParaRPr lang="en-US" dirty="0"/>
          </a:p>
        </p:txBody>
      </p:sp>
      <p:pic>
        <p:nvPicPr>
          <p:cNvPr id="862210" name="Picture 2" descr="http://upload.wikimedia.org/wikipedia/commons/thumb/1/10/Euler_method.svg/330px-Euler_metho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81" y="1905015"/>
            <a:ext cx="31432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70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normals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86400"/>
            <a:ext cx="77724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Get a similar equation for </a:t>
            </a:r>
            <a:r>
              <a:rPr lang="en-US" b="1"/>
              <a:t>V</a:t>
            </a:r>
            <a:r>
              <a:rPr lang="en-US" b="1" baseline="-25000"/>
              <a:t>2</a:t>
            </a:r>
          </a:p>
          <a:p>
            <a:pPr lvl="1"/>
            <a:r>
              <a:rPr lang="en-US"/>
              <a:t>Each normal gives us two linear constraints on z</a:t>
            </a:r>
          </a:p>
          <a:p>
            <a:pPr lvl="1"/>
            <a:r>
              <a:rPr lang="en-US"/>
              <a:t>compute z values by solving a matrix equation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3540125" y="1219200"/>
            <a:ext cx="1201738" cy="1600200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434343"/>
              </a:gs>
              <a:gs pos="100000">
                <a:srgbClr val="DDDDDD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2211388" y="19812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 flipV="1">
            <a:off x="1533525" y="37338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reeform 10"/>
          <p:cNvSpPr>
            <a:spLocks/>
          </p:cNvSpPr>
          <p:nvPr/>
        </p:nvSpPr>
        <p:spPr bwMode="auto">
          <a:xfrm>
            <a:off x="1176338" y="3408363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Line 14"/>
          <p:cNvSpPr>
            <a:spLocks noChangeShapeType="1"/>
          </p:cNvSpPr>
          <p:nvPr/>
        </p:nvSpPr>
        <p:spPr bwMode="auto">
          <a:xfrm flipV="1">
            <a:off x="890588" y="44005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Oval 17"/>
          <p:cNvSpPr>
            <a:spLocks noChangeArrowheads="1"/>
          </p:cNvSpPr>
          <p:nvPr/>
        </p:nvSpPr>
        <p:spPr bwMode="auto">
          <a:xfrm>
            <a:off x="1504950" y="4368800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0" name="Freeform 20"/>
          <p:cNvSpPr>
            <a:spLocks/>
          </p:cNvSpPr>
          <p:nvPr/>
        </p:nvSpPr>
        <p:spPr bwMode="auto">
          <a:xfrm>
            <a:off x="533400" y="49799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1" name="Arc 21"/>
          <p:cNvSpPr>
            <a:spLocks/>
          </p:cNvSpPr>
          <p:nvPr/>
        </p:nvSpPr>
        <p:spPr bwMode="auto">
          <a:xfrm rot="720000">
            <a:off x="733425" y="49958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93280113 w 21745"/>
              <a:gd name="T3" fmla="*/ 310623868 h 21600"/>
              <a:gd name="T4" fmla="*/ 1288889 w 21745"/>
              <a:gd name="T5" fmla="*/ 31062386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 flipH="1">
            <a:off x="533400" y="48148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3" name="Oval 23"/>
          <p:cNvSpPr>
            <a:spLocks noChangeArrowheads="1"/>
          </p:cNvSpPr>
          <p:nvPr/>
        </p:nvSpPr>
        <p:spPr bwMode="auto">
          <a:xfrm rot="-1860000">
            <a:off x="811213" y="50006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4" name="Line 24"/>
          <p:cNvSpPr>
            <a:spLocks noChangeShapeType="1"/>
          </p:cNvSpPr>
          <p:nvPr/>
        </p:nvSpPr>
        <p:spPr bwMode="auto">
          <a:xfrm flipV="1">
            <a:off x="533400" y="52212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3892550" y="1628775"/>
            <a:ext cx="457200" cy="552450"/>
            <a:chOff x="2452" y="1026"/>
            <a:chExt cx="288" cy="348"/>
          </a:xfrm>
        </p:grpSpPr>
        <p:sp>
          <p:nvSpPr>
            <p:cNvPr id="30757" name="Oval 34"/>
            <p:cNvSpPr>
              <a:spLocks noChangeArrowheads="1"/>
            </p:cNvSpPr>
            <p:nvPr/>
          </p:nvSpPr>
          <p:spPr bwMode="auto">
            <a:xfrm>
              <a:off x="2704" y="1334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8" name="Oval 33"/>
            <p:cNvSpPr>
              <a:spLocks noChangeArrowheads="1"/>
            </p:cNvSpPr>
            <p:nvPr/>
          </p:nvSpPr>
          <p:spPr bwMode="auto">
            <a:xfrm>
              <a:off x="2452" y="102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657600" y="1630363"/>
            <a:ext cx="762000" cy="503237"/>
            <a:chOff x="2304" y="1027"/>
            <a:chExt cx="480" cy="317"/>
          </a:xfrm>
        </p:grpSpPr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2518" y="1152"/>
              <a:ext cx="266" cy="192"/>
              <a:chOff x="2518" y="1152"/>
              <a:chExt cx="266" cy="192"/>
            </a:xfrm>
          </p:grpSpPr>
          <p:sp>
            <p:nvSpPr>
              <p:cNvPr id="30755" name="Line 36"/>
              <p:cNvSpPr>
                <a:spLocks noChangeShapeType="1"/>
              </p:cNvSpPr>
              <p:nvPr/>
            </p:nvSpPr>
            <p:spPr bwMode="auto">
              <a:xfrm>
                <a:off x="2518" y="124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6" name="Text Box 37"/>
              <p:cNvSpPr txBox="1">
                <a:spLocks noChangeArrowheads="1"/>
              </p:cNvSpPr>
              <p:nvPr/>
            </p:nvSpPr>
            <p:spPr bwMode="auto">
              <a:xfrm>
                <a:off x="2566" y="1152"/>
                <a:ext cx="2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2304" y="1027"/>
              <a:ext cx="240" cy="221"/>
              <a:chOff x="2304" y="1027"/>
              <a:chExt cx="240" cy="221"/>
            </a:xfrm>
          </p:grpSpPr>
          <p:sp>
            <p:nvSpPr>
              <p:cNvPr id="30753" name="Line 35"/>
              <p:cNvSpPr>
                <a:spLocks noChangeShapeType="1"/>
              </p:cNvSpPr>
              <p:nvPr/>
            </p:nvSpPr>
            <p:spPr bwMode="auto">
              <a:xfrm flipH="1" flipV="1">
                <a:off x="2470" y="1056"/>
                <a:ext cx="48" cy="19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4" name="Text Box 38"/>
              <p:cNvSpPr txBox="1">
                <a:spLocks noChangeArrowheads="1"/>
              </p:cNvSpPr>
              <p:nvPr/>
            </p:nvSpPr>
            <p:spPr bwMode="auto">
              <a:xfrm>
                <a:off x="2304" y="1027"/>
                <a:ext cx="2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3768725" y="1981200"/>
            <a:ext cx="387350" cy="381000"/>
            <a:chOff x="2374" y="1248"/>
            <a:chExt cx="244" cy="240"/>
          </a:xfrm>
        </p:grpSpPr>
        <p:sp>
          <p:nvSpPr>
            <p:cNvPr id="30749" name="Line 39"/>
            <p:cNvSpPr>
              <a:spLocks noChangeShapeType="1"/>
            </p:cNvSpPr>
            <p:nvPr/>
          </p:nvSpPr>
          <p:spPr bwMode="auto">
            <a:xfrm flipH="1">
              <a:off x="2374" y="1248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0" name="Text Box 40"/>
            <p:cNvSpPr txBox="1">
              <a:spLocks noChangeArrowheads="1"/>
            </p:cNvSpPr>
            <p:nvPr/>
          </p:nvSpPr>
          <p:spPr bwMode="auto">
            <a:xfrm>
              <a:off x="2400" y="1315"/>
              <a:ext cx="2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</a:t>
              </a:r>
              <a:endParaRPr lang="en-US" sz="1200" b="1" baseline="-25000">
                <a:solidFill>
                  <a:srgbClr val="FF0000"/>
                </a:solidFill>
              </a:endParaRPr>
            </a:p>
          </p:txBody>
        </p:sp>
      </p:grpSp>
      <p:pic>
        <p:nvPicPr>
          <p:cNvPr id="30738" name="Picture 5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4332288"/>
            <a:ext cx="36195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887413" y="4033838"/>
            <a:ext cx="1363662" cy="671512"/>
            <a:chOff x="559" y="2541"/>
            <a:chExt cx="859" cy="423"/>
          </a:xfrm>
        </p:grpSpPr>
        <p:sp>
          <p:nvSpPr>
            <p:cNvPr id="30745" name="Oval 31"/>
            <p:cNvSpPr>
              <a:spLocks noChangeArrowheads="1"/>
            </p:cNvSpPr>
            <p:nvPr/>
          </p:nvSpPr>
          <p:spPr bwMode="auto">
            <a:xfrm>
              <a:off x="1049" y="2805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46" name="Oval 32"/>
            <p:cNvSpPr>
              <a:spLocks noChangeArrowheads="1"/>
            </p:cNvSpPr>
            <p:nvPr/>
          </p:nvSpPr>
          <p:spPr bwMode="auto">
            <a:xfrm>
              <a:off x="946" y="264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0747" name="Picture 49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9" y="2541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5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95" y="2869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0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7000" y="1898650"/>
            <a:ext cx="6556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Oval 30"/>
          <p:cNvSpPr>
            <a:spLocks noChangeArrowheads="1"/>
          </p:cNvSpPr>
          <p:nvPr/>
        </p:nvSpPr>
        <p:spPr bwMode="auto">
          <a:xfrm>
            <a:off x="3965575" y="1970088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42" name="Line 57"/>
          <p:cNvSpPr>
            <a:spLocks noChangeShapeType="1"/>
          </p:cNvSpPr>
          <p:nvPr/>
        </p:nvSpPr>
        <p:spPr bwMode="auto">
          <a:xfrm>
            <a:off x="3352800" y="1981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1409" name="Picture 6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91025" y="3271838"/>
            <a:ext cx="39147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412" name="Picture 6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5950" y="4322763"/>
            <a:ext cx="4025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363C-432D-4ACE-AFF8-8F68CA64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7B1F8-4510-4C66-96A6-491BE4916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released</a:t>
            </a:r>
          </a:p>
          <a:p>
            <a:pPr lvl="1"/>
            <a:r>
              <a:rPr lang="en-US" dirty="0"/>
              <a:t>Due Monday, April 22, by 11:59pm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Demo by Kai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408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ea typeface="+mj-ea"/>
                <a:sym typeface="Calibri" charset="0"/>
              </a:rPr>
              <a:t>Results</a:t>
            </a:r>
            <a:endParaRPr lang="en-US" sz="1266">
              <a:sym typeface="Calibri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  <a:defRPr/>
            </a:pPr>
            <a:endParaRPr lang="en-US">
              <a:ea typeface="+mn-ea"/>
              <a:sym typeface="Calibri" charset="0"/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r" defTabSz="642915" eaLnBrk="1"/>
            <a:fld id="{ADE0F5CE-BFC9-462C-BB18-F72268DB3211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20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4820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" y="2118569"/>
            <a:ext cx="9001125" cy="37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3353098" y="6088932"/>
            <a:ext cx="2419188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Athos Georghiades</a:t>
            </a:r>
          </a:p>
        </p:txBody>
      </p:sp>
    </p:spTree>
    <p:extLst>
      <p:ext uri="{BB962C8B-B14F-4D97-AF65-F5344CB8AC3E}">
        <p14:creationId xmlns:p14="http://schemas.microsoft.com/office/powerpoint/2010/main" val="3875849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pic>
        <p:nvPicPr>
          <p:cNvPr id="31748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1058863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Photometric Stereo from Colored Lighting</a:t>
            </a:r>
          </a:p>
        </p:txBody>
      </p:sp>
      <p:pic>
        <p:nvPicPr>
          <p:cNvPr id="861186" name="Picture 2" descr="Example re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859"/>
            <a:ext cx="5023007" cy="3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199" y="5190471"/>
            <a:ext cx="869892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Video </a:t>
            </a:r>
            <a:r>
              <a:rPr lang="en-US" sz="1700" b="1" dirty="0" err="1"/>
              <a:t>Normals</a:t>
            </a:r>
            <a:r>
              <a:rPr lang="en-US" sz="1700" b="1" dirty="0"/>
              <a:t> from Colored Lights</a:t>
            </a:r>
          </a:p>
          <a:p>
            <a:r>
              <a:rPr lang="en-US" sz="1700" dirty="0"/>
              <a:t>Gabriel J. </a:t>
            </a:r>
            <a:r>
              <a:rPr lang="en-US" sz="1700" dirty="0" err="1"/>
              <a:t>Brostow</a:t>
            </a:r>
            <a:r>
              <a:rPr lang="en-US" sz="1700" dirty="0"/>
              <a:t>, Carlos Hernández, George </a:t>
            </a:r>
            <a:r>
              <a:rPr lang="en-US" sz="1700" dirty="0" err="1"/>
              <a:t>Vogiatzis</a:t>
            </a:r>
            <a:r>
              <a:rPr lang="en-US" sz="1700" dirty="0"/>
              <a:t>, </a:t>
            </a:r>
            <a:r>
              <a:rPr lang="en-US" sz="1700" dirty="0" err="1"/>
              <a:t>Björn</a:t>
            </a:r>
            <a:r>
              <a:rPr lang="en-US" sz="1700" dirty="0"/>
              <a:t> </a:t>
            </a:r>
            <a:r>
              <a:rPr lang="en-US" sz="1700" dirty="0" err="1"/>
              <a:t>Stenger</a:t>
            </a:r>
            <a:r>
              <a:rPr lang="en-US" sz="1700" dirty="0"/>
              <a:t>, Roberto </a:t>
            </a:r>
            <a:r>
              <a:rPr lang="en-US" sz="1700" dirty="0" err="1"/>
              <a:t>Cipolla</a:t>
            </a:r>
            <a:endParaRPr lang="en-US" sz="1700" dirty="0"/>
          </a:p>
          <a:p>
            <a:r>
              <a:rPr lang="en-US" sz="1700" dirty="0">
                <a:hlinkClick r:id="rId3"/>
              </a:rPr>
              <a:t>IEEE TPAMI</a:t>
            </a:r>
            <a:r>
              <a:rPr lang="en-US" sz="1700" dirty="0"/>
              <a:t>, Vol. 33, No. 10, pages 2104-2114, October 2011.</a:t>
            </a:r>
          </a:p>
        </p:txBody>
      </p:sp>
      <p:pic>
        <p:nvPicPr>
          <p:cNvPr id="861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07" y="1681071"/>
            <a:ext cx="4077830" cy="32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3828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16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now, ignore </a:t>
            </a:r>
            <a:r>
              <a:rPr lang="en-US" dirty="0" err="1"/>
              <a:t>specular</a:t>
            </a:r>
            <a:r>
              <a:rPr lang="en-US" dirty="0"/>
              <a:t> reflection</a:t>
            </a:r>
          </a:p>
        </p:txBody>
      </p:sp>
      <p:pic>
        <p:nvPicPr>
          <p:cNvPr id="5122" name="Picture 2" descr="http://www.akworld.net/webblog/wp-content/uploads/2007/06/ref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832006" cy="4621284"/>
          </a:xfrm>
          <a:prstGeom prst="rect">
            <a:avLst/>
          </a:prstGeom>
          <a:noFill/>
        </p:spPr>
      </p:pic>
      <p:pic>
        <p:nvPicPr>
          <p:cNvPr id="5124" name="Picture 4" descr="Refl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133600"/>
            <a:ext cx="4648200" cy="36546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55" y="6520938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9565324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Refraction…</a:t>
            </a:r>
          </a:p>
        </p:txBody>
      </p:sp>
      <p:pic>
        <p:nvPicPr>
          <p:cNvPr id="71682" name="Picture 2" descr="http://farm2.static.flickr.com/1320/902941386_6a0c368f8c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4889500" cy="3672558"/>
          </a:xfrm>
          <a:prstGeom prst="rect">
            <a:avLst/>
          </a:prstGeom>
          <a:noFill/>
        </p:spPr>
      </p:pic>
      <p:pic>
        <p:nvPicPr>
          <p:cNvPr id="71684" name="Picture 4" descr="http://levelofdetail.files.wordpress.com/2008/01/caus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3924300" cy="36290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55" y="6520938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25496304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Interreflections</a:t>
            </a:r>
            <a:r>
              <a:rPr lang="en-US" dirty="0"/>
              <a:t>…</a:t>
            </a:r>
          </a:p>
        </p:txBody>
      </p:sp>
      <p:pic>
        <p:nvPicPr>
          <p:cNvPr id="72706" name="Picture 2" descr="Room sweet 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3276600" cy="5007904"/>
          </a:xfrm>
          <a:prstGeom prst="rect">
            <a:avLst/>
          </a:prstGeom>
          <a:noFill/>
        </p:spPr>
      </p:pic>
      <p:pic>
        <p:nvPicPr>
          <p:cNvPr id="72708" name="Picture 4" descr="Room with a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1524000"/>
            <a:ext cx="3617781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55" y="6520938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35532193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Subsurface Scattering…</a:t>
            </a:r>
          </a:p>
        </p:txBody>
      </p:sp>
      <p:pic>
        <p:nvPicPr>
          <p:cNvPr id="75778" name="Picture 2" descr="http://www.atlsemi.com/ver3/products/tech/cinefx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191000" cy="4191000"/>
          </a:xfrm>
          <a:prstGeom prst="rect">
            <a:avLst/>
          </a:prstGeom>
          <a:noFill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200525" cy="30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14655" y="6520938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6855230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Bigger problems</a:t>
            </a:r>
          </a:p>
          <a:p>
            <a:pPr lvl="1"/>
            <a:r>
              <a:rPr lang="en-US" dirty="0"/>
              <a:t>doesn’t work for shiny things, semi-translucent things</a:t>
            </a:r>
          </a:p>
          <a:p>
            <a:pPr lvl="1"/>
            <a:r>
              <a:rPr lang="en-US" dirty="0"/>
              <a:t>shadows, inter-reflections</a:t>
            </a:r>
          </a:p>
          <a:p>
            <a:pPr>
              <a:buFontTx/>
              <a:buNone/>
            </a:pPr>
            <a:r>
              <a:rPr lang="en-US" dirty="0"/>
              <a:t>Smaller problems</a:t>
            </a:r>
          </a:p>
          <a:p>
            <a:pPr lvl="1"/>
            <a:r>
              <a:rPr lang="en-US" dirty="0"/>
              <a:t>camera and lights have to be distant</a:t>
            </a:r>
          </a:p>
          <a:p>
            <a:pPr lvl="1"/>
            <a:r>
              <a:rPr lang="en-US" dirty="0"/>
              <a:t>calibration requirements</a:t>
            </a:r>
          </a:p>
          <a:p>
            <a:pPr lvl="2"/>
            <a:r>
              <a:rPr lang="en-US" sz="1800" dirty="0"/>
              <a:t>measure light source directions, intensities</a:t>
            </a:r>
          </a:p>
          <a:p>
            <a:pPr lvl="2"/>
            <a:r>
              <a:rPr lang="en-US" sz="1800" dirty="0"/>
              <a:t>camera response function</a:t>
            </a:r>
          </a:p>
          <a:p>
            <a:pPr>
              <a:buFontTx/>
              <a:buNone/>
            </a:pPr>
            <a:r>
              <a:rPr lang="en-US" dirty="0"/>
              <a:t>Newer work addresses some of these issues</a:t>
            </a:r>
          </a:p>
          <a:p>
            <a:pPr>
              <a:buFontTx/>
              <a:buNone/>
            </a:pPr>
            <a:r>
              <a:rPr lang="en-US" dirty="0"/>
              <a:t>Some pointers for further reading:</a:t>
            </a:r>
          </a:p>
          <a:p>
            <a:pPr lvl="1"/>
            <a:r>
              <a:rPr lang="en-US" sz="1600" dirty="0"/>
              <a:t>Zickler, </a:t>
            </a:r>
            <a:r>
              <a:rPr lang="en-US" sz="1600" dirty="0" err="1"/>
              <a:t>Belhumeur</a:t>
            </a:r>
            <a:r>
              <a:rPr lang="en-US" sz="1600" dirty="0"/>
              <a:t>, and Kriegman, </a:t>
            </a:r>
            <a:r>
              <a:rPr lang="en-US" sz="1600" i="1" dirty="0"/>
              <a:t>"</a:t>
            </a:r>
            <a:r>
              <a:rPr lang="en-US" sz="1600" i="1" dirty="0">
                <a:hlinkClick r:id="rId2"/>
              </a:rPr>
              <a:t>Helmholtz </a:t>
            </a:r>
            <a:r>
              <a:rPr lang="en-US" sz="1600" i="1" dirty="0" err="1">
                <a:hlinkClick r:id="rId2"/>
              </a:rPr>
              <a:t>Stereopsis</a:t>
            </a:r>
            <a:r>
              <a:rPr lang="en-US" sz="1600" i="1" dirty="0">
                <a:hlinkClick r:id="rId2"/>
              </a:rPr>
              <a:t>: Exploiting Reciprocity for Surface Reconstruction</a:t>
            </a:r>
            <a:r>
              <a:rPr lang="en-US" sz="1600" i="1" dirty="0"/>
              <a:t>."</a:t>
            </a:r>
            <a:r>
              <a:rPr lang="en-US" sz="1600" dirty="0"/>
              <a:t> IJCV, Vol. 49 No. 2/3, pp 215-227.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Hertzmann &amp; Seitz, “</a:t>
            </a:r>
            <a:r>
              <a:rPr lang="en-US" sz="1600" i="1" dirty="0">
                <a:hlinkClick r:id="rId3"/>
              </a:rPr>
              <a:t>Example-Based Photometric Stereo: Shape Reconstruction with General, Varying BRDFs</a:t>
            </a:r>
            <a:r>
              <a:rPr lang="en-US" sz="1600" dirty="0"/>
              <a:t>.” IEEE Trans. PAMI 2005</a:t>
            </a:r>
          </a:p>
        </p:txBody>
      </p:sp>
    </p:spTree>
    <p:extLst>
      <p:ext uri="{BB962C8B-B14F-4D97-AF65-F5344CB8AC3E}">
        <p14:creationId xmlns:p14="http://schemas.microsoft.com/office/powerpoint/2010/main" val="1611752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141"/>
            <a:ext cx="9144000" cy="4531718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2733599" y="6268896"/>
            <a:ext cx="3675686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kumimoji="0" lang="en-US" sz="253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kumimoji="0" lang="en-US" sz="253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kumimoji="0" lang="en-US" sz="12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9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FCE-97E1-4305-942B-13912DC8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</a:t>
            </a:r>
            <a:br>
              <a:rPr lang="en-US" dirty="0"/>
            </a:br>
            <a:r>
              <a:rPr lang="en-US" dirty="0"/>
              <a:t>Lambertian (Diffuse) Reflectance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8035F-E8A6-479F-829E-CA07ED0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379" y="3475976"/>
            <a:ext cx="4672208" cy="3101128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i="1" dirty="0"/>
              <a:t> </a:t>
            </a:r>
            <a:r>
              <a:rPr lang="en-US" sz="2800" dirty="0"/>
              <a:t>: observed image intensity</a:t>
            </a: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baseline="-25000" dirty="0"/>
              <a:t> </a:t>
            </a:r>
            <a:r>
              <a:rPr lang="en-US" sz="2800" dirty="0"/>
              <a:t>: object albedo</a:t>
            </a:r>
            <a:endParaRPr lang="en-US" sz="2800" baseline="-25000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/>
              <a:t> </a:t>
            </a:r>
            <a:r>
              <a:rPr lang="en-US" sz="2800" dirty="0"/>
              <a:t>: surface normal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: light source direction</a:t>
            </a:r>
            <a:endParaRPr lang="en-US" sz="2800" i="1" dirty="0"/>
          </a:p>
        </p:txBody>
      </p:sp>
      <p:pic>
        <p:nvPicPr>
          <p:cNvPr id="4" name="Picture 2" descr="shade_geom">
            <a:extLst>
              <a:ext uri="{FF2B5EF4-FFF2-40B4-BE49-F238E27FC236}">
                <a16:creationId xmlns:a16="http://schemas.microsoft.com/office/drawing/2014/main" id="{DB991DAB-AF39-454D-99CB-6CA6E476F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70" y="1661846"/>
            <a:ext cx="2928938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Edittex">
            <a:extLst>
              <a:ext uri="{FF2B5EF4-FFF2-40B4-BE49-F238E27FC236}">
                <a16:creationId xmlns:a16="http://schemas.microsoft.com/office/drawing/2014/main" id="{9BBB40FA-816B-4C9C-94FF-55B1BF622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37" y="2467751"/>
            <a:ext cx="3341936" cy="6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27243-9333-4D31-87CA-3E3BB42EBA3B}"/>
              </a:ext>
            </a:extLst>
          </p:cNvPr>
          <p:cNvGrpSpPr/>
          <p:nvPr/>
        </p:nvGrpSpPr>
        <p:grpSpPr>
          <a:xfrm>
            <a:off x="924162" y="3879133"/>
            <a:ext cx="7831532" cy="2945040"/>
            <a:chOff x="924162" y="3879133"/>
            <a:chExt cx="7831532" cy="2945040"/>
          </a:xfrm>
        </p:grpSpPr>
        <p:pic>
          <p:nvPicPr>
            <p:cNvPr id="6" name="Picture 3" descr="pasted-image.jpg">
              <a:extLst>
                <a:ext uri="{FF2B5EF4-FFF2-40B4-BE49-F238E27FC236}">
                  <a16:creationId xmlns:a16="http://schemas.microsoft.com/office/drawing/2014/main" id="{A949AB19-FED7-4057-BCA8-040B4489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7683" r="14838" b="5634"/>
            <a:stretch>
              <a:fillRect/>
            </a:stretch>
          </p:blipFill>
          <p:spPr bwMode="auto">
            <a:xfrm>
              <a:off x="924162" y="3879133"/>
              <a:ext cx="2908846" cy="2877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2C6721-924E-489C-90FB-8922A3DEC3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0146" y="6356959"/>
              <a:ext cx="845506" cy="1440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B810F-DEBD-4173-A6C4-29501F3E9E92}"/>
                </a:ext>
              </a:extLst>
            </p:cNvPr>
            <p:cNvSpPr txBox="1"/>
            <p:nvPr/>
          </p:nvSpPr>
          <p:spPr>
            <a:xfrm>
              <a:off x="4872626" y="6177842"/>
              <a:ext cx="3883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Lambertian sphere with constant albedo lit by a directional light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99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696516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/>
          </p:cNvSpPr>
          <p:nvPr/>
        </p:nvSpPr>
        <p:spPr bwMode="auto">
          <a:xfrm>
            <a:off x="2733599" y="6268896"/>
            <a:ext cx="3675686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kumimoji="0" lang="en-US" sz="253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kumimoji="0" lang="en-US" sz="253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kumimoji="0" lang="en-US" sz="12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318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696516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046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696516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4298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696516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7175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" y="50230"/>
            <a:ext cx="9008939" cy="67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7726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8610" name="Picture 3" descr="Screen Shot 2016-04-11 at 9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>
            <a:fillRect/>
          </a:stretch>
        </p:blipFill>
        <p:spPr bwMode="auto">
          <a:xfrm>
            <a:off x="0" y="0"/>
            <a:ext cx="8813602" cy="23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Screen Shot 2016-04-11 at 9.3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/>
          <a:stretch>
            <a:fillRect/>
          </a:stretch>
        </p:blipFill>
        <p:spPr bwMode="auto">
          <a:xfrm>
            <a:off x="1035844" y="2357438"/>
            <a:ext cx="6375797" cy="456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164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9634" name="Picture 5" descr="Screen Shot 2016-04-11 at 9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7672" r="4874"/>
          <a:stretch>
            <a:fillRect/>
          </a:stretch>
        </p:blipFill>
        <p:spPr bwMode="auto">
          <a:xfrm>
            <a:off x="125016" y="535781"/>
            <a:ext cx="9007822" cy="56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92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679" y="6144872"/>
            <a:ext cx="8730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  <a:hlinkClick r:id="rId2"/>
              </a:rPr>
              <a:t>https://www.youtube.com/watch?v=S7gXih4XS7A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11" y="713128"/>
            <a:ext cx="7352778" cy="543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4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60AA6-B37C-4CA7-8DAB-6086C737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79"/>
            <a:ext cx="9144000" cy="64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3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470A8E-5A34-4D1D-9BAA-6DBD96C0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0" y="259354"/>
            <a:ext cx="4139956" cy="6502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5EC198-3CCC-49E7-9053-9A2F349A79E6}"/>
              </a:ext>
            </a:extLst>
          </p:cNvPr>
          <p:cNvSpPr/>
          <p:nvPr/>
        </p:nvSpPr>
        <p:spPr>
          <a:xfrm>
            <a:off x="4270376" y="5869436"/>
            <a:ext cx="49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Source: </a:t>
            </a:r>
            <a:r>
              <a:rPr lang="en-US" sz="2400" dirty="0">
                <a:hlinkClick r:id="rId3"/>
              </a:rPr>
              <a:t>https://en.wikipedia.org/wiki/Albedo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3D5D32-00CD-4DD1-9133-356268ED81B2}"/>
              </a:ext>
            </a:extLst>
          </p:cNvPr>
          <p:cNvGrpSpPr/>
          <p:nvPr/>
        </p:nvGrpSpPr>
        <p:grpSpPr>
          <a:xfrm>
            <a:off x="4343964" y="685214"/>
            <a:ext cx="4669616" cy="3956920"/>
            <a:chOff x="4343964" y="685214"/>
            <a:chExt cx="4669616" cy="3956920"/>
          </a:xfrm>
        </p:grpSpPr>
        <p:pic>
          <p:nvPicPr>
            <p:cNvPr id="802818" name="Picture 2" descr="Image result for albedo variation moon">
              <a:extLst>
                <a:ext uri="{FF2B5EF4-FFF2-40B4-BE49-F238E27FC236}">
                  <a16:creationId xmlns:a16="http://schemas.microsoft.com/office/drawing/2014/main" id="{15CE1322-20D6-48EA-9818-2D777BD3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964" y="685214"/>
              <a:ext cx="4669616" cy="3310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E598C-83CE-440A-915B-E763EBDBC39C}"/>
                </a:ext>
              </a:extLst>
            </p:cNvPr>
            <p:cNvSpPr txBox="1"/>
            <p:nvPr/>
          </p:nvSpPr>
          <p:spPr>
            <a:xfrm>
              <a:off x="4932257" y="3995803"/>
              <a:ext cx="3623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Objects can have varying albedo and albedo varies with wavelength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520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1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Can we determine shape from lighting?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4843600"/>
            <a:ext cx="7772400" cy="201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these spheres?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 just flat discs painted with varying albedo?</a:t>
            </a:r>
          </a:p>
        </p:txBody>
      </p:sp>
      <p:pic>
        <p:nvPicPr>
          <p:cNvPr id="859138" name="Picture 2" descr="http://mmack.files.wordpress.com/2009/12/diffuse_sph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19" y="1116955"/>
            <a:ext cx="4857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144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636240"/>
          </a:xfrm>
        </p:spPr>
        <p:txBody>
          <a:bodyPr>
            <a:normAutofit fontScale="90000"/>
          </a:bodyPr>
          <a:lstStyle/>
          <a:p>
            <a:pPr defTabSz="590455" eaLnBrk="1">
              <a:defRPr/>
            </a:pPr>
            <a:r>
              <a:rPr lang="en-US" sz="4008" dirty="0">
                <a:ea typeface="+mj-ea"/>
                <a:sym typeface="Calibri" charset="0"/>
              </a:rPr>
              <a:t>A Single Image: Shape from Shading</a:t>
            </a:r>
            <a:endParaRPr lang="en-US" sz="1266" dirty="0">
              <a:ea typeface="+mj-ea"/>
              <a:sym typeface="Calibri" charset="0"/>
            </a:endParaRPr>
          </a:p>
        </p:txBody>
      </p:sp>
      <p:pic>
        <p:nvPicPr>
          <p:cNvPr id="22530" name="Picture 2" descr="Editte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21" y="1457772"/>
            <a:ext cx="3343052" cy="61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1" name="Picture 3" descr="pasted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7683" r="14838" b="5634"/>
          <a:stretch>
            <a:fillRect/>
          </a:stretch>
        </p:blipFill>
        <p:spPr bwMode="auto">
          <a:xfrm>
            <a:off x="145108" y="1211089"/>
            <a:ext cx="2908846" cy="287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3156644" y="2557240"/>
            <a:ext cx="6109023" cy="251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Assume      is 1 for now.</a:t>
            </a:r>
          </a:p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What can we measure from one image?</a:t>
            </a:r>
          </a:p>
          <a:p>
            <a:pPr marL="625056" lvl="1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                   is the angle between N and L</a:t>
            </a:r>
          </a:p>
          <a:p>
            <a:pPr marL="625056" lvl="1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Add assumptions: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Constant albedo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 few known </a:t>
            </a:r>
            <a:r>
              <a:rPr lang="en-US" sz="225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normals</a:t>
            </a: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 (e.g. silhouettes)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Smoothness of </a:t>
            </a:r>
            <a:r>
              <a:rPr lang="en-US" sz="225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normals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22533" name="Picture 5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1" y="2647652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61" y="3321844"/>
            <a:ext cx="1151930" cy="36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5" name="Rectangle 7"/>
          <p:cNvSpPr>
            <a:spLocks/>
          </p:cNvSpPr>
          <p:nvPr/>
        </p:nvSpPr>
        <p:spPr bwMode="auto">
          <a:xfrm>
            <a:off x="121668" y="5424612"/>
            <a:ext cx="5330242" cy="116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In practice, SFS </a:t>
            </a:r>
            <a:r>
              <a:rPr lang="en-US" altLang="en-US" sz="2531" dirty="0" err="1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doesn</a:t>
            </a:r>
            <a:r>
              <a:rPr lang="ja-JP" altLang="en-US" sz="2531" dirty="0">
                <a:latin typeface="Arial" panose="020B0604020202020204" pitchFamily="34" charset="0"/>
                <a:cs typeface="Calibri"/>
                <a:sym typeface="Calibri" panose="020F0502020204030204" pitchFamily="34" charset="0"/>
              </a:rPr>
              <a:t>’</a:t>
            </a:r>
            <a:r>
              <a:rPr lang="en-US" altLang="ja-JP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t work very well: </a:t>
            </a:r>
          </a:p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assumptions are too restrictive, </a:t>
            </a:r>
          </a:p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too much ambiguity in nontrivial scenes.</a:t>
            </a:r>
            <a:endParaRPr lang="en-US" altLang="en-US" sz="1266" dirty="0">
              <a:latin typeface="Calibri" panose="020F0502020204030204" pitchFamily="34" charset="0"/>
              <a:cs typeface="Calibri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56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from shading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990600"/>
            <a:ext cx="4267200" cy="1981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Suppose </a:t>
            </a:r>
          </a:p>
        </p:txBody>
      </p:sp>
      <p:pic>
        <p:nvPicPr>
          <p:cNvPr id="25604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114425"/>
            <a:ext cx="10334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1066800" y="1219200"/>
            <a:ext cx="2133600" cy="1558925"/>
            <a:chOff x="912" y="2832"/>
            <a:chExt cx="1928" cy="1408"/>
          </a:xfrm>
        </p:grpSpPr>
        <p:pic>
          <p:nvPicPr>
            <p:cNvPr id="25608" name="Picture 19" descr="shade_ge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0" name="Freeform 21"/>
            <p:cNvSpPr>
              <a:spLocks noChangeAspect="1"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52 h 168"/>
                <a:gd name="T2" fmla="*/ 30 w 240"/>
                <a:gd name="T3" fmla="*/ 7 h 168"/>
                <a:gd name="T4" fmla="*/ 74 w 240"/>
                <a:gd name="T5" fmla="*/ 7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34206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2500" y="1679575"/>
            <a:ext cx="2133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207" name="Rectangle 31"/>
          <p:cNvSpPr>
            <a:spLocks noChangeArrowheads="1"/>
          </p:cNvSpPr>
          <p:nvPr/>
        </p:nvSpPr>
        <p:spPr bwMode="auto">
          <a:xfrm>
            <a:off x="762000" y="3581400"/>
            <a:ext cx="77724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You can directly measure angle between normal and light source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Not quite enough information to compute surface shape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But can be if you add some additional info, for example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assume a few of the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 are known (e.g., along silhouette)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constraints on neighboring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—“</a:t>
            </a:r>
            <a:r>
              <a:rPr lang="en-US" dirty="0" err="1">
                <a:solidFill>
                  <a:srgbClr val="000000"/>
                </a:solidFill>
              </a:rPr>
              <a:t>integrability</a:t>
            </a:r>
            <a:r>
              <a:rPr lang="en-US" dirty="0">
                <a:solidFill>
                  <a:srgbClr val="000000"/>
                </a:solidFill>
              </a:rPr>
              <a:t>” 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smoothness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Hard to get it to work well in practice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plus, how many real objects have constant albedo?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But, deep learning can help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28950" y="2288721"/>
            <a:ext cx="1096736" cy="10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6304"/>
            <a:ext cx="8229600" cy="1316734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Application: Detecting composite photos</a:t>
            </a:r>
          </a:p>
        </p:txBody>
      </p:sp>
      <p:pic>
        <p:nvPicPr>
          <p:cNvPr id="72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267200" cy="2843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724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9063" y="1595438"/>
            <a:ext cx="3487737" cy="4348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4997" name="Text Box 5"/>
          <p:cNvSpPr txBox="1">
            <a:spLocks noChangeArrowheads="1"/>
          </p:cNvSpPr>
          <p:nvPr/>
        </p:nvSpPr>
        <p:spPr bwMode="auto">
          <a:xfrm>
            <a:off x="1846263" y="1676400"/>
            <a:ext cx="15462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Fake photo</a:t>
            </a:r>
          </a:p>
        </p:txBody>
      </p:sp>
      <p:sp>
        <p:nvSpPr>
          <p:cNvPr id="724998" name="Text Box 6"/>
          <p:cNvSpPr txBox="1">
            <a:spLocks noChangeArrowheads="1"/>
          </p:cNvSpPr>
          <p:nvPr/>
        </p:nvSpPr>
        <p:spPr bwMode="auto">
          <a:xfrm>
            <a:off x="6132513" y="990600"/>
            <a:ext cx="15113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Real photo</a:t>
            </a:r>
          </a:p>
        </p:txBody>
      </p:sp>
    </p:spTree>
    <p:extLst>
      <p:ext uri="{BB962C8B-B14F-4D97-AF65-F5344CB8AC3E}">
        <p14:creationId xmlns:p14="http://schemas.microsoft.com/office/powerpoint/2010/main" val="33765353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457" y="3105835"/>
            <a:ext cx="8469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http://www.math.montana.edu/frankw/ccp/multiworld/twothree/lighting/applet1.htm</a:t>
            </a:r>
            <a:endParaRPr lang="en-US" dirty="0"/>
          </a:p>
          <a:p>
            <a:r>
              <a:rPr lang="en-US" dirty="0">
                <a:hlinkClick r:id="rId3"/>
              </a:rPr>
              <a:t>http://www.math.montana.edu/frankw/ccp/multiworld/twothree/lighting/learn2.htm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39882" y="1915886"/>
            <a:ext cx="2405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u="sng">
                <a:solidFill>
                  <a:srgbClr val="3333FF"/>
                </a:solidFill>
                <a:latin typeface="Calibri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12298304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 = 1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0"/>
  <p:tag name="BOXFONT" val="10"/>
  <p:tag name="BOXWRAP" val="False"/>
  <p:tag name="WORKAROUNDTRANSPARENCYBUG" val="False"/>
  <p:tag name="BITMAPFORMAT" val="bmpmono"/>
  <p:tag name="DEBUGINTERACTIVE" val="True"/>
  <p:tag name="ORIGWIDTH" val="62"/>
  <p:tag name="PICTUREFILESIZE" val="440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I &amp; = &amp; k_d {\bf N} \cdot {\bf L} \\&#10;&amp; = &amp; {\bf N} \cdot {\bf L} \\&#10; &amp; = &amp; cos~\theta_i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28"/>
  <p:tag name="PICTUREFILESIZE" val="366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V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N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R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L} = 2({\bf N}\cdot{\bf R}){\bf N} - {\bf R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88"/>
  <p:tag name="PICTUREFILESIZE" val="1305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333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, z_{xy}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7"/>
  <p:tag name="PICTUREFILESIZE" val="6740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_1 &amp; = &amp; (x+1, y, z_{x+1,y}) - (x,y,z_{xy}) \\&#10;&amp; = &amp; (1, 0, 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51"/>
  <p:tag name="PICTUREFILESIZE" val="6705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0 &amp; = &amp; N \cdot V_1 \\&#10;&amp; = &amp; (n_x, n_y, n_z) \cdot (1, 0, z_{x+1,y} - z_{xy}) \\&#10;&amp; = &amp; n_x + n_z(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61"/>
  <p:tag name="PICTUREFILESIZE" val="10528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+1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+1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ＭＳ Ｐゴシック"/>
        <a:cs typeface="Calibri"/>
      </a:majorFont>
      <a:minorFont>
        <a:latin typeface="Calibri"/>
        <a:ea typeface="ＭＳ Ｐゴシック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30145</TotalTime>
  <Words>826</Words>
  <Application>Microsoft Office PowerPoint</Application>
  <PresentationFormat>On-screen Show (4:3)</PresentationFormat>
  <Paragraphs>154</Paragraphs>
  <Slides>39</Slides>
  <Notes>3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Helvetica Light</vt:lpstr>
      <vt:lpstr>Times New Roman</vt:lpstr>
      <vt:lpstr>Office Theme</vt:lpstr>
      <vt:lpstr>Custom Design</vt:lpstr>
      <vt:lpstr>1_mosaic</vt:lpstr>
      <vt:lpstr>White</vt:lpstr>
      <vt:lpstr>Equation</vt:lpstr>
      <vt:lpstr>Photometric stereo</vt:lpstr>
      <vt:lpstr>Announcements</vt:lpstr>
      <vt:lpstr>Recap:  Lambertian (Diffuse) Reflectance</vt:lpstr>
      <vt:lpstr>PowerPoint Presentation</vt:lpstr>
      <vt:lpstr>Can we determine shape from lighting?</vt:lpstr>
      <vt:lpstr>A Single Image: Shape from Shading</vt:lpstr>
      <vt:lpstr>Shape from shading</vt:lpstr>
      <vt:lpstr>Application: Detecting composite photos</vt:lpstr>
      <vt:lpstr>Diffuse reflection</vt:lpstr>
      <vt:lpstr>Let’s take more than one photo!</vt:lpstr>
      <vt:lpstr>Photometric stereo</vt:lpstr>
      <vt:lpstr>Solving the equations</vt:lpstr>
      <vt:lpstr>More than three lights</vt:lpstr>
      <vt:lpstr>Computing light source directions</vt:lpstr>
      <vt:lpstr>Recall the rule for specular reflection</vt:lpstr>
      <vt:lpstr>Example</vt:lpstr>
      <vt:lpstr>Depth from normals</vt:lpstr>
      <vt:lpstr>Normal Integration</vt:lpstr>
      <vt:lpstr>Depth from normals</vt:lpstr>
      <vt:lpstr>Results</vt:lpstr>
      <vt:lpstr>Results</vt:lpstr>
      <vt:lpstr>Extension</vt:lpstr>
      <vt:lpstr>Questions?</vt:lpstr>
      <vt:lpstr>For now, ignore specular reflection</vt:lpstr>
      <vt:lpstr>And Refraction…</vt:lpstr>
      <vt:lpstr>And Interreflections…</vt:lpstr>
      <vt:lpstr>And Subsurface Scattering…</vt:lpstr>
      <vt:lpstr>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1519</cp:revision>
  <dcterms:created xsi:type="dcterms:W3CDTF">2009-08-25T02:47:59Z</dcterms:created>
  <dcterms:modified xsi:type="dcterms:W3CDTF">2019-04-10T19:36:50Z</dcterms:modified>
</cp:coreProperties>
</file>