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987" r:id="rId3"/>
    <p:sldId id="984" r:id="rId4"/>
    <p:sldId id="993" r:id="rId5"/>
    <p:sldId id="959" r:id="rId6"/>
    <p:sldId id="940" r:id="rId7"/>
    <p:sldId id="941" r:id="rId8"/>
    <p:sldId id="942" r:id="rId9"/>
    <p:sldId id="943" r:id="rId10"/>
    <p:sldId id="990" r:id="rId11"/>
    <p:sldId id="954" r:id="rId12"/>
    <p:sldId id="946" r:id="rId13"/>
    <p:sldId id="947" r:id="rId14"/>
    <p:sldId id="948" r:id="rId15"/>
    <p:sldId id="949" r:id="rId16"/>
    <p:sldId id="950" r:id="rId17"/>
    <p:sldId id="951" r:id="rId18"/>
    <p:sldId id="988" r:id="rId19"/>
    <p:sldId id="991" r:id="rId20"/>
    <p:sldId id="960" r:id="rId21"/>
    <p:sldId id="955" r:id="rId22"/>
    <p:sldId id="956" r:id="rId23"/>
    <p:sldId id="983" r:id="rId24"/>
    <p:sldId id="992" r:id="rId25"/>
    <p:sldId id="957" r:id="rId26"/>
    <p:sldId id="965" r:id="rId27"/>
    <p:sldId id="966" r:id="rId28"/>
    <p:sldId id="967" r:id="rId29"/>
    <p:sldId id="968" r:id="rId30"/>
    <p:sldId id="969" r:id="rId31"/>
    <p:sldId id="970" r:id="rId32"/>
    <p:sldId id="971" r:id="rId33"/>
    <p:sldId id="972" r:id="rId34"/>
    <p:sldId id="973" r:id="rId35"/>
    <p:sldId id="974" r:id="rId36"/>
    <p:sldId id="975" r:id="rId37"/>
    <p:sldId id="976" r:id="rId38"/>
    <p:sldId id="977" r:id="rId39"/>
    <p:sldId id="978" r:id="rId40"/>
    <p:sldId id="979" r:id="rId4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CC00"/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09" autoAdjust="0"/>
    <p:restoredTop sz="94444" autoAdjust="0"/>
  </p:normalViewPr>
  <p:slideViewPr>
    <p:cSldViewPr>
      <p:cViewPr varScale="1">
        <p:scale>
          <a:sx n="56" d="100"/>
          <a:sy n="56" d="100"/>
        </p:scale>
        <p:origin x="480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Relationship Id="rId4" Type="http://schemas.openxmlformats.org/officeDocument/2006/relationships/image" Target="../media/image5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61.emf"/><Relationship Id="rId7" Type="http://schemas.openxmlformats.org/officeDocument/2006/relationships/image" Target="../media/image64.wmf"/><Relationship Id="rId2" Type="http://schemas.openxmlformats.org/officeDocument/2006/relationships/image" Target="../media/image60.emf"/><Relationship Id="rId1" Type="http://schemas.openxmlformats.org/officeDocument/2006/relationships/image" Target="../media/image59.emf"/><Relationship Id="rId6" Type="http://schemas.openxmlformats.org/officeDocument/2006/relationships/image" Target="../media/image45.w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14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22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73339A-B3E1-449D-9C06-28079B01E39A}" type="slidenum">
              <a:rPr lang="en-US"/>
              <a:pPr/>
              <a:t>11</a:t>
            </a:fld>
            <a:endParaRPr lang="en-US"/>
          </a:p>
        </p:txBody>
      </p:sp>
      <p:sp>
        <p:nvSpPr>
          <p:cNvPr id="71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538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595487-BBD5-47D9-BF54-8A281D155C70}" type="slidenum">
              <a:rPr lang="en-US" altLang="zh-TW"/>
              <a:pPr/>
              <a:t>27</a:t>
            </a:fld>
            <a:endParaRPr lang="en-US" altLang="zh-TW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F5852B-4CE7-4A17-918B-93DC3E3FF9CC}" type="slidenum">
              <a:rPr lang="en-US" altLang="zh-TW"/>
              <a:pPr/>
              <a:t>28</a:t>
            </a:fld>
            <a:endParaRPr lang="en-US" altLang="zh-TW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3F8B5-9DF4-4F6C-8E62-D36114183628}" type="slidenum">
              <a:rPr lang="en-US" altLang="zh-TW"/>
              <a:pPr/>
              <a:t>29</a:t>
            </a:fld>
            <a:endParaRPr lang="en-US" altLang="zh-TW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6CED00-8F72-4EFF-B634-C378EEC79CE0}" type="slidenum">
              <a:rPr lang="en-US" altLang="zh-TW"/>
              <a:pPr/>
              <a:t>30</a:t>
            </a:fld>
            <a:endParaRPr lang="en-US" altLang="zh-TW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887BA-C04D-4865-8613-27A296C0B9E6}" type="slidenum">
              <a:rPr lang="en-US" altLang="zh-TW"/>
              <a:pPr/>
              <a:t>31</a:t>
            </a:fld>
            <a:endParaRPr lang="en-US" altLang="zh-TW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B75059-5B4B-435A-876F-8810FDF165A4}" type="slidenum">
              <a:rPr lang="en-US" altLang="zh-TW"/>
              <a:pPr/>
              <a:t>32</a:t>
            </a:fld>
            <a:endParaRPr lang="en-US" altLang="zh-TW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4BFADB-1369-40E9-9BAD-73A45F57A1CD}" type="slidenum">
              <a:rPr lang="en-US" altLang="zh-TW"/>
              <a:pPr/>
              <a:t>33</a:t>
            </a:fld>
            <a:endParaRPr lang="en-US" altLang="zh-TW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A4688C-3DE9-46E9-A3DC-7135121E3742}" type="slidenum">
              <a:rPr lang="en-US" altLang="zh-TW"/>
              <a:pPr/>
              <a:t>34</a:t>
            </a:fld>
            <a:endParaRPr lang="en-US" altLang="zh-TW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3F9F3-D26B-46E3-8D51-F2D152E73F27}" type="slidenum">
              <a:rPr lang="en-US" altLang="zh-TW"/>
              <a:pPr/>
              <a:t>35</a:t>
            </a:fld>
            <a:endParaRPr lang="en-US" altLang="zh-TW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201C1-F610-4DB2-AEFE-D1F9B17D9261}" type="slidenum">
              <a:rPr lang="en-US" altLang="zh-TW"/>
              <a:pPr/>
              <a:t>36</a:t>
            </a:fld>
            <a:endParaRPr lang="en-US" altLang="zh-TW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6435" y="697846"/>
            <a:ext cx="4597532" cy="3484613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F6D39F-1564-421C-B6EB-9F6FE65EFBD1}" type="slidenum">
              <a:rPr lang="en-US" altLang="zh-TW"/>
              <a:pPr/>
              <a:t>37</a:t>
            </a:fld>
            <a:endParaRPr lang="en-US" altLang="zh-TW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6435" y="697846"/>
            <a:ext cx="4597532" cy="3484613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7FF455-E65E-4CF8-8E2B-A00A97539FA1}" type="slidenum">
              <a:rPr lang="en-US" altLang="zh-TW"/>
              <a:pPr/>
              <a:t>38</a:t>
            </a:fld>
            <a:endParaRPr lang="en-US" altLang="zh-TW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6435" y="697846"/>
            <a:ext cx="4597532" cy="3484613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32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35A7F7-39FF-42E0-A832-6FE2F9B87293}" type="slidenum">
              <a:rPr lang="en-US"/>
              <a:pPr/>
              <a:t>22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 w="12700" cap="flat">
            <a:solidFill>
              <a:schemeClr val="tx1"/>
            </a:solidFill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 lIns="104334" tIns="52167" rIns="104334" bIns="52167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52513"/>
            <a:ext cx="4038600" cy="5472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472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7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51.emf"/><Relationship Id="rId5" Type="http://schemas.openxmlformats.org/officeDocument/2006/relationships/image" Target="../media/image48.e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50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56.e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3.emf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55.emf"/><Relationship Id="rId5" Type="http://schemas.openxmlformats.org/officeDocument/2006/relationships/image" Target="../media/image52.e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gGV3l82NTk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7.emf"/><Relationship Id="rId4" Type="http://schemas.openxmlformats.org/officeDocument/2006/relationships/oleObject" Target="../embeddings/oleObject1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8.emf"/><Relationship Id="rId4" Type="http://schemas.openxmlformats.org/officeDocument/2006/relationships/oleObject" Target="../embeddings/oleObject14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63.emf"/><Relationship Id="rId18" Type="http://schemas.openxmlformats.org/officeDocument/2006/relationships/oleObject" Target="../embeddings/oleObject22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0.emf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1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62.emf"/><Relationship Id="rId5" Type="http://schemas.openxmlformats.org/officeDocument/2006/relationships/image" Target="../media/image59.emf"/><Relationship Id="rId15" Type="http://schemas.openxmlformats.org/officeDocument/2006/relationships/image" Target="../media/image45.wmf"/><Relationship Id="rId10" Type="http://schemas.openxmlformats.org/officeDocument/2006/relationships/oleObject" Target="../embeddings/oleObject18.bin"/><Relationship Id="rId19" Type="http://schemas.openxmlformats.org/officeDocument/2006/relationships/image" Target="../media/image65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61.emf"/><Relationship Id="rId14" Type="http://schemas.openxmlformats.org/officeDocument/2006/relationships/oleObject" Target="../embeddings/oleObject20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2872" y="2057401"/>
            <a:ext cx="5704128" cy="838188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Two-view geometry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-174625"/>
            <a:ext cx="6629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CS5670 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28550" y="826325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Noah Snavely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581400"/>
            <a:ext cx="2941110" cy="22002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895600"/>
            <a:ext cx="4467225" cy="33365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21372-70E0-41CD-BB78-4723C832D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Epipoles</a:t>
            </a:r>
            <a:endParaRPr lang="en-US" dirty="0"/>
          </a:p>
        </p:txBody>
      </p:sp>
      <p:pic>
        <p:nvPicPr>
          <p:cNvPr id="8194" name="Picture 2" descr="Image result for two cameras photographing each other">
            <a:extLst>
              <a:ext uri="{FF2B5EF4-FFF2-40B4-BE49-F238E27FC236}">
                <a16:creationId xmlns:a16="http://schemas.microsoft.com/office/drawing/2014/main" id="{3263B80B-4052-4364-89FE-9E94F7A29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714" y="1555996"/>
            <a:ext cx="6180572" cy="499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393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60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Properties of the Fundamental Matrix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295391"/>
            <a:ext cx="8229600" cy="5377551"/>
          </a:xfrm>
        </p:spPr>
        <p:txBody>
          <a:bodyPr>
            <a:normAutofit/>
          </a:bodyPr>
          <a:lstStyle/>
          <a:p>
            <a:pPr eaLnBrk="0" hangingPunct="0">
              <a:buFontTx/>
              <a:buChar char="•"/>
            </a:pPr>
            <a:r>
              <a:rPr lang="en-US" dirty="0"/>
              <a:t>        is the </a:t>
            </a:r>
            <a:r>
              <a:rPr lang="en-US" dirty="0" err="1"/>
              <a:t>epipolar</a:t>
            </a:r>
            <a:r>
              <a:rPr lang="en-US" dirty="0"/>
              <a:t> line associated with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</a:t>
            </a:r>
            <a:r>
              <a:rPr lang="en-US" dirty="0">
                <a:latin typeface="Lucida Calligraphy" pitchFamily="66" charset="0"/>
              </a:rPr>
              <a:t>   </a:t>
            </a:r>
            <a:r>
              <a:rPr lang="en-US" dirty="0"/>
              <a:t>    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                and 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   is rank 2</a:t>
            </a:r>
          </a:p>
          <a:p>
            <a:endParaRPr lang="en-US" dirty="0"/>
          </a:p>
          <a:p>
            <a:r>
              <a:rPr lang="en-US" dirty="0"/>
              <a:t>How many parameters does </a:t>
            </a:r>
            <a:r>
              <a:rPr lang="en-US" b="1" dirty="0"/>
              <a:t>F</a:t>
            </a:r>
            <a:r>
              <a:rPr lang="en-US" dirty="0"/>
              <a:t> have?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3D60-A303-45E6-94DD-9E55D868B1B9}" type="slidenum">
              <a:rPr lang="en-US"/>
              <a:pPr/>
              <a:t>11</a:t>
            </a:fld>
            <a:endParaRPr lang="en-US"/>
          </a:p>
        </p:txBody>
      </p:sp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3276600" y="2275106"/>
            <a:ext cx="30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 b="0">
                <a:solidFill>
                  <a:schemeClr val="bg1"/>
                </a:solidFill>
              </a:rPr>
              <a:t>T</a:t>
            </a:r>
            <a:endParaRPr lang="en-US" b="0"/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283" y="1388380"/>
            <a:ext cx="628750" cy="42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382" y="2465015"/>
            <a:ext cx="945352" cy="51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37883" y="2602255"/>
            <a:ext cx="274001" cy="33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5163" y="1461756"/>
            <a:ext cx="351922" cy="35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6169" y="4898546"/>
            <a:ext cx="359246" cy="35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9224" y="3732802"/>
            <a:ext cx="1479666" cy="41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86052" y="3690248"/>
            <a:ext cx="176229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333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46" name="Content Placeholder 45"/>
          <p:cNvSpPr>
            <a:spLocks noGrp="1"/>
          </p:cNvSpPr>
          <p:nvPr>
            <p:ph idx="1"/>
          </p:nvPr>
        </p:nvSpPr>
        <p:spPr>
          <a:xfrm>
            <a:off x="457200" y="3984171"/>
            <a:ext cx="8229600" cy="2141992"/>
          </a:xfrm>
        </p:spPr>
        <p:txBody>
          <a:bodyPr/>
          <a:lstStyle/>
          <a:p>
            <a:r>
              <a:rPr lang="en-US" dirty="0"/>
              <a:t>Why does </a:t>
            </a:r>
            <a:r>
              <a:rPr lang="en-US" b="1" dirty="0"/>
              <a:t>F</a:t>
            </a:r>
            <a:r>
              <a:rPr lang="en-US" dirty="0"/>
              <a:t> exist?</a:t>
            </a:r>
          </a:p>
          <a:p>
            <a:r>
              <a:rPr lang="en-US" dirty="0"/>
              <a:t>Let’s derive it…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1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7098" y="4108530"/>
            <a:ext cx="594330" cy="44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40400" y="4101877"/>
            <a:ext cx="674164" cy="46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16205" y="4727197"/>
            <a:ext cx="479012" cy="40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776" y="5399664"/>
            <a:ext cx="2243072" cy="60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9855" y="6062906"/>
            <a:ext cx="2220686" cy="62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870829" y="4114789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71387" y="4082145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571383" y="4724415"/>
            <a:ext cx="3880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rotation of image 2 </a:t>
            </a:r>
            <a:r>
              <a:rPr lang="en-US" sz="2000" dirty="0" err="1"/>
              <a:t>w.r.t</a:t>
            </a:r>
            <a:r>
              <a:rPr lang="en-US" sz="2000" dirty="0"/>
              <a:t>. camera 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840552" y="5508188"/>
            <a:ext cx="6302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p</a:t>
            </a:r>
            <a:r>
              <a:rPr lang="en-US" sz="2000" dirty="0"/>
              <a:t> in camera 1’s (and world) coordinate system</a:t>
            </a:r>
            <a:endParaRPr lang="en-US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2829662" y="6150458"/>
            <a:ext cx="5096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q</a:t>
            </a:r>
            <a:r>
              <a:rPr lang="en-US" sz="2000" dirty="0"/>
              <a:t> in camera 2’s coordinate system</a:t>
            </a:r>
          </a:p>
        </p:txBody>
      </p:sp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2501901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4767943" y="2079171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1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46" name="Content Placeholder 45"/>
          <p:cNvSpPr>
            <a:spLocks noGrp="1"/>
          </p:cNvSpPr>
          <p:nvPr>
            <p:ph idx="1"/>
          </p:nvPr>
        </p:nvSpPr>
        <p:spPr>
          <a:xfrm>
            <a:off x="457200" y="4125686"/>
            <a:ext cx="8229600" cy="2000477"/>
          </a:xfrm>
        </p:spPr>
        <p:txBody>
          <a:bodyPr/>
          <a:lstStyle/>
          <a:p>
            <a:r>
              <a:rPr lang="en-US" dirty="0"/>
              <a:t>  ,         , and     are coplanar</a:t>
            </a:r>
          </a:p>
          <a:p>
            <a:r>
              <a:rPr lang="en-US" dirty="0" err="1"/>
              <a:t>epipolar</a:t>
            </a:r>
            <a:r>
              <a:rPr lang="en-US" dirty="0"/>
              <a:t> plane can be represented as 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2501901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4767943" y="2079171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4782" y="4267199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534" y="4267200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2043" y="4295186"/>
            <a:ext cx="223066" cy="30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30142" y="4841062"/>
            <a:ext cx="914402" cy="37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0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40819" y="5573485"/>
            <a:ext cx="413173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1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2501901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4767943" y="2079171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2685" y="5346219"/>
            <a:ext cx="3657598" cy="69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71447" y="4103915"/>
            <a:ext cx="413173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20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Down Arrow 38"/>
          <p:cNvSpPr/>
          <p:nvPr/>
        </p:nvSpPr>
        <p:spPr>
          <a:xfrm>
            <a:off x="4376054" y="4876799"/>
            <a:ext cx="566057" cy="44631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1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idx="1"/>
          </p:nvPr>
        </p:nvSpPr>
        <p:spPr>
          <a:xfrm>
            <a:off x="457200" y="4071257"/>
            <a:ext cx="8229600" cy="2054906"/>
          </a:xfrm>
        </p:spPr>
        <p:txBody>
          <a:bodyPr>
            <a:normAutofit/>
          </a:bodyPr>
          <a:lstStyle/>
          <a:p>
            <a:r>
              <a:rPr lang="en-US" sz="2800" dirty="0"/>
              <a:t>One more substitution:</a:t>
            </a:r>
          </a:p>
          <a:p>
            <a:pPr lvl="1"/>
            <a:r>
              <a:rPr lang="en-US" sz="2200" dirty="0"/>
              <a:t>Cross product with </a:t>
            </a:r>
            <a:r>
              <a:rPr lang="en-US" sz="2200" b="1" dirty="0"/>
              <a:t>t</a:t>
            </a:r>
            <a:r>
              <a:rPr lang="en-US" sz="2200" dirty="0"/>
              <a:t> (on left) can be represented as a 3x3 matrix</a:t>
            </a:r>
          </a:p>
          <a:p>
            <a:pPr lvl="1"/>
            <a:endParaRPr lang="en-US" sz="2400" dirty="0"/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2501901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4767943" y="2079171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0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77545" y="5483503"/>
            <a:ext cx="3374570" cy="61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6828" y="5109504"/>
            <a:ext cx="4528457" cy="144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1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2501901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4767943" y="2079171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0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7391" y="4215299"/>
            <a:ext cx="4103896" cy="77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63064" y="5635643"/>
            <a:ext cx="3904954" cy="79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Down Arrow 36"/>
          <p:cNvSpPr/>
          <p:nvPr/>
        </p:nvSpPr>
        <p:spPr>
          <a:xfrm>
            <a:off x="4180110" y="5094514"/>
            <a:ext cx="566057" cy="44631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1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8023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692" y="3711326"/>
            <a:ext cx="1847240" cy="50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796" y="4267200"/>
            <a:ext cx="1828804" cy="51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>
          <a:xfrm>
            <a:off x="2840552" y="3766124"/>
            <a:ext cx="6302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p</a:t>
            </a:r>
            <a:r>
              <a:rPr lang="en-US" sz="2000" dirty="0"/>
              <a:t> in camera 1’s (and world) coordinate system</a:t>
            </a:r>
            <a:endParaRPr lang="en-US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2829662" y="4367742"/>
            <a:ext cx="5096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q</a:t>
            </a:r>
            <a:r>
              <a:rPr lang="en-US" sz="2000" dirty="0"/>
              <a:t> in camera 2’s coordinate system</a:t>
            </a:r>
          </a:p>
        </p:txBody>
      </p:sp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2501901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4767943" y="2079171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8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81200" y="4895416"/>
            <a:ext cx="3904954" cy="79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 rot="16200000">
            <a:off x="3139023" y="4947162"/>
            <a:ext cx="506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cs typeface="Times New Roman" pitchFamily="18" charset="0"/>
              </a:rPr>
              <a:t>{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4337" y="6263967"/>
            <a:ext cx="477580" cy="44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4343400" y="6248400"/>
            <a:ext cx="3048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Essential matrix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rot="10800000">
            <a:off x="3733800" y="6422220"/>
            <a:ext cx="533400" cy="207181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24599" y="5334000"/>
            <a:ext cx="264667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5248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Cross-product as linear operator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1430" y="4871008"/>
            <a:ext cx="3374570" cy="61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200577"/>
            <a:ext cx="4528457" cy="144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81000" y="1771471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/>
              <a:t>Useful fact</a:t>
            </a:r>
            <a:r>
              <a:rPr lang="en-US" sz="2400" dirty="0"/>
              <a:t>: Cross product with a vector </a:t>
            </a:r>
            <a:r>
              <a:rPr lang="en-US" sz="2400" b="1" dirty="0"/>
              <a:t>t</a:t>
            </a:r>
            <a:r>
              <a:rPr lang="en-US" sz="2400" dirty="0"/>
              <a:t> can be represented as multiplication with a (</a:t>
            </a:r>
            <a:r>
              <a:rPr lang="en-US" sz="2400" i="1" dirty="0"/>
              <a:t>skew-symmetric</a:t>
            </a:r>
            <a:r>
              <a:rPr lang="en-US" sz="2400" dirty="0"/>
              <a:t>) 3x3 matrix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891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Reading: </a:t>
            </a:r>
            <a:r>
              <a:rPr lang="en-US" dirty="0" err="1"/>
              <a:t>Szeliski</a:t>
            </a:r>
            <a:r>
              <a:rPr lang="en-US" dirty="0"/>
              <a:t>, Ch. 7.2</a:t>
            </a:r>
          </a:p>
        </p:txBody>
      </p:sp>
    </p:spTree>
    <p:extLst>
      <p:ext uri="{BB962C8B-B14F-4D97-AF65-F5344CB8AC3E}">
        <p14:creationId xmlns:p14="http://schemas.microsoft.com/office/powerpoint/2010/main" val="2532254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1" y="274638"/>
            <a:ext cx="8490858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Fundamental matrix – </a:t>
            </a:r>
            <a:r>
              <a:rPr lang="en-US" dirty="0" err="1"/>
              <a:t>uncalibrated</a:t>
            </a:r>
            <a:r>
              <a:rPr lang="en-US" dirty="0"/>
              <a:t> case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2122712" y="1328053"/>
            <a:ext cx="4867441" cy="2514601"/>
            <a:chOff x="2122712" y="1328053"/>
            <a:chExt cx="4867441" cy="2514601"/>
          </a:xfrm>
        </p:grpSpPr>
        <p:pic>
          <p:nvPicPr>
            <p:cNvPr id="44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54656" y="2526063"/>
              <a:ext cx="193982" cy="236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35565" y="2474137"/>
              <a:ext cx="239624" cy="242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654300" y="1785254"/>
              <a:ext cx="1219200" cy="205740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1341782 h 1104"/>
                <a:gd name="T4" fmla="*/ 1219200 w 768"/>
                <a:gd name="T5" fmla="*/ 2057400 h 1104"/>
                <a:gd name="T6" fmla="*/ 1219200 w 768"/>
                <a:gd name="T7" fmla="*/ 715617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 flipH="1">
              <a:off x="5321300" y="1785254"/>
              <a:ext cx="1219200" cy="198120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1292087 h 1104"/>
                <a:gd name="T4" fmla="*/ 1219200 w 768"/>
                <a:gd name="T5" fmla="*/ 1981200 h 1104"/>
                <a:gd name="T6" fmla="*/ 1219200 w 768"/>
                <a:gd name="T7" fmla="*/ 689113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2503714" y="1328053"/>
              <a:ext cx="2284186" cy="19158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2436609" y="3167763"/>
              <a:ext cx="130582" cy="13058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6627609" y="3167763"/>
              <a:ext cx="130582" cy="13058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501901" y="1785254"/>
              <a:ext cx="4191000" cy="1447800"/>
              <a:chOff x="1296" y="1872"/>
              <a:chExt cx="2640" cy="912"/>
            </a:xfrm>
          </p:grpSpPr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 flipV="1">
              <a:off x="5334000" y="2318654"/>
              <a:ext cx="1219200" cy="1066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H="1" flipV="1">
              <a:off x="2654300" y="2471054"/>
              <a:ext cx="1231900" cy="914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16"/>
            <p:cNvSpPr>
              <a:spLocks noChangeShapeType="1"/>
            </p:cNvSpPr>
            <p:nvPr/>
          </p:nvSpPr>
          <p:spPr bwMode="auto">
            <a:xfrm flipH="1">
              <a:off x="5321300" y="2158317"/>
              <a:ext cx="546100" cy="3127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22712" y="297176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0</a:t>
              </a:r>
              <a:endParaRPr lang="en-US" sz="2800" baseline="-25000" dirty="0"/>
            </a:p>
          </p:txBody>
        </p:sp>
        <p:sp>
          <p:nvSpPr>
            <p:cNvPr id="4" name="Line 2"/>
            <p:cNvSpPr>
              <a:spLocks noChangeShapeType="1"/>
            </p:cNvSpPr>
            <p:nvPr/>
          </p:nvSpPr>
          <p:spPr bwMode="auto">
            <a:xfrm flipH="1" flipV="1">
              <a:off x="3722913" y="1469545"/>
              <a:ext cx="2982685" cy="177436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6"/>
            <p:cNvSpPr>
              <a:spLocks noChangeArrowheads="1"/>
            </p:cNvSpPr>
            <p:nvPr/>
          </p:nvSpPr>
          <p:spPr bwMode="auto">
            <a:xfrm>
              <a:off x="4197342" y="1719945"/>
              <a:ext cx="114300" cy="1143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4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07583" y="3125599"/>
              <a:ext cx="182570" cy="25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2" name="Straight Arrow Connector 51"/>
            <p:cNvCxnSpPr>
              <a:stCxn id="13" idx="0"/>
            </p:cNvCxnSpPr>
            <p:nvPr/>
          </p:nvCxnSpPr>
          <p:spPr>
            <a:xfrm flipV="1">
              <a:off x="2501901" y="2068286"/>
              <a:ext cx="1395185" cy="116476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5"/>
            <p:cNvSpPr>
              <a:spLocks noChangeArrowheads="1"/>
            </p:cNvSpPr>
            <p:nvPr/>
          </p:nvSpPr>
          <p:spPr bwMode="auto">
            <a:xfrm>
              <a:off x="3025775" y="2737754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55" name="Straight Arrow Connector 54"/>
            <p:cNvCxnSpPr>
              <a:stCxn id="13" idx="1"/>
            </p:cNvCxnSpPr>
            <p:nvPr/>
          </p:nvCxnSpPr>
          <p:spPr>
            <a:xfrm flipH="1" flipV="1">
              <a:off x="4767943" y="2079171"/>
              <a:ext cx="1924958" cy="115388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4"/>
            <p:cNvSpPr>
              <a:spLocks noChangeArrowheads="1"/>
            </p:cNvSpPr>
            <p:nvPr/>
          </p:nvSpPr>
          <p:spPr bwMode="auto">
            <a:xfrm>
              <a:off x="5936383" y="2775866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5105400"/>
            <a:ext cx="5315296" cy="63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ight Brace 39"/>
          <p:cNvSpPr/>
          <p:nvPr/>
        </p:nvSpPr>
        <p:spPr>
          <a:xfrm rot="5400000">
            <a:off x="3017555" y="4243996"/>
            <a:ext cx="261258" cy="3211288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5911" y="6033580"/>
            <a:ext cx="435428" cy="48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" name="Straight Arrow Connector 45"/>
          <p:cNvCxnSpPr/>
          <p:nvPr/>
        </p:nvCxnSpPr>
        <p:spPr>
          <a:xfrm rot="10800000">
            <a:off x="3447542" y="6273625"/>
            <a:ext cx="1023259" cy="87645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459913" y="6044878"/>
            <a:ext cx="3697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</a:t>
            </a:r>
            <a:r>
              <a:rPr lang="en-US" altLang="zh-CN" sz="2800" dirty="0"/>
              <a:t>Fundamental</a:t>
            </a:r>
            <a:r>
              <a:rPr lang="en-US" sz="2800" dirty="0"/>
              <a:t> matrix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135" y="3905536"/>
            <a:ext cx="594330" cy="44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9600" y="3905932"/>
            <a:ext cx="674164" cy="46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80121" y="4478854"/>
            <a:ext cx="479012" cy="40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>
            <a:off x="1354866" y="3911795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050587" y="3886200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35299" y="4476072"/>
            <a:ext cx="3880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rotation of image 2 </a:t>
            </a:r>
            <a:r>
              <a:rPr lang="en-US" sz="2000" dirty="0" err="1"/>
              <a:t>w.r.t</a:t>
            </a:r>
            <a:r>
              <a:rPr lang="en-US" sz="2000" dirty="0"/>
              <a:t>. camera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Rectified case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369010" y="1656670"/>
            <a:ext cx="1981200" cy="1219200"/>
          </a:xfrm>
          <a:custGeom>
            <a:avLst/>
            <a:gdLst>
              <a:gd name="T0" fmla="*/ 1837196 w 21600"/>
              <a:gd name="T1" fmla="*/ 609600 h 21600"/>
              <a:gd name="T2" fmla="*/ 990600 w 21600"/>
              <a:gd name="T3" fmla="*/ 1219200 h 21600"/>
              <a:gd name="T4" fmla="*/ 144004 w 21600"/>
              <a:gd name="T5" fmla="*/ 609600 h 21600"/>
              <a:gd name="T6" fmla="*/ 9906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DD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450098" y="2059895"/>
            <a:ext cx="657225" cy="358775"/>
          </a:xfrm>
          <a:custGeom>
            <a:avLst/>
            <a:gdLst>
              <a:gd name="T0" fmla="*/ 609454 w 21600"/>
              <a:gd name="T1" fmla="*/ 179388 h 21600"/>
              <a:gd name="T2" fmla="*/ 328613 w 21600"/>
              <a:gd name="T3" fmla="*/ 358775 h 21600"/>
              <a:gd name="T4" fmla="*/ 47771 w 21600"/>
              <a:gd name="T5" fmla="*/ 179388 h 21600"/>
              <a:gd name="T6" fmla="*/ 32861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3359610" y="1809070"/>
            <a:ext cx="838200" cy="239712"/>
          </a:xfrm>
          <a:prstGeom prst="triangle">
            <a:avLst>
              <a:gd name="adj" fmla="val 50000"/>
            </a:avLst>
          </a:prstGeom>
          <a:solidFill>
            <a:srgbClr val="FFE2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664410" y="2190070"/>
            <a:ext cx="187325" cy="228600"/>
          </a:xfrm>
          <a:custGeom>
            <a:avLst/>
            <a:gdLst>
              <a:gd name="T0" fmla="*/ 179381 w 21600"/>
              <a:gd name="T1" fmla="*/ 114300 h 21600"/>
              <a:gd name="T2" fmla="*/ 93663 w 21600"/>
              <a:gd name="T3" fmla="*/ 228600 h 21600"/>
              <a:gd name="T4" fmla="*/ 7944 w 21600"/>
              <a:gd name="T5" fmla="*/ 114300 h 21600"/>
              <a:gd name="T6" fmla="*/ 9366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16 w 21600"/>
              <a:gd name="T13" fmla="*/ 2716 h 21600"/>
              <a:gd name="T14" fmla="*/ 18884 w 21600"/>
              <a:gd name="T15" fmla="*/ 188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831" y="21600"/>
                </a:lnTo>
                <a:lnTo>
                  <a:pt x="1976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2902410" y="2266270"/>
            <a:ext cx="457200" cy="304800"/>
          </a:xfrm>
          <a:custGeom>
            <a:avLst/>
            <a:gdLst>
              <a:gd name="T0" fmla="*/ 0 w 21600"/>
              <a:gd name="T1" fmla="*/ 0 h 21600"/>
              <a:gd name="T2" fmla="*/ 228600 w 21600"/>
              <a:gd name="T3" fmla="*/ 0 h 21600"/>
              <a:gd name="T4" fmla="*/ 457200 w 21600"/>
              <a:gd name="T5" fmla="*/ 0 h 21600"/>
              <a:gd name="T6" fmla="*/ 457200 w 21600"/>
              <a:gd name="T7" fmla="*/ 152400 h 21600"/>
              <a:gd name="T8" fmla="*/ 457200 w 21600"/>
              <a:gd name="T9" fmla="*/ 304800 h 21600"/>
              <a:gd name="T10" fmla="*/ 228600 w 21600"/>
              <a:gd name="T11" fmla="*/ 304800 h 21600"/>
              <a:gd name="T12" fmla="*/ 0 w 21600"/>
              <a:gd name="T13" fmla="*/ 304800 h 21600"/>
              <a:gd name="T14" fmla="*/ 0 w 21600"/>
              <a:gd name="T15" fmla="*/ 1524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84"/>
          <p:cNvSpPr>
            <a:spLocks noChangeShapeType="1"/>
          </p:cNvSpPr>
          <p:nvPr/>
        </p:nvSpPr>
        <p:spPr bwMode="auto">
          <a:xfrm>
            <a:off x="2369009" y="1656670"/>
            <a:ext cx="962025" cy="228395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85"/>
          <p:cNvSpPr>
            <a:spLocks noChangeShapeType="1"/>
          </p:cNvSpPr>
          <p:nvPr/>
        </p:nvSpPr>
        <p:spPr bwMode="auto">
          <a:xfrm flipH="1">
            <a:off x="3341920" y="1656670"/>
            <a:ext cx="1008290" cy="22730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86"/>
          <p:cNvSpPr>
            <a:spLocks noChangeShapeType="1"/>
          </p:cNvSpPr>
          <p:nvPr/>
        </p:nvSpPr>
        <p:spPr bwMode="auto">
          <a:xfrm>
            <a:off x="2673809" y="2875870"/>
            <a:ext cx="646339" cy="10538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87"/>
          <p:cNvSpPr>
            <a:spLocks noChangeShapeType="1"/>
          </p:cNvSpPr>
          <p:nvPr/>
        </p:nvSpPr>
        <p:spPr bwMode="auto">
          <a:xfrm flipV="1">
            <a:off x="3352806" y="2862943"/>
            <a:ext cx="729343" cy="1066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88"/>
          <p:cNvSpPr>
            <a:spLocks noChangeArrowheads="1"/>
          </p:cNvSpPr>
          <p:nvPr/>
        </p:nvSpPr>
        <p:spPr bwMode="auto">
          <a:xfrm>
            <a:off x="4655010" y="1656670"/>
            <a:ext cx="1981200" cy="1219200"/>
          </a:xfrm>
          <a:custGeom>
            <a:avLst/>
            <a:gdLst>
              <a:gd name="T0" fmla="*/ 1837196 w 21600"/>
              <a:gd name="T1" fmla="*/ 609600 h 21600"/>
              <a:gd name="T2" fmla="*/ 990600 w 21600"/>
              <a:gd name="T3" fmla="*/ 1219200 h 21600"/>
              <a:gd name="T4" fmla="*/ 144004 w 21600"/>
              <a:gd name="T5" fmla="*/ 609600 h 21600"/>
              <a:gd name="T6" fmla="*/ 9906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BE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89"/>
          <p:cNvSpPr>
            <a:spLocks noChangeArrowheads="1"/>
          </p:cNvSpPr>
          <p:nvPr/>
        </p:nvSpPr>
        <p:spPr bwMode="auto">
          <a:xfrm>
            <a:off x="4897898" y="2059895"/>
            <a:ext cx="657225" cy="358775"/>
          </a:xfrm>
          <a:custGeom>
            <a:avLst/>
            <a:gdLst>
              <a:gd name="T0" fmla="*/ 609454 w 21600"/>
              <a:gd name="T1" fmla="*/ 179388 h 21600"/>
              <a:gd name="T2" fmla="*/ 328613 w 21600"/>
              <a:gd name="T3" fmla="*/ 358775 h 21600"/>
              <a:gd name="T4" fmla="*/ 47771 w 21600"/>
              <a:gd name="T5" fmla="*/ 179388 h 21600"/>
              <a:gd name="T6" fmla="*/ 32861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90"/>
          <p:cNvSpPr>
            <a:spLocks noChangeArrowheads="1"/>
          </p:cNvSpPr>
          <p:nvPr/>
        </p:nvSpPr>
        <p:spPr bwMode="auto">
          <a:xfrm>
            <a:off x="4807410" y="1809070"/>
            <a:ext cx="838200" cy="239712"/>
          </a:xfrm>
          <a:prstGeom prst="triangle">
            <a:avLst>
              <a:gd name="adj" fmla="val 50000"/>
            </a:avLst>
          </a:prstGeom>
          <a:solidFill>
            <a:srgbClr val="FFE2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91"/>
          <p:cNvSpPr>
            <a:spLocks noChangeArrowheads="1"/>
          </p:cNvSpPr>
          <p:nvPr/>
        </p:nvSpPr>
        <p:spPr bwMode="auto">
          <a:xfrm>
            <a:off x="5112210" y="2190070"/>
            <a:ext cx="187325" cy="228600"/>
          </a:xfrm>
          <a:custGeom>
            <a:avLst/>
            <a:gdLst>
              <a:gd name="T0" fmla="*/ 179381 w 21600"/>
              <a:gd name="T1" fmla="*/ 114300 h 21600"/>
              <a:gd name="T2" fmla="*/ 93663 w 21600"/>
              <a:gd name="T3" fmla="*/ 228600 h 21600"/>
              <a:gd name="T4" fmla="*/ 7944 w 21600"/>
              <a:gd name="T5" fmla="*/ 114300 h 21600"/>
              <a:gd name="T6" fmla="*/ 9366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16 w 21600"/>
              <a:gd name="T13" fmla="*/ 2716 h 21600"/>
              <a:gd name="T14" fmla="*/ 18884 w 21600"/>
              <a:gd name="T15" fmla="*/ 188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831" y="21600"/>
                </a:lnTo>
                <a:lnTo>
                  <a:pt x="1976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09"/>
          <p:cNvGrpSpPr>
            <a:grpSpLocks/>
          </p:cNvGrpSpPr>
          <p:nvPr/>
        </p:nvGrpSpPr>
        <p:grpSpPr bwMode="auto">
          <a:xfrm>
            <a:off x="5702770" y="2275795"/>
            <a:ext cx="155575" cy="228600"/>
            <a:chOff x="4656" y="234"/>
            <a:chExt cx="192" cy="486"/>
          </a:xfrm>
        </p:grpSpPr>
        <p:sp>
          <p:nvSpPr>
            <p:cNvPr id="28" name="Oval 110"/>
            <p:cNvSpPr>
              <a:spLocks noChangeArrowheads="1"/>
            </p:cNvSpPr>
            <p:nvPr/>
          </p:nvSpPr>
          <p:spPr bwMode="auto">
            <a:xfrm>
              <a:off x="4680" y="234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11"/>
            <p:cNvSpPr>
              <a:spLocks noChangeShapeType="1"/>
            </p:cNvSpPr>
            <p:nvPr/>
          </p:nvSpPr>
          <p:spPr bwMode="auto">
            <a:xfrm>
              <a:off x="4752" y="3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12"/>
            <p:cNvSpPr>
              <a:spLocks noChangeShapeType="1"/>
            </p:cNvSpPr>
            <p:nvPr/>
          </p:nvSpPr>
          <p:spPr bwMode="auto">
            <a:xfrm flipH="1" flipV="1">
              <a:off x="4656" y="432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13"/>
            <p:cNvSpPr>
              <a:spLocks noChangeShapeType="1"/>
            </p:cNvSpPr>
            <p:nvPr/>
          </p:nvSpPr>
          <p:spPr bwMode="auto">
            <a:xfrm flipV="1">
              <a:off x="4752" y="432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14"/>
            <p:cNvSpPr>
              <a:spLocks noChangeShapeType="1"/>
            </p:cNvSpPr>
            <p:nvPr/>
          </p:nvSpPr>
          <p:spPr bwMode="auto">
            <a:xfrm flipH="1">
              <a:off x="4656" y="576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15"/>
            <p:cNvSpPr>
              <a:spLocks noChangeShapeType="1"/>
            </p:cNvSpPr>
            <p:nvPr/>
          </p:nvSpPr>
          <p:spPr bwMode="auto">
            <a:xfrm>
              <a:off x="4752" y="576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Oval 33"/>
          <p:cNvSpPr/>
          <p:nvPr/>
        </p:nvSpPr>
        <p:spPr>
          <a:xfrm>
            <a:off x="3276607" y="3853543"/>
            <a:ext cx="119742" cy="1197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ine 84"/>
          <p:cNvSpPr>
            <a:spLocks noChangeShapeType="1"/>
          </p:cNvSpPr>
          <p:nvPr/>
        </p:nvSpPr>
        <p:spPr bwMode="auto">
          <a:xfrm>
            <a:off x="4655065" y="1678438"/>
            <a:ext cx="962025" cy="228395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Line 85"/>
          <p:cNvSpPr>
            <a:spLocks noChangeShapeType="1"/>
          </p:cNvSpPr>
          <p:nvPr/>
        </p:nvSpPr>
        <p:spPr bwMode="auto">
          <a:xfrm flipH="1">
            <a:off x="5627976" y="1678438"/>
            <a:ext cx="1008290" cy="22730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86"/>
          <p:cNvSpPr>
            <a:spLocks noChangeShapeType="1"/>
          </p:cNvSpPr>
          <p:nvPr/>
        </p:nvSpPr>
        <p:spPr bwMode="auto">
          <a:xfrm>
            <a:off x="4959865" y="2897638"/>
            <a:ext cx="646339" cy="10538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" name="Line 87"/>
          <p:cNvSpPr>
            <a:spLocks noChangeShapeType="1"/>
          </p:cNvSpPr>
          <p:nvPr/>
        </p:nvSpPr>
        <p:spPr bwMode="auto">
          <a:xfrm flipV="1">
            <a:off x="5638862" y="2897638"/>
            <a:ext cx="692603" cy="10538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562663" y="3875311"/>
            <a:ext cx="119742" cy="1197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352807" y="3940617"/>
            <a:ext cx="2231571" cy="1588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2188" y="4007340"/>
            <a:ext cx="246360" cy="33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472" y="4944273"/>
            <a:ext cx="1851628" cy="47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289" y="5510953"/>
            <a:ext cx="3200402" cy="51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2215" y="4743390"/>
            <a:ext cx="3693854" cy="1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/>
          <p:cNvSpPr>
            <a:spLocks/>
          </p:cNvSpPr>
          <p:nvPr/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Freeform 5"/>
          <p:cNvSpPr>
            <a:spLocks/>
          </p:cNvSpPr>
          <p:nvPr/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Freeform 8"/>
          <p:cNvSpPr>
            <a:spLocks/>
          </p:cNvSpPr>
          <p:nvPr/>
        </p:nvSpPr>
        <p:spPr bwMode="auto">
          <a:xfrm>
            <a:off x="3624263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1" name="Freeform 9"/>
          <p:cNvSpPr>
            <a:spLocks/>
          </p:cNvSpPr>
          <p:nvPr/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Freeform 11"/>
          <p:cNvSpPr>
            <a:spLocks/>
          </p:cNvSpPr>
          <p:nvPr/>
        </p:nvSpPr>
        <p:spPr bwMode="auto">
          <a:xfrm>
            <a:off x="6740525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Oval 16"/>
          <p:cNvSpPr>
            <a:spLocks noChangeArrowheads="1"/>
          </p:cNvSpPr>
          <p:nvPr/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87" name="Oval 17"/>
          <p:cNvSpPr>
            <a:spLocks noChangeArrowheads="1"/>
          </p:cNvSpPr>
          <p:nvPr/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88" name="Freeform 18"/>
          <p:cNvSpPr>
            <a:spLocks/>
          </p:cNvSpPr>
          <p:nvPr/>
        </p:nvSpPr>
        <p:spPr bwMode="auto">
          <a:xfrm>
            <a:off x="3470275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9" name="Arc 19"/>
          <p:cNvSpPr>
            <a:spLocks/>
          </p:cNvSpPr>
          <p:nvPr/>
        </p:nvSpPr>
        <p:spPr bwMode="auto">
          <a:xfrm rot="720000">
            <a:off x="3670300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0" name="Line 20"/>
          <p:cNvSpPr>
            <a:spLocks noChangeShapeType="1"/>
          </p:cNvSpPr>
          <p:nvPr/>
        </p:nvSpPr>
        <p:spPr bwMode="auto">
          <a:xfrm flipH="1">
            <a:off x="3470275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Oval 21"/>
          <p:cNvSpPr>
            <a:spLocks noChangeArrowheads="1"/>
          </p:cNvSpPr>
          <p:nvPr/>
        </p:nvSpPr>
        <p:spPr bwMode="auto">
          <a:xfrm rot="-1860000">
            <a:off x="3748088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2" name="Line 22"/>
          <p:cNvSpPr>
            <a:spLocks noChangeShapeType="1"/>
          </p:cNvSpPr>
          <p:nvPr/>
        </p:nvSpPr>
        <p:spPr bwMode="auto">
          <a:xfrm flipV="1">
            <a:off x="3470275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3" name="Freeform 23"/>
          <p:cNvSpPr>
            <a:spLocks/>
          </p:cNvSpPr>
          <p:nvPr/>
        </p:nvSpPr>
        <p:spPr bwMode="auto">
          <a:xfrm>
            <a:off x="6721475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94" name="Arc 24"/>
          <p:cNvSpPr>
            <a:spLocks/>
          </p:cNvSpPr>
          <p:nvPr/>
        </p:nvSpPr>
        <p:spPr bwMode="auto">
          <a:xfrm rot="720000">
            <a:off x="6921500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5" name="Line 25"/>
          <p:cNvSpPr>
            <a:spLocks noChangeShapeType="1"/>
          </p:cNvSpPr>
          <p:nvPr/>
        </p:nvSpPr>
        <p:spPr bwMode="auto">
          <a:xfrm flipH="1">
            <a:off x="6721475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6" name="Oval 26"/>
          <p:cNvSpPr>
            <a:spLocks noChangeArrowheads="1"/>
          </p:cNvSpPr>
          <p:nvPr/>
        </p:nvSpPr>
        <p:spPr bwMode="auto">
          <a:xfrm rot="-1860000">
            <a:off x="6999288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7" name="Line 27"/>
          <p:cNvSpPr>
            <a:spLocks noChangeShapeType="1"/>
          </p:cNvSpPr>
          <p:nvPr/>
        </p:nvSpPr>
        <p:spPr bwMode="auto">
          <a:xfrm flipV="1">
            <a:off x="6721475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8" name="Rectangle 28"/>
          <p:cNvSpPr>
            <a:spLocks noGrp="1" noChangeArrowheads="1"/>
          </p:cNvSpPr>
          <p:nvPr>
            <p:ph type="title"/>
          </p:nvPr>
        </p:nvSpPr>
        <p:spPr>
          <a:xfrm>
            <a:off x="457200" y="-204346"/>
            <a:ext cx="8229600" cy="1143000"/>
          </a:xfrm>
        </p:spPr>
        <p:txBody>
          <a:bodyPr/>
          <a:lstStyle/>
          <a:p>
            <a:r>
              <a:rPr lang="en-US" dirty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4754563"/>
            <a:ext cx="5943600" cy="2006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reproject image planes onto a common</a:t>
            </a:r>
          </a:p>
          <a:p>
            <a:pPr>
              <a:lnSpc>
                <a:spcPct val="80000"/>
              </a:lnSpc>
            </a:pPr>
            <a:r>
              <a:rPr lang="en-US" sz="1800"/>
              <a:t>	plane parallel to the line between optical centers</a:t>
            </a:r>
          </a:p>
          <a:p>
            <a:pPr>
              <a:lnSpc>
                <a:spcPct val="80000"/>
              </a:lnSpc>
            </a:pPr>
            <a:r>
              <a:rPr lang="en-US" sz="1800"/>
              <a:t>pixel motion is horizontal after this transformation</a:t>
            </a:r>
          </a:p>
          <a:p>
            <a:pPr>
              <a:lnSpc>
                <a:spcPct val="80000"/>
              </a:lnSpc>
            </a:pPr>
            <a:r>
              <a:rPr lang="en-US" sz="1800"/>
              <a:t>two homographies (3x3 transform), one for each input image reprojection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400"/>
              <a:t>C. Loop and Z. Zhang. </a:t>
            </a:r>
            <a:r>
              <a:rPr lang="en-US" sz="1400">
                <a:hlinkClick r:id="rId3"/>
              </a:rPr>
              <a:t>Computing Rectifying Homographies for Stereo Vision</a:t>
            </a:r>
            <a:r>
              <a:rPr lang="en-US" sz="1400"/>
              <a:t>. IEEE Conf. Computer Vision and Pattern Recognition, 1999</a:t>
            </a:r>
            <a:r>
              <a:rPr lang="en-US" sz="1600"/>
              <a:t>.</a:t>
            </a:r>
          </a:p>
        </p:txBody>
      </p:sp>
      <p:sp>
        <p:nvSpPr>
          <p:cNvPr id="28700" name="Line 35"/>
          <p:cNvSpPr>
            <a:spLocks noChangeShapeType="1"/>
          </p:cNvSpPr>
          <p:nvPr/>
        </p:nvSpPr>
        <p:spPr bwMode="auto">
          <a:xfrm>
            <a:off x="4852988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1" name="Line 36"/>
          <p:cNvSpPr>
            <a:spLocks noChangeShapeType="1"/>
          </p:cNvSpPr>
          <p:nvPr/>
        </p:nvSpPr>
        <p:spPr bwMode="auto">
          <a:xfrm>
            <a:off x="4845050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3624263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6756400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4852988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5" name="Oval 14"/>
          <p:cNvSpPr>
            <a:spLocks noChangeArrowheads="1"/>
          </p:cNvSpPr>
          <p:nvPr/>
        </p:nvSpPr>
        <p:spPr bwMode="auto">
          <a:xfrm>
            <a:off x="7016750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706" name="Oval 15"/>
          <p:cNvSpPr>
            <a:spLocks noChangeArrowheads="1"/>
          </p:cNvSpPr>
          <p:nvPr/>
        </p:nvSpPr>
        <p:spPr bwMode="auto">
          <a:xfrm>
            <a:off x="4441825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76200"/>
            <a:ext cx="7289800" cy="28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922" y="2848831"/>
            <a:ext cx="2970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Original stereo pair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51" y="3476770"/>
            <a:ext cx="7162800" cy="307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0" y="5943600"/>
            <a:ext cx="2744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After rectification</a:t>
            </a:r>
          </a:p>
        </p:txBody>
      </p:sp>
    </p:spTree>
    <p:extLst>
      <p:ext uri="{BB962C8B-B14F-4D97-AF65-F5344CB8AC3E}">
        <p14:creationId xmlns:p14="http://schemas.microsoft.com/office/powerpoint/2010/main" val="228185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 with </a:t>
            </a:r>
            <a:r>
              <a:rPr lang="en-US" dirty="0" err="1"/>
              <a:t>homography</a:t>
            </a:r>
            <a:r>
              <a:rPr lang="en-US" dirty="0"/>
              <a:t>?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8450262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327" y="3978309"/>
            <a:ext cx="216878" cy="310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2063" y="3755571"/>
            <a:ext cx="234462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42757" y="5029200"/>
            <a:ext cx="7539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Images taken from the same center of projection?  Use a </a:t>
            </a:r>
            <a:r>
              <a:rPr lang="en-US" sz="2000" dirty="0" err="1"/>
              <a:t>homography</a:t>
            </a:r>
            <a:r>
              <a:rPr lang="en-US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605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</a:t>
            </a:r>
            <a:r>
              <a:rPr lang="en-US" b="1" dirty="0"/>
              <a:t>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2239963"/>
          </a:xfrm>
        </p:spPr>
        <p:txBody>
          <a:bodyPr>
            <a:normAutofit/>
          </a:bodyPr>
          <a:lstStyle/>
          <a:p>
            <a:r>
              <a:rPr lang="en-US" dirty="0"/>
              <a:t>If we don’t know </a:t>
            </a:r>
            <a:r>
              <a:rPr lang="en-US" b="1" dirty="0"/>
              <a:t>K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b="1" dirty="0"/>
              <a:t>K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b="1" dirty="0"/>
              <a:t>R</a:t>
            </a:r>
            <a:r>
              <a:rPr lang="en-US" dirty="0"/>
              <a:t>, or </a:t>
            </a:r>
            <a:r>
              <a:rPr lang="en-US" b="1" dirty="0"/>
              <a:t>t</a:t>
            </a:r>
            <a:r>
              <a:rPr lang="en-US" dirty="0"/>
              <a:t>, can we estimate </a:t>
            </a:r>
            <a:r>
              <a:rPr lang="en-US" b="1" dirty="0"/>
              <a:t>F </a:t>
            </a:r>
            <a:r>
              <a:rPr lang="en-US" dirty="0"/>
              <a:t>for two images?</a:t>
            </a:r>
          </a:p>
          <a:p>
            <a:endParaRPr lang="en-US" sz="1600" dirty="0"/>
          </a:p>
          <a:p>
            <a:r>
              <a:rPr lang="en-US" dirty="0"/>
              <a:t>Yes, given enough correspondences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3352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00200"/>
            <a:ext cx="3352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>
                <a:ea typeface="新細明體" pitchFamily="18" charset="-120"/>
              </a:rPr>
              <a:t>Estimating F – 8-point algorithm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9093"/>
            <a:ext cx="8147050" cy="3313112"/>
          </a:xfrm>
        </p:spPr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The fundamental matrix F is defined by</a:t>
            </a:r>
          </a:p>
          <a:p>
            <a:endParaRPr lang="en-US" altLang="zh-TW" dirty="0">
              <a:ea typeface="新細明體" pitchFamily="18" charset="-120"/>
            </a:endParaRP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</a:t>
            </a:r>
          </a:p>
        </p:txBody>
      </p:sp>
      <p:graphicFrame>
        <p:nvGraphicFramePr>
          <p:cNvPr id="8194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3563938" y="2026793"/>
          <a:ext cx="223202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0" name="方程式" r:id="rId4" imgW="622080" imgH="203040" progId="Equation.3">
                  <p:embed/>
                </p:oleObj>
              </mc:Choice>
              <mc:Fallback>
                <p:oleObj name="方程式" r:id="rId4" imgW="62208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2026793"/>
                        <a:ext cx="2232025" cy="728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900113" y="2818955"/>
            <a:ext cx="7548562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1" lang="en-US" altLang="zh-TW" sz="2800">
                <a:ea typeface="新細明體" pitchFamily="18" charset="-120"/>
              </a:rPr>
              <a:t>for any pair of matches x and x’ in two images.</a:t>
            </a:r>
          </a:p>
        </p:txBody>
      </p:sp>
      <p:sp>
        <p:nvSpPr>
          <p:cNvPr id="1329159" name="Rectangle 7"/>
          <p:cNvSpPr>
            <a:spLocks noChangeArrowheads="1"/>
          </p:cNvSpPr>
          <p:nvPr/>
        </p:nvSpPr>
        <p:spPr bwMode="auto">
          <a:xfrm>
            <a:off x="468313" y="3812730"/>
            <a:ext cx="5399087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365125" eaLnBrk="1" hangingPunct="1">
              <a:spcBef>
                <a:spcPct val="20000"/>
              </a:spcBef>
              <a:buFontTx/>
              <a:buChar char="•"/>
            </a:pPr>
            <a:r>
              <a:rPr kumimoji="1" lang="en-US" altLang="zh-TW" sz="2800">
                <a:ea typeface="新細明體" pitchFamily="18" charset="-120"/>
              </a:rPr>
              <a:t>Let x=(</a:t>
            </a:r>
            <a:r>
              <a:rPr kumimoji="1" lang="en-US" altLang="zh-TW" sz="2800" i="1">
                <a:ea typeface="新細明體" pitchFamily="18" charset="-120"/>
              </a:rPr>
              <a:t>u,v,1</a:t>
            </a:r>
            <a:r>
              <a:rPr kumimoji="1" lang="en-US" altLang="zh-TW" sz="2800">
                <a:ea typeface="新細明體" pitchFamily="18" charset="-120"/>
              </a:rPr>
              <a:t>)</a:t>
            </a:r>
            <a:r>
              <a:rPr kumimoji="1" lang="en-US" altLang="zh-TW" sz="2800" baseline="30000">
                <a:ea typeface="新細明體" pitchFamily="18" charset="-120"/>
              </a:rPr>
              <a:t>T</a:t>
            </a:r>
            <a:r>
              <a:rPr kumimoji="1" lang="en-US" altLang="zh-TW" sz="2800">
                <a:ea typeface="新細明體" pitchFamily="18" charset="-120"/>
              </a:rPr>
              <a:t> and x’=(</a:t>
            </a:r>
            <a:r>
              <a:rPr kumimoji="1" lang="en-US" altLang="zh-TW" sz="2800" i="1">
                <a:ea typeface="新細明體" pitchFamily="18" charset="-120"/>
              </a:rPr>
              <a:t>u’,v’,1</a:t>
            </a:r>
            <a:r>
              <a:rPr kumimoji="1" lang="en-US" altLang="zh-TW" sz="2800">
                <a:ea typeface="新細明體" pitchFamily="18" charset="-120"/>
              </a:rPr>
              <a:t>)</a:t>
            </a:r>
            <a:r>
              <a:rPr kumimoji="1" lang="en-US" altLang="zh-TW" sz="2800" baseline="30000">
                <a:ea typeface="新細明體" pitchFamily="18" charset="-120"/>
              </a:rPr>
              <a:t>T</a:t>
            </a:r>
            <a:r>
              <a:rPr kumimoji="1" lang="en-US" altLang="zh-TW" sz="2800">
                <a:ea typeface="新細明體" pitchFamily="18" charset="-120"/>
              </a:rPr>
              <a:t>,</a:t>
            </a:r>
          </a:p>
        </p:txBody>
      </p:sp>
      <p:graphicFrame>
        <p:nvGraphicFramePr>
          <p:cNvPr id="1329164" name="Object 3"/>
          <p:cNvGraphicFramePr>
            <a:graphicFrameLocks noChangeAspect="1"/>
          </p:cNvGraphicFramePr>
          <p:nvPr/>
        </p:nvGraphicFramePr>
        <p:xfrm>
          <a:off x="6011863" y="3395218"/>
          <a:ext cx="2592387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" name="方程式" r:id="rId6" imgW="1257120" imgH="711000" progId="Equation.3">
                  <p:embed/>
                </p:oleObj>
              </mc:Choice>
              <mc:Fallback>
                <p:oleObj name="方程式" r:id="rId6" imgW="1257120" imgH="711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3395218"/>
                        <a:ext cx="2592387" cy="1466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9165" name="Rectangle 13"/>
          <p:cNvSpPr>
            <a:spLocks noChangeArrowheads="1"/>
          </p:cNvSpPr>
          <p:nvPr/>
        </p:nvSpPr>
        <p:spPr bwMode="auto">
          <a:xfrm>
            <a:off x="827088" y="4692205"/>
            <a:ext cx="5691187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1" lang="en-US" altLang="zh-TW" sz="2800">
                <a:ea typeface="新細明體" pitchFamily="18" charset="-120"/>
              </a:rPr>
              <a:t>each match gives a linear equation</a:t>
            </a:r>
          </a:p>
        </p:txBody>
      </p:sp>
      <p:graphicFrame>
        <p:nvGraphicFramePr>
          <p:cNvPr id="1329166" name="Object 4"/>
          <p:cNvGraphicFramePr>
            <a:graphicFrameLocks noChangeAspect="1"/>
          </p:cNvGraphicFramePr>
          <p:nvPr/>
        </p:nvGraphicFramePr>
        <p:xfrm>
          <a:off x="433388" y="5555805"/>
          <a:ext cx="831532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" name="方程式" r:id="rId8" imgW="4038480" imgH="228600" progId="Equation.3">
                  <p:embed/>
                </p:oleObj>
              </mc:Choice>
              <mc:Fallback>
                <p:oleObj name="方程式" r:id="rId8" imgW="403848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388" y="5555805"/>
                        <a:ext cx="8315325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9159" grpId="0"/>
      <p:bldP spid="132916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109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>
                <a:ea typeface="新細明體" pitchFamily="18" charset="-120"/>
              </a:rPr>
              <a:t>8-point algorithm</a:t>
            </a: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468313" y="981075"/>
          <a:ext cx="8212137" cy="429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4" name="方程式" r:id="rId4" imgW="3670200" imgH="2082600" progId="Equation.3">
                  <p:embed/>
                </p:oleObj>
              </mc:Choice>
              <mc:Fallback>
                <p:oleObj name="方程式" r:id="rId4" imgW="3670200" imgH="2082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981075"/>
                        <a:ext cx="8212137" cy="429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5229225"/>
            <a:ext cx="8229600" cy="1295400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en-US" altLang="zh-TW" dirty="0">
                <a:ea typeface="新細明體" pitchFamily="18" charset="-120"/>
              </a:rPr>
              <a:t>Like with </a:t>
            </a:r>
            <a:r>
              <a:rPr lang="en-US" altLang="zh-TW" dirty="0" err="1">
                <a:ea typeface="新細明體" pitchFamily="18" charset="-120"/>
              </a:rPr>
              <a:t>homographies</a:t>
            </a:r>
            <a:r>
              <a:rPr lang="en-US" altLang="zh-TW" dirty="0">
                <a:ea typeface="新細明體" pitchFamily="18" charset="-120"/>
              </a:rPr>
              <a:t>, instead of solving            , we seek </a:t>
            </a:r>
            <a:r>
              <a:rPr lang="en-US" altLang="zh-TW" b="1" dirty="0">
                <a:latin typeface="Times New Roman" pitchFamily="18" charset="0"/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to minimize         , least eigenvector of          .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370026"/>
              </p:ext>
            </p:extLst>
          </p:nvPr>
        </p:nvGraphicFramePr>
        <p:xfrm>
          <a:off x="7391400" y="5280439"/>
          <a:ext cx="1081087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5" name="Equation" r:id="rId6" imgW="457200" imgH="177480" progId="Equation.3">
                  <p:embed/>
                </p:oleObj>
              </mc:Choice>
              <mc:Fallback>
                <p:oleObj name="Equation" r:id="rId6" imgW="457200" imgH="177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5280439"/>
                        <a:ext cx="1081087" cy="38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4992320"/>
              </p:ext>
            </p:extLst>
          </p:nvPr>
        </p:nvGraphicFramePr>
        <p:xfrm>
          <a:off x="4304650" y="5514903"/>
          <a:ext cx="749012" cy="570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" name="方程式" r:id="rId8" imgW="304560" imgH="253800" progId="Equation.3">
                  <p:embed/>
                </p:oleObj>
              </mc:Choice>
              <mc:Fallback>
                <p:oleObj name="方程式" r:id="rId8" imgW="304560" imgH="253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4650" y="5514903"/>
                        <a:ext cx="749012" cy="5700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627063"/>
              </p:ext>
            </p:extLst>
          </p:nvPr>
        </p:nvGraphicFramePr>
        <p:xfrm>
          <a:off x="1219200" y="5898846"/>
          <a:ext cx="8969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" name="方程式" r:id="rId10" imgW="342720" imgH="190440" progId="Equation.3">
                  <p:embed/>
                </p:oleObj>
              </mc:Choice>
              <mc:Fallback>
                <p:oleObj name="方程式" r:id="rId10" imgW="342720" imgH="190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898846"/>
                        <a:ext cx="896938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109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 – Problem?</a:t>
            </a:r>
          </a:p>
        </p:txBody>
      </p:sp>
      <p:sp>
        <p:nvSpPr>
          <p:cNvPr id="102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1"/>
            <a:ext cx="8686800" cy="1752600"/>
          </a:xfrm>
        </p:spPr>
        <p:txBody>
          <a:bodyPr>
            <a:normAutofit fontScale="92500"/>
          </a:bodyPr>
          <a:lstStyle/>
          <a:p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should have rank 2</a:t>
            </a:r>
          </a:p>
          <a:p>
            <a:r>
              <a:rPr lang="en-US" altLang="zh-TW" dirty="0">
                <a:ea typeface="新細明體" pitchFamily="18" charset="-120"/>
              </a:rPr>
              <a:t>To enforce that </a:t>
            </a:r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is of rank 2, F is replaced by F’ that minimizes              subject to the rank constraint. </a:t>
            </a: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2364219" y="2476271"/>
          <a:ext cx="1112837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8" name="方程式" r:id="rId4" imgW="469800" imgH="253800" progId="Equation.3">
                  <p:embed/>
                </p:oleObj>
              </mc:Choice>
              <mc:Fallback>
                <p:oleObj name="方程式" r:id="rId4" imgW="469800" imgH="253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4219" y="2476271"/>
                        <a:ext cx="1112837" cy="550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0" name="Rectangle 6"/>
          <p:cNvSpPr>
            <a:spLocks noChangeArrowheads="1"/>
          </p:cNvSpPr>
          <p:nvPr/>
        </p:nvSpPr>
        <p:spPr bwMode="auto">
          <a:xfrm>
            <a:off x="315913" y="2833687"/>
            <a:ext cx="82296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kumimoji="1" lang="en-US" altLang="zh-TW" sz="2800" dirty="0">
              <a:latin typeface="Trebuchet MS" pitchFamily="34" charset="0"/>
              <a:ea typeface="新細明體" pitchFamily="18" charset="-12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kumimoji="1" lang="en-US" altLang="zh-TW" sz="2800" dirty="0">
                <a:latin typeface="Trebuchet MS" pitchFamily="34" charset="0"/>
                <a:ea typeface="新細明體" pitchFamily="18" charset="-120"/>
              </a:rPr>
              <a:t>This is achieved by SVD. Let                , where 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kumimoji="1" lang="en-US" altLang="zh-TW" sz="2800" dirty="0">
              <a:latin typeface="Trebuchet MS" pitchFamily="34" charset="0"/>
              <a:ea typeface="新細明體" pitchFamily="18" charset="-12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kumimoji="1" lang="en-US" altLang="zh-TW" sz="2800" dirty="0">
                <a:latin typeface="Trebuchet MS" pitchFamily="34" charset="0"/>
                <a:ea typeface="新細明體" pitchFamily="18" charset="-120"/>
              </a:rPr>
              <a:t>                              , let </a:t>
            </a:r>
          </a:p>
          <a:p>
            <a:pPr marL="342900" indent="-342900" eaLnBrk="1" hangingPunct="1">
              <a:spcBef>
                <a:spcPct val="20000"/>
              </a:spcBef>
            </a:pPr>
            <a:endParaRPr kumimoji="1" lang="en-US" altLang="zh-TW" sz="2800" dirty="0">
              <a:latin typeface="Trebuchet MS" pitchFamily="34" charset="0"/>
              <a:ea typeface="新細明體" pitchFamily="18" charset="-120"/>
            </a:endParaRPr>
          </a:p>
          <a:p>
            <a:pPr marL="342900" indent="-342900" eaLnBrk="1" hangingPunct="1">
              <a:spcBef>
                <a:spcPct val="20000"/>
              </a:spcBef>
            </a:pPr>
            <a:endParaRPr kumimoji="1" lang="en-US" altLang="zh-TW" sz="2800" dirty="0">
              <a:latin typeface="Trebuchet MS" pitchFamily="34" charset="0"/>
              <a:ea typeface="新細明體" pitchFamily="18" charset="-12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kumimoji="1" lang="en-US" altLang="zh-TW" sz="2800" dirty="0">
                <a:latin typeface="Trebuchet MS" pitchFamily="34" charset="0"/>
                <a:ea typeface="新細明體" pitchFamily="18" charset="-120"/>
              </a:rPr>
              <a:t>   then                    is the solution. </a:t>
            </a:r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5330384" y="3308577"/>
          <a:ext cx="190341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9" name="方程式" r:id="rId6" imgW="672840" imgH="203040" progId="Equation.3">
                  <p:embed/>
                </p:oleObj>
              </mc:Choice>
              <mc:Fallback>
                <p:oleObj name="方程式" r:id="rId6" imgW="67284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0384" y="3308577"/>
                        <a:ext cx="1903413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819150" y="4038600"/>
          <a:ext cx="2808288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0" name="方程式" r:id="rId8" imgW="1168200" imgH="711000" progId="Equation.3">
                  <p:embed/>
                </p:oleObj>
              </mc:Choice>
              <mc:Fallback>
                <p:oleObj name="方程式" r:id="rId8" imgW="1168200" imgH="711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4038600"/>
                        <a:ext cx="2808288" cy="156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6"/>
          <p:cNvGraphicFramePr>
            <a:graphicFrameLocks noChangeAspect="1"/>
          </p:cNvGraphicFramePr>
          <p:nvPr/>
        </p:nvGraphicFramePr>
        <p:xfrm>
          <a:off x="4564063" y="4038600"/>
          <a:ext cx="2625725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1" name="方程式" r:id="rId10" imgW="1091880" imgH="711000" progId="Equation.3">
                  <p:embed/>
                </p:oleObj>
              </mc:Choice>
              <mc:Fallback>
                <p:oleObj name="方程式" r:id="rId10" imgW="1091880" imgH="711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063" y="4038600"/>
                        <a:ext cx="2625725" cy="156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7" name="Object 7"/>
          <p:cNvGraphicFramePr>
            <a:graphicFrameLocks noChangeAspect="1"/>
          </p:cNvGraphicFramePr>
          <p:nvPr/>
        </p:nvGraphicFramePr>
        <p:xfrm>
          <a:off x="1539875" y="5867400"/>
          <a:ext cx="2046288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2" name="方程式" r:id="rId12" imgW="723600" imgH="203040" progId="Equation.3">
                  <p:embed/>
                </p:oleObj>
              </mc:Choice>
              <mc:Fallback>
                <p:oleObj name="方程式" r:id="rId12" imgW="723600" imgH="2030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75" y="5867400"/>
                        <a:ext cx="2046288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 song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3105835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hlinkClick r:id="rId2"/>
              </a:rPr>
              <a:t>https://www.youtube.com/watch?v=DgGV3l82NTk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95011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109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Build the constraint matrix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A = [x2(1,:)'.*x1(1,:)'  x2(1,:)'.*x1(2,:)'  x2(1,:)'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x2(2,:)'.*x1(1,:)'  x2(2,:)'.*x1(2,:)'  x2(2,:)'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x1(1,:)'            x1(2,:)'          ones(npts,1) ];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(A);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Extract fundamental matrix from the column of V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corresponding to the smallest singular value.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reshape(V(:,9),3,3)';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zh-TW" sz="1800" dirty="0"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Enforce rank2 constraint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(F);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U*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diag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([D(1,1) D(2,2) 0])*V';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109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 pitchFamily="18" charset="-120"/>
              </a:rPr>
              <a:t>Pros: it is linear, easy to implement and fast</a:t>
            </a:r>
          </a:p>
          <a:p>
            <a:r>
              <a:rPr lang="en-US" altLang="zh-TW">
                <a:ea typeface="新細明體" pitchFamily="18" charset="-120"/>
              </a:rPr>
              <a:t>Cons: susceptible to noise</a:t>
            </a:r>
          </a:p>
          <a:p>
            <a:pPr>
              <a:buFontTx/>
              <a:buNone/>
            </a:pPr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468313" y="981075"/>
          <a:ext cx="8212137" cy="429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name="方程式" r:id="rId4" imgW="3670200" imgH="2082600" progId="Equation.3">
                  <p:embed/>
                </p:oleObj>
              </mc:Choice>
              <mc:Fallback>
                <p:oleObj name="方程式" r:id="rId4" imgW="3670200" imgH="2082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981075"/>
                        <a:ext cx="8212137" cy="429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8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>
                <a:ea typeface="新細明體" pitchFamily="18" charset="-120"/>
              </a:rPr>
              <a:t>Problem with 8-point algorithm</a:t>
            </a:r>
          </a:p>
        </p:txBody>
      </p:sp>
      <p:sp>
        <p:nvSpPr>
          <p:cNvPr id="11268" name="Text Box 21"/>
          <p:cNvSpPr txBox="1">
            <a:spLocks noChangeArrowheads="1"/>
          </p:cNvSpPr>
          <p:nvPr/>
        </p:nvSpPr>
        <p:spPr bwMode="auto">
          <a:xfrm>
            <a:off x="611188" y="4127500"/>
            <a:ext cx="817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69" name="Text Box 22"/>
          <p:cNvSpPr txBox="1">
            <a:spLocks noChangeArrowheads="1"/>
          </p:cNvSpPr>
          <p:nvPr/>
        </p:nvSpPr>
        <p:spPr bwMode="auto">
          <a:xfrm>
            <a:off x="1484313" y="4141788"/>
            <a:ext cx="841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0" name="Text Box 23"/>
          <p:cNvSpPr txBox="1">
            <a:spLocks noChangeArrowheads="1"/>
          </p:cNvSpPr>
          <p:nvPr/>
        </p:nvSpPr>
        <p:spPr bwMode="auto">
          <a:xfrm>
            <a:off x="3132138" y="4127500"/>
            <a:ext cx="817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1" name="Text Box 24"/>
          <p:cNvSpPr txBox="1">
            <a:spLocks noChangeArrowheads="1"/>
          </p:cNvSpPr>
          <p:nvPr/>
        </p:nvSpPr>
        <p:spPr bwMode="auto">
          <a:xfrm>
            <a:off x="4114800" y="4127500"/>
            <a:ext cx="817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2" name="Text Box 25"/>
          <p:cNvSpPr txBox="1">
            <a:spLocks noChangeArrowheads="1"/>
          </p:cNvSpPr>
          <p:nvPr/>
        </p:nvSpPr>
        <p:spPr bwMode="auto">
          <a:xfrm>
            <a:off x="2357438" y="4127500"/>
            <a:ext cx="608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3" name="Text Box 26"/>
          <p:cNvSpPr txBox="1">
            <a:spLocks noChangeArrowheads="1"/>
          </p:cNvSpPr>
          <p:nvPr/>
        </p:nvSpPr>
        <p:spPr bwMode="auto">
          <a:xfrm>
            <a:off x="6372225" y="4103688"/>
            <a:ext cx="6461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4" name="Text Box 27"/>
          <p:cNvSpPr txBox="1">
            <a:spLocks noChangeArrowheads="1"/>
          </p:cNvSpPr>
          <p:nvPr/>
        </p:nvSpPr>
        <p:spPr bwMode="auto">
          <a:xfrm>
            <a:off x="7089775" y="4127500"/>
            <a:ext cx="290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1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5" name="Text Box 28"/>
          <p:cNvSpPr txBox="1">
            <a:spLocks noChangeArrowheads="1"/>
          </p:cNvSpPr>
          <p:nvPr/>
        </p:nvSpPr>
        <p:spPr bwMode="auto">
          <a:xfrm>
            <a:off x="5076825" y="4127500"/>
            <a:ext cx="606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6" name="Text Box 29"/>
          <p:cNvSpPr txBox="1">
            <a:spLocks noChangeArrowheads="1"/>
          </p:cNvSpPr>
          <p:nvPr/>
        </p:nvSpPr>
        <p:spPr bwMode="auto">
          <a:xfrm>
            <a:off x="5724525" y="4127500"/>
            <a:ext cx="608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827088" y="4724400"/>
            <a:ext cx="927100" cy="828675"/>
            <a:chOff x="373" y="3325"/>
            <a:chExt cx="614" cy="598"/>
          </a:xfrm>
        </p:grpSpPr>
        <p:sp>
          <p:nvSpPr>
            <p:cNvPr id="11279" name="AutoShape 31"/>
            <p:cNvSpPr>
              <a:spLocks noChangeArrowheads="1"/>
            </p:cNvSpPr>
            <p:nvPr/>
          </p:nvSpPr>
          <p:spPr bwMode="auto">
            <a:xfrm>
              <a:off x="373" y="3325"/>
              <a:ext cx="614" cy="51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0" name="AutoShape 32"/>
            <p:cNvSpPr>
              <a:spLocks noChangeArrowheads="1"/>
            </p:cNvSpPr>
            <p:nvPr/>
          </p:nvSpPr>
          <p:spPr bwMode="auto">
            <a:xfrm>
              <a:off x="461" y="3445"/>
              <a:ext cx="438" cy="358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en-US" altLang="zh-TW" sz="2800">
                  <a:ea typeface="新細明體" pitchFamily="18" charset="-120"/>
                </a:rPr>
                <a:t>!</a:t>
              </a:r>
            </a:p>
          </p:txBody>
        </p:sp>
        <p:sp>
          <p:nvSpPr>
            <p:cNvPr id="11281" name="Text Box 33"/>
            <p:cNvSpPr txBox="1">
              <a:spLocks noChangeArrowheads="1"/>
            </p:cNvSpPr>
            <p:nvPr/>
          </p:nvSpPr>
          <p:spPr bwMode="auto">
            <a:xfrm>
              <a:off x="562" y="3548"/>
              <a:ext cx="122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GB" sz="2800"/>
            </a:p>
          </p:txBody>
        </p:sp>
      </p:grpSp>
      <p:sp>
        <p:nvSpPr>
          <p:cNvPr id="11278" name="Text Box 34"/>
          <p:cNvSpPr txBox="1">
            <a:spLocks noChangeArrowheads="1"/>
          </p:cNvSpPr>
          <p:nvPr/>
        </p:nvSpPr>
        <p:spPr bwMode="auto">
          <a:xfrm>
            <a:off x="1835150" y="4581525"/>
            <a:ext cx="49736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  <a:latin typeface="Trebuchet MS" pitchFamily="34" charset="0"/>
              </a:rPr>
              <a:t>Orders of magnitude difference</a:t>
            </a:r>
          </a:p>
          <a:p>
            <a:r>
              <a:rPr lang="de-DE">
                <a:solidFill>
                  <a:srgbClr val="FF0000"/>
                </a:solidFill>
                <a:latin typeface="Trebuchet MS" pitchFamily="34" charset="0"/>
              </a:rPr>
              <a:t>between column of data matrix</a:t>
            </a:r>
          </a:p>
          <a:p>
            <a:r>
              <a:rPr lang="de-DE">
                <a:solidFill>
                  <a:srgbClr val="FF0000"/>
                </a:solidFill>
                <a:latin typeface="Trebuchet MS" pitchFamily="34" charset="0"/>
                <a:sym typeface="Symbol" pitchFamily="18" charset="2"/>
              </a:rPr>
              <a:t> least-squares yields poor results</a:t>
            </a:r>
            <a:endParaRPr lang="de-DE">
              <a:solidFill>
                <a:srgbClr val="FF0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solidFill>
                  <a:schemeClr val="tx1"/>
                </a:solidFill>
                <a:ea typeface="新細明體" pitchFamily="18" charset="-120"/>
              </a:rPr>
              <a:t>Normalized 8-point algorithm</a:t>
            </a: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685800" y="3613856"/>
            <a:ext cx="25908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Line 4"/>
          <p:cNvSpPr>
            <a:spLocks noChangeShapeType="1"/>
          </p:cNvSpPr>
          <p:nvPr/>
        </p:nvSpPr>
        <p:spPr bwMode="auto">
          <a:xfrm>
            <a:off x="685800" y="5290256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294" name="Line 5"/>
          <p:cNvSpPr>
            <a:spLocks noChangeShapeType="1"/>
          </p:cNvSpPr>
          <p:nvPr/>
        </p:nvSpPr>
        <p:spPr bwMode="auto">
          <a:xfrm rot="-5400000">
            <a:off x="229394" y="4832262"/>
            <a:ext cx="9144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295" name="Text Box 6"/>
          <p:cNvSpPr txBox="1">
            <a:spLocks noChangeArrowheads="1"/>
          </p:cNvSpPr>
          <p:nvPr/>
        </p:nvSpPr>
        <p:spPr bwMode="auto">
          <a:xfrm>
            <a:off x="381000" y="5214056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(0,0)</a:t>
            </a:r>
            <a:endParaRPr lang="en-GB" sz="2000"/>
          </a:p>
        </p:txBody>
      </p:sp>
      <p:sp>
        <p:nvSpPr>
          <p:cNvPr id="12296" name="Text Box 7"/>
          <p:cNvSpPr txBox="1">
            <a:spLocks noChangeArrowheads="1"/>
          </p:cNvSpPr>
          <p:nvPr/>
        </p:nvSpPr>
        <p:spPr bwMode="auto">
          <a:xfrm>
            <a:off x="2667000" y="3232856"/>
            <a:ext cx="117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(700,500)</a:t>
            </a:r>
            <a:endParaRPr lang="en-GB" sz="2000"/>
          </a:p>
        </p:txBody>
      </p:sp>
      <p:sp>
        <p:nvSpPr>
          <p:cNvPr id="12297" name="Text Box 8"/>
          <p:cNvSpPr txBox="1">
            <a:spLocks noChangeArrowheads="1"/>
          </p:cNvSpPr>
          <p:nvPr/>
        </p:nvSpPr>
        <p:spPr bwMode="auto">
          <a:xfrm>
            <a:off x="2743200" y="5214056"/>
            <a:ext cx="923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(700,0)</a:t>
            </a:r>
            <a:endParaRPr lang="en-GB" sz="2000"/>
          </a:p>
        </p:txBody>
      </p:sp>
      <p:sp>
        <p:nvSpPr>
          <p:cNvPr id="12298" name="Text Box 9"/>
          <p:cNvSpPr txBox="1">
            <a:spLocks noChangeArrowheads="1"/>
          </p:cNvSpPr>
          <p:nvPr/>
        </p:nvSpPr>
        <p:spPr bwMode="auto">
          <a:xfrm>
            <a:off x="381000" y="3232856"/>
            <a:ext cx="923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(0,500)</a:t>
            </a:r>
            <a:endParaRPr lang="en-GB" sz="2000"/>
          </a:p>
        </p:txBody>
      </p:sp>
      <p:sp>
        <p:nvSpPr>
          <p:cNvPr id="12299" name="Text Box 10"/>
          <p:cNvSpPr txBox="1">
            <a:spLocks noChangeArrowheads="1"/>
          </p:cNvSpPr>
          <p:nvPr/>
        </p:nvSpPr>
        <p:spPr bwMode="auto">
          <a:xfrm>
            <a:off x="8077200" y="5214056"/>
            <a:ext cx="754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(1,-1)</a:t>
            </a:r>
            <a:endParaRPr lang="en-GB" sz="2000"/>
          </a:p>
        </p:txBody>
      </p:sp>
      <p:sp>
        <p:nvSpPr>
          <p:cNvPr id="12300" name="Rectangle 11"/>
          <p:cNvSpPr>
            <a:spLocks noChangeArrowheads="1"/>
          </p:cNvSpPr>
          <p:nvPr/>
        </p:nvSpPr>
        <p:spPr bwMode="auto">
          <a:xfrm>
            <a:off x="5791200" y="3613856"/>
            <a:ext cx="25908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Line 12"/>
          <p:cNvSpPr>
            <a:spLocks noChangeShapeType="1"/>
          </p:cNvSpPr>
          <p:nvPr/>
        </p:nvSpPr>
        <p:spPr bwMode="auto">
          <a:xfrm>
            <a:off x="7086600" y="4452056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302" name="Line 13"/>
          <p:cNvSpPr>
            <a:spLocks noChangeShapeType="1"/>
          </p:cNvSpPr>
          <p:nvPr/>
        </p:nvSpPr>
        <p:spPr bwMode="auto">
          <a:xfrm rot="-5400000">
            <a:off x="6781800" y="4147256"/>
            <a:ext cx="60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303" name="Text Box 14"/>
          <p:cNvSpPr txBox="1">
            <a:spLocks noChangeArrowheads="1"/>
          </p:cNvSpPr>
          <p:nvPr/>
        </p:nvSpPr>
        <p:spPr bwMode="auto">
          <a:xfrm>
            <a:off x="6781800" y="4375856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(0,0)</a:t>
            </a:r>
            <a:endParaRPr lang="en-GB" sz="2000"/>
          </a:p>
        </p:txBody>
      </p:sp>
      <p:sp>
        <p:nvSpPr>
          <p:cNvPr id="12304" name="Text Box 15"/>
          <p:cNvSpPr txBox="1">
            <a:spLocks noChangeArrowheads="1"/>
          </p:cNvSpPr>
          <p:nvPr/>
        </p:nvSpPr>
        <p:spPr bwMode="auto">
          <a:xfrm>
            <a:off x="8077200" y="3232856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(1,1)</a:t>
            </a:r>
            <a:endParaRPr lang="en-GB" sz="2000"/>
          </a:p>
        </p:txBody>
      </p:sp>
      <p:sp>
        <p:nvSpPr>
          <p:cNvPr id="12305" name="Text Box 16"/>
          <p:cNvSpPr txBox="1">
            <a:spLocks noChangeArrowheads="1"/>
          </p:cNvSpPr>
          <p:nvPr/>
        </p:nvSpPr>
        <p:spPr bwMode="auto">
          <a:xfrm>
            <a:off x="5410200" y="3232856"/>
            <a:ext cx="754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(-1,1)</a:t>
            </a:r>
            <a:endParaRPr lang="en-GB" sz="2000"/>
          </a:p>
        </p:txBody>
      </p:sp>
      <p:sp>
        <p:nvSpPr>
          <p:cNvPr id="12306" name="Text Box 17"/>
          <p:cNvSpPr txBox="1">
            <a:spLocks noChangeArrowheads="1"/>
          </p:cNvSpPr>
          <p:nvPr/>
        </p:nvSpPr>
        <p:spPr bwMode="auto">
          <a:xfrm>
            <a:off x="5410200" y="5214056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(-1,-1)</a:t>
            </a:r>
            <a:endParaRPr lang="en-GB" sz="2000"/>
          </a:p>
        </p:txBody>
      </p:sp>
      <p:sp>
        <p:nvSpPr>
          <p:cNvPr id="12307" name="Line 18"/>
          <p:cNvSpPr>
            <a:spLocks noChangeShapeType="1"/>
          </p:cNvSpPr>
          <p:nvPr/>
        </p:nvSpPr>
        <p:spPr bwMode="auto">
          <a:xfrm>
            <a:off x="3505200" y="4985456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810000" y="3461456"/>
          <a:ext cx="1447800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" name="Equation" r:id="rId4" imgW="1180800" imgH="1143000" progId="Equation.3">
                  <p:embed/>
                </p:oleObj>
              </mc:Choice>
              <mc:Fallback>
                <p:oleObj name="Equation" r:id="rId4" imgW="1180800" imgH="1143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3461456"/>
                        <a:ext cx="1447800" cy="140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8" name="Rectangle 20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Clr>
                <a:srgbClr val="A9A5A5"/>
              </a:buClr>
              <a:buSzPct val="120000"/>
              <a:buFontTx/>
              <a:buNone/>
            </a:pPr>
            <a:r>
              <a:rPr lang="de-DE"/>
              <a:t>normalized least squares yields good results</a:t>
            </a:r>
            <a:endParaRPr lang="de-DE" altLang="zh-TW">
              <a:ea typeface="新細明體" pitchFamily="18" charset="-120"/>
            </a:endParaRPr>
          </a:p>
          <a:p>
            <a:pPr>
              <a:buFontTx/>
              <a:buNone/>
            </a:pPr>
            <a:r>
              <a:rPr lang="de-DE"/>
              <a:t>Transform image to ~[-1,1]x[-1,1]</a:t>
            </a:r>
            <a:endParaRPr lang="en-GB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194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ea typeface="新細明體" pitchFamily="18" charset="-120"/>
              </a:rPr>
              <a:t>Normalized 8-point algorithm</a:t>
            </a:r>
          </a:p>
        </p:txBody>
      </p:sp>
      <p:sp>
        <p:nvSpPr>
          <p:cNvPr id="13323" name="Rectangle 2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81000" indent="-381000">
              <a:buClr>
                <a:schemeClr val="tx1"/>
              </a:buClr>
              <a:buFontTx/>
              <a:buAutoNum type="arabicPeriod"/>
            </a:pPr>
            <a:r>
              <a:rPr lang="de-DE" altLang="zh-TW">
                <a:ea typeface="新細明體" pitchFamily="18" charset="-120"/>
              </a:rPr>
              <a:t>Transform input by                ,</a:t>
            </a:r>
          </a:p>
          <a:p>
            <a:pPr marL="381000" indent="-381000">
              <a:buClr>
                <a:schemeClr val="tx1"/>
              </a:buClr>
              <a:buFontTx/>
              <a:buAutoNum type="arabicPeriod"/>
            </a:pPr>
            <a:r>
              <a:rPr lang="en-GB" altLang="zh-TW">
                <a:ea typeface="新細明體" pitchFamily="18" charset="-120"/>
              </a:rPr>
              <a:t>Call 8-point on           to obtain</a:t>
            </a:r>
          </a:p>
          <a:p>
            <a:pPr marL="381000" indent="-381000">
              <a:buClr>
                <a:schemeClr val="tx1"/>
              </a:buClr>
              <a:buFontTx/>
              <a:buAutoNum type="arabicPeriod"/>
            </a:pPr>
            <a:r>
              <a:rPr lang="en-GB" altLang="zh-TW">
                <a:ea typeface="新細明體" pitchFamily="18" charset="-120"/>
              </a:rPr>
              <a:t> </a:t>
            </a:r>
          </a:p>
          <a:p>
            <a:pPr marL="381000" indent="-381000">
              <a:buClr>
                <a:schemeClr val="tx1"/>
              </a:buClr>
              <a:buFontTx/>
              <a:buAutoNum type="arabicPeriod"/>
            </a:pPr>
            <a:endParaRPr lang="en-GB"/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4128634" y="1648279"/>
          <a:ext cx="136207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0" name="方程式" r:id="rId4" imgW="545760" imgH="215640" progId="Equation.3">
                  <p:embed/>
                </p:oleObj>
              </mc:Choice>
              <mc:Fallback>
                <p:oleObj name="方程式" r:id="rId4" imgW="54576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8634" y="1648279"/>
                        <a:ext cx="1362075" cy="490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5671911" y="1574120"/>
          <a:ext cx="1547813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1" name="方程式" r:id="rId6" imgW="545760" imgH="228600" progId="Equation.3">
                  <p:embed/>
                </p:oleObj>
              </mc:Choice>
              <mc:Fallback>
                <p:oleObj name="方程式" r:id="rId6" imgW="54576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1911" y="1574120"/>
                        <a:ext cx="1547813" cy="592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3377067" y="2212296"/>
          <a:ext cx="9715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2" name="方程式" r:id="rId8" imgW="342720" imgH="228600" progId="Equation.3">
                  <p:embed/>
                </p:oleObj>
              </mc:Choice>
              <mc:Fallback>
                <p:oleObj name="方程式" r:id="rId8" imgW="34272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7067" y="2212296"/>
                        <a:ext cx="97155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5"/>
          <p:cNvGraphicFramePr>
            <a:graphicFrameLocks noChangeAspect="1"/>
          </p:cNvGraphicFramePr>
          <p:nvPr/>
        </p:nvGraphicFramePr>
        <p:xfrm>
          <a:off x="959077" y="2742518"/>
          <a:ext cx="197485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3" name="方程式" r:id="rId10" imgW="698400" imgH="203040" progId="Equation.3">
                  <p:embed/>
                </p:oleObj>
              </mc:Choice>
              <mc:Fallback>
                <p:oleObj name="方程式" r:id="rId10" imgW="698400" imgH="203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9077" y="2742518"/>
                        <a:ext cx="1974850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8" name="Object 6"/>
          <p:cNvGraphicFramePr>
            <a:graphicFrameLocks noChangeAspect="1"/>
          </p:cNvGraphicFramePr>
          <p:nvPr/>
        </p:nvGraphicFramePr>
        <p:xfrm>
          <a:off x="5918427" y="2229984"/>
          <a:ext cx="39528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4" name="方程式" r:id="rId12" imgW="139680" imgH="203040" progId="Equation.3">
                  <p:embed/>
                </p:oleObj>
              </mc:Choice>
              <mc:Fallback>
                <p:oleObj name="方程式" r:id="rId12" imgW="139680" imgH="203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427" y="2229984"/>
                        <a:ext cx="395287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3035" name="Object 7"/>
          <p:cNvGraphicFramePr>
            <a:graphicFrameLocks noChangeAspect="1"/>
          </p:cNvGraphicFramePr>
          <p:nvPr/>
        </p:nvGraphicFramePr>
        <p:xfrm>
          <a:off x="3576644" y="3555563"/>
          <a:ext cx="1944687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5" name="方程式" r:id="rId14" imgW="622080" imgH="203040" progId="Equation.3">
                  <p:embed/>
                </p:oleObj>
              </mc:Choice>
              <mc:Fallback>
                <p:oleObj name="方程式" r:id="rId14" imgW="622080" imgH="2030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6644" y="3555563"/>
                        <a:ext cx="1944687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3036" name="Object 8"/>
          <p:cNvGraphicFramePr>
            <a:graphicFrameLocks noChangeAspect="1"/>
          </p:cNvGraphicFramePr>
          <p:nvPr/>
        </p:nvGraphicFramePr>
        <p:xfrm>
          <a:off x="2643194" y="4923988"/>
          <a:ext cx="3452812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6" name="方程式" r:id="rId16" imgW="1104840" imgH="203040" progId="Equation.3">
                  <p:embed/>
                </p:oleObj>
              </mc:Choice>
              <mc:Fallback>
                <p:oleObj name="方程式" r:id="rId16" imgW="1104840" imgH="2030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94" y="4923988"/>
                        <a:ext cx="3452812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3038" name="Object 9"/>
          <p:cNvGraphicFramePr>
            <a:graphicFrameLocks noChangeAspect="1"/>
          </p:cNvGraphicFramePr>
          <p:nvPr/>
        </p:nvGraphicFramePr>
        <p:xfrm>
          <a:off x="3937006" y="5932051"/>
          <a:ext cx="436563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7" name="方程式" r:id="rId18" imgW="139680" imgH="203040" progId="Equation.3">
                  <p:embed/>
                </p:oleObj>
              </mc:Choice>
              <mc:Fallback>
                <p:oleObj name="方程式" r:id="rId18" imgW="139680" imgH="2030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6" y="5932051"/>
                        <a:ext cx="436563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2568581" y="4131826"/>
            <a:ext cx="2808288" cy="1441450"/>
            <a:chOff x="1474" y="2205"/>
            <a:chExt cx="1769" cy="908"/>
          </a:xfrm>
        </p:grpSpPr>
        <p:sp>
          <p:nvSpPr>
            <p:cNvPr id="13326" name="Rectangle 31"/>
            <p:cNvSpPr>
              <a:spLocks noChangeArrowheads="1"/>
            </p:cNvSpPr>
            <p:nvPr/>
          </p:nvSpPr>
          <p:spPr bwMode="auto">
            <a:xfrm>
              <a:off x="1474" y="2704"/>
              <a:ext cx="952" cy="409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7" name="Rectangle 33"/>
            <p:cNvSpPr>
              <a:spLocks noChangeArrowheads="1"/>
            </p:cNvSpPr>
            <p:nvPr/>
          </p:nvSpPr>
          <p:spPr bwMode="auto">
            <a:xfrm>
              <a:off x="2653" y="2704"/>
              <a:ext cx="590" cy="409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8" name="Line 34"/>
            <p:cNvSpPr>
              <a:spLocks noChangeShapeType="1"/>
            </p:cNvSpPr>
            <p:nvPr/>
          </p:nvSpPr>
          <p:spPr bwMode="auto">
            <a:xfrm flipH="1">
              <a:off x="1927" y="2205"/>
              <a:ext cx="273" cy="45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9" name="Line 35"/>
            <p:cNvSpPr>
              <a:spLocks noChangeShapeType="1"/>
            </p:cNvSpPr>
            <p:nvPr/>
          </p:nvSpPr>
          <p:spPr bwMode="auto">
            <a:xfrm>
              <a:off x="2789" y="2205"/>
              <a:ext cx="136" cy="45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23045" name="AutoShape 37"/>
          <p:cNvSpPr>
            <a:spLocks/>
          </p:cNvSpPr>
          <p:nvPr/>
        </p:nvSpPr>
        <p:spPr bwMode="auto">
          <a:xfrm rot="-5400000">
            <a:off x="4080676" y="4996219"/>
            <a:ext cx="144462" cy="1584325"/>
          </a:xfrm>
          <a:prstGeom prst="leftBrace">
            <a:avLst>
              <a:gd name="adj1" fmla="val 91392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304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>
                <a:solidFill>
                  <a:schemeClr val="tx1"/>
                </a:solidFill>
                <a:ea typeface="新細明體" pitchFamily="18" charset="-120"/>
              </a:rPr>
              <a:t>Normalized 8-point algorithm</a:t>
            </a:r>
          </a:p>
        </p:txBody>
      </p:sp>
      <p:sp>
        <p:nvSpPr>
          <p:cNvPr id="3481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766888"/>
            <a:ext cx="8229600" cy="5472112"/>
          </a:xfrm>
          <a:noFill/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en-US" altLang="zh-TW" sz="1800" dirty="0"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TW" sz="1800" dirty="0"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A = [x2(1,:)'.*x1(1,:)'   x2(1,:)'.*x1(2,:)'  x2(1,:)'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x2(2,:)'.*x1(1,:)'   x2(2,:)'.*x1(2,:)'  x2(2,:)'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x1(1,:)'             x1(2,:)'          ones(npts,1) ];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(A);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reshape(V(:,9),3,3)';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(F);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U*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diag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([D(1,1) D(2,2) 0])*V';</a:t>
            </a:r>
          </a:p>
        </p:txBody>
      </p:sp>
      <p:sp>
        <p:nvSpPr>
          <p:cNvPr id="1337350" name="Rectangle 6"/>
          <p:cNvSpPr>
            <a:spLocks noChangeArrowheads="1"/>
          </p:cNvSpPr>
          <p:nvPr/>
        </p:nvSpPr>
        <p:spPr bwMode="auto">
          <a:xfrm>
            <a:off x="457200" y="5441950"/>
            <a:ext cx="4572000" cy="64633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</a:t>
            </a:r>
            <a:r>
              <a:rPr lang="en-US" altLang="zh-TW" dirty="0" err="1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Denormalise</a:t>
            </a:r>
            <a:endParaRPr lang="en-US" altLang="zh-TW" dirty="0">
              <a:solidFill>
                <a:srgbClr val="FF0000"/>
              </a:solidFill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T2'*F*T1;</a:t>
            </a:r>
          </a:p>
        </p:txBody>
      </p:sp>
      <p:sp>
        <p:nvSpPr>
          <p:cNvPr id="1337351" name="Rectangle 7"/>
          <p:cNvSpPr>
            <a:spLocks noChangeArrowheads="1"/>
          </p:cNvSpPr>
          <p:nvPr/>
        </p:nvSpPr>
        <p:spPr bwMode="auto">
          <a:xfrm>
            <a:off x="381000" y="1451779"/>
            <a:ext cx="4572000" cy="64633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[x1, T1] = normalise2dpts(x1);</a:t>
            </a:r>
          </a:p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[x2, T2] = normalise2dpts(x2);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7350" grpId="0"/>
      <p:bldP spid="133735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>
                <a:ea typeface="新細明體" pitchFamily="18" charset="-120"/>
              </a:rPr>
              <a:t>Results (ground truth)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582738"/>
            <a:ext cx="8472488" cy="43910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>
                <a:ea typeface="新細明體" pitchFamily="18" charset="-120"/>
              </a:rPr>
              <a:t>Results (8-point algorithm)</a:t>
            </a: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582738"/>
            <a:ext cx="8382000" cy="438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>
                <a:ea typeface="新細明體" pitchFamily="18" charset="-120"/>
              </a:rPr>
              <a:t>Results (normalized 8-point algorithm)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582738"/>
            <a:ext cx="8461375" cy="438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more than two views?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geometry of three views is described by a 3 x 3 x 3 tensor called the </a:t>
            </a:r>
            <a:r>
              <a:rPr lang="en-US" i="1" dirty="0"/>
              <a:t>trifocal tensor</a:t>
            </a:r>
          </a:p>
          <a:p>
            <a:endParaRPr lang="en-US" dirty="0"/>
          </a:p>
          <a:p>
            <a:r>
              <a:rPr lang="en-US" dirty="0"/>
              <a:t>The geometry of four views is described by a     3 x 3 x 3 x 3 tensor called the </a:t>
            </a:r>
            <a:r>
              <a:rPr lang="en-US" i="1" dirty="0" err="1"/>
              <a:t>quadrifocal</a:t>
            </a:r>
            <a:r>
              <a:rPr lang="en-US" i="1" dirty="0"/>
              <a:t> tensor</a:t>
            </a:r>
            <a:endParaRPr lang="en-US" dirty="0"/>
          </a:p>
          <a:p>
            <a:endParaRPr lang="en-US" dirty="0"/>
          </a:p>
          <a:p>
            <a:r>
              <a:rPr lang="en-US" dirty="0"/>
              <a:t>After this it starts to get complicated…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A04A4-9B6E-4F55-B54E-9F0291DBB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Annoucements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4133B-9D30-4AB5-8F1D-1E6322926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Midterm grades are out</a:t>
            </a:r>
          </a:p>
          <a:p>
            <a:pPr lvl="1"/>
            <a:r>
              <a:rPr lang="en-US" dirty="0"/>
              <a:t>Please submit any regrade requests via </a:t>
            </a:r>
            <a:r>
              <a:rPr lang="en-US" dirty="0" err="1"/>
              <a:t>Gradescope</a:t>
            </a:r>
            <a:endParaRPr lang="en-US" dirty="0"/>
          </a:p>
          <a:p>
            <a:pPr lvl="1"/>
            <a:r>
              <a:rPr lang="en-US" dirty="0"/>
              <a:t>Solutions will be available soon</a:t>
            </a:r>
          </a:p>
          <a:p>
            <a:endParaRPr lang="en-US" dirty="0"/>
          </a:p>
          <a:p>
            <a:r>
              <a:rPr lang="en-US" dirty="0"/>
              <a:t>Project 3 code due tomorrow, 3/28, by 11:59pm</a:t>
            </a:r>
          </a:p>
          <a:p>
            <a:pPr lvl="1"/>
            <a:r>
              <a:rPr lang="en-US" dirty="0"/>
              <a:t>Artifact due on 3/29</a:t>
            </a:r>
          </a:p>
        </p:txBody>
      </p:sp>
    </p:spTree>
    <p:extLst>
      <p:ext uri="{BB962C8B-B14F-4D97-AF65-F5344CB8AC3E}">
        <p14:creationId xmlns:p14="http://schemas.microsoft.com/office/powerpoint/2010/main" val="29803990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ubrovnik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232690"/>
            <a:ext cx="8382000" cy="4863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structure from motion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752" y="5863590"/>
            <a:ext cx="57602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Dubrovnik, Croatia.  4,619 images (out of an initial  57,845).</a:t>
            </a:r>
          </a:p>
          <a:p>
            <a:r>
              <a:rPr lang="en-US" dirty="0"/>
              <a:t>Total reconstruction time: 23 hours</a:t>
            </a:r>
          </a:p>
          <a:p>
            <a:r>
              <a:rPr lang="en-US" dirty="0"/>
              <a:t>Number of cores: 352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r>
              <a:rPr lang="en-US" dirty="0"/>
              <a:t>Where do </a:t>
            </a:r>
            <a:r>
              <a:rPr lang="en-US" dirty="0" err="1"/>
              <a:t>epipolar</a:t>
            </a:r>
            <a:r>
              <a:rPr lang="en-US" dirty="0"/>
              <a:t> lines come from?</a:t>
            </a:r>
          </a:p>
        </p:txBody>
      </p:sp>
      <p:pic>
        <p:nvPicPr>
          <p:cNvPr id="4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00" y="1444625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34063" y="3468688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352800" y="3349625"/>
            <a:ext cx="2667000" cy="304800"/>
            <a:chOff x="2112" y="1872"/>
            <a:chExt cx="1680" cy="192"/>
          </a:xfrm>
        </p:grpSpPr>
        <p:sp>
          <p:nvSpPr>
            <p:cNvPr id="7" name="Rectangle 1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Line 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057400" y="3505200"/>
            <a:ext cx="5029200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72542" y="347254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7583" y="454077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4656" y="394124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7021" y="2526169"/>
            <a:ext cx="154044" cy="16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5565" y="388931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Two-view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25286"/>
          </a:xfrm>
        </p:spPr>
        <p:txBody>
          <a:bodyPr/>
          <a:lstStyle/>
          <a:p>
            <a:r>
              <a:rPr lang="en-US" dirty="0"/>
              <a:t>Where do </a:t>
            </a:r>
            <a:r>
              <a:rPr lang="en-US" dirty="0" err="1"/>
              <a:t>epipolar</a:t>
            </a:r>
            <a:r>
              <a:rPr lang="en-US" dirty="0"/>
              <a:t> lines come from?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3211320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3211320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2754119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4593829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4593829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2501901" y="3211320"/>
            <a:ext cx="4191000" cy="1447800"/>
            <a:chOff x="1296" y="2352"/>
            <a:chExt cx="2640" cy="912"/>
          </a:xfrm>
        </p:grpSpPr>
        <p:grpSp>
          <p:nvGrpSpPr>
            <p:cNvPr id="11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 flipH="1">
              <a:off x="2118" y="2850"/>
              <a:ext cx="984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epipolar plane</a:t>
              </a:r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3744720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6525078" y="3581436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epipolar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line</a:t>
            </a:r>
          </a:p>
        </p:txBody>
      </p:sp>
      <p:grpSp>
        <p:nvGrpSpPr>
          <p:cNvPr id="19" name="Group 21"/>
          <p:cNvGrpSpPr>
            <a:grpSpLocks/>
          </p:cNvGrpSpPr>
          <p:nvPr/>
        </p:nvGrpSpPr>
        <p:grpSpPr bwMode="auto">
          <a:xfrm>
            <a:off x="1111250" y="3759008"/>
            <a:ext cx="2774950" cy="1052512"/>
            <a:chOff x="420" y="2217"/>
            <a:chExt cx="1748" cy="663"/>
          </a:xfrm>
        </p:grpSpPr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epipolar line</a:t>
              </a:r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416382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3584383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11830" y="447403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4637315" y="2601696"/>
            <a:ext cx="2492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3D point lies somewhere along </a:t>
            </a:r>
            <a:r>
              <a:rPr lang="en-US" sz="1600" b="1" dirty="0"/>
              <a:t>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493666" y="3853946"/>
            <a:ext cx="15022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(projection of </a:t>
            </a:r>
            <a:r>
              <a:rPr lang="en-US" sz="1600" b="1" dirty="0"/>
              <a:t>r</a:t>
            </a:r>
            <a:r>
              <a:rPr lang="en-US" sz="1600" dirty="0"/>
              <a:t>)</a:t>
            </a: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2895611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4201932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3146011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43200" y="5105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23458" y="5105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/>
      <p:bldP spid="30" grpId="0"/>
      <p:bldP spid="31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962400"/>
            <a:ext cx="8338457" cy="2677885"/>
          </a:xfrm>
        </p:spPr>
        <p:txBody>
          <a:bodyPr>
            <a:normAutofit/>
          </a:bodyPr>
          <a:lstStyle/>
          <a:p>
            <a:r>
              <a:rPr lang="en-US" sz="2400" dirty="0"/>
              <a:t>This </a:t>
            </a:r>
            <a:r>
              <a:rPr lang="en-US" sz="2400" i="1" dirty="0" err="1"/>
              <a:t>epipolar</a:t>
            </a:r>
            <a:r>
              <a:rPr lang="en-US" sz="2400" i="1" dirty="0"/>
              <a:t> geometry </a:t>
            </a:r>
            <a:r>
              <a:rPr lang="en-US" sz="2400" dirty="0"/>
              <a:t>of two views is described by a Very Special 3x3 matrix      , called the </a:t>
            </a:r>
            <a:r>
              <a:rPr lang="en-US" sz="2400" i="1" dirty="0"/>
              <a:t>fundamental matrix</a:t>
            </a:r>
          </a:p>
          <a:p>
            <a:r>
              <a:rPr lang="en-US" sz="2400" i="1" dirty="0"/>
              <a:t>        </a:t>
            </a:r>
            <a:r>
              <a:rPr lang="en-US" sz="2400" dirty="0"/>
              <a:t>maps (homogeneous) </a:t>
            </a:r>
            <a:r>
              <a:rPr lang="en-US" sz="2400" i="1" dirty="0"/>
              <a:t>points</a:t>
            </a:r>
            <a:r>
              <a:rPr lang="en-US" sz="2400" dirty="0"/>
              <a:t> in image 1 to </a:t>
            </a:r>
            <a:r>
              <a:rPr lang="en-US" sz="2400" i="1" dirty="0"/>
              <a:t>lines</a:t>
            </a:r>
            <a:r>
              <a:rPr lang="en-US" sz="2400" dirty="0"/>
              <a:t> in image 2!</a:t>
            </a:r>
            <a:endParaRPr lang="en-US" sz="2400" i="1" dirty="0"/>
          </a:p>
          <a:p>
            <a:pPr algn="just"/>
            <a:r>
              <a:rPr lang="en-US" sz="2400" dirty="0"/>
              <a:t>The </a:t>
            </a:r>
            <a:r>
              <a:rPr lang="en-US" sz="2400" dirty="0" err="1"/>
              <a:t>epipolar</a:t>
            </a:r>
            <a:r>
              <a:rPr lang="en-US" sz="2400" dirty="0"/>
              <a:t> line (in image 2) of point </a:t>
            </a:r>
            <a:r>
              <a:rPr lang="en-US" sz="2400" b="1" dirty="0"/>
              <a:t>p</a:t>
            </a:r>
            <a:r>
              <a:rPr lang="en-US" sz="2400" dirty="0"/>
              <a:t> is: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i="1" dirty="0" err="1"/>
              <a:t>Epipolar</a:t>
            </a:r>
            <a:r>
              <a:rPr lang="en-US" sz="2400" i="1" dirty="0"/>
              <a:t> constraint </a:t>
            </a:r>
            <a:r>
              <a:rPr lang="en-US" sz="2400" dirty="0"/>
              <a:t>on corresponding points:</a:t>
            </a:r>
          </a:p>
          <a:p>
            <a:pPr algn="just"/>
            <a:endParaRPr lang="en-US" sz="2400" b="1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6019800"/>
            <a:ext cx="1803188" cy="47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5220478"/>
            <a:ext cx="599120" cy="41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2352"/>
            <a:chExt cx="2640" cy="912"/>
          </a:xfrm>
        </p:grpSpPr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 flipH="1">
              <a:off x="2118" y="2850"/>
              <a:ext cx="984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epipolar plane</a:t>
              </a:r>
            </a:p>
          </p:txBody>
        </p:sp>
      </p:grp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6525078" y="2155370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epipolar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line</a:t>
            </a:r>
          </a:p>
        </p:txBody>
      </p: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1111250" y="2332942"/>
            <a:ext cx="2774950" cy="1052512"/>
            <a:chOff x="420" y="2217"/>
            <a:chExt cx="1748" cy="663"/>
          </a:xfrm>
        </p:grpSpPr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epipolar line</a:t>
              </a: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29" name="Rectangle 28"/>
          <p:cNvSpPr/>
          <p:nvPr/>
        </p:nvSpPr>
        <p:spPr>
          <a:xfrm>
            <a:off x="6493666" y="2427880"/>
            <a:ext cx="1684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(projection of ray)</a:t>
            </a:r>
          </a:p>
        </p:txBody>
      </p:sp>
      <p:sp>
        <p:nvSpPr>
          <p:cNvPr id="30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441958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485502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2743200" y="3581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623458" y="3581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0774" y="3260620"/>
            <a:ext cx="304798" cy="24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8429" y="3344928"/>
            <a:ext cx="304798" cy="2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4267200"/>
            <a:ext cx="8338457" cy="2373085"/>
          </a:xfrm>
        </p:spPr>
        <p:txBody>
          <a:bodyPr>
            <a:normAutofit/>
          </a:bodyPr>
          <a:lstStyle/>
          <a:p>
            <a:r>
              <a:rPr lang="en-US" sz="2400" dirty="0"/>
              <a:t>Two Special points: </a:t>
            </a:r>
            <a:r>
              <a:rPr lang="en-US" sz="2400" b="1" dirty="0"/>
              <a:t>e</a:t>
            </a:r>
            <a:r>
              <a:rPr lang="en-US" sz="2400" baseline="-25000" dirty="0"/>
              <a:t>1</a:t>
            </a:r>
            <a:r>
              <a:rPr lang="en-US" sz="2400" dirty="0"/>
              <a:t> and </a:t>
            </a:r>
            <a:r>
              <a:rPr lang="en-US" sz="2400" b="1" dirty="0"/>
              <a:t>e</a:t>
            </a:r>
            <a:r>
              <a:rPr lang="en-US" sz="2400" baseline="-25000" dirty="0"/>
              <a:t>2</a:t>
            </a:r>
            <a:r>
              <a:rPr lang="en-US" sz="2400" dirty="0"/>
              <a:t> (the </a:t>
            </a:r>
            <a:r>
              <a:rPr lang="en-US" sz="2400" i="1" dirty="0" err="1"/>
              <a:t>epipoles</a:t>
            </a:r>
            <a:r>
              <a:rPr lang="en-US" sz="2400" dirty="0"/>
              <a:t>): projection of one camera into the other</a:t>
            </a:r>
          </a:p>
        </p:txBody>
      </p:sp>
      <p:sp>
        <p:nvSpPr>
          <p:cNvPr id="6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2352"/>
            <a:chExt cx="2640" cy="912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 flipH="1">
              <a:off x="2118" y="2850"/>
              <a:ext cx="984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epipolar plane</a:t>
              </a:r>
            </a:p>
          </p:txBody>
        </p:sp>
      </p:grp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6525078" y="2155370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epipolar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line</a:t>
            </a:r>
          </a:p>
        </p:txBody>
      </p: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1111250" y="2332942"/>
            <a:ext cx="2774950" cy="1052512"/>
            <a:chOff x="420" y="2217"/>
            <a:chExt cx="1748" cy="663"/>
          </a:xfrm>
        </p:grpSpPr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epipolar line</a:t>
              </a: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29" name="Rectangle 28"/>
          <p:cNvSpPr/>
          <p:nvPr/>
        </p:nvSpPr>
        <p:spPr>
          <a:xfrm>
            <a:off x="6493666" y="2427880"/>
            <a:ext cx="1684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(projection of ray)</a:t>
            </a:r>
          </a:p>
        </p:txBody>
      </p:sp>
      <p:sp>
        <p:nvSpPr>
          <p:cNvPr id="30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" name="Oval 25"/>
          <p:cNvSpPr>
            <a:spLocks noChangeArrowheads="1"/>
          </p:cNvSpPr>
          <p:nvPr/>
        </p:nvSpPr>
        <p:spPr bwMode="auto">
          <a:xfrm>
            <a:off x="3602286" y="3150975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" name="Oval 25"/>
          <p:cNvSpPr>
            <a:spLocks noChangeArrowheads="1"/>
          </p:cNvSpPr>
          <p:nvPr/>
        </p:nvSpPr>
        <p:spPr bwMode="auto">
          <a:xfrm>
            <a:off x="5441972" y="3172747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9"/>
          <p:cNvGrpSpPr/>
          <p:nvPr/>
        </p:nvGrpSpPr>
        <p:grpSpPr>
          <a:xfrm>
            <a:off x="5496889" y="2318656"/>
            <a:ext cx="76200" cy="1360714"/>
            <a:chOff x="5496889" y="2318656"/>
            <a:chExt cx="76200" cy="1360714"/>
          </a:xfrm>
        </p:grpSpPr>
        <p:sp>
          <p:nvSpPr>
            <p:cNvPr id="41" name="Line 23"/>
            <p:cNvSpPr>
              <a:spLocks noChangeShapeType="1"/>
            </p:cNvSpPr>
            <p:nvPr/>
          </p:nvSpPr>
          <p:spPr bwMode="auto">
            <a:xfrm flipV="1">
              <a:off x="5497281" y="2318656"/>
              <a:ext cx="65317" cy="13607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25"/>
            <p:cNvSpPr>
              <a:spLocks noChangeArrowheads="1"/>
            </p:cNvSpPr>
            <p:nvPr/>
          </p:nvSpPr>
          <p:spPr bwMode="auto">
            <a:xfrm>
              <a:off x="5496889" y="2705088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5" name="Group 50"/>
          <p:cNvGrpSpPr/>
          <p:nvPr/>
        </p:nvGrpSpPr>
        <p:grpSpPr>
          <a:xfrm>
            <a:off x="5334000" y="3194954"/>
            <a:ext cx="979714" cy="76200"/>
            <a:chOff x="5334000" y="3194954"/>
            <a:chExt cx="979714" cy="76200"/>
          </a:xfrm>
        </p:grpSpPr>
        <p:sp>
          <p:nvSpPr>
            <p:cNvPr id="45" name="Line 19"/>
            <p:cNvSpPr>
              <a:spLocks noChangeShapeType="1"/>
            </p:cNvSpPr>
            <p:nvPr/>
          </p:nvSpPr>
          <p:spPr bwMode="auto">
            <a:xfrm flipV="1">
              <a:off x="5334000" y="3222171"/>
              <a:ext cx="979714" cy="217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25"/>
            <p:cNvSpPr>
              <a:spLocks noChangeArrowheads="1"/>
            </p:cNvSpPr>
            <p:nvPr/>
          </p:nvSpPr>
          <p:spPr bwMode="auto">
            <a:xfrm>
              <a:off x="5823465" y="3194954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8" name="Group 47"/>
          <p:cNvGrpSpPr/>
          <p:nvPr/>
        </p:nvGrpSpPr>
        <p:grpSpPr>
          <a:xfrm>
            <a:off x="3211285" y="2100943"/>
            <a:ext cx="664027" cy="1611085"/>
            <a:chOff x="3211285" y="2100943"/>
            <a:chExt cx="664027" cy="1611085"/>
          </a:xfrm>
        </p:grpSpPr>
        <p:sp>
          <p:nvSpPr>
            <p:cNvPr id="40" name="Line 23"/>
            <p:cNvSpPr>
              <a:spLocks noChangeShapeType="1"/>
            </p:cNvSpPr>
            <p:nvPr/>
          </p:nvSpPr>
          <p:spPr bwMode="auto">
            <a:xfrm flipH="1" flipV="1">
              <a:off x="3211285" y="2100943"/>
              <a:ext cx="664027" cy="16110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25"/>
            <p:cNvSpPr>
              <a:spLocks noChangeArrowheads="1"/>
            </p:cNvSpPr>
            <p:nvPr/>
          </p:nvSpPr>
          <p:spPr bwMode="auto">
            <a:xfrm>
              <a:off x="3428553" y="2694206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11" name="Group 48"/>
          <p:cNvGrpSpPr/>
          <p:nvPr/>
        </p:nvGrpSpPr>
        <p:grpSpPr>
          <a:xfrm>
            <a:off x="2732312" y="3162300"/>
            <a:ext cx="1153887" cy="76200"/>
            <a:chOff x="2732312" y="3162300"/>
            <a:chExt cx="1153887" cy="76200"/>
          </a:xfrm>
        </p:grpSpPr>
        <p:sp>
          <p:nvSpPr>
            <p:cNvPr id="44" name="Line 23"/>
            <p:cNvSpPr>
              <a:spLocks noChangeShapeType="1"/>
            </p:cNvSpPr>
            <p:nvPr/>
          </p:nvSpPr>
          <p:spPr bwMode="auto">
            <a:xfrm flipH="1" flipV="1">
              <a:off x="2732312" y="3178625"/>
              <a:ext cx="1153887" cy="544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25"/>
            <p:cNvSpPr>
              <a:spLocks noChangeArrowheads="1"/>
            </p:cNvSpPr>
            <p:nvPr/>
          </p:nvSpPr>
          <p:spPr bwMode="auto">
            <a:xfrm>
              <a:off x="3145513" y="3162300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0774" y="3260620"/>
            <a:ext cx="304798" cy="24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8429" y="3344928"/>
            <a:ext cx="304798" cy="2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4267200"/>
            <a:ext cx="8338457" cy="2373085"/>
          </a:xfrm>
        </p:spPr>
        <p:txBody>
          <a:bodyPr>
            <a:normAutofit/>
          </a:bodyPr>
          <a:lstStyle/>
          <a:p>
            <a:r>
              <a:rPr lang="en-US" sz="2400" dirty="0"/>
              <a:t>Two Special points: </a:t>
            </a:r>
            <a:r>
              <a:rPr lang="en-US" sz="2400" b="1" dirty="0"/>
              <a:t>e</a:t>
            </a:r>
            <a:r>
              <a:rPr lang="en-US" sz="2400" baseline="-25000" dirty="0"/>
              <a:t>1</a:t>
            </a:r>
            <a:r>
              <a:rPr lang="en-US" sz="2400" dirty="0"/>
              <a:t> and </a:t>
            </a:r>
            <a:r>
              <a:rPr lang="en-US" sz="2400" b="1" dirty="0"/>
              <a:t>e</a:t>
            </a:r>
            <a:r>
              <a:rPr lang="en-US" sz="2400" baseline="-25000" dirty="0"/>
              <a:t>2</a:t>
            </a:r>
            <a:r>
              <a:rPr lang="en-US" sz="2400" dirty="0"/>
              <a:t> (the </a:t>
            </a:r>
            <a:r>
              <a:rPr lang="en-US" sz="2400" i="1" dirty="0" err="1"/>
              <a:t>epipoles</a:t>
            </a:r>
            <a:r>
              <a:rPr lang="en-US" sz="2400" dirty="0"/>
              <a:t>): projection of one camera into the other</a:t>
            </a:r>
          </a:p>
          <a:p>
            <a:r>
              <a:rPr lang="en-US" sz="2400" dirty="0"/>
              <a:t>All of the </a:t>
            </a:r>
            <a:r>
              <a:rPr lang="en-US" sz="2400" dirty="0" err="1"/>
              <a:t>epipolar</a:t>
            </a:r>
            <a:r>
              <a:rPr lang="en-US" sz="2400" dirty="0"/>
              <a:t> lines in an image pass through the </a:t>
            </a:r>
            <a:r>
              <a:rPr lang="en-US" sz="2400" dirty="0" err="1"/>
              <a:t>epipole</a:t>
            </a:r>
            <a:endParaRPr lang="en-US" sz="2400" dirty="0"/>
          </a:p>
        </p:txBody>
      </p:sp>
      <p:sp>
        <p:nvSpPr>
          <p:cNvPr id="6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" name="Oval 25"/>
          <p:cNvSpPr>
            <a:spLocks noChangeArrowheads="1"/>
          </p:cNvSpPr>
          <p:nvPr/>
        </p:nvSpPr>
        <p:spPr bwMode="auto">
          <a:xfrm>
            <a:off x="5441972" y="3172747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8" name="Oval 25"/>
          <p:cNvSpPr>
            <a:spLocks noChangeArrowheads="1"/>
          </p:cNvSpPr>
          <p:nvPr/>
        </p:nvSpPr>
        <p:spPr bwMode="auto">
          <a:xfrm>
            <a:off x="3602286" y="3150975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19949</TotalTime>
  <Words>1152</Words>
  <Application>Microsoft Office PowerPoint</Application>
  <PresentationFormat>On-screen Show (4:3)</PresentationFormat>
  <Paragraphs>234</Paragraphs>
  <Slides>40</Slides>
  <Notes>21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Arial Narrow</vt:lpstr>
      <vt:lpstr>Calibri</vt:lpstr>
      <vt:lpstr>Courier New</vt:lpstr>
      <vt:lpstr>Lucida Calligraphy</vt:lpstr>
      <vt:lpstr>Times New Roman</vt:lpstr>
      <vt:lpstr>Trebuchet MS</vt:lpstr>
      <vt:lpstr>Wingdings</vt:lpstr>
      <vt:lpstr>Office Theme</vt:lpstr>
      <vt:lpstr>方程式</vt:lpstr>
      <vt:lpstr>Equation</vt:lpstr>
      <vt:lpstr>Two-view geometry</vt:lpstr>
      <vt:lpstr>Reading</vt:lpstr>
      <vt:lpstr>Fundamental matrix song</vt:lpstr>
      <vt:lpstr>Annoucements</vt:lpstr>
      <vt:lpstr>Back to stereo</vt:lpstr>
      <vt:lpstr>Two-view geometry</vt:lpstr>
      <vt:lpstr>Fundamental matrix</vt:lpstr>
      <vt:lpstr>Fundamental matrix</vt:lpstr>
      <vt:lpstr>Fundamental matrix</vt:lpstr>
      <vt:lpstr>Epipoles</vt:lpstr>
      <vt:lpstr>Properties of the Fundamental Matrix</vt:lpstr>
      <vt:lpstr>Fundamental matrix</vt:lpstr>
      <vt:lpstr>Fundamental matrix – calibrated case</vt:lpstr>
      <vt:lpstr>Fundamental matrix – calibrated case</vt:lpstr>
      <vt:lpstr>Fundamental matrix – calibrated case</vt:lpstr>
      <vt:lpstr>Fundamental matrix – calibrated case</vt:lpstr>
      <vt:lpstr>Fundamental matrix – calibrated case</vt:lpstr>
      <vt:lpstr>Fundamental matrix – calibrated case</vt:lpstr>
      <vt:lpstr>Cross-product as linear operator</vt:lpstr>
      <vt:lpstr>Fundamental matrix – uncalibrated case</vt:lpstr>
      <vt:lpstr>Rectified case</vt:lpstr>
      <vt:lpstr>Stereo image rectification</vt:lpstr>
      <vt:lpstr>PowerPoint Presentation</vt:lpstr>
      <vt:lpstr>Relationship with homography?</vt:lpstr>
      <vt:lpstr>Questions?</vt:lpstr>
      <vt:lpstr>Estimating F</vt:lpstr>
      <vt:lpstr>Estimating F – 8-point algorithm</vt:lpstr>
      <vt:lpstr>8-point algorithm</vt:lpstr>
      <vt:lpstr>8-point algorithm – Problem?</vt:lpstr>
      <vt:lpstr>8-point algorithm</vt:lpstr>
      <vt:lpstr>8-point algorithm</vt:lpstr>
      <vt:lpstr>Problem with 8-point algorithm</vt:lpstr>
      <vt:lpstr>Normalized 8-point algorithm</vt:lpstr>
      <vt:lpstr>Normalized 8-point algorithm</vt:lpstr>
      <vt:lpstr>Normalized 8-point algorithm</vt:lpstr>
      <vt:lpstr>Results (ground truth)</vt:lpstr>
      <vt:lpstr>Results (8-point algorithm)</vt:lpstr>
      <vt:lpstr>Results (normalized 8-point algorithm)</vt:lpstr>
      <vt:lpstr>What about more than two views?</vt:lpstr>
      <vt:lpstr>Large-scale structure from motion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891</cp:revision>
  <dcterms:created xsi:type="dcterms:W3CDTF">2009-08-25T02:47:59Z</dcterms:created>
  <dcterms:modified xsi:type="dcterms:W3CDTF">2019-03-27T15:27:27Z</dcterms:modified>
</cp:coreProperties>
</file>