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9.xml" ContentType="application/vnd.openxmlformats-officedocument.presentationml.notesSlide+xml"/>
  <Override PartName="/ppt/tags/tag65.xml" ContentType="application/vnd.openxmlformats-officedocument.presentationml.tags+xml"/>
  <Override PartName="/ppt/notesSlides/notesSlide10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2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4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5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6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17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9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20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678" r:id="rId2"/>
    <p:sldId id="814" r:id="rId3"/>
    <p:sldId id="749" r:id="rId4"/>
    <p:sldId id="797" r:id="rId5"/>
    <p:sldId id="751" r:id="rId6"/>
    <p:sldId id="752" r:id="rId7"/>
    <p:sldId id="753" r:id="rId8"/>
    <p:sldId id="813" r:id="rId9"/>
    <p:sldId id="754" r:id="rId10"/>
    <p:sldId id="755" r:id="rId11"/>
    <p:sldId id="756" r:id="rId12"/>
    <p:sldId id="757" r:id="rId13"/>
    <p:sldId id="758" r:id="rId14"/>
    <p:sldId id="798" r:id="rId15"/>
    <p:sldId id="799" r:id="rId16"/>
    <p:sldId id="800" r:id="rId17"/>
    <p:sldId id="810" r:id="rId18"/>
    <p:sldId id="801" r:id="rId19"/>
    <p:sldId id="802" r:id="rId20"/>
    <p:sldId id="803" r:id="rId21"/>
    <p:sldId id="804" r:id="rId22"/>
    <p:sldId id="805" r:id="rId23"/>
    <p:sldId id="806" r:id="rId24"/>
    <p:sldId id="807" r:id="rId25"/>
    <p:sldId id="808" r:id="rId26"/>
    <p:sldId id="759" r:id="rId27"/>
    <p:sldId id="809" r:id="rId28"/>
    <p:sldId id="761" r:id="rId29"/>
    <p:sldId id="762" r:id="rId30"/>
    <p:sldId id="763" r:id="rId31"/>
    <p:sldId id="764" r:id="rId32"/>
    <p:sldId id="811" r:id="rId33"/>
    <p:sldId id="765" r:id="rId34"/>
    <p:sldId id="766" r:id="rId35"/>
    <p:sldId id="767" r:id="rId36"/>
    <p:sldId id="768" r:id="rId37"/>
    <p:sldId id="769" r:id="rId38"/>
    <p:sldId id="770" r:id="rId39"/>
    <p:sldId id="812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6" autoAdjust="0"/>
    <p:restoredTop sz="95299" autoAdjust="0"/>
  </p:normalViewPr>
  <p:slideViewPr>
    <p:cSldViewPr>
      <p:cViewPr varScale="1">
        <p:scale>
          <a:sx n="56" d="100"/>
          <a:sy n="56" d="100"/>
        </p:scale>
        <p:origin x="1274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47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04D83-66F1-4C1E-BBD3-568980D41128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32325" cy="3475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9172"/>
            <a:ext cx="5142177" cy="4179383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655-9C51-498F-A883-7D3BA30CE7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hyperlink" Target="http://www.cs.chalmers.se/~een/sis/index-en.s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8.png"/><Relationship Id="rId4" Type="http://schemas.openxmlformats.org/officeDocument/2006/relationships/tags" Target="../tags/tag42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0.png"/><Relationship Id="rId2" Type="http://schemas.openxmlformats.org/officeDocument/2006/relationships/tags" Target="../tags/tag45.xml"/><Relationship Id="rId1" Type="http://schemas.openxmlformats.org/officeDocument/2006/relationships/vmlDrawing" Target="../drawings/vmlDrawing1.vml"/><Relationship Id="rId6" Type="http://schemas.openxmlformats.org/officeDocument/2006/relationships/tags" Target="../tags/tag4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48.xml"/><Relationship Id="rId10" Type="http://schemas.openxmlformats.org/officeDocument/2006/relationships/image" Target="../media/image9.png"/><Relationship Id="rId4" Type="http://schemas.openxmlformats.org/officeDocument/2006/relationships/tags" Target="../tags/tag47.xml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://www.cs.cornell.edu/rdz/Papers/BVZ-iccv99.pdf" TargetMode="Externa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9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.vml"/><Relationship Id="rId6" Type="http://schemas.openxmlformats.org/officeDocument/2006/relationships/tags" Target="../tags/tag54.xml"/><Relationship Id="rId11" Type="http://schemas.openxmlformats.org/officeDocument/2006/relationships/oleObject" Target="../embeddings/oleObject3.bin"/><Relationship Id="rId5" Type="http://schemas.openxmlformats.org/officeDocument/2006/relationships/tags" Target="../tags/tag53.xml"/><Relationship Id="rId10" Type="http://schemas.openxmlformats.org/officeDocument/2006/relationships/image" Target="../media/image11.png"/><Relationship Id="rId4" Type="http://schemas.openxmlformats.org/officeDocument/2006/relationships/tags" Target="../tags/tag52.xml"/><Relationship Id="rId9" Type="http://schemas.openxmlformats.org/officeDocument/2006/relationships/notesSlide" Target="../notesSlides/notesSlide8.xml"/><Relationship Id="rId14" Type="http://schemas.openxmlformats.org/officeDocument/2006/relationships/hyperlink" Target="http://www.middlebury.edu/stereo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3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6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vision.middlebury.edu/MRF/" TargetMode="External"/><Relationship Id="rId3" Type="http://schemas.openxmlformats.org/officeDocument/2006/relationships/tags" Target="../tags/tag68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35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70.xml"/><Relationship Id="rId10" Type="http://schemas.openxmlformats.org/officeDocument/2006/relationships/image" Target="../media/image33.png"/><Relationship Id="rId4" Type="http://schemas.openxmlformats.org/officeDocument/2006/relationships/tags" Target="../tags/tag69.xml"/><Relationship Id="rId9" Type="http://schemas.openxmlformats.org/officeDocument/2006/relationships/hyperlink" Target="http://www.cs.washington.edu/education/courses/577/04sp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tags" Target="../tags/tag96.xml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97.xml"/><Relationship Id="rId30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100.xml"/><Relationship Id="rId7" Type="http://schemas.openxmlformats.org/officeDocument/2006/relationships/image" Target="../media/image37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" Type="http://schemas.openxmlformats.org/officeDocument/2006/relationships/tags" Target="../tags/tag107.xml"/><Relationship Id="rId21" Type="http://schemas.openxmlformats.org/officeDocument/2006/relationships/tags" Target="../tags/tag125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4.v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notesSlide" Target="../notesSlides/notesSlide15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image" Target="../media/image39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os.gadgethacks.com/news/watch-iphone-xs-30k-ir-dots-scan-your-face-0180944/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32.xml"/><Relationship Id="rId7" Type="http://schemas.openxmlformats.org/officeDocument/2006/relationships/oleObject" Target="../embeddings/oleObject5.bin"/><Relationship Id="rId2" Type="http://schemas.openxmlformats.org/officeDocument/2006/relationships/tags" Target="../tags/tag131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tags" Target="../tags/tag136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10" Type="http://schemas.openxmlformats.org/officeDocument/2006/relationships/hyperlink" Target="http://graphics.stanford.edu/projects/mich/" TargetMode="External"/><Relationship Id="rId4" Type="http://schemas.openxmlformats.org/officeDocument/2006/relationships/tags" Target="../tags/tag137.xml"/><Relationship Id="rId9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7" Type="http://schemas.openxmlformats.org/officeDocument/2006/relationships/image" Target="../media/image44.jpe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46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47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://www.middlebury.edu/stereo/" TargetMode="External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3.jpe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5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30.xm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5" Type="http://schemas.openxmlformats.org/officeDocument/2006/relationships/hyperlink" Target="http://www.cs.cmu.edu/~ph/869/papers/kanade-okutomi.pdf" TargetMode="Externa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Stereo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5670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2800" y="6574716"/>
            <a:ext cx="2886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</a:rPr>
              <a:t>Single image stereogram, by </a:t>
            </a:r>
            <a:r>
              <a:rPr lang="en-US" sz="1200" dirty="0" err="1">
                <a:latin typeface="Arial" charset="0"/>
                <a:hlinkClick r:id="rId4"/>
              </a:rPr>
              <a:t>Niklas</a:t>
            </a:r>
            <a:r>
              <a:rPr lang="en-US" sz="1200" dirty="0">
                <a:latin typeface="Arial" charset="0"/>
                <a:hlinkClick r:id="rId4"/>
              </a:rPr>
              <a:t> </a:t>
            </a:r>
            <a:r>
              <a:rPr lang="en-US" sz="1200" dirty="0" err="1">
                <a:latin typeface="Arial" charset="0"/>
                <a:hlinkClick r:id="rId4"/>
              </a:rPr>
              <a:t>Een</a:t>
            </a:r>
            <a:endParaRPr lang="en-US" sz="1200" dirty="0">
              <a:latin typeface="Arial" charset="0"/>
            </a:endParaRPr>
          </a:p>
        </p:txBody>
      </p:sp>
      <p:pic>
        <p:nvPicPr>
          <p:cNvPr id="11" name="Picture 12" descr="http://www.cs.chalmers.se/~een/sis/color/shade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787126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results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433512"/>
            <a:ext cx="8686800" cy="1143000"/>
          </a:xfrm>
        </p:spPr>
        <p:txBody>
          <a:bodyPr/>
          <a:lstStyle/>
          <a:p>
            <a:pPr lvl="1"/>
            <a:r>
              <a:rPr lang="en-US" dirty="0"/>
              <a:t>Data from University of Tsukuba</a:t>
            </a:r>
          </a:p>
          <a:p>
            <a:pPr lvl="1"/>
            <a:r>
              <a:rPr lang="en-US" dirty="0"/>
              <a:t>Similar results on other images without ground truth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3163" y="2840037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0" y="59436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59436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Scene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3863" y="2652712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94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688" y="5334000"/>
            <a:ext cx="3236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730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95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88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334963" y="5334000"/>
            <a:ext cx="574516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State of the art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Boykov et al., 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  <a:hlinkClick r:id="rId13"/>
              </a:rPr>
              <a:t>Fast Approximate Energy Minimization via Graph Cuts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International Conference on Computer Vision, September 1999.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633730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572000"/>
            <a:ext cx="7772400" cy="2133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7400" y="16002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5734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5814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6576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34290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34290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35052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426" y="3890442"/>
            <a:ext cx="6432466" cy="13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disparit</a:t>
            </a:r>
            <a:r>
              <a:rPr lang="en-US" sz="3200" dirty="0"/>
              <a:t>y map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that minimizes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 energy function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baseline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Simple pixel / window matching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3844" y="5486400"/>
            <a:ext cx="7658296" cy="859324"/>
            <a:chOff x="923844" y="5783850"/>
            <a:chExt cx="7658296" cy="85932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844" y="5897991"/>
              <a:ext cx="2788840" cy="59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192313" y="5812177"/>
              <a:ext cx="438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SSD distance between windows </a:t>
              </a:r>
              <a:r>
                <a:rPr lang="en-US" sz="2400" i="1" dirty="0"/>
                <a:t>I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) and </a:t>
              </a:r>
              <a:r>
                <a:rPr lang="en-US" sz="2400" i="1" dirty="0"/>
                <a:t>J</a:t>
              </a:r>
              <a:r>
                <a:rPr lang="en-US" sz="2400" dirty="0"/>
                <a:t>(</a:t>
              </a:r>
              <a:r>
                <a:rPr lang="en-US" sz="2400" i="1" dirty="0"/>
                <a:t>x </a:t>
              </a:r>
              <a:r>
                <a:rPr lang="en-US" sz="2400" dirty="0"/>
                <a:t>+ </a:t>
              </a:r>
              <a:r>
                <a:rPr lang="en-US" sz="2400" i="1" dirty="0"/>
                <a:t>d</a:t>
              </a:r>
              <a:r>
                <a:rPr lang="en-US" sz="2400" dirty="0"/>
                <a:t>(</a:t>
              </a:r>
              <a:r>
                <a:rPr lang="en-US" sz="2400" i="1" dirty="0" err="1"/>
                <a:t>x</a:t>
              </a:r>
              <a:r>
                <a:rPr lang="en-US" sz="2400" dirty="0" err="1"/>
                <a:t>,</a:t>
              </a:r>
              <a:r>
                <a:rPr lang="en-US" sz="2400" i="1" dirty="0" err="1"/>
                <a:t>y</a:t>
              </a:r>
              <a:r>
                <a:rPr lang="en-US" sz="2400" dirty="0"/>
                <a:t>), </a:t>
              </a:r>
              <a:r>
                <a:rPr lang="en-US" sz="2400" i="1" dirty="0"/>
                <a:t>y</a:t>
              </a:r>
              <a:r>
                <a:rPr lang="en-US" sz="2400" dirty="0"/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6751" y="578385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=</a:t>
              </a:r>
            </a:p>
          </p:txBody>
        </p:sp>
      </p:grp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144203"/>
            <a:ext cx="1132114" cy="6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887" y="2993790"/>
            <a:ext cx="7447300" cy="22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H="1">
            <a:off x="1086886" y="4189959"/>
            <a:ext cx="7447300" cy="149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C:\snavely\work\teaching\09Fa-CS6610\lectures\lec10\tsukub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3219" y="1755837"/>
            <a:ext cx="4594224" cy="3445668"/>
          </a:xfrm>
          <a:prstGeom prst="rect">
            <a:avLst/>
          </a:prstGeom>
          <a:noFill/>
        </p:spPr>
      </p:pic>
      <p:pic>
        <p:nvPicPr>
          <p:cNvPr id="5127" name="Picture 7" descr="C:\snavely\work\teaching\09Fa-CS6610\lectures\lec10\tsukuba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3219" y="1752600"/>
            <a:ext cx="1828800" cy="1371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087195" y="2373480"/>
            <a:ext cx="933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</a:rPr>
              <a:t>I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2400" i="1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i="1" dirty="0">
                <a:solidFill>
                  <a:prstClr val="black"/>
                </a:solidFill>
              </a:rPr>
              <a:t>y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10331" y="2373476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</a:rPr>
              <a:t>J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2400" i="1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i="1" dirty="0">
                <a:solidFill>
                  <a:prstClr val="black"/>
                </a:solidFill>
              </a:rPr>
              <a:t>y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3895" y="398417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83772" y="5105400"/>
            <a:ext cx="7750628" cy="1452265"/>
            <a:chOff x="783772" y="5105400"/>
            <a:chExt cx="7750628" cy="145226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1758" y="5498135"/>
              <a:ext cx="7452642" cy="61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74947" y="6096000"/>
              <a:ext cx="525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C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, </a:t>
              </a:r>
              <a:r>
                <a:rPr lang="en-US" sz="2400" i="1" dirty="0"/>
                <a:t>d</a:t>
              </a:r>
              <a:r>
                <a:rPr lang="en-US" sz="2400" dirty="0"/>
                <a:t>); the </a:t>
              </a:r>
              <a:r>
                <a:rPr lang="en-US" sz="2400" i="1" dirty="0"/>
                <a:t>disparity space image</a:t>
              </a:r>
              <a:r>
                <a:rPr lang="en-US" sz="2400" dirty="0"/>
                <a:t> (DSI)</a:t>
              </a:r>
              <a:endParaRPr lang="en-US" sz="2400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5286" y="6270170"/>
              <a:ext cx="1295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06186" y="585107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09800" y="60960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3772" y="51054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3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31" y="3735213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1050159" y="1230868"/>
            <a:ext cx="7447301" cy="2207715"/>
            <a:chOff x="793296" y="2790825"/>
            <a:chExt cx="7904164" cy="23431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47168" y="222125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88559" y="4507248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69459" y="4088148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73073" y="433307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7045" y="334247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073" y="4807803"/>
            <a:ext cx="84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 pixel / window matching: choose the minimum of each column in the DSI independently: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850" y="5715000"/>
            <a:ext cx="6305550" cy="97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796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selection of best match</a:t>
            </a:r>
          </a:p>
        </p:txBody>
      </p:sp>
      <p:graphicFrame>
        <p:nvGraphicFramePr>
          <p:cNvPr id="3" name="Object 1025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5214194"/>
              </p:ext>
            </p:extLst>
          </p:nvPr>
        </p:nvGraphicFramePr>
        <p:xfrm>
          <a:off x="2360612" y="18288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078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027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2" y="18288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637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objective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743" y="2689830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3838520" y="2506818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603497" y="2506816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6974" y="3787905"/>
            <a:ext cx="154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594" y="3777019"/>
            <a:ext cx="227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smoothness cost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197429" y="4539028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 flipV="1">
            <a:off x="3886200" y="4249570"/>
            <a:ext cx="412043" cy="289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36029" y="4549914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9" idx="2"/>
          </p:cNvCxnSpPr>
          <p:nvPr/>
        </p:nvCxnSpPr>
        <p:spPr>
          <a:xfrm rot="10800000">
            <a:off x="7079674" y="4238684"/>
            <a:ext cx="311726" cy="300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6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0259" y="2209800"/>
            <a:ext cx="6080606" cy="12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3033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0113" y="2329729"/>
            <a:ext cx="162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87" y="3784612"/>
            <a:ext cx="244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smoothness cost: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810000" y="5022054"/>
            <a:ext cx="1066800" cy="1066800"/>
            <a:chOff x="5715000" y="5181600"/>
            <a:chExt cx="1066800" cy="1066800"/>
          </a:xfrm>
        </p:grpSpPr>
        <p:sp>
          <p:nvSpPr>
            <p:cNvPr id="9" name="Oval 8"/>
            <p:cNvSpPr/>
            <p:nvPr/>
          </p:nvSpPr>
          <p:spPr>
            <a:xfrm>
              <a:off x="61722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722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0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9" idx="6"/>
              <a:endCxn id="13" idx="2"/>
            </p:cNvCxnSpPr>
            <p:nvPr/>
          </p:nvCxnSpPr>
          <p:spPr>
            <a:xfrm>
              <a:off x="63246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0"/>
              <a:endCxn id="10" idx="4"/>
            </p:cNvCxnSpPr>
            <p:nvPr/>
          </p:nvCxnSpPr>
          <p:spPr>
            <a:xfrm rot="5400000" flipH="1" flipV="1">
              <a:off x="60960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2"/>
              <a:endCxn id="12" idx="6"/>
            </p:cNvCxnSpPr>
            <p:nvPr/>
          </p:nvCxnSpPr>
          <p:spPr>
            <a:xfrm rot="10800000">
              <a:off x="58674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4"/>
              <a:endCxn id="11" idx="0"/>
            </p:cNvCxnSpPr>
            <p:nvPr/>
          </p:nvCxnSpPr>
          <p:spPr>
            <a:xfrm rot="5400000">
              <a:off x="60960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6400" y="5022054"/>
            <a:ext cx="1066800" cy="1066800"/>
            <a:chOff x="7391400" y="518160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78486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486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91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058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8" idx="6"/>
              <a:endCxn id="22" idx="2"/>
            </p:cNvCxnSpPr>
            <p:nvPr/>
          </p:nvCxnSpPr>
          <p:spPr>
            <a:xfrm>
              <a:off x="80010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0"/>
              <a:endCxn id="19" idx="4"/>
            </p:cNvCxnSpPr>
            <p:nvPr/>
          </p:nvCxnSpPr>
          <p:spPr>
            <a:xfrm rot="5400000" flipH="1" flipV="1">
              <a:off x="77724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2"/>
              <a:endCxn id="21" idx="6"/>
            </p:cNvCxnSpPr>
            <p:nvPr/>
          </p:nvCxnSpPr>
          <p:spPr>
            <a:xfrm rot="10800000">
              <a:off x="75438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4"/>
              <a:endCxn id="20" idx="0"/>
            </p:cNvCxnSpPr>
            <p:nvPr/>
          </p:nvCxnSpPr>
          <p:spPr>
            <a:xfrm rot="5400000">
              <a:off x="77724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3914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914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058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3058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18" idx="7"/>
              <a:endCxn id="30" idx="3"/>
            </p:cNvCxnSpPr>
            <p:nvPr/>
          </p:nvCxnSpPr>
          <p:spPr>
            <a:xfrm rot="5400000" flipH="1" flipV="1">
              <a:off x="79786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5"/>
              <a:endCxn id="29" idx="1"/>
            </p:cNvCxnSpPr>
            <p:nvPr/>
          </p:nvCxnSpPr>
          <p:spPr>
            <a:xfrm rot="16200000" flipH="1">
              <a:off x="79786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28" idx="7"/>
            </p:cNvCxnSpPr>
            <p:nvPr/>
          </p:nvCxnSpPr>
          <p:spPr>
            <a:xfrm rot="5400000">
              <a:off x="75214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1"/>
              <a:endCxn id="27" idx="5"/>
            </p:cNvCxnSpPr>
            <p:nvPr/>
          </p:nvCxnSpPr>
          <p:spPr>
            <a:xfrm rot="16200000" flipV="1">
              <a:off x="75214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352800" y="612832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4-connected neighborhood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29200" y="6135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8-connected neighborhood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1" y="3671852"/>
            <a:ext cx="4952999" cy="1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930" y="5400674"/>
            <a:ext cx="330774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613730" y="5400674"/>
            <a:ext cx="25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set of neighboring pixels</a:t>
            </a:r>
          </a:p>
        </p:txBody>
      </p:sp>
    </p:spTree>
    <p:extLst>
      <p:ext uri="{BB962C8B-B14F-4D97-AF65-F5344CB8AC3E}">
        <p14:creationId xmlns:p14="http://schemas.microsoft.com/office/powerpoint/2010/main" val="12037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AF027-FF96-477B-BEE2-9617A8F4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F377-36CA-40D9-A863-6EC514A26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 code due this Thursday, 3/28 at 11:59pm</a:t>
            </a:r>
          </a:p>
          <a:p>
            <a:pPr lvl="1"/>
            <a:r>
              <a:rPr lang="en-US" dirty="0"/>
              <a:t>Artifact due Friday, 3/29 at 11:59pm</a:t>
            </a:r>
          </a:p>
        </p:txBody>
      </p:sp>
    </p:spTree>
    <p:extLst>
      <p:ext uri="{BB962C8B-B14F-4D97-AF65-F5344CB8AC3E}">
        <p14:creationId xmlns:p14="http://schemas.microsoft.com/office/powerpoint/2010/main" val="3454512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Smoothness cost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6" y="3352800"/>
            <a:ext cx="4596918" cy="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48200"/>
            <a:ext cx="5819776" cy="15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90600"/>
            <a:ext cx="6019800" cy="14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09800" y="6248400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“Potts model”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0776" y="4038600"/>
            <a:ext cx="158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 distance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77000" y="3201194"/>
            <a:ext cx="2514600" cy="1219994"/>
            <a:chOff x="6477000" y="3201194"/>
            <a:chExt cx="2514600" cy="121999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477000" y="4419600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7086600" y="3810000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66294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76962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477000" y="5257800"/>
            <a:ext cx="2514600" cy="1220788"/>
            <a:chOff x="6477000" y="5257800"/>
            <a:chExt cx="2514600" cy="12207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77000" y="6476206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7086600" y="5866606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163196" y="6019402"/>
              <a:ext cx="913606" cy="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315996" y="6019005"/>
              <a:ext cx="914401" cy="15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24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7056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6477000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971800" y="2514600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choose </a:t>
            </a:r>
            <a:r>
              <a:rPr lang="en-US" sz="2400" i="1" dirty="0"/>
              <a:t>V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3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/>
              <a:t>Can minimize this independently per scanline using dynamic programming (DP)</a:t>
            </a:r>
          </a:p>
          <a:p>
            <a:r>
              <a:rPr lang="en-US" dirty="0"/>
              <a:t>Basic idea: incrementally build a table of costs </a:t>
            </a:r>
            <a:r>
              <a:rPr lang="en-US" i="1" dirty="0"/>
              <a:t>D</a:t>
            </a:r>
            <a:r>
              <a:rPr lang="en-US" dirty="0"/>
              <a:t> one column at a time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4600" y="4731680"/>
            <a:ext cx="595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minimum cost of solution such that </a:t>
            </a:r>
            <a:r>
              <a:rPr lang="en-US" sz="2400" i="1" dirty="0"/>
              <a:t>d</a:t>
            </a:r>
            <a:r>
              <a:rPr lang="en-US" sz="2400" dirty="0"/>
              <a:t>(</a:t>
            </a:r>
            <a:r>
              <a:rPr lang="en-US" sz="2400" i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y</a:t>
            </a:r>
            <a:r>
              <a:rPr lang="en-US" sz="2400" dirty="0"/>
              <a:t>) = </a:t>
            </a:r>
            <a:r>
              <a:rPr lang="en-US" sz="2400" i="1" dirty="0" err="1"/>
              <a:t>i</a:t>
            </a:r>
            <a:endParaRPr lang="en-US" sz="2400" i="1" dirty="0"/>
          </a:p>
        </p:txBody>
      </p:sp>
      <p:sp>
        <p:nvSpPr>
          <p:cNvPr id="11" name="Oval 10"/>
          <p:cNvSpPr/>
          <p:nvPr/>
        </p:nvSpPr>
        <p:spPr>
          <a:xfrm>
            <a:off x="74349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777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8921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6"/>
            <a:endCxn id="13" idx="2"/>
          </p:cNvCxnSpPr>
          <p:nvPr/>
        </p:nvCxnSpPr>
        <p:spPr>
          <a:xfrm>
            <a:off x="7587342" y="3222172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  <a:endCxn id="12" idx="6"/>
          </p:cNvCxnSpPr>
          <p:nvPr/>
        </p:nvCxnSpPr>
        <p:spPr>
          <a:xfrm rot="10800000">
            <a:off x="7130142" y="3222172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4E362D1-C4C3-4775-A888-0AAE858F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57" y="4760560"/>
            <a:ext cx="1557286" cy="432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465D5-929B-4546-A7D8-FF4632023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757" y="5977421"/>
            <a:ext cx="7223464" cy="531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1860A-BDEC-442A-AB37-01407EF50633}"/>
              </a:ext>
            </a:extLst>
          </p:cNvPr>
          <p:cNvSpPr txBox="1"/>
          <p:nvPr/>
        </p:nvSpPr>
        <p:spPr>
          <a:xfrm>
            <a:off x="244136" y="5943600"/>
            <a:ext cx="131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Recurrence: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72C1D-883F-4C6C-94EF-6D897F29C480}"/>
              </a:ext>
            </a:extLst>
          </p:cNvPr>
          <p:cNvSpPr txBox="1"/>
          <p:nvPr/>
        </p:nvSpPr>
        <p:spPr>
          <a:xfrm>
            <a:off x="246223" y="5424138"/>
            <a:ext cx="115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case: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D0C105-E405-4B8C-8034-C43973DEFF6D}"/>
              </a:ext>
            </a:extLst>
          </p:cNvPr>
          <p:cNvSpPr/>
          <p:nvPr/>
        </p:nvSpPr>
        <p:spPr>
          <a:xfrm>
            <a:off x="5801739" y="5424138"/>
            <a:ext cx="19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(L = max disparity)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CF652A-220C-4F25-8813-A4A9D4B2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072" y="5471782"/>
            <a:ext cx="4254844" cy="3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219200"/>
          </a:xfrm>
        </p:spPr>
        <p:txBody>
          <a:bodyPr>
            <a:normAutofit/>
          </a:bodyPr>
          <a:lstStyle/>
          <a:p>
            <a:r>
              <a:rPr lang="en-US" sz="2800" dirty="0"/>
              <a:t>Finds “smooth”, low-cost path through DPI from left to right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31" y="4180745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050159" y="1676400"/>
            <a:ext cx="7447301" cy="2207715"/>
            <a:chOff x="793296" y="2790825"/>
            <a:chExt cx="7904164" cy="23431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47168" y="266678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88559" y="495278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469459" y="453368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73073" y="47786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045" y="37880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50447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-19284"/>
            <a:ext cx="8229600" cy="1143000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86200"/>
            <a:ext cx="341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86200"/>
            <a:ext cx="335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990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689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Can we apply this trick in 2D as well?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No: d</a:t>
            </a:r>
            <a:r>
              <a:rPr lang="en-US" i="1" baseline="-25000" dirty="0"/>
              <a:t>x</a:t>
            </a:r>
            <a:r>
              <a:rPr lang="en-US" baseline="-25000" dirty="0"/>
              <a:t>,</a:t>
            </a:r>
            <a:r>
              <a:rPr lang="en-US" i="1" baseline="-25000" dirty="0"/>
              <a:t>y</a:t>
            </a:r>
            <a:r>
              <a:rPr lang="en-US" baseline="-25000" dirty="0"/>
              <a:t>-1</a:t>
            </a:r>
            <a:r>
              <a:rPr lang="en-US" dirty="0"/>
              <a:t> and d</a:t>
            </a:r>
            <a:r>
              <a:rPr lang="en-US" i="1" baseline="-25000" dirty="0"/>
              <a:t>x</a:t>
            </a:r>
            <a:r>
              <a:rPr lang="en-US" baseline="-25000" dirty="0"/>
              <a:t>-1,</a:t>
            </a:r>
            <a:r>
              <a:rPr lang="en-US" i="1" baseline="-25000" dirty="0"/>
              <a:t>y</a:t>
            </a:r>
            <a:r>
              <a:rPr lang="en-US" dirty="0"/>
              <a:t> may depend on different values of d</a:t>
            </a:r>
            <a:r>
              <a:rPr lang="en-US" i="1" baseline="-25000" dirty="0"/>
              <a:t>x</a:t>
            </a:r>
            <a:r>
              <a:rPr lang="en-US" baseline="-25000" dirty="0"/>
              <a:t>-1,</a:t>
            </a:r>
            <a:r>
              <a:rPr lang="en-US" i="1" baseline="-25000" dirty="0"/>
              <a:t>y</a:t>
            </a:r>
            <a:r>
              <a:rPr lang="en-US" baseline="-25000" dirty="0"/>
              <a:t>-1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286000"/>
            <a:ext cx="2819400" cy="30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10678" y="6519446"/>
            <a:ext cx="25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D. Huttenlocher</a:t>
            </a:r>
          </a:p>
        </p:txBody>
      </p:sp>
    </p:spTree>
    <p:extLst>
      <p:ext uri="{BB962C8B-B14F-4D97-AF65-F5344CB8AC3E}">
        <p14:creationId xmlns:p14="http://schemas.microsoft.com/office/powerpoint/2010/main" val="381855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a minimization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534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2D problem has many local minima</a:t>
            </a:r>
          </a:p>
          <a:p>
            <a:pPr lvl="1"/>
            <a:r>
              <a:rPr lang="en-US" dirty="0"/>
              <a:t>Gradient descent doesn’t work well</a:t>
            </a:r>
          </a:p>
          <a:p>
            <a:endParaRPr lang="en-US" dirty="0"/>
          </a:p>
          <a:p>
            <a:r>
              <a:rPr lang="en-US" dirty="0"/>
              <a:t>And a large search space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m </a:t>
            </a:r>
            <a:r>
              <a:rPr lang="en-US" dirty="0"/>
              <a:t>image w/ </a:t>
            </a:r>
            <a:r>
              <a:rPr lang="en-US" i="1" dirty="0"/>
              <a:t>k</a:t>
            </a:r>
            <a:r>
              <a:rPr lang="en-US" dirty="0"/>
              <a:t> disparities has </a:t>
            </a:r>
            <a:r>
              <a:rPr lang="en-US" i="1" dirty="0" err="1"/>
              <a:t>k</a:t>
            </a:r>
            <a:r>
              <a:rPr lang="en-US" i="1" baseline="30000" dirty="0" err="1"/>
              <a:t>nm</a:t>
            </a:r>
            <a:r>
              <a:rPr lang="en-US" i="1" dirty="0"/>
              <a:t> </a:t>
            </a:r>
            <a:r>
              <a:rPr lang="en-US" dirty="0"/>
              <a:t>possible solutions</a:t>
            </a:r>
          </a:p>
          <a:p>
            <a:pPr lvl="1"/>
            <a:r>
              <a:rPr lang="en-US" dirty="0"/>
              <a:t>Finding the global minimum is NP-hard in general</a:t>
            </a:r>
          </a:p>
          <a:p>
            <a:endParaRPr lang="en-US" dirty="0"/>
          </a:p>
          <a:p>
            <a:r>
              <a:rPr lang="en-US" dirty="0"/>
              <a:t>Good approximations exist… we’ll see this soon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6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1295400"/>
            <a:ext cx="77724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Expressing this mathematically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1314450" lvl="2" indent="-457200"/>
            <a:endParaRPr lang="en-US" dirty="0"/>
          </a:p>
          <a:p>
            <a:pPr marL="1314450" lvl="2" indent="-457200"/>
            <a:endParaRPr lang="en-US" dirty="0"/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  <a:p>
            <a:pPr marL="1314450" lvl="2" indent="-457200"/>
            <a:endParaRPr lang="en-US" dirty="0"/>
          </a:p>
          <a:p>
            <a:endParaRPr lang="en-US" dirty="0"/>
          </a:p>
          <a:p>
            <a:r>
              <a:rPr lang="en-US" dirty="0"/>
              <a:t>We want to minimize</a:t>
            </a:r>
          </a:p>
          <a:p>
            <a:pPr marL="914400" lvl="1" indent="-457200"/>
            <a:r>
              <a:rPr lang="en-US" dirty="0"/>
              <a:t>This is a special type of energy function known as an </a:t>
            </a:r>
            <a:br>
              <a:rPr lang="en-US" dirty="0"/>
            </a:br>
            <a:r>
              <a:rPr lang="en-US" dirty="0"/>
              <a:t>MRF  (Markov Random Field)</a:t>
            </a:r>
          </a:p>
          <a:p>
            <a:pPr marL="1314450" lvl="2" indent="-457200"/>
            <a:r>
              <a:rPr lang="en-US" dirty="0"/>
              <a:t>Effective and fast algorithms have been recently developed:</a:t>
            </a:r>
          </a:p>
          <a:p>
            <a:pPr marL="1771650" lvl="3" indent="-457200"/>
            <a:r>
              <a:rPr lang="en-US" dirty="0"/>
              <a:t>Graph cuts, belief propagation….</a:t>
            </a:r>
          </a:p>
          <a:p>
            <a:pPr marL="1771650" lvl="3" indent="-457200"/>
            <a:r>
              <a:rPr lang="en-US" dirty="0"/>
              <a:t>for more details (and code):  </a:t>
            </a:r>
            <a:r>
              <a:rPr lang="en-US" dirty="0">
                <a:hlinkClick r:id="rId8"/>
              </a:rPr>
              <a:t>http://vision.middlebury.edu/MRF/</a:t>
            </a:r>
            <a:r>
              <a:rPr lang="en-US" dirty="0"/>
              <a:t> </a:t>
            </a:r>
          </a:p>
          <a:p>
            <a:pPr marL="1771650" lvl="3" indent="-457200"/>
            <a:r>
              <a:rPr lang="en-US" dirty="0"/>
              <a:t>Great </a:t>
            </a:r>
            <a:r>
              <a:rPr lang="en-US" dirty="0">
                <a:hlinkClick r:id="rId9"/>
              </a:rPr>
              <a:t>tutorials</a:t>
            </a:r>
            <a:r>
              <a:rPr lang="en-US" dirty="0"/>
              <a:t> available online (including video of talks)</a:t>
            </a:r>
          </a:p>
        </p:txBody>
      </p:sp>
      <p:pic>
        <p:nvPicPr>
          <p:cNvPr id="24580" name="Picture 2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12950" y="2541588"/>
            <a:ext cx="46450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4114800"/>
            <a:ext cx="4733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48100" y="4953000"/>
            <a:ext cx="4533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743200" y="1447800"/>
            <a:ext cx="3657600" cy="3048000"/>
            <a:chOff x="432" y="2208"/>
            <a:chExt cx="2304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3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01" y="3811"/>
              <a:ext cx="77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2" y="297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C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C’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6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828800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Real-time stereo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5562600"/>
            <a:ext cx="7772400" cy="13716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real-time stereo techniques have been developed (most based on simple discrete search)</a:t>
            </a:r>
          </a:p>
        </p:txBody>
      </p:sp>
      <p:pic>
        <p:nvPicPr>
          <p:cNvPr id="27652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1219200"/>
            <a:ext cx="48307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872038"/>
            <a:ext cx="51625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Mark Twain at Pool Table", no date, UCR Museum of Photography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" charset="0"/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15240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Calibrate cameras</a:t>
            </a:r>
          </a:p>
          <a:p>
            <a:pPr lvl="1"/>
            <a:r>
              <a:rPr lang="en-US" dirty="0"/>
              <a:t>Rectify images</a:t>
            </a:r>
          </a:p>
          <a:p>
            <a:pPr lvl="1"/>
            <a:r>
              <a:rPr lang="en-US" dirty="0"/>
              <a:t>Compute disparity</a:t>
            </a:r>
          </a:p>
          <a:p>
            <a:pPr lvl="1"/>
            <a:r>
              <a:rPr lang="en-US" dirty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Arial" charset="0"/>
              </a:rPr>
              <a:t>What will cause errors?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uiExpand="1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76200" y="5486400"/>
            <a:ext cx="89916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basis for active depth sensors, such as Kinect and iPhone X (using IR)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040" name="Photo Editor Photo" r:id="rId29" imgW="9142857" imgH="1714739" progId="">
                  <p:embed/>
                </p:oleObj>
              </mc:Choice>
              <mc:Fallback>
                <p:oleObj name="Photo Editor Photo" r:id="rId29" imgW="9142857" imgH="171473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6200" y="3124200"/>
            <a:ext cx="3733800" cy="1936750"/>
            <a:chOff x="48" y="1968"/>
            <a:chExt cx="2352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093" name="Picture 20" descr="Picture1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052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800600" y="3124200"/>
            <a:ext cx="3733800" cy="1905000"/>
            <a:chOff x="3024" y="1968"/>
            <a:chExt cx="2352" cy="1200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082" name="Picture 34" descr="Picture1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29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Li Zhang’s one-shot stereo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728-C655-43E1-8678-67C9BFFC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pic>
        <p:nvPicPr>
          <p:cNvPr id="686082" name="Picture 2" descr="https://i.giphy.com/26njOPwKaadKAq6wU.gif">
            <a:extLst>
              <a:ext uri="{FF2B5EF4-FFF2-40B4-BE49-F238E27FC236}">
                <a16:creationId xmlns:a16="http://schemas.microsoft.com/office/drawing/2014/main" id="{21E5E4F3-9469-4F48-BE60-19A5D0982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8288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BE3B5-3F11-4DD5-B4E2-8FB6891686F1}"/>
              </a:ext>
            </a:extLst>
          </p:cNvPr>
          <p:cNvSpPr/>
          <p:nvPr/>
        </p:nvSpPr>
        <p:spPr>
          <a:xfrm>
            <a:off x="-76200" y="5105400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https://ios.gadgethacks.com/news/watch-iphone-xs-30k-ir-dots-scan-your-face-0180944/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21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909763" y="1490663"/>
          <a:ext cx="5324475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064" name="Photo Editor Photo" r:id="rId7" imgW="5323810" imgH="3877216" progId="">
                  <p:embed/>
                </p:oleObj>
              </mc:Choice>
              <mc:Fallback>
                <p:oleObj name="Photo Editor Photo" r:id="rId7" imgW="5323810" imgH="3877216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3" y="1490663"/>
                        <a:ext cx="5324475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0763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60950" y="3881438"/>
            <a:ext cx="3473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Arial" charset="0"/>
              </a:rPr>
              <a:t>Digital Michelangelo Project</a:t>
            </a:r>
          </a:p>
          <a:p>
            <a:pPr algn="ctr"/>
            <a:r>
              <a:rPr lang="en-US" sz="1400">
                <a:latin typeface="Arial" charset="0"/>
                <a:hlinkClick r:id="rId10"/>
              </a:rPr>
              <a:t>http://graphics.stanford.edu/projects/mich/</a:t>
            </a:r>
            <a:endParaRPr lang="en-US" sz="1400">
              <a:latin typeface="Arial" charset="0"/>
            </a:endParaRPr>
          </a:p>
          <a:p>
            <a:pPr lvl="1" algn="ctr"/>
            <a:endParaRPr lang="en-US" sz="140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846138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2263" y="1295400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39921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9563" y="1371600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43096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D2FB-2849-4442-B4C7-86B281C8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F2E43-31BD-4134-B665-87749652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1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050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029200"/>
            <a:ext cx="8305800" cy="152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Given two images from different viewpoints</a:t>
            </a:r>
          </a:p>
          <a:p>
            <a:pPr lvl="1"/>
            <a:r>
              <a:rPr lang="en-US" dirty="0"/>
              <a:t>How can we compute the depth of each point in the image?</a:t>
            </a:r>
          </a:p>
          <a:p>
            <a:pPr lvl="1"/>
            <a:r>
              <a:rPr lang="en-US" dirty="0"/>
              <a:t>Based on </a:t>
            </a:r>
            <a:r>
              <a:rPr lang="en-US" i="1" dirty="0"/>
              <a:t>how much each pixel moves</a:t>
            </a:r>
            <a:r>
              <a:rPr lang="en-US" dirty="0"/>
              <a:t> between the two images</a:t>
            </a:r>
          </a:p>
        </p:txBody>
      </p:sp>
    </p:spTree>
    <p:extLst>
      <p:ext uri="{BB962C8B-B14F-4D97-AF65-F5344CB8AC3E}">
        <p14:creationId xmlns:p14="http://schemas.microsoft.com/office/powerpoint/2010/main" val="320780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9050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39624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3697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epipolar</a:t>
            </a:r>
            <a:r>
              <a:rPr lang="en-US" i="1" dirty="0"/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834063" y="3886031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451225" y="3876506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91032" y="3974068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8827" y="3962400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45199" y="5791200"/>
            <a:ext cx="4612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x</a:t>
            </a:r>
            <a:r>
              <a:rPr lang="en-US" sz="2400" b="1" baseline="-25000" dirty="0"/>
              <a:t>2 </a:t>
            </a:r>
            <a:r>
              <a:rPr lang="en-US" sz="2400" b="1" dirty="0"/>
              <a:t>-x</a:t>
            </a:r>
            <a:r>
              <a:rPr lang="en-US" sz="2400" b="1" baseline="-25000" dirty="0"/>
              <a:t>1 </a:t>
            </a:r>
            <a:r>
              <a:rPr lang="en-US" sz="2400" b="1" dirty="0"/>
              <a:t>= the </a:t>
            </a:r>
            <a:r>
              <a:rPr lang="en-US" sz="2400" b="1" i="1" dirty="0"/>
              <a:t>disparity </a:t>
            </a:r>
            <a:r>
              <a:rPr lang="en-US" sz="2400" b="1" dirty="0"/>
              <a:t>of pixel (x</a:t>
            </a:r>
            <a:r>
              <a:rPr lang="en-US" sz="2400" b="1" baseline="-25000" dirty="0"/>
              <a:t>1</a:t>
            </a:r>
            <a:r>
              <a:rPr lang="en-US" sz="2400" b="1" dirty="0"/>
              <a:t>, y</a:t>
            </a:r>
            <a:r>
              <a:rPr lang="en-US" sz="2400" b="1" baseline="-25000" dirty="0"/>
              <a:t>1</a:t>
            </a:r>
            <a:r>
              <a:rPr lang="en-US" sz="2400" b="1" dirty="0"/>
              <a:t>)</a:t>
            </a:r>
          </a:p>
          <a:p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4840069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images captured by a purely horizontal translating camera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rectified </a:t>
            </a:r>
            <a:r>
              <a:rPr lang="en-US" dirty="0"/>
              <a:t>stereo pair)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basic stereo matching algorithm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b="1" dirty="0"/>
              <a:t>Match Pixels in Conjugate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</a:p>
          <a:p>
            <a:pPr lvl="1"/>
            <a:r>
              <a:rPr lang="en-US" dirty="0"/>
              <a:t>Assume brightness constancy</a:t>
            </a:r>
          </a:p>
          <a:p>
            <a:pPr lvl="1"/>
            <a:r>
              <a:rPr lang="en-US" dirty="0"/>
              <a:t>This is a challenging problem</a:t>
            </a:r>
          </a:p>
          <a:p>
            <a:pPr lvl="1"/>
            <a:r>
              <a:rPr lang="en-US" dirty="0"/>
              <a:t>Hundreds of approaches</a:t>
            </a:r>
          </a:p>
          <a:p>
            <a:pPr lvl="2"/>
            <a:r>
              <a:rPr lang="en-US" dirty="0"/>
              <a:t>A good survey and evaluation:  </a:t>
            </a:r>
            <a:r>
              <a:rPr lang="en-US" sz="1400" dirty="0">
                <a:hlinkClick r:id="rId5"/>
              </a:rPr>
              <a:t>http://www.middlebury.edu/stereo/</a:t>
            </a:r>
            <a:r>
              <a:rPr lang="en-US" sz="1400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Your basic stereo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57400" y="1447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5800" y="3505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For each </a:t>
              </a:r>
              <a:r>
                <a:rPr lang="en-US" sz="2000" dirty="0" err="1">
                  <a:solidFill>
                    <a:srgbClr val="000000"/>
                  </a:solidFill>
                </a:rPr>
                <a:t>epipolar</a:t>
              </a:r>
              <a:r>
                <a:rPr lang="en-US" sz="2000" dirty="0">
                  <a:solidFill>
                    <a:srgbClr val="000000"/>
                  </a:solidFill>
                </a:rPr>
                <a:t>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34063" y="3471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85800" y="3462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715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85800" y="3352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Improvement:  match </a:t>
              </a:r>
              <a:r>
                <a:rPr lang="en-US" sz="2000" b="1" i="1" dirty="0">
                  <a:solidFill>
                    <a:srgbClr val="000000"/>
                  </a:solidFill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33690"/>
            <a:ext cx="77724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76"/>
            <a:r>
              <a:rPr spc="-5" dirty="0"/>
              <a:t>Stereo matching based on</a:t>
            </a:r>
            <a:r>
              <a:rPr spc="-50" dirty="0"/>
              <a:t> </a:t>
            </a:r>
            <a:r>
              <a:rPr spc="-5" dirty="0"/>
              <a:t>SSD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673" y="1494738"/>
            <a:ext cx="7517438" cy="458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0396" y="4576249"/>
            <a:ext cx="3056490" cy="1223732"/>
          </a:xfrm>
          <a:custGeom>
            <a:avLst/>
            <a:gdLst/>
            <a:ahLst/>
            <a:cxnLst/>
            <a:rect l="l" t="t" r="r" b="b"/>
            <a:pathLst>
              <a:path w="3048000" h="1219200">
                <a:moveTo>
                  <a:pt x="0" y="0"/>
                </a:moveTo>
                <a:lnTo>
                  <a:pt x="0" y="1219200"/>
                </a:lnTo>
                <a:lnTo>
                  <a:pt x="3048000" y="1219200"/>
                </a:lnTo>
                <a:lnTo>
                  <a:pt x="304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46429" y="5454277"/>
            <a:ext cx="916947" cy="22945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0" y="0"/>
                </a:move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12179" y="4611432"/>
            <a:ext cx="5145092" cy="15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79" algn="ctr"/>
            <a:r>
              <a:rPr sz="2400" spc="-5" dirty="0">
                <a:latin typeface="Times New Roman"/>
                <a:cs typeface="Times New Roman"/>
              </a:rPr>
              <a:t>SSD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3200">
              <a:latin typeface="Times New Roman"/>
              <a:cs typeface="Times New Roman"/>
            </a:endParaRPr>
          </a:p>
          <a:p>
            <a:pPr marR="5096" algn="r">
              <a:lnSpc>
                <a:spcPts val="2648"/>
              </a:lnSpc>
              <a:tabLst>
                <a:tab pos="1037622" algn="l"/>
              </a:tabLst>
            </a:pPr>
            <a:r>
              <a:rPr sz="3600" baseline="13888" dirty="0">
                <a:latin typeface="Times New Roman"/>
                <a:cs typeface="Times New Roman"/>
              </a:rPr>
              <a:t>d</a:t>
            </a:r>
            <a:r>
              <a:rPr sz="1600" dirty="0">
                <a:latin typeface="Times New Roman"/>
                <a:cs typeface="Times New Roman"/>
              </a:rPr>
              <a:t>min	</a:t>
            </a:r>
            <a:r>
              <a:rPr sz="2400" dirty="0">
                <a:latin typeface="Times New Roman"/>
                <a:cs typeface="Times New Roman"/>
              </a:rPr>
              <a:t>d</a:t>
            </a:r>
            <a:endParaRPr sz="2400">
              <a:latin typeface="Times New Roman"/>
              <a:cs typeface="Times New Roman"/>
            </a:endParaRPr>
          </a:p>
          <a:p>
            <a:pPr marL="12739">
              <a:lnSpc>
                <a:spcPts val="2648"/>
              </a:lnSpc>
            </a:pPr>
            <a:r>
              <a:rPr sz="2400" spc="-5" dirty="0">
                <a:latin typeface="Times New Roman"/>
                <a:cs typeface="Times New Roman"/>
              </a:rPr>
              <a:t>Best matching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disparity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4362" y="5417565"/>
            <a:ext cx="769217" cy="463999"/>
          </a:xfrm>
          <a:custGeom>
            <a:avLst/>
            <a:gdLst/>
            <a:ahLst/>
            <a:cxnLst/>
            <a:rect l="l" t="t" r="r" b="b"/>
            <a:pathLst>
              <a:path w="767079" h="462279">
                <a:moveTo>
                  <a:pt x="703772" y="43161"/>
                </a:moveTo>
                <a:lnTo>
                  <a:pt x="699001" y="35210"/>
                </a:lnTo>
                <a:lnTo>
                  <a:pt x="2286" y="453389"/>
                </a:lnTo>
                <a:lnTo>
                  <a:pt x="0" y="455675"/>
                </a:lnTo>
                <a:lnTo>
                  <a:pt x="762" y="459486"/>
                </a:lnTo>
                <a:lnTo>
                  <a:pt x="3048" y="461772"/>
                </a:lnTo>
                <a:lnTo>
                  <a:pt x="6858" y="461010"/>
                </a:lnTo>
                <a:lnTo>
                  <a:pt x="703772" y="43161"/>
                </a:lnTo>
                <a:close/>
              </a:path>
              <a:path w="767079" h="462279">
                <a:moveTo>
                  <a:pt x="766571" y="0"/>
                </a:moveTo>
                <a:lnTo>
                  <a:pt x="681989" y="6858"/>
                </a:lnTo>
                <a:lnTo>
                  <a:pt x="699001" y="35210"/>
                </a:lnTo>
                <a:lnTo>
                  <a:pt x="709421" y="28955"/>
                </a:lnTo>
                <a:lnTo>
                  <a:pt x="713231" y="28194"/>
                </a:lnTo>
                <a:lnTo>
                  <a:pt x="716279" y="30479"/>
                </a:lnTo>
                <a:lnTo>
                  <a:pt x="717041" y="33527"/>
                </a:lnTo>
                <a:lnTo>
                  <a:pt x="717041" y="65278"/>
                </a:lnTo>
                <a:lnTo>
                  <a:pt x="720851" y="71627"/>
                </a:lnTo>
                <a:lnTo>
                  <a:pt x="766571" y="0"/>
                </a:lnTo>
                <a:close/>
              </a:path>
              <a:path w="767079" h="462279">
                <a:moveTo>
                  <a:pt x="717041" y="33527"/>
                </a:moveTo>
                <a:lnTo>
                  <a:pt x="716279" y="30479"/>
                </a:lnTo>
                <a:lnTo>
                  <a:pt x="713231" y="28194"/>
                </a:lnTo>
                <a:lnTo>
                  <a:pt x="709421" y="28955"/>
                </a:lnTo>
                <a:lnTo>
                  <a:pt x="699001" y="35210"/>
                </a:lnTo>
                <a:lnTo>
                  <a:pt x="703772" y="43161"/>
                </a:lnTo>
                <a:lnTo>
                  <a:pt x="714755" y="36575"/>
                </a:lnTo>
                <a:lnTo>
                  <a:pt x="717041" y="33527"/>
                </a:lnTo>
                <a:close/>
              </a:path>
              <a:path w="767079" h="462279">
                <a:moveTo>
                  <a:pt x="717041" y="65278"/>
                </a:moveTo>
                <a:lnTo>
                  <a:pt x="717041" y="33527"/>
                </a:lnTo>
                <a:lnTo>
                  <a:pt x="714755" y="36575"/>
                </a:lnTo>
                <a:lnTo>
                  <a:pt x="703772" y="43161"/>
                </a:lnTo>
                <a:lnTo>
                  <a:pt x="717041" y="65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3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533400" y="4800600"/>
            <a:ext cx="2590800" cy="2133600"/>
          </a:xfrm>
        </p:spPr>
        <p:txBody>
          <a:bodyPr/>
          <a:lstStyle/>
          <a:p>
            <a:pPr lvl="1"/>
            <a:r>
              <a:rPr lang="en-US" sz="1800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</a:t>
            </a:r>
          </a:p>
          <a:p>
            <a:pPr lvl="2"/>
            <a:r>
              <a:rPr lang="en-US" sz="1600" dirty="0"/>
              <a:t> </a:t>
            </a:r>
          </a:p>
          <a:p>
            <a:pPr lvl="1"/>
            <a:r>
              <a:rPr lang="en-US" sz="1800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</a:t>
            </a:r>
          </a:p>
          <a:p>
            <a:pPr lvl="2"/>
            <a:r>
              <a:rPr lang="en-US" sz="1600" dirty="0"/>
              <a:t> 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1438275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0" y="1393825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33800" y="4572000"/>
            <a:ext cx="502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Better results with </a:t>
            </a:r>
            <a:r>
              <a:rPr lang="en-US" sz="2400" i="1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>
                <a:solidFill>
                  <a:srgbClr val="000000"/>
                </a:solidFill>
              </a:rPr>
              <a:t>T. Kanade and M. Okutomi,</a:t>
            </a:r>
            <a:r>
              <a:rPr lang="en-US" sz="1400" i="1">
                <a:solidFill>
                  <a:srgbClr val="000000"/>
                </a:solidFill>
              </a:rPr>
              <a:t> </a:t>
            </a:r>
            <a:r>
              <a:rPr lang="en-US" sz="1400" i="1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sz="1400">
                <a:solidFill>
                  <a:srgbClr val="000000"/>
                </a:solidFill>
              </a:rPr>
              <a:t>,, Proc. International Conference on Robotics and Automation,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>
                <a:solidFill>
                  <a:srgbClr val="000000"/>
                </a:solidFill>
              </a:rPr>
              <a:t>D. Scharstein and R. Szeliski. </a:t>
            </a:r>
            <a:r>
              <a:rPr lang="en-US" sz="140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sz="1400">
                <a:solidFill>
                  <a:srgbClr val="000000"/>
                </a:solidFill>
              </a:rPr>
              <a:t>. International Journal of Computer Vision, 28(2):155-174,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1590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44196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Effect of window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uiExpand="1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matchCost} = \sum_{x,y} \|I(x,y) - J(x+d_{xy},y)\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9"/>
  <p:tag name="PICTUREFILESIZE" val="11580"/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smoothnessCost} = \sum_{neighbor~pixels~p, q} |d_p - d_q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1850"/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em Energy = matchCost + smoothnessCost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4"/>
  <p:tag name="PICTUREFILESIZE" val="10093"/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12607</TotalTime>
  <Words>1074</Words>
  <Application>Microsoft Office PowerPoint</Application>
  <PresentationFormat>On-screen Show (4:3)</PresentationFormat>
  <Paragraphs>221</Paragraphs>
  <Slides>39</Slides>
  <Notes>21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Unicode MS</vt:lpstr>
      <vt:lpstr>Calibri</vt:lpstr>
      <vt:lpstr>Times New Roman</vt:lpstr>
      <vt:lpstr>Office Theme</vt:lpstr>
      <vt:lpstr>Image</vt:lpstr>
      <vt:lpstr>Photo Editor Photo</vt:lpstr>
      <vt:lpstr>Stereo</vt:lpstr>
      <vt:lpstr>Announcements</vt:lpstr>
      <vt:lpstr>PowerPoint Presentation</vt:lpstr>
      <vt:lpstr>Stereo</vt:lpstr>
      <vt:lpstr>Epipolar geometry</vt:lpstr>
      <vt:lpstr>Your basic stereo matching algorithm</vt:lpstr>
      <vt:lpstr>Your basic stereo algorithm</vt:lpstr>
      <vt:lpstr>Stereo matching based on SSD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Stereo as energy minimization</vt:lpstr>
      <vt:lpstr>Stereo as energy minimization</vt:lpstr>
      <vt:lpstr>Greedy selection of best match</vt:lpstr>
      <vt:lpstr>Stereo as energy minimization</vt:lpstr>
      <vt:lpstr>Stereo as energy minimization</vt:lpstr>
      <vt:lpstr>Smoothness cost</vt:lpstr>
      <vt:lpstr>Dynamic programming</vt:lpstr>
      <vt:lpstr>Dynamic programming</vt:lpstr>
      <vt:lpstr>Dynamic Programming</vt:lpstr>
      <vt:lpstr>Dynamic programming</vt:lpstr>
      <vt:lpstr>Stereo as a minimization problem</vt:lpstr>
      <vt:lpstr>Stereo as energy minimization</vt:lpstr>
      <vt:lpstr>Questions?</vt:lpstr>
      <vt:lpstr>Depth from disparity</vt:lpstr>
      <vt:lpstr>Real-time stereo</vt:lpstr>
      <vt:lpstr>Stereo reconstruction pipeline</vt:lpstr>
      <vt:lpstr>Active stereo with structured light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758</cp:revision>
  <dcterms:created xsi:type="dcterms:W3CDTF">2009-08-25T02:47:59Z</dcterms:created>
  <dcterms:modified xsi:type="dcterms:W3CDTF">2019-03-25T17:56:10Z</dcterms:modified>
</cp:coreProperties>
</file>