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8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9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0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11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2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3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14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5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6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17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18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19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20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notesSlides/notesSlide34.xml" ContentType="application/vnd.openxmlformats-officedocument.presentationml.notesSlid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notesSlides/notesSlide35.xml" ContentType="application/vnd.openxmlformats-officedocument.presentationml.notesSlide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notesSlides/notesSlide36.xml" ContentType="application/vnd.openxmlformats-officedocument.presentationml.notesSlid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37.xml" ContentType="application/vnd.openxmlformats-officedocument.presentationml.notesSlid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notesSlides/notesSlide38.xml" ContentType="application/vnd.openxmlformats-officedocument.presentationml.notesSlide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notesSlides/notesSlide39.xml" ContentType="application/vnd.openxmlformats-officedocument.presentationml.notesSlide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notesSlides/notesSlide40.xml" ContentType="application/vnd.openxmlformats-officedocument.presentationml.notesSlide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604" r:id="rId2"/>
    <p:sldId id="715" r:id="rId3"/>
    <p:sldId id="716" r:id="rId4"/>
    <p:sldId id="717" r:id="rId5"/>
    <p:sldId id="718" r:id="rId6"/>
    <p:sldId id="719" r:id="rId7"/>
    <p:sldId id="720" r:id="rId8"/>
    <p:sldId id="721" r:id="rId9"/>
    <p:sldId id="722" r:id="rId10"/>
    <p:sldId id="723" r:id="rId11"/>
    <p:sldId id="724" r:id="rId12"/>
    <p:sldId id="725" r:id="rId13"/>
    <p:sldId id="676" r:id="rId14"/>
    <p:sldId id="670" r:id="rId15"/>
    <p:sldId id="591" r:id="rId16"/>
    <p:sldId id="592" r:id="rId17"/>
    <p:sldId id="673" r:id="rId18"/>
    <p:sldId id="674" r:id="rId19"/>
    <p:sldId id="675" r:id="rId20"/>
    <p:sldId id="593" r:id="rId21"/>
    <p:sldId id="594" r:id="rId22"/>
    <p:sldId id="595" r:id="rId23"/>
    <p:sldId id="596" r:id="rId24"/>
    <p:sldId id="597" r:id="rId25"/>
    <p:sldId id="598" r:id="rId26"/>
    <p:sldId id="599" r:id="rId27"/>
    <p:sldId id="600" r:id="rId28"/>
    <p:sldId id="601" r:id="rId29"/>
    <p:sldId id="602" r:id="rId30"/>
    <p:sldId id="603" r:id="rId31"/>
    <p:sldId id="689" r:id="rId32"/>
    <p:sldId id="690" r:id="rId33"/>
    <p:sldId id="607" r:id="rId34"/>
    <p:sldId id="609" r:id="rId35"/>
    <p:sldId id="610" r:id="rId36"/>
    <p:sldId id="611" r:id="rId37"/>
    <p:sldId id="661" r:id="rId38"/>
    <p:sldId id="614" r:id="rId39"/>
    <p:sldId id="615" r:id="rId40"/>
    <p:sldId id="640" r:id="rId41"/>
    <p:sldId id="692" r:id="rId42"/>
    <p:sldId id="632" r:id="rId43"/>
    <p:sldId id="633" r:id="rId44"/>
    <p:sldId id="634" r:id="rId45"/>
    <p:sldId id="635" r:id="rId46"/>
    <p:sldId id="639" r:id="rId47"/>
    <p:sldId id="630" r:id="rId48"/>
    <p:sldId id="691" r:id="rId49"/>
    <p:sldId id="693" r:id="rId50"/>
    <p:sldId id="694" r:id="rId51"/>
    <p:sldId id="695" r:id="rId52"/>
    <p:sldId id="696" r:id="rId53"/>
    <p:sldId id="697" r:id="rId54"/>
    <p:sldId id="698" r:id="rId55"/>
    <p:sldId id="714" r:id="rId56"/>
    <p:sldId id="636" r:id="rId57"/>
    <p:sldId id="637" r:id="rId58"/>
    <p:sldId id="638" r:id="rId59"/>
    <p:sldId id="612" r:id="rId60"/>
    <p:sldId id="699" r:id="rId61"/>
    <p:sldId id="700" r:id="rId62"/>
    <p:sldId id="701" r:id="rId63"/>
    <p:sldId id="702" r:id="rId64"/>
    <p:sldId id="703" r:id="rId65"/>
    <p:sldId id="704" r:id="rId66"/>
    <p:sldId id="705" r:id="rId67"/>
    <p:sldId id="706" r:id="rId68"/>
    <p:sldId id="707" r:id="rId69"/>
    <p:sldId id="708" r:id="rId70"/>
    <p:sldId id="709" r:id="rId71"/>
    <p:sldId id="710" r:id="rId72"/>
    <p:sldId id="711" r:id="rId73"/>
    <p:sldId id="712" r:id="rId74"/>
    <p:sldId id="713" r:id="rId7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1"/>
    <a:srgbClr val="00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3" autoAdjust="0"/>
    <p:restoredTop sz="94017" autoAdjust="0"/>
  </p:normalViewPr>
  <p:slideViewPr>
    <p:cSldViewPr>
      <p:cViewPr varScale="1">
        <p:scale>
          <a:sx n="56" d="100"/>
          <a:sy n="56" d="100"/>
        </p:scale>
        <p:origin x="1265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3/13/2019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55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3/13/2019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5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71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0C18F-94D8-4F58-ABED-2F617BBA8F3A}" type="slidenum">
              <a:rPr lang="en-US"/>
              <a:pPr/>
              <a:t>16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Note that the retina is curved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C2C7D-2D47-4DC3-885A-8C2202BA6D80}" type="slidenum">
              <a:rPr lang="en-US"/>
              <a:pPr/>
              <a:t>25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dirty="0"/>
              <a:t>This way the image is right-side-up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7B35D3-F9CD-4CB1-884C-E49CEE5B5060}" type="slidenum">
              <a:rPr lang="en-US"/>
              <a:pPr/>
              <a:t>5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It gets inverted</a:t>
            </a:r>
          </a:p>
        </p:txBody>
      </p:sp>
    </p:spTree>
    <p:extLst>
      <p:ext uri="{BB962C8B-B14F-4D97-AF65-F5344CB8AC3E}">
        <p14:creationId xmlns:p14="http://schemas.microsoft.com/office/powerpoint/2010/main" val="1333398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A112B-2C26-4230-811A-90390EEE03C9}" type="slidenum">
              <a:rPr lang="en-US"/>
              <a:pPr/>
              <a:t>34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5CBBD6-3ADC-4F7F-A2BC-087801FC1D51}" type="slidenum">
              <a:rPr lang="en-US"/>
              <a:pPr/>
              <a:t>35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411F28-08A3-4B25-BEE6-0E3D1DA66302}" type="slidenum">
              <a:rPr lang="en-US"/>
              <a:pPr/>
              <a:t>36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81BDD-6A2D-4352-9627-9B6C901087CE}" type="slidenum">
              <a:rPr lang="en-US"/>
              <a:pPr/>
              <a:t>40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www.stsite.com</a:t>
            </a:r>
            <a:r>
              <a:rPr lang="en-US" dirty="0"/>
              <a:t>/camera/telephoto-</a:t>
            </a:r>
            <a:r>
              <a:rPr lang="en-US" dirty="0" err="1"/>
              <a:t>wideangle.php</a:t>
            </a:r>
            <a:endParaRPr lang="en-US" dirty="0"/>
          </a:p>
          <a:p>
            <a:endParaRPr lang="en-US" dirty="0"/>
          </a:p>
          <a:p>
            <a:r>
              <a:rPr lang="en-US" dirty="0"/>
              <a:t>Wide angle deepens </a:t>
            </a:r>
          </a:p>
          <a:p>
            <a:r>
              <a:rPr lang="en-US" dirty="0"/>
              <a:t>Telephoto magnifies and pulls it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30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C58A01-0FD2-4046-A9BE-2F5BC4260A82}" type="slidenum">
              <a:rPr lang="en-US"/>
              <a:pPr/>
              <a:t>60</a:t>
            </a:fld>
            <a:endParaRPr lang="en-US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84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6FB08-0C28-4D7B-BC2C-B8668086309D}" type="slidenum">
              <a:rPr lang="en-US"/>
              <a:pPr/>
              <a:t>61</a:t>
            </a:fld>
            <a:endParaRPr lang="en-US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29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5FDE32-A7F7-4A45-9993-C4E182EE48DC}" type="slidenum">
              <a:rPr lang="en-US"/>
              <a:pPr/>
              <a:t>6</a:t>
            </a:fld>
            <a:endParaRPr lang="en-US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715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409EC9-32DB-45ED-A95D-3B706D9E1E85}" type="slidenum">
              <a:rPr lang="en-US"/>
              <a:pPr/>
              <a:t>62</a:t>
            </a:fld>
            <a:endParaRPr lang="en-US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849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E9689F-BCF2-491B-B88B-65461DB09E84}" type="slidenum">
              <a:rPr lang="en-US"/>
              <a:pPr/>
              <a:t>63</a:t>
            </a:fld>
            <a:endParaRPr lang="en-US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138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623323-764D-43E2-AC79-C034FA6CAF51}" type="slidenum">
              <a:rPr lang="en-US"/>
              <a:pPr/>
              <a:t>64</a:t>
            </a:fld>
            <a:endParaRPr lang="en-US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469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1DBF6B-25E0-4C6C-A239-D0820258F053}" type="slidenum">
              <a:rPr lang="en-US"/>
              <a:pPr/>
              <a:t>65</a:t>
            </a:fld>
            <a:endParaRPr 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842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367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191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990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594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825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49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459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077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4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E596B-2752-4603-B7A4-0FAC892AD8C0}" type="slidenum">
              <a:rPr lang="en-US"/>
              <a:pPr/>
              <a:t>8</a:t>
            </a:fld>
            <a:endParaRPr lang="en-US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28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AA614-FD82-477B-AE58-5E6744DF39CC}" type="slidenum">
              <a:rPr lang="en-US"/>
              <a:pPr/>
              <a:t>10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69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8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24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AABA08-A916-46C0-8DA8-62DA221AA43D}" type="slidenum">
              <a:rPr lang="en-US"/>
              <a:pPr/>
              <a:t>15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3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26" Type="http://schemas.openxmlformats.org/officeDocument/2006/relationships/tags" Target="../tags/tag66.xml"/><Relationship Id="rId3" Type="http://schemas.openxmlformats.org/officeDocument/2006/relationships/tags" Target="../tags/tag43.xml"/><Relationship Id="rId21" Type="http://schemas.openxmlformats.org/officeDocument/2006/relationships/tags" Target="../tags/tag61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5" Type="http://schemas.openxmlformats.org/officeDocument/2006/relationships/tags" Target="../tags/tag65.xml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tags" Target="../tags/tag60.xml"/><Relationship Id="rId29" Type="http://schemas.openxmlformats.org/officeDocument/2006/relationships/image" Target="../media/image12.wmf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24" Type="http://schemas.openxmlformats.org/officeDocument/2006/relationships/tags" Target="../tags/tag64.xml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tags" Target="../tags/tag63.xml"/><Relationship Id="rId28" Type="http://schemas.openxmlformats.org/officeDocument/2006/relationships/notesSlide" Target="../notesSlides/notesSlide8.xml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tags" Target="../tags/tag62.xml"/><Relationship Id="rId27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6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9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image" Target="../media/image17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29.png"/><Relationship Id="rId5" Type="http://schemas.openxmlformats.org/officeDocument/2006/relationships/tags" Target="../tags/tag87.xml"/><Relationship Id="rId10" Type="http://schemas.openxmlformats.org/officeDocument/2006/relationships/hyperlink" Target="http://www.michaelbach.de/ot/sze_muelue/index.html" TargetMode="External"/><Relationship Id="rId4" Type="http://schemas.openxmlformats.org/officeDocument/2006/relationships/tags" Target="../tags/tag86.xml"/><Relationship Id="rId9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92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4.xml"/><Relationship Id="rId4" Type="http://schemas.openxmlformats.org/officeDocument/2006/relationships/tags" Target="../tags/tag9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image" Target="../media/image32.png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31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30.png"/><Relationship Id="rId5" Type="http://schemas.openxmlformats.org/officeDocument/2006/relationships/tags" Target="../tags/tag99.xml"/><Relationship Id="rId10" Type="http://schemas.openxmlformats.org/officeDocument/2006/relationships/notesSlide" Target="../notesSlides/notesSlide16.xml"/><Relationship Id="rId4" Type="http://schemas.openxmlformats.org/officeDocument/2006/relationships/tags" Target="../tags/tag98.xml"/><Relationship Id="rId9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notesSlide" Target="../notesSlides/notesSlide17.xml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36.png"/><Relationship Id="rId2" Type="http://schemas.openxmlformats.org/officeDocument/2006/relationships/tags" Target="../tags/tag104.xml"/><Relationship Id="rId16" Type="http://schemas.openxmlformats.org/officeDocument/2006/relationships/image" Target="../media/image35.png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5" Type="http://schemas.openxmlformats.org/officeDocument/2006/relationships/tags" Target="../tags/tag107.xml"/><Relationship Id="rId15" Type="http://schemas.openxmlformats.org/officeDocument/2006/relationships/image" Target="../media/image34.png"/><Relationship Id="rId10" Type="http://schemas.openxmlformats.org/officeDocument/2006/relationships/tags" Target="../tags/tag112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39.pn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38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37.png"/><Relationship Id="rId5" Type="http://schemas.openxmlformats.org/officeDocument/2006/relationships/tags" Target="../tags/tag118.xml"/><Relationship Id="rId10" Type="http://schemas.openxmlformats.org/officeDocument/2006/relationships/notesSlide" Target="../notesSlides/notesSlide18.xml"/><Relationship Id="rId4" Type="http://schemas.openxmlformats.org/officeDocument/2006/relationships/tags" Target="../tags/tag117.xml"/><Relationship Id="rId9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13" Type="http://schemas.openxmlformats.org/officeDocument/2006/relationships/notesSlide" Target="../notesSlides/notesSlide19.xml"/><Relationship Id="rId18" Type="http://schemas.openxmlformats.org/officeDocument/2006/relationships/image" Target="../media/image41.png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40.png"/><Relationship Id="rId2" Type="http://schemas.openxmlformats.org/officeDocument/2006/relationships/tags" Target="../tags/tag123.xml"/><Relationship Id="rId16" Type="http://schemas.openxmlformats.org/officeDocument/2006/relationships/image" Target="../media/image39.png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tags" Target="../tags/tag132.xml"/><Relationship Id="rId5" Type="http://schemas.openxmlformats.org/officeDocument/2006/relationships/tags" Target="../tags/tag126.xml"/><Relationship Id="rId15" Type="http://schemas.openxmlformats.org/officeDocument/2006/relationships/image" Target="../media/image38.png"/><Relationship Id="rId10" Type="http://schemas.openxmlformats.org/officeDocument/2006/relationships/tags" Target="../tags/tag131.xml"/><Relationship Id="rId4" Type="http://schemas.openxmlformats.org/officeDocument/2006/relationships/tags" Target="../tags/tag125.xml"/><Relationship Id="rId9" Type="http://schemas.openxmlformats.org/officeDocument/2006/relationships/tags" Target="../tags/tag130.xml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tags" Target="../tags/tag145.xml"/><Relationship Id="rId18" Type="http://schemas.openxmlformats.org/officeDocument/2006/relationships/tags" Target="../tags/tag150.xml"/><Relationship Id="rId26" Type="http://schemas.openxmlformats.org/officeDocument/2006/relationships/image" Target="../media/image44.png"/><Relationship Id="rId3" Type="http://schemas.openxmlformats.org/officeDocument/2006/relationships/tags" Target="../tags/tag135.xml"/><Relationship Id="rId21" Type="http://schemas.openxmlformats.org/officeDocument/2006/relationships/tags" Target="../tags/tag153.xml"/><Relationship Id="rId7" Type="http://schemas.openxmlformats.org/officeDocument/2006/relationships/tags" Target="../tags/tag139.xml"/><Relationship Id="rId12" Type="http://schemas.openxmlformats.org/officeDocument/2006/relationships/tags" Target="../tags/tag144.xml"/><Relationship Id="rId17" Type="http://schemas.openxmlformats.org/officeDocument/2006/relationships/tags" Target="../tags/tag149.xml"/><Relationship Id="rId25" Type="http://schemas.openxmlformats.org/officeDocument/2006/relationships/image" Target="../media/image43.png"/><Relationship Id="rId2" Type="http://schemas.openxmlformats.org/officeDocument/2006/relationships/tags" Target="../tags/tag134.xml"/><Relationship Id="rId16" Type="http://schemas.openxmlformats.org/officeDocument/2006/relationships/tags" Target="../tags/tag148.xml"/><Relationship Id="rId20" Type="http://schemas.openxmlformats.org/officeDocument/2006/relationships/tags" Target="../tags/tag152.xml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24" Type="http://schemas.openxmlformats.org/officeDocument/2006/relationships/image" Target="../media/image42.png"/><Relationship Id="rId5" Type="http://schemas.openxmlformats.org/officeDocument/2006/relationships/tags" Target="../tags/tag137.xml"/><Relationship Id="rId15" Type="http://schemas.openxmlformats.org/officeDocument/2006/relationships/tags" Target="../tags/tag147.xml"/><Relationship Id="rId23" Type="http://schemas.openxmlformats.org/officeDocument/2006/relationships/notesSlide" Target="../notesSlides/notesSlide20.xml"/><Relationship Id="rId10" Type="http://schemas.openxmlformats.org/officeDocument/2006/relationships/tags" Target="../tags/tag142.xml"/><Relationship Id="rId19" Type="http://schemas.openxmlformats.org/officeDocument/2006/relationships/tags" Target="../tags/tag151.xml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tags" Target="../tags/tag146.xml"/><Relationship Id="rId2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3" Type="http://schemas.openxmlformats.org/officeDocument/2006/relationships/tags" Target="../tags/tag15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4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image" Target="../media/image53.png"/><Relationship Id="rId5" Type="http://schemas.openxmlformats.org/officeDocument/2006/relationships/tags" Target="../tags/tag158.xml"/><Relationship Id="rId10" Type="http://schemas.openxmlformats.org/officeDocument/2006/relationships/image" Target="../media/image52.png"/><Relationship Id="rId4" Type="http://schemas.openxmlformats.org/officeDocument/2006/relationships/tags" Target="../tags/tag157.xml"/><Relationship Id="rId9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3.wmf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notesSlide" Target="../notesSlides/notesSlide1.xml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13" Type="http://schemas.openxmlformats.org/officeDocument/2006/relationships/tags" Target="../tags/tag171.xml"/><Relationship Id="rId18" Type="http://schemas.openxmlformats.org/officeDocument/2006/relationships/tags" Target="../tags/tag176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161.xml"/><Relationship Id="rId21" Type="http://schemas.openxmlformats.org/officeDocument/2006/relationships/tags" Target="../tags/tag179.xml"/><Relationship Id="rId34" Type="http://schemas.openxmlformats.org/officeDocument/2006/relationships/image" Target="../media/image65.png"/><Relationship Id="rId7" Type="http://schemas.openxmlformats.org/officeDocument/2006/relationships/tags" Target="../tags/tag165.xml"/><Relationship Id="rId12" Type="http://schemas.openxmlformats.org/officeDocument/2006/relationships/tags" Target="../tags/tag170.xml"/><Relationship Id="rId17" Type="http://schemas.openxmlformats.org/officeDocument/2006/relationships/tags" Target="../tags/tag175.xml"/><Relationship Id="rId25" Type="http://schemas.openxmlformats.org/officeDocument/2006/relationships/tags" Target="../tags/tag183.xml"/><Relationship Id="rId33" Type="http://schemas.openxmlformats.org/officeDocument/2006/relationships/image" Target="../media/image64.png"/><Relationship Id="rId2" Type="http://schemas.openxmlformats.org/officeDocument/2006/relationships/tags" Target="../tags/tag160.xml"/><Relationship Id="rId16" Type="http://schemas.openxmlformats.org/officeDocument/2006/relationships/tags" Target="../tags/tag174.xml"/><Relationship Id="rId20" Type="http://schemas.openxmlformats.org/officeDocument/2006/relationships/tags" Target="../tags/tag178.xml"/><Relationship Id="rId29" Type="http://schemas.openxmlformats.org/officeDocument/2006/relationships/image" Target="../media/image61.wmf"/><Relationship Id="rId1" Type="http://schemas.openxmlformats.org/officeDocument/2006/relationships/vmlDrawing" Target="../drawings/vmlDrawing2.vml"/><Relationship Id="rId6" Type="http://schemas.openxmlformats.org/officeDocument/2006/relationships/tags" Target="../tags/tag164.xml"/><Relationship Id="rId11" Type="http://schemas.openxmlformats.org/officeDocument/2006/relationships/tags" Target="../tags/tag169.xml"/><Relationship Id="rId24" Type="http://schemas.openxmlformats.org/officeDocument/2006/relationships/tags" Target="../tags/tag182.xml"/><Relationship Id="rId32" Type="http://schemas.openxmlformats.org/officeDocument/2006/relationships/image" Target="../media/image63.png"/><Relationship Id="rId5" Type="http://schemas.openxmlformats.org/officeDocument/2006/relationships/tags" Target="../tags/tag163.xml"/><Relationship Id="rId15" Type="http://schemas.openxmlformats.org/officeDocument/2006/relationships/tags" Target="../tags/tag173.xml"/><Relationship Id="rId23" Type="http://schemas.openxmlformats.org/officeDocument/2006/relationships/tags" Target="../tags/tag181.xml"/><Relationship Id="rId28" Type="http://schemas.openxmlformats.org/officeDocument/2006/relationships/oleObject" Target="../embeddings/oleObject2.bin"/><Relationship Id="rId36" Type="http://schemas.openxmlformats.org/officeDocument/2006/relationships/image" Target="../media/image67.png"/><Relationship Id="rId10" Type="http://schemas.openxmlformats.org/officeDocument/2006/relationships/tags" Target="../tags/tag168.xml"/><Relationship Id="rId19" Type="http://schemas.openxmlformats.org/officeDocument/2006/relationships/tags" Target="../tags/tag177.xml"/><Relationship Id="rId31" Type="http://schemas.openxmlformats.org/officeDocument/2006/relationships/image" Target="../media/image62.wmf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tags" Target="../tags/tag172.xml"/><Relationship Id="rId22" Type="http://schemas.openxmlformats.org/officeDocument/2006/relationships/tags" Target="../tags/tag180.xml"/><Relationship Id="rId27" Type="http://schemas.openxmlformats.org/officeDocument/2006/relationships/notesSlide" Target="../notesSlides/notesSlide26.xml"/><Relationship Id="rId30" Type="http://schemas.openxmlformats.org/officeDocument/2006/relationships/oleObject" Target="../embeddings/oleObject3.bin"/><Relationship Id="rId35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8.png"/><Relationship Id="rId7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://www.dslrsolutions.net/3298/using-your-hands-as-focal-length-calculato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openxmlformats.org/officeDocument/2006/relationships/image" Target="../media/image4.wmf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17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tags" Target="../tags/tag30.xml"/><Relationship Id="rId10" Type="http://schemas.openxmlformats.org/officeDocument/2006/relationships/tags" Target="../tags/tag25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82.png"/><Relationship Id="rId7" Type="http://schemas.openxmlformats.org/officeDocument/2006/relationships/image" Target="../media/image10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hyperlink" Target="http://en.wikipedia.org/wiki/Perspective_correction_lens" TargetMode="External"/><Relationship Id="rId4" Type="http://schemas.openxmlformats.org/officeDocument/2006/relationships/image" Target="../media/image110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6.png"/><Relationship Id="rId4" Type="http://schemas.openxmlformats.org/officeDocument/2006/relationships/oleObject" Target="../embeddings/oleObject4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3" Type="http://schemas.openxmlformats.org/officeDocument/2006/relationships/tags" Target="../tags/tag18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9" Type="http://schemas.openxmlformats.org/officeDocument/2006/relationships/image" Target="../media/image11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tags" Target="../tags/tag192.xml"/><Relationship Id="rId7" Type="http://schemas.openxmlformats.org/officeDocument/2006/relationships/notesSlide" Target="../notesSlides/notesSlide35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4.xml"/><Relationship Id="rId10" Type="http://schemas.openxmlformats.org/officeDocument/2006/relationships/hyperlink" Target="http://www.path.unimelb.edu.au/~dersch/architect/arch.html" TargetMode="External"/><Relationship Id="rId4" Type="http://schemas.openxmlformats.org/officeDocument/2006/relationships/tags" Target="../tags/tag193.xml"/><Relationship Id="rId9" Type="http://schemas.openxmlformats.org/officeDocument/2006/relationships/image" Target="../media/image121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tags" Target="../tags/tag197.xml"/><Relationship Id="rId7" Type="http://schemas.openxmlformats.org/officeDocument/2006/relationships/notesSlide" Target="../notesSlides/notesSlide36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9.xml"/><Relationship Id="rId10" Type="http://schemas.openxmlformats.org/officeDocument/2006/relationships/image" Target="../media/image124.jpeg"/><Relationship Id="rId4" Type="http://schemas.openxmlformats.org/officeDocument/2006/relationships/tags" Target="../tags/tag198.xml"/><Relationship Id="rId9" Type="http://schemas.openxmlformats.org/officeDocument/2006/relationships/image" Target="../media/image1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28.png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tags" Target="../tags/tag211.xml"/><Relationship Id="rId17" Type="http://schemas.openxmlformats.org/officeDocument/2006/relationships/image" Target="../media/image127.png"/><Relationship Id="rId2" Type="http://schemas.openxmlformats.org/officeDocument/2006/relationships/tags" Target="../tags/tag201.xml"/><Relationship Id="rId16" Type="http://schemas.openxmlformats.org/officeDocument/2006/relationships/image" Target="../media/image126.png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tags" Target="../tags/tag210.xml"/><Relationship Id="rId5" Type="http://schemas.openxmlformats.org/officeDocument/2006/relationships/tags" Target="../tags/tag204.xml"/><Relationship Id="rId15" Type="http://schemas.openxmlformats.org/officeDocument/2006/relationships/image" Target="../media/image125.png"/><Relationship Id="rId10" Type="http://schemas.openxmlformats.org/officeDocument/2006/relationships/tags" Target="../tags/tag209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notesSlide" Target="../notesSlides/notesSlide3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4" Type="http://schemas.openxmlformats.org/officeDocument/2006/relationships/notesSlide" Target="../notesSlides/notesSlide3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216.xml"/><Relationship Id="rId7" Type="http://schemas.openxmlformats.org/officeDocument/2006/relationships/image" Target="../media/image129.pn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hyperlink" Target="http://www.cis.upenn.edu/~kostas/omni.html" TargetMode="External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0.xml"/><Relationship Id="rId13" Type="http://schemas.openxmlformats.org/officeDocument/2006/relationships/image" Target="../media/image132.png"/><Relationship Id="rId3" Type="http://schemas.openxmlformats.org/officeDocument/2006/relationships/tags" Target="../tags/tag219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://www.flickr.com/groups/59319377@N00/pool" TargetMode="Externa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11" Type="http://schemas.openxmlformats.org/officeDocument/2006/relationships/hyperlink" Target="http://www.metropolismag.com/cda/story.php?artid=1760" TargetMode="External"/><Relationship Id="rId5" Type="http://schemas.openxmlformats.org/officeDocument/2006/relationships/tags" Target="../tags/tag221.xml"/><Relationship Id="rId10" Type="http://schemas.openxmlformats.org/officeDocument/2006/relationships/image" Target="../media/image131.jpeg"/><Relationship Id="rId4" Type="http://schemas.openxmlformats.org/officeDocument/2006/relationships/tags" Target="../tags/tag220.xml"/><Relationship Id="rId9" Type="http://schemas.openxmlformats.org/officeDocument/2006/relationships/image" Target="../media/image130.jpeg"/><Relationship Id="rId14" Type="http://schemas.openxmlformats.org/officeDocument/2006/relationships/hyperlink" Target="http://www.northlight-images.co.uk/article_pages/tilt_and_shift_ts-e.html" TargetMode="Externa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1.xml"/><Relationship Id="rId3" Type="http://schemas.openxmlformats.org/officeDocument/2006/relationships/tags" Target="../tags/tag22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hyperlink" Target="http://research.famsi.org/kerrmaya.html" TargetMode="External"/><Relationship Id="rId5" Type="http://schemas.openxmlformats.org/officeDocument/2006/relationships/tags" Target="../tags/tag227.xml"/><Relationship Id="rId10" Type="http://schemas.openxmlformats.org/officeDocument/2006/relationships/image" Target="../media/image134.jpeg"/><Relationship Id="rId4" Type="http://schemas.openxmlformats.org/officeDocument/2006/relationships/tags" Target="../tags/tag226.xml"/><Relationship Id="rId9" Type="http://schemas.openxmlformats.org/officeDocument/2006/relationships/image" Target="../media/image1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bevec.org/Pinhole/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://www.debevec.org/Pinhole/35mm-pinhole-camera.j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676400"/>
            <a:ext cx="8077200" cy="1469571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Lecture 10: Cameras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Noah Snavely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7" descr="fed_plas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124200"/>
            <a:ext cx="5181600" cy="369789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577802" y="6550223"/>
            <a:ext cx="1566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Lazebnik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grpSp>
        <p:nvGrpSpPr>
          <p:cNvPr id="2" name="Group 4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1463675" y="1524000"/>
            <a:ext cx="6003925" cy="5638800"/>
            <a:chOff x="922" y="806"/>
            <a:chExt cx="2551" cy="2905"/>
          </a:xfrm>
        </p:grpSpPr>
        <p:pic>
          <p:nvPicPr>
            <p:cNvPr id="9222" name="Picture 5" descr="pinhole_diff2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Rectangle 6"/>
            <p:cNvSpPr>
              <a:spLocks noChangeAspect="1"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en-US" sz="1800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9220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5105400"/>
            <a:ext cx="7772400" cy="609600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Why not make the aperture as small as possible?</a:t>
            </a:r>
          </a:p>
        </p:txBody>
      </p:sp>
      <p:sp>
        <p:nvSpPr>
          <p:cNvPr id="545799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5527675"/>
            <a:ext cx="77724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Less light gets through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i="1" dirty="0"/>
              <a:t>Diffraction</a:t>
            </a:r>
            <a:r>
              <a:rPr lang="en-US" sz="2400" dirty="0"/>
              <a:t> effects...</a:t>
            </a:r>
          </a:p>
        </p:txBody>
      </p:sp>
    </p:spTree>
    <p:extLst>
      <p:ext uri="{BB962C8B-B14F-4D97-AF65-F5344CB8AC3E}">
        <p14:creationId xmlns:p14="http://schemas.microsoft.com/office/powerpoint/2010/main" val="204760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9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pic>
        <p:nvPicPr>
          <p:cNvPr id="10243" name="Picture 7" descr="pinhole_diff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8522" y="1371600"/>
            <a:ext cx="4673256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5991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 lens focuses light onto the film</a:t>
            </a:r>
          </a:p>
          <a:p>
            <a:pPr lvl="1"/>
            <a:r>
              <a:rPr lang="en-US" dirty="0"/>
              <a:t>There is a specific distance at which objects are “in focus”</a:t>
            </a:r>
          </a:p>
          <a:p>
            <a:pPr lvl="2"/>
            <a:r>
              <a:rPr lang="en-US" dirty="0"/>
              <a:t>other points project to a “circle of confusion” in the image</a:t>
            </a:r>
          </a:p>
          <a:p>
            <a:pPr lvl="1"/>
            <a:r>
              <a:rPr lang="en-US" dirty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“circle of </a:t>
              </a:r>
            </a:p>
            <a:p>
              <a:pPr algn="ctr"/>
              <a:r>
                <a:rPr lang="en-US" sz="1800">
                  <a:latin typeface="Arial" charset="0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712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0668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3898610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Lytro</a:t>
            </a:r>
            <a:r>
              <a:rPr lang="en-US" dirty="0"/>
              <a:t> </a:t>
            </a:r>
            <a:r>
              <a:rPr lang="en-US" dirty="0" err="1"/>
              <a:t>Lightfield</a:t>
            </a:r>
            <a:r>
              <a:rPr lang="en-US" dirty="0"/>
              <a:t>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5105400"/>
            <a:ext cx="4419601" cy="1401763"/>
          </a:xfrm>
        </p:spPr>
        <p:txBody>
          <a:bodyPr/>
          <a:lstStyle/>
          <a:p>
            <a:r>
              <a:rPr lang="en-US" dirty="0"/>
              <a:t>Captures “all the rays”</a:t>
            </a:r>
          </a:p>
        </p:txBody>
      </p:sp>
      <p:pic>
        <p:nvPicPr>
          <p:cNvPr id="472066" name="Picture 2" descr="File:Lytro light field camera - front and 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37383"/>
            <a:ext cx="3571876" cy="485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970" name="Picture 2" descr="Image result for lytro cam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4600"/>
            <a:ext cx="437847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097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Lenses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191000"/>
            <a:ext cx="7772400" cy="2667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 lens focuses parallel rays onto a single focal point</a:t>
            </a:r>
          </a:p>
          <a:p>
            <a:pPr lvl="1"/>
            <a:r>
              <a:rPr lang="en-US" dirty="0"/>
              <a:t>focal point at a distance </a:t>
            </a:r>
            <a:r>
              <a:rPr lang="en-US" i="1" dirty="0"/>
              <a:t>f</a:t>
            </a:r>
            <a:r>
              <a:rPr lang="en-US" dirty="0"/>
              <a:t> beyond the plane of the lens (the </a:t>
            </a:r>
            <a:r>
              <a:rPr lang="en-US" i="1" dirty="0"/>
              <a:t>focal length</a:t>
            </a:r>
            <a:r>
              <a:rPr lang="en-US" dirty="0"/>
              <a:t>)</a:t>
            </a:r>
          </a:p>
          <a:p>
            <a:pPr lvl="2"/>
            <a:r>
              <a:rPr lang="en-US" sz="2100" i="1" dirty="0"/>
              <a:t>f</a:t>
            </a:r>
            <a:r>
              <a:rPr lang="en-US" sz="2100" dirty="0"/>
              <a:t> is a function of the shape and index of refraction of the lens</a:t>
            </a:r>
          </a:p>
          <a:p>
            <a:pPr lvl="1"/>
            <a:r>
              <a:rPr lang="en-US" dirty="0"/>
              <a:t>Aperture restricts the range of rays</a:t>
            </a:r>
          </a:p>
          <a:p>
            <a:pPr lvl="2"/>
            <a:r>
              <a:rPr lang="en-US" sz="2100" dirty="0"/>
              <a:t>aperture may be on either side of the lens</a:t>
            </a:r>
          </a:p>
          <a:p>
            <a:pPr lvl="1"/>
            <a:r>
              <a:rPr lang="en-US" sz="2100" dirty="0"/>
              <a:t>Lenses are typically spherical (easier to produce)</a:t>
            </a:r>
          </a:p>
        </p:txBody>
      </p:sp>
      <p:pic>
        <p:nvPicPr>
          <p:cNvPr id="12292" name="Picture 5" descr="lens_terms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43050" y="1219200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534150" y="2790825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focal point</a:t>
            </a:r>
          </a:p>
        </p:txBody>
      </p:sp>
      <p:sp>
        <p:nvSpPr>
          <p:cNvPr id="12294" name="Line 8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6096000" y="25908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5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867400" y="21177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800600"/>
            <a:ext cx="7772400" cy="1524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human eye is a camera</a:t>
            </a:r>
          </a:p>
          <a:p>
            <a:pPr lvl="1"/>
            <a:r>
              <a:rPr lang="en-US" b="1" dirty="0"/>
              <a:t>Iris</a:t>
            </a:r>
            <a:r>
              <a:rPr lang="en-US" dirty="0"/>
              <a:t> - </a:t>
            </a:r>
            <a:r>
              <a:rPr lang="en-US" sz="1800" dirty="0"/>
              <a:t>colored annulus with radial muscles</a:t>
            </a:r>
          </a:p>
          <a:p>
            <a:pPr lvl="1"/>
            <a:r>
              <a:rPr lang="en-US" b="1" dirty="0"/>
              <a:t>Pupil</a:t>
            </a:r>
            <a:r>
              <a:rPr lang="en-US" dirty="0"/>
              <a:t> - </a:t>
            </a:r>
            <a:r>
              <a:rPr lang="en-US" sz="1800" dirty="0"/>
              <a:t>the hole (aperture) whose size is controlled by the iris</a:t>
            </a:r>
          </a:p>
          <a:p>
            <a:pPr lvl="1"/>
            <a:r>
              <a:rPr lang="en-US" sz="1800" dirty="0"/>
              <a:t>What’s the “film”?</a:t>
            </a:r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6588" y="1446212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501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62484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 dirty="0"/>
              <a:t>photoreceptor cells (rods and cones) in the </a:t>
            </a:r>
            <a:r>
              <a:rPr lang="en-US" sz="1600" b="1" dirty="0"/>
              <a:t>retina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02 at 9.3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04800"/>
            <a:ext cx="9301989" cy="601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83179"/>
            <a:ext cx="8915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www.telegraph.co.uk</a:t>
            </a:r>
            <a:r>
              <a:rPr lang="en-US" sz="1000" dirty="0"/>
              <a:t>/news/earth/</a:t>
            </a:r>
            <a:r>
              <a:rPr lang="en-US" sz="1000" dirty="0" err="1"/>
              <a:t>earthpicturegalleries</a:t>
            </a:r>
            <a:r>
              <a:rPr lang="en-US" sz="1000" dirty="0"/>
              <a:t>/7598120/Animal-eyes-quiz-Can-you-work-out-which-creatures-these-are-from-their-eyes.html?image=25</a:t>
            </a:r>
          </a:p>
        </p:txBody>
      </p:sp>
    </p:spTree>
    <p:extLst>
      <p:ext uri="{BB962C8B-B14F-4D97-AF65-F5344CB8AC3E}">
        <p14:creationId xmlns:p14="http://schemas.microsoft.com/office/powerpoint/2010/main" val="2301717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02 at 9.3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04800"/>
            <a:ext cx="9301989" cy="601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83179"/>
            <a:ext cx="8915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www.telegraph.co.uk</a:t>
            </a:r>
            <a:r>
              <a:rPr lang="en-US" sz="1000" dirty="0"/>
              <a:t>/news/earth/</a:t>
            </a:r>
            <a:r>
              <a:rPr lang="en-US" sz="1000" dirty="0" err="1"/>
              <a:t>earthpicturegalleries</a:t>
            </a:r>
            <a:r>
              <a:rPr lang="en-US" sz="1000" dirty="0"/>
              <a:t>/7598120/Animal-eyes-quiz-Can-you-work-out-which-creatures-these-are-from-their-eyes.html?image=25</a:t>
            </a:r>
          </a:p>
        </p:txBody>
      </p:sp>
      <p:pic>
        <p:nvPicPr>
          <p:cNvPr id="6" name="Picture 5" descr="Screen Shot 2015-03-02 at 9.39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2769715"/>
            <a:ext cx="7670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6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886200"/>
            <a:ext cx="423174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Eyes in nature: </a:t>
            </a:r>
            <a:br>
              <a:rPr lang="en-US" dirty="0"/>
            </a:br>
            <a:r>
              <a:rPr lang="en-US" dirty="0"/>
              <a:t>eyespots to pinhole camera</a:t>
            </a:r>
          </a:p>
        </p:txBody>
      </p:sp>
      <p:pic>
        <p:nvPicPr>
          <p:cNvPr id="4208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99" y="2514600"/>
            <a:ext cx="311207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0"/>
            <a:ext cx="457526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196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http://</a:t>
            </a:r>
            <a:r>
              <a:rPr lang="en-US" sz="1000" dirty="0" err="1">
                <a:solidFill>
                  <a:schemeClr val="bg1"/>
                </a:solidFill>
              </a:rPr>
              <a:t>upload.wikimedia.org</a:t>
            </a:r>
            <a:r>
              <a:rPr lang="en-US" sz="1000" dirty="0">
                <a:solidFill>
                  <a:schemeClr val="bg1"/>
                </a:solidFill>
              </a:rPr>
              <a:t>/</a:t>
            </a:r>
            <a:r>
              <a:rPr lang="en-US" sz="1000" dirty="0" err="1">
                <a:solidFill>
                  <a:schemeClr val="bg1"/>
                </a:solidFill>
              </a:rPr>
              <a:t>wikipedia</a:t>
            </a:r>
            <a:r>
              <a:rPr lang="en-US" sz="1000" dirty="0">
                <a:solidFill>
                  <a:schemeClr val="bg1"/>
                </a:solidFill>
              </a:rPr>
              <a:t>/commons/6/6d/</a:t>
            </a:r>
            <a:r>
              <a:rPr lang="en-US" sz="1000" dirty="0" err="1">
                <a:solidFill>
                  <a:schemeClr val="bg1"/>
                </a:solidFill>
              </a:rPr>
              <a:t>Mantis_shrimp.jpg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0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921E9-3C28-4017-9D01-B9C9276F8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66514-2497-4A3B-B693-8436DB2E5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/>
              <a:t>Take-home midterm</a:t>
            </a:r>
          </a:p>
          <a:p>
            <a:pPr lvl="1"/>
            <a:r>
              <a:rPr lang="en-US" dirty="0"/>
              <a:t>To be distributed at the end of class this Wednesday, March 13</a:t>
            </a:r>
          </a:p>
          <a:p>
            <a:pPr lvl="1"/>
            <a:r>
              <a:rPr lang="en-US" dirty="0"/>
              <a:t>Due at the beginning of class on Wednesday, March 20</a:t>
            </a:r>
          </a:p>
          <a:p>
            <a:pPr lvl="1"/>
            <a:endParaRPr lang="en-US" dirty="0"/>
          </a:p>
          <a:p>
            <a:r>
              <a:rPr lang="en-US" dirty="0"/>
              <a:t>Project 3: Panorama Stitching</a:t>
            </a:r>
          </a:p>
          <a:p>
            <a:pPr lvl="1"/>
            <a:r>
              <a:rPr lang="en-US" dirty="0"/>
              <a:t>Plan to release this week</a:t>
            </a:r>
          </a:p>
          <a:p>
            <a:pPr lvl="1"/>
            <a:r>
              <a:rPr lang="en-US" dirty="0"/>
              <a:t>Due on Friday, March 29</a:t>
            </a:r>
          </a:p>
        </p:txBody>
      </p:sp>
    </p:spTree>
    <p:extLst>
      <p:ext uri="{BB962C8B-B14F-4D97-AF65-F5344CB8AC3E}">
        <p14:creationId xmlns:p14="http://schemas.microsoft.com/office/powerpoint/2010/main" val="3707269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28775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Eyes in nature: </a:t>
            </a:r>
            <a:br>
              <a:rPr lang="en-US" dirty="0"/>
            </a:br>
            <a:r>
              <a:rPr lang="en-US" dirty="0"/>
              <a:t>eyespots to pinhole camera</a:t>
            </a:r>
          </a:p>
        </p:txBody>
      </p:sp>
      <p:pic>
        <p:nvPicPr>
          <p:cNvPr id="4208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524000"/>
            <a:ext cx="219675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Eyes in nature</a:t>
            </a:r>
          </a:p>
        </p:txBody>
      </p:sp>
      <p:pic>
        <p:nvPicPr>
          <p:cNvPr id="371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219200"/>
            <a:ext cx="478155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41" name="Picture 1" descr="C:\snavely\work\teaching\09Fa-CS6610\lectures\lec04\ey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09600" y="1828800"/>
            <a:ext cx="1371600" cy="1028700"/>
          </a:xfrm>
          <a:prstGeom prst="rect">
            <a:avLst/>
          </a:prstGeom>
          <a:noFill/>
        </p:spPr>
      </p:pic>
      <p:pic>
        <p:nvPicPr>
          <p:cNvPr id="4198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191000"/>
            <a:ext cx="1524000" cy="100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4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4038600"/>
            <a:ext cx="1600200" cy="116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43600" y="6488668"/>
            <a:ext cx="3184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i="1" dirty="0"/>
              <a:t>Animal Eyes</a:t>
            </a:r>
            <a:r>
              <a:rPr lang="en-US" sz="1600" dirty="0"/>
              <a:t>, Land </a:t>
            </a:r>
            <a:r>
              <a:rPr lang="en-US" sz="1600"/>
              <a:t>&amp; Nilsson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80198" y="2209800"/>
            <a:ext cx="2311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polychaete</a:t>
            </a:r>
            <a:r>
              <a:rPr lang="en-US" dirty="0"/>
              <a:t> fan worm)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en-US"/>
              <a:t>Projection</a:t>
            </a:r>
          </a:p>
        </p:txBody>
      </p:sp>
      <p:pic>
        <p:nvPicPr>
          <p:cNvPr id="3076" name="Picture 20" descr="Julian Beever chalk artis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1428750"/>
            <a:ext cx="6429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idewalk art glob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14478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ctr"/>
            <a:r>
              <a:rPr lang="en-US"/>
              <a:t>Projection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Müller-Lyer Illusion</a:t>
            </a:r>
          </a:p>
        </p:txBody>
      </p:sp>
      <p:grpSp>
        <p:nvGrpSpPr>
          <p:cNvPr id="2" name="Group 1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133600" y="1752600"/>
            <a:ext cx="5029200" cy="3429000"/>
            <a:chOff x="1344" y="1920"/>
            <a:chExt cx="3168" cy="2160"/>
          </a:xfrm>
        </p:grpSpPr>
        <p:sp>
          <p:nvSpPr>
            <p:cNvPr id="5129" name="Rectangle 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344" y="3868"/>
              <a:ext cx="31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  <a:hlinkClick r:id="rId10"/>
                </a:rPr>
                <a:t>http://www.michaelbach.de/ot/sze_muelue/index.html</a:t>
              </a:r>
              <a:r>
                <a:rPr lang="en-US" sz="1600">
                  <a:latin typeface="Arial" charset="0"/>
                </a:rPr>
                <a:t> </a:t>
              </a:r>
            </a:p>
          </p:txBody>
        </p:sp>
        <p:pic>
          <p:nvPicPr>
            <p:cNvPr id="5130" name="Picture 8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36" y="1920"/>
              <a:ext cx="2832" cy="1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743200" y="2543175"/>
            <a:ext cx="3048000" cy="1009650"/>
            <a:chOff x="1728" y="2418"/>
            <a:chExt cx="1920" cy="636"/>
          </a:xfrm>
        </p:grpSpPr>
        <p:sp>
          <p:nvSpPr>
            <p:cNvPr id="5127" name="Line 9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1728" y="2418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8" name="Line 10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1728" y="3054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Modeling projection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267200"/>
            <a:ext cx="7772400" cy="2514600"/>
          </a:xfrm>
        </p:spPr>
        <p:txBody>
          <a:bodyPr/>
          <a:lstStyle/>
          <a:p>
            <a:r>
              <a:rPr lang="en-US" dirty="0"/>
              <a:t>The coordinate system</a:t>
            </a:r>
          </a:p>
          <a:p>
            <a:pPr lvl="1"/>
            <a:r>
              <a:rPr lang="en-US" sz="1800" dirty="0"/>
              <a:t>We will use the pinhole model as an approximation</a:t>
            </a:r>
          </a:p>
          <a:p>
            <a:pPr lvl="1"/>
            <a:r>
              <a:rPr lang="en-US" sz="1800" dirty="0"/>
              <a:t>Put the optical center (</a:t>
            </a:r>
            <a:r>
              <a:rPr lang="en-US" sz="1800" b="1" dirty="0"/>
              <a:t>C</a:t>
            </a:r>
            <a:r>
              <a:rPr lang="en-US" sz="1800" dirty="0"/>
              <a:t>enter </a:t>
            </a:r>
            <a:r>
              <a:rPr lang="en-US" sz="1800" b="1" dirty="0"/>
              <a:t>O</a:t>
            </a:r>
            <a:r>
              <a:rPr lang="en-US" sz="1800" dirty="0"/>
              <a:t>f </a:t>
            </a:r>
            <a:r>
              <a:rPr lang="en-US" sz="1800" b="1" dirty="0"/>
              <a:t>P</a:t>
            </a:r>
            <a:r>
              <a:rPr lang="en-US" sz="1800" dirty="0"/>
              <a:t>rojection) at the origin</a:t>
            </a:r>
          </a:p>
          <a:p>
            <a:pPr lvl="1"/>
            <a:r>
              <a:rPr lang="en-US" sz="1800" dirty="0"/>
              <a:t>Put the image plane (</a:t>
            </a:r>
            <a:r>
              <a:rPr lang="en-US" sz="1800" b="1" dirty="0"/>
              <a:t>P</a:t>
            </a:r>
            <a:r>
              <a:rPr lang="en-US" sz="1800" dirty="0"/>
              <a:t>rojection </a:t>
            </a:r>
            <a:r>
              <a:rPr lang="en-US" sz="1800" b="1" dirty="0"/>
              <a:t>P</a:t>
            </a:r>
            <a:r>
              <a:rPr lang="en-US" sz="1800" dirty="0"/>
              <a:t>lane) </a:t>
            </a:r>
            <a:r>
              <a:rPr lang="en-US" sz="1800" i="1" dirty="0"/>
              <a:t>in front</a:t>
            </a:r>
            <a:r>
              <a:rPr lang="en-US" sz="1800" dirty="0"/>
              <a:t> of the COP</a:t>
            </a:r>
          </a:p>
          <a:p>
            <a:pPr lvl="2"/>
            <a:r>
              <a:rPr lang="en-US" sz="1600" dirty="0"/>
              <a:t>Why?</a:t>
            </a:r>
          </a:p>
          <a:p>
            <a:pPr lvl="1"/>
            <a:r>
              <a:rPr lang="en-US" sz="1800" dirty="0"/>
              <a:t>The camera looks down the </a:t>
            </a:r>
            <a:r>
              <a:rPr lang="en-US" sz="1800" i="1" dirty="0"/>
              <a:t>negative</a:t>
            </a:r>
            <a:r>
              <a:rPr lang="en-US" sz="1800" dirty="0"/>
              <a:t> z axis</a:t>
            </a:r>
          </a:p>
          <a:p>
            <a:pPr lvl="2"/>
            <a:r>
              <a:rPr lang="en-US" sz="1600" dirty="0"/>
              <a:t>we like this if we want right-handed-coordinates</a:t>
            </a:r>
          </a:p>
        </p:txBody>
      </p:sp>
      <p:sp>
        <p:nvSpPr>
          <p:cNvPr id="18436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8437" name="Picture 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4800" y="1360487"/>
            <a:ext cx="34798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38200" y="1905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 sz="16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Modeling projection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191000"/>
            <a:ext cx="7772400" cy="121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Projection equations</a:t>
            </a:r>
          </a:p>
          <a:p>
            <a:pPr lvl="1"/>
            <a:r>
              <a:rPr lang="en-US" sz="1800" dirty="0"/>
              <a:t>Compute intersection with PP of ray from (</a:t>
            </a:r>
            <a:r>
              <a:rPr lang="en-US" sz="1800" dirty="0" err="1"/>
              <a:t>x,y,z</a:t>
            </a:r>
            <a:r>
              <a:rPr lang="en-US" sz="1800" dirty="0"/>
              <a:t>) to COP</a:t>
            </a:r>
          </a:p>
          <a:p>
            <a:pPr lvl="1"/>
            <a:r>
              <a:rPr lang="en-US" sz="1800" dirty="0"/>
              <a:t>Derived using similar triangles (on board)</a:t>
            </a:r>
          </a:p>
        </p:txBody>
      </p:sp>
      <p:sp>
        <p:nvSpPr>
          <p:cNvPr id="194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461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44800" y="1360487"/>
            <a:ext cx="34798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8096" name="Picture 16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14550" y="5314950"/>
            <a:ext cx="3779838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685800" y="5867400"/>
            <a:ext cx="7772400" cy="914400"/>
            <a:chOff x="432" y="3696"/>
            <a:chExt cx="4896" cy="576"/>
          </a:xfrm>
        </p:grpSpPr>
        <p:pic>
          <p:nvPicPr>
            <p:cNvPr id="19464" name="Picture 18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552" y="3924"/>
              <a:ext cx="1968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5" name="Rectangle 1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32" y="3696"/>
              <a:ext cx="489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0000"/>
                </a:spcBef>
                <a:buFontTx/>
                <a:buChar char="•"/>
              </a:pPr>
              <a:r>
                <a:rPr lang="en-US" dirty="0"/>
                <a:t>We get the projection by throwing out the last coordinate: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Modeling projection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1219200"/>
            <a:ext cx="7772400" cy="533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Is this a linear transformation?</a:t>
            </a:r>
          </a:p>
        </p:txBody>
      </p:sp>
      <p:sp>
        <p:nvSpPr>
          <p:cNvPr id="20484" name="Rectangle 2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20574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Homogeneous coordinates to the rescue—again!</a:t>
            </a:r>
          </a:p>
        </p:txBody>
      </p:sp>
      <p:sp>
        <p:nvSpPr>
          <p:cNvPr id="20485" name="Text Box 3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93875" y="4133850"/>
            <a:ext cx="28677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homogeneous image </a:t>
            </a:r>
          </a:p>
          <a:p>
            <a:pPr algn="ctr"/>
            <a:r>
              <a:rPr lang="en-US" sz="2400"/>
              <a:t>coordinates</a:t>
            </a:r>
          </a:p>
        </p:txBody>
      </p:sp>
      <p:sp>
        <p:nvSpPr>
          <p:cNvPr id="20486" name="Text Box 3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41963" y="4122737"/>
            <a:ext cx="28286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homogeneous scene </a:t>
            </a:r>
          </a:p>
          <a:p>
            <a:pPr algn="ctr"/>
            <a:r>
              <a:rPr lang="en-US" sz="2400"/>
              <a:t>coordinates</a:t>
            </a:r>
          </a:p>
        </p:txBody>
      </p:sp>
      <p:sp>
        <p:nvSpPr>
          <p:cNvPr id="20487" name="Rectangle 3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5800" y="5037137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/>
              <a:t>Converting </a:t>
            </a:r>
            <a:r>
              <a:rPr lang="en-US" sz="2000" i="1"/>
              <a:t>from</a:t>
            </a:r>
            <a:r>
              <a:rPr lang="en-US" sz="2000"/>
              <a:t> homogeneous coordinates</a:t>
            </a:r>
          </a:p>
        </p:txBody>
      </p:sp>
      <p:pic>
        <p:nvPicPr>
          <p:cNvPr id="20488" name="Picture 35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89088" y="2982912"/>
            <a:ext cx="1843087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39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01738" y="5608637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41" descr="Edittex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43450" y="5464175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0170" name="Rectangle 4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5800" y="1676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no—division by z is nonlinear</a:t>
            </a:r>
          </a:p>
        </p:txBody>
      </p:sp>
      <p:pic>
        <p:nvPicPr>
          <p:cNvPr id="20492" name="Picture 43" descr="Edittex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122863" y="2830512"/>
            <a:ext cx="2112962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  <p:bldP spid="20486" grpId="0"/>
      <p:bldP spid="20487" grpId="0"/>
      <p:bldP spid="560170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Perspective Projection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2057400"/>
            <a:ext cx="8229600" cy="533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/>
              <a:t>Projection is a matrix multiply using homogeneous coordinates:</a:t>
            </a:r>
          </a:p>
        </p:txBody>
      </p:sp>
      <p:grpSp>
        <p:nvGrpSpPr>
          <p:cNvPr id="2" name="Group 15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838701" y="2855912"/>
            <a:ext cx="3395663" cy="1414463"/>
            <a:chOff x="2832" y="1392"/>
            <a:chExt cx="2139" cy="891"/>
          </a:xfrm>
        </p:grpSpPr>
        <p:sp>
          <p:nvSpPr>
            <p:cNvPr id="21517" name="Text Box 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832" y="1992"/>
              <a:ext cx="213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/>
                <a:t>divide by third coordinate</a:t>
              </a:r>
            </a:p>
          </p:txBody>
        </p:sp>
        <p:pic>
          <p:nvPicPr>
            <p:cNvPr id="21518" name="Picture 14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52" y="1392"/>
              <a:ext cx="1368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09" name="Picture 16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31863" y="2516188"/>
            <a:ext cx="3095625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7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87838" y="2667000"/>
            <a:ext cx="1503362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Rectangle 1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" y="43434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This is known as </a:t>
            </a:r>
            <a:r>
              <a:rPr lang="en-US" sz="2400" b="1" dirty="0"/>
              <a:t>perspective projection</a:t>
            </a:r>
            <a:endParaRPr lang="en-US" b="1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The matrix is the </a:t>
            </a:r>
            <a:r>
              <a:rPr lang="en-US" sz="2000" b="1" dirty="0"/>
              <a:t>projection matrix</a:t>
            </a:r>
          </a:p>
          <a:p>
            <a:pPr marL="285750" indent="-285750">
              <a:spcBef>
                <a:spcPct val="20000"/>
              </a:spcBef>
              <a:buFontTx/>
              <a:buChar char="•"/>
            </a:pPr>
            <a:endParaRPr lang="en-US" sz="2000" b="1" dirty="0"/>
          </a:p>
          <a:p>
            <a:pPr marL="285750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(Can also represent as a 4x4 matrix – OpenGL does something like this)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uiExpand="1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Perspective Projection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33400" y="1905000"/>
            <a:ext cx="7772400" cy="53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How does scaling the projection matrix change the transformation?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762500" y="2667000"/>
            <a:ext cx="3314700" cy="1349375"/>
            <a:chOff x="2832" y="1392"/>
            <a:chExt cx="2088" cy="850"/>
          </a:xfrm>
        </p:grpSpPr>
        <p:sp>
          <p:nvSpPr>
            <p:cNvPr id="22539" name="Text Box 5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832" y="1992"/>
              <a:ext cx="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sz="2000">
                <a:latin typeface="Arial" charset="0"/>
              </a:endParaRPr>
            </a:p>
          </p:txBody>
        </p:sp>
        <p:pic>
          <p:nvPicPr>
            <p:cNvPr id="22540" name="Picture 6" descr="Edittex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552" y="1392"/>
              <a:ext cx="1368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33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5663" y="2287588"/>
            <a:ext cx="3095625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11638" y="2438400"/>
            <a:ext cx="1503362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62500" y="52419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latin typeface="Arial" charset="0"/>
            </a:endParaRPr>
          </a:p>
        </p:txBody>
      </p:sp>
      <p:pic>
        <p:nvPicPr>
          <p:cNvPr id="564241" name="Picture 17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05500" y="4289425"/>
            <a:ext cx="21717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20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79488" y="3911600"/>
            <a:ext cx="2982912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4245" name="Picture 21" descr="Edittex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271963" y="4064000"/>
            <a:ext cx="137795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937" y="1828800"/>
            <a:ext cx="845026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use </a:t>
            </a:r>
            <a:r>
              <a:rPr lang="en-US" dirty="0" err="1"/>
              <a:t>homographies</a:t>
            </a:r>
            <a:r>
              <a:rPr lang="en-US" dirty="0"/>
              <a:t> to create a 360 panorama?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5359400"/>
            <a:ext cx="8229600" cy="715963"/>
          </a:xfrm>
        </p:spPr>
        <p:txBody>
          <a:bodyPr>
            <a:noAutofit/>
          </a:bodyPr>
          <a:lstStyle/>
          <a:p>
            <a:r>
              <a:rPr lang="en-US" dirty="0"/>
              <a:t>In order to figure this out, we need to learn what a </a:t>
            </a:r>
            <a:r>
              <a:rPr lang="en-US" b="1" dirty="0"/>
              <a:t>camera</a:t>
            </a:r>
            <a:r>
              <a:rPr lang="en-US" dirty="0"/>
              <a:t> is</a:t>
            </a:r>
          </a:p>
        </p:txBody>
      </p:sp>
    </p:spTree>
    <p:extLst>
      <p:ext uri="{BB962C8B-B14F-4D97-AF65-F5344CB8AC3E}">
        <p14:creationId xmlns:p14="http://schemas.microsoft.com/office/powerpoint/2010/main" val="135519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Orthographic projection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417637"/>
            <a:ext cx="8229600" cy="3306763"/>
          </a:xfrm>
        </p:spPr>
        <p:txBody>
          <a:bodyPr>
            <a:noAutofit/>
          </a:bodyPr>
          <a:lstStyle/>
          <a:p>
            <a:r>
              <a:rPr lang="en-US" sz="2800" dirty="0"/>
              <a:t>Special case of perspective projection</a:t>
            </a:r>
          </a:p>
          <a:p>
            <a:pPr lvl="1"/>
            <a:r>
              <a:rPr lang="en-US" sz="2400" dirty="0"/>
              <a:t>Distance from the COP to the PP is infinite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Good approximation for telephoto optics</a:t>
            </a:r>
          </a:p>
          <a:p>
            <a:pPr lvl="1"/>
            <a:r>
              <a:rPr lang="en-US" sz="2400" dirty="0"/>
              <a:t>Also called “parallel projection”:  (x, y, z) </a:t>
            </a:r>
            <a:r>
              <a:rPr lang="en-US" sz="2400" dirty="0">
                <a:cs typeface="Arial" charset="0"/>
              </a:rPr>
              <a:t>→ (x, y)</a:t>
            </a:r>
          </a:p>
          <a:p>
            <a:pPr lvl="1"/>
            <a:r>
              <a:rPr lang="en-US" sz="2400" dirty="0"/>
              <a:t>What’s the projection matrix?</a:t>
            </a:r>
          </a:p>
        </p:txBody>
      </p:sp>
      <p:grpSp>
        <p:nvGrpSpPr>
          <p:cNvPr id="2" name="Group 160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406650" y="2590800"/>
            <a:ext cx="3841750" cy="1981178"/>
            <a:chOff x="1420" y="1177"/>
            <a:chExt cx="3146" cy="1622"/>
          </a:xfrm>
        </p:grpSpPr>
        <p:sp>
          <p:nvSpPr>
            <p:cNvPr id="23558" name="Freeform 16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1723" y="1642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9" name="Freeform 17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1708" y="1924"/>
              <a:ext cx="45" cy="59"/>
            </a:xfrm>
            <a:custGeom>
              <a:avLst/>
              <a:gdLst>
                <a:gd name="T0" fmla="*/ 22 w 45"/>
                <a:gd name="T1" fmla="*/ 7 h 59"/>
                <a:gd name="T2" fmla="*/ 37 w 45"/>
                <a:gd name="T3" fmla="*/ 0 h 59"/>
                <a:gd name="T4" fmla="*/ 45 w 45"/>
                <a:gd name="T5" fmla="*/ 7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7 h 59"/>
                <a:gd name="T24" fmla="*/ 22 w 45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7"/>
                  </a:moveTo>
                  <a:lnTo>
                    <a:pt x="37" y="0"/>
                  </a:lnTo>
                  <a:lnTo>
                    <a:pt x="45" y="7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0" name="Freeform 18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725" y="1605"/>
              <a:ext cx="45" cy="59"/>
            </a:xfrm>
            <a:custGeom>
              <a:avLst/>
              <a:gdLst>
                <a:gd name="T0" fmla="*/ 23 w 45"/>
                <a:gd name="T1" fmla="*/ 7 h 59"/>
                <a:gd name="T2" fmla="*/ 37 w 45"/>
                <a:gd name="T3" fmla="*/ 0 h 59"/>
                <a:gd name="T4" fmla="*/ 45 w 45"/>
                <a:gd name="T5" fmla="*/ 7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3 w 45"/>
                <a:gd name="T13" fmla="*/ 59 h 59"/>
                <a:gd name="T14" fmla="*/ 8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8 w 45"/>
                <a:gd name="T23" fmla="*/ 7 h 59"/>
                <a:gd name="T24" fmla="*/ 23 w 45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3" y="7"/>
                  </a:moveTo>
                  <a:lnTo>
                    <a:pt x="37" y="0"/>
                  </a:lnTo>
                  <a:lnTo>
                    <a:pt x="45" y="7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59"/>
                  </a:lnTo>
                  <a:lnTo>
                    <a:pt x="8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7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1" name="Freeform 19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2102" y="2354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2" name="Freeform 62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1420" y="1177"/>
              <a:ext cx="1677" cy="1622"/>
            </a:xfrm>
            <a:custGeom>
              <a:avLst/>
              <a:gdLst>
                <a:gd name="T0" fmla="*/ 0 w 1842"/>
                <a:gd name="T1" fmla="*/ 660 h 1847"/>
                <a:gd name="T2" fmla="*/ 1842 w 1842"/>
                <a:gd name="T3" fmla="*/ 0 h 1847"/>
                <a:gd name="T4" fmla="*/ 1842 w 1842"/>
                <a:gd name="T5" fmla="*/ 1186 h 1847"/>
                <a:gd name="T6" fmla="*/ 0 w 1842"/>
                <a:gd name="T7" fmla="*/ 1847 h 1847"/>
                <a:gd name="T8" fmla="*/ 0 w 1842"/>
                <a:gd name="T9" fmla="*/ 660 h 18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2"/>
                <a:gd name="T16" fmla="*/ 0 h 1847"/>
                <a:gd name="T17" fmla="*/ 1842 w 1842"/>
                <a:gd name="T18" fmla="*/ 1847 h 18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2" h="1847">
                  <a:moveTo>
                    <a:pt x="0" y="660"/>
                  </a:moveTo>
                  <a:lnTo>
                    <a:pt x="1842" y="0"/>
                  </a:lnTo>
                  <a:lnTo>
                    <a:pt x="1842" y="1186"/>
                  </a:lnTo>
                  <a:lnTo>
                    <a:pt x="0" y="1847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3" name="Rectangle 14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550" y="1427"/>
              <a:ext cx="456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 dirty="0">
                  <a:solidFill>
                    <a:srgbClr val="000000"/>
                  </a:solidFill>
                  <a:latin typeface="Helvetica" pitchFamily="34" charset="0"/>
                </a:rPr>
                <a:t>Image</a:t>
              </a:r>
              <a:endParaRPr lang="en-US" sz="2000" b="1" dirty="0"/>
            </a:p>
          </p:txBody>
        </p:sp>
        <p:sp>
          <p:nvSpPr>
            <p:cNvPr id="23564" name="Rectangle 148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047" y="1389"/>
              <a:ext cx="427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>
                  <a:solidFill>
                    <a:srgbClr val="000000"/>
                  </a:solidFill>
                  <a:latin typeface="Helvetica" pitchFamily="34" charset="0"/>
                </a:rPr>
                <a:t>World</a:t>
              </a:r>
              <a:endParaRPr lang="en-US" sz="2000" b="1"/>
            </a:p>
          </p:txBody>
        </p:sp>
        <p:grpSp>
          <p:nvGrpSpPr>
            <p:cNvPr id="3" name="Group 149"/>
            <p:cNvGrpSpPr>
              <a:grpSpLocks/>
            </p:cNvGrpSpPr>
            <p:nvPr/>
          </p:nvGrpSpPr>
          <p:grpSpPr bwMode="auto">
            <a:xfrm>
              <a:off x="3504" y="1592"/>
              <a:ext cx="1062" cy="809"/>
              <a:chOff x="3978" y="2483"/>
              <a:chExt cx="1062" cy="809"/>
            </a:xfrm>
          </p:grpSpPr>
          <p:sp>
            <p:nvSpPr>
              <p:cNvPr id="23569" name="Freeform 150"/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978" y="2802"/>
                <a:ext cx="44" cy="59"/>
              </a:xfrm>
              <a:custGeom>
                <a:avLst/>
                <a:gdLst>
                  <a:gd name="T0" fmla="*/ 22 w 44"/>
                  <a:gd name="T1" fmla="*/ 7 h 59"/>
                  <a:gd name="T2" fmla="*/ 37 w 44"/>
                  <a:gd name="T3" fmla="*/ 0 h 59"/>
                  <a:gd name="T4" fmla="*/ 44 w 44"/>
                  <a:gd name="T5" fmla="*/ 7 h 59"/>
                  <a:gd name="T6" fmla="*/ 44 w 44"/>
                  <a:gd name="T7" fmla="*/ 22 h 59"/>
                  <a:gd name="T8" fmla="*/ 44 w 44"/>
                  <a:gd name="T9" fmla="*/ 37 h 59"/>
                  <a:gd name="T10" fmla="*/ 37 w 44"/>
                  <a:gd name="T11" fmla="*/ 52 h 59"/>
                  <a:gd name="T12" fmla="*/ 22 w 44"/>
                  <a:gd name="T13" fmla="*/ 59 h 59"/>
                  <a:gd name="T14" fmla="*/ 7 w 44"/>
                  <a:gd name="T15" fmla="*/ 59 h 59"/>
                  <a:gd name="T16" fmla="*/ 0 w 44"/>
                  <a:gd name="T17" fmla="*/ 52 h 59"/>
                  <a:gd name="T18" fmla="*/ 0 w 44"/>
                  <a:gd name="T19" fmla="*/ 37 h 59"/>
                  <a:gd name="T20" fmla="*/ 0 w 44"/>
                  <a:gd name="T21" fmla="*/ 22 h 59"/>
                  <a:gd name="T22" fmla="*/ 7 w 44"/>
                  <a:gd name="T23" fmla="*/ 7 h 59"/>
                  <a:gd name="T24" fmla="*/ 22 w 44"/>
                  <a:gd name="T25" fmla="*/ 7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59"/>
                  <a:gd name="T41" fmla="*/ 44 w 44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59">
                    <a:moveTo>
                      <a:pt x="22" y="7"/>
                    </a:moveTo>
                    <a:lnTo>
                      <a:pt x="37" y="0"/>
                    </a:lnTo>
                    <a:lnTo>
                      <a:pt x="44" y="7"/>
                    </a:lnTo>
                    <a:lnTo>
                      <a:pt x="44" y="22"/>
                    </a:lnTo>
                    <a:lnTo>
                      <a:pt x="44" y="37"/>
                    </a:lnTo>
                    <a:lnTo>
                      <a:pt x="37" y="52"/>
                    </a:lnTo>
                    <a:lnTo>
                      <a:pt x="22" y="59"/>
                    </a:lnTo>
                    <a:lnTo>
                      <a:pt x="7" y="59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7" y="7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0" name="Freeform 151"/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995" y="2483"/>
                <a:ext cx="45" cy="59"/>
              </a:xfrm>
              <a:custGeom>
                <a:avLst/>
                <a:gdLst>
                  <a:gd name="T0" fmla="*/ 22 w 45"/>
                  <a:gd name="T1" fmla="*/ 8 h 59"/>
                  <a:gd name="T2" fmla="*/ 37 w 45"/>
                  <a:gd name="T3" fmla="*/ 0 h 59"/>
                  <a:gd name="T4" fmla="*/ 45 w 45"/>
                  <a:gd name="T5" fmla="*/ 8 h 59"/>
                  <a:gd name="T6" fmla="*/ 45 w 45"/>
                  <a:gd name="T7" fmla="*/ 22 h 59"/>
                  <a:gd name="T8" fmla="*/ 45 w 45"/>
                  <a:gd name="T9" fmla="*/ 37 h 59"/>
                  <a:gd name="T10" fmla="*/ 37 w 45"/>
                  <a:gd name="T11" fmla="*/ 52 h 59"/>
                  <a:gd name="T12" fmla="*/ 22 w 45"/>
                  <a:gd name="T13" fmla="*/ 59 h 59"/>
                  <a:gd name="T14" fmla="*/ 7 w 45"/>
                  <a:gd name="T15" fmla="*/ 59 h 59"/>
                  <a:gd name="T16" fmla="*/ 0 w 45"/>
                  <a:gd name="T17" fmla="*/ 52 h 59"/>
                  <a:gd name="T18" fmla="*/ 0 w 45"/>
                  <a:gd name="T19" fmla="*/ 37 h 59"/>
                  <a:gd name="T20" fmla="*/ 0 w 45"/>
                  <a:gd name="T21" fmla="*/ 22 h 59"/>
                  <a:gd name="T22" fmla="*/ 7 w 45"/>
                  <a:gd name="T23" fmla="*/ 8 h 59"/>
                  <a:gd name="T24" fmla="*/ 22 w 45"/>
                  <a:gd name="T25" fmla="*/ 8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59"/>
                  <a:gd name="T41" fmla="*/ 45 w 4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59">
                    <a:moveTo>
                      <a:pt x="22" y="8"/>
                    </a:moveTo>
                    <a:lnTo>
                      <a:pt x="37" y="0"/>
                    </a:lnTo>
                    <a:lnTo>
                      <a:pt x="45" y="8"/>
                    </a:lnTo>
                    <a:lnTo>
                      <a:pt x="45" y="22"/>
                    </a:lnTo>
                    <a:lnTo>
                      <a:pt x="45" y="37"/>
                    </a:lnTo>
                    <a:lnTo>
                      <a:pt x="37" y="52"/>
                    </a:lnTo>
                    <a:lnTo>
                      <a:pt x="22" y="59"/>
                    </a:lnTo>
                    <a:lnTo>
                      <a:pt x="7" y="59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7" y="8"/>
                    </a:lnTo>
                    <a:lnTo>
                      <a:pt x="22" y="8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1" name="Freeform 152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371" y="3232"/>
                <a:ext cx="45" cy="60"/>
              </a:xfrm>
              <a:custGeom>
                <a:avLst/>
                <a:gdLst>
                  <a:gd name="T0" fmla="*/ 23 w 45"/>
                  <a:gd name="T1" fmla="*/ 8 h 60"/>
                  <a:gd name="T2" fmla="*/ 37 w 45"/>
                  <a:gd name="T3" fmla="*/ 0 h 60"/>
                  <a:gd name="T4" fmla="*/ 45 w 45"/>
                  <a:gd name="T5" fmla="*/ 8 h 60"/>
                  <a:gd name="T6" fmla="*/ 45 w 45"/>
                  <a:gd name="T7" fmla="*/ 22 h 60"/>
                  <a:gd name="T8" fmla="*/ 45 w 45"/>
                  <a:gd name="T9" fmla="*/ 37 h 60"/>
                  <a:gd name="T10" fmla="*/ 37 w 45"/>
                  <a:gd name="T11" fmla="*/ 52 h 60"/>
                  <a:gd name="T12" fmla="*/ 23 w 45"/>
                  <a:gd name="T13" fmla="*/ 60 h 60"/>
                  <a:gd name="T14" fmla="*/ 8 w 45"/>
                  <a:gd name="T15" fmla="*/ 60 h 60"/>
                  <a:gd name="T16" fmla="*/ 0 w 45"/>
                  <a:gd name="T17" fmla="*/ 52 h 60"/>
                  <a:gd name="T18" fmla="*/ 0 w 45"/>
                  <a:gd name="T19" fmla="*/ 37 h 60"/>
                  <a:gd name="T20" fmla="*/ 0 w 45"/>
                  <a:gd name="T21" fmla="*/ 22 h 60"/>
                  <a:gd name="T22" fmla="*/ 8 w 45"/>
                  <a:gd name="T23" fmla="*/ 8 h 60"/>
                  <a:gd name="T24" fmla="*/ 23 w 45"/>
                  <a:gd name="T25" fmla="*/ 8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60"/>
                  <a:gd name="T41" fmla="*/ 45 w 45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60">
                    <a:moveTo>
                      <a:pt x="23" y="8"/>
                    </a:moveTo>
                    <a:lnTo>
                      <a:pt x="37" y="0"/>
                    </a:lnTo>
                    <a:lnTo>
                      <a:pt x="45" y="8"/>
                    </a:lnTo>
                    <a:lnTo>
                      <a:pt x="45" y="22"/>
                    </a:lnTo>
                    <a:lnTo>
                      <a:pt x="45" y="37"/>
                    </a:lnTo>
                    <a:lnTo>
                      <a:pt x="37" y="52"/>
                    </a:lnTo>
                    <a:lnTo>
                      <a:pt x="23" y="60"/>
                    </a:lnTo>
                    <a:lnTo>
                      <a:pt x="8" y="60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8" y="8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2" name="Freeform 153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008" y="2520"/>
                <a:ext cx="1032" cy="742"/>
              </a:xfrm>
              <a:custGeom>
                <a:avLst/>
                <a:gdLst>
                  <a:gd name="T0" fmla="*/ 0 w 1032"/>
                  <a:gd name="T1" fmla="*/ 319 h 742"/>
                  <a:gd name="T2" fmla="*/ 1032 w 1032"/>
                  <a:gd name="T3" fmla="*/ 0 h 742"/>
                  <a:gd name="T4" fmla="*/ 401 w 1032"/>
                  <a:gd name="T5" fmla="*/ 742 h 742"/>
                  <a:gd name="T6" fmla="*/ 0 w 1032"/>
                  <a:gd name="T7" fmla="*/ 319 h 7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2"/>
                  <a:gd name="T13" fmla="*/ 0 h 742"/>
                  <a:gd name="T14" fmla="*/ 1032 w 1032"/>
                  <a:gd name="T15" fmla="*/ 742 h 7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2" h="742">
                    <a:moveTo>
                      <a:pt x="0" y="319"/>
                    </a:moveTo>
                    <a:lnTo>
                      <a:pt x="1032" y="0"/>
                    </a:lnTo>
                    <a:lnTo>
                      <a:pt x="401" y="742"/>
                    </a:lnTo>
                    <a:lnTo>
                      <a:pt x="0" y="319"/>
                    </a:lnTo>
                    <a:close/>
                  </a:path>
                </a:pathLst>
              </a:cu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6" name="Line 15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112" y="2378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7" name="Line 15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718" y="1935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8" name="Line 15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2745" y="1625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762000" y="4800600"/>
            <a:ext cx="6858000" cy="1905000"/>
            <a:chOff x="762000" y="4800600"/>
            <a:chExt cx="6858000" cy="1905000"/>
          </a:xfrm>
        </p:grpSpPr>
        <p:sp>
          <p:nvSpPr>
            <p:cNvPr id="24" name="Rectangle 23"/>
            <p:cNvSpPr/>
            <p:nvPr/>
          </p:nvSpPr>
          <p:spPr>
            <a:xfrm>
              <a:off x="762000" y="4800600"/>
              <a:ext cx="6858000" cy="1905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159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>
              <a:off x="1905000" y="5029200"/>
              <a:ext cx="5127625" cy="1319213"/>
              <a:chOff x="1234" y="3441"/>
              <a:chExt cx="3230" cy="831"/>
            </a:xfrm>
          </p:grpSpPr>
          <p:pic>
            <p:nvPicPr>
              <p:cNvPr id="23573" name="Picture 5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1234" y="3441"/>
                <a:ext cx="1619" cy="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74" name="Picture 7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3017" y="3524"/>
                <a:ext cx="625" cy="6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75" name="Picture 11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3785" y="3770"/>
                <a:ext cx="679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0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295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81400"/>
            <a:ext cx="4129087" cy="301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8030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</a:t>
            </a:r>
          </a:p>
        </p:txBody>
      </p:sp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002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219200"/>
            <a:ext cx="3633537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4038600"/>
            <a:ext cx="3581400" cy="260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74197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Variants of orthographic projection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Scaled orthographic</a:t>
            </a:r>
          </a:p>
          <a:p>
            <a:pPr lvl="1"/>
            <a:r>
              <a:rPr lang="en-US" dirty="0"/>
              <a:t>Also called “weak perspective”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Affine projection</a:t>
            </a:r>
          </a:p>
          <a:p>
            <a:pPr lvl="1"/>
            <a:r>
              <a:rPr lang="en-US" dirty="0"/>
              <a:t>Also called “</a:t>
            </a:r>
            <a:r>
              <a:rPr lang="en-US" dirty="0" err="1"/>
              <a:t>paraperspective</a:t>
            </a:r>
            <a:r>
              <a:rPr lang="en-US" dirty="0"/>
              <a:t>”</a:t>
            </a:r>
          </a:p>
          <a:p>
            <a:pPr lvl="1">
              <a:buFontTx/>
              <a:buNone/>
            </a:pPr>
            <a:endParaRPr lang="en-US" dirty="0"/>
          </a:p>
        </p:txBody>
      </p:sp>
      <p:grpSp>
        <p:nvGrpSpPr>
          <p:cNvPr id="2" name="Group 7"/>
          <p:cNvGrpSpPr/>
          <p:nvPr/>
        </p:nvGrpSpPr>
        <p:grpSpPr>
          <a:xfrm>
            <a:off x="1752600" y="2514600"/>
            <a:ext cx="5872162" cy="1319212"/>
            <a:chOff x="1808163" y="1906588"/>
            <a:chExt cx="5872162" cy="1319212"/>
          </a:xfrm>
        </p:grpSpPr>
        <p:pic>
          <p:nvPicPr>
            <p:cNvPr id="24580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08163" y="1906588"/>
              <a:ext cx="2867025" cy="1319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1" name="Picture 10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948238" y="2087563"/>
              <a:ext cx="1306512" cy="1036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2" name="Picture 12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302375" y="2471738"/>
              <a:ext cx="1377950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583" name="Picture 1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68638" y="5233987"/>
            <a:ext cx="2570162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413" y="2498726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914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2403475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9151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19152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534400" cy="838200"/>
          </a:xfrm>
        </p:spPr>
        <p:txBody>
          <a:bodyPr>
            <a:noAutofit/>
          </a:bodyPr>
          <a:lstStyle/>
          <a:p>
            <a:r>
              <a:rPr lang="en-US"/>
              <a:t>Dimensionality Reduction Machine (3D to 2D)</a:t>
            </a:r>
          </a:p>
        </p:txBody>
      </p:sp>
      <p:sp>
        <p:nvSpPr>
          <p:cNvPr id="219154" name="Text Box 18"/>
          <p:cNvSpPr txBox="1">
            <a:spLocks noChangeArrowheads="1"/>
          </p:cNvSpPr>
          <p:nvPr/>
        </p:nvSpPr>
        <p:spPr bwMode="auto">
          <a:xfrm>
            <a:off x="1676400" y="1808162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6019800" y="19050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219158" name="Rectangle 22"/>
          <p:cNvSpPr>
            <a:spLocks noChangeArrowheads="1"/>
          </p:cNvSpPr>
          <p:nvPr/>
        </p:nvSpPr>
        <p:spPr bwMode="auto">
          <a:xfrm>
            <a:off x="685800" y="51816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What have we lost?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Angles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Distances (lengths)</a:t>
            </a:r>
          </a:p>
        </p:txBody>
      </p:sp>
      <p:sp>
        <p:nvSpPr>
          <p:cNvPr id="219159" name="Rectangle 23"/>
          <p:cNvSpPr>
            <a:spLocks noChangeArrowheads="1"/>
          </p:cNvSpPr>
          <p:nvPr/>
        </p:nvSpPr>
        <p:spPr bwMode="auto">
          <a:xfrm>
            <a:off x="6965950" y="6400800"/>
            <a:ext cx="1117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Slide by A.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5" grpId="0"/>
      <p:bldP spid="21915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Projection properties</a:t>
            </a:r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/>
              <a:t>Many-to-one: any points along same ray map to same point in image</a:t>
            </a:r>
          </a:p>
          <a:p>
            <a:pPr>
              <a:buFontTx/>
              <a:buChar char="•"/>
            </a:pPr>
            <a:r>
              <a:rPr lang="en-US" dirty="0"/>
              <a:t>Points → points</a:t>
            </a:r>
          </a:p>
          <a:p>
            <a:pPr>
              <a:buFontTx/>
              <a:buChar char="•"/>
            </a:pPr>
            <a:r>
              <a:rPr lang="en-US" dirty="0"/>
              <a:t>Lines → lines (</a:t>
            </a:r>
            <a:r>
              <a:rPr lang="en-US" dirty="0" err="1"/>
              <a:t>collinearity</a:t>
            </a:r>
            <a:r>
              <a:rPr lang="en-US" dirty="0"/>
              <a:t> is preserved)</a:t>
            </a:r>
          </a:p>
          <a:p>
            <a:pPr lvl="1"/>
            <a:r>
              <a:rPr lang="en-US" dirty="0"/>
              <a:t>But line through focal point projects to a point</a:t>
            </a:r>
          </a:p>
          <a:p>
            <a:pPr>
              <a:buFontTx/>
              <a:buChar char="•"/>
            </a:pPr>
            <a:r>
              <a:rPr lang="en-US" dirty="0"/>
              <a:t>Planes → planes (or half-planes)</a:t>
            </a:r>
          </a:p>
          <a:p>
            <a:pPr lvl="1"/>
            <a:r>
              <a:rPr lang="en-US" dirty="0"/>
              <a:t>But plane through focal point projects to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2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Projection properties</a:t>
            </a:r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Parallel lines converge at a vanishing point</a:t>
            </a:r>
          </a:p>
          <a:p>
            <a:pPr lvl="1"/>
            <a:r>
              <a:rPr lang="en-US" dirty="0"/>
              <a:t>Each direction in space has its own vanishing point</a:t>
            </a:r>
          </a:p>
          <a:p>
            <a:pPr lvl="1"/>
            <a:r>
              <a:rPr lang="en-US" dirty="0"/>
              <a:t>But parallels parallel to the image plane remain parallel</a:t>
            </a:r>
          </a:p>
        </p:txBody>
      </p:sp>
      <p:pic>
        <p:nvPicPr>
          <p:cNvPr id="22119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276600"/>
            <a:ext cx="23685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21195" name="Object 11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6200" y="3660775"/>
          <a:ext cx="6324600" cy="319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72" name="Image" r:id="rId5" imgW="9600000" imgH="4850794" progId="">
                  <p:embed/>
                </p:oleObj>
              </mc:Choice>
              <mc:Fallback>
                <p:oleObj name="Image" r:id="rId5" imgW="9600000" imgH="485079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660775"/>
                        <a:ext cx="6324600" cy="319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1" grpId="0" uiExpand="1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35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47800"/>
          </a:xfrm>
        </p:spPr>
        <p:txBody>
          <a:bodyPr/>
          <a:lstStyle/>
          <a:p>
            <a:r>
              <a:rPr lang="en-US" dirty="0"/>
              <a:t>How can we model the geometry of a camera?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819400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5638800" y="5867400"/>
            <a:ext cx="135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“The World”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0630" y="4800600"/>
            <a:ext cx="9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016828" y="2884714"/>
            <a:ext cx="3603172" cy="3444351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7220" y="5377543"/>
              <a:ext cx="1882408" cy="1088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599" y="4257135"/>
              <a:ext cx="2177964" cy="644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7893" y="4257135"/>
              <a:ext cx="2177964" cy="644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8426"/>
              <a:ext cx="1447800" cy="55517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294270" y="5293118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x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32296" y="2884714"/>
              <a:ext cx="328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y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17670" y="5867400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0" y="3884551"/>
            <a:ext cx="1275224" cy="937821"/>
          </a:xfrm>
          <a:prstGeom prst="rect">
            <a:avLst/>
          </a:prstGeom>
          <a:noFill/>
        </p:spPr>
      </p:pic>
      <p:grpSp>
        <p:nvGrpSpPr>
          <p:cNvPr id="33" name="Group 32"/>
          <p:cNvGrpSpPr/>
          <p:nvPr/>
        </p:nvGrpSpPr>
        <p:grpSpPr>
          <a:xfrm>
            <a:off x="480565" y="2819400"/>
            <a:ext cx="2872235" cy="2587071"/>
            <a:chOff x="104335" y="2819400"/>
            <a:chExt cx="2872235" cy="2587071"/>
          </a:xfrm>
        </p:grpSpPr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 flipH="1">
              <a:off x="104335" y="4464460"/>
              <a:ext cx="1096309" cy="780576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9935" y="3793752"/>
              <a:ext cx="1341038" cy="378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200643" y="4464459"/>
              <a:ext cx="1522259" cy="217466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066800" y="2819400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v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0196" y="5037139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w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68472" y="447402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u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10534" y="5246914"/>
            <a:ext cx="319318" cy="522514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656" y="5246914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10534" y="5369318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/>
                <a:t>o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50667" y="4201886"/>
            <a:ext cx="677419" cy="400110"/>
            <a:chOff x="574437" y="4201886"/>
            <a:chExt cx="677419" cy="400110"/>
          </a:xfrm>
        </p:grpSpPr>
        <p:sp>
          <p:nvSpPr>
            <p:cNvPr id="34" name="Oval 33"/>
            <p:cNvSpPr/>
            <p:nvPr/>
          </p:nvSpPr>
          <p:spPr>
            <a:xfrm>
              <a:off x="1099456" y="4408714"/>
              <a:ext cx="152400" cy="152400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74437" y="4201886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en-US" sz="2000" b="1" i="1" dirty="0">
                  <a:solidFill>
                    <a:prstClr val="black"/>
                  </a:solidFill>
                </a:rPr>
                <a:t>COP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52400" y="5486400"/>
            <a:ext cx="38551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Two important coordinate systems:</a:t>
            </a:r>
          </a:p>
          <a:p>
            <a:r>
              <a:rPr lang="en-US" sz="2000" dirty="0"/>
              <a:t>    1. </a:t>
            </a:r>
            <a:r>
              <a:rPr lang="en-US" sz="2000" i="1" dirty="0"/>
              <a:t>World </a:t>
            </a:r>
            <a:r>
              <a:rPr lang="en-US" sz="2000" dirty="0"/>
              <a:t>coordinate system</a:t>
            </a:r>
          </a:p>
          <a:p>
            <a:r>
              <a:rPr lang="en-US" sz="2000" i="1" dirty="0"/>
              <a:t>    </a:t>
            </a:r>
            <a:r>
              <a:rPr lang="en-US" sz="2000" dirty="0"/>
              <a:t>2. </a:t>
            </a:r>
            <a:r>
              <a:rPr lang="en-US" sz="2000" i="1" dirty="0"/>
              <a:t>Camera </a:t>
            </a:r>
            <a:r>
              <a:rPr lang="en-US" sz="2000" dirty="0"/>
              <a:t>coordinate system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F3C861-A3EA-482E-B9FE-44F94DD1A139}"/>
              </a:ext>
            </a:extLst>
          </p:cNvPr>
          <p:cNvGrpSpPr/>
          <p:nvPr/>
        </p:nvGrpSpPr>
        <p:grpSpPr>
          <a:xfrm>
            <a:off x="7315200" y="3048000"/>
            <a:ext cx="825419" cy="593105"/>
            <a:chOff x="7315200" y="3048000"/>
            <a:chExt cx="825419" cy="59310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3A4A940-19B6-4B0B-836B-58E079B783F6}"/>
                </a:ext>
              </a:extLst>
            </p:cNvPr>
            <p:cNvSpPr/>
            <p:nvPr/>
          </p:nvSpPr>
          <p:spPr>
            <a:xfrm>
              <a:off x="7409294" y="3410856"/>
              <a:ext cx="230249" cy="230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2D2E1D-A6E8-4BC1-A3D4-AF78C5DE4864}"/>
                </a:ext>
              </a:extLst>
            </p:cNvPr>
            <p:cNvSpPr txBox="1"/>
            <p:nvPr/>
          </p:nvSpPr>
          <p:spPr>
            <a:xfrm>
              <a:off x="7315200" y="3048000"/>
              <a:ext cx="825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(x, y, z)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4EDB2A8-0361-4248-8E02-A0A95F375380}"/>
              </a:ext>
            </a:extLst>
          </p:cNvPr>
          <p:cNvSpPr/>
          <p:nvPr/>
        </p:nvSpPr>
        <p:spPr>
          <a:xfrm>
            <a:off x="152400" y="6440094"/>
            <a:ext cx="9372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How do we project a given point (x, y, z) in world coordinates?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 project a point 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 err="1"/>
              <a:t>,</a:t>
            </a:r>
            <a:r>
              <a:rPr lang="en-US" i="1" dirty="0" err="1"/>
              <a:t>z</a:t>
            </a:r>
            <a:r>
              <a:rPr lang="en-US" dirty="0"/>
              <a:t>) in </a:t>
            </a:r>
            <a:r>
              <a:rPr lang="en-US" i="1" dirty="0"/>
              <a:t>world</a:t>
            </a:r>
            <a:r>
              <a:rPr lang="en-US" dirty="0"/>
              <a:t> coordinates into a camera</a:t>
            </a:r>
          </a:p>
          <a:p>
            <a:r>
              <a:rPr lang="en-US" dirty="0"/>
              <a:t>First transform 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 err="1"/>
              <a:t>,</a:t>
            </a:r>
            <a:r>
              <a:rPr lang="en-US" i="1" dirty="0" err="1"/>
              <a:t>z</a:t>
            </a:r>
            <a:r>
              <a:rPr lang="en-US" dirty="0"/>
              <a:t>) into </a:t>
            </a:r>
            <a:r>
              <a:rPr lang="en-US" i="1" dirty="0"/>
              <a:t>camera</a:t>
            </a:r>
            <a:r>
              <a:rPr lang="en-US" dirty="0"/>
              <a:t> coordinates</a:t>
            </a:r>
          </a:p>
          <a:p>
            <a:r>
              <a:rPr lang="en-US" dirty="0"/>
              <a:t>Need to know</a:t>
            </a:r>
          </a:p>
          <a:p>
            <a:pPr lvl="1"/>
            <a:r>
              <a:rPr lang="en-US" dirty="0"/>
              <a:t>Camera position (in world coordinates)</a:t>
            </a:r>
          </a:p>
          <a:p>
            <a:pPr lvl="1"/>
            <a:r>
              <a:rPr lang="en-US" dirty="0"/>
              <a:t>Camera orientation (in world coordinates)</a:t>
            </a:r>
          </a:p>
          <a:p>
            <a:r>
              <a:rPr lang="en-US" dirty="0"/>
              <a:t>Then project into the image plane to get a pixel coordinate</a:t>
            </a:r>
          </a:p>
          <a:p>
            <a:pPr lvl="1"/>
            <a:r>
              <a:rPr lang="en-US" dirty="0"/>
              <a:t>Need to know camera </a:t>
            </a:r>
            <a:r>
              <a:rPr lang="en-US" i="1" dirty="0"/>
              <a:t>intrinsics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105400"/>
            <a:ext cx="7772400" cy="1600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Let’s design a camera</a:t>
            </a:r>
          </a:p>
          <a:p>
            <a:pPr lvl="1"/>
            <a:r>
              <a:rPr lang="en-US" dirty="0"/>
              <a:t>Idea 1:  put a piece of film in front of an object</a:t>
            </a:r>
          </a:p>
          <a:p>
            <a:pPr lvl="1"/>
            <a:r>
              <a:rPr lang="en-US" dirty="0"/>
              <a:t>Do we get a reasonable image?</a:t>
            </a:r>
          </a:p>
          <a:p>
            <a:pPr lvl="1"/>
            <a:r>
              <a:rPr lang="en-US" dirty="0"/>
              <a:t>No. This is a bad camera.</a:t>
            </a:r>
          </a:p>
        </p:txBody>
      </p:sp>
      <p:pic>
        <p:nvPicPr>
          <p:cNvPr id="6148" name="Picture 4" descr="image-nothi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54187" y="19431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287587" y="2476500"/>
            <a:ext cx="4724400" cy="1524000"/>
            <a:chOff x="1536" y="1248"/>
            <a:chExt cx="2976" cy="960"/>
          </a:xfrm>
        </p:grpSpPr>
        <p:sp>
          <p:nvSpPr>
            <p:cNvPr id="6159" name="Line 7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Line 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Line 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287587" y="24765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2592387" y="2705100"/>
            <a:ext cx="4419600" cy="1295400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6156" name="Line 11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7" name="Line 12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Line 13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55" name="Line 14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2" name="Oval 1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43137" y="24447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Oval 1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560637" y="30527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103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5800" y="2667000"/>
            <a:ext cx="8153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Projection equation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/>
              <a:t>The projection matrix models the cumulative effect of all parameters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/>
              <a:t>Useful to decompose into a series of operations</a:t>
            </a:r>
            <a:endParaRPr lang="en-US" sz="1800" b="1" dirty="0"/>
          </a:p>
        </p:txBody>
      </p:sp>
      <p:graphicFrame>
        <p:nvGraphicFramePr>
          <p:cNvPr id="1026" name="Object 1028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514600" y="2971800"/>
          <a:ext cx="3038475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046" name="Equation" r:id="rId28" imgW="2336760" imgH="914400" progId="Equation.3">
                  <p:embed/>
                </p:oleObj>
              </mc:Choice>
              <mc:Fallback>
                <p:oleObj name="Equation" r:id="rId28" imgW="2336760" imgH="914400" progId="Equation.3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971800"/>
                        <a:ext cx="3038475" cy="1189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8C83E9D0-6047-4487-8B4C-39A862C28841}"/>
              </a:ext>
            </a:extLst>
          </p:cNvPr>
          <p:cNvGrpSpPr/>
          <p:nvPr/>
        </p:nvGrpSpPr>
        <p:grpSpPr>
          <a:xfrm>
            <a:off x="1679575" y="4648200"/>
            <a:ext cx="6540500" cy="1527175"/>
            <a:chOff x="1679575" y="4648200"/>
            <a:chExt cx="6540500" cy="1527175"/>
          </a:xfrm>
        </p:grpSpPr>
        <p:graphicFrame>
          <p:nvGraphicFramePr>
            <p:cNvPr id="1027" name="Object 1032"/>
            <p:cNvGraphicFramePr>
              <a:graphicFrameLocks noChangeAspect="1"/>
            </p:cNvGraphicFramePr>
            <p:nvPr>
              <p:custDataLst>
                <p:tags r:id="rId19"/>
              </p:custDataLst>
              <p:extLst>
                <p:ext uri="{D42A27DB-BD31-4B8C-83A1-F6EECF244321}">
                  <p14:modId xmlns:p14="http://schemas.microsoft.com/office/powerpoint/2010/main" val="762058620"/>
                </p:ext>
              </p:extLst>
            </p:nvPr>
          </p:nvGraphicFramePr>
          <p:xfrm>
            <a:off x="1679575" y="4953000"/>
            <a:ext cx="5384800" cy="925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6047" name="Equation" r:id="rId30" imgW="4140000" imgH="711000" progId="Equation.3">
                    <p:embed/>
                  </p:oleObj>
                </mc:Choice>
                <mc:Fallback>
                  <p:oleObj name="Equation" r:id="rId30" imgW="4140000" imgH="711000" progId="Equation.3">
                    <p:embed/>
                    <p:pic>
                      <p:nvPicPr>
                        <p:cNvPr id="0" name="Object 10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79575" y="4953000"/>
                          <a:ext cx="5384800" cy="925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5" name="Text Box 1033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602038" y="5867400"/>
              <a:ext cx="952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projection</a:t>
              </a:r>
            </a:p>
          </p:txBody>
        </p:sp>
        <p:sp>
          <p:nvSpPr>
            <p:cNvPr id="1046" name="Text Box 1034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459038" y="5867400"/>
              <a:ext cx="83661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intrinsics</a:t>
              </a:r>
            </a:p>
          </p:txBody>
        </p:sp>
        <p:sp>
          <p:nvSpPr>
            <p:cNvPr id="1047" name="Text Box 1035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876800" y="5867400"/>
              <a:ext cx="7747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</a:rPr>
                <a:t>rotation</a:t>
              </a:r>
            </a:p>
          </p:txBody>
        </p:sp>
        <p:sp>
          <p:nvSpPr>
            <p:cNvPr id="1048" name="Text Box 1036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888038" y="5867400"/>
              <a:ext cx="10017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</a:rPr>
                <a:t>translation</a:t>
              </a:r>
            </a:p>
          </p:txBody>
        </p:sp>
        <p:sp>
          <p:nvSpPr>
            <p:cNvPr id="1049" name="Text Box 1041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6781800" y="4648200"/>
              <a:ext cx="14382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identity matrix</a:t>
              </a:r>
            </a:p>
          </p:txBody>
        </p:sp>
        <p:sp>
          <p:nvSpPr>
            <p:cNvPr id="1050" name="Line 1042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6096000" y="4876800"/>
              <a:ext cx="685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9" name="Picture 1060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1056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1026"/>
          <p:cNvSpPr>
            <a:spLocks noGrp="1" noChangeArrowheads="1"/>
          </p:cNvSpPr>
          <p:nvPr>
            <p:ph type="title"/>
            <p:custDataLst>
              <p:tags r:id="rId6"/>
            </p:custDataLst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/>
              <a:t>Camera parameters</a:t>
            </a:r>
          </a:p>
        </p:txBody>
      </p:sp>
      <p:sp>
        <p:nvSpPr>
          <p:cNvPr id="1032" name="Rectangle 103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914400"/>
            <a:ext cx="8153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A camera is described by several parameters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/>
              <a:t>Translation </a:t>
            </a:r>
            <a:r>
              <a:rPr lang="en-US" sz="1800" dirty="0">
                <a:solidFill>
                  <a:srgbClr val="3333FF"/>
                </a:solidFill>
              </a:rPr>
              <a:t>T</a:t>
            </a:r>
            <a:r>
              <a:rPr lang="en-US" sz="1800" dirty="0"/>
              <a:t> of the optical center from the origin of world </a:t>
            </a:r>
            <a:r>
              <a:rPr lang="en-US" sz="1800" dirty="0" err="1"/>
              <a:t>coords</a:t>
            </a:r>
            <a:endParaRPr lang="en-US" sz="18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/>
              <a:t>Rotation </a:t>
            </a:r>
            <a:r>
              <a:rPr lang="en-US" sz="1800" dirty="0">
                <a:solidFill>
                  <a:srgbClr val="3333FF"/>
                </a:solidFill>
              </a:rPr>
              <a:t>R</a:t>
            </a:r>
            <a:r>
              <a:rPr lang="en-US" sz="1800" dirty="0"/>
              <a:t> of the image plane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/>
              <a:t>focal length </a:t>
            </a:r>
            <a:r>
              <a:rPr lang="en-US" sz="1800" dirty="0">
                <a:solidFill>
                  <a:srgbClr val="FF0000"/>
                </a:solidFill>
              </a:rPr>
              <a:t>f</a:t>
            </a:r>
            <a:r>
              <a:rPr lang="en-US" sz="1800" dirty="0"/>
              <a:t>, principal point </a:t>
            </a: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dirty="0" err="1">
                <a:solidFill>
                  <a:srgbClr val="FF0000"/>
                </a:solidFill>
              </a:rPr>
              <a:t>x’</a:t>
            </a:r>
            <a:r>
              <a:rPr lang="en-US" sz="1800" baseline="-25000" dirty="0" err="1">
                <a:solidFill>
                  <a:srgbClr val="FF0000"/>
                </a:solidFill>
              </a:rPr>
              <a:t>c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y’</a:t>
            </a:r>
            <a:r>
              <a:rPr lang="en-US" sz="1800" baseline="-25000" dirty="0" err="1">
                <a:solidFill>
                  <a:srgbClr val="FF0000"/>
                </a:solidFill>
              </a:rPr>
              <a:t>c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dirty="0"/>
              <a:t>, pixel size </a:t>
            </a: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dirty="0" err="1">
                <a:solidFill>
                  <a:srgbClr val="FF0000"/>
                </a:solidFill>
              </a:rPr>
              <a:t>s</a:t>
            </a:r>
            <a:r>
              <a:rPr lang="en-US" sz="1800" baseline="-25000" dirty="0" err="1">
                <a:solidFill>
                  <a:srgbClr val="FF0000"/>
                </a:solidFill>
              </a:rPr>
              <a:t>x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s</a:t>
            </a:r>
            <a:r>
              <a:rPr lang="en-US" sz="1800" baseline="-25000" dirty="0" err="1">
                <a:solidFill>
                  <a:srgbClr val="FF0000"/>
                </a:solidFill>
              </a:rPr>
              <a:t>y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/>
              <a:t>blue parameters are called “</a:t>
            </a:r>
            <a:r>
              <a:rPr lang="en-US" sz="1800" dirty="0" err="1">
                <a:solidFill>
                  <a:srgbClr val="3333FF"/>
                </a:solidFill>
              </a:rPr>
              <a:t>extrinsics</a:t>
            </a:r>
            <a:r>
              <a:rPr lang="en-US" sz="1800" dirty="0"/>
              <a:t>,”  red are “</a:t>
            </a:r>
            <a:r>
              <a:rPr lang="en-US" sz="1800" dirty="0">
                <a:solidFill>
                  <a:srgbClr val="FF0000"/>
                </a:solidFill>
              </a:rPr>
              <a:t>intrinsics</a:t>
            </a:r>
            <a:r>
              <a:rPr lang="en-US" sz="1800" dirty="0"/>
              <a:t>”</a:t>
            </a:r>
          </a:p>
        </p:txBody>
      </p:sp>
      <p:sp>
        <p:nvSpPr>
          <p:cNvPr id="1033" name="Rectangle 104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5800" y="6172200"/>
            <a:ext cx="815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/>
              <a:t>The definitions of these parameters are </a:t>
            </a:r>
            <a:r>
              <a:rPr lang="en-US" sz="1800" b="1" dirty="0"/>
              <a:t>not</a:t>
            </a:r>
            <a:r>
              <a:rPr lang="en-US" sz="1800" dirty="0"/>
              <a:t> completely standardized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 dirty="0"/>
              <a:t>especially intrinsics—varies from one book to another</a:t>
            </a:r>
          </a:p>
        </p:txBody>
      </p:sp>
      <p:sp>
        <p:nvSpPr>
          <p:cNvPr id="1034" name="Rectangle 104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Line 1047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7467600" y="2743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6" name="Line 1048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rot="5400000" flipV="1">
            <a:off x="7772400" y="3048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37" name="Picture 1049" descr="Edittex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050" descr="Edittex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Line 1052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699250" y="3276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40" name="Line 1053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rot="5400000" flipV="1">
            <a:off x="7086600" y="3657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41" name="Picture 1057" descr="Edittex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2" name="Oval 1061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Freeform 1063"/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5029200" y="1663700"/>
            <a:ext cx="3136900" cy="1612900"/>
          </a:xfrm>
          <a:custGeom>
            <a:avLst/>
            <a:gdLst>
              <a:gd name="T0" fmla="*/ 0 w 1976"/>
              <a:gd name="T1" fmla="*/ 152 h 1016"/>
              <a:gd name="T2" fmla="*/ 912 w 1976"/>
              <a:gd name="T3" fmla="*/ 8 h 1016"/>
              <a:gd name="T4" fmla="*/ 1536 w 1976"/>
              <a:gd name="T5" fmla="*/ 200 h 1016"/>
              <a:gd name="T6" fmla="*/ 1968 w 1976"/>
              <a:gd name="T7" fmla="*/ 632 h 1016"/>
              <a:gd name="T8" fmla="*/ 1584 w 1976"/>
              <a:gd name="T9" fmla="*/ 1016 h 10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76"/>
              <a:gd name="T16" fmla="*/ 0 h 1016"/>
              <a:gd name="T17" fmla="*/ 1976 w 1976"/>
              <a:gd name="T18" fmla="*/ 1016 h 10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76" h="1016">
                <a:moveTo>
                  <a:pt x="0" y="152"/>
                </a:moveTo>
                <a:cubicBezTo>
                  <a:pt x="328" y="76"/>
                  <a:pt x="656" y="0"/>
                  <a:pt x="912" y="8"/>
                </a:cubicBezTo>
                <a:cubicBezTo>
                  <a:pt x="1168" y="16"/>
                  <a:pt x="1360" y="96"/>
                  <a:pt x="1536" y="200"/>
                </a:cubicBezTo>
                <a:cubicBezTo>
                  <a:pt x="1712" y="304"/>
                  <a:pt x="1960" y="496"/>
                  <a:pt x="1968" y="632"/>
                </a:cubicBezTo>
                <a:cubicBezTo>
                  <a:pt x="1976" y="768"/>
                  <a:pt x="1780" y="892"/>
                  <a:pt x="1584" y="10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/>
      <p:bldP spid="1033" grpId="0"/>
      <p:bldP spid="1034" grpId="0" animBg="1"/>
      <p:bldP spid="1035" grpId="0" animBg="1"/>
      <p:bldP spid="1036" grpId="0" animBg="1"/>
      <p:bldP spid="1039" grpId="0" animBg="1"/>
      <p:bldP spid="1040" grpId="0" animBg="1"/>
      <p:bldP spid="1042" grpId="0" animBg="1"/>
      <p:bldP spid="104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4074313" y="2933208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83399" y="4549731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4120756" y="4097974"/>
            <a:ext cx="685800" cy="37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637831" y="4223161"/>
            <a:ext cx="1382483" cy="402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507199" y="3210789"/>
            <a:ext cx="1567543" cy="126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516599" y="3482931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4888199" y="4397331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V="1">
            <a:off x="4386664" y="4354584"/>
            <a:ext cx="501539" cy="42747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316700" y="4685803"/>
            <a:ext cx="402773" cy="283031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8917" y="4589873"/>
            <a:ext cx="236111" cy="1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035" y="4104099"/>
            <a:ext cx="193788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7368" y="5051157"/>
            <a:ext cx="262839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5516" y="4713697"/>
            <a:ext cx="164831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3715" y="4789714"/>
            <a:ext cx="327293" cy="25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4315" y="2046514"/>
            <a:ext cx="309884" cy="33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3115" y="3494314"/>
            <a:ext cx="236765" cy="26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 rot="10800000" flipV="1">
            <a:off x="908521" y="3872931"/>
            <a:ext cx="1828800" cy="1767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861021" y="2998220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1595115" y="3874520"/>
            <a:ext cx="1140618" cy="106759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661915" y="3799114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784041" y="370756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3963453" y="2775865"/>
            <a:ext cx="2546213" cy="1261683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122074" y="339634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5796988" y="1687286"/>
            <a:ext cx="1812111" cy="523220"/>
            <a:chOff x="5796988" y="1687286"/>
            <a:chExt cx="1812111" cy="523220"/>
          </a:xfrm>
        </p:grpSpPr>
        <p:pic>
          <p:nvPicPr>
            <p:cNvPr id="78233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val 27"/>
            <p:cNvSpPr/>
            <p:nvPr/>
          </p:nvSpPr>
          <p:spPr>
            <a:xfrm>
              <a:off x="5796988" y="2002971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233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6226628" y="168728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86288" y="3221492"/>
            <a:ext cx="530070" cy="3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6247886" y="3733800"/>
            <a:ext cx="289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5334000" y="3516087"/>
            <a:ext cx="913886" cy="3716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81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(Center of projection at the origin, x-axis points right, y-axis points up, z-axis points backwards)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87428" y="4468094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96514" y="6084617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16200000" flipV="1">
            <a:off x="5633871" y="5632860"/>
            <a:ext cx="685800" cy="37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50946" y="5758047"/>
            <a:ext cx="1382483" cy="402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6020314" y="4745675"/>
            <a:ext cx="1567543" cy="126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V="1">
            <a:off x="5029714" y="5017817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6401314" y="5932217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5899779" y="5889470"/>
            <a:ext cx="501539" cy="42747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829815" y="6220689"/>
            <a:ext cx="402773" cy="283031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2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032" y="6124759"/>
            <a:ext cx="236111" cy="1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1150" y="5638985"/>
            <a:ext cx="193788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0483" y="6586043"/>
            <a:ext cx="262839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4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8631" y="6248583"/>
            <a:ext cx="164831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4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6830" y="6324600"/>
            <a:ext cx="327293" cy="25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5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27430" y="3581400"/>
            <a:ext cx="309884" cy="33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51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46230" y="5029200"/>
            <a:ext cx="236765" cy="26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21636" y="5407817"/>
            <a:ext cx="1828800" cy="1767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4136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8230" y="5409406"/>
            <a:ext cx="1140618" cy="106759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5030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297156" y="524244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150422" y="3331030"/>
            <a:ext cx="2907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5402" y="3581400"/>
            <a:ext cx="309884" cy="33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(Center of projection at the origin, x-axis points right, y-axis points up, z-axis points backwards)</a:t>
            </a:r>
          </a:p>
        </p:txBody>
      </p:sp>
      <p:grpSp>
        <p:nvGrpSpPr>
          <p:cNvPr id="6" name="Group 24"/>
          <p:cNvGrpSpPr/>
          <p:nvPr/>
        </p:nvGrpSpPr>
        <p:grpSpPr>
          <a:xfrm>
            <a:off x="3657600" y="3592284"/>
            <a:ext cx="2057400" cy="2416630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361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655600" y="534488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2957" y="4893127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32" y="5018314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400" y="4005942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8800" y="4278084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400" y="5192484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865" y="5149737"/>
              <a:ext cx="501539" cy="42747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8901" y="5480956"/>
              <a:ext cx="402773" cy="283031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824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24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24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7824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4802" y="6324600"/>
            <a:ext cx="327293" cy="25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5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44202" y="5029200"/>
            <a:ext cx="236765" cy="26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608" y="5407817"/>
            <a:ext cx="1828800" cy="1767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108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202" y="5409406"/>
            <a:ext cx="1140618" cy="106759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002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295128" y="524244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50422" y="3331030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endParaRPr lang="en-US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389912" y="3973272"/>
            <a:ext cx="2383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5085671"/>
            <a:ext cx="2423711" cy="133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74835" y="5576208"/>
            <a:ext cx="806221" cy="34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5402" y="3581400"/>
            <a:ext cx="309884" cy="33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(Center of projection at the origin, x-axis points right, y-axis points up, z-axis points backwards)</a:t>
            </a:r>
          </a:p>
        </p:txBody>
      </p:sp>
      <p:grpSp>
        <p:nvGrpSpPr>
          <p:cNvPr id="6" name="Group 24"/>
          <p:cNvGrpSpPr/>
          <p:nvPr/>
        </p:nvGrpSpPr>
        <p:grpSpPr>
          <a:xfrm>
            <a:off x="3657600" y="3592284"/>
            <a:ext cx="2057400" cy="2416630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361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655600" y="534488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2957" y="4893127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32" y="5018314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400" y="4005942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8800" y="4278084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400" y="5192484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865" y="5149737"/>
              <a:ext cx="501539" cy="42747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8901" y="5480956"/>
              <a:ext cx="402773" cy="283031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824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24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24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7824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4802" y="6324600"/>
            <a:ext cx="327293" cy="25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5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44202" y="5029200"/>
            <a:ext cx="236765" cy="26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608" y="5407817"/>
            <a:ext cx="1828800" cy="1767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108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202" y="5409406"/>
            <a:ext cx="1140618" cy="106759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002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295128" y="524244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50422" y="3331030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r>
              <a:rPr lang="en-US" sz="2400" dirty="0"/>
              <a:t>Step 2: Rotate by </a:t>
            </a:r>
            <a:r>
              <a:rPr lang="en-US" sz="2400" b="1" dirty="0"/>
              <a:t>R</a:t>
            </a:r>
          </a:p>
        </p:txBody>
      </p:sp>
      <p:pic>
        <p:nvPicPr>
          <p:cNvPr id="78029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82384" y="4650922"/>
            <a:ext cx="2928696" cy="1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Arrow Connector 31"/>
          <p:cNvCxnSpPr/>
          <p:nvPr/>
        </p:nvCxnSpPr>
        <p:spPr>
          <a:xfrm rot="5400000" flipH="1" flipV="1">
            <a:off x="5709559" y="5622474"/>
            <a:ext cx="468085" cy="32656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887671" y="6008910"/>
            <a:ext cx="198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3x3 </a:t>
            </a:r>
            <a:r>
              <a:rPr lang="en-US"/>
              <a:t>rotation matrix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5402" y="3581400"/>
            <a:ext cx="309884" cy="33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(Center of projection at the origin, x-axis points right, y-axis points up, z-axis points backwards)</a:t>
            </a:r>
          </a:p>
        </p:txBody>
      </p:sp>
      <p:pic>
        <p:nvPicPr>
          <p:cNvPr id="77824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4802" y="6324600"/>
            <a:ext cx="327293" cy="25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5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4202" y="5029200"/>
            <a:ext cx="236765" cy="26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608" y="5407817"/>
            <a:ext cx="1828800" cy="1767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108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202" y="5409406"/>
            <a:ext cx="1140618" cy="106759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002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295128" y="524244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27" name="Parallelogram 26"/>
          <p:cNvSpPr/>
          <p:nvPr/>
        </p:nvSpPr>
        <p:spPr>
          <a:xfrm rot="8347545">
            <a:off x="3974425" y="4615947"/>
            <a:ext cx="2436138" cy="1177426"/>
          </a:xfrm>
          <a:prstGeom prst="parallelogram">
            <a:avLst>
              <a:gd name="adj" fmla="val 898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245429" y="3973286"/>
            <a:ext cx="1480457" cy="14260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203776" y="4911896"/>
            <a:ext cx="523061" cy="4311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52" idx="1"/>
          </p:cNvCxnSpPr>
          <p:nvPr/>
        </p:nvCxnSpPr>
        <p:spPr>
          <a:xfrm rot="16200000" flipV="1">
            <a:off x="3924301" y="5709557"/>
            <a:ext cx="1034143" cy="413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52" idx="4"/>
          </p:cNvCxnSpPr>
          <p:nvPr/>
        </p:nvCxnSpPr>
        <p:spPr>
          <a:xfrm rot="10800000">
            <a:off x="4245430" y="5421087"/>
            <a:ext cx="1458685" cy="119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150422" y="3331030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r>
              <a:rPr lang="en-US" sz="2400" dirty="0"/>
              <a:t>Step 2: Rotate by </a:t>
            </a:r>
            <a:r>
              <a:rPr lang="en-US" sz="2400" b="1" dirty="0"/>
              <a:t>R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2384" y="4650922"/>
            <a:ext cx="2928696" cy="1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66023D-A26B-44BD-AF04-A7BDD0EE2C54}"/>
              </a:ext>
            </a:extLst>
          </p:cNvPr>
          <p:cNvSpPr txBox="1"/>
          <p:nvPr/>
        </p:nvSpPr>
        <p:spPr>
          <a:xfrm>
            <a:off x="5562600" y="6172200"/>
            <a:ext cx="353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(with extra row/column of [0 0 0 1])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Perspective projection</a:t>
            </a:r>
          </a:p>
        </p:txBody>
      </p:sp>
      <p:pic>
        <p:nvPicPr>
          <p:cNvPr id="77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219200"/>
            <a:ext cx="4495800" cy="124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7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743200"/>
            <a:ext cx="533400" cy="45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Brace 5"/>
          <p:cNvSpPr/>
          <p:nvPr/>
        </p:nvSpPr>
        <p:spPr>
          <a:xfrm rot="16200000">
            <a:off x="3314700" y="1485900"/>
            <a:ext cx="152400" cy="20574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02018" y="3135868"/>
            <a:ext cx="11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(intrinsics)</a:t>
            </a:r>
          </a:p>
        </p:txBody>
      </p:sp>
      <p:pic>
        <p:nvPicPr>
          <p:cNvPr id="777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7772" y="1230086"/>
            <a:ext cx="4419600" cy="115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7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7324" y="3722914"/>
            <a:ext cx="3937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092182" y="4147458"/>
            <a:ext cx="1562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general, </a:t>
            </a:r>
          </a:p>
        </p:txBody>
      </p:sp>
      <p:pic>
        <p:nvPicPr>
          <p:cNvPr id="777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632" y="5279834"/>
            <a:ext cx="347890" cy="353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722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0556" y="5791200"/>
            <a:ext cx="300718" cy="31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722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790" y="6248400"/>
            <a:ext cx="990600" cy="3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995356" y="5285807"/>
            <a:ext cx="435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aspect ratio </a:t>
            </a:r>
            <a:r>
              <a:rPr lang="en-US" dirty="0"/>
              <a:t>(1 unless pixels are not square)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356" y="5769166"/>
            <a:ext cx="597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skew</a:t>
            </a:r>
            <a:r>
              <a:rPr lang="en-US" dirty="0"/>
              <a:t> (0 unless pixels are shaped like rhombi/parallelograms)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84339" y="6260068"/>
            <a:ext cx="8096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principal point</a:t>
            </a:r>
            <a:r>
              <a:rPr lang="en-US" dirty="0"/>
              <a:t> ((0,0) unless optical axis doesn’t intersect projection plane at origin)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76978" y="4103914"/>
            <a:ext cx="183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(upper triangular matrix)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05937" y="2751910"/>
            <a:ext cx="4027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(converts from 3D rays in camera coordinate system to pixel coordinates)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/>
          <a:lstStyle/>
          <a:p>
            <a:r>
              <a:rPr lang="en-US" dirty="0"/>
              <a:t>Can think of as “zoom”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Also related to </a:t>
            </a:r>
            <a:r>
              <a:rPr lang="en-US" i="1" dirty="0"/>
              <a:t>field of view</a:t>
            </a:r>
            <a:endParaRPr lang="en-US" dirty="0"/>
          </a:p>
        </p:txBody>
      </p:sp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0574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0574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4191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4191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794005" y="3581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24mm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3581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5726668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200mm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10200" y="57150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800mm</a:t>
            </a:r>
          </a:p>
        </p:txBody>
      </p:sp>
      <p:pic>
        <p:nvPicPr>
          <p:cNvPr id="48537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4953000"/>
            <a:ext cx="1828800" cy="140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1981200"/>
            <a:ext cx="1447800" cy="124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C6B43-C1A5-4F37-84E7-2392B23C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9FF6C-E773-41B4-A2D5-8241BC2A1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0A29D2-9817-4266-ABFB-B72D4BD6B708}"/>
              </a:ext>
            </a:extLst>
          </p:cNvPr>
          <p:cNvSpPr/>
          <p:nvPr/>
        </p:nvSpPr>
        <p:spPr>
          <a:xfrm>
            <a:off x="228600" y="6305490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http://www.dslrsolutions.net/3298/using-your-hands-as-focal-length-calculator/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E3603-8DDA-4367-A390-9E44CCC25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447800"/>
            <a:ext cx="5181600" cy="4347966"/>
          </a:xfrm>
          <a:prstGeom prst="rect">
            <a:avLst/>
          </a:prstGeom>
        </p:spPr>
      </p:pic>
      <p:pic>
        <p:nvPicPr>
          <p:cNvPr id="466946" name="Picture 2" descr="Sky_Angles">
            <a:extLst>
              <a:ext uri="{FF2B5EF4-FFF2-40B4-BE49-F238E27FC236}">
                <a16:creationId xmlns:a16="http://schemas.microsoft.com/office/drawing/2014/main" id="{3B7ECF5C-DDDA-44F8-9FD0-DFC171720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3" y="2362200"/>
            <a:ext cx="29622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3031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5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21"/>
            <a:ext cx="9144000" cy="6841279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6934200" y="6553200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844771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Pinhole camera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419600"/>
            <a:ext cx="7772400" cy="190500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Add a barrier to block off most of the rays</a:t>
            </a:r>
          </a:p>
          <a:p>
            <a:pPr lvl="1"/>
            <a:r>
              <a:rPr lang="en-US"/>
              <a:t>This reduces blurring</a:t>
            </a:r>
          </a:p>
          <a:p>
            <a:pPr lvl="1"/>
            <a:r>
              <a:rPr lang="en-US"/>
              <a:t>The opening known as the </a:t>
            </a:r>
            <a:r>
              <a:rPr lang="en-US" b="1"/>
              <a:t>aperture</a:t>
            </a:r>
          </a:p>
          <a:p>
            <a:pPr lvl="1"/>
            <a:r>
              <a:rPr lang="en-US"/>
              <a:t>How does this transform the image?</a:t>
            </a:r>
          </a:p>
        </p:txBody>
      </p:sp>
      <p:pic>
        <p:nvPicPr>
          <p:cNvPr id="7172" name="Picture 18" descr="image-pinhol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7182" name="Line 21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2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Line 2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5" name="Line 2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7178" name="Line 27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Line 28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Line 29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3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5" name="Oval 3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Oval 3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1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5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27"/>
            <a:ext cx="9144000" cy="6810573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6934200" y="6553200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42345701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6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0024" cy="6858000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6934200" y="6492875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2201673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fnOPZ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76400"/>
            <a:ext cx="5105400" cy="3822700"/>
          </a:xfrm>
          <a:prstGeom prst="rect">
            <a:avLst/>
          </a:prstGeom>
        </p:spPr>
      </p:pic>
      <p:sp>
        <p:nvSpPr>
          <p:cNvPr id="4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4800600" y="5105400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4558100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9 at 7.06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464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614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57200"/>
            <a:ext cx="8600243" cy="5715000"/>
          </a:xfrm>
          <a:prstGeom prst="rect">
            <a:avLst/>
          </a:prstGeom>
        </p:spPr>
      </p:pic>
      <p:sp>
        <p:nvSpPr>
          <p:cNvPr id="3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6248400"/>
            <a:ext cx="731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petapixel.com</a:t>
            </a:r>
            <a:r>
              <a:rPr lang="en-US" sz="1200" dirty="0"/>
              <a:t>/2013/01/11/how-focal-length-affects-your-subjects-apparent-weight-as-seen-with-a-cat/</a:t>
            </a:r>
          </a:p>
        </p:txBody>
      </p:sp>
    </p:spTree>
    <p:extLst>
      <p:ext uri="{BB962C8B-B14F-4D97-AF65-F5344CB8AC3E}">
        <p14:creationId xmlns:p14="http://schemas.microsoft.com/office/powerpoint/2010/main" val="24090662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9646" y="1664141"/>
            <a:ext cx="6820444" cy="14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171" y="2177131"/>
            <a:ext cx="508253" cy="4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31" y="2163526"/>
            <a:ext cx="1130604" cy="4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901543" y="2982682"/>
            <a:ext cx="119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15544" y="2982682"/>
            <a:ext cx="93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503711" y="2982682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77685" y="2634339"/>
            <a:ext cx="10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46513" y="3243929"/>
            <a:ext cx="6760029" cy="1941123"/>
            <a:chOff x="2046513" y="3243929"/>
            <a:chExt cx="6760029" cy="1941123"/>
          </a:xfrm>
        </p:grpSpPr>
        <p:sp>
          <p:nvSpPr>
            <p:cNvPr id="8" name="Left Brace 7"/>
            <p:cNvSpPr/>
            <p:nvPr/>
          </p:nvSpPr>
          <p:spPr>
            <a:xfrm rot="16200000">
              <a:off x="5257799" y="32643"/>
              <a:ext cx="337457" cy="6760029"/>
            </a:xfrm>
            <a:prstGeom prst="lef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7684" y="3707724"/>
              <a:ext cx="38561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part converts 3D points in world coordinates to 3D rays in the camera’s coordinate system. There are 6 parameters represented (3 for position/translation, 3 for rotation).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4702" y="3117590"/>
            <a:ext cx="3344298" cy="2349939"/>
            <a:chOff x="84702" y="3117590"/>
            <a:chExt cx="3344298" cy="2349939"/>
          </a:xfrm>
        </p:grpSpPr>
        <p:sp>
          <p:nvSpPr>
            <p:cNvPr id="21" name="TextBox 20"/>
            <p:cNvSpPr txBox="1"/>
            <p:nvPr/>
          </p:nvSpPr>
          <p:spPr>
            <a:xfrm>
              <a:off x="84702" y="4267200"/>
              <a:ext cx="33442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 </a:t>
              </a:r>
              <a:r>
                <a:rPr lang="en-US" b="1" dirty="0"/>
                <a:t>K </a:t>
              </a:r>
              <a:r>
                <a:rPr lang="en-US" dirty="0"/>
                <a:t>matrix converts 3D rays in the camera’s coordinate system to 2D image points in image (pixel) coordinates.</a:t>
              </a:r>
              <a:endParaRPr lang="en-US" b="1" dirty="0"/>
            </a:p>
          </p:txBody>
        </p:sp>
        <p:cxnSp>
          <p:nvCxnSpPr>
            <p:cNvPr id="9" name="Straight Arrow Connector 8"/>
            <p:cNvCxnSpPr>
              <a:cxnSpLocks/>
            </p:cNvCxnSpPr>
            <p:nvPr/>
          </p:nvCxnSpPr>
          <p:spPr>
            <a:xfrm flipV="1">
              <a:off x="914400" y="3117590"/>
              <a:ext cx="533400" cy="107341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66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9646" y="1664141"/>
            <a:ext cx="6820444" cy="14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171" y="2177131"/>
            <a:ext cx="508253" cy="4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31" y="2163526"/>
            <a:ext cx="1130604" cy="4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eft Brace 7"/>
          <p:cNvSpPr/>
          <p:nvPr/>
        </p:nvSpPr>
        <p:spPr>
          <a:xfrm rot="16200000">
            <a:off x="5257799" y="32643"/>
            <a:ext cx="337457" cy="6760029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1"/>
          <p:cNvGrpSpPr/>
          <p:nvPr/>
        </p:nvGrpSpPr>
        <p:grpSpPr>
          <a:xfrm>
            <a:off x="4028553" y="3777347"/>
            <a:ext cx="2850380" cy="696684"/>
            <a:chOff x="3707896" y="3744686"/>
            <a:chExt cx="3295752" cy="805542"/>
          </a:xfrm>
        </p:grpSpPr>
        <p:pic>
          <p:nvPicPr>
            <p:cNvPr id="77926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7896" y="3744686"/>
              <a:ext cx="3295752" cy="805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/>
          </p:nvCxnSpPr>
          <p:spPr>
            <a:xfrm rot="5400000">
              <a:off x="4675415" y="4109357"/>
              <a:ext cx="729343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Left Brace 12"/>
          <p:cNvSpPr/>
          <p:nvPr/>
        </p:nvSpPr>
        <p:spPr>
          <a:xfrm rot="16200000">
            <a:off x="5916378" y="3891636"/>
            <a:ext cx="152416" cy="112123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72739" y="4593775"/>
            <a:ext cx="1981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t </a:t>
            </a:r>
            <a:r>
              <a:rPr lang="en-US" sz="1600" dirty="0"/>
              <a:t>in book’s notation)</a:t>
            </a:r>
            <a:endParaRPr lang="en-US" sz="1600" b="1" dirty="0"/>
          </a:p>
        </p:txBody>
      </p:sp>
      <p:grpSp>
        <p:nvGrpSpPr>
          <p:cNvPr id="4" name="Group 17"/>
          <p:cNvGrpSpPr/>
          <p:nvPr/>
        </p:nvGrpSpPr>
        <p:grpSpPr>
          <a:xfrm>
            <a:off x="2166258" y="5268500"/>
            <a:ext cx="4920342" cy="733774"/>
            <a:chOff x="1861458" y="5669371"/>
            <a:chExt cx="5529942" cy="824684"/>
          </a:xfrm>
        </p:grpSpPr>
        <p:pic>
          <p:nvPicPr>
            <p:cNvPr id="77927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61458" y="5669371"/>
              <a:ext cx="5529942" cy="82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 rot="5400000">
              <a:off x="5028613" y="6041279"/>
              <a:ext cx="630782" cy="137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Down Arrow 18"/>
          <p:cNvSpPr/>
          <p:nvPr/>
        </p:nvSpPr>
        <p:spPr>
          <a:xfrm>
            <a:off x="4117458" y="4670307"/>
            <a:ext cx="745800" cy="53271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901543" y="2982682"/>
            <a:ext cx="119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15544" y="2982682"/>
            <a:ext cx="93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503711" y="2982682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77685" y="2634339"/>
            <a:ext cx="10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9646" y="1261359"/>
            <a:ext cx="6820444" cy="14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2487" y="1763463"/>
            <a:ext cx="508253" cy="4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177" y="1760744"/>
            <a:ext cx="1130604" cy="4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eft Brace 7"/>
          <p:cNvSpPr/>
          <p:nvPr/>
        </p:nvSpPr>
        <p:spPr>
          <a:xfrm rot="16200000">
            <a:off x="5257799" y="-468113"/>
            <a:ext cx="337457" cy="6760029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1"/>
          <p:cNvGrpSpPr/>
          <p:nvPr/>
        </p:nvGrpSpPr>
        <p:grpSpPr>
          <a:xfrm>
            <a:off x="4028553" y="3276591"/>
            <a:ext cx="2850380" cy="696684"/>
            <a:chOff x="3707896" y="3744686"/>
            <a:chExt cx="3295752" cy="805542"/>
          </a:xfrm>
        </p:grpSpPr>
        <p:pic>
          <p:nvPicPr>
            <p:cNvPr id="77926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7896" y="3744686"/>
              <a:ext cx="3295752" cy="805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/>
          </p:nvCxnSpPr>
          <p:spPr>
            <a:xfrm rot="5400000">
              <a:off x="4675415" y="4109357"/>
              <a:ext cx="729343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Left Brace 12"/>
          <p:cNvSpPr/>
          <p:nvPr/>
        </p:nvSpPr>
        <p:spPr>
          <a:xfrm rot="16200000">
            <a:off x="5916378" y="3390880"/>
            <a:ext cx="152416" cy="112123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72739" y="4093019"/>
            <a:ext cx="1981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t </a:t>
            </a:r>
            <a:r>
              <a:rPr lang="en-US" sz="1600" dirty="0"/>
              <a:t>in book’s notation)</a:t>
            </a:r>
            <a:endParaRPr lang="en-US" sz="1600" b="1" dirty="0"/>
          </a:p>
        </p:txBody>
      </p:sp>
      <p:grpSp>
        <p:nvGrpSpPr>
          <p:cNvPr id="4" name="Group 17"/>
          <p:cNvGrpSpPr/>
          <p:nvPr/>
        </p:nvGrpSpPr>
        <p:grpSpPr>
          <a:xfrm>
            <a:off x="2166258" y="4767744"/>
            <a:ext cx="4920342" cy="733774"/>
            <a:chOff x="1861458" y="5669371"/>
            <a:chExt cx="5529942" cy="824684"/>
          </a:xfrm>
        </p:grpSpPr>
        <p:pic>
          <p:nvPicPr>
            <p:cNvPr id="77927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61458" y="5669371"/>
              <a:ext cx="5529942" cy="82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 rot="5400000">
              <a:off x="5028613" y="6041279"/>
              <a:ext cx="630782" cy="137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Down Arrow 18"/>
          <p:cNvSpPr/>
          <p:nvPr/>
        </p:nvSpPr>
        <p:spPr>
          <a:xfrm>
            <a:off x="4117458" y="4169551"/>
            <a:ext cx="745800" cy="53271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22"/>
          <p:cNvGrpSpPr/>
          <p:nvPr/>
        </p:nvGrpSpPr>
        <p:grpSpPr>
          <a:xfrm>
            <a:off x="4345443" y="5594576"/>
            <a:ext cx="2860901" cy="736928"/>
            <a:chOff x="2451328" y="5659889"/>
            <a:chExt cx="4270948" cy="1100137"/>
          </a:xfrm>
        </p:grpSpPr>
        <p:pic>
          <p:nvPicPr>
            <p:cNvPr id="77927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51328" y="5923188"/>
              <a:ext cx="2185986" cy="541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9272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18957" y="5659889"/>
              <a:ext cx="2003319" cy="1100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3995057" y="5551714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/>
      <p:bldP spid="1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4074313" y="2933208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83399" y="4549731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4120756" y="4097974"/>
            <a:ext cx="685800" cy="37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637831" y="4223161"/>
            <a:ext cx="1382483" cy="402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507199" y="3210789"/>
            <a:ext cx="1567543" cy="126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516599" y="3482931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4888199" y="4397331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V="1">
            <a:off x="4386664" y="4354584"/>
            <a:ext cx="501539" cy="42747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316700" y="4685803"/>
            <a:ext cx="402773" cy="283031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8917" y="4589873"/>
            <a:ext cx="236111" cy="1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035" y="4104099"/>
            <a:ext cx="193788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7368" y="5051157"/>
            <a:ext cx="262839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5516" y="4713697"/>
            <a:ext cx="164831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3715" y="4789714"/>
            <a:ext cx="327293" cy="25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4315" y="2046514"/>
            <a:ext cx="309884" cy="33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3115" y="3494314"/>
            <a:ext cx="236765" cy="26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 rot="10800000" flipV="1">
            <a:off x="908521" y="3872931"/>
            <a:ext cx="1828800" cy="1767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861021" y="2998220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1595115" y="3874520"/>
            <a:ext cx="1140618" cy="106759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661915" y="3799114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784041" y="370756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3963453" y="2775865"/>
            <a:ext cx="2546213" cy="1261683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122074" y="339634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5796988" y="1687286"/>
            <a:ext cx="1812111" cy="523220"/>
            <a:chOff x="5796988" y="1687286"/>
            <a:chExt cx="1812111" cy="523220"/>
          </a:xfrm>
        </p:grpSpPr>
        <p:pic>
          <p:nvPicPr>
            <p:cNvPr id="78233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val 27"/>
            <p:cNvSpPr/>
            <p:nvPr/>
          </p:nvSpPr>
          <p:spPr>
            <a:xfrm>
              <a:off x="5796988" y="2002971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233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6226628" y="168728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86288" y="3221492"/>
            <a:ext cx="530070" cy="3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6247886" y="3733800"/>
            <a:ext cx="289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5334000" y="3516087"/>
            <a:ext cx="913886" cy="3716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Obscura</a:t>
            </a:r>
          </a:p>
        </p:txBody>
      </p:sp>
      <p:sp>
        <p:nvSpPr>
          <p:cNvPr id="3688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4495800" y="2133600"/>
            <a:ext cx="4419600" cy="4267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Basic principle known to </a:t>
            </a:r>
            <a:r>
              <a:rPr lang="en-US" dirty="0" err="1"/>
              <a:t>Mozi</a:t>
            </a:r>
            <a:r>
              <a:rPr lang="en-US" dirty="0"/>
              <a:t> (470-390 BC), Aristotle (384-322 BC)</a:t>
            </a:r>
          </a:p>
          <a:p>
            <a:pPr>
              <a:buFontTx/>
              <a:buChar char="•"/>
            </a:pPr>
            <a:r>
              <a:rPr lang="en-US" dirty="0"/>
              <a:t>Drawing aid for artists: described by Leonardo </a:t>
            </a:r>
            <a:r>
              <a:rPr lang="en-US" dirty="0" err="1"/>
              <a:t>da</a:t>
            </a:r>
            <a:r>
              <a:rPr lang="en-US" dirty="0"/>
              <a:t> Vinci (1452-1519) </a:t>
            </a:r>
          </a:p>
        </p:txBody>
      </p:sp>
      <p:pic>
        <p:nvPicPr>
          <p:cNvPr id="36881" name="Picture 17" descr="obscura_frisius_58"/>
          <p:cNvPicPr>
            <a:picLocks noChangeAspect="1" noChangeArrowheads="1"/>
          </p:cNvPicPr>
          <p:nvPr/>
        </p:nvPicPr>
        <p:blipFill>
          <a:blip r:embed="rId3" cstate="print">
            <a:lum bright="-24000" contrast="36000"/>
          </a:blip>
          <a:srcRect/>
          <a:stretch>
            <a:fillRect/>
          </a:stretch>
        </p:blipFill>
        <p:spPr bwMode="auto">
          <a:xfrm>
            <a:off x="76200" y="1600200"/>
            <a:ext cx="4343400" cy="3611563"/>
          </a:xfrm>
          <a:prstGeom prst="rect">
            <a:avLst/>
          </a:prstGeom>
          <a:noFill/>
        </p:spPr>
      </p:pic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1322388" y="5105400"/>
            <a:ext cx="1878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/>
              <a:t>Gemma Frisius, 1558</a:t>
            </a: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7543800" y="6583363"/>
            <a:ext cx="1293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A. Efros</a:t>
            </a:r>
          </a:p>
        </p:txBody>
      </p:sp>
      <p:pic>
        <p:nvPicPr>
          <p:cNvPr id="466946" name="Picture 2" descr="Image result for camera obscura san francisco">
            <a:extLst>
              <a:ext uri="{FF2B5EF4-FFF2-40B4-BE49-F238E27FC236}">
                <a16:creationId xmlns:a16="http://schemas.microsoft.com/office/drawing/2014/main" id="{DF6DECCA-B9D6-4BBC-8482-DC74ADB6D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02" y="4283901"/>
            <a:ext cx="3358073" cy="23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1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46237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Problem for architectural photography: converging verticals</a:t>
            </a:r>
          </a:p>
        </p:txBody>
      </p:sp>
      <p:pic>
        <p:nvPicPr>
          <p:cNvPr id="3614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811462"/>
            <a:ext cx="2894404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1477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3365741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Problem for architectural photography: converging verticals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r>
              <a:rPr lang="en-US" dirty="0"/>
              <a:t>Solution: view camera (lens shifted </a:t>
            </a:r>
            <a:r>
              <a:rPr lang="en-US" dirty="0" err="1"/>
              <a:t>w.r.t</a:t>
            </a:r>
            <a:r>
              <a:rPr lang="en-US" dirty="0"/>
              <a:t>. film)</a:t>
            </a:r>
          </a:p>
        </p:txBody>
      </p:sp>
      <p:sp>
        <p:nvSpPr>
          <p:cNvPr id="458756" name="Text Box 4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  <p:sp>
        <p:nvSpPr>
          <p:cNvPr id="458759" name="Rectangle 7"/>
          <p:cNvSpPr>
            <a:spLocks noChangeArrowheads="1"/>
          </p:cNvSpPr>
          <p:nvPr/>
        </p:nvSpPr>
        <p:spPr bwMode="auto">
          <a:xfrm>
            <a:off x="904875" y="3162300"/>
            <a:ext cx="23717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Tilting the camera upwards results in converging verticals</a:t>
            </a:r>
          </a:p>
        </p:txBody>
      </p:sp>
      <p:sp>
        <p:nvSpPr>
          <p:cNvPr id="458762" name="Rectangle 10"/>
          <p:cNvSpPr>
            <a:spLocks noChangeArrowheads="1"/>
          </p:cNvSpPr>
          <p:nvPr/>
        </p:nvSpPr>
        <p:spPr bwMode="auto">
          <a:xfrm>
            <a:off x="3429000" y="3162300"/>
            <a:ext cx="25368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Keeping the camera level, with an ordinary lens, captures only the bottom portion of the building</a:t>
            </a:r>
          </a:p>
        </p:txBody>
      </p:sp>
      <p:pic>
        <p:nvPicPr>
          <p:cNvPr id="45876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792152"/>
            <a:ext cx="1676400" cy="152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876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150" y="4742996"/>
            <a:ext cx="1670164" cy="158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8767" name="Rectangle 15"/>
          <p:cNvSpPr>
            <a:spLocks noChangeArrowheads="1"/>
          </p:cNvSpPr>
          <p:nvPr/>
        </p:nvSpPr>
        <p:spPr bwMode="auto">
          <a:xfrm>
            <a:off x="6553200" y="3163888"/>
            <a:ext cx="21336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Shifting the lens upwards results in a picture of the entire subject</a:t>
            </a:r>
          </a:p>
        </p:txBody>
      </p:sp>
      <p:sp>
        <p:nvSpPr>
          <p:cNvPr id="458768" name="Rectangle 16"/>
          <p:cNvSpPr>
            <a:spLocks noChangeArrowheads="1"/>
          </p:cNvSpPr>
          <p:nvPr/>
        </p:nvSpPr>
        <p:spPr bwMode="auto">
          <a:xfrm>
            <a:off x="1530350" y="6491288"/>
            <a:ext cx="578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hlinkClick r:id="rId5"/>
              </a:rPr>
              <a:t>http://en.wikipedia.org/wiki/Perspective_correction_lens</a:t>
            </a:r>
            <a:endParaRPr lang="en-US" sz="1800"/>
          </a:p>
        </p:txBody>
      </p:sp>
      <p:pic>
        <p:nvPicPr>
          <p:cNvPr id="458769" name="Picture 17" descr="view_camera_wik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2209800"/>
            <a:ext cx="8286750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29608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Problem for architectural photography: converging verticals</a:t>
            </a:r>
          </a:p>
          <a:p>
            <a:pPr>
              <a:buFontTx/>
              <a:buChar char="•"/>
            </a:pPr>
            <a:r>
              <a:rPr lang="en-US"/>
              <a:t>Result:</a:t>
            </a:r>
          </a:p>
        </p:txBody>
      </p:sp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9199" y="2860676"/>
            <a:ext cx="2794190" cy="36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5575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7194650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What does a sphere project to?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971800" y="2209800"/>
            <a:ext cx="3216276" cy="4562112"/>
            <a:chOff x="1704" y="960"/>
            <a:chExt cx="2342" cy="3322"/>
          </a:xfrm>
        </p:grpSpPr>
        <p:pic>
          <p:nvPicPr>
            <p:cNvPr id="3491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04" y="960"/>
              <a:ext cx="2342" cy="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9189" name="Rectangle 5"/>
            <p:cNvSpPr>
              <a:spLocks noChangeArrowheads="1"/>
            </p:cNvSpPr>
            <p:nvPr/>
          </p:nvSpPr>
          <p:spPr bwMode="auto">
            <a:xfrm>
              <a:off x="3024" y="4128"/>
              <a:ext cx="9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sz="1000">
                  <a:latin typeface="EngraversGothic BT Regular" charset="0"/>
                </a:rPr>
                <a:t>Image source: F. Durand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323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The exterior columns appear bigger</a:t>
            </a:r>
          </a:p>
          <a:p>
            <a:pPr>
              <a:buFontTx/>
              <a:buChar char="•"/>
            </a:pPr>
            <a:r>
              <a:rPr lang="en-US"/>
              <a:t>The distortion is not due to lens flaws</a:t>
            </a:r>
          </a:p>
          <a:p>
            <a:pPr>
              <a:buFontTx/>
              <a:buChar char="•"/>
            </a:pPr>
            <a:r>
              <a:rPr lang="en-US"/>
              <a:t>Problem pointed out by Da Vinci</a:t>
            </a:r>
          </a:p>
        </p:txBody>
      </p:sp>
      <p:pic>
        <p:nvPicPr>
          <p:cNvPr id="3512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81400"/>
            <a:ext cx="54102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12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581400"/>
            <a:ext cx="22971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1238" name="Rectangle 6"/>
          <p:cNvSpPr>
            <a:spLocks noChangeArrowheads="1"/>
          </p:cNvSpPr>
          <p:nvPr/>
        </p:nvSpPr>
        <p:spPr bwMode="auto">
          <a:xfrm>
            <a:off x="7848600" y="6400800"/>
            <a:ext cx="12303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Slide by F. Durand</a:t>
            </a:r>
          </a:p>
        </p:txBody>
      </p:sp>
    </p:spTree>
    <p:extLst>
      <p:ext uri="{BB962C8B-B14F-4D97-AF65-F5344CB8AC3E}">
        <p14:creationId xmlns:p14="http://schemas.microsoft.com/office/powerpoint/2010/main" val="36831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distortion: People</a:t>
            </a:r>
          </a:p>
        </p:txBody>
      </p:sp>
      <p:graphicFrame>
        <p:nvGraphicFramePr>
          <p:cNvPr id="478216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1441450" y="1485900"/>
          <a:ext cx="62611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963" name="Image" r:id="rId4" imgW="6260317" imgH="4114286" progId="">
                  <p:embed/>
                </p:oleObj>
              </mc:Choice>
              <mc:Fallback>
                <p:oleObj name="Image" r:id="rId4" imgW="6260317" imgH="4114286" progId="">
                  <p:embed/>
                  <p:pic>
                    <p:nvPicPr>
                      <p:cNvPr id="47821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450" y="1485900"/>
                        <a:ext cx="62611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39559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Distortion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343400"/>
            <a:ext cx="7772400" cy="1981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Radial distortion of the image</a:t>
            </a:r>
          </a:p>
          <a:p>
            <a:pPr lvl="1"/>
            <a:r>
              <a:rPr lang="en-US" dirty="0"/>
              <a:t>Caused by imperfect lenses</a:t>
            </a:r>
          </a:p>
          <a:p>
            <a:pPr lvl="1"/>
            <a:r>
              <a:rPr lang="en-US" dirty="0"/>
              <a:t>Deviations are most noticeable for rays that pass through the edge of the lens</a:t>
            </a:r>
          </a:p>
        </p:txBody>
      </p:sp>
      <p:pic>
        <p:nvPicPr>
          <p:cNvPr id="25604" name="Picture 4" descr="hecht-231-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lum bright="-26000" contrast="40000"/>
          </a:blip>
          <a:srcRect/>
          <a:stretch>
            <a:fillRect/>
          </a:stretch>
        </p:blipFill>
        <p:spPr bwMode="auto">
          <a:xfrm>
            <a:off x="1662113" y="1447800"/>
            <a:ext cx="5576887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05000" y="3668712"/>
            <a:ext cx="1466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>
                <a:latin typeface="Arial" charset="0"/>
              </a:rPr>
              <a:t>No distortion</a:t>
            </a:r>
          </a:p>
        </p:txBody>
      </p:sp>
      <p:sp>
        <p:nvSpPr>
          <p:cNvPr id="256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6350" y="3668712"/>
            <a:ext cx="1365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>
                <a:latin typeface="Arial" charset="0"/>
              </a:rPr>
              <a:t>Pin cushion</a:t>
            </a:r>
          </a:p>
        </p:txBody>
      </p:sp>
      <p:sp>
        <p:nvSpPr>
          <p:cNvPr id="25607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64250" y="3668712"/>
            <a:ext cx="7937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>
                <a:latin typeface="Arial" charset="0"/>
              </a:rPr>
              <a:t>Barrel</a:t>
            </a:r>
          </a:p>
        </p:txBody>
      </p:sp>
    </p:spTree>
    <p:extLst>
      <p:ext uri="{BB962C8B-B14F-4D97-AF65-F5344CB8AC3E}">
        <p14:creationId xmlns:p14="http://schemas.microsoft.com/office/powerpoint/2010/main" val="38141681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85800"/>
            <a:ext cx="4343400" cy="579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62000"/>
            <a:ext cx="4000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Correcting radial distortion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8" name="Picture 5" descr="fish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0038" y="1066800"/>
            <a:ext cx="3636962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 descr="rect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01838" y="3657600"/>
            <a:ext cx="5237162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86000" y="6248400"/>
            <a:ext cx="480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charset="0"/>
              </a:rPr>
              <a:t>from </a:t>
            </a:r>
            <a:r>
              <a:rPr lang="en-US" sz="1800">
                <a:latin typeface="Arial" charset="0"/>
                <a:hlinkClick r:id="rId10"/>
              </a:rPr>
              <a:t>Helmut Dersch</a:t>
            </a:r>
            <a:endParaRPr 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9400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Distortion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524000"/>
          </a:xfrm>
        </p:spPr>
        <p:txBody>
          <a:bodyPr/>
          <a:lstStyle/>
          <a:p>
            <a:endParaRPr lang="en-US"/>
          </a:p>
        </p:txBody>
      </p:sp>
      <p:pic>
        <p:nvPicPr>
          <p:cNvPr id="27652" name="Picture 4" descr="hecht-231-b-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2554288" y="1447800"/>
            <a:ext cx="4052887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0373" name="Picture 5" descr="hecht-231-b-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2514600" y="3048000"/>
            <a:ext cx="412115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0374" name="Picture 6" descr="hecht-231-b-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2619375" y="4800600"/>
            <a:ext cx="40513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96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endParaRPr lang="en-US" dirty="0"/>
          </a:p>
        </p:txBody>
      </p:sp>
      <p:pic>
        <p:nvPicPr>
          <p:cNvPr id="8196" name="Picture 5" descr="pinhole_diff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1676400"/>
            <a:ext cx="5410200" cy="3578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22369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Modeling distortion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334000"/>
            <a:ext cx="7772400" cy="1143000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To model lens distortion</a:t>
            </a:r>
          </a:p>
          <a:p>
            <a:pPr lvl="1"/>
            <a:r>
              <a:rPr lang="en-US"/>
              <a:t>Use above projection operation instead of standard projection matrix multiplication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524000" y="2438400"/>
            <a:ext cx="6615113" cy="1293813"/>
            <a:chOff x="960" y="1536"/>
            <a:chExt cx="4167" cy="815"/>
          </a:xfrm>
        </p:grpSpPr>
        <p:pic>
          <p:nvPicPr>
            <p:cNvPr id="28685" name="Picture 5" descr="Edittex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708" y="1536"/>
              <a:ext cx="2419" cy="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6" name="Text Box 6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960" y="1850"/>
              <a:ext cx="157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r>
                <a:rPr lang="en-US" sz="2000"/>
                <a:t>Apply radial distortion</a:t>
              </a:r>
            </a:p>
          </p:txBody>
        </p:sp>
      </p:grpSp>
      <p:grpSp>
        <p:nvGrpSpPr>
          <p:cNvPr id="3" name="Group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1479550" y="4170363"/>
            <a:ext cx="5010150" cy="782637"/>
            <a:chOff x="932" y="2627"/>
            <a:chExt cx="3156" cy="493"/>
          </a:xfrm>
        </p:grpSpPr>
        <p:pic>
          <p:nvPicPr>
            <p:cNvPr id="28683" name="Picture 8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744" y="2627"/>
              <a:ext cx="1344" cy="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4" name="Text Box 9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932" y="2688"/>
              <a:ext cx="159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r>
                <a:rPr lang="en-US" sz="2000"/>
                <a:t>Apply focal length </a:t>
              </a:r>
              <a:br>
                <a:rPr lang="en-US" sz="2000"/>
              </a:br>
              <a:r>
                <a:rPr lang="en-US" sz="2000"/>
                <a:t>translate image center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739900" y="1371602"/>
            <a:ext cx="4062413" cy="923926"/>
            <a:chOff x="1096" y="864"/>
            <a:chExt cx="2559" cy="582"/>
          </a:xfrm>
        </p:grpSpPr>
        <p:pic>
          <p:nvPicPr>
            <p:cNvPr id="28679" name="Picture 11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688" y="864"/>
              <a:ext cx="967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096" y="864"/>
              <a:ext cx="1324" cy="582"/>
              <a:chOff x="1096" y="960"/>
              <a:chExt cx="1324" cy="582"/>
            </a:xfrm>
          </p:grpSpPr>
          <p:sp>
            <p:nvSpPr>
              <p:cNvPr id="28681" name="Text Box 13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1096" y="960"/>
                <a:ext cx="1324" cy="5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en-US" sz="2000"/>
                  <a:t>Project                </a:t>
                </a:r>
                <a:br>
                  <a:rPr lang="en-US" sz="2000"/>
                </a:br>
                <a:r>
                  <a:rPr lang="en-US" sz="2000"/>
                  <a:t>to “normalized” </a:t>
                </a:r>
                <a:br>
                  <a:rPr lang="en-US" sz="2000"/>
                </a:br>
                <a:r>
                  <a:rPr lang="en-US" sz="2000"/>
                  <a:t>image coordinates</a:t>
                </a:r>
              </a:p>
            </p:txBody>
          </p:sp>
          <p:pic>
            <p:nvPicPr>
              <p:cNvPr id="28682" name="Picture 14" descr="Edittex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744" y="988"/>
                <a:ext cx="512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734772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Other types of projection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Lots of intriguing variants…</a:t>
            </a:r>
          </a:p>
          <a:p>
            <a:r>
              <a:rPr lang="en-US"/>
              <a:t>(I’ll just mention a few fun ones)</a:t>
            </a:r>
          </a:p>
        </p:txBody>
      </p:sp>
    </p:spTree>
    <p:extLst>
      <p:ext uri="{BB962C8B-B14F-4D97-AF65-F5344CB8AC3E}">
        <p14:creationId xmlns:p14="http://schemas.microsoft.com/office/powerpoint/2010/main" val="38678721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360 degree field of view…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4572000"/>
            <a:ext cx="8534400" cy="1371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/>
              <a:t>Basic approach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Take a photo of a parabolic mirror with an orthographic lens (Nayar)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Or buy one a lens from a variety of omnicam manufacturers…</a:t>
            </a:r>
          </a:p>
          <a:p>
            <a:pPr lvl="2">
              <a:lnSpc>
                <a:spcPct val="90000"/>
              </a:lnSpc>
            </a:pPr>
            <a:r>
              <a:rPr lang="en-US" sz="1600"/>
              <a:t>See </a:t>
            </a:r>
            <a:r>
              <a:rPr lang="en-US">
                <a:hlinkClick r:id="rId6"/>
              </a:rPr>
              <a:t>http://www.cis.upenn.edu/~kostas/omni.html</a:t>
            </a:r>
            <a:endParaRPr lang="en-US"/>
          </a:p>
          <a:p>
            <a:pPr lvl="2">
              <a:lnSpc>
                <a:spcPct val="90000"/>
              </a:lnSpc>
              <a:buFontTx/>
              <a:buNone/>
            </a:pPr>
            <a:endParaRPr lang="en-US"/>
          </a:p>
        </p:txBody>
      </p:sp>
      <p:pic>
        <p:nvPicPr>
          <p:cNvPr id="60420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81450" y="1600200"/>
            <a:ext cx="11811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41495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Tilt-shift</a:t>
            </a:r>
          </a:p>
        </p:txBody>
      </p:sp>
      <p:pic>
        <p:nvPicPr>
          <p:cNvPr id="52227" name="Picture 5" descr="15vega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92675" y="3694113"/>
            <a:ext cx="3413125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7" descr="14rom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9200" y="3697288"/>
            <a:ext cx="3390900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86000" y="6172200"/>
            <a:ext cx="480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charset="0"/>
              </a:rPr>
              <a:t>Titlt-shift images from </a:t>
            </a:r>
            <a:r>
              <a:rPr lang="en-US" sz="1800">
                <a:latin typeface="Arial" charset="0"/>
                <a:hlinkClick r:id="rId11"/>
              </a:rPr>
              <a:t>Olivo Barbieri</a:t>
            </a:r>
            <a:br>
              <a:rPr lang="en-US" sz="1800">
                <a:latin typeface="Arial" charset="0"/>
              </a:rPr>
            </a:br>
            <a:r>
              <a:rPr lang="en-US" sz="1800">
                <a:latin typeface="Arial" charset="0"/>
              </a:rPr>
              <a:t>and Photoshop </a:t>
            </a:r>
            <a:r>
              <a:rPr lang="en-US" sz="1800">
                <a:latin typeface="Arial" charset="0"/>
                <a:hlinkClick r:id="rId12"/>
              </a:rPr>
              <a:t>imitations</a:t>
            </a:r>
            <a:endParaRPr lang="en-US"/>
          </a:p>
        </p:txBody>
      </p:sp>
      <p:pic>
        <p:nvPicPr>
          <p:cNvPr id="52230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0" y="990600"/>
            <a:ext cx="314325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31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98613" y="3276600"/>
            <a:ext cx="5868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  <a:hlinkClick r:id="rId14"/>
              </a:rPr>
              <a:t>http://www.northlight-images.co.uk/article_pages/tilt_and_shift_ts-e.html</a:t>
            </a:r>
            <a:r>
              <a:rPr lang="en-US" sz="140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71699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74963" y="5149850"/>
            <a:ext cx="3613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anchor="ctr">
            <a:spAutoFit/>
          </a:bodyPr>
          <a:lstStyle/>
          <a:p>
            <a:pPr algn="ctr" eaLnBrk="1" hangingPunct="1"/>
            <a:r>
              <a:rPr lang="en-US" sz="1800">
                <a:latin typeface="Arial" charset="0"/>
              </a:rPr>
              <a:t>Rollout Photographs © Justin Kerr </a:t>
            </a:r>
          </a:p>
        </p:txBody>
      </p:sp>
      <p:pic>
        <p:nvPicPr>
          <p:cNvPr id="59395" name="Picture 3" descr="1219sti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1295400"/>
            <a:ext cx="2822575" cy="3619500"/>
          </a:xfrm>
          <a:prstGeom prst="rect">
            <a:avLst/>
          </a:prstGeom>
          <a:noFill/>
        </p:spPr>
      </p:pic>
      <p:pic>
        <p:nvPicPr>
          <p:cNvPr id="59396" name="Picture 4" descr="121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4200" y="1866900"/>
            <a:ext cx="6019800" cy="2709863"/>
          </a:xfrm>
          <a:prstGeom prst="rect">
            <a:avLst/>
          </a:prstGeom>
          <a:noFill/>
        </p:spPr>
      </p:pic>
      <p:sp>
        <p:nvSpPr>
          <p:cNvPr id="59397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5424488"/>
            <a:ext cx="422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latin typeface="Arial" charset="0"/>
                <a:hlinkClick r:id="rId11"/>
              </a:rPr>
              <a:t>http://research.famsi.org/kerrmaya.html</a:t>
            </a:r>
            <a:r>
              <a:rPr lang="en-US" sz="1800">
                <a:latin typeface="Arial" charset="0"/>
              </a:rPr>
              <a:t> 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noFill/>
          <a:ln/>
        </p:spPr>
        <p:txBody>
          <a:bodyPr/>
          <a:lstStyle/>
          <a:p>
            <a:r>
              <a:rPr lang="en-US"/>
              <a:t>Rotating sensor (or object)</a:t>
            </a:r>
          </a:p>
        </p:txBody>
      </p:sp>
      <p:sp>
        <p:nvSpPr>
          <p:cNvPr id="59399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38200" y="6019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latin typeface="Arial" charset="0"/>
              </a:rPr>
              <a:t>Also known as “cyclographs”, “peripheral images”</a:t>
            </a:r>
          </a:p>
        </p:txBody>
      </p:sp>
    </p:spTree>
    <p:extLst>
      <p:ext uri="{BB962C8B-B14F-4D97-AF65-F5344CB8AC3E}">
        <p14:creationId xmlns:p14="http://schemas.microsoft.com/office/powerpoint/2010/main" val="4225169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Home-made pinhole camera </a:t>
            </a:r>
          </a:p>
        </p:txBody>
      </p:sp>
      <p:pic>
        <p:nvPicPr>
          <p:cNvPr id="102411" name="Picture 11" descr="The image “http://www.debevec.org/Pinhole/pinhole-debevec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28800"/>
            <a:ext cx="6096000" cy="4610100"/>
          </a:xfrm>
          <a:prstGeom prst="rect">
            <a:avLst/>
          </a:prstGeom>
          <a:noFill/>
        </p:spPr>
      </p:pic>
      <p:pic>
        <p:nvPicPr>
          <p:cNvPr id="102407" name="Picture 7" descr="35mm-pinhole-camer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447800"/>
            <a:ext cx="2819400" cy="2133600"/>
          </a:xfrm>
          <a:prstGeom prst="rect">
            <a:avLst/>
          </a:prstGeom>
          <a:noFill/>
        </p:spPr>
      </p:pic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938713" y="6448425"/>
            <a:ext cx="3824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hlinkClick r:id="rId6"/>
              </a:rPr>
              <a:t>http://www.debevec.org/Pinhole/</a:t>
            </a:r>
            <a:endParaRPr lang="en-US" sz="2000" dirty="0"/>
          </a:p>
        </p:txBody>
      </p:sp>
      <p:sp>
        <p:nvSpPr>
          <p:cNvPr id="102413" name="Text Box 13"/>
          <p:cNvSpPr txBox="1">
            <a:spLocks noChangeArrowheads="1"/>
          </p:cNvSpPr>
          <p:nvPr/>
        </p:nvSpPr>
        <p:spPr bwMode="auto">
          <a:xfrm>
            <a:off x="685800" y="4800600"/>
            <a:ext cx="129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/>
              <a:t>Why so</a:t>
            </a:r>
          </a:p>
          <a:p>
            <a:r>
              <a:rPr lang="en-US" sz="2800" dirty="0"/>
              <a:t>blurry?</a:t>
            </a:r>
          </a:p>
        </p:txBody>
      </p:sp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63500" y="6583363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</p:spTree>
    <p:extLst>
      <p:ext uri="{BB962C8B-B14F-4D97-AF65-F5344CB8AC3E}">
        <p14:creationId xmlns:p14="http://schemas.microsoft.com/office/powerpoint/2010/main" val="288234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photography</a:t>
            </a:r>
          </a:p>
        </p:txBody>
      </p:sp>
      <p:pic>
        <p:nvPicPr>
          <p:cNvPr id="609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0610" y="1524000"/>
            <a:ext cx="610278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" y="6087070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Justin </a:t>
            </a:r>
            <a:r>
              <a:rPr lang="en-US" b="1" dirty="0" err="1"/>
              <a:t>Quinnell</a:t>
            </a:r>
            <a:r>
              <a:rPr lang="en-US" b="1" dirty="0"/>
              <a:t>, </a:t>
            </a:r>
            <a:r>
              <a:rPr lang="en-US" dirty="0"/>
              <a:t>The Clifton Suspension Bridge. December 17th 2007 - June 21st 2008</a:t>
            </a:r>
            <a:br>
              <a:rPr lang="en-US" dirty="0"/>
            </a:br>
            <a:r>
              <a:rPr lang="en-US" b="1" i="1" dirty="0"/>
              <a:t>6-month</a:t>
            </a:r>
            <a:r>
              <a:rPr lang="en-US" b="1" dirty="0"/>
              <a:t> exposure</a:t>
            </a:r>
          </a:p>
        </p:txBody>
      </p:sp>
    </p:spTree>
    <p:extLst>
      <p:ext uri="{BB962C8B-B14F-4D97-AF65-F5344CB8AC3E}">
        <p14:creationId xmlns:p14="http://schemas.microsoft.com/office/powerpoint/2010/main" val="9441685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 y,z) \rightarrow (-d\frac{x}{z},~{-d\frac{y}{z}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24.375"/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-1/d &amp; 0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17.25"/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-z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96.875"/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-d\frac{x}{z} ,~ -d\frac{y}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73.25"/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-1/d &amp; 0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17.25"/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-z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96.875"/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-d\frac{x}{z} ,~ -d\frac{y}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73.25"/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-d &amp; 0 &amp; 0 &amp; 0 \\&#10;0 &amp; -d &amp; 0 &amp; 0 \\&#10;0 &amp; 0 &amp; 1 &amp; 0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87.5"/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-dx \\ -dy \\ z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3.625"/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-d\frac{x}{z} ,~ -d\frac{y}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73.25"/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1.875"/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x, 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84.375"/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a &amp; b &amp; c &amp; d \\&#10;e &amp; f &amp; g &amp; h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/d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44.75"/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dx, d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3.625"/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'_c, y'_c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39.375"/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3"/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.5"/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x'_n &amp; = &amp; \hat{x}/\hat{z} \\&#10;y'_n &amp; = &amp; \hat{y}/\hat{z} \\ 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\hat{x}, \hat{y}, \hat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54.75"/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x' &amp;=&amp; f x'_d + x_c \\&#10;y' &amp;=&amp; f y'_d + y_c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562.5"/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r^2 &amp;=&amp; {x'_n}^2 + {y'_n}^2 \\&#10;x'_d &amp;=&amp; x'_n (1 + \kappa_1 r^2 + \kappa_2  r^4) \\&#10;y'_d &amp;=&amp; y'_n (1 + \kappa_1 r^2 + \kappa_2 r^4)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012.5"/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 y,z) \rightarrow (-d\frac{x}{z},~{-d\frac{y}{z}},~{-d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997.25"/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17083</TotalTime>
  <Words>1940</Words>
  <Application>Microsoft Office PowerPoint</Application>
  <PresentationFormat>On-screen Show (4:3)</PresentationFormat>
  <Paragraphs>360</Paragraphs>
  <Slides>74</Slides>
  <Notes>41</Notes>
  <HiddenSlides>6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Arial</vt:lpstr>
      <vt:lpstr>Calibri</vt:lpstr>
      <vt:lpstr>EngraversGothic BT Regular</vt:lpstr>
      <vt:lpstr>Helvetica</vt:lpstr>
      <vt:lpstr>Myriad Roman</vt:lpstr>
      <vt:lpstr>Office Theme</vt:lpstr>
      <vt:lpstr>Image</vt:lpstr>
      <vt:lpstr>Equation</vt:lpstr>
      <vt:lpstr>Lecture 10: Cameras</vt:lpstr>
      <vt:lpstr>Announcements</vt:lpstr>
      <vt:lpstr>Can we use homographies to create a 360 panorama?</vt:lpstr>
      <vt:lpstr>Image formation</vt:lpstr>
      <vt:lpstr>Pinhole camera</vt:lpstr>
      <vt:lpstr>Camera Obscura</vt:lpstr>
      <vt:lpstr>Camera Obscura</vt:lpstr>
      <vt:lpstr>Home-made pinhole camera </vt:lpstr>
      <vt:lpstr>Pinhole photography</vt:lpstr>
      <vt:lpstr>Shrinking the aperture</vt:lpstr>
      <vt:lpstr>Shrinking the aperture</vt:lpstr>
      <vt:lpstr>Adding a lens</vt:lpstr>
      <vt:lpstr>PowerPoint Presentation</vt:lpstr>
      <vt:lpstr>Lytro Lightfield Camera</vt:lpstr>
      <vt:lpstr>Lenses</vt:lpstr>
      <vt:lpstr>The eye</vt:lpstr>
      <vt:lpstr>PowerPoint Presentation</vt:lpstr>
      <vt:lpstr>PowerPoint Presentation</vt:lpstr>
      <vt:lpstr>Eyes in nature:  eyespots to pinhole camera</vt:lpstr>
      <vt:lpstr>Eyes in nature:  eyespots to pinhole camera</vt:lpstr>
      <vt:lpstr>Eyes in nature</vt:lpstr>
      <vt:lpstr>Projection</vt:lpstr>
      <vt:lpstr>Projection</vt:lpstr>
      <vt:lpstr>Müller-Lyer Illusion</vt:lpstr>
      <vt:lpstr>Modeling projection</vt:lpstr>
      <vt:lpstr>Modeling projection</vt:lpstr>
      <vt:lpstr>Modeling projection</vt:lpstr>
      <vt:lpstr>Perspective Projection</vt:lpstr>
      <vt:lpstr>Perspective Projection</vt:lpstr>
      <vt:lpstr>Orthographic projection</vt:lpstr>
      <vt:lpstr>Orthographic projection</vt:lpstr>
      <vt:lpstr>Perspective projection</vt:lpstr>
      <vt:lpstr>Variants of orthographic projection</vt:lpstr>
      <vt:lpstr>Dimensionality Reduction Machine (3D to 2D)</vt:lpstr>
      <vt:lpstr>Projection properties</vt:lpstr>
      <vt:lpstr>Projection properties</vt:lpstr>
      <vt:lpstr>Questions?</vt:lpstr>
      <vt:lpstr>Camera parameters</vt:lpstr>
      <vt:lpstr>Camera parameters</vt:lpstr>
      <vt:lpstr>Camera parameters</vt:lpstr>
      <vt:lpstr>Projection matrix</vt:lpstr>
      <vt:lpstr>Extrinsics</vt:lpstr>
      <vt:lpstr>Extrinsics</vt:lpstr>
      <vt:lpstr>Extrinsics</vt:lpstr>
      <vt:lpstr>Extrinsics</vt:lpstr>
      <vt:lpstr>Perspective projection</vt:lpstr>
      <vt:lpstr>Focal length</vt:lpstr>
      <vt:lpstr>Field of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Projection matrix</vt:lpstr>
      <vt:lpstr>Projection matrix</vt:lpstr>
      <vt:lpstr>Projection matrix</vt:lpstr>
      <vt:lpstr>Projection matrix</vt:lpstr>
      <vt:lpstr>Questions?</vt:lpstr>
      <vt:lpstr>Perspective distortion</vt:lpstr>
      <vt:lpstr>Perspective distortion</vt:lpstr>
      <vt:lpstr>Perspective distortion</vt:lpstr>
      <vt:lpstr>Perspective distortion</vt:lpstr>
      <vt:lpstr>Perspective distortion</vt:lpstr>
      <vt:lpstr>Perspective distortion: People</vt:lpstr>
      <vt:lpstr>Distortion</vt:lpstr>
      <vt:lpstr>PowerPoint Presentation</vt:lpstr>
      <vt:lpstr>Correcting radial distortion</vt:lpstr>
      <vt:lpstr>Distortion</vt:lpstr>
      <vt:lpstr>Modeling distortion</vt:lpstr>
      <vt:lpstr>Other types of projection</vt:lpstr>
      <vt:lpstr>360 degree field of view…</vt:lpstr>
      <vt:lpstr>Tilt-shift</vt:lpstr>
      <vt:lpstr>Rotating sensor (or object)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712</cp:revision>
  <dcterms:created xsi:type="dcterms:W3CDTF">2009-08-25T02:47:59Z</dcterms:created>
  <dcterms:modified xsi:type="dcterms:W3CDTF">2019-03-13T15:43:30Z</dcterms:modified>
</cp:coreProperties>
</file>