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613" r:id="rId4"/>
    <p:sldId id="614" r:id="rId5"/>
    <p:sldId id="794" r:id="rId6"/>
    <p:sldId id="799" r:id="rId7"/>
    <p:sldId id="796" r:id="rId8"/>
    <p:sldId id="797" r:id="rId9"/>
    <p:sldId id="798" r:id="rId10"/>
    <p:sldId id="795" r:id="rId11"/>
    <p:sldId id="527" r:id="rId12"/>
    <p:sldId id="528" r:id="rId13"/>
    <p:sldId id="529" r:id="rId14"/>
    <p:sldId id="531" r:id="rId15"/>
    <p:sldId id="530" r:id="rId16"/>
    <p:sldId id="532" r:id="rId17"/>
    <p:sldId id="533" r:id="rId18"/>
    <p:sldId id="534" r:id="rId19"/>
    <p:sldId id="535" r:id="rId20"/>
    <p:sldId id="536" r:id="rId21"/>
    <p:sldId id="548" r:id="rId22"/>
    <p:sldId id="551" r:id="rId23"/>
    <p:sldId id="552" r:id="rId24"/>
    <p:sldId id="553" r:id="rId25"/>
    <p:sldId id="537" r:id="rId26"/>
    <p:sldId id="538" r:id="rId27"/>
    <p:sldId id="539" r:id="rId28"/>
    <p:sldId id="541" r:id="rId29"/>
    <p:sldId id="554" r:id="rId30"/>
    <p:sldId id="555" r:id="rId31"/>
    <p:sldId id="556" r:id="rId32"/>
    <p:sldId id="612" r:id="rId33"/>
    <p:sldId id="557" r:id="rId34"/>
    <p:sldId id="558" r:id="rId35"/>
    <p:sldId id="560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4" autoAdjust="0"/>
    <p:restoredTop sz="94017" autoAdjust="0"/>
  </p:normalViewPr>
  <p:slideViewPr>
    <p:cSldViewPr>
      <p:cViewPr varScale="1">
        <p:scale>
          <a:sx n="56" d="100"/>
          <a:sy n="56" d="100"/>
        </p:scale>
        <p:origin x="16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6D4CD-A124-4734-886E-96ABD1A5E8B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BDF4A-DD92-43C7-B56D-8495FFC4745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A8478-A600-4664-8B25-23E579FCCD03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8.xml"/><Relationship Id="rId7" Type="http://schemas.openxmlformats.org/officeDocument/2006/relationships/image" Target="../media/image4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52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tags" Target="../tags/tag23.xml"/><Relationship Id="rId16" Type="http://schemas.openxmlformats.org/officeDocument/2006/relationships/image" Target="../media/image55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50.png"/><Relationship Id="rId5" Type="http://schemas.openxmlformats.org/officeDocument/2006/relationships/tags" Target="../tags/tag26.xml"/><Relationship Id="rId15" Type="http://schemas.openxmlformats.org/officeDocument/2006/relationships/image" Target="../media/image54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6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3058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8: Image 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48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19200" y="6400800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Jingjing</a:t>
            </a:r>
            <a:r>
              <a:rPr lang="en-US" sz="3600" dirty="0">
                <a:solidFill>
                  <a:schemeClr val="bg1"/>
                </a:solidFill>
              </a:rPr>
              <a:t> Bai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ADEBD4-6A13-478A-9C83-ADC21A492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2209800"/>
            <a:ext cx="70199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53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Given a set of matches between images A and B</a:t>
            </a:r>
          </a:p>
          <a:p>
            <a:pPr lvl="1"/>
            <a:r>
              <a:rPr lang="en-US" dirty="0"/>
              <a:t>How can we compute the transform T from A to B?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3505200" cy="3045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556" y="2839937"/>
            <a:ext cx="2128158" cy="32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38603"/>
            <a:ext cx="7010400" cy="32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83534" y="26670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68144"/>
            <a:ext cx="112511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841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39841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3972"/>
            <a:ext cx="1883229" cy="26125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553200" y="4778514"/>
            <a:ext cx="2359172" cy="707886"/>
            <a:chOff x="6553200" y="4267200"/>
            <a:chExt cx="2359172" cy="707886"/>
          </a:xfrm>
        </p:grpSpPr>
        <p:sp>
          <p:nvSpPr>
            <p:cNvPr id="63" name="TextBox 62"/>
            <p:cNvSpPr txBox="1"/>
            <p:nvPr/>
          </p:nvSpPr>
          <p:spPr>
            <a:xfrm>
              <a:off x="6553200" y="4267200"/>
              <a:ext cx="23591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How do we solve for</a:t>
              </a:r>
            </a:p>
            <a:p>
              <a:r>
                <a:rPr lang="en-US" sz="2000" b="1" dirty="0"/>
                <a:t>                    ? </a:t>
              </a:r>
            </a:p>
          </p:txBody>
        </p:sp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/>
          <p:nvPr/>
        </p:nvGrpSpPr>
        <p:grpSpPr>
          <a:xfrm>
            <a:off x="858976" y="4953000"/>
            <a:ext cx="7904024" cy="1524000"/>
            <a:chOff x="858976" y="5105400"/>
            <a:chExt cx="7904024" cy="1524000"/>
          </a:xfrm>
        </p:grpSpPr>
        <p:sp>
          <p:nvSpPr>
            <p:cNvPr id="53" name="TextBox 52"/>
            <p:cNvSpPr txBox="1"/>
            <p:nvPr/>
          </p:nvSpPr>
          <p:spPr>
            <a:xfrm>
              <a:off x="858976" y="5619690"/>
              <a:ext cx="2493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Mean displacement = </a:t>
              </a:r>
              <a:endParaRPr lang="en-US" sz="2000" i="1" dirty="0"/>
            </a:p>
          </p:txBody>
        </p:sp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0"/>
            <a:ext cx="2114550" cy="5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3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21" y="3091150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3238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54"/>
          <p:cNvGrpSpPr/>
          <p:nvPr/>
        </p:nvGrpSpPr>
        <p:grpSpPr>
          <a:xfrm>
            <a:off x="1309008" y="4191000"/>
            <a:ext cx="6006192" cy="633412"/>
            <a:chOff x="1309008" y="4343400"/>
            <a:chExt cx="6006192" cy="633412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309008" y="4454918"/>
              <a:ext cx="2951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Displacement of match </a:t>
              </a:r>
              <a:r>
                <a:rPr lang="en-US" sz="2000" i="1" dirty="0" err="1"/>
                <a:t>i</a:t>
              </a:r>
              <a:r>
                <a:rPr lang="en-US" sz="2000" i="1" dirty="0"/>
                <a:t> </a:t>
              </a:r>
              <a:r>
                <a:rPr lang="en-US" sz="2000" dirty="0"/>
                <a:t> =</a:t>
              </a:r>
              <a:endParaRPr lang="en-US" sz="20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>
            <a:normAutofit/>
          </a:bodyPr>
          <a:lstStyle/>
          <a:p>
            <a:r>
              <a:rPr lang="en-US" sz="2400" dirty="0"/>
              <a:t>System of linear equations</a:t>
            </a:r>
          </a:p>
          <a:p>
            <a:pPr lvl="1"/>
            <a:r>
              <a:rPr lang="en-US" sz="2000" dirty="0"/>
              <a:t>What are the </a:t>
            </a:r>
            <a:r>
              <a:rPr lang="en-US" sz="2000" dirty="0" err="1"/>
              <a:t>knowns</a:t>
            </a:r>
            <a:r>
              <a:rPr lang="en-US" sz="2000" dirty="0"/>
              <a:t>?  Unknowns?</a:t>
            </a:r>
          </a:p>
          <a:p>
            <a:pPr lvl="1"/>
            <a:r>
              <a:rPr lang="en-US" sz="2000" dirty="0"/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3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A84B7573-2B33-4185-880F-FDB53744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21" y="3091150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DC24D477-57CA-428D-83D2-F962F68D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3238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Problem: more equations than unknowns</a:t>
            </a:r>
          </a:p>
          <a:p>
            <a:pPr lvl="1"/>
            <a:r>
              <a:rPr lang="en-US" sz="2000" dirty="0"/>
              <a:t>“</a:t>
            </a:r>
            <a:r>
              <a:rPr lang="en-US" sz="2000" dirty="0" err="1"/>
              <a:t>Overdetermined</a:t>
            </a:r>
            <a:r>
              <a:rPr lang="en-US" sz="2000" dirty="0"/>
              <a:t>” system of equations</a:t>
            </a:r>
          </a:p>
          <a:p>
            <a:pPr lvl="1"/>
            <a:r>
              <a:rPr lang="en-US" sz="2000" dirty="0"/>
              <a:t>We will find the </a:t>
            </a:r>
            <a:r>
              <a:rPr lang="en-US" sz="2000" i="1" dirty="0"/>
              <a:t>least squares</a:t>
            </a:r>
            <a:r>
              <a:rPr lang="en-US" sz="2000" dirty="0"/>
              <a:t> solution</a:t>
            </a:r>
            <a:endParaRPr lang="en-US" sz="2000" i="1" dirty="0"/>
          </a:p>
          <a:p>
            <a:endParaRPr lang="en-US" sz="1600" dirty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3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A811008-8A00-444E-9B7A-1052333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21" y="3091150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ABD0F719-8548-493B-A3F1-D159D5AA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3238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define the </a:t>
            </a:r>
            <a:r>
              <a:rPr lang="en-US" i="1" dirty="0"/>
              <a:t>residuals </a:t>
            </a:r>
            <a:r>
              <a:rPr lang="en-US" dirty="0"/>
              <a:t>as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36322"/>
            <a:ext cx="3322216" cy="12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65514"/>
            <a:ext cx="1371600" cy="5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648200"/>
            <a:ext cx="5486400" cy="12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minimize sum of squared residuals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“Least squares” solution</a:t>
            </a:r>
          </a:p>
          <a:p>
            <a:r>
              <a:rPr lang="en-US" dirty="0"/>
              <a:t>For translations, is equal to mean (average)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9"/>
            <a:ext cx="8458200" cy="16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77621"/>
            <a:ext cx="4724400" cy="30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2525486" y="5673538"/>
            <a:ext cx="3932025" cy="1020394"/>
            <a:chOff x="2525486" y="5673538"/>
            <a:chExt cx="3932025" cy="1020394"/>
          </a:xfrm>
        </p:grpSpPr>
        <p:pic>
          <p:nvPicPr>
            <p:cNvPr id="3440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25486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2658" y="63246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6.1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b="1" dirty="0"/>
              <a:t>t</a:t>
            </a:r>
            <a:r>
              <a:rPr lang="en-US" dirty="0"/>
              <a:t> that minimizes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To solve, form the </a:t>
            </a:r>
            <a:r>
              <a:rPr lang="en-US" i="1" dirty="0"/>
              <a:t>normal equations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726" y="1507876"/>
            <a:ext cx="2189748" cy="6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95600"/>
            <a:ext cx="2971800" cy="8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3532" y="4673154"/>
            <a:ext cx="4084586" cy="7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5600517"/>
            <a:ext cx="5600700" cy="10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squares: linear regression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775" y="1963737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3105615" y="2506276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48986" y="4162219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 = </a:t>
            </a:r>
            <a:r>
              <a:rPr lang="en-US" dirty="0" err="1"/>
              <a:t>mx</a:t>
            </a:r>
            <a:r>
              <a:rPr lang="en-US" dirty="0"/>
              <a:t>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013645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5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048" y="1524000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3055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5018046" y="2876550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3998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495230"/>
            <a:ext cx="5263373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88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272132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819473"/>
            <a:ext cx="8839201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42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/>
              <a:t>How many unknowns?</a:t>
            </a:r>
          </a:p>
          <a:p>
            <a:r>
              <a:rPr lang="en-US" dirty="0"/>
              <a:t>How many equations per match?</a:t>
            </a:r>
          </a:p>
          <a:p>
            <a:r>
              <a:rPr lang="en-US" dirty="0"/>
              <a:t>How many matches do we need?</a:t>
            </a:r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70" y="1625239"/>
            <a:ext cx="8090330" cy="147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76400"/>
            <a:ext cx="1756312" cy="15261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00200"/>
            <a:ext cx="1066332" cy="1620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Residuals: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function:</a:t>
            </a:r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3" y="2182762"/>
            <a:ext cx="8431500" cy="13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35448" y="4572000"/>
            <a:ext cx="8503752" cy="1981200"/>
            <a:chOff x="609600" y="4572000"/>
            <a:chExt cx="8503752" cy="1981200"/>
          </a:xfrm>
        </p:grpSpPr>
        <p:pic>
          <p:nvPicPr>
            <p:cNvPr id="347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71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form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400800" cy="37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95600" y="5900057"/>
            <a:ext cx="4518061" cy="947824"/>
            <a:chOff x="856165" y="5528066"/>
            <a:chExt cx="5498730" cy="11535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56165" y="6232121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3070" y="6111002"/>
              <a:ext cx="75930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2383" y="6137497"/>
              <a:ext cx="742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572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err="1">
                <a:solidFill>
                  <a:srgbClr val="000000"/>
                </a:solidFill>
              </a:rPr>
              <a:t>unwarp</a:t>
            </a:r>
            <a:r>
              <a:rPr lang="en-US" sz="2400" dirty="0">
                <a:solidFill>
                  <a:srgbClr val="000000"/>
                </a:solidFill>
              </a:rPr>
              <a:t> (rectify) an image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for </a:t>
            </a:r>
            <a:r>
              <a:rPr lang="en-US" sz="2000" dirty="0" err="1">
                <a:solidFill>
                  <a:srgbClr val="000000"/>
                </a:solidFill>
              </a:rPr>
              <a:t>homography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 given 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p’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equations of the form:  </a:t>
            </a:r>
            <a:r>
              <a:rPr lang="en-US" sz="2000" dirty="0" err="1">
                <a:solidFill>
                  <a:srgbClr val="000000"/>
                </a:solidFill>
              </a:rPr>
              <a:t>w</a:t>
            </a:r>
            <a:r>
              <a:rPr lang="en-US" sz="2000" b="1" dirty="0" err="1">
                <a:solidFill>
                  <a:srgbClr val="000000"/>
                </a:solidFill>
              </a:rPr>
              <a:t>p</a:t>
            </a:r>
            <a:r>
              <a:rPr lang="en-US" sz="2000" b="1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b="1" dirty="0">
                <a:solidFill>
                  <a:srgbClr val="000000"/>
                </a:solidFill>
              </a:rPr>
              <a:t>Hp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linear in unknowns:  w and coefficients of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 is defined up to an arbitrary scale factor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how many points are necessary to solve for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36675" y="1371600"/>
            <a:ext cx="6283325" cy="3124200"/>
            <a:chOff x="609600" y="914400"/>
            <a:chExt cx="6283325" cy="3124200"/>
          </a:xfrm>
        </p:grpSpPr>
        <p:graphicFrame>
          <p:nvGraphicFramePr>
            <p:cNvPr id="330756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62" name="Photo Editor Photo" r:id="rId19" imgW="5106113" imgH="5172797" progId="">
                    <p:embed/>
                  </p:oleObj>
                </mc:Choice>
                <mc:Fallback>
                  <p:oleObj name="Photo Editor Photo" r:id="rId19" imgW="5106113" imgH="517279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0759" name="Object 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63" name="Photo Editor Photo" r:id="rId21" imgW="5106113" imgH="5172797" progId="">
                    <p:embed/>
                  </p:oleObj>
                </mc:Choice>
                <mc:Fallback>
                  <p:oleObj name="Photo Editor Photo" r:id="rId21" imgW="5106113" imgH="517279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0765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6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7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8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9" name="Oval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0" name="Oval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1" name="Oval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2" name="Oval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4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60475" y="3352800"/>
              <a:ext cx="339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330775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6163" y="3124200"/>
              <a:ext cx="409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785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1563" y="1459073"/>
            <a:ext cx="3983038" cy="9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3256" y="2958902"/>
            <a:ext cx="4644088" cy="17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665" y="5410200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934200" y="358140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23591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A977-E9CD-4168-9E56-D7CFEBBD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460-DF73-48E6-9639-FDA0266C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due date extended to Wednesday, 3/6 (code due at 11:59pm to CMS)</a:t>
            </a:r>
          </a:p>
          <a:p>
            <a:pPr lvl="1"/>
            <a:r>
              <a:rPr lang="en-US" dirty="0"/>
              <a:t>Artifact due Friday, 3/8</a:t>
            </a:r>
          </a:p>
          <a:p>
            <a:r>
              <a:rPr lang="en-US" dirty="0"/>
              <a:t>Quiz 2 in class next Wednesday, 3/6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20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98" y="2950030"/>
            <a:ext cx="798629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03" y="1460286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7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8883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113" y="1155604"/>
            <a:ext cx="7702776" cy="28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214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34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</a:t>
            </a:r>
            <a:r>
              <a:rPr lang="en-US" sz="2000" dirty="0" err="1">
                <a:solidFill>
                  <a:srgbClr val="000000"/>
                </a:solidFill>
              </a:rPr>
              <a:t>eigenvalue</a:t>
            </a: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252" y="5029200"/>
            <a:ext cx="2439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8"/>
          <p:cNvGrpSpPr/>
          <p:nvPr/>
        </p:nvGrpSpPr>
        <p:grpSpPr>
          <a:xfrm>
            <a:off x="3276600" y="3956297"/>
            <a:ext cx="769763" cy="904855"/>
            <a:chOff x="3265714" y="3761697"/>
            <a:chExt cx="769763" cy="904855"/>
          </a:xfrm>
        </p:grpSpPr>
        <p:sp>
          <p:nvSpPr>
            <p:cNvPr id="37889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2n </a:t>
              </a: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× 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29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/>
          <p:nvPr/>
        </p:nvGrpSpPr>
        <p:grpSpPr>
          <a:xfrm>
            <a:off x="6680590" y="3994889"/>
            <a:ext cx="550760" cy="881911"/>
            <a:chOff x="6724134" y="3832947"/>
            <a:chExt cx="550760" cy="881911"/>
          </a:xfrm>
        </p:grpSpPr>
        <p:sp>
          <p:nvSpPr>
            <p:cNvPr id="378893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5413436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7122" y="5790527"/>
            <a:ext cx="683078" cy="2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/>
          <p:nvPr/>
        </p:nvGrpSpPr>
        <p:grpSpPr>
          <a:xfrm>
            <a:off x="7986713" y="4012085"/>
            <a:ext cx="448687" cy="832058"/>
            <a:chOff x="7975827" y="3839257"/>
            <a:chExt cx="448687" cy="832058"/>
          </a:xfrm>
        </p:grpSpPr>
        <p:sp>
          <p:nvSpPr>
            <p:cNvPr id="378894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2n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3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76516" y="5472189"/>
            <a:ext cx="229228" cy="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8144" y="5772664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6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Solution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28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1665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29" name="Equation" r:id="rId5" imgW="2070000" imgH="203040" progId="Equation.3">
                  <p:embed/>
                </p:oleObj>
              </mc:Choice>
              <mc:Fallback>
                <p:oleObj name="Equation" r:id="rId5" imgW="2070000" imgH="20304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30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Problem statement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Solution</a:t>
              </a: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>
                <a:solidFill>
                  <a:prstClr val="black"/>
                </a:solidFill>
                <a:latin typeface="Calibri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331" name="Equation" r:id="rId9" imgW="1930320" imgH="203040" progId="Equation.3">
                    <p:embed/>
                  </p:oleObj>
                </mc:Choice>
                <mc:Fallback>
                  <p:oleObj name="Equation" r:id="rId9" imgW="1930320" imgH="203040" progId="Equation.3">
                    <p:embed/>
                    <p:pic>
                      <p:nvPicPr>
                        <p:cNvPr id="2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332" name="Equation" r:id="rId11" imgW="583920" imgH="177480" progId="Equation.3">
                    <p:embed/>
                  </p:oleObj>
                </mc:Choice>
                <mc:Fallback>
                  <p:oleObj name="Equation" r:id="rId11" imgW="583920" imgH="177480" progId="Equation.3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333" name="Equation" r:id="rId13" imgW="1244520" imgH="266400" progId="Equation.3">
                    <p:embed/>
                  </p:oleObj>
                </mc:Choice>
                <mc:Fallback>
                  <p:oleObj name="Equation" r:id="rId13" imgW="1244520" imgH="266400" progId="Equation.3">
                    <p:embed/>
                    <p:pic>
                      <p:nvPicPr>
                        <p:cNvPr id="1433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334" name="Equation" r:id="rId15" imgW="1066680" imgH="253800" progId="Equation.3">
                    <p:embed/>
                  </p:oleObj>
                </mc:Choice>
                <mc:Fallback>
                  <p:oleObj name="Equation" r:id="rId15" imgW="1066680" imgH="253800" progId="Equation.3">
                    <p:embed/>
                    <p:pic>
                      <p:nvPicPr>
                        <p:cNvPr id="166093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(</a:t>
              </a:r>
              <a:r>
                <a:rPr lang="en-US" dirty="0" err="1">
                  <a:solidFill>
                    <a:prstClr val="black"/>
                  </a:solidFill>
                </a:rPr>
                <a:t>matlab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376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831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/>
              <a:t>Given images A and B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image features for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Match features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homography</a:t>
            </a:r>
            <a:r>
              <a:rPr lang="en-US" dirty="0"/>
              <a:t> between A and B using least squares on set of matches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19356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32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186" y="2435613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6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7798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7412-1E3D-43E0-88EB-47067F12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Artifact Prizes</a:t>
            </a:r>
          </a:p>
        </p:txBody>
      </p:sp>
    </p:spTree>
    <p:extLst>
      <p:ext uri="{BB962C8B-B14F-4D97-AF65-F5344CB8AC3E}">
        <p14:creationId xmlns:p14="http://schemas.microsoft.com/office/powerpoint/2010/main" val="231481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Edwardian Script ITC" pitchFamily="66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4886591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Siqi</a:t>
            </a:r>
            <a:r>
              <a:rPr lang="en-US" sz="3600" dirty="0">
                <a:solidFill>
                  <a:schemeClr val="bg1"/>
                </a:solidFill>
              </a:rPr>
              <a:t> Ouyang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A385F-7670-402B-916A-2BBC4D44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18" y="1600200"/>
            <a:ext cx="3357563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668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Edwardian Script ITC" pitchFamily="66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7112453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Ishan Virk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B2327-6CE7-48C3-A90B-B30D2F1A7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636"/>
            <a:ext cx="9144000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388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Edwardian Script ITC" pitchFamily="66" charset="0"/>
              </a:rPr>
              <a:t>First Place</a:t>
            </a:r>
          </a:p>
        </p:txBody>
      </p:sp>
    </p:spTree>
    <p:extLst>
      <p:ext uri="{BB962C8B-B14F-4D97-AF65-F5344CB8AC3E}">
        <p14:creationId xmlns:p14="http://schemas.microsoft.com/office/powerpoint/2010/main" val="3741052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10344</TotalTime>
  <Words>485</Words>
  <Application>Microsoft Office PowerPoint</Application>
  <PresentationFormat>On-screen Show (4:3)</PresentationFormat>
  <Paragraphs>133</Paragraphs>
  <Slides>35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Edwardian Script ITC</vt:lpstr>
      <vt:lpstr>Times New Roman</vt:lpstr>
      <vt:lpstr>Office Theme</vt:lpstr>
      <vt:lpstr>Photo Editor Photo</vt:lpstr>
      <vt:lpstr>Equation</vt:lpstr>
      <vt:lpstr>Lecture 8: Image alignment</vt:lpstr>
      <vt:lpstr>Reading</vt:lpstr>
      <vt:lpstr>Announcements</vt:lpstr>
      <vt:lpstr>Project 1 Artifact Prizes</vt:lpstr>
      <vt:lpstr>Third Place</vt:lpstr>
      <vt:lpstr>Siqi Ouyang</vt:lpstr>
      <vt:lpstr>Second Place</vt:lpstr>
      <vt:lpstr>Ishan Virk</vt:lpstr>
      <vt:lpstr>First Place</vt:lpstr>
      <vt:lpstr>Jingjing Bai</vt:lpstr>
      <vt:lpstr>Computing transformations</vt:lpstr>
      <vt:lpstr>Computing transformations</vt:lpstr>
      <vt:lpstr>Simple case: translations</vt:lpstr>
      <vt:lpstr>Simple case: translations</vt:lpstr>
      <vt:lpstr>Another view</vt:lpstr>
      <vt:lpstr>Another view</vt:lpstr>
      <vt:lpstr>Least squares formulation</vt:lpstr>
      <vt:lpstr>Least squares formulation</vt:lpstr>
      <vt:lpstr>Least squares formulation</vt:lpstr>
      <vt:lpstr>Least squares</vt:lpstr>
      <vt:lpstr>Questions?</vt:lpstr>
      <vt:lpstr>Least squares: linear regression</vt:lpstr>
      <vt:lpstr>Linear regression</vt:lpstr>
      <vt:lpstr>Linear regression</vt:lpstr>
      <vt:lpstr>Affine transformations</vt:lpstr>
      <vt:lpstr>Affine transformations</vt:lpstr>
      <vt:lpstr>Affine transformations</vt:lpstr>
      <vt:lpstr>Homographies</vt:lpstr>
      <vt:lpstr>Solving for homographies</vt:lpstr>
      <vt:lpstr>Solving for homographies</vt:lpstr>
      <vt:lpstr>Solving for homographies</vt:lpstr>
      <vt:lpstr>Recap: Two Common Optimization Problems</vt:lpstr>
      <vt:lpstr>Questions?</vt:lpstr>
      <vt:lpstr>Image Alignment Algorithm</vt:lpstr>
      <vt:lpstr>Outliers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598</cp:revision>
  <dcterms:created xsi:type="dcterms:W3CDTF">2009-08-25T02:47:59Z</dcterms:created>
  <dcterms:modified xsi:type="dcterms:W3CDTF">2019-02-27T20:43:02Z</dcterms:modified>
</cp:coreProperties>
</file>