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500" r:id="rId3"/>
    <p:sldId id="258" r:id="rId4"/>
    <p:sldId id="488" r:id="rId5"/>
    <p:sldId id="493" r:id="rId6"/>
    <p:sldId id="494" r:id="rId7"/>
    <p:sldId id="495" r:id="rId8"/>
    <p:sldId id="496" r:id="rId9"/>
    <p:sldId id="497" r:id="rId10"/>
    <p:sldId id="498" r:id="rId11"/>
    <p:sldId id="499" r:id="rId12"/>
    <p:sldId id="384" r:id="rId13"/>
    <p:sldId id="387" r:id="rId14"/>
    <p:sldId id="386" r:id="rId15"/>
    <p:sldId id="383" r:id="rId16"/>
    <p:sldId id="388" r:id="rId17"/>
    <p:sldId id="389" r:id="rId18"/>
    <p:sldId id="390" r:id="rId19"/>
    <p:sldId id="487" r:id="rId20"/>
    <p:sldId id="379" r:id="rId21"/>
    <p:sldId id="380" r:id="rId22"/>
    <p:sldId id="381" r:id="rId23"/>
    <p:sldId id="382" r:id="rId24"/>
    <p:sldId id="391" r:id="rId25"/>
    <p:sldId id="392" r:id="rId26"/>
    <p:sldId id="393" r:id="rId27"/>
    <p:sldId id="394" r:id="rId28"/>
    <p:sldId id="395" r:id="rId29"/>
    <p:sldId id="396" r:id="rId30"/>
    <p:sldId id="490" r:id="rId31"/>
    <p:sldId id="491" r:id="rId32"/>
    <p:sldId id="399" r:id="rId33"/>
    <p:sldId id="397" r:id="rId34"/>
    <p:sldId id="400" r:id="rId35"/>
    <p:sldId id="401" r:id="rId36"/>
    <p:sldId id="402" r:id="rId37"/>
    <p:sldId id="403" r:id="rId38"/>
    <p:sldId id="404" r:id="rId39"/>
    <p:sldId id="421" r:id="rId40"/>
    <p:sldId id="422" r:id="rId41"/>
    <p:sldId id="423" r:id="rId42"/>
    <p:sldId id="425" r:id="rId43"/>
    <p:sldId id="426" r:id="rId44"/>
    <p:sldId id="427" r:id="rId45"/>
    <p:sldId id="424" r:id="rId46"/>
    <p:sldId id="405" r:id="rId47"/>
    <p:sldId id="420" r:id="rId48"/>
    <p:sldId id="419" r:id="rId49"/>
    <p:sldId id="406" r:id="rId50"/>
    <p:sldId id="407" r:id="rId51"/>
    <p:sldId id="408" r:id="rId52"/>
    <p:sldId id="409" r:id="rId53"/>
    <p:sldId id="428" r:id="rId54"/>
    <p:sldId id="410" r:id="rId55"/>
    <p:sldId id="411" r:id="rId56"/>
    <p:sldId id="412" r:id="rId57"/>
    <p:sldId id="413" r:id="rId58"/>
    <p:sldId id="414" r:id="rId59"/>
    <p:sldId id="415" r:id="rId60"/>
    <p:sldId id="416" r:id="rId61"/>
    <p:sldId id="417" r:id="rId62"/>
    <p:sldId id="418" r:id="rId63"/>
    <p:sldId id="433" r:id="rId64"/>
    <p:sldId id="489" r:id="rId65"/>
    <p:sldId id="492" r:id="rId66"/>
    <p:sldId id="453" r:id="rId6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2" autoAdjust="0"/>
    <p:restoredTop sz="94444" autoAdjust="0"/>
  </p:normalViewPr>
  <p:slideViewPr>
    <p:cSldViewPr>
      <p:cViewPr varScale="1">
        <p:scale>
          <a:sx n="56" d="100"/>
          <a:sy n="56" d="100"/>
        </p:scale>
        <p:origin x="1210" y="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4F949-82A5-4D3D-BD83-D7F98958187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0DD1A3-8013-41D4-85EB-5E590076AB42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0DD1A3-8013-41D4-85EB-5E590076AB42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2F8AC-5B45-42CB-9735-3EB7A7C8F90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15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6E027-5420-4928-A7CA-206C85BCA02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A7259D7-E5BB-D846-879C-4547B909DCAB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5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level idea is that corners are good.  You want to find windows that contain strong gradients AND gradients oriented in more than one direction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5B9E7-BA07-45C5-BE07-494D64FD9992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3AFC3-A5AA-492E-B41C-C8BA041F4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174D5-6B2C-2D42-A241-F9712B6542B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9600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6.0129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culturalinstitute/beta/project/gigapixels" TargetMode="External"/><Relationship Id="rId2" Type="http://schemas.openxmlformats.org/officeDocument/2006/relationships/hyperlink" Target="http://gigap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flickr.com/photos/paulhitz/2947860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lickr.com/photos/manuperez/306598269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jpeg"/><Relationship Id="rId5" Type="http://schemas.openxmlformats.org/officeDocument/2006/relationships/hyperlink" Target="http://www.flickr.com/photos/swashford/428567562/" TargetMode="External"/><Relationship Id="rId4" Type="http://schemas.openxmlformats.org/officeDocument/2006/relationships/hyperlink" Target="http://www.flickr.com/photos/diaphanus/136915456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3.png"/><Relationship Id="rId4" Type="http://schemas.openxmlformats.org/officeDocument/2006/relationships/image" Target="../media/image23.jpe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7.xml"/><Relationship Id="rId7" Type="http://schemas.openxmlformats.org/officeDocument/2006/relationships/image" Target="../media/image4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8.xml"/><Relationship Id="rId9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5.png"/><Relationship Id="rId11" Type="http://schemas.openxmlformats.org/officeDocument/2006/relationships/image" Target="../media/image67.png"/><Relationship Id="rId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5.xml"/><Relationship Id="rId7" Type="http://schemas.openxmlformats.org/officeDocument/2006/relationships/image" Target="../media/image6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19.xml"/><Relationship Id="rId7" Type="http://schemas.openxmlformats.org/officeDocument/2006/relationships/image" Target="../media/image7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9.png"/><Relationship Id="rId5" Type="http://schemas.openxmlformats.org/officeDocument/2006/relationships/tags" Target="../tags/tag21.xml"/><Relationship Id="rId10" Type="http://schemas.openxmlformats.org/officeDocument/2006/relationships/image" Target="../media/image78.png"/><Relationship Id="rId4" Type="http://schemas.openxmlformats.org/officeDocument/2006/relationships/tags" Target="../tags/tag20.xml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8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82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0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1.wmf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Lecture 4: Intro to local features and Harris corner detection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snavely\work\teaching\09Fa-CS6610\projects\misc\feature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289" y="3357565"/>
            <a:ext cx="5851920" cy="2096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229600" cy="4977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6200" y="617220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 Grande"/>
              </a:rPr>
              <a:t>From Romano, et al: RAISR: Rapid and Accurate Image Super Resolution, </a:t>
            </a:r>
            <a:r>
              <a:rPr lang="en-US" dirty="0">
                <a:solidFill>
                  <a:srgbClr val="000000"/>
                </a:solidFill>
                <a:latin typeface="Lucida Grande"/>
                <a:hlinkClick r:id="rId3"/>
              </a:rPr>
              <a:t>https://arxiv.org/abs/1606.01299</a:t>
            </a:r>
            <a:endParaRPr lang="en-US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7575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7D2FA-4392-4280-AE76-BB23276A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CB319-5D1C-43D8-AF3A-87B0FC01D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Feature extraction: 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18"/>
            <a:ext cx="8229600" cy="1143000"/>
          </a:xfrm>
        </p:spPr>
        <p:txBody>
          <a:bodyPr/>
          <a:lstStyle/>
          <a:p>
            <a:r>
              <a:rPr lang="en-US" dirty="0"/>
              <a:t>Motivation: Automatic panoramas</a:t>
            </a:r>
          </a:p>
        </p:txBody>
      </p:sp>
      <p:pic>
        <p:nvPicPr>
          <p:cNvPr id="208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457" y="4222518"/>
            <a:ext cx="8469086" cy="235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509" y="1076012"/>
            <a:ext cx="8111440" cy="29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4136571" y="3733798"/>
            <a:ext cx="762000" cy="5878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60993" y="6581001"/>
            <a:ext cx="1383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Matt Brown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5068664"/>
            <a:ext cx="8817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http://gigapan.com	/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811477"/>
            <a:ext cx="1030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GigaPan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66641" y="5519437"/>
            <a:ext cx="636853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Also see Google Zoom Views: </a:t>
            </a:r>
          </a:p>
          <a:p>
            <a:r>
              <a:rPr lang="en-US" dirty="0">
                <a:hlinkClick r:id="rId3"/>
              </a:rPr>
              <a:t>https://www.google.com/culturalinstitute/beta/project/gigapixels</a:t>
            </a:r>
            <a:r>
              <a:rPr lang="en-US" dirty="0"/>
              <a:t> 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0473"/>
            <a:ext cx="9144000" cy="24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Automatic panoramas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33357" y="6292336"/>
            <a:ext cx="2775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“Planet Detroit”</a:t>
            </a:r>
            <a:r>
              <a:rPr lang="en-US" dirty="0"/>
              <a:t> by </a:t>
            </a:r>
            <a:r>
              <a:rPr lang="en-US" dirty="0" err="1"/>
              <a:t>paulhitz</a:t>
            </a:r>
            <a:endParaRPr lang="en-US" dirty="0"/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73" y="3505201"/>
            <a:ext cx="2770458" cy="276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88" y="3581403"/>
            <a:ext cx="3360964" cy="272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275" y="250376"/>
            <a:ext cx="47434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41717" y="2972188"/>
            <a:ext cx="2640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Polar panoramas</a:t>
            </a:r>
            <a:endParaRPr lang="en-US" sz="2800" dirty="0">
              <a:hlinkClick r:id="rId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609" y="6306250"/>
            <a:ext cx="2710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“Like a Butterfly”</a:t>
            </a:r>
            <a:r>
              <a:rPr lang="en-US" dirty="0"/>
              <a:t> by Manu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Motivation: panorama stitching</a:t>
            </a:r>
          </a:p>
          <a:p>
            <a:pPr lvl="1"/>
            <a:r>
              <a:rPr lang="en-US"/>
              <a:t>We have two images – how do we combine them?</a:t>
            </a:r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971" y="2909887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1" y="2909887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1225096" y="5685513"/>
            <a:ext cx="3863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1240971" y="5957877"/>
            <a:ext cx="3765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11071" y="3830637"/>
            <a:ext cx="2759075" cy="1514475"/>
            <a:chOff x="2072" y="1924"/>
            <a:chExt cx="1738" cy="954"/>
          </a:xfrm>
        </p:grpSpPr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pic>
        <p:nvPicPr>
          <p:cNvPr id="25607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827" y="2732311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225096" y="5685513"/>
            <a:ext cx="3863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240971" y="5957877"/>
            <a:ext cx="3765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240970" y="6230020"/>
            <a:ext cx="2047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3: align images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Visual 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(aka Simultaneous Localization and Mapping)</a:t>
            </a:r>
          </a:p>
        </p:txBody>
      </p:sp>
      <p:pic>
        <p:nvPicPr>
          <p:cNvPr id="230402" name="Picture 2" descr="phone.jpg (937×35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728788"/>
            <a:ext cx="89249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77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5441-00B3-4ACF-A2CB-6D845FA6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2588-12C0-4040-AE07-72297421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1 due tonight, 2/11 at 11:59pm</a:t>
            </a:r>
          </a:p>
          <a:p>
            <a:r>
              <a:rPr lang="en-US" dirty="0"/>
              <a:t>My office hours today: 3:30pm-4:30pm</a:t>
            </a:r>
          </a:p>
          <a:p>
            <a:r>
              <a:rPr lang="en-US" dirty="0"/>
              <a:t>Quiz this Wednesday, 2/13, first 10 minutes of class</a:t>
            </a:r>
          </a:p>
        </p:txBody>
      </p:sp>
    </p:spTree>
    <p:extLst>
      <p:ext uri="{BB962C8B-B14F-4D97-AF65-F5344CB8AC3E}">
        <p14:creationId xmlns:p14="http://schemas.microsoft.com/office/powerpoint/2010/main" val="2524110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matching</a:t>
            </a:r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20" y="2241109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36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by </a:t>
            </a:r>
            <a:r>
              <a:rPr lang="en-US" sz="1600" b="0" dirty="0">
                <a:hlinkClick r:id="rId4"/>
              </a:rPr>
              <a:t>Diva Sian</a:t>
            </a:r>
            <a:endParaRPr lang="en-US" sz="1600" b="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942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5"/>
              </a:rPr>
              <a:t>swashford</a:t>
            </a:r>
            <a:endParaRPr lang="en-US" sz="1600" b="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4045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MI7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R7" pitchFamily="34" charset="0"/>
              </a:rPr>
              <a:t>A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986" y="2121353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06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3"/>
              </a:rPr>
              <a:t>Diva Sian</a:t>
            </a:r>
            <a:endParaRPr lang="en-US" sz="1600" b="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936" y="2154691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4963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5"/>
              </a:rPr>
              <a:t>scgbt</a:t>
            </a:r>
            <a:endParaRPr lang="en-US" sz="1600"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still?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2781300" y="5910263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NASA Mars Rover images</a:t>
            </a:r>
          </a:p>
          <a:p>
            <a:pPr algn="ctr"/>
            <a:r>
              <a:rPr lang="en-US" sz="1600" b="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5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9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featDat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296" y="5016954"/>
            <a:ext cx="1590675" cy="159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6" name="Picture 7" descr="featDat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1125" y="5041674"/>
            <a:ext cx="1590675" cy="1598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7" name="Right Arrow 13"/>
          <p:cNvSpPr>
            <a:spLocks noChangeArrowheads="1"/>
          </p:cNvSpPr>
          <p:nvPr/>
        </p:nvSpPr>
        <p:spPr bwMode="auto">
          <a:xfrm rot="2384758">
            <a:off x="2624449" y="4599679"/>
            <a:ext cx="75398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608" name="Right Arrow 14"/>
          <p:cNvSpPr>
            <a:spLocks noChangeArrowheads="1"/>
          </p:cNvSpPr>
          <p:nvPr/>
        </p:nvSpPr>
        <p:spPr bwMode="auto">
          <a:xfrm rot="7715876">
            <a:off x="6209506" y="4607646"/>
            <a:ext cx="686703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Invariant local features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001000" cy="1676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/>
              <a:t>Find features that are invariant to transformations</a:t>
            </a:r>
          </a:p>
          <a:p>
            <a:pPr lvl="1"/>
            <a:r>
              <a:rPr lang="en-US" sz="1800"/>
              <a:t>geometric invariance:  translation, rotation, scale</a:t>
            </a:r>
          </a:p>
          <a:p>
            <a:pPr lvl="1"/>
            <a:r>
              <a:rPr lang="en-US" sz="1800"/>
              <a:t>photometric invariance:  brightness, exposure, …</a:t>
            </a:r>
          </a:p>
        </p:txBody>
      </p:sp>
      <p:pic>
        <p:nvPicPr>
          <p:cNvPr id="26628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455863"/>
            <a:ext cx="7559675" cy="3640137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505204" y="6186488"/>
            <a:ext cx="2017155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 dirty="0"/>
              <a:t>Feature Descriptors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Advantages of local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Locality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features are local, so robust to occlusion and clutter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Quantity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hundreds or thousands in a single image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Distinctiveness: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can differentiate a large database of objects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Efficiency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real-time performance achievable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motivation…  </a:t>
            </a: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876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Feature points are used for:</a:t>
            </a:r>
          </a:p>
          <a:p>
            <a:pPr lvl="1"/>
            <a:r>
              <a:rPr lang="en-US" sz="2400" dirty="0"/>
              <a:t>Image alignment</a:t>
            </a:r>
          </a:p>
          <a:p>
            <a:pPr lvl="2"/>
            <a:r>
              <a:rPr lang="en-US" sz="2000" dirty="0"/>
              <a:t>(e.g., mosaics)</a:t>
            </a:r>
          </a:p>
          <a:p>
            <a:pPr lvl="1"/>
            <a:r>
              <a:rPr lang="en-US" sz="2400" dirty="0"/>
              <a:t>3D reconstruction</a:t>
            </a:r>
          </a:p>
          <a:p>
            <a:pPr lvl="1"/>
            <a:r>
              <a:rPr lang="en-US" sz="2400" dirty="0"/>
              <a:t>Motion tracking </a:t>
            </a:r>
          </a:p>
          <a:p>
            <a:pPr lvl="2"/>
            <a:r>
              <a:rPr lang="en-US" sz="2000" dirty="0"/>
              <a:t>(e.g. for AR)</a:t>
            </a:r>
          </a:p>
          <a:p>
            <a:pPr lvl="1"/>
            <a:r>
              <a:rPr lang="en-US" sz="2400" dirty="0"/>
              <a:t>Object recognition</a:t>
            </a:r>
          </a:p>
          <a:p>
            <a:pPr lvl="1"/>
            <a:r>
              <a:rPr lang="en-US" sz="2400" dirty="0"/>
              <a:t>Image retrieval</a:t>
            </a:r>
          </a:p>
          <a:p>
            <a:pPr lvl="1"/>
            <a:r>
              <a:rPr lang="en-US" sz="2400" dirty="0"/>
              <a:t>Robot navigation</a:t>
            </a:r>
          </a:p>
          <a:p>
            <a:pPr lvl="1"/>
            <a:r>
              <a:rPr lang="en-US" sz="2400" dirty="0"/>
              <a:t>… other</a:t>
            </a: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5EF6-5A38-4E10-8A82-610C4CAA7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1460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a good feature?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00" name="Picture 6" descr="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58896"/>
            <a:ext cx="7162800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733800" y="6291040"/>
            <a:ext cx="17240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Snoop demo</a:t>
            </a:r>
            <a:endParaRPr lang="en-US" sz="2000" b="0" baseline="-2500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Szeliski: 4.1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1. Feature detection</a:t>
            </a:r>
            <a:r>
              <a:rPr lang="en-US" dirty="0"/>
              <a:t>: find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2. Feature descriptor</a:t>
            </a:r>
            <a:r>
              <a:rPr lang="en-US" dirty="0"/>
              <a:t>: represent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3. Feature matching</a:t>
            </a:r>
            <a:r>
              <a:rPr lang="en-US" dirty="0"/>
              <a:t>: match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Feature tracking:</a:t>
            </a:r>
            <a:r>
              <a:rPr lang="en-US" dirty="0"/>
              <a:t> track it, when motion</a:t>
            </a:r>
          </a:p>
        </p:txBody>
      </p:sp>
    </p:spTree>
    <p:extLst>
      <p:ext uri="{BB962C8B-B14F-4D97-AF65-F5344CB8AC3E}">
        <p14:creationId xmlns:p14="http://schemas.microsoft.com/office/powerpoint/2010/main" val="2915332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fontScale="925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Detection: </a:t>
            </a:r>
            <a:r>
              <a:rPr lang="en-US" sz="2400">
                <a:latin typeface="Arial" charset="0"/>
              </a:rPr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Description</a:t>
            </a:r>
            <a:r>
              <a:rPr lang="en-US" sz="2400">
                <a:latin typeface="Arial" charset="0"/>
              </a:rPr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Matching: </a:t>
            </a:r>
            <a:r>
              <a:rPr lang="en-US" sz="2400">
                <a:latin typeface="Arial" charset="0"/>
              </a:rPr>
              <a:t>Determine correspondence between descriptors in two views</a:t>
            </a:r>
          </a:p>
        </p:txBody>
      </p:sp>
      <p:pic>
        <p:nvPicPr>
          <p:cNvPr id="114692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14709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47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1470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4710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14704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aphicFrame>
            <p:nvGraphicFramePr>
              <p:cNvPr id="114707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147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1470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4705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14698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9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0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1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2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3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6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733800" y="6291040"/>
            <a:ext cx="17240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Snoop demo</a:t>
            </a:r>
            <a:endParaRPr lang="en-US" sz="2000" b="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5928" y="0"/>
            <a:ext cx="10118362" cy="6858000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a good feature?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Want uniqueness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Look for image regions that are unusual</a:t>
            </a:r>
          </a:p>
          <a:p>
            <a:pPr lvl="1"/>
            <a:r>
              <a:rPr lang="en-US" dirty="0"/>
              <a:t>Lead to unambiguous matches in other images</a:t>
            </a:r>
          </a:p>
          <a:p>
            <a:pPr lvl="1"/>
            <a:endParaRPr lang="en-US" dirty="0"/>
          </a:p>
          <a:p>
            <a:pPr>
              <a:buFontTx/>
              <a:buNone/>
            </a:pPr>
            <a:r>
              <a:rPr lang="en-US" dirty="0"/>
              <a:t>How to define “unusual”?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measures of uniqueness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800" dirty="0"/>
              <a:t>Suppose we only consider a small window of pixels</a:t>
            </a:r>
          </a:p>
          <a:p>
            <a:pPr lvl="1"/>
            <a:r>
              <a:rPr lang="en-US" sz="2400" dirty="0"/>
              <a:t>What defines whether a feature is a good or bad candidate?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3400" y="3200400"/>
            <a:ext cx="2362200" cy="2209800"/>
            <a:chOff x="533400" y="2413000"/>
            <a:chExt cx="2362200" cy="2209800"/>
          </a:xfrm>
        </p:grpSpPr>
        <p:sp>
          <p:nvSpPr>
            <p:cNvPr id="31748" name="Rectangle 3"/>
            <p:cNvSpPr>
              <a:spLocks noChangeArrowheads="1"/>
            </p:cNvSpPr>
            <p:nvPr/>
          </p:nvSpPr>
          <p:spPr bwMode="auto">
            <a:xfrm>
              <a:off x="533400" y="24130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Freeform 41"/>
            <p:cNvSpPr>
              <a:spLocks/>
            </p:cNvSpPr>
            <p:nvPr/>
          </p:nvSpPr>
          <p:spPr bwMode="auto">
            <a:xfrm>
              <a:off x="990600" y="2794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Rectangle 46"/>
            <p:cNvSpPr>
              <a:spLocks noChangeArrowheads="1"/>
            </p:cNvSpPr>
            <p:nvPr/>
          </p:nvSpPr>
          <p:spPr bwMode="auto">
            <a:xfrm>
              <a:off x="1309688" y="352425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29000" y="3200400"/>
            <a:ext cx="2362200" cy="2209800"/>
            <a:chOff x="3429000" y="24130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31758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3629025" y="3352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48400" y="3200400"/>
            <a:ext cx="2362200" cy="2209800"/>
            <a:chOff x="6248400" y="2413000"/>
            <a:chExt cx="2362200" cy="2209800"/>
          </a:xfrm>
        </p:grpSpPr>
        <p:grpSp>
          <p:nvGrpSpPr>
            <p:cNvPr id="3" name="Group 94"/>
            <p:cNvGrpSpPr>
              <a:grpSpLocks/>
            </p:cNvGrpSpPr>
            <p:nvPr/>
          </p:nvGrpSpPr>
          <p:grpSpPr bwMode="auto">
            <a:xfrm>
              <a:off x="6248400" y="2413000"/>
              <a:ext cx="2362200" cy="2209800"/>
              <a:chOff x="2208" y="1104"/>
              <a:chExt cx="1488" cy="1392"/>
            </a:xfrm>
          </p:grpSpPr>
          <p:sp>
            <p:nvSpPr>
              <p:cNvPr id="31756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6477000" y="2590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b="0" dirty="0"/>
              <a:t>Credit: S. Seitz, D. </a:t>
            </a:r>
            <a:r>
              <a:rPr lang="en-US" sz="1200" b="0" dirty="0" err="1"/>
              <a:t>Frolova</a:t>
            </a:r>
            <a:r>
              <a:rPr lang="en-US" sz="1200" b="0" dirty="0"/>
              <a:t>, D. </a:t>
            </a:r>
            <a:r>
              <a:rPr lang="en-US" sz="1200" b="0" dirty="0" err="1"/>
              <a:t>Simakov</a:t>
            </a:r>
            <a:endParaRPr lang="en-US" sz="1200" b="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dirty="0"/>
              <a:t>Local measures of uniqueness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429000" y="3200400"/>
            <a:ext cx="2362200" cy="2209800"/>
            <a:chOff x="3429000" y="38862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3886200"/>
              <a:ext cx="2362200" cy="2209800"/>
              <a:chOff x="2208" y="1104"/>
              <a:chExt cx="1488" cy="1392"/>
            </a:xfrm>
          </p:grpSpPr>
          <p:sp>
            <p:nvSpPr>
              <p:cNvPr id="33824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505200" y="4724400"/>
              <a:ext cx="703263" cy="677863"/>
              <a:chOff x="892" y="1801"/>
              <a:chExt cx="443" cy="427"/>
            </a:xfrm>
          </p:grpSpPr>
          <p:sp>
            <p:nvSpPr>
              <p:cNvPr id="33819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533400" y="3200400"/>
            <a:ext cx="2362200" cy="2209800"/>
            <a:chOff x="533400" y="3886200"/>
            <a:chExt cx="2362200" cy="2209800"/>
          </a:xfrm>
        </p:grpSpPr>
        <p:sp>
          <p:nvSpPr>
            <p:cNvPr id="33795" name="Rectangle 3"/>
            <p:cNvSpPr>
              <a:spLocks noChangeArrowheads="1"/>
            </p:cNvSpPr>
            <p:nvPr/>
          </p:nvSpPr>
          <p:spPr bwMode="auto">
            <a:xfrm>
              <a:off x="533400" y="38862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Freeform 41"/>
            <p:cNvSpPr>
              <a:spLocks/>
            </p:cNvSpPr>
            <p:nvPr/>
          </p:nvSpPr>
          <p:spPr bwMode="auto">
            <a:xfrm>
              <a:off x="990600" y="42672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201738" y="4884738"/>
              <a:ext cx="703262" cy="677862"/>
              <a:chOff x="892" y="1801"/>
              <a:chExt cx="443" cy="427"/>
            </a:xfrm>
          </p:grpSpPr>
          <p:sp>
            <p:nvSpPr>
              <p:cNvPr id="33812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5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6248400" y="3200400"/>
            <a:ext cx="2362200" cy="2209800"/>
            <a:chOff x="6248400" y="3886200"/>
            <a:chExt cx="2362200" cy="2209800"/>
          </a:xfrm>
        </p:grpSpPr>
        <p:grpSp>
          <p:nvGrpSpPr>
            <p:cNvPr id="4" name="Group 94"/>
            <p:cNvGrpSpPr>
              <a:grpSpLocks/>
            </p:cNvGrpSpPr>
            <p:nvPr/>
          </p:nvGrpSpPr>
          <p:grpSpPr bwMode="auto">
            <a:xfrm>
              <a:off x="6248400" y="3886200"/>
              <a:ext cx="2362200" cy="2209800"/>
              <a:chOff x="2208" y="1104"/>
              <a:chExt cx="1488" cy="1392"/>
            </a:xfrm>
          </p:grpSpPr>
          <p:sp>
            <p:nvSpPr>
              <p:cNvPr id="33817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6383338" y="3962400"/>
              <a:ext cx="703262" cy="677863"/>
              <a:chOff x="892" y="1801"/>
              <a:chExt cx="443" cy="427"/>
            </a:xfrm>
          </p:grpSpPr>
          <p:sp>
            <p:nvSpPr>
              <p:cNvPr id="33807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762000" y="53848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003399"/>
                </a:solidFill>
                <a:cs typeface="Times New Roman" pitchFamily="18" charset="0"/>
              </a:rPr>
              <a:t>“flat”</a:t>
            </a:r>
            <a:r>
              <a:rPr lang="en-US" sz="2000" b="0" dirty="0">
                <a:cs typeface="Times New Roman" pitchFamily="18" charset="0"/>
              </a:rPr>
              <a:t> region:</a:t>
            </a:r>
            <a:br>
              <a:rPr lang="en-US" sz="2000" b="0" dirty="0">
                <a:cs typeface="Times New Roman" pitchFamily="18" charset="0"/>
              </a:rPr>
            </a:br>
            <a:r>
              <a:rPr lang="en-US" sz="2000" b="0" dirty="0">
                <a:cs typeface="Times New Roman" pitchFamily="18" charset="0"/>
              </a:rPr>
              <a:t>no change in all directions</a:t>
            </a:r>
            <a:endParaRPr lang="ru-RU" sz="2000" b="0" dirty="0">
              <a:cs typeface="Times New Roman" pitchFamily="18" charset="0"/>
            </a:endParaRPr>
          </a:p>
        </p:txBody>
      </p:sp>
      <p:sp>
        <p:nvSpPr>
          <p:cNvPr id="33803" name="Text Box 93"/>
          <p:cNvSpPr txBox="1">
            <a:spLocks noChangeArrowheads="1"/>
          </p:cNvSpPr>
          <p:nvPr/>
        </p:nvSpPr>
        <p:spPr bwMode="auto">
          <a:xfrm>
            <a:off x="3429000" y="53848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003399"/>
                </a:solidFill>
                <a:cs typeface="Times New Roman" pitchFamily="18" charset="0"/>
              </a:rPr>
              <a:t>“edge”</a:t>
            </a:r>
            <a:r>
              <a:rPr lang="en-US" sz="2000" b="0" dirty="0">
                <a:cs typeface="Times New Roman" pitchFamily="18" charset="0"/>
              </a:rPr>
              <a:t>:  </a:t>
            </a:r>
          </a:p>
          <a:p>
            <a:r>
              <a:rPr lang="en-US" sz="2000" b="0" dirty="0">
                <a:cs typeface="Times New Roman" pitchFamily="18" charset="0"/>
              </a:rPr>
              <a:t>no change along the edge direction</a:t>
            </a:r>
            <a:endParaRPr lang="ru-RU" sz="2000" b="0" dirty="0">
              <a:cs typeface="Times New Roman" pitchFamily="18" charset="0"/>
            </a:endParaRPr>
          </a:p>
        </p:txBody>
      </p:sp>
      <p:sp>
        <p:nvSpPr>
          <p:cNvPr id="33804" name="Text Box 145"/>
          <p:cNvSpPr txBox="1">
            <a:spLocks noChangeArrowheads="1"/>
          </p:cNvSpPr>
          <p:nvPr/>
        </p:nvSpPr>
        <p:spPr bwMode="auto">
          <a:xfrm>
            <a:off x="6248400" y="53594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rgbClr val="003399"/>
                </a:solidFill>
                <a:cs typeface="Times New Roman" pitchFamily="18" charset="0"/>
              </a:rPr>
              <a:t>“corner”</a:t>
            </a:r>
            <a:r>
              <a:rPr lang="en-US" sz="2000" b="0" dirty="0">
                <a:cs typeface="Times New Roman" pitchFamily="18" charset="0"/>
              </a:rPr>
              <a:t>:</a:t>
            </a:r>
            <a:br>
              <a:rPr lang="en-US" sz="2000" b="0" dirty="0">
                <a:cs typeface="Times New Roman" pitchFamily="18" charset="0"/>
              </a:rPr>
            </a:br>
            <a:r>
              <a:rPr lang="en-US" sz="2000" b="0" dirty="0">
                <a:cs typeface="Times New Roman" pitchFamily="18" charset="0"/>
              </a:rPr>
              <a:t>significant change in all directions</a:t>
            </a:r>
            <a:endParaRPr lang="ru-RU" sz="2000" b="0" dirty="0">
              <a:cs typeface="Times New Roman" pitchFamily="18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How does the window change when you shift it?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Shifting the window in any direction causes a big change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b="0" dirty="0"/>
              <a:t>Credit: S. Seitz, D. </a:t>
            </a:r>
            <a:r>
              <a:rPr lang="en-US" sz="1200" b="0" dirty="0" err="1"/>
              <a:t>Frolova</a:t>
            </a:r>
            <a:r>
              <a:rPr lang="en-US" sz="1200" b="0" dirty="0"/>
              <a:t>, D. </a:t>
            </a:r>
            <a:r>
              <a:rPr lang="en-US" sz="1200" b="0" dirty="0" err="1"/>
              <a:t>Simakov</a:t>
            </a:r>
            <a:endParaRPr lang="en-US" sz="1200" b="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152400" y="19812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how do the pixels in </a:t>
            </a:r>
            <a:r>
              <a:rPr lang="en-US" sz="2400" dirty="0"/>
              <a:t>W</a:t>
            </a:r>
            <a:r>
              <a:rPr lang="en-US" sz="2400" b="0" dirty="0"/>
              <a:t>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compare each pixel before and after by</a:t>
            </a:r>
            <a:br>
              <a:rPr lang="en-US" sz="2400" b="0" dirty="0"/>
            </a:br>
            <a:r>
              <a:rPr lang="en-US" sz="2400" b="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this defines an SSD “error” </a:t>
            </a:r>
            <a:r>
              <a:rPr lang="en-US" sz="2400" b="0" i="1" dirty="0"/>
              <a:t>E</a:t>
            </a:r>
            <a:r>
              <a:rPr lang="en-US" sz="2400" b="0" dirty="0"/>
              <a:t>(</a:t>
            </a:r>
            <a:r>
              <a:rPr lang="en-US" sz="2400" b="0" i="1" dirty="0" err="1"/>
              <a:t>u,v</a:t>
            </a:r>
            <a:r>
              <a:rPr lang="en-US" sz="2400" b="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  <a:p>
            <a:pPr lvl="1">
              <a:spcBef>
                <a:spcPct val="20000"/>
              </a:spcBef>
            </a:pPr>
            <a:endParaRPr lang="en-US" sz="2800" b="0" dirty="0"/>
          </a:p>
          <a:p>
            <a:pPr lvl="1">
              <a:spcBef>
                <a:spcPct val="20000"/>
              </a:spcBef>
            </a:pPr>
            <a:endParaRPr lang="en-US" sz="12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are happy if this error is high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Slow to compute exactly for each pixel and each offset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  <a:endParaRPr lang="en-US" sz="2400" b="0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419600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6889750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7086600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7121282" y="2974978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695769" y="3070280"/>
            <a:ext cx="409440" cy="24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685800" y="12954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Taylor Series expansion of </a:t>
            </a:r>
            <a:r>
              <a:rPr lang="en-US" sz="2000" b="0" i="1" dirty="0"/>
              <a:t>I</a:t>
            </a:r>
            <a:r>
              <a:rPr lang="en-US" sz="2000" b="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If the motion (</a:t>
            </a:r>
            <a:r>
              <a:rPr lang="en-US" sz="2000" b="0" dirty="0" err="1"/>
              <a:t>u,v</a:t>
            </a:r>
            <a:r>
              <a:rPr lang="en-US" sz="2000" b="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936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6425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53125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detection:  the math</a:t>
            </a:r>
          </a:p>
        </p:txBody>
      </p:sp>
      <p:pic>
        <p:nvPicPr>
          <p:cNvPr id="37892" name="Picture 1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3816867"/>
            <a:ext cx="7137400" cy="284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define an SSD “error” </a:t>
            </a:r>
            <a:r>
              <a:rPr lang="en-US" sz="2400" b="0" i="1" dirty="0"/>
              <a:t>E(</a:t>
            </a:r>
            <a:r>
              <a:rPr lang="en-US" sz="2400" b="0" i="1" dirty="0" err="1"/>
              <a:t>u,v</a:t>
            </a:r>
            <a:r>
              <a:rPr lang="en-US" sz="2400" b="0" i="1" dirty="0"/>
              <a:t>)</a:t>
            </a:r>
            <a:r>
              <a:rPr lang="en-US" sz="2400" b="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grpSp>
        <p:nvGrpSpPr>
          <p:cNvPr id="13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553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define an SSD “error” </a:t>
            </a:r>
            <a:r>
              <a:rPr lang="en-US" sz="2400" b="0" i="1" dirty="0"/>
              <a:t>E(</a:t>
            </a:r>
            <a:r>
              <a:rPr lang="en-US" sz="2400" b="0" i="1" dirty="0" err="1"/>
              <a:t>u,v</a:t>
            </a:r>
            <a:r>
              <a:rPr lang="en-US" sz="2400" b="0" i="1" dirty="0"/>
              <a:t>)</a:t>
            </a:r>
            <a:r>
              <a:rPr lang="en-US" sz="2400" b="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86200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8916" y="5730967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121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695769" y="2381302"/>
            <a:ext cx="409440" cy="24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1 (Hybrid Images) code due next Wednesday, Feb 14, by 11:59pm</a:t>
            </a:r>
          </a:p>
          <a:p>
            <a:r>
              <a:rPr lang="en-US" dirty="0"/>
              <a:t>Artifacts due Friday, Feb 16, by 11:59pm</a:t>
            </a:r>
          </a:p>
          <a:p>
            <a:endParaRPr lang="en-US" dirty="0"/>
          </a:p>
          <a:p>
            <a:r>
              <a:rPr lang="en-US" dirty="0"/>
              <a:t>Office hour rooms coming soon</a:t>
            </a:r>
          </a:p>
          <a:p>
            <a:endParaRPr lang="en-US" dirty="0"/>
          </a:p>
          <a:p>
            <a:r>
              <a:rPr lang="en-US" dirty="0"/>
              <a:t>Quiz this Wednesday, 2/7 at the beginning of class (10 minutes)</a:t>
            </a:r>
          </a:p>
        </p:txBody>
      </p:sp>
    </p:spTree>
    <p:extLst>
      <p:ext uri="{BB962C8B-B14F-4D97-AF65-F5344CB8AC3E}">
        <p14:creationId xmlns:p14="http://schemas.microsoft.com/office/powerpoint/2010/main" val="2849374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define an SSD “error” </a:t>
            </a:r>
            <a:r>
              <a:rPr lang="en-US" sz="2400" b="0" i="1" dirty="0"/>
              <a:t>E(</a:t>
            </a:r>
            <a:r>
              <a:rPr lang="en-US" sz="2400" b="0" i="1" dirty="0" err="1"/>
              <a:t>u,v</a:t>
            </a:r>
            <a:r>
              <a:rPr lang="en-US" sz="2400" b="0" i="1" dirty="0"/>
              <a:t>)</a:t>
            </a:r>
            <a:r>
              <a:rPr lang="en-US" sz="2400" b="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01519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4577" y="501519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01519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6167735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741" y="3195639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7121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6695769" y="2381302"/>
            <a:ext cx="409440" cy="24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533400" y="1173162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The surface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by a quadratic form. 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886200"/>
            <a:ext cx="2895600" cy="276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76400"/>
            <a:ext cx="5559449" cy="58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457200" y="2362199"/>
            <a:ext cx="6324600" cy="976021"/>
            <a:chOff x="838200" y="2667000"/>
            <a:chExt cx="7108372" cy="1096974"/>
          </a:xfrm>
        </p:grpSpPr>
        <p:pic>
          <p:nvPicPr>
            <p:cNvPr id="2140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8200" y="2667002"/>
              <a:ext cx="1676400" cy="1066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449" y="3588602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5716" y="4572000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497" y="5559111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4718050" y="2820252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3893402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381523" y="6172200"/>
            <a:ext cx="324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Let’s try to understand its shape.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57200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0500" y="1981200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3248704" y="3048000"/>
            <a:ext cx="2362200" cy="2209800"/>
            <a:chOff x="3429000" y="2413000"/>
            <a:chExt cx="2362200" cy="2209800"/>
          </a:xfrm>
        </p:grpSpPr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48000" y="5410200"/>
            <a:ext cx="177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edge: </a:t>
            </a: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07390" y="5399314"/>
            <a:ext cx="106624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2895600"/>
            <a:ext cx="28687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5943600" y="4038600"/>
            <a:ext cx="3429000" cy="2400300"/>
            <a:chOff x="5943600" y="4038600"/>
            <a:chExt cx="3429000" cy="2400300"/>
          </a:xfrm>
        </p:grpSpPr>
        <p:pic>
          <p:nvPicPr>
            <p:cNvPr id="216071" name="Picture 7" descr="C:\snavely\work\teaching\09Fa-CS6610\lectures\lec03\plots\x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94861" y="58674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41572" y="439782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57200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0500" y="1981200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3255388" y="3048000"/>
            <a:ext cx="2362200" cy="2209800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72247" y="5410200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edge: 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6774" y="5380430"/>
            <a:ext cx="1114426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2819400"/>
            <a:ext cx="2928937" cy="119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5943600" y="4038600"/>
            <a:ext cx="3429000" cy="2400300"/>
            <a:chOff x="5943600" y="4038600"/>
            <a:chExt cx="3429000" cy="2400300"/>
          </a:xfrm>
        </p:grpSpPr>
        <p:pic>
          <p:nvPicPr>
            <p:cNvPr id="216072" name="Picture 8" descr="C:\snavely\work\teaching\09Fa-CS6610\lectures\lec03\plots\y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94861" y="58674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9800" y="427886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685800" y="1446074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We can visualize </a:t>
            </a:r>
            <a:r>
              <a:rPr lang="en-US" sz="2400" i="1" dirty="0"/>
              <a:t>H</a:t>
            </a:r>
            <a:r>
              <a:rPr lang="en-US" sz="2400" dirty="0"/>
              <a:t> as an ellipse with axis lengths determined by the </a:t>
            </a:r>
            <a:r>
              <a:rPr lang="en-US" sz="2400" i="1" dirty="0" err="1"/>
              <a:t>eigenvalues</a:t>
            </a:r>
            <a:r>
              <a:rPr lang="en-US" sz="2400" dirty="0"/>
              <a:t> of </a:t>
            </a:r>
            <a:r>
              <a:rPr lang="en-US" sz="2400" i="1" dirty="0"/>
              <a:t>H</a:t>
            </a:r>
            <a:r>
              <a:rPr lang="en-US" sz="2400" dirty="0"/>
              <a:t> and orientation determined by the </a:t>
            </a:r>
            <a:r>
              <a:rPr lang="en-US" sz="2400" i="1" dirty="0"/>
              <a:t>eigenvectors </a:t>
            </a:r>
            <a:r>
              <a:rPr lang="en-US" sz="2400" dirty="0"/>
              <a:t>of </a:t>
            </a:r>
            <a:r>
              <a:rPr lang="en-US" sz="2400" i="1" dirty="0"/>
              <a:t>H</a:t>
            </a:r>
          </a:p>
          <a:p>
            <a:pPr eaLnBrk="1" hangingPunct="1">
              <a:spcBef>
                <a:spcPct val="50000"/>
              </a:spcBef>
            </a:pPr>
            <a:endParaRPr lang="en-US" sz="24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349625" y="3657600"/>
            <a:ext cx="5489575" cy="2878138"/>
            <a:chOff x="2254" y="2352"/>
            <a:chExt cx="3458" cy="1813"/>
          </a:xfrm>
        </p:grpSpPr>
        <p:sp>
          <p:nvSpPr>
            <p:cNvPr id="7177" name="Text Box 8"/>
            <p:cNvSpPr txBox="1">
              <a:spLocks noChangeArrowheads="1"/>
            </p:cNvSpPr>
            <p:nvPr/>
          </p:nvSpPr>
          <p:spPr bwMode="auto">
            <a:xfrm>
              <a:off x="4704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7178" name="Text Box 9"/>
            <p:cNvSpPr txBox="1">
              <a:spLocks noChangeArrowheads="1"/>
            </p:cNvSpPr>
            <p:nvPr/>
          </p:nvSpPr>
          <p:spPr bwMode="auto">
            <a:xfrm>
              <a:off x="2688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aphicFrame>
        <p:nvGraphicFramePr>
          <p:cNvPr id="7171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406400" y="4111328"/>
          <a:ext cx="2690813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52" name="Equation" r:id="rId4" imgW="1333440" imgH="457200" progId="Equation.3">
                  <p:embed/>
                </p:oleObj>
              </mc:Choice>
              <mc:Fallback>
                <p:oleObj name="Equation" r:id="rId4" imgW="1333440" imgH="457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4111328"/>
                        <a:ext cx="2690813" cy="922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20"/>
          <p:cNvSpPr txBox="1">
            <a:spLocks noChangeArrowheads="1"/>
          </p:cNvSpPr>
          <p:nvPr/>
        </p:nvSpPr>
        <p:spPr bwMode="auto">
          <a:xfrm>
            <a:off x="304800" y="3581400"/>
            <a:ext cx="2251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Ellipse equation: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352800"/>
            <a:ext cx="3084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min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: </a:t>
            </a:r>
            <a:r>
              <a:rPr lang="en-US" dirty="0" err="1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eigenvalues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 of </a:t>
            </a:r>
            <a:r>
              <a:rPr lang="en-US" i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H</a:t>
            </a:r>
            <a:endParaRPr lang="en-US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57200" y="1455003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The surface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by a quadratic form. 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667000"/>
            <a:ext cx="3987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533400" y="2743200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6" name="Equation" r:id="rId5" imgW="1536480" imgH="457200" progId="Equation.3">
                  <p:embed/>
                </p:oleObj>
              </mc:Choice>
              <mc:Fallback>
                <p:oleObj name="Equation" r:id="rId5" imgW="153648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4038600" cy="120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381000" y="4267200"/>
          <a:ext cx="4221163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7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267200"/>
                        <a:ext cx="4221163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eform 44"/>
          <p:cNvSpPr>
            <a:spLocks/>
          </p:cNvSpPr>
          <p:nvPr/>
        </p:nvSpPr>
        <p:spPr bwMode="auto">
          <a:xfrm>
            <a:off x="3276600" y="31242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5" name="Rectangle 46"/>
          <p:cNvSpPr>
            <a:spLocks noChangeArrowheads="1"/>
          </p:cNvSpPr>
          <p:nvPr/>
        </p:nvSpPr>
        <p:spPr bwMode="auto">
          <a:xfrm>
            <a:off x="3036208" y="3846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detection:  the math</a:t>
            </a:r>
          </a:p>
        </p:txBody>
      </p:sp>
      <p:pic>
        <p:nvPicPr>
          <p:cNvPr id="38917" name="Picture 1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" y="1905000"/>
            <a:ext cx="650398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762000" y="1524000"/>
            <a:ext cx="23622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This can be rewritten:</a:t>
            </a:r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</p:txBody>
      </p:sp>
      <p:sp>
        <p:nvSpPr>
          <p:cNvPr id="38919" name="Left Brace 17"/>
          <p:cNvSpPr>
            <a:spLocks/>
          </p:cNvSpPr>
          <p:nvPr/>
        </p:nvSpPr>
        <p:spPr bwMode="auto">
          <a:xfrm rot="-5400000">
            <a:off x="5219700" y="1974850"/>
            <a:ext cx="457200" cy="22098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20" name="Picture 2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384550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85800" y="4900613"/>
            <a:ext cx="77724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For the example above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You can move the center of the green window to anywhere on the blue unit circle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Which directions will result in the largest and smallest E values?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We can find these directions by looking at the eigenvectors of</a:t>
            </a:r>
            <a:r>
              <a:rPr lang="en-US" sz="1800" dirty="0"/>
              <a:t> </a:t>
            </a:r>
            <a:r>
              <a:rPr lang="en-US" sz="1800" i="1" dirty="0"/>
              <a:t>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b="0" dirty="0"/>
          </a:p>
        </p:txBody>
      </p:sp>
      <p:sp>
        <p:nvSpPr>
          <p:cNvPr id="38922" name="Oval 25"/>
          <p:cNvSpPr>
            <a:spLocks noChangeArrowheads="1"/>
          </p:cNvSpPr>
          <p:nvPr/>
        </p:nvSpPr>
        <p:spPr bwMode="auto">
          <a:xfrm>
            <a:off x="3233058" y="4038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Oval 26"/>
          <p:cNvSpPr>
            <a:spLocks noChangeArrowheads="1"/>
          </p:cNvSpPr>
          <p:nvPr/>
        </p:nvSpPr>
        <p:spPr bwMode="auto">
          <a:xfrm>
            <a:off x="2775858" y="35814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7727950" y="39989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5"/>
          <p:cNvSpPr>
            <a:spLocks noChangeArrowheads="1"/>
          </p:cNvSpPr>
          <p:nvPr/>
        </p:nvSpPr>
        <p:spPr bwMode="auto">
          <a:xfrm>
            <a:off x="7924800" y="4191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6" name="Oval 16"/>
          <p:cNvSpPr>
            <a:spLocks noChangeArrowheads="1"/>
          </p:cNvSpPr>
          <p:nvPr/>
        </p:nvSpPr>
        <p:spPr bwMode="auto">
          <a:xfrm>
            <a:off x="7467600" y="37338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8927" name="Straight Arrow Connector 18"/>
          <p:cNvCxnSpPr>
            <a:cxnSpLocks noChangeShapeType="1"/>
            <a:stCxn id="38925" idx="5"/>
            <a:endCxn id="38926" idx="1"/>
          </p:cNvCxnSpPr>
          <p:nvPr/>
        </p:nvCxnSpPr>
        <p:spPr bwMode="auto">
          <a:xfrm rot="5400000" flipH="1">
            <a:off x="7612857" y="3879056"/>
            <a:ext cx="376238" cy="377825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pic>
        <p:nvPicPr>
          <p:cNvPr id="38928" name="Picture 1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4538" y="3436938"/>
            <a:ext cx="463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detection:  the math</a:t>
            </a:r>
          </a:p>
        </p:txBody>
      </p:sp>
      <p:pic>
        <p:nvPicPr>
          <p:cNvPr id="38917" name="Picture 1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905000"/>
            <a:ext cx="650398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762000" y="1524000"/>
            <a:ext cx="23622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This can be rewritten:</a:t>
            </a:r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  <a:p>
            <a:pPr marL="342900" indent="-342900">
              <a:spcBef>
                <a:spcPct val="20000"/>
              </a:spcBef>
            </a:pPr>
            <a:endParaRPr lang="en-US" sz="1800" b="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/>
              <a:t>The surface </a:t>
            </a:r>
            <a:r>
              <a:rPr lang="en-US" i="1" dirty="0"/>
              <a:t>E</a:t>
            </a:r>
            <a:r>
              <a:rPr lang="en-US" dirty="0"/>
              <a:t>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is locally approximated by a quadratic form. Let’s try to understand its shape.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Interpreting 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667000"/>
            <a:ext cx="3987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566738" y="2743200"/>
          <a:ext cx="3971925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0" name="Equation" r:id="rId5" imgW="1511280" imgH="457200" progId="Equation.3">
                  <p:embed/>
                </p:oleObj>
              </mc:Choice>
              <mc:Fallback>
                <p:oleObj name="Equation" r:id="rId5" imgW="151128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" y="2743200"/>
                        <a:ext cx="3971925" cy="120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400050" y="4267200"/>
          <a:ext cx="4181475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1" name="Equation" r:id="rId7" imgW="1371600" imgH="507960" progId="Equation.3">
                  <p:embed/>
                </p:oleObj>
              </mc:Choice>
              <mc:Fallback>
                <p:oleObj name="Equation" r:id="rId7" imgW="137160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4267200"/>
                        <a:ext cx="4181475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Quick eigenvalue/eigenvector review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dirty="0"/>
              <a:t>The </a:t>
            </a:r>
            <a:r>
              <a:rPr lang="en-US" sz="2000" b="1" dirty="0"/>
              <a:t>eigenvectors</a:t>
            </a:r>
            <a:r>
              <a:rPr lang="en-US" sz="2000" dirty="0"/>
              <a:t> of a matrix </a:t>
            </a:r>
            <a:r>
              <a:rPr lang="en-US" sz="2000" b="1" dirty="0"/>
              <a:t>A</a:t>
            </a:r>
            <a:r>
              <a:rPr lang="en-US" sz="2000" dirty="0"/>
              <a:t> are the vectors </a:t>
            </a:r>
            <a:r>
              <a:rPr lang="en-US" sz="2000" b="1" dirty="0"/>
              <a:t>x</a:t>
            </a:r>
            <a:r>
              <a:rPr lang="en-US" sz="2000" dirty="0"/>
              <a:t> that satisfy: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sz="2000" dirty="0"/>
              <a:t>The scalar </a:t>
            </a:r>
            <a:r>
              <a:rPr lang="en-US" sz="2000" dirty="0">
                <a:sym typeface="Symbol" pitchFamily="18" charset="2"/>
              </a:rPr>
              <a:t> </a:t>
            </a:r>
            <a:r>
              <a:rPr lang="en-US" sz="2000" dirty="0"/>
              <a:t>is the </a:t>
            </a:r>
            <a:r>
              <a:rPr lang="en-US" sz="2000" b="1" dirty="0" err="1"/>
              <a:t>eigenvalue</a:t>
            </a:r>
            <a:r>
              <a:rPr lang="en-US" sz="2000" dirty="0"/>
              <a:t> corresponding to </a:t>
            </a:r>
            <a:r>
              <a:rPr lang="en-US" sz="2000" b="1" dirty="0"/>
              <a:t>x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 err="1"/>
              <a:t>eigenvalues</a:t>
            </a:r>
            <a:r>
              <a:rPr lang="en-US" sz="1800" dirty="0"/>
              <a:t> are found by solving: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In our case, </a:t>
            </a:r>
            <a:r>
              <a:rPr lang="en-US" sz="1800" b="1" i="1" dirty="0"/>
              <a:t>A</a:t>
            </a:r>
            <a:r>
              <a:rPr lang="en-US" sz="1800" i="1" dirty="0"/>
              <a:t> = </a:t>
            </a:r>
            <a:r>
              <a:rPr lang="en-US" sz="1800" b="1" i="1" dirty="0"/>
              <a:t>H</a:t>
            </a:r>
            <a:r>
              <a:rPr lang="en-US" sz="1800" dirty="0"/>
              <a:t> is a 2x2 matrix, so we have</a:t>
            </a:r>
          </a:p>
          <a:p>
            <a:pPr lvl="1"/>
            <a:endParaRPr lang="en-US" sz="1800" dirty="0"/>
          </a:p>
          <a:p>
            <a:pPr lvl="1">
              <a:buFontTx/>
              <a:buNone/>
            </a:pPr>
            <a:endParaRPr lang="en-US" sz="1800" dirty="0"/>
          </a:p>
          <a:p>
            <a:pPr lvl="1"/>
            <a:r>
              <a:rPr lang="en-US" sz="1800" dirty="0"/>
              <a:t>The solution: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>
              <a:buFontTx/>
              <a:buNone/>
            </a:pPr>
            <a:r>
              <a:rPr lang="en-US" sz="2000" dirty="0"/>
              <a:t>Once you know </a:t>
            </a:r>
            <a:r>
              <a:rPr lang="en-US" sz="2000" dirty="0">
                <a:sym typeface="Symbol" pitchFamily="18" charset="2"/>
              </a:rPr>
              <a:t>, you find </a:t>
            </a:r>
            <a:r>
              <a:rPr lang="en-US" sz="2000" b="1" dirty="0">
                <a:sym typeface="Symbol" pitchFamily="18" charset="2"/>
              </a:rPr>
              <a:t>x</a:t>
            </a:r>
            <a:r>
              <a:rPr lang="en-US" sz="2000" dirty="0">
                <a:sym typeface="Symbol" pitchFamily="18" charset="2"/>
              </a:rPr>
              <a:t> by solving</a:t>
            </a:r>
            <a:endParaRPr lang="en-US" sz="2000" dirty="0"/>
          </a:p>
        </p:txBody>
      </p:sp>
      <p:pic>
        <p:nvPicPr>
          <p:cNvPr id="40964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5344" y="1981200"/>
            <a:ext cx="1752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60675" y="3249455"/>
            <a:ext cx="24495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08263" y="4146550"/>
            <a:ext cx="29543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19288" y="5106987"/>
            <a:ext cx="5776912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27288" y="6096000"/>
            <a:ext cx="36687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2835-19DB-4169-B717-D921857D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5BB4-5A38-4FAB-8F81-6CBA17044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Sampling &amp; interpolation</a:t>
            </a:r>
          </a:p>
          <a:p>
            <a:r>
              <a:rPr lang="en-US" dirty="0"/>
              <a:t>Key points:</a:t>
            </a:r>
          </a:p>
          <a:p>
            <a:pPr lvl="1"/>
            <a:r>
              <a:rPr lang="en-US" b="1" dirty="0" err="1"/>
              <a:t>Downsampling</a:t>
            </a:r>
            <a:r>
              <a:rPr lang="en-US" b="1" dirty="0"/>
              <a:t> an image</a:t>
            </a:r>
            <a:r>
              <a:rPr lang="en-US" dirty="0"/>
              <a:t> can cause aliasing. Better is to blur (“pre-filter”) to remote high frequencies then </a:t>
            </a:r>
            <a:r>
              <a:rPr lang="en-US" dirty="0" err="1"/>
              <a:t>downsample</a:t>
            </a:r>
            <a:endParaRPr lang="en-US" dirty="0"/>
          </a:p>
          <a:p>
            <a:pPr lvl="1"/>
            <a:r>
              <a:rPr lang="en-US" dirty="0"/>
              <a:t>If you repeatedly blur and </a:t>
            </a:r>
            <a:r>
              <a:rPr lang="en-US" dirty="0" err="1"/>
              <a:t>downsample</a:t>
            </a:r>
            <a:r>
              <a:rPr lang="en-US" dirty="0"/>
              <a:t> by 2x, you get a Gaussian pyramid</a:t>
            </a:r>
          </a:p>
          <a:p>
            <a:pPr lvl="1"/>
            <a:r>
              <a:rPr lang="en-US" b="1" dirty="0" err="1"/>
              <a:t>Upsampling</a:t>
            </a:r>
            <a:r>
              <a:rPr lang="en-US" b="1" dirty="0"/>
              <a:t> an image</a:t>
            </a:r>
            <a:r>
              <a:rPr lang="en-US" dirty="0"/>
              <a:t> requires interpolation. This can be posed as convolution with a “reconstruction kernel”</a:t>
            </a:r>
          </a:p>
        </p:txBody>
      </p:sp>
    </p:spTree>
    <p:extLst>
      <p:ext uri="{BB962C8B-B14F-4D97-AF65-F5344CB8AC3E}">
        <p14:creationId xmlns:p14="http://schemas.microsoft.com/office/powerpoint/2010/main" val="32636181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85800" y="4343400"/>
            <a:ext cx="79248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 err="1"/>
              <a:t>Eigenvalues</a:t>
            </a:r>
            <a:r>
              <a:rPr lang="en-US" sz="2000" b="0" dirty="0"/>
              <a:t> and eigenvectors of 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 err="1"/>
              <a:t>x</a:t>
            </a:r>
            <a:r>
              <a:rPr lang="en-US" sz="2000" baseline="-25000" dirty="0" err="1"/>
              <a:t>max</a:t>
            </a:r>
            <a:r>
              <a:rPr lang="en-US" sz="2000" b="0" dirty="0"/>
              <a:t> = direction of </a:t>
            </a:r>
            <a:r>
              <a:rPr lang="en-US" sz="2000" dirty="0"/>
              <a:t>largest</a:t>
            </a:r>
            <a:r>
              <a:rPr lang="en-US" sz="2000" b="0" dirty="0"/>
              <a:t> increase in </a:t>
            </a:r>
            <a:r>
              <a:rPr lang="en-US" sz="2000" b="0" i="1" dirty="0"/>
              <a:t>E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b="0" dirty="0"/>
              <a:t> = amount of increase in direction </a:t>
            </a:r>
            <a:r>
              <a:rPr lang="en-US" sz="2000" b="0" dirty="0" err="1"/>
              <a:t>x</a:t>
            </a:r>
            <a:r>
              <a:rPr lang="en-US" sz="2000" baseline="-25000" dirty="0" err="1"/>
              <a:t>max</a:t>
            </a:r>
            <a:endParaRPr lang="en-US" sz="2000" b="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 err="1"/>
              <a:t>x</a:t>
            </a:r>
            <a:r>
              <a:rPr lang="en-US" sz="2000" baseline="-25000" dirty="0" err="1"/>
              <a:t>min</a:t>
            </a:r>
            <a:r>
              <a:rPr lang="en-US" sz="2000" b="0" dirty="0"/>
              <a:t> = direction of </a:t>
            </a:r>
            <a:r>
              <a:rPr lang="en-US" sz="2000" dirty="0"/>
              <a:t>smallest</a:t>
            </a:r>
            <a:r>
              <a:rPr lang="en-US" sz="2000" b="0" dirty="0"/>
              <a:t> increase in </a:t>
            </a:r>
            <a:r>
              <a:rPr lang="en-US" sz="2000" b="0" i="1" dirty="0"/>
              <a:t>E</a:t>
            </a:r>
            <a:r>
              <a:rPr lang="en-US" sz="2000" b="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b="0" dirty="0"/>
              <a:t> = amount of increase in direction </a:t>
            </a:r>
            <a:r>
              <a:rPr lang="en-US" sz="2000" b="0" dirty="0" err="1"/>
              <a:t>x</a:t>
            </a:r>
            <a:r>
              <a:rPr lang="en-US" sz="2000" baseline="-25000" dirty="0" err="1"/>
              <a:t>min</a:t>
            </a:r>
            <a:endParaRPr lang="en-US" sz="2000" b="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1699C-081E-4221-A671-F1110CFF6EE8}"/>
              </a:ext>
            </a:extLst>
          </p:cNvPr>
          <p:cNvGrpSpPr/>
          <p:nvPr/>
        </p:nvGrpSpPr>
        <p:grpSpPr>
          <a:xfrm>
            <a:off x="1600200" y="2667000"/>
            <a:ext cx="2743200" cy="1447800"/>
            <a:chOff x="1600200" y="2667000"/>
            <a:chExt cx="2743200" cy="1447800"/>
          </a:xfrm>
        </p:grpSpPr>
        <p:sp>
          <p:nvSpPr>
            <p:cNvPr id="41986" name="Freeform 44"/>
            <p:cNvSpPr>
              <a:spLocks/>
            </p:cNvSpPr>
            <p:nvPr/>
          </p:nvSpPr>
          <p:spPr bwMode="auto">
            <a:xfrm>
              <a:off x="2743200" y="2667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7" name="Rectangle 46"/>
            <p:cNvSpPr>
              <a:spLocks noChangeArrowheads="1"/>
            </p:cNvSpPr>
            <p:nvPr/>
          </p:nvSpPr>
          <p:spPr bwMode="auto">
            <a:xfrm>
              <a:off x="2470150" y="3389313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1988" name="Straight Arrow Connector 27"/>
            <p:cNvCxnSpPr>
              <a:cxnSpLocks noChangeShapeType="1"/>
              <a:stCxn id="41996" idx="5"/>
            </p:cNvCxnSpPr>
            <p:nvPr/>
          </p:nvCxnSpPr>
          <p:spPr bwMode="auto">
            <a:xfrm rot="5400000" flipH="1">
              <a:off x="2470944" y="3385344"/>
              <a:ext cx="520700" cy="15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cxnSp>
          <p:nvCxnSpPr>
            <p:cNvPr id="41989" name="Straight Arrow Connector 30"/>
            <p:cNvCxnSpPr>
              <a:cxnSpLocks noChangeShapeType="1"/>
              <a:endCxn id="41997" idx="2"/>
            </p:cNvCxnSpPr>
            <p:nvPr/>
          </p:nvCxnSpPr>
          <p:spPr bwMode="auto">
            <a:xfrm rot="10800000">
              <a:off x="2209800" y="3619500"/>
              <a:ext cx="534988" cy="269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sp>
          <p:nvSpPr>
            <p:cNvPr id="41996" name="Oval 25"/>
            <p:cNvSpPr>
              <a:spLocks noChangeArrowheads="1"/>
            </p:cNvSpPr>
            <p:nvPr/>
          </p:nvSpPr>
          <p:spPr bwMode="auto">
            <a:xfrm>
              <a:off x="2667000" y="3581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Oval 26"/>
            <p:cNvSpPr>
              <a:spLocks noChangeArrowheads="1"/>
            </p:cNvSpPr>
            <p:nvPr/>
          </p:nvSpPr>
          <p:spPr bwMode="auto">
            <a:xfrm>
              <a:off x="2209800" y="3124200"/>
              <a:ext cx="990600" cy="990600"/>
            </a:xfrm>
            <a:prstGeom prst="ellips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Rectangle 9"/>
            <p:cNvSpPr>
              <a:spLocks noChangeArrowheads="1"/>
            </p:cNvSpPr>
            <p:nvPr/>
          </p:nvSpPr>
          <p:spPr bwMode="auto">
            <a:xfrm>
              <a:off x="2133600" y="2698750"/>
              <a:ext cx="611065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min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1600200" y="3460750"/>
              <a:ext cx="654346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max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447800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eft Brace 17"/>
          <p:cNvSpPr>
            <a:spLocks/>
          </p:cNvSpPr>
          <p:nvPr/>
        </p:nvSpPr>
        <p:spPr bwMode="auto">
          <a:xfrm rot="-5400000">
            <a:off x="5340350" y="18986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0500" y="2971800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4035" name="Rectangle 10"/>
          <p:cNvSpPr>
            <a:spLocks noChangeArrowheads="1"/>
          </p:cNvSpPr>
          <p:nvPr/>
        </p:nvSpPr>
        <p:spPr bwMode="auto">
          <a:xfrm>
            <a:off x="685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b="0" dirty="0">
                <a:sym typeface="Symbol" pitchFamily="18" charset="2"/>
              </a:rPr>
              <a:t>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b="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0" dirty="0">
                <a:sym typeface="Symbol" pitchFamily="18" charset="2"/>
              </a:rPr>
              <a:t>What’s our feature scoring function?</a:t>
            </a: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685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1800" b="0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85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b="0" dirty="0">
                <a:sym typeface="Symbol" pitchFamily="18" charset="2"/>
              </a:rPr>
              <a:t>,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b="0" dirty="0">
                <a:sym typeface="Symbol" pitchFamily="18" charset="2"/>
              </a:rPr>
              <a:t>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b="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0" dirty="0">
                <a:sym typeface="Symbol" pitchFamily="18" charset="2"/>
              </a:rPr>
              <a:t>What’s our feature scoring function?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</a:t>
            </a:r>
            <a:r>
              <a:rPr lang="en-US" sz="2000" dirty="0" err="1"/>
              <a:t>eigenvalue</a:t>
            </a:r>
            <a:r>
              <a:rPr lang="en-US" sz="2000" dirty="0"/>
              <a:t>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H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b="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181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6096000" y="3427413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838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eigenvalues</a:t>
            </a:r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772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124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118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351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562600" y="2362200"/>
            <a:ext cx="2667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914400" y="4800600"/>
            <a:ext cx="2362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33400" y="126365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Classification of image points using </a:t>
            </a:r>
            <a:r>
              <a:rPr lang="en-US" dirty="0" err="1">
                <a:cs typeface="Times New Roman" pitchFamily="18" charset="0"/>
              </a:rPr>
              <a:t>eigenvalues</a:t>
            </a:r>
            <a:r>
              <a:rPr lang="en-US" dirty="0">
                <a:cs typeface="Times New Roman" pitchFamily="18" charset="0"/>
              </a:rPr>
              <a:t> of </a:t>
            </a:r>
            <a:r>
              <a:rPr lang="en-US" i="1" dirty="0">
                <a:cs typeface="Times New Roman" pitchFamily="18" charset="0"/>
              </a:rPr>
              <a:t>M</a:t>
            </a:r>
            <a:r>
              <a:rPr lang="en-US" dirty="0">
                <a:cs typeface="Times New Roman" pitchFamily="18" charset="0"/>
              </a:rPr>
              <a:t>: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17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7413"/>
            <a:ext cx="2762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135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381750"/>
            <a:ext cx="269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Compute the gradient at each point in the image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Create the </a:t>
            </a:r>
            <a:r>
              <a:rPr lang="en-US" sz="1800" i="1" dirty="0"/>
              <a:t>H</a:t>
            </a:r>
            <a:r>
              <a:rPr lang="en-US" sz="1800" b="0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Compute the </a:t>
            </a:r>
            <a:r>
              <a:rPr lang="en-US" sz="1800" b="0" dirty="0" err="1"/>
              <a:t>eigenvalues</a:t>
            </a:r>
            <a:r>
              <a:rPr lang="en-US" sz="1800" b="0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Find points with large response (</a:t>
            </a:r>
            <a:r>
              <a:rPr lang="en-US" sz="1800" b="0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sz="1800" b="0" dirty="0">
                <a:sym typeface="Symbol" pitchFamily="18" charset="2"/>
              </a:rPr>
              <a:t> </a:t>
            </a:r>
            <a:r>
              <a:rPr lang="en-US" sz="1800" b="0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Choose those points where </a:t>
            </a:r>
            <a:r>
              <a:rPr lang="en-US" sz="1800" b="0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sz="1800" baseline="-25000" dirty="0">
                <a:sym typeface="Symbol" pitchFamily="18" charset="2"/>
              </a:rPr>
              <a:t> </a:t>
            </a:r>
            <a:r>
              <a:rPr lang="en-US" sz="1800" b="0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b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6248400"/>
            <a:ext cx="1009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62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42900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52425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6524625" y="441007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4624388" y="352425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624388" y="463867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1066800" y="2895600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2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Compute the gradient at each point in the image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Create the </a:t>
            </a:r>
            <a:r>
              <a:rPr lang="en-US" sz="1800" i="1" dirty="0"/>
              <a:t>H</a:t>
            </a:r>
            <a:r>
              <a:rPr lang="en-US" sz="1800" b="0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Compute the </a:t>
            </a:r>
            <a:r>
              <a:rPr lang="en-US" sz="1800" b="0" dirty="0" err="1"/>
              <a:t>eigenvalues</a:t>
            </a:r>
            <a:r>
              <a:rPr lang="en-US" sz="1800" b="0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Find points with large response (</a:t>
            </a:r>
            <a:r>
              <a:rPr lang="en-US" sz="1800" b="0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sz="1800" b="0" dirty="0">
                <a:sym typeface="Symbol" pitchFamily="18" charset="2"/>
              </a:rPr>
              <a:t> </a:t>
            </a:r>
            <a:r>
              <a:rPr lang="en-US" sz="1800" b="0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/>
              <a:t>Choose those points where </a:t>
            </a:r>
            <a:r>
              <a:rPr lang="en-US" sz="1800" b="0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sz="1800" baseline="-25000" dirty="0">
                <a:sym typeface="Symbol" pitchFamily="18" charset="2"/>
              </a:rPr>
              <a:t> </a:t>
            </a:r>
            <a:r>
              <a:rPr lang="en-US" sz="1800" b="0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b="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685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b="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The </a:t>
            </a:r>
            <a:r>
              <a:rPr lang="en-US" sz="2000" b="0" i="1" dirty="0"/>
              <a:t>trace</a:t>
            </a:r>
            <a:r>
              <a:rPr lang="en-US" sz="2000" b="0" dirty="0"/>
              <a:t> is the sum of the diagonals, i.e., </a:t>
            </a:r>
            <a:r>
              <a:rPr lang="en-US" sz="2000" b="0" i="1" dirty="0"/>
              <a:t>trace(H) = h</a:t>
            </a:r>
            <a:r>
              <a:rPr lang="en-US" sz="2000" b="0" i="1" baseline="-25000" dirty="0"/>
              <a:t>11</a:t>
            </a:r>
            <a:r>
              <a:rPr lang="en-US" sz="2000" b="0" i="1" dirty="0"/>
              <a:t> + h</a:t>
            </a:r>
            <a:r>
              <a:rPr lang="en-US" sz="2000" b="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Very similar to </a:t>
            </a:r>
            <a:r>
              <a:rPr lang="en-US" sz="2000" b="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b="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Called the “Harris Corner Detector” or “Harris Operator”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Lots of other detectors, this is one of the most popular</a:t>
            </a:r>
            <a:endParaRPr lang="en-US" sz="2400" b="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325" y="2438400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6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5305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3405188" y="403860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3405188" y="515302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5213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5305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3405188" y="114300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3405188" y="225742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7696200" y="2133600"/>
            <a:ext cx="133191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0">
                <a:latin typeface="Arial" charset="0"/>
              </a:rPr>
              <a:t>Harris </a:t>
            </a:r>
            <a:br>
              <a:rPr lang="en-US" b="0">
                <a:latin typeface="Arial" charset="0"/>
              </a:rPr>
            </a:br>
            <a:r>
              <a:rPr lang="en-US" b="0">
                <a:latin typeface="Arial" charset="0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Harris detector example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f value (red high, blue low)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7470" y="1812245"/>
            <a:ext cx="267891" cy="267891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9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3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333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1153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2506" y="1750419"/>
            <a:ext cx="259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</p:spTree>
    <p:extLst>
      <p:ext uri="{BB962C8B-B14F-4D97-AF65-F5344CB8AC3E}">
        <p14:creationId xmlns:p14="http://schemas.microsoft.com/office/powerpoint/2010/main" val="24630226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local maxima of f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using a simple window </a:t>
            </a:r>
            <a:r>
              <a:rPr lang="en-US" i="1" dirty="0"/>
              <a:t>W</a:t>
            </a:r>
            <a:r>
              <a:rPr lang="en-US" dirty="0"/>
              <a:t> doesn’t work too well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Instead, we’ll </a:t>
            </a:r>
            <a:r>
              <a:rPr lang="en-US" i="1" dirty="0"/>
              <a:t>weight</a:t>
            </a:r>
            <a:r>
              <a:rPr lang="en-US" dirty="0"/>
              <a:t> each derivative value based on its distance from the center pixel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743200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6" y="5081514"/>
            <a:ext cx="4752974" cy="10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105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7826" y="6096000"/>
            <a:ext cx="664574" cy="3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Harris Detector </a:t>
            </a:r>
            <a:r>
              <a:rPr lang="pl-PL" sz="2000">
                <a:latin typeface="Arial" charset="0"/>
              </a:rPr>
              <a:t>[</a:t>
            </a:r>
            <a:r>
              <a:rPr lang="pl-PL" sz="2000">
                <a:latin typeface="Calibri" charset="0"/>
              </a:rPr>
              <a:t>Harris88</a:t>
            </a:r>
            <a:r>
              <a:rPr lang="pl-PL" sz="2000">
                <a:latin typeface="Arial" charset="0"/>
              </a:rPr>
              <a:t>]</a:t>
            </a:r>
            <a:endParaRPr lang="en-US" sz="2000">
              <a:latin typeface="Arial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5029200" cy="4495800"/>
          </a:xfrm>
        </p:spPr>
        <p:txBody>
          <a:bodyPr/>
          <a:lstStyle/>
          <a:p>
            <a:r>
              <a:rPr lang="pl-PL" dirty="0">
                <a:latin typeface="Calibri" charset="0"/>
              </a:rPr>
              <a:t>Second moment </a:t>
            </a:r>
            <a:r>
              <a:rPr lang="pl-PL" dirty="0" err="1">
                <a:latin typeface="Calibri" charset="0"/>
              </a:rPr>
              <a:t>matrix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22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1433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89FF0-07AA-7F4A-B995-B9C5ACB99442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700" y="2132013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1. Image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2. Square of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3. Gaussian </a:t>
            </a:r>
            <a:br>
              <a:rPr lang="pl-PL" sz="1600">
                <a:solidFill>
                  <a:srgbClr val="000000"/>
                </a:solidFill>
              </a:rPr>
            </a:br>
            <a:r>
              <a:rPr lang="pl-PL" sz="1600">
                <a:solidFill>
                  <a:srgbClr val="000000"/>
                </a:solidFill>
              </a:rPr>
              <a:t>    filter </a:t>
            </a:r>
            <a:r>
              <a:rPr lang="pl-PL" sz="1600" i="1">
                <a:solidFill>
                  <a:srgbClr val="000000"/>
                </a:solidFill>
              </a:rPr>
              <a:t>g(</a:t>
            </a:r>
            <a:r>
              <a:rPr lang="pl-PL" sz="1600" i="1">
                <a:solidFill>
                  <a:srgbClr val="000000"/>
                </a:solidFill>
                <a:latin typeface="Symbol" charset="0"/>
              </a:rPr>
              <a:t>s</a:t>
            </a:r>
            <a:r>
              <a:rPr lang="pl-PL" sz="1600" i="1" baseline="-25000">
                <a:solidFill>
                  <a:srgbClr val="000000"/>
                </a:solidFill>
              </a:rPr>
              <a:t>I</a:t>
            </a:r>
            <a:r>
              <a:rPr lang="pl-PL" sz="1600" i="1">
                <a:solidFill>
                  <a:srgbClr val="000000"/>
                </a:solidFill>
              </a:rPr>
              <a:t>)</a:t>
            </a:r>
            <a:endParaRPr lang="en-US" sz="1600" i="1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50403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4. Cornerness function </a:t>
            </a:r>
            <a:r>
              <a:rPr lang="en-US" sz="1800">
                <a:solidFill>
                  <a:srgbClr val="000000"/>
                </a:solidFill>
              </a:rPr>
              <a:t>– </a:t>
            </a:r>
            <a:r>
              <a:rPr lang="pl-PL" sz="1800">
                <a:solidFill>
                  <a:srgbClr val="000000"/>
                </a:solidFill>
              </a:rPr>
              <a:t>both eigenvalues are strong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5. Non-maxima suppression</a:t>
            </a:r>
            <a:endParaRPr lang="en-US" sz="1800" i="1">
              <a:solidFill>
                <a:srgbClr val="000000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23" name="Equation" r:id="rId16" imgW="1066800" imgH="457200" progId="Equation.3">
                  <p:embed/>
                </p:oleObj>
              </mc:Choice>
              <mc:Fallback>
                <p:oleObj name="Equation" r:id="rId16" imgW="1066800" imgH="457200" progId="Equation.3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86275" y="2592388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8808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3179522" y="3138747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39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44321" y="3254748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17252210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220162" name="Picture 2" descr="C:\snavely\work\teaching\09Fa-CS6610\lectures\lec02\images\bee_per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721" y="1393146"/>
            <a:ext cx="3941536" cy="3941536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3" name="Picture 3" descr="C:\snavely\work\teaching\09Fa-CS6610\lectures\lec02\images\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206" y="2612346"/>
            <a:ext cx="2613025" cy="261302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3929742" y="3418114"/>
            <a:ext cx="892629" cy="85997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45230" y="1567543"/>
            <a:ext cx="378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used for </a:t>
            </a:r>
            <a:r>
              <a:rPr lang="en-US" sz="2800" i="1" dirty="0" err="1"/>
              <a:t>resampling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11447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Raster-to-vector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57CDA-072F-4B98-9883-D30F5ACB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" y="2438400"/>
            <a:ext cx="9144000" cy="280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9163-DD5A-4960-844B-0C4662A2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" y="1659664"/>
            <a:ext cx="3086100" cy="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Depixelating</a:t>
            </a:r>
            <a:r>
              <a:rPr lang="en-US" dirty="0"/>
              <a:t> Pixel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 descr="http://static02.mediaite.com/geekosystem/uploads/2011/05/depixel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79" y="1905000"/>
            <a:ext cx="52387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17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[u~v]&#10;\left[&#10;\begin{array}{cc}&#10;I_x^2 &amp; I_x I_y \\&#10;I_y I_x &amp; I_y^2&#10;\end{array}&#10;\right]&#10;\left[&#10;\begin{array}{c}&#10;u \\&#10;v&#10;\end{array}&#10;\right]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11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left[&#10;\begin{array}{c}&#10;u \\&#10;v&#10;\end{array}&#10;\right]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9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[u~v]&#10;\left[&#10;\begin{array}{cc}&#10;I_x^2 &amp; I_x I_y \\&#10;I_y I_x &amp; I_y^2&#10;\end{array}&#10;\right]&#10;\left[&#10;\begin{array}{c}&#10;u \\&#10;v&#10;\end{array}&#10;\right]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11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x = \lambda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9"/>
  <p:tag name="PICTUREFILESIZE" val="15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(A - \lambda I) = 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0"/>
  <p:tag name="PICTUREFILESIZE" val="28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&#10;\left[&#10;\begin{array}{cc}&#10;h_{11} - \lambda &amp; h_{12} \\&#10;h_{21} &amp; h_{22} - \lambda \\&#10;\end{array}&#10;\right]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59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{\pm} = \frac{1}{2}&#10;\left[&#10;(h_{11} + h_{22}) \pm &#10;\sqrt{4 h_{12} h_{21} + {(h_{11} - h_{22})}^2}&#10;\right]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89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[&#10;\begin{array}{cc}&#10;h_{11} - \lambda &amp; h_{12} \\&#10;h_{21} &amp; h_{22} - \lambda \\&#10;\end{array}&#10;\right]&#10;\left[&#10;\begin{array}{c}&#10;x \\&#10;y \\&#10;\end{array}&#10;\right]&#10;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585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E(u,v) &amp; = &amp; \sum_{(x,y) \in W} {[I(x+u, y+v) - I(x,y)]}^2 \\&#10;&amp; \approx &amp; \sum_{(x,y) \in W} {[I(x, y) &#10;+ [I_x~I_y]&#10;\left[&#10;\begin{array}{c}&#10;u \\&#10;v&#10;\end{array}&#10;\right]&#10;- I(x,y)]}^2 \\&#10;&amp; \approx &amp; \sum_{(x,y) \in W} {\left[[I_x~I_y]&#10;\left[&#10;\begin{array}{c}&#10;u \\&#10;v&#10;\end{array}&#10;\right]&#10;\right]&#10;}^2 \\&#10;\end{eqnarray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8"/>
  <p:tag name="PICTUREFILESIZE" val="287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11496</TotalTime>
  <Words>1764</Words>
  <Application>Microsoft Office PowerPoint</Application>
  <PresentationFormat>On-screen Show (4:3)</PresentationFormat>
  <Paragraphs>344</Paragraphs>
  <Slides>66</Slides>
  <Notes>20</Notes>
  <HiddenSlides>15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Arial</vt:lpstr>
      <vt:lpstr>Calibri</vt:lpstr>
      <vt:lpstr>CMEX10</vt:lpstr>
      <vt:lpstr>CMMI10</vt:lpstr>
      <vt:lpstr>CMMI7</vt:lpstr>
      <vt:lpstr>CMR10</vt:lpstr>
      <vt:lpstr>CMR7</vt:lpstr>
      <vt:lpstr>CMSY10</vt:lpstr>
      <vt:lpstr>Lucida Grande</vt:lpstr>
      <vt:lpstr>Symbol</vt:lpstr>
      <vt:lpstr>Times New Roman</vt:lpstr>
      <vt:lpstr>Office Theme</vt:lpstr>
      <vt:lpstr>Equation</vt:lpstr>
      <vt:lpstr>Lecture 4: Intro to local features and Harris corner detection</vt:lpstr>
      <vt:lpstr>Announcements</vt:lpstr>
      <vt:lpstr>Reading</vt:lpstr>
      <vt:lpstr>Announcements</vt:lpstr>
      <vt:lpstr>Last time</vt:lpstr>
      <vt:lpstr>PowerPoint Presentation</vt:lpstr>
      <vt:lpstr>PowerPoint Presentation</vt:lpstr>
      <vt:lpstr>Raster-to-vector graphics</vt:lpstr>
      <vt:lpstr>Depixelating Pixel Art</vt:lpstr>
      <vt:lpstr>Modern methods</vt:lpstr>
      <vt:lpstr>Questions?</vt:lpstr>
      <vt:lpstr>Feature extraction: Corners and blobs</vt:lpstr>
      <vt:lpstr>Motivation: Automatic panoramas</vt:lpstr>
      <vt:lpstr>Motivation: Automatic panoramas</vt:lpstr>
      <vt:lpstr>PowerPoint Presentation</vt:lpstr>
      <vt:lpstr>Why extract features?</vt:lpstr>
      <vt:lpstr>Why extract features?</vt:lpstr>
      <vt:lpstr>Why extract features?</vt:lpstr>
      <vt:lpstr>Application: Visual SLAM</vt:lpstr>
      <vt:lpstr>Image matching</vt:lpstr>
      <vt:lpstr>Harder case</vt:lpstr>
      <vt:lpstr>Harder still?</vt:lpstr>
      <vt:lpstr>Answer below (look for tiny colored squares…)</vt:lpstr>
      <vt:lpstr>Feature Matching</vt:lpstr>
      <vt:lpstr>Feature Matching</vt:lpstr>
      <vt:lpstr>Invariant local features</vt:lpstr>
      <vt:lpstr>Advantages of local features</vt:lpstr>
      <vt:lpstr>More motivation…  </vt:lpstr>
      <vt:lpstr>What makes a good feature?</vt:lpstr>
      <vt:lpstr>Approach</vt:lpstr>
      <vt:lpstr>Local features: main components</vt:lpstr>
      <vt:lpstr>What makes a good feature?</vt:lpstr>
      <vt:lpstr>Want uniqueness</vt:lpstr>
      <vt:lpstr>Local measures of uniqueness</vt:lpstr>
      <vt:lpstr>Local measures of uniqueness</vt:lpstr>
      <vt:lpstr>Harris corner detection:  the math</vt:lpstr>
      <vt:lpstr>Small motion assumption</vt:lpstr>
      <vt:lpstr>Feature detection:  the math</vt:lpstr>
      <vt:lpstr>Corner detection:  the math</vt:lpstr>
      <vt:lpstr>Corner detection:  the math</vt:lpstr>
      <vt:lpstr>The second moment matrix</vt:lpstr>
      <vt:lpstr>PowerPoint Presentation</vt:lpstr>
      <vt:lpstr>PowerPoint Presentation</vt:lpstr>
      <vt:lpstr>General case</vt:lpstr>
      <vt:lpstr>The second moment matrix</vt:lpstr>
      <vt:lpstr>Feature detection:  the math</vt:lpstr>
      <vt:lpstr>Feature detection:  the math</vt:lpstr>
      <vt:lpstr>Interpreting the second moment matrix</vt:lpstr>
      <vt:lpstr>Quick eigenvalue/eigenvector review</vt:lpstr>
      <vt:lpstr>Corner detection:  the math</vt:lpstr>
      <vt:lpstr>Corner detection:  the math</vt:lpstr>
      <vt:lpstr>Corner detection:  the math</vt:lpstr>
      <vt:lpstr>Interpreting the eigenvalues</vt:lpstr>
      <vt:lpstr>Corner detection summary</vt:lpstr>
      <vt:lpstr>Corner detection summary</vt:lpstr>
      <vt:lpstr>The Harris operator</vt:lpstr>
      <vt:lpstr>The Harris operator</vt:lpstr>
      <vt:lpstr>Harris detector example</vt:lpstr>
      <vt:lpstr>f value (red high, blue low)</vt:lpstr>
      <vt:lpstr>Threshold (f &gt; value) </vt:lpstr>
      <vt:lpstr>Find local maxima of f</vt:lpstr>
      <vt:lpstr>Harris features (in red)</vt:lpstr>
      <vt:lpstr>Weighting the derivatives</vt:lpstr>
      <vt:lpstr>Harris Detector [Harris88]</vt:lpstr>
      <vt:lpstr>Harris Corners – Why so complicated?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445</cp:revision>
  <dcterms:created xsi:type="dcterms:W3CDTF">2009-08-25T02:47:59Z</dcterms:created>
  <dcterms:modified xsi:type="dcterms:W3CDTF">2019-02-11T21:20:13Z</dcterms:modified>
</cp:coreProperties>
</file>