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ebm" ContentType="video/webm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6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7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8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87" r:id="rId2"/>
    <p:sldId id="398" r:id="rId3"/>
    <p:sldId id="399" r:id="rId4"/>
    <p:sldId id="346" r:id="rId5"/>
    <p:sldId id="347" r:id="rId6"/>
    <p:sldId id="348" r:id="rId7"/>
    <p:sldId id="391" r:id="rId8"/>
    <p:sldId id="392" r:id="rId9"/>
    <p:sldId id="393" r:id="rId10"/>
    <p:sldId id="352" r:id="rId11"/>
    <p:sldId id="402" r:id="rId12"/>
    <p:sldId id="378" r:id="rId13"/>
    <p:sldId id="376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97" r:id="rId22"/>
    <p:sldId id="361" r:id="rId23"/>
    <p:sldId id="362" r:id="rId24"/>
    <p:sldId id="377" r:id="rId25"/>
    <p:sldId id="403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94" r:id="rId38"/>
    <p:sldId id="395" r:id="rId39"/>
    <p:sldId id="396" r:id="rId40"/>
    <p:sldId id="400" r:id="rId41"/>
    <p:sldId id="401" r:id="rId42"/>
    <p:sldId id="374" r:id="rId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93" autoAdjust="0"/>
    <p:restoredTop sz="94587" autoAdjust="0"/>
  </p:normalViewPr>
  <p:slideViewPr>
    <p:cSldViewPr>
      <p:cViewPr>
        <p:scale>
          <a:sx n="56" d="100"/>
          <a:sy n="56" d="100"/>
        </p:scale>
        <p:origin x="554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10" Type="http://schemas.openxmlformats.org/officeDocument/2006/relationships/image" Target="../media/image56.emf"/><Relationship Id="rId4" Type="http://schemas.openxmlformats.org/officeDocument/2006/relationships/image" Target="../media/image50.wmf"/><Relationship Id="rId9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7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759FD1-7BB8-46A8-B530-3C23D48A8B5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22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23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2F9462-9008-47BD-A492-75FBB62AB65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DC254-149C-498F-8815-7C1C302AE3D7}" type="slidenum">
              <a:rPr lang="en-US"/>
              <a:pPr/>
              <a:t>30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DD676-CD22-46A5-AB2F-E720FE6E420B}" type="slidenum">
              <a:rPr lang="en-US"/>
              <a:pPr/>
              <a:t>31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9DBDB-E8F5-4B5B-909A-75CD8EEAB6AB}" type="slidenum">
              <a:rPr lang="en-US"/>
              <a:pPr/>
              <a:t>32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6F44F-91D6-46DF-8B0A-4FF0D7EEC38E}" type="slidenum">
              <a:rPr lang="en-US"/>
              <a:pPr/>
              <a:t>34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aelbach.de/ot/mot-wagonWheel/index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hyperlink" Target="https://en.wikipedia.org/wiki/Wagon-wheel_effect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wmf"/><Relationship Id="rId18" Type="http://schemas.openxmlformats.org/officeDocument/2006/relationships/image" Target="../media/image29.wmf"/><Relationship Id="rId3" Type="http://schemas.openxmlformats.org/officeDocument/2006/relationships/notesSlide" Target="../notesSlides/notesSlide1.xml"/><Relationship Id="rId21" Type="http://schemas.openxmlformats.org/officeDocument/2006/relationships/oleObject" Target="../embeddings/oleObject5.bin"/><Relationship Id="rId7" Type="http://schemas.openxmlformats.org/officeDocument/2006/relationships/image" Target="../media/image28.wmf"/><Relationship Id="rId12" Type="http://schemas.openxmlformats.org/officeDocument/2006/relationships/image" Target="../media/image37.wmf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wmf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6.wmf"/><Relationship Id="rId24" Type="http://schemas.openxmlformats.org/officeDocument/2006/relationships/image" Target="../media/image32.wmf"/><Relationship Id="rId5" Type="http://schemas.openxmlformats.org/officeDocument/2006/relationships/image" Target="../media/image27.wmf"/><Relationship Id="rId15" Type="http://schemas.openxmlformats.org/officeDocument/2006/relationships/image" Target="../media/image40.wmf"/><Relationship Id="rId23" Type="http://schemas.openxmlformats.org/officeDocument/2006/relationships/oleObject" Target="../embeddings/oleObject6.bin"/><Relationship Id="rId10" Type="http://schemas.openxmlformats.org/officeDocument/2006/relationships/image" Target="../media/image35.wmf"/><Relationship Id="rId19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4.wmf"/><Relationship Id="rId14" Type="http://schemas.openxmlformats.org/officeDocument/2006/relationships/image" Target="../media/image39.wmf"/><Relationship Id="rId22" Type="http://schemas.openxmlformats.org/officeDocument/2006/relationships/image" Target="../media/image31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.xml"/><Relationship Id="rId7" Type="http://schemas.openxmlformats.org/officeDocument/2006/relationships/oleObject" Target="../embeddings/oleObject7.bin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6.xml"/><Relationship Id="rId7" Type="http://schemas.openxmlformats.org/officeDocument/2006/relationships/oleObject" Target="../embeddings/oleObject8.bin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50.wmf"/><Relationship Id="rId26" Type="http://schemas.openxmlformats.org/officeDocument/2006/relationships/oleObject" Target="../embeddings/oleObject15.bin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51.wmf"/><Relationship Id="rId7" Type="http://schemas.openxmlformats.org/officeDocument/2006/relationships/image" Target="../media/image60.png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12.bin"/><Relationship Id="rId25" Type="http://schemas.openxmlformats.org/officeDocument/2006/relationships/image" Target="../media/image66.png"/><Relationship Id="rId33" Type="http://schemas.openxmlformats.org/officeDocument/2006/relationships/image" Target="../media/image56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9.wmf"/><Relationship Id="rId20" Type="http://schemas.openxmlformats.org/officeDocument/2006/relationships/oleObject" Target="../embeddings/oleObject13.bin"/><Relationship Id="rId29" Type="http://schemas.openxmlformats.org/officeDocument/2006/relationships/image" Target="../media/image5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9.png"/><Relationship Id="rId11" Type="http://schemas.openxmlformats.org/officeDocument/2006/relationships/oleObject" Target="../embeddings/oleObject9.bin"/><Relationship Id="rId24" Type="http://schemas.openxmlformats.org/officeDocument/2006/relationships/image" Target="../media/image52.wmf"/><Relationship Id="rId32" Type="http://schemas.openxmlformats.org/officeDocument/2006/relationships/oleObject" Target="../embeddings/oleObject18.bin"/><Relationship Id="rId5" Type="http://schemas.openxmlformats.org/officeDocument/2006/relationships/image" Target="../media/image58.png"/><Relationship Id="rId15" Type="http://schemas.openxmlformats.org/officeDocument/2006/relationships/oleObject" Target="../embeddings/oleObject11.bin"/><Relationship Id="rId23" Type="http://schemas.openxmlformats.org/officeDocument/2006/relationships/oleObject" Target="../embeddings/oleObject14.bin"/><Relationship Id="rId28" Type="http://schemas.openxmlformats.org/officeDocument/2006/relationships/oleObject" Target="../embeddings/oleObject16.bin"/><Relationship Id="rId10" Type="http://schemas.openxmlformats.org/officeDocument/2006/relationships/image" Target="../media/image63.png"/><Relationship Id="rId19" Type="http://schemas.openxmlformats.org/officeDocument/2006/relationships/image" Target="../media/image64.png"/><Relationship Id="rId31" Type="http://schemas.openxmlformats.org/officeDocument/2006/relationships/image" Target="../media/image55.emf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48.wmf"/><Relationship Id="rId22" Type="http://schemas.openxmlformats.org/officeDocument/2006/relationships/image" Target="../media/image65.png"/><Relationship Id="rId27" Type="http://schemas.openxmlformats.org/officeDocument/2006/relationships/image" Target="../media/image53.wmf"/><Relationship Id="rId30" Type="http://schemas.openxmlformats.org/officeDocument/2006/relationships/oleObject" Target="../embeddings/oleObject17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cornell.edu/courses/cs5670/2019sp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tags" Target="../tags/tag20.xml"/><Relationship Id="rId18" Type="http://schemas.openxmlformats.org/officeDocument/2006/relationships/tags" Target="../tags/tag25.xml"/><Relationship Id="rId26" Type="http://schemas.openxmlformats.org/officeDocument/2006/relationships/notesSlide" Target="../notesSlides/notesSlide5.xml"/><Relationship Id="rId3" Type="http://schemas.openxmlformats.org/officeDocument/2006/relationships/tags" Target="../tags/tag10.xml"/><Relationship Id="rId21" Type="http://schemas.openxmlformats.org/officeDocument/2006/relationships/tags" Target="../tags/tag28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17" Type="http://schemas.openxmlformats.org/officeDocument/2006/relationships/tags" Target="../tags/tag24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6" Type="http://schemas.openxmlformats.org/officeDocument/2006/relationships/tags" Target="../tags/tag23.xml"/><Relationship Id="rId20" Type="http://schemas.openxmlformats.org/officeDocument/2006/relationships/tags" Target="../tags/tag27.xml"/><Relationship Id="rId29" Type="http://schemas.openxmlformats.org/officeDocument/2006/relationships/image" Target="../media/image72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24" Type="http://schemas.openxmlformats.org/officeDocument/2006/relationships/tags" Target="../tags/tag31.xml"/><Relationship Id="rId5" Type="http://schemas.openxmlformats.org/officeDocument/2006/relationships/tags" Target="../tags/tag12.xml"/><Relationship Id="rId15" Type="http://schemas.openxmlformats.org/officeDocument/2006/relationships/tags" Target="../tags/tag22.xml"/><Relationship Id="rId23" Type="http://schemas.openxmlformats.org/officeDocument/2006/relationships/tags" Target="../tags/tag30.xml"/><Relationship Id="rId28" Type="http://schemas.openxmlformats.org/officeDocument/2006/relationships/image" Target="../media/image71.png"/><Relationship Id="rId10" Type="http://schemas.openxmlformats.org/officeDocument/2006/relationships/tags" Target="../tags/tag17.xml"/><Relationship Id="rId19" Type="http://schemas.openxmlformats.org/officeDocument/2006/relationships/tags" Target="../tags/tag26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tags" Target="../tags/tag21.xml"/><Relationship Id="rId22" Type="http://schemas.openxmlformats.org/officeDocument/2006/relationships/tags" Target="../tags/tag29.xml"/><Relationship Id="rId27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18" Type="http://schemas.openxmlformats.org/officeDocument/2006/relationships/tags" Target="../tags/tag49.xml"/><Relationship Id="rId26" Type="http://schemas.openxmlformats.org/officeDocument/2006/relationships/tags" Target="../tags/tag57.xml"/><Relationship Id="rId3" Type="http://schemas.openxmlformats.org/officeDocument/2006/relationships/tags" Target="../tags/tag34.xml"/><Relationship Id="rId21" Type="http://schemas.openxmlformats.org/officeDocument/2006/relationships/tags" Target="../tags/tag52.xml"/><Relationship Id="rId34" Type="http://schemas.openxmlformats.org/officeDocument/2006/relationships/notesSlide" Target="../notesSlides/notesSlide6.xml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tags" Target="../tags/tag48.xml"/><Relationship Id="rId25" Type="http://schemas.openxmlformats.org/officeDocument/2006/relationships/tags" Target="../tags/tag56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tags" Target="../tags/tag51.xml"/><Relationship Id="rId29" Type="http://schemas.openxmlformats.org/officeDocument/2006/relationships/tags" Target="../tags/tag60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tags" Target="../tags/tag55.xml"/><Relationship Id="rId32" Type="http://schemas.openxmlformats.org/officeDocument/2006/relationships/tags" Target="../tags/tag63.xml"/><Relationship Id="rId37" Type="http://schemas.openxmlformats.org/officeDocument/2006/relationships/image" Target="../media/image71.png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tags" Target="../tags/tag54.xml"/><Relationship Id="rId28" Type="http://schemas.openxmlformats.org/officeDocument/2006/relationships/tags" Target="../tags/tag59.xml"/><Relationship Id="rId36" Type="http://schemas.openxmlformats.org/officeDocument/2006/relationships/image" Target="../media/image72.png"/><Relationship Id="rId10" Type="http://schemas.openxmlformats.org/officeDocument/2006/relationships/tags" Target="../tags/tag41.xml"/><Relationship Id="rId19" Type="http://schemas.openxmlformats.org/officeDocument/2006/relationships/tags" Target="../tags/tag50.xml"/><Relationship Id="rId31" Type="http://schemas.openxmlformats.org/officeDocument/2006/relationships/tags" Target="../tags/tag62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tags" Target="../tags/tag53.xml"/><Relationship Id="rId27" Type="http://schemas.openxmlformats.org/officeDocument/2006/relationships/tags" Target="../tags/tag58.xml"/><Relationship Id="rId30" Type="http://schemas.openxmlformats.org/officeDocument/2006/relationships/tags" Target="../tags/tag61.xml"/><Relationship Id="rId35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notesSlide" Target="../notesSlides/notesSlide7.xml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image" Target="../media/image73.png"/><Relationship Id="rId47" Type="http://schemas.openxmlformats.org/officeDocument/2006/relationships/image" Target="../media/image78.pn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77.png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image" Target="../media/image72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image" Target="../media/image70.png"/><Relationship Id="rId45" Type="http://schemas.openxmlformats.org/officeDocument/2006/relationships/image" Target="../media/image76.pn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image" Target="../media/image75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26" Type="http://schemas.openxmlformats.org/officeDocument/2006/relationships/image" Target="../media/image82.png"/><Relationship Id="rId3" Type="http://schemas.openxmlformats.org/officeDocument/2006/relationships/tags" Target="../tags/tag104.xml"/><Relationship Id="rId21" Type="http://schemas.openxmlformats.org/officeDocument/2006/relationships/notesSlide" Target="../notesSlides/notesSlide8.xml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image" Target="../media/image73.png"/><Relationship Id="rId2" Type="http://schemas.openxmlformats.org/officeDocument/2006/relationships/tags" Target="../tags/tag103.xml"/><Relationship Id="rId16" Type="http://schemas.openxmlformats.org/officeDocument/2006/relationships/tags" Target="../tags/tag117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85.png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24" Type="http://schemas.openxmlformats.org/officeDocument/2006/relationships/image" Target="../media/image81.png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23" Type="http://schemas.openxmlformats.org/officeDocument/2006/relationships/hyperlink" Target="http://en.wikipedia.org/wiki/Bilinear_interpolation" TargetMode="External"/><Relationship Id="rId28" Type="http://schemas.openxmlformats.org/officeDocument/2006/relationships/image" Target="../media/image84.png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image" Target="../media/image80.png"/><Relationship Id="rId27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6" Type="http://schemas.openxmlformats.org/officeDocument/2006/relationships/image" Target="../media/image87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6.01299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i.googleblog.com/2018/10/see-better-and-further-with-super-res.html" TargetMode="External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pUNpyF58BY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057400"/>
            <a:ext cx="8077200" cy="10668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Image Resampling &amp; Interpolation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2855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1490" name="Picture 2" descr="http://upload.wikimedia.org/wikipedia/commons/c/cb/Test_n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114800"/>
            <a:ext cx="1524000" cy="762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1492" name="Picture 4" descr="http://upload.wikimedia.org/wikipedia/commons/f/f5/Test_hq3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581400"/>
            <a:ext cx="3657600" cy="18288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ight Arrow 9"/>
          <p:cNvSpPr/>
          <p:nvPr/>
        </p:nvSpPr>
        <p:spPr>
          <a:xfrm>
            <a:off x="3352800" y="4223658"/>
            <a:ext cx="381000" cy="457200"/>
          </a:xfrm>
          <a:prstGeom prst="rightArrow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43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Wagon-wheel effect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 l="8000" t="18286" r="9714" b="14667"/>
          <a:stretch>
            <a:fillRect/>
          </a:stretch>
        </p:blipFill>
        <p:spPr bwMode="auto">
          <a:xfrm>
            <a:off x="457200" y="1317176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54755" y="6488668"/>
            <a:ext cx="6665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(See </a:t>
            </a:r>
            <a:r>
              <a:rPr lang="en-US" dirty="0">
                <a:hlinkClick r:id="rId3"/>
              </a:rPr>
              <a:t>http://www.michaelbach.de/ot/mot-wagonWheel/index.html</a:t>
            </a:r>
            <a:r>
              <a:rPr lang="en-US" dirty="0"/>
              <a:t>)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728865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5878-4396-4BAF-8F67-0D2F0F84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Wagon-wheel effect</a:t>
            </a:r>
          </a:p>
        </p:txBody>
      </p:sp>
      <p:pic>
        <p:nvPicPr>
          <p:cNvPr id="4" name="The_wagon-wheel_effect.ogv.720p.vp9">
            <a:hlinkClick r:id="" action="ppaction://media"/>
            <a:extLst>
              <a:ext uri="{FF2B5EF4-FFF2-40B4-BE49-F238E27FC236}">
                <a16:creationId xmlns:a16="http://schemas.microsoft.com/office/drawing/2014/main" id="{C8C513C1-4A94-4C83-9A82-62F5EF600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867" y="1600200"/>
            <a:ext cx="7044266" cy="396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3348EA-BDB3-41F3-8860-D543D74297AC}"/>
              </a:ext>
            </a:extLst>
          </p:cNvPr>
          <p:cNvSpPr/>
          <p:nvPr/>
        </p:nvSpPr>
        <p:spPr>
          <a:xfrm>
            <a:off x="1600200" y="572127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https://en.wikipedia.org/wiki/Wagon-wheel_effect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err="1"/>
              <a:t>Nyquist</a:t>
            </a:r>
            <a:r>
              <a:rPr lang="en-US" dirty="0"/>
              <a:t> limit – 2D example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57023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943600" y="2209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</a:rPr>
              <a:t>Good sampling</a:t>
            </a:r>
          </a:p>
          <a:p>
            <a:endParaRPr lang="en-US" sz="1800">
              <a:latin typeface="Arial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5943600" y="499745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</a:rPr>
              <a:t>Bad sampling</a:t>
            </a:r>
          </a:p>
          <a:p>
            <a:endParaRPr lang="en-US" sz="1800"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dirty="0" err="1"/>
              <a:t>downsampling</a:t>
            </a:r>
            <a:r>
              <a:rPr lang="en-US" dirty="0"/>
              <a:t> by a factor of two</a:t>
            </a:r>
          </a:p>
          <a:p>
            <a:pPr lvl="1"/>
            <a:r>
              <a:rPr lang="en-US" dirty="0"/>
              <a:t>Original image has frequencies that are too high</a:t>
            </a:r>
          </a:p>
          <a:p>
            <a:endParaRPr lang="en-US" dirty="0"/>
          </a:p>
          <a:p>
            <a:r>
              <a:rPr lang="en-US" dirty="0"/>
              <a:t>How can we fix this?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2389188"/>
            <a:ext cx="78898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25" y="1895475"/>
            <a:ext cx="15652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dirty="0"/>
              <a:t>Gaussian pre-filtering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395913" y="40132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7072313" y="34163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19050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filter 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914400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sz="3200"/>
              <a:t>Subsampling with Gaussian pre-filtering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 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Solution:  filter the image, </a:t>
            </a:r>
            <a:r>
              <a:rPr lang="en-US" sz="3200" i="1"/>
              <a:t>then</a:t>
            </a:r>
            <a:r>
              <a:rPr lang="en-US" sz="320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914400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4400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900113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11725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Compare with...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37338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  </a:t>
            </a:r>
            <a:r>
              <a:rPr lang="en-US" sz="1600">
                <a:latin typeface="Arial" charset="0"/>
                <a:cs typeface="Arial" charset="0"/>
              </a:rPr>
              <a:t>(2x zoom)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934200" y="5105400"/>
            <a:ext cx="168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1/8  </a:t>
            </a:r>
            <a:r>
              <a:rPr lang="en-US" sz="1600">
                <a:latin typeface="Arial" charset="0"/>
                <a:cs typeface="Arial" charset="0"/>
              </a:rPr>
              <a:t>(4x zoom)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1295400" y="5105400"/>
            <a:ext cx="608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43544"/>
            <a:ext cx="288471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Gaussian pre-filtering</a:t>
            </a:r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1618" y="2753551"/>
            <a:ext cx="281295" cy="369199"/>
          </a:xfrm>
          <a:prstGeom prst="rect">
            <a:avLst/>
          </a:prstGeom>
          <a:noFill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41514" y="1295400"/>
            <a:ext cx="2656115" cy="5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Solution: filter the image, </a:t>
            </a:r>
            <a:r>
              <a:rPr lang="en-US" sz="2400" i="1" dirty="0"/>
              <a:t>then</a:t>
            </a:r>
            <a:r>
              <a:rPr lang="en-US" sz="24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grpSp>
        <p:nvGrpSpPr>
          <p:cNvPr id="3" name="Group 46"/>
          <p:cNvGrpSpPr/>
          <p:nvPr/>
        </p:nvGrpSpPr>
        <p:grpSpPr>
          <a:xfrm>
            <a:off x="3741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2866407" y="3777331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4528505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5723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6368235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87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1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208" y="2938727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208" y="3844336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18423" y="3026357"/>
            <a:ext cx="70104" cy="96393"/>
          </a:xfrm>
          <a:prstGeom prst="rect">
            <a:avLst/>
          </a:prstGeom>
          <a:noFill/>
        </p:spPr>
      </p:pic>
      <p:grpSp>
        <p:nvGrpSpPr>
          <p:cNvPr id="8" name="Group 52"/>
          <p:cNvGrpSpPr/>
          <p:nvPr/>
        </p:nvGrpSpPr>
        <p:grpSpPr>
          <a:xfrm>
            <a:off x="5487272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5487272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7130557" y="2402353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30557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1" name="Group 50"/>
          <p:cNvGrpSpPr/>
          <p:nvPr/>
        </p:nvGrpSpPr>
        <p:grpSpPr>
          <a:xfrm>
            <a:off x="2859289" y="190710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1618" y="2753551"/>
            <a:ext cx="281295" cy="3691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3741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2866407" y="3777331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4528505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5723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6368235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87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1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208" y="2938727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208" y="3844336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18423" y="3026357"/>
            <a:ext cx="70104" cy="96393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5487272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5487272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7130557" y="2402353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30557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2859289" y="190710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786743" y="3799117"/>
            <a:ext cx="6553255" cy="32983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374086" y="-616559"/>
            <a:ext cx="16562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{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53385" y="1200840"/>
            <a:ext cx="18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Gaussian pyramid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1618" y="2753551"/>
            <a:ext cx="281295" cy="3691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3741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2866407" y="3777331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4528505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5723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6368235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87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1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208" y="2938727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208" y="3844336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18423" y="3026357"/>
            <a:ext cx="70104" cy="96393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5487272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5487272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7130557" y="2402353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30557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2859289" y="190710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786743" y="3799117"/>
            <a:ext cx="6553255" cy="32983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374086" y="-616559"/>
            <a:ext cx="16562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{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53385" y="1200840"/>
            <a:ext cx="18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Gaussian pyramid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DD7D6-3FBA-4D3D-B019-D2201404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48661-4EA0-4954-AF21-34E9793B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dirty="0"/>
              <a:t>Project 1 released, due next Monday, February 11 by 11:59pm</a:t>
            </a:r>
          </a:p>
          <a:p>
            <a:pPr lvl="1"/>
            <a:r>
              <a:rPr lang="en-US" dirty="0"/>
              <a:t>Project to be done solo (teams of one)</a:t>
            </a:r>
          </a:p>
          <a:p>
            <a:r>
              <a:rPr lang="en-US" dirty="0"/>
              <a:t>Wednesday’s lecture will be Brad Smith’s DLI talk, </a:t>
            </a:r>
            <a:r>
              <a:rPr lang="en-US" b="1" dirty="0"/>
              <a:t>Facial Recognition: Coming to a Street Corner Near You</a:t>
            </a:r>
            <a:endParaRPr lang="en-US" dirty="0"/>
          </a:p>
          <a:p>
            <a:pPr lvl="1"/>
            <a:r>
              <a:rPr lang="en-US" dirty="0"/>
              <a:t>Tata 141, lunch at 12:30pm, seminar at 12:50pm</a:t>
            </a:r>
          </a:p>
          <a:p>
            <a:r>
              <a:rPr lang="en-US" dirty="0"/>
              <a:t>First in-class quiz next Wednesday, February 13</a:t>
            </a:r>
          </a:p>
        </p:txBody>
      </p:sp>
    </p:spTree>
    <p:extLst>
      <p:ext uri="{BB962C8B-B14F-4D97-AF65-F5344CB8AC3E}">
        <p14:creationId xmlns:p14="http://schemas.microsoft.com/office/powerpoint/2010/main" val="40155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9954" name="Object 2"/>
          <p:cNvGraphicFramePr>
            <a:graphicFrameLocks noChangeAspect="1"/>
          </p:cNvGraphicFramePr>
          <p:nvPr/>
        </p:nvGraphicFramePr>
        <p:xfrm>
          <a:off x="4024313" y="1235075"/>
          <a:ext cx="2732087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62" name="Equation" r:id="rId4" imgW="2260440" imgH="330120" progId="Equation.3">
                  <p:embed/>
                </p:oleObj>
              </mc:Choice>
              <mc:Fallback>
                <p:oleObj name="Equation" r:id="rId4" imgW="2260440" imgH="33012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4313" y="1235075"/>
                        <a:ext cx="2732087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55" name="Object 3"/>
          <p:cNvGraphicFramePr>
            <a:graphicFrameLocks noChangeAspect="1"/>
          </p:cNvGraphicFramePr>
          <p:nvPr/>
        </p:nvGraphicFramePr>
        <p:xfrm>
          <a:off x="4460875" y="3043238"/>
          <a:ext cx="306388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63" name="Equation" r:id="rId6" imgW="253800" imgH="291960" progId="Equation.3">
                  <p:embed/>
                </p:oleObj>
              </mc:Choice>
              <mc:Fallback>
                <p:oleObj name="Equation" r:id="rId6" imgW="253800" imgH="29196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043238"/>
                        <a:ext cx="306388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49956" name="Picture 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5413" y="3886200"/>
            <a:ext cx="2439987" cy="2449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7" name="Picture 5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13650" y="2514600"/>
            <a:ext cx="1225550" cy="1225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8" name="Picture 6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40700" y="1739900"/>
            <a:ext cx="6223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9" name="Picture 7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75650" y="1339850"/>
            <a:ext cx="31115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0" name="Picture 8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71888" y="1111250"/>
            <a:ext cx="152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1" name="Picture 9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95688" y="1409700"/>
            <a:ext cx="304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2" name="Picture 10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43288" y="1828800"/>
            <a:ext cx="609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3" name="Picture 11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49600" y="2592388"/>
            <a:ext cx="1217613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4" name="Picture 12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06675" y="3887788"/>
            <a:ext cx="2436813" cy="2436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65" name="Rectangle 13"/>
          <p:cNvSpPr>
            <a:spLocks noChangeArrowheads="1"/>
          </p:cNvSpPr>
          <p:nvPr/>
        </p:nvSpPr>
        <p:spPr bwMode="auto">
          <a:xfrm>
            <a:off x="1524000" y="128588"/>
            <a:ext cx="64008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600">
                <a:latin typeface="Arial" charset="0"/>
              </a:rPr>
              <a:t>The Gaussian Pyramid</a:t>
            </a:r>
          </a:p>
        </p:txBody>
      </p:sp>
      <p:sp>
        <p:nvSpPr>
          <p:cNvPr id="27666" name="Rectangle 14"/>
          <p:cNvSpPr>
            <a:spLocks noChangeArrowheads="1"/>
          </p:cNvSpPr>
          <p:nvPr/>
        </p:nvSpPr>
        <p:spPr bwMode="auto">
          <a:xfrm>
            <a:off x="381000" y="6129338"/>
            <a:ext cx="2235200" cy="4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200" b="1">
                <a:latin typeface="Arial" charset="0"/>
              </a:rPr>
              <a:t>High resolution</a:t>
            </a:r>
          </a:p>
        </p:txBody>
      </p:sp>
      <p:sp>
        <p:nvSpPr>
          <p:cNvPr id="27667" name="Line 15"/>
          <p:cNvSpPr>
            <a:spLocks noChangeShapeType="1"/>
          </p:cNvSpPr>
          <p:nvPr/>
        </p:nvSpPr>
        <p:spPr bwMode="auto">
          <a:xfrm flipV="1">
            <a:off x="1785938" y="1341438"/>
            <a:ext cx="0" cy="4621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Rectangle 16"/>
          <p:cNvSpPr>
            <a:spLocks noChangeArrowheads="1"/>
          </p:cNvSpPr>
          <p:nvPr/>
        </p:nvSpPr>
        <p:spPr bwMode="auto">
          <a:xfrm>
            <a:off x="420688" y="884238"/>
            <a:ext cx="2173287" cy="4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200" b="1">
                <a:latin typeface="Arial" charset="0"/>
              </a:rPr>
              <a:t>Low resolution</a:t>
            </a:r>
          </a:p>
        </p:txBody>
      </p:sp>
      <p:graphicFrame>
        <p:nvGraphicFramePr>
          <p:cNvPr id="27652" name="Object 17"/>
          <p:cNvGraphicFramePr>
            <a:graphicFrameLocks noChangeAspect="1"/>
          </p:cNvGraphicFramePr>
          <p:nvPr/>
        </p:nvGraphicFramePr>
        <p:xfrm>
          <a:off x="4968875" y="4352925"/>
          <a:ext cx="136366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64" name="Equation" r:id="rId17" imgW="1130040" imgH="291960" progId="Equation.3">
                  <p:embed/>
                </p:oleObj>
              </mc:Choice>
              <mc:Fallback>
                <p:oleObj name="Equation" r:id="rId17" imgW="1130040" imgH="29196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75" y="4352925"/>
                        <a:ext cx="1363663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0" name="Object 18"/>
          <p:cNvGraphicFramePr>
            <a:graphicFrameLocks noChangeAspect="1"/>
          </p:cNvGraphicFramePr>
          <p:nvPr/>
        </p:nvGraphicFramePr>
        <p:xfrm>
          <a:off x="4460875" y="2992438"/>
          <a:ext cx="27019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65" name="Equation" r:id="rId19" imgW="2234880" imgH="330120" progId="Equation.3">
                  <p:embed/>
                </p:oleObj>
              </mc:Choice>
              <mc:Fallback>
                <p:oleObj name="Equation" r:id="rId19" imgW="2234880" imgH="33012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2992438"/>
                        <a:ext cx="2701925" cy="423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1" name="Object 19"/>
          <p:cNvGraphicFramePr>
            <a:graphicFrameLocks noChangeAspect="1"/>
          </p:cNvGraphicFramePr>
          <p:nvPr/>
        </p:nvGraphicFramePr>
        <p:xfrm>
          <a:off x="4211638" y="1895475"/>
          <a:ext cx="27019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66" name="Equation" r:id="rId21" imgW="2234880" imgH="330120" progId="Equation.3">
                  <p:embed/>
                </p:oleObj>
              </mc:Choice>
              <mc:Fallback>
                <p:oleObj name="Equation" r:id="rId21" imgW="2234880" imgH="33012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895475"/>
                        <a:ext cx="2701925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2" name="Object 20"/>
          <p:cNvGraphicFramePr>
            <a:graphicFrameLocks noChangeAspect="1"/>
          </p:cNvGraphicFramePr>
          <p:nvPr/>
        </p:nvGraphicFramePr>
        <p:xfrm>
          <a:off x="3962400" y="838200"/>
          <a:ext cx="273208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67" name="Equation" r:id="rId23" imgW="2260440" imgH="330120" progId="Equation.3">
                  <p:embed/>
                </p:oleObj>
              </mc:Choice>
              <mc:Fallback>
                <p:oleObj name="Equation" r:id="rId23" imgW="2260440" imgH="33012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838200"/>
                        <a:ext cx="2732088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191000" y="4529138"/>
            <a:ext cx="2286000" cy="423862"/>
            <a:chOff x="3024" y="2853"/>
            <a:chExt cx="1440" cy="267"/>
          </a:xfrm>
        </p:grpSpPr>
        <p:sp>
          <p:nvSpPr>
            <p:cNvPr id="27692" name="Line 22"/>
            <p:cNvSpPr>
              <a:spLocks noChangeShapeType="1"/>
            </p:cNvSpPr>
            <p:nvPr/>
          </p:nvSpPr>
          <p:spPr bwMode="auto">
            <a:xfrm>
              <a:off x="3024" y="3072"/>
              <a:ext cx="14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3" name="Rectangle 23"/>
            <p:cNvSpPr>
              <a:spLocks noChangeArrowheads="1"/>
            </p:cNvSpPr>
            <p:nvPr/>
          </p:nvSpPr>
          <p:spPr bwMode="auto">
            <a:xfrm>
              <a:off x="3403" y="2853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038600" y="2776538"/>
            <a:ext cx="3581400" cy="423862"/>
            <a:chOff x="2688" y="1749"/>
            <a:chExt cx="2256" cy="267"/>
          </a:xfrm>
        </p:grpSpPr>
        <p:sp>
          <p:nvSpPr>
            <p:cNvPr id="27690" name="Line 25"/>
            <p:cNvSpPr>
              <a:spLocks noChangeShapeType="1"/>
            </p:cNvSpPr>
            <p:nvPr/>
          </p:nvSpPr>
          <p:spPr bwMode="auto">
            <a:xfrm>
              <a:off x="2688" y="1968"/>
              <a:ext cx="22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1" name="Rectangle 26"/>
            <p:cNvSpPr>
              <a:spLocks noChangeArrowheads="1"/>
            </p:cNvSpPr>
            <p:nvPr/>
          </p:nvSpPr>
          <p:spPr bwMode="auto">
            <a:xfrm>
              <a:off x="3403" y="1749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886200" y="1709738"/>
            <a:ext cx="4191000" cy="423862"/>
            <a:chOff x="2544" y="1077"/>
            <a:chExt cx="2640" cy="267"/>
          </a:xfrm>
        </p:grpSpPr>
        <p:sp>
          <p:nvSpPr>
            <p:cNvPr id="27688" name="Line 28"/>
            <p:cNvSpPr>
              <a:spLocks noChangeShapeType="1"/>
            </p:cNvSpPr>
            <p:nvPr/>
          </p:nvSpPr>
          <p:spPr bwMode="auto">
            <a:xfrm>
              <a:off x="2544" y="1296"/>
              <a:ext cx="26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9" name="Rectangle 29"/>
            <p:cNvSpPr>
              <a:spLocks noChangeArrowheads="1"/>
            </p:cNvSpPr>
            <p:nvPr/>
          </p:nvSpPr>
          <p:spPr bwMode="auto">
            <a:xfrm>
              <a:off x="3408" y="1077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3657600" y="3124200"/>
            <a:ext cx="2854325" cy="1752600"/>
            <a:chOff x="2688" y="1968"/>
            <a:chExt cx="1798" cy="1104"/>
          </a:xfrm>
        </p:grpSpPr>
        <p:sp>
          <p:nvSpPr>
            <p:cNvPr id="27686" name="Line 31"/>
            <p:cNvSpPr>
              <a:spLocks noChangeShapeType="1"/>
            </p:cNvSpPr>
            <p:nvPr/>
          </p:nvSpPr>
          <p:spPr bwMode="auto">
            <a:xfrm flipH="1" flipV="1">
              <a:off x="2688" y="1968"/>
              <a:ext cx="1776" cy="110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7" name="Rectangle 32"/>
            <p:cNvSpPr>
              <a:spLocks noChangeArrowheads="1"/>
            </p:cNvSpPr>
            <p:nvPr/>
          </p:nvSpPr>
          <p:spPr bwMode="auto">
            <a:xfrm rot="1953929">
              <a:off x="3392" y="2504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886200" y="2057400"/>
            <a:ext cx="3733800" cy="1066800"/>
            <a:chOff x="2544" y="1296"/>
            <a:chExt cx="2352" cy="672"/>
          </a:xfrm>
        </p:grpSpPr>
        <p:sp>
          <p:nvSpPr>
            <p:cNvPr id="27684" name="Line 34"/>
            <p:cNvSpPr>
              <a:spLocks noChangeShapeType="1"/>
            </p:cNvSpPr>
            <p:nvPr/>
          </p:nvSpPr>
          <p:spPr bwMode="auto">
            <a:xfrm flipH="1" flipV="1">
              <a:off x="2544" y="1296"/>
              <a:ext cx="2352" cy="6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5" name="Rectangle 35"/>
            <p:cNvSpPr>
              <a:spLocks noChangeArrowheads="1"/>
            </p:cNvSpPr>
            <p:nvPr/>
          </p:nvSpPr>
          <p:spPr bwMode="auto">
            <a:xfrm rot="920934">
              <a:off x="3688" y="1553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3721100" y="1108075"/>
            <a:ext cx="4724400" cy="423863"/>
            <a:chOff x="2352" y="698"/>
            <a:chExt cx="2976" cy="267"/>
          </a:xfrm>
        </p:grpSpPr>
        <p:sp>
          <p:nvSpPr>
            <p:cNvPr id="27682" name="Line 37"/>
            <p:cNvSpPr>
              <a:spLocks noChangeShapeType="1"/>
            </p:cNvSpPr>
            <p:nvPr/>
          </p:nvSpPr>
          <p:spPr bwMode="auto">
            <a:xfrm flipH="1" flipV="1">
              <a:off x="2352" y="768"/>
              <a:ext cx="29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3" name="Rectangle 38"/>
            <p:cNvSpPr>
              <a:spLocks noChangeArrowheads="1"/>
            </p:cNvSpPr>
            <p:nvPr/>
          </p:nvSpPr>
          <p:spPr bwMode="auto">
            <a:xfrm rot="257981">
              <a:off x="4223" y="698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3810000" y="1176338"/>
            <a:ext cx="4572000" cy="423862"/>
            <a:chOff x="2448" y="741"/>
            <a:chExt cx="2880" cy="267"/>
          </a:xfrm>
        </p:grpSpPr>
        <p:sp>
          <p:nvSpPr>
            <p:cNvPr id="27680" name="Line 40"/>
            <p:cNvSpPr>
              <a:spLocks noChangeShapeType="1"/>
            </p:cNvSpPr>
            <p:nvPr/>
          </p:nvSpPr>
          <p:spPr bwMode="auto">
            <a:xfrm>
              <a:off x="2448" y="960"/>
              <a:ext cx="28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Rectangle 41"/>
            <p:cNvSpPr>
              <a:spLocks noChangeArrowheads="1"/>
            </p:cNvSpPr>
            <p:nvPr/>
          </p:nvSpPr>
          <p:spPr bwMode="auto">
            <a:xfrm>
              <a:off x="3408" y="741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3810000" y="1524000"/>
            <a:ext cx="4318000" cy="533400"/>
            <a:chOff x="2448" y="960"/>
            <a:chExt cx="2720" cy="336"/>
          </a:xfrm>
        </p:grpSpPr>
        <p:sp>
          <p:nvSpPr>
            <p:cNvPr id="27678" name="Line 43"/>
            <p:cNvSpPr>
              <a:spLocks noChangeShapeType="1"/>
            </p:cNvSpPr>
            <p:nvPr/>
          </p:nvSpPr>
          <p:spPr bwMode="auto">
            <a:xfrm flipH="1" flipV="1">
              <a:off x="2448" y="960"/>
              <a:ext cx="2688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Rectangle 44"/>
            <p:cNvSpPr>
              <a:spLocks noChangeArrowheads="1"/>
            </p:cNvSpPr>
            <p:nvPr/>
          </p:nvSpPr>
          <p:spPr bwMode="auto">
            <a:xfrm rot="380680">
              <a:off x="4074" y="1015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sp>
        <p:nvSpPr>
          <p:cNvPr id="27677" name="Rectangle 45"/>
          <p:cNvSpPr>
            <a:spLocks noChangeArrowheads="1"/>
          </p:cNvSpPr>
          <p:nvPr/>
        </p:nvSpPr>
        <p:spPr bwMode="auto">
          <a:xfrm>
            <a:off x="685800" y="4267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https://upload.wikimedia.org/wikipedia/commons/thumb/4/43/Image_pyramid.svg/512px-Image_pyramid.svg.png">
            <a:extLst>
              <a:ext uri="{FF2B5EF4-FFF2-40B4-BE49-F238E27FC236}">
                <a16:creationId xmlns:a16="http://schemas.microsoft.com/office/drawing/2014/main" id="{A2B044E1-485B-46F2-8470-4C4D3609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87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85800" y="239490"/>
            <a:ext cx="8153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Gaussian pyramids </a:t>
            </a:r>
            <a:br>
              <a:rPr lang="en-US" dirty="0"/>
            </a:br>
            <a:r>
              <a:rPr lang="en-US" dirty="0"/>
              <a:t>[Burt and </a:t>
            </a:r>
            <a:r>
              <a:rPr lang="en-US" dirty="0" err="1"/>
              <a:t>Adelson</a:t>
            </a:r>
            <a:r>
              <a:rPr lang="en-US" dirty="0"/>
              <a:t>, 1983]</a:t>
            </a:r>
          </a:p>
        </p:txBody>
      </p:sp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600200" y="1407896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96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407896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5127172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1800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In computer graphics, a </a:t>
            </a:r>
            <a:r>
              <a:rPr lang="en-US" i="1" dirty="0" err="1"/>
              <a:t>mip</a:t>
            </a:r>
            <a:r>
              <a:rPr lang="en-US" i="1" dirty="0"/>
              <a:t> map </a:t>
            </a:r>
            <a:r>
              <a:rPr lang="en-US" dirty="0"/>
              <a:t>[Williams, 1983]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A precursor to </a:t>
            </a:r>
            <a:r>
              <a:rPr lang="en-US" i="1" dirty="0"/>
              <a:t>wavelet transform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Gaussian Pyramids have all sorts of applications in computer vision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85800" y="239490"/>
            <a:ext cx="8153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Gaussian pyramids </a:t>
            </a:r>
            <a:br>
              <a:rPr lang="en-US" dirty="0"/>
            </a:br>
            <a:r>
              <a:rPr lang="en-US" dirty="0"/>
              <a:t>[Burt and </a:t>
            </a:r>
            <a:r>
              <a:rPr lang="en-US" dirty="0" err="1"/>
              <a:t>Adelson</a:t>
            </a:r>
            <a:r>
              <a:rPr lang="en-US" dirty="0"/>
              <a:t>, 1983]</a:t>
            </a:r>
          </a:p>
        </p:txBody>
      </p:sp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600200" y="1407896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0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407896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5246918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400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How much space does a Gaussian pyramid take compared to the original image?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Gaussian Pyramid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888" y="1516063"/>
            <a:ext cx="648652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871A9-3593-4259-ACA4-6FBDDD94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checkerboard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97248-24AE-4523-8AE5-FB373B537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/>
          <a:lstStyle/>
          <a:p>
            <a:r>
              <a:rPr lang="en-US" dirty="0"/>
              <a:t>What should happen when you make the checkerboard smaller and smaller?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14CAC-994E-4BB5-B82F-931DE25C8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1" y="3255901"/>
            <a:ext cx="2387726" cy="2387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B804FD-3FD7-4D3D-9F40-92157435CFAA}"/>
              </a:ext>
            </a:extLst>
          </p:cNvPr>
          <p:cNvSpPr txBox="1"/>
          <p:nvPr/>
        </p:nvSpPr>
        <p:spPr>
          <a:xfrm>
            <a:off x="963680" y="5726668"/>
            <a:ext cx="194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Naïve subsampling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F438A3-8A2E-4682-8763-D957B92239DB}"/>
              </a:ext>
            </a:extLst>
          </p:cNvPr>
          <p:cNvGrpSpPr/>
          <p:nvPr/>
        </p:nvGrpSpPr>
        <p:grpSpPr>
          <a:xfrm>
            <a:off x="3962400" y="3255901"/>
            <a:ext cx="2387726" cy="2955666"/>
            <a:chOff x="3733800" y="3032128"/>
            <a:chExt cx="2835272" cy="3509664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D8FCC878-624B-40CB-A189-CC2F5D226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3032128"/>
              <a:ext cx="2835272" cy="28352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355E15-2FDF-48C9-8D69-37193A6D6C55}"/>
                </a:ext>
              </a:extLst>
            </p:cNvPr>
            <p:cNvSpPr txBox="1"/>
            <p:nvPr/>
          </p:nvSpPr>
          <p:spPr>
            <a:xfrm>
              <a:off x="4178447" y="5895461"/>
              <a:ext cx="19142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Proper prefiltering</a:t>
              </a:r>
            </a:p>
            <a:p>
              <a:pPr algn="ctr"/>
              <a:r>
                <a:rPr lang="en-US" dirty="0"/>
                <a:t>(“antialiasing”)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32135E-629B-4135-954D-D342C7757753}"/>
              </a:ext>
            </a:extLst>
          </p:cNvPr>
          <p:cNvGrpSpPr/>
          <p:nvPr/>
        </p:nvGrpSpPr>
        <p:grpSpPr>
          <a:xfrm>
            <a:off x="5486400" y="3247072"/>
            <a:ext cx="3505201" cy="1477328"/>
            <a:chOff x="5486400" y="3124200"/>
            <a:chExt cx="3505201" cy="14773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C8A781-13B6-4F6C-8F8C-D82E373AE5C9}"/>
                </a:ext>
              </a:extLst>
            </p:cNvPr>
            <p:cNvSpPr txBox="1"/>
            <p:nvPr/>
          </p:nvSpPr>
          <p:spPr>
            <a:xfrm>
              <a:off x="6751093" y="3124200"/>
              <a:ext cx="224050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Image turns grey! (Average of black and white squares, because each pixel contains both.)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057F9B-1517-4D80-ABFF-97C2764C36A2}"/>
                </a:ext>
              </a:extLst>
            </p:cNvPr>
            <p:cNvCxnSpPr>
              <a:stCxn id="11" idx="1"/>
            </p:cNvCxnSpPr>
            <p:nvPr/>
          </p:nvCxnSpPr>
          <p:spPr>
            <a:xfrm flipH="1" flipV="1">
              <a:off x="5486400" y="3429000"/>
              <a:ext cx="1264693" cy="4338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8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76400" y="2125663"/>
            <a:ext cx="2514600" cy="617537"/>
            <a:chOff x="1056" y="1291"/>
            <a:chExt cx="1584" cy="389"/>
          </a:xfrm>
        </p:grpSpPr>
        <p:sp>
          <p:nvSpPr>
            <p:cNvPr id="28717" name="Line 3"/>
            <p:cNvSpPr>
              <a:spLocks noChangeShapeType="1"/>
            </p:cNvSpPr>
            <p:nvPr/>
          </p:nvSpPr>
          <p:spPr bwMode="auto">
            <a:xfrm>
              <a:off x="1056" y="1296"/>
              <a:ext cx="158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8" name="Rectangle 4"/>
            <p:cNvSpPr>
              <a:spLocks noChangeArrowheads="1"/>
            </p:cNvSpPr>
            <p:nvPr/>
          </p:nvSpPr>
          <p:spPr bwMode="auto">
            <a:xfrm rot="840000">
              <a:off x="1547" y="1291"/>
              <a:ext cx="63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>
                  <a:latin typeface="Arial" charset="0"/>
                </a:rPr>
                <a:t>expand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119313" y="3297238"/>
            <a:ext cx="1309687" cy="1046162"/>
            <a:chOff x="1335" y="2029"/>
            <a:chExt cx="825" cy="659"/>
          </a:xfrm>
        </p:grpSpPr>
        <p:sp>
          <p:nvSpPr>
            <p:cNvPr id="28715" name="Line 6"/>
            <p:cNvSpPr>
              <a:spLocks noChangeShapeType="1"/>
            </p:cNvSpPr>
            <p:nvPr/>
          </p:nvSpPr>
          <p:spPr bwMode="auto">
            <a:xfrm>
              <a:off x="1335" y="2029"/>
              <a:ext cx="825" cy="6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6" name="Rectangle 7"/>
            <p:cNvSpPr>
              <a:spLocks noChangeArrowheads="1"/>
            </p:cNvSpPr>
            <p:nvPr/>
          </p:nvSpPr>
          <p:spPr bwMode="auto">
            <a:xfrm rot="2580000">
              <a:off x="1496" y="2160"/>
              <a:ext cx="63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>
                  <a:latin typeface="Arial" charset="0"/>
                </a:rPr>
                <a:t>expand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752600" y="2438400"/>
            <a:ext cx="2209800" cy="1143000"/>
            <a:chOff x="1104" y="1488"/>
            <a:chExt cx="1392" cy="720"/>
          </a:xfrm>
        </p:grpSpPr>
        <p:sp>
          <p:nvSpPr>
            <p:cNvPr id="28713" name="Line 9"/>
            <p:cNvSpPr>
              <a:spLocks noChangeShapeType="1"/>
            </p:cNvSpPr>
            <p:nvPr/>
          </p:nvSpPr>
          <p:spPr bwMode="auto">
            <a:xfrm>
              <a:off x="1104" y="1488"/>
              <a:ext cx="1392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4" name="Rectangle 10"/>
            <p:cNvSpPr>
              <a:spLocks noChangeArrowheads="1"/>
            </p:cNvSpPr>
            <p:nvPr/>
          </p:nvSpPr>
          <p:spPr bwMode="auto">
            <a:xfrm rot="1620000">
              <a:off x="1498" y="1629"/>
              <a:ext cx="639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000">
                  <a:latin typeface="Arial" charset="0"/>
                </a:rPr>
                <a:t>expand</a:t>
              </a:r>
            </a:p>
          </p:txBody>
        </p:sp>
      </p:grpSp>
      <p:sp>
        <p:nvSpPr>
          <p:cNvPr id="1162251" name="Line 11"/>
          <p:cNvSpPr>
            <a:spLocks noChangeShapeType="1"/>
          </p:cNvSpPr>
          <p:nvPr/>
        </p:nvSpPr>
        <p:spPr bwMode="auto">
          <a:xfrm>
            <a:off x="1714500" y="2058988"/>
            <a:ext cx="489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Rectangle 12"/>
          <p:cNvSpPr>
            <a:spLocks noChangeArrowheads="1"/>
          </p:cNvSpPr>
          <p:nvPr/>
        </p:nvSpPr>
        <p:spPr bwMode="auto">
          <a:xfrm>
            <a:off x="457200" y="1252538"/>
            <a:ext cx="2514600" cy="4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0000"/>
                </a:solidFill>
                <a:latin typeface="Arial" charset="0"/>
              </a:rPr>
              <a:t>Gaussian Pyramid</a:t>
            </a:r>
          </a:p>
        </p:txBody>
      </p:sp>
      <p:sp>
        <p:nvSpPr>
          <p:cNvPr id="1162253" name="Rectangle 13"/>
          <p:cNvSpPr>
            <a:spLocks noChangeArrowheads="1"/>
          </p:cNvSpPr>
          <p:nvPr/>
        </p:nvSpPr>
        <p:spPr bwMode="auto">
          <a:xfrm>
            <a:off x="6451600" y="1244600"/>
            <a:ext cx="2481263" cy="423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0000"/>
                </a:solidFill>
                <a:latin typeface="Arial" charset="0"/>
              </a:rPr>
              <a:t>Laplacian Pyramid</a:t>
            </a:r>
          </a:p>
        </p:txBody>
      </p:sp>
      <p:sp>
        <p:nvSpPr>
          <p:cNvPr id="28690" name="Rectangle 14"/>
          <p:cNvSpPr>
            <a:spLocks noChangeArrowheads="1"/>
          </p:cNvSpPr>
          <p:nvPr/>
        </p:nvSpPr>
        <p:spPr bwMode="auto">
          <a:xfrm>
            <a:off x="1905000" y="0"/>
            <a:ext cx="52578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600">
                <a:latin typeface="Arial" charset="0"/>
              </a:rPr>
              <a:t>The Laplacian Pyramid</a:t>
            </a:r>
          </a:p>
        </p:txBody>
      </p:sp>
      <p:pic>
        <p:nvPicPr>
          <p:cNvPr id="28691" name="Picture 15" descr="LENA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327525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2256" name="Picture 16" descr="junk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43434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17" descr="junk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6463" y="307498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2258" name="Picture 18" descr="junk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75100" y="3081338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5" name="Picture 19" descr="junk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8088" y="23891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2260" name="Picture 20" descr="junk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98938" y="2387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7" name="Picture 21" descr="junk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14450" y="20145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4" name="Object 22"/>
          <p:cNvGraphicFramePr>
            <a:graphicFrameLocks noChangeAspect="1"/>
          </p:cNvGraphicFramePr>
          <p:nvPr/>
        </p:nvGraphicFramePr>
        <p:xfrm>
          <a:off x="30163" y="4267200"/>
          <a:ext cx="42703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66" name="Equation" r:id="rId11" imgW="279360" imgH="291960" progId="Equation.3">
                  <p:embed/>
                </p:oleObj>
              </mc:Choice>
              <mc:Fallback>
                <p:oleObj name="Equation" r:id="rId11" imgW="279360" imgH="29196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3" y="4267200"/>
                        <a:ext cx="427037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23"/>
          <p:cNvGraphicFramePr>
            <a:graphicFrameLocks noChangeAspect="1"/>
          </p:cNvGraphicFramePr>
          <p:nvPr/>
        </p:nvGraphicFramePr>
        <p:xfrm>
          <a:off x="457200" y="2971800"/>
          <a:ext cx="38576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67" name="Equation" r:id="rId13" imgW="253800" imgH="291960" progId="Equation.3">
                  <p:embed/>
                </p:oleObj>
              </mc:Choice>
              <mc:Fallback>
                <p:oleObj name="Equation" r:id="rId13" imgW="253800" imgH="29196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971800"/>
                        <a:ext cx="385763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24"/>
          <p:cNvGraphicFramePr>
            <a:graphicFrameLocks noChangeAspect="1"/>
          </p:cNvGraphicFramePr>
          <p:nvPr/>
        </p:nvGraphicFramePr>
        <p:xfrm>
          <a:off x="685800" y="2298700"/>
          <a:ext cx="42703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68" name="Equation" r:id="rId15" imgW="279360" imgH="291960" progId="Equation.3">
                  <p:embed/>
                </p:oleObj>
              </mc:Choice>
              <mc:Fallback>
                <p:oleObj name="Equation" r:id="rId15" imgW="279360" imgH="291960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298700"/>
                        <a:ext cx="427038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25"/>
          <p:cNvGraphicFramePr>
            <a:graphicFrameLocks noChangeAspect="1"/>
          </p:cNvGraphicFramePr>
          <p:nvPr/>
        </p:nvGraphicFramePr>
        <p:xfrm>
          <a:off x="890588" y="1828800"/>
          <a:ext cx="4254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69" name="Equation" r:id="rId17" imgW="279360" imgH="291960" progId="Equation.3">
                  <p:embed/>
                </p:oleObj>
              </mc:Choice>
              <mc:Fallback>
                <p:oleObj name="Equation" r:id="rId17" imgW="279360" imgH="291960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1828800"/>
                        <a:ext cx="42545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2925763" y="4267200"/>
            <a:ext cx="6218237" cy="2514600"/>
            <a:chOff x="1843" y="2640"/>
            <a:chExt cx="3917" cy="1584"/>
          </a:xfrm>
        </p:grpSpPr>
        <p:grpSp>
          <p:nvGrpSpPr>
            <p:cNvPr id="6" name="Group 27"/>
            <p:cNvGrpSpPr>
              <a:grpSpLocks/>
            </p:cNvGrpSpPr>
            <p:nvPr/>
          </p:nvGrpSpPr>
          <p:grpSpPr bwMode="auto">
            <a:xfrm>
              <a:off x="1843" y="2688"/>
              <a:ext cx="3677" cy="1536"/>
              <a:chOff x="1843" y="2688"/>
              <a:chExt cx="3677" cy="1536"/>
            </a:xfrm>
          </p:grpSpPr>
          <p:sp>
            <p:nvSpPr>
              <p:cNvPr id="28710" name="Rectangle 28"/>
              <p:cNvSpPr>
                <a:spLocks noChangeArrowheads="1"/>
              </p:cNvSpPr>
              <p:nvPr/>
            </p:nvSpPr>
            <p:spPr bwMode="auto">
              <a:xfrm>
                <a:off x="1843" y="3192"/>
                <a:ext cx="221" cy="4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sz="4000">
                    <a:solidFill>
                      <a:srgbClr val="FF0000"/>
                    </a:solidFill>
                    <a:latin typeface="Arial" charset="0"/>
                  </a:rPr>
                  <a:t>-</a:t>
                </a:r>
              </a:p>
            </p:txBody>
          </p:sp>
          <p:sp>
            <p:nvSpPr>
              <p:cNvPr id="28711" name="Rectangle 29"/>
              <p:cNvSpPr>
                <a:spLocks noChangeArrowheads="1"/>
              </p:cNvSpPr>
              <p:nvPr/>
            </p:nvSpPr>
            <p:spPr bwMode="auto">
              <a:xfrm>
                <a:off x="3698" y="3208"/>
                <a:ext cx="301" cy="4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US" sz="4000">
                    <a:solidFill>
                      <a:srgbClr val="FF0000"/>
                    </a:solidFill>
                    <a:latin typeface="Arial" charset="0"/>
                  </a:rPr>
                  <a:t>=</a:t>
                </a:r>
              </a:p>
            </p:txBody>
          </p:sp>
          <p:pic>
            <p:nvPicPr>
              <p:cNvPr id="28712" name="Picture 30" descr="junk"/>
              <p:cNvPicPr>
                <a:picLocks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3984" y="2688"/>
                <a:ext cx="1536" cy="1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aphicFrame>
          <p:nvGraphicFramePr>
            <p:cNvPr id="28683" name="Object 31"/>
            <p:cNvGraphicFramePr>
              <a:graphicFrameLocks noChangeAspect="1"/>
            </p:cNvGraphicFramePr>
            <p:nvPr/>
          </p:nvGraphicFramePr>
          <p:xfrm>
            <a:off x="5529" y="2640"/>
            <a:ext cx="231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170" name="Equation" r:id="rId20" imgW="241200" imgH="291960" progId="Equation.3">
                    <p:embed/>
                  </p:oleObj>
                </mc:Choice>
                <mc:Fallback>
                  <p:oleObj name="Equation" r:id="rId20" imgW="241200" imgH="29196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29" y="2640"/>
                          <a:ext cx="231" cy="2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2903538" y="3060700"/>
            <a:ext cx="5707062" cy="1244600"/>
            <a:chOff x="1829" y="1880"/>
            <a:chExt cx="3595" cy="784"/>
          </a:xfrm>
        </p:grpSpPr>
        <p:sp>
          <p:nvSpPr>
            <p:cNvPr id="28706" name="Rectangle 33"/>
            <p:cNvSpPr>
              <a:spLocks noChangeArrowheads="1"/>
            </p:cNvSpPr>
            <p:nvPr/>
          </p:nvSpPr>
          <p:spPr bwMode="auto">
            <a:xfrm>
              <a:off x="1829" y="1979"/>
              <a:ext cx="22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4000">
                  <a:solidFill>
                    <a:srgbClr val="FF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28707" name="Rectangle 34"/>
            <p:cNvSpPr>
              <a:spLocks noChangeArrowheads="1"/>
            </p:cNvSpPr>
            <p:nvPr/>
          </p:nvSpPr>
          <p:spPr bwMode="auto">
            <a:xfrm>
              <a:off x="3684" y="2008"/>
              <a:ext cx="30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4000">
                  <a:solidFill>
                    <a:srgbClr val="FF0000"/>
                  </a:solidFill>
                  <a:latin typeface="Arial" charset="0"/>
                </a:rPr>
                <a:t>=</a:t>
              </a:r>
            </a:p>
          </p:txBody>
        </p:sp>
        <p:pic>
          <p:nvPicPr>
            <p:cNvPr id="28708" name="Picture 35" descr="junk"/>
            <p:cNvPicPr>
              <a:picLocks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392" y="1896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8682" name="Object 36"/>
            <p:cNvGraphicFramePr>
              <a:graphicFrameLocks noChangeAspect="1"/>
            </p:cNvGraphicFramePr>
            <p:nvPr/>
          </p:nvGraphicFramePr>
          <p:xfrm>
            <a:off x="5217" y="1880"/>
            <a:ext cx="207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171" name="Equation" r:id="rId23" imgW="215640" imgH="291960" progId="Equation.3">
                    <p:embed/>
                  </p:oleObj>
                </mc:Choice>
                <mc:Fallback>
                  <p:oleObj name="Equation" r:id="rId23" imgW="215640" imgH="291960" progId="Equation.3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7" y="1880"/>
                          <a:ext cx="207" cy="2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2903538" y="2265363"/>
            <a:ext cx="5321300" cy="755650"/>
            <a:chOff x="1829" y="1379"/>
            <a:chExt cx="3352" cy="476"/>
          </a:xfrm>
        </p:grpSpPr>
        <p:sp>
          <p:nvSpPr>
            <p:cNvPr id="28703" name="Rectangle 38"/>
            <p:cNvSpPr>
              <a:spLocks noChangeArrowheads="1"/>
            </p:cNvSpPr>
            <p:nvPr/>
          </p:nvSpPr>
          <p:spPr bwMode="auto">
            <a:xfrm>
              <a:off x="1829" y="1379"/>
              <a:ext cx="22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4000">
                  <a:solidFill>
                    <a:srgbClr val="FF0000"/>
                  </a:solidFill>
                  <a:latin typeface="Arial" charset="0"/>
                </a:rPr>
                <a:t>-</a:t>
              </a:r>
            </a:p>
          </p:txBody>
        </p:sp>
        <p:sp>
          <p:nvSpPr>
            <p:cNvPr id="28704" name="Rectangle 39"/>
            <p:cNvSpPr>
              <a:spLocks noChangeArrowheads="1"/>
            </p:cNvSpPr>
            <p:nvPr/>
          </p:nvSpPr>
          <p:spPr bwMode="auto">
            <a:xfrm>
              <a:off x="3655" y="1415"/>
              <a:ext cx="301" cy="4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4000">
                  <a:solidFill>
                    <a:srgbClr val="FF0000"/>
                  </a:solidFill>
                  <a:latin typeface="Arial" charset="0"/>
                </a:rPr>
                <a:t>=</a:t>
              </a:r>
            </a:p>
          </p:txBody>
        </p:sp>
        <p:pic>
          <p:nvPicPr>
            <p:cNvPr id="28705" name="Picture 40" descr="junk"/>
            <p:cNvPicPr>
              <a:picLocks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525" y="1457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8681" name="Object 41"/>
            <p:cNvGraphicFramePr>
              <a:graphicFrameLocks noChangeAspect="1"/>
            </p:cNvGraphicFramePr>
            <p:nvPr/>
          </p:nvGraphicFramePr>
          <p:xfrm>
            <a:off x="4938" y="1448"/>
            <a:ext cx="243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172" name="Equation" r:id="rId26" imgW="253800" imgH="291960" progId="Equation.3">
                    <p:embed/>
                  </p:oleObj>
                </mc:Choice>
                <mc:Fallback>
                  <p:oleObj name="Equation" r:id="rId26" imgW="253800" imgH="291960" progId="Equation.3">
                    <p:embed/>
                    <p:pic>
                      <p:nvPicPr>
                        <p:cNvPr id="0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8" y="1448"/>
                          <a:ext cx="243" cy="2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7265988" y="1828800"/>
            <a:ext cx="1430337" cy="468313"/>
            <a:chOff x="4577" y="1104"/>
            <a:chExt cx="901" cy="295"/>
          </a:xfrm>
        </p:grpSpPr>
        <p:pic>
          <p:nvPicPr>
            <p:cNvPr id="28702" name="Picture 43" descr="junk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77" y="1207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8680" name="Object 44"/>
            <p:cNvGraphicFramePr>
              <a:graphicFrameLocks noChangeAspect="1"/>
            </p:cNvGraphicFramePr>
            <p:nvPr/>
          </p:nvGraphicFramePr>
          <p:xfrm>
            <a:off x="4785" y="1104"/>
            <a:ext cx="693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173" name="Equation" r:id="rId28" imgW="723600" imgH="291960" progId="Equation.3">
                    <p:embed/>
                  </p:oleObj>
                </mc:Choice>
                <mc:Fallback>
                  <p:oleObj name="Equation" r:id="rId28" imgW="723600" imgH="291960" progId="Equation.3">
                    <p:embed/>
                    <p:pic>
                      <p:nvPicPr>
                        <p:cNvPr id="0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5" y="1104"/>
                          <a:ext cx="693" cy="2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62285" name="Object 45"/>
          <p:cNvGraphicFramePr>
            <a:graphicFrameLocks noChangeAspect="1"/>
          </p:cNvGraphicFramePr>
          <p:nvPr/>
        </p:nvGraphicFramePr>
        <p:xfrm>
          <a:off x="3095625" y="762000"/>
          <a:ext cx="31337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74" name="Equation" r:id="rId30" imgW="2057400" imgH="291960" progId="Equation.3">
                  <p:embed/>
                </p:oleObj>
              </mc:Choice>
              <mc:Fallback>
                <p:oleObj name="Equation" r:id="rId30" imgW="2057400" imgH="291960" progId="Equation.3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762000"/>
                        <a:ext cx="3133725" cy="4445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2286" name="Object 46"/>
          <p:cNvGraphicFramePr>
            <a:graphicFrameLocks noChangeAspect="1"/>
          </p:cNvGraphicFramePr>
          <p:nvPr/>
        </p:nvGraphicFramePr>
        <p:xfrm>
          <a:off x="3095625" y="1308100"/>
          <a:ext cx="31527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75" name="Equation" r:id="rId32" imgW="2070000" imgH="291960" progId="Equation.3">
                  <p:embed/>
                </p:oleObj>
              </mc:Choice>
              <mc:Fallback>
                <p:oleObj name="Equation" r:id="rId32" imgW="2070000" imgH="291960" progId="Equation.3">
                  <p:embed/>
                  <p:pic>
                    <p:nvPicPr>
                      <p:cNvPr id="0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1308100"/>
                        <a:ext cx="3152775" cy="4445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62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2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62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62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62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62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6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16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16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16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2251" grpId="0" animBg="1"/>
      <p:bldP spid="116225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34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5029"/>
          </a:xfrm>
        </p:spPr>
        <p:txBody>
          <a:bodyPr/>
          <a:lstStyle/>
          <a:p>
            <a:r>
              <a:rPr lang="en-US" dirty="0"/>
              <a:t>This image is too small for this screen:</a:t>
            </a:r>
          </a:p>
          <a:p>
            <a:r>
              <a:rPr lang="en-US" dirty="0"/>
              <a:t>How can we make it 10 times as big?</a:t>
            </a:r>
          </a:p>
          <a:p>
            <a:r>
              <a:rPr lang="en-US" dirty="0"/>
              <a:t>Simplest approach:</a:t>
            </a:r>
          </a:p>
          <a:p>
            <a:pPr>
              <a:buNone/>
            </a:pPr>
            <a:r>
              <a:rPr lang="en-US" dirty="0"/>
              <a:t>	 repeat each row</a:t>
            </a:r>
          </a:p>
          <a:p>
            <a:pPr>
              <a:buNone/>
            </a:pPr>
            <a:r>
              <a:rPr lang="en-US" dirty="0"/>
              <a:t>	 and column 10 times</a:t>
            </a:r>
          </a:p>
          <a:p>
            <a:r>
              <a:rPr lang="en-US" dirty="0"/>
              <a:t>(“Nearest neighbor</a:t>
            </a:r>
          </a:p>
          <a:p>
            <a:pPr>
              <a:buNone/>
            </a:pPr>
            <a:r>
              <a:rPr lang="en-US" dirty="0"/>
              <a:t>	  interpolation”)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14020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4576" y="2916918"/>
            <a:ext cx="2678906" cy="2678906"/>
          </a:xfrm>
          <a:prstGeom prst="rect">
            <a:avLst/>
          </a:prstGeom>
          <a:noFill/>
        </p:spPr>
      </p:pic>
      <p:pic>
        <p:nvPicPr>
          <p:cNvPr id="214021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9099" y="1768702"/>
            <a:ext cx="267891" cy="267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2D58-81BA-4C0D-A32A-FFB386F10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BB007-7A55-4BC1-A082-B4B133936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Office hours now up on course webpage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http://www.cs.cornell.edu/courses/cs5670/2019sp/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82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600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067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66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68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2667000" y="2073714"/>
            <a:ext cx="3048000" cy="711200"/>
          </a:xfrm>
          <a:custGeom>
            <a:avLst/>
            <a:gdLst>
              <a:gd name="T0" fmla="*/ 0 w 1920"/>
              <a:gd name="T1" fmla="*/ 408 h 448"/>
              <a:gd name="T2" fmla="*/ 480 w 1920"/>
              <a:gd name="T3" fmla="*/ 24 h 448"/>
              <a:gd name="T4" fmla="*/ 960 w 1920"/>
              <a:gd name="T5" fmla="*/ 264 h 448"/>
              <a:gd name="T6" fmla="*/ 1440 w 1920"/>
              <a:gd name="T7" fmla="*/ 408 h 448"/>
              <a:gd name="T8" fmla="*/ 1920 w 1920"/>
              <a:gd name="T9" fmla="*/ 24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342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91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953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2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dirty="0"/>
              <a:t>Image interpolation</a:t>
            </a:r>
          </a:p>
        </p:txBody>
      </p:sp>
      <p:sp>
        <p:nvSpPr>
          <p:cNvPr id="472074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28900" y="26833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5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152900" y="24547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6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90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7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914900" y="26737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8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438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2079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5715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80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676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81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438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2082" name="Rectangle 1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96686" y="4082139"/>
            <a:ext cx="7772400" cy="224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Recall that a digital images is formed as follows: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It is a discrete point-sampling of a continuous function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If we could somehow reconstruct the original function, any new image could be generated, at any resolution and scale </a:t>
            </a:r>
          </a:p>
        </p:txBody>
      </p:sp>
      <p:pic>
        <p:nvPicPr>
          <p:cNvPr id="472083" name="Picture 19" descr="Edittex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913846" y="4673595"/>
            <a:ext cx="4343270" cy="3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084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36825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2085" name="Text Box 2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295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2086" name="Text Box 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057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2087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819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2088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581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pic>
        <p:nvPicPr>
          <p:cNvPr id="472089" name="Picture 25" descr="txp_fig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019800" y="3332602"/>
            <a:ext cx="19208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195457" y="6491288"/>
            <a:ext cx="18614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  <p:sp>
        <p:nvSpPr>
          <p:cNvPr id="28" name="Text Box 3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004050" y="2409581"/>
            <a:ext cx="142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d = 1 in this </a:t>
            </a:r>
          </a:p>
          <a:p>
            <a:r>
              <a:rPr lang="en-US" sz="1800" dirty="0">
                <a:latin typeface="Arial" charset="0"/>
              </a:rPr>
              <a:t>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4572000" y="2673789"/>
            <a:ext cx="0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1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66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2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2667000" y="2073714"/>
            <a:ext cx="3048000" cy="711200"/>
          </a:xfrm>
          <a:custGeom>
            <a:avLst/>
            <a:gdLst>
              <a:gd name="T0" fmla="*/ 0 w 1920"/>
              <a:gd name="T1" fmla="*/ 408 h 448"/>
              <a:gd name="T2" fmla="*/ 480 w 1920"/>
              <a:gd name="T3" fmla="*/ 24 h 448"/>
              <a:gd name="T4" fmla="*/ 960 w 1920"/>
              <a:gd name="T5" fmla="*/ 264 h 448"/>
              <a:gd name="T6" fmla="*/ 1440 w 1920"/>
              <a:gd name="T7" fmla="*/ 408 h 448"/>
              <a:gd name="T8" fmla="*/ 1920 w 1920"/>
              <a:gd name="T9" fmla="*/ 24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342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91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953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6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 dirty="0"/>
              <a:t>Image interpolation</a:t>
            </a:r>
          </a:p>
        </p:txBody>
      </p:sp>
      <p:sp>
        <p:nvSpPr>
          <p:cNvPr id="473098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28900" y="26833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099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152900" y="24547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90900" y="20641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1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914900" y="26737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2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438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3103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5715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04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676900" y="20641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5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438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3108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36825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3109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295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3110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57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3111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819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3112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581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sp>
        <p:nvSpPr>
          <p:cNvPr id="473113" name="Oval 25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533900" y="261663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4" name="Line 26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048000" y="2340414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5" name="Line 27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5334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6" name="Line 28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3810000" y="2264214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7" name="Oval 29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771900" y="22165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8" name="Oval 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009900" y="228326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9" name="Oval 3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5295900" y="243566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3120" name="Picture 32" descr="txp_fig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600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1" name="Picture 33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019800" y="3332602"/>
            <a:ext cx="19208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22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004050" y="2409581"/>
            <a:ext cx="142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d = 1 in this </a:t>
            </a:r>
          </a:p>
          <a:p>
            <a:r>
              <a:rPr lang="en-US" sz="1800" dirty="0">
                <a:latin typeface="Arial" charset="0"/>
              </a:rPr>
              <a:t>example</a:t>
            </a:r>
          </a:p>
        </p:txBody>
      </p:sp>
      <p:sp>
        <p:nvSpPr>
          <p:cNvPr id="35" name="Rectangle 18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96686" y="4082139"/>
            <a:ext cx="7772400" cy="224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Recall that a digital images is formed as follows: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It is a discrete point-sampling of a continuous function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If we could somehow reconstruct the original function, any new image could be generated, at any resolution and scale </a:t>
            </a:r>
          </a:p>
        </p:txBody>
      </p:sp>
      <p:pic>
        <p:nvPicPr>
          <p:cNvPr id="36" name="Picture 19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913846" y="4673595"/>
            <a:ext cx="4343270" cy="3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7195457" y="6491288"/>
            <a:ext cx="18614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Image interpolation</a:t>
            </a:r>
          </a:p>
        </p:txBody>
      </p:sp>
      <p:sp>
        <p:nvSpPr>
          <p:cNvPr id="474118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66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19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42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0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91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1" name="Line 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953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2" name="Oval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28900" y="26833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3" name="Oval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152900" y="24547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4" name="Oval 1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390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5" name="Oval 1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914900" y="26737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6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438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4127" name="Line 1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5715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8" name="Oval 1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676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9" name="Line 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438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4130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36825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4131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295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4132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57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4133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819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4134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581650" y="333101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pic>
        <p:nvPicPr>
          <p:cNvPr id="474135" name="Picture 23" descr="txp_fi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600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4136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600450" y="3341900"/>
            <a:ext cx="438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2.5</a:t>
            </a:r>
          </a:p>
        </p:txBody>
      </p:sp>
      <p:sp>
        <p:nvSpPr>
          <p:cNvPr id="474137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2228850" y="2461064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pic>
        <p:nvPicPr>
          <p:cNvPr id="474138" name="Picture 26" descr="txp_fi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6008688" y="3334189"/>
            <a:ext cx="192088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3028950" y="2645214"/>
            <a:ext cx="1543050" cy="762000"/>
            <a:chOff x="1908" y="2016"/>
            <a:chExt cx="972" cy="480"/>
          </a:xfrm>
        </p:grpSpPr>
        <p:sp>
          <p:nvSpPr>
            <p:cNvPr id="474145" name="Freeform 33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4146" name="Picture 34" descr="txp_fig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5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3429000" y="2111814"/>
            <a:ext cx="762000" cy="1295400"/>
            <a:chOff x="2160" y="1680"/>
            <a:chExt cx="480" cy="816"/>
          </a:xfrm>
        </p:grpSpPr>
        <p:sp>
          <p:nvSpPr>
            <p:cNvPr id="474148" name="Line 36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2400" y="182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49" name="Line 37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2160" y="1680"/>
              <a:ext cx="48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50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376" y="17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6023" name="Freeform 39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667000" y="2111814"/>
            <a:ext cx="3048000" cy="609600"/>
          </a:xfrm>
          <a:custGeom>
            <a:avLst/>
            <a:gdLst>
              <a:gd name="T0" fmla="*/ 0 w 1920"/>
              <a:gd name="T1" fmla="*/ 384 h 384"/>
              <a:gd name="T2" fmla="*/ 480 w 1920"/>
              <a:gd name="T3" fmla="*/ 0 h 384"/>
              <a:gd name="T4" fmla="*/ 960 w 1920"/>
              <a:gd name="T5" fmla="*/ 240 h 384"/>
              <a:gd name="T6" fmla="*/ 1440 w 1920"/>
              <a:gd name="T7" fmla="*/ 384 h 384"/>
              <a:gd name="T8" fmla="*/ 1920 w 1920"/>
              <a:gd name="T9" fmla="*/ 0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384"/>
              <a:gd name="T17" fmla="*/ 1920 w 1920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384">
                <a:moveTo>
                  <a:pt x="0" y="384"/>
                </a:moveTo>
                <a:lnTo>
                  <a:pt x="480" y="0"/>
                </a:lnTo>
                <a:lnTo>
                  <a:pt x="960" y="240"/>
                </a:lnTo>
                <a:lnTo>
                  <a:pt x="1440" y="384"/>
                </a:lnTo>
                <a:lnTo>
                  <a:pt x="192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54" name="Rectangle 42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85800" y="4495800"/>
            <a:ext cx="777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Convert      to a continuous function: </a:t>
            </a:r>
          </a:p>
          <a:p>
            <a:pPr marL="742950" lvl="1" indent="-28575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5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Reconstruct by convolution with a </a:t>
            </a:r>
            <a:r>
              <a:rPr lang="en-US" sz="2000" i="1" dirty="0"/>
              <a:t>reconstruction filter,</a:t>
            </a:r>
            <a:r>
              <a:rPr lang="en-US" sz="2000" dirty="0"/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pic>
        <p:nvPicPr>
          <p:cNvPr id="474155" name="Picture 43" descr="Edittex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2378933" y="4953000"/>
            <a:ext cx="211692" cy="18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56" name="Picture 44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1905453" y="5286830"/>
            <a:ext cx="62087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3"/>
          <p:cNvSpPr txBox="1">
            <a:spLocks noChangeArrowheads="1"/>
          </p:cNvSpPr>
          <p:nvPr>
            <p:custDataLst>
              <p:tags r:id="rId28"/>
            </p:custDataLst>
          </p:nvPr>
        </p:nvSpPr>
        <p:spPr>
          <a:xfrm>
            <a:off x="696686" y="374476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if we don’t know    ?</a:t>
            </a:r>
          </a:p>
        </p:txBody>
      </p:sp>
      <p:pic>
        <p:nvPicPr>
          <p:cNvPr id="47" name="Picture 4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4474029" y="3853618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85800" y="4212171"/>
            <a:ext cx="7772400" cy="762000"/>
            <a:chOff x="432" y="987"/>
            <a:chExt cx="4896" cy="480"/>
          </a:xfrm>
        </p:grpSpPr>
        <p:sp>
          <p:nvSpPr>
            <p:cNvPr id="49" name="Rectangle 30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32" y="987"/>
              <a:ext cx="489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/>
                <a:t>Guess an approximation:</a:t>
              </a:r>
            </a:p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/>
                <a:t>Can be done in a principled way: filtering</a:t>
              </a:r>
            </a:p>
          </p:txBody>
        </p:sp>
        <p:pic>
          <p:nvPicPr>
            <p:cNvPr id="50" name="Picture 31" descr="Edittex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2599" y="1007"/>
              <a:ext cx="105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004050" y="2409581"/>
            <a:ext cx="142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</a:rPr>
              <a:t>d = 1 in this </a:t>
            </a:r>
          </a:p>
          <a:p>
            <a:r>
              <a:rPr lang="en-US" sz="1800" dirty="0">
                <a:latin typeface="Arial" charset="0"/>
              </a:rPr>
              <a:t>example</a:t>
            </a: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3341918" y="6061315"/>
            <a:ext cx="1523996" cy="43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7195457" y="6491288"/>
            <a:ext cx="18614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36" grpId="0"/>
      <p:bldP spid="4260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interpolation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38536"/>
            <a:ext cx="6760027" cy="52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738253" y="1730825"/>
            <a:ext cx="22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“Ideal</a:t>
            </a:r>
            <a:r>
              <a:rPr lang="en-US"/>
              <a:t>” reconstruction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8253" y="3026231"/>
            <a:ext cx="252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Nearest-neighbor interpolation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8253" y="4550237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Linear interpolation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8253" y="5943608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Gaussian reconstruction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4439" y="6564083"/>
            <a:ext cx="1477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B. Curless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5232613" y="1796521"/>
            <a:ext cx="2163763" cy="1543050"/>
            <a:chOff x="6433450" y="1994824"/>
            <a:chExt cx="2163763" cy="1543050"/>
          </a:xfrm>
        </p:grpSpPr>
        <p:pic>
          <p:nvPicPr>
            <p:cNvPr id="475152" name="Picture 60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433450" y="1994824"/>
              <a:ext cx="2163763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75153" name="Straight Connector 19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rot="16200000" flipH="1">
              <a:off x="7221644" y="2654431"/>
              <a:ext cx="901700" cy="2587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4" name="Straight Connector 24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5400000">
              <a:off x="6939863" y="2599661"/>
              <a:ext cx="869950" cy="3397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5" name="Straight Connector 26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rot="16200000" flipH="1">
              <a:off x="7412144" y="2463930"/>
              <a:ext cx="527050" cy="2619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6" name="Straight Connector 28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rot="16200000" flipH="1">
              <a:off x="7763775" y="2888587"/>
              <a:ext cx="147638" cy="746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475138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Reconstruction filters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685800" y="1393384"/>
            <a:ext cx="7772400" cy="533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What does the 2D version of this hat function look like?</a:t>
            </a:r>
          </a:p>
        </p:txBody>
      </p:sp>
      <p:sp>
        <p:nvSpPr>
          <p:cNvPr id="397349" name="Rectangle 3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5290" y="4103932"/>
            <a:ext cx="679465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Often implemented without cross-correlation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E.g., </a:t>
            </a:r>
            <a:r>
              <a:rPr lang="en-US" sz="2000" dirty="0">
                <a:hlinkClick r:id="rId23"/>
              </a:rPr>
              <a:t>http://en.wikipedia.org/wiki/Bilinear_interpolation</a:t>
            </a:r>
            <a:r>
              <a:rPr lang="en-US" sz="2000" dirty="0"/>
              <a:t> </a:t>
            </a:r>
            <a:endParaRPr lang="en-US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Better filters give better </a:t>
            </a:r>
            <a:r>
              <a:rPr lang="en-US" sz="2000" dirty="0" err="1"/>
              <a:t>resampled</a:t>
            </a:r>
            <a:r>
              <a:rPr lang="en-US" sz="2000" dirty="0"/>
              <a:t> images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/>
              <a:t>Bicubic</a:t>
            </a:r>
            <a:r>
              <a:rPr lang="en-US" sz="2000" dirty="0"/>
              <a:t> is common choice</a:t>
            </a:r>
          </a:p>
        </p:txBody>
      </p:sp>
      <p:sp>
        <p:nvSpPr>
          <p:cNvPr id="475141" name="Rectangle 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4794" y="4322057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75142" name="Picture 45" descr="s3img25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9367150" y="3537874"/>
            <a:ext cx="146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43" name="Rectangle 4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140013" y="4289006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5144" name="Rectangle 4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24794" y="4322057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5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099231" y="2351725"/>
            <a:ext cx="1543050" cy="762000"/>
            <a:chOff x="1908" y="2016"/>
            <a:chExt cx="972" cy="480"/>
          </a:xfrm>
        </p:grpSpPr>
        <p:sp>
          <p:nvSpPr>
            <p:cNvPr id="475146" name="Freeform 5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5147" name="Picture 54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5148" name="Picture 55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642031" y="2532700"/>
            <a:ext cx="6477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5149" name="Picture 57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56631" y="2499363"/>
            <a:ext cx="9683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50" name="Text Box 5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70631" y="3189925"/>
            <a:ext cx="205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performs </a:t>
            </a:r>
          </a:p>
          <a:p>
            <a:pPr algn="ctr"/>
            <a:r>
              <a:rPr lang="en-US" sz="1800"/>
              <a:t>linear interpolation</a:t>
            </a:r>
            <a:endParaRPr lang="en-US"/>
          </a:p>
        </p:txBody>
      </p:sp>
      <p:sp>
        <p:nvSpPr>
          <p:cNvPr id="475151" name="Text Box 5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617006" y="3189925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(tent function) performs </a:t>
            </a:r>
          </a:p>
          <a:p>
            <a:pPr algn="ctr"/>
            <a:r>
              <a:rPr lang="en-US" sz="1800" b="1"/>
              <a:t>bilinear interpolation</a:t>
            </a: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075979" y="5245451"/>
            <a:ext cx="1377372" cy="112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679635" y="6312664"/>
            <a:ext cx="2082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Cubic reconstruction filter</a:t>
            </a: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651653" y="5459951"/>
            <a:ext cx="3305061" cy="5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49" grpId="0" build="p" autoUpdateAnimBg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7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344" y="2721202"/>
            <a:ext cx="2678906" cy="2678906"/>
          </a:xfrm>
          <a:prstGeom prst="rect">
            <a:avLst/>
          </a:prstGeom>
          <a:noFill/>
        </p:spPr>
      </p:pic>
      <p:pic>
        <p:nvPicPr>
          <p:cNvPr id="5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7470" y="1812245"/>
            <a:ext cx="267891" cy="267891"/>
          </a:xfrm>
          <a:prstGeom prst="rect">
            <a:avLst/>
          </a:prstGeom>
          <a:noFill/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90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3010" y="5410190"/>
            <a:ext cx="2778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Nearest-neighbor interpolation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2333" y="5410190"/>
            <a:ext cx="1946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Bilinear interpolation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1153" y="5410190"/>
            <a:ext cx="190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Bicubic</a:t>
            </a:r>
            <a:r>
              <a:rPr lang="en-US" sz="1600" dirty="0"/>
              <a:t> interpolation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2506" y="1750419"/>
            <a:ext cx="259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image:          x 10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220162" name="Picture 2" descr="C:\snavely\work\teaching\09Fa-CS6610\lectures\lec02\images\bee_pers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1721" y="1393146"/>
            <a:ext cx="3941536" cy="3941536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0163" name="Picture 3" descr="C:\snavely\work\teaching\09Fa-CS6610\lectures\lec02\images\b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206" y="2612346"/>
            <a:ext cx="2613025" cy="2613025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3929742" y="3418114"/>
            <a:ext cx="892629" cy="85997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45230" y="1567543"/>
            <a:ext cx="378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 used for </a:t>
            </a:r>
            <a:r>
              <a:rPr lang="en-US" sz="2800" i="1" dirty="0" err="1"/>
              <a:t>resampling</a:t>
            </a:r>
            <a:endParaRPr lang="en-US" sz="2800" i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Raster-to-vector 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57CDA-072F-4B98-9883-D30F5ACB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" y="2438400"/>
            <a:ext cx="9144000" cy="2800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D9163-DD5A-4960-844B-0C4662A27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" y="1659664"/>
            <a:ext cx="3086100" cy="7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40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Depixelating</a:t>
            </a:r>
            <a:r>
              <a:rPr lang="en-US" dirty="0"/>
              <a:t> Pixel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58" name="Picture 2" descr="http://static02.mediaite.com/geekosystem/uploads/2011/05/depixel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79" y="1905000"/>
            <a:ext cx="52387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17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methods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8229600" cy="49772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76200" y="617220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Lucida Grande"/>
              </a:rPr>
              <a:t>From Romano, et al: RAISR: Rapid and Accurate Image Super Resolution, </a:t>
            </a:r>
            <a:r>
              <a:rPr lang="en-US" dirty="0">
                <a:solidFill>
                  <a:srgbClr val="000000"/>
                </a:solidFill>
                <a:latin typeface="Lucida Grande"/>
                <a:hlinkClick r:id="rId3"/>
              </a:rPr>
              <a:t>https://arxiv.org/abs/1606.01299</a:t>
            </a:r>
            <a:endParaRPr lang="en-US" i="0" dirty="0">
              <a:solidFill>
                <a:srgbClr val="000000"/>
              </a:solidFill>
              <a:effectLst/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7575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Scaling</a:t>
            </a:r>
          </a:p>
        </p:txBody>
      </p:sp>
      <p:pic>
        <p:nvPicPr>
          <p:cNvPr id="48131" name="Picture 3" descr="van_Gogh_-_Self_Portra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1650" y="-1371600"/>
            <a:ext cx="6280150" cy="825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746125" y="1716088"/>
            <a:ext cx="33411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This image is too big to fit on the screen.  How can we generate a half-sized version?</a:t>
            </a:r>
          </a:p>
          <a:p>
            <a:pPr eaLnBrk="0" hangingPunct="0"/>
            <a:endParaRPr lang="en-US" dirty="0"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853195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Source: S. </a:t>
            </a:r>
            <a:r>
              <a:rPr lang="en-US" sz="1400" dirty="0">
                <a:solidFill>
                  <a:schemeClr val="bg2"/>
                </a:solidFill>
              </a:rPr>
              <a:t>Seitz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C54EF-3545-46D7-97B2-B892CB35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Super-resolution with multiple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EC76B-13AA-45B4-8EF2-A7EDBBFC2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do better </a:t>
            </a:r>
            <a:r>
              <a:rPr lang="en-US" dirty="0" err="1"/>
              <a:t>upsampling</a:t>
            </a:r>
            <a:r>
              <a:rPr lang="en-US" dirty="0"/>
              <a:t> if you have multiple images of the scene taken with small (subpixel) shifts</a:t>
            </a:r>
          </a:p>
          <a:p>
            <a:r>
              <a:rPr lang="en-US" dirty="0"/>
              <a:t>Some cellphone cameras (like the Google Pixel line) capture a </a:t>
            </a:r>
            <a:r>
              <a:rPr lang="en-US" b="1" dirty="0"/>
              <a:t>burst</a:t>
            </a:r>
            <a:r>
              <a:rPr lang="en-US" dirty="0"/>
              <a:t> of photos</a:t>
            </a:r>
          </a:p>
          <a:p>
            <a:r>
              <a:rPr lang="en-US" dirty="0"/>
              <a:t>Can we use that burst for </a:t>
            </a:r>
            <a:r>
              <a:rPr lang="en-US" dirty="0" err="1"/>
              <a:t>upsampling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7538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4B4F-0145-4B4E-9FCF-1EC311C9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Pixel 3 Super Res Zoom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4C0AF-BA9A-41C1-85D4-6D16F49D99E6}"/>
              </a:ext>
            </a:extLst>
          </p:cNvPr>
          <p:cNvSpPr/>
          <p:nvPr/>
        </p:nvSpPr>
        <p:spPr>
          <a:xfrm>
            <a:off x="-23884" y="5562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j-lt"/>
              </a:rPr>
              <a:t>Effect of hand tremor as seen in a cropped burst of photos, after global alignment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2E718-CC3C-4A59-A56B-30B5743BE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4073237" cy="3733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533E42-F9AE-4648-A60D-565CA1CD6687}"/>
              </a:ext>
            </a:extLst>
          </p:cNvPr>
          <p:cNvSpPr/>
          <p:nvPr/>
        </p:nvSpPr>
        <p:spPr>
          <a:xfrm>
            <a:off x="76200" y="6398696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https://ai.googleblog.com/2018/10/see-better-and-further-with-super-res.html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8FA23-698C-45E5-AB48-EB234ED7568B}"/>
              </a:ext>
            </a:extLst>
          </p:cNvPr>
          <p:cNvGrpSpPr/>
          <p:nvPr/>
        </p:nvGrpSpPr>
        <p:grpSpPr>
          <a:xfrm>
            <a:off x="4495800" y="1376422"/>
            <a:ext cx="4572000" cy="4832508"/>
            <a:chOff x="4495800" y="1376422"/>
            <a:chExt cx="4572000" cy="4832508"/>
          </a:xfrm>
        </p:grpSpPr>
        <p:pic>
          <p:nvPicPr>
            <p:cNvPr id="9" name="Picture 8" descr="A sign on the side of a building&#10;&#10;Description automatically generated">
              <a:extLst>
                <a:ext uri="{FF2B5EF4-FFF2-40B4-BE49-F238E27FC236}">
                  <a16:creationId xmlns:a16="http://schemas.microsoft.com/office/drawing/2014/main" id="{99AB3422-0573-4540-A62D-ADCA2C4F0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612" y="1376422"/>
              <a:ext cx="3354140" cy="4191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1A6D74-4C9D-4F1B-929E-563D8E39630A}"/>
                </a:ext>
              </a:extLst>
            </p:cNvPr>
            <p:cNvSpPr/>
            <p:nvPr/>
          </p:nvSpPr>
          <p:spPr>
            <a:xfrm>
              <a:off x="4495800" y="5562599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Example photo with and without super res zoom (smart burst align and merge)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16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pic>
        <p:nvPicPr>
          <p:cNvPr id="49155" name="Picture 3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60726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0950" y="2325926"/>
            <a:ext cx="1587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2808526"/>
            <a:ext cx="800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914400" y="5599351"/>
            <a:ext cx="41465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Throw away every other row and column to create a </a:t>
            </a:r>
            <a:r>
              <a:rPr lang="en-US" dirty="0">
                <a:cs typeface="Arial" charset="0"/>
              </a:rPr>
              <a:t>1/2</a:t>
            </a:r>
            <a:r>
              <a:rPr lang="en-US" sz="2000" dirty="0">
                <a:cs typeface="Arial" charset="0"/>
              </a:rPr>
              <a:t> size image</a:t>
            </a:r>
          </a:p>
          <a:p>
            <a:pPr lvl="1" eaLnBrk="0" hangingPunct="0"/>
            <a:r>
              <a:rPr lang="en-US" sz="2000" dirty="0">
                <a:cs typeface="Arial" charset="0"/>
              </a:rPr>
              <a:t>- called</a:t>
            </a:r>
            <a:r>
              <a:rPr lang="en-US" sz="2000" i="1" dirty="0">
                <a:cs typeface="Arial" charset="0"/>
              </a:rPr>
              <a:t> image sub-sampling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5564188" y="4459526"/>
            <a:ext cx="608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7240588" y="3862626"/>
            <a:ext cx="608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1/8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447814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447814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433527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7338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1/4  </a:t>
            </a:r>
            <a:r>
              <a:rPr lang="en-US">
                <a:cs typeface="Arial" charset="0"/>
              </a:rPr>
              <a:t>(2x zoom)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342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1/8  </a:t>
            </a:r>
            <a:r>
              <a:rPr lang="en-US">
                <a:cs typeface="Arial" charset="0"/>
              </a:rPr>
              <a:t>(4x zoom)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09600" y="6248414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Why does this look so crufty?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295400" y="5638814"/>
            <a:ext cx="5437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sub-sampling – another example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572" y="1366590"/>
            <a:ext cx="6923314" cy="509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630886" y="6491288"/>
            <a:ext cx="1480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677828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7500" t="7025" r="7187" b="21312"/>
          <a:stretch>
            <a:fillRect/>
          </a:stretch>
        </p:blipFill>
        <p:spPr bwMode="auto">
          <a:xfrm>
            <a:off x="1981200" y="2247235"/>
            <a:ext cx="52006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Even worse for synthetic images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  <p:extLst>
      <p:ext uri="{BB962C8B-B14F-4D97-AF65-F5344CB8AC3E}">
        <p14:creationId xmlns:p14="http://schemas.microsoft.com/office/powerpoint/2010/main" val="884515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91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Aliasing</a:t>
            </a:r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677934"/>
            <a:ext cx="8001000" cy="4256314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Occurs when your sampling rate is not high enough to capture the amount of detail in your image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Can give you the wrong signal/image—an </a:t>
            </a:r>
            <a:r>
              <a:rPr lang="en-US" sz="2400" i="1" dirty="0"/>
              <a:t>alias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To do sampling right, need to understand the structure of your signal/image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Enter Monsieur Fourier…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“But what is the Fourier Transform? A visual introduction.” </a:t>
            </a:r>
            <a:r>
              <a:rPr lang="en-US" sz="2000" dirty="0">
                <a:hlinkClick r:id="rId3"/>
              </a:rPr>
              <a:t>https://www.youtube.com/watch?v=spUNpyF58BY</a:t>
            </a:r>
            <a:r>
              <a:rPr lang="en-US" sz="2000" dirty="0"/>
              <a:t> </a:t>
            </a:r>
          </a:p>
          <a:p>
            <a:r>
              <a:rPr lang="en-US" sz="2400" dirty="0"/>
              <a:t>To avoid aliasing:</a:t>
            </a:r>
          </a:p>
          <a:p>
            <a:pPr lvl="1"/>
            <a:r>
              <a:rPr lang="en-US" sz="2000" dirty="0"/>
              <a:t>sampling rate </a:t>
            </a:r>
            <a:r>
              <a:rPr lang="en-US" sz="2000" dirty="0">
                <a:cs typeface="Arial" charset="0"/>
              </a:rPr>
              <a:t>≥</a:t>
            </a:r>
            <a:r>
              <a:rPr lang="en-US" sz="2000" dirty="0"/>
              <a:t> 2 * max frequency in the image</a:t>
            </a:r>
          </a:p>
          <a:p>
            <a:pPr lvl="2"/>
            <a:r>
              <a:rPr lang="en-US" sz="1800" dirty="0"/>
              <a:t>said another way: </a:t>
            </a:r>
            <a:r>
              <a:rPr lang="en-US" sz="1800" dirty="0">
                <a:cs typeface="Arial" charset="0"/>
              </a:rPr>
              <a:t>≥</a:t>
            </a:r>
            <a:r>
              <a:rPr lang="en-US" sz="1800" dirty="0"/>
              <a:t> two samples per cycle</a:t>
            </a:r>
          </a:p>
          <a:p>
            <a:pPr lvl="1"/>
            <a:r>
              <a:rPr lang="en-US" sz="2000" dirty="0"/>
              <a:t>This minimum sampling rate is called the </a:t>
            </a:r>
            <a:r>
              <a:rPr lang="en-US" sz="2000" b="1" dirty="0" err="1"/>
              <a:t>Nyquist</a:t>
            </a:r>
            <a:r>
              <a:rPr lang="en-US" sz="2000" b="1" dirty="0"/>
              <a:t> rate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5" descr="alia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6263" y="1088572"/>
            <a:ext cx="54514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  <p:extLst>
      <p:ext uri="{BB962C8B-B14F-4D97-AF65-F5344CB8AC3E}">
        <p14:creationId xmlns:p14="http://schemas.microsoft.com/office/powerpoint/2010/main" val="30530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79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,y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8.625"/>
  <p:tag name="PICTUREFILESIZE" val="2718"/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9.375"/>
  <p:tag name="PICTUREFILESIZE" val="758"/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_F(x) = F(\frac{x}{d})$ when $\frac{x}{d}$ is an integer, $0$ otherwise   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746.875"/>
  <p:tag name="PICTUREFILESIZE" val="24462"/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694"/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f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2.25"/>
  <p:tag name="PICTUREFILESIZE" val="790"/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10372</TotalTime>
  <Words>1050</Words>
  <Application>Microsoft Office PowerPoint</Application>
  <PresentationFormat>On-screen Show (4:3)</PresentationFormat>
  <Paragraphs>257</Paragraphs>
  <Slides>42</Slides>
  <Notes>8</Notes>
  <HiddenSlides>4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Lucida Grande</vt:lpstr>
      <vt:lpstr>Times New Roman</vt:lpstr>
      <vt:lpstr>Office Theme</vt:lpstr>
      <vt:lpstr>Equation</vt:lpstr>
      <vt:lpstr>Photo Editor Photo</vt:lpstr>
      <vt:lpstr>Image Resampling &amp; Interpolation</vt:lpstr>
      <vt:lpstr>Announcements</vt:lpstr>
      <vt:lpstr>Announcements</vt:lpstr>
      <vt:lpstr>Image Scaling</vt:lpstr>
      <vt:lpstr>Image sub-sampling</vt:lpstr>
      <vt:lpstr>Image sub-sampling</vt:lpstr>
      <vt:lpstr>Image sub-sampling – another example</vt:lpstr>
      <vt:lpstr>Even worse for synthetic images</vt:lpstr>
      <vt:lpstr>Aliasing</vt:lpstr>
      <vt:lpstr>Wagon-wheel effect</vt:lpstr>
      <vt:lpstr>Wagon-wheel effect</vt:lpstr>
      <vt:lpstr>Nyquist limit – 2D example</vt:lpstr>
      <vt:lpstr>Aliasing</vt:lpstr>
      <vt:lpstr>Gaussian pre-filtering</vt:lpstr>
      <vt:lpstr>Subsampling with Gaussian pre-filtering</vt:lpstr>
      <vt:lpstr>Compare with...</vt:lpstr>
      <vt:lpstr>Gaussian pre-filtering</vt:lpstr>
      <vt:lpstr>PowerPoint Presentation</vt:lpstr>
      <vt:lpstr>PowerPoint Presentation</vt:lpstr>
      <vt:lpstr>PowerPoint Presentation</vt:lpstr>
      <vt:lpstr>PowerPoint Presentation</vt:lpstr>
      <vt:lpstr>Gaussian pyramids  [Burt and Adelson, 1983]</vt:lpstr>
      <vt:lpstr>Gaussian pyramids  [Burt and Adelson, 1983]</vt:lpstr>
      <vt:lpstr>Gaussian Pyramid</vt:lpstr>
      <vt:lpstr>Back to the checkerboard</vt:lpstr>
      <vt:lpstr>PowerPoint Presentation</vt:lpstr>
      <vt:lpstr>PowerPoint Presentation</vt:lpstr>
      <vt:lpstr>Questions?</vt:lpstr>
      <vt:lpstr>Upsampling</vt:lpstr>
      <vt:lpstr>Image interpolation</vt:lpstr>
      <vt:lpstr>Image interpolation</vt:lpstr>
      <vt:lpstr>Image interpolation</vt:lpstr>
      <vt:lpstr>PowerPoint Presentation</vt:lpstr>
      <vt:lpstr>Reconstruction filters</vt:lpstr>
      <vt:lpstr>PowerPoint Presentation</vt:lpstr>
      <vt:lpstr>PowerPoint Presentation</vt:lpstr>
      <vt:lpstr>Raster-to-vector graphics</vt:lpstr>
      <vt:lpstr>Depixelating Pixel Art</vt:lpstr>
      <vt:lpstr>Modern methods</vt:lpstr>
      <vt:lpstr>Super-resolution with multiple images</vt:lpstr>
      <vt:lpstr>Google Pixel 3 Super Res Zoom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222</cp:revision>
  <dcterms:created xsi:type="dcterms:W3CDTF">2009-08-25T02:47:59Z</dcterms:created>
  <dcterms:modified xsi:type="dcterms:W3CDTF">2019-02-05T15:57:23Z</dcterms:modified>
</cp:coreProperties>
</file>