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9" r:id="rId2"/>
    <p:sldId id="332" r:id="rId3"/>
    <p:sldId id="330" r:id="rId4"/>
    <p:sldId id="331" r:id="rId5"/>
    <p:sldId id="327" r:id="rId6"/>
    <p:sldId id="329" r:id="rId7"/>
    <p:sldId id="328" r:id="rId8"/>
    <p:sldId id="296" r:id="rId9"/>
    <p:sldId id="297" r:id="rId10"/>
    <p:sldId id="32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23" r:id="rId19"/>
    <p:sldId id="305" r:id="rId20"/>
    <p:sldId id="306" r:id="rId21"/>
    <p:sldId id="307" r:id="rId22"/>
    <p:sldId id="308" r:id="rId23"/>
    <p:sldId id="322" r:id="rId24"/>
    <p:sldId id="309" r:id="rId25"/>
    <p:sldId id="310" r:id="rId26"/>
    <p:sldId id="311" r:id="rId27"/>
    <p:sldId id="324" r:id="rId28"/>
    <p:sldId id="312" r:id="rId29"/>
    <p:sldId id="325" r:id="rId30"/>
    <p:sldId id="326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>
        <p:scale>
          <a:sx n="56" d="100"/>
          <a:sy n="56" d="100"/>
        </p:scale>
        <p:origin x="1387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8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21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21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9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19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sandlotscience.com/Contrast/Contrast_frm.htm" TargetMode="Externa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9.png"/><Relationship Id="rId5" Type="http://schemas.openxmlformats.org/officeDocument/2006/relationships/tags" Target="../tags/tag23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7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oleObject" Target="../embeddings/oleObject8.bin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1.png"/><Relationship Id="rId2" Type="http://schemas.openxmlformats.org/officeDocument/2006/relationships/tags" Target="../tags/tag28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6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1.xml"/><Relationship Id="rId15" Type="http://schemas.openxmlformats.org/officeDocument/2006/relationships/image" Target="../media/image43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gwww.epfl.ch/demo/ip/demos/edgeDetec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46.xm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tags" Target="../tags/tag48.xml"/><Relationship Id="rId10" Type="http://schemas.openxmlformats.org/officeDocument/2006/relationships/image" Target="../media/image78.png"/><Relationship Id="rId4" Type="http://schemas.openxmlformats.org/officeDocument/2006/relationships/tags" Target="../tags/tag47.xml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77200" cy="3352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2</a:t>
            </a:r>
            <a:r>
              <a:rPr lang="en-US" sz="3600"/>
              <a:t>: Edge detection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953000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From </a:t>
            </a:r>
            <a:r>
              <a:rPr lang="en-US" sz="1000">
                <a:latin typeface="Arial" charset="0"/>
                <a:hlinkClick r:id="rId5"/>
              </a:rPr>
              <a:t>Sandlot Science</a:t>
            </a:r>
            <a:endParaRPr lang="en-US" sz="100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28800" y="3754438"/>
          <a:ext cx="52197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0" name="Photo Editor Photo" r:id="rId6" imgW="3123810" imgH="581106" progId="">
                  <p:embed/>
                </p:oleObj>
              </mc:Choice>
              <mc:Fallback>
                <p:oleObj name="Photo Editor Photo" r:id="rId6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4438"/>
                        <a:ext cx="52197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5843588"/>
            <a:ext cx="3962400" cy="1014412"/>
          </a:xfrm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319213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228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1174750" y="2895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124200" y="2635250"/>
            <a:ext cx="2851150" cy="2725738"/>
            <a:chOff x="1968" y="1420"/>
            <a:chExt cx="1796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intensity function</a:t>
              </a:r>
              <a:br>
                <a:rPr lang="en-US" sz="1800"/>
              </a:br>
              <a:r>
                <a:rPr lang="en-US" sz="1800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72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489700" y="3657600"/>
            <a:ext cx="2305050" cy="3200400"/>
            <a:chOff x="4088" y="2064"/>
            <a:chExt cx="1452" cy="2016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edges correspond to</a:t>
              </a:r>
              <a:br>
                <a:rPr lang="en-US" sz="1800"/>
              </a:br>
              <a:r>
                <a:rPr lang="en-US" sz="1800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1447800"/>
            <a:ext cx="83820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differentiate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F[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1:  reconstruct a continuous image,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compute the derivative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657600"/>
            <a:ext cx="4230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438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baseline="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486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9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05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5914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48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45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924816" y="6520544"/>
            <a:ext cx="117564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3829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3713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1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32715" y="5943600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914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762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914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57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2513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7263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76975" y="2449513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533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how does this relate to the direction of the edge?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6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973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6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2925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886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7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987675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315200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212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48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057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1638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38300" y="2392363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533400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1273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87174" y="27432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20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676400"/>
            <a:ext cx="217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2672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4102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90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088" y="53013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4267200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240987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66800" y="1981200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4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876800" y="2667000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5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7913" y="4506913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2450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60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derivative of Gaussian 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00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194-F692-4294-840B-2A071CDA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BB3F-23EC-4BA3-B0A8-9C8492C1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coming soon</a:t>
            </a:r>
          </a:p>
        </p:txBody>
      </p:sp>
    </p:spTree>
    <p:extLst>
      <p:ext uri="{BB962C8B-B14F-4D97-AF65-F5344CB8AC3E}">
        <p14:creationId xmlns:p14="http://schemas.microsoft.com/office/powerpoint/2010/main" val="150422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371600"/>
            <a:ext cx="85344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705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05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3017838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8700" y="3022600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8006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</a:t>
            </a:r>
            <a:r>
              <a:rPr lang="en-US" sz="2400" dirty="0" err="1"/>
              <a:t>defn</a:t>
            </a:r>
            <a:r>
              <a:rPr lang="en-US" sz="2400" dirty="0"/>
              <a:t>. of the </a:t>
            </a:r>
            <a:r>
              <a:rPr lang="en-US" sz="2400" dirty="0" err="1"/>
              <a:t>Sobel</a:t>
            </a:r>
            <a:r>
              <a:rPr lang="en-US" sz="2400" dirty="0"/>
              <a:t>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97213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5450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566491" y="6477000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6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1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original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9909-37A7-4CF6-BDCA-7CEA59AE6BC5}"/>
              </a:ext>
            </a:extLst>
          </p:cNvPr>
          <p:cNvSpPr/>
          <p:nvPr/>
        </p:nvSpPr>
        <p:spPr>
          <a:xfrm>
            <a:off x="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Demo:  </a:t>
            </a:r>
            <a:r>
              <a:rPr lang="en-US" dirty="0">
                <a:hlinkClick r:id="rId3"/>
              </a:rPr>
              <a:t>http://bigwww.epfl.ch/demo/ip/demos/edgeDetector/</a:t>
            </a:r>
            <a:r>
              <a:rPr lang="en-US" dirty="0"/>
              <a:t> </a:t>
            </a:r>
          </a:p>
        </p:txBody>
      </p:sp>
      <p:pic>
        <p:nvPicPr>
          <p:cNvPr id="132098" name="Picture 2" descr="https://lh4.googleusercontent.com/IEXMjimwvH5fpDZjvxpPs1JmygrZtA72aaS37zaL20fAl79bjWuK18Ah0y5nYT0yQScGfoX03AcZPNjrH2Mp27n2N4poSm8Qvfkl8JZuLnlyIPjUBDEzBhXNlBj1oENjF4LA3r-9n0s">
            <a:extLst>
              <a:ext uri="{FF2B5EF4-FFF2-40B4-BE49-F238E27FC236}">
                <a16:creationId xmlns:a16="http://schemas.microsoft.com/office/drawing/2014/main" id="{F4D6576B-4F23-4F70-A2B2-370E6921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37E575-B634-4251-A193-906EF3D17F15}"/>
              </a:ext>
            </a:extLst>
          </p:cNvPr>
          <p:cNvSpPr/>
          <p:nvPr/>
        </p:nvSpPr>
        <p:spPr>
          <a:xfrm>
            <a:off x="6503534" y="6533391"/>
            <a:ext cx="264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credit: Joseph Redmon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Finding edges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edges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3442126-8C31-4D18-8348-6936A1D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0200" y="211995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630839" y="2346946"/>
            <a:ext cx="1745776" cy="205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5418161" y="1207827"/>
            <a:ext cx="1951630" cy="887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C2CD4-F9FD-4BF8-B17A-B278D5AF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184" y="1222718"/>
            <a:ext cx="1338192" cy="1338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Get orientation (below, threshold at minimum gradient magnitude)</a:t>
            </a: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791200" y="2057400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A740-B745-4145-858F-CB9F3B9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48006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C772-EEC3-48A9-97BD-D5F15E6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91200" y="2749550"/>
            <a:ext cx="310850" cy="383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A72AD-74A8-4F1F-A5F5-AEA784F9A692}"/>
              </a:ext>
            </a:extLst>
          </p:cNvPr>
          <p:cNvSpPr txBox="1"/>
          <p:nvPr/>
        </p:nvSpPr>
        <p:spPr>
          <a:xfrm>
            <a:off x="6064542" y="6432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0C28E-B372-4CF0-8009-326E53752D60}"/>
              </a:ext>
            </a:extLst>
          </p:cNvPr>
          <p:cNvSpPr txBox="1"/>
          <p:nvPr/>
        </p:nvSpPr>
        <p:spPr>
          <a:xfrm>
            <a:off x="6093676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3967-4966-42B4-AFBD-591F53BD6E0C}"/>
              </a:ext>
            </a:extLst>
          </p:cNvPr>
          <p:cNvSpPr txBox="1"/>
          <p:nvPr/>
        </p:nvSpPr>
        <p:spPr>
          <a:xfrm>
            <a:off x="6216942" y="4451740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orientation angle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33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44486" y="3516086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Before Non-max Suppression</a:t>
            </a:r>
          </a:p>
        </p:txBody>
      </p:sp>
      <p:pic>
        <p:nvPicPr>
          <p:cNvPr id="4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7A21366-0AD3-4F57-B80C-649DFF82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9394-244B-4CAF-BFCA-C6CB42AB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3B3DA-9EA6-4782-9A40-F7025683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LMSS talk next Friday, at noon</a:t>
            </a:r>
          </a:p>
          <a:p>
            <a:endParaRPr lang="en-US" dirty="0"/>
          </a:p>
          <a:p>
            <a:r>
              <a:rPr lang="en-US" b="1" dirty="0"/>
              <a:t>Title</a:t>
            </a:r>
            <a:r>
              <a:rPr lang="en-US" dirty="0"/>
              <a:t>: Learning from Sight and Sound</a:t>
            </a:r>
          </a:p>
          <a:p>
            <a:r>
              <a:rPr lang="en-US" b="1" dirty="0"/>
              <a:t>Speaker</a:t>
            </a:r>
            <a:r>
              <a:rPr lang="en-US" dirty="0"/>
              <a:t>: Bill Freeman, MIT and Google</a:t>
            </a:r>
          </a:p>
        </p:txBody>
      </p:sp>
    </p:spTree>
    <p:extLst>
      <p:ext uri="{BB962C8B-B14F-4D97-AF65-F5344CB8AC3E}">
        <p14:creationId xmlns:p14="http://schemas.microsoft.com/office/powerpoint/2010/main" val="100879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  <p:pic>
        <p:nvPicPr>
          <p:cNvPr id="4" name="Picture 2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6E25C69F-6363-464D-B8F9-612E3A8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48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Thresholding edges</a:t>
            </a:r>
          </a:p>
        </p:txBody>
      </p:sp>
      <p:pic>
        <p:nvPicPr>
          <p:cNvPr id="5" name="Picture 2" descr="https://lh5.googleusercontent.com/GiW0yLLmlMM733W-0CY2IRMpLgz52RCiPj2prVCS8VQppoSy8Y824CwCqAYjPy3le857nw3-YrGZlVdet7mWQf9erPtBq0TadlsmruLxUnMilSHfpARWZY0uZvdsq5DdA0QOjfWxpp8">
            <a:extLst>
              <a:ext uri="{FF2B5EF4-FFF2-40B4-BE49-F238E27FC236}">
                <a16:creationId xmlns:a16="http://schemas.microsoft.com/office/drawing/2014/main" id="{C8D30686-3DDC-44E5-B207-D1759E02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8332-C4D3-45B7-BA06-30CCF344E2EF}"/>
              </a:ext>
            </a:extLst>
          </p:cNvPr>
          <p:cNvSpPr txBox="1"/>
          <p:nvPr/>
        </p:nvSpPr>
        <p:spPr>
          <a:xfrm>
            <a:off x="76200" y="1865055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Still some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want strong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thresholds, 3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&gt; T: strong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 but R &gt; t: weak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t: no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two thresholds?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Connecting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86D57-84E4-425B-872B-854B05452925}"/>
              </a:ext>
            </a:extLst>
          </p:cNvPr>
          <p:cNvSpPr txBox="1"/>
          <p:nvPr/>
        </p:nvSpPr>
        <p:spPr>
          <a:xfrm>
            <a:off x="152400" y="2286000"/>
            <a:ext cx="45432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Strong edges are edges!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Weak edges are edges </a:t>
            </a:r>
            <a:br>
              <a:rPr lang="en-US" sz="2800" dirty="0"/>
            </a:br>
            <a:r>
              <a:rPr lang="en-US" sz="2800" dirty="0" err="1"/>
              <a:t>iff</a:t>
            </a:r>
            <a:r>
              <a:rPr lang="en-US" sz="2800" dirty="0"/>
              <a:t> they connect to strong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Look in some neighborhood</a:t>
            </a:r>
            <a:br>
              <a:rPr lang="en-US" sz="2800" dirty="0"/>
            </a:br>
            <a:r>
              <a:rPr lang="en-US" sz="2800" dirty="0"/>
              <a:t>(usually 8 closest)</a:t>
            </a:r>
          </a:p>
          <a:p>
            <a:endParaRPr lang="en-US" sz="2800" dirty="0"/>
          </a:p>
        </p:txBody>
      </p:sp>
      <p:pic>
        <p:nvPicPr>
          <p:cNvPr id="8" name="Picture 2" descr="https://lh4.googleusercontent.com/VBulbEH6rMveyhbwkYDN88P11eja0yrRe8Ap_si8PKeHC48tKEpe8q5XyGcWRAZv513KsadupRymTexCxml-N1kt-DsXPQsHBlId3xb2GT9Hjim19FmnRQ5mfYFJIDH2MzQbzgmulAM">
            <a:extLst>
              <a:ext uri="{FF2B5EF4-FFF2-40B4-BE49-F238E27FC236}">
                <a16:creationId xmlns:a16="http://schemas.microsoft.com/office/drawing/2014/main" id="{D10741AF-1C43-4E87-9099-C65B549C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88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086" y="1905000"/>
            <a:ext cx="7010400" cy="4525963"/>
          </a:xfrm>
        </p:spPr>
        <p:txBody>
          <a:bodyPr>
            <a:normAutofit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240576" y="6553200"/>
            <a:ext cx="2903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D. Lowe, L. Fei-Fei, J. Redmon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3494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139266" name="Picture 2" descr="https://lh5.googleusercontent.com/MV7zelDynpOd0Aq3H07KZ6x8jPfK99SHfbe_kTJTioUc8BltEo99YM18dMNJZ--zF9Jhln30xrTJJRQRoA5Cb9xLy2QeRUSB7rlrYzQxYcHXWYNH3v5T7QqC840NVTPzBPMY3a8yfPU">
            <a:extLst>
              <a:ext uri="{FF2B5EF4-FFF2-40B4-BE49-F238E27FC236}">
                <a16:creationId xmlns:a16="http://schemas.microsoft.com/office/drawing/2014/main" id="{228D57AF-2EBF-409F-9603-5F426F8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9" y="304800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lh6.googleusercontent.com/GZaL28u0ZfTIjV_VRjGsbtadZQudQ8QM9I1aRZ-XeFmal3pWDvYrFObM_nGWozXNf2zGtFkGGizPB6J1suleN6kyiJhhsbQnOyRVKtkwFBsYyLjlJQoFStNMZbsgoVPSHvVFctjn3aw">
            <a:extLst>
              <a:ext uri="{FF2B5EF4-FFF2-40B4-BE49-F238E27FC236}">
                <a16:creationId xmlns:a16="http://schemas.microsoft.com/office/drawing/2014/main" id="{F125E5BA-6CC3-45F3-8369-0663920B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3" y="5144126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C4D789BA-F8AF-4273-AF88-0E0BE9A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3" y="3521034"/>
            <a:ext cx="1439024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47E8E70-C06A-470B-AC44-08F637E7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9" y="1896128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computer vision pipeline!</a:t>
            </a:r>
          </a:p>
          <a:p>
            <a:r>
              <a:rPr lang="en-US" dirty="0"/>
              <a:t>Still a widely used edge detector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86" y="326072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55" y="5673198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07767" y="561969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4727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1550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5463" y="1244600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340100" y="4157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7113" y="4222750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6311900" y="4146550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0975" y="4206875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038225" y="4146550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582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3718" y="5052332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4517" y="5408838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7465" y="5783036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(</a:t>
            </a:r>
            <a:r>
              <a:rPr lang="en-US" sz="1800" dirty="0" err="1"/>
              <a:t>Witkin</a:t>
            </a:r>
            <a:r>
              <a:rPr lang="en-US" sz="1800" dirty="0"/>
              <a:t> 83)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19700"/>
            <a:ext cx="7772400" cy="1409700"/>
          </a:xfrm>
        </p:spPr>
        <p:txBody>
          <a:bodyPr/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2867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2811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2790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2755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2713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2679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2647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2647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2647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2647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2638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2616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1657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1671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1638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1635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1620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1620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1606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1624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1866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1838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1849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1863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1849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1849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1852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619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725" y="3173413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1219200" y="2843213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76200" y="304800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1797050" y="4657725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981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FD09-DA69-464C-95C9-6C286300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D68E-647F-41A4-BFB7-0A09C9AE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DLI Talk next Wednesday, 12:30pm</a:t>
            </a:r>
          </a:p>
          <a:p>
            <a:endParaRPr lang="en-US" dirty="0"/>
          </a:p>
          <a:p>
            <a:r>
              <a:rPr lang="en-US" b="1" dirty="0"/>
              <a:t>Title</a:t>
            </a:r>
            <a:r>
              <a:rPr lang="en-US" dirty="0"/>
              <a:t>: Facial Recognition: Coming to a Street Corner Near You</a:t>
            </a:r>
          </a:p>
          <a:p>
            <a:r>
              <a:rPr lang="en-US" b="1" dirty="0"/>
              <a:t>Speaker</a:t>
            </a:r>
            <a:r>
              <a:rPr lang="en-US" dirty="0"/>
              <a:t>: Brad Smith, President and Chief Legal Officer of Microsoft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22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1 (Hybrid Images) is now on the course webpage (see “Projects” link)</a:t>
            </a:r>
          </a:p>
          <a:p>
            <a:pPr lvl="1"/>
            <a:r>
              <a:rPr lang="en-US" dirty="0"/>
              <a:t>Due Monday, Feb 11, by 11:59pm</a:t>
            </a:r>
          </a:p>
          <a:p>
            <a:pPr lvl="1"/>
            <a:r>
              <a:rPr lang="en-US" dirty="0"/>
              <a:t>Artifact due Wednesday, Feb 13, by 11:59pm</a:t>
            </a:r>
          </a:p>
          <a:p>
            <a:pPr lvl="1"/>
            <a:r>
              <a:rPr lang="en-US" dirty="0"/>
              <a:t>To be done individually</a:t>
            </a:r>
          </a:p>
          <a:p>
            <a:pPr lvl="1"/>
            <a:r>
              <a:rPr lang="en-US" dirty="0"/>
              <a:t>Voting system for favorite artifacts (with small amount of extra credit)</a:t>
            </a:r>
          </a:p>
          <a:p>
            <a:pPr lvl="1"/>
            <a:r>
              <a:rPr lang="en-US" dirty="0"/>
              <a:t>Files due via CMS</a:t>
            </a:r>
          </a:p>
          <a:p>
            <a:pPr lvl="1"/>
            <a:r>
              <a:rPr lang="en-US" dirty="0"/>
              <a:t>We provide a Python environment (or course VM) for you to develop &amp; run the assignments</a:t>
            </a:r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19200" y="3608354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30" y="2144029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 2D image into a set of curves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Extracts salient features of the scene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1581150" y="1304925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8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304925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685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8" y="9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667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2" name="Photo Editor Photo" r:id="rId12" imgW="2991268" imgH="2857899" progId="">
                  <p:embed/>
                </p:oleObj>
              </mc:Choice>
              <mc:Fallback>
                <p:oleObj name="Photo Editor Photo" r:id="rId12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2330450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297180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3625850"/>
            <a:ext cx="237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16764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normal discontinuity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6384</TotalTime>
  <Words>972</Words>
  <Application>Microsoft Office PowerPoint</Application>
  <PresentationFormat>On-screen Show (4:3)</PresentationFormat>
  <Paragraphs>214</Paragraphs>
  <Slides>37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CMMI10</vt:lpstr>
      <vt:lpstr>CMR10</vt:lpstr>
      <vt:lpstr>CMR7</vt:lpstr>
      <vt:lpstr>Courier New</vt:lpstr>
      <vt:lpstr>Myriad Roman</vt:lpstr>
      <vt:lpstr>Times New Roman</vt:lpstr>
      <vt:lpstr>Office Theme</vt:lpstr>
      <vt:lpstr>Photo Editor Photo</vt:lpstr>
      <vt:lpstr>Lecture 2: Edge detection </vt:lpstr>
      <vt:lpstr>Announcements</vt:lpstr>
      <vt:lpstr>Announcements</vt:lpstr>
      <vt:lpstr>Announcements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Finding edges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(Witkin 83)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200</cp:revision>
  <dcterms:created xsi:type="dcterms:W3CDTF">2009-08-25T02:47:59Z</dcterms:created>
  <dcterms:modified xsi:type="dcterms:W3CDTF">2019-01-31T20:44:34Z</dcterms:modified>
</cp:coreProperties>
</file>