
<file path=[Content_Types].xml><?xml version="1.0" encoding="utf-8"?>
<Types xmlns="http://schemas.openxmlformats.org/package/2006/content-types">
  <Default Extension="png" ContentType="image/png"/>
  <Default Extension="mov" ContentType="video/quicktime"/>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62"/>
  </p:notesMasterIdLst>
  <p:handoutMasterIdLst>
    <p:handoutMasterId r:id="rId63"/>
  </p:handoutMasterIdLst>
  <p:sldIdLst>
    <p:sldId id="256" r:id="rId2"/>
    <p:sldId id="1230" r:id="rId3"/>
    <p:sldId id="1354" r:id="rId4"/>
    <p:sldId id="1435" r:id="rId5"/>
    <p:sldId id="1482" r:id="rId6"/>
    <p:sldId id="1483" r:id="rId7"/>
    <p:sldId id="1484" r:id="rId8"/>
    <p:sldId id="1485" r:id="rId9"/>
    <p:sldId id="1486" r:id="rId10"/>
    <p:sldId id="1487" r:id="rId11"/>
    <p:sldId id="1488" r:id="rId12"/>
    <p:sldId id="1489" r:id="rId13"/>
    <p:sldId id="1490" r:id="rId14"/>
    <p:sldId id="1491" r:id="rId15"/>
    <p:sldId id="1436" r:id="rId16"/>
    <p:sldId id="1437" r:id="rId17"/>
    <p:sldId id="1438" r:id="rId18"/>
    <p:sldId id="1439" r:id="rId19"/>
    <p:sldId id="1440" r:id="rId20"/>
    <p:sldId id="1434" r:id="rId21"/>
    <p:sldId id="1342" r:id="rId22"/>
    <p:sldId id="1441" r:id="rId23"/>
    <p:sldId id="1442" r:id="rId24"/>
    <p:sldId id="1443" r:id="rId25"/>
    <p:sldId id="1444" r:id="rId26"/>
    <p:sldId id="1445" r:id="rId27"/>
    <p:sldId id="1446" r:id="rId28"/>
    <p:sldId id="1447" r:id="rId29"/>
    <p:sldId id="1448" r:id="rId30"/>
    <p:sldId id="1449" r:id="rId31"/>
    <p:sldId id="1451" r:id="rId32"/>
    <p:sldId id="1450" r:id="rId33"/>
    <p:sldId id="1452" r:id="rId34"/>
    <p:sldId id="1298" r:id="rId35"/>
    <p:sldId id="1468" r:id="rId36"/>
    <p:sldId id="1454" r:id="rId37"/>
    <p:sldId id="1455" r:id="rId38"/>
    <p:sldId id="1294" r:id="rId39"/>
    <p:sldId id="1300" r:id="rId40"/>
    <p:sldId id="1456" r:id="rId41"/>
    <p:sldId id="1457" r:id="rId42"/>
    <p:sldId id="1301" r:id="rId43"/>
    <p:sldId id="1302" r:id="rId44"/>
    <p:sldId id="1303" r:id="rId45"/>
    <p:sldId id="1304" r:id="rId46"/>
    <p:sldId id="1305" r:id="rId47"/>
    <p:sldId id="1306" r:id="rId48"/>
    <p:sldId id="1467" r:id="rId49"/>
    <p:sldId id="1345" r:id="rId50"/>
    <p:sldId id="1458" r:id="rId51"/>
    <p:sldId id="1459" r:id="rId52"/>
    <p:sldId id="1460" r:id="rId53"/>
    <p:sldId id="1461" r:id="rId54"/>
    <p:sldId id="1462" r:id="rId55"/>
    <p:sldId id="1463" r:id="rId56"/>
    <p:sldId id="1464" r:id="rId57"/>
    <p:sldId id="1465" r:id="rId58"/>
    <p:sldId id="1466" r:id="rId59"/>
    <p:sldId id="1469" r:id="rId60"/>
    <p:sldId id="1470" r:id="rId61"/>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hiddenSlides="1"/>
  <p:clrMru>
    <a:srgbClr val="3333FF"/>
    <a:srgbClr val="33CC33"/>
    <a:srgbClr val="00CC00"/>
    <a:srgbClr val="00FF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9850" autoAdjust="0"/>
    <p:restoredTop sz="93615" autoAdjust="0"/>
  </p:normalViewPr>
  <p:slideViewPr>
    <p:cSldViewPr>
      <p:cViewPr varScale="1">
        <p:scale>
          <a:sx n="57" d="100"/>
          <a:sy n="57" d="100"/>
        </p:scale>
        <p:origin x="1390" y="38"/>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varScale="1">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handoutMaster" Target="handoutMasters/handoutMaster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61" Type="http://schemas.openxmlformats.org/officeDocument/2006/relationships/slide" Target="slides/slide60.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tableStyles" Target="tableStyle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notesMaster" Target="notesMasters/notes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513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338" y="0"/>
            <a:ext cx="3038475" cy="465138"/>
          </a:xfrm>
          <a:prstGeom prst="rect">
            <a:avLst/>
          </a:prstGeom>
        </p:spPr>
        <p:txBody>
          <a:bodyPr vert="horz" lIns="91440" tIns="45720" rIns="91440" bIns="45720" rtlCol="0"/>
          <a:lstStyle>
            <a:lvl1pPr algn="r">
              <a:defRPr sz="1200"/>
            </a:lvl1pPr>
          </a:lstStyle>
          <a:p>
            <a:fld id="{DC409C86-0DB4-461E-B411-3132234C96B9}" type="datetimeFigureOut">
              <a:rPr lang="en-US" smtClean="0"/>
              <a:pPr/>
              <a:t>4/18/2018</a:t>
            </a:fld>
            <a:endParaRPr lang="en-US"/>
          </a:p>
        </p:txBody>
      </p:sp>
      <p:sp>
        <p:nvSpPr>
          <p:cNvPr id="4" name="Footer Placeholder 3"/>
          <p:cNvSpPr>
            <a:spLocks noGrp="1"/>
          </p:cNvSpPr>
          <p:nvPr>
            <p:ph type="ftr" sz="quarter" idx="2"/>
          </p:nvPr>
        </p:nvSpPr>
        <p:spPr>
          <a:xfrm>
            <a:off x="0" y="8829675"/>
            <a:ext cx="3038475" cy="465138"/>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338" y="8829675"/>
            <a:ext cx="3038475" cy="465138"/>
          </a:xfrm>
          <a:prstGeom prst="rect">
            <a:avLst/>
          </a:prstGeom>
        </p:spPr>
        <p:txBody>
          <a:bodyPr vert="horz" lIns="91440" tIns="45720" rIns="91440" bIns="45720" rtlCol="0" anchor="b"/>
          <a:lstStyle>
            <a:lvl1pPr algn="r">
              <a:defRPr sz="1200"/>
            </a:lvl1pPr>
          </a:lstStyle>
          <a:p>
            <a:fld id="{6C4552C4-BC4B-4C71-991C-7B2020479DE0}" type="slidenum">
              <a:rPr lang="en-US" smtClean="0"/>
              <a:pPr/>
              <a:t>‹#›</a:t>
            </a:fld>
            <a:endParaRPr lang="en-US"/>
          </a:p>
        </p:txBody>
      </p:sp>
    </p:spTree>
    <p:extLst>
      <p:ext uri="{BB962C8B-B14F-4D97-AF65-F5344CB8AC3E}">
        <p14:creationId xmlns:p14="http://schemas.microsoft.com/office/powerpoint/2010/main" val="377836456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D492CD9C-0936-4CB5-8F47-4F37A3C1BD80}" type="datetimeFigureOut">
              <a:rPr lang="en-US" smtClean="0"/>
              <a:pPr/>
              <a:t>4/18/2018</a:t>
            </a:fld>
            <a:endParaRPr lang="en-US"/>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2A8A4206-02EB-4F55-B83C-8E908C558B6E}" type="slidenum">
              <a:rPr lang="en-US" smtClean="0"/>
              <a:pPr/>
              <a:t>‹#›</a:t>
            </a:fld>
            <a:endParaRPr lang="en-US"/>
          </a:p>
        </p:txBody>
      </p:sp>
    </p:spTree>
    <p:extLst>
      <p:ext uri="{BB962C8B-B14F-4D97-AF65-F5344CB8AC3E}">
        <p14:creationId xmlns:p14="http://schemas.microsoft.com/office/powerpoint/2010/main" val="226592733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19</a:t>
            </a:fld>
            <a:endParaRPr lang="en-US"/>
          </a:p>
        </p:txBody>
      </p:sp>
    </p:spTree>
    <p:extLst>
      <p:ext uri="{BB962C8B-B14F-4D97-AF65-F5344CB8AC3E}">
        <p14:creationId xmlns:p14="http://schemas.microsoft.com/office/powerpoint/2010/main" val="364904945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21</a:t>
            </a:fld>
            <a:endParaRPr lang="en-US"/>
          </a:p>
        </p:txBody>
      </p:sp>
    </p:spTree>
    <p:extLst>
      <p:ext uri="{BB962C8B-B14F-4D97-AF65-F5344CB8AC3E}">
        <p14:creationId xmlns:p14="http://schemas.microsoft.com/office/powerpoint/2010/main" val="412674922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dirty="0">
                <a:solidFill>
                  <a:schemeClr val="tx1"/>
                </a:solidFill>
                <a:latin typeface="+mn-lt"/>
                <a:ea typeface="+mn-ea"/>
                <a:cs typeface="+mn-cs"/>
              </a:rPr>
              <a:t>Where is the indicator function that is one if the condition inside is true or zero otherwise. </a:t>
            </a:r>
            <a:r>
              <a:rPr lang="en-US" sz="1200" kern="1200" baseline="0" dirty="0">
                <a:solidFill>
                  <a:schemeClr val="tx1"/>
                </a:solidFill>
                <a:latin typeface="+mn-lt"/>
                <a:ea typeface="+mn-ea"/>
                <a:cs typeface="+mn-cs"/>
              </a:rPr>
              <a:t> You </a:t>
            </a:r>
            <a:r>
              <a:rPr lang="en-US" sz="1200" kern="1200" dirty="0">
                <a:solidFill>
                  <a:schemeClr val="tx1"/>
                </a:solidFill>
                <a:latin typeface="+mn-lt"/>
                <a:ea typeface="+mn-ea"/>
                <a:cs typeface="+mn-cs"/>
              </a:rPr>
              <a:t>simply count the number of classes that didn't meet the desired margin (and hence contributed to the loss function) and then the data vector scaled by this number is the gradient.</a:t>
            </a:r>
          </a:p>
          <a:p>
            <a:endParaRPr lang="en-US" sz="1200" kern="1200" baseline="30000" dirty="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fld id="{2A8A4206-02EB-4F55-B83C-8E908C558B6E}" type="slidenum">
              <a:rPr lang="en-US" smtClean="0"/>
              <a:pPr/>
              <a:t>38</a:t>
            </a:fld>
            <a:endParaRPr lang="en-US"/>
          </a:p>
        </p:txBody>
      </p:sp>
    </p:spTree>
    <p:extLst>
      <p:ext uri="{BB962C8B-B14F-4D97-AF65-F5344CB8AC3E}">
        <p14:creationId xmlns:p14="http://schemas.microsoft.com/office/powerpoint/2010/main" val="235065711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a:solidFill>
                  <a:schemeClr val="tx1"/>
                </a:solidFill>
                <a:latin typeface="+mn-lt"/>
                <a:ea typeface="+mn-ea"/>
                <a:cs typeface="+mn-cs"/>
              </a:rPr>
              <a:t>Limited</a:t>
            </a:r>
            <a:r>
              <a:rPr lang="en-US" sz="1200" b="1" kern="1200" baseline="0" dirty="0">
                <a:solidFill>
                  <a:schemeClr val="tx1"/>
                </a:solidFill>
                <a:latin typeface="+mn-lt"/>
                <a:ea typeface="+mn-ea"/>
                <a:cs typeface="+mn-cs"/>
              </a:rPr>
              <a:t> memory </a:t>
            </a:r>
            <a:r>
              <a:rPr lang="en-US" sz="1200" b="1" kern="1200" dirty="0" err="1">
                <a:solidFill>
                  <a:schemeClr val="tx1"/>
                </a:solidFill>
                <a:latin typeface="+mn-lt"/>
                <a:ea typeface="+mn-ea"/>
                <a:cs typeface="+mn-cs"/>
              </a:rPr>
              <a:t>Broyden</a:t>
            </a:r>
            <a:r>
              <a:rPr lang="en-US" sz="1200" b="1" kern="1200" dirty="0">
                <a:solidFill>
                  <a:schemeClr val="tx1"/>
                </a:solidFill>
                <a:latin typeface="+mn-lt"/>
                <a:ea typeface="+mn-ea"/>
                <a:cs typeface="+mn-cs"/>
              </a:rPr>
              <a:t>–Fletcher–Goldfarb–</a:t>
            </a:r>
            <a:r>
              <a:rPr lang="en-US" sz="1200" b="1" kern="1200" dirty="0" err="1">
                <a:solidFill>
                  <a:schemeClr val="tx1"/>
                </a:solidFill>
                <a:latin typeface="+mn-lt"/>
                <a:ea typeface="+mn-ea"/>
                <a:cs typeface="+mn-cs"/>
              </a:rPr>
              <a:t>Shanno</a:t>
            </a:r>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47</a:t>
            </a:fld>
            <a:endParaRPr lang="en-US"/>
          </a:p>
        </p:txBody>
      </p:sp>
    </p:spTree>
    <p:extLst>
      <p:ext uri="{BB962C8B-B14F-4D97-AF65-F5344CB8AC3E}">
        <p14:creationId xmlns:p14="http://schemas.microsoft.com/office/powerpoint/2010/main" val="561244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46535FC9-4C7C-4839-AD87-B5CD13220982}" type="datetimeFigureOut">
              <a:rPr lang="en-US" smtClean="0"/>
              <a:pPr/>
              <a:t>4/18/2018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46535FC9-4C7C-4839-AD87-B5CD13220982}" type="datetimeFigureOut">
              <a:rPr lang="en-US" smtClean="0"/>
              <a:pPr/>
              <a:t>4/18/2018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46535FC9-4C7C-4839-AD87-B5CD13220982}" type="datetimeFigureOut">
              <a:rPr lang="en-US" smtClean="0"/>
              <a:pPr/>
              <a:t>4/18/2018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46535FC9-4C7C-4839-AD87-B5CD13220982}" type="datetimeFigureOut">
              <a:rPr lang="en-US" smtClean="0"/>
              <a:pPr/>
              <a:t>4/18/2018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46535FC9-4C7C-4839-AD87-B5CD13220982}" type="datetimeFigureOut">
              <a:rPr lang="en-US" smtClean="0"/>
              <a:pPr/>
              <a:t>4/18/2018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46535FC9-4C7C-4839-AD87-B5CD13220982}" type="datetimeFigureOut">
              <a:rPr lang="en-US" smtClean="0"/>
              <a:pPr/>
              <a:t>4/18/2018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6535FC9-4C7C-4839-AD87-B5CD13220982}" type="datetimeFigureOut">
              <a:rPr lang="en-US" smtClean="0"/>
              <a:pPr/>
              <a:t>4/18/2018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46535FC9-4C7C-4839-AD87-B5CD13220982}" type="datetimeFigureOut">
              <a:rPr lang="en-US" smtClean="0"/>
              <a:pPr/>
              <a:t>4/18/2018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46535FC9-4C7C-4839-AD87-B5CD13220982}" type="datetimeFigureOut">
              <a:rPr lang="en-US" smtClean="0"/>
              <a:pPr/>
              <a:t>4/18/2018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46535FC9-4C7C-4839-AD87-B5CD13220982}" type="datetimeFigureOut">
              <a:rPr lang="en-US" smtClean="0"/>
              <a:pPr/>
              <a:t>4/18/2018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46535FC9-4C7C-4839-AD87-B5CD13220982}" type="datetimeFigureOut">
              <a:rPr lang="en-US" smtClean="0"/>
              <a:pPr/>
              <a:t>4/18/2018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1B2BE-37E8-49C8-A941-FB00A9E058CF}"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6535FC9-4C7C-4839-AD87-B5CD13220982}" type="datetimeFigureOut">
              <a:rPr lang="en-US" smtClean="0"/>
              <a:pPr/>
              <a:t>4/18/2018</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941B2BE-37E8-49C8-A941-FB00A9E058CF}"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hyperlink" Target="http://cs231n.github.io/linear-classify/" TargetMode="External"/><Relationship Id="rId2" Type="http://schemas.openxmlformats.org/officeDocument/2006/relationships/hyperlink" Target="http://cs231n.github.io/classification/" TargetMode="External"/><Relationship Id="rId1" Type="http://schemas.openxmlformats.org/officeDocument/2006/relationships/slideLayout" Target="../slideLayouts/slideLayout2.xml"/><Relationship Id="rId5" Type="http://schemas.openxmlformats.org/officeDocument/2006/relationships/hyperlink" Target="http://cs231n.github.io/optimization-2/" TargetMode="External"/><Relationship Id="rId4" Type="http://schemas.openxmlformats.org/officeDocument/2006/relationships/hyperlink" Target="http://cs231n.github.io/optimization-1/" TargetMode="Externa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mov"/><Relationship Id="rId1" Type="http://schemas.microsoft.com/office/2007/relationships/media" Target="../media/media1.mov"/><Relationship Id="rId4" Type="http://schemas.openxmlformats.org/officeDocument/2006/relationships/image" Target="../media/image31.png"/></Relationships>
</file>

<file path=ppt/slides/_rels/slide38.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34.png"/><Relationship Id="rId4" Type="http://schemas.openxmlformats.org/officeDocument/2006/relationships/image" Target="../media/image33.png"/></Relationships>
</file>

<file path=ppt/slides/_rels/slide39.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hyperlink" Target="http://vision.stanford.edu/teaching/cs231n-demos/linear-classify/" TargetMode="External"/><Relationship Id="rId2" Type="http://schemas.openxmlformats.org/officeDocument/2006/relationships/image" Target="../media/image37.pn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38.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image" Target="../media/image42.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image" Target="../media/image49.pn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2" Type="http://schemas.openxmlformats.org/officeDocument/2006/relationships/image" Target="../media/image51.png"/><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2" Type="http://schemas.openxmlformats.org/officeDocument/2006/relationships/image" Target="../media/image52.pn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2" Type="http://schemas.openxmlformats.org/officeDocument/2006/relationships/image" Target="../media/image53.png"/><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72872" y="1935272"/>
            <a:ext cx="8066328" cy="1066799"/>
          </a:xfrm>
        </p:spPr>
        <p:txBody>
          <a:bodyPr>
            <a:normAutofit/>
          </a:bodyPr>
          <a:lstStyle/>
          <a:p>
            <a:pPr algn="l"/>
            <a:r>
              <a:rPr lang="en-US" sz="3200" dirty="0"/>
              <a:t>Optimization for machine learning</a:t>
            </a:r>
          </a:p>
        </p:txBody>
      </p:sp>
      <p:sp>
        <p:nvSpPr>
          <p:cNvPr id="6" name="Title 1"/>
          <p:cNvSpPr txBox="1">
            <a:spLocks/>
          </p:cNvSpPr>
          <p:nvPr/>
        </p:nvSpPr>
        <p:spPr>
          <a:xfrm>
            <a:off x="-76200" y="-174625"/>
            <a:ext cx="7772400" cy="1470025"/>
          </a:xfrm>
          <a:prstGeom prst="rect">
            <a:avLst/>
          </a:prstGeom>
        </p:spPr>
        <p:txBody>
          <a:bodyPr vert="horz" lIns="91440" tIns="45720" rIns="91440" bIns="45720" rtlCol="0" anchor="ctr">
            <a:norm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r>
              <a:rPr kumimoji="0" lang="en-US" sz="4400" b="0" i="0" u="none" strike="noStrike" kern="1200" cap="none" spc="0" normalizeH="0" baseline="0" noProof="0" dirty="0">
                <a:ln>
                  <a:noFill/>
                </a:ln>
                <a:solidFill>
                  <a:schemeClr val="tx1"/>
                </a:solidFill>
                <a:effectLst/>
                <a:uLnTx/>
                <a:uFillTx/>
                <a:latin typeface="+mj-lt"/>
                <a:ea typeface="+mj-ea"/>
                <a:cs typeface="+mj-cs"/>
              </a:rPr>
              <a:t>CS5670: Computer Vision</a:t>
            </a:r>
          </a:p>
        </p:txBody>
      </p:sp>
      <p:sp>
        <p:nvSpPr>
          <p:cNvPr id="7" name="Subtitle 2"/>
          <p:cNvSpPr txBox="1">
            <a:spLocks/>
          </p:cNvSpPr>
          <p:nvPr/>
        </p:nvSpPr>
        <p:spPr>
          <a:xfrm>
            <a:off x="-328550" y="826325"/>
            <a:ext cx="4876800" cy="1752600"/>
          </a:xfrm>
          <a:prstGeom prst="rect">
            <a:avLst/>
          </a:prstGeom>
        </p:spPr>
        <p:txBody>
          <a:bodyPr vert="horz" lIns="91440" tIns="45720" rIns="91440" bIns="45720" rtlCol="0">
            <a:normAutofit/>
          </a:bodyPr>
          <a:lstStyle/>
          <a:p>
            <a:pPr marL="0" marR="0" lvl="0" indent="0" algn="ctr" defTabSz="914400" rtl="0" eaLnBrk="1" fontAlgn="auto" latinLnBrk="0" hangingPunct="1">
              <a:lnSpc>
                <a:spcPct val="100000"/>
              </a:lnSpc>
              <a:spcBef>
                <a:spcPct val="20000"/>
              </a:spcBef>
              <a:spcAft>
                <a:spcPts val="0"/>
              </a:spcAft>
              <a:buClrTx/>
              <a:buSzTx/>
              <a:buFont typeface="Arial" pitchFamily="34" charset="0"/>
              <a:buNone/>
              <a:tabLst/>
              <a:defRPr/>
            </a:pPr>
            <a:r>
              <a:rPr lang="en-US" sz="3200" dirty="0"/>
              <a:t>Noah Snavely</a:t>
            </a:r>
            <a:endParaRPr kumimoji="0" lang="en-US" sz="3200" b="0" i="0" u="none" strike="noStrike" kern="1200" cap="none" spc="0" normalizeH="0" baseline="0" noProof="0" dirty="0">
              <a:ln>
                <a:noFill/>
              </a:ln>
              <a:solidFill>
                <a:schemeClr val="tx1"/>
              </a:solidFill>
              <a:effectLst/>
              <a:uLnTx/>
              <a:uFillTx/>
              <a:latin typeface="+mn-lt"/>
              <a:ea typeface="+mn-ea"/>
              <a:cs typeface="+mn-cs"/>
            </a:endParaRPr>
          </a:p>
        </p:txBody>
      </p:sp>
      <p:sp>
        <p:nvSpPr>
          <p:cNvPr id="8" name="Rectangle 7"/>
          <p:cNvSpPr/>
          <p:nvPr/>
        </p:nvSpPr>
        <p:spPr>
          <a:xfrm>
            <a:off x="0" y="1600200"/>
            <a:ext cx="9144000" cy="457200"/>
          </a:xfrm>
          <a:prstGeom prst="rect">
            <a:avLst/>
          </a:prstGeom>
          <a:solidFill>
            <a:schemeClr val="bg1">
              <a:lumMod val="65000"/>
            </a:schemeClr>
          </a:solidFill>
          <a:ln>
            <a:noFill/>
          </a:ln>
          <a:effectLst>
            <a:outerShdw blurRad="101600" dist="762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 name="Picture 2">
            <a:extLst>
              <a:ext uri="{FF2B5EF4-FFF2-40B4-BE49-F238E27FC236}">
                <a16:creationId xmlns:a16="http://schemas.microsoft.com/office/drawing/2014/main" id="{DAD0A735-E11F-447E-AE9D-D29FCDD2F08D}"/>
              </a:ext>
            </a:extLst>
          </p:cNvPr>
          <p:cNvPicPr>
            <a:picLocks noChangeAspect="1"/>
          </p:cNvPicPr>
          <p:nvPr/>
        </p:nvPicPr>
        <p:blipFill>
          <a:blip r:embed="rId2"/>
          <a:stretch>
            <a:fillRect/>
          </a:stretch>
        </p:blipFill>
        <p:spPr>
          <a:xfrm>
            <a:off x="1932774" y="2831926"/>
            <a:ext cx="5230952" cy="3451412"/>
          </a:xfrm>
          <a:prstGeom prst="rect">
            <a:avLst/>
          </a:prstGeom>
        </p:spPr>
      </p:pic>
      <p:sp>
        <p:nvSpPr>
          <p:cNvPr id="10" name="Text Box 6">
            <a:extLst>
              <a:ext uri="{FF2B5EF4-FFF2-40B4-BE49-F238E27FC236}">
                <a16:creationId xmlns:a16="http://schemas.microsoft.com/office/drawing/2014/main" id="{2E65441B-3EF9-44FC-B643-114C3675925C}"/>
              </a:ext>
            </a:extLst>
          </p:cNvPr>
          <p:cNvSpPr txBox="1">
            <a:spLocks noChangeArrowheads="1"/>
          </p:cNvSpPr>
          <p:nvPr/>
        </p:nvSpPr>
        <p:spPr bwMode="auto">
          <a:xfrm>
            <a:off x="4750361" y="6334780"/>
            <a:ext cx="4393639" cy="52322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non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r>
              <a:rPr lang="en-US" sz="1400" dirty="0"/>
              <a:t>Slides from Fei-Fei Li, Justin Johnson, Serena Yeung</a:t>
            </a:r>
          </a:p>
          <a:p>
            <a:r>
              <a:rPr lang="en-US" sz="1400" dirty="0"/>
              <a:t>http://</a:t>
            </a:r>
            <a:r>
              <a:rPr lang="en-US" sz="1400" dirty="0" err="1"/>
              <a:t>vision.stanford.edu</a:t>
            </a:r>
            <a:r>
              <a:rPr lang="en-US" sz="1400" dirty="0"/>
              <a:t>/teaching/cs231n/</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Readings</a:t>
            </a:r>
          </a:p>
        </p:txBody>
      </p:sp>
      <p:sp>
        <p:nvSpPr>
          <p:cNvPr id="3" name="Content Placeholder 2"/>
          <p:cNvSpPr>
            <a:spLocks noGrp="1"/>
          </p:cNvSpPr>
          <p:nvPr>
            <p:ph idx="1"/>
          </p:nvPr>
        </p:nvSpPr>
        <p:spPr/>
        <p:txBody>
          <a:bodyPr>
            <a:normAutofit/>
          </a:bodyPr>
          <a:lstStyle/>
          <a:p>
            <a:r>
              <a:rPr lang="en-US" dirty="0"/>
              <a:t>Image classification: </a:t>
            </a:r>
          </a:p>
          <a:p>
            <a:pPr lvl="1"/>
            <a:r>
              <a:rPr lang="en-US" dirty="0">
                <a:hlinkClick r:id="rId2"/>
              </a:rPr>
              <a:t>http://cs231n.github.io/classification/</a:t>
            </a:r>
            <a:endParaRPr lang="en-US" dirty="0"/>
          </a:p>
          <a:p>
            <a:r>
              <a:rPr lang="en-US" dirty="0"/>
              <a:t>Linear classification and loss functions: </a:t>
            </a:r>
          </a:p>
          <a:p>
            <a:pPr lvl="1"/>
            <a:r>
              <a:rPr lang="en-US" dirty="0">
                <a:hlinkClick r:id="rId3"/>
              </a:rPr>
              <a:t>http://cs231n.github.io/linear-classify/</a:t>
            </a:r>
            <a:endParaRPr lang="en-US" dirty="0">
              <a:hlinkClick r:id="rId4"/>
            </a:endParaRPr>
          </a:p>
          <a:p>
            <a:r>
              <a:rPr lang="en-US" dirty="0"/>
              <a:t>Optimization</a:t>
            </a:r>
            <a:endParaRPr lang="en-US" dirty="0">
              <a:hlinkClick r:id="rId4"/>
            </a:endParaRPr>
          </a:p>
          <a:p>
            <a:pPr lvl="1"/>
            <a:r>
              <a:rPr lang="en-US" dirty="0">
                <a:hlinkClick r:id="rId4"/>
              </a:rPr>
              <a:t>http://cs231n.github.io/optimization-1/</a:t>
            </a:r>
            <a:endParaRPr lang="en-US" dirty="0"/>
          </a:p>
          <a:p>
            <a:pPr lvl="1"/>
            <a:r>
              <a:rPr lang="en-US" dirty="0">
                <a:hlinkClick r:id="rId5"/>
              </a:rPr>
              <a:t>http://cs231n.github.io/optimization-2/</a:t>
            </a:r>
            <a:endParaRPr lang="en-US" dirty="0"/>
          </a:p>
          <a:p>
            <a:pPr lvl="2"/>
            <a:endParaRPr lang="en-US" dirty="0"/>
          </a:p>
          <a:p>
            <a:endParaRPr lang="en-US" dirty="0"/>
          </a:p>
        </p:txBody>
      </p:sp>
    </p:spTree>
    <p:extLst>
      <p:ext uri="{BB962C8B-B14F-4D97-AF65-F5344CB8AC3E}">
        <p14:creationId xmlns:p14="http://schemas.microsoft.com/office/powerpoint/2010/main" val="50866797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Announcements</a:t>
            </a:r>
          </a:p>
        </p:txBody>
      </p:sp>
      <p:sp>
        <p:nvSpPr>
          <p:cNvPr id="3" name="Content Placeholder 2"/>
          <p:cNvSpPr>
            <a:spLocks noGrp="1"/>
          </p:cNvSpPr>
          <p:nvPr>
            <p:ph idx="1"/>
          </p:nvPr>
        </p:nvSpPr>
        <p:spPr/>
        <p:txBody>
          <a:bodyPr/>
          <a:lstStyle/>
          <a:p>
            <a:r>
              <a:rPr lang="en-US" dirty="0"/>
              <a:t>Project 4 (Stereo) is out, due Thursday, April 26, 2018, by 11:59pm</a:t>
            </a:r>
          </a:p>
          <a:p>
            <a:pPr lvl="1"/>
            <a:r>
              <a:rPr lang="en-US" dirty="0"/>
              <a:t>To be done in groups of two</a:t>
            </a:r>
          </a:p>
          <a:p>
            <a:endParaRPr lang="en-US" dirty="0"/>
          </a:p>
          <a:p>
            <a:r>
              <a:rPr lang="en-US" dirty="0"/>
              <a:t>Quiz 3 in class, Monday, 4/30, first 10 minutes of class</a:t>
            </a:r>
          </a:p>
          <a:p>
            <a:endParaRPr lang="en-US" dirty="0"/>
          </a:p>
          <a:p>
            <a:r>
              <a:rPr lang="en-US" dirty="0"/>
              <a:t>Final exam in class</a:t>
            </a:r>
            <a:r>
              <a:rPr lang="en-US"/>
              <a:t>, May 9</a:t>
            </a:r>
            <a:endParaRPr lang="en-US" dirty="0"/>
          </a:p>
        </p:txBody>
      </p:sp>
    </p:spTree>
    <p:extLst>
      <p:ext uri="{BB962C8B-B14F-4D97-AF65-F5344CB8AC3E}">
        <p14:creationId xmlns:p14="http://schemas.microsoft.com/office/powerpoint/2010/main" val="309634630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58CEC7-86C7-481E-9186-42BD1432EFBD}"/>
              </a:ext>
            </a:extLst>
          </p:cNvPr>
          <p:cNvSpPr>
            <a:spLocks noGrp="1"/>
          </p:cNvSpPr>
          <p:nvPr>
            <p:ph type="title"/>
          </p:nvPr>
        </p:nvSpPr>
        <p:spPr/>
        <p:txBody>
          <a:bodyPr/>
          <a:lstStyle/>
          <a:p>
            <a:r>
              <a:rPr lang="en-US" dirty="0"/>
              <a:t>The story so far</a:t>
            </a:r>
          </a:p>
        </p:txBody>
      </p:sp>
      <p:sp>
        <p:nvSpPr>
          <p:cNvPr id="3" name="Content Placeholder 2">
            <a:extLst>
              <a:ext uri="{FF2B5EF4-FFF2-40B4-BE49-F238E27FC236}">
                <a16:creationId xmlns:a16="http://schemas.microsoft.com/office/drawing/2014/main" id="{00C4EACE-A87B-4BB7-ACDB-5B1974E34E64}"/>
              </a:ext>
            </a:extLst>
          </p:cNvPr>
          <p:cNvSpPr>
            <a:spLocks noGrp="1"/>
          </p:cNvSpPr>
          <p:nvPr>
            <p:ph idx="1"/>
          </p:nvPr>
        </p:nvSpPr>
        <p:spPr>
          <a:xfrm>
            <a:off x="457200" y="1600200"/>
            <a:ext cx="8229600" cy="5105400"/>
          </a:xfrm>
        </p:spPr>
        <p:txBody>
          <a:bodyPr>
            <a:normAutofit/>
          </a:bodyPr>
          <a:lstStyle/>
          <a:p>
            <a:endParaRPr lang="en-US" dirty="0"/>
          </a:p>
          <a:p>
            <a:endParaRPr lang="en-US" dirty="0"/>
          </a:p>
          <a:p>
            <a:endParaRPr lang="en-US" dirty="0"/>
          </a:p>
          <a:p>
            <a:endParaRPr lang="en-US" dirty="0"/>
          </a:p>
          <a:p>
            <a:endParaRPr lang="en-US" dirty="0"/>
          </a:p>
          <a:p>
            <a:endParaRPr lang="en-US" dirty="0"/>
          </a:p>
          <a:p>
            <a:pPr marL="0" indent="0">
              <a:buNone/>
            </a:pPr>
            <a:r>
              <a:rPr lang="en-US" dirty="0"/>
              <a:t>We also learned about other data losses, e.g. the “</a:t>
            </a:r>
            <a:r>
              <a:rPr lang="en-US" dirty="0" err="1"/>
              <a:t>softmax</a:t>
            </a:r>
            <a:r>
              <a:rPr lang="en-US" dirty="0"/>
              <a:t>” loss</a:t>
            </a:r>
          </a:p>
        </p:txBody>
      </p:sp>
      <p:pic>
        <p:nvPicPr>
          <p:cNvPr id="4" name="Picture 3">
            <a:extLst>
              <a:ext uri="{FF2B5EF4-FFF2-40B4-BE49-F238E27FC236}">
                <a16:creationId xmlns:a16="http://schemas.microsoft.com/office/drawing/2014/main" id="{5C4CC3CC-19FD-481A-A13A-45F325048E65}"/>
              </a:ext>
            </a:extLst>
          </p:cNvPr>
          <p:cNvPicPr>
            <a:picLocks noChangeAspect="1"/>
          </p:cNvPicPr>
          <p:nvPr/>
        </p:nvPicPr>
        <p:blipFill rotWithShape="1">
          <a:blip r:embed="rId2"/>
          <a:srcRect t="18898" b="38152"/>
          <a:stretch/>
        </p:blipFill>
        <p:spPr>
          <a:xfrm>
            <a:off x="-727840" y="2514600"/>
            <a:ext cx="10405240" cy="2514602"/>
          </a:xfrm>
          <a:prstGeom prst="rect">
            <a:avLst/>
          </a:prstGeom>
        </p:spPr>
      </p:pic>
    </p:spTree>
    <p:extLst>
      <p:ext uri="{BB962C8B-B14F-4D97-AF65-F5344CB8AC3E}">
        <p14:creationId xmlns:p14="http://schemas.microsoft.com/office/powerpoint/2010/main" val="120928445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B3BD475B-DE40-4F85-BCC0-4FD7D4057C4E}"/>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400718524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C86E571-AE09-4886-82AC-D6CE90B58C3E}"/>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E32D8605-389F-4D1B-90E4-34F94F378881}"/>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D352CCCC-9074-4F00-87A6-EB5EDE1FDF0B}"/>
              </a:ext>
            </a:extLst>
          </p:cNvPr>
          <p:cNvPicPr>
            <a:picLocks noChangeAspect="1"/>
          </p:cNvPicPr>
          <p:nvPr/>
        </p:nvPicPr>
        <p:blipFill rotWithShape="1">
          <a:blip r:embed="rId2"/>
          <a:srcRect b="11490"/>
          <a:stretch/>
        </p:blipFill>
        <p:spPr>
          <a:xfrm>
            <a:off x="378" y="856701"/>
            <a:ext cx="9143244" cy="4553500"/>
          </a:xfrm>
          <a:prstGeom prst="rect">
            <a:avLst/>
          </a:prstGeom>
        </p:spPr>
      </p:pic>
    </p:spTree>
    <p:extLst>
      <p:ext uri="{BB962C8B-B14F-4D97-AF65-F5344CB8AC3E}">
        <p14:creationId xmlns:p14="http://schemas.microsoft.com/office/powerpoint/2010/main" val="103446953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11FC75-B846-48E8-A52D-86912321F554}"/>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E0D9BA6C-34E3-455C-916D-92EC0A54E36B}"/>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8BF70524-A8CE-4023-BB79-F39C3BAD23F5}"/>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78956530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3DE9E5-F897-4009-9FF1-C52FC7158BC8}"/>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6271552D-7B04-492E-89D8-3A6615A59E08}"/>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06ECCF4F-15D1-4FA2-B10B-79D429CE295C}"/>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130542900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24440133-D216-48F3-8607-E7D6B1ED15D6}"/>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72490449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37E4E8-1434-4CC8-96B2-942CB5FA39DA}"/>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F5029D37-3878-499B-904F-5D8A4ACD512D}"/>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174F0D60-B3EF-47E6-B675-ECCF5B10B745}"/>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127181844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959EE2F-3147-498D-961C-5B859EF0C35B}"/>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05642BC1-88BA-4BCE-A886-C53C630B890E}"/>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8C30C4FC-9D47-4F2E-AC3E-0088D63EFB4C}"/>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125892335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D6F741-FFBE-4D39-9BF3-A6DBC0F0EFED}"/>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DE3AB1B0-B546-47B2-98EB-79712EB65C31}"/>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2ACB46CD-50F2-4019-A699-AB7910FA7A14}"/>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273492781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A5A1F50-2738-41BA-AA5B-84A525D24B33}"/>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278524A4-6026-4756-9D6A-8292FC129C5C}"/>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CA60EC92-B4C0-478D-B297-8A1280A5BD22}"/>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337158632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58CEC7-86C7-481E-9186-42BD1432EFBD}"/>
              </a:ext>
            </a:extLst>
          </p:cNvPr>
          <p:cNvSpPr>
            <a:spLocks noGrp="1"/>
          </p:cNvSpPr>
          <p:nvPr>
            <p:ph type="title"/>
          </p:nvPr>
        </p:nvSpPr>
        <p:spPr/>
        <p:txBody>
          <a:bodyPr/>
          <a:lstStyle/>
          <a:p>
            <a:r>
              <a:rPr lang="en-US" dirty="0"/>
              <a:t>The story so far</a:t>
            </a:r>
          </a:p>
        </p:txBody>
      </p:sp>
      <p:sp>
        <p:nvSpPr>
          <p:cNvPr id="3" name="Content Placeholder 2">
            <a:extLst>
              <a:ext uri="{FF2B5EF4-FFF2-40B4-BE49-F238E27FC236}">
                <a16:creationId xmlns:a16="http://schemas.microsoft.com/office/drawing/2014/main" id="{00C4EACE-A87B-4BB7-ACDB-5B1974E34E64}"/>
              </a:ext>
            </a:extLst>
          </p:cNvPr>
          <p:cNvSpPr>
            <a:spLocks noGrp="1"/>
          </p:cNvSpPr>
          <p:nvPr>
            <p:ph idx="1"/>
          </p:nvPr>
        </p:nvSpPr>
        <p:spPr>
          <a:xfrm>
            <a:off x="457200" y="1600200"/>
            <a:ext cx="8229600" cy="5105400"/>
          </a:xfrm>
        </p:spPr>
        <p:txBody>
          <a:bodyPr>
            <a:normAutofit/>
          </a:bodyPr>
          <a:lstStyle/>
          <a:p>
            <a:endParaRPr lang="en-US" dirty="0"/>
          </a:p>
          <a:p>
            <a:endParaRPr lang="en-US" dirty="0"/>
          </a:p>
          <a:p>
            <a:endParaRPr lang="en-US" dirty="0"/>
          </a:p>
          <a:p>
            <a:endParaRPr lang="en-US" dirty="0"/>
          </a:p>
          <a:p>
            <a:endParaRPr lang="en-US" dirty="0"/>
          </a:p>
          <a:p>
            <a:endParaRPr lang="en-US" dirty="0"/>
          </a:p>
          <a:p>
            <a:pPr marL="0" indent="0">
              <a:buNone/>
            </a:pPr>
            <a:r>
              <a:rPr lang="en-US" dirty="0"/>
              <a:t>We also learned about other data losses, e.g. the “</a:t>
            </a:r>
            <a:r>
              <a:rPr lang="en-US" dirty="0" err="1"/>
              <a:t>softmax</a:t>
            </a:r>
            <a:r>
              <a:rPr lang="en-US" dirty="0"/>
              <a:t>” loss</a:t>
            </a:r>
          </a:p>
        </p:txBody>
      </p:sp>
      <p:pic>
        <p:nvPicPr>
          <p:cNvPr id="4" name="Picture 3">
            <a:extLst>
              <a:ext uri="{FF2B5EF4-FFF2-40B4-BE49-F238E27FC236}">
                <a16:creationId xmlns:a16="http://schemas.microsoft.com/office/drawing/2014/main" id="{5C4CC3CC-19FD-481A-A13A-45F325048E65}"/>
              </a:ext>
            </a:extLst>
          </p:cNvPr>
          <p:cNvPicPr>
            <a:picLocks noChangeAspect="1"/>
          </p:cNvPicPr>
          <p:nvPr/>
        </p:nvPicPr>
        <p:blipFill rotWithShape="1">
          <a:blip r:embed="rId2"/>
          <a:srcRect t="18898" b="38152"/>
          <a:stretch/>
        </p:blipFill>
        <p:spPr>
          <a:xfrm>
            <a:off x="-727840" y="2514600"/>
            <a:ext cx="10405240" cy="2514602"/>
          </a:xfrm>
          <a:prstGeom prst="rect">
            <a:avLst/>
          </a:prstGeom>
        </p:spPr>
      </p:pic>
    </p:spTree>
    <p:extLst>
      <p:ext uri="{BB962C8B-B14F-4D97-AF65-F5344CB8AC3E}">
        <p14:creationId xmlns:p14="http://schemas.microsoft.com/office/powerpoint/2010/main" val="276327174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44CF0DD-C50E-4358-8A69-F9B1FB3E144C}"/>
              </a:ext>
            </a:extLst>
          </p:cNvPr>
          <p:cNvSpPr>
            <a:spLocks noGrp="1"/>
          </p:cNvSpPr>
          <p:nvPr>
            <p:ph type="title"/>
          </p:nvPr>
        </p:nvSpPr>
        <p:spPr/>
        <p:txBody>
          <a:bodyPr/>
          <a:lstStyle/>
          <a:p>
            <a:r>
              <a:rPr lang="en-US" dirty="0"/>
              <a:t>Computation graphs</a:t>
            </a:r>
          </a:p>
        </p:txBody>
      </p:sp>
      <p:sp>
        <p:nvSpPr>
          <p:cNvPr id="3" name="Content Placeholder 2">
            <a:extLst>
              <a:ext uri="{FF2B5EF4-FFF2-40B4-BE49-F238E27FC236}">
                <a16:creationId xmlns:a16="http://schemas.microsoft.com/office/drawing/2014/main" id="{0DEAFA4A-9541-4D6A-8752-C4F188029D72}"/>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122DEFD9-C705-4810-9E49-5B271250A534}"/>
              </a:ext>
            </a:extLst>
          </p:cNvPr>
          <p:cNvPicPr>
            <a:picLocks noChangeAspect="1"/>
          </p:cNvPicPr>
          <p:nvPr/>
        </p:nvPicPr>
        <p:blipFill rotWithShape="1">
          <a:blip r:embed="rId2"/>
          <a:srcRect t="15937" b="15935"/>
          <a:stretch/>
        </p:blipFill>
        <p:spPr>
          <a:xfrm>
            <a:off x="0" y="1676399"/>
            <a:ext cx="9144000" cy="3505201"/>
          </a:xfrm>
          <a:prstGeom prst="rect">
            <a:avLst/>
          </a:prstGeom>
        </p:spPr>
      </p:pic>
    </p:spTree>
    <p:extLst>
      <p:ext uri="{BB962C8B-B14F-4D97-AF65-F5344CB8AC3E}">
        <p14:creationId xmlns:p14="http://schemas.microsoft.com/office/powerpoint/2010/main" val="231551650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344B4FB-2C13-49C3-AA33-767333D06D99}"/>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6BA22EBC-DFFA-4A8E-9501-02C9AF4D069E}"/>
              </a:ext>
            </a:extLst>
          </p:cNvPr>
          <p:cNvSpPr>
            <a:spLocks noGrp="1"/>
          </p:cNvSpPr>
          <p:nvPr>
            <p:ph idx="1"/>
          </p:nvPr>
        </p:nvSpPr>
        <p:spPr>
          <a:xfrm>
            <a:off x="457200" y="5715000"/>
            <a:ext cx="8229600" cy="609600"/>
          </a:xfrm>
        </p:spPr>
        <p:txBody>
          <a:bodyPr>
            <a:normAutofit/>
          </a:bodyPr>
          <a:lstStyle/>
          <a:p>
            <a:pPr marL="0" indent="0" algn="ctr">
              <a:buNone/>
            </a:pPr>
            <a:r>
              <a:rPr lang="en-US" dirty="0"/>
              <a:t>(a much bigger computation graph)</a:t>
            </a:r>
          </a:p>
        </p:txBody>
      </p:sp>
      <p:pic>
        <p:nvPicPr>
          <p:cNvPr id="4" name="Picture 3">
            <a:extLst>
              <a:ext uri="{FF2B5EF4-FFF2-40B4-BE49-F238E27FC236}">
                <a16:creationId xmlns:a16="http://schemas.microsoft.com/office/drawing/2014/main" id="{67CC023D-6836-4BA8-B735-8C64707E7C05}"/>
              </a:ext>
            </a:extLst>
          </p:cNvPr>
          <p:cNvPicPr>
            <a:picLocks noChangeAspect="1"/>
          </p:cNvPicPr>
          <p:nvPr/>
        </p:nvPicPr>
        <p:blipFill rotWithShape="1">
          <a:blip r:embed="rId2"/>
          <a:srcRect b="12974"/>
          <a:stretch/>
        </p:blipFill>
        <p:spPr>
          <a:xfrm>
            <a:off x="0" y="1190244"/>
            <a:ext cx="9144000" cy="4477512"/>
          </a:xfrm>
          <a:prstGeom prst="rect">
            <a:avLst/>
          </a:prstGeom>
        </p:spPr>
      </p:pic>
    </p:spTree>
    <p:extLst>
      <p:ext uri="{BB962C8B-B14F-4D97-AF65-F5344CB8AC3E}">
        <p14:creationId xmlns:p14="http://schemas.microsoft.com/office/powerpoint/2010/main" val="262629602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72E596-F62A-42D3-9797-1BACCCEAAED6}"/>
              </a:ext>
            </a:extLst>
          </p:cNvPr>
          <p:cNvSpPr>
            <a:spLocks noGrp="1"/>
          </p:cNvSpPr>
          <p:nvPr>
            <p:ph type="title"/>
          </p:nvPr>
        </p:nvSpPr>
        <p:spPr/>
        <p:txBody>
          <a:bodyPr/>
          <a:lstStyle/>
          <a:p>
            <a:r>
              <a:rPr lang="en-US" dirty="0"/>
              <a:t>How do we set the weights?</a:t>
            </a:r>
          </a:p>
        </p:txBody>
      </p:sp>
      <p:sp>
        <p:nvSpPr>
          <p:cNvPr id="3" name="Content Placeholder 2">
            <a:extLst>
              <a:ext uri="{FF2B5EF4-FFF2-40B4-BE49-F238E27FC236}">
                <a16:creationId xmlns:a16="http://schemas.microsoft.com/office/drawing/2014/main" id="{ECFEC779-5625-493E-ACD8-AA15AE737DDB}"/>
              </a:ext>
            </a:extLst>
          </p:cNvPr>
          <p:cNvSpPr>
            <a:spLocks noGrp="1"/>
          </p:cNvSpPr>
          <p:nvPr>
            <p:ph idx="1"/>
          </p:nvPr>
        </p:nvSpPr>
        <p:spPr>
          <a:xfrm>
            <a:off x="304800" y="1417638"/>
            <a:ext cx="8534400" cy="5348286"/>
          </a:xfrm>
        </p:spPr>
        <p:txBody>
          <a:bodyPr>
            <a:normAutofit lnSpcReduction="10000"/>
          </a:bodyPr>
          <a:lstStyle/>
          <a:p>
            <a:r>
              <a:rPr lang="en-US" dirty="0"/>
              <a:t>Need to solve an optimization problem:</a:t>
            </a:r>
          </a:p>
          <a:p>
            <a:pPr lvl="1"/>
            <a:r>
              <a:rPr lang="en-US" dirty="0"/>
              <a:t>Find the weights </a:t>
            </a:r>
            <a:r>
              <a:rPr lang="en-US" i="1" dirty="0"/>
              <a:t>W</a:t>
            </a:r>
            <a:r>
              <a:rPr lang="en-US" dirty="0"/>
              <a:t> that minimize the training loss </a:t>
            </a:r>
            <a:r>
              <a:rPr lang="en-US" i="1" dirty="0"/>
              <a:t>L</a:t>
            </a:r>
          </a:p>
          <a:p>
            <a:pPr marL="0" indent="0">
              <a:buNone/>
            </a:pPr>
            <a:endParaRPr lang="en-US" dirty="0"/>
          </a:p>
          <a:p>
            <a:r>
              <a:rPr lang="en-US" dirty="0"/>
              <a:t>In general this is a non-linear, non-convex problem</a:t>
            </a:r>
          </a:p>
          <a:p>
            <a:pPr lvl="1"/>
            <a:r>
              <a:rPr lang="en-US" dirty="0"/>
              <a:t>Closed-form solvers do not generally exist, unlike with e.g. least squares problems</a:t>
            </a:r>
          </a:p>
          <a:p>
            <a:pPr lvl="1"/>
            <a:r>
              <a:rPr lang="en-US" dirty="0"/>
              <a:t>Might not find the globally optimal weights</a:t>
            </a:r>
          </a:p>
          <a:p>
            <a:pPr lvl="1"/>
            <a:endParaRPr lang="en-US" dirty="0"/>
          </a:p>
          <a:p>
            <a:r>
              <a:rPr lang="en-US" dirty="0"/>
              <a:t>(Side note: some learning problems, such as linear SVMs, do have convex loss functions)</a:t>
            </a:r>
          </a:p>
        </p:txBody>
      </p:sp>
    </p:spTree>
    <p:extLst>
      <p:ext uri="{BB962C8B-B14F-4D97-AF65-F5344CB8AC3E}">
        <p14:creationId xmlns:p14="http://schemas.microsoft.com/office/powerpoint/2010/main" val="27662131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AB535C24-CD4E-4708-B1C8-FCC5E9F76C1E}"/>
              </a:ext>
            </a:extLst>
          </p:cNvPr>
          <p:cNvPicPr>
            <a:picLocks noChangeAspect="1"/>
          </p:cNvPicPr>
          <p:nvPr/>
        </p:nvPicPr>
        <p:blipFill rotWithShape="1">
          <a:blip r:embed="rId2"/>
          <a:srcRect t="13845" b="10009"/>
          <a:stretch/>
        </p:blipFill>
        <p:spPr>
          <a:xfrm>
            <a:off x="-1066800" y="1333499"/>
            <a:ext cx="12344400" cy="5288979"/>
          </a:xfrm>
          <a:prstGeom prst="rect">
            <a:avLst/>
          </a:prstGeom>
        </p:spPr>
      </p:pic>
      <p:sp>
        <p:nvSpPr>
          <p:cNvPr id="5" name="Title 4">
            <a:extLst>
              <a:ext uri="{FF2B5EF4-FFF2-40B4-BE49-F238E27FC236}">
                <a16:creationId xmlns:a16="http://schemas.microsoft.com/office/drawing/2014/main" id="{827B6660-0454-4BB0-8E4A-17517B1FB9E0}"/>
              </a:ext>
            </a:extLst>
          </p:cNvPr>
          <p:cNvSpPr>
            <a:spLocks noGrp="1"/>
          </p:cNvSpPr>
          <p:nvPr>
            <p:ph type="title"/>
          </p:nvPr>
        </p:nvSpPr>
        <p:spPr>
          <a:xfrm>
            <a:off x="228600" y="274638"/>
            <a:ext cx="8686800" cy="1143000"/>
          </a:xfrm>
        </p:spPr>
        <p:txBody>
          <a:bodyPr>
            <a:normAutofit fontScale="90000"/>
          </a:bodyPr>
          <a:lstStyle/>
          <a:p>
            <a:r>
              <a:rPr lang="en-US" dirty="0"/>
              <a:t>Strategy #1: A bad idea: </a:t>
            </a:r>
            <a:r>
              <a:rPr lang="en-US" b="1" dirty="0"/>
              <a:t>Random search</a:t>
            </a:r>
          </a:p>
        </p:txBody>
      </p:sp>
    </p:spTree>
    <p:extLst>
      <p:ext uri="{BB962C8B-B14F-4D97-AF65-F5344CB8AC3E}">
        <p14:creationId xmlns:p14="http://schemas.microsoft.com/office/powerpoint/2010/main" val="76720919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2978EE17-DC88-4A38-9057-8B80470D630B}"/>
              </a:ext>
            </a:extLst>
          </p:cNvPr>
          <p:cNvPicPr>
            <a:picLocks noChangeAspect="1"/>
          </p:cNvPicPr>
          <p:nvPr/>
        </p:nvPicPr>
        <p:blipFill rotWithShape="1">
          <a:blip r:embed="rId3"/>
          <a:srcRect b="10009"/>
          <a:stretch/>
        </p:blipFill>
        <p:spPr>
          <a:xfrm>
            <a:off x="378" y="856701"/>
            <a:ext cx="9143244" cy="4629700"/>
          </a:xfrm>
          <a:prstGeom prst="rect">
            <a:avLst/>
          </a:prstGeom>
        </p:spPr>
      </p:pic>
    </p:spTree>
    <p:extLst>
      <p:ext uri="{BB962C8B-B14F-4D97-AF65-F5344CB8AC3E}">
        <p14:creationId xmlns:p14="http://schemas.microsoft.com/office/powerpoint/2010/main" val="60616949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Strategy #2: Follow the slope</a:t>
            </a:r>
            <a:br>
              <a:rPr lang="en-US" dirty="0"/>
            </a:br>
            <a:r>
              <a:rPr lang="en-US" dirty="0"/>
              <a:t>(aka Gradient Descent)</a:t>
            </a:r>
          </a:p>
        </p:txBody>
      </p:sp>
      <p:pic>
        <p:nvPicPr>
          <p:cNvPr id="5" name="Picture 4">
            <a:extLst>
              <a:ext uri="{FF2B5EF4-FFF2-40B4-BE49-F238E27FC236}">
                <a16:creationId xmlns:a16="http://schemas.microsoft.com/office/drawing/2014/main" id="{F8E8CF49-21DE-425F-B293-E5A6B34C6050}"/>
              </a:ext>
            </a:extLst>
          </p:cNvPr>
          <p:cNvPicPr>
            <a:picLocks noChangeAspect="1"/>
          </p:cNvPicPr>
          <p:nvPr/>
        </p:nvPicPr>
        <p:blipFill>
          <a:blip r:embed="rId2"/>
          <a:stretch>
            <a:fillRect/>
          </a:stretch>
        </p:blipFill>
        <p:spPr>
          <a:xfrm>
            <a:off x="647700" y="1679448"/>
            <a:ext cx="7848600" cy="5178552"/>
          </a:xfrm>
          <a:prstGeom prst="rect">
            <a:avLst/>
          </a:prstGeom>
        </p:spPr>
      </p:pic>
    </p:spTree>
    <p:extLst>
      <p:ext uri="{BB962C8B-B14F-4D97-AF65-F5344CB8AC3E}">
        <p14:creationId xmlns:p14="http://schemas.microsoft.com/office/powerpoint/2010/main" val="291551684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descr="Screen Shot 2015-04-14 at 9.13.01 P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7950" y="0"/>
            <a:ext cx="9144000" cy="4484796"/>
          </a:xfrm>
          <a:prstGeom prst="rect">
            <a:avLst/>
          </a:prstGeom>
        </p:spPr>
      </p:pic>
      <p:sp>
        <p:nvSpPr>
          <p:cNvPr id="3" name="TextBox 2"/>
          <p:cNvSpPr txBox="1"/>
          <p:nvPr/>
        </p:nvSpPr>
        <p:spPr>
          <a:xfrm>
            <a:off x="304800" y="4515067"/>
            <a:ext cx="8750300" cy="2246769"/>
          </a:xfrm>
          <a:prstGeom prst="rect">
            <a:avLst/>
          </a:prstGeom>
          <a:noFill/>
        </p:spPr>
        <p:txBody>
          <a:bodyPr wrap="square" rtlCol="0">
            <a:spAutoFit/>
          </a:bodyPr>
          <a:lstStyle/>
          <a:p>
            <a:r>
              <a:rPr lang="en-US" sz="2800" b="1" dirty="0"/>
              <a:t>Gradient descent</a:t>
            </a:r>
            <a:r>
              <a:rPr lang="en-US" sz="2800" dirty="0"/>
              <a:t>: walk in the direction opposite gradient</a:t>
            </a:r>
          </a:p>
          <a:p>
            <a:pPr marL="457200" indent="-457200">
              <a:buFont typeface="Arial" panose="020B0604020202020204" pitchFamily="34" charset="0"/>
              <a:buChar char="•"/>
            </a:pPr>
            <a:r>
              <a:rPr lang="en-US" sz="2800" b="1" dirty="0"/>
              <a:t>Q</a:t>
            </a:r>
            <a:r>
              <a:rPr lang="en-US" sz="2800" dirty="0"/>
              <a:t>: How far?</a:t>
            </a:r>
          </a:p>
          <a:p>
            <a:pPr marL="457200" indent="-457200">
              <a:buFont typeface="Arial" panose="020B0604020202020204" pitchFamily="34" charset="0"/>
              <a:buChar char="•"/>
            </a:pPr>
            <a:r>
              <a:rPr lang="en-US" sz="2800" b="1" dirty="0"/>
              <a:t>A</a:t>
            </a:r>
            <a:r>
              <a:rPr lang="en-US" sz="2800" dirty="0"/>
              <a:t>: Step size: </a:t>
            </a:r>
            <a:r>
              <a:rPr lang="en-US" sz="2800" i="1" dirty="0"/>
              <a:t>learning rate</a:t>
            </a:r>
          </a:p>
          <a:p>
            <a:pPr marL="457200" indent="-457200">
              <a:buFont typeface="Arial" panose="020B0604020202020204" pitchFamily="34" charset="0"/>
              <a:buChar char="•"/>
            </a:pPr>
            <a:r>
              <a:rPr lang="en-US" sz="2800" dirty="0"/>
              <a:t>Too big: will miss the minimum</a:t>
            </a:r>
          </a:p>
          <a:p>
            <a:pPr marL="457200" indent="-457200">
              <a:buFont typeface="Arial" panose="020B0604020202020204" pitchFamily="34" charset="0"/>
              <a:buChar char="•"/>
            </a:pPr>
            <a:r>
              <a:rPr lang="en-US" sz="2800" dirty="0"/>
              <a:t>Too small: slow convergence</a:t>
            </a:r>
          </a:p>
        </p:txBody>
      </p:sp>
    </p:spTree>
    <p:extLst>
      <p:ext uri="{BB962C8B-B14F-4D97-AF65-F5344CB8AC3E}">
        <p14:creationId xmlns:p14="http://schemas.microsoft.com/office/powerpoint/2010/main" val="165391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328F49E8-A77A-4746-B3F0-326CBF3B8669}"/>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136413712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7324568-12A5-40FB-9C60-80A1E9423114}"/>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EB99942F-A50E-4DFA-9302-D3F11390AF80}"/>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EBF56A77-1D0C-4B3D-A2D7-06818A72E44E}"/>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159676907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5C398A-B258-4689-B806-EC95DF8B4BCE}"/>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18823EB0-E30D-42FB-9919-7BE090C8336B}"/>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360AB367-375C-45DE-8AC5-F9FD14E3A87C}"/>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332167406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3E5D5F-58A1-41BF-8B37-C2991282E14B}"/>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AB45B93B-823C-4A63-9A59-3D1D5347C78D}"/>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8A5B8EAB-CF03-463A-9FE2-494C375D7342}"/>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419223125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2AF7F8C-3BA2-43EC-81DB-D9428BF7E3B7}"/>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6BCC2D5F-5B53-406A-A437-34AD340FEB39}"/>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21492825-B7F9-4093-8906-9B39502FD2D9}"/>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58301390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8276CC-EB79-470A-94FC-E6852B66BC74}"/>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4D84CC0A-A7AB-4E7E-B017-E6CFEBF01CDC}"/>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742CC461-F8F1-42DD-89FF-9D2B04470983}"/>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307704257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1C7C1F1-5B2E-41D4-B313-AE4071FB68A4}"/>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61917947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0C9E49F3-4C87-4072-A97B-4C161515F393}"/>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343633763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E93A6AF-FF73-404A-8933-D742C20C3E90}"/>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13827052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443B58-5CBF-4A89-9EBD-38A421F55299}"/>
              </a:ext>
            </a:extLst>
          </p:cNvPr>
          <p:cNvSpPr>
            <a:spLocks noGrp="1"/>
          </p:cNvSpPr>
          <p:nvPr>
            <p:ph type="title"/>
          </p:nvPr>
        </p:nvSpPr>
        <p:spPr/>
        <p:txBody>
          <a:bodyPr/>
          <a:lstStyle/>
          <a:p>
            <a:r>
              <a:rPr lang="en-US" dirty="0"/>
              <a:t>But the loss is just a function of W!</a:t>
            </a:r>
          </a:p>
        </p:txBody>
      </p:sp>
      <p:sp>
        <p:nvSpPr>
          <p:cNvPr id="3" name="Content Placeholder 2">
            <a:extLst>
              <a:ext uri="{FF2B5EF4-FFF2-40B4-BE49-F238E27FC236}">
                <a16:creationId xmlns:a16="http://schemas.microsoft.com/office/drawing/2014/main" id="{AC2F8412-D397-4EA9-8DCA-EA4540FFD38C}"/>
              </a:ext>
            </a:extLst>
          </p:cNvPr>
          <p:cNvSpPr>
            <a:spLocks noGrp="1"/>
          </p:cNvSpPr>
          <p:nvPr>
            <p:ph idx="1"/>
          </p:nvPr>
        </p:nvSpPr>
        <p:spPr/>
        <p:txBody>
          <a:bodyPr/>
          <a:lstStyle/>
          <a:p>
            <a:endParaRPr lang="en-US" dirty="0"/>
          </a:p>
        </p:txBody>
      </p:sp>
      <p:pic>
        <p:nvPicPr>
          <p:cNvPr id="4" name="Picture 3">
            <a:extLst>
              <a:ext uri="{FF2B5EF4-FFF2-40B4-BE49-F238E27FC236}">
                <a16:creationId xmlns:a16="http://schemas.microsoft.com/office/drawing/2014/main" id="{34306313-6E91-4658-84D1-4EA37C5C5129}"/>
              </a:ext>
            </a:extLst>
          </p:cNvPr>
          <p:cNvPicPr>
            <a:picLocks noChangeAspect="1"/>
          </p:cNvPicPr>
          <p:nvPr/>
        </p:nvPicPr>
        <p:blipFill rotWithShape="1">
          <a:blip r:embed="rId2"/>
          <a:srcRect t="15934" b="12025"/>
          <a:stretch/>
        </p:blipFill>
        <p:spPr>
          <a:xfrm>
            <a:off x="378" y="1676399"/>
            <a:ext cx="9143244" cy="3706265"/>
          </a:xfrm>
          <a:prstGeom prst="rect">
            <a:avLst/>
          </a:prstGeom>
        </p:spPr>
      </p:pic>
    </p:spTree>
    <p:extLst>
      <p:ext uri="{BB962C8B-B14F-4D97-AF65-F5344CB8AC3E}">
        <p14:creationId xmlns:p14="http://schemas.microsoft.com/office/powerpoint/2010/main" val="214399020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2F14625B-DFAE-4256-A35D-9382926236AF}"/>
              </a:ext>
            </a:extLst>
          </p:cNvPr>
          <p:cNvPicPr>
            <a:picLocks noChangeAspect="1"/>
          </p:cNvPicPr>
          <p:nvPr/>
        </p:nvPicPr>
        <p:blipFill rotWithShape="1">
          <a:blip r:embed="rId2"/>
          <a:srcRect t="15933" b="8527"/>
          <a:stretch/>
        </p:blipFill>
        <p:spPr>
          <a:xfrm>
            <a:off x="378" y="1676399"/>
            <a:ext cx="9143244" cy="3886201"/>
          </a:xfrm>
          <a:prstGeom prst="rect">
            <a:avLst/>
          </a:prstGeom>
        </p:spPr>
      </p:pic>
      <p:sp>
        <p:nvSpPr>
          <p:cNvPr id="5" name="Title 1">
            <a:extLst>
              <a:ext uri="{FF2B5EF4-FFF2-40B4-BE49-F238E27FC236}">
                <a16:creationId xmlns:a16="http://schemas.microsoft.com/office/drawing/2014/main" id="{560F2215-93F0-4EFD-A918-D38A1E1E84F2}"/>
              </a:ext>
            </a:extLst>
          </p:cNvPr>
          <p:cNvSpPr>
            <a:spLocks noGrp="1"/>
          </p:cNvSpPr>
          <p:nvPr>
            <p:ph type="title"/>
          </p:nvPr>
        </p:nvSpPr>
        <p:spPr>
          <a:xfrm>
            <a:off x="457200" y="274638"/>
            <a:ext cx="8229600" cy="1143000"/>
          </a:xfrm>
        </p:spPr>
        <p:txBody>
          <a:bodyPr/>
          <a:lstStyle/>
          <a:p>
            <a:r>
              <a:rPr lang="en-US" dirty="0"/>
              <a:t>But the loss is just a function of W!</a:t>
            </a:r>
          </a:p>
        </p:txBody>
      </p:sp>
    </p:spTree>
    <p:extLst>
      <p:ext uri="{BB962C8B-B14F-4D97-AF65-F5344CB8AC3E}">
        <p14:creationId xmlns:p14="http://schemas.microsoft.com/office/powerpoint/2010/main" val="14037966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BED05659-B16B-45D2-8BE5-06B5B356681A}"/>
              </a:ext>
            </a:extLst>
          </p:cNvPr>
          <p:cNvPicPr>
            <a:picLocks noChangeAspect="1"/>
          </p:cNvPicPr>
          <p:nvPr/>
        </p:nvPicPr>
        <p:blipFill rotWithShape="1">
          <a:blip r:embed="rId2"/>
          <a:srcRect b="11490"/>
          <a:stretch/>
        </p:blipFill>
        <p:spPr>
          <a:xfrm>
            <a:off x="378" y="856701"/>
            <a:ext cx="9143244" cy="4553500"/>
          </a:xfrm>
          <a:prstGeom prst="rect">
            <a:avLst/>
          </a:prstGeom>
        </p:spPr>
      </p:pic>
    </p:spTree>
    <p:extLst>
      <p:ext uri="{BB962C8B-B14F-4D97-AF65-F5344CB8AC3E}">
        <p14:creationId xmlns:p14="http://schemas.microsoft.com/office/powerpoint/2010/main" val="122869553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a:t>
            </a:r>
          </a:p>
        </p:txBody>
      </p:sp>
      <p:pic>
        <p:nvPicPr>
          <p:cNvPr id="4" name="Picture 3" descr="Screen Shot 2015-04-14 at 9.13.42 P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046655"/>
            <a:ext cx="9144000" cy="4764690"/>
          </a:xfrm>
          <a:prstGeom prst="rect">
            <a:avLst/>
          </a:prstGeom>
        </p:spPr>
      </p:pic>
    </p:spTree>
    <p:extLst>
      <p:ext uri="{BB962C8B-B14F-4D97-AF65-F5344CB8AC3E}">
        <p14:creationId xmlns:p14="http://schemas.microsoft.com/office/powerpoint/2010/main" val="407363541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BEBF42-D51C-45AB-A029-999821CD9025}"/>
              </a:ext>
            </a:extLst>
          </p:cNvPr>
          <p:cNvSpPr>
            <a:spLocks noGrp="1"/>
          </p:cNvSpPr>
          <p:nvPr>
            <p:ph type="title"/>
          </p:nvPr>
        </p:nvSpPr>
        <p:spPr/>
        <p:txBody>
          <a:bodyPr/>
          <a:lstStyle/>
          <a:p>
            <a:r>
              <a:rPr lang="en-US" dirty="0"/>
              <a:t>Questions?</a:t>
            </a:r>
          </a:p>
        </p:txBody>
      </p:sp>
      <p:sp>
        <p:nvSpPr>
          <p:cNvPr id="3" name="Content Placeholder 2">
            <a:extLst>
              <a:ext uri="{FF2B5EF4-FFF2-40B4-BE49-F238E27FC236}">
                <a16:creationId xmlns:a16="http://schemas.microsoft.com/office/drawing/2014/main" id="{52867A2E-A60E-4B66-9A65-C7959B22BF56}"/>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3203001987"/>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6C3BE8F-46F0-4245-BB00-A3C18FC6EB5B}"/>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187502631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5BB57F-EB25-490D-9F1D-3621A6C66998}"/>
              </a:ext>
            </a:extLst>
          </p:cNvPr>
          <p:cNvSpPr>
            <a:spLocks noGrp="1"/>
          </p:cNvSpPr>
          <p:nvPr>
            <p:ph type="title"/>
          </p:nvPr>
        </p:nvSpPr>
        <p:spPr/>
        <p:txBody>
          <a:bodyPr/>
          <a:lstStyle/>
          <a:p>
            <a:r>
              <a:rPr lang="en-US" dirty="0"/>
              <a:t>Gradient descent in action</a:t>
            </a:r>
          </a:p>
        </p:txBody>
      </p:sp>
      <p:pic>
        <p:nvPicPr>
          <p:cNvPr id="4" name="sgd">
            <a:hlinkClick r:id="" action="ppaction://media"/>
            <a:extLst>
              <a:ext uri="{FF2B5EF4-FFF2-40B4-BE49-F238E27FC236}">
                <a16:creationId xmlns:a16="http://schemas.microsoft.com/office/drawing/2014/main" id="{668EF765-BA81-462D-9539-191927C3209A}"/>
              </a:ext>
            </a:extLst>
          </p:cNvPr>
          <p:cNvPicPr>
            <a:picLocks noGrp="1" noChangeAspect="1"/>
          </p:cNvPicPr>
          <p:nvPr>
            <p:ph idx="1"/>
            <a:videoFile r:link="rId2"/>
            <p:extLst>
              <p:ext uri="{DAA4B4D4-6D71-4841-9C94-3DE7FCFB9230}">
                <p14:media xmlns:p14="http://schemas.microsoft.com/office/powerpoint/2010/main" r:embed="rId1"/>
              </p:ext>
            </p:extLst>
          </p:nvPr>
        </p:nvPicPr>
        <p:blipFill>
          <a:blip r:embed="rId4"/>
          <a:stretch>
            <a:fillRect/>
          </a:stretch>
        </p:blipFill>
        <p:spPr>
          <a:xfrm>
            <a:off x="1981199" y="1509418"/>
            <a:ext cx="5181602" cy="5196182"/>
          </a:xfrm>
        </p:spPr>
      </p:pic>
    </p:spTree>
    <p:extLst>
      <p:ext uri="{BB962C8B-B14F-4D97-AF65-F5344CB8AC3E}">
        <p14:creationId xmlns:p14="http://schemas.microsoft.com/office/powerpoint/2010/main" val="32346538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6216"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14126"/>
            <a:ext cx="8229600" cy="1143000"/>
          </a:xfrm>
        </p:spPr>
        <p:txBody>
          <a:bodyPr/>
          <a:lstStyle/>
          <a:p>
            <a:r>
              <a:rPr lang="en-US" dirty="0"/>
              <a:t>Analytic Gradient</a:t>
            </a:r>
          </a:p>
        </p:txBody>
      </p:sp>
      <p:pic>
        <p:nvPicPr>
          <p:cNvPr id="4" name="Picture 3" descr="Screen Shot 2015-04-14 at 9.13.23 PM.png"/>
          <p:cNvPicPr>
            <a:picLocks noChangeAspect="1"/>
          </p:cNvPicPr>
          <p:nvPr/>
        </p:nvPicPr>
        <p:blipFill rotWithShape="1">
          <a:blip r:embed="rId3">
            <a:extLst>
              <a:ext uri="{28A0092B-C50C-407E-A947-70E740481C1C}">
                <a14:useLocalDpi xmlns:a14="http://schemas.microsoft.com/office/drawing/2010/main" val="0"/>
              </a:ext>
            </a:extLst>
          </a:blip>
          <a:srcRect b="66827"/>
          <a:stretch/>
        </p:blipFill>
        <p:spPr>
          <a:xfrm>
            <a:off x="88900" y="1676400"/>
            <a:ext cx="9055100" cy="1752600"/>
          </a:xfrm>
          <a:prstGeom prst="rect">
            <a:avLst/>
          </a:prstGeom>
        </p:spPr>
      </p:pic>
      <p:pic>
        <p:nvPicPr>
          <p:cNvPr id="5" name="Picture 4" descr="Screen Shot 2015-04-14 at 9.13.36 PM.png"/>
          <p:cNvPicPr>
            <a:picLocks noChangeAspect="1"/>
          </p:cNvPicPr>
          <p:nvPr/>
        </p:nvPicPr>
        <p:blipFill rotWithShape="1">
          <a:blip r:embed="rId4">
            <a:extLst>
              <a:ext uri="{28A0092B-C50C-407E-A947-70E740481C1C}">
                <a14:useLocalDpi xmlns:a14="http://schemas.microsoft.com/office/drawing/2010/main" val="0"/>
              </a:ext>
            </a:extLst>
          </a:blip>
          <a:srcRect t="68735"/>
          <a:stretch/>
        </p:blipFill>
        <p:spPr>
          <a:xfrm>
            <a:off x="-152400" y="4572000"/>
            <a:ext cx="9144000" cy="1496179"/>
          </a:xfrm>
          <a:prstGeom prst="rect">
            <a:avLst/>
          </a:prstGeom>
        </p:spPr>
      </p:pic>
      <p:pic>
        <p:nvPicPr>
          <p:cNvPr id="6" name="Picture 5" descr="Screen Shot 2015-04-14 at 9.13.29 PM.png"/>
          <p:cNvPicPr>
            <a:picLocks noChangeAspect="1"/>
          </p:cNvPicPr>
          <p:nvPr/>
        </p:nvPicPr>
        <p:blipFill rotWithShape="1">
          <a:blip r:embed="rId5">
            <a:extLst>
              <a:ext uri="{28A0092B-C50C-407E-A947-70E740481C1C}">
                <a14:useLocalDpi xmlns:a14="http://schemas.microsoft.com/office/drawing/2010/main" val="0"/>
              </a:ext>
            </a:extLst>
          </a:blip>
          <a:srcRect t="82026"/>
          <a:stretch/>
        </p:blipFill>
        <p:spPr>
          <a:xfrm>
            <a:off x="-990600" y="3733800"/>
            <a:ext cx="9144000" cy="907207"/>
          </a:xfrm>
          <a:prstGeom prst="rect">
            <a:avLst/>
          </a:prstGeom>
        </p:spPr>
      </p:pic>
      <p:sp>
        <p:nvSpPr>
          <p:cNvPr id="3" name="TextBox 2"/>
          <p:cNvSpPr txBox="1"/>
          <p:nvPr/>
        </p:nvSpPr>
        <p:spPr>
          <a:xfrm>
            <a:off x="391698" y="6248400"/>
            <a:ext cx="7866256" cy="461665"/>
          </a:xfrm>
          <a:prstGeom prst="rect">
            <a:avLst/>
          </a:prstGeom>
          <a:noFill/>
        </p:spPr>
        <p:txBody>
          <a:bodyPr wrap="none" rtlCol="0">
            <a:spAutoFit/>
          </a:bodyPr>
          <a:lstStyle/>
          <a:p>
            <a:r>
              <a:rPr lang="en-US" sz="2400" dirty="0">
                <a:latin typeface="Times New Roman" panose="02020603050405020304" pitchFamily="18" charset="0"/>
                <a:cs typeface="Times New Roman" panose="02020603050405020304" pitchFamily="18" charset="0"/>
              </a:rPr>
              <a:t>Full gradient is the sum of all </a:t>
            </a:r>
            <a:r>
              <a:rPr lang="en-US" sz="2400" i="1" dirty="0">
                <a:latin typeface="Times New Roman" panose="02020603050405020304" pitchFamily="18" charset="0"/>
                <a:cs typeface="Times New Roman" panose="02020603050405020304" pitchFamily="18" charset="0"/>
              </a:rPr>
              <a:t>L</a:t>
            </a:r>
            <a:r>
              <a:rPr lang="en-US" sz="2400" i="1" baseline="-25000" dirty="0">
                <a:latin typeface="Times New Roman" panose="02020603050405020304" pitchFamily="18" charset="0"/>
                <a:cs typeface="Times New Roman" panose="02020603050405020304" pitchFamily="18" charset="0"/>
              </a:rPr>
              <a:t>i</a:t>
            </a:r>
            <a:r>
              <a:rPr lang="en-US" sz="2400" dirty="0">
                <a:latin typeface="Times New Roman" panose="02020603050405020304" pitchFamily="18" charset="0"/>
                <a:cs typeface="Times New Roman" panose="02020603050405020304" pitchFamily="18" charset="0"/>
              </a:rPr>
              <a:t>s over all training examples </a:t>
            </a:r>
            <a:r>
              <a:rPr lang="en-US" sz="2400" i="1" dirty="0">
                <a:latin typeface="Times New Roman" panose="02020603050405020304" pitchFamily="18" charset="0"/>
                <a:cs typeface="Times New Roman" panose="02020603050405020304" pitchFamily="18" charset="0"/>
              </a:rPr>
              <a:t>x</a:t>
            </a:r>
            <a:r>
              <a:rPr lang="en-US" sz="2400" i="1" baseline="-25000" dirty="0">
                <a:latin typeface="Times New Roman" panose="02020603050405020304" pitchFamily="18" charset="0"/>
                <a:cs typeface="Times New Roman" panose="02020603050405020304" pitchFamily="18" charset="0"/>
              </a:rPr>
              <a:t>i</a:t>
            </a:r>
          </a:p>
        </p:txBody>
      </p:sp>
      <p:sp>
        <p:nvSpPr>
          <p:cNvPr id="7" name="TextBox 6">
            <a:extLst>
              <a:ext uri="{FF2B5EF4-FFF2-40B4-BE49-F238E27FC236}">
                <a16:creationId xmlns:a16="http://schemas.microsoft.com/office/drawing/2014/main" id="{83C3CECD-B941-46DF-92B3-600980E55FD4}"/>
              </a:ext>
            </a:extLst>
          </p:cNvPr>
          <p:cNvSpPr txBox="1"/>
          <p:nvPr/>
        </p:nvSpPr>
        <p:spPr>
          <a:xfrm>
            <a:off x="391698" y="1597859"/>
            <a:ext cx="5532990" cy="523220"/>
          </a:xfrm>
          <a:prstGeom prst="rect">
            <a:avLst/>
          </a:prstGeom>
          <a:noFill/>
        </p:spPr>
        <p:txBody>
          <a:bodyPr wrap="none" rtlCol="0">
            <a:spAutoFit/>
          </a:bodyPr>
          <a:lstStyle/>
          <a:p>
            <a:r>
              <a:rPr lang="en-US" sz="2800" dirty="0"/>
              <a:t>Single term of SVM (hinge) data loss:</a:t>
            </a:r>
          </a:p>
        </p:txBody>
      </p:sp>
    </p:spTree>
    <p:extLst>
      <p:ext uri="{BB962C8B-B14F-4D97-AF65-F5344CB8AC3E}">
        <p14:creationId xmlns:p14="http://schemas.microsoft.com/office/powerpoint/2010/main" val="40078297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Gradient Descent</a:t>
            </a:r>
          </a:p>
        </p:txBody>
      </p:sp>
      <p:pic>
        <p:nvPicPr>
          <p:cNvPr id="4" name="Picture 3" descr="Screen Shot 2015-04-14 at 9.14.04 PM.png"/>
          <p:cNvPicPr>
            <a:picLocks noChangeAspect="1"/>
          </p:cNvPicPr>
          <p:nvPr/>
        </p:nvPicPr>
        <p:blipFill rotWithShape="1">
          <a:blip r:embed="rId2" cstate="print">
            <a:extLst>
              <a:ext uri="{28A0092B-C50C-407E-A947-70E740481C1C}">
                <a14:useLocalDpi xmlns:a14="http://schemas.microsoft.com/office/drawing/2010/main" val="0"/>
              </a:ext>
            </a:extLst>
          </a:blip>
          <a:srcRect t="29925"/>
          <a:stretch/>
        </p:blipFill>
        <p:spPr>
          <a:xfrm>
            <a:off x="0" y="2400300"/>
            <a:ext cx="9144000" cy="2748558"/>
          </a:xfrm>
          <a:prstGeom prst="rect">
            <a:avLst/>
          </a:prstGeom>
        </p:spPr>
      </p:pic>
    </p:spTree>
    <p:extLst>
      <p:ext uri="{BB962C8B-B14F-4D97-AF65-F5344CB8AC3E}">
        <p14:creationId xmlns:p14="http://schemas.microsoft.com/office/powerpoint/2010/main" val="390485092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E6C3B7FA-8FEB-455A-80B6-917F47D36952}"/>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70595128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1765A9-4E43-4D87-B4E7-EBFADB74EE70}"/>
              </a:ext>
            </a:extLst>
          </p:cNvPr>
          <p:cNvSpPr>
            <a:spLocks noGrp="1"/>
          </p:cNvSpPr>
          <p:nvPr>
            <p:ph type="title"/>
          </p:nvPr>
        </p:nvSpPr>
        <p:spPr/>
        <p:txBody>
          <a:bodyPr/>
          <a:lstStyle/>
          <a:p>
            <a:r>
              <a:rPr lang="en-US" dirty="0"/>
              <a:t>Interactive Web Demo</a:t>
            </a:r>
          </a:p>
        </p:txBody>
      </p:sp>
      <p:pic>
        <p:nvPicPr>
          <p:cNvPr id="4" name="Picture 3">
            <a:extLst>
              <a:ext uri="{FF2B5EF4-FFF2-40B4-BE49-F238E27FC236}">
                <a16:creationId xmlns:a16="http://schemas.microsoft.com/office/drawing/2014/main" id="{471E897F-C2D9-488A-97DD-42D15BA4C2B2}"/>
              </a:ext>
            </a:extLst>
          </p:cNvPr>
          <p:cNvPicPr>
            <a:picLocks noChangeAspect="1"/>
          </p:cNvPicPr>
          <p:nvPr/>
        </p:nvPicPr>
        <p:blipFill>
          <a:blip r:embed="rId2"/>
          <a:stretch>
            <a:fillRect/>
          </a:stretch>
        </p:blipFill>
        <p:spPr>
          <a:xfrm>
            <a:off x="685800" y="1295400"/>
            <a:ext cx="7772400" cy="4823017"/>
          </a:xfrm>
          <a:prstGeom prst="rect">
            <a:avLst/>
          </a:prstGeom>
        </p:spPr>
      </p:pic>
      <p:sp>
        <p:nvSpPr>
          <p:cNvPr id="5" name="Rectangle 4">
            <a:extLst>
              <a:ext uri="{FF2B5EF4-FFF2-40B4-BE49-F238E27FC236}">
                <a16:creationId xmlns:a16="http://schemas.microsoft.com/office/drawing/2014/main" id="{DAD656C9-0024-4A10-8C68-6A79A64873ED}"/>
              </a:ext>
            </a:extLst>
          </p:cNvPr>
          <p:cNvSpPr/>
          <p:nvPr/>
        </p:nvSpPr>
        <p:spPr>
          <a:xfrm>
            <a:off x="609600" y="6172200"/>
            <a:ext cx="7924800" cy="400110"/>
          </a:xfrm>
          <a:prstGeom prst="rect">
            <a:avLst/>
          </a:prstGeom>
        </p:spPr>
        <p:txBody>
          <a:bodyPr wrap="square">
            <a:spAutoFit/>
          </a:bodyPr>
          <a:lstStyle/>
          <a:p>
            <a:pPr algn="ctr"/>
            <a:r>
              <a:rPr lang="en-US" sz="2000" dirty="0">
                <a:hlinkClick r:id="rId3"/>
              </a:rPr>
              <a:t>http://vision.stanford.edu/teaching/cs231n-demos/linear-classify/</a:t>
            </a:r>
            <a:endParaRPr lang="en-US" sz="2000" dirty="0"/>
          </a:p>
        </p:txBody>
      </p:sp>
    </p:spTree>
    <p:extLst>
      <p:ext uri="{BB962C8B-B14F-4D97-AF65-F5344CB8AC3E}">
        <p14:creationId xmlns:p14="http://schemas.microsoft.com/office/powerpoint/2010/main" val="22614618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Mini-batch Gradient Descent</a:t>
            </a:r>
          </a:p>
        </p:txBody>
      </p:sp>
      <p:pic>
        <p:nvPicPr>
          <p:cNvPr id="4" name="Picture 3" descr="Screen Shot 2015-04-14 at 9.14.10 PM.png"/>
          <p:cNvPicPr>
            <a:picLocks noChangeAspect="1"/>
          </p:cNvPicPr>
          <p:nvPr/>
        </p:nvPicPr>
        <p:blipFill rotWithShape="1">
          <a:blip r:embed="rId2" cstate="print">
            <a:extLst>
              <a:ext uri="{28A0092B-C50C-407E-A947-70E740481C1C}">
                <a14:useLocalDpi xmlns:a14="http://schemas.microsoft.com/office/drawing/2010/main" val="0"/>
              </a:ext>
            </a:extLst>
          </a:blip>
          <a:srcRect t="18117"/>
          <a:stretch/>
        </p:blipFill>
        <p:spPr>
          <a:xfrm>
            <a:off x="0" y="1879600"/>
            <a:ext cx="9144000" cy="3673551"/>
          </a:xfrm>
          <a:prstGeom prst="rect">
            <a:avLst/>
          </a:prstGeom>
        </p:spPr>
      </p:pic>
    </p:spTree>
    <p:extLst>
      <p:ext uri="{BB962C8B-B14F-4D97-AF65-F5344CB8AC3E}">
        <p14:creationId xmlns:p14="http://schemas.microsoft.com/office/powerpoint/2010/main" val="2893890757"/>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Stochastic Gradient Descent (SGD)</a:t>
            </a:r>
          </a:p>
        </p:txBody>
      </p:sp>
      <p:pic>
        <p:nvPicPr>
          <p:cNvPr id="4" name="Picture 3" descr="Screen Shot 2015-04-14 at 9.14.18 PM.png"/>
          <p:cNvPicPr>
            <a:picLocks noChangeAspect="1"/>
          </p:cNvPicPr>
          <p:nvPr/>
        </p:nvPicPr>
        <p:blipFill rotWithShape="1">
          <a:blip r:embed="rId2" cstate="print">
            <a:extLst>
              <a:ext uri="{28A0092B-C50C-407E-A947-70E740481C1C}">
                <a14:useLocalDpi xmlns:a14="http://schemas.microsoft.com/office/drawing/2010/main" val="0"/>
              </a:ext>
            </a:extLst>
          </a:blip>
          <a:srcRect t="16777"/>
          <a:stretch/>
        </p:blipFill>
        <p:spPr>
          <a:xfrm>
            <a:off x="25400" y="2120900"/>
            <a:ext cx="9144000" cy="3716942"/>
          </a:xfrm>
          <a:prstGeom prst="rect">
            <a:avLst/>
          </a:prstGeom>
        </p:spPr>
      </p:pic>
    </p:spTree>
    <p:extLst>
      <p:ext uri="{BB962C8B-B14F-4D97-AF65-F5344CB8AC3E}">
        <p14:creationId xmlns:p14="http://schemas.microsoft.com/office/powerpoint/2010/main" val="1620008405"/>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Summary</a:t>
            </a:r>
          </a:p>
        </p:txBody>
      </p:sp>
      <p:pic>
        <p:nvPicPr>
          <p:cNvPr id="4" name="Picture 3" descr="Screen Shot 2015-04-14 at 9.14.26 PM.png"/>
          <p:cNvPicPr>
            <a:picLocks noChangeAspect="1"/>
          </p:cNvPicPr>
          <p:nvPr/>
        </p:nvPicPr>
        <p:blipFill rotWithShape="1">
          <a:blip r:embed="rId2" cstate="print">
            <a:extLst>
              <a:ext uri="{28A0092B-C50C-407E-A947-70E740481C1C}">
                <a14:useLocalDpi xmlns:a14="http://schemas.microsoft.com/office/drawing/2010/main" val="0"/>
              </a:ext>
            </a:extLst>
          </a:blip>
          <a:srcRect t="21979"/>
          <a:stretch/>
        </p:blipFill>
        <p:spPr>
          <a:xfrm>
            <a:off x="-12700" y="2209800"/>
            <a:ext cx="9144000" cy="3200962"/>
          </a:xfrm>
          <a:prstGeom prst="rect">
            <a:avLst/>
          </a:prstGeom>
          <a:ln>
            <a:noFill/>
          </a:ln>
          <a:effectLst/>
        </p:spPr>
      </p:pic>
    </p:spTree>
    <p:extLst>
      <p:ext uri="{BB962C8B-B14F-4D97-AF65-F5344CB8AC3E}">
        <p14:creationId xmlns:p14="http://schemas.microsoft.com/office/powerpoint/2010/main" val="755118845"/>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descr="Screen Shot 2015-04-14 at 9.14.50 PM.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8100" y="1524000"/>
            <a:ext cx="9144000" cy="4251366"/>
          </a:xfrm>
          <a:prstGeom prst="rect">
            <a:avLst/>
          </a:prstGeom>
        </p:spPr>
      </p:pic>
    </p:spTree>
    <p:extLst>
      <p:ext uri="{BB962C8B-B14F-4D97-AF65-F5344CB8AC3E}">
        <p14:creationId xmlns:p14="http://schemas.microsoft.com/office/powerpoint/2010/main" val="868475512"/>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descr="Screen Shot 2015-04-14 at 9.14.59 PM.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381000"/>
            <a:ext cx="9144000" cy="4415727"/>
          </a:xfrm>
          <a:prstGeom prst="rect">
            <a:avLst/>
          </a:prstGeom>
        </p:spPr>
      </p:pic>
      <p:pic>
        <p:nvPicPr>
          <p:cNvPr id="3" name="Picture 2" descr="Screen Shot 2015-04-15 at 1.11.17 PM.png"/>
          <p:cNvPicPr>
            <a:picLocks noChangeAspect="1"/>
          </p:cNvPicPr>
          <p:nvPr/>
        </p:nvPicPr>
        <p:blipFill rotWithShape="1">
          <a:blip r:embed="rId3">
            <a:extLst>
              <a:ext uri="{28A0092B-C50C-407E-A947-70E740481C1C}">
                <a14:useLocalDpi xmlns:a14="http://schemas.microsoft.com/office/drawing/2010/main" val="0"/>
              </a:ext>
            </a:extLst>
          </a:blip>
          <a:srcRect r="4027"/>
          <a:stretch/>
        </p:blipFill>
        <p:spPr>
          <a:xfrm>
            <a:off x="152400" y="4648200"/>
            <a:ext cx="8775700" cy="1661459"/>
          </a:xfrm>
          <a:prstGeom prst="rect">
            <a:avLst/>
          </a:prstGeom>
        </p:spPr>
      </p:pic>
    </p:spTree>
    <p:extLst>
      <p:ext uri="{BB962C8B-B14F-4D97-AF65-F5344CB8AC3E}">
        <p14:creationId xmlns:p14="http://schemas.microsoft.com/office/powerpoint/2010/main" val="4039997813"/>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descr="Screen Shot 2015-04-14 at 9.15.05 PM.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600200"/>
            <a:ext cx="9144000" cy="3757921"/>
          </a:xfrm>
          <a:prstGeom prst="rect">
            <a:avLst/>
          </a:prstGeom>
        </p:spPr>
      </p:pic>
    </p:spTree>
    <p:extLst>
      <p:ext uri="{BB962C8B-B14F-4D97-AF65-F5344CB8AC3E}">
        <p14:creationId xmlns:p14="http://schemas.microsoft.com/office/powerpoint/2010/main" val="915528445"/>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375A66-EFCD-4EC2-BE4E-30CEE7B08C1B}"/>
              </a:ext>
            </a:extLst>
          </p:cNvPr>
          <p:cNvSpPr>
            <a:spLocks noGrp="1"/>
          </p:cNvSpPr>
          <p:nvPr>
            <p:ph type="title"/>
          </p:nvPr>
        </p:nvSpPr>
        <p:spPr/>
        <p:txBody>
          <a:bodyPr/>
          <a:lstStyle/>
          <a:p>
            <a:r>
              <a:rPr lang="en-US" dirty="0"/>
              <a:t>Questions?</a:t>
            </a:r>
          </a:p>
        </p:txBody>
      </p:sp>
      <p:sp>
        <p:nvSpPr>
          <p:cNvPr id="3" name="Content Placeholder 2">
            <a:extLst>
              <a:ext uri="{FF2B5EF4-FFF2-40B4-BE49-F238E27FC236}">
                <a16:creationId xmlns:a16="http://schemas.microsoft.com/office/drawing/2014/main" id="{1F4A7CC3-0D4E-4D18-BE87-E8293B920E74}"/>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1411743528"/>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Where are we?</a:t>
            </a:r>
          </a:p>
        </p:txBody>
      </p:sp>
      <p:sp>
        <p:nvSpPr>
          <p:cNvPr id="3" name="Content Placeholder 2"/>
          <p:cNvSpPr>
            <a:spLocks noGrp="1"/>
          </p:cNvSpPr>
          <p:nvPr>
            <p:ph idx="1"/>
          </p:nvPr>
        </p:nvSpPr>
        <p:spPr/>
        <p:txBody>
          <a:bodyPr/>
          <a:lstStyle/>
          <a:p>
            <a:r>
              <a:rPr lang="en-US" dirty="0"/>
              <a:t>Classifiers: SVM vs. </a:t>
            </a:r>
            <a:r>
              <a:rPr lang="en-US" dirty="0" err="1"/>
              <a:t>Softmax</a:t>
            </a:r>
            <a:endParaRPr lang="en-US" dirty="0"/>
          </a:p>
          <a:p>
            <a:r>
              <a:rPr lang="en-US" dirty="0"/>
              <a:t>Gradient descent to optimize loss functions</a:t>
            </a:r>
          </a:p>
          <a:p>
            <a:pPr lvl="1"/>
            <a:r>
              <a:rPr lang="en-US" dirty="0"/>
              <a:t>Batch gradient descent, stochastic gradient descent</a:t>
            </a:r>
          </a:p>
          <a:p>
            <a:pPr lvl="1"/>
            <a:r>
              <a:rPr lang="en-US" dirty="0"/>
              <a:t>Momentum</a:t>
            </a:r>
          </a:p>
          <a:p>
            <a:pPr lvl="1"/>
            <a:r>
              <a:rPr lang="en-US" dirty="0"/>
              <a:t>Numerical gradients (slow, approximate), analytic gradients (fast, error-prone)</a:t>
            </a:r>
          </a:p>
          <a:p>
            <a:pPr lvl="1"/>
            <a:endParaRPr lang="en-US" dirty="0"/>
          </a:p>
        </p:txBody>
      </p:sp>
    </p:spTree>
    <p:extLst>
      <p:ext uri="{BB962C8B-B14F-4D97-AF65-F5344CB8AC3E}">
        <p14:creationId xmlns:p14="http://schemas.microsoft.com/office/powerpoint/2010/main" val="1914651032"/>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EC5BE040-9FE2-4EFE-9A22-970D2F118B9E}"/>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4073475039"/>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FDE19-27E8-45B1-AD34-41D9FBD64DC5}"/>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DD36E00C-01FC-46A6-B4F5-5DBB76546407}"/>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62E15B91-2408-4B40-B568-6AF7B770FD90}"/>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3394589587"/>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6E53F3-7852-43B6-BCC1-94B3D627A7BA}"/>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67070E06-15E3-413F-8E95-F35BC86D0FF6}"/>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E63091C7-072B-4F7A-8ACE-5F8B4F3D5541}"/>
              </a:ext>
            </a:extLst>
          </p:cNvPr>
          <p:cNvPicPr>
            <a:picLocks noChangeAspect="1"/>
          </p:cNvPicPr>
          <p:nvPr/>
        </p:nvPicPr>
        <p:blipFill rotWithShape="1">
          <a:blip r:embed="rId2"/>
          <a:srcRect b="12024"/>
          <a:stretch/>
        </p:blipFill>
        <p:spPr>
          <a:xfrm>
            <a:off x="378" y="856701"/>
            <a:ext cx="9143244" cy="4525963"/>
          </a:xfrm>
          <a:prstGeom prst="rect">
            <a:avLst/>
          </a:prstGeom>
        </p:spPr>
      </p:pic>
    </p:spTree>
    <p:extLst>
      <p:ext uri="{BB962C8B-B14F-4D97-AF65-F5344CB8AC3E}">
        <p14:creationId xmlns:p14="http://schemas.microsoft.com/office/powerpoint/2010/main" val="1201836204"/>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39A1ED-D7A3-4A20-921B-B16E247F43ED}"/>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45822FB3-FBD0-43FE-A3EF-157B0DBD13FD}"/>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0E126E2B-B17C-4F53-BB76-576842E9F674}"/>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3297435272"/>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FB0BD3-CB95-4070-8E1C-E618DB13EADE}"/>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02FAEABB-1426-41BA-9882-DBCD1B8333A6}"/>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A19EE663-1D3E-4864-9E20-BB8D08DBAF0F}"/>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2159582356"/>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F813B0C-7F5C-4436-915D-DCE6DA031556}"/>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752910813"/>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F8ACB23-014E-4E4F-99B6-E8F226E2388F}"/>
              </a:ext>
            </a:extLst>
          </p:cNvPr>
          <p:cNvPicPr>
            <a:picLocks noChangeAspect="1"/>
          </p:cNvPicPr>
          <p:nvPr/>
        </p:nvPicPr>
        <p:blipFill rotWithShape="1">
          <a:blip r:embed="rId2"/>
          <a:srcRect b="8527"/>
          <a:stretch/>
        </p:blipFill>
        <p:spPr>
          <a:xfrm>
            <a:off x="378" y="856701"/>
            <a:ext cx="9143244" cy="4705900"/>
          </a:xfrm>
          <a:prstGeom prst="rect">
            <a:avLst/>
          </a:prstGeom>
        </p:spPr>
      </p:pic>
    </p:spTree>
    <p:extLst>
      <p:ext uri="{BB962C8B-B14F-4D97-AF65-F5344CB8AC3E}">
        <p14:creationId xmlns:p14="http://schemas.microsoft.com/office/powerpoint/2010/main" val="315170683"/>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BD7C9ACC-D14D-4BEC-9362-8946BD1C05F6}"/>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179289701"/>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D4313182-D9B8-4583-8167-5444028D8800}"/>
              </a:ext>
            </a:extLst>
          </p:cNvPr>
          <p:cNvPicPr>
            <a:picLocks noChangeAspect="1"/>
          </p:cNvPicPr>
          <p:nvPr/>
        </p:nvPicPr>
        <p:blipFill rotWithShape="1">
          <a:blip r:embed="rId2"/>
          <a:srcRect b="10009"/>
          <a:stretch/>
        </p:blipFill>
        <p:spPr>
          <a:xfrm>
            <a:off x="378" y="856701"/>
            <a:ext cx="9143244" cy="4629700"/>
          </a:xfrm>
          <a:prstGeom prst="rect">
            <a:avLst/>
          </a:prstGeom>
        </p:spPr>
      </p:pic>
    </p:spTree>
    <p:extLst>
      <p:ext uri="{BB962C8B-B14F-4D97-AF65-F5344CB8AC3E}">
        <p14:creationId xmlns:p14="http://schemas.microsoft.com/office/powerpoint/2010/main" val="3098217373"/>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902B7AC-1BDE-4FF8-B70C-5D78C2D4B4A2}"/>
              </a:ext>
            </a:extLst>
          </p:cNvPr>
          <p:cNvSpPr>
            <a:spLocks noGrp="1"/>
          </p:cNvSpPr>
          <p:nvPr>
            <p:ph type="title"/>
          </p:nvPr>
        </p:nvSpPr>
        <p:spPr/>
        <p:txBody>
          <a:bodyPr/>
          <a:lstStyle/>
          <a:p>
            <a:r>
              <a:rPr lang="en-US" dirty="0"/>
              <a:t>Questions?</a:t>
            </a:r>
          </a:p>
        </p:txBody>
      </p:sp>
      <p:sp>
        <p:nvSpPr>
          <p:cNvPr id="3" name="Content Placeholder 2">
            <a:extLst>
              <a:ext uri="{FF2B5EF4-FFF2-40B4-BE49-F238E27FC236}">
                <a16:creationId xmlns:a16="http://schemas.microsoft.com/office/drawing/2014/main" id="{9A1768DE-564D-4495-8C41-A57868B35EF8}"/>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1822106034"/>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9B065E-D8F4-408B-9348-200C9DA404CE}"/>
              </a:ext>
            </a:extLst>
          </p:cNvPr>
          <p:cNvSpPr>
            <a:spLocks noGrp="1"/>
          </p:cNvSpPr>
          <p:nvPr>
            <p:ph type="title"/>
          </p:nvPr>
        </p:nvSpPr>
        <p:spPr/>
        <p:txBody>
          <a:bodyPr/>
          <a:lstStyle/>
          <a:p>
            <a:r>
              <a:rPr lang="en-US" dirty="0"/>
              <a:t>Next: Neural networks</a:t>
            </a:r>
          </a:p>
        </p:txBody>
      </p:sp>
      <p:sp>
        <p:nvSpPr>
          <p:cNvPr id="3" name="Content Placeholder 2">
            <a:extLst>
              <a:ext uri="{FF2B5EF4-FFF2-40B4-BE49-F238E27FC236}">
                <a16:creationId xmlns:a16="http://schemas.microsoft.com/office/drawing/2014/main" id="{CFDD1A0E-8EE7-4B4E-B0FD-8BEF51007A5D}"/>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372608608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25093</TotalTime>
  <Words>499</Words>
  <Application>Microsoft Office PowerPoint</Application>
  <PresentationFormat>On-screen Show (4:3)</PresentationFormat>
  <Paragraphs>83</Paragraphs>
  <Slides>60</Slides>
  <Notes>4</Notes>
  <HiddenSlides>3</HiddenSlides>
  <MMClips>1</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60</vt:i4>
      </vt:variant>
    </vt:vector>
  </HeadingPairs>
  <TitlesOfParts>
    <vt:vector size="65" baseType="lpstr">
      <vt:lpstr>ＭＳ Ｐゴシック</vt:lpstr>
      <vt:lpstr>Arial</vt:lpstr>
      <vt:lpstr>Calibri</vt:lpstr>
      <vt:lpstr>Times New Roman</vt:lpstr>
      <vt:lpstr>Office Theme</vt:lpstr>
      <vt:lpstr>Optimization for machine learning</vt:lpstr>
      <vt:lpstr>Readings</vt:lpstr>
      <vt:lpstr>Announcements</vt:lpstr>
      <vt:lpstr>The story so far</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The story so far</vt:lpstr>
      <vt:lpstr>Computation graphs</vt:lpstr>
      <vt:lpstr>PowerPoint Presentation</vt:lpstr>
      <vt:lpstr>How do we set the weights?</vt:lpstr>
      <vt:lpstr>Strategy #1: A bad idea: Random search</vt:lpstr>
      <vt:lpstr>PowerPoint Presentation</vt:lpstr>
      <vt:lpstr>Strategy #2: Follow the slope (aka Gradient Descent)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But the loss is just a function of W!</vt:lpstr>
      <vt:lpstr>But the loss is just a function of W!</vt:lpstr>
      <vt:lpstr>PowerPoint Presentation</vt:lpstr>
      <vt:lpstr> </vt:lpstr>
      <vt:lpstr>Questions?</vt:lpstr>
      <vt:lpstr>PowerPoint Presentation</vt:lpstr>
      <vt:lpstr>Gradient descent in action</vt:lpstr>
      <vt:lpstr>Analytic Gradient</vt:lpstr>
      <vt:lpstr>Gradient Descent</vt:lpstr>
      <vt:lpstr>PowerPoint Presentation</vt:lpstr>
      <vt:lpstr>Interactive Web Demo</vt:lpstr>
      <vt:lpstr>Mini-batch Gradient Descent</vt:lpstr>
      <vt:lpstr>Stochastic Gradient Descent (SGD)</vt:lpstr>
      <vt:lpstr>Summary</vt:lpstr>
      <vt:lpstr>PowerPoint Presentation</vt:lpstr>
      <vt:lpstr>PowerPoint Presentation</vt:lpstr>
      <vt:lpstr>PowerPoint Presentation</vt:lpstr>
      <vt:lpstr>Questions?</vt:lpstr>
      <vt:lpstr>Where are we?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Questions?</vt:lpstr>
      <vt:lpstr>Next: Neural networks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Lecture 1: Images and image filtering</dc:title>
  <dc:creator>Noah Snavely</dc:creator>
  <cp:lastModifiedBy>Noah Snavely</cp:lastModifiedBy>
  <cp:revision>1470</cp:revision>
  <dcterms:created xsi:type="dcterms:W3CDTF">2009-08-25T02:47:59Z</dcterms:created>
  <dcterms:modified xsi:type="dcterms:W3CDTF">2018-04-18T22:10:47Z</dcterms:modified>
</cp:coreProperties>
</file>