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7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8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9.xml" ContentType="application/vnd.openxmlformats-officedocument.presentationml.notesSlide+xml"/>
  <Override PartName="/ppt/tags/tag65.xml" ContentType="application/vnd.openxmlformats-officedocument.presentationml.tags+xml"/>
  <Override PartName="/ppt/notesSlides/notesSlide10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1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2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4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15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16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17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18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19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20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78" r:id="rId2"/>
    <p:sldId id="749" r:id="rId3"/>
    <p:sldId id="797" r:id="rId4"/>
    <p:sldId id="751" r:id="rId5"/>
    <p:sldId id="752" r:id="rId6"/>
    <p:sldId id="753" r:id="rId7"/>
    <p:sldId id="813" r:id="rId8"/>
    <p:sldId id="754" r:id="rId9"/>
    <p:sldId id="755" r:id="rId10"/>
    <p:sldId id="756" r:id="rId11"/>
    <p:sldId id="757" r:id="rId12"/>
    <p:sldId id="758" r:id="rId13"/>
    <p:sldId id="798" r:id="rId14"/>
    <p:sldId id="799" r:id="rId15"/>
    <p:sldId id="800" r:id="rId16"/>
    <p:sldId id="810" r:id="rId17"/>
    <p:sldId id="801" r:id="rId18"/>
    <p:sldId id="802" r:id="rId19"/>
    <p:sldId id="803" r:id="rId20"/>
    <p:sldId id="804" r:id="rId21"/>
    <p:sldId id="805" r:id="rId22"/>
    <p:sldId id="806" r:id="rId23"/>
    <p:sldId id="807" r:id="rId24"/>
    <p:sldId id="808" r:id="rId25"/>
    <p:sldId id="759" r:id="rId26"/>
    <p:sldId id="809" r:id="rId27"/>
    <p:sldId id="761" r:id="rId28"/>
    <p:sldId id="762" r:id="rId29"/>
    <p:sldId id="763" r:id="rId30"/>
    <p:sldId id="764" r:id="rId31"/>
    <p:sldId id="811" r:id="rId32"/>
    <p:sldId id="765" r:id="rId33"/>
    <p:sldId id="766" r:id="rId34"/>
    <p:sldId id="767" r:id="rId35"/>
    <p:sldId id="768" r:id="rId36"/>
    <p:sldId id="769" r:id="rId37"/>
    <p:sldId id="770" r:id="rId38"/>
    <p:sldId id="812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76" autoAdjust="0"/>
    <p:restoredTop sz="95299" autoAdjust="0"/>
  </p:normalViewPr>
  <p:slideViewPr>
    <p:cSldViewPr>
      <p:cViewPr varScale="1">
        <p:scale>
          <a:sx n="61" d="100"/>
          <a:sy n="61" d="100"/>
        </p:scale>
        <p:origin x="624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47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smaller window:  more detail, more noise</a:t>
            </a:r>
          </a:p>
          <a:p>
            <a:r>
              <a:rPr lang="en-US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04D83-66F1-4C1E-BBD3-568980D41128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32325" cy="3475037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9172"/>
            <a:ext cx="5142177" cy="4179383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58655-9C51-498F-A883-7D3BA30CE7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1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hyperlink" Target="http://www.cs.chalmers.se/~een/sis/index-en.shtm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46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10.png"/><Relationship Id="rId2" Type="http://schemas.openxmlformats.org/officeDocument/2006/relationships/tags" Target="../tags/tag45.xml"/><Relationship Id="rId1" Type="http://schemas.openxmlformats.org/officeDocument/2006/relationships/vmlDrawing" Target="../drawings/vmlDrawing1.vml"/><Relationship Id="rId6" Type="http://schemas.openxmlformats.org/officeDocument/2006/relationships/tags" Target="../tags/tag49.xml"/><Relationship Id="rId11" Type="http://schemas.openxmlformats.org/officeDocument/2006/relationships/oleObject" Target="../embeddings/oleObject2.bin"/><Relationship Id="rId5" Type="http://schemas.openxmlformats.org/officeDocument/2006/relationships/tags" Target="../tags/tag48.xml"/><Relationship Id="rId10" Type="http://schemas.openxmlformats.org/officeDocument/2006/relationships/image" Target="../media/image9.png"/><Relationship Id="rId4" Type="http://schemas.openxmlformats.org/officeDocument/2006/relationships/tags" Target="../tags/tag47.xml"/><Relationship Id="rId9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http://www.cs.cornell.edu/rdz/Papers/BVZ-iccv99.pdf" TargetMode="Externa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9.png"/><Relationship Id="rId2" Type="http://schemas.openxmlformats.org/officeDocument/2006/relationships/tags" Target="../tags/tag50.xml"/><Relationship Id="rId1" Type="http://schemas.openxmlformats.org/officeDocument/2006/relationships/vmlDrawing" Target="../drawings/vmlDrawing2.vml"/><Relationship Id="rId6" Type="http://schemas.openxmlformats.org/officeDocument/2006/relationships/tags" Target="../tags/tag54.xml"/><Relationship Id="rId11" Type="http://schemas.openxmlformats.org/officeDocument/2006/relationships/oleObject" Target="../embeddings/oleObject3.bin"/><Relationship Id="rId5" Type="http://schemas.openxmlformats.org/officeDocument/2006/relationships/tags" Target="../tags/tag53.xml"/><Relationship Id="rId10" Type="http://schemas.openxmlformats.org/officeDocument/2006/relationships/image" Target="../media/image11.png"/><Relationship Id="rId4" Type="http://schemas.openxmlformats.org/officeDocument/2006/relationships/tags" Target="../tags/tag52.xml"/><Relationship Id="rId9" Type="http://schemas.openxmlformats.org/officeDocument/2006/relationships/notesSlide" Target="../notesSlides/notesSlide8.xml"/><Relationship Id="rId14" Type="http://schemas.openxmlformats.org/officeDocument/2006/relationships/hyperlink" Target="http://www.middlebury.edu/stereo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../media/image3.jpe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6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9" Type="http://schemas.openxmlformats.org/officeDocument/2006/relationships/tags" Target="../tags/tag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vision.middlebury.edu/MRF/" TargetMode="External"/><Relationship Id="rId3" Type="http://schemas.openxmlformats.org/officeDocument/2006/relationships/tags" Target="../tags/tag68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35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70.xml"/><Relationship Id="rId10" Type="http://schemas.openxmlformats.org/officeDocument/2006/relationships/image" Target="../media/image33.png"/><Relationship Id="rId4" Type="http://schemas.openxmlformats.org/officeDocument/2006/relationships/tags" Target="../tags/tag69.xml"/><Relationship Id="rId9" Type="http://schemas.openxmlformats.org/officeDocument/2006/relationships/hyperlink" Target="http://www.cs.washington.edu/education/courses/577/04sp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18" Type="http://schemas.openxmlformats.org/officeDocument/2006/relationships/tags" Target="../tags/tag88.xml"/><Relationship Id="rId26" Type="http://schemas.openxmlformats.org/officeDocument/2006/relationships/tags" Target="../tags/tag96.xml"/><Relationship Id="rId3" Type="http://schemas.openxmlformats.org/officeDocument/2006/relationships/tags" Target="../tags/tag73.xml"/><Relationship Id="rId21" Type="http://schemas.openxmlformats.org/officeDocument/2006/relationships/tags" Target="../tags/tag91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tags" Target="../tags/tag87.xml"/><Relationship Id="rId25" Type="http://schemas.openxmlformats.org/officeDocument/2006/relationships/tags" Target="../tags/tag95.xml"/><Relationship Id="rId2" Type="http://schemas.openxmlformats.org/officeDocument/2006/relationships/tags" Target="../tags/tag72.xml"/><Relationship Id="rId16" Type="http://schemas.openxmlformats.org/officeDocument/2006/relationships/tags" Target="../tags/tag86.xml"/><Relationship Id="rId20" Type="http://schemas.openxmlformats.org/officeDocument/2006/relationships/tags" Target="../tags/tag90.xml"/><Relationship Id="rId29" Type="http://schemas.openxmlformats.org/officeDocument/2006/relationships/notesSlide" Target="../notesSlides/notesSlide1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24" Type="http://schemas.openxmlformats.org/officeDocument/2006/relationships/tags" Target="../tags/tag94.xml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23" Type="http://schemas.openxmlformats.org/officeDocument/2006/relationships/tags" Target="../tags/tag93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80.xml"/><Relationship Id="rId19" Type="http://schemas.openxmlformats.org/officeDocument/2006/relationships/tags" Target="../tags/tag89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Relationship Id="rId22" Type="http://schemas.openxmlformats.org/officeDocument/2006/relationships/tags" Target="../tags/tag92.xml"/><Relationship Id="rId27" Type="http://schemas.openxmlformats.org/officeDocument/2006/relationships/tags" Target="../tags/tag97.xml"/><Relationship Id="rId30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c.ri.cmu.edu/projects/meteorobot/index.html" TargetMode="External"/><Relationship Id="rId3" Type="http://schemas.openxmlformats.org/officeDocument/2006/relationships/tags" Target="../tags/tag100.xml"/><Relationship Id="rId7" Type="http://schemas.openxmlformats.org/officeDocument/2006/relationships/image" Target="../media/image37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" Type="http://schemas.openxmlformats.org/officeDocument/2006/relationships/tags" Target="../tags/tag107.xml"/><Relationship Id="rId21" Type="http://schemas.openxmlformats.org/officeDocument/2006/relationships/tags" Target="../tags/tag125.xml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0" Type="http://schemas.openxmlformats.org/officeDocument/2006/relationships/tags" Target="../tags/tag124.xml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4.v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notesSlide" Target="../notesSlides/notesSlide15.xml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image" Target="../media/image39.png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os.gadgethacks.com/news/watch-iphone-xs-30k-ir-dots-scan-your-face-0180944/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32.xml"/><Relationship Id="rId7" Type="http://schemas.openxmlformats.org/officeDocument/2006/relationships/oleObject" Target="../embeddings/oleObject5.bin"/><Relationship Id="rId2" Type="http://schemas.openxmlformats.org/officeDocument/2006/relationships/tags" Target="../tags/tag131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tags" Target="../tags/tag136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10" Type="http://schemas.openxmlformats.org/officeDocument/2006/relationships/hyperlink" Target="http://graphics.stanford.edu/projects/mich/" TargetMode="External"/><Relationship Id="rId4" Type="http://schemas.openxmlformats.org/officeDocument/2006/relationships/tags" Target="../tags/tag137.xml"/><Relationship Id="rId9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7" Type="http://schemas.openxmlformats.org/officeDocument/2006/relationships/image" Target="../media/image44.jpe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45.jpe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image" Target="../media/image46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47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3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hyperlink" Target="http://www.middlebury.edu/stereo/" TargetMode="Externa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tags" Target="../tags/tag26.xml"/><Relationship Id="rId18" Type="http://schemas.openxmlformats.org/officeDocument/2006/relationships/image" Target="../media/image3.jpe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notesSlide" Target="../notesSlides/notesSlide4.xml"/><Relationship Id="rId2" Type="http://schemas.openxmlformats.org/officeDocument/2006/relationships/tags" Target="../tags/tag15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5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30.xml"/><Relationship Id="rId16" Type="http://schemas.openxmlformats.org/officeDocument/2006/relationships/hyperlink" Target="http://www.cs.washington.edu/education/courses/cse590ss/01wi/notes/papers/ScharsteinSzeliskiIJCV98.pdf" TargetMode="Externa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3.xml"/><Relationship Id="rId15" Type="http://schemas.openxmlformats.org/officeDocument/2006/relationships/hyperlink" Target="http://www.cs.cmu.edu/~ph/869/papers/kanade-okutomi.pdf" TargetMode="Externa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4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10" Type="http://schemas.openxmlformats.org/officeDocument/2006/relationships/image" Target="../media/image8.png"/><Relationship Id="rId4" Type="http://schemas.openxmlformats.org/officeDocument/2006/relationships/tags" Target="../tags/tag42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670" y="174170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Stereo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810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5670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52800" y="6574716"/>
            <a:ext cx="28860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</a:rPr>
              <a:t>Single image stereogram, by </a:t>
            </a:r>
            <a:r>
              <a:rPr lang="en-US" sz="1200" dirty="0" err="1">
                <a:latin typeface="Arial" charset="0"/>
                <a:hlinkClick r:id="rId4"/>
              </a:rPr>
              <a:t>Niklas</a:t>
            </a:r>
            <a:r>
              <a:rPr lang="en-US" sz="1200" dirty="0">
                <a:latin typeface="Arial" charset="0"/>
                <a:hlinkClick r:id="rId4"/>
              </a:rPr>
              <a:t> </a:t>
            </a:r>
            <a:r>
              <a:rPr lang="en-US" sz="1200" dirty="0" err="1">
                <a:latin typeface="Arial" charset="0"/>
                <a:hlinkClick r:id="rId4"/>
              </a:rPr>
              <a:t>Een</a:t>
            </a:r>
            <a:endParaRPr lang="en-US" sz="1200" dirty="0">
              <a:latin typeface="Arial" charset="0"/>
            </a:endParaRPr>
          </a:p>
        </p:txBody>
      </p:sp>
      <p:pic>
        <p:nvPicPr>
          <p:cNvPr id="11" name="Picture 12" descr="http://www.cs.chalmers.se/~een/sis/color/shades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787126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Results with window search</a:t>
            </a:r>
          </a:p>
        </p:txBody>
      </p:sp>
      <p:graphicFrame>
        <p:nvGraphicFramePr>
          <p:cNvPr id="1026" name="Object 102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88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86" name="Image" r:id="rId9" imgW="4422167" imgH="3202259" progId="">
                  <p:embed/>
                </p:oleObj>
              </mc:Choice>
              <mc:Fallback>
                <p:oleObj name="Image" r:id="rId9" imgW="4422167" imgH="320225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4688" y="5334000"/>
            <a:ext cx="3236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Window-based matching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(best window size)</a:t>
            </a:r>
          </a:p>
        </p:txBody>
      </p:sp>
      <p:graphicFrame>
        <p:nvGraphicFramePr>
          <p:cNvPr id="1027" name="Object 1025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730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87" name="Image" r:id="rId11" imgW="4422167" imgH="3202259" progId="">
                  <p:embed/>
                </p:oleObj>
              </mc:Choice>
              <mc:Fallback>
                <p:oleObj name="Image" r:id="rId11" imgW="4422167" imgH="3202259" progId="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40425" y="53340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Better methods exist...</a:t>
            </a:r>
          </a:p>
        </p:txBody>
      </p:sp>
      <p:pic>
        <p:nvPicPr>
          <p:cNvPr id="2054" name="Picture 8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81000" y="1676400"/>
            <a:ext cx="4114800" cy="3194050"/>
          </a:xfrm>
          <a:noFill/>
        </p:spPr>
      </p:pic>
      <p:graphicFrame>
        <p:nvGraphicFramePr>
          <p:cNvPr id="2050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568825" y="16764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884" name="Image" r:id="rId11" imgW="4422167" imgH="3202259" progId="">
                  <p:embed/>
                </p:oleObj>
              </mc:Choice>
              <mc:Fallback>
                <p:oleObj name="Image" r:id="rId11" imgW="4422167" imgH="320225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8825" y="16764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-334963" y="5334000"/>
            <a:ext cx="5745163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State of the art method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Boykov et al., 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  <a:hlinkClick r:id="rId13"/>
              </a:rPr>
              <a:t>Fast Approximate Energy Minimization via Graph Cuts</a:t>
            </a:r>
            <a:r>
              <a:rPr lang="en-US" sz="1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, </a:t>
            </a:r>
          </a:p>
          <a:p>
            <a:pPr lvl="1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International Conference on Computer Vision, September 1999.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40425" y="53340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  <p:sp>
        <p:nvSpPr>
          <p:cNvPr id="2055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7663" y="6337300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14"/>
              </a:rPr>
              <a:t>http://www.middlebury.edu/stereo/</a:t>
            </a:r>
            <a:r>
              <a:rPr lang="en-US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as energy minimization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572000"/>
            <a:ext cx="7772400" cy="2133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Match quality</a:t>
            </a:r>
          </a:p>
          <a:p>
            <a:pPr marL="1314450" lvl="2" indent="-457200"/>
            <a:r>
              <a:rPr lang="en-US" dirty="0"/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Smoothness</a:t>
            </a:r>
          </a:p>
          <a:p>
            <a:pPr marL="1314450" lvl="2" indent="-457200"/>
            <a:r>
              <a:rPr lang="en-US" dirty="0"/>
              <a:t>If two pixels are adjacent, they should (usually) move about the same amount </a:t>
            </a:r>
          </a:p>
        </p:txBody>
      </p:sp>
      <p:pic>
        <p:nvPicPr>
          <p:cNvPr id="23556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7400" y="16002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389313" y="35734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58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792788" y="3581400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59" name="Straight Arrow Connector 7"/>
          <p:cNvCxnSpPr>
            <a:cxnSpLocks noChangeShapeType="1"/>
            <a:endCxn id="23558" idx="2"/>
          </p:cNvCxnSpPr>
          <p:nvPr>
            <p:custDataLst>
              <p:tags r:id="rId6"/>
            </p:custDataLst>
          </p:nvPr>
        </p:nvCxnSpPr>
        <p:spPr bwMode="auto">
          <a:xfrm flipV="1">
            <a:off x="3581400" y="3657600"/>
            <a:ext cx="2211388" cy="635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3560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34290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61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34290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23562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3443288" y="3505200"/>
            <a:ext cx="2209800" cy="793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8426" y="3890442"/>
            <a:ext cx="6432466" cy="13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disparit</a:t>
            </a:r>
            <a:r>
              <a:rPr lang="en-US" sz="3200" dirty="0"/>
              <a:t>y map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that minimizes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 energy function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baseline="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Simple pixel / window matching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23844" y="5486400"/>
            <a:ext cx="7658296" cy="859324"/>
            <a:chOff x="923844" y="5783850"/>
            <a:chExt cx="7658296" cy="859324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3844" y="5897991"/>
              <a:ext cx="2788840" cy="595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192313" y="5812177"/>
              <a:ext cx="438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SSD distance between windows </a:t>
              </a:r>
              <a:r>
                <a:rPr lang="en-US" sz="2400" i="1" dirty="0"/>
                <a:t>I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) and </a:t>
              </a:r>
              <a:r>
                <a:rPr lang="en-US" sz="2400" i="1" dirty="0"/>
                <a:t>J</a:t>
              </a:r>
              <a:r>
                <a:rPr lang="en-US" sz="2400" dirty="0"/>
                <a:t>(</a:t>
              </a:r>
              <a:r>
                <a:rPr lang="en-US" sz="2400" i="1" dirty="0"/>
                <a:t>x </a:t>
              </a:r>
              <a:r>
                <a:rPr lang="en-US" sz="2400" dirty="0"/>
                <a:t>+ </a:t>
              </a:r>
              <a:r>
                <a:rPr lang="en-US" sz="2400" i="1" dirty="0"/>
                <a:t>d</a:t>
              </a:r>
              <a:r>
                <a:rPr lang="en-US" sz="2400" dirty="0"/>
                <a:t>(</a:t>
              </a:r>
              <a:r>
                <a:rPr lang="en-US" sz="2400" i="1" dirty="0" err="1"/>
                <a:t>x</a:t>
              </a:r>
              <a:r>
                <a:rPr lang="en-US" sz="2400" dirty="0" err="1"/>
                <a:t>,</a:t>
              </a:r>
              <a:r>
                <a:rPr lang="en-US" sz="2400" i="1" dirty="0" err="1"/>
                <a:t>y</a:t>
              </a:r>
              <a:r>
                <a:rPr lang="en-US" sz="2400" dirty="0"/>
                <a:t>), </a:t>
              </a:r>
              <a:r>
                <a:rPr lang="en-US" sz="2400" i="1" dirty="0"/>
                <a:t>y</a:t>
              </a:r>
              <a:r>
                <a:rPr lang="en-US" sz="2400" dirty="0"/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6751" y="5783850"/>
              <a:ext cx="4908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/>
                <a:t>=</a:t>
              </a:r>
            </a:p>
          </p:txBody>
        </p:sp>
      </p:grp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144203"/>
            <a:ext cx="1132114" cy="6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342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6887" y="2993790"/>
            <a:ext cx="7447300" cy="220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0800000" flipH="1">
            <a:off x="1086886" y="4189959"/>
            <a:ext cx="7447300" cy="1496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C:\snavely\work\teaching\09Fa-CS6610\lectures\lec10\tsukub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8576" y="1067480"/>
            <a:ext cx="1828800" cy="1371600"/>
          </a:xfrm>
          <a:prstGeom prst="rect">
            <a:avLst/>
          </a:prstGeom>
          <a:noFill/>
        </p:spPr>
      </p:pic>
      <p:pic>
        <p:nvPicPr>
          <p:cNvPr id="5127" name="Picture 7" descr="C:\snavely\work\teaching\09Fa-CS6610\lectures\lec10\tsukuba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455" y="1066800"/>
            <a:ext cx="1828800" cy="13716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087195" y="2373480"/>
            <a:ext cx="933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</a:rPr>
              <a:t>I</a:t>
            </a:r>
            <a:r>
              <a:rPr lang="en-US" sz="2400" dirty="0">
                <a:solidFill>
                  <a:prstClr val="black"/>
                </a:solidFill>
              </a:rPr>
              <a:t>(</a:t>
            </a:r>
            <a:r>
              <a:rPr lang="en-US" sz="2400" i="1" dirty="0">
                <a:solidFill>
                  <a:prstClr val="black"/>
                </a:solidFill>
              </a:rPr>
              <a:t>x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i="1" dirty="0">
                <a:solidFill>
                  <a:prstClr val="black"/>
                </a:solidFill>
              </a:rPr>
              <a:t>y</a:t>
            </a:r>
            <a:r>
              <a:rPr lang="en-US" sz="2400" dirty="0">
                <a:solidFill>
                  <a:prstClr val="black"/>
                </a:solidFill>
              </a:rPr>
              <a:t>)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010331" y="2373476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</a:rPr>
              <a:t>J</a:t>
            </a:r>
            <a:r>
              <a:rPr lang="en-US" sz="2400" dirty="0">
                <a:solidFill>
                  <a:prstClr val="black"/>
                </a:solidFill>
              </a:rPr>
              <a:t>(</a:t>
            </a:r>
            <a:r>
              <a:rPr lang="en-US" sz="2400" i="1" dirty="0">
                <a:solidFill>
                  <a:prstClr val="black"/>
                </a:solidFill>
              </a:rPr>
              <a:t>x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i="1" dirty="0">
                <a:solidFill>
                  <a:prstClr val="black"/>
                </a:solidFill>
              </a:rPr>
              <a:t>y</a:t>
            </a:r>
            <a:r>
              <a:rPr lang="en-US" sz="2400" dirty="0">
                <a:solidFill>
                  <a:prstClr val="black"/>
                </a:solidFill>
              </a:rPr>
              <a:t>)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3895" y="398417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83772" y="5105400"/>
            <a:ext cx="7750628" cy="1452265"/>
            <a:chOff x="783772" y="5105400"/>
            <a:chExt cx="7750628" cy="145226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1758" y="5498135"/>
              <a:ext cx="7452642" cy="619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274947" y="6096000"/>
              <a:ext cx="5259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C</a:t>
              </a:r>
              <a:r>
                <a:rPr lang="en-US" sz="2400" dirty="0"/>
                <a:t>(</a:t>
              </a:r>
              <a:r>
                <a:rPr lang="en-US" sz="2400" i="1" dirty="0"/>
                <a:t>x</a:t>
              </a:r>
              <a:r>
                <a:rPr lang="en-US" sz="2400" dirty="0"/>
                <a:t>, </a:t>
              </a:r>
              <a:r>
                <a:rPr lang="en-US" sz="2400" i="1" dirty="0"/>
                <a:t>y</a:t>
              </a:r>
              <a:r>
                <a:rPr lang="en-US" sz="2400" dirty="0"/>
                <a:t>, </a:t>
              </a:r>
              <a:r>
                <a:rPr lang="en-US" sz="2400" i="1" dirty="0"/>
                <a:t>d</a:t>
              </a:r>
              <a:r>
                <a:rPr lang="en-US" sz="2400" dirty="0"/>
                <a:t>); the </a:t>
              </a:r>
              <a:r>
                <a:rPr lang="en-US" sz="2400" i="1" dirty="0"/>
                <a:t>disparity space image</a:t>
              </a:r>
              <a:r>
                <a:rPr lang="en-US" sz="2400" dirty="0"/>
                <a:t> (DSI)</a:t>
              </a:r>
              <a:endParaRPr lang="en-US" sz="2400" i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925286" y="6270170"/>
              <a:ext cx="1295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 flipH="1" flipV="1">
              <a:off x="506186" y="585107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209800" y="609600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x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3772" y="5105400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38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031" y="3735213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7"/>
          <p:cNvGrpSpPr/>
          <p:nvPr/>
        </p:nvGrpSpPr>
        <p:grpSpPr>
          <a:xfrm>
            <a:off x="1050159" y="1230868"/>
            <a:ext cx="7447301" cy="2207715"/>
            <a:chOff x="793296" y="2790825"/>
            <a:chExt cx="7904164" cy="234315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47168" y="222125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88559" y="4507248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469459" y="4088148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73073" y="433307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7045" y="334247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9073" y="4807803"/>
            <a:ext cx="8494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Simple pixel / window matching: choose the minimum of each column in the DSI independently:</a:t>
            </a:r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6850" y="5715000"/>
            <a:ext cx="6305550" cy="97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7796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selection of best match</a:t>
            </a:r>
          </a:p>
        </p:txBody>
      </p:sp>
      <p:graphicFrame>
        <p:nvGraphicFramePr>
          <p:cNvPr id="3" name="Object 1025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5214194"/>
              </p:ext>
            </p:extLst>
          </p:nvPr>
        </p:nvGraphicFramePr>
        <p:xfrm>
          <a:off x="2360612" y="1828800"/>
          <a:ext cx="4422775" cy="320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074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027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0612" y="1828800"/>
                        <a:ext cx="4422775" cy="3201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7637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Better objective function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743" y="2689830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3838520" y="2506818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6603497" y="2506816"/>
            <a:ext cx="74090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6974" y="3787905"/>
            <a:ext cx="1542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594" y="3777019"/>
            <a:ext cx="227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smoothness cost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197429" y="4539028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Want each pixel to find a good match in the other image</a:t>
            </a:r>
          </a:p>
        </p:txBody>
      </p:sp>
      <p:cxnSp>
        <p:nvCxnSpPr>
          <p:cNvPr id="12" name="Straight Arrow Connector 11"/>
          <p:cNvCxnSpPr>
            <a:endCxn id="8" idx="2"/>
          </p:cNvCxnSpPr>
          <p:nvPr/>
        </p:nvCxnSpPr>
        <p:spPr>
          <a:xfrm flipV="1">
            <a:off x="3886200" y="4249570"/>
            <a:ext cx="412043" cy="2894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236029" y="4549914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en-US" sz="2000" dirty="0"/>
              <a:t>Adjacent pixels should (usually) move about the same amount</a:t>
            </a:r>
          </a:p>
        </p:txBody>
      </p:sp>
      <p:cxnSp>
        <p:nvCxnSpPr>
          <p:cNvPr id="17" name="Straight Arrow Connector 16"/>
          <p:cNvCxnSpPr>
            <a:endCxn id="9" idx="2"/>
          </p:cNvCxnSpPr>
          <p:nvPr/>
        </p:nvCxnSpPr>
        <p:spPr>
          <a:xfrm rot="10800000">
            <a:off x="7079674" y="4238684"/>
            <a:ext cx="311726" cy="3003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061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0259" y="2209800"/>
            <a:ext cx="6080606" cy="128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293033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70113" y="2329729"/>
            <a:ext cx="1624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 cost: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87" y="3784612"/>
            <a:ext cx="244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smoothness cost: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810000" y="5022054"/>
            <a:ext cx="1066800" cy="1066800"/>
            <a:chOff x="5715000" y="5181600"/>
            <a:chExt cx="1066800" cy="1066800"/>
          </a:xfrm>
        </p:grpSpPr>
        <p:sp>
          <p:nvSpPr>
            <p:cNvPr id="9" name="Oval 8"/>
            <p:cNvSpPr/>
            <p:nvPr/>
          </p:nvSpPr>
          <p:spPr>
            <a:xfrm>
              <a:off x="61722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1722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722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150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629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9" idx="6"/>
              <a:endCxn id="13" idx="2"/>
            </p:cNvCxnSpPr>
            <p:nvPr/>
          </p:nvCxnSpPr>
          <p:spPr>
            <a:xfrm>
              <a:off x="63246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9" idx="0"/>
              <a:endCxn id="10" idx="4"/>
            </p:cNvCxnSpPr>
            <p:nvPr/>
          </p:nvCxnSpPr>
          <p:spPr>
            <a:xfrm rot="5400000" flipH="1" flipV="1">
              <a:off x="60960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9" idx="2"/>
              <a:endCxn id="12" idx="6"/>
            </p:cNvCxnSpPr>
            <p:nvPr/>
          </p:nvCxnSpPr>
          <p:spPr>
            <a:xfrm rot="10800000">
              <a:off x="58674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9" idx="4"/>
              <a:endCxn id="11" idx="0"/>
            </p:cNvCxnSpPr>
            <p:nvPr/>
          </p:nvCxnSpPr>
          <p:spPr>
            <a:xfrm rot="5400000">
              <a:off x="60960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486400" y="5022054"/>
            <a:ext cx="1066800" cy="1066800"/>
            <a:chOff x="7391400" y="5181600"/>
            <a:chExt cx="1066800" cy="1066800"/>
          </a:xfrm>
        </p:grpSpPr>
        <p:sp>
          <p:nvSpPr>
            <p:cNvPr id="18" name="Oval 17"/>
            <p:cNvSpPr/>
            <p:nvPr/>
          </p:nvSpPr>
          <p:spPr>
            <a:xfrm>
              <a:off x="78486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8486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8486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3914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305800" y="56388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18" idx="6"/>
              <a:endCxn id="22" idx="2"/>
            </p:cNvCxnSpPr>
            <p:nvPr/>
          </p:nvCxnSpPr>
          <p:spPr>
            <a:xfrm>
              <a:off x="80010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8" idx="0"/>
              <a:endCxn id="19" idx="4"/>
            </p:cNvCxnSpPr>
            <p:nvPr/>
          </p:nvCxnSpPr>
          <p:spPr>
            <a:xfrm rot="5400000" flipH="1" flipV="1">
              <a:off x="7772400" y="54864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8" idx="2"/>
              <a:endCxn id="21" idx="6"/>
            </p:cNvCxnSpPr>
            <p:nvPr/>
          </p:nvCxnSpPr>
          <p:spPr>
            <a:xfrm rot="10800000">
              <a:off x="7543800" y="57150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4"/>
              <a:endCxn id="20" idx="0"/>
            </p:cNvCxnSpPr>
            <p:nvPr/>
          </p:nvCxnSpPr>
          <p:spPr>
            <a:xfrm rot="5400000">
              <a:off x="7772400" y="5943600"/>
              <a:ext cx="3048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73914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3914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305800" y="609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305800" y="51816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/>
            <p:cNvCxnSpPr>
              <a:stCxn id="18" idx="7"/>
              <a:endCxn id="30" idx="3"/>
            </p:cNvCxnSpPr>
            <p:nvPr/>
          </p:nvCxnSpPr>
          <p:spPr>
            <a:xfrm rot="5400000" flipH="1" flipV="1">
              <a:off x="79786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8" idx="5"/>
              <a:endCxn id="29" idx="1"/>
            </p:cNvCxnSpPr>
            <p:nvPr/>
          </p:nvCxnSpPr>
          <p:spPr>
            <a:xfrm rot="16200000" flipH="1">
              <a:off x="79786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8" idx="3"/>
              <a:endCxn id="28" idx="7"/>
            </p:cNvCxnSpPr>
            <p:nvPr/>
          </p:nvCxnSpPr>
          <p:spPr>
            <a:xfrm rot="5400000">
              <a:off x="7521482" y="57688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1"/>
              <a:endCxn id="27" idx="5"/>
            </p:cNvCxnSpPr>
            <p:nvPr/>
          </p:nvCxnSpPr>
          <p:spPr>
            <a:xfrm rot="16200000" flipV="1">
              <a:off x="7521482" y="5311682"/>
              <a:ext cx="349436" cy="349436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3352800" y="6128323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4-connected neighborhood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29200" y="61354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8-connected neighborhood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1" y="3671852"/>
            <a:ext cx="4952999" cy="120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930" y="5400674"/>
            <a:ext cx="330774" cy="3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613730" y="5400674"/>
            <a:ext cx="258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set of neighboring pixels</a:t>
            </a:r>
          </a:p>
        </p:txBody>
      </p:sp>
    </p:spTree>
    <p:extLst>
      <p:ext uri="{BB962C8B-B14F-4D97-AF65-F5344CB8AC3E}">
        <p14:creationId xmlns:p14="http://schemas.microsoft.com/office/powerpoint/2010/main" val="12037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/>
              <a:t>Smoothness cost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976" y="3352800"/>
            <a:ext cx="4596918" cy="7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648200"/>
            <a:ext cx="5819776" cy="154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990600"/>
            <a:ext cx="6019800" cy="146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09800" y="6248400"/>
            <a:ext cx="201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“Potts model”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90776" y="4038600"/>
            <a:ext cx="1580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</a:t>
            </a:r>
            <a:r>
              <a:rPr lang="en-US" sz="2400" baseline="-25000" dirty="0"/>
              <a:t>1</a:t>
            </a:r>
            <a:r>
              <a:rPr lang="en-US" sz="2400" dirty="0"/>
              <a:t> distance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477000" y="3201194"/>
            <a:ext cx="2514600" cy="1219994"/>
            <a:chOff x="6477000" y="3201194"/>
            <a:chExt cx="2514600" cy="121999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6477000" y="4419600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7086600" y="3810000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V="1">
              <a:off x="66294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7696200" y="3352800"/>
              <a:ext cx="1066800" cy="1066800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477000" y="5257800"/>
            <a:ext cx="2514600" cy="1220788"/>
            <a:chOff x="6477000" y="5257800"/>
            <a:chExt cx="2514600" cy="1220788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477000" y="6476206"/>
              <a:ext cx="25146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7086600" y="5866606"/>
              <a:ext cx="1219200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V="1">
              <a:off x="7163196" y="6019402"/>
              <a:ext cx="913606" cy="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7315996" y="6019005"/>
              <a:ext cx="914401" cy="1592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7724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705600" y="5562600"/>
              <a:ext cx="914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20000" y="6477000"/>
              <a:ext cx="152400" cy="1588"/>
            </a:xfrm>
            <a:prstGeom prst="line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971800" y="2514600"/>
            <a:ext cx="2934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 do we choose </a:t>
            </a:r>
            <a:r>
              <a:rPr lang="en-US" sz="2400" i="1" dirty="0"/>
              <a:t>V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33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X11252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457200"/>
            <a:ext cx="41735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89488" y="857250"/>
            <a:ext cx="4902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68500" y="6156325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charset="0"/>
              </a:rPr>
              <a:t>Mark Twain at Pool Table", no date, UCR Museum of Photography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2362200"/>
          </a:xfrm>
        </p:spPr>
        <p:txBody>
          <a:bodyPr>
            <a:normAutofit/>
          </a:bodyPr>
          <a:lstStyle/>
          <a:p>
            <a:r>
              <a:rPr lang="en-US" dirty="0"/>
              <a:t>Can minimize this independently per scanline using dynamic programming (DP)</a:t>
            </a:r>
          </a:p>
          <a:p>
            <a:r>
              <a:rPr lang="en-US" dirty="0"/>
              <a:t>Basic idea: incrementally build a table of costs </a:t>
            </a:r>
            <a:r>
              <a:rPr lang="en-US" i="1" dirty="0"/>
              <a:t>D</a:t>
            </a:r>
            <a:r>
              <a:rPr lang="en-US" dirty="0"/>
              <a:t> one column at a time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14600" y="4731680"/>
            <a:ext cx="5954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: minimum cost of solution such that </a:t>
            </a:r>
            <a:r>
              <a:rPr lang="en-US" sz="2400" i="1" dirty="0"/>
              <a:t>d</a:t>
            </a:r>
            <a:r>
              <a:rPr lang="en-US" sz="2400" dirty="0"/>
              <a:t>(</a:t>
            </a:r>
            <a:r>
              <a:rPr lang="en-US" sz="2400" i="1" dirty="0" err="1"/>
              <a:t>x</a:t>
            </a:r>
            <a:r>
              <a:rPr lang="en-US" sz="2400" dirty="0" err="1"/>
              <a:t>,</a:t>
            </a:r>
            <a:r>
              <a:rPr lang="en-US" sz="2400" i="1" dirty="0" err="1"/>
              <a:t>y</a:t>
            </a:r>
            <a:r>
              <a:rPr lang="en-US" sz="2400" dirty="0"/>
              <a:t>) = </a:t>
            </a:r>
            <a:r>
              <a:rPr lang="en-US" sz="2400" i="1" dirty="0" err="1"/>
              <a:t>i</a:t>
            </a:r>
            <a:endParaRPr lang="en-US" sz="2400" i="1" dirty="0"/>
          </a:p>
        </p:txBody>
      </p:sp>
      <p:sp>
        <p:nvSpPr>
          <p:cNvPr id="11" name="Oval 10"/>
          <p:cNvSpPr/>
          <p:nvPr/>
        </p:nvSpPr>
        <p:spPr>
          <a:xfrm>
            <a:off x="7434942" y="314597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77742" y="314597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892142" y="3145972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1" idx="6"/>
            <a:endCxn id="13" idx="2"/>
          </p:cNvCxnSpPr>
          <p:nvPr/>
        </p:nvCxnSpPr>
        <p:spPr>
          <a:xfrm>
            <a:off x="7587342" y="3222172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2"/>
            <a:endCxn id="12" idx="6"/>
          </p:cNvCxnSpPr>
          <p:nvPr/>
        </p:nvCxnSpPr>
        <p:spPr>
          <a:xfrm rot="10800000">
            <a:off x="7130142" y="3222172"/>
            <a:ext cx="304800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4E362D1-C4C3-4775-A888-0AAE858F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57" y="4760560"/>
            <a:ext cx="1557286" cy="432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465D5-929B-4546-A7D8-FF4632023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757" y="5977421"/>
            <a:ext cx="7223464" cy="531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11860A-BDEC-442A-AB37-01407EF50633}"/>
              </a:ext>
            </a:extLst>
          </p:cNvPr>
          <p:cNvSpPr txBox="1"/>
          <p:nvPr/>
        </p:nvSpPr>
        <p:spPr>
          <a:xfrm>
            <a:off x="244136" y="5943600"/>
            <a:ext cx="131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Recurrence: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72C1D-883F-4C6C-94EF-6D897F29C480}"/>
              </a:ext>
            </a:extLst>
          </p:cNvPr>
          <p:cNvSpPr txBox="1"/>
          <p:nvPr/>
        </p:nvSpPr>
        <p:spPr>
          <a:xfrm>
            <a:off x="246223" y="5424138"/>
            <a:ext cx="115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 case: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D0C105-E405-4B8C-8034-C43973DEFF6D}"/>
              </a:ext>
            </a:extLst>
          </p:cNvPr>
          <p:cNvSpPr/>
          <p:nvPr/>
        </p:nvSpPr>
        <p:spPr>
          <a:xfrm>
            <a:off x="5801739" y="5424138"/>
            <a:ext cx="19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(L = max disparity)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CF652A-220C-4F25-8813-A4A9D4B23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072" y="5471782"/>
            <a:ext cx="4254844" cy="3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9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219200"/>
          </a:xfrm>
        </p:spPr>
        <p:txBody>
          <a:bodyPr>
            <a:normAutofit/>
          </a:bodyPr>
          <a:lstStyle/>
          <a:p>
            <a:r>
              <a:rPr lang="en-US" sz="2800" dirty="0"/>
              <a:t>Finds “smooth”, low-cost path through DPI from left to right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031" y="4180745"/>
            <a:ext cx="7452642" cy="61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050159" y="1676400"/>
            <a:ext cx="7447301" cy="2207715"/>
            <a:chOff x="793296" y="2790825"/>
            <a:chExt cx="7904164" cy="234315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3297" y="2790825"/>
              <a:ext cx="7904163" cy="234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 rot="10800000" flipH="1">
              <a:off x="793296" y="4060374"/>
              <a:ext cx="7904163" cy="1588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47168" y="2666786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 = 141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88559" y="4952780"/>
            <a:ext cx="12954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469459" y="453368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73073" y="477861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7045" y="378801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750447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-19284"/>
            <a:ext cx="8229600" cy="1143000"/>
          </a:xfrm>
        </p:spPr>
        <p:txBody>
          <a:bodyPr/>
          <a:lstStyle/>
          <a:p>
            <a:r>
              <a:rPr lang="en-US" dirty="0"/>
              <a:t>Dynamic Programming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0668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86200"/>
            <a:ext cx="341788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886200"/>
            <a:ext cx="33528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990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8689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Can we apply this trick in 2D as well?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No: d</a:t>
            </a:r>
            <a:r>
              <a:rPr lang="en-US" i="1" baseline="-25000" dirty="0"/>
              <a:t>x</a:t>
            </a:r>
            <a:r>
              <a:rPr lang="en-US" baseline="-25000" dirty="0"/>
              <a:t>,</a:t>
            </a:r>
            <a:r>
              <a:rPr lang="en-US" i="1" baseline="-25000" dirty="0"/>
              <a:t>y</a:t>
            </a:r>
            <a:r>
              <a:rPr lang="en-US" baseline="-25000" dirty="0"/>
              <a:t>-1</a:t>
            </a:r>
            <a:r>
              <a:rPr lang="en-US" dirty="0"/>
              <a:t> and d</a:t>
            </a:r>
            <a:r>
              <a:rPr lang="en-US" i="1" baseline="-25000" dirty="0"/>
              <a:t>x</a:t>
            </a:r>
            <a:r>
              <a:rPr lang="en-US" baseline="-25000" dirty="0"/>
              <a:t>-1,</a:t>
            </a:r>
            <a:r>
              <a:rPr lang="en-US" i="1" baseline="-25000" dirty="0"/>
              <a:t>y</a:t>
            </a:r>
            <a:r>
              <a:rPr lang="en-US" dirty="0"/>
              <a:t> may depend on different values of d</a:t>
            </a:r>
            <a:r>
              <a:rPr lang="en-US" i="1" baseline="-25000" dirty="0"/>
              <a:t>x</a:t>
            </a:r>
            <a:r>
              <a:rPr lang="en-US" baseline="-25000" dirty="0"/>
              <a:t>-1,</a:t>
            </a:r>
            <a:r>
              <a:rPr lang="en-US" i="1" baseline="-25000" dirty="0"/>
              <a:t>y</a:t>
            </a:r>
            <a:r>
              <a:rPr lang="en-US" baseline="-25000" dirty="0"/>
              <a:t>-1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286000"/>
            <a:ext cx="2819400" cy="300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10678" y="6519446"/>
            <a:ext cx="2533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credit: D. Huttenlocher</a:t>
            </a:r>
          </a:p>
        </p:txBody>
      </p:sp>
    </p:spTree>
    <p:extLst>
      <p:ext uri="{BB962C8B-B14F-4D97-AF65-F5344CB8AC3E}">
        <p14:creationId xmlns:p14="http://schemas.microsoft.com/office/powerpoint/2010/main" val="381855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as a minimization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534400" cy="3962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2D problem has many local minima</a:t>
            </a:r>
          </a:p>
          <a:p>
            <a:pPr lvl="1"/>
            <a:r>
              <a:rPr lang="en-US" dirty="0"/>
              <a:t>Gradient descent doesn’t work well</a:t>
            </a:r>
          </a:p>
          <a:p>
            <a:endParaRPr lang="en-US" dirty="0"/>
          </a:p>
          <a:p>
            <a:r>
              <a:rPr lang="en-US" dirty="0"/>
              <a:t>And a large search space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m </a:t>
            </a:r>
            <a:r>
              <a:rPr lang="en-US" dirty="0"/>
              <a:t>image w/ </a:t>
            </a:r>
            <a:r>
              <a:rPr lang="en-US" i="1" dirty="0"/>
              <a:t>k</a:t>
            </a:r>
            <a:r>
              <a:rPr lang="en-US" dirty="0"/>
              <a:t> disparities has </a:t>
            </a:r>
            <a:r>
              <a:rPr lang="en-US" i="1" dirty="0" err="1"/>
              <a:t>k</a:t>
            </a:r>
            <a:r>
              <a:rPr lang="en-US" i="1" baseline="30000" dirty="0" err="1"/>
              <a:t>nm</a:t>
            </a:r>
            <a:r>
              <a:rPr lang="en-US" i="1" dirty="0"/>
              <a:t> </a:t>
            </a:r>
            <a:r>
              <a:rPr lang="en-US" dirty="0"/>
              <a:t>possible solutions</a:t>
            </a:r>
          </a:p>
          <a:p>
            <a:pPr lvl="1"/>
            <a:r>
              <a:rPr lang="en-US" dirty="0"/>
              <a:t>Finding the global minimum is NP-hard in general</a:t>
            </a:r>
          </a:p>
          <a:p>
            <a:endParaRPr lang="en-US" dirty="0"/>
          </a:p>
          <a:p>
            <a:r>
              <a:rPr lang="en-US" dirty="0"/>
              <a:t>Good approximations exist… we’ll see this soon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90687"/>
            <a:ext cx="6643171" cy="72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56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Stereo as energy minimization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1295400"/>
            <a:ext cx="7772400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Expressing this mathematically</a:t>
            </a:r>
          </a:p>
          <a:p>
            <a:pPr marL="914400" lvl="1" indent="-457200">
              <a:buFontTx/>
              <a:buAutoNum type="arabicPeriod"/>
            </a:pPr>
            <a:r>
              <a:rPr lang="en-US" dirty="0"/>
              <a:t>Match quality</a:t>
            </a:r>
          </a:p>
          <a:p>
            <a:pPr marL="1314450" lvl="2" indent="-457200"/>
            <a:r>
              <a:rPr lang="en-US" dirty="0"/>
              <a:t>Want each pixel to find a good match in the other image</a:t>
            </a:r>
          </a:p>
          <a:p>
            <a:pPr marL="1314450" lvl="2" indent="-457200"/>
            <a:endParaRPr lang="en-US" dirty="0"/>
          </a:p>
          <a:p>
            <a:pPr marL="1314450" lvl="2" indent="-457200"/>
            <a:endParaRPr lang="en-US" dirty="0"/>
          </a:p>
          <a:p>
            <a:pPr marL="914400" lvl="1" indent="-457200">
              <a:buFontTx/>
              <a:buAutoNum type="arabicPeriod"/>
            </a:pPr>
            <a:r>
              <a:rPr lang="en-US" dirty="0"/>
              <a:t>Smoothness</a:t>
            </a:r>
          </a:p>
          <a:p>
            <a:pPr marL="1314450" lvl="2" indent="-457200"/>
            <a:r>
              <a:rPr lang="en-US" dirty="0"/>
              <a:t>If two pixels are adjacent, they should (usually) move about the same amount </a:t>
            </a:r>
          </a:p>
          <a:p>
            <a:pPr marL="1314450" lvl="2" indent="-457200"/>
            <a:endParaRPr lang="en-US" dirty="0"/>
          </a:p>
          <a:p>
            <a:endParaRPr lang="en-US" dirty="0"/>
          </a:p>
          <a:p>
            <a:r>
              <a:rPr lang="en-US" dirty="0"/>
              <a:t>We want to minimize</a:t>
            </a:r>
          </a:p>
          <a:p>
            <a:pPr marL="914400" lvl="1" indent="-457200"/>
            <a:r>
              <a:rPr lang="en-US" dirty="0"/>
              <a:t>This is a special type of energy function known as an </a:t>
            </a:r>
            <a:br>
              <a:rPr lang="en-US" dirty="0"/>
            </a:br>
            <a:r>
              <a:rPr lang="en-US" dirty="0"/>
              <a:t>MRF  (Markov Random Field)</a:t>
            </a:r>
          </a:p>
          <a:p>
            <a:pPr marL="1314450" lvl="2" indent="-457200"/>
            <a:r>
              <a:rPr lang="en-US" dirty="0"/>
              <a:t>Effective and fast algorithms have been recently developed:</a:t>
            </a:r>
          </a:p>
          <a:p>
            <a:pPr marL="1771650" lvl="3" indent="-457200"/>
            <a:r>
              <a:rPr lang="en-US" dirty="0"/>
              <a:t>Graph cuts, belief propagation….</a:t>
            </a:r>
          </a:p>
          <a:p>
            <a:pPr marL="1771650" lvl="3" indent="-457200"/>
            <a:r>
              <a:rPr lang="en-US" dirty="0"/>
              <a:t>for more details (and code):  </a:t>
            </a:r>
            <a:r>
              <a:rPr lang="en-US" dirty="0">
                <a:hlinkClick r:id="rId8"/>
              </a:rPr>
              <a:t>http://vision.middlebury.edu/MRF/</a:t>
            </a:r>
            <a:r>
              <a:rPr lang="en-US" dirty="0"/>
              <a:t> </a:t>
            </a:r>
          </a:p>
          <a:p>
            <a:pPr marL="1771650" lvl="3" indent="-457200"/>
            <a:r>
              <a:rPr lang="en-US" dirty="0"/>
              <a:t>Great </a:t>
            </a:r>
            <a:r>
              <a:rPr lang="en-US" dirty="0">
                <a:hlinkClick r:id="rId9"/>
              </a:rPr>
              <a:t>tutorials</a:t>
            </a:r>
            <a:r>
              <a:rPr lang="en-US" dirty="0"/>
              <a:t> available online (including video of talks)</a:t>
            </a:r>
          </a:p>
        </p:txBody>
      </p:sp>
      <p:pic>
        <p:nvPicPr>
          <p:cNvPr id="24580" name="Picture 2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12950" y="2541588"/>
            <a:ext cx="46450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4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4114800"/>
            <a:ext cx="47339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48100" y="4953000"/>
            <a:ext cx="4533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3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743200" y="1447800"/>
            <a:ext cx="3657600" cy="3048000"/>
            <a:chOff x="432" y="2208"/>
            <a:chExt cx="2304" cy="1920"/>
          </a:xfrm>
        </p:grpSpPr>
        <p:sp>
          <p:nvSpPr>
            <p:cNvPr id="25605" name="Oval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20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6" name="Oval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016" y="384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432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1728" y="350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9" name="Oval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24" y="247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768" y="249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1344" y="249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748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03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f</a:t>
              </a:r>
            </a:p>
          </p:txBody>
        </p:sp>
        <p:sp>
          <p:nvSpPr>
            <p:cNvPr id="25614" name="Oval 1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92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5" name="Oval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845" y="347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Line 1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043" y="350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Line 1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720" y="345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8" name="Text Box 18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28" y="321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x</a:t>
              </a:r>
            </a:p>
          </p:txBody>
        </p:sp>
        <p:sp>
          <p:nvSpPr>
            <p:cNvPr id="25619" name="Line 1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345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0" name="Text Box 20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41" y="3216"/>
              <a:ext cx="243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x’</a:t>
              </a:r>
            </a:p>
          </p:txBody>
        </p:sp>
        <p:sp>
          <p:nvSpPr>
            <p:cNvPr id="25621" name="Text Box 2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01" y="3811"/>
              <a:ext cx="772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baseline</a:t>
              </a:r>
            </a:p>
          </p:txBody>
        </p:sp>
        <p:sp>
          <p:nvSpPr>
            <p:cNvPr id="25622" name="Line 2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496" y="249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3" name="Text Box 2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532" y="2976"/>
              <a:ext cx="204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z</a:t>
              </a:r>
            </a:p>
          </p:txBody>
        </p:sp>
        <p:sp>
          <p:nvSpPr>
            <p:cNvPr id="25624" name="Text Box 24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C</a:t>
              </a:r>
              <a:endParaRPr lang="en-US" sz="2200" baseline="-25000">
                <a:latin typeface="Arial" charset="0"/>
              </a:endParaRPr>
            </a:p>
          </p:txBody>
        </p:sp>
        <p:sp>
          <p:nvSpPr>
            <p:cNvPr id="25625" name="Text Box 25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824" y="3859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C’</a:t>
              </a:r>
              <a:endParaRPr lang="en-US" sz="2200" baseline="-25000">
                <a:latin typeface="Arial" charset="0"/>
              </a:endParaRPr>
            </a:p>
          </p:txBody>
        </p:sp>
        <p:sp>
          <p:nvSpPr>
            <p:cNvPr id="25626" name="Text Box 26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104" y="2208"/>
              <a:ext cx="486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X</a:t>
              </a:r>
              <a:endParaRPr lang="en-US" sz="2200" baseline="-25000">
                <a:latin typeface="Arial" charset="0"/>
              </a:endParaRPr>
            </a:p>
          </p:txBody>
        </p:sp>
        <p:sp>
          <p:nvSpPr>
            <p:cNvPr id="25627" name="Line 2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796" y="386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8" name="Text Box 28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016" y="3552"/>
              <a:ext cx="165" cy="2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200">
                  <a:latin typeface="Arial" charset="0"/>
                </a:rPr>
                <a:t>f</a:t>
              </a:r>
            </a:p>
          </p:txBody>
        </p:sp>
      </p:grpSp>
      <p:pic>
        <p:nvPicPr>
          <p:cNvPr id="25604" name="Picture 4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828800" y="5257800"/>
            <a:ext cx="5789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Real-time stereo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85800" y="5562600"/>
            <a:ext cx="7772400" cy="13716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Several real-time stereo techniques have been developed (most based on simple discrete search)</a:t>
            </a:r>
          </a:p>
        </p:txBody>
      </p:sp>
      <p:pic>
        <p:nvPicPr>
          <p:cNvPr id="27652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1219200"/>
            <a:ext cx="4830763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6450" y="4872038"/>
            <a:ext cx="51625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  <a:hlinkClick r:id="rId8"/>
              </a:rPr>
              <a:t>Nomad robot </a:t>
            </a:r>
            <a:r>
              <a:rPr lang="en-US" sz="1800">
                <a:latin typeface="Arial" charset="0"/>
              </a:rPr>
              <a:t>searches for meteorites in Antartica</a:t>
            </a:r>
          </a:p>
          <a:p>
            <a:pPr lvl="1"/>
            <a:r>
              <a:rPr lang="en-US" sz="1400">
                <a:latin typeface="Arial" charset="0"/>
                <a:hlinkClick r:id="rId8"/>
              </a:rPr>
              <a:t>http://www.frc.ri.cmu.edu/projects/meteorobot/index.html</a:t>
            </a:r>
            <a:endParaRPr lang="en-US" sz="1400">
              <a:latin typeface="Arial" charset="0"/>
            </a:endParaRPr>
          </a:p>
          <a:p>
            <a:pPr lvl="1"/>
            <a:endParaRPr lang="en-US" sz="140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35814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>
                <a:latin typeface="Arial" charset="0"/>
              </a:rPr>
              <a:t>Low-contrast image regions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Stereo reconstruction pipeline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85800" y="1524000"/>
            <a:ext cx="77724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Steps</a:t>
            </a:r>
          </a:p>
          <a:p>
            <a:pPr lvl="1"/>
            <a:r>
              <a:rPr lang="en-US" dirty="0"/>
              <a:t>Calibrate cameras</a:t>
            </a:r>
          </a:p>
          <a:p>
            <a:pPr lvl="1"/>
            <a:r>
              <a:rPr lang="en-US" dirty="0"/>
              <a:t>Rectify images</a:t>
            </a:r>
          </a:p>
          <a:p>
            <a:pPr lvl="1"/>
            <a:r>
              <a:rPr lang="en-US" dirty="0"/>
              <a:t>Compute disparity</a:t>
            </a:r>
          </a:p>
          <a:p>
            <a:pPr lvl="1"/>
            <a:r>
              <a:rPr lang="en-US" dirty="0"/>
              <a:t>Estimate depth</a:t>
            </a:r>
          </a:p>
        </p:txBody>
      </p:sp>
      <p:sp>
        <p:nvSpPr>
          <p:cNvPr id="28677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3581400"/>
            <a:ext cx="7848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latin typeface="Arial" charset="0"/>
              </a:rPr>
              <a:t>What will cause errors?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uiExpand="1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050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5029200"/>
            <a:ext cx="8305800" cy="152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Given two images from different viewpoints</a:t>
            </a:r>
          </a:p>
          <a:p>
            <a:pPr lvl="1"/>
            <a:r>
              <a:rPr lang="en-US" dirty="0"/>
              <a:t>How can we compute the depth of each point in the image?</a:t>
            </a:r>
          </a:p>
          <a:p>
            <a:pPr lvl="1"/>
            <a:r>
              <a:rPr lang="en-US" dirty="0"/>
              <a:t>Based on </a:t>
            </a:r>
            <a:r>
              <a:rPr lang="en-US" i="1" dirty="0"/>
              <a:t>how much each pixel moves</a:t>
            </a:r>
            <a:r>
              <a:rPr lang="en-US" dirty="0"/>
              <a:t> between the two images</a:t>
            </a:r>
          </a:p>
        </p:txBody>
      </p:sp>
    </p:spTree>
    <p:extLst>
      <p:ext uri="{BB962C8B-B14F-4D97-AF65-F5344CB8AC3E}">
        <p14:creationId xmlns:p14="http://schemas.microsoft.com/office/powerpoint/2010/main" val="3207804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Active stereo with structured light</a:t>
            </a:r>
          </a:p>
        </p:txBody>
      </p:sp>
      <p:sp>
        <p:nvSpPr>
          <p:cNvPr id="3076" name="Rectangle 7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76200" y="5486400"/>
            <a:ext cx="8991600" cy="1219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Project “structured” light patterns onto the object</a:t>
            </a:r>
          </a:p>
          <a:p>
            <a:pPr lvl="1"/>
            <a:r>
              <a:rPr lang="en-US" dirty="0"/>
              <a:t>simplifies the correspondence problem</a:t>
            </a:r>
          </a:p>
          <a:p>
            <a:pPr lvl="1"/>
            <a:r>
              <a:rPr lang="en-US" dirty="0"/>
              <a:t>basis for active depth sensors, such as Kinect and iPhone X (using IR)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88" y="10668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036" name="Photo Editor Photo" r:id="rId29" imgW="9142857" imgH="1714739" progId="">
                  <p:embed/>
                </p:oleObj>
              </mc:Choice>
              <mc:Fallback>
                <p:oleObj name="Photo Editor Photo" r:id="rId29" imgW="9142857" imgH="1714739" progId="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0668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76200" y="3124200"/>
            <a:ext cx="3733800" cy="1936750"/>
            <a:chOff x="48" y="1968"/>
            <a:chExt cx="2352" cy="1220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056" y="2208"/>
              <a:ext cx="144" cy="240"/>
              <a:chOff x="864" y="2064"/>
              <a:chExt cx="144" cy="240"/>
            </a:xfrm>
          </p:grpSpPr>
          <p:sp>
            <p:nvSpPr>
              <p:cNvPr id="3102" name="Rectangle 12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3" name="Rectangle 11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056" y="2736"/>
              <a:ext cx="144" cy="240"/>
              <a:chOff x="864" y="2064"/>
              <a:chExt cx="144" cy="240"/>
            </a:xfrm>
          </p:grpSpPr>
          <p:sp>
            <p:nvSpPr>
              <p:cNvPr id="3100" name="Rectangle 1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1" name="Rectangle 1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672" y="2496"/>
              <a:ext cx="445" cy="192"/>
              <a:chOff x="768" y="2448"/>
              <a:chExt cx="445" cy="192"/>
            </a:xfrm>
          </p:grpSpPr>
          <p:sp>
            <p:nvSpPr>
              <p:cNvPr id="3098" name="Rectangle 18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9" name="Rectangle 17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093" name="Picture 20" descr="Picture1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052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4" name="Text Box 2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68" y="2976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2</a:t>
              </a:r>
            </a:p>
          </p:txBody>
        </p:sp>
        <p:sp>
          <p:nvSpPr>
            <p:cNvPr id="3095" name="Text Box 22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96" name="Text Box 23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8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projector</a:t>
              </a:r>
            </a:p>
          </p:txBody>
        </p:sp>
        <p:sp>
          <p:nvSpPr>
            <p:cNvPr id="3097" name="Freeform 2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1104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41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800600" y="3124200"/>
            <a:ext cx="3733800" cy="1905000"/>
            <a:chOff x="3024" y="1968"/>
            <a:chExt cx="2352" cy="1200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3088" name="Rectangle 2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9" name="Rectangle 2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3086" name="Rectangle 32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7" name="Rectangle 33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082" name="Picture 34" descr="Picture1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3" name="Text Box 36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744" y="1968"/>
              <a:ext cx="65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camera 1</a:t>
              </a:r>
            </a:p>
          </p:txBody>
        </p:sp>
        <p:sp>
          <p:nvSpPr>
            <p:cNvPr id="3084" name="Text Box 3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projector</a:t>
              </a:r>
            </a:p>
          </p:txBody>
        </p:sp>
        <p:sp>
          <p:nvSpPr>
            <p:cNvPr id="3085" name="Freeform 38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4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29000" y="2743200"/>
            <a:ext cx="228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Li Zhang’s one-shot stereo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98728-C655-43E1-8678-67C9BFFC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stereo with structured light</a:t>
            </a:r>
          </a:p>
        </p:txBody>
      </p:sp>
      <p:pic>
        <p:nvPicPr>
          <p:cNvPr id="686082" name="Picture 2" descr="https://i.giphy.com/26njOPwKaadKAq6wU.gif">
            <a:extLst>
              <a:ext uri="{FF2B5EF4-FFF2-40B4-BE49-F238E27FC236}">
                <a16:creationId xmlns:a16="http://schemas.microsoft.com/office/drawing/2014/main" id="{21E5E4F3-9469-4F48-BE60-19A5D0982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8288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BE3B5-3F11-4DD5-B4E2-8FB6891686F1}"/>
              </a:ext>
            </a:extLst>
          </p:cNvPr>
          <p:cNvSpPr/>
          <p:nvPr/>
        </p:nvSpPr>
        <p:spPr>
          <a:xfrm>
            <a:off x="-76200" y="5105400"/>
            <a:ext cx="929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https://ios.gadgethacks.com/news/watch-iphone-xs-30k-ir-dots-scan-your-face-0180944/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21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Active stereo with structured light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098" name="Object 0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909763" y="1490663"/>
          <a:ext cx="5324475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060" name="Photo Editor Photo" r:id="rId7" imgW="5323810" imgH="3877216" progId="">
                  <p:embed/>
                </p:oleObj>
              </mc:Choice>
              <mc:Fallback>
                <p:oleObj name="Photo Editor Photo" r:id="rId7" imgW="5323810" imgH="3877216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9763" y="1490663"/>
                        <a:ext cx="5324475" cy="387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Optical triangulation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Project a single stripe of laser light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Scan it across the surface of the object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This is a very precise version of structured light scanning</a:t>
            </a:r>
          </a:p>
        </p:txBody>
      </p:sp>
      <p:pic>
        <p:nvPicPr>
          <p:cNvPr id="29700" name="Picture 4" descr="cyber_triang_geom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1295400"/>
            <a:ext cx="39179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scanner-head-and-david-head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30763" y="1352550"/>
            <a:ext cx="39322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060950" y="3881438"/>
            <a:ext cx="34734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latin typeface="Arial" charset="0"/>
              </a:rPr>
              <a:t>Digital Michelangelo Project</a:t>
            </a:r>
          </a:p>
          <a:p>
            <a:pPr algn="ctr"/>
            <a:r>
              <a:rPr lang="en-US" sz="1400">
                <a:latin typeface="Arial" charset="0"/>
                <a:hlinkClick r:id="rId10"/>
              </a:rPr>
              <a:t>http://graphics.stanford.edu/projects/mich/</a:t>
            </a:r>
            <a:endParaRPr lang="en-US" sz="1400">
              <a:latin typeface="Arial" charset="0"/>
            </a:endParaRPr>
          </a:p>
          <a:p>
            <a:pPr lvl="1" algn="ctr"/>
            <a:endParaRPr lang="en-US" sz="140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sp>
        <p:nvSpPr>
          <p:cNvPr id="31748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  <p:pic>
        <p:nvPicPr>
          <p:cNvPr id="31749" name="Picture 6" descr="david-classic-leftlight-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5200" y="846138"/>
            <a:ext cx="4779963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2771" name="Picture 4" descr="david-righteye-and-hair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2263" y="1295400"/>
            <a:ext cx="6205537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39921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762000"/>
            <a:ext cx="800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3796" name="Picture 8" descr="david-eye-qtrmm-ss-annotated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8238" y="1657350"/>
            <a:ext cx="74723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59013" y="6099175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Laser scanned models</a:t>
            </a:r>
          </a:p>
        </p:txBody>
      </p:sp>
      <p:pic>
        <p:nvPicPr>
          <p:cNvPr id="34819" name="Picture 4" descr="david-eye-vrip-wireframe-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9563" y="1371600"/>
            <a:ext cx="60261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59013" y="6430962"/>
            <a:ext cx="471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The Digital Michelangelo Project</a:t>
            </a:r>
            <a:r>
              <a:rPr lang="en-US" sz="1600">
                <a:latin typeface="Arial" charset="0"/>
              </a:rPr>
              <a:t>, Levoy et al.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D2FB-2849-4442-B4C7-86B281C8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F2E43-31BD-4134-B665-877496528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31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19050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39624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36970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epipolar</a:t>
            </a:r>
            <a:r>
              <a:rPr lang="en-US" i="1" dirty="0"/>
              <a:t> lines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3" name="Oval 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834063" y="3886031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9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451225" y="3876506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91032" y="3974068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18827" y="3962400"/>
            <a:ext cx="881973" cy="400110"/>
          </a:xfrm>
          <a:prstGeom prst="rect">
            <a:avLst/>
          </a:prstGeom>
          <a:noFill/>
          <a:effectLst>
            <a:outerShdw blurRad="1143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(x</a:t>
            </a:r>
            <a:r>
              <a:rPr lang="en-US" sz="2000" b="1" baseline="-25000" dirty="0">
                <a:solidFill>
                  <a:srgbClr val="FFFF00"/>
                </a:solidFill>
              </a:rPr>
              <a:t>2</a:t>
            </a:r>
            <a:r>
              <a:rPr lang="en-US" sz="2000" b="1" dirty="0">
                <a:solidFill>
                  <a:srgbClr val="FFFF00"/>
                </a:solidFill>
              </a:rPr>
              <a:t>, y</a:t>
            </a:r>
            <a:r>
              <a:rPr lang="en-US" sz="2000" b="1" baseline="-25000" dirty="0">
                <a:solidFill>
                  <a:srgbClr val="FFFF00"/>
                </a:solidFill>
              </a:rPr>
              <a:t>1</a:t>
            </a:r>
            <a:r>
              <a:rPr lang="en-US" sz="20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45199" y="5791200"/>
            <a:ext cx="4612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x</a:t>
            </a:r>
            <a:r>
              <a:rPr lang="en-US" sz="2400" b="1" baseline="-25000" dirty="0"/>
              <a:t>2 </a:t>
            </a:r>
            <a:r>
              <a:rPr lang="en-US" sz="2400" b="1" dirty="0"/>
              <a:t>-x</a:t>
            </a:r>
            <a:r>
              <a:rPr lang="en-US" sz="2400" b="1" baseline="-25000" dirty="0"/>
              <a:t>1 </a:t>
            </a:r>
            <a:r>
              <a:rPr lang="en-US" sz="2400" b="1" dirty="0"/>
              <a:t>= the </a:t>
            </a:r>
            <a:r>
              <a:rPr lang="en-US" sz="2400" b="1" i="1" dirty="0"/>
              <a:t>disparity </a:t>
            </a:r>
            <a:r>
              <a:rPr lang="en-US" sz="2400" b="1" dirty="0"/>
              <a:t>of pixel (x</a:t>
            </a:r>
            <a:r>
              <a:rPr lang="en-US" sz="2400" b="1" baseline="-25000" dirty="0"/>
              <a:t>1</a:t>
            </a:r>
            <a:r>
              <a:rPr lang="en-US" sz="2400" b="1" dirty="0"/>
              <a:t>, y</a:t>
            </a:r>
            <a:r>
              <a:rPr lang="en-US" sz="2400" b="1" baseline="-25000" dirty="0"/>
              <a:t>1</a:t>
            </a:r>
            <a:r>
              <a:rPr lang="en-US" sz="2400" b="1" dirty="0"/>
              <a:t>)</a:t>
            </a:r>
          </a:p>
          <a:p>
            <a:endParaRPr lang="en-US" sz="2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0" y="4840069"/>
            <a:ext cx="6055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Two images captured by a purely horizontal translating camera</a:t>
            </a:r>
          </a:p>
          <a:p>
            <a:pPr algn="ctr"/>
            <a:r>
              <a:rPr lang="en-US" dirty="0"/>
              <a:t>(</a:t>
            </a:r>
            <a:r>
              <a:rPr lang="en-US" i="1" dirty="0"/>
              <a:t>rectified </a:t>
            </a:r>
            <a:r>
              <a:rPr lang="en-US" dirty="0"/>
              <a:t>stereo pair)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3" grpId="0" animBg="1"/>
      <p:bldP spid="9" grpId="0" animBg="1"/>
      <p:bldP spid="15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Your basic stereo matching algorithm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r>
              <a:rPr lang="en-US" b="1" dirty="0"/>
              <a:t>Match Pixels in Conjugate </a:t>
            </a:r>
            <a:r>
              <a:rPr lang="en-US" b="1" dirty="0" err="1"/>
              <a:t>Epipolar</a:t>
            </a:r>
            <a:r>
              <a:rPr lang="en-US" b="1" dirty="0"/>
              <a:t> Lines</a:t>
            </a:r>
          </a:p>
          <a:p>
            <a:pPr lvl="1"/>
            <a:r>
              <a:rPr lang="en-US" dirty="0"/>
              <a:t>Assume brightness constancy</a:t>
            </a:r>
          </a:p>
          <a:p>
            <a:pPr lvl="1"/>
            <a:r>
              <a:rPr lang="en-US" dirty="0"/>
              <a:t>This is a challenging problem</a:t>
            </a:r>
          </a:p>
          <a:p>
            <a:pPr lvl="1"/>
            <a:r>
              <a:rPr lang="en-US" dirty="0"/>
              <a:t>Hundreds of approaches</a:t>
            </a:r>
          </a:p>
          <a:p>
            <a:pPr lvl="2"/>
            <a:r>
              <a:rPr lang="en-US" dirty="0"/>
              <a:t>A good survey and evaluation:  </a:t>
            </a:r>
            <a:r>
              <a:rPr lang="en-US" sz="1400" dirty="0">
                <a:hlinkClick r:id="rId5"/>
              </a:rPr>
              <a:t>http://www.middlebury.edu/stereo/</a:t>
            </a:r>
            <a:r>
              <a:rPr lang="en-US" sz="1400" dirty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Your basic stereo algorithm</a:t>
            </a:r>
          </a:p>
        </p:txBody>
      </p:sp>
      <p:pic>
        <p:nvPicPr>
          <p:cNvPr id="20483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57400" y="1447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85800" y="3505200"/>
            <a:ext cx="7772400" cy="1524000"/>
            <a:chOff x="432" y="1968"/>
            <a:chExt cx="4896" cy="960"/>
          </a:xfrm>
        </p:grpSpPr>
        <p:sp>
          <p:nvSpPr>
            <p:cNvPr id="20496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For each </a:t>
              </a:r>
              <a:r>
                <a:rPr lang="en-US" sz="2000" dirty="0" err="1">
                  <a:solidFill>
                    <a:srgbClr val="000000"/>
                  </a:solidFill>
                </a:rPr>
                <a:t>epipolar</a:t>
              </a:r>
              <a:r>
                <a:rPr lang="en-US" sz="2000" dirty="0">
                  <a:solidFill>
                    <a:srgbClr val="000000"/>
                  </a:solidFill>
                </a:rPr>
                <a:t> line</a:t>
              </a:r>
            </a:p>
          </p:txBody>
        </p:sp>
        <p:sp>
          <p:nvSpPr>
            <p:cNvPr id="20497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34063" y="3471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85800" y="3462338"/>
            <a:ext cx="7772400" cy="1947862"/>
            <a:chOff x="432" y="1941"/>
            <a:chExt cx="4896" cy="1227"/>
          </a:xfrm>
        </p:grpSpPr>
        <p:sp>
          <p:nvSpPr>
            <p:cNvPr id="20494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5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compare with every pixel on same epipolar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715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85800" y="3352800"/>
            <a:ext cx="8458200" cy="3200400"/>
            <a:chOff x="432" y="1872"/>
            <a:chExt cx="5328" cy="2016"/>
          </a:xfrm>
        </p:grpSpPr>
        <p:sp>
          <p:nvSpPr>
            <p:cNvPr id="20490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Improvement:  match </a:t>
              </a:r>
              <a:r>
                <a:rPr lang="en-US" sz="2000" b="1" i="1" dirty="0">
                  <a:solidFill>
                    <a:srgbClr val="000000"/>
                  </a:solidFill>
                </a:rPr>
                <a:t>windows</a:t>
              </a: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20492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493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1" grpId="0" animBg="1"/>
      <p:bldP spid="395275" grpId="0" build="p" autoUpdateAnimBg="0"/>
      <p:bldP spid="395276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33690"/>
            <a:ext cx="77724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176"/>
            <a:r>
              <a:rPr spc="-5" dirty="0"/>
              <a:t>Stereo matching based on</a:t>
            </a:r>
            <a:r>
              <a:rPr spc="-50" dirty="0"/>
              <a:t> </a:t>
            </a:r>
            <a:r>
              <a:rPr spc="-5" dirty="0"/>
              <a:t>SSD</a:t>
            </a:r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673" y="1494738"/>
            <a:ext cx="7517438" cy="4588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50396" y="4576249"/>
            <a:ext cx="3056490" cy="1223732"/>
          </a:xfrm>
          <a:custGeom>
            <a:avLst/>
            <a:gdLst/>
            <a:ahLst/>
            <a:cxnLst/>
            <a:rect l="l" t="t" r="r" b="b"/>
            <a:pathLst>
              <a:path w="3048000" h="1219200">
                <a:moveTo>
                  <a:pt x="0" y="0"/>
                </a:moveTo>
                <a:lnTo>
                  <a:pt x="0" y="1219200"/>
                </a:lnTo>
                <a:lnTo>
                  <a:pt x="3048000" y="1219200"/>
                </a:lnTo>
                <a:lnTo>
                  <a:pt x="3047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46429" y="5454277"/>
            <a:ext cx="916947" cy="229450"/>
          </a:xfrm>
          <a:custGeom>
            <a:avLst/>
            <a:gdLst/>
            <a:ahLst/>
            <a:cxnLst/>
            <a:rect l="l" t="t" r="r" b="b"/>
            <a:pathLst>
              <a:path w="914400" h="228600">
                <a:moveTo>
                  <a:pt x="0" y="0"/>
                </a:moveTo>
                <a:lnTo>
                  <a:pt x="0" y="228600"/>
                </a:lnTo>
                <a:lnTo>
                  <a:pt x="914400" y="228600"/>
                </a:lnTo>
                <a:lnTo>
                  <a:pt x="914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12179" y="4611432"/>
            <a:ext cx="5145092" cy="1525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79" algn="ctr"/>
            <a:r>
              <a:rPr sz="2400" spc="-5" dirty="0">
                <a:latin typeface="Times New Roman"/>
                <a:cs typeface="Times New Roman"/>
              </a:rPr>
              <a:t>SSD</a:t>
            </a:r>
            <a:endParaRPr sz="240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3200">
              <a:latin typeface="Times New Roman"/>
              <a:cs typeface="Times New Roman"/>
            </a:endParaRPr>
          </a:p>
          <a:p>
            <a:pPr marR="5096" algn="r">
              <a:lnSpc>
                <a:spcPts val="2648"/>
              </a:lnSpc>
              <a:tabLst>
                <a:tab pos="1037622" algn="l"/>
              </a:tabLst>
            </a:pPr>
            <a:r>
              <a:rPr sz="3600" baseline="13888" dirty="0">
                <a:latin typeface="Times New Roman"/>
                <a:cs typeface="Times New Roman"/>
              </a:rPr>
              <a:t>d</a:t>
            </a:r>
            <a:r>
              <a:rPr sz="1600" dirty="0">
                <a:latin typeface="Times New Roman"/>
                <a:cs typeface="Times New Roman"/>
              </a:rPr>
              <a:t>min	</a:t>
            </a:r>
            <a:r>
              <a:rPr sz="2400" dirty="0">
                <a:latin typeface="Times New Roman"/>
                <a:cs typeface="Times New Roman"/>
              </a:rPr>
              <a:t>d</a:t>
            </a:r>
            <a:endParaRPr sz="2400">
              <a:latin typeface="Times New Roman"/>
              <a:cs typeface="Times New Roman"/>
            </a:endParaRPr>
          </a:p>
          <a:p>
            <a:pPr marL="12739">
              <a:lnSpc>
                <a:spcPts val="2648"/>
              </a:lnSpc>
            </a:pPr>
            <a:r>
              <a:rPr sz="2400" spc="-5" dirty="0">
                <a:latin typeface="Times New Roman"/>
                <a:cs typeface="Times New Roman"/>
              </a:rPr>
              <a:t>Best matching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disparity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84362" y="5417565"/>
            <a:ext cx="769217" cy="463999"/>
          </a:xfrm>
          <a:custGeom>
            <a:avLst/>
            <a:gdLst/>
            <a:ahLst/>
            <a:cxnLst/>
            <a:rect l="l" t="t" r="r" b="b"/>
            <a:pathLst>
              <a:path w="767079" h="462279">
                <a:moveTo>
                  <a:pt x="703772" y="43161"/>
                </a:moveTo>
                <a:lnTo>
                  <a:pt x="699001" y="35210"/>
                </a:lnTo>
                <a:lnTo>
                  <a:pt x="2286" y="453389"/>
                </a:lnTo>
                <a:lnTo>
                  <a:pt x="0" y="455675"/>
                </a:lnTo>
                <a:lnTo>
                  <a:pt x="762" y="459486"/>
                </a:lnTo>
                <a:lnTo>
                  <a:pt x="3048" y="461772"/>
                </a:lnTo>
                <a:lnTo>
                  <a:pt x="6858" y="461010"/>
                </a:lnTo>
                <a:lnTo>
                  <a:pt x="703772" y="43161"/>
                </a:lnTo>
                <a:close/>
              </a:path>
              <a:path w="767079" h="462279">
                <a:moveTo>
                  <a:pt x="766571" y="0"/>
                </a:moveTo>
                <a:lnTo>
                  <a:pt x="681989" y="6858"/>
                </a:lnTo>
                <a:lnTo>
                  <a:pt x="699001" y="35210"/>
                </a:lnTo>
                <a:lnTo>
                  <a:pt x="709421" y="28955"/>
                </a:lnTo>
                <a:lnTo>
                  <a:pt x="713231" y="28194"/>
                </a:lnTo>
                <a:lnTo>
                  <a:pt x="716279" y="30479"/>
                </a:lnTo>
                <a:lnTo>
                  <a:pt x="717041" y="33527"/>
                </a:lnTo>
                <a:lnTo>
                  <a:pt x="717041" y="65278"/>
                </a:lnTo>
                <a:lnTo>
                  <a:pt x="720851" y="71627"/>
                </a:lnTo>
                <a:lnTo>
                  <a:pt x="766571" y="0"/>
                </a:lnTo>
                <a:close/>
              </a:path>
              <a:path w="767079" h="462279">
                <a:moveTo>
                  <a:pt x="717041" y="33527"/>
                </a:moveTo>
                <a:lnTo>
                  <a:pt x="716279" y="30479"/>
                </a:lnTo>
                <a:lnTo>
                  <a:pt x="713231" y="28194"/>
                </a:lnTo>
                <a:lnTo>
                  <a:pt x="709421" y="28955"/>
                </a:lnTo>
                <a:lnTo>
                  <a:pt x="699001" y="35210"/>
                </a:lnTo>
                <a:lnTo>
                  <a:pt x="703772" y="43161"/>
                </a:lnTo>
                <a:lnTo>
                  <a:pt x="714755" y="36575"/>
                </a:lnTo>
                <a:lnTo>
                  <a:pt x="717041" y="33527"/>
                </a:lnTo>
                <a:close/>
              </a:path>
              <a:path w="767079" h="462279">
                <a:moveTo>
                  <a:pt x="717041" y="65278"/>
                </a:moveTo>
                <a:lnTo>
                  <a:pt x="717041" y="33527"/>
                </a:lnTo>
                <a:lnTo>
                  <a:pt x="714755" y="36575"/>
                </a:lnTo>
                <a:lnTo>
                  <a:pt x="703772" y="43161"/>
                </a:lnTo>
                <a:lnTo>
                  <a:pt x="717041" y="652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3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Window size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533400" y="4800600"/>
            <a:ext cx="2590800" cy="2133600"/>
          </a:xfrm>
        </p:spPr>
        <p:txBody>
          <a:bodyPr/>
          <a:lstStyle/>
          <a:p>
            <a:pPr lvl="1"/>
            <a:r>
              <a:rPr lang="en-US" sz="1800" dirty="0"/>
              <a:t>Smaller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</a:t>
            </a:r>
          </a:p>
          <a:p>
            <a:pPr lvl="2"/>
            <a:r>
              <a:rPr lang="en-US" sz="1600" dirty="0"/>
              <a:t> </a:t>
            </a:r>
          </a:p>
          <a:p>
            <a:pPr lvl="1"/>
            <a:r>
              <a:rPr lang="en-US" sz="1800" dirty="0"/>
              <a:t>Larger window</a:t>
            </a:r>
          </a:p>
          <a:p>
            <a:pPr lvl="2">
              <a:buFont typeface="Times New Roman" pitchFamily="18" charset="0"/>
              <a:buChar char="+"/>
            </a:pPr>
            <a:r>
              <a:rPr lang="en-US" sz="1600" dirty="0"/>
              <a:t> </a:t>
            </a:r>
          </a:p>
          <a:p>
            <a:pPr lvl="2"/>
            <a:r>
              <a:rPr lang="en-US" sz="1600" dirty="0"/>
              <a:t> </a:t>
            </a:r>
          </a:p>
        </p:txBody>
      </p:sp>
      <p:pic>
        <p:nvPicPr>
          <p:cNvPr id="60420" name="Picture 4" descr="sri2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" y="1438275"/>
            <a:ext cx="2522538" cy="2295525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352800" y="1393825"/>
            <a:ext cx="5562600" cy="2949575"/>
            <a:chOff x="2112" y="638"/>
            <a:chExt cx="3504" cy="1858"/>
          </a:xfrm>
        </p:grpSpPr>
        <p:pic>
          <p:nvPicPr>
            <p:cNvPr id="60422" name="Picture 6" descr="SSDWindowSize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112" y="638"/>
              <a:ext cx="3504" cy="1600"/>
            </a:xfrm>
            <a:prstGeom prst="rect">
              <a:avLst/>
            </a:prstGeom>
            <a:noFill/>
          </p:spPr>
        </p:pic>
        <p:sp>
          <p:nvSpPr>
            <p:cNvPr id="60423" name="Text Box 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640" y="2208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3</a:t>
              </a:r>
            </a:p>
          </p:txBody>
        </p:sp>
        <p:sp>
          <p:nvSpPr>
            <p:cNvPr id="60424" name="Text Box 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395" y="2208"/>
              <a:ext cx="69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W = 20</a:t>
              </a:r>
            </a:p>
          </p:txBody>
        </p:sp>
      </p:grpSp>
      <p:sp>
        <p:nvSpPr>
          <p:cNvPr id="60425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33800" y="4572000"/>
            <a:ext cx="5029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Better results with </a:t>
            </a:r>
            <a:r>
              <a:rPr lang="en-US" sz="2400" i="1">
                <a:solidFill>
                  <a:srgbClr val="000000"/>
                </a:solidFill>
              </a:rPr>
              <a:t>adaptive window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>
                <a:solidFill>
                  <a:srgbClr val="000000"/>
                </a:solidFill>
              </a:rPr>
              <a:t>T. Kanade and M. Okutomi,</a:t>
            </a:r>
            <a:r>
              <a:rPr lang="en-US" sz="1400" i="1">
                <a:solidFill>
                  <a:srgbClr val="000000"/>
                </a:solidFill>
              </a:rPr>
              <a:t> </a:t>
            </a:r>
            <a:r>
              <a:rPr lang="en-US" sz="1400" i="1">
                <a:solidFill>
                  <a:srgbClr val="000000"/>
                </a:solidFill>
                <a:hlinkClick r:id="rId15"/>
              </a:rPr>
              <a:t>A Stereo Matching Algorithm with an Adaptive Window: Theory and Experiment</a:t>
            </a:r>
            <a:r>
              <a:rPr lang="en-US" sz="1400">
                <a:solidFill>
                  <a:srgbClr val="000000"/>
                </a:solidFill>
              </a:rPr>
              <a:t>,, Proc. International Conference on Robotics and Automation, 1991.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400">
                <a:solidFill>
                  <a:srgbClr val="000000"/>
                </a:solidFill>
              </a:rPr>
              <a:t>D. Scharstein and R. Szeliski. </a:t>
            </a:r>
            <a:r>
              <a:rPr lang="en-US" sz="1400">
                <a:solidFill>
                  <a:srgbClr val="000000"/>
                </a:solidFill>
                <a:hlinkClick r:id="rId16"/>
              </a:rPr>
              <a:t>Stereo matching with nonlinear diffusion</a:t>
            </a:r>
            <a:r>
              <a:rPr lang="en-US" sz="1400">
                <a:solidFill>
                  <a:srgbClr val="000000"/>
                </a:solidFill>
              </a:rPr>
              <a:t>. International Journal of Computer Vision, 28(2):155-174, July 1998 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60426" name="Picture 10" descr="sri2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" y="1590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0427" name="Rectangle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44196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Effect of window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 uiExpand="1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 results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433512"/>
            <a:ext cx="8686800" cy="1143000"/>
          </a:xfrm>
        </p:spPr>
        <p:txBody>
          <a:bodyPr/>
          <a:lstStyle/>
          <a:p>
            <a:pPr lvl="1"/>
            <a:r>
              <a:rPr lang="en-US" dirty="0"/>
              <a:t>Data from University of Tsukuba</a:t>
            </a:r>
          </a:p>
          <a:p>
            <a:pPr lvl="1"/>
            <a:r>
              <a:rPr lang="en-US" dirty="0"/>
              <a:t>Similar results on other images without ground truth</a:t>
            </a:r>
          </a:p>
        </p:txBody>
      </p:sp>
      <p:pic>
        <p:nvPicPr>
          <p:cNvPr id="22531" name="Picture 3" descr="tru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3163" y="2840037"/>
            <a:ext cx="36449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0" y="5943600"/>
            <a:ext cx="1766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Ground truth</a:t>
            </a:r>
          </a:p>
        </p:txBody>
      </p:sp>
      <p:sp>
        <p:nvSpPr>
          <p:cNvPr id="2253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5943600"/>
            <a:ext cx="91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Scene</a:t>
            </a:r>
          </a:p>
        </p:txBody>
      </p:sp>
      <p:pic>
        <p:nvPicPr>
          <p:cNvPr id="22535" name="Picture 7" descr="scene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3863" y="2652712"/>
            <a:ext cx="4021137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[&#10;\mbox{\em matchCost} = \sum_{x,y} \|I(x,y) - J(x+d_{xy},y)\|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9"/>
  <p:tag name="PICTUREFILESIZE" val="11580"/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[&#10;\mbox{\em smoothnessCost} = \sum_{neighbor~pixels~p, q} |d_p - d_q|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11850"/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\pagestyle{empty}&#10;\begin{document}&#10;\em Energy = matchCost + smoothnessCost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4"/>
  <p:tag name="PICTUREFILESIZE" val="10093"/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disparity = x-x'= \frac{baseline * f}{z}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72"/>
  <p:tag name="BOXFONT" val="10"/>
  <p:tag name="BOXWRAP" val="False"/>
  <p:tag name="WORKAROUNDTRANSPARENCYBUG" val="False"/>
  <p:tag name="BITMAPFORMAT" val="bmpmono"/>
  <p:tag name="DEBUGINTERACTIVE" val="True"/>
  <p:tag name="ORIGWIDTH" val="286"/>
  <p:tag name="PICTUREFILESIZE" val="298062"/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12487</TotalTime>
  <Words>1056</Words>
  <Application>Microsoft Office PowerPoint</Application>
  <PresentationFormat>On-screen Show (4:3)</PresentationFormat>
  <Paragraphs>218</Paragraphs>
  <Slides>38</Slides>
  <Notes>21</Notes>
  <HiddenSlides>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Arial Unicode MS</vt:lpstr>
      <vt:lpstr>Calibri</vt:lpstr>
      <vt:lpstr>Symbol</vt:lpstr>
      <vt:lpstr>Times New Roman</vt:lpstr>
      <vt:lpstr>Office Theme</vt:lpstr>
      <vt:lpstr>Image</vt:lpstr>
      <vt:lpstr>Photo Editor Photo</vt:lpstr>
      <vt:lpstr>Stereo</vt:lpstr>
      <vt:lpstr>PowerPoint Presentation</vt:lpstr>
      <vt:lpstr>Stereo</vt:lpstr>
      <vt:lpstr>Epipolar geometry</vt:lpstr>
      <vt:lpstr>Your basic stereo matching algorithm</vt:lpstr>
      <vt:lpstr>Your basic stereo algorithm</vt:lpstr>
      <vt:lpstr>Stereo matching based on SSD</vt:lpstr>
      <vt:lpstr>Window size</vt:lpstr>
      <vt:lpstr>Stereo results</vt:lpstr>
      <vt:lpstr>Results with window search</vt:lpstr>
      <vt:lpstr>Better methods exist...</vt:lpstr>
      <vt:lpstr>Stereo as energy minimization</vt:lpstr>
      <vt:lpstr>Stereo as energy minimization</vt:lpstr>
      <vt:lpstr>Stereo as energy minimization</vt:lpstr>
      <vt:lpstr>Stereo as energy minimization</vt:lpstr>
      <vt:lpstr>Greedy selection of best match</vt:lpstr>
      <vt:lpstr>Stereo as energy minimization</vt:lpstr>
      <vt:lpstr>Stereo as energy minimization</vt:lpstr>
      <vt:lpstr>Smoothness cost</vt:lpstr>
      <vt:lpstr>Dynamic programming</vt:lpstr>
      <vt:lpstr>Dynamic programming</vt:lpstr>
      <vt:lpstr>Dynamic Programming</vt:lpstr>
      <vt:lpstr>Dynamic programming</vt:lpstr>
      <vt:lpstr>Stereo as a minimization problem</vt:lpstr>
      <vt:lpstr>Stereo as energy minimization</vt:lpstr>
      <vt:lpstr>Questions?</vt:lpstr>
      <vt:lpstr>Depth from disparity</vt:lpstr>
      <vt:lpstr>Real-time stereo</vt:lpstr>
      <vt:lpstr>Stereo reconstruction pipeline</vt:lpstr>
      <vt:lpstr>Active stereo with structured light</vt:lpstr>
      <vt:lpstr>Active stereo with structured light</vt:lpstr>
      <vt:lpstr>Active stereo with structured light</vt:lpstr>
      <vt:lpstr>Laser scanning</vt:lpstr>
      <vt:lpstr>Laser scanned models</vt:lpstr>
      <vt:lpstr>Laser scanned models</vt:lpstr>
      <vt:lpstr>Laser scanned models</vt:lpstr>
      <vt:lpstr>Laser scanned models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755</cp:revision>
  <dcterms:created xsi:type="dcterms:W3CDTF">2009-08-25T02:47:59Z</dcterms:created>
  <dcterms:modified xsi:type="dcterms:W3CDTF">2018-03-12T15:45:48Z</dcterms:modified>
</cp:coreProperties>
</file>