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notesSlides/notesSlide3.xml" ContentType="application/vnd.openxmlformats-officedocument.presentationml.notesSlide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notesSlides/notesSlide4.xml" ContentType="application/vnd.openxmlformats-officedocument.presentationml.notesSlide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9"/>
  </p:notesMasterIdLst>
  <p:handoutMasterIdLst>
    <p:handoutMasterId r:id="rId30"/>
  </p:handoutMasterIdLst>
  <p:sldIdLst>
    <p:sldId id="256" r:id="rId2"/>
    <p:sldId id="258" r:id="rId3"/>
    <p:sldId id="527" r:id="rId4"/>
    <p:sldId id="528" r:id="rId5"/>
    <p:sldId id="529" r:id="rId6"/>
    <p:sldId id="531" r:id="rId7"/>
    <p:sldId id="530" r:id="rId8"/>
    <p:sldId id="532" r:id="rId9"/>
    <p:sldId id="533" r:id="rId10"/>
    <p:sldId id="534" r:id="rId11"/>
    <p:sldId id="535" r:id="rId12"/>
    <p:sldId id="536" r:id="rId13"/>
    <p:sldId id="548" r:id="rId14"/>
    <p:sldId id="551" r:id="rId15"/>
    <p:sldId id="552" r:id="rId16"/>
    <p:sldId id="553" r:id="rId17"/>
    <p:sldId id="537" r:id="rId18"/>
    <p:sldId id="538" r:id="rId19"/>
    <p:sldId id="539" r:id="rId20"/>
    <p:sldId id="541" r:id="rId21"/>
    <p:sldId id="554" r:id="rId22"/>
    <p:sldId id="555" r:id="rId23"/>
    <p:sldId id="556" r:id="rId24"/>
    <p:sldId id="612" r:id="rId25"/>
    <p:sldId id="557" r:id="rId26"/>
    <p:sldId id="558" r:id="rId27"/>
    <p:sldId id="560" r:id="rId28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333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4644" autoAdjust="0"/>
    <p:restoredTop sz="94017" autoAdjust="0"/>
  </p:normalViewPr>
  <p:slideViewPr>
    <p:cSldViewPr>
      <p:cViewPr varScale="1">
        <p:scale>
          <a:sx n="61" d="100"/>
          <a:sy n="61" d="100"/>
        </p:scale>
        <p:origin x="730" y="41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handoutMaster" Target="handoutMasters/handoutMaster1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image" Target="../media/image41.png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56.wmf"/><Relationship Id="rId7" Type="http://schemas.openxmlformats.org/officeDocument/2006/relationships/image" Target="../media/image60.wmf"/><Relationship Id="rId2" Type="http://schemas.openxmlformats.org/officeDocument/2006/relationships/image" Target="../media/image55.wmf"/><Relationship Id="rId1" Type="http://schemas.openxmlformats.org/officeDocument/2006/relationships/image" Target="../media/image54.wmf"/><Relationship Id="rId6" Type="http://schemas.openxmlformats.org/officeDocument/2006/relationships/image" Target="../media/image59.wmf"/><Relationship Id="rId5" Type="http://schemas.openxmlformats.org/officeDocument/2006/relationships/image" Target="../media/image58.wmf"/><Relationship Id="rId4" Type="http://schemas.openxmlformats.org/officeDocument/2006/relationships/image" Target="../media/image57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38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C409C86-0DB4-461E-B411-3132234C96B9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338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C4552C4-BC4B-4C71-991C-7B2020479DE0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385105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D492CD9C-0936-4CB5-8F47-4F37A3C1BD80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2A8A4206-02EB-4F55-B83C-8E908C558B6E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867466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8A4206-02EB-4F55-B83C-8E908C558B6E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97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079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6F6D4CD-A124-4734-886E-96ABD1A5E8B4}" type="slidenum">
              <a:rPr lang="en-US">
                <a:solidFill>
                  <a:prstClr val="black"/>
                </a:solidFill>
              </a:rPr>
              <a:pPr/>
              <a:t>20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4106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06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6FEBDF4A-DD92-43C7-B56D-8495FFC4745A}" type="slidenum">
              <a:rPr lang="en-US">
                <a:solidFill>
                  <a:prstClr val="black"/>
                </a:solidFill>
              </a:rPr>
              <a:pPr/>
              <a:t>21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41165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16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20A8478-A600-4664-8B25-23E579FCCD03}" type="slidenum">
              <a:rPr lang="en-US">
                <a:solidFill>
                  <a:prstClr val="black"/>
                </a:solidFill>
              </a:rPr>
              <a:pPr/>
              <a:t>23</a:t>
            </a:fld>
            <a:endParaRPr lang="en-US">
              <a:solidFill>
                <a:prstClr val="black"/>
              </a:solidFill>
            </a:endParaRPr>
          </a:p>
        </p:txBody>
      </p:sp>
      <p:sp>
        <p:nvSpPr>
          <p:cNvPr id="4126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26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6535FC9-4C7C-4839-AD87-B5CD13220982}" type="datetimeFigureOut">
              <a:rPr lang="en-US" smtClean="0"/>
              <a:pPr/>
              <a:t>2/12/2018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://www.wired.com/gadgetlab/2010/07/camera-software-lets-you-see-into-the-past/" TargetMode="External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png"/><Relationship Id="rId3" Type="http://schemas.openxmlformats.org/officeDocument/2006/relationships/image" Target="../media/image12.png"/><Relationship Id="rId7" Type="http://schemas.openxmlformats.org/officeDocument/2006/relationships/image" Target="../media/image14.png"/><Relationship Id="rId12" Type="http://schemas.openxmlformats.org/officeDocument/2006/relationships/image" Target="../media/image19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11" Type="http://schemas.openxmlformats.org/officeDocument/2006/relationships/image" Target="../media/image18.png"/><Relationship Id="rId5" Type="http://schemas.openxmlformats.org/officeDocument/2006/relationships/image" Target="../media/image10.png"/><Relationship Id="rId10" Type="http://schemas.openxmlformats.org/officeDocument/2006/relationships/image" Target="../media/image17.png"/><Relationship Id="rId4" Type="http://schemas.openxmlformats.org/officeDocument/2006/relationships/image" Target="../media/image9.png"/><Relationship Id="rId9" Type="http://schemas.openxmlformats.org/officeDocument/2006/relationships/image" Target="../media/image16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3" Type="http://schemas.openxmlformats.org/officeDocument/2006/relationships/image" Target="../media/image10.png"/><Relationship Id="rId7" Type="http://schemas.openxmlformats.org/officeDocument/2006/relationships/image" Target="../media/image16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10" Type="http://schemas.openxmlformats.org/officeDocument/2006/relationships/image" Target="../media/image20.png"/><Relationship Id="rId4" Type="http://schemas.openxmlformats.org/officeDocument/2006/relationships/image" Target="../media/image13.png"/><Relationship Id="rId9" Type="http://schemas.openxmlformats.org/officeDocument/2006/relationships/image" Target="../media/image18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3" Type="http://schemas.openxmlformats.org/officeDocument/2006/relationships/image" Target="../media/image10.png"/><Relationship Id="rId7" Type="http://schemas.openxmlformats.org/officeDocument/2006/relationships/image" Target="../media/image16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10" Type="http://schemas.openxmlformats.org/officeDocument/2006/relationships/image" Target="../media/image20.png"/><Relationship Id="rId4" Type="http://schemas.openxmlformats.org/officeDocument/2006/relationships/image" Target="../media/image13.png"/><Relationship Id="rId9" Type="http://schemas.openxmlformats.org/officeDocument/2006/relationships/image" Target="../media/image18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2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8.png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2.png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wmf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w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34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9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8.png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tags" Target="../tags/tag7.xml"/><Relationship Id="rId13" Type="http://schemas.openxmlformats.org/officeDocument/2006/relationships/tags" Target="../tags/tag12.xml"/><Relationship Id="rId18" Type="http://schemas.openxmlformats.org/officeDocument/2006/relationships/notesSlide" Target="../notesSlides/notesSlide3.xml"/><Relationship Id="rId3" Type="http://schemas.openxmlformats.org/officeDocument/2006/relationships/tags" Target="../tags/tag2.xml"/><Relationship Id="rId21" Type="http://schemas.openxmlformats.org/officeDocument/2006/relationships/oleObject" Target="../embeddings/oleObject2.bin"/><Relationship Id="rId7" Type="http://schemas.openxmlformats.org/officeDocument/2006/relationships/tags" Target="../tags/tag6.xml"/><Relationship Id="rId12" Type="http://schemas.openxmlformats.org/officeDocument/2006/relationships/tags" Target="../tags/tag11.xml"/><Relationship Id="rId17" Type="http://schemas.openxmlformats.org/officeDocument/2006/relationships/slideLayout" Target="../slideLayouts/slideLayout2.xml"/><Relationship Id="rId2" Type="http://schemas.openxmlformats.org/officeDocument/2006/relationships/tags" Target="../tags/tag1.xml"/><Relationship Id="rId16" Type="http://schemas.openxmlformats.org/officeDocument/2006/relationships/tags" Target="../tags/tag15.xml"/><Relationship Id="rId20" Type="http://schemas.openxmlformats.org/officeDocument/2006/relationships/image" Target="../media/image41.png"/><Relationship Id="rId1" Type="http://schemas.openxmlformats.org/officeDocument/2006/relationships/vmlDrawing" Target="../drawings/vmlDrawing1.vml"/><Relationship Id="rId6" Type="http://schemas.openxmlformats.org/officeDocument/2006/relationships/tags" Target="../tags/tag5.xml"/><Relationship Id="rId11" Type="http://schemas.openxmlformats.org/officeDocument/2006/relationships/tags" Target="../tags/tag10.xml"/><Relationship Id="rId5" Type="http://schemas.openxmlformats.org/officeDocument/2006/relationships/tags" Target="../tags/tag4.xml"/><Relationship Id="rId15" Type="http://schemas.openxmlformats.org/officeDocument/2006/relationships/tags" Target="../tags/tag14.xml"/><Relationship Id="rId10" Type="http://schemas.openxmlformats.org/officeDocument/2006/relationships/tags" Target="../tags/tag9.xml"/><Relationship Id="rId19" Type="http://schemas.openxmlformats.org/officeDocument/2006/relationships/oleObject" Target="../embeddings/oleObject1.bin"/><Relationship Id="rId4" Type="http://schemas.openxmlformats.org/officeDocument/2006/relationships/tags" Target="../tags/tag3.xml"/><Relationship Id="rId9" Type="http://schemas.openxmlformats.org/officeDocument/2006/relationships/tags" Target="../tags/tag8.xml"/><Relationship Id="rId14" Type="http://schemas.openxmlformats.org/officeDocument/2006/relationships/tags" Target="../tags/tag13.xml"/><Relationship Id="rId22" Type="http://schemas.openxmlformats.org/officeDocument/2006/relationships/image" Target="../media/image42.png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4.png"/><Relationship Id="rId3" Type="http://schemas.openxmlformats.org/officeDocument/2006/relationships/tags" Target="../tags/tag18.xml"/><Relationship Id="rId7" Type="http://schemas.openxmlformats.org/officeDocument/2006/relationships/image" Target="../media/image43.png"/><Relationship Id="rId2" Type="http://schemas.openxmlformats.org/officeDocument/2006/relationships/tags" Target="../tags/tag17.xml"/><Relationship Id="rId1" Type="http://schemas.openxmlformats.org/officeDocument/2006/relationships/tags" Target="../tags/tag16.xml"/><Relationship Id="rId6" Type="http://schemas.openxmlformats.org/officeDocument/2006/relationships/notesSlide" Target="../notesSlides/notesSlide4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19.xml"/><Relationship Id="rId9" Type="http://schemas.openxmlformats.org/officeDocument/2006/relationships/image" Target="../media/image45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1.xml"/><Relationship Id="rId1" Type="http://schemas.openxmlformats.org/officeDocument/2006/relationships/tags" Target="../tags/tag20.xml"/><Relationship Id="rId5" Type="http://schemas.openxmlformats.org/officeDocument/2006/relationships/image" Target="../media/image45.png"/><Relationship Id="rId4" Type="http://schemas.openxmlformats.org/officeDocument/2006/relationships/image" Target="../media/image46.png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tags" Target="../tags/tag29.xml"/><Relationship Id="rId13" Type="http://schemas.openxmlformats.org/officeDocument/2006/relationships/image" Target="../media/image49.png"/><Relationship Id="rId3" Type="http://schemas.openxmlformats.org/officeDocument/2006/relationships/tags" Target="../tags/tag24.xml"/><Relationship Id="rId7" Type="http://schemas.openxmlformats.org/officeDocument/2006/relationships/tags" Target="../tags/tag28.xml"/><Relationship Id="rId12" Type="http://schemas.openxmlformats.org/officeDocument/2006/relationships/image" Target="../media/image48.png"/><Relationship Id="rId17" Type="http://schemas.openxmlformats.org/officeDocument/2006/relationships/image" Target="../media/image53.png"/><Relationship Id="rId2" Type="http://schemas.openxmlformats.org/officeDocument/2006/relationships/tags" Target="../tags/tag23.xml"/><Relationship Id="rId16" Type="http://schemas.openxmlformats.org/officeDocument/2006/relationships/image" Target="../media/image52.png"/><Relationship Id="rId1" Type="http://schemas.openxmlformats.org/officeDocument/2006/relationships/tags" Target="../tags/tag22.xml"/><Relationship Id="rId6" Type="http://schemas.openxmlformats.org/officeDocument/2006/relationships/tags" Target="../tags/tag27.xml"/><Relationship Id="rId11" Type="http://schemas.openxmlformats.org/officeDocument/2006/relationships/image" Target="../media/image47.png"/><Relationship Id="rId5" Type="http://schemas.openxmlformats.org/officeDocument/2006/relationships/tags" Target="../tags/tag26.xml"/><Relationship Id="rId15" Type="http://schemas.openxmlformats.org/officeDocument/2006/relationships/image" Target="../media/image51.png"/><Relationship Id="rId10" Type="http://schemas.openxmlformats.org/officeDocument/2006/relationships/notesSlide" Target="../notesSlides/notesSlide5.xml"/><Relationship Id="rId4" Type="http://schemas.openxmlformats.org/officeDocument/2006/relationships/tags" Target="../tags/tag25.xml"/><Relationship Id="rId9" Type="http://schemas.openxmlformats.org/officeDocument/2006/relationships/slideLayout" Target="../slideLayouts/slideLayout2.xml"/><Relationship Id="rId14" Type="http://schemas.openxmlformats.org/officeDocument/2006/relationships/image" Target="../media/image50.png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56.wmf"/><Relationship Id="rId13" Type="http://schemas.openxmlformats.org/officeDocument/2006/relationships/oleObject" Target="../embeddings/oleObject8.bin"/><Relationship Id="rId3" Type="http://schemas.openxmlformats.org/officeDocument/2006/relationships/oleObject" Target="../embeddings/oleObject3.bin"/><Relationship Id="rId7" Type="http://schemas.openxmlformats.org/officeDocument/2006/relationships/oleObject" Target="../embeddings/oleObject5.bin"/><Relationship Id="rId12" Type="http://schemas.openxmlformats.org/officeDocument/2006/relationships/image" Target="../media/image58.wmf"/><Relationship Id="rId2" Type="http://schemas.openxmlformats.org/officeDocument/2006/relationships/slideLayout" Target="../slideLayouts/slideLayout4.xml"/><Relationship Id="rId16" Type="http://schemas.openxmlformats.org/officeDocument/2006/relationships/image" Target="../media/image60.wmf"/><Relationship Id="rId1" Type="http://schemas.openxmlformats.org/officeDocument/2006/relationships/vmlDrawing" Target="../drawings/vmlDrawing2.vml"/><Relationship Id="rId6" Type="http://schemas.openxmlformats.org/officeDocument/2006/relationships/image" Target="../media/image55.wmf"/><Relationship Id="rId11" Type="http://schemas.openxmlformats.org/officeDocument/2006/relationships/oleObject" Target="../embeddings/oleObject7.bin"/><Relationship Id="rId5" Type="http://schemas.openxmlformats.org/officeDocument/2006/relationships/oleObject" Target="../embeddings/oleObject4.bin"/><Relationship Id="rId15" Type="http://schemas.openxmlformats.org/officeDocument/2006/relationships/oleObject" Target="../embeddings/oleObject9.bin"/><Relationship Id="rId10" Type="http://schemas.openxmlformats.org/officeDocument/2006/relationships/image" Target="../media/image57.wmf"/><Relationship Id="rId4" Type="http://schemas.openxmlformats.org/officeDocument/2006/relationships/image" Target="../media/image54.wmf"/><Relationship Id="rId9" Type="http://schemas.openxmlformats.org/officeDocument/2006/relationships/oleObject" Target="../embeddings/oleObject6.bin"/><Relationship Id="rId14" Type="http://schemas.openxmlformats.org/officeDocument/2006/relationships/image" Target="../media/image59.wmf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81000" y="1774384"/>
            <a:ext cx="8305800" cy="1469571"/>
          </a:xfrm>
        </p:spPr>
        <p:txBody>
          <a:bodyPr>
            <a:normAutofit/>
          </a:bodyPr>
          <a:lstStyle/>
          <a:p>
            <a:pPr algn="l"/>
            <a:r>
              <a:rPr lang="en-US" sz="3600" dirty="0"/>
              <a:t>Lecture 8: Image alignment</a:t>
            </a:r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-304800" y="-164275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400" b="0" i="0" u="none" strike="noStrike" kern="1200" cap="none" spc="0" normalizeH="0" baseline="0" noProof="0" dirty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CS5760: Computer Vision</a:t>
            </a:r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-328550" y="826325"/>
            <a:ext cx="4876800" cy="1752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Noah Snavely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9144000" cy="457200"/>
          </a:xfrm>
          <a:prstGeom prst="rect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>
            <a:outerShdw blurRad="101600" dist="762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31777" name="Picture 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57400" y="2895600"/>
            <a:ext cx="5181600" cy="345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10" name="Rectangle 9"/>
          <p:cNvSpPr/>
          <p:nvPr/>
        </p:nvSpPr>
        <p:spPr>
          <a:xfrm>
            <a:off x="1219200" y="6400800"/>
            <a:ext cx="66294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hlinkClick r:id="rId3"/>
              </a:rPr>
              <a:t>http://www.wired.com/gadgetlab/2010/07/camera-software-lets-you-see-into-the-past/</a:t>
            </a:r>
            <a:endParaRPr lang="en-US" sz="14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Reading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Szeliski: Chapter 6.1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Computing transformations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1600200"/>
            <a:ext cx="8839200" cy="5257800"/>
          </a:xfrm>
        </p:spPr>
        <p:txBody>
          <a:bodyPr>
            <a:normAutofit/>
          </a:bodyPr>
          <a:lstStyle/>
          <a:p>
            <a:r>
              <a:rPr lang="en-US" dirty="0"/>
              <a:t>Given a set of matches between images A and B</a:t>
            </a:r>
          </a:p>
          <a:p>
            <a:pPr lvl="1"/>
            <a:r>
              <a:rPr lang="en-US" dirty="0"/>
              <a:t>How can we compute the transform T from A to B?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r>
              <a:rPr lang="en-US" dirty="0"/>
              <a:t>Find transform T that best “agrees” with the matches</a:t>
            </a:r>
          </a:p>
        </p:txBody>
      </p:sp>
      <p:pic>
        <p:nvPicPr>
          <p:cNvPr id="7" name="Picture 2" descr="C:\snavely\matlab\A2P3\search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343400" y="2819400"/>
            <a:ext cx="3505200" cy="3045850"/>
          </a:xfrm>
          <a:prstGeom prst="rect">
            <a:avLst/>
          </a:prstGeom>
          <a:noFill/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18556" y="2839937"/>
            <a:ext cx="2128158" cy="323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838200" y="2838603"/>
            <a:ext cx="7010400" cy="32225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Computing transformations</a:t>
            </a:r>
          </a:p>
        </p:txBody>
      </p:sp>
      <p:pic>
        <p:nvPicPr>
          <p:cNvPr id="4" name="Picture 4" descr="IMG_010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87834" y="3705680"/>
            <a:ext cx="2038350" cy="1530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IMG_010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87834" y="1981200"/>
            <a:ext cx="2038350" cy="1530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6" descr="pan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191003" y="2552019"/>
            <a:ext cx="4342683" cy="20199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Right Arrow 6"/>
          <p:cNvSpPr/>
          <p:nvPr/>
        </p:nvSpPr>
        <p:spPr>
          <a:xfrm>
            <a:off x="3091548" y="3276601"/>
            <a:ext cx="642258" cy="64225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3183534" y="2667000"/>
            <a:ext cx="39786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b="1"/>
              <a:t>?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8954" name="Picture 1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8600" y="6368144"/>
            <a:ext cx="1125111" cy="4048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38953" name="Picture 9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733925" y="13933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1143000"/>
          </a:xfrm>
        </p:spPr>
        <p:txBody>
          <a:bodyPr/>
          <a:lstStyle/>
          <a:p>
            <a:r>
              <a:rPr lang="en-US" dirty="0"/>
              <a:t>Simple case: translations</a:t>
            </a:r>
          </a:p>
        </p:txBody>
      </p:sp>
      <p:pic>
        <p:nvPicPr>
          <p:cNvPr id="338947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14325" y="1393372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53" name="Group 52"/>
          <p:cNvGrpSpPr/>
          <p:nvPr/>
        </p:nvGrpSpPr>
        <p:grpSpPr>
          <a:xfrm>
            <a:off x="2818039" y="1371600"/>
            <a:ext cx="3635828" cy="1850572"/>
            <a:chOff x="2732314" y="1654628"/>
            <a:chExt cx="3635828" cy="1850572"/>
          </a:xfrm>
        </p:grpSpPr>
        <p:cxnSp>
          <p:nvCxnSpPr>
            <p:cNvPr id="11" name="Straight Connector 10"/>
            <p:cNvCxnSpPr/>
            <p:nvPr/>
          </p:nvCxnSpPr>
          <p:spPr>
            <a:xfrm flipV="1">
              <a:off x="3635830" y="1719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" name="Oval 7"/>
            <p:cNvSpPr/>
            <p:nvPr/>
          </p:nvSpPr>
          <p:spPr>
            <a:xfrm>
              <a:off x="3559628" y="1905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Oval 8"/>
            <p:cNvSpPr/>
            <p:nvPr/>
          </p:nvSpPr>
          <p:spPr>
            <a:xfrm>
              <a:off x="6085114" y="1654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5" name="Straight Connector 34"/>
            <p:cNvCxnSpPr/>
            <p:nvPr/>
          </p:nvCxnSpPr>
          <p:spPr>
            <a:xfrm flipV="1">
              <a:off x="3766458" y="21227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Oval 35"/>
            <p:cNvSpPr/>
            <p:nvPr/>
          </p:nvSpPr>
          <p:spPr>
            <a:xfrm>
              <a:off x="3690256" y="23077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/>
            <p:cNvSpPr/>
            <p:nvPr/>
          </p:nvSpPr>
          <p:spPr>
            <a:xfrm>
              <a:off x="6215742" y="20574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8" name="Straight Connector 37"/>
            <p:cNvCxnSpPr/>
            <p:nvPr/>
          </p:nvCxnSpPr>
          <p:spPr>
            <a:xfrm flipV="1">
              <a:off x="3679372" y="26561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Oval 38"/>
            <p:cNvSpPr/>
            <p:nvPr/>
          </p:nvSpPr>
          <p:spPr>
            <a:xfrm>
              <a:off x="3603170" y="28411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6128656" y="2590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1" name="Straight Connector 40"/>
            <p:cNvCxnSpPr/>
            <p:nvPr/>
          </p:nvCxnSpPr>
          <p:spPr>
            <a:xfrm flipV="1">
              <a:off x="3733798" y="2971799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Oval 41"/>
            <p:cNvSpPr/>
            <p:nvPr/>
          </p:nvSpPr>
          <p:spPr>
            <a:xfrm>
              <a:off x="3657596" y="3156856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6183082" y="2906484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4" name="Straight Connector 43"/>
            <p:cNvCxnSpPr/>
            <p:nvPr/>
          </p:nvCxnSpPr>
          <p:spPr>
            <a:xfrm flipV="1">
              <a:off x="2808516" y="2862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5" name="Oval 44"/>
            <p:cNvSpPr/>
            <p:nvPr/>
          </p:nvSpPr>
          <p:spPr>
            <a:xfrm>
              <a:off x="2732314" y="3048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5257800" y="2797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7" name="Straight Connector 46"/>
            <p:cNvCxnSpPr/>
            <p:nvPr/>
          </p:nvCxnSpPr>
          <p:spPr>
            <a:xfrm flipV="1">
              <a:off x="3559630" y="31677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8" name="Oval 47"/>
            <p:cNvSpPr/>
            <p:nvPr/>
          </p:nvSpPr>
          <p:spPr>
            <a:xfrm>
              <a:off x="3483428" y="3352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6008914" y="31024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54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23850" y="3984172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56" name="Picture 9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14325" y="39841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cxnSp>
        <p:nvCxnSpPr>
          <p:cNvPr id="59" name="Straight Arrow Connector 58"/>
          <p:cNvCxnSpPr/>
          <p:nvPr/>
        </p:nvCxnSpPr>
        <p:spPr>
          <a:xfrm>
            <a:off x="314325" y="6193972"/>
            <a:ext cx="1883229" cy="261257"/>
          </a:xfrm>
          <a:prstGeom prst="straightConnector1">
            <a:avLst/>
          </a:prstGeom>
          <a:ln w="57150">
            <a:solidFill>
              <a:schemeClr val="tx1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65" name="Group 64"/>
          <p:cNvGrpSpPr/>
          <p:nvPr/>
        </p:nvGrpSpPr>
        <p:grpSpPr>
          <a:xfrm>
            <a:off x="6553200" y="4778514"/>
            <a:ext cx="2359172" cy="707886"/>
            <a:chOff x="6553200" y="4267200"/>
            <a:chExt cx="2359172" cy="707886"/>
          </a:xfrm>
        </p:grpSpPr>
        <p:sp>
          <p:nvSpPr>
            <p:cNvPr id="63" name="TextBox 62"/>
            <p:cNvSpPr txBox="1"/>
            <p:nvPr/>
          </p:nvSpPr>
          <p:spPr>
            <a:xfrm>
              <a:off x="6553200" y="4267200"/>
              <a:ext cx="2359172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000" b="1" dirty="0"/>
                <a:t>How do we solve for</a:t>
              </a:r>
            </a:p>
            <a:p>
              <a:r>
                <a:rPr lang="en-US" sz="2000" b="1" dirty="0"/>
                <a:t>                    ? </a:t>
              </a:r>
            </a:p>
          </p:txBody>
        </p:sp>
        <p:pic>
          <p:nvPicPr>
            <p:cNvPr id="64" name="Picture 10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6901542" y="4631283"/>
              <a:ext cx="856090" cy="30801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63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4.16667E-6 4.44444E-6 L 0.20885 0.04166 " pathEditMode="relative" rAng="0" ptsTypes="AA">
                                      <p:cBhvr>
                                        <p:cTn id="18" dur="20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0400" y="210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9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" name="Group 56"/>
          <p:cNvGrpSpPr/>
          <p:nvPr/>
        </p:nvGrpSpPr>
        <p:grpSpPr>
          <a:xfrm>
            <a:off x="858976" y="4953000"/>
            <a:ext cx="7904024" cy="1524000"/>
            <a:chOff x="858976" y="5105400"/>
            <a:chExt cx="7904024" cy="1524000"/>
          </a:xfrm>
        </p:grpSpPr>
        <p:sp>
          <p:nvSpPr>
            <p:cNvPr id="53" name="TextBox 52"/>
            <p:cNvSpPr txBox="1"/>
            <p:nvPr/>
          </p:nvSpPr>
          <p:spPr>
            <a:xfrm>
              <a:off x="858976" y="5619690"/>
              <a:ext cx="2493824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000" dirty="0"/>
                <a:t>Mean displacement = </a:t>
              </a:r>
              <a:endParaRPr lang="en-US" sz="2000" i="1" dirty="0"/>
            </a:p>
          </p:txBody>
        </p:sp>
        <p:pic>
          <p:nvPicPr>
            <p:cNvPr id="51" name="Picture 10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3162298" y="5105400"/>
              <a:ext cx="5600702" cy="1524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sp>
        <p:nvSpPr>
          <p:cNvPr id="54" name="Rectangle 53"/>
          <p:cNvSpPr/>
          <p:nvPr/>
        </p:nvSpPr>
        <p:spPr>
          <a:xfrm>
            <a:off x="533400" y="5410200"/>
            <a:ext cx="2743200" cy="4572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pic>
        <p:nvPicPr>
          <p:cNvPr id="340994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990600" y="5334000"/>
            <a:ext cx="2114550" cy="5788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38953" name="Picture 9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733925" y="13933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1143000"/>
          </a:xfrm>
        </p:spPr>
        <p:txBody>
          <a:bodyPr/>
          <a:lstStyle/>
          <a:p>
            <a:r>
              <a:rPr lang="en-US" dirty="0"/>
              <a:t>Simple case: translations</a:t>
            </a:r>
          </a:p>
        </p:txBody>
      </p:sp>
      <p:pic>
        <p:nvPicPr>
          <p:cNvPr id="338947" name="Picture 3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14325" y="1393372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3" name="Group 52"/>
          <p:cNvGrpSpPr/>
          <p:nvPr/>
        </p:nvGrpSpPr>
        <p:grpSpPr>
          <a:xfrm>
            <a:off x="2818039" y="1371600"/>
            <a:ext cx="3635828" cy="1850572"/>
            <a:chOff x="2732314" y="1654628"/>
            <a:chExt cx="3635828" cy="1850572"/>
          </a:xfrm>
        </p:grpSpPr>
        <p:cxnSp>
          <p:nvCxnSpPr>
            <p:cNvPr id="11" name="Straight Connector 10"/>
            <p:cNvCxnSpPr/>
            <p:nvPr/>
          </p:nvCxnSpPr>
          <p:spPr>
            <a:xfrm flipV="1">
              <a:off x="3635830" y="1719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" name="Oval 7"/>
            <p:cNvSpPr/>
            <p:nvPr/>
          </p:nvSpPr>
          <p:spPr>
            <a:xfrm>
              <a:off x="3559628" y="1905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Oval 8"/>
            <p:cNvSpPr/>
            <p:nvPr/>
          </p:nvSpPr>
          <p:spPr>
            <a:xfrm>
              <a:off x="6085114" y="1654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5" name="Straight Connector 34"/>
            <p:cNvCxnSpPr/>
            <p:nvPr/>
          </p:nvCxnSpPr>
          <p:spPr>
            <a:xfrm flipV="1">
              <a:off x="3766458" y="21227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Oval 35"/>
            <p:cNvSpPr/>
            <p:nvPr/>
          </p:nvSpPr>
          <p:spPr>
            <a:xfrm>
              <a:off x="3690256" y="23077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/>
            <p:cNvSpPr/>
            <p:nvPr/>
          </p:nvSpPr>
          <p:spPr>
            <a:xfrm>
              <a:off x="6215742" y="20574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8" name="Straight Connector 37"/>
            <p:cNvCxnSpPr/>
            <p:nvPr/>
          </p:nvCxnSpPr>
          <p:spPr>
            <a:xfrm flipV="1">
              <a:off x="3679372" y="26561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Oval 38"/>
            <p:cNvSpPr/>
            <p:nvPr/>
          </p:nvSpPr>
          <p:spPr>
            <a:xfrm>
              <a:off x="3603170" y="28411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6128656" y="2590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1" name="Straight Connector 40"/>
            <p:cNvCxnSpPr/>
            <p:nvPr/>
          </p:nvCxnSpPr>
          <p:spPr>
            <a:xfrm flipV="1">
              <a:off x="3733798" y="2971799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Oval 41"/>
            <p:cNvSpPr/>
            <p:nvPr/>
          </p:nvSpPr>
          <p:spPr>
            <a:xfrm>
              <a:off x="3657596" y="3156856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6183082" y="2906484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4" name="Straight Connector 43"/>
            <p:cNvCxnSpPr/>
            <p:nvPr/>
          </p:nvCxnSpPr>
          <p:spPr>
            <a:xfrm flipV="1">
              <a:off x="2808516" y="2862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5" name="Oval 44"/>
            <p:cNvSpPr/>
            <p:nvPr/>
          </p:nvSpPr>
          <p:spPr>
            <a:xfrm>
              <a:off x="2732314" y="3048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5257800" y="2797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7" name="Straight Connector 46"/>
            <p:cNvCxnSpPr/>
            <p:nvPr/>
          </p:nvCxnSpPr>
          <p:spPr>
            <a:xfrm flipV="1">
              <a:off x="3559630" y="31677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8" name="Oval 47"/>
            <p:cNvSpPr/>
            <p:nvPr/>
          </p:nvSpPr>
          <p:spPr>
            <a:xfrm>
              <a:off x="3483428" y="3352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6008914" y="31024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339970" name="Picture 2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048000" y="1184974"/>
            <a:ext cx="920212" cy="33902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2" name="Picture 4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5753100" y="947058"/>
            <a:ext cx="952500" cy="39553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3" name="Picture 5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2743200" y="1905000"/>
            <a:ext cx="936356" cy="3470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4" name="Picture 6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6516320" y="1632858"/>
            <a:ext cx="940394" cy="36727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5" name="Picture 7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6291944" y="2971800"/>
            <a:ext cx="912140" cy="32691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6" name="Picture 8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2569028" y="3113314"/>
            <a:ext cx="924248" cy="371314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4" name="Group 54"/>
          <p:cNvGrpSpPr/>
          <p:nvPr/>
        </p:nvGrpSpPr>
        <p:grpSpPr>
          <a:xfrm>
            <a:off x="1309008" y="4191000"/>
            <a:ext cx="6006192" cy="633412"/>
            <a:chOff x="1309008" y="4343400"/>
            <a:chExt cx="6006192" cy="633412"/>
          </a:xfrm>
        </p:grpSpPr>
        <p:pic>
          <p:nvPicPr>
            <p:cNvPr id="50" name="Picture 9"/>
            <p:cNvPicPr>
              <a:picLocks noChangeAspect="1" noChangeArrowheads="1"/>
            </p:cNvPicPr>
            <p:nvPr/>
          </p:nvPicPr>
          <p:blipFill>
            <a:blip r:embed="rId12" cstate="print"/>
            <a:srcRect/>
            <a:stretch>
              <a:fillRect/>
            </a:stretch>
          </p:blipFill>
          <p:spPr bwMode="auto">
            <a:xfrm>
              <a:off x="4171950" y="4343400"/>
              <a:ext cx="3143250" cy="63341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52" name="TextBox 51"/>
            <p:cNvSpPr txBox="1"/>
            <p:nvPr/>
          </p:nvSpPr>
          <p:spPr>
            <a:xfrm>
              <a:off x="1309008" y="4454918"/>
              <a:ext cx="2951577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000" dirty="0"/>
                <a:t>Displacement of match </a:t>
              </a:r>
              <a:r>
                <a:rPr lang="en-US" sz="2000" i="1" dirty="0" err="1"/>
                <a:t>i</a:t>
              </a:r>
              <a:r>
                <a:rPr lang="en-US" sz="2000" i="1" dirty="0"/>
                <a:t> </a:t>
              </a:r>
              <a:r>
                <a:rPr lang="en-US" sz="2000" dirty="0"/>
                <a:t> =</a:t>
              </a:r>
              <a:endParaRPr lang="en-US" sz="2000" i="1" dirty="0"/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9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09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4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8953" name="Picture 9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33925" y="13933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/>
              <a:t>Another view</a:t>
            </a:r>
          </a:p>
        </p:txBody>
      </p:sp>
      <p:sp>
        <p:nvSpPr>
          <p:cNvPr id="60" name="Content Placeholder 59"/>
          <p:cNvSpPr>
            <a:spLocks noGrp="1"/>
          </p:cNvSpPr>
          <p:nvPr>
            <p:ph idx="1"/>
          </p:nvPr>
        </p:nvSpPr>
        <p:spPr>
          <a:xfrm>
            <a:off x="457200" y="5257800"/>
            <a:ext cx="8229600" cy="1600200"/>
          </a:xfrm>
        </p:spPr>
        <p:txBody>
          <a:bodyPr>
            <a:normAutofit/>
          </a:bodyPr>
          <a:lstStyle/>
          <a:p>
            <a:r>
              <a:rPr lang="en-US" sz="2400" dirty="0"/>
              <a:t>System of linear equations</a:t>
            </a:r>
          </a:p>
          <a:p>
            <a:pPr lvl="1"/>
            <a:r>
              <a:rPr lang="en-US" sz="2000" dirty="0"/>
              <a:t>What are the </a:t>
            </a:r>
            <a:r>
              <a:rPr lang="en-US" sz="2000" dirty="0" err="1"/>
              <a:t>knowns</a:t>
            </a:r>
            <a:r>
              <a:rPr lang="en-US" sz="2000" dirty="0"/>
              <a:t>?  Unknowns?</a:t>
            </a:r>
          </a:p>
          <a:p>
            <a:pPr lvl="1"/>
            <a:r>
              <a:rPr lang="en-US" sz="2000" dirty="0"/>
              <a:t>How many unknowns?  How many equations (per match)?</a:t>
            </a:r>
          </a:p>
        </p:txBody>
      </p:sp>
      <p:pic>
        <p:nvPicPr>
          <p:cNvPr id="338947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14325" y="1393372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3" name="Group 52"/>
          <p:cNvGrpSpPr/>
          <p:nvPr/>
        </p:nvGrpSpPr>
        <p:grpSpPr>
          <a:xfrm>
            <a:off x="2818039" y="1371600"/>
            <a:ext cx="3635828" cy="1850572"/>
            <a:chOff x="2732314" y="1654628"/>
            <a:chExt cx="3635828" cy="1850572"/>
          </a:xfrm>
        </p:grpSpPr>
        <p:cxnSp>
          <p:nvCxnSpPr>
            <p:cNvPr id="11" name="Straight Connector 10"/>
            <p:cNvCxnSpPr/>
            <p:nvPr/>
          </p:nvCxnSpPr>
          <p:spPr>
            <a:xfrm flipV="1">
              <a:off x="3635830" y="1719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" name="Oval 7"/>
            <p:cNvSpPr/>
            <p:nvPr/>
          </p:nvSpPr>
          <p:spPr>
            <a:xfrm>
              <a:off x="3559628" y="1905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Oval 8"/>
            <p:cNvSpPr/>
            <p:nvPr/>
          </p:nvSpPr>
          <p:spPr>
            <a:xfrm>
              <a:off x="6085114" y="1654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5" name="Straight Connector 34"/>
            <p:cNvCxnSpPr/>
            <p:nvPr/>
          </p:nvCxnSpPr>
          <p:spPr>
            <a:xfrm flipV="1">
              <a:off x="3766458" y="21227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Oval 35"/>
            <p:cNvSpPr/>
            <p:nvPr/>
          </p:nvSpPr>
          <p:spPr>
            <a:xfrm>
              <a:off x="3690256" y="23077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/>
            <p:cNvSpPr/>
            <p:nvPr/>
          </p:nvSpPr>
          <p:spPr>
            <a:xfrm>
              <a:off x="6215742" y="20574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8" name="Straight Connector 37"/>
            <p:cNvCxnSpPr/>
            <p:nvPr/>
          </p:nvCxnSpPr>
          <p:spPr>
            <a:xfrm flipV="1">
              <a:off x="3679372" y="26561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Oval 38"/>
            <p:cNvSpPr/>
            <p:nvPr/>
          </p:nvSpPr>
          <p:spPr>
            <a:xfrm>
              <a:off x="3603170" y="28411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6128656" y="2590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1" name="Straight Connector 40"/>
            <p:cNvCxnSpPr/>
            <p:nvPr/>
          </p:nvCxnSpPr>
          <p:spPr>
            <a:xfrm flipV="1">
              <a:off x="3733798" y="2971799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Oval 41"/>
            <p:cNvSpPr/>
            <p:nvPr/>
          </p:nvSpPr>
          <p:spPr>
            <a:xfrm>
              <a:off x="3657596" y="3156856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6183082" y="2906484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4" name="Straight Connector 43"/>
            <p:cNvCxnSpPr/>
            <p:nvPr/>
          </p:nvCxnSpPr>
          <p:spPr>
            <a:xfrm flipV="1">
              <a:off x="2808516" y="2862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5" name="Oval 44"/>
            <p:cNvSpPr/>
            <p:nvPr/>
          </p:nvSpPr>
          <p:spPr>
            <a:xfrm>
              <a:off x="2732314" y="3048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5257800" y="2797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7" name="Straight Connector 46"/>
            <p:cNvCxnSpPr/>
            <p:nvPr/>
          </p:nvCxnSpPr>
          <p:spPr>
            <a:xfrm flipV="1">
              <a:off x="3559630" y="31677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8" name="Oval 47"/>
            <p:cNvSpPr/>
            <p:nvPr/>
          </p:nvSpPr>
          <p:spPr>
            <a:xfrm>
              <a:off x="3483428" y="3352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6008914" y="31024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339970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048000" y="1184974"/>
            <a:ext cx="920212" cy="33902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2" name="Picture 4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753100" y="947058"/>
            <a:ext cx="952500" cy="39553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3" name="Picture 5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743200" y="1905000"/>
            <a:ext cx="936356" cy="3470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4" name="Picture 6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6516320" y="1632858"/>
            <a:ext cx="940394" cy="36727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5" name="Picture 7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291944" y="2971800"/>
            <a:ext cx="912140" cy="32691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6" name="Picture 8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2569028" y="3113314"/>
            <a:ext cx="924248" cy="371314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9" name="Picture 11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2773784" y="3827993"/>
            <a:ext cx="3627016" cy="13852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8953" name="Picture 9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33925" y="1393372"/>
            <a:ext cx="3952875" cy="2171700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/>
              <a:t>Another view</a:t>
            </a:r>
          </a:p>
        </p:txBody>
      </p:sp>
      <p:sp>
        <p:nvSpPr>
          <p:cNvPr id="60" name="Content Placeholder 59"/>
          <p:cNvSpPr>
            <a:spLocks noGrp="1"/>
          </p:cNvSpPr>
          <p:nvPr>
            <p:ph idx="1"/>
          </p:nvPr>
        </p:nvSpPr>
        <p:spPr>
          <a:xfrm>
            <a:off x="457200" y="5486400"/>
            <a:ext cx="8229600" cy="1143000"/>
          </a:xfrm>
        </p:spPr>
        <p:txBody>
          <a:bodyPr>
            <a:normAutofit lnSpcReduction="10000"/>
          </a:bodyPr>
          <a:lstStyle/>
          <a:p>
            <a:r>
              <a:rPr lang="en-US" sz="2400" dirty="0"/>
              <a:t>Problem: more equations than unknowns</a:t>
            </a:r>
          </a:p>
          <a:p>
            <a:pPr lvl="1"/>
            <a:r>
              <a:rPr lang="en-US" sz="2000" dirty="0"/>
              <a:t>“</a:t>
            </a:r>
            <a:r>
              <a:rPr lang="en-US" sz="2000" dirty="0" err="1"/>
              <a:t>Overdetermined</a:t>
            </a:r>
            <a:r>
              <a:rPr lang="en-US" sz="2000" dirty="0"/>
              <a:t>” system of equations</a:t>
            </a:r>
          </a:p>
          <a:p>
            <a:pPr lvl="1"/>
            <a:r>
              <a:rPr lang="en-US" sz="2000" dirty="0"/>
              <a:t>We will find the </a:t>
            </a:r>
            <a:r>
              <a:rPr lang="en-US" sz="2000" i="1" dirty="0"/>
              <a:t>least squares</a:t>
            </a:r>
            <a:r>
              <a:rPr lang="en-US" sz="2000" dirty="0"/>
              <a:t> solution</a:t>
            </a:r>
            <a:endParaRPr lang="en-US" sz="2000" i="1" dirty="0"/>
          </a:p>
          <a:p>
            <a:endParaRPr lang="en-US" sz="1600" dirty="0"/>
          </a:p>
        </p:txBody>
      </p:sp>
      <p:pic>
        <p:nvPicPr>
          <p:cNvPr id="338947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14325" y="1393372"/>
            <a:ext cx="3933825" cy="2181225"/>
          </a:xfrm>
          <a:prstGeom prst="rect">
            <a:avLst/>
          </a:prstGeom>
          <a:noFill/>
          <a:ln w="19050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3" name="Group 52"/>
          <p:cNvGrpSpPr/>
          <p:nvPr/>
        </p:nvGrpSpPr>
        <p:grpSpPr>
          <a:xfrm>
            <a:off x="2818039" y="1371600"/>
            <a:ext cx="3635828" cy="1850572"/>
            <a:chOff x="2732314" y="1654628"/>
            <a:chExt cx="3635828" cy="1850572"/>
          </a:xfrm>
        </p:grpSpPr>
        <p:cxnSp>
          <p:nvCxnSpPr>
            <p:cNvPr id="11" name="Straight Connector 10"/>
            <p:cNvCxnSpPr/>
            <p:nvPr/>
          </p:nvCxnSpPr>
          <p:spPr>
            <a:xfrm flipV="1">
              <a:off x="3635830" y="1719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" name="Oval 7"/>
            <p:cNvSpPr/>
            <p:nvPr/>
          </p:nvSpPr>
          <p:spPr>
            <a:xfrm>
              <a:off x="3559628" y="1905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Oval 8"/>
            <p:cNvSpPr/>
            <p:nvPr/>
          </p:nvSpPr>
          <p:spPr>
            <a:xfrm>
              <a:off x="6085114" y="1654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5" name="Straight Connector 34"/>
            <p:cNvCxnSpPr/>
            <p:nvPr/>
          </p:nvCxnSpPr>
          <p:spPr>
            <a:xfrm flipV="1">
              <a:off x="3766458" y="21227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Oval 35"/>
            <p:cNvSpPr/>
            <p:nvPr/>
          </p:nvSpPr>
          <p:spPr>
            <a:xfrm>
              <a:off x="3690256" y="23077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/>
            <p:cNvSpPr/>
            <p:nvPr/>
          </p:nvSpPr>
          <p:spPr>
            <a:xfrm>
              <a:off x="6215742" y="20574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8" name="Straight Connector 37"/>
            <p:cNvCxnSpPr/>
            <p:nvPr/>
          </p:nvCxnSpPr>
          <p:spPr>
            <a:xfrm flipV="1">
              <a:off x="3679372" y="2656115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Oval 38"/>
            <p:cNvSpPr/>
            <p:nvPr/>
          </p:nvSpPr>
          <p:spPr>
            <a:xfrm>
              <a:off x="3603170" y="2841172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6128656" y="2590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1" name="Straight Connector 40"/>
            <p:cNvCxnSpPr/>
            <p:nvPr/>
          </p:nvCxnSpPr>
          <p:spPr>
            <a:xfrm flipV="1">
              <a:off x="3733798" y="2971799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Oval 41"/>
            <p:cNvSpPr/>
            <p:nvPr/>
          </p:nvSpPr>
          <p:spPr>
            <a:xfrm>
              <a:off x="3657596" y="3156856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6183082" y="2906484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4" name="Straight Connector 43"/>
            <p:cNvCxnSpPr/>
            <p:nvPr/>
          </p:nvCxnSpPr>
          <p:spPr>
            <a:xfrm flipV="1">
              <a:off x="2808516" y="28629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5" name="Oval 44"/>
            <p:cNvSpPr/>
            <p:nvPr/>
          </p:nvSpPr>
          <p:spPr>
            <a:xfrm>
              <a:off x="2732314" y="30480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5257800" y="27976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7" name="Straight Connector 46"/>
            <p:cNvCxnSpPr/>
            <p:nvPr/>
          </p:nvCxnSpPr>
          <p:spPr>
            <a:xfrm flipV="1">
              <a:off x="3559630" y="3167743"/>
              <a:ext cx="2525484" cy="261257"/>
            </a:xfrm>
            <a:prstGeom prst="line">
              <a:avLst/>
            </a:prstGeom>
            <a:ln w="28575">
              <a:solidFill>
                <a:schemeClr val="accent5">
                  <a:lumMod val="60000"/>
                  <a:lumOff val="40000"/>
                </a:schemeClr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8" name="Oval 47"/>
            <p:cNvSpPr/>
            <p:nvPr/>
          </p:nvSpPr>
          <p:spPr>
            <a:xfrm>
              <a:off x="3483428" y="3352800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6008914" y="3102428"/>
              <a:ext cx="152400" cy="152400"/>
            </a:xfrm>
            <a:prstGeom prst="ellipse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  <a:effectLst>
              <a:outerShdw blurRad="38100" algn="ctr" rotWithShape="0">
                <a:prstClr val="black"/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339970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048000" y="1184974"/>
            <a:ext cx="920212" cy="33902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2" name="Picture 4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753100" y="947058"/>
            <a:ext cx="952500" cy="39553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3" name="Picture 5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743200" y="1905000"/>
            <a:ext cx="936356" cy="3470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4" name="Picture 6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6516320" y="1632858"/>
            <a:ext cx="940394" cy="36727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5" name="Picture 7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291944" y="2971800"/>
            <a:ext cx="912140" cy="32691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39976" name="Picture 8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2569028" y="3113314"/>
            <a:ext cx="924248" cy="371314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2" name="Picture 11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2773784" y="3827993"/>
            <a:ext cx="3627016" cy="13852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Least squares formulation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For each point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we define the </a:t>
            </a:r>
            <a:r>
              <a:rPr lang="en-US" i="1" dirty="0"/>
              <a:t>residuals </a:t>
            </a:r>
            <a:r>
              <a:rPr lang="en-US" dirty="0"/>
              <a:t>as </a:t>
            </a:r>
          </a:p>
        </p:txBody>
      </p:sp>
      <p:pic>
        <p:nvPicPr>
          <p:cNvPr id="4" name="Picture 1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14600" y="2236322"/>
            <a:ext cx="3322216" cy="126887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2018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352800" y="1665514"/>
            <a:ext cx="1371600" cy="520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2020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828800" y="4648200"/>
            <a:ext cx="5486400" cy="128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20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Least squares formulation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676400"/>
            <a:ext cx="8382000" cy="4495800"/>
          </a:xfrm>
        </p:spPr>
        <p:txBody>
          <a:bodyPr>
            <a:normAutofit lnSpcReduction="10000"/>
          </a:bodyPr>
          <a:lstStyle/>
          <a:p>
            <a:r>
              <a:rPr lang="en-US" dirty="0"/>
              <a:t>Goal: minimize sum of squared residuals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“Least squares” solution</a:t>
            </a:r>
          </a:p>
          <a:p>
            <a:r>
              <a:rPr lang="en-US" dirty="0"/>
              <a:t>For translations, is equal to mean (average) displacement</a:t>
            </a:r>
          </a:p>
        </p:txBody>
      </p:sp>
      <p:pic>
        <p:nvPicPr>
          <p:cNvPr id="34304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2285999"/>
            <a:ext cx="8458200" cy="160260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30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Least squares formulation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Can also write as a matrix equation</a:t>
            </a:r>
          </a:p>
        </p:txBody>
      </p:sp>
      <p:pic>
        <p:nvPicPr>
          <p:cNvPr id="344067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09800" y="2477621"/>
            <a:ext cx="4724400" cy="307531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14" name="Group 13"/>
          <p:cNvGrpSpPr/>
          <p:nvPr/>
        </p:nvGrpSpPr>
        <p:grpSpPr>
          <a:xfrm>
            <a:off x="2525486" y="5673538"/>
            <a:ext cx="3932025" cy="1020394"/>
            <a:chOff x="2525486" y="5673538"/>
            <a:chExt cx="3932025" cy="1020394"/>
          </a:xfrm>
        </p:grpSpPr>
        <p:pic>
          <p:nvPicPr>
            <p:cNvPr id="344068" name="Picture 4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2557182" y="5673538"/>
              <a:ext cx="700554" cy="76424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344069" name="Picture 5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3946712" y="5673538"/>
              <a:ext cx="379227" cy="69476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344070" name="Picture 6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4641476" y="5881967"/>
              <a:ext cx="457485" cy="4284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344071" name="Picture 7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5753100" y="5673538"/>
              <a:ext cx="541338" cy="69476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1" name="TextBox 10"/>
            <p:cNvSpPr txBox="1"/>
            <p:nvPr/>
          </p:nvSpPr>
          <p:spPr>
            <a:xfrm>
              <a:off x="2525486" y="6324600"/>
              <a:ext cx="74251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n </a:t>
              </a:r>
              <a:r>
                <a:rPr lang="en-US" dirty="0"/>
                <a:t>x 2</a:t>
              </a: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3842658" y="6324600"/>
              <a:ext cx="623889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 </a:t>
              </a:r>
              <a:r>
                <a:rPr lang="en-US" dirty="0"/>
                <a:t>x 1</a:t>
              </a:r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5715000" y="6324600"/>
              <a:ext cx="74251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n </a:t>
              </a:r>
              <a:r>
                <a:rPr lang="en-US" dirty="0"/>
                <a:t>x 1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40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Least squares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286000"/>
            <a:ext cx="8229600" cy="3459163"/>
          </a:xfrm>
        </p:spPr>
        <p:txBody>
          <a:bodyPr/>
          <a:lstStyle/>
          <a:p>
            <a:r>
              <a:rPr lang="en-US" dirty="0"/>
              <a:t>Find </a:t>
            </a:r>
            <a:r>
              <a:rPr lang="en-US" b="1" dirty="0"/>
              <a:t>t</a:t>
            </a:r>
            <a:r>
              <a:rPr lang="en-US" dirty="0"/>
              <a:t> that minimizes </a:t>
            </a:r>
          </a:p>
          <a:p>
            <a:endParaRPr lang="en-US" dirty="0"/>
          </a:p>
          <a:p>
            <a:pPr>
              <a:buNone/>
            </a:pPr>
            <a:endParaRPr lang="en-US" dirty="0"/>
          </a:p>
          <a:p>
            <a:r>
              <a:rPr lang="en-US" dirty="0"/>
              <a:t>To solve, form the </a:t>
            </a:r>
            <a:r>
              <a:rPr lang="en-US" i="1" dirty="0"/>
              <a:t>normal equations</a:t>
            </a:r>
          </a:p>
        </p:txBody>
      </p:sp>
      <p:pic>
        <p:nvPicPr>
          <p:cNvPr id="345091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324726" y="1507876"/>
            <a:ext cx="2189748" cy="630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5092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971800" y="2895600"/>
            <a:ext cx="2971800" cy="865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5093" name="Picture 5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653532" y="4673154"/>
            <a:ext cx="4084586" cy="7336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5094" name="Picture 6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790700" y="5600517"/>
            <a:ext cx="5600700" cy="10687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50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50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50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Questions?</a:t>
            </a: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Least squares: linear regression</a:t>
            </a:r>
          </a:p>
        </p:txBody>
      </p:sp>
      <p:pic>
        <p:nvPicPr>
          <p:cNvPr id="5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98775" y="1963737"/>
            <a:ext cx="3967163" cy="4056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cxnSp>
        <p:nvCxnSpPr>
          <p:cNvPr id="6" name="Straight Connector 5"/>
          <p:cNvCxnSpPr/>
          <p:nvPr/>
        </p:nvCxnSpPr>
        <p:spPr bwMode="auto">
          <a:xfrm rot="5400000" flipH="1" flipV="1">
            <a:off x="3105615" y="2506276"/>
            <a:ext cx="3066584" cy="2988527"/>
          </a:xfrm>
          <a:prstGeom prst="line">
            <a:avLst/>
          </a:prstGeom>
          <a:noFill/>
          <a:ln w="2540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sp>
        <p:nvSpPr>
          <p:cNvPr id="7" name="TextBox 6"/>
          <p:cNvSpPr txBox="1"/>
          <p:nvPr/>
        </p:nvSpPr>
        <p:spPr>
          <a:xfrm>
            <a:off x="4348986" y="4162219"/>
            <a:ext cx="155844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buNone/>
            </a:pPr>
            <a:r>
              <a:rPr lang="en-US" dirty="0"/>
              <a:t>y = </a:t>
            </a:r>
            <a:r>
              <a:rPr lang="en-US" dirty="0" err="1"/>
              <a:t>mx</a:t>
            </a:r>
            <a:r>
              <a:rPr lang="en-US" dirty="0"/>
              <a:t> + b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4419600" y="3013645"/>
            <a:ext cx="93166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buNone/>
            </a:pPr>
            <a:r>
              <a:rPr lang="en-US" i="0" dirty="0"/>
              <a:t>(</a:t>
            </a:r>
            <a:r>
              <a:rPr lang="en-US" dirty="0" err="1"/>
              <a:t>y</a:t>
            </a:r>
            <a:r>
              <a:rPr lang="en-US" baseline="-25000" dirty="0" err="1"/>
              <a:t>i</a:t>
            </a:r>
            <a:r>
              <a:rPr lang="en-US" dirty="0"/>
              <a:t>, x</a:t>
            </a:r>
            <a:r>
              <a:rPr lang="en-US" baseline="-25000" dirty="0"/>
              <a:t>i</a:t>
            </a:r>
            <a:r>
              <a:rPr lang="en-US" i="0" dirty="0"/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19251557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87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Linear regression</a:t>
            </a:r>
          </a:p>
        </p:txBody>
      </p:sp>
      <p:pic>
        <p:nvPicPr>
          <p:cNvPr id="2078723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36048" y="1524000"/>
            <a:ext cx="3967163" cy="4056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078724" name="Line 4"/>
          <p:cNvSpPr>
            <a:spLocks noChangeShapeType="1"/>
          </p:cNvSpPr>
          <p:nvPr/>
        </p:nvSpPr>
        <p:spPr bwMode="auto">
          <a:xfrm flipV="1">
            <a:off x="3055896" y="3522663"/>
            <a:ext cx="2895600" cy="30480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/>
          </a:ln>
          <a:effectLst/>
        </p:spPr>
        <p:txBody>
          <a:bodyPr anchor="ctr"/>
          <a:lstStyle/>
          <a:p>
            <a:endParaRPr lang="en-US"/>
          </a:p>
        </p:txBody>
      </p:sp>
      <p:sp>
        <p:nvSpPr>
          <p:cNvPr id="2078725" name="Line 5"/>
          <p:cNvSpPr>
            <a:spLocks noChangeShapeType="1"/>
          </p:cNvSpPr>
          <p:nvPr/>
        </p:nvSpPr>
        <p:spPr bwMode="auto">
          <a:xfrm flipV="1">
            <a:off x="5018046" y="2876550"/>
            <a:ext cx="0" cy="703263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 type="diamond" w="med" len="med"/>
            <a:tailEnd type="diamond" w="med" len="med"/>
          </a:ln>
          <a:effectLst/>
        </p:spPr>
        <p:txBody>
          <a:bodyPr anchor="ctr"/>
          <a:lstStyle/>
          <a:p>
            <a:endParaRPr lang="en-US"/>
          </a:p>
        </p:txBody>
      </p:sp>
      <p:sp>
        <p:nvSpPr>
          <p:cNvPr id="2078726" name="Line 6"/>
          <p:cNvSpPr>
            <a:spLocks noChangeShapeType="1"/>
          </p:cNvSpPr>
          <p:nvPr/>
        </p:nvSpPr>
        <p:spPr bwMode="auto">
          <a:xfrm flipV="1">
            <a:off x="3998871" y="3779838"/>
            <a:ext cx="0" cy="63976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 type="diamond" w="med" len="med"/>
            <a:tailEnd type="diamond" w="med" len="med"/>
          </a:ln>
          <a:effectLst/>
        </p:spPr>
        <p:txBody>
          <a:bodyPr anchor="ctr"/>
          <a:lstStyle/>
          <a:p>
            <a:endParaRPr lang="en-US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057400" y="5495230"/>
            <a:ext cx="5263373" cy="10090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" name="TextBox 1"/>
          <p:cNvSpPr txBox="1"/>
          <p:nvPr/>
        </p:nvSpPr>
        <p:spPr>
          <a:xfrm>
            <a:off x="4988362" y="3048000"/>
            <a:ext cx="14977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residual error</a:t>
            </a:r>
          </a:p>
        </p:txBody>
      </p:sp>
    </p:spTree>
    <p:extLst>
      <p:ext uri="{BB962C8B-B14F-4D97-AF65-F5344CB8AC3E}">
        <p14:creationId xmlns:p14="http://schemas.microsoft.com/office/powerpoint/2010/main" val="272132260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Linear regression</a:t>
            </a:r>
          </a:p>
        </p:txBody>
      </p:sp>
      <p:pic>
        <p:nvPicPr>
          <p:cNvPr id="385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399" y="1819473"/>
            <a:ext cx="8839201" cy="40479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323942578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Affine transformations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3352800"/>
            <a:ext cx="8229600" cy="2773363"/>
          </a:xfrm>
        </p:spPr>
        <p:txBody>
          <a:bodyPr/>
          <a:lstStyle/>
          <a:p>
            <a:r>
              <a:rPr lang="en-US" dirty="0"/>
              <a:t>How many unknowns?</a:t>
            </a:r>
          </a:p>
          <a:p>
            <a:r>
              <a:rPr lang="en-US" dirty="0"/>
              <a:t>How many equations per match?</a:t>
            </a:r>
          </a:p>
          <a:p>
            <a:r>
              <a:rPr lang="en-US" dirty="0"/>
              <a:t>How many matches do we need?</a:t>
            </a:r>
          </a:p>
        </p:txBody>
      </p:sp>
      <p:pic>
        <p:nvPicPr>
          <p:cNvPr id="34611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0270" y="1625239"/>
            <a:ext cx="8090330" cy="14739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Rectangle 5"/>
          <p:cNvSpPr/>
          <p:nvPr/>
        </p:nvSpPr>
        <p:spPr>
          <a:xfrm>
            <a:off x="5486400" y="1371600"/>
            <a:ext cx="3429000" cy="18288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2" descr="C:\snavely\matlab\A2P3\search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086600" y="1676400"/>
            <a:ext cx="1756312" cy="1526150"/>
          </a:xfrm>
          <a:prstGeom prst="rect">
            <a:avLst/>
          </a:prstGeom>
          <a:noFill/>
          <a:ln>
            <a:solidFill>
              <a:schemeClr val="tx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791200" y="1600200"/>
            <a:ext cx="1066332" cy="162082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Affine transformations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Residuals: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Cost function:</a:t>
            </a:r>
          </a:p>
        </p:txBody>
      </p:sp>
      <p:pic>
        <p:nvPicPr>
          <p:cNvPr id="347138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84813" y="2182762"/>
            <a:ext cx="8431500" cy="1322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8" name="Group 7"/>
          <p:cNvGrpSpPr/>
          <p:nvPr/>
        </p:nvGrpSpPr>
        <p:grpSpPr>
          <a:xfrm>
            <a:off x="335448" y="4572000"/>
            <a:ext cx="8503752" cy="1981200"/>
            <a:chOff x="609600" y="4572000"/>
            <a:chExt cx="8503752" cy="1981200"/>
          </a:xfrm>
        </p:grpSpPr>
        <p:pic>
          <p:nvPicPr>
            <p:cNvPr id="347140" name="Picture 4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09600" y="4572000"/>
              <a:ext cx="3305176" cy="81567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347141" name="Picture 5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1458684" y="5181600"/>
              <a:ext cx="7654668" cy="13716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Affine transformations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Matrix form</a:t>
            </a:r>
          </a:p>
        </p:txBody>
      </p:sp>
      <p:pic>
        <p:nvPicPr>
          <p:cNvPr id="34816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95400" y="2286000"/>
            <a:ext cx="6400800" cy="37320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5" name="Group 4"/>
          <p:cNvGrpSpPr/>
          <p:nvPr/>
        </p:nvGrpSpPr>
        <p:grpSpPr>
          <a:xfrm>
            <a:off x="2895600" y="5900057"/>
            <a:ext cx="4518061" cy="947824"/>
            <a:chOff x="856165" y="5528066"/>
            <a:chExt cx="5498730" cy="1153552"/>
          </a:xfrm>
        </p:grpSpPr>
        <p:pic>
          <p:nvPicPr>
            <p:cNvPr id="6" name="Picture 4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980005" y="5581059"/>
              <a:ext cx="700555" cy="76424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7" name="Picture 5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4092439" y="5528066"/>
              <a:ext cx="379228" cy="69476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8" name="Picture 6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4929671" y="5695809"/>
              <a:ext cx="457486" cy="4284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9" name="Picture 7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5718371" y="5581059"/>
              <a:ext cx="541339" cy="69476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0" name="TextBox 9"/>
            <p:cNvSpPr txBox="1"/>
            <p:nvPr/>
          </p:nvSpPr>
          <p:spPr>
            <a:xfrm>
              <a:off x="856165" y="6232121"/>
              <a:ext cx="903677" cy="4494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n </a:t>
              </a:r>
              <a:r>
                <a:rPr lang="en-US" dirty="0"/>
                <a:t>x 6</a:t>
              </a:r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3943070" y="6111002"/>
              <a:ext cx="759307" cy="4494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6</a:t>
              </a:r>
              <a:r>
                <a:rPr lang="en-US" i="1" dirty="0"/>
                <a:t> </a:t>
              </a:r>
              <a:r>
                <a:rPr lang="en-US" dirty="0"/>
                <a:t>x 1</a:t>
              </a: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5612383" y="6137497"/>
              <a:ext cx="74251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2</a:t>
              </a:r>
              <a:r>
                <a:rPr lang="en-US" i="1" dirty="0"/>
                <a:t>n </a:t>
              </a:r>
              <a:r>
                <a:rPr lang="en-US" dirty="0"/>
                <a:t>x 1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0754" name="Rectangle 2"/>
          <p:cNvSpPr>
            <a:spLocks noGrp="1" noChangeArrowheads="1"/>
          </p:cNvSpPr>
          <p:nvPr>
            <p:ph type="title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err="1"/>
              <a:t>Homographies</a:t>
            </a:r>
            <a:endParaRPr lang="en-US" dirty="0"/>
          </a:p>
        </p:txBody>
      </p:sp>
      <p:sp>
        <p:nvSpPr>
          <p:cNvPr id="330755" name="Rectangle 3"/>
          <p:cNvSpPr>
            <a:spLocks noGrp="1" noChangeArrowheads="1"/>
          </p:cNvSpPr>
          <p:nvPr>
            <p:ph type="body" idx="1"/>
            <p:custDataLst>
              <p:tags r:id="rId3"/>
            </p:custDataLst>
          </p:nvPr>
        </p:nvSpPr>
        <p:spPr/>
        <p:txBody>
          <a:bodyPr/>
          <a:lstStyle/>
          <a:p>
            <a:endParaRPr lang="en-US"/>
          </a:p>
          <a:p>
            <a:endParaRPr lang="en-US"/>
          </a:p>
        </p:txBody>
      </p:sp>
      <p:sp>
        <p:nvSpPr>
          <p:cNvPr id="330773" name="Rectangle 21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914400" y="4572000"/>
            <a:ext cx="7772400" cy="2514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eaLnBrk="0" fontAlgn="base" hangingPunct="0">
              <a:spcBef>
                <a:spcPct val="20000"/>
              </a:spcBef>
              <a:spcAft>
                <a:spcPct val="0"/>
              </a:spcAft>
            </a:pPr>
            <a:r>
              <a:rPr lang="en-US" sz="2400" dirty="0">
                <a:solidFill>
                  <a:srgbClr val="000000"/>
                </a:solidFill>
              </a:rPr>
              <a:t>To </a:t>
            </a:r>
            <a:r>
              <a:rPr lang="en-US" sz="2400" dirty="0" err="1">
                <a:solidFill>
                  <a:srgbClr val="000000"/>
                </a:solidFill>
              </a:rPr>
              <a:t>unwarp</a:t>
            </a:r>
            <a:r>
              <a:rPr lang="en-US" sz="2400" dirty="0">
                <a:solidFill>
                  <a:srgbClr val="000000"/>
                </a:solidFill>
              </a:rPr>
              <a:t> (rectify) an image</a:t>
            </a:r>
          </a:p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solve for </a:t>
            </a:r>
            <a:r>
              <a:rPr lang="en-US" sz="2000" dirty="0" err="1">
                <a:solidFill>
                  <a:srgbClr val="000000"/>
                </a:solidFill>
              </a:rPr>
              <a:t>homography</a:t>
            </a:r>
            <a:r>
              <a:rPr lang="en-US" sz="2000" dirty="0">
                <a:solidFill>
                  <a:srgbClr val="000000"/>
                </a:solidFill>
              </a:rPr>
              <a:t> </a:t>
            </a:r>
            <a:r>
              <a:rPr lang="en-US" sz="2000" b="1" dirty="0">
                <a:solidFill>
                  <a:srgbClr val="000000"/>
                </a:solidFill>
              </a:rPr>
              <a:t>H</a:t>
            </a:r>
            <a:r>
              <a:rPr lang="en-US" sz="2000" dirty="0">
                <a:solidFill>
                  <a:srgbClr val="000000"/>
                </a:solidFill>
              </a:rPr>
              <a:t> given </a:t>
            </a:r>
            <a:r>
              <a:rPr lang="en-US" sz="2000" b="1" dirty="0">
                <a:solidFill>
                  <a:srgbClr val="000000"/>
                </a:solidFill>
              </a:rPr>
              <a:t>p</a:t>
            </a:r>
            <a:r>
              <a:rPr lang="en-US" sz="2000" dirty="0">
                <a:solidFill>
                  <a:srgbClr val="000000"/>
                </a:solidFill>
              </a:rPr>
              <a:t> and </a:t>
            </a:r>
            <a:r>
              <a:rPr lang="en-US" sz="2000" b="1" dirty="0">
                <a:solidFill>
                  <a:srgbClr val="000000"/>
                </a:solidFill>
              </a:rPr>
              <a:t>p’</a:t>
            </a:r>
          </a:p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solve equations of the form:  </a:t>
            </a:r>
            <a:r>
              <a:rPr lang="en-US" sz="2000" dirty="0" err="1">
                <a:solidFill>
                  <a:srgbClr val="000000"/>
                </a:solidFill>
              </a:rPr>
              <a:t>w</a:t>
            </a:r>
            <a:r>
              <a:rPr lang="en-US" sz="2000" b="1" dirty="0" err="1">
                <a:solidFill>
                  <a:srgbClr val="000000"/>
                </a:solidFill>
              </a:rPr>
              <a:t>p</a:t>
            </a:r>
            <a:r>
              <a:rPr lang="en-US" sz="2000" b="1" dirty="0">
                <a:solidFill>
                  <a:srgbClr val="000000"/>
                </a:solidFill>
              </a:rPr>
              <a:t>’</a:t>
            </a:r>
            <a:r>
              <a:rPr lang="en-US" sz="2000" dirty="0">
                <a:solidFill>
                  <a:srgbClr val="000000"/>
                </a:solidFill>
              </a:rPr>
              <a:t> = </a:t>
            </a:r>
            <a:r>
              <a:rPr lang="en-US" sz="2000" b="1" dirty="0">
                <a:solidFill>
                  <a:srgbClr val="000000"/>
                </a:solidFill>
              </a:rPr>
              <a:t>Hp</a:t>
            </a:r>
          </a:p>
          <a:p>
            <a:pPr marL="1143000" lvl="2" indent="-22860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–"/>
            </a:pPr>
            <a:r>
              <a:rPr lang="en-US" dirty="0">
                <a:solidFill>
                  <a:srgbClr val="000000"/>
                </a:solidFill>
              </a:rPr>
              <a:t>linear in unknowns:  w and coefficients of </a:t>
            </a:r>
            <a:r>
              <a:rPr lang="en-US" b="1" dirty="0">
                <a:solidFill>
                  <a:srgbClr val="000000"/>
                </a:solidFill>
              </a:rPr>
              <a:t>H</a:t>
            </a:r>
          </a:p>
          <a:p>
            <a:pPr marL="1143000" lvl="2" indent="-22860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–"/>
            </a:pPr>
            <a:r>
              <a:rPr lang="en-US" dirty="0">
                <a:solidFill>
                  <a:srgbClr val="000000"/>
                </a:solidFill>
              </a:rPr>
              <a:t>H is defined up to an arbitrary scale factor</a:t>
            </a:r>
          </a:p>
          <a:p>
            <a:pPr marL="1143000" lvl="2" indent="-22860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–"/>
            </a:pPr>
            <a:r>
              <a:rPr lang="en-US" dirty="0">
                <a:solidFill>
                  <a:srgbClr val="000000"/>
                </a:solidFill>
              </a:rPr>
              <a:t>how many points are necessary to solve for </a:t>
            </a:r>
            <a:r>
              <a:rPr lang="en-US" b="1" dirty="0">
                <a:solidFill>
                  <a:srgbClr val="000000"/>
                </a:solidFill>
              </a:rPr>
              <a:t>H</a:t>
            </a:r>
            <a:r>
              <a:rPr lang="en-US" dirty="0">
                <a:solidFill>
                  <a:srgbClr val="000000"/>
                </a:solidFill>
              </a:rPr>
              <a:t>?</a:t>
            </a:r>
            <a:endParaRPr lang="en-US" sz="2800" b="1" dirty="0">
              <a:solidFill>
                <a:srgbClr val="000000"/>
              </a:solidFill>
            </a:endParaRPr>
          </a:p>
        </p:txBody>
      </p:sp>
      <p:grpSp>
        <p:nvGrpSpPr>
          <p:cNvPr id="17" name="Group 16"/>
          <p:cNvGrpSpPr/>
          <p:nvPr/>
        </p:nvGrpSpPr>
        <p:grpSpPr>
          <a:xfrm>
            <a:off x="1336675" y="1371600"/>
            <a:ext cx="6283325" cy="3124200"/>
            <a:chOff x="609600" y="914400"/>
            <a:chExt cx="6283325" cy="3124200"/>
          </a:xfrm>
        </p:grpSpPr>
        <p:graphicFrame>
          <p:nvGraphicFramePr>
            <p:cNvPr id="330756" name="Object 4"/>
            <p:cNvGraphicFramePr>
              <a:graphicFrameLocks noChangeAspect="1"/>
            </p:cNvGraphicFramePr>
            <p:nvPr>
              <p:custDataLst>
                <p:tags r:id="rId5"/>
              </p:custDataLst>
            </p:nvPr>
          </p:nvGraphicFramePr>
          <p:xfrm>
            <a:off x="609600" y="914400"/>
            <a:ext cx="3082925" cy="312420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349250" name="Photo Editor Photo" r:id="rId19" imgW="5106113" imgH="5172797" progId="">
                    <p:embed/>
                  </p:oleObj>
                </mc:Choice>
                <mc:Fallback>
                  <p:oleObj name="Photo Editor Photo" r:id="rId19" imgW="5106113" imgH="5172797" progId="">
                    <p:embed/>
                    <p:pic>
                      <p:nvPicPr>
                        <p:cNvPr id="0" name="Picture 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20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09600" y="914400"/>
                          <a:ext cx="3082925" cy="3124200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330759" name="Object 7"/>
            <p:cNvGraphicFramePr>
              <a:graphicFrameLocks noChangeAspect="1"/>
            </p:cNvGraphicFramePr>
            <p:nvPr>
              <p:custDataLst>
                <p:tags r:id="rId6"/>
              </p:custDataLst>
            </p:nvPr>
          </p:nvGraphicFramePr>
          <p:xfrm>
            <a:off x="3810000" y="914400"/>
            <a:ext cx="3082925" cy="312420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349251" name="Photo Editor Photo" r:id="rId21" imgW="5106113" imgH="5172797" progId="">
                    <p:embed/>
                  </p:oleObj>
                </mc:Choice>
                <mc:Fallback>
                  <p:oleObj name="Photo Editor Photo" r:id="rId21" imgW="5106113" imgH="5172797" progId="">
                    <p:embed/>
                    <p:pic>
                      <p:nvPicPr>
                        <p:cNvPr id="0" name="Picture 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22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3810000" y="914400"/>
                          <a:ext cx="3082925" cy="3124200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330765" name="Oval 13"/>
            <p:cNvSpPr>
              <a:spLocks noChangeArrowheads="1"/>
            </p:cNvSpPr>
            <p:nvPr>
              <p:custDataLst>
                <p:tags r:id="rId7"/>
              </p:custDataLst>
            </p:nvPr>
          </p:nvSpPr>
          <p:spPr bwMode="auto">
            <a:xfrm>
              <a:off x="1166813" y="3895725"/>
              <a:ext cx="76200" cy="76200"/>
            </a:xfrm>
            <a:prstGeom prst="ellipse">
              <a:avLst/>
            </a:prstGeom>
            <a:solidFill>
              <a:srgbClr val="33CC33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66" name="Oval 14"/>
            <p:cNvSpPr>
              <a:spLocks noChangeArrowheads="1"/>
            </p:cNvSpPr>
            <p:nvPr>
              <p:custDataLst>
                <p:tags r:id="rId8"/>
              </p:custDataLst>
            </p:nvPr>
          </p:nvSpPr>
          <p:spPr bwMode="auto">
            <a:xfrm>
              <a:off x="2066925" y="3533775"/>
              <a:ext cx="76200" cy="76200"/>
            </a:xfrm>
            <a:prstGeom prst="ellipse">
              <a:avLst/>
            </a:prstGeom>
            <a:solidFill>
              <a:srgbClr val="0066FF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67" name="Oval 15"/>
            <p:cNvSpPr>
              <a:spLocks noChangeArrowheads="1"/>
            </p:cNvSpPr>
            <p:nvPr>
              <p:custDataLst>
                <p:tags r:id="rId9"/>
              </p:custDataLst>
            </p:nvPr>
          </p:nvSpPr>
          <p:spPr bwMode="auto">
            <a:xfrm>
              <a:off x="1228725" y="3562350"/>
              <a:ext cx="76200" cy="76200"/>
            </a:xfrm>
            <a:prstGeom prst="ellipse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68" name="Oval 16"/>
            <p:cNvSpPr>
              <a:spLocks noChangeArrowheads="1"/>
            </p:cNvSpPr>
            <p:nvPr>
              <p:custDataLst>
                <p:tags r:id="rId10"/>
              </p:custDataLst>
            </p:nvPr>
          </p:nvSpPr>
          <p:spPr bwMode="auto">
            <a:xfrm>
              <a:off x="2209800" y="3819525"/>
              <a:ext cx="76200" cy="76200"/>
            </a:xfrm>
            <a:prstGeom prst="ellipse">
              <a:avLst/>
            </a:prstGeom>
            <a:solidFill>
              <a:srgbClr val="FFFF00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69" name="Oval 17"/>
            <p:cNvSpPr>
              <a:spLocks noChangeArrowheads="1"/>
            </p:cNvSpPr>
            <p:nvPr>
              <p:custDataLst>
                <p:tags r:id="rId11"/>
              </p:custDataLst>
            </p:nvPr>
          </p:nvSpPr>
          <p:spPr bwMode="auto">
            <a:xfrm>
              <a:off x="4819650" y="3917950"/>
              <a:ext cx="76200" cy="76200"/>
            </a:xfrm>
            <a:prstGeom prst="ellipse">
              <a:avLst/>
            </a:prstGeom>
            <a:solidFill>
              <a:srgbClr val="33CC33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70" name="Oval 18"/>
            <p:cNvSpPr>
              <a:spLocks noChangeArrowheads="1"/>
            </p:cNvSpPr>
            <p:nvPr>
              <p:custDataLst>
                <p:tags r:id="rId12"/>
              </p:custDataLst>
            </p:nvPr>
          </p:nvSpPr>
          <p:spPr bwMode="auto">
            <a:xfrm>
              <a:off x="5776913" y="3213100"/>
              <a:ext cx="76200" cy="76200"/>
            </a:xfrm>
            <a:prstGeom prst="ellipse">
              <a:avLst/>
            </a:prstGeom>
            <a:solidFill>
              <a:srgbClr val="0066FF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71" name="Oval 19"/>
            <p:cNvSpPr>
              <a:spLocks noChangeArrowheads="1"/>
            </p:cNvSpPr>
            <p:nvPr>
              <p:custDataLst>
                <p:tags r:id="rId13"/>
              </p:custDataLst>
            </p:nvPr>
          </p:nvSpPr>
          <p:spPr bwMode="auto">
            <a:xfrm>
              <a:off x="4829175" y="3213100"/>
              <a:ext cx="76200" cy="76200"/>
            </a:xfrm>
            <a:prstGeom prst="ellipse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72" name="Oval 20"/>
            <p:cNvSpPr>
              <a:spLocks noChangeArrowheads="1"/>
            </p:cNvSpPr>
            <p:nvPr>
              <p:custDataLst>
                <p:tags r:id="rId14"/>
              </p:custDataLst>
            </p:nvPr>
          </p:nvSpPr>
          <p:spPr bwMode="auto">
            <a:xfrm>
              <a:off x="5781675" y="3917950"/>
              <a:ext cx="76200" cy="76200"/>
            </a:xfrm>
            <a:prstGeom prst="ellipse">
              <a:avLst/>
            </a:prstGeom>
            <a:solidFill>
              <a:srgbClr val="FFFF00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endParaRPr lang="en-US" sz="2400">
                <a:solidFill>
                  <a:srgbClr val="000000"/>
                </a:solidFill>
                <a:latin typeface="Times New Roman" pitchFamily="18" charset="0"/>
              </a:endParaRPr>
            </a:p>
          </p:txBody>
        </p:sp>
        <p:sp>
          <p:nvSpPr>
            <p:cNvPr id="330774" name="Text Box 22"/>
            <p:cNvSpPr txBox="1">
              <a:spLocks noChangeArrowheads="1"/>
            </p:cNvSpPr>
            <p:nvPr>
              <p:custDataLst>
                <p:tags r:id="rId15"/>
              </p:custDataLst>
            </p:nvPr>
          </p:nvSpPr>
          <p:spPr bwMode="auto">
            <a:xfrm>
              <a:off x="1260475" y="3352800"/>
              <a:ext cx="339725" cy="3968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2000" b="1">
                  <a:solidFill>
                    <a:srgbClr val="FF0000"/>
                  </a:solidFill>
                </a:rPr>
                <a:t>p</a:t>
              </a:r>
            </a:p>
          </p:txBody>
        </p:sp>
        <p:sp>
          <p:nvSpPr>
            <p:cNvPr id="330775" name="Text Box 23"/>
            <p:cNvSpPr txBox="1">
              <a:spLocks noChangeArrowheads="1"/>
            </p:cNvSpPr>
            <p:nvPr>
              <p:custDataLst>
                <p:tags r:id="rId16"/>
              </p:custDataLst>
            </p:nvPr>
          </p:nvSpPr>
          <p:spPr bwMode="auto">
            <a:xfrm>
              <a:off x="4856163" y="3124200"/>
              <a:ext cx="409575" cy="3968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2000" b="1">
                  <a:solidFill>
                    <a:srgbClr val="FF0000"/>
                  </a:solidFill>
                </a:rPr>
                <a:t>p’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77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77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77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77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785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/>
              <a:t>Solving for homographies</a:t>
            </a:r>
          </a:p>
        </p:txBody>
      </p:sp>
      <p:pic>
        <p:nvPicPr>
          <p:cNvPr id="377859" name="Picture 3" descr="Edittex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2341563" y="1459073"/>
            <a:ext cx="3983038" cy="9378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377860" name="Picture 4" descr="Edittex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1983256" y="2958902"/>
            <a:ext cx="4644088" cy="17654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377861" name="Picture 5" descr="Edittex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706665" y="5410200"/>
            <a:ext cx="7579858" cy="8801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" name="TextBox 1"/>
          <p:cNvSpPr txBox="1"/>
          <p:nvPr/>
        </p:nvSpPr>
        <p:spPr>
          <a:xfrm>
            <a:off x="6934200" y="3581400"/>
            <a:ext cx="179408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/>
              <a:t>Not linear!</a:t>
            </a:r>
          </a:p>
        </p:txBody>
      </p:sp>
    </p:spTree>
    <p:extLst>
      <p:ext uri="{BB962C8B-B14F-4D97-AF65-F5344CB8AC3E}">
        <p14:creationId xmlns:p14="http://schemas.microsoft.com/office/powerpoint/2010/main" val="23591985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78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78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Solving for </a:t>
            </a:r>
            <a:r>
              <a:rPr lang="en-US" dirty="0" err="1"/>
              <a:t>homographies</a:t>
            </a:r>
            <a:endParaRPr lang="en-US" dirty="0"/>
          </a:p>
        </p:txBody>
      </p:sp>
      <p:pic>
        <p:nvPicPr>
          <p:cNvPr id="4" name="Picture 6" descr="Edittex"/>
          <p:cNvPicPr>
            <a:picLocks noChangeAspect="1" noChangeArrowheads="1"/>
          </p:cNvPicPr>
          <p:nvPr>
            <p:custDataLst>
              <p:tags r:id="rId1"/>
            </p:custDataLst>
          </p:nvPr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50798" y="2950030"/>
            <a:ext cx="7986294" cy="320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5" name="Picture 5" descr="Edittex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74003" y="1460286"/>
            <a:ext cx="7579858" cy="8801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31087161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8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/>
              <a:t>Solving for homographies</a:t>
            </a:r>
          </a:p>
        </p:txBody>
      </p:sp>
      <p:pic>
        <p:nvPicPr>
          <p:cNvPr id="378883" name="Picture 3" descr="Edittex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690113" y="1155604"/>
            <a:ext cx="7702776" cy="284095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78888" name="Rectangle 8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685800" y="4942140"/>
            <a:ext cx="7848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eaLnBrk="0" fontAlgn="base" hangingPunct="0">
              <a:spcBef>
                <a:spcPct val="20000"/>
              </a:spcBef>
              <a:spcAft>
                <a:spcPct val="0"/>
              </a:spcAft>
            </a:pPr>
            <a:r>
              <a:rPr lang="en-US" sz="2400" dirty="0">
                <a:solidFill>
                  <a:srgbClr val="000000"/>
                </a:solidFill>
              </a:rPr>
              <a:t>Defines a least squares problem:</a:t>
            </a:r>
          </a:p>
        </p:txBody>
      </p:sp>
      <p:sp>
        <p:nvSpPr>
          <p:cNvPr id="378895" name="Rectangle 1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685800" y="5399340"/>
            <a:ext cx="7848600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Since        is only defined up to scale, solve for unit vector</a:t>
            </a:r>
            <a:endParaRPr lang="en-US" sz="2000" b="1" dirty="0">
              <a:solidFill>
                <a:srgbClr val="000000"/>
              </a:solidFill>
            </a:endParaRPr>
          </a:p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Solution:        = eigenvector of </a:t>
            </a:r>
            <a:r>
              <a:rPr lang="en-US" sz="2000" b="1" dirty="0">
                <a:solidFill>
                  <a:srgbClr val="000000"/>
                </a:solidFill>
              </a:rPr>
              <a:t>        </a:t>
            </a:r>
            <a:r>
              <a:rPr lang="en-US" sz="2000" dirty="0">
                <a:solidFill>
                  <a:srgbClr val="000000"/>
                </a:solidFill>
              </a:rPr>
              <a:t>       with smallest </a:t>
            </a:r>
            <a:r>
              <a:rPr lang="en-US" sz="2000" dirty="0" err="1">
                <a:solidFill>
                  <a:srgbClr val="000000"/>
                </a:solidFill>
              </a:rPr>
              <a:t>eigenvalue</a:t>
            </a:r>
            <a:endParaRPr lang="en-US" sz="2000" dirty="0">
              <a:solidFill>
                <a:srgbClr val="000000"/>
              </a:solidFill>
            </a:endParaRPr>
          </a:p>
          <a:p>
            <a:pPr marL="742950" lvl="1" indent="-285750" eaLnBrk="0" fontAlgn="base" hangingPunct="0">
              <a:spcBef>
                <a:spcPct val="20000"/>
              </a:spcBef>
              <a:spcAft>
                <a:spcPct val="0"/>
              </a:spcAft>
              <a:buFontTx/>
              <a:buChar char="•"/>
            </a:pPr>
            <a:r>
              <a:rPr lang="en-US" sz="2000" dirty="0">
                <a:solidFill>
                  <a:srgbClr val="000000"/>
                </a:solidFill>
              </a:rPr>
              <a:t>Works with 4 or more points</a:t>
            </a:r>
          </a:p>
        </p:txBody>
      </p:sp>
      <p:pic>
        <p:nvPicPr>
          <p:cNvPr id="378901" name="Picture 21" descr="Edittex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12" cstate="print"/>
          <a:srcRect/>
          <a:stretch>
            <a:fillRect/>
          </a:stretch>
        </p:blipFill>
        <p:spPr bwMode="auto">
          <a:xfrm>
            <a:off x="5214252" y="5029200"/>
            <a:ext cx="2439987" cy="301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grpSp>
        <p:nvGrpSpPr>
          <p:cNvPr id="2" name="Group 18"/>
          <p:cNvGrpSpPr/>
          <p:nvPr/>
        </p:nvGrpSpPr>
        <p:grpSpPr>
          <a:xfrm>
            <a:off x="3276600" y="3956297"/>
            <a:ext cx="769763" cy="904855"/>
            <a:chOff x="3265714" y="3761697"/>
            <a:chExt cx="769763" cy="904855"/>
          </a:xfrm>
        </p:grpSpPr>
        <p:sp>
          <p:nvSpPr>
            <p:cNvPr id="378892" name="Text Box 12"/>
            <p:cNvSpPr txBox="1">
              <a:spLocks noChangeArrowheads="1"/>
            </p:cNvSpPr>
            <p:nvPr>
              <p:custDataLst>
                <p:tags r:id="rId8"/>
              </p:custDataLst>
            </p:nvPr>
          </p:nvSpPr>
          <p:spPr bwMode="auto">
            <a:xfrm>
              <a:off x="3265714" y="4327998"/>
              <a:ext cx="769763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1600" b="1" dirty="0">
                  <a:solidFill>
                    <a:srgbClr val="000000"/>
                  </a:solidFill>
                </a:rPr>
                <a:t>2n </a:t>
              </a:r>
              <a:r>
                <a:rPr lang="en-US" sz="1600" b="1" dirty="0">
                  <a:solidFill>
                    <a:srgbClr val="000000"/>
                  </a:solidFill>
                  <a:cs typeface="Times New Roman" pitchFamily="18" charset="0"/>
                </a:rPr>
                <a:t>× 9</a:t>
              </a:r>
              <a:endParaRPr lang="en-US" sz="1600" b="1" dirty="0">
                <a:solidFill>
                  <a:srgbClr val="000000"/>
                </a:solidFill>
              </a:endParaRPr>
            </a:p>
          </p:txBody>
        </p:sp>
        <p:pic>
          <p:nvPicPr>
            <p:cNvPr id="585729" name="Picture 1"/>
            <p:cNvPicPr>
              <a:picLocks noChangeAspect="1" noChangeArrowheads="1"/>
            </p:cNvPicPr>
            <p:nvPr/>
          </p:nvPicPr>
          <p:blipFill>
            <a:blip r:embed="rId13" cstate="print"/>
            <a:srcRect/>
            <a:stretch>
              <a:fillRect/>
            </a:stretch>
          </p:blipFill>
          <p:spPr bwMode="auto">
            <a:xfrm>
              <a:off x="3292249" y="3761697"/>
              <a:ext cx="707780" cy="6034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3" name="Group 19"/>
          <p:cNvGrpSpPr/>
          <p:nvPr/>
        </p:nvGrpSpPr>
        <p:grpSpPr>
          <a:xfrm>
            <a:off x="6680590" y="3994889"/>
            <a:ext cx="550760" cy="881911"/>
            <a:chOff x="6724134" y="3832947"/>
            <a:chExt cx="550760" cy="881911"/>
          </a:xfrm>
        </p:grpSpPr>
        <p:sp>
          <p:nvSpPr>
            <p:cNvPr id="378893" name="Text Box 13"/>
            <p:cNvSpPr txBox="1">
              <a:spLocks noChangeArrowheads="1"/>
            </p:cNvSpPr>
            <p:nvPr>
              <p:custDataLst>
                <p:tags r:id="rId7"/>
              </p:custDataLst>
            </p:nvPr>
          </p:nvSpPr>
          <p:spPr bwMode="auto">
            <a:xfrm>
              <a:off x="6857547" y="4376304"/>
              <a:ext cx="298480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1600" b="1" dirty="0">
                  <a:solidFill>
                    <a:srgbClr val="000000"/>
                  </a:solidFill>
                  <a:cs typeface="Times New Roman" pitchFamily="18" charset="0"/>
                </a:rPr>
                <a:t>9</a:t>
              </a:r>
              <a:endParaRPr lang="en-US" sz="1600" b="1" dirty="0">
                <a:solidFill>
                  <a:srgbClr val="000000"/>
                </a:solidFill>
              </a:endParaRPr>
            </a:p>
          </p:txBody>
        </p:sp>
        <p:pic>
          <p:nvPicPr>
            <p:cNvPr id="585730" name="Picture 2"/>
            <p:cNvPicPr>
              <a:picLocks noChangeAspect="1" noChangeArrowheads="1"/>
            </p:cNvPicPr>
            <p:nvPr/>
          </p:nvPicPr>
          <p:blipFill>
            <a:blip r:embed="rId14" cstate="print"/>
            <a:srcRect/>
            <a:stretch>
              <a:fillRect/>
            </a:stretch>
          </p:blipFill>
          <p:spPr bwMode="auto">
            <a:xfrm>
              <a:off x="6724134" y="3832947"/>
              <a:ext cx="550760" cy="60724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585731" name="Picture 3"/>
          <p:cNvPicPr>
            <a:picLocks noChangeAspect="1" noChangeArrowheads="1"/>
          </p:cNvPicPr>
          <p:nvPr/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7543800" y="5413436"/>
            <a:ext cx="217715" cy="3148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5732" name="Picture 4"/>
          <p:cNvPicPr>
            <a:picLocks noChangeAspect="1" noChangeArrowheads="1"/>
          </p:cNvPicPr>
          <p:nvPr/>
        </p:nvPicPr>
        <p:blipFill>
          <a:blip r:embed="rId16" cstate="print"/>
          <a:srcRect/>
          <a:stretch>
            <a:fillRect/>
          </a:stretch>
        </p:blipFill>
        <p:spPr bwMode="auto">
          <a:xfrm>
            <a:off x="4727122" y="5790527"/>
            <a:ext cx="683078" cy="2883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4" name="Group 21"/>
          <p:cNvGrpSpPr/>
          <p:nvPr/>
        </p:nvGrpSpPr>
        <p:grpSpPr>
          <a:xfrm>
            <a:off x="7986713" y="4012085"/>
            <a:ext cx="448687" cy="832058"/>
            <a:chOff x="7975827" y="3839257"/>
            <a:chExt cx="448687" cy="832058"/>
          </a:xfrm>
        </p:grpSpPr>
        <p:sp>
          <p:nvSpPr>
            <p:cNvPr id="378894" name="Text Box 14"/>
            <p:cNvSpPr txBox="1">
              <a:spLocks noChangeArrowheads="1"/>
            </p:cNvSpPr>
            <p:nvPr>
              <p:custDataLst>
                <p:tags r:id="rId6"/>
              </p:custDataLst>
            </p:nvPr>
          </p:nvSpPr>
          <p:spPr bwMode="auto">
            <a:xfrm>
              <a:off x="8001000" y="4332761"/>
              <a:ext cx="423514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1600" b="1" dirty="0">
                  <a:solidFill>
                    <a:srgbClr val="000000"/>
                  </a:solidFill>
                  <a:cs typeface="Times New Roman" pitchFamily="18" charset="0"/>
                </a:rPr>
                <a:t>2n</a:t>
              </a:r>
              <a:endParaRPr lang="en-US" sz="1600" b="1" dirty="0">
                <a:solidFill>
                  <a:srgbClr val="000000"/>
                </a:solidFill>
              </a:endParaRPr>
            </a:p>
          </p:txBody>
        </p:sp>
        <p:pic>
          <p:nvPicPr>
            <p:cNvPr id="585733" name="Picture 5"/>
            <p:cNvPicPr>
              <a:picLocks noChangeAspect="1" noChangeArrowheads="1"/>
            </p:cNvPicPr>
            <p:nvPr/>
          </p:nvPicPr>
          <p:blipFill>
            <a:blip r:embed="rId17" cstate="print"/>
            <a:srcRect/>
            <a:stretch>
              <a:fillRect/>
            </a:stretch>
          </p:blipFill>
          <p:spPr bwMode="auto">
            <a:xfrm>
              <a:off x="7975827" y="3839257"/>
              <a:ext cx="415747" cy="51503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25" name="Picture 2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2176516" y="5472189"/>
            <a:ext cx="229228" cy="2527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8" name="Picture 3"/>
          <p:cNvPicPr>
            <a:picLocks noChangeAspect="1" noChangeArrowheads="1"/>
          </p:cNvPicPr>
          <p:nvPr/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2558144" y="5772664"/>
            <a:ext cx="217715" cy="3148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34366794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88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9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8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57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8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57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8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8888" grpId="0" build="p" bldLvl="2"/>
      <p:bldP spid="378895" grpId="0" uiExpand="1" build="p" autoUpdateAnimBg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ounded Rectangle 17"/>
          <p:cNvSpPr/>
          <p:nvPr/>
        </p:nvSpPr>
        <p:spPr>
          <a:xfrm>
            <a:off x="381000" y="3581400"/>
            <a:ext cx="8305800" cy="2743200"/>
          </a:xfrm>
          <a:prstGeom prst="roundRect">
            <a:avLst/>
          </a:prstGeom>
          <a:solidFill>
            <a:srgbClr val="E6EDF6"/>
          </a:solidFill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  <a:scene3d>
            <a:camera prst="orthographicFront"/>
            <a:lightRig rig="threePt" dir="t">
              <a:rot lat="0" lon="0" rev="0"/>
            </a:lightRig>
          </a:scene3d>
          <a:sp3d extrusionH="31750" contourW="19050" prstMaterial="matte">
            <a:bevelT w="3175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1143000"/>
          </a:xfrm>
        </p:spPr>
        <p:txBody>
          <a:bodyPr>
            <a:normAutofit/>
          </a:bodyPr>
          <a:lstStyle/>
          <a:p>
            <a:r>
              <a:rPr lang="en-US" sz="3200" dirty="0"/>
              <a:t>Recap: Two Common Optimization Problems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half" idx="1"/>
          </p:nvPr>
        </p:nvSpPr>
        <p:spPr>
          <a:xfrm>
            <a:off x="457200" y="3581400"/>
            <a:ext cx="4038600" cy="685800"/>
          </a:xfrm>
        </p:spPr>
        <p:txBody>
          <a:bodyPr/>
          <a:lstStyle/>
          <a:p>
            <a:pPr algn="ctr">
              <a:buNone/>
            </a:pPr>
            <a:r>
              <a:rPr lang="en-US" dirty="0"/>
              <a:t>Problem statement</a:t>
            </a:r>
          </a:p>
        </p:txBody>
      </p:sp>
      <p:sp>
        <p:nvSpPr>
          <p:cNvPr id="12" name="Content Placeholder 11"/>
          <p:cNvSpPr>
            <a:spLocks noGrp="1"/>
          </p:cNvSpPr>
          <p:nvPr>
            <p:ph sz="half" idx="2"/>
          </p:nvPr>
        </p:nvSpPr>
        <p:spPr>
          <a:xfrm>
            <a:off x="4648200" y="3581400"/>
            <a:ext cx="4038600" cy="639763"/>
          </a:xfrm>
        </p:spPr>
        <p:txBody>
          <a:bodyPr/>
          <a:lstStyle/>
          <a:p>
            <a:pPr algn="ctr">
              <a:buNone/>
            </a:pPr>
            <a:r>
              <a:rPr lang="en-US" dirty="0"/>
              <a:t>Solution</a:t>
            </a:r>
          </a:p>
          <a:p>
            <a:pPr algn="ctr">
              <a:buNone/>
            </a:pPr>
            <a:endParaRPr lang="en-US" dirty="0"/>
          </a:p>
          <a:p>
            <a:pPr algn="ctr">
              <a:buNone/>
            </a:pPr>
            <a:endParaRPr lang="en-US" dirty="0"/>
          </a:p>
        </p:txBody>
      </p:sp>
      <p:graphicFrame>
        <p:nvGraphicFramePr>
          <p:cNvPr id="1665036" name="Object 12"/>
          <p:cNvGraphicFramePr>
            <a:graphicFrameLocks noChangeAspect="1"/>
          </p:cNvGraphicFramePr>
          <p:nvPr/>
        </p:nvGraphicFramePr>
        <p:xfrm>
          <a:off x="561975" y="4237037"/>
          <a:ext cx="4467225" cy="4095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2286" name="Equation" r:id="rId3" imgW="2209680" imgH="203040" progId="Equation.3">
                  <p:embed/>
                </p:oleObj>
              </mc:Choice>
              <mc:Fallback>
                <p:oleObj name="Equation" r:id="rId3" imgW="2209680" imgH="203040" progId="Equation.3">
                  <p:embed/>
                  <p:pic>
                    <p:nvPicPr>
                      <p:cNvPr id="1665036" name="Object 1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61975" y="4237037"/>
                        <a:ext cx="4467225" cy="4095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rgbClr val="FF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" name="Object 12"/>
          <p:cNvGraphicFramePr>
            <a:graphicFrameLocks noChangeAspect="1"/>
          </p:cNvGraphicFramePr>
          <p:nvPr>
            <p:extLst/>
          </p:nvPr>
        </p:nvGraphicFramePr>
        <p:xfrm>
          <a:off x="512763" y="5761038"/>
          <a:ext cx="4187825" cy="411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2287" name="Equation" r:id="rId5" imgW="2070000" imgH="203040" progId="Equation.3">
                  <p:embed/>
                </p:oleObj>
              </mc:Choice>
              <mc:Fallback>
                <p:oleObj name="Equation" r:id="rId5" imgW="2070000" imgH="203040" progId="Equation.3">
                  <p:embed/>
                  <p:pic>
                    <p:nvPicPr>
                      <p:cNvPr id="9" name="Object 1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12763" y="5761038"/>
                        <a:ext cx="4187825" cy="411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rgbClr val="FF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3" name="Object 12"/>
          <p:cNvGraphicFramePr>
            <a:graphicFrameLocks noChangeAspect="1"/>
          </p:cNvGraphicFramePr>
          <p:nvPr/>
        </p:nvGraphicFramePr>
        <p:xfrm>
          <a:off x="5818188" y="4640263"/>
          <a:ext cx="2259012" cy="9223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2288" name="Equation" r:id="rId7" imgW="1117440" imgH="457200" progId="Equation.3">
                  <p:embed/>
                </p:oleObj>
              </mc:Choice>
              <mc:Fallback>
                <p:oleObj name="Equation" r:id="rId7" imgW="1117440" imgH="457200" progId="Equation.3">
                  <p:embed/>
                  <p:pic>
                    <p:nvPicPr>
                      <p:cNvPr id="13" name="Object 1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818188" y="4640263"/>
                        <a:ext cx="2259012" cy="9223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rgbClr val="FF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pSp>
        <p:nvGrpSpPr>
          <p:cNvPr id="29" name="Group 28"/>
          <p:cNvGrpSpPr/>
          <p:nvPr/>
        </p:nvGrpSpPr>
        <p:grpSpPr>
          <a:xfrm>
            <a:off x="381000" y="1295400"/>
            <a:ext cx="8305800" cy="2057400"/>
            <a:chOff x="228600" y="4114800"/>
            <a:chExt cx="8305800" cy="2057400"/>
          </a:xfrm>
        </p:grpSpPr>
        <p:sp>
          <p:nvSpPr>
            <p:cNvPr id="19" name="Rounded Rectangle 18"/>
            <p:cNvSpPr/>
            <p:nvPr/>
          </p:nvSpPr>
          <p:spPr>
            <a:xfrm>
              <a:off x="228600" y="4114800"/>
              <a:ext cx="8305800" cy="2057400"/>
            </a:xfrm>
            <a:prstGeom prst="roundRect">
              <a:avLst/>
            </a:prstGeom>
            <a:solidFill>
              <a:srgbClr val="E6EDF6"/>
            </a:solidFill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  <a:scene3d>
              <a:camera prst="orthographicFront"/>
              <a:lightRig rig="threePt" dir="t">
                <a:rot lat="0" lon="0" rev="0"/>
              </a:lightRig>
            </a:scene3d>
            <a:sp3d extrusionH="31750" contourW="19050" prstMaterial="matte">
              <a:bevelT w="31750"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>
                <a:solidFill>
                  <a:prstClr val="white"/>
                </a:solidFill>
              </a:endParaRPr>
            </a:p>
          </p:txBody>
        </p:sp>
        <p:sp>
          <p:nvSpPr>
            <p:cNvPr id="20" name="Content Placeholder 10"/>
            <p:cNvSpPr txBox="1">
              <a:spLocks/>
            </p:cNvSpPr>
            <p:nvPr/>
          </p:nvSpPr>
          <p:spPr bwMode="auto">
            <a:xfrm>
              <a:off x="304800" y="4114800"/>
              <a:ext cx="4038600" cy="6858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342900" indent="-342900" algn="ctr" eaLnBrk="0" hangingPunct="0">
                <a:spcBef>
                  <a:spcPct val="20000"/>
                </a:spcBef>
                <a:buFont typeface="Arial" charset="0"/>
                <a:buNone/>
                <a:defRPr/>
              </a:pPr>
              <a:r>
                <a:rPr lang="en-US" sz="2800">
                  <a:solidFill>
                    <a:prstClr val="black"/>
                  </a:solidFill>
                  <a:latin typeface="Calibri"/>
                </a:rPr>
                <a:t>Problem statement</a:t>
              </a:r>
              <a:endParaRPr lang="en-US" sz="2800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21" name="Content Placeholder 11"/>
            <p:cNvSpPr txBox="1">
              <a:spLocks/>
            </p:cNvSpPr>
            <p:nvPr/>
          </p:nvSpPr>
          <p:spPr bwMode="auto">
            <a:xfrm>
              <a:off x="4495800" y="4114800"/>
              <a:ext cx="4038600" cy="6397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pPr marL="342900" indent="-342900" algn="ctr" eaLnBrk="0" hangingPunct="0">
                <a:spcBef>
                  <a:spcPct val="20000"/>
                </a:spcBef>
                <a:buFont typeface="Arial" charset="0"/>
                <a:buNone/>
                <a:defRPr/>
              </a:pPr>
              <a:r>
                <a:rPr lang="en-US" sz="2800">
                  <a:solidFill>
                    <a:prstClr val="black"/>
                  </a:solidFill>
                  <a:latin typeface="Calibri"/>
                </a:rPr>
                <a:t>Solution</a:t>
              </a:r>
            </a:p>
            <a:p>
              <a:pPr marL="342900" indent="-342900" algn="ctr" eaLnBrk="0" hangingPunct="0">
                <a:spcBef>
                  <a:spcPct val="20000"/>
                </a:spcBef>
                <a:buFont typeface="Arial" charset="0"/>
                <a:buNone/>
                <a:defRPr/>
              </a:pPr>
              <a:endParaRPr lang="en-US" sz="2800">
                <a:solidFill>
                  <a:prstClr val="black"/>
                </a:solidFill>
                <a:latin typeface="Calibri"/>
              </a:endParaRPr>
            </a:p>
            <a:p>
              <a:pPr marL="342900" indent="-342900" algn="ctr" eaLnBrk="0" hangingPunct="0">
                <a:spcBef>
                  <a:spcPct val="20000"/>
                </a:spcBef>
                <a:buFont typeface="Arial" charset="0"/>
                <a:buNone/>
                <a:defRPr/>
              </a:pPr>
              <a:endParaRPr lang="en-US" sz="2800" dirty="0">
                <a:solidFill>
                  <a:prstClr val="black"/>
                </a:solidFill>
                <a:latin typeface="Calibri"/>
              </a:endParaRPr>
            </a:p>
          </p:txBody>
        </p:sp>
        <p:graphicFrame>
          <p:nvGraphicFramePr>
            <p:cNvPr id="24" name="Object 12"/>
            <p:cNvGraphicFramePr>
              <a:graphicFrameLocks noChangeAspect="1"/>
            </p:cNvGraphicFramePr>
            <p:nvPr/>
          </p:nvGraphicFramePr>
          <p:xfrm>
            <a:off x="685800" y="5456238"/>
            <a:ext cx="3905250" cy="411162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352289" name="Equation" r:id="rId9" imgW="1930320" imgH="203040" progId="Equation.3">
                    <p:embed/>
                  </p:oleObj>
                </mc:Choice>
                <mc:Fallback>
                  <p:oleObj name="Equation" r:id="rId9" imgW="1930320" imgH="203040" progId="Equation.3">
                    <p:embed/>
                    <p:pic>
                      <p:nvPicPr>
                        <p:cNvPr id="24" name="Object 1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0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685800" y="5456238"/>
                          <a:ext cx="3905250" cy="411162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=""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="" xmlns:a14="http://schemas.microsoft.com/office/drawing/2010/main" w="9525">
                              <a:solidFill>
                                <a:srgbClr val="FF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=""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25" name="Object 24"/>
            <p:cNvGraphicFramePr>
              <a:graphicFrameLocks noChangeAspect="1"/>
            </p:cNvGraphicFramePr>
            <p:nvPr/>
          </p:nvGraphicFramePr>
          <p:xfrm>
            <a:off x="5715000" y="5486400"/>
            <a:ext cx="1179512" cy="35877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352290" name="Equation" r:id="rId11" imgW="583920" imgH="177480" progId="Equation.3">
                    <p:embed/>
                  </p:oleObj>
                </mc:Choice>
                <mc:Fallback>
                  <p:oleObj name="Equation" r:id="rId11" imgW="583920" imgH="177480" progId="Equation.3">
                    <p:embed/>
                    <p:pic>
                      <p:nvPicPr>
                        <p:cNvPr id="25" name="Object 24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2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5715000" y="5486400"/>
                          <a:ext cx="1179512" cy="358775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=""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="" xmlns:a14="http://schemas.microsoft.com/office/drawing/2010/main" w="9525">
                              <a:solidFill>
                                <a:srgbClr val="FF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=""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43370" name="Object 6"/>
            <p:cNvGraphicFramePr>
              <a:graphicFrameLocks noChangeAspect="1"/>
            </p:cNvGraphicFramePr>
            <p:nvPr/>
          </p:nvGraphicFramePr>
          <p:xfrm>
            <a:off x="1219200" y="4813300"/>
            <a:ext cx="2433637" cy="52070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352291" name="Equation" r:id="rId13" imgW="1244520" imgH="266400" progId="Equation.3">
                    <p:embed/>
                  </p:oleObj>
                </mc:Choice>
                <mc:Fallback>
                  <p:oleObj name="Equation" r:id="rId13" imgW="1244520" imgH="266400" progId="Equation.3">
                    <p:embed/>
                    <p:pic>
                      <p:nvPicPr>
                        <p:cNvPr id="143370" name="Object 6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4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219200" y="4813300"/>
                          <a:ext cx="2433637" cy="520700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=""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660933" name="Object 5"/>
            <p:cNvGraphicFramePr>
              <a:graphicFrameLocks noChangeAspect="1"/>
            </p:cNvGraphicFramePr>
            <p:nvPr/>
          </p:nvGraphicFramePr>
          <p:xfrm>
            <a:off x="5514975" y="4876800"/>
            <a:ext cx="2105025" cy="500063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352292" name="Equation" r:id="rId15" imgW="1066680" imgH="253800" progId="Equation.3">
                    <p:embed/>
                  </p:oleObj>
                </mc:Choice>
                <mc:Fallback>
                  <p:oleObj name="Equation" r:id="rId15" imgW="1066680" imgH="253800" progId="Equation.3">
                    <p:embed/>
                    <p:pic>
                      <p:nvPicPr>
                        <p:cNvPr id="1660933" name="Object 5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5514975" y="4876800"/>
                          <a:ext cx="2105025" cy="500063"/>
                        </a:xfrm>
                        <a:prstGeom prst="rect">
                          <a:avLst/>
                        </a:prstGeom>
                        <a:noFill/>
                        <a:extLst>
                          <a:ext uri="{909E8E84-426E-40dd-AFC4-6F175D3DCCD1}">
                            <a14:hiddenFill xmlns=""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28" name="TextBox 27"/>
            <p:cNvSpPr txBox="1"/>
            <p:nvPr/>
          </p:nvSpPr>
          <p:spPr>
            <a:xfrm>
              <a:off x="6934200" y="5498068"/>
              <a:ext cx="103105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>
                  <a:solidFill>
                    <a:prstClr val="black"/>
                  </a:solidFill>
                </a:rPr>
                <a:t>(</a:t>
              </a:r>
              <a:r>
                <a:rPr lang="en-US" dirty="0" err="1">
                  <a:solidFill>
                    <a:prstClr val="black"/>
                  </a:solidFill>
                </a:rPr>
                <a:t>matlab</a:t>
              </a:r>
              <a:r>
                <a:rPr lang="en-US" dirty="0">
                  <a:solidFill>
                    <a:prstClr val="black"/>
                  </a:solidFill>
                </a:rPr>
                <a:t>)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795376219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Questions?</a:t>
            </a:r>
          </a:p>
        </p:txBody>
      </p:sp>
    </p:spTree>
    <p:extLst>
      <p:ext uri="{BB962C8B-B14F-4D97-AF65-F5344CB8AC3E}">
        <p14:creationId xmlns:p14="http://schemas.microsoft.com/office/powerpoint/2010/main" val="13183189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Image Alignment Algorithm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514350" indent="-514350">
              <a:buNone/>
            </a:pPr>
            <a:r>
              <a:rPr lang="en-US" dirty="0"/>
              <a:t>Given images A and B</a:t>
            </a:r>
          </a:p>
          <a:p>
            <a:pPr marL="514350" indent="-514350">
              <a:buFont typeface="+mj-lt"/>
              <a:buAutoNum type="arabicPeriod"/>
            </a:pPr>
            <a:endParaRPr lang="en-US" dirty="0"/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Compute image features for A and B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Match features between A and B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Compute </a:t>
            </a:r>
            <a:r>
              <a:rPr lang="en-US" dirty="0" err="1"/>
              <a:t>homography</a:t>
            </a:r>
            <a:r>
              <a:rPr lang="en-US" dirty="0"/>
              <a:t> between A and B using least squares on set of matches</a:t>
            </a:r>
          </a:p>
          <a:p>
            <a:pPr marL="514350" indent="-514350">
              <a:buFont typeface="+mj-lt"/>
              <a:buAutoNum type="arabicPeriod"/>
            </a:pPr>
            <a:endParaRPr lang="en-US" dirty="0"/>
          </a:p>
          <a:p>
            <a:pPr marL="514350" indent="-514350">
              <a:buNone/>
            </a:pPr>
            <a:r>
              <a:rPr lang="en-US" dirty="0"/>
              <a:t>What could go wrong?</a:t>
            </a:r>
          </a:p>
        </p:txBody>
      </p:sp>
    </p:spTree>
    <p:extLst>
      <p:ext uri="{BB962C8B-B14F-4D97-AF65-F5344CB8AC3E}">
        <p14:creationId xmlns:p14="http://schemas.microsoft.com/office/powerpoint/2010/main" val="19356382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Outliers</a:t>
            </a: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304800" y="1828800"/>
            <a:ext cx="8951496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Oval 4"/>
          <p:cNvSpPr/>
          <p:nvPr/>
        </p:nvSpPr>
        <p:spPr>
          <a:xfrm>
            <a:off x="8032596" y="1719147"/>
            <a:ext cx="501804" cy="501804"/>
          </a:xfrm>
          <a:prstGeom prst="ellipse">
            <a:avLst/>
          </a:prstGeom>
          <a:noFill/>
          <a:ln w="57150">
            <a:solidFill>
              <a:srgbClr val="FF00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/>
          <p:cNvSpPr/>
          <p:nvPr/>
        </p:nvSpPr>
        <p:spPr>
          <a:xfrm>
            <a:off x="7521498" y="4287645"/>
            <a:ext cx="501804" cy="501804"/>
          </a:xfrm>
          <a:prstGeom prst="ellipse">
            <a:avLst/>
          </a:prstGeom>
          <a:noFill/>
          <a:ln w="57150">
            <a:solidFill>
              <a:srgbClr val="FF00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" name="Straight Arrow Connector 9"/>
          <p:cNvCxnSpPr/>
          <p:nvPr/>
        </p:nvCxnSpPr>
        <p:spPr>
          <a:xfrm>
            <a:off x="6934200" y="1371600"/>
            <a:ext cx="1128132" cy="434898"/>
          </a:xfrm>
          <a:prstGeom prst="straightConnector1">
            <a:avLst/>
          </a:prstGeom>
          <a:noFill/>
          <a:ln w="57150">
            <a:solidFill>
              <a:srgbClr val="FF0000"/>
            </a:solidFill>
            <a:tailEnd type="triangle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2" name="Straight Arrow Connector 11"/>
          <p:cNvCxnSpPr/>
          <p:nvPr/>
        </p:nvCxnSpPr>
        <p:spPr>
          <a:xfrm rot="16200000" flipH="1">
            <a:off x="5870186" y="2435613"/>
            <a:ext cx="2910472" cy="782443"/>
          </a:xfrm>
          <a:prstGeom prst="straightConnector1">
            <a:avLst/>
          </a:prstGeom>
          <a:noFill/>
          <a:ln w="57150">
            <a:solidFill>
              <a:srgbClr val="FF0000"/>
            </a:solidFill>
            <a:tailEnd type="triangle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sp>
        <p:nvSpPr>
          <p:cNvPr id="13" name="TextBox 12"/>
          <p:cNvSpPr txBox="1"/>
          <p:nvPr/>
        </p:nvSpPr>
        <p:spPr>
          <a:xfrm>
            <a:off x="6324600" y="971490"/>
            <a:ext cx="99424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outliers</a:t>
            </a:r>
          </a:p>
        </p:txBody>
      </p:sp>
      <p:sp>
        <p:nvSpPr>
          <p:cNvPr id="9" name="Oval 8"/>
          <p:cNvSpPr/>
          <p:nvPr/>
        </p:nvSpPr>
        <p:spPr>
          <a:xfrm>
            <a:off x="6096000" y="3124200"/>
            <a:ext cx="1219200" cy="2743200"/>
          </a:xfrm>
          <a:prstGeom prst="ellipse">
            <a:avLst/>
          </a:prstGeom>
          <a:noFill/>
          <a:ln w="57150">
            <a:solidFill>
              <a:srgbClr val="00FF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5646260" y="5772090"/>
            <a:ext cx="83074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inliers</a:t>
            </a:r>
          </a:p>
        </p:txBody>
      </p:sp>
    </p:spTree>
    <p:extLst>
      <p:ext uri="{BB962C8B-B14F-4D97-AF65-F5344CB8AC3E}">
        <p14:creationId xmlns:p14="http://schemas.microsoft.com/office/powerpoint/2010/main" val="7798076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13" grpId="0"/>
      <p:bldP spid="9" grpId="0" animBg="1"/>
      <p:bldP spid="11" grpId="0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[&#10; \matrx{c}{x'_i \\ y'_i \\ 1} \cong&#10; \matrx{cccc}{h_{00} &amp; h_{01} &amp; h_{02} \\&#10;       h_{10} &amp; h_{11} &amp; h_{12} \\&#10;       h_{20} &amp; h_{21} &amp; h_{22}}&#10; \matrx{c}{x_i \\ y_i \\  1}&#10;\]&#10;\end{document}&#10;"/>
  <p:tag name="EXTERNALNAME" val="Edittex"/>
  <p:tag name="BLEND" val="False"/>
  <p:tag name="TRANSPARENT" val="False"/>
  <p:tag name="BITMAPFORMAT" val="bmpmono"/>
  <p:tag name="DEBUGINTERACTIVE" val="True"/>
  <p:tag name="ORIGWIDTH" val="1161.875"/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begin{eqnarray*}&#10;x'_i &amp;=&amp; \frac{&#10;h_{00} x_i + h_{01} y_i  + h_{02}&#10;}{&#10;h_{20} x_i + h_{21} y_i  + h_{22} \quad&#10;} \\&#10;\\&#10;y'_i  &amp;=&amp; \frac{&#10;h_{10} x_i + h_{11} y_i  + h_{12}&#10;}{&#10;h_{20} x_i + h_{21} y_i  + h_{22} \quad&#10;}&#10;\end{eqnarray*}&#10;\end{document}&#10;"/>
  <p:tag name="EXTERNALNAME" val="Edittex"/>
  <p:tag name="BLEND" val="False"/>
  <p:tag name="TRANSPARENT" val="False"/>
  <p:tag name="BITMAPFORMAT" val="bmpmono"/>
  <p:tag name="DEBUGINTERACTIVE" val="True"/>
  <p:tag name="ORIGWIDTH" val="1083.625"/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begin{eqnarray*}&#10;x'_i (&#10;h_{20} x_i + h_{21} y_i  + h_{22}) &amp; = &amp; h_{00} x_i +h_{01} y_i +  h_{02} \\&#10;y'_i (&#10;h_{20} x_i + h_{21} y_i  + h_{22}) &amp; = &amp; &#10;h_{10} x_i + h_{11} y_i + h_{12}&#10;\end{eqnarray*}&#10;\end{document}&#10;"/>
  <p:tag name="EXTERNALNAME" val="Edittex"/>
  <p:tag name="BLEND" val="False"/>
  <p:tag name="TRANSPARENT" val="False"/>
  <p:tag name="BITMAPFORMAT" val="bmpmono"/>
  <p:tag name="DEBUGINTERACTIVE" val="True"/>
  <p:tag name="ORIGWIDTH" val="1773"/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[ &#10;\matrx{ccccccccc}{x_i &amp; y_i &amp; 1 &amp; 0 &amp; 0 &amp; 0 &amp; -x'_i x_i &amp; -x'_i y_i  &amp; -x'_i \\&#10;0 &amp; 0 &amp; 0 &amp; x_i &amp; y_i &amp; 1 &amp;  -y'_i x_i &amp; -y'_i y_i  &amp; -y'_i}&#10;\matrx{c}{ h_{00} \\ h_{01} \\ h_{02}  \\ h_{10} \\ h_{11} \\ h_{12} \\  h_{20} \\ h_{21} \\ h_{22} } =&#10; \matrx{c}{0 \\0}&#10;\]&#10;\end{document}&#10;"/>
  <p:tag name="EXTERNALNAME" val="Edittex"/>
  <p:tag name="BLEND" val="False"/>
  <p:tag name="TRANSPARENT" val="False"/>
  <p:tag name="BITMAPFORMAT" val="bmpmono"/>
  <p:tag name="DEBUGINTERACTIVE" val="True"/>
  <p:tag name="ORIGWIDTH" val="2039.375"/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begin{eqnarray*}&#10;x'_i (&#10;h_{20} x_i + h_{21} y_i  + h_{22}) &amp; = &amp; h_{00} x_i +h_{01} y_i +  h_{02} \\&#10;y'_i (&#10;h_{20} x_i + h_{21} y_i  + h_{22}) &amp; = &amp; &#10;h_{10} x_i + h_{11} y_i + h_{12}&#10;\end{eqnarray*}&#10;\end{document}&#10;"/>
  <p:tag name="EXTERNALNAME" val="Edittex"/>
  <p:tag name="BLEND" val="False"/>
  <p:tag name="TRANSPARENT" val="False"/>
  <p:tag name="BITMAPFORMAT" val="bmpmono"/>
  <p:tag name="DEBUGINTERACTIVE" val="True"/>
  <p:tag name="ORIGWIDTH" val="1773"/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def\matrx #1#2{\left[&#10;    \begin{array}{#1} #2&#10;    \end{array} \right]} % real matrix (square brackets)&#10;\def\Rm{{\bf R}} % rotation matrix&#10;\[ &#10;\matrx{ccccccccc}{x_1 &amp; y_1 &amp; 1 &amp; 0 &amp; 0 &amp; 0 &amp; -x'_1 x_1 &amp; -x'_1 y_1  &amp; -x'_1 \\&#10;0 &amp; 0 &amp; 0 &amp; x_1 &amp; y_1 &amp; 1 &amp;  -y'_1 x_1 &amp; -y'_1 y_1  &amp; -y'_1 \\&#10;\multicolumn{9}{c}{\vdots} \\&#10;x_n &amp; y_n &amp; 1 &amp; 0 &amp; 0 &amp; 0 &amp; -x'_n x_n &amp; -x'_n y_n  &amp; -x'_n \\&#10;0 &amp; 0 &amp; 0 &amp; x_n &amp; y_n &amp; 1 &amp;  -y'_n x_n &amp; -y'_n y_n  &amp; -y'_n \\&#10;}&#10;\matrx{c}{ h_{00} \\ h_{01} \\ h_{02}  \\ h_{10} \\ h_{11} \\ h_{12} \\  h_{20} \\ h_{21} \\ h_{22} } =&#10; \matrx{c}{0 \\0 \\ \vdots \\0 \\ 0}&#10;\]&#10;\end{document}&#10;"/>
  <p:tag name="EXTERNALNAME" val="Edittex"/>
  <p:tag name="BLEND" val="False"/>
  <p:tag name="TRANSPARENT" val="False"/>
  <p:tag name="BITMAPFORMAT" val="bmpmono"/>
  <p:tag name="DEBUGINTERACTIVE" val="True"/>
  <p:tag name="ORIGWIDTH" val="2215.75"/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minimize $\|\bf Ah - 0\|^2$&#10;\end{document}&#10;"/>
  <p:tag name="EXTERNALNAME" val="Edittex"/>
  <p:tag name="BLEND" val="False"/>
  <p:tag name="TRANSPARENT" val="False"/>
  <p:tag name="KEEPFILES" val="False"/>
  <p:tag name="DEBUGPAUSE" val="False"/>
  <p:tag name="RESOLUTION" val="300"/>
  <p:tag name="TIMEOUT" val="(none)"/>
  <p:tag name="BOXWIDTH" val="348"/>
  <p:tag name="BOXHEIGHT" val="276"/>
  <p:tag name="BOXFONT" val="10"/>
  <p:tag name="BOXWRAP" val="False"/>
  <p:tag name="WORKAROUNDTRANSPARENCYBUG" val="False"/>
  <p:tag name="BITMAPFORMAT" val="bmp256"/>
  <p:tag name="DEBUGINTERACTIVE" val="True"/>
  <p:tag name="ORIGWIDTH" val="193.875"/>
  <p:tag name="PICTUREFILESIZE" val="81878"/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9545</TotalTime>
  <Words>438</Words>
  <Application>Microsoft Office PowerPoint</Application>
  <PresentationFormat>On-screen Show (4:3)</PresentationFormat>
  <Paragraphs>122</Paragraphs>
  <Slides>27</Slides>
  <Notes>5</Notes>
  <HiddenSlides>0</HiddenSlides>
  <MMClips>0</MMClips>
  <ScaleCrop>false</ScaleCrop>
  <HeadingPairs>
    <vt:vector size="8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27</vt:i4>
      </vt:variant>
    </vt:vector>
  </HeadingPairs>
  <TitlesOfParts>
    <vt:vector size="33" baseType="lpstr">
      <vt:lpstr>Arial</vt:lpstr>
      <vt:lpstr>Calibri</vt:lpstr>
      <vt:lpstr>Times New Roman</vt:lpstr>
      <vt:lpstr>Office Theme</vt:lpstr>
      <vt:lpstr>Photo Editor Photo</vt:lpstr>
      <vt:lpstr>Equation</vt:lpstr>
      <vt:lpstr>Lecture 8: Image alignment</vt:lpstr>
      <vt:lpstr>Reading</vt:lpstr>
      <vt:lpstr>Computing transformations</vt:lpstr>
      <vt:lpstr>Computing transformations</vt:lpstr>
      <vt:lpstr>Simple case: translations</vt:lpstr>
      <vt:lpstr>Simple case: translations</vt:lpstr>
      <vt:lpstr>Another view</vt:lpstr>
      <vt:lpstr>Another view</vt:lpstr>
      <vt:lpstr>Least squares formulation</vt:lpstr>
      <vt:lpstr>Least squares formulation</vt:lpstr>
      <vt:lpstr>Least squares formulation</vt:lpstr>
      <vt:lpstr>Least squares</vt:lpstr>
      <vt:lpstr>Questions?</vt:lpstr>
      <vt:lpstr>Least squares: linear regression</vt:lpstr>
      <vt:lpstr>Linear regression</vt:lpstr>
      <vt:lpstr>Linear regression</vt:lpstr>
      <vt:lpstr>Affine transformations</vt:lpstr>
      <vt:lpstr>Affine transformations</vt:lpstr>
      <vt:lpstr>Affine transformations</vt:lpstr>
      <vt:lpstr>Homographies</vt:lpstr>
      <vt:lpstr>Solving for homographies</vt:lpstr>
      <vt:lpstr>Solving for homographies</vt:lpstr>
      <vt:lpstr>Solving for homographies</vt:lpstr>
      <vt:lpstr>Recap: Two Common Optimization Problems</vt:lpstr>
      <vt:lpstr>Questions?</vt:lpstr>
      <vt:lpstr>Image Alignment Algorithm</vt:lpstr>
      <vt:lpstr>Outliers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Lecture 1: Images and image filtering</dc:title>
  <dc:creator>Noah Snavely</dc:creator>
  <cp:lastModifiedBy>Noah Snavely</cp:lastModifiedBy>
  <cp:revision>593</cp:revision>
  <dcterms:created xsi:type="dcterms:W3CDTF">2009-08-25T02:47:59Z</dcterms:created>
  <dcterms:modified xsi:type="dcterms:W3CDTF">2018-02-12T16:20:59Z</dcterms:modified>
</cp:coreProperties>
</file>