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8" r:id="rId3"/>
    <p:sldId id="491" r:id="rId4"/>
    <p:sldId id="480" r:id="rId5"/>
    <p:sldId id="455" r:id="rId6"/>
    <p:sldId id="482" r:id="rId7"/>
    <p:sldId id="481" r:id="rId8"/>
    <p:sldId id="457" r:id="rId9"/>
    <p:sldId id="458" r:id="rId10"/>
    <p:sldId id="459" r:id="rId11"/>
    <p:sldId id="460" r:id="rId12"/>
    <p:sldId id="461" r:id="rId13"/>
    <p:sldId id="462" r:id="rId14"/>
    <p:sldId id="463" r:id="rId15"/>
    <p:sldId id="464" r:id="rId16"/>
    <p:sldId id="465" r:id="rId17"/>
    <p:sldId id="466" r:id="rId18"/>
    <p:sldId id="508" r:id="rId19"/>
    <p:sldId id="502" r:id="rId20"/>
    <p:sldId id="503" r:id="rId21"/>
    <p:sldId id="505" r:id="rId22"/>
    <p:sldId id="506" r:id="rId23"/>
    <p:sldId id="467" r:id="rId24"/>
    <p:sldId id="468" r:id="rId25"/>
    <p:sldId id="469" r:id="rId26"/>
    <p:sldId id="509" r:id="rId27"/>
    <p:sldId id="511" r:id="rId28"/>
    <p:sldId id="510" r:id="rId29"/>
    <p:sldId id="470" r:id="rId30"/>
    <p:sldId id="471" r:id="rId31"/>
    <p:sldId id="472" r:id="rId32"/>
    <p:sldId id="473" r:id="rId33"/>
    <p:sldId id="474" r:id="rId34"/>
    <p:sldId id="475" r:id="rId35"/>
    <p:sldId id="476" r:id="rId36"/>
    <p:sldId id="486" r:id="rId37"/>
    <p:sldId id="477" r:id="rId38"/>
    <p:sldId id="507" r:id="rId39"/>
    <p:sldId id="435" r:id="rId40"/>
    <p:sldId id="436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46" autoAdjust="0"/>
    <p:restoredTop sz="94444" autoAdjust="0"/>
  </p:normalViewPr>
  <p:slideViewPr>
    <p:cSldViewPr>
      <p:cViewPr varScale="1">
        <p:scale>
          <a:sx n="61" d="100"/>
          <a:sy n="61" d="100"/>
        </p:scale>
        <p:origin x="1090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09C86-0DB4-461E-B411-3132234C96B9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552C4-BC4B-4C71-991C-7B2020479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18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4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A7259D7-E5BB-D846-879C-4547B909DCAB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52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F1ACC-F19B-481E-AB4A-AFA49FF680D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infoscience.epfl.ch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/record/175537/files/2069.pdf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FREAK: Fast Retina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Keypoint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Binary Robust Independent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Feature (BRIEF) [5], the Oriented Fast and Ro-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BRIEF (ORB)[26], and the Binary Robust Invariant Scalable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Keypoints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[16] (BRISK) are good examples.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2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people.csail.mit.edu/albert/ladypack/wiki/index.php/Known_implementations_of_SIF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03.0911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bc.ca/~lowe/keypoints/" TargetMode="External"/><Relationship Id="rId2" Type="http://schemas.openxmlformats.org/officeDocument/2006/relationships/hyperlink" Target="http://www.robots.ox.ac.uk/~vgg/research/affine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hyperlink" Target="http://www.vision.ee.ethz.ch/~surf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courses/cs6670/2009fa/projects/p1/project1.html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cs.ubc.ca/~lowe/keypoin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774384"/>
            <a:ext cx="8534400" cy="146957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Lecture 5: Feature descriptors and matching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81000" y="-1642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CS5670: Computer Vision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28550" y="826325"/>
            <a:ext cx="4876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Noah Snavely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A7178FFE-4059-4B06-975F-216F86BE0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582" y="3352800"/>
            <a:ext cx="4263218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1DAF1CC-49A6-4FAA-9BCF-5F3B5B583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1748" y="3048000"/>
            <a:ext cx="2856452" cy="337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49D13F3-0073-4AAB-9DF6-2AD53D089D6D}"/>
              </a:ext>
            </a:extLst>
          </p:cNvPr>
          <p:cNvCxnSpPr/>
          <p:nvPr/>
        </p:nvCxnSpPr>
        <p:spPr>
          <a:xfrm>
            <a:off x="2743200" y="4267200"/>
            <a:ext cx="4724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0614E9D-E6A9-4432-B8B0-69C7E4BCA91C}"/>
              </a:ext>
            </a:extLst>
          </p:cNvPr>
          <p:cNvCxnSpPr/>
          <p:nvPr/>
        </p:nvCxnSpPr>
        <p:spPr>
          <a:xfrm flipV="1">
            <a:off x="2383972" y="3657600"/>
            <a:ext cx="44958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29A14D-E4A0-4B36-8AA9-C585B3717FE0}"/>
              </a:ext>
            </a:extLst>
          </p:cNvPr>
          <p:cNvCxnSpPr/>
          <p:nvPr/>
        </p:nvCxnSpPr>
        <p:spPr>
          <a:xfrm>
            <a:off x="2667000" y="4953000"/>
            <a:ext cx="47244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achieve invariance</a:t>
            </a:r>
            <a:endParaRPr lang="en-US" sz="180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Tx/>
              <a:buNone/>
            </a:pPr>
            <a:r>
              <a:rPr lang="en-US" sz="2800" dirty="0"/>
              <a:t>Need both of the following:</a:t>
            </a:r>
          </a:p>
          <a:p>
            <a:pPr marL="457200" indent="-457200">
              <a:buFontTx/>
              <a:buAutoNum type="arabicPeriod"/>
            </a:pPr>
            <a:r>
              <a:rPr lang="en-US" sz="2800" dirty="0"/>
              <a:t>Make sure your detector is invariant</a:t>
            </a:r>
            <a:endParaRPr lang="en-US" sz="2800" baseline="-25000" dirty="0"/>
          </a:p>
          <a:p>
            <a:pPr marL="457200" indent="-457200">
              <a:buFontTx/>
              <a:buNone/>
            </a:pPr>
            <a:r>
              <a:rPr lang="en-US" sz="2800" dirty="0"/>
              <a:t>2.  Design an invariant feature descriptor</a:t>
            </a:r>
          </a:p>
          <a:p>
            <a:pPr lvl="1"/>
            <a:r>
              <a:rPr lang="en-US" sz="2400" dirty="0"/>
              <a:t>Simplest descriptor: a single 0</a:t>
            </a:r>
          </a:p>
          <a:p>
            <a:pPr lvl="2"/>
            <a:r>
              <a:rPr lang="en-US" sz="2000" dirty="0"/>
              <a:t>What’s this invariant to?</a:t>
            </a:r>
          </a:p>
          <a:p>
            <a:pPr lvl="1"/>
            <a:r>
              <a:rPr lang="en-US" sz="2400" dirty="0"/>
              <a:t>Next simplest descriptor:  a square, axis-aligned 5x5 window of pixels </a:t>
            </a:r>
          </a:p>
          <a:p>
            <a:pPr lvl="2"/>
            <a:r>
              <a:rPr lang="en-US" sz="2000" dirty="0"/>
              <a:t>What’s this invariant to?</a:t>
            </a:r>
          </a:p>
          <a:p>
            <a:pPr lvl="1"/>
            <a:r>
              <a:rPr lang="en-US" sz="2400" dirty="0"/>
              <a:t>Let’s look at some better approaches…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1" descr="matier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200400"/>
            <a:ext cx="454334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1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2400" dirty="0"/>
              <a:t>Find dominant orientation of the image patch</a:t>
            </a:r>
          </a:p>
          <a:p>
            <a:pPr lvl="1"/>
            <a:r>
              <a:rPr lang="en-US" sz="2000" dirty="0"/>
              <a:t>E.g., given by </a:t>
            </a:r>
            <a:r>
              <a:rPr lang="en-US" sz="2000" b="1" dirty="0" err="1"/>
              <a:t>x</a:t>
            </a:r>
            <a:r>
              <a:rPr lang="en-US" sz="2000" b="1" baseline="-25000" dirty="0" err="1"/>
              <a:t>max</a:t>
            </a:r>
            <a:r>
              <a:rPr lang="en-US" sz="2000" dirty="0"/>
              <a:t>, the eigenvector of </a:t>
            </a:r>
            <a:r>
              <a:rPr lang="en-US" sz="2000" b="1" dirty="0"/>
              <a:t>H</a:t>
            </a:r>
            <a:r>
              <a:rPr lang="en-US" sz="2000" dirty="0"/>
              <a:t> corresponding to </a:t>
            </a:r>
            <a:r>
              <a:rPr lang="en-US" sz="2000" dirty="0">
                <a:sym typeface="Symbol" pitchFamily="18" charset="2"/>
              </a:rPr>
              <a:t></a:t>
            </a:r>
            <a:r>
              <a:rPr lang="en-US" sz="2000" baseline="-25000" dirty="0">
                <a:sym typeface="Symbol" pitchFamily="18" charset="2"/>
              </a:rPr>
              <a:t>max</a:t>
            </a:r>
            <a:r>
              <a:rPr lang="en-US" sz="2000" dirty="0">
                <a:sym typeface="Symbol" pitchFamily="18" charset="2"/>
              </a:rPr>
              <a:t> (</a:t>
            </a:r>
            <a:r>
              <a:rPr lang="en-US" sz="2000" dirty="0"/>
              <a:t>the </a:t>
            </a:r>
            <a:r>
              <a:rPr lang="en-US" sz="2000" i="1" dirty="0"/>
              <a:t>larger</a:t>
            </a:r>
            <a:r>
              <a:rPr lang="en-US" sz="2000" dirty="0"/>
              <a:t> eigenvalue)</a:t>
            </a:r>
          </a:p>
          <a:p>
            <a:pPr lvl="1"/>
            <a:r>
              <a:rPr lang="en-US" sz="2000" dirty="0"/>
              <a:t>Rotate the patch according to this angle</a:t>
            </a:r>
          </a:p>
        </p:txBody>
      </p:sp>
      <p:sp>
        <p:nvSpPr>
          <p:cNvPr id="64516" name="Rectangle 1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Rotation invariance for </a:t>
            </a:r>
            <a:br>
              <a:rPr lang="en-US" sz="4000" dirty="0"/>
            </a:br>
            <a:r>
              <a:rPr lang="en-US" sz="4000" dirty="0"/>
              <a:t>feature descriptors</a:t>
            </a:r>
          </a:p>
        </p:txBody>
      </p:sp>
      <p:sp>
        <p:nvSpPr>
          <p:cNvPr id="64517" name="Rectangle 14"/>
          <p:cNvSpPr>
            <a:spLocks noChangeArrowheads="1"/>
          </p:cNvSpPr>
          <p:nvPr/>
        </p:nvSpPr>
        <p:spPr bwMode="auto">
          <a:xfrm>
            <a:off x="3460763" y="6519446"/>
            <a:ext cx="23462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/>
              <a:t>Figure by Matthew Brown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3657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Take 40x40 square window around detected feature</a:t>
            </a:r>
          </a:p>
          <a:p>
            <a:pPr lvl="1"/>
            <a:r>
              <a:rPr lang="en-US" sz="1800" dirty="0"/>
              <a:t>Scale to 1/5 size (using </a:t>
            </a:r>
            <a:r>
              <a:rPr lang="en-US" sz="1800" dirty="0" err="1"/>
              <a:t>prefiltering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Rotate to horizontal</a:t>
            </a:r>
          </a:p>
          <a:p>
            <a:pPr lvl="1"/>
            <a:r>
              <a:rPr lang="en-US" sz="1800" dirty="0"/>
              <a:t>Sample 8x8 square window centered at feature</a:t>
            </a:r>
          </a:p>
          <a:p>
            <a:pPr lvl="1"/>
            <a:r>
              <a:rPr lang="en-US" sz="1800" dirty="0"/>
              <a:t>Intensity normalize the window by subtracting the mean, dividing by the standard deviation in the window</a:t>
            </a:r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6312" y="4876800"/>
            <a:ext cx="2895600" cy="457200"/>
          </a:xfrm>
          <a:noFill/>
        </p:spPr>
        <p:txBody>
          <a:bodyPr/>
          <a:lstStyle/>
          <a:p>
            <a:r>
              <a:rPr lang="en-US"/>
              <a:t>CSE 576: Computer Vision</a:t>
            </a:r>
          </a:p>
        </p:txBody>
      </p:sp>
      <p:pic>
        <p:nvPicPr>
          <p:cNvPr id="65540" name="Picture 2" descr="matier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512" y="1828800"/>
            <a:ext cx="49625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66FF"/>
                </a:solidFill>
              </a:rPr>
              <a:t>M</a:t>
            </a:r>
            <a:r>
              <a:rPr lang="en-US"/>
              <a:t>ultiscale </a:t>
            </a:r>
            <a:r>
              <a:rPr lang="en-US">
                <a:solidFill>
                  <a:srgbClr val="0066FF"/>
                </a:solidFill>
              </a:rPr>
              <a:t>O</a:t>
            </a:r>
            <a:r>
              <a:rPr lang="en-US"/>
              <a:t>riented </a:t>
            </a:r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atche</a:t>
            </a:r>
            <a:r>
              <a:rPr lang="en-US">
                <a:solidFill>
                  <a:srgbClr val="0066FF"/>
                </a:solidFill>
              </a:rPr>
              <a:t>S</a:t>
            </a:r>
            <a:r>
              <a:rPr lang="en-US"/>
              <a:t> descriptor</a:t>
            </a:r>
          </a:p>
        </p:txBody>
      </p:sp>
      <p:pic>
        <p:nvPicPr>
          <p:cNvPr id="65542" name="Picture 5" descr="matierb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1212" y="3113088"/>
            <a:ext cx="1982788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Line 6"/>
          <p:cNvSpPr>
            <a:spLocks noChangeShapeType="1"/>
          </p:cNvSpPr>
          <p:nvPr/>
        </p:nvSpPr>
        <p:spPr bwMode="auto">
          <a:xfrm>
            <a:off x="7148512" y="2819400"/>
            <a:ext cx="1990725" cy="158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4" name="Line 7"/>
          <p:cNvSpPr>
            <a:spLocks noChangeShapeType="1"/>
          </p:cNvSpPr>
          <p:nvPr/>
        </p:nvSpPr>
        <p:spPr bwMode="auto">
          <a:xfrm>
            <a:off x="6005512" y="2573338"/>
            <a:ext cx="596900" cy="12382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5" name="Text Box 8"/>
          <p:cNvSpPr txBox="1">
            <a:spLocks noChangeArrowheads="1"/>
          </p:cNvSpPr>
          <p:nvPr/>
        </p:nvSpPr>
        <p:spPr bwMode="auto">
          <a:xfrm>
            <a:off x="7453312" y="2286000"/>
            <a:ext cx="1166813" cy="396875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ECFF"/>
                </a:solidFill>
                <a:latin typeface="Verdana" pitchFamily="34" charset="0"/>
              </a:rPr>
              <a:t>8 pixels</a:t>
            </a:r>
          </a:p>
        </p:txBody>
      </p:sp>
      <p:sp>
        <p:nvSpPr>
          <p:cNvPr id="65546" name="Text Box 9"/>
          <p:cNvSpPr txBox="1">
            <a:spLocks noChangeArrowheads="1"/>
          </p:cNvSpPr>
          <p:nvPr/>
        </p:nvSpPr>
        <p:spPr bwMode="auto">
          <a:xfrm rot="720000">
            <a:off x="5853112" y="2286000"/>
            <a:ext cx="1098550" cy="336550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ECFF"/>
                </a:solidFill>
                <a:latin typeface="Verdana" pitchFamily="34" charset="0"/>
              </a:rPr>
              <a:t>40 pixels</a:t>
            </a:r>
          </a:p>
        </p:txBody>
      </p:sp>
      <p:sp>
        <p:nvSpPr>
          <p:cNvPr id="65547" name="Rectangle 14"/>
          <p:cNvSpPr>
            <a:spLocks noChangeArrowheads="1"/>
          </p:cNvSpPr>
          <p:nvPr/>
        </p:nvSpPr>
        <p:spPr bwMode="auto">
          <a:xfrm>
            <a:off x="6127597" y="6550223"/>
            <a:ext cx="30164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/>
              <a:t>Adapted from slide by Matthew Brown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Detections at multiple scales</a:t>
            </a:r>
          </a:p>
        </p:txBody>
      </p:sp>
      <p:pic>
        <p:nvPicPr>
          <p:cNvPr id="665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0" y="1443038"/>
            <a:ext cx="912495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 txBox="1">
            <a:spLocks noChangeArrowheads="1"/>
          </p:cNvSpPr>
          <p:nvPr/>
        </p:nvSpPr>
        <p:spPr bwMode="auto">
          <a:xfrm>
            <a:off x="685800" y="13716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0" dirty="0"/>
              <a:t>Basic idea: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Take 16x16 square window around detected feature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Compute edge orientation (angle of the gradient - 90</a:t>
            </a:r>
            <a:r>
              <a:rPr lang="en-US" sz="1800" b="0" dirty="0">
                <a:sym typeface="Symbol" pitchFamily="18" charset="2"/>
              </a:rPr>
              <a:t></a:t>
            </a:r>
            <a:r>
              <a:rPr lang="en-US" sz="1800" b="0" dirty="0"/>
              <a:t>) for each pixel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Throw out weak edges (threshold gradient magnitude)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Create histogram of surviving edge orientations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66FF"/>
                </a:solidFill>
              </a:rPr>
              <a:t>S</a:t>
            </a:r>
            <a:r>
              <a:rPr lang="en-US"/>
              <a:t>cale </a:t>
            </a:r>
            <a:r>
              <a:rPr lang="en-US">
                <a:solidFill>
                  <a:srgbClr val="0066FF"/>
                </a:solidFill>
              </a:rPr>
              <a:t>I</a:t>
            </a:r>
            <a:r>
              <a:rPr lang="en-US"/>
              <a:t>nvariant </a:t>
            </a:r>
            <a:r>
              <a:rPr lang="en-US">
                <a:solidFill>
                  <a:srgbClr val="0066FF"/>
                </a:solidFill>
              </a:rPr>
              <a:t>F</a:t>
            </a:r>
            <a:r>
              <a:rPr lang="en-US"/>
              <a:t>eature </a:t>
            </a:r>
            <a:r>
              <a:rPr lang="en-US">
                <a:solidFill>
                  <a:srgbClr val="0066FF"/>
                </a:solidFill>
              </a:rPr>
              <a:t>T</a:t>
            </a:r>
            <a:r>
              <a:rPr lang="en-US"/>
              <a:t>ransform</a:t>
            </a:r>
          </a:p>
        </p:txBody>
      </p:sp>
      <p:sp>
        <p:nvSpPr>
          <p:cNvPr id="67588" name="Rectangle 14"/>
          <p:cNvSpPr>
            <a:spLocks noChangeArrowheads="1"/>
          </p:cNvSpPr>
          <p:nvPr/>
        </p:nvSpPr>
        <p:spPr bwMode="auto">
          <a:xfrm>
            <a:off x="6473589" y="6550223"/>
            <a:ext cx="26704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/>
              <a:t>Adapted from slide by David Lowe</a:t>
            </a:r>
          </a:p>
        </p:txBody>
      </p:sp>
      <p:pic>
        <p:nvPicPr>
          <p:cNvPr id="67589" name="Picture 4" descr="descr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3213" y="3116262"/>
            <a:ext cx="6580187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Rectangle 11"/>
          <p:cNvSpPr>
            <a:spLocks noChangeArrowheads="1"/>
          </p:cNvSpPr>
          <p:nvPr/>
        </p:nvSpPr>
        <p:spPr bwMode="auto">
          <a:xfrm>
            <a:off x="5562600" y="3116262"/>
            <a:ext cx="2590800" cy="313213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715000" y="3268662"/>
            <a:ext cx="2362200" cy="1300163"/>
            <a:chOff x="5715000" y="4343400"/>
            <a:chExt cx="2362200" cy="1299865"/>
          </a:xfrm>
        </p:grpSpPr>
        <p:cxnSp>
          <p:nvCxnSpPr>
            <p:cNvPr id="67603" name="Straight Arrow Connector 13"/>
            <p:cNvCxnSpPr>
              <a:cxnSpLocks noChangeShapeType="1"/>
            </p:cNvCxnSpPr>
            <p:nvPr/>
          </p:nvCxnSpPr>
          <p:spPr bwMode="auto">
            <a:xfrm>
              <a:off x="5791200" y="5256212"/>
              <a:ext cx="2133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7604" name="Rectangle 20"/>
            <p:cNvSpPr>
              <a:spLocks noChangeArrowheads="1"/>
            </p:cNvSpPr>
            <p:nvPr/>
          </p:nvSpPr>
          <p:spPr bwMode="auto">
            <a:xfrm>
              <a:off x="5791200" y="4343400"/>
              <a:ext cx="228600" cy="9128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5" name="Rectangle 15"/>
            <p:cNvSpPr>
              <a:spLocks noChangeArrowheads="1"/>
            </p:cNvSpPr>
            <p:nvPr/>
          </p:nvSpPr>
          <p:spPr bwMode="auto">
            <a:xfrm>
              <a:off x="6019800" y="4800600"/>
              <a:ext cx="228600" cy="4556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6" name="Rectangle 16"/>
            <p:cNvSpPr>
              <a:spLocks noChangeArrowheads="1"/>
            </p:cNvSpPr>
            <p:nvPr/>
          </p:nvSpPr>
          <p:spPr bwMode="auto">
            <a:xfrm>
              <a:off x="62484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7" name="Rectangle 17"/>
            <p:cNvSpPr>
              <a:spLocks noChangeArrowheads="1"/>
            </p:cNvSpPr>
            <p:nvPr/>
          </p:nvSpPr>
          <p:spPr bwMode="auto">
            <a:xfrm>
              <a:off x="6477000" y="5177134"/>
              <a:ext cx="228600" cy="7907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8" name="Rectangle 18"/>
            <p:cNvSpPr>
              <a:spLocks noChangeArrowheads="1"/>
            </p:cNvSpPr>
            <p:nvPr/>
          </p:nvSpPr>
          <p:spPr bwMode="auto">
            <a:xfrm>
              <a:off x="67056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9" name="Rectangle 19"/>
            <p:cNvSpPr>
              <a:spLocks noChangeArrowheads="1"/>
            </p:cNvSpPr>
            <p:nvPr/>
          </p:nvSpPr>
          <p:spPr bwMode="auto">
            <a:xfrm>
              <a:off x="6934200" y="5177134"/>
              <a:ext cx="228600" cy="7907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0" name="Rectangle 20"/>
            <p:cNvSpPr>
              <a:spLocks noChangeArrowheads="1"/>
            </p:cNvSpPr>
            <p:nvPr/>
          </p:nvSpPr>
          <p:spPr bwMode="auto">
            <a:xfrm>
              <a:off x="71628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1" name="Rectangle 21"/>
            <p:cNvSpPr>
              <a:spLocks noChangeArrowheads="1"/>
            </p:cNvSpPr>
            <p:nvPr/>
          </p:nvSpPr>
          <p:spPr bwMode="auto">
            <a:xfrm>
              <a:off x="7391400" y="4953000"/>
              <a:ext cx="228600" cy="3048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2" name="TextBox 23"/>
            <p:cNvSpPr txBox="1">
              <a:spLocks noChangeArrowheads="1"/>
            </p:cNvSpPr>
            <p:nvPr/>
          </p:nvSpPr>
          <p:spPr bwMode="auto">
            <a:xfrm>
              <a:off x="5715000" y="5181408"/>
              <a:ext cx="457200" cy="461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</a:rPr>
                <a:t>0</a:t>
              </a:r>
            </a:p>
          </p:txBody>
        </p:sp>
        <p:sp>
          <p:nvSpPr>
            <p:cNvPr id="67613" name="TextBox 24"/>
            <p:cNvSpPr txBox="1">
              <a:spLocks noChangeArrowheads="1"/>
            </p:cNvSpPr>
            <p:nvPr/>
          </p:nvSpPr>
          <p:spPr bwMode="auto">
            <a:xfrm>
              <a:off x="7239000" y="5176647"/>
              <a:ext cx="838200" cy="461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  <a:sym typeface="Symbol" pitchFamily="18" charset="2"/>
                </a:rPr>
                <a:t>2</a:t>
              </a:r>
              <a:r>
                <a:rPr lang="el-GR">
                  <a:latin typeface="Arial" charset="0"/>
                  <a:sym typeface="Symbol" pitchFamily="18" charset="2"/>
                </a:rPr>
                <a:t>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5921375" y="4498975"/>
            <a:ext cx="1851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latin typeface="Arial" charset="0"/>
              </a:rPr>
              <a:t>angle histogram</a:t>
            </a: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6324600" y="5173662"/>
            <a:ext cx="1219200" cy="762000"/>
            <a:chOff x="6324600" y="4953000"/>
            <a:chExt cx="1219200" cy="762000"/>
          </a:xfrm>
        </p:grpSpPr>
        <p:cxnSp>
          <p:nvCxnSpPr>
            <p:cNvPr id="67594" name="Straight Arrow Connector 31"/>
            <p:cNvCxnSpPr>
              <a:cxnSpLocks noChangeShapeType="1"/>
            </p:cNvCxnSpPr>
            <p:nvPr/>
          </p:nvCxnSpPr>
          <p:spPr bwMode="auto">
            <a:xfrm>
              <a:off x="6705600" y="5334000"/>
              <a:ext cx="838200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5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6705600" y="4953000"/>
              <a:ext cx="381000" cy="381000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6" name="Straight Arrow Connector 35"/>
            <p:cNvCxnSpPr>
              <a:cxnSpLocks noChangeShapeType="1"/>
            </p:cNvCxnSpPr>
            <p:nvPr/>
          </p:nvCxnSpPr>
          <p:spPr bwMode="auto">
            <a:xfrm rot="5400000" flipH="1" flipV="1">
              <a:off x="6514306" y="5144294"/>
              <a:ext cx="382588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7" name="Straight Arrow Connector 37"/>
            <p:cNvCxnSpPr>
              <a:cxnSpLocks noChangeShapeType="1"/>
            </p:cNvCxnSpPr>
            <p:nvPr/>
          </p:nvCxnSpPr>
          <p:spPr bwMode="auto">
            <a:xfrm rot="16200000" flipV="1">
              <a:off x="6550024" y="5181600"/>
              <a:ext cx="154782" cy="154782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8" name="Straight Arrow Connector 39"/>
            <p:cNvCxnSpPr>
              <a:cxnSpLocks noChangeShapeType="1"/>
            </p:cNvCxnSpPr>
            <p:nvPr/>
          </p:nvCxnSpPr>
          <p:spPr bwMode="auto">
            <a:xfrm rot="10800000">
              <a:off x="6324600" y="5336382"/>
              <a:ext cx="380206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9" name="Straight Arrow Connector 42"/>
            <p:cNvCxnSpPr>
              <a:cxnSpLocks noChangeShapeType="1"/>
            </p:cNvCxnSpPr>
            <p:nvPr/>
          </p:nvCxnSpPr>
          <p:spPr bwMode="auto">
            <a:xfrm rot="5400000">
              <a:off x="6553200" y="5331618"/>
              <a:ext cx="154782" cy="154782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600" name="Straight Arrow Connector 43"/>
            <p:cNvCxnSpPr>
              <a:cxnSpLocks noChangeShapeType="1"/>
            </p:cNvCxnSpPr>
            <p:nvPr/>
          </p:nvCxnSpPr>
          <p:spPr bwMode="auto">
            <a:xfrm rot="16200000" flipH="1">
              <a:off x="6515100" y="5522912"/>
              <a:ext cx="382588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601" name="Straight Arrow Connector 44"/>
            <p:cNvCxnSpPr>
              <a:cxnSpLocks noChangeShapeType="1"/>
            </p:cNvCxnSpPr>
            <p:nvPr/>
          </p:nvCxnSpPr>
          <p:spPr bwMode="auto">
            <a:xfrm rot="16200000" flipH="1">
              <a:off x="6701632" y="5337969"/>
              <a:ext cx="312737" cy="304800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sp>
          <p:nvSpPr>
            <p:cNvPr id="67602" name="Oval 27"/>
            <p:cNvSpPr>
              <a:spLocks noChangeArrowheads="1"/>
            </p:cNvSpPr>
            <p:nvPr/>
          </p:nvSpPr>
          <p:spPr bwMode="auto">
            <a:xfrm>
              <a:off x="6657976" y="5286376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SIFT descriptor</a:t>
            </a:r>
          </a:p>
        </p:txBody>
      </p:sp>
      <p:pic>
        <p:nvPicPr>
          <p:cNvPr id="68611" name="Picture 4" descr="descr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971800"/>
            <a:ext cx="6580188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4"/>
          <p:cNvSpPr txBox="1">
            <a:spLocks noChangeArrowheads="1"/>
          </p:cNvSpPr>
          <p:nvPr/>
        </p:nvSpPr>
        <p:spPr bwMode="auto">
          <a:xfrm>
            <a:off x="685800" y="13716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0" dirty="0"/>
              <a:t>Full version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Divide the 16x16 window into a 4x4 grid of cells (2x2 case shown below)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Compute an orientation histogram for each cell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16 cells * 8 orientations = 128 dimensional descriptor</a:t>
            </a:r>
          </a:p>
          <a:p>
            <a:pPr marL="742950" lvl="1" indent="-285750">
              <a:spcBef>
                <a:spcPct val="20000"/>
              </a:spcBef>
            </a:pPr>
            <a:endParaRPr lang="en-US" sz="1800" b="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1800" b="0" dirty="0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473589" y="6550223"/>
            <a:ext cx="26704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/>
              <a:t>Adapted from slide by David Lowe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Properties of SIFT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2819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000" dirty="0"/>
              <a:t>Extraordinarily robust matching technique</a:t>
            </a:r>
          </a:p>
          <a:p>
            <a:pPr lvl="1"/>
            <a:r>
              <a:rPr lang="en-US" sz="1800" dirty="0"/>
              <a:t>Can handle changes in viewpoint</a:t>
            </a:r>
          </a:p>
          <a:p>
            <a:pPr lvl="2"/>
            <a:r>
              <a:rPr lang="en-US" sz="1600" dirty="0"/>
              <a:t>Up to about 60 degree out of plane rotation</a:t>
            </a:r>
          </a:p>
          <a:p>
            <a:pPr lvl="1"/>
            <a:r>
              <a:rPr lang="en-US" sz="1800" dirty="0"/>
              <a:t>Can handle significant changes in illumination</a:t>
            </a:r>
          </a:p>
          <a:p>
            <a:pPr lvl="2"/>
            <a:r>
              <a:rPr lang="en-US" sz="1600" dirty="0"/>
              <a:t>Sometimes even day vs. night (below)</a:t>
            </a:r>
          </a:p>
          <a:p>
            <a:pPr lvl="1"/>
            <a:r>
              <a:rPr lang="en-US" sz="1800" dirty="0"/>
              <a:t>Fast and efficient—can run in real time</a:t>
            </a:r>
          </a:p>
          <a:p>
            <a:pPr lvl="1"/>
            <a:r>
              <a:rPr lang="en-US" sz="1800" dirty="0"/>
              <a:t>Lots of code available</a:t>
            </a:r>
          </a:p>
          <a:p>
            <a:pPr lvl="2"/>
            <a:r>
              <a:rPr lang="en-US" sz="1100" dirty="0">
                <a:hlinkClick r:id="rId2"/>
              </a:rPr>
              <a:t>http://people.csail.mit.edu/albert/ladypack/wiki/index.php/Known_implementations_of_SIFT</a:t>
            </a:r>
            <a:r>
              <a:rPr lang="en-US" sz="1100" dirty="0"/>
              <a:t> </a:t>
            </a:r>
          </a:p>
        </p:txBody>
      </p:sp>
      <p:pic>
        <p:nvPicPr>
          <p:cNvPr id="69636" name="Picture 2" descr="http://www.cs.washington.edu/homes/snavely/outgoing/test/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487738"/>
            <a:ext cx="4495800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4" descr="http://www.cs.washington.edu/homes/snavely/outgoing/test/2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9313" y="3494088"/>
            <a:ext cx="4484687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mini_isra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000" y="1841500"/>
            <a:ext cx="3194050" cy="4254500"/>
          </a:xfrm>
          <a:prstGeom prst="rect">
            <a:avLst/>
          </a:prstGeom>
          <a:noFill/>
        </p:spPr>
      </p:pic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66FF"/>
                </a:solidFill>
              </a:rPr>
              <a:t>M</a:t>
            </a:r>
            <a:r>
              <a:rPr lang="en-US"/>
              <a:t>aximally </a:t>
            </a:r>
            <a:r>
              <a:rPr lang="en-US">
                <a:solidFill>
                  <a:srgbClr val="0066FF"/>
                </a:solidFill>
              </a:rPr>
              <a:t>S</a:t>
            </a:r>
            <a:r>
              <a:rPr lang="en-US"/>
              <a:t>table </a:t>
            </a:r>
            <a:r>
              <a:rPr lang="en-US">
                <a:solidFill>
                  <a:srgbClr val="0066FF"/>
                </a:solidFill>
              </a:rPr>
              <a:t>E</a:t>
            </a:r>
            <a:r>
              <a:rPr lang="en-US"/>
              <a:t>xtremal </a:t>
            </a:r>
            <a:r>
              <a:rPr lang="en-US">
                <a:solidFill>
                  <a:srgbClr val="0066FF"/>
                </a:solidFill>
              </a:rPr>
              <a:t>R</a:t>
            </a:r>
            <a:r>
              <a:rPr lang="en-US"/>
              <a:t>egions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5097463" cy="3989388"/>
          </a:xfrm>
          <a:noFill/>
          <a:ln/>
        </p:spPr>
        <p:txBody>
          <a:bodyPr/>
          <a:lstStyle/>
          <a:p>
            <a:r>
              <a:rPr lang="en-US" sz="2000" dirty="0"/>
              <a:t>Maximally Stable </a:t>
            </a:r>
            <a:r>
              <a:rPr lang="en-US" sz="2000" dirty="0" err="1"/>
              <a:t>Extremal</a:t>
            </a:r>
            <a:r>
              <a:rPr lang="en-US" sz="2000" dirty="0"/>
              <a:t> Regions</a:t>
            </a:r>
          </a:p>
          <a:p>
            <a:pPr lvl="1"/>
            <a:r>
              <a:rPr lang="en-US" sz="1800" i="1" dirty="0"/>
              <a:t>Threshold</a:t>
            </a:r>
            <a:r>
              <a:rPr lang="en-US" sz="1800" dirty="0"/>
              <a:t> image intensities: </a:t>
            </a:r>
            <a:r>
              <a:rPr lang="en-US" sz="1800" i="1" dirty="0"/>
              <a:t>I </a:t>
            </a:r>
            <a:r>
              <a:rPr lang="en-US" sz="1800" dirty="0"/>
              <a:t>&gt; </a:t>
            </a:r>
            <a:r>
              <a:rPr lang="en-US" sz="1800" i="1" dirty="0"/>
              <a:t>thresh</a:t>
            </a:r>
            <a:br>
              <a:rPr lang="en-US" sz="1800" i="1" dirty="0"/>
            </a:br>
            <a:r>
              <a:rPr lang="en-US" sz="1800" dirty="0"/>
              <a:t>for several increasing values of thresh</a:t>
            </a:r>
          </a:p>
          <a:p>
            <a:pPr lvl="1"/>
            <a:r>
              <a:rPr lang="en-US" sz="1800" dirty="0"/>
              <a:t>Extract </a:t>
            </a:r>
            <a:r>
              <a:rPr lang="en-US" sz="1800" i="1" dirty="0"/>
              <a:t>connected components</a:t>
            </a:r>
            <a:br>
              <a:rPr lang="en-US" sz="1800" dirty="0"/>
            </a:br>
            <a:r>
              <a:rPr lang="en-US" sz="1800" dirty="0"/>
              <a:t>(“</a:t>
            </a:r>
            <a:r>
              <a:rPr lang="en-US" sz="1800" dirty="0" err="1"/>
              <a:t>Extremal</a:t>
            </a:r>
            <a:r>
              <a:rPr lang="en-US" sz="1800" dirty="0"/>
              <a:t> Regions”)</a:t>
            </a:r>
          </a:p>
          <a:p>
            <a:pPr lvl="1"/>
            <a:r>
              <a:rPr lang="en-US" sz="1800" dirty="0"/>
              <a:t>Find a threshold when region is “Maximally Stable”, i.e. </a:t>
            </a:r>
            <a:r>
              <a:rPr lang="en-US" sz="1800" i="1" dirty="0"/>
              <a:t>local minimum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of the relative growth</a:t>
            </a:r>
          </a:p>
          <a:p>
            <a:pPr lvl="1"/>
            <a:r>
              <a:rPr lang="en-US" sz="1800" dirty="0"/>
              <a:t>Approximate each region with </a:t>
            </a:r>
            <a:br>
              <a:rPr lang="en-US" sz="1800" dirty="0"/>
            </a:br>
            <a:r>
              <a:rPr lang="en-US" sz="1800" dirty="0"/>
              <a:t>an </a:t>
            </a:r>
            <a:r>
              <a:rPr lang="en-US" sz="1800" i="1" dirty="0"/>
              <a:t>ellipse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457200" y="1157287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800" b="0" dirty="0" err="1">
                <a:cs typeface="Times New Roman" pitchFamily="18" charset="0"/>
              </a:rPr>
              <a:t>J.Matas</a:t>
            </a:r>
            <a:r>
              <a:rPr lang="en-US" sz="1800" b="0" dirty="0">
                <a:cs typeface="Times New Roman" pitchFamily="18" charset="0"/>
              </a:rPr>
              <a:t> et.al. “Distinguished Regions for Wide-baseline Stereo”. BMVC 2002.</a:t>
            </a:r>
            <a:endParaRPr lang="ru-RU" sz="1800" b="0" dirty="0">
              <a:cs typeface="Times New Roman" pitchFamily="18" charset="0"/>
            </a:endParaRPr>
          </a:p>
        </p:txBody>
      </p:sp>
      <p:pic>
        <p:nvPicPr>
          <p:cNvPr id="94214" name="Picture 6" descr="mini_israel_2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6413" y="1839913"/>
            <a:ext cx="3186112" cy="4244975"/>
          </a:xfrm>
          <a:prstGeom prst="rect">
            <a:avLst/>
          </a:prstGeom>
          <a:noFill/>
        </p:spPr>
      </p:pic>
      <p:pic>
        <p:nvPicPr>
          <p:cNvPr id="94215" name="Picture 7" descr="mini_israel_2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6413" y="1839913"/>
            <a:ext cx="3186112" cy="4244975"/>
          </a:xfrm>
          <a:prstGeom prst="rect">
            <a:avLst/>
          </a:prstGeom>
          <a:noFill/>
        </p:spPr>
      </p:pic>
      <p:pic>
        <p:nvPicPr>
          <p:cNvPr id="94216" name="Picture 8" descr="mini_israel_2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6413" y="1839913"/>
            <a:ext cx="3186112" cy="4244975"/>
          </a:xfrm>
          <a:prstGeom prst="rect">
            <a:avLst/>
          </a:prstGeom>
          <a:noFill/>
        </p:spPr>
      </p:pic>
      <p:pic>
        <p:nvPicPr>
          <p:cNvPr id="94217" name="Picture 9" descr="mini_israel_2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6413" y="1839913"/>
            <a:ext cx="3186112" cy="4244975"/>
          </a:xfrm>
          <a:prstGeom prst="rect">
            <a:avLst/>
          </a:prstGeom>
          <a:noFill/>
        </p:spPr>
      </p:pic>
      <p:pic>
        <p:nvPicPr>
          <p:cNvPr id="94218" name="Picture 10" descr="mini_israel_2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6413" y="1839913"/>
            <a:ext cx="3186112" cy="4244975"/>
          </a:xfrm>
          <a:prstGeom prst="rect">
            <a:avLst/>
          </a:prstGeom>
          <a:noFill/>
        </p:spPr>
      </p:pic>
      <p:pic>
        <p:nvPicPr>
          <p:cNvPr id="94219" name="Picture 11" descr="mini_israel_2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6413" y="1839913"/>
            <a:ext cx="3186112" cy="4244975"/>
          </a:xfrm>
          <a:prstGeom prst="rect">
            <a:avLst/>
          </a:prstGeom>
          <a:noFill/>
        </p:spPr>
      </p:pic>
      <p:pic>
        <p:nvPicPr>
          <p:cNvPr id="94220" name="Picture 12" descr="mini_israel_2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6413" y="1839913"/>
            <a:ext cx="3186112" cy="4244975"/>
          </a:xfrm>
          <a:prstGeom prst="rect">
            <a:avLst/>
          </a:prstGeom>
          <a:noFill/>
        </p:spPr>
      </p:pic>
      <p:pic>
        <p:nvPicPr>
          <p:cNvPr id="94221" name="Picture 13" descr="mini_israel_20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6413" y="1839913"/>
            <a:ext cx="3186112" cy="4244975"/>
          </a:xfrm>
          <a:prstGeom prst="rect">
            <a:avLst/>
          </a:prstGeom>
          <a:noFill/>
        </p:spPr>
      </p:pic>
      <p:pic>
        <p:nvPicPr>
          <p:cNvPr id="94222" name="Picture 14" descr="mini_israel_20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86413" y="1839913"/>
            <a:ext cx="3186112" cy="4244975"/>
          </a:xfrm>
          <a:prstGeom prst="rect">
            <a:avLst/>
          </a:prstGeom>
          <a:noFill/>
        </p:spPr>
      </p:pic>
      <p:pic>
        <p:nvPicPr>
          <p:cNvPr id="94223" name="Picture 15" descr="mini_israel_20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6413" y="1839913"/>
            <a:ext cx="3186112" cy="4244975"/>
          </a:xfrm>
          <a:prstGeom prst="rect">
            <a:avLst/>
          </a:prstGeom>
          <a:noFill/>
        </p:spPr>
      </p:pic>
      <p:pic>
        <p:nvPicPr>
          <p:cNvPr id="94224" name="Picture 16" descr="mini_israel_2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86413" y="1839913"/>
            <a:ext cx="3186112" cy="424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SIFT Example</a:t>
            </a:r>
          </a:p>
        </p:txBody>
      </p:sp>
      <p:pic>
        <p:nvPicPr>
          <p:cNvPr id="312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5900" y="1676400"/>
            <a:ext cx="28575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2323" name="Picture 3" descr="C:\snavely\matlab\A2P3\templ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76400"/>
            <a:ext cx="2857500" cy="4343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4191000" y="3276600"/>
            <a:ext cx="838200" cy="8382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sift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6019800"/>
            <a:ext cx="2002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868 SIFT features</a:t>
            </a:r>
          </a:p>
        </p:txBody>
      </p:sp>
    </p:spTree>
    <p:extLst>
      <p:ext uri="{BB962C8B-B14F-4D97-AF65-F5344CB8AC3E}">
        <p14:creationId xmlns:p14="http://schemas.microsoft.com/office/powerpoint/2010/main" val="399730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descriptors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HOG: Histogram of Gradients (HOG)</a:t>
            </a:r>
          </a:p>
          <a:p>
            <a:pPr lvl="1"/>
            <a:r>
              <a:rPr lang="en-US" dirty="0" err="1"/>
              <a:t>Dalal</a:t>
            </a:r>
            <a:r>
              <a:rPr lang="en-US" dirty="0"/>
              <a:t>/</a:t>
            </a:r>
            <a:r>
              <a:rPr lang="en-US" dirty="0" err="1"/>
              <a:t>Triggs</a:t>
            </a:r>
            <a:endParaRPr lang="en-US" dirty="0"/>
          </a:p>
          <a:p>
            <a:pPr lvl="1"/>
            <a:r>
              <a:rPr lang="en-US" dirty="0"/>
              <a:t>Sliding window, pedestrian detection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FREAK: Fast Retina </a:t>
            </a:r>
            <a:r>
              <a:rPr lang="en-US" dirty="0" err="1"/>
              <a:t>Keypoint</a:t>
            </a:r>
            <a:endParaRPr lang="en-US" dirty="0"/>
          </a:p>
          <a:p>
            <a:pPr lvl="1"/>
            <a:r>
              <a:rPr lang="en-US" dirty="0"/>
              <a:t>Perceptually motivated</a:t>
            </a:r>
          </a:p>
          <a:p>
            <a:pPr lvl="1"/>
            <a:r>
              <a:rPr lang="en-US" dirty="0"/>
              <a:t>Used in Visual SLAM</a:t>
            </a:r>
          </a:p>
          <a:p>
            <a:pPr lvl="1"/>
            <a:endParaRPr lang="en-US" dirty="0"/>
          </a:p>
          <a:p>
            <a:r>
              <a:rPr lang="en-US" dirty="0"/>
              <a:t>LIFT: Learned Invariant Feature Transform</a:t>
            </a:r>
          </a:p>
          <a:p>
            <a:pPr lvl="1"/>
            <a:r>
              <a:rPr lang="en-US" dirty="0"/>
              <a:t>Learned via deep learning</a:t>
            </a:r>
          </a:p>
          <a:p>
            <a:pPr marL="914400" lvl="2" indent="0">
              <a:buNone/>
            </a:pPr>
            <a:r>
              <a:rPr lang="en-US" sz="1800" dirty="0">
                <a:hlinkClick r:id="rId3"/>
              </a:rPr>
              <a:t>https://arxiv.org/abs/1603.09114</a:t>
            </a:r>
            <a:endParaRPr lang="en-US" sz="1800" dirty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200400"/>
            <a:ext cx="2438400" cy="156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8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Szeliski: 4.1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88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410200" cy="5135563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 err="1"/>
              <a:t>Keypoint</a:t>
            </a:r>
            <a:r>
              <a:rPr lang="en-US" sz="2800" dirty="0"/>
              <a:t> detection: repeatable and distinctive</a:t>
            </a:r>
          </a:p>
          <a:p>
            <a:pPr lvl="1"/>
            <a:r>
              <a:rPr lang="en-US" sz="2400" dirty="0"/>
              <a:t>Corners, blobs, stable regions</a:t>
            </a:r>
          </a:p>
          <a:p>
            <a:pPr lvl="1"/>
            <a:r>
              <a:rPr lang="en-US" sz="2400" dirty="0"/>
              <a:t>Harris, </a:t>
            </a:r>
            <a:r>
              <a:rPr lang="en-US" sz="2400" dirty="0" err="1"/>
              <a:t>DoG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Descriptors: robust and selective</a:t>
            </a:r>
          </a:p>
          <a:p>
            <a:pPr lvl="1"/>
            <a:r>
              <a:rPr lang="en-US" sz="2400" dirty="0"/>
              <a:t>spatial histograms of orientation</a:t>
            </a:r>
          </a:p>
          <a:p>
            <a:pPr lvl="1"/>
            <a:r>
              <a:rPr lang="en-US" sz="2400" dirty="0"/>
              <a:t>SIFT and variants are typically good for stitching and recognition</a:t>
            </a:r>
          </a:p>
          <a:p>
            <a:pPr lvl="1"/>
            <a:r>
              <a:rPr lang="en-US" sz="2400" dirty="0"/>
              <a:t>But, need not stick to one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7475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447800"/>
            <a:ext cx="27813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31242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713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762000"/>
          </a:xfrm>
        </p:spPr>
        <p:txBody>
          <a:bodyPr>
            <a:normAutofit/>
          </a:bodyPr>
          <a:lstStyle/>
          <a:p>
            <a:r>
              <a:rPr lang="en-US" dirty="0"/>
              <a:t>Which features match?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C:\Users\James\Dropbox\cs143 fall 2013\cs 143 fall 2013 projects\Local features\www\mat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990600"/>
            <a:ext cx="8905875" cy="5762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358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 matching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Given a feature in I</a:t>
            </a:r>
            <a:r>
              <a:rPr lang="en-US" baseline="-25000" dirty="0"/>
              <a:t>1</a:t>
            </a:r>
            <a:r>
              <a:rPr lang="en-US" dirty="0"/>
              <a:t>, how to find the best match in I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Define distance function that compares two descriptors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Test all the features in I</a:t>
            </a:r>
            <a:r>
              <a:rPr lang="en-US" baseline="-25000" dirty="0"/>
              <a:t>2</a:t>
            </a:r>
            <a:r>
              <a:rPr lang="en-US" dirty="0"/>
              <a:t>, find the one with min distance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Feature distance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86800" cy="5257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dirty="0"/>
              <a:t>How to define the difference between two features </a:t>
            </a:r>
            <a:r>
              <a:rPr lang="en-US" sz="2800" i="1" dirty="0"/>
              <a:t>f</a:t>
            </a:r>
            <a:r>
              <a:rPr lang="en-US" sz="2800" baseline="-25000" dirty="0"/>
              <a:t>1</a:t>
            </a:r>
            <a:r>
              <a:rPr lang="en-US" sz="2800" dirty="0"/>
              <a:t>, </a:t>
            </a:r>
            <a:r>
              <a:rPr lang="en-US" sz="2800" i="1" dirty="0"/>
              <a:t>f</a:t>
            </a:r>
            <a:r>
              <a:rPr lang="en-US" sz="2800" baseline="-25000" dirty="0"/>
              <a:t>2</a:t>
            </a:r>
            <a:r>
              <a:rPr lang="en-US" sz="2800" dirty="0"/>
              <a:t>?</a:t>
            </a:r>
          </a:p>
          <a:p>
            <a:pPr marL="914400" lvl="1" indent="-457200"/>
            <a:r>
              <a:rPr lang="en-US" sz="2400" dirty="0"/>
              <a:t>Simple approach: L</a:t>
            </a:r>
            <a:r>
              <a:rPr lang="en-US" sz="2400" baseline="-25000" dirty="0"/>
              <a:t>2</a:t>
            </a:r>
            <a:r>
              <a:rPr lang="en-US" sz="2400" dirty="0"/>
              <a:t> distance, ||f</a:t>
            </a:r>
            <a:r>
              <a:rPr lang="en-US" sz="2400" baseline="-25000" dirty="0"/>
              <a:t>1</a:t>
            </a:r>
            <a:r>
              <a:rPr lang="en-US" sz="2400" dirty="0"/>
              <a:t> - f</a:t>
            </a:r>
            <a:r>
              <a:rPr lang="en-US" sz="2400" baseline="-25000" dirty="0"/>
              <a:t>2</a:t>
            </a:r>
            <a:r>
              <a:rPr lang="en-US" sz="2400" dirty="0"/>
              <a:t> || </a:t>
            </a:r>
            <a:endParaRPr lang="en-US" sz="1600" dirty="0"/>
          </a:p>
          <a:p>
            <a:pPr marL="914400" lvl="1" indent="-457200"/>
            <a:r>
              <a:rPr lang="en-US" sz="2400" dirty="0"/>
              <a:t>can give small distances for ambiguous (incorrect) matches </a:t>
            </a:r>
          </a:p>
        </p:txBody>
      </p:sp>
      <p:pic>
        <p:nvPicPr>
          <p:cNvPr id="71684" name="Picture 2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1219200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686" name="Picture 6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14"/>
          <p:cNvSpPr>
            <a:spLocks noChangeArrowheads="1"/>
          </p:cNvSpPr>
          <p:nvPr/>
        </p:nvSpPr>
        <p:spPr bwMode="auto">
          <a:xfrm>
            <a:off x="2239437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i="1" dirty="0">
                <a:latin typeface="Arial" charset="0"/>
              </a:rPr>
              <a:t>I</a:t>
            </a:r>
            <a:r>
              <a:rPr lang="en-US" sz="2000" b="0" baseline="-25000" dirty="0">
                <a:latin typeface="Arial" charset="0"/>
              </a:rPr>
              <a:t>1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6736824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i="1" dirty="0">
                <a:latin typeface="Arial" charset="0"/>
              </a:rPr>
              <a:t>I</a:t>
            </a:r>
            <a:r>
              <a:rPr lang="en-US" sz="2000" b="0" baseline="-25000" dirty="0">
                <a:latin typeface="Arial" charset="0"/>
              </a:rPr>
              <a:t>2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1219200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="0" baseline="-25000">
                <a:solidFill>
                  <a:srgbClr val="FFFF00"/>
                </a:solidFill>
                <a:latin typeface="Arial" charset="0"/>
              </a:rPr>
              <a:t>1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8015288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8015288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="0" baseline="-25000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animBg="1"/>
      <p:bldP spid="71689" grpId="0"/>
      <p:bldP spid="71690" grpId="0" animBg="1"/>
      <p:bldP spid="7169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2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Rectangle 6"/>
          <p:cNvSpPr>
            <a:spLocks noChangeArrowheads="1"/>
          </p:cNvSpPr>
          <p:nvPr/>
        </p:nvSpPr>
        <p:spPr bwMode="auto">
          <a:xfrm>
            <a:off x="1219200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2710" name="Picture 6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1219200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="0" baseline="-25000">
                <a:solidFill>
                  <a:srgbClr val="FFFF00"/>
                </a:solidFill>
                <a:latin typeface="Arial" charset="0"/>
              </a:rPr>
              <a:t>1</a:t>
            </a:r>
          </a:p>
        </p:txBody>
      </p:sp>
      <p:sp>
        <p:nvSpPr>
          <p:cNvPr id="72714" name="Rectangle 11"/>
          <p:cNvSpPr>
            <a:spLocks noChangeArrowheads="1"/>
          </p:cNvSpPr>
          <p:nvPr/>
        </p:nvSpPr>
        <p:spPr bwMode="auto">
          <a:xfrm>
            <a:off x="8015288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8015288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="0" baseline="-25000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  <p:sp>
        <p:nvSpPr>
          <p:cNvPr id="72716" name="Rectangle 13"/>
          <p:cNvSpPr>
            <a:spLocks noChangeArrowheads="1"/>
          </p:cNvSpPr>
          <p:nvPr/>
        </p:nvSpPr>
        <p:spPr bwMode="auto">
          <a:xfrm>
            <a:off x="7216775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7216775" y="3543300"/>
            <a:ext cx="798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="0" baseline="-2500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sz="3200" b="0" baseline="30000">
                <a:solidFill>
                  <a:srgbClr val="FFFF00"/>
                </a:solidFill>
                <a:latin typeface="Arial" charset="0"/>
              </a:rPr>
              <a:t>'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Feature distance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81000" y="1295400"/>
            <a:ext cx="8686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define the difference between two features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Better approach:  ratio distance = ||f</a:t>
            </a:r>
            <a:r>
              <a:rPr lang="en-US" sz="2000" baseline="-25000" dirty="0"/>
              <a:t>1</a:t>
            </a:r>
            <a:r>
              <a:rPr lang="en-US" sz="2000" dirty="0"/>
              <a:t> - f</a:t>
            </a:r>
            <a:r>
              <a:rPr lang="en-US" sz="2000" baseline="-25000" dirty="0"/>
              <a:t>2</a:t>
            </a:r>
            <a:r>
              <a:rPr lang="en-US" sz="2000" dirty="0"/>
              <a:t> || / || f</a:t>
            </a:r>
            <a:r>
              <a:rPr lang="en-US" sz="2000" baseline="-25000" dirty="0"/>
              <a:t>1</a:t>
            </a:r>
            <a:r>
              <a:rPr lang="en-US" sz="2000" dirty="0"/>
              <a:t> - f</a:t>
            </a:r>
            <a:r>
              <a:rPr lang="en-US" sz="2000" baseline="-25000" dirty="0"/>
              <a:t>2</a:t>
            </a:r>
            <a:r>
              <a:rPr lang="en-US" sz="2000" dirty="0"/>
              <a:t>’ ||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f</a:t>
            </a:r>
            <a:r>
              <a:rPr lang="en-US" sz="2000" baseline="-25000" dirty="0"/>
              <a:t>2</a:t>
            </a:r>
            <a:r>
              <a:rPr lang="en-US" sz="2000" dirty="0"/>
              <a:t> is best SSD match to f</a:t>
            </a:r>
            <a:r>
              <a:rPr lang="en-US" sz="2000" baseline="-25000" dirty="0"/>
              <a:t>1</a:t>
            </a:r>
            <a:r>
              <a:rPr lang="en-US" sz="2000" dirty="0"/>
              <a:t> in I</a:t>
            </a:r>
            <a:r>
              <a:rPr lang="en-US" sz="2000" baseline="-25000" dirty="0"/>
              <a:t>2</a:t>
            </a:r>
            <a:endParaRPr lang="en-US" sz="2000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f</a:t>
            </a:r>
            <a:r>
              <a:rPr lang="en-US" sz="2000" baseline="-25000" dirty="0"/>
              <a:t>2</a:t>
            </a:r>
            <a:r>
              <a:rPr lang="en-US" sz="2000" dirty="0"/>
              <a:t>’  is  2</a:t>
            </a:r>
            <a:r>
              <a:rPr lang="en-US" sz="2000" baseline="30000" dirty="0"/>
              <a:t>nd</a:t>
            </a:r>
            <a:r>
              <a:rPr lang="en-US" sz="2000" dirty="0"/>
              <a:t> best SSD match to f</a:t>
            </a:r>
            <a:r>
              <a:rPr lang="en-US" sz="2000" baseline="-25000" dirty="0"/>
              <a:t>1</a:t>
            </a:r>
            <a:r>
              <a:rPr lang="en-US" sz="2000" dirty="0"/>
              <a:t> in I</a:t>
            </a:r>
            <a:r>
              <a:rPr lang="en-US" sz="2000" baseline="-25000" dirty="0"/>
              <a:t>2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/>
              <a:t>gives large </a:t>
            </a:r>
            <a:r>
              <a:rPr lang="en-US" sz="2000" dirty="0"/>
              <a:t>values for ambiguous matches</a:t>
            </a:r>
            <a:endParaRPr lang="en-US" sz="2000" baseline="30000" dirty="0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239437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i="1" dirty="0">
                <a:latin typeface="Arial" charset="0"/>
              </a:rPr>
              <a:t>I</a:t>
            </a:r>
            <a:r>
              <a:rPr lang="en-US" sz="2000" b="0" baseline="-25000" dirty="0">
                <a:latin typeface="Arial" charset="0"/>
              </a:rPr>
              <a:t>1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6736824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i="1" dirty="0">
                <a:latin typeface="Arial" charset="0"/>
              </a:rPr>
              <a:t>I</a:t>
            </a:r>
            <a:r>
              <a:rPr lang="en-US" sz="2000" b="0" baseline="-25000" dirty="0">
                <a:latin typeface="Arial" charset="0"/>
              </a:rPr>
              <a:t>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008"/>
            <a:ext cx="8229600" cy="1143000"/>
          </a:xfrm>
        </p:spPr>
        <p:txBody>
          <a:bodyPr/>
          <a:lstStyle/>
          <a:p>
            <a:r>
              <a:rPr lang="en-US" dirty="0"/>
              <a:t>Feature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SSD vs “ratio distance” change the best match to a given feature in image 1?</a:t>
            </a:r>
          </a:p>
        </p:txBody>
      </p:sp>
    </p:spTree>
    <p:extLst>
      <p:ext uri="{BB962C8B-B14F-4D97-AF65-F5344CB8AC3E}">
        <p14:creationId xmlns:p14="http://schemas.microsoft.com/office/powerpoint/2010/main" val="3716473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matching example</a:t>
            </a:r>
          </a:p>
        </p:txBody>
      </p:sp>
      <p:pic>
        <p:nvPicPr>
          <p:cNvPr id="4" name="Picture 2" descr="C:\snavely\matlab\A2P3\se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4267200" cy="3707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4370" name="Picture 2" descr="C:\snavely\matlab\A2P3\templat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077" y="1828801"/>
            <a:ext cx="2406865" cy="3429000"/>
          </a:xfrm>
          <a:prstGeom prst="rect">
            <a:avLst/>
          </a:prstGeom>
          <a:noFill/>
        </p:spPr>
      </p:pic>
      <p:pic>
        <p:nvPicPr>
          <p:cNvPr id="314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828800"/>
            <a:ext cx="8534400" cy="370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01138" y="5867400"/>
            <a:ext cx="6991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58 matches (</a:t>
            </a:r>
            <a:r>
              <a:rPr lang="en-US" sz="2000" b="1" dirty="0" err="1"/>
              <a:t>thresholded</a:t>
            </a:r>
            <a:r>
              <a:rPr lang="en-US" sz="2000" b="1" dirty="0"/>
              <a:t> by ratio score)</a:t>
            </a:r>
          </a:p>
        </p:txBody>
      </p:sp>
    </p:spTree>
    <p:extLst>
      <p:ext uri="{BB962C8B-B14F-4D97-AF65-F5344CB8AC3E}">
        <p14:creationId xmlns:p14="http://schemas.microsoft.com/office/powerpoint/2010/main" val="412383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matching example</a:t>
            </a:r>
          </a:p>
        </p:txBody>
      </p:sp>
      <p:pic>
        <p:nvPicPr>
          <p:cNvPr id="5" name="Picture 2" descr="C:\snavely\matlab\A2P3\se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4267200" cy="3707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28800"/>
            <a:ext cx="2590800" cy="393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828800"/>
            <a:ext cx="8534400" cy="392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01138" y="5867400"/>
            <a:ext cx="6991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51 matches (</a:t>
            </a:r>
            <a:r>
              <a:rPr lang="en-US" sz="2000" b="1" dirty="0" err="1"/>
              <a:t>thresholded</a:t>
            </a:r>
            <a:r>
              <a:rPr lang="en-US" sz="2000" b="1" dirty="0"/>
              <a:t> by ratio score)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A69343-32DF-40C0-9158-5BD355A18350}"/>
              </a:ext>
            </a:extLst>
          </p:cNvPr>
          <p:cNvGrpSpPr/>
          <p:nvPr/>
        </p:nvGrpSpPr>
        <p:grpSpPr>
          <a:xfrm>
            <a:off x="7620000" y="212942"/>
            <a:ext cx="1600200" cy="2042897"/>
            <a:chOff x="7620000" y="212942"/>
            <a:chExt cx="1600200" cy="2042897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AC7BA29-36B8-494A-8E41-37F9F08E84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0100" y="979096"/>
              <a:ext cx="38100" cy="48458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61FE067-138A-4200-83C2-3E640002423A}"/>
                </a:ext>
              </a:extLst>
            </p:cNvPr>
            <p:cNvGrpSpPr/>
            <p:nvPr/>
          </p:nvGrpSpPr>
          <p:grpSpPr>
            <a:xfrm>
              <a:off x="7620000" y="212942"/>
              <a:ext cx="1600200" cy="2042897"/>
              <a:chOff x="7620000" y="228600"/>
              <a:chExt cx="1600200" cy="2027239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141BD46-37E3-4AB2-83D7-BBDFA4E06B17}"/>
                  </a:ext>
                </a:extLst>
              </p:cNvPr>
              <p:cNvSpPr/>
              <p:nvPr/>
            </p:nvSpPr>
            <p:spPr>
              <a:xfrm>
                <a:off x="8047217" y="1616255"/>
                <a:ext cx="639584" cy="639584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1222CD-E489-4CDE-B717-515C1BFB42FB}"/>
                  </a:ext>
                </a:extLst>
              </p:cNvPr>
              <p:cNvSpPr txBox="1"/>
              <p:nvPr/>
            </p:nvSpPr>
            <p:spPr>
              <a:xfrm>
                <a:off x="7620000" y="228600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We’ll deal with </a:t>
                </a:r>
                <a:r>
                  <a:rPr lang="en-US" b="1" dirty="0"/>
                  <a:t>outliers</a:t>
                </a:r>
                <a:r>
                  <a:rPr lang="en-US" dirty="0"/>
                  <a:t> later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25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the results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685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400" dirty="0"/>
              <a:t>How can we measure the performance of a feature matcher?</a:t>
            </a:r>
          </a:p>
        </p:txBody>
      </p:sp>
      <p:pic>
        <p:nvPicPr>
          <p:cNvPr id="73732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62162"/>
            <a:ext cx="30861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4" descr="http://farm1.static.flickr.com/133/328570837_37b6289916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2675" y="2057400"/>
            <a:ext cx="32607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Rectangle 7"/>
          <p:cNvSpPr>
            <a:spLocks noChangeArrowheads="1"/>
          </p:cNvSpPr>
          <p:nvPr/>
        </p:nvSpPr>
        <p:spPr bwMode="auto">
          <a:xfrm>
            <a:off x="2438400" y="26241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Rectangle 8"/>
          <p:cNvSpPr>
            <a:spLocks noChangeArrowheads="1"/>
          </p:cNvSpPr>
          <p:nvPr/>
        </p:nvSpPr>
        <p:spPr bwMode="auto">
          <a:xfrm>
            <a:off x="6365875" y="2587625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Rectangle 9"/>
          <p:cNvSpPr>
            <a:spLocks noChangeArrowheads="1"/>
          </p:cNvSpPr>
          <p:nvPr/>
        </p:nvSpPr>
        <p:spPr bwMode="auto">
          <a:xfrm>
            <a:off x="1752600" y="24717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7" name="Rectangle 10"/>
          <p:cNvSpPr>
            <a:spLocks noChangeArrowheads="1"/>
          </p:cNvSpPr>
          <p:nvPr/>
        </p:nvSpPr>
        <p:spPr bwMode="auto">
          <a:xfrm>
            <a:off x="5715000" y="22431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Rectangle 11"/>
          <p:cNvSpPr>
            <a:spLocks noChangeArrowheads="1"/>
          </p:cNvSpPr>
          <p:nvPr/>
        </p:nvSpPr>
        <p:spPr bwMode="auto">
          <a:xfrm>
            <a:off x="1524000" y="20907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9" name="Rectangle 12"/>
          <p:cNvSpPr>
            <a:spLocks noChangeArrowheads="1"/>
          </p:cNvSpPr>
          <p:nvPr/>
        </p:nvSpPr>
        <p:spPr bwMode="auto">
          <a:xfrm>
            <a:off x="5410200" y="29289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Line 13"/>
          <p:cNvSpPr>
            <a:spLocks noChangeShapeType="1"/>
          </p:cNvSpPr>
          <p:nvPr/>
        </p:nvSpPr>
        <p:spPr bwMode="auto">
          <a:xfrm flipV="1">
            <a:off x="1905000" y="2306637"/>
            <a:ext cx="3810000" cy="2286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333FF"/>
              </a:solidFill>
            </a:endParaRPr>
          </a:p>
        </p:txBody>
      </p:sp>
      <p:sp>
        <p:nvSpPr>
          <p:cNvPr id="73741" name="Rectangle 14"/>
          <p:cNvSpPr>
            <a:spLocks noChangeArrowheads="1"/>
          </p:cNvSpPr>
          <p:nvPr/>
        </p:nvSpPr>
        <p:spPr bwMode="auto">
          <a:xfrm>
            <a:off x="4181475" y="2151062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3333FF"/>
                </a:solidFill>
                <a:latin typeface="Arial" charset="0"/>
              </a:rPr>
              <a:t>50</a:t>
            </a:r>
            <a:endParaRPr lang="en-US" sz="2000" b="0" baseline="-25000" dirty="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3742" name="Line 15"/>
          <p:cNvSpPr>
            <a:spLocks noChangeShapeType="1"/>
          </p:cNvSpPr>
          <p:nvPr/>
        </p:nvSpPr>
        <p:spPr bwMode="auto">
          <a:xfrm flipV="1">
            <a:off x="2590800" y="2624137"/>
            <a:ext cx="3775075" cy="762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333FF"/>
              </a:solidFill>
            </a:endParaRPr>
          </a:p>
        </p:txBody>
      </p:sp>
      <p:sp>
        <p:nvSpPr>
          <p:cNvPr id="73743" name="Rectangle 16"/>
          <p:cNvSpPr>
            <a:spLocks noChangeArrowheads="1"/>
          </p:cNvSpPr>
          <p:nvPr/>
        </p:nvSpPr>
        <p:spPr bwMode="auto">
          <a:xfrm>
            <a:off x="4267200" y="2471737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3333FF"/>
                </a:solidFill>
                <a:latin typeface="Arial" charset="0"/>
              </a:rPr>
              <a:t>75</a:t>
            </a:r>
            <a:endParaRPr lang="en-US" sz="2000" b="0" baseline="-25000" dirty="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3744" name="Freeform 17"/>
          <p:cNvSpPr>
            <a:spLocks/>
          </p:cNvSpPr>
          <p:nvPr/>
        </p:nvSpPr>
        <p:spPr bwMode="auto">
          <a:xfrm>
            <a:off x="1562100" y="2243137"/>
            <a:ext cx="3848100" cy="1155700"/>
          </a:xfrm>
          <a:custGeom>
            <a:avLst/>
            <a:gdLst>
              <a:gd name="T0" fmla="*/ 24 w 2424"/>
              <a:gd name="T1" fmla="*/ 0 h 728"/>
              <a:gd name="T2" fmla="*/ 72 w 2424"/>
              <a:gd name="T3" fmla="*/ 528 h 728"/>
              <a:gd name="T4" fmla="*/ 456 w 2424"/>
              <a:gd name="T5" fmla="*/ 720 h 728"/>
              <a:gd name="T6" fmla="*/ 2424 w 2424"/>
              <a:gd name="T7" fmla="*/ 480 h 728"/>
              <a:gd name="T8" fmla="*/ 0 60000 65536"/>
              <a:gd name="T9" fmla="*/ 0 60000 65536"/>
              <a:gd name="T10" fmla="*/ 0 60000 65536"/>
              <a:gd name="T11" fmla="*/ 0 60000 65536"/>
              <a:gd name="T12" fmla="*/ 0 w 2424"/>
              <a:gd name="T13" fmla="*/ 0 h 728"/>
              <a:gd name="T14" fmla="*/ 2424 w 2424"/>
              <a:gd name="T15" fmla="*/ 728 h 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4" h="728">
                <a:moveTo>
                  <a:pt x="24" y="0"/>
                </a:moveTo>
                <a:cubicBezTo>
                  <a:pt x="12" y="204"/>
                  <a:pt x="0" y="408"/>
                  <a:pt x="72" y="528"/>
                </a:cubicBezTo>
                <a:cubicBezTo>
                  <a:pt x="144" y="648"/>
                  <a:pt x="64" y="728"/>
                  <a:pt x="456" y="720"/>
                </a:cubicBezTo>
                <a:cubicBezTo>
                  <a:pt x="848" y="712"/>
                  <a:pt x="1636" y="596"/>
                  <a:pt x="2424" y="480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333FF"/>
              </a:solidFill>
            </a:endParaRPr>
          </a:p>
        </p:txBody>
      </p:sp>
      <p:sp>
        <p:nvSpPr>
          <p:cNvPr id="73745" name="Rectangle 18"/>
          <p:cNvSpPr>
            <a:spLocks noChangeArrowheads="1"/>
          </p:cNvSpPr>
          <p:nvPr/>
        </p:nvSpPr>
        <p:spPr bwMode="auto">
          <a:xfrm>
            <a:off x="4191000" y="2928937"/>
            <a:ext cx="6080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3333FF"/>
                </a:solidFill>
                <a:latin typeface="Arial" charset="0"/>
              </a:rPr>
              <a:t>200</a:t>
            </a:r>
            <a:endParaRPr lang="en-US" sz="2000" b="0" baseline="-250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3746" name="Rectangle 19"/>
          <p:cNvSpPr>
            <a:spLocks noChangeArrowheads="1"/>
          </p:cNvSpPr>
          <p:nvPr/>
        </p:nvSpPr>
        <p:spPr bwMode="auto">
          <a:xfrm>
            <a:off x="3657600" y="4616450"/>
            <a:ext cx="18704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/>
              <a:t>feature distance</a:t>
            </a:r>
            <a:endParaRPr lang="en-US" sz="2000" b="0" baseline="-25000" dirty="0"/>
          </a:p>
        </p:txBody>
      </p:sp>
      <p:sp>
        <p:nvSpPr>
          <p:cNvPr id="73747" name="Line 20"/>
          <p:cNvSpPr>
            <a:spLocks noChangeShapeType="1"/>
          </p:cNvSpPr>
          <p:nvPr/>
        </p:nvSpPr>
        <p:spPr bwMode="auto">
          <a:xfrm flipH="1" flipV="1">
            <a:off x="4495800" y="3429000"/>
            <a:ext cx="76200" cy="1187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animBg="1"/>
      <p:bldP spid="73735" grpId="0" animBg="1"/>
      <p:bldP spid="73736" grpId="0" animBg="1"/>
      <p:bldP spid="73737" grpId="0" animBg="1"/>
      <p:bldP spid="73738" grpId="0" animBg="1"/>
      <p:bldP spid="73739" grpId="0" animBg="1"/>
      <p:bldP spid="73740" grpId="0" animBg="1"/>
      <p:bldP spid="73741" grpId="0" animBg="1"/>
      <p:bldP spid="73742" grpId="0" animBg="1"/>
      <p:bldP spid="73743" grpId="0" animBg="1"/>
      <p:bldP spid="73744" grpId="0" animBg="1"/>
      <p:bldP spid="73745" grpId="0" animBg="1"/>
      <p:bldP spid="73746" grpId="0" animBg="1"/>
      <p:bldP spid="737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Local features: main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724400" cy="5326055"/>
          </a:xfrm>
        </p:spPr>
        <p:txBody>
          <a:bodyPr>
            <a:normAutofit/>
          </a:bodyPr>
          <a:lstStyle/>
          <a:p>
            <a:pPr marL="514350" indent="-514350" eaLnBrk="1" hangingPunct="1">
              <a:buFontTx/>
              <a:buAutoNum type="arabicParenR"/>
            </a:pPr>
            <a:r>
              <a:rPr lang="en-US" sz="2800" dirty="0">
                <a:latin typeface="Arial" charset="0"/>
              </a:rPr>
              <a:t>Detection: </a:t>
            </a:r>
            <a:r>
              <a:rPr lang="en-US" sz="2400" dirty="0">
                <a:latin typeface="Arial" charset="0"/>
              </a:rPr>
              <a:t>Identify the interest points</a:t>
            </a:r>
          </a:p>
          <a:p>
            <a:pPr marL="514350" indent="-514350" eaLnBrk="1" hangingPunct="1">
              <a:buFontTx/>
              <a:buAutoNum type="arabicParenR"/>
            </a:pPr>
            <a:endParaRPr lang="en-US" sz="1000" dirty="0">
              <a:latin typeface="Arial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sz="1000" dirty="0">
              <a:latin typeface="Arial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sz="1000" dirty="0">
              <a:latin typeface="Arial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sz="1000" dirty="0">
              <a:latin typeface="Arial" charset="0"/>
            </a:endParaRPr>
          </a:p>
          <a:p>
            <a:pPr marL="514350" indent="-514350" eaLnBrk="1" hangingPunct="1">
              <a:buFontTx/>
              <a:buAutoNum type="arabicParenR"/>
            </a:pPr>
            <a:r>
              <a:rPr lang="en-US" sz="2800" b="1" dirty="0">
                <a:latin typeface="Arial" charset="0"/>
              </a:rPr>
              <a:t>Description</a:t>
            </a:r>
            <a:r>
              <a:rPr lang="en-US" sz="2400" b="1" dirty="0">
                <a:latin typeface="Arial" charset="0"/>
              </a:rPr>
              <a:t>: Extract vector feature descriptor surrounding each interest point.</a:t>
            </a:r>
          </a:p>
          <a:p>
            <a:pPr marL="514350" indent="-514350" eaLnBrk="1" hangingPunct="1">
              <a:buFontTx/>
              <a:buAutoNum type="arabicParenR"/>
            </a:pPr>
            <a:endParaRPr lang="en-US" sz="1000" dirty="0">
              <a:latin typeface="Arial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sz="1000" dirty="0">
              <a:latin typeface="Arial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sz="1000" dirty="0">
              <a:latin typeface="Arial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sz="1000" dirty="0">
              <a:latin typeface="Arial" charset="0"/>
            </a:endParaRPr>
          </a:p>
          <a:p>
            <a:pPr marL="514350" indent="-514350" eaLnBrk="1" hangingPunct="1">
              <a:buFontTx/>
              <a:buAutoNum type="arabicParenR"/>
            </a:pPr>
            <a:r>
              <a:rPr lang="en-US" sz="2800" dirty="0">
                <a:latin typeface="Arial" charset="0"/>
              </a:rPr>
              <a:t>Matching: </a:t>
            </a:r>
            <a:r>
              <a:rPr lang="en-US" sz="2400" dirty="0">
                <a:latin typeface="Arial" charset="0"/>
              </a:rPr>
              <a:t>Determine correspondence between descriptors in two views</a:t>
            </a:r>
          </a:p>
        </p:txBody>
      </p:sp>
      <p:pic>
        <p:nvPicPr>
          <p:cNvPr id="114692" name="Picture 4" descr="SIF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SIF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71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 noChangeAspect="1"/>
          </p:cNvGrpSpPr>
          <p:nvPr/>
        </p:nvGrpSpPr>
        <p:grpSpPr bwMode="auto">
          <a:xfrm>
            <a:off x="4876800" y="2982913"/>
            <a:ext cx="2306638" cy="1131887"/>
            <a:chOff x="4191000" y="4216493"/>
            <a:chExt cx="2667000" cy="1308192"/>
          </a:xfrm>
        </p:grpSpPr>
        <p:sp>
          <p:nvSpPr>
            <p:cNvPr id="8" name="Rectangle 7"/>
            <p:cNvSpPr/>
            <p:nvPr/>
          </p:nvSpPr>
          <p:spPr bwMode="auto">
            <a:xfrm rot="20018806">
              <a:off x="6065059" y="5082505"/>
              <a:ext cx="411155" cy="44218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  <p:graphicFrame>
          <p:nvGraphicFramePr>
            <p:cNvPr id="114709" name="Object 2"/>
            <p:cNvGraphicFramePr>
              <a:graphicFrameLocks noChangeAspect="1"/>
            </p:cNvGraphicFramePr>
            <p:nvPr/>
          </p:nvGraphicFramePr>
          <p:xfrm>
            <a:off x="4191000" y="4216493"/>
            <a:ext cx="2667000" cy="603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500" name="Equation" r:id="rId5" imgW="1066800" imgH="241300" progId="Equation.3">
                    <p:embed/>
                  </p:oleObj>
                </mc:Choice>
                <mc:Fallback>
                  <p:oleObj name="Equation" r:id="rId5" imgW="1066800" imgH="241300" progId="Equation.3">
                    <p:embed/>
                    <p:pic>
                      <p:nvPicPr>
                        <p:cNvPr id="11470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4216493"/>
                          <a:ext cx="2667000" cy="603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4710" name="Shape 17"/>
            <p:cNvCxnSpPr>
              <a:cxnSpLocks noChangeShapeType="1"/>
              <a:stCxn id="8" idx="1"/>
            </p:cNvCxnSpPr>
            <p:nvPr/>
          </p:nvCxnSpPr>
          <p:spPr bwMode="auto">
            <a:xfrm rot="10800000">
              <a:off x="5410201" y="4648201"/>
              <a:ext cx="675407" cy="746517"/>
            </a:xfrm>
            <a:prstGeom prst="curvedConnector2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718300" y="3352800"/>
            <a:ext cx="2425700" cy="1984375"/>
            <a:chOff x="7042516" y="4800600"/>
            <a:chExt cx="2794000" cy="2232025"/>
          </a:xfrm>
        </p:grpSpPr>
        <p:grpSp>
          <p:nvGrpSpPr>
            <p:cNvPr id="114704" name="Group 11"/>
            <p:cNvGrpSpPr>
              <a:grpSpLocks/>
            </p:cNvGrpSpPr>
            <p:nvPr/>
          </p:nvGrpSpPr>
          <p:grpSpPr bwMode="auto">
            <a:xfrm>
              <a:off x="7042516" y="4800600"/>
              <a:ext cx="2794000" cy="2232025"/>
              <a:chOff x="7042516" y="4800600"/>
              <a:chExt cx="2794000" cy="2232025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7470393" y="4800600"/>
                <a:ext cx="530275" cy="533901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graphicFrame>
            <p:nvGraphicFramePr>
              <p:cNvPr id="114707" name="Object 3"/>
              <p:cNvGraphicFramePr>
                <a:graphicFrameLocks noChangeAspect="1"/>
              </p:cNvGraphicFramePr>
              <p:nvPr/>
            </p:nvGraphicFramePr>
            <p:xfrm>
              <a:off x="7042516" y="6429375"/>
              <a:ext cx="2794000" cy="603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1501" name="Equation" r:id="rId7" imgW="1117600" imgH="241300" progId="Equation.3">
                      <p:embed/>
                    </p:oleObj>
                  </mc:Choice>
                  <mc:Fallback>
                    <p:oleObj name="Equation" r:id="rId7" imgW="1117600" imgH="241300" progId="Equation.3">
                      <p:embed/>
                      <p:pic>
                        <p:nvPicPr>
                          <p:cNvPr id="114707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42516" y="6429375"/>
                            <a:ext cx="2794000" cy="603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14705" name="Curved Connector 19"/>
            <p:cNvCxnSpPr>
              <a:cxnSpLocks noChangeShapeType="1"/>
            </p:cNvCxnSpPr>
            <p:nvPr/>
          </p:nvCxnSpPr>
          <p:spPr bwMode="auto">
            <a:xfrm rot="5400000">
              <a:off x="6866069" y="5846896"/>
              <a:ext cx="1266829" cy="24103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4800600" y="5391150"/>
            <a:ext cx="4343400" cy="1162050"/>
            <a:chOff x="4800600" y="5391912"/>
            <a:chExt cx="4343400" cy="1161288"/>
          </a:xfrm>
        </p:grpSpPr>
        <p:pic>
          <p:nvPicPr>
            <p:cNvPr id="114698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5391912"/>
              <a:ext cx="2121408" cy="116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699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052" y="5395686"/>
              <a:ext cx="2132948" cy="1157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4700" name="Straight Arrow Connector 27"/>
            <p:cNvCxnSpPr>
              <a:cxnSpLocks noChangeShapeType="1"/>
            </p:cNvCxnSpPr>
            <p:nvPr/>
          </p:nvCxnSpPr>
          <p:spPr bwMode="auto">
            <a:xfrm flipV="1">
              <a:off x="5562600" y="5562600"/>
              <a:ext cx="1981200" cy="22860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701" name="Straight Arrow Connector 28"/>
            <p:cNvCxnSpPr>
              <a:cxnSpLocks noChangeShapeType="1"/>
            </p:cNvCxnSpPr>
            <p:nvPr/>
          </p:nvCxnSpPr>
          <p:spPr bwMode="auto">
            <a:xfrm>
              <a:off x="6629400" y="5943600"/>
              <a:ext cx="2133600" cy="1588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702" name="Straight Arrow Connector 31"/>
            <p:cNvCxnSpPr>
              <a:cxnSpLocks noChangeShapeType="1"/>
            </p:cNvCxnSpPr>
            <p:nvPr/>
          </p:nvCxnSpPr>
          <p:spPr bwMode="auto">
            <a:xfrm>
              <a:off x="5410200" y="6248400"/>
              <a:ext cx="2133600" cy="1588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703" name="Straight Arrow Connector 32"/>
            <p:cNvCxnSpPr>
              <a:cxnSpLocks noChangeShapeType="1"/>
            </p:cNvCxnSpPr>
            <p:nvPr/>
          </p:nvCxnSpPr>
          <p:spPr bwMode="auto">
            <a:xfrm flipV="1">
              <a:off x="5334000" y="5791200"/>
              <a:ext cx="2133600" cy="22860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TextBox 22"/>
          <p:cNvSpPr txBox="1"/>
          <p:nvPr/>
        </p:nvSpPr>
        <p:spPr>
          <a:xfrm>
            <a:off x="-76200" y="6626225"/>
            <a:ext cx="2209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Kristen </a:t>
            </a:r>
            <a:r>
              <a:rPr lang="en-US" sz="14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Grauman</a:t>
            </a:r>
            <a:endParaRPr lang="en-US" sz="14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601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True/false positives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The distance threshold affects performance</a:t>
            </a:r>
          </a:p>
          <a:p>
            <a:pPr lvl="1"/>
            <a:r>
              <a:rPr lang="en-US" sz="1800" dirty="0"/>
              <a:t>True positives = # of detected matches that are correct</a:t>
            </a:r>
          </a:p>
          <a:p>
            <a:pPr lvl="2"/>
            <a:r>
              <a:rPr lang="en-US" sz="1600" dirty="0"/>
              <a:t>Suppose we want to maximize these—how to choose threshold?</a:t>
            </a:r>
          </a:p>
          <a:p>
            <a:pPr lvl="1"/>
            <a:r>
              <a:rPr lang="en-US" sz="1800" dirty="0"/>
              <a:t>False positives = # of detected matches that are incorrect</a:t>
            </a:r>
          </a:p>
          <a:p>
            <a:pPr lvl="2"/>
            <a:r>
              <a:rPr lang="en-US" sz="1600" dirty="0"/>
              <a:t>Suppose we want to minimize these—how to choose threshold?</a:t>
            </a:r>
          </a:p>
        </p:txBody>
      </p:sp>
      <p:pic>
        <p:nvPicPr>
          <p:cNvPr id="74756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73275"/>
            <a:ext cx="30861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4" descr="http://farm1.static.flickr.com/133/328570837_37b6289916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2675" y="2068512"/>
            <a:ext cx="32607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2438400" y="26352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6365875" y="25987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1752600" y="24828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5715000" y="22542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1524000" y="21018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5410200" y="29400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 flipV="1">
            <a:off x="1905000" y="2317750"/>
            <a:ext cx="3810000" cy="228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65" name="Rectangle 14"/>
          <p:cNvSpPr>
            <a:spLocks noChangeArrowheads="1"/>
          </p:cNvSpPr>
          <p:nvPr/>
        </p:nvSpPr>
        <p:spPr bwMode="auto">
          <a:xfrm>
            <a:off x="4181475" y="2162175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B050"/>
                </a:solidFill>
                <a:latin typeface="Arial" charset="0"/>
              </a:rPr>
              <a:t>50</a:t>
            </a:r>
            <a:endParaRPr lang="en-US" sz="2000" b="0" baseline="-2500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 flipV="1">
            <a:off x="2590800" y="2635250"/>
            <a:ext cx="3775075" cy="762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4267200" y="2482850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B050"/>
                </a:solidFill>
                <a:latin typeface="Arial" charset="0"/>
              </a:rPr>
              <a:t>75</a:t>
            </a:r>
            <a:endParaRPr lang="en-US" sz="2000" b="0" baseline="-2500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74768" name="Freeform 16"/>
          <p:cNvSpPr>
            <a:spLocks/>
          </p:cNvSpPr>
          <p:nvPr/>
        </p:nvSpPr>
        <p:spPr bwMode="auto">
          <a:xfrm>
            <a:off x="1562100" y="2254250"/>
            <a:ext cx="3848100" cy="1155700"/>
          </a:xfrm>
          <a:custGeom>
            <a:avLst/>
            <a:gdLst>
              <a:gd name="T0" fmla="*/ 24 w 2424"/>
              <a:gd name="T1" fmla="*/ 0 h 728"/>
              <a:gd name="T2" fmla="*/ 72 w 2424"/>
              <a:gd name="T3" fmla="*/ 528 h 728"/>
              <a:gd name="T4" fmla="*/ 456 w 2424"/>
              <a:gd name="T5" fmla="*/ 720 h 728"/>
              <a:gd name="T6" fmla="*/ 2424 w 2424"/>
              <a:gd name="T7" fmla="*/ 480 h 728"/>
              <a:gd name="T8" fmla="*/ 0 60000 65536"/>
              <a:gd name="T9" fmla="*/ 0 60000 65536"/>
              <a:gd name="T10" fmla="*/ 0 60000 65536"/>
              <a:gd name="T11" fmla="*/ 0 60000 65536"/>
              <a:gd name="T12" fmla="*/ 0 w 2424"/>
              <a:gd name="T13" fmla="*/ 0 h 728"/>
              <a:gd name="T14" fmla="*/ 2424 w 2424"/>
              <a:gd name="T15" fmla="*/ 728 h 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4" h="728">
                <a:moveTo>
                  <a:pt x="24" y="0"/>
                </a:moveTo>
                <a:cubicBezTo>
                  <a:pt x="12" y="204"/>
                  <a:pt x="0" y="408"/>
                  <a:pt x="72" y="528"/>
                </a:cubicBezTo>
                <a:cubicBezTo>
                  <a:pt x="144" y="648"/>
                  <a:pt x="64" y="728"/>
                  <a:pt x="456" y="720"/>
                </a:cubicBezTo>
                <a:cubicBezTo>
                  <a:pt x="848" y="712"/>
                  <a:pt x="1636" y="596"/>
                  <a:pt x="2424" y="48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69" name="Rectangle 17"/>
          <p:cNvSpPr>
            <a:spLocks noChangeArrowheads="1"/>
          </p:cNvSpPr>
          <p:nvPr/>
        </p:nvSpPr>
        <p:spPr bwMode="auto">
          <a:xfrm>
            <a:off x="4191000" y="2940050"/>
            <a:ext cx="6080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FF0000"/>
                </a:solidFill>
                <a:latin typeface="Arial" charset="0"/>
              </a:rPr>
              <a:t>200</a:t>
            </a:r>
            <a:endParaRPr lang="en-US" sz="2000" b="0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4014788" y="3165475"/>
            <a:ext cx="962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rgbClr val="FF0000"/>
                </a:solidFill>
                <a:latin typeface="Arial" charset="0"/>
              </a:rPr>
              <a:t>false match</a:t>
            </a:r>
            <a:endParaRPr lang="en-US" sz="1200" b="0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4773" name="Rectangle 22"/>
          <p:cNvSpPr>
            <a:spLocks noChangeArrowheads="1"/>
          </p:cNvSpPr>
          <p:nvPr/>
        </p:nvSpPr>
        <p:spPr bwMode="auto">
          <a:xfrm>
            <a:off x="4049713" y="2373312"/>
            <a:ext cx="903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accent2"/>
                </a:solidFill>
                <a:latin typeface="Arial" charset="0"/>
              </a:rPr>
              <a:t>true match</a:t>
            </a:r>
            <a:endParaRPr lang="en-US" sz="1200" b="0" baseline="-250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3657600" y="4616450"/>
            <a:ext cx="18704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/>
              <a:t>feature distance</a:t>
            </a:r>
            <a:endParaRPr lang="en-US" sz="2000" b="0" baseline="-25000" dirty="0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 flipH="1" flipV="1">
            <a:off x="4495800" y="3429000"/>
            <a:ext cx="76200" cy="1187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457200" y="1524000"/>
            <a:ext cx="8229600" cy="68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can we measure the performance of a feature matcher?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Line 34"/>
          <p:cNvSpPr>
            <a:spLocks noChangeShapeType="1"/>
          </p:cNvSpPr>
          <p:nvPr/>
        </p:nvSpPr>
        <p:spPr bwMode="auto">
          <a:xfrm flipH="1">
            <a:off x="3505200" y="3282950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79" name="Line 32"/>
          <p:cNvSpPr>
            <a:spLocks noChangeShapeType="1"/>
          </p:cNvSpPr>
          <p:nvPr/>
        </p:nvSpPr>
        <p:spPr bwMode="auto">
          <a:xfrm>
            <a:off x="3922713" y="3244850"/>
            <a:ext cx="0" cy="2085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0" name="TextBox 23"/>
          <p:cNvSpPr txBox="1">
            <a:spLocks noChangeArrowheads="1"/>
          </p:cNvSpPr>
          <p:nvPr/>
        </p:nvSpPr>
        <p:spPr bwMode="auto">
          <a:xfrm>
            <a:off x="3092450" y="31051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latin typeface="Arial" charset="0"/>
              </a:rPr>
              <a:t>0.7</a:t>
            </a:r>
          </a:p>
        </p:txBody>
      </p:sp>
      <p:sp>
        <p:nvSpPr>
          <p:cNvPr id="757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the results</a:t>
            </a:r>
          </a:p>
        </p:txBody>
      </p:sp>
      <p:sp>
        <p:nvSpPr>
          <p:cNvPr id="75783" name="Rectangle 6"/>
          <p:cNvSpPr>
            <a:spLocks noChangeArrowheads="1"/>
          </p:cNvSpPr>
          <p:nvPr/>
        </p:nvSpPr>
        <p:spPr bwMode="auto">
          <a:xfrm>
            <a:off x="3657600" y="2635250"/>
            <a:ext cx="25908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Text Box 6"/>
          <p:cNvSpPr txBox="1">
            <a:spLocks noChangeArrowheads="1"/>
          </p:cNvSpPr>
          <p:nvPr/>
        </p:nvSpPr>
        <p:spPr bwMode="auto">
          <a:xfrm>
            <a:off x="3429000" y="514985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>
                <a:latin typeface="Arial" charset="0"/>
              </a:rPr>
              <a:t>0</a:t>
            </a:r>
          </a:p>
        </p:txBody>
      </p:sp>
      <p:sp>
        <p:nvSpPr>
          <p:cNvPr id="75785" name="Text Box 7"/>
          <p:cNvSpPr txBox="1">
            <a:spLocks noChangeArrowheads="1"/>
          </p:cNvSpPr>
          <p:nvPr/>
        </p:nvSpPr>
        <p:spPr bwMode="auto">
          <a:xfrm>
            <a:off x="6096000" y="51943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latin typeface="Arial" charset="0"/>
              </a:rPr>
              <a:t>1</a:t>
            </a:r>
          </a:p>
        </p:txBody>
      </p:sp>
      <p:sp>
        <p:nvSpPr>
          <p:cNvPr id="75786" name="Text Box 8"/>
          <p:cNvSpPr txBox="1">
            <a:spLocks noChangeArrowheads="1"/>
          </p:cNvSpPr>
          <p:nvPr/>
        </p:nvSpPr>
        <p:spPr bwMode="auto">
          <a:xfrm>
            <a:off x="3429000" y="248285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latin typeface="Arial" charset="0"/>
              </a:rPr>
              <a:t>1</a:t>
            </a:r>
          </a:p>
        </p:txBody>
      </p:sp>
      <p:sp>
        <p:nvSpPr>
          <p:cNvPr id="75787" name="Text Box 9"/>
          <p:cNvSpPr txBox="1">
            <a:spLocks noChangeArrowheads="1"/>
          </p:cNvSpPr>
          <p:nvPr/>
        </p:nvSpPr>
        <p:spPr bwMode="auto">
          <a:xfrm>
            <a:off x="3276600" y="522605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false positive rate</a:t>
            </a:r>
          </a:p>
        </p:txBody>
      </p:sp>
      <p:sp>
        <p:nvSpPr>
          <p:cNvPr id="75788" name="Text Box 10"/>
          <p:cNvSpPr txBox="1">
            <a:spLocks noChangeArrowheads="1"/>
          </p:cNvSpPr>
          <p:nvPr/>
        </p:nvSpPr>
        <p:spPr bwMode="auto">
          <a:xfrm>
            <a:off x="2667000" y="3625850"/>
            <a:ext cx="121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true</a:t>
            </a:r>
            <a:br>
              <a:rPr lang="en-US" sz="1400" b="0" i="1">
                <a:solidFill>
                  <a:srgbClr val="FF0000"/>
                </a:solidFill>
                <a:latin typeface="Arial" charset="0"/>
              </a:rPr>
            </a:br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positive</a:t>
            </a:r>
            <a:br>
              <a:rPr lang="en-US" sz="1400" b="0" i="1">
                <a:solidFill>
                  <a:srgbClr val="FF0000"/>
                </a:solidFill>
                <a:latin typeface="Arial" charset="0"/>
              </a:rPr>
            </a:br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rate</a:t>
            </a:r>
            <a:br>
              <a:rPr lang="en-US" sz="1400" b="0" i="1">
                <a:solidFill>
                  <a:srgbClr val="FF0000"/>
                </a:solidFill>
                <a:latin typeface="Arial" charset="0"/>
              </a:rPr>
            </a:br>
            <a:endParaRPr lang="en-US" sz="1400" b="0" i="1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2400" y="3749675"/>
            <a:ext cx="2895600" cy="517525"/>
            <a:chOff x="-48" y="1786"/>
            <a:chExt cx="1200" cy="326"/>
          </a:xfrm>
        </p:grpSpPr>
        <p:sp>
          <p:nvSpPr>
            <p:cNvPr id="75798" name="Text Box 23"/>
            <p:cNvSpPr txBox="1">
              <a:spLocks noChangeArrowheads="1"/>
            </p:cNvSpPr>
            <p:nvPr/>
          </p:nvSpPr>
          <p:spPr bwMode="auto">
            <a:xfrm>
              <a:off x="-48" y="1786"/>
              <a:ext cx="120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0">
                  <a:latin typeface="Arial" charset="0"/>
                </a:rPr>
                <a:t># true positives</a:t>
              </a:r>
            </a:p>
            <a:p>
              <a:pPr algn="ctr"/>
              <a:r>
                <a:rPr lang="en-US" sz="1400" b="0">
                  <a:latin typeface="Arial" charset="0"/>
                </a:rPr>
                <a:t># matching features (positives)</a:t>
              </a:r>
              <a:endParaRPr lang="en-US" b="0" baseline="-25000"/>
            </a:p>
          </p:txBody>
        </p:sp>
        <p:sp>
          <p:nvSpPr>
            <p:cNvPr id="75799" name="Line 14"/>
            <p:cNvSpPr>
              <a:spLocks noChangeShapeType="1"/>
            </p:cNvSpPr>
            <p:nvPr/>
          </p:nvSpPr>
          <p:spPr bwMode="auto">
            <a:xfrm>
              <a:off x="52" y="1956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790" name="Oval 15"/>
          <p:cNvSpPr>
            <a:spLocks noChangeArrowheads="1"/>
          </p:cNvSpPr>
          <p:nvPr/>
        </p:nvSpPr>
        <p:spPr bwMode="auto">
          <a:xfrm>
            <a:off x="3886200" y="3244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1" name="Line 16"/>
          <p:cNvSpPr>
            <a:spLocks noChangeShapeType="1"/>
          </p:cNvSpPr>
          <p:nvPr/>
        </p:nvSpPr>
        <p:spPr bwMode="auto">
          <a:xfrm>
            <a:off x="3924300" y="51022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2" name="Line 17"/>
          <p:cNvSpPr>
            <a:spLocks noChangeShapeType="1"/>
          </p:cNvSpPr>
          <p:nvPr/>
        </p:nvSpPr>
        <p:spPr bwMode="auto">
          <a:xfrm rot="-5400000">
            <a:off x="3619500" y="31686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3" name="Text Box 15"/>
          <p:cNvSpPr txBox="1">
            <a:spLocks noChangeArrowheads="1"/>
          </p:cNvSpPr>
          <p:nvPr/>
        </p:nvSpPr>
        <p:spPr bwMode="auto">
          <a:xfrm>
            <a:off x="3683000" y="52260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latin typeface="Arial" charset="0"/>
              </a:rPr>
              <a:t>0.1</a:t>
            </a:r>
          </a:p>
        </p:txBody>
      </p:sp>
      <p:sp>
        <p:nvSpPr>
          <p:cNvPr id="75795" name="Line 23"/>
          <p:cNvSpPr>
            <a:spLocks noChangeShapeType="1"/>
          </p:cNvSpPr>
          <p:nvPr/>
        </p:nvSpPr>
        <p:spPr bwMode="auto">
          <a:xfrm flipV="1">
            <a:off x="3657600" y="2635250"/>
            <a:ext cx="25908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457200" y="1524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can we measure the performance of a feature matcher?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88572" y="4267200"/>
            <a:ext cx="87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“recall”</a:t>
            </a:r>
          </a:p>
        </p:txBody>
      </p:sp>
      <p:grpSp>
        <p:nvGrpSpPr>
          <p:cNvPr id="27" name="Group 20"/>
          <p:cNvGrpSpPr>
            <a:grpSpLocks/>
          </p:cNvGrpSpPr>
          <p:nvPr/>
        </p:nvGrpSpPr>
        <p:grpSpPr bwMode="auto">
          <a:xfrm>
            <a:off x="3581400" y="5578475"/>
            <a:ext cx="2895600" cy="517525"/>
            <a:chOff x="-48" y="1786"/>
            <a:chExt cx="1200" cy="326"/>
          </a:xfrm>
        </p:grpSpPr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-48" y="1786"/>
              <a:ext cx="120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0" dirty="0">
                  <a:latin typeface="Arial" charset="0"/>
                </a:rPr>
                <a:t># false positives</a:t>
              </a:r>
            </a:p>
            <a:p>
              <a:pPr algn="ctr"/>
              <a:r>
                <a:rPr lang="en-US" sz="1400" b="0" dirty="0">
                  <a:latin typeface="Arial" charset="0"/>
                </a:rPr>
                <a:t># unmatched features (negatives)</a:t>
              </a:r>
              <a:endParaRPr lang="en-US" b="0" baseline="-25000" dirty="0"/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>
              <a:off x="48" y="1956"/>
              <a:ext cx="10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269437" y="6096000"/>
            <a:ext cx="152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1 - “precision”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23"/>
          <p:cNvSpPr txBox="1">
            <a:spLocks noChangeArrowheads="1"/>
          </p:cNvSpPr>
          <p:nvPr/>
        </p:nvSpPr>
        <p:spPr bwMode="auto">
          <a:xfrm>
            <a:off x="3092450" y="31051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latin typeface="Arial" charset="0"/>
              </a:rPr>
              <a:t>0.7</a:t>
            </a:r>
          </a:p>
        </p:txBody>
      </p:sp>
      <p:sp>
        <p:nvSpPr>
          <p:cNvPr id="7680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Evaluating the results</a:t>
            </a:r>
          </a:p>
        </p:txBody>
      </p:sp>
      <p:sp>
        <p:nvSpPr>
          <p:cNvPr id="76805" name="Rectangle 6"/>
          <p:cNvSpPr>
            <a:spLocks noChangeArrowheads="1"/>
          </p:cNvSpPr>
          <p:nvPr/>
        </p:nvSpPr>
        <p:spPr bwMode="auto">
          <a:xfrm>
            <a:off x="3657600" y="2635250"/>
            <a:ext cx="25908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3429000" y="514985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>
                <a:latin typeface="Arial" charset="0"/>
              </a:rPr>
              <a:t>0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6096000" y="51943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latin typeface="Arial" charset="0"/>
              </a:rPr>
              <a:t>1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3429000" y="248285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latin typeface="Arial" charset="0"/>
              </a:rPr>
              <a:t>1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3276600" y="522605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false positive rate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2667000" y="3625850"/>
            <a:ext cx="121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true</a:t>
            </a:r>
            <a:br>
              <a:rPr lang="en-US" sz="1400" b="0" i="1">
                <a:solidFill>
                  <a:srgbClr val="FF0000"/>
                </a:solidFill>
                <a:latin typeface="Arial" charset="0"/>
              </a:rPr>
            </a:br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positive</a:t>
            </a:r>
            <a:br>
              <a:rPr lang="en-US" sz="1400" b="0" i="1">
                <a:solidFill>
                  <a:srgbClr val="FF0000"/>
                </a:solidFill>
                <a:latin typeface="Arial" charset="0"/>
              </a:rPr>
            </a:br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rate</a:t>
            </a:r>
            <a:br>
              <a:rPr lang="en-US" sz="1400" b="0" i="1">
                <a:solidFill>
                  <a:srgbClr val="FF0000"/>
                </a:solidFill>
                <a:latin typeface="Arial" charset="0"/>
              </a:rPr>
            </a:br>
            <a:endParaRPr lang="en-US" sz="1400" b="0" i="1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2400" y="3749675"/>
            <a:ext cx="2895600" cy="517525"/>
            <a:chOff x="-48" y="1786"/>
            <a:chExt cx="1200" cy="326"/>
          </a:xfrm>
        </p:grpSpPr>
        <p:sp>
          <p:nvSpPr>
            <p:cNvPr id="76823" name="Text Box 12"/>
            <p:cNvSpPr txBox="1">
              <a:spLocks noChangeArrowheads="1"/>
            </p:cNvSpPr>
            <p:nvPr/>
          </p:nvSpPr>
          <p:spPr bwMode="auto">
            <a:xfrm>
              <a:off x="-48" y="1786"/>
              <a:ext cx="120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0" dirty="0">
                  <a:latin typeface="Arial" charset="0"/>
                </a:rPr>
                <a:t># true positives</a:t>
              </a:r>
            </a:p>
            <a:p>
              <a:pPr algn="ctr"/>
              <a:r>
                <a:rPr lang="en-US" sz="1400" b="0" dirty="0">
                  <a:latin typeface="Arial" charset="0"/>
                </a:rPr>
                <a:t># matching features (positives)</a:t>
              </a:r>
              <a:endParaRPr lang="en-US" b="0" baseline="-25000" dirty="0"/>
            </a:p>
          </p:txBody>
        </p:sp>
        <p:sp>
          <p:nvSpPr>
            <p:cNvPr id="76824" name="Line 14"/>
            <p:cNvSpPr>
              <a:spLocks noChangeShapeType="1"/>
            </p:cNvSpPr>
            <p:nvPr/>
          </p:nvSpPr>
          <p:spPr bwMode="auto">
            <a:xfrm>
              <a:off x="52" y="1956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12" name="Oval 15"/>
          <p:cNvSpPr>
            <a:spLocks noChangeArrowheads="1"/>
          </p:cNvSpPr>
          <p:nvPr/>
        </p:nvSpPr>
        <p:spPr bwMode="auto">
          <a:xfrm>
            <a:off x="3886200" y="3244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3" name="Line 16"/>
          <p:cNvSpPr>
            <a:spLocks noChangeShapeType="1"/>
          </p:cNvSpPr>
          <p:nvPr/>
        </p:nvSpPr>
        <p:spPr bwMode="auto">
          <a:xfrm>
            <a:off x="3924300" y="51022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4" name="Line 17"/>
          <p:cNvSpPr>
            <a:spLocks noChangeShapeType="1"/>
          </p:cNvSpPr>
          <p:nvPr/>
        </p:nvSpPr>
        <p:spPr bwMode="auto">
          <a:xfrm rot="-5400000">
            <a:off x="3619500" y="31686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5" name="Text Box 17"/>
          <p:cNvSpPr txBox="1">
            <a:spLocks noChangeArrowheads="1"/>
          </p:cNvSpPr>
          <p:nvPr/>
        </p:nvSpPr>
        <p:spPr bwMode="auto">
          <a:xfrm>
            <a:off x="3683000" y="52260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latin typeface="Arial" charset="0"/>
              </a:rPr>
              <a:t>0.1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581400" y="5578475"/>
            <a:ext cx="2895600" cy="517525"/>
            <a:chOff x="-48" y="1786"/>
            <a:chExt cx="1200" cy="326"/>
          </a:xfrm>
        </p:grpSpPr>
        <p:sp>
          <p:nvSpPr>
            <p:cNvPr id="76821" name="Text Box 19"/>
            <p:cNvSpPr txBox="1">
              <a:spLocks noChangeArrowheads="1"/>
            </p:cNvSpPr>
            <p:nvPr/>
          </p:nvSpPr>
          <p:spPr bwMode="auto">
            <a:xfrm>
              <a:off x="-48" y="1786"/>
              <a:ext cx="120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0" dirty="0">
                  <a:latin typeface="Arial" charset="0"/>
                </a:rPr>
                <a:t># false positives</a:t>
              </a:r>
            </a:p>
            <a:p>
              <a:pPr algn="ctr"/>
              <a:r>
                <a:rPr lang="en-US" sz="1400" b="0" dirty="0">
                  <a:latin typeface="Arial" charset="0"/>
                </a:rPr>
                <a:t># unmatched features (negatives)</a:t>
              </a:r>
              <a:endParaRPr lang="en-US" b="0" baseline="-25000" dirty="0"/>
            </a:p>
          </p:txBody>
        </p:sp>
        <p:sp>
          <p:nvSpPr>
            <p:cNvPr id="76822" name="Line 22"/>
            <p:cNvSpPr>
              <a:spLocks noChangeShapeType="1"/>
            </p:cNvSpPr>
            <p:nvPr/>
          </p:nvSpPr>
          <p:spPr bwMode="auto">
            <a:xfrm>
              <a:off x="48" y="1956"/>
              <a:ext cx="10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17" name="Line 23"/>
          <p:cNvSpPr>
            <a:spLocks noChangeShapeType="1"/>
          </p:cNvSpPr>
          <p:nvPr/>
        </p:nvSpPr>
        <p:spPr bwMode="auto">
          <a:xfrm flipV="1">
            <a:off x="3657600" y="2635250"/>
            <a:ext cx="25908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8" name="Freeform 25"/>
          <p:cNvSpPr>
            <a:spLocks/>
          </p:cNvSpPr>
          <p:nvPr/>
        </p:nvSpPr>
        <p:spPr bwMode="auto">
          <a:xfrm>
            <a:off x="3657600" y="2635250"/>
            <a:ext cx="2590800" cy="2590800"/>
          </a:xfrm>
          <a:custGeom>
            <a:avLst/>
            <a:gdLst>
              <a:gd name="T0" fmla="*/ 0 w 1632"/>
              <a:gd name="T1" fmla="*/ 2147483647 h 1632"/>
              <a:gd name="T2" fmla="*/ 120967500 w 1632"/>
              <a:gd name="T3" fmla="*/ 2147483647 h 1632"/>
              <a:gd name="T4" fmla="*/ 241935000 w 1632"/>
              <a:gd name="T5" fmla="*/ 1451610000 h 1632"/>
              <a:gd name="T6" fmla="*/ 483870000 w 1632"/>
              <a:gd name="T7" fmla="*/ 967740000 h 1632"/>
              <a:gd name="T8" fmla="*/ 1209675000 w 1632"/>
              <a:gd name="T9" fmla="*/ 483870000 h 1632"/>
              <a:gd name="T10" fmla="*/ 2147483647 w 1632"/>
              <a:gd name="T11" fmla="*/ 120967500 h 1632"/>
              <a:gd name="T12" fmla="*/ 2147483647 w 1632"/>
              <a:gd name="T13" fmla="*/ 0 h 16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2"/>
              <a:gd name="T22" fmla="*/ 0 h 1632"/>
              <a:gd name="T23" fmla="*/ 1632 w 1632"/>
              <a:gd name="T24" fmla="*/ 1632 h 16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2" h="1632">
                <a:moveTo>
                  <a:pt x="0" y="1632"/>
                </a:moveTo>
                <a:cubicBezTo>
                  <a:pt x="16" y="1456"/>
                  <a:pt x="32" y="1280"/>
                  <a:pt x="48" y="1104"/>
                </a:cubicBezTo>
                <a:cubicBezTo>
                  <a:pt x="64" y="928"/>
                  <a:pt x="72" y="696"/>
                  <a:pt x="96" y="576"/>
                </a:cubicBezTo>
                <a:cubicBezTo>
                  <a:pt x="120" y="456"/>
                  <a:pt x="128" y="448"/>
                  <a:pt x="192" y="384"/>
                </a:cubicBezTo>
                <a:cubicBezTo>
                  <a:pt x="256" y="320"/>
                  <a:pt x="304" y="248"/>
                  <a:pt x="480" y="192"/>
                </a:cubicBezTo>
                <a:cubicBezTo>
                  <a:pt x="656" y="136"/>
                  <a:pt x="1056" y="80"/>
                  <a:pt x="1248" y="48"/>
                </a:cubicBezTo>
                <a:cubicBezTo>
                  <a:pt x="1440" y="16"/>
                  <a:pt x="1536" y="8"/>
                  <a:pt x="1632" y="0"/>
                </a:cubicBezTo>
              </a:path>
            </a:pathLst>
          </a:cu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9" name="Text Box 23"/>
          <p:cNvSpPr txBox="1">
            <a:spLocks noChangeArrowheads="1"/>
          </p:cNvSpPr>
          <p:nvPr/>
        </p:nvSpPr>
        <p:spPr bwMode="auto">
          <a:xfrm>
            <a:off x="2819400" y="22860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33CC33"/>
                </a:solidFill>
                <a:latin typeface="Arial" charset="0"/>
              </a:rPr>
              <a:t>ROC curve  </a:t>
            </a:r>
            <a:r>
              <a:rPr lang="en-US" sz="1200" dirty="0">
                <a:solidFill>
                  <a:srgbClr val="33CC33"/>
                </a:solidFill>
                <a:latin typeface="Arial" charset="0"/>
              </a:rPr>
              <a:t>(“Receiver Operator Characteristic”)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457200" y="1524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can we measure the performance of a feature matcher?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88572" y="4267200"/>
            <a:ext cx="87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“recall”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69437" y="6096000"/>
            <a:ext cx="152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1 - “precision”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14847861-7EA4-4AC4-B9CA-81C1C7254A91}"/>
              </a:ext>
            </a:extLst>
          </p:cNvPr>
          <p:cNvSpPr txBox="1">
            <a:spLocks noChangeArrowheads="1"/>
          </p:cNvSpPr>
          <p:nvPr/>
        </p:nvSpPr>
        <p:spPr>
          <a:xfrm>
            <a:off x="6390362" y="3441700"/>
            <a:ext cx="2696749" cy="2437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Single number: Area Under the Curve (AUC)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E.g. AUC = 0.87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1 is the best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More on feature detection/description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1228A2-D6E8-4331-BD86-5299C0848661}"/>
              </a:ext>
            </a:extLst>
          </p:cNvPr>
          <p:cNvSpPr/>
          <p:nvPr/>
        </p:nvSpPr>
        <p:spPr>
          <a:xfrm>
            <a:off x="533400" y="1554540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http://www.robots.ox.ac.uk/~vgg/research/affine/</a:t>
            </a:r>
            <a:endParaRPr lang="en-US" sz="2400" dirty="0"/>
          </a:p>
          <a:p>
            <a:r>
              <a:rPr lang="en-US" sz="2400" dirty="0">
                <a:hlinkClick r:id="rId3"/>
              </a:rPr>
              <a:t>http://www.cs.ubc.ca/~lowe/keypoints/</a:t>
            </a:r>
            <a:r>
              <a:rPr lang="en-US" sz="2400" dirty="0"/>
              <a:t> </a:t>
            </a:r>
          </a:p>
          <a:p>
            <a:r>
              <a:rPr lang="en-US" sz="2400" dirty="0">
                <a:hlinkClick r:id="rId4"/>
              </a:rPr>
              <a:t>http://www.vision.ee.ethz.ch/~surf/</a:t>
            </a:r>
            <a:r>
              <a:rPr lang="en-US" sz="2400" dirty="0"/>
              <a:t>  </a:t>
            </a:r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8C4F43-1AF0-40A5-8CFF-D8D03B44E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02" y="2966514"/>
            <a:ext cx="8365298" cy="373908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Lots of applications</a:t>
            </a:r>
            <a:endParaRPr lang="ru-RU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/>
              <a:t>Features are used for:</a:t>
            </a:r>
          </a:p>
          <a:p>
            <a:pPr lvl="1"/>
            <a:r>
              <a:rPr lang="en-US" sz="2400"/>
              <a:t>Image alignment (e.g., mosaics)</a:t>
            </a:r>
          </a:p>
          <a:p>
            <a:pPr lvl="1"/>
            <a:r>
              <a:rPr lang="en-US" sz="2400"/>
              <a:t>3D reconstruction</a:t>
            </a:r>
          </a:p>
          <a:p>
            <a:pPr lvl="1"/>
            <a:r>
              <a:rPr lang="en-US" sz="2400"/>
              <a:t>Motion tracking</a:t>
            </a:r>
          </a:p>
          <a:p>
            <a:pPr lvl="1"/>
            <a:r>
              <a:rPr lang="en-US" sz="2400"/>
              <a:t>Object recognition</a:t>
            </a:r>
          </a:p>
          <a:p>
            <a:pPr lvl="1"/>
            <a:r>
              <a:rPr lang="en-US" sz="2400"/>
              <a:t>Indexing and database retrieval</a:t>
            </a:r>
          </a:p>
          <a:p>
            <a:pPr lvl="1"/>
            <a:r>
              <a:rPr lang="en-US" sz="2400"/>
              <a:t>Robot navigation</a:t>
            </a:r>
          </a:p>
          <a:p>
            <a:pPr lvl="1"/>
            <a:r>
              <a:rPr lang="en-US" sz="2400"/>
              <a:t>… other</a:t>
            </a:r>
            <a:endParaRPr lang="ru-RU"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4"/>
          <p:cNvGraphicFramePr>
            <a:graphicFrameLocks noChangeAspect="1"/>
          </p:cNvGraphicFramePr>
          <p:nvPr/>
        </p:nvGraphicFramePr>
        <p:xfrm>
          <a:off x="609600" y="1143000"/>
          <a:ext cx="4054475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02" name="CorelPhotoPaint.Image.8" r:id="rId3" imgW="3796825" imgH="4507937" progId="">
                  <p:embed/>
                </p:oleObj>
              </mc:Choice>
              <mc:Fallback>
                <p:oleObj name="CorelPhotoPaint.Image.8" r:id="rId3" imgW="3796825" imgH="450793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143000"/>
                        <a:ext cx="4054475" cy="481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 recognition (David Lowe)</a:t>
            </a:r>
          </a:p>
        </p:txBody>
      </p:sp>
      <p:pic>
        <p:nvPicPr>
          <p:cNvPr id="78852" name="Picture 7"/>
          <p:cNvPicPr>
            <a:picLocks noChangeAspect="1" noChangeArrowheads="1"/>
          </p:cNvPicPr>
          <p:nvPr/>
        </p:nvPicPr>
        <p:blipFill>
          <a:blip r:embed="rId5" cstate="print"/>
          <a:srcRect l="13637" t="24706" r="12122" b="11978"/>
          <a:stretch>
            <a:fillRect/>
          </a:stretch>
        </p:blipFill>
        <p:spPr bwMode="auto">
          <a:xfrm>
            <a:off x="4648200" y="1981200"/>
            <a:ext cx="4191000" cy="3163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Reconstruction</a:t>
            </a:r>
          </a:p>
        </p:txBody>
      </p:sp>
      <p:pic>
        <p:nvPicPr>
          <p:cNvPr id="4" name="Picture 4" descr="C:\snavely\thesis\Colosseum1.png"/>
          <p:cNvPicPr>
            <a:picLocks noChangeAspect="1" noChangeArrowheads="1"/>
          </p:cNvPicPr>
          <p:nvPr/>
        </p:nvPicPr>
        <p:blipFill>
          <a:blip r:embed="rId2" cstate="print"/>
          <a:srcRect l="2835" r="2835"/>
          <a:stretch>
            <a:fillRect/>
          </a:stretch>
        </p:blipFill>
        <p:spPr bwMode="auto">
          <a:xfrm>
            <a:off x="4800600" y="2590800"/>
            <a:ext cx="2629873" cy="19812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6874" y="2590800"/>
            <a:ext cx="2743200" cy="200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/>
          <p:cNvSpPr/>
          <p:nvPr/>
        </p:nvSpPr>
        <p:spPr>
          <a:xfrm>
            <a:off x="4306273" y="3352800"/>
            <a:ext cx="367373" cy="304800"/>
          </a:xfrm>
          <a:prstGeom prst="rightArrow">
            <a:avLst>
              <a:gd name="adj1" fmla="val 50000"/>
              <a:gd name="adj2" fmla="val 7950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63073" y="4724400"/>
            <a:ext cx="2737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chemeClr val="tx1"/>
                </a:solidFill>
                <a:latin typeface="+mn-lt"/>
              </a:rPr>
              <a:t>Internet Photos (“</a:t>
            </a:r>
            <a:r>
              <a:rPr lang="en-US" sz="1600" b="0" dirty="0" err="1">
                <a:solidFill>
                  <a:schemeClr val="tx1"/>
                </a:solidFill>
                <a:latin typeface="+mn-lt"/>
              </a:rPr>
              <a:t>Colosseum</a:t>
            </a:r>
            <a:r>
              <a:rPr lang="en-US" sz="1600" b="0" dirty="0">
                <a:solidFill>
                  <a:schemeClr val="tx1"/>
                </a:solidFill>
                <a:latin typeface="+mn-lt"/>
              </a:rPr>
              <a:t>”)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5873" y="4648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tx1"/>
                </a:solidFill>
                <a:latin typeface="+mn-lt"/>
              </a:rPr>
              <a:t>Reconstructed 3D cameras and points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743200" y="228600"/>
          <a:ext cx="5848350" cy="619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26" name="Bitmap Image" r:id="rId3" imgW="4715533" imgH="4990476" progId="PBrush">
                  <p:embed/>
                </p:oleObj>
              </mc:Choice>
              <mc:Fallback>
                <p:oleObj name="Bitmap Image" r:id="rId3" imgW="4715533" imgH="4990476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28600"/>
                        <a:ext cx="5848350" cy="619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52400" y="979706"/>
            <a:ext cx="2606675" cy="427809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3399"/>
                </a:solidFill>
              </a:rPr>
              <a:t>Sony </a:t>
            </a:r>
            <a:r>
              <a:rPr lang="en-US" sz="2800" dirty="0" err="1">
                <a:solidFill>
                  <a:srgbClr val="003399"/>
                </a:solidFill>
              </a:rPr>
              <a:t>Aibo</a:t>
            </a:r>
            <a:endParaRPr lang="en-US" sz="2800" dirty="0">
              <a:solidFill>
                <a:srgbClr val="003399"/>
              </a:solidFill>
            </a:endParaRPr>
          </a:p>
          <a:p>
            <a:endParaRPr lang="en-US" sz="2800" dirty="0">
              <a:solidFill>
                <a:srgbClr val="003399"/>
              </a:solidFill>
            </a:endParaRPr>
          </a:p>
          <a:p>
            <a:r>
              <a:rPr lang="en-US" u="sng" dirty="0">
                <a:solidFill>
                  <a:srgbClr val="003399"/>
                </a:solidFill>
              </a:rPr>
              <a:t>SIFT usage:</a:t>
            </a:r>
          </a:p>
          <a:p>
            <a:endParaRPr lang="en-US" u="sng" dirty="0">
              <a:solidFill>
                <a:srgbClr val="003399"/>
              </a:solidFill>
            </a:endParaRPr>
          </a:p>
          <a:p>
            <a:pPr>
              <a:buClr>
                <a:schemeClr val="accent1"/>
              </a:buClr>
              <a:buFontTx/>
              <a:buBlip>
                <a:blip r:embed="rId5"/>
              </a:buBlip>
            </a:pPr>
            <a:r>
              <a:rPr lang="en-US" dirty="0"/>
              <a:t> </a:t>
            </a:r>
            <a:r>
              <a:rPr lang="en-US" b="0" dirty="0"/>
              <a:t>Recognize  </a:t>
            </a:r>
          </a:p>
          <a:p>
            <a:pPr>
              <a:buClr>
                <a:schemeClr val="accent1"/>
              </a:buClr>
            </a:pPr>
            <a:r>
              <a:rPr lang="en-US" b="0" dirty="0"/>
              <a:t>    charging </a:t>
            </a:r>
          </a:p>
          <a:p>
            <a:pPr>
              <a:buClr>
                <a:schemeClr val="accent1"/>
              </a:buClr>
            </a:pPr>
            <a:r>
              <a:rPr lang="en-US" b="0" dirty="0"/>
              <a:t>    station</a:t>
            </a:r>
          </a:p>
          <a:p>
            <a:pPr>
              <a:buClr>
                <a:schemeClr val="accent1"/>
              </a:buClr>
            </a:pPr>
            <a:endParaRPr lang="en-US" b="0" dirty="0"/>
          </a:p>
          <a:p>
            <a:pPr>
              <a:buClr>
                <a:schemeClr val="accent1"/>
              </a:buClr>
              <a:buFontTx/>
              <a:buBlip>
                <a:blip r:embed="rId5"/>
              </a:buBlip>
            </a:pPr>
            <a:r>
              <a:rPr lang="en-US" b="0" dirty="0"/>
              <a:t> Communicate</a:t>
            </a:r>
          </a:p>
          <a:p>
            <a:pPr>
              <a:buClr>
                <a:schemeClr val="accent1"/>
              </a:buClr>
            </a:pPr>
            <a:r>
              <a:rPr lang="en-US" b="0" dirty="0"/>
              <a:t>    with visual</a:t>
            </a:r>
          </a:p>
          <a:p>
            <a:pPr>
              <a:buClr>
                <a:schemeClr val="accent1"/>
              </a:buClr>
            </a:pPr>
            <a:r>
              <a:rPr lang="en-US" b="0" dirty="0"/>
              <a:t>    cards</a:t>
            </a:r>
          </a:p>
          <a:p>
            <a:pPr>
              <a:buClr>
                <a:schemeClr val="accent1"/>
              </a:buClr>
              <a:buFontTx/>
              <a:buBlip>
                <a:blip r:embed="rId5"/>
              </a:buBlip>
            </a:pPr>
            <a:endParaRPr lang="en-US" b="0" dirty="0"/>
          </a:p>
          <a:p>
            <a:pPr>
              <a:buClr>
                <a:schemeClr val="accent1"/>
              </a:buClr>
              <a:buFontTx/>
              <a:buBlip>
                <a:blip r:embed="rId5"/>
              </a:buBlip>
            </a:pPr>
            <a:r>
              <a:rPr lang="en-US" b="0" dirty="0"/>
              <a:t> Teach object </a:t>
            </a:r>
          </a:p>
          <a:p>
            <a:pPr>
              <a:buClr>
                <a:schemeClr val="accent1"/>
              </a:buClr>
            </a:pPr>
            <a:r>
              <a:rPr lang="en-US" b="0" dirty="0"/>
              <a:t>    recognition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03D9-21A6-4DCD-9F15-0A022056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Augmented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292E2-F586-4D14-BBB1-C9BC58206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2450" name="Picture 2" descr="Image result for lego store augmented reality">
            <a:extLst>
              <a:ext uri="{FF2B5EF4-FFF2-40B4-BE49-F238E27FC236}">
                <a16:creationId xmlns:a16="http://schemas.microsoft.com/office/drawing/2014/main" id="{9986514B-741F-4CE2-9844-D688AF38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1823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Project 2: </a:t>
            </a:r>
            <a:br>
              <a:rPr lang="en-US" sz="3600" dirty="0"/>
            </a:br>
            <a:r>
              <a:rPr lang="en-US" sz="3600" dirty="0"/>
              <a:t>Feature detection and matching</a:t>
            </a:r>
          </a:p>
        </p:txBody>
      </p:sp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5" y="1666875"/>
            <a:ext cx="76771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38600" y="5867400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3333FF"/>
                </a:solidFill>
              </a:rPr>
              <a:t>Demo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51816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http://www.cs.cornell.edu/courses/cs6670/2009fa/projects/p1/project1.html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Feature descriptors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638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We know how to detect good points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Next question: </a:t>
            </a:r>
            <a:r>
              <a:rPr lang="en-US" sz="2800" b="1" dirty="0">
                <a:solidFill>
                  <a:srgbClr val="FF0000"/>
                </a:solidFill>
              </a:rPr>
              <a:t>How to match them?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b="1" dirty="0"/>
              <a:t>Answer: </a:t>
            </a:r>
            <a:r>
              <a:rPr lang="en-US" sz="2800" dirty="0"/>
              <a:t>Come up with a </a:t>
            </a:r>
            <a:r>
              <a:rPr lang="en-US" sz="2800" i="1" dirty="0"/>
              <a:t>descriptor</a:t>
            </a:r>
            <a:r>
              <a:rPr lang="en-US" sz="2800" dirty="0"/>
              <a:t> for each point, find similar descriptors between the two images</a:t>
            </a:r>
            <a:endParaRPr lang="en-US" b="1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9396" name="Picture 4" descr="SIFT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0900" y="2133600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SI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900" y="2133600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3289300" y="29337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4232275" y="3203575"/>
            <a:ext cx="18161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V="1">
            <a:off x="3724275" y="4305300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V="1">
            <a:off x="4181475" y="3848100"/>
            <a:ext cx="1736725" cy="41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V="1">
            <a:off x="3444875" y="34290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4205288" y="2232025"/>
            <a:ext cx="793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algn="ctr" rotWithShape="0">
              <a:prstClr val="black">
                <a:alpha val="88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9600" dirty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ru-RU" sz="96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Feature descriptors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638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We know how to detect good points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Next question: </a:t>
            </a:r>
            <a:r>
              <a:rPr lang="en-US" sz="2800" b="1" dirty="0">
                <a:solidFill>
                  <a:srgbClr val="FF0000"/>
                </a:solidFill>
              </a:rPr>
              <a:t>How to match them?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Lots of possibilities</a:t>
            </a:r>
          </a:p>
          <a:p>
            <a:pPr lvl="1"/>
            <a:r>
              <a:rPr lang="en-US" sz="2000" dirty="0"/>
              <a:t>Simple option:  match square windows around the point</a:t>
            </a:r>
          </a:p>
          <a:p>
            <a:pPr lvl="1"/>
            <a:r>
              <a:rPr lang="en-US" sz="2000" dirty="0"/>
              <a:t>State of the art approach:  SIFT</a:t>
            </a:r>
          </a:p>
          <a:p>
            <a:pPr lvl="2"/>
            <a:r>
              <a:rPr lang="en-US" sz="1400" dirty="0"/>
              <a:t>David Lowe, UBC  </a:t>
            </a:r>
            <a:r>
              <a:rPr lang="en-US" sz="1400" dirty="0">
                <a:hlinkClick r:id="rId2"/>
              </a:rPr>
              <a:t>http://www.cs.ubc.ca/~lowe/keypoints/</a:t>
            </a:r>
            <a:r>
              <a:rPr lang="en-US" sz="1400" dirty="0"/>
              <a:t> </a:t>
            </a:r>
          </a:p>
          <a:p>
            <a:pPr lvl="1"/>
            <a:endParaRPr 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9396" name="Picture 4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0900" y="2133600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900" y="2133600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3289300" y="29337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4232275" y="3203575"/>
            <a:ext cx="18161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V="1">
            <a:off x="3724275" y="4305300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V="1">
            <a:off x="4181475" y="3848100"/>
            <a:ext cx="1736725" cy="41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V="1">
            <a:off x="3444875" y="34290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205288" y="2232025"/>
            <a:ext cx="793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algn="ctr" rotWithShape="0">
              <a:prstClr val="black">
                <a:alpha val="88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9600" dirty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ru-RU" sz="96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Invariance vs. </a:t>
            </a:r>
            <a:r>
              <a:rPr lang="en-US" dirty="0" err="1"/>
              <a:t>discriminability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Invariance:</a:t>
            </a:r>
          </a:p>
          <a:p>
            <a:pPr lvl="1"/>
            <a:r>
              <a:rPr lang="en-US" dirty="0"/>
              <a:t>Descriptor shouldn’t change even if image is transformed</a:t>
            </a:r>
          </a:p>
          <a:p>
            <a:pPr lvl="1"/>
            <a:endParaRPr lang="en-US" dirty="0"/>
          </a:p>
          <a:p>
            <a:r>
              <a:rPr lang="en-US" dirty="0" err="1"/>
              <a:t>Discriminability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Descriptor should be highly unique for each point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transformations revisited</a:t>
            </a:r>
            <a:endParaRPr lang="ru-RU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848600" cy="5105400"/>
          </a:xfrm>
        </p:spPr>
        <p:txBody>
          <a:bodyPr>
            <a:normAutofit/>
          </a:bodyPr>
          <a:lstStyle/>
          <a:p>
            <a:r>
              <a:rPr lang="en-US" dirty="0"/>
              <a:t>Geometric</a:t>
            </a:r>
          </a:p>
          <a:p>
            <a:endParaRPr lang="en-US" dirty="0"/>
          </a:p>
          <a:p>
            <a:pPr lvl="1">
              <a:buNone/>
            </a:pPr>
            <a:r>
              <a:rPr lang="en-US" b="1" dirty="0"/>
              <a:t>		     Rotation</a:t>
            </a:r>
            <a:br>
              <a:rPr lang="en-US" b="1" dirty="0"/>
            </a:br>
            <a:endParaRPr lang="en-US" b="1" dirty="0"/>
          </a:p>
          <a:p>
            <a:pPr lvl="1"/>
            <a:endParaRPr lang="en-US" dirty="0"/>
          </a:p>
          <a:p>
            <a:pPr lvl="1">
              <a:buNone/>
            </a:pPr>
            <a:r>
              <a:rPr lang="en-US" b="1" dirty="0"/>
              <a:t>             Scale</a:t>
            </a:r>
            <a:br>
              <a:rPr lang="en-US" dirty="0"/>
            </a:br>
            <a:br>
              <a:rPr lang="en-US" dirty="0"/>
            </a:br>
            <a:endParaRPr lang="en-US" sz="1400" dirty="0"/>
          </a:p>
          <a:p>
            <a:r>
              <a:rPr lang="en-US" dirty="0"/>
              <a:t>Photometric</a:t>
            </a:r>
          </a:p>
          <a:p>
            <a:pPr lvl="1">
              <a:buNone/>
            </a:pPr>
            <a:r>
              <a:rPr lang="en-US" b="1" dirty="0"/>
              <a:t>   Intensity change</a:t>
            </a:r>
            <a:endParaRPr lang="ru-RU" dirty="0"/>
          </a:p>
        </p:txBody>
      </p:sp>
      <p:grpSp>
        <p:nvGrpSpPr>
          <p:cNvPr id="2" name="Group 24"/>
          <p:cNvGrpSpPr/>
          <p:nvPr/>
        </p:nvGrpSpPr>
        <p:grpSpPr>
          <a:xfrm>
            <a:off x="4027821" y="2503821"/>
            <a:ext cx="2144379" cy="696579"/>
            <a:chOff x="4267200" y="2580021"/>
            <a:chExt cx="2144379" cy="696579"/>
          </a:xfrm>
        </p:grpSpPr>
        <p:pic>
          <p:nvPicPr>
            <p:cNvPr id="222211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25908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28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558027">
              <a:off x="5725779" y="2580021"/>
              <a:ext cx="685800" cy="685800"/>
            </a:xfrm>
            <a:prstGeom prst="rect">
              <a:avLst/>
            </a:prstGeom>
            <a:noFill/>
          </p:spPr>
        </p:pic>
        <p:sp>
          <p:nvSpPr>
            <p:cNvPr id="33" name="Right Arrow 32"/>
            <p:cNvSpPr/>
            <p:nvPr/>
          </p:nvSpPr>
          <p:spPr>
            <a:xfrm>
              <a:off x="5105400" y="27432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3962400" y="3962400"/>
            <a:ext cx="2438400" cy="1143000"/>
            <a:chOff x="4267200" y="3886200"/>
            <a:chExt cx="2438400" cy="1143000"/>
          </a:xfrm>
        </p:grpSpPr>
        <p:pic>
          <p:nvPicPr>
            <p:cNvPr id="29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38862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30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2600" y="3886200"/>
              <a:ext cx="1143000" cy="1143000"/>
            </a:xfrm>
            <a:prstGeom prst="rect">
              <a:avLst/>
            </a:prstGeom>
            <a:noFill/>
          </p:spPr>
        </p:pic>
        <p:sp>
          <p:nvSpPr>
            <p:cNvPr id="34" name="Right Arrow 33"/>
            <p:cNvSpPr/>
            <p:nvPr/>
          </p:nvSpPr>
          <p:spPr>
            <a:xfrm>
              <a:off x="5105400" y="40386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4191000" y="5638800"/>
            <a:ext cx="2057400" cy="685800"/>
            <a:chOff x="4267200" y="5562600"/>
            <a:chExt cx="2057400" cy="685800"/>
          </a:xfrm>
        </p:grpSpPr>
        <p:pic>
          <p:nvPicPr>
            <p:cNvPr id="31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55626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32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30000"/>
            </a:blip>
            <a:srcRect/>
            <a:stretch>
              <a:fillRect/>
            </a:stretch>
          </p:blipFill>
          <p:spPr bwMode="auto">
            <a:xfrm>
              <a:off x="5638800" y="5562600"/>
              <a:ext cx="685800" cy="685800"/>
            </a:xfrm>
            <a:prstGeom prst="rect">
              <a:avLst/>
            </a:prstGeom>
            <a:noFill/>
          </p:spPr>
        </p:pic>
        <p:sp>
          <p:nvSpPr>
            <p:cNvPr id="35" name="Right Arrow 34"/>
            <p:cNvSpPr/>
            <p:nvPr/>
          </p:nvSpPr>
          <p:spPr>
            <a:xfrm>
              <a:off x="5105400" y="57150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Invariance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Suppose we are comparing two images I</a:t>
            </a:r>
            <a:r>
              <a:rPr lang="en-US" baseline="-25000" dirty="0"/>
              <a:t>1</a:t>
            </a:r>
            <a:r>
              <a:rPr lang="en-US" dirty="0"/>
              <a:t> and I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I</a:t>
            </a:r>
            <a:r>
              <a:rPr lang="en-US" baseline="-25000" dirty="0"/>
              <a:t>2</a:t>
            </a:r>
            <a:r>
              <a:rPr lang="en-US" dirty="0"/>
              <a:t> may be a transformed version of I</a:t>
            </a:r>
            <a:r>
              <a:rPr lang="en-US" baseline="-25000" dirty="0"/>
              <a:t>1</a:t>
            </a:r>
          </a:p>
          <a:p>
            <a:pPr lvl="1"/>
            <a:r>
              <a:rPr lang="en-US" dirty="0"/>
              <a:t>What kinds of transformations are we likely to encounter in practice?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Invariant descriptors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83162"/>
          </a:xfrm>
        </p:spPr>
        <p:txBody>
          <a:bodyPr>
            <a:normAutofit/>
          </a:bodyPr>
          <a:lstStyle/>
          <a:p>
            <a:r>
              <a:rPr lang="en-US" dirty="0"/>
              <a:t>We looked at invariant / covariant </a:t>
            </a:r>
            <a:r>
              <a:rPr lang="en-US" b="1" dirty="0"/>
              <a:t>detectors</a:t>
            </a:r>
          </a:p>
          <a:p>
            <a:endParaRPr lang="en-US" sz="2200" dirty="0"/>
          </a:p>
          <a:p>
            <a:r>
              <a:rPr lang="en-US" dirty="0"/>
              <a:t>Most feature descriptors are also designed to be invariant to </a:t>
            </a:r>
          </a:p>
          <a:p>
            <a:pPr lvl="1"/>
            <a:r>
              <a:rPr lang="en-US" sz="2600" dirty="0"/>
              <a:t>Translation, 2D rotation, scale</a:t>
            </a:r>
          </a:p>
          <a:p>
            <a:endParaRPr lang="en-US" sz="2400" dirty="0"/>
          </a:p>
          <a:p>
            <a:r>
              <a:rPr lang="en-US" dirty="0"/>
              <a:t>They can usually also handle</a:t>
            </a:r>
          </a:p>
          <a:p>
            <a:pPr lvl="1"/>
            <a:r>
              <a:rPr lang="en-US" sz="2600" dirty="0"/>
              <a:t>Limited 3D rotations (SIFT works up to about 60 degrees)</a:t>
            </a:r>
          </a:p>
          <a:p>
            <a:pPr lvl="1"/>
            <a:r>
              <a:rPr lang="en-US" sz="2600" dirty="0"/>
              <a:t>Limited affine transforms (some are fully affine invariant)</a:t>
            </a:r>
          </a:p>
          <a:p>
            <a:pPr lvl="1"/>
            <a:r>
              <a:rPr lang="en-US" sz="2600" dirty="0"/>
              <a:t>Limited illumination/contrast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10645</TotalTime>
  <Words>1355</Words>
  <Application>Microsoft Office PowerPoint</Application>
  <PresentationFormat>On-screen Show (4:3)</PresentationFormat>
  <Paragraphs>308</Paragraphs>
  <Slides>40</Slides>
  <Notes>3</Notes>
  <HiddenSlides>4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ＭＳ Ｐゴシック</vt:lpstr>
      <vt:lpstr>Arial</vt:lpstr>
      <vt:lpstr>Calibri</vt:lpstr>
      <vt:lpstr>Symbol</vt:lpstr>
      <vt:lpstr>Times New Roman</vt:lpstr>
      <vt:lpstr>Verdana</vt:lpstr>
      <vt:lpstr>Office Theme</vt:lpstr>
      <vt:lpstr>Equation</vt:lpstr>
      <vt:lpstr>CorelPhotoPaint.Image.8</vt:lpstr>
      <vt:lpstr>Bitmap Image</vt:lpstr>
      <vt:lpstr>Lecture 5: Feature descriptors and matching</vt:lpstr>
      <vt:lpstr>Reading</vt:lpstr>
      <vt:lpstr>Local features: main components</vt:lpstr>
      <vt:lpstr>Feature descriptors</vt:lpstr>
      <vt:lpstr>Feature descriptors</vt:lpstr>
      <vt:lpstr>Invariance vs. discriminability</vt:lpstr>
      <vt:lpstr>Image transformations revisited</vt:lpstr>
      <vt:lpstr>Invariance</vt:lpstr>
      <vt:lpstr>Invariant descriptors</vt:lpstr>
      <vt:lpstr>How to achieve invariance</vt:lpstr>
      <vt:lpstr>Rotation invariance for  feature descriptors</vt:lpstr>
      <vt:lpstr>Multiscale Oriented PatcheS descriptor</vt:lpstr>
      <vt:lpstr>Detections at multiple scales</vt:lpstr>
      <vt:lpstr>Scale Invariant Feature Transform</vt:lpstr>
      <vt:lpstr>SIFT descriptor</vt:lpstr>
      <vt:lpstr>Properties of SIFT</vt:lpstr>
      <vt:lpstr>Maximally Stable Extremal Regions</vt:lpstr>
      <vt:lpstr>SIFT Example</vt:lpstr>
      <vt:lpstr>Other descriptors</vt:lpstr>
      <vt:lpstr>Questions?</vt:lpstr>
      <vt:lpstr>Summary</vt:lpstr>
      <vt:lpstr>Which features match?</vt:lpstr>
      <vt:lpstr>Feature matching</vt:lpstr>
      <vt:lpstr>Feature distance</vt:lpstr>
      <vt:lpstr>PowerPoint Presentation</vt:lpstr>
      <vt:lpstr>Feature distance</vt:lpstr>
      <vt:lpstr>Feature matching example</vt:lpstr>
      <vt:lpstr>Feature matching example</vt:lpstr>
      <vt:lpstr>Evaluating the results</vt:lpstr>
      <vt:lpstr>True/false positives</vt:lpstr>
      <vt:lpstr>Evaluating the results</vt:lpstr>
      <vt:lpstr>Evaluating the results</vt:lpstr>
      <vt:lpstr>More on feature detection/description</vt:lpstr>
      <vt:lpstr>Lots of applications</vt:lpstr>
      <vt:lpstr>Object recognition (David Lowe)</vt:lpstr>
      <vt:lpstr>3D Reconstruction</vt:lpstr>
      <vt:lpstr>PowerPoint Presentation</vt:lpstr>
      <vt:lpstr>Augmented Reality</vt:lpstr>
      <vt:lpstr>Project 2:  Feature detection and matching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Images and image filtering</dc:title>
  <dc:creator>Noah Snavely</dc:creator>
  <cp:lastModifiedBy>Noah Snavely</cp:lastModifiedBy>
  <cp:revision>457</cp:revision>
  <dcterms:created xsi:type="dcterms:W3CDTF">2009-08-25T02:47:59Z</dcterms:created>
  <dcterms:modified xsi:type="dcterms:W3CDTF">2018-02-13T02:56:45Z</dcterms:modified>
</cp:coreProperties>
</file>