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39"/>
  </p:notesMasterIdLst>
  <p:handoutMasterIdLst>
    <p:handoutMasterId r:id="rId40"/>
  </p:handoutMasterIdLst>
  <p:sldIdLst>
    <p:sldId id="256" r:id="rId4"/>
    <p:sldId id="1230" r:id="rId5"/>
    <p:sldId id="1354" r:id="rId6"/>
    <p:sldId id="1440" r:id="rId7"/>
    <p:sldId id="1389" r:id="rId8"/>
    <p:sldId id="1390" r:id="rId9"/>
    <p:sldId id="1439" r:id="rId10"/>
    <p:sldId id="1441" r:id="rId11"/>
    <p:sldId id="1442" r:id="rId12"/>
    <p:sldId id="1370" r:id="rId13"/>
    <p:sldId id="1376" r:id="rId14"/>
    <p:sldId id="1377" r:id="rId15"/>
    <p:sldId id="1378" r:id="rId16"/>
    <p:sldId id="1388" r:id="rId17"/>
    <p:sldId id="1379" r:id="rId18"/>
    <p:sldId id="1391" r:id="rId19"/>
    <p:sldId id="1401" r:id="rId20"/>
    <p:sldId id="1402" r:id="rId21"/>
    <p:sldId id="1393" r:id="rId22"/>
    <p:sldId id="1394" r:id="rId23"/>
    <p:sldId id="1395" r:id="rId24"/>
    <p:sldId id="1396" r:id="rId25"/>
    <p:sldId id="1397" r:id="rId26"/>
    <p:sldId id="1398" r:id="rId27"/>
    <p:sldId id="1399" r:id="rId28"/>
    <p:sldId id="1400" r:id="rId29"/>
    <p:sldId id="1438" r:id="rId30"/>
    <p:sldId id="1403" r:id="rId31"/>
    <p:sldId id="1404" r:id="rId32"/>
    <p:sldId id="1405" r:id="rId33"/>
    <p:sldId id="1406" r:id="rId34"/>
    <p:sldId id="1407" r:id="rId35"/>
    <p:sldId id="1408" r:id="rId36"/>
    <p:sldId id="1409" r:id="rId37"/>
    <p:sldId id="1410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0" autoAdjust="0"/>
    <p:restoredTop sz="93615" autoAdjust="0"/>
  </p:normalViewPr>
  <p:slideViewPr>
    <p:cSldViewPr>
      <p:cViewPr varScale="1">
        <p:scale>
          <a:sx n="61" d="100"/>
          <a:sy n="61" d="100"/>
        </p:scale>
        <p:origin x="127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02908" y="854169"/>
            <a:ext cx="3738182" cy="597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8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747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727" y="1955427"/>
            <a:ext cx="5882409" cy="373500"/>
          </a:xfrm>
        </p:spPr>
        <p:txBody>
          <a:bodyPr lIns="0" tIns="0" rIns="0" bIns="0"/>
          <a:lstStyle>
            <a:lvl1pPr>
              <a:defRPr sz="242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19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064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013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21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2284" y="-26789"/>
            <a:ext cx="6879431" cy="724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1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03784" y="4979193"/>
            <a:ext cx="5736431" cy="389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31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629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9016" y="267891"/>
            <a:ext cx="7725966" cy="768224"/>
          </a:xfrm>
        </p:spPr>
        <p:txBody>
          <a:bodyPr lIns="0" tIns="0" rIns="0" bIns="0"/>
          <a:lstStyle>
            <a:lvl1pPr>
              <a:defRPr sz="499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06513" y="1493087"/>
            <a:ext cx="4930973" cy="389466"/>
          </a:xfrm>
        </p:spPr>
        <p:txBody>
          <a:bodyPr lIns="0" tIns="0" rIns="0" bIns="0"/>
          <a:lstStyle>
            <a:lvl1pPr>
              <a:defRPr sz="2531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272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9016" y="267891"/>
            <a:ext cx="7725966" cy="768224"/>
          </a:xfrm>
        </p:spPr>
        <p:txBody>
          <a:bodyPr lIns="0" tIns="0" rIns="0" bIns="0"/>
          <a:lstStyle>
            <a:lvl1pPr>
              <a:defRPr sz="499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68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9016" y="267891"/>
            <a:ext cx="7725966" cy="768224"/>
          </a:xfrm>
        </p:spPr>
        <p:txBody>
          <a:bodyPr lIns="0" tIns="0" rIns="0" bIns="0"/>
          <a:lstStyle>
            <a:lvl1pPr>
              <a:defRPr sz="499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210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85750"/>
            <a:ext cx="9144000" cy="628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44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727" y="1955427"/>
            <a:ext cx="5882409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6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9016" y="267891"/>
            <a:ext cx="7725966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06513" y="1493087"/>
            <a:ext cx="493097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25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eplearningbook.org/" TargetMode="External"/><Relationship Id="rId2" Type="http://schemas.openxmlformats.org/officeDocument/2006/relationships/hyperlink" Target="https://sites.google.com/site/deeplearningsummerschoo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hinton/absps/NatureDeepReview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acebook.com/zuck/videos/10102801434799001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7913928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Lecture 24: Convolutional neural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-174625"/>
            <a:ext cx="7239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/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73554" y="6334780"/>
            <a:ext cx="3570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Slides from Andrej </a:t>
            </a:r>
            <a:r>
              <a:rPr lang="en-US" sz="1400" dirty="0" err="1"/>
              <a:t>Karpathy</a:t>
            </a:r>
            <a:r>
              <a:rPr lang="en-US" sz="1400" dirty="0"/>
              <a:t>, Fei-Fei Li, Kavita </a:t>
            </a:r>
            <a:r>
              <a:rPr lang="en-US" sz="1400" dirty="0" err="1"/>
              <a:t>Bala</a:t>
            </a:r>
            <a:r>
              <a:rPr lang="en-US" sz="1400" dirty="0"/>
              <a:t>, and Sean Bell</a:t>
            </a:r>
          </a:p>
        </p:txBody>
      </p:sp>
      <p:pic>
        <p:nvPicPr>
          <p:cNvPr id="1026" name="Picture 2" descr="A standard convolutional neural network, By Aphex34 (Own work) [CC BY-SA 4.0 (http://creativecommons.org/licenses/by-sa/4.0)], via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9" y="2895600"/>
            <a:ext cx="914400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5681246"/>
            <a:ext cx="7455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 credit: Aphex34, [CC BY-SA 4.0 (http://creativecommons.org/licenses/by-sa/4.0)]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471" y="2061882"/>
            <a:ext cx="8875059" cy="4325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13530" y="6191250"/>
            <a:ext cx="6033807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tabLst>
                <a:tab pos="4444490" algn="l"/>
              </a:tabLst>
            </a:pPr>
            <a:r>
              <a:rPr sz="2427" spc="4" dirty="0">
                <a:solidFill>
                  <a:prstClr val="black"/>
                </a:solidFill>
                <a:latin typeface="Arial"/>
                <a:cs typeface="Arial"/>
              </a:rPr>
              <a:t>[Krizhevsky,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-26" dirty="0">
                <a:solidFill>
                  <a:prstClr val="black"/>
                </a:solidFill>
                <a:latin typeface="Arial"/>
                <a:cs typeface="Arial"/>
              </a:rPr>
              <a:t>Sutskever,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Hinton.	</a:t>
            </a:r>
            <a:r>
              <a:rPr sz="2427" spc="-53" dirty="0">
                <a:solidFill>
                  <a:prstClr val="black"/>
                </a:solidFill>
                <a:latin typeface="Arial"/>
                <a:cs typeface="Arial"/>
              </a:rPr>
              <a:t>NIPS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2012]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0148" y="1664073"/>
            <a:ext cx="648540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“AlexNet” </a:t>
            </a:r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— </a:t>
            </a:r>
            <a:r>
              <a:rPr sz="2427" spc="-44" dirty="0">
                <a:solidFill>
                  <a:prstClr val="black"/>
                </a:solidFill>
                <a:latin typeface="Arial"/>
                <a:cs typeface="Arial"/>
              </a:rPr>
              <a:t>Won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-26" dirty="0">
                <a:solidFill>
                  <a:prstClr val="black"/>
                </a:solidFill>
                <a:latin typeface="Arial"/>
                <a:cs typeface="Arial"/>
              </a:rPr>
              <a:t>ILSVRC2012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Challenge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4579" y="172044"/>
            <a:ext cx="6968021" cy="1200555"/>
          </a:xfrm>
          <a:prstGeom prst="rect">
            <a:avLst/>
          </a:prstGeom>
        </p:spPr>
        <p:txBody>
          <a:bodyPr vert="horz" wrap="square" lIns="0" tIns="45944" rIns="0" bIns="0" rtlCol="0">
            <a:spAutoFit/>
          </a:bodyPr>
          <a:lstStyle/>
          <a:p>
            <a:pPr marL="2207677" marR="4483" indent="-1445636"/>
            <a:r>
              <a:rPr sz="3750" dirty="0"/>
              <a:t>CNNs in 2012:</a:t>
            </a:r>
            <a:r>
              <a:rPr sz="3750" spc="-35" dirty="0"/>
              <a:t> </a:t>
            </a:r>
            <a:r>
              <a:rPr sz="3750" spc="9" dirty="0"/>
              <a:t>“SuperVision”  </a:t>
            </a:r>
            <a:r>
              <a:rPr sz="3750" dirty="0"/>
              <a:t>(aka</a:t>
            </a:r>
            <a:r>
              <a:rPr sz="3750" spc="-49" dirty="0"/>
              <a:t> </a:t>
            </a:r>
            <a:r>
              <a:rPr sz="3750" spc="40" dirty="0"/>
              <a:t>“AlexNet”)</a:t>
            </a:r>
            <a:endParaRPr sz="3750"/>
          </a:p>
        </p:txBody>
      </p:sp>
      <p:sp>
        <p:nvSpPr>
          <p:cNvPr id="6" name="object 6"/>
          <p:cNvSpPr txBox="1"/>
          <p:nvPr/>
        </p:nvSpPr>
        <p:spPr>
          <a:xfrm>
            <a:off x="498125" y="2785406"/>
            <a:ext cx="8147797" cy="796220"/>
          </a:xfrm>
          <a:prstGeom prst="rect">
            <a:avLst/>
          </a:prstGeom>
          <a:solidFill>
            <a:srgbClr val="FFFFFF"/>
          </a:solidFill>
          <a:ln w="39290">
            <a:solidFill>
              <a:srgbClr val="C82506"/>
            </a:solidFill>
          </a:ln>
        </p:spPr>
        <p:txBody>
          <a:bodyPr vert="horz" wrap="square" lIns="0" tIns="48745" rIns="0" bIns="0" rtlCol="0">
            <a:spAutoFit/>
          </a:bodyPr>
          <a:lstStyle/>
          <a:p>
            <a:pPr marL="2756794" marR="104220" indent="-2655936" defTabSz="806867">
              <a:spcBef>
                <a:spcPts val="383"/>
              </a:spcBef>
            </a:pP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Major breakthrough: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15.3% </a:t>
            </a:r>
            <a:r>
              <a:rPr sz="2427" spc="-40" dirty="0">
                <a:solidFill>
                  <a:srgbClr val="C82506"/>
                </a:solidFill>
                <a:latin typeface="Arial"/>
                <a:cs typeface="Arial"/>
              </a:rPr>
              <a:t>Top-5 </a:t>
            </a:r>
            <a:r>
              <a:rPr sz="2427" dirty="0">
                <a:solidFill>
                  <a:srgbClr val="C82506"/>
                </a:solidFill>
                <a:latin typeface="Arial"/>
                <a:cs typeface="Arial"/>
              </a:rPr>
              <a:t>error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on </a:t>
            </a:r>
            <a:r>
              <a:rPr sz="2427" spc="-26" dirty="0">
                <a:solidFill>
                  <a:srgbClr val="C82506"/>
                </a:solidFill>
                <a:latin typeface="Arial"/>
                <a:cs typeface="Arial"/>
              </a:rPr>
              <a:t>ILSVRC2012 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(Next </a:t>
            </a:r>
            <a:r>
              <a:rPr sz="2427" spc="40" dirty="0">
                <a:solidFill>
                  <a:srgbClr val="C82506"/>
                </a:solidFill>
                <a:latin typeface="Arial"/>
                <a:cs typeface="Arial"/>
              </a:rPr>
              <a:t>best:</a:t>
            </a:r>
            <a:r>
              <a:rPr sz="2427" spc="-62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25.7%)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597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77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en-US" sz="4809" spc="40" dirty="0"/>
              <a:t>Recap</a:t>
            </a:r>
            <a:r>
              <a:rPr sz="4809" spc="40" dirty="0"/>
              <a:t>: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8088" y="2129118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353" y="4476750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2383" y="4476750"/>
            <a:ext cx="1230966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8088" y="6350034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2559" y="4476750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96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46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37941" y="2932366"/>
            <a:ext cx="905435" cy="457754"/>
          </a:xfrm>
          <a:prstGeom prst="rect">
            <a:avLst/>
          </a:prstGeom>
          <a:solidFill>
            <a:srgbClr val="DCDEE0"/>
          </a:solidFill>
          <a:ln w="19645">
            <a:solidFill>
              <a:srgbClr val="000000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157451" defTabSz="806867">
              <a:spcBef>
                <a:spcPts val="975"/>
              </a:spcBef>
            </a:pPr>
            <a:r>
              <a:rPr sz="2162" spc="-66" dirty="0">
                <a:solidFill>
                  <a:prstClr val="black"/>
                </a:solidFill>
                <a:latin typeface="Arial"/>
                <a:cs typeface="Arial"/>
              </a:rPr>
              <a:t>SVM</a:t>
            </a:r>
            <a:endParaRPr sz="216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34735" y="4476750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01150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4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92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9370" y="6350034"/>
            <a:ext cx="2377328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Slide </a:t>
            </a:r>
            <a:r>
              <a:rPr sz="1632" spc="-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4471" y="2129118"/>
            <a:ext cx="8875059" cy="3720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00490" y="3261101"/>
            <a:ext cx="3338793" cy="2312334"/>
          </a:xfrm>
          <a:custGeom>
            <a:avLst/>
            <a:gdLst/>
            <a:ahLst/>
            <a:cxnLst/>
            <a:rect l="l" t="t" r="r" b="b"/>
            <a:pathLst>
              <a:path w="3783965" h="2620645">
                <a:moveTo>
                  <a:pt x="0" y="0"/>
                </a:moveTo>
                <a:lnTo>
                  <a:pt x="3783717" y="0"/>
                </a:lnTo>
                <a:lnTo>
                  <a:pt x="3783717" y="2620653"/>
                </a:lnTo>
                <a:lnTo>
                  <a:pt x="0" y="2620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10735" y="3288927"/>
            <a:ext cx="3334871" cy="2280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Q: </a:t>
            </a:r>
            <a:r>
              <a:rPr sz="2427" spc="-18" dirty="0">
                <a:solidFill>
                  <a:prstClr val="black"/>
                </a:solidFill>
                <a:latin typeface="Arial"/>
                <a:cs typeface="Arial"/>
              </a:rPr>
              <a:t>What 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would </a:t>
            </a:r>
            <a:r>
              <a:rPr sz="2427" spc="84" dirty="0">
                <a:solidFill>
                  <a:prstClr val="black"/>
                </a:solidFill>
                <a:latin typeface="Arial"/>
                <a:cs typeface="Arial"/>
              </a:rPr>
              <a:t>be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  <a:p>
            <a:pPr marL="11206" marR="4483" defTabSz="806867">
              <a:spcBef>
                <a:spcPts val="88"/>
              </a:spcBef>
            </a:pP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very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hard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set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427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 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classifier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 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distinguish?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  <a:p>
            <a:pPr defTabSz="806867">
              <a:spcBef>
                <a:spcPts val="4"/>
              </a:spcBef>
            </a:pPr>
            <a:endParaRPr sz="26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/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(assuming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2427" spc="202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pixels)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4579" y="172044"/>
            <a:ext cx="6968021" cy="1382732"/>
          </a:xfrm>
          <a:prstGeom prst="rect">
            <a:avLst/>
          </a:prstGeom>
        </p:spPr>
        <p:txBody>
          <a:bodyPr vert="horz" wrap="square" lIns="0" tIns="73959" rIns="0" bIns="0" rtlCol="0">
            <a:spAutoFit/>
          </a:bodyPr>
          <a:lstStyle/>
          <a:p>
            <a:pPr algn="ctr"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use</a:t>
            </a:r>
            <a:r>
              <a:rPr sz="4236" spc="22" dirty="0"/>
              <a:t> </a:t>
            </a:r>
            <a:r>
              <a:rPr sz="4236" spc="-40" dirty="0"/>
              <a:t>features?</a:t>
            </a:r>
            <a:endParaRPr sz="4236"/>
          </a:p>
          <a:p>
            <a:pPr algn="ctr"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not</a:t>
            </a:r>
            <a:r>
              <a:rPr sz="4236" spc="13" dirty="0"/>
              <a:t> </a:t>
            </a:r>
            <a:r>
              <a:rPr sz="4236" spc="-4" dirty="0"/>
              <a:t>pixels?</a:t>
            </a:r>
            <a:endParaRPr sz="4236"/>
          </a:p>
        </p:txBody>
      </p:sp>
    </p:spTree>
    <p:extLst>
      <p:ext uri="{BB962C8B-B14F-4D97-AF65-F5344CB8AC3E}">
        <p14:creationId xmlns:p14="http://schemas.microsoft.com/office/powerpoint/2010/main" val="243000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579" y="172043"/>
            <a:ext cx="7926021" cy="1410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spc="-88" dirty="0"/>
              <a:t>The </a:t>
            </a:r>
            <a:r>
              <a:rPr spc="-4" dirty="0"/>
              <a:t>last layer of (most) CNNs </a:t>
            </a:r>
            <a:r>
              <a:rPr spc="-31" dirty="0"/>
              <a:t>are </a:t>
            </a:r>
            <a:r>
              <a:rPr spc="-4" dirty="0"/>
              <a:t>linear</a:t>
            </a:r>
            <a:r>
              <a:rPr spc="-35" dirty="0"/>
              <a:t> </a:t>
            </a:r>
            <a:r>
              <a:rPr spc="22" dirty="0"/>
              <a:t>classifiers</a:t>
            </a:r>
          </a:p>
        </p:txBody>
      </p:sp>
      <p:sp>
        <p:nvSpPr>
          <p:cNvPr id="3" name="object 3"/>
          <p:cNvSpPr/>
          <p:nvPr/>
        </p:nvSpPr>
        <p:spPr>
          <a:xfrm>
            <a:off x="145676" y="222997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294" y="457760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15356" y="3524284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5033" y="3482683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9941" y="3333750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1677" y="457760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Arial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end-to-end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80333" y="253253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29214" y="3655766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38891" y="3614165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8559" y="1977838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46552" y="2213044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95398" y="307402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82" y="576553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Arial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separable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6031" y="401859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66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Linearly separable classes</a:t>
            </a:r>
          </a:p>
        </p:txBody>
      </p:sp>
      <p:pic>
        <p:nvPicPr>
          <p:cNvPr id="4" name="Picture 3" descr="Screen Shot 2015-04-13 at 10.39.51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52400" y="1371600"/>
            <a:ext cx="7457786" cy="5486400"/>
          </a:xfrm>
          <a:prstGeom prst="rect">
            <a:avLst/>
          </a:prstGeom>
        </p:spPr>
      </p:pic>
      <p:pic>
        <p:nvPicPr>
          <p:cNvPr id="6" name="Picture 5" descr="Screen Shot 2015-04-13 at 10.4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08" y="6057900"/>
            <a:ext cx="49584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8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147" y="1378324"/>
            <a:ext cx="8729382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559" y="459442"/>
            <a:ext cx="8545046" cy="502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265" spc="4" dirty="0"/>
              <a:t>Example: </a:t>
            </a:r>
            <a:r>
              <a:rPr sz="3265" spc="-4" dirty="0"/>
              <a:t>Visualizing </a:t>
            </a:r>
            <a:r>
              <a:rPr sz="3265" spc="4" dirty="0"/>
              <a:t>AlexNet </a:t>
            </a:r>
            <a:r>
              <a:rPr sz="3265" dirty="0"/>
              <a:t>in </a:t>
            </a:r>
            <a:r>
              <a:rPr sz="3265" spc="4" dirty="0"/>
              <a:t>2D with</a:t>
            </a:r>
            <a:r>
              <a:rPr sz="3265" spc="-26" dirty="0"/>
              <a:t> </a:t>
            </a:r>
            <a:r>
              <a:rPr sz="3265" spc="-71" dirty="0"/>
              <a:t>t-SNE</a:t>
            </a:r>
            <a:endParaRPr sz="3265"/>
          </a:p>
        </p:txBody>
      </p:sp>
      <p:sp>
        <p:nvSpPr>
          <p:cNvPr id="4" name="object 4"/>
          <p:cNvSpPr/>
          <p:nvPr/>
        </p:nvSpPr>
        <p:spPr>
          <a:xfrm>
            <a:off x="2689412" y="4168588"/>
            <a:ext cx="2274794" cy="2140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2272" y="3789313"/>
            <a:ext cx="398368" cy="1116106"/>
          </a:xfrm>
          <a:custGeom>
            <a:avLst/>
            <a:gdLst/>
            <a:ahLst/>
            <a:cxnLst/>
            <a:rect l="l" t="t" r="r" b="b"/>
            <a:pathLst>
              <a:path w="451485" h="1264920">
                <a:moveTo>
                  <a:pt x="451444" y="0"/>
                </a:moveTo>
                <a:lnTo>
                  <a:pt x="406066" y="60554"/>
                </a:lnTo>
                <a:lnTo>
                  <a:pt x="363090" y="119708"/>
                </a:lnTo>
                <a:lnTo>
                  <a:pt x="322515" y="177461"/>
                </a:lnTo>
                <a:lnTo>
                  <a:pt x="284343" y="233814"/>
                </a:lnTo>
                <a:lnTo>
                  <a:pt x="248573" y="288767"/>
                </a:lnTo>
                <a:lnTo>
                  <a:pt x="215205" y="342319"/>
                </a:lnTo>
                <a:lnTo>
                  <a:pt x="184239" y="394471"/>
                </a:lnTo>
                <a:lnTo>
                  <a:pt x="155674" y="445222"/>
                </a:lnTo>
                <a:lnTo>
                  <a:pt x="129512" y="494573"/>
                </a:lnTo>
                <a:lnTo>
                  <a:pt x="105752" y="542524"/>
                </a:lnTo>
                <a:lnTo>
                  <a:pt x="84394" y="589074"/>
                </a:lnTo>
                <a:lnTo>
                  <a:pt x="65437" y="634224"/>
                </a:lnTo>
                <a:lnTo>
                  <a:pt x="48883" y="677973"/>
                </a:lnTo>
                <a:lnTo>
                  <a:pt x="34731" y="720322"/>
                </a:lnTo>
                <a:lnTo>
                  <a:pt x="22981" y="761270"/>
                </a:lnTo>
                <a:lnTo>
                  <a:pt x="13632" y="800818"/>
                </a:lnTo>
                <a:lnTo>
                  <a:pt x="6686" y="838966"/>
                </a:lnTo>
                <a:lnTo>
                  <a:pt x="0" y="911060"/>
                </a:lnTo>
                <a:lnTo>
                  <a:pt x="259" y="945007"/>
                </a:lnTo>
                <a:lnTo>
                  <a:pt x="7985" y="1008698"/>
                </a:lnTo>
                <a:lnTo>
                  <a:pt x="25318" y="1066788"/>
                </a:lnTo>
                <a:lnTo>
                  <a:pt x="52260" y="1119277"/>
                </a:lnTo>
                <a:lnTo>
                  <a:pt x="88809" y="1166163"/>
                </a:lnTo>
                <a:lnTo>
                  <a:pt x="134967" y="1207449"/>
                </a:lnTo>
                <a:lnTo>
                  <a:pt x="190732" y="1243132"/>
                </a:lnTo>
                <a:lnTo>
                  <a:pt x="222218" y="1258873"/>
                </a:lnTo>
                <a:lnTo>
                  <a:pt x="240953" y="1264898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86088" y="4830787"/>
            <a:ext cx="161365" cy="138953"/>
          </a:xfrm>
          <a:custGeom>
            <a:avLst/>
            <a:gdLst/>
            <a:ahLst/>
            <a:cxnLst/>
            <a:rect l="l" t="t" r="r" b="b"/>
            <a:pathLst>
              <a:path w="182880" h="157479">
                <a:moveTo>
                  <a:pt x="50521" y="0"/>
                </a:moveTo>
                <a:lnTo>
                  <a:pt x="0" y="157096"/>
                </a:lnTo>
                <a:lnTo>
                  <a:pt x="182358" y="129070"/>
                </a:lnTo>
                <a:lnTo>
                  <a:pt x="50521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78346" y="3955677"/>
            <a:ext cx="2283919" cy="2292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48063" y="3784946"/>
            <a:ext cx="456640" cy="547968"/>
          </a:xfrm>
          <a:custGeom>
            <a:avLst/>
            <a:gdLst/>
            <a:ahLst/>
            <a:cxnLst/>
            <a:rect l="l" t="t" r="r" b="b"/>
            <a:pathLst>
              <a:path w="517525" h="621029">
                <a:moveTo>
                  <a:pt x="517383" y="0"/>
                </a:moveTo>
                <a:lnTo>
                  <a:pt x="508493" y="42800"/>
                </a:lnTo>
                <a:lnTo>
                  <a:pt x="497040" y="84751"/>
                </a:lnTo>
                <a:lnTo>
                  <a:pt x="483022" y="125853"/>
                </a:lnTo>
                <a:lnTo>
                  <a:pt x="466441" y="166105"/>
                </a:lnTo>
                <a:lnTo>
                  <a:pt x="447295" y="205509"/>
                </a:lnTo>
                <a:lnTo>
                  <a:pt x="425586" y="244063"/>
                </a:lnTo>
                <a:lnTo>
                  <a:pt x="401313" y="281768"/>
                </a:lnTo>
                <a:lnTo>
                  <a:pt x="374476" y="318624"/>
                </a:lnTo>
                <a:lnTo>
                  <a:pt x="345075" y="354631"/>
                </a:lnTo>
                <a:lnTo>
                  <a:pt x="313111" y="389789"/>
                </a:lnTo>
                <a:lnTo>
                  <a:pt x="278582" y="424098"/>
                </a:lnTo>
                <a:lnTo>
                  <a:pt x="241490" y="457557"/>
                </a:lnTo>
                <a:lnTo>
                  <a:pt x="201833" y="490167"/>
                </a:lnTo>
                <a:lnTo>
                  <a:pt x="159613" y="521928"/>
                </a:lnTo>
                <a:lnTo>
                  <a:pt x="114829" y="552840"/>
                </a:lnTo>
                <a:lnTo>
                  <a:pt x="67481" y="582903"/>
                </a:lnTo>
                <a:lnTo>
                  <a:pt x="17569" y="612117"/>
                </a:lnTo>
                <a:lnTo>
                  <a:pt x="0" y="621005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33603" y="4260104"/>
            <a:ext cx="163046" cy="131109"/>
          </a:xfrm>
          <a:custGeom>
            <a:avLst/>
            <a:gdLst/>
            <a:ahLst/>
            <a:cxnLst/>
            <a:rect l="l" t="t" r="r" b="b"/>
            <a:pathLst>
              <a:path w="184784" h="148589">
                <a:moveTo>
                  <a:pt x="110007" y="0"/>
                </a:moveTo>
                <a:lnTo>
                  <a:pt x="0" y="148115"/>
                </a:lnTo>
                <a:lnTo>
                  <a:pt x="184495" y="147251"/>
                </a:lnTo>
                <a:lnTo>
                  <a:pt x="110007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42765" y="6460192"/>
            <a:ext cx="5205693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368" spc="4" dirty="0">
                <a:solidFill>
                  <a:prstClr val="black"/>
                </a:solidFill>
                <a:latin typeface="Arial"/>
                <a:cs typeface="Arial"/>
              </a:rPr>
              <a:t>[Donahue,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“DeCAF: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DeCAF: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Deep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368" spc="22" dirty="0">
                <a:solidFill>
                  <a:prstClr val="black"/>
                </a:solidFill>
                <a:latin typeface="Arial"/>
                <a:cs typeface="Arial"/>
              </a:rPr>
              <a:t>…”,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arXiv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2013]</a:t>
            </a:r>
            <a:endParaRPr sz="136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7735" y="6381750"/>
            <a:ext cx="277345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(2D visualization </a:t>
            </a:r>
            <a:r>
              <a:rPr sz="1632" spc="18" dirty="0">
                <a:solidFill>
                  <a:prstClr val="black"/>
                </a:solidFill>
                <a:latin typeface="Arial"/>
                <a:cs typeface="Arial"/>
              </a:rPr>
              <a:t>using</a:t>
            </a:r>
            <a:r>
              <a:rPr sz="1632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31" dirty="0">
                <a:solidFill>
                  <a:prstClr val="black"/>
                </a:solidFill>
                <a:latin typeface="Arial"/>
                <a:cs typeface="Arial"/>
              </a:rPr>
              <a:t>t-SNE)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7382" y="4717677"/>
            <a:ext cx="1848971" cy="1042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86383" y="3815603"/>
            <a:ext cx="142762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336" defTabSz="806867"/>
            <a:r>
              <a:rPr sz="2427" b="1" spc="9" dirty="0">
                <a:solidFill>
                  <a:srgbClr val="C82506"/>
                </a:solidFill>
                <a:latin typeface="Arial"/>
                <a:cs typeface="Arial"/>
              </a:rPr>
              <a:t>Linear  </a:t>
            </a: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93796" y="2242249"/>
            <a:ext cx="572060" cy="1561540"/>
          </a:xfrm>
          <a:custGeom>
            <a:avLst/>
            <a:gdLst/>
            <a:ahLst/>
            <a:cxnLst/>
            <a:rect l="l" t="t" r="r" b="b"/>
            <a:pathLst>
              <a:path w="648334" h="1769745">
                <a:moveTo>
                  <a:pt x="553387" y="258620"/>
                </a:moveTo>
                <a:lnTo>
                  <a:pt x="567432" y="299448"/>
                </a:lnTo>
                <a:lnTo>
                  <a:pt x="580354" y="342035"/>
                </a:lnTo>
                <a:lnTo>
                  <a:pt x="592152" y="386236"/>
                </a:lnTo>
                <a:lnTo>
                  <a:pt x="602826" y="431904"/>
                </a:lnTo>
                <a:lnTo>
                  <a:pt x="612377" y="478892"/>
                </a:lnTo>
                <a:lnTo>
                  <a:pt x="620804" y="527054"/>
                </a:lnTo>
                <a:lnTo>
                  <a:pt x="628108" y="576242"/>
                </a:lnTo>
                <a:lnTo>
                  <a:pt x="634288" y="626311"/>
                </a:lnTo>
                <a:lnTo>
                  <a:pt x="639344" y="677113"/>
                </a:lnTo>
                <a:lnTo>
                  <a:pt x="643277" y="728501"/>
                </a:lnTo>
                <a:lnTo>
                  <a:pt x="646086" y="780330"/>
                </a:lnTo>
                <a:lnTo>
                  <a:pt x="647771" y="832452"/>
                </a:lnTo>
                <a:lnTo>
                  <a:pt x="648333" y="884721"/>
                </a:lnTo>
                <a:lnTo>
                  <a:pt x="647771" y="936989"/>
                </a:lnTo>
                <a:lnTo>
                  <a:pt x="646086" y="989111"/>
                </a:lnTo>
                <a:lnTo>
                  <a:pt x="643277" y="1040940"/>
                </a:lnTo>
                <a:lnTo>
                  <a:pt x="639344" y="1092329"/>
                </a:lnTo>
                <a:lnTo>
                  <a:pt x="634288" y="1143130"/>
                </a:lnTo>
                <a:lnTo>
                  <a:pt x="628108" y="1193199"/>
                </a:lnTo>
                <a:lnTo>
                  <a:pt x="620804" y="1242387"/>
                </a:lnTo>
                <a:lnTo>
                  <a:pt x="612377" y="1290549"/>
                </a:lnTo>
                <a:lnTo>
                  <a:pt x="602826" y="1337537"/>
                </a:lnTo>
                <a:lnTo>
                  <a:pt x="592152" y="1383205"/>
                </a:lnTo>
                <a:lnTo>
                  <a:pt x="580354" y="1427406"/>
                </a:lnTo>
                <a:lnTo>
                  <a:pt x="567432" y="1469994"/>
                </a:lnTo>
                <a:lnTo>
                  <a:pt x="553387" y="1510821"/>
                </a:lnTo>
                <a:lnTo>
                  <a:pt x="532768" y="1562545"/>
                </a:lnTo>
                <a:lnTo>
                  <a:pt x="510978" y="1608522"/>
                </a:lnTo>
                <a:lnTo>
                  <a:pt x="488157" y="1648752"/>
                </a:lnTo>
                <a:lnTo>
                  <a:pt x="464442" y="1683235"/>
                </a:lnTo>
                <a:lnTo>
                  <a:pt x="414877" y="1734959"/>
                </a:lnTo>
                <a:lnTo>
                  <a:pt x="363386" y="1763695"/>
                </a:lnTo>
                <a:lnTo>
                  <a:pt x="337263" y="1769442"/>
                </a:lnTo>
                <a:lnTo>
                  <a:pt x="311070" y="1769442"/>
                </a:lnTo>
                <a:lnTo>
                  <a:pt x="259029" y="1752201"/>
                </a:lnTo>
                <a:lnTo>
                  <a:pt x="208364" y="1711971"/>
                </a:lnTo>
                <a:lnTo>
                  <a:pt x="160175" y="1648752"/>
                </a:lnTo>
                <a:lnTo>
                  <a:pt x="137354" y="1608522"/>
                </a:lnTo>
                <a:lnTo>
                  <a:pt x="115565" y="1562545"/>
                </a:lnTo>
                <a:lnTo>
                  <a:pt x="94946" y="1510821"/>
                </a:lnTo>
                <a:lnTo>
                  <a:pt x="80900" y="1469994"/>
                </a:lnTo>
                <a:lnTo>
                  <a:pt x="67979" y="1427406"/>
                </a:lnTo>
                <a:lnTo>
                  <a:pt x="56181" y="1383205"/>
                </a:lnTo>
                <a:lnTo>
                  <a:pt x="45506" y="1337537"/>
                </a:lnTo>
                <a:lnTo>
                  <a:pt x="35955" y="1290549"/>
                </a:lnTo>
                <a:lnTo>
                  <a:pt x="27528" y="1242387"/>
                </a:lnTo>
                <a:lnTo>
                  <a:pt x="20225" y="1193199"/>
                </a:lnTo>
                <a:lnTo>
                  <a:pt x="14045" y="1143130"/>
                </a:lnTo>
                <a:lnTo>
                  <a:pt x="8988" y="1092329"/>
                </a:lnTo>
                <a:lnTo>
                  <a:pt x="5056" y="1040940"/>
                </a:lnTo>
                <a:lnTo>
                  <a:pt x="2247" y="989111"/>
                </a:lnTo>
                <a:lnTo>
                  <a:pt x="561" y="936989"/>
                </a:lnTo>
                <a:lnTo>
                  <a:pt x="0" y="884721"/>
                </a:lnTo>
                <a:lnTo>
                  <a:pt x="561" y="832452"/>
                </a:lnTo>
                <a:lnTo>
                  <a:pt x="2247" y="780330"/>
                </a:lnTo>
                <a:lnTo>
                  <a:pt x="5056" y="728501"/>
                </a:lnTo>
                <a:lnTo>
                  <a:pt x="8988" y="677113"/>
                </a:lnTo>
                <a:lnTo>
                  <a:pt x="14045" y="626311"/>
                </a:lnTo>
                <a:lnTo>
                  <a:pt x="20225" y="576242"/>
                </a:lnTo>
                <a:lnTo>
                  <a:pt x="27528" y="527054"/>
                </a:lnTo>
                <a:lnTo>
                  <a:pt x="35955" y="478892"/>
                </a:lnTo>
                <a:lnTo>
                  <a:pt x="45506" y="431904"/>
                </a:lnTo>
                <a:lnTo>
                  <a:pt x="56181" y="386236"/>
                </a:lnTo>
                <a:lnTo>
                  <a:pt x="67979" y="342035"/>
                </a:lnTo>
                <a:lnTo>
                  <a:pt x="80900" y="299448"/>
                </a:lnTo>
                <a:lnTo>
                  <a:pt x="94946" y="258620"/>
                </a:lnTo>
                <a:lnTo>
                  <a:pt x="115565" y="206896"/>
                </a:lnTo>
                <a:lnTo>
                  <a:pt x="137354" y="160919"/>
                </a:lnTo>
                <a:lnTo>
                  <a:pt x="160175" y="120689"/>
                </a:lnTo>
                <a:lnTo>
                  <a:pt x="183891" y="86206"/>
                </a:lnTo>
                <a:lnTo>
                  <a:pt x="233455" y="34482"/>
                </a:lnTo>
                <a:lnTo>
                  <a:pt x="284946" y="5747"/>
                </a:lnTo>
                <a:lnTo>
                  <a:pt x="311070" y="0"/>
                </a:lnTo>
                <a:lnTo>
                  <a:pt x="337263" y="0"/>
                </a:lnTo>
                <a:lnTo>
                  <a:pt x="389304" y="17241"/>
                </a:lnTo>
                <a:lnTo>
                  <a:pt x="439969" y="57471"/>
                </a:lnTo>
                <a:lnTo>
                  <a:pt x="488157" y="120689"/>
                </a:lnTo>
                <a:lnTo>
                  <a:pt x="510978" y="160919"/>
                </a:lnTo>
                <a:lnTo>
                  <a:pt x="532768" y="206896"/>
                </a:lnTo>
                <a:lnTo>
                  <a:pt x="553387" y="258620"/>
                </a:lnTo>
                <a:close/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61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for today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networks</a:t>
            </a:r>
          </a:p>
          <a:p>
            <a:endParaRPr lang="en-US" dirty="0"/>
          </a:p>
          <a:p>
            <a:r>
              <a:rPr lang="en-US" dirty="0"/>
              <a:t>Convolutional neural networks</a:t>
            </a:r>
          </a:p>
          <a:p>
            <a:endParaRPr lang="en-US" dirty="0"/>
          </a:p>
          <a:p>
            <a:r>
              <a:rPr lang="en-US" dirty="0"/>
              <a:t>Optimization matters!</a:t>
            </a:r>
          </a:p>
          <a:p>
            <a:pPr lvl="1"/>
            <a:r>
              <a:rPr lang="en-US" dirty="0"/>
              <a:t>Backpropagation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594702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9820" y="228600"/>
            <a:ext cx="6308824" cy="1051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4759" marR="3572" indent="-1285829">
              <a:lnSpc>
                <a:spcPts val="4078"/>
              </a:lnSpc>
            </a:pPr>
            <a:r>
              <a:rPr sz="3410" spc="-39" dirty="0"/>
              <a:t>Feature </a:t>
            </a:r>
            <a:r>
              <a:rPr sz="3410" spc="11" dirty="0"/>
              <a:t>hierarchy </a:t>
            </a:r>
            <a:r>
              <a:rPr sz="3410" spc="-4" dirty="0"/>
              <a:t>with ConvNets  </a:t>
            </a:r>
            <a:r>
              <a:rPr sz="3410" spc="18" dirty="0"/>
              <a:t>End-to-end</a:t>
            </a:r>
            <a:r>
              <a:rPr sz="3410" spc="-49" dirty="0"/>
              <a:t> </a:t>
            </a:r>
            <a:r>
              <a:rPr sz="3410" spc="28" dirty="0"/>
              <a:t>models</a:t>
            </a:r>
            <a:endParaRPr sz="3410"/>
          </a:p>
        </p:txBody>
      </p:sp>
      <p:sp>
        <p:nvSpPr>
          <p:cNvPr id="3" name="object 3"/>
          <p:cNvSpPr/>
          <p:nvPr/>
        </p:nvSpPr>
        <p:spPr>
          <a:xfrm>
            <a:off x="660797" y="1464469"/>
            <a:ext cx="8027789" cy="1544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07406" y="3616523"/>
            <a:ext cx="1910953" cy="1893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82703" y="3616523"/>
            <a:ext cx="1946672" cy="1893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93719" y="3598664"/>
            <a:ext cx="1955602" cy="1919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21426" y="2999989"/>
            <a:ext cx="1910953" cy="675084"/>
          </a:xfrm>
          <a:custGeom>
            <a:avLst/>
            <a:gdLst/>
            <a:ahLst/>
            <a:cxnLst/>
            <a:rect l="l" t="t" r="r" b="b"/>
            <a:pathLst>
              <a:path w="2717800" h="960120">
                <a:moveTo>
                  <a:pt x="0" y="935884"/>
                </a:moveTo>
                <a:lnTo>
                  <a:pt x="2709231" y="0"/>
                </a:lnTo>
                <a:lnTo>
                  <a:pt x="2717524" y="24007"/>
                </a:lnTo>
                <a:lnTo>
                  <a:pt x="8293" y="959892"/>
                </a:lnTo>
                <a:lnTo>
                  <a:pt x="0" y="935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89301" y="2968844"/>
            <a:ext cx="1011287" cy="617041"/>
          </a:xfrm>
          <a:custGeom>
            <a:avLst/>
            <a:gdLst/>
            <a:ahLst/>
            <a:cxnLst/>
            <a:rect l="l" t="t" r="r" b="b"/>
            <a:pathLst>
              <a:path w="1438275" h="877570">
                <a:moveTo>
                  <a:pt x="1437958" y="21774"/>
                </a:moveTo>
                <a:lnTo>
                  <a:pt x="13077" y="877514"/>
                </a:lnTo>
                <a:lnTo>
                  <a:pt x="0" y="855739"/>
                </a:lnTo>
                <a:lnTo>
                  <a:pt x="1424881" y="0"/>
                </a:lnTo>
                <a:lnTo>
                  <a:pt x="1437958" y="21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68597" y="2973535"/>
            <a:ext cx="229493" cy="610343"/>
          </a:xfrm>
          <a:custGeom>
            <a:avLst/>
            <a:gdLst/>
            <a:ahLst/>
            <a:cxnLst/>
            <a:rect l="l" t="t" r="r" b="b"/>
            <a:pathLst>
              <a:path w="326390" h="868045">
                <a:moveTo>
                  <a:pt x="23960" y="0"/>
                </a:moveTo>
                <a:lnTo>
                  <a:pt x="326331" y="859610"/>
                </a:lnTo>
                <a:lnTo>
                  <a:pt x="302370" y="868039"/>
                </a:lnTo>
                <a:lnTo>
                  <a:pt x="0" y="8428"/>
                </a:lnTo>
                <a:lnTo>
                  <a:pt x="23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7110" y="2966685"/>
            <a:ext cx="1754684" cy="612576"/>
          </a:xfrm>
          <a:custGeom>
            <a:avLst/>
            <a:gdLst/>
            <a:ahLst/>
            <a:cxnLst/>
            <a:rect l="l" t="t" r="r" b="b"/>
            <a:pathLst>
              <a:path w="2495550" h="871220">
                <a:moveTo>
                  <a:pt x="8187" y="0"/>
                </a:moveTo>
                <a:lnTo>
                  <a:pt x="2495256" y="846907"/>
                </a:lnTo>
                <a:lnTo>
                  <a:pt x="2487068" y="870951"/>
                </a:lnTo>
                <a:lnTo>
                  <a:pt x="0" y="24044"/>
                </a:lnTo>
                <a:lnTo>
                  <a:pt x="8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016" y="6366868"/>
            <a:ext cx="800501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687" dirty="0">
                <a:solidFill>
                  <a:prstClr val="black"/>
                </a:solidFill>
                <a:latin typeface="Trebuchet MS"/>
                <a:cs typeface="Trebuchet MS"/>
              </a:rPr>
              <a:t>[Zeiler and Fergus, </a:t>
            </a:r>
            <a:r>
              <a:rPr sz="1687" spc="-4" dirty="0">
                <a:solidFill>
                  <a:prstClr val="black"/>
                </a:solidFill>
                <a:latin typeface="Trebuchet MS"/>
                <a:cs typeface="Trebuchet MS"/>
              </a:rPr>
              <a:t>“Visualizing </a:t>
            </a:r>
            <a:r>
              <a:rPr sz="1687" dirty="0">
                <a:solidFill>
                  <a:prstClr val="black"/>
                </a:solidFill>
                <a:latin typeface="Trebuchet MS"/>
                <a:cs typeface="Trebuchet MS"/>
              </a:rPr>
              <a:t>and Understanding </a:t>
            </a:r>
            <a:r>
              <a:rPr sz="1687" spc="-4" dirty="0">
                <a:solidFill>
                  <a:prstClr val="black"/>
                </a:solidFill>
                <a:latin typeface="Trebuchet MS"/>
                <a:cs typeface="Trebuchet MS"/>
              </a:rPr>
              <a:t>Convolutional </a:t>
            </a:r>
            <a:r>
              <a:rPr sz="1687" dirty="0">
                <a:solidFill>
                  <a:prstClr val="black"/>
                </a:solidFill>
                <a:latin typeface="Trebuchet MS"/>
                <a:cs typeface="Trebuchet MS"/>
              </a:rPr>
              <a:t>Networks”,</a:t>
            </a:r>
            <a:r>
              <a:rPr sz="1687" spc="-1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87" dirty="0">
                <a:solidFill>
                  <a:prstClr val="black"/>
                </a:solidFill>
                <a:latin typeface="Trebuchet MS"/>
                <a:cs typeface="Trebuchet MS"/>
              </a:rPr>
              <a:t>2013]</a:t>
            </a:r>
            <a:endParaRPr sz="1687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3304" y="3732609"/>
            <a:ext cx="1071563" cy="1071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159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0" y="6402586"/>
            <a:ext cx="1972568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tabLst>
                <a:tab pos="847844" algn="l"/>
              </a:tabLst>
            </a:pPr>
            <a:r>
              <a:rPr sz="2109" dirty="0">
                <a:solidFill>
                  <a:prstClr val="black"/>
                </a:solidFill>
                <a:latin typeface="Trebuchet MS"/>
                <a:cs typeface="Trebuchet MS"/>
              </a:rPr>
              <a:t>Slide:	R.</a:t>
            </a:r>
            <a:r>
              <a:rPr sz="2109" spc="-7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109" dirty="0">
                <a:solidFill>
                  <a:prstClr val="black"/>
                </a:solidFill>
                <a:latin typeface="Trebuchet MS"/>
                <a:cs typeface="Trebuchet MS"/>
              </a:rPr>
              <a:t>Fergus</a:t>
            </a:r>
            <a:endParaRPr sz="210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014" y="5438180"/>
            <a:ext cx="3996035" cy="874663"/>
          </a:xfrm>
          <a:custGeom>
            <a:avLst/>
            <a:gdLst/>
            <a:ahLst/>
            <a:cxnLst/>
            <a:rect l="l" t="t" r="r" b="b"/>
            <a:pathLst>
              <a:path w="5683250" h="1243965">
                <a:moveTo>
                  <a:pt x="0" y="0"/>
                </a:moveTo>
                <a:lnTo>
                  <a:pt x="5682806" y="0"/>
                </a:lnTo>
                <a:lnTo>
                  <a:pt x="5682806" y="1243510"/>
                </a:lnTo>
                <a:lnTo>
                  <a:pt x="0" y="12435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806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457" marR="3572" algn="l">
              <a:lnSpc>
                <a:spcPts val="5625"/>
              </a:lnSpc>
            </a:pPr>
            <a:r>
              <a:rPr sz="4711" spc="4" dirty="0"/>
              <a:t>Neural</a:t>
            </a:r>
            <a:r>
              <a:rPr sz="4711" spc="-21" dirty="0"/>
              <a:t> </a:t>
            </a:r>
            <a:r>
              <a:rPr sz="4711" spc="4" dirty="0"/>
              <a:t>Networks</a:t>
            </a:r>
            <a:r>
              <a:rPr lang="en-US" sz="4711" spc="4" dirty="0"/>
              <a:t>: The Big Picture</a:t>
            </a:r>
            <a:endParaRPr sz="4711" dirty="0"/>
          </a:p>
        </p:txBody>
      </p:sp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lang="en-US"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r>
              <a:rPr lang="en-US" sz="2250" dirty="0">
                <a:solidFill>
                  <a:prstClr val="black"/>
                </a:solidFill>
                <a:latin typeface="Arial"/>
                <a:cs typeface="Arial"/>
              </a:rPr>
              <a:t>(“layer”)</a:t>
            </a: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r>
              <a:rPr lang="en-US" sz="2250" dirty="0">
                <a:solidFill>
                  <a:prstClr val="black"/>
                </a:solidFill>
                <a:latin typeface="Arial"/>
                <a:cs typeface="Arial"/>
              </a:rPr>
              <a:t>(“layer”)</a:t>
            </a: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1617" y="4126315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idea: </a:t>
            </a:r>
            <a:r>
              <a:rPr lang="en-US" sz="2800" b="1" dirty="0"/>
              <a:t>composition of simpler functions </a:t>
            </a:r>
            <a:r>
              <a:rPr lang="en-US" sz="2800" dirty="0"/>
              <a:t>called “layers”</a:t>
            </a:r>
            <a:r>
              <a:rPr lang="en-US" sz="2800" b="1" dirty="0"/>
              <a:t> </a:t>
            </a:r>
            <a:r>
              <a:rPr lang="en-US" sz="2800" dirty="0"/>
              <a:t>(e.g., multiple linear layers (not just one))</a:t>
            </a:r>
          </a:p>
        </p:txBody>
      </p:sp>
    </p:spTree>
    <p:extLst>
      <p:ext uri="{BB962C8B-B14F-4D97-AF65-F5344CB8AC3E}">
        <p14:creationId xmlns:p14="http://schemas.microsoft.com/office/powerpoint/2010/main" val="184463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</a:t>
            </a:r>
          </a:p>
          <a:p>
            <a:r>
              <a:rPr lang="en-US" dirty="0"/>
              <a:t>Field is in rapid motion</a:t>
            </a:r>
          </a:p>
          <a:p>
            <a:r>
              <a:rPr lang="en-US" dirty="0"/>
              <a:t>Readings: No standard textbooks yet!</a:t>
            </a:r>
          </a:p>
          <a:p>
            <a:r>
              <a:rPr lang="en-US" dirty="0"/>
              <a:t>Some good resources:</a:t>
            </a:r>
          </a:p>
          <a:p>
            <a:pPr lvl="1"/>
            <a:r>
              <a:rPr lang="en-US" sz="2400" dirty="0">
                <a:hlinkClick r:id="rId2"/>
              </a:rPr>
              <a:t>https://sites.google.com/site/deeplearningsummerschool/</a:t>
            </a:r>
            <a:endParaRPr lang="en-US" sz="2400" dirty="0"/>
          </a:p>
          <a:p>
            <a:pPr lvl="1"/>
            <a:r>
              <a:rPr lang="en-US" sz="2400" dirty="0">
                <a:hlinkClick r:id="rId3"/>
              </a:rPr>
              <a:t>http://www.deeplearningbook.org/</a:t>
            </a:r>
            <a:endParaRPr lang="en-US" sz="2400" dirty="0"/>
          </a:p>
          <a:p>
            <a:pPr lvl="1"/>
            <a:r>
              <a:rPr lang="en-US" sz="2400" dirty="0">
                <a:hlinkClick r:id="rId4"/>
              </a:rPr>
              <a:t>http://www.cs.toronto.edu/~hinton/absps/NatureDeepReview.pdf</a:t>
            </a: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297" y="2500313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67055" y="2312789"/>
            <a:ext cx="122693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(Sco</a:t>
            </a:r>
            <a:r>
              <a:rPr sz="2531" i="1" spc="-46" dirty="0">
                <a:solidFill>
                  <a:srgbClr val="51A7F9"/>
                </a:solidFill>
                <a:latin typeface="Arial"/>
                <a:cs typeface="Arial"/>
              </a:rPr>
              <a:t>r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52555" y="2139554"/>
            <a:ext cx="153679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587" defTabSz="642915">
              <a:lnSpc>
                <a:spcPts val="3023"/>
              </a:lnSpc>
            </a:pPr>
            <a:r>
              <a:rPr sz="2531" i="1" spc="39" dirty="0">
                <a:solidFill>
                  <a:srgbClr val="51A7F9"/>
                </a:solidFill>
                <a:latin typeface="Arial"/>
                <a:cs typeface="Arial"/>
              </a:rPr>
              <a:t>(Hidden  </a:t>
            </a: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Activation)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27" name="object 2"/>
          <p:cNvSpPr txBox="1">
            <a:spLocks noGrp="1"/>
          </p:cNvSpPr>
          <p:nvPr>
            <p:ph type="title"/>
          </p:nvPr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457" marR="3572" algn="l">
              <a:lnSpc>
                <a:spcPts val="5625"/>
              </a:lnSpc>
            </a:pPr>
            <a:r>
              <a:rPr sz="4711" spc="4" dirty="0"/>
              <a:t>Neural</a:t>
            </a:r>
            <a:r>
              <a:rPr sz="4711" spc="-21" dirty="0"/>
              <a:t> </a:t>
            </a:r>
            <a:r>
              <a:rPr sz="4711" spc="4" dirty="0"/>
              <a:t>Networks</a:t>
            </a:r>
            <a:r>
              <a:rPr lang="en-US" sz="4711" spc="4" dirty="0"/>
              <a:t>: The Big Picture</a:t>
            </a:r>
            <a:endParaRPr sz="4711" dirty="0"/>
          </a:p>
        </p:txBody>
      </p:sp>
    </p:spTree>
    <p:extLst>
      <p:ext uri="{BB962C8B-B14F-4D97-AF65-F5344CB8AC3E}">
        <p14:creationId xmlns:p14="http://schemas.microsoft.com/office/powerpoint/2010/main" val="2086063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3082" y="2387254"/>
            <a:ext cx="250031" cy="197346"/>
          </a:xfrm>
          <a:custGeom>
            <a:avLst/>
            <a:gdLst/>
            <a:ahLst/>
            <a:cxnLst/>
            <a:rect l="l" t="t" r="r" b="b"/>
            <a:pathLst>
              <a:path w="355600" h="280670">
                <a:moveTo>
                  <a:pt x="0" y="7426"/>
                </a:moveTo>
                <a:lnTo>
                  <a:pt x="69366" y="1836"/>
                </a:lnTo>
                <a:lnTo>
                  <a:pt x="131211" y="0"/>
                </a:lnTo>
                <a:lnTo>
                  <a:pt x="185535" y="1916"/>
                </a:lnTo>
                <a:lnTo>
                  <a:pt x="232337" y="7584"/>
                </a:lnTo>
                <a:lnTo>
                  <a:pt x="271619" y="17005"/>
                </a:lnTo>
                <a:lnTo>
                  <a:pt x="327619" y="47106"/>
                </a:lnTo>
                <a:lnTo>
                  <a:pt x="353534" y="92217"/>
                </a:lnTo>
                <a:lnTo>
                  <a:pt x="355210" y="120401"/>
                </a:lnTo>
                <a:lnTo>
                  <a:pt x="349364" y="152338"/>
                </a:lnTo>
                <a:lnTo>
                  <a:pt x="335998" y="188028"/>
                </a:lnTo>
                <a:lnTo>
                  <a:pt x="315110" y="227471"/>
                </a:lnTo>
                <a:lnTo>
                  <a:pt x="286702" y="270666"/>
                </a:lnTo>
                <a:lnTo>
                  <a:pt x="278698" y="28054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20691" y="2550587"/>
            <a:ext cx="87511" cy="93762"/>
          </a:xfrm>
          <a:custGeom>
            <a:avLst/>
            <a:gdLst/>
            <a:ahLst/>
            <a:cxnLst/>
            <a:rect l="l" t="t" r="r" b="b"/>
            <a:pathLst>
              <a:path w="124460" h="133350">
                <a:moveTo>
                  <a:pt x="29399" y="0"/>
                </a:moveTo>
                <a:lnTo>
                  <a:pt x="0" y="133102"/>
                </a:lnTo>
                <a:lnTo>
                  <a:pt x="124122" y="76761"/>
                </a:lnTo>
                <a:lnTo>
                  <a:pt x="29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76651" y="1951556"/>
            <a:ext cx="606772" cy="519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5062" i="1" spc="-68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59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84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0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03067" y="2431044"/>
            <a:ext cx="292001" cy="136624"/>
          </a:xfrm>
          <a:custGeom>
            <a:avLst/>
            <a:gdLst/>
            <a:ahLst/>
            <a:cxnLst/>
            <a:rect l="l" t="t" r="r" b="b"/>
            <a:pathLst>
              <a:path w="415290" h="194310">
                <a:moveTo>
                  <a:pt x="0" y="974"/>
                </a:moveTo>
                <a:lnTo>
                  <a:pt x="69191" y="0"/>
                </a:lnTo>
                <a:lnTo>
                  <a:pt x="132213" y="3249"/>
                </a:lnTo>
                <a:lnTo>
                  <a:pt x="189066" y="10724"/>
                </a:lnTo>
                <a:lnTo>
                  <a:pt x="239749" y="22424"/>
                </a:lnTo>
                <a:lnTo>
                  <a:pt x="284263" y="38349"/>
                </a:lnTo>
                <a:lnTo>
                  <a:pt x="322608" y="58499"/>
                </a:lnTo>
                <a:lnTo>
                  <a:pt x="354784" y="82873"/>
                </a:lnTo>
                <a:lnTo>
                  <a:pt x="380790" y="111473"/>
                </a:lnTo>
                <a:lnTo>
                  <a:pt x="400627" y="144297"/>
                </a:lnTo>
                <a:lnTo>
                  <a:pt x="414294" y="181346"/>
                </a:lnTo>
                <a:lnTo>
                  <a:pt x="414920" y="19403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51558" y="2556442"/>
            <a:ext cx="85725" cy="87957"/>
          </a:xfrm>
          <a:custGeom>
            <a:avLst/>
            <a:gdLst/>
            <a:ahLst/>
            <a:cxnLst/>
            <a:rect l="l" t="t" r="r" b="b"/>
            <a:pathLst>
              <a:path w="121920" h="125095">
                <a:moveTo>
                  <a:pt x="121771" y="0"/>
                </a:moveTo>
                <a:lnTo>
                  <a:pt x="0" y="6009"/>
                </a:lnTo>
                <a:lnTo>
                  <a:pt x="66894" y="124776"/>
                </a:lnTo>
                <a:lnTo>
                  <a:pt x="121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297" y="2500313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67055" y="2312789"/>
            <a:ext cx="122693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(Sco</a:t>
            </a:r>
            <a:r>
              <a:rPr sz="2531" i="1" spc="-46" dirty="0">
                <a:solidFill>
                  <a:srgbClr val="51A7F9"/>
                </a:solidFill>
                <a:latin typeface="Arial"/>
                <a:cs typeface="Arial"/>
              </a:rPr>
              <a:t>r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52555" y="2139554"/>
            <a:ext cx="153679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587" defTabSz="642915">
              <a:lnSpc>
                <a:spcPts val="3023"/>
              </a:lnSpc>
            </a:pPr>
            <a:r>
              <a:rPr sz="2531" i="1" spc="39" dirty="0">
                <a:solidFill>
                  <a:srgbClr val="51A7F9"/>
                </a:solidFill>
                <a:latin typeface="Arial"/>
                <a:cs typeface="Arial"/>
              </a:rPr>
              <a:t>(Hidden  </a:t>
            </a: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Activation)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3367" y="1750219"/>
            <a:ext cx="458137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2099"/>
              </a:lnSpc>
              <a:tabLst>
                <a:tab pos="2714082" algn="l"/>
              </a:tabLst>
            </a:pPr>
            <a:r>
              <a:rPr sz="2531" i="1" spc="-14" dirty="0">
                <a:solidFill>
                  <a:srgbClr val="51A7F9"/>
                </a:solidFill>
                <a:latin typeface="Arial"/>
                <a:cs typeface="Arial"/>
              </a:rPr>
              <a:t>(Parameters)	(Parameters)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  <a:p>
            <a:pPr marL="624163" defTabSz="642915">
              <a:lnSpc>
                <a:spcPts val="3111"/>
              </a:lnSpc>
            </a:pPr>
            <a:r>
              <a:rPr sz="5062" i="1" spc="-73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85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7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33" name="object 2"/>
          <p:cNvSpPr txBox="1">
            <a:spLocks/>
          </p:cNvSpPr>
          <p:nvPr/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992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21457" marR="3572" algn="l">
              <a:lnSpc>
                <a:spcPts val="5625"/>
              </a:lnSpc>
            </a:pPr>
            <a:r>
              <a:rPr lang="en-US" sz="4711" kern="0" spc="4"/>
              <a:t>Neural</a:t>
            </a:r>
            <a:r>
              <a:rPr lang="en-US" sz="4711" kern="0" spc="-21"/>
              <a:t> </a:t>
            </a:r>
            <a:r>
              <a:rPr lang="en-US" sz="4711" kern="0" spc="4"/>
              <a:t>Networks: The Big Picture</a:t>
            </a:r>
            <a:endParaRPr lang="en-US" sz="4711" kern="0" dirty="0"/>
          </a:p>
        </p:txBody>
      </p:sp>
    </p:spTree>
    <p:extLst>
      <p:ext uri="{BB962C8B-B14F-4D97-AF65-F5344CB8AC3E}">
        <p14:creationId xmlns:p14="http://schemas.microsoft.com/office/powerpoint/2010/main" val="124951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3082" y="2387254"/>
            <a:ext cx="250031" cy="197346"/>
          </a:xfrm>
          <a:custGeom>
            <a:avLst/>
            <a:gdLst/>
            <a:ahLst/>
            <a:cxnLst/>
            <a:rect l="l" t="t" r="r" b="b"/>
            <a:pathLst>
              <a:path w="355600" h="280670">
                <a:moveTo>
                  <a:pt x="0" y="7426"/>
                </a:moveTo>
                <a:lnTo>
                  <a:pt x="69366" y="1836"/>
                </a:lnTo>
                <a:lnTo>
                  <a:pt x="131211" y="0"/>
                </a:lnTo>
                <a:lnTo>
                  <a:pt x="185535" y="1916"/>
                </a:lnTo>
                <a:lnTo>
                  <a:pt x="232337" y="7584"/>
                </a:lnTo>
                <a:lnTo>
                  <a:pt x="271619" y="17005"/>
                </a:lnTo>
                <a:lnTo>
                  <a:pt x="327619" y="47106"/>
                </a:lnTo>
                <a:lnTo>
                  <a:pt x="353534" y="92217"/>
                </a:lnTo>
                <a:lnTo>
                  <a:pt x="355210" y="120401"/>
                </a:lnTo>
                <a:lnTo>
                  <a:pt x="349364" y="152338"/>
                </a:lnTo>
                <a:lnTo>
                  <a:pt x="335998" y="188028"/>
                </a:lnTo>
                <a:lnTo>
                  <a:pt x="315110" y="227471"/>
                </a:lnTo>
                <a:lnTo>
                  <a:pt x="286702" y="270666"/>
                </a:lnTo>
                <a:lnTo>
                  <a:pt x="278698" y="28054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20691" y="2550587"/>
            <a:ext cx="87511" cy="93762"/>
          </a:xfrm>
          <a:custGeom>
            <a:avLst/>
            <a:gdLst/>
            <a:ahLst/>
            <a:cxnLst/>
            <a:rect l="l" t="t" r="r" b="b"/>
            <a:pathLst>
              <a:path w="124460" h="133350">
                <a:moveTo>
                  <a:pt x="29399" y="0"/>
                </a:moveTo>
                <a:lnTo>
                  <a:pt x="0" y="133102"/>
                </a:lnTo>
                <a:lnTo>
                  <a:pt x="124122" y="76761"/>
                </a:lnTo>
                <a:lnTo>
                  <a:pt x="29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2539" y="5096189"/>
            <a:ext cx="8415338" cy="847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>
              <a:lnSpc>
                <a:spcPct val="89300"/>
              </a:lnSpc>
            </a:pP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Here,</a:t>
            </a:r>
            <a:r>
              <a:rPr sz="5115" i="1" spc="15" baseline="-2290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115" i="1" spc="15" baseline="-22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31" spc="4" dirty="0">
                <a:solidFill>
                  <a:prstClr val="black"/>
                </a:solidFill>
                <a:latin typeface="Arial"/>
                <a:cs typeface="Arial"/>
              </a:rPr>
              <a:t>represents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whatever </a:t>
            </a: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parameters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layer is </a:t>
            </a:r>
            <a:r>
              <a:rPr sz="2531" spc="25" dirty="0">
                <a:solidFill>
                  <a:prstClr val="black"/>
                </a:solidFill>
                <a:latin typeface="Arial"/>
                <a:cs typeface="Arial"/>
              </a:rPr>
              <a:t>using  (e.g.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“linear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laye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r”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777" i="1" spc="-39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2777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20" spc="5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 </a:t>
            </a:r>
            <a:r>
              <a:rPr sz="2707" spc="-4" dirty="0">
                <a:solidFill>
                  <a:prstClr val="black"/>
                </a:solidFill>
                <a:latin typeface="Symbol"/>
                <a:cs typeface="Symbol"/>
              </a:rPr>
              <a:t></a:t>
            </a:r>
            <a:r>
              <a:rPr sz="2707" spc="-4" dirty="0">
                <a:solidFill>
                  <a:prstClr val="black"/>
                </a:solidFill>
                <a:latin typeface="Times New Roman"/>
                <a:cs typeface="Times New Roman"/>
              </a:rPr>
              <a:t> { </a:t>
            </a:r>
            <a:r>
              <a:rPr sz="2707" i="1" spc="-4" dirty="0">
                <a:solidFill>
                  <a:prstClr val="black"/>
                </a:solidFill>
                <a:latin typeface="Times New Roman"/>
                <a:cs typeface="Times New Roman"/>
              </a:rPr>
              <a:t>W 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707" spc="25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sz="2707" i="1" spc="25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320" spc="-53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7" spc="-25" dirty="0">
                <a:solidFill>
                  <a:prstClr val="black"/>
                </a:solidFill>
                <a:latin typeface="Times New Roman"/>
                <a:cs typeface="Times New Roman"/>
              </a:rPr>
              <a:t>}</a:t>
            </a:r>
            <a:r>
              <a:rPr sz="2531" spc="-25" dirty="0">
                <a:solidFill>
                  <a:prstClr val="black"/>
                </a:solidFill>
                <a:latin typeface="Arial"/>
                <a:cs typeface="Arial"/>
              </a:rPr>
              <a:t>).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6651" y="1951556"/>
            <a:ext cx="606772" cy="519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5062" i="1" spc="-68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59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84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0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03067" y="2431044"/>
            <a:ext cx="292001" cy="136624"/>
          </a:xfrm>
          <a:custGeom>
            <a:avLst/>
            <a:gdLst/>
            <a:ahLst/>
            <a:cxnLst/>
            <a:rect l="l" t="t" r="r" b="b"/>
            <a:pathLst>
              <a:path w="415290" h="194310">
                <a:moveTo>
                  <a:pt x="0" y="974"/>
                </a:moveTo>
                <a:lnTo>
                  <a:pt x="69191" y="0"/>
                </a:lnTo>
                <a:lnTo>
                  <a:pt x="132213" y="3249"/>
                </a:lnTo>
                <a:lnTo>
                  <a:pt x="189066" y="10724"/>
                </a:lnTo>
                <a:lnTo>
                  <a:pt x="239749" y="22424"/>
                </a:lnTo>
                <a:lnTo>
                  <a:pt x="284263" y="38349"/>
                </a:lnTo>
                <a:lnTo>
                  <a:pt x="322608" y="58499"/>
                </a:lnTo>
                <a:lnTo>
                  <a:pt x="354784" y="82873"/>
                </a:lnTo>
                <a:lnTo>
                  <a:pt x="380790" y="111473"/>
                </a:lnTo>
                <a:lnTo>
                  <a:pt x="400627" y="144297"/>
                </a:lnTo>
                <a:lnTo>
                  <a:pt x="414294" y="181346"/>
                </a:lnTo>
                <a:lnTo>
                  <a:pt x="414920" y="19403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51558" y="2556442"/>
            <a:ext cx="85725" cy="87957"/>
          </a:xfrm>
          <a:custGeom>
            <a:avLst/>
            <a:gdLst/>
            <a:ahLst/>
            <a:cxnLst/>
            <a:rect l="l" t="t" r="r" b="b"/>
            <a:pathLst>
              <a:path w="121920" h="125095">
                <a:moveTo>
                  <a:pt x="121771" y="0"/>
                </a:moveTo>
                <a:lnTo>
                  <a:pt x="0" y="6009"/>
                </a:lnTo>
                <a:lnTo>
                  <a:pt x="66894" y="124776"/>
                </a:lnTo>
                <a:lnTo>
                  <a:pt x="121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297" y="2500313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67055" y="2312789"/>
            <a:ext cx="122693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(Sco</a:t>
            </a:r>
            <a:r>
              <a:rPr sz="2531" i="1" spc="-46" dirty="0">
                <a:solidFill>
                  <a:srgbClr val="51A7F9"/>
                </a:solidFill>
                <a:latin typeface="Arial"/>
                <a:cs typeface="Arial"/>
              </a:rPr>
              <a:t>r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2555" y="2139554"/>
            <a:ext cx="153679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587" defTabSz="642915">
              <a:lnSpc>
                <a:spcPts val="3023"/>
              </a:lnSpc>
            </a:pPr>
            <a:r>
              <a:rPr sz="2531" i="1" spc="39" dirty="0">
                <a:solidFill>
                  <a:srgbClr val="51A7F9"/>
                </a:solidFill>
                <a:latin typeface="Arial"/>
                <a:cs typeface="Arial"/>
              </a:rPr>
              <a:t>(Hidden  </a:t>
            </a: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Activation)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3367" y="1750219"/>
            <a:ext cx="458137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2099"/>
              </a:lnSpc>
              <a:tabLst>
                <a:tab pos="2714082" algn="l"/>
              </a:tabLst>
            </a:pPr>
            <a:r>
              <a:rPr sz="2531" i="1" spc="-14" dirty="0">
                <a:solidFill>
                  <a:srgbClr val="51A7F9"/>
                </a:solidFill>
                <a:latin typeface="Arial"/>
                <a:cs typeface="Arial"/>
              </a:rPr>
              <a:t>(Parameters)	(Parameters)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  <a:p>
            <a:pPr marL="624163" defTabSz="642915">
              <a:lnSpc>
                <a:spcPts val="3111"/>
              </a:lnSpc>
            </a:pPr>
            <a:r>
              <a:rPr sz="5062" i="1" spc="-73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85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7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2"/>
          <p:cNvSpPr txBox="1">
            <a:spLocks/>
          </p:cNvSpPr>
          <p:nvPr/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992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21457" marR="3572" algn="l">
              <a:lnSpc>
                <a:spcPts val="5625"/>
              </a:lnSpc>
            </a:pPr>
            <a:r>
              <a:rPr lang="en-US" sz="4711" kern="0" spc="4"/>
              <a:t>Neural</a:t>
            </a:r>
            <a:r>
              <a:rPr lang="en-US" sz="4711" kern="0" spc="-21"/>
              <a:t> </a:t>
            </a:r>
            <a:r>
              <a:rPr lang="en-US" sz="4711" kern="0" spc="4"/>
              <a:t>Networks: The Big Picture</a:t>
            </a:r>
            <a:endParaRPr lang="en-US" sz="4711" kern="0" dirty="0"/>
          </a:p>
        </p:txBody>
      </p:sp>
      <p:sp>
        <p:nvSpPr>
          <p:cNvPr id="34" name="TextBox 33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1844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3082" y="2387254"/>
            <a:ext cx="250031" cy="197346"/>
          </a:xfrm>
          <a:custGeom>
            <a:avLst/>
            <a:gdLst/>
            <a:ahLst/>
            <a:cxnLst/>
            <a:rect l="l" t="t" r="r" b="b"/>
            <a:pathLst>
              <a:path w="355600" h="280670">
                <a:moveTo>
                  <a:pt x="0" y="7426"/>
                </a:moveTo>
                <a:lnTo>
                  <a:pt x="69366" y="1836"/>
                </a:lnTo>
                <a:lnTo>
                  <a:pt x="131211" y="0"/>
                </a:lnTo>
                <a:lnTo>
                  <a:pt x="185535" y="1916"/>
                </a:lnTo>
                <a:lnTo>
                  <a:pt x="232337" y="7584"/>
                </a:lnTo>
                <a:lnTo>
                  <a:pt x="271619" y="17005"/>
                </a:lnTo>
                <a:lnTo>
                  <a:pt x="327619" y="47106"/>
                </a:lnTo>
                <a:lnTo>
                  <a:pt x="353534" y="92217"/>
                </a:lnTo>
                <a:lnTo>
                  <a:pt x="355210" y="120401"/>
                </a:lnTo>
                <a:lnTo>
                  <a:pt x="349364" y="152338"/>
                </a:lnTo>
                <a:lnTo>
                  <a:pt x="335998" y="188028"/>
                </a:lnTo>
                <a:lnTo>
                  <a:pt x="315110" y="227471"/>
                </a:lnTo>
                <a:lnTo>
                  <a:pt x="286702" y="270666"/>
                </a:lnTo>
                <a:lnTo>
                  <a:pt x="278698" y="28054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20691" y="2550587"/>
            <a:ext cx="87511" cy="93762"/>
          </a:xfrm>
          <a:custGeom>
            <a:avLst/>
            <a:gdLst/>
            <a:ahLst/>
            <a:cxnLst/>
            <a:rect l="l" t="t" r="r" b="b"/>
            <a:pathLst>
              <a:path w="124460" h="133350">
                <a:moveTo>
                  <a:pt x="29399" y="0"/>
                </a:moveTo>
                <a:lnTo>
                  <a:pt x="0" y="133102"/>
                </a:lnTo>
                <a:lnTo>
                  <a:pt x="124122" y="76761"/>
                </a:lnTo>
                <a:lnTo>
                  <a:pt x="29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76651" y="1951556"/>
            <a:ext cx="606772" cy="519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5062" i="1" spc="-68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59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84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0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03067" y="2431044"/>
            <a:ext cx="292001" cy="136624"/>
          </a:xfrm>
          <a:custGeom>
            <a:avLst/>
            <a:gdLst/>
            <a:ahLst/>
            <a:cxnLst/>
            <a:rect l="l" t="t" r="r" b="b"/>
            <a:pathLst>
              <a:path w="415290" h="194310">
                <a:moveTo>
                  <a:pt x="0" y="974"/>
                </a:moveTo>
                <a:lnTo>
                  <a:pt x="69191" y="0"/>
                </a:lnTo>
                <a:lnTo>
                  <a:pt x="132213" y="3249"/>
                </a:lnTo>
                <a:lnTo>
                  <a:pt x="189066" y="10724"/>
                </a:lnTo>
                <a:lnTo>
                  <a:pt x="239749" y="22424"/>
                </a:lnTo>
                <a:lnTo>
                  <a:pt x="284263" y="38349"/>
                </a:lnTo>
                <a:lnTo>
                  <a:pt x="322608" y="58499"/>
                </a:lnTo>
                <a:lnTo>
                  <a:pt x="354784" y="82873"/>
                </a:lnTo>
                <a:lnTo>
                  <a:pt x="380790" y="111473"/>
                </a:lnTo>
                <a:lnTo>
                  <a:pt x="400627" y="144297"/>
                </a:lnTo>
                <a:lnTo>
                  <a:pt x="414294" y="181346"/>
                </a:lnTo>
                <a:lnTo>
                  <a:pt x="414920" y="19403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51558" y="2556442"/>
            <a:ext cx="85725" cy="87957"/>
          </a:xfrm>
          <a:custGeom>
            <a:avLst/>
            <a:gdLst/>
            <a:ahLst/>
            <a:cxnLst/>
            <a:rect l="l" t="t" r="r" b="b"/>
            <a:pathLst>
              <a:path w="121920" h="125095">
                <a:moveTo>
                  <a:pt x="121771" y="0"/>
                </a:moveTo>
                <a:lnTo>
                  <a:pt x="0" y="6009"/>
                </a:lnTo>
                <a:lnTo>
                  <a:pt x="66894" y="124776"/>
                </a:lnTo>
                <a:lnTo>
                  <a:pt x="121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438" y="3721581"/>
            <a:ext cx="8656439" cy="2222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2762"/>
              </a:lnSpc>
            </a:pP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(Ground </a:t>
            </a:r>
            <a:r>
              <a:rPr sz="2531" i="1" spc="-77" dirty="0">
                <a:solidFill>
                  <a:srgbClr val="51A7F9"/>
                </a:solidFill>
                <a:latin typeface="Arial"/>
                <a:cs typeface="Arial"/>
              </a:rPr>
              <a:t>Truth</a:t>
            </a:r>
            <a:r>
              <a:rPr sz="2531" i="1" spc="-39" dirty="0">
                <a:solidFill>
                  <a:srgbClr val="51A7F9"/>
                </a:solidFill>
                <a:latin typeface="Arial"/>
                <a:cs typeface="Arial"/>
              </a:rPr>
              <a:t>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Labels)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408519" defTabSz="642915">
              <a:lnSpc>
                <a:spcPts val="3691"/>
              </a:lnSpc>
            </a:pPr>
            <a:r>
              <a:rPr sz="3305" i="1" spc="-7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endParaRPr sz="330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42915">
              <a:spcBef>
                <a:spcPts val="28"/>
              </a:spcBef>
            </a:pPr>
            <a:endParaRPr sz="351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0022" marR="3572" defTabSz="642915">
              <a:lnSpc>
                <a:spcPct val="89300"/>
              </a:lnSpc>
              <a:spcBef>
                <a:spcPts val="4"/>
              </a:spcBef>
            </a:pP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Here,</a:t>
            </a:r>
            <a:r>
              <a:rPr sz="5115" i="1" spc="15" baseline="-2290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115" i="1" spc="15" baseline="-22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31" spc="4" dirty="0">
                <a:solidFill>
                  <a:prstClr val="black"/>
                </a:solidFill>
                <a:latin typeface="Arial"/>
                <a:cs typeface="Arial"/>
              </a:rPr>
              <a:t>represents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whatever </a:t>
            </a: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parameters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layer is </a:t>
            </a:r>
            <a:r>
              <a:rPr sz="2531" spc="25" dirty="0">
                <a:solidFill>
                  <a:prstClr val="black"/>
                </a:solidFill>
                <a:latin typeface="Arial"/>
                <a:cs typeface="Arial"/>
              </a:rPr>
              <a:t>using  (e.g.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“linear layer”</a:t>
            </a:r>
            <a:r>
              <a:rPr sz="2777" i="1" spc="-39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2777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20" spc="5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 </a:t>
            </a:r>
            <a:r>
              <a:rPr sz="2707" spc="-4" dirty="0">
                <a:solidFill>
                  <a:prstClr val="black"/>
                </a:solidFill>
                <a:latin typeface="Symbol"/>
                <a:cs typeface="Symbol"/>
              </a:rPr>
              <a:t></a:t>
            </a:r>
            <a:r>
              <a:rPr sz="2707" spc="-4" dirty="0">
                <a:solidFill>
                  <a:prstClr val="black"/>
                </a:solidFill>
                <a:latin typeface="Times New Roman"/>
                <a:cs typeface="Times New Roman"/>
              </a:rPr>
              <a:t> { </a:t>
            </a:r>
            <a:r>
              <a:rPr sz="2707" i="1" spc="-4" dirty="0">
                <a:solidFill>
                  <a:prstClr val="black"/>
                </a:solidFill>
                <a:latin typeface="Times New Roman"/>
                <a:cs typeface="Times New Roman"/>
              </a:rPr>
              <a:t>W 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707" spc="25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sz="2707" i="1" spc="25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320" spc="-53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7" spc="-25" dirty="0">
                <a:solidFill>
                  <a:prstClr val="black"/>
                </a:solidFill>
                <a:latin typeface="Times New Roman"/>
                <a:cs typeface="Times New Roman"/>
              </a:rPr>
              <a:t>}</a:t>
            </a:r>
            <a:r>
              <a:rPr sz="2531" spc="-25" dirty="0">
                <a:solidFill>
                  <a:prstClr val="black"/>
                </a:solidFill>
                <a:latin typeface="Arial"/>
                <a:cs typeface="Arial"/>
              </a:rPr>
              <a:t>).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297" y="2500313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67055" y="2312789"/>
            <a:ext cx="122693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(Sco</a:t>
            </a:r>
            <a:r>
              <a:rPr sz="2531" i="1" spc="-46" dirty="0">
                <a:solidFill>
                  <a:srgbClr val="51A7F9"/>
                </a:solidFill>
                <a:latin typeface="Arial"/>
                <a:cs typeface="Arial"/>
              </a:rPr>
              <a:t>r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2555" y="2139554"/>
            <a:ext cx="153679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587" defTabSz="642915">
              <a:lnSpc>
                <a:spcPts val="3023"/>
              </a:lnSpc>
            </a:pPr>
            <a:r>
              <a:rPr sz="2531" i="1" spc="39" dirty="0">
                <a:solidFill>
                  <a:srgbClr val="51A7F9"/>
                </a:solidFill>
                <a:latin typeface="Arial"/>
                <a:cs typeface="Arial"/>
              </a:rPr>
              <a:t>(Hidden  </a:t>
            </a: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Activation)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3367" y="1750219"/>
            <a:ext cx="458137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2099"/>
              </a:lnSpc>
              <a:tabLst>
                <a:tab pos="2714082" algn="l"/>
              </a:tabLst>
            </a:pPr>
            <a:r>
              <a:rPr sz="2531" i="1" spc="-14" dirty="0">
                <a:solidFill>
                  <a:srgbClr val="51A7F9"/>
                </a:solidFill>
                <a:latin typeface="Arial"/>
                <a:cs typeface="Arial"/>
              </a:rPr>
              <a:t>(Parameters)	(Parameters)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  <a:p>
            <a:pPr marL="624163" defTabSz="642915">
              <a:lnSpc>
                <a:spcPts val="3111"/>
              </a:lnSpc>
            </a:pPr>
            <a:r>
              <a:rPr sz="5062" i="1" spc="-73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85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7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34" name="object 2"/>
          <p:cNvSpPr txBox="1">
            <a:spLocks noGrp="1"/>
          </p:cNvSpPr>
          <p:nvPr>
            <p:ph type="title"/>
          </p:nvPr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457" marR="3572" algn="l">
              <a:lnSpc>
                <a:spcPts val="5625"/>
              </a:lnSpc>
            </a:pPr>
            <a:r>
              <a:rPr sz="4711" spc="4" dirty="0"/>
              <a:t>Neural</a:t>
            </a:r>
            <a:r>
              <a:rPr sz="4711" spc="-21" dirty="0"/>
              <a:t> </a:t>
            </a:r>
            <a:r>
              <a:rPr sz="4711" spc="4" dirty="0"/>
              <a:t>Networks</a:t>
            </a:r>
            <a:r>
              <a:rPr lang="en-US" sz="4711" spc="4" dirty="0"/>
              <a:t>: The Big Picture</a:t>
            </a:r>
            <a:endParaRPr sz="4711" dirty="0"/>
          </a:p>
        </p:txBody>
      </p:sp>
    </p:spTree>
    <p:extLst>
      <p:ext uri="{BB962C8B-B14F-4D97-AF65-F5344CB8AC3E}">
        <p14:creationId xmlns:p14="http://schemas.microsoft.com/office/powerpoint/2010/main" val="2597685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3082" y="2387254"/>
            <a:ext cx="250031" cy="197346"/>
          </a:xfrm>
          <a:custGeom>
            <a:avLst/>
            <a:gdLst/>
            <a:ahLst/>
            <a:cxnLst/>
            <a:rect l="l" t="t" r="r" b="b"/>
            <a:pathLst>
              <a:path w="355600" h="280670">
                <a:moveTo>
                  <a:pt x="0" y="7426"/>
                </a:moveTo>
                <a:lnTo>
                  <a:pt x="69366" y="1836"/>
                </a:lnTo>
                <a:lnTo>
                  <a:pt x="131211" y="0"/>
                </a:lnTo>
                <a:lnTo>
                  <a:pt x="185535" y="1916"/>
                </a:lnTo>
                <a:lnTo>
                  <a:pt x="232337" y="7584"/>
                </a:lnTo>
                <a:lnTo>
                  <a:pt x="271619" y="17005"/>
                </a:lnTo>
                <a:lnTo>
                  <a:pt x="327619" y="47106"/>
                </a:lnTo>
                <a:lnTo>
                  <a:pt x="353534" y="92217"/>
                </a:lnTo>
                <a:lnTo>
                  <a:pt x="355210" y="120401"/>
                </a:lnTo>
                <a:lnTo>
                  <a:pt x="349364" y="152338"/>
                </a:lnTo>
                <a:lnTo>
                  <a:pt x="335998" y="188028"/>
                </a:lnTo>
                <a:lnTo>
                  <a:pt x="315110" y="227471"/>
                </a:lnTo>
                <a:lnTo>
                  <a:pt x="286702" y="270666"/>
                </a:lnTo>
                <a:lnTo>
                  <a:pt x="278698" y="28054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20691" y="2550587"/>
            <a:ext cx="87511" cy="93762"/>
          </a:xfrm>
          <a:custGeom>
            <a:avLst/>
            <a:gdLst/>
            <a:ahLst/>
            <a:cxnLst/>
            <a:rect l="l" t="t" r="r" b="b"/>
            <a:pathLst>
              <a:path w="124460" h="133350">
                <a:moveTo>
                  <a:pt x="29399" y="0"/>
                </a:moveTo>
                <a:lnTo>
                  <a:pt x="0" y="133102"/>
                </a:lnTo>
                <a:lnTo>
                  <a:pt x="124122" y="76761"/>
                </a:lnTo>
                <a:lnTo>
                  <a:pt x="29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76651" y="1951556"/>
            <a:ext cx="606772" cy="519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5062" i="1" spc="-68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59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84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0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03067" y="2431044"/>
            <a:ext cx="292001" cy="136624"/>
          </a:xfrm>
          <a:custGeom>
            <a:avLst/>
            <a:gdLst/>
            <a:ahLst/>
            <a:cxnLst/>
            <a:rect l="l" t="t" r="r" b="b"/>
            <a:pathLst>
              <a:path w="415290" h="194310">
                <a:moveTo>
                  <a:pt x="0" y="974"/>
                </a:moveTo>
                <a:lnTo>
                  <a:pt x="69191" y="0"/>
                </a:lnTo>
                <a:lnTo>
                  <a:pt x="132213" y="3249"/>
                </a:lnTo>
                <a:lnTo>
                  <a:pt x="189066" y="10724"/>
                </a:lnTo>
                <a:lnTo>
                  <a:pt x="239749" y="22424"/>
                </a:lnTo>
                <a:lnTo>
                  <a:pt x="284263" y="38349"/>
                </a:lnTo>
                <a:lnTo>
                  <a:pt x="322608" y="58499"/>
                </a:lnTo>
                <a:lnTo>
                  <a:pt x="354784" y="82873"/>
                </a:lnTo>
                <a:lnTo>
                  <a:pt x="380790" y="111473"/>
                </a:lnTo>
                <a:lnTo>
                  <a:pt x="400627" y="144297"/>
                </a:lnTo>
                <a:lnTo>
                  <a:pt x="414294" y="181346"/>
                </a:lnTo>
                <a:lnTo>
                  <a:pt x="414920" y="19403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51558" y="2556442"/>
            <a:ext cx="85725" cy="87957"/>
          </a:xfrm>
          <a:custGeom>
            <a:avLst/>
            <a:gdLst/>
            <a:ahLst/>
            <a:cxnLst/>
            <a:rect l="l" t="t" r="r" b="b"/>
            <a:pathLst>
              <a:path w="121920" h="125095">
                <a:moveTo>
                  <a:pt x="121771" y="0"/>
                </a:moveTo>
                <a:lnTo>
                  <a:pt x="0" y="6009"/>
                </a:lnTo>
                <a:lnTo>
                  <a:pt x="66894" y="124776"/>
                </a:lnTo>
                <a:lnTo>
                  <a:pt x="121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1264" y="4073774"/>
            <a:ext cx="203597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7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438" y="3757801"/>
            <a:ext cx="316289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(Ground </a:t>
            </a:r>
            <a:r>
              <a:rPr sz="2531" i="1" spc="-77" dirty="0">
                <a:solidFill>
                  <a:srgbClr val="51A7F9"/>
                </a:solidFill>
                <a:latin typeface="Arial"/>
                <a:cs typeface="Arial"/>
              </a:rPr>
              <a:t>Truth</a:t>
            </a:r>
            <a:r>
              <a:rPr sz="2531" i="1" spc="-39" dirty="0">
                <a:solidFill>
                  <a:srgbClr val="51A7F9"/>
                </a:solidFill>
                <a:latin typeface="Arial"/>
                <a:cs typeface="Arial"/>
              </a:rPr>
              <a:t>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Labels)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09939" y="4161125"/>
            <a:ext cx="250924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31288" y="3404462"/>
            <a:ext cx="0" cy="518815"/>
          </a:xfrm>
          <a:custGeom>
            <a:avLst/>
            <a:gdLst/>
            <a:ahLst/>
            <a:cxnLst/>
            <a:rect l="l" t="t" r="r" b="b"/>
            <a:pathLst>
              <a:path h="737870">
                <a:moveTo>
                  <a:pt x="0" y="0"/>
                </a:moveTo>
                <a:lnTo>
                  <a:pt x="0" y="73768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88426" y="4064427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0"/>
                </a:lnTo>
                <a:lnTo>
                  <a:pt x="60960" y="121919"/>
                </a:lnTo>
                <a:lnTo>
                  <a:pt x="1219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34732" y="4426291"/>
            <a:ext cx="7343329" cy="0"/>
          </a:xfrm>
          <a:custGeom>
            <a:avLst/>
            <a:gdLst/>
            <a:ahLst/>
            <a:cxnLst/>
            <a:rect l="l" t="t" r="r" b="b"/>
            <a:pathLst>
              <a:path w="10443845">
                <a:moveTo>
                  <a:pt x="0" y="0"/>
                </a:moveTo>
                <a:lnTo>
                  <a:pt x="10430610" y="0"/>
                </a:lnTo>
                <a:lnTo>
                  <a:pt x="1044331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68754" y="438342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2539" y="4724292"/>
            <a:ext cx="8697962" cy="12193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95340" defTabSz="642915">
              <a:lnSpc>
                <a:spcPts val="2609"/>
              </a:lnSpc>
            </a:pP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(Loss)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29" marR="286186" defTabSz="642915">
              <a:lnSpc>
                <a:spcPct val="89300"/>
              </a:lnSpc>
              <a:spcBef>
                <a:spcPts val="305"/>
              </a:spcBef>
            </a:pP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Here,</a:t>
            </a:r>
            <a:r>
              <a:rPr sz="5115" i="1" spc="15" baseline="-2290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115" i="1" spc="15" baseline="-22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31" spc="4" dirty="0">
                <a:solidFill>
                  <a:prstClr val="black"/>
                </a:solidFill>
                <a:latin typeface="Arial"/>
                <a:cs typeface="Arial"/>
              </a:rPr>
              <a:t>represents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whatever </a:t>
            </a: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parameters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layer is </a:t>
            </a:r>
            <a:r>
              <a:rPr sz="2531" spc="25" dirty="0">
                <a:solidFill>
                  <a:prstClr val="black"/>
                </a:solidFill>
                <a:latin typeface="Arial"/>
                <a:cs typeface="Arial"/>
              </a:rPr>
              <a:t>using  (e.g.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“linear layer”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777" i="1" spc="-39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2777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20" spc="5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 </a:t>
            </a:r>
            <a:r>
              <a:rPr sz="2707" spc="-4" dirty="0">
                <a:solidFill>
                  <a:prstClr val="black"/>
                </a:solidFill>
                <a:latin typeface="Symbol"/>
                <a:cs typeface="Symbol"/>
              </a:rPr>
              <a:t></a:t>
            </a:r>
            <a:r>
              <a:rPr sz="2707" spc="-4" dirty="0">
                <a:solidFill>
                  <a:prstClr val="black"/>
                </a:solidFill>
                <a:latin typeface="Times New Roman"/>
                <a:cs typeface="Times New Roman"/>
              </a:rPr>
              <a:t> { </a:t>
            </a:r>
            <a:r>
              <a:rPr sz="2707" i="1" spc="-4" dirty="0">
                <a:solidFill>
                  <a:prstClr val="black"/>
                </a:solidFill>
                <a:latin typeface="Times New Roman"/>
                <a:cs typeface="Times New Roman"/>
              </a:rPr>
              <a:t>W 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707" spc="25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sz="2707" i="1" spc="25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320" spc="-53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7" spc="-25" dirty="0">
                <a:solidFill>
                  <a:prstClr val="black"/>
                </a:solidFill>
                <a:latin typeface="Times New Roman"/>
                <a:cs typeface="Times New Roman"/>
              </a:rPr>
              <a:t>}</a:t>
            </a:r>
            <a:r>
              <a:rPr sz="2531" spc="-25" dirty="0">
                <a:solidFill>
                  <a:prstClr val="black"/>
                </a:solidFill>
                <a:latin typeface="Arial"/>
                <a:cs typeface="Arial"/>
              </a:rPr>
              <a:t>).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297" y="2500313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67055" y="2312789"/>
            <a:ext cx="122693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(Sco</a:t>
            </a:r>
            <a:r>
              <a:rPr sz="2531" i="1" spc="-46" dirty="0">
                <a:solidFill>
                  <a:srgbClr val="51A7F9"/>
                </a:solidFill>
                <a:latin typeface="Arial"/>
                <a:cs typeface="Arial"/>
              </a:rPr>
              <a:t>r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52555" y="2139554"/>
            <a:ext cx="153679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587" defTabSz="642915">
              <a:lnSpc>
                <a:spcPts val="3023"/>
              </a:lnSpc>
            </a:pPr>
            <a:r>
              <a:rPr sz="2531" i="1" spc="39" dirty="0">
                <a:solidFill>
                  <a:srgbClr val="51A7F9"/>
                </a:solidFill>
                <a:latin typeface="Arial"/>
                <a:cs typeface="Arial"/>
              </a:rPr>
              <a:t>(Hidden  </a:t>
            </a: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Activation)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23367" y="1750219"/>
            <a:ext cx="458137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2099"/>
              </a:lnSpc>
              <a:tabLst>
                <a:tab pos="2714082" algn="l"/>
              </a:tabLst>
            </a:pPr>
            <a:r>
              <a:rPr sz="2531" i="1" spc="-14" dirty="0">
                <a:solidFill>
                  <a:srgbClr val="51A7F9"/>
                </a:solidFill>
                <a:latin typeface="Arial"/>
                <a:cs typeface="Arial"/>
              </a:rPr>
              <a:t>(Parameters)	(Parameters)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  <a:p>
            <a:pPr marL="624163" defTabSz="642915">
              <a:lnSpc>
                <a:spcPts val="3111"/>
              </a:lnSpc>
            </a:pPr>
            <a:r>
              <a:rPr sz="5062" i="1" spc="-73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85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7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41" name="object 2"/>
          <p:cNvSpPr txBox="1">
            <a:spLocks noGrp="1"/>
          </p:cNvSpPr>
          <p:nvPr>
            <p:ph type="title"/>
          </p:nvPr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457" marR="3572" algn="l">
              <a:lnSpc>
                <a:spcPts val="5625"/>
              </a:lnSpc>
            </a:pPr>
            <a:r>
              <a:rPr sz="4711" spc="4" dirty="0"/>
              <a:t>Neural</a:t>
            </a:r>
            <a:r>
              <a:rPr sz="4711" spc="-21" dirty="0"/>
              <a:t> </a:t>
            </a:r>
            <a:r>
              <a:rPr sz="4711" spc="4" dirty="0"/>
              <a:t>Networks</a:t>
            </a:r>
            <a:r>
              <a:rPr lang="en-US" sz="4711" spc="4" dirty="0"/>
              <a:t>: The Big Picture</a:t>
            </a:r>
            <a:endParaRPr sz="4711" dirty="0"/>
          </a:p>
        </p:txBody>
      </p:sp>
    </p:spTree>
    <p:extLst>
      <p:ext uri="{BB962C8B-B14F-4D97-AF65-F5344CB8AC3E}">
        <p14:creationId xmlns:p14="http://schemas.microsoft.com/office/powerpoint/2010/main" val="1958025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3082" y="2387254"/>
            <a:ext cx="250031" cy="197346"/>
          </a:xfrm>
          <a:custGeom>
            <a:avLst/>
            <a:gdLst/>
            <a:ahLst/>
            <a:cxnLst/>
            <a:rect l="l" t="t" r="r" b="b"/>
            <a:pathLst>
              <a:path w="355600" h="280670">
                <a:moveTo>
                  <a:pt x="0" y="7426"/>
                </a:moveTo>
                <a:lnTo>
                  <a:pt x="69366" y="1836"/>
                </a:lnTo>
                <a:lnTo>
                  <a:pt x="131211" y="0"/>
                </a:lnTo>
                <a:lnTo>
                  <a:pt x="185535" y="1916"/>
                </a:lnTo>
                <a:lnTo>
                  <a:pt x="232337" y="7584"/>
                </a:lnTo>
                <a:lnTo>
                  <a:pt x="271619" y="17005"/>
                </a:lnTo>
                <a:lnTo>
                  <a:pt x="327619" y="47106"/>
                </a:lnTo>
                <a:lnTo>
                  <a:pt x="353534" y="92217"/>
                </a:lnTo>
                <a:lnTo>
                  <a:pt x="355210" y="120401"/>
                </a:lnTo>
                <a:lnTo>
                  <a:pt x="349364" y="152338"/>
                </a:lnTo>
                <a:lnTo>
                  <a:pt x="335998" y="188028"/>
                </a:lnTo>
                <a:lnTo>
                  <a:pt x="315110" y="227471"/>
                </a:lnTo>
                <a:lnTo>
                  <a:pt x="286702" y="270666"/>
                </a:lnTo>
                <a:lnTo>
                  <a:pt x="278698" y="28054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20691" y="2550587"/>
            <a:ext cx="87511" cy="93762"/>
          </a:xfrm>
          <a:custGeom>
            <a:avLst/>
            <a:gdLst/>
            <a:ahLst/>
            <a:cxnLst/>
            <a:rect l="l" t="t" r="r" b="b"/>
            <a:pathLst>
              <a:path w="124460" h="133350">
                <a:moveTo>
                  <a:pt x="29399" y="0"/>
                </a:moveTo>
                <a:lnTo>
                  <a:pt x="0" y="133102"/>
                </a:lnTo>
                <a:lnTo>
                  <a:pt x="124122" y="76761"/>
                </a:lnTo>
                <a:lnTo>
                  <a:pt x="29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76651" y="1951556"/>
            <a:ext cx="606772" cy="519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5062" i="1" spc="-68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59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84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0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03067" y="2431044"/>
            <a:ext cx="292001" cy="136624"/>
          </a:xfrm>
          <a:custGeom>
            <a:avLst/>
            <a:gdLst/>
            <a:ahLst/>
            <a:cxnLst/>
            <a:rect l="l" t="t" r="r" b="b"/>
            <a:pathLst>
              <a:path w="415290" h="194310">
                <a:moveTo>
                  <a:pt x="0" y="974"/>
                </a:moveTo>
                <a:lnTo>
                  <a:pt x="69191" y="0"/>
                </a:lnTo>
                <a:lnTo>
                  <a:pt x="132213" y="3249"/>
                </a:lnTo>
                <a:lnTo>
                  <a:pt x="189066" y="10724"/>
                </a:lnTo>
                <a:lnTo>
                  <a:pt x="239749" y="22424"/>
                </a:lnTo>
                <a:lnTo>
                  <a:pt x="284263" y="38349"/>
                </a:lnTo>
                <a:lnTo>
                  <a:pt x="322608" y="58499"/>
                </a:lnTo>
                <a:lnTo>
                  <a:pt x="354784" y="82873"/>
                </a:lnTo>
                <a:lnTo>
                  <a:pt x="380790" y="111473"/>
                </a:lnTo>
                <a:lnTo>
                  <a:pt x="400627" y="144297"/>
                </a:lnTo>
                <a:lnTo>
                  <a:pt x="414294" y="181346"/>
                </a:lnTo>
                <a:lnTo>
                  <a:pt x="414920" y="19403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51558" y="2556442"/>
            <a:ext cx="85725" cy="87957"/>
          </a:xfrm>
          <a:custGeom>
            <a:avLst/>
            <a:gdLst/>
            <a:ahLst/>
            <a:cxnLst/>
            <a:rect l="l" t="t" r="r" b="b"/>
            <a:pathLst>
              <a:path w="121920" h="125095">
                <a:moveTo>
                  <a:pt x="121771" y="0"/>
                </a:moveTo>
                <a:lnTo>
                  <a:pt x="0" y="6009"/>
                </a:lnTo>
                <a:lnTo>
                  <a:pt x="66894" y="124776"/>
                </a:lnTo>
                <a:lnTo>
                  <a:pt x="121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1264" y="4052248"/>
            <a:ext cx="203597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7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438" y="3736275"/>
            <a:ext cx="316289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(Ground </a:t>
            </a:r>
            <a:r>
              <a:rPr sz="2531" i="1" spc="-77" dirty="0">
                <a:solidFill>
                  <a:srgbClr val="51A7F9"/>
                </a:solidFill>
                <a:latin typeface="Arial"/>
                <a:cs typeface="Arial"/>
              </a:rPr>
              <a:t>Truth</a:t>
            </a:r>
            <a:r>
              <a:rPr sz="2531" i="1" spc="-39" dirty="0">
                <a:solidFill>
                  <a:srgbClr val="51A7F9"/>
                </a:solidFill>
                <a:latin typeface="Arial"/>
                <a:cs typeface="Arial"/>
              </a:rPr>
              <a:t>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Labels)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09939" y="4139599"/>
            <a:ext cx="250924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31288" y="3533143"/>
            <a:ext cx="0" cy="518815"/>
          </a:xfrm>
          <a:custGeom>
            <a:avLst/>
            <a:gdLst/>
            <a:ahLst/>
            <a:cxnLst/>
            <a:rect l="l" t="t" r="r" b="b"/>
            <a:pathLst>
              <a:path h="737870">
                <a:moveTo>
                  <a:pt x="0" y="0"/>
                </a:moveTo>
                <a:lnTo>
                  <a:pt x="0" y="73768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88426" y="4042901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0"/>
                </a:lnTo>
                <a:lnTo>
                  <a:pt x="60960" y="121919"/>
                </a:lnTo>
                <a:lnTo>
                  <a:pt x="1219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34732" y="4404765"/>
            <a:ext cx="7343329" cy="0"/>
          </a:xfrm>
          <a:custGeom>
            <a:avLst/>
            <a:gdLst/>
            <a:ahLst/>
            <a:cxnLst/>
            <a:rect l="l" t="t" r="r" b="b"/>
            <a:pathLst>
              <a:path w="10443845">
                <a:moveTo>
                  <a:pt x="0" y="0"/>
                </a:moveTo>
                <a:lnTo>
                  <a:pt x="10430610" y="0"/>
                </a:lnTo>
                <a:lnTo>
                  <a:pt x="1044331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68754" y="436190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297" y="2500313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67055" y="2312789"/>
            <a:ext cx="122693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(Sco</a:t>
            </a:r>
            <a:r>
              <a:rPr sz="2531" i="1" spc="-46" dirty="0">
                <a:solidFill>
                  <a:srgbClr val="51A7F9"/>
                </a:solidFill>
                <a:latin typeface="Arial"/>
                <a:cs typeface="Arial"/>
              </a:rPr>
              <a:t>r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52555" y="2139554"/>
            <a:ext cx="153679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587" defTabSz="642915">
              <a:lnSpc>
                <a:spcPts val="3023"/>
              </a:lnSpc>
            </a:pPr>
            <a:r>
              <a:rPr sz="2531" i="1" spc="39" dirty="0">
                <a:solidFill>
                  <a:srgbClr val="51A7F9"/>
                </a:solidFill>
                <a:latin typeface="Arial"/>
                <a:cs typeface="Arial"/>
              </a:rPr>
              <a:t>(Hidden  </a:t>
            </a: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Activation)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23367" y="1750219"/>
            <a:ext cx="458137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2099"/>
              </a:lnSpc>
              <a:tabLst>
                <a:tab pos="2714082" algn="l"/>
              </a:tabLst>
            </a:pPr>
            <a:r>
              <a:rPr sz="2531" i="1" spc="-14" dirty="0">
                <a:solidFill>
                  <a:srgbClr val="51A7F9"/>
                </a:solidFill>
                <a:latin typeface="Arial"/>
                <a:cs typeface="Arial"/>
              </a:rPr>
              <a:t>(Parameters)	(Parameters)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  <a:p>
            <a:pPr marL="624163" defTabSz="642915">
              <a:lnSpc>
                <a:spcPts val="3111"/>
              </a:lnSpc>
            </a:pPr>
            <a:r>
              <a:rPr sz="5062" i="1" spc="-73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85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7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5750" y="4574085"/>
            <a:ext cx="8724751" cy="2181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22128" defTabSz="642915">
              <a:lnSpc>
                <a:spcPts val="2609"/>
              </a:lnSpc>
            </a:pP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(Loss)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17" marR="286186" defTabSz="642915">
              <a:lnSpc>
                <a:spcPct val="89300"/>
              </a:lnSpc>
              <a:spcBef>
                <a:spcPts val="305"/>
              </a:spcBef>
            </a:pP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Here,</a:t>
            </a:r>
            <a:r>
              <a:rPr sz="5115" i="1" spc="15" baseline="-2290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115" i="1" spc="15" baseline="-22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31" spc="4" dirty="0">
                <a:solidFill>
                  <a:prstClr val="black"/>
                </a:solidFill>
                <a:latin typeface="Arial"/>
                <a:cs typeface="Arial"/>
              </a:rPr>
              <a:t>represents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whatever </a:t>
            </a: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parameters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layer is </a:t>
            </a:r>
            <a:r>
              <a:rPr sz="2531" spc="25" dirty="0">
                <a:solidFill>
                  <a:prstClr val="black"/>
                </a:solidFill>
                <a:latin typeface="Arial"/>
                <a:cs typeface="Arial"/>
              </a:rPr>
              <a:t>using  (e.g.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“linear layer” </a:t>
            </a:r>
            <a:r>
              <a:rPr sz="2777" i="1" spc="-39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2777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20" spc="5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 </a:t>
            </a:r>
            <a:r>
              <a:rPr sz="2707" spc="-4" dirty="0">
                <a:solidFill>
                  <a:prstClr val="black"/>
                </a:solidFill>
                <a:latin typeface="Symbol"/>
                <a:cs typeface="Symbol"/>
              </a:rPr>
              <a:t></a:t>
            </a:r>
            <a:r>
              <a:rPr sz="2707" spc="-4" dirty="0">
                <a:solidFill>
                  <a:prstClr val="black"/>
                </a:solidFill>
                <a:latin typeface="Times New Roman"/>
                <a:cs typeface="Times New Roman"/>
              </a:rPr>
              <a:t> { </a:t>
            </a:r>
            <a:r>
              <a:rPr sz="2707" i="1" spc="-4" dirty="0">
                <a:solidFill>
                  <a:prstClr val="black"/>
                </a:solidFill>
                <a:latin typeface="Times New Roman"/>
                <a:cs typeface="Times New Roman"/>
              </a:rPr>
              <a:t>W 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707" spc="25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sz="2707" i="1" spc="25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320" spc="-53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7" spc="-25" dirty="0">
                <a:solidFill>
                  <a:prstClr val="black"/>
                </a:solidFill>
                <a:latin typeface="Times New Roman"/>
                <a:cs typeface="Times New Roman"/>
              </a:rPr>
              <a:t>}</a:t>
            </a:r>
            <a:r>
              <a:rPr sz="2531" spc="-25" dirty="0">
                <a:solidFill>
                  <a:prstClr val="black"/>
                </a:solidFill>
                <a:latin typeface="Arial"/>
                <a:cs typeface="Arial"/>
              </a:rPr>
              <a:t>).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29" marR="288865" defTabSz="642915">
              <a:lnSpc>
                <a:spcPts val="3023"/>
              </a:lnSpc>
              <a:spcBef>
                <a:spcPts val="1452"/>
              </a:spcBef>
              <a:tabLst>
                <a:tab pos="3444951" algn="l"/>
              </a:tabLst>
            </a:pPr>
            <a:r>
              <a:rPr sz="2531" b="1" spc="-4" dirty="0">
                <a:solidFill>
                  <a:prstClr val="black"/>
                </a:solidFill>
                <a:latin typeface="Arial"/>
                <a:cs typeface="Arial"/>
              </a:rPr>
              <a:t>Recall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loss </a:t>
            </a:r>
            <a:r>
              <a:rPr sz="2531" spc="91" dirty="0">
                <a:solidFill>
                  <a:prstClr val="black"/>
                </a:solidFill>
                <a:latin typeface="Arial"/>
                <a:cs typeface="Arial"/>
              </a:rPr>
              <a:t>“L” </a:t>
            </a:r>
            <a:r>
              <a:rPr sz="2531" spc="-7" dirty="0">
                <a:solidFill>
                  <a:prstClr val="black"/>
                </a:solidFill>
                <a:latin typeface="Arial"/>
                <a:cs typeface="Arial"/>
              </a:rPr>
              <a:t>measures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how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far the </a:t>
            </a:r>
            <a:r>
              <a:rPr sz="2531" spc="32" dirty="0">
                <a:solidFill>
                  <a:prstClr val="black"/>
                </a:solidFill>
                <a:latin typeface="Arial"/>
                <a:cs typeface="Arial"/>
              </a:rPr>
              <a:t>predictions </a:t>
            </a:r>
            <a:r>
              <a:rPr sz="2531" spc="91" dirty="0">
                <a:solidFill>
                  <a:prstClr val="black"/>
                </a:solidFill>
                <a:latin typeface="Arial"/>
                <a:cs typeface="Arial"/>
              </a:rPr>
              <a:t>“f”  </a:t>
            </a:r>
            <a:r>
              <a:rPr sz="2531" spc="-18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531" spc="-14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2531" spc="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31" spc="21" dirty="0">
                <a:solidFill>
                  <a:prstClr val="black"/>
                </a:solidFill>
                <a:latin typeface="Arial"/>
                <a:cs typeface="Arial"/>
              </a:rPr>
              <a:t>labels</a:t>
            </a:r>
            <a:r>
              <a:rPr sz="253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31" spc="70" dirty="0">
                <a:solidFill>
                  <a:prstClr val="black"/>
                </a:solidFill>
                <a:latin typeface="Arial"/>
                <a:cs typeface="Arial"/>
              </a:rPr>
              <a:t>“y”.	</a:t>
            </a:r>
            <a:r>
              <a:rPr sz="2531" spc="-4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most </a:t>
            </a:r>
            <a:r>
              <a:rPr sz="2531" spc="21" dirty="0">
                <a:solidFill>
                  <a:prstClr val="black"/>
                </a:solidFill>
                <a:latin typeface="Arial"/>
                <a:cs typeface="Arial"/>
              </a:rPr>
              <a:t>common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loss is</a:t>
            </a:r>
            <a:r>
              <a:rPr sz="2531" spc="2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31" spc="-21" dirty="0">
                <a:solidFill>
                  <a:prstClr val="black"/>
                </a:solidFill>
                <a:latin typeface="Arial"/>
                <a:cs typeface="Arial"/>
              </a:rPr>
              <a:t>Softmax.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41" name="object 2"/>
          <p:cNvSpPr txBox="1">
            <a:spLocks noGrp="1"/>
          </p:cNvSpPr>
          <p:nvPr>
            <p:ph type="title"/>
          </p:nvPr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457" marR="3572" algn="l">
              <a:lnSpc>
                <a:spcPts val="5625"/>
              </a:lnSpc>
            </a:pPr>
            <a:r>
              <a:rPr sz="4711" spc="4" dirty="0"/>
              <a:t>Neural</a:t>
            </a:r>
            <a:r>
              <a:rPr sz="4711" spc="-21" dirty="0"/>
              <a:t> </a:t>
            </a:r>
            <a:r>
              <a:rPr sz="4711" spc="4" dirty="0"/>
              <a:t>Networks</a:t>
            </a:r>
            <a:r>
              <a:rPr lang="en-US" sz="4711" spc="4" dirty="0"/>
              <a:t>: The Big Picture</a:t>
            </a:r>
            <a:endParaRPr sz="4711" dirty="0"/>
          </a:p>
        </p:txBody>
      </p:sp>
    </p:spTree>
    <p:extLst>
      <p:ext uri="{BB962C8B-B14F-4D97-AF65-F5344CB8AC3E}">
        <p14:creationId xmlns:p14="http://schemas.microsoft.com/office/powerpoint/2010/main" val="1900974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1264" y="2792313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7380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306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3819" y="2656432"/>
            <a:ext cx="527745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23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-1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sz="1863" spc="39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sz="1863" spc="18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3201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69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2459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34956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4214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83374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2632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5876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610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610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2003" y="2653104"/>
            <a:ext cx="1583680" cy="96392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893" rIns="0" bIns="0" rtlCol="0">
            <a:spAutoFit/>
          </a:bodyPr>
          <a:lstStyle/>
          <a:p>
            <a:pPr defTabSz="642915">
              <a:spcBef>
                <a:spcPts val="7"/>
              </a:spcBef>
            </a:pPr>
            <a:endParaRPr sz="1758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7968" defTabSz="642915">
              <a:spcBef>
                <a:spcPts val="4"/>
              </a:spcBef>
            </a:pPr>
            <a:r>
              <a:rPr sz="2250" dirty="0">
                <a:solidFill>
                  <a:prstClr val="black"/>
                </a:solidFill>
                <a:latin typeface="Arial"/>
                <a:cs typeface="Arial"/>
              </a:rPr>
              <a:t>Function</a:t>
            </a:r>
            <a:endParaRPr lang="en-US" sz="22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7968" defTabSz="642915">
              <a:spcBef>
                <a:spcPts val="4"/>
              </a:spcBef>
            </a:pPr>
            <a:endParaRPr sz="22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47363" y="3099589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6621" y="30567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6292" y="2674292"/>
            <a:ext cx="562570" cy="49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4851" i="1" spc="147" baseline="-25362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863" spc="98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4111" y="3100815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3369" y="30579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3082" y="2387254"/>
            <a:ext cx="250031" cy="197346"/>
          </a:xfrm>
          <a:custGeom>
            <a:avLst/>
            <a:gdLst/>
            <a:ahLst/>
            <a:cxnLst/>
            <a:rect l="l" t="t" r="r" b="b"/>
            <a:pathLst>
              <a:path w="355600" h="280670">
                <a:moveTo>
                  <a:pt x="0" y="7426"/>
                </a:moveTo>
                <a:lnTo>
                  <a:pt x="69366" y="1836"/>
                </a:lnTo>
                <a:lnTo>
                  <a:pt x="131211" y="0"/>
                </a:lnTo>
                <a:lnTo>
                  <a:pt x="185535" y="1916"/>
                </a:lnTo>
                <a:lnTo>
                  <a:pt x="232337" y="7584"/>
                </a:lnTo>
                <a:lnTo>
                  <a:pt x="271619" y="17005"/>
                </a:lnTo>
                <a:lnTo>
                  <a:pt x="327619" y="47106"/>
                </a:lnTo>
                <a:lnTo>
                  <a:pt x="353534" y="92217"/>
                </a:lnTo>
                <a:lnTo>
                  <a:pt x="355210" y="120401"/>
                </a:lnTo>
                <a:lnTo>
                  <a:pt x="349364" y="152338"/>
                </a:lnTo>
                <a:lnTo>
                  <a:pt x="335998" y="188028"/>
                </a:lnTo>
                <a:lnTo>
                  <a:pt x="315110" y="227471"/>
                </a:lnTo>
                <a:lnTo>
                  <a:pt x="286702" y="270666"/>
                </a:lnTo>
                <a:lnTo>
                  <a:pt x="278698" y="28054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20691" y="2550587"/>
            <a:ext cx="87511" cy="93762"/>
          </a:xfrm>
          <a:custGeom>
            <a:avLst/>
            <a:gdLst/>
            <a:ahLst/>
            <a:cxnLst/>
            <a:rect l="l" t="t" r="r" b="b"/>
            <a:pathLst>
              <a:path w="124460" h="133350">
                <a:moveTo>
                  <a:pt x="29399" y="0"/>
                </a:moveTo>
                <a:lnTo>
                  <a:pt x="0" y="133102"/>
                </a:lnTo>
                <a:lnTo>
                  <a:pt x="124122" y="76761"/>
                </a:lnTo>
                <a:lnTo>
                  <a:pt x="29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6045" y="2733600"/>
            <a:ext cx="131713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-1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76651" y="1951556"/>
            <a:ext cx="606772" cy="519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5062" i="1" spc="-68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59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84" dirty="0">
                <a:solidFill>
                  <a:prstClr val="black"/>
                </a:solidFill>
                <a:latin typeface="Times New Roman"/>
                <a:cs typeface="Times New Roman"/>
              </a:rPr>
              <a:t>(2</a:t>
            </a:r>
            <a:r>
              <a:rPr sz="1863" spc="-30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11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03067" y="2431044"/>
            <a:ext cx="292001" cy="136624"/>
          </a:xfrm>
          <a:custGeom>
            <a:avLst/>
            <a:gdLst/>
            <a:ahLst/>
            <a:cxnLst/>
            <a:rect l="l" t="t" r="r" b="b"/>
            <a:pathLst>
              <a:path w="415290" h="194310">
                <a:moveTo>
                  <a:pt x="0" y="974"/>
                </a:moveTo>
                <a:lnTo>
                  <a:pt x="69191" y="0"/>
                </a:lnTo>
                <a:lnTo>
                  <a:pt x="132213" y="3249"/>
                </a:lnTo>
                <a:lnTo>
                  <a:pt x="189066" y="10724"/>
                </a:lnTo>
                <a:lnTo>
                  <a:pt x="239749" y="22424"/>
                </a:lnTo>
                <a:lnTo>
                  <a:pt x="284263" y="38349"/>
                </a:lnTo>
                <a:lnTo>
                  <a:pt x="322608" y="58499"/>
                </a:lnTo>
                <a:lnTo>
                  <a:pt x="354784" y="82873"/>
                </a:lnTo>
                <a:lnTo>
                  <a:pt x="380790" y="111473"/>
                </a:lnTo>
                <a:lnTo>
                  <a:pt x="400627" y="144297"/>
                </a:lnTo>
                <a:lnTo>
                  <a:pt x="414294" y="181346"/>
                </a:lnTo>
                <a:lnTo>
                  <a:pt x="414920" y="19403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51558" y="2556442"/>
            <a:ext cx="85725" cy="87957"/>
          </a:xfrm>
          <a:custGeom>
            <a:avLst/>
            <a:gdLst/>
            <a:ahLst/>
            <a:cxnLst/>
            <a:rect l="l" t="t" r="r" b="b"/>
            <a:pathLst>
              <a:path w="121920" h="125095">
                <a:moveTo>
                  <a:pt x="121771" y="0"/>
                </a:moveTo>
                <a:lnTo>
                  <a:pt x="0" y="6009"/>
                </a:lnTo>
                <a:lnTo>
                  <a:pt x="66894" y="124776"/>
                </a:lnTo>
                <a:lnTo>
                  <a:pt x="121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1264" y="4052248"/>
            <a:ext cx="203597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7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438" y="3736275"/>
            <a:ext cx="316289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(Ground </a:t>
            </a:r>
            <a:r>
              <a:rPr sz="2531" i="1" spc="-77" dirty="0">
                <a:solidFill>
                  <a:srgbClr val="51A7F9"/>
                </a:solidFill>
                <a:latin typeface="Arial"/>
                <a:cs typeface="Arial"/>
              </a:rPr>
              <a:t>Truth</a:t>
            </a:r>
            <a:r>
              <a:rPr sz="2531" i="1" spc="-39" dirty="0">
                <a:solidFill>
                  <a:srgbClr val="51A7F9"/>
                </a:solidFill>
                <a:latin typeface="Arial"/>
                <a:cs typeface="Arial"/>
              </a:rPr>
              <a:t>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Labels)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09939" y="4139599"/>
            <a:ext cx="250924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31288" y="3533143"/>
            <a:ext cx="0" cy="518815"/>
          </a:xfrm>
          <a:custGeom>
            <a:avLst/>
            <a:gdLst/>
            <a:ahLst/>
            <a:cxnLst/>
            <a:rect l="l" t="t" r="r" b="b"/>
            <a:pathLst>
              <a:path h="737870">
                <a:moveTo>
                  <a:pt x="0" y="0"/>
                </a:moveTo>
                <a:lnTo>
                  <a:pt x="0" y="73768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488426" y="4042901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0"/>
                </a:lnTo>
                <a:lnTo>
                  <a:pt x="60960" y="121919"/>
                </a:lnTo>
                <a:lnTo>
                  <a:pt x="1219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34732" y="4404765"/>
            <a:ext cx="7343329" cy="0"/>
          </a:xfrm>
          <a:custGeom>
            <a:avLst/>
            <a:gdLst/>
            <a:ahLst/>
            <a:cxnLst/>
            <a:rect l="l" t="t" r="r" b="b"/>
            <a:pathLst>
              <a:path w="10443845">
                <a:moveTo>
                  <a:pt x="0" y="0"/>
                </a:moveTo>
                <a:lnTo>
                  <a:pt x="10430610" y="0"/>
                </a:lnTo>
                <a:lnTo>
                  <a:pt x="1044331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68754" y="436190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297" y="2500313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67055" y="2312789"/>
            <a:ext cx="122693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(Sco</a:t>
            </a:r>
            <a:r>
              <a:rPr sz="2531" i="1" spc="-46" dirty="0">
                <a:solidFill>
                  <a:srgbClr val="51A7F9"/>
                </a:solidFill>
                <a:latin typeface="Arial"/>
                <a:cs typeface="Arial"/>
              </a:rPr>
              <a:t>r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52555" y="2139554"/>
            <a:ext cx="153679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78587" defTabSz="642915">
              <a:lnSpc>
                <a:spcPts val="3023"/>
              </a:lnSpc>
            </a:pPr>
            <a:r>
              <a:rPr sz="2531" i="1" spc="39" dirty="0">
                <a:solidFill>
                  <a:srgbClr val="51A7F9"/>
                </a:solidFill>
                <a:latin typeface="Arial"/>
                <a:cs typeface="Arial"/>
              </a:rPr>
              <a:t>(Hidden  </a:t>
            </a:r>
            <a:r>
              <a:rPr sz="2531" i="1" spc="11" dirty="0">
                <a:solidFill>
                  <a:srgbClr val="51A7F9"/>
                </a:solidFill>
                <a:latin typeface="Arial"/>
                <a:cs typeface="Arial"/>
              </a:rPr>
              <a:t>Activation)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23367" y="1750219"/>
            <a:ext cx="458137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2099"/>
              </a:lnSpc>
              <a:tabLst>
                <a:tab pos="2714082" algn="l"/>
              </a:tabLst>
            </a:pPr>
            <a:r>
              <a:rPr sz="2531" i="1" spc="-14" dirty="0">
                <a:solidFill>
                  <a:srgbClr val="51A7F9"/>
                </a:solidFill>
                <a:latin typeface="Arial"/>
                <a:cs typeface="Arial"/>
              </a:rPr>
              <a:t>(Parameters)	(Parameters)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  <a:p>
            <a:pPr marL="624163" defTabSz="642915">
              <a:lnSpc>
                <a:spcPts val="3111"/>
              </a:lnSpc>
            </a:pPr>
            <a:r>
              <a:rPr sz="5062" i="1" spc="-73" baseline="-24305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062" i="1" spc="-785" baseline="-243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63" spc="7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endParaRPr sz="186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5750" y="4574085"/>
            <a:ext cx="8724751" cy="2181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22128" defTabSz="642915">
              <a:lnSpc>
                <a:spcPts val="2609"/>
              </a:lnSpc>
            </a:pP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(Loss)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717" marR="286186" defTabSz="642915">
              <a:lnSpc>
                <a:spcPct val="89300"/>
              </a:lnSpc>
              <a:spcBef>
                <a:spcPts val="305"/>
              </a:spcBef>
            </a:pP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Here,</a:t>
            </a:r>
            <a:r>
              <a:rPr sz="5115" i="1" spc="15" baseline="-2290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5115" i="1" spc="15" baseline="-22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531" spc="4" dirty="0">
                <a:solidFill>
                  <a:prstClr val="black"/>
                </a:solidFill>
                <a:latin typeface="Arial"/>
                <a:cs typeface="Arial"/>
              </a:rPr>
              <a:t>represents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whatever </a:t>
            </a:r>
            <a:r>
              <a:rPr sz="2531" spc="11" dirty="0">
                <a:solidFill>
                  <a:prstClr val="black"/>
                </a:solidFill>
                <a:latin typeface="Arial"/>
                <a:cs typeface="Arial"/>
              </a:rPr>
              <a:t>parameters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layer is </a:t>
            </a:r>
            <a:r>
              <a:rPr sz="2531" spc="25" dirty="0">
                <a:solidFill>
                  <a:prstClr val="black"/>
                </a:solidFill>
                <a:latin typeface="Arial"/>
                <a:cs typeface="Arial"/>
              </a:rPr>
              <a:t>using  (e.g.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“linear layer” </a:t>
            </a:r>
            <a:r>
              <a:rPr sz="2777" i="1" spc="-39" dirty="0">
                <a:solidFill>
                  <a:prstClr val="black"/>
                </a:solidFill>
                <a:latin typeface="Symbol"/>
                <a:cs typeface="Symbol"/>
              </a:rPr>
              <a:t></a:t>
            </a:r>
            <a:r>
              <a:rPr sz="2777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320" spc="5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 </a:t>
            </a:r>
            <a:r>
              <a:rPr sz="2707" spc="-4" dirty="0">
                <a:solidFill>
                  <a:prstClr val="black"/>
                </a:solidFill>
                <a:latin typeface="Symbol"/>
                <a:cs typeface="Symbol"/>
              </a:rPr>
              <a:t></a:t>
            </a:r>
            <a:r>
              <a:rPr sz="2707" spc="-4" dirty="0">
                <a:solidFill>
                  <a:prstClr val="black"/>
                </a:solidFill>
                <a:latin typeface="Times New Roman"/>
                <a:cs typeface="Times New Roman"/>
              </a:rPr>
              <a:t> { </a:t>
            </a:r>
            <a:r>
              <a:rPr sz="2707" i="1" spc="-4" dirty="0">
                <a:solidFill>
                  <a:prstClr val="black"/>
                </a:solidFill>
                <a:latin typeface="Times New Roman"/>
                <a:cs typeface="Times New Roman"/>
              </a:rPr>
              <a:t>W 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707" spc="25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sz="2707" i="1" spc="25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2320" spc="37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(1)</a:t>
            </a:r>
            <a:r>
              <a:rPr sz="2320" spc="-53" baseline="4419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7" spc="-25" dirty="0">
                <a:solidFill>
                  <a:prstClr val="black"/>
                </a:solidFill>
                <a:latin typeface="Times New Roman"/>
                <a:cs typeface="Times New Roman"/>
              </a:rPr>
              <a:t>}</a:t>
            </a:r>
            <a:r>
              <a:rPr sz="2531" spc="-25" dirty="0">
                <a:solidFill>
                  <a:prstClr val="black"/>
                </a:solidFill>
                <a:latin typeface="Arial"/>
                <a:cs typeface="Arial"/>
              </a:rPr>
              <a:t>).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29" marR="288865" defTabSz="642915">
              <a:lnSpc>
                <a:spcPts val="3023"/>
              </a:lnSpc>
              <a:spcBef>
                <a:spcPts val="1452"/>
              </a:spcBef>
              <a:tabLst>
                <a:tab pos="3444951" algn="l"/>
              </a:tabLst>
            </a:pPr>
            <a:r>
              <a:rPr lang="en-US" sz="2531" b="1" spc="-4" dirty="0">
                <a:solidFill>
                  <a:prstClr val="black"/>
                </a:solidFill>
                <a:latin typeface="Arial"/>
                <a:cs typeface="Arial"/>
              </a:rPr>
              <a:t>Key problem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2531" dirty="0">
                <a:solidFill>
                  <a:prstClr val="black"/>
                </a:solidFill>
                <a:latin typeface="Arial"/>
                <a:cs typeface="Arial"/>
              </a:rPr>
              <a:t>Adjust the weights in all layers to minimize the training loss. We do this with </a:t>
            </a:r>
            <a:r>
              <a:rPr lang="en-US" sz="2531" i="1" dirty="0">
                <a:solidFill>
                  <a:prstClr val="black"/>
                </a:solidFill>
                <a:latin typeface="Arial"/>
                <a:cs typeface="Arial"/>
              </a:rPr>
              <a:t>backpropagation.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26147" y="266158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41" name="object 2"/>
          <p:cNvSpPr txBox="1">
            <a:spLocks noGrp="1"/>
          </p:cNvSpPr>
          <p:nvPr>
            <p:ph type="title"/>
          </p:nvPr>
        </p:nvSpPr>
        <p:spPr>
          <a:xfrm>
            <a:off x="310531" y="152400"/>
            <a:ext cx="5444714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457" marR="3572" algn="l">
              <a:lnSpc>
                <a:spcPts val="5625"/>
              </a:lnSpc>
            </a:pPr>
            <a:r>
              <a:rPr sz="4711" spc="4" dirty="0"/>
              <a:t>Neural</a:t>
            </a:r>
            <a:r>
              <a:rPr sz="4711" spc="-21" dirty="0"/>
              <a:t> </a:t>
            </a:r>
            <a:r>
              <a:rPr sz="4711" spc="4" dirty="0"/>
              <a:t>Networks</a:t>
            </a:r>
            <a:r>
              <a:rPr lang="en-US" sz="4711" spc="4" dirty="0"/>
              <a:t>: The Big Picture</a:t>
            </a:r>
            <a:endParaRPr sz="4711" dirty="0"/>
          </a:p>
        </p:txBody>
      </p:sp>
    </p:spTree>
    <p:extLst>
      <p:ext uri="{BB962C8B-B14F-4D97-AF65-F5344CB8AC3E}">
        <p14:creationId xmlns:p14="http://schemas.microsoft.com/office/powerpoint/2010/main" val="4198160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Deep Neural Networks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1524000"/>
          </a:xfrm>
        </p:spPr>
        <p:txBody>
          <a:bodyPr>
            <a:normAutofit/>
          </a:bodyPr>
          <a:lstStyle/>
          <a:p>
            <a:r>
              <a:rPr lang="en-US" dirty="0"/>
              <a:t>Must run many iterations of batch gradient descent</a:t>
            </a:r>
          </a:p>
          <a:p>
            <a:r>
              <a:rPr lang="en-US" dirty="0"/>
              <a:t>With lots of other tweaks</a:t>
            </a:r>
          </a:p>
        </p:txBody>
      </p:sp>
      <p:pic>
        <p:nvPicPr>
          <p:cNvPr id="2050" name="Picture 2" descr="http://cs231n.github.io/assets/nn3/los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91322"/>
            <a:ext cx="4819650" cy="38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880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742" y="178594"/>
            <a:ext cx="754737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4000" spc="25" dirty="0"/>
              <a:t>Aside: </a:t>
            </a:r>
            <a:r>
              <a:rPr sz="4000" spc="25" dirty="0"/>
              <a:t>Inspiration </a:t>
            </a:r>
            <a:r>
              <a:rPr sz="4000" spc="-28" dirty="0"/>
              <a:t>from</a:t>
            </a:r>
            <a:r>
              <a:rPr sz="4000" spc="-42" dirty="0"/>
              <a:t> </a:t>
            </a:r>
            <a:r>
              <a:rPr sz="4000" spc="42" dirty="0"/>
              <a:t>Biology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0" y="1384102"/>
            <a:ext cx="9144000" cy="308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 txBox="1"/>
          <p:nvPr/>
        </p:nvSpPr>
        <p:spPr>
          <a:xfrm>
            <a:off x="6759774" y="6465094"/>
            <a:ext cx="229716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i="1" spc="-7" dirty="0">
                <a:latin typeface="Arial"/>
                <a:cs typeface="Arial"/>
              </a:rPr>
              <a:t>Figure: </a:t>
            </a:r>
            <a:r>
              <a:rPr sz="1687" i="1" spc="7" dirty="0">
                <a:latin typeface="Arial"/>
                <a:cs typeface="Arial"/>
              </a:rPr>
              <a:t>Andrej</a:t>
            </a:r>
            <a:r>
              <a:rPr sz="1687" i="1" spc="-21" dirty="0">
                <a:latin typeface="Arial"/>
                <a:cs typeface="Arial"/>
              </a:rPr>
              <a:t> </a:t>
            </a:r>
            <a:r>
              <a:rPr sz="1687" i="1" spc="11" dirty="0">
                <a:latin typeface="Arial"/>
                <a:cs typeface="Arial"/>
              </a:rPr>
              <a:t>Karpathy</a:t>
            </a:r>
            <a:endParaRPr sz="168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43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384102"/>
            <a:ext cx="9144000" cy="308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 txBox="1"/>
          <p:nvPr/>
        </p:nvSpPr>
        <p:spPr>
          <a:xfrm>
            <a:off x="1401961" y="4750594"/>
            <a:ext cx="6336506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4" dirty="0">
                <a:latin typeface="Arial"/>
                <a:cs typeface="Arial"/>
              </a:rPr>
              <a:t>Neural </a:t>
            </a:r>
            <a:r>
              <a:rPr sz="2531" dirty="0">
                <a:latin typeface="Arial"/>
                <a:cs typeface="Arial"/>
              </a:rPr>
              <a:t>nets </a:t>
            </a:r>
            <a:r>
              <a:rPr sz="2531" spc="-18" dirty="0">
                <a:latin typeface="Arial"/>
                <a:cs typeface="Arial"/>
              </a:rPr>
              <a:t>are </a:t>
            </a:r>
            <a:r>
              <a:rPr sz="2531" b="1" spc="-4" dirty="0">
                <a:latin typeface="Arial"/>
                <a:cs typeface="Arial"/>
              </a:rPr>
              <a:t>loosely inspired </a:t>
            </a:r>
            <a:r>
              <a:rPr sz="2531" spc="67" dirty="0">
                <a:latin typeface="Arial"/>
                <a:cs typeface="Arial"/>
              </a:rPr>
              <a:t>by</a:t>
            </a:r>
            <a:r>
              <a:rPr sz="2531" dirty="0">
                <a:latin typeface="Arial"/>
                <a:cs typeface="Arial"/>
              </a:rPr>
              <a:t> </a:t>
            </a:r>
            <a:r>
              <a:rPr sz="2531" spc="39" dirty="0">
                <a:latin typeface="Arial"/>
                <a:cs typeface="Arial"/>
              </a:rPr>
              <a:t>biology</a:t>
            </a:r>
            <a:endParaRPr sz="253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59774" y="6465094"/>
            <a:ext cx="229716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i="1" spc="-7" dirty="0">
                <a:latin typeface="Arial"/>
                <a:cs typeface="Arial"/>
              </a:rPr>
              <a:t>Figure: </a:t>
            </a:r>
            <a:r>
              <a:rPr sz="1687" i="1" spc="7" dirty="0">
                <a:latin typeface="Arial"/>
                <a:cs typeface="Arial"/>
              </a:rPr>
              <a:t>Andrej</a:t>
            </a:r>
            <a:r>
              <a:rPr sz="1687" i="1" spc="-21" dirty="0">
                <a:latin typeface="Arial"/>
                <a:cs typeface="Arial"/>
              </a:rPr>
              <a:t> </a:t>
            </a:r>
            <a:r>
              <a:rPr sz="1687" i="1" spc="11" dirty="0">
                <a:latin typeface="Arial"/>
                <a:cs typeface="Arial"/>
              </a:rPr>
              <a:t>Karpathy</a:t>
            </a:r>
            <a:endParaRPr sz="1687">
              <a:latin typeface="Arial"/>
              <a:cs typeface="Arial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794742" y="178594"/>
            <a:ext cx="754737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992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8929"/>
            <a:r>
              <a:rPr lang="en-US" sz="4000" kern="0" spc="25"/>
              <a:t>Aside: Inspiration </a:t>
            </a:r>
            <a:r>
              <a:rPr lang="en-US" sz="4000" kern="0" spc="-28"/>
              <a:t>from</a:t>
            </a:r>
            <a:r>
              <a:rPr lang="en-US" sz="4000" kern="0" spc="-42"/>
              <a:t> </a:t>
            </a:r>
            <a:r>
              <a:rPr lang="en-US" sz="4000" kern="0" spc="42"/>
              <a:t>Biology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28030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project (P5), due Tuesday, 5/9, by 11:59pm, to be done in groups of two</a:t>
            </a:r>
          </a:p>
          <a:p>
            <a:endParaRPr lang="en-US" dirty="0"/>
          </a:p>
          <a:p>
            <a:r>
              <a:rPr lang="en-US" dirty="0"/>
              <a:t>Final exam will be handed out in class Tuesday, due Friday, 5/12, by 5pm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46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384102"/>
            <a:ext cx="9144000" cy="308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 txBox="1"/>
          <p:nvPr/>
        </p:nvSpPr>
        <p:spPr>
          <a:xfrm>
            <a:off x="1401961" y="4750594"/>
            <a:ext cx="6336506" cy="1402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531" spc="-4" dirty="0">
                <a:latin typeface="Arial"/>
                <a:cs typeface="Arial"/>
              </a:rPr>
              <a:t>Neural </a:t>
            </a:r>
            <a:r>
              <a:rPr sz="2531" dirty="0">
                <a:latin typeface="Arial"/>
                <a:cs typeface="Arial"/>
              </a:rPr>
              <a:t>nets </a:t>
            </a:r>
            <a:r>
              <a:rPr sz="2531" spc="-18" dirty="0">
                <a:latin typeface="Arial"/>
                <a:cs typeface="Arial"/>
              </a:rPr>
              <a:t>are </a:t>
            </a:r>
            <a:r>
              <a:rPr sz="2531" b="1" spc="-4" dirty="0">
                <a:latin typeface="Arial"/>
                <a:cs typeface="Arial"/>
              </a:rPr>
              <a:t>loosely inspired </a:t>
            </a:r>
            <a:r>
              <a:rPr sz="2531" spc="67" dirty="0">
                <a:latin typeface="Arial"/>
                <a:cs typeface="Arial"/>
              </a:rPr>
              <a:t>by</a:t>
            </a:r>
            <a:r>
              <a:rPr sz="2531" dirty="0">
                <a:latin typeface="Arial"/>
                <a:cs typeface="Arial"/>
              </a:rPr>
              <a:t> </a:t>
            </a:r>
            <a:r>
              <a:rPr sz="2531" spc="39" dirty="0">
                <a:latin typeface="Arial"/>
                <a:cs typeface="Arial"/>
              </a:rPr>
              <a:t>biology</a:t>
            </a:r>
            <a:endParaRPr sz="2531">
              <a:latin typeface="Arial"/>
              <a:cs typeface="Arial"/>
            </a:endParaRPr>
          </a:p>
          <a:p>
            <a:pPr marL="98223" marR="92419" indent="5358" algn="ctr">
              <a:lnSpc>
                <a:spcPts val="3023"/>
              </a:lnSpc>
              <a:spcBef>
                <a:spcPts val="1926"/>
              </a:spcBef>
            </a:pPr>
            <a:r>
              <a:rPr sz="2531" dirty="0">
                <a:latin typeface="Arial"/>
                <a:cs typeface="Arial"/>
              </a:rPr>
              <a:t>But they </a:t>
            </a:r>
            <a:r>
              <a:rPr sz="2531" spc="18" dirty="0">
                <a:latin typeface="Arial"/>
                <a:cs typeface="Arial"/>
              </a:rPr>
              <a:t>certainly </a:t>
            </a:r>
            <a:r>
              <a:rPr sz="2531" spc="-18" dirty="0">
                <a:latin typeface="Arial"/>
                <a:cs typeface="Arial"/>
              </a:rPr>
              <a:t>are </a:t>
            </a:r>
            <a:r>
              <a:rPr sz="2531" b="1" spc="-4" dirty="0">
                <a:latin typeface="Arial"/>
                <a:cs typeface="Arial"/>
              </a:rPr>
              <a:t>not </a:t>
            </a:r>
            <a:r>
              <a:rPr sz="2531" spc="-4" dirty="0">
                <a:latin typeface="Arial"/>
                <a:cs typeface="Arial"/>
              </a:rPr>
              <a:t>a </a:t>
            </a:r>
            <a:r>
              <a:rPr sz="2531" spc="25" dirty="0">
                <a:latin typeface="Arial"/>
                <a:cs typeface="Arial"/>
              </a:rPr>
              <a:t>model </a:t>
            </a:r>
            <a:r>
              <a:rPr sz="2531" dirty="0">
                <a:latin typeface="Arial"/>
                <a:cs typeface="Arial"/>
              </a:rPr>
              <a:t>of </a:t>
            </a:r>
            <a:r>
              <a:rPr sz="2531" spc="-4" dirty="0">
                <a:latin typeface="Arial"/>
                <a:cs typeface="Arial"/>
              </a:rPr>
              <a:t>how  the </a:t>
            </a:r>
            <a:r>
              <a:rPr sz="2531" spc="25" dirty="0">
                <a:latin typeface="Arial"/>
                <a:cs typeface="Arial"/>
              </a:rPr>
              <a:t>brain </a:t>
            </a:r>
            <a:r>
              <a:rPr sz="2531" dirty="0">
                <a:latin typeface="Arial"/>
                <a:cs typeface="Arial"/>
              </a:rPr>
              <a:t>works, </a:t>
            </a:r>
            <a:r>
              <a:rPr sz="2531" spc="-4" dirty="0">
                <a:latin typeface="Arial"/>
                <a:cs typeface="Arial"/>
              </a:rPr>
              <a:t>or even how </a:t>
            </a:r>
            <a:r>
              <a:rPr sz="2531" spc="-7" dirty="0">
                <a:latin typeface="Arial"/>
                <a:cs typeface="Arial"/>
              </a:rPr>
              <a:t>neurons</a:t>
            </a:r>
            <a:r>
              <a:rPr sz="2531" spc="-14" dirty="0">
                <a:latin typeface="Arial"/>
                <a:cs typeface="Arial"/>
              </a:rPr>
              <a:t> </a:t>
            </a:r>
            <a:r>
              <a:rPr sz="2531" spc="-4" dirty="0">
                <a:latin typeface="Arial"/>
                <a:cs typeface="Arial"/>
              </a:rPr>
              <a:t>work</a:t>
            </a:r>
            <a:endParaRPr sz="253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59774" y="6465094"/>
            <a:ext cx="229716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i="1" spc="-7" dirty="0">
                <a:latin typeface="Arial"/>
                <a:cs typeface="Arial"/>
              </a:rPr>
              <a:t>Figure: </a:t>
            </a:r>
            <a:r>
              <a:rPr sz="1687" i="1" spc="7" dirty="0">
                <a:latin typeface="Arial"/>
                <a:cs typeface="Arial"/>
              </a:rPr>
              <a:t>Andrej</a:t>
            </a:r>
            <a:r>
              <a:rPr sz="1687" i="1" spc="-21" dirty="0">
                <a:latin typeface="Arial"/>
                <a:cs typeface="Arial"/>
              </a:rPr>
              <a:t> </a:t>
            </a:r>
            <a:r>
              <a:rPr sz="1687" i="1" spc="11" dirty="0">
                <a:latin typeface="Arial"/>
                <a:cs typeface="Arial"/>
              </a:rPr>
              <a:t>Karpathy</a:t>
            </a:r>
            <a:endParaRPr sz="1687">
              <a:latin typeface="Arial"/>
              <a:cs typeface="Arial"/>
            </a:endParaRPr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794742" y="178594"/>
            <a:ext cx="754737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US" sz="4000" spc="25" dirty="0"/>
              <a:t>Aside: </a:t>
            </a:r>
            <a:r>
              <a:rPr sz="4000" spc="25" dirty="0"/>
              <a:t>Inspiration </a:t>
            </a:r>
            <a:r>
              <a:rPr sz="4000" spc="-28" dirty="0"/>
              <a:t>from</a:t>
            </a:r>
            <a:r>
              <a:rPr sz="4000" spc="-42" dirty="0"/>
              <a:t> </a:t>
            </a:r>
            <a:r>
              <a:rPr sz="4000" spc="42" dirty="0"/>
              <a:t>Biology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890278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446" y="464344"/>
            <a:ext cx="7735342" cy="778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062" spc="-4" dirty="0"/>
              <a:t>Simple Neural </a:t>
            </a:r>
            <a:r>
              <a:rPr sz="5062" dirty="0"/>
              <a:t>Net: </a:t>
            </a:r>
            <a:r>
              <a:rPr sz="5062" spc="-4" dirty="0"/>
              <a:t>1</a:t>
            </a:r>
            <a:r>
              <a:rPr sz="5062" spc="-18" dirty="0"/>
              <a:t> </a:t>
            </a:r>
            <a:r>
              <a:rPr sz="5062" spc="-4" dirty="0"/>
              <a:t>Layer</a:t>
            </a:r>
            <a:endParaRPr sz="5062"/>
          </a:p>
        </p:txBody>
      </p:sp>
      <p:sp>
        <p:nvSpPr>
          <p:cNvPr id="3" name="object 3"/>
          <p:cNvSpPr txBox="1"/>
          <p:nvPr/>
        </p:nvSpPr>
        <p:spPr>
          <a:xfrm>
            <a:off x="3176959" y="2597646"/>
            <a:ext cx="203597" cy="492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199" i="1" spc="3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19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04082" y="2455664"/>
            <a:ext cx="1551087" cy="62664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127695" rIns="0" bIns="0" rtlCol="0">
            <a:spAutoFit/>
          </a:bodyPr>
          <a:lstStyle/>
          <a:p>
            <a:pPr marL="166532" defTabSz="642915">
              <a:spcBef>
                <a:spcPts val="1005"/>
              </a:spcBef>
            </a:pPr>
            <a:r>
              <a:rPr sz="3234" i="1" spc="-7" dirty="0">
                <a:solidFill>
                  <a:prstClr val="black"/>
                </a:solidFill>
                <a:latin typeface="Times New Roman"/>
                <a:cs typeface="Times New Roman"/>
              </a:rPr>
              <a:t>Wx </a:t>
            </a:r>
            <a:r>
              <a:rPr sz="3234" spc="21" dirty="0">
                <a:solidFill>
                  <a:prstClr val="black"/>
                </a:solidFill>
                <a:latin typeface="Symbol"/>
                <a:cs typeface="Symbol"/>
              </a:rPr>
              <a:t></a:t>
            </a:r>
            <a:r>
              <a:rPr sz="3234" spc="-49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34" i="1" spc="21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sz="323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41407" y="2902148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0665" y="285928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52749" y="2878336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32007" y="283547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9678" y="2565611"/>
            <a:ext cx="131713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25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3797" y="1634133"/>
            <a:ext cx="569312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39" dirty="0">
                <a:solidFill>
                  <a:prstClr val="black"/>
                </a:solidFill>
                <a:latin typeface="Arial"/>
                <a:cs typeface="Arial"/>
              </a:rPr>
              <a:t>Let’s </a:t>
            </a:r>
            <a:r>
              <a:rPr sz="2531" spc="32" dirty="0">
                <a:solidFill>
                  <a:prstClr val="black"/>
                </a:solidFill>
                <a:latin typeface="Arial"/>
                <a:cs typeface="Arial"/>
              </a:rPr>
              <a:t>consider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531" spc="21" dirty="0">
                <a:solidFill>
                  <a:prstClr val="black"/>
                </a:solidFill>
                <a:latin typeface="Arial"/>
                <a:cs typeface="Arial"/>
              </a:rPr>
              <a:t>simple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1-layer</a:t>
            </a:r>
            <a:r>
              <a:rPr sz="253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network: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378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446" y="464344"/>
            <a:ext cx="7735342" cy="778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062" spc="-4" dirty="0"/>
              <a:t>Simple Neural </a:t>
            </a:r>
            <a:r>
              <a:rPr sz="5062" dirty="0"/>
              <a:t>Net: </a:t>
            </a:r>
            <a:r>
              <a:rPr sz="5062" spc="-4" dirty="0"/>
              <a:t>1</a:t>
            </a:r>
            <a:r>
              <a:rPr sz="5062" spc="-18" dirty="0"/>
              <a:t> </a:t>
            </a:r>
            <a:r>
              <a:rPr sz="5062" spc="-4" dirty="0"/>
              <a:t>Layer</a:t>
            </a:r>
            <a:endParaRPr sz="5062"/>
          </a:p>
        </p:txBody>
      </p:sp>
      <p:sp>
        <p:nvSpPr>
          <p:cNvPr id="3" name="object 3"/>
          <p:cNvSpPr txBox="1"/>
          <p:nvPr/>
        </p:nvSpPr>
        <p:spPr>
          <a:xfrm>
            <a:off x="3176959" y="2597646"/>
            <a:ext cx="203597" cy="492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199" i="1" spc="39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19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04082" y="2455664"/>
            <a:ext cx="1551087" cy="626642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127695" rIns="0" bIns="0" rtlCol="0">
            <a:spAutoFit/>
          </a:bodyPr>
          <a:lstStyle/>
          <a:p>
            <a:pPr marL="166532" defTabSz="642915">
              <a:spcBef>
                <a:spcPts val="1005"/>
              </a:spcBef>
            </a:pPr>
            <a:r>
              <a:rPr sz="3234" i="1" spc="-7" dirty="0">
                <a:solidFill>
                  <a:prstClr val="black"/>
                </a:solidFill>
                <a:latin typeface="Times New Roman"/>
                <a:cs typeface="Times New Roman"/>
              </a:rPr>
              <a:t>Wx </a:t>
            </a:r>
            <a:r>
              <a:rPr sz="3234" spc="21" dirty="0">
                <a:solidFill>
                  <a:prstClr val="black"/>
                </a:solidFill>
                <a:latin typeface="Symbol"/>
                <a:cs typeface="Symbol"/>
              </a:rPr>
              <a:t></a:t>
            </a:r>
            <a:r>
              <a:rPr sz="3234" spc="-49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234" i="1" spc="21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sz="323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41407" y="2902148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0665" y="285928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52749" y="2878336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32007" y="283547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9678" y="2565611"/>
            <a:ext cx="131713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25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3797" y="1634133"/>
            <a:ext cx="569312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39" dirty="0">
                <a:solidFill>
                  <a:prstClr val="black"/>
                </a:solidFill>
                <a:latin typeface="Arial"/>
                <a:cs typeface="Arial"/>
              </a:rPr>
              <a:t>Let’s </a:t>
            </a:r>
            <a:r>
              <a:rPr sz="2531" spc="32" dirty="0">
                <a:solidFill>
                  <a:prstClr val="black"/>
                </a:solidFill>
                <a:latin typeface="Arial"/>
                <a:cs typeface="Arial"/>
              </a:rPr>
              <a:t>consider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531" spc="21" dirty="0">
                <a:solidFill>
                  <a:prstClr val="black"/>
                </a:solidFill>
                <a:latin typeface="Arial"/>
                <a:cs typeface="Arial"/>
              </a:rPr>
              <a:t>simple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1-layer</a:t>
            </a:r>
            <a:r>
              <a:rPr sz="253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31" dirty="0">
                <a:solidFill>
                  <a:prstClr val="black"/>
                </a:solidFill>
                <a:latin typeface="Arial"/>
                <a:cs typeface="Arial"/>
              </a:rPr>
              <a:t>network: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383" y="4191000"/>
            <a:ext cx="3032374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-446" algn="ctr" defTabSz="642915">
              <a:lnSpc>
                <a:spcPts val="3023"/>
              </a:lnSpc>
            </a:pPr>
            <a:r>
              <a:rPr sz="2531" spc="-35" dirty="0">
                <a:solidFill>
                  <a:prstClr val="black"/>
                </a:solidFill>
                <a:latin typeface="Arial"/>
                <a:cs typeface="Arial"/>
              </a:rPr>
              <a:t>This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is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what</a:t>
            </a:r>
            <a:r>
              <a:rPr sz="2531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we’ve</a:t>
            </a:r>
            <a:r>
              <a:rPr sz="253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531" spc="-4" dirty="0">
                <a:solidFill>
                  <a:prstClr val="black"/>
                </a:solidFill>
                <a:latin typeface="Arial"/>
                <a:cs typeface="Arial"/>
              </a:rPr>
              <a:t>seen before</a:t>
            </a:r>
            <a:r>
              <a:rPr lang="en-US" sz="2531" spc="21" dirty="0">
                <a:solidFill>
                  <a:prstClr val="black"/>
                </a:solidFill>
                <a:latin typeface="Arial"/>
                <a:cs typeface="Arial"/>
              </a:rPr>
              <a:t> (“linear classifier”):</a:t>
            </a:r>
            <a:endParaRPr sz="253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21844" y="3554016"/>
            <a:ext cx="5304234" cy="3255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197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2695" y="178594"/>
            <a:ext cx="6013252" cy="865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625" spc="-4" dirty="0"/>
              <a:t>1 Layer Neural</a:t>
            </a:r>
            <a:r>
              <a:rPr sz="5625" spc="-32" dirty="0"/>
              <a:t> </a:t>
            </a:r>
            <a:r>
              <a:rPr sz="5625" dirty="0"/>
              <a:t>Net</a:t>
            </a:r>
            <a:endParaRPr sz="5625"/>
          </a:p>
        </p:txBody>
      </p:sp>
      <p:sp>
        <p:nvSpPr>
          <p:cNvPr id="3" name="object 3"/>
          <p:cNvSpPr txBox="1"/>
          <p:nvPr/>
        </p:nvSpPr>
        <p:spPr>
          <a:xfrm>
            <a:off x="2400076" y="1622524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0175" y="1483409"/>
            <a:ext cx="1551087" cy="634838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125016" rIns="0" bIns="0" rtlCol="0">
            <a:spAutoFit/>
          </a:bodyPr>
          <a:lstStyle/>
          <a:p>
            <a:pPr marL="163854" defTabSz="642915">
              <a:spcBef>
                <a:spcPts val="984"/>
              </a:spcBef>
            </a:pPr>
            <a:r>
              <a:rPr sz="3305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Wx </a:t>
            </a:r>
            <a:r>
              <a:rPr sz="3305" spc="-4" dirty="0">
                <a:solidFill>
                  <a:prstClr val="black"/>
                </a:solidFill>
                <a:latin typeface="Symbol"/>
                <a:cs typeface="Symbol"/>
              </a:rPr>
              <a:t></a:t>
            </a:r>
            <a:r>
              <a:rPr sz="3305" spc="-48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7501" y="1929893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46759" y="1887031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78843" y="1906082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58101" y="18632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5839" y="1592275"/>
            <a:ext cx="134392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5609" y="2434233"/>
            <a:ext cx="108406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98223" defTabSz="642915">
              <a:lnSpc>
                <a:spcPts val="3023"/>
              </a:lnSpc>
            </a:pPr>
            <a:r>
              <a:rPr sz="2531" spc="21" dirty="0">
                <a:solidFill>
                  <a:prstClr val="black"/>
                </a:solidFill>
                <a:latin typeface="Arial"/>
                <a:cs typeface="Arial"/>
              </a:rPr>
              <a:t>(class  </a:t>
            </a:r>
            <a:r>
              <a:rPr sz="2531" spc="39" dirty="0">
                <a:solidFill>
                  <a:prstClr val="black"/>
                </a:solidFill>
                <a:latin typeface="Arial"/>
                <a:cs typeface="Arial"/>
              </a:rPr>
              <a:t>sco</a:t>
            </a:r>
            <a:r>
              <a:rPr sz="2531" spc="-2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2055" y="2634258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18" dirty="0">
                <a:solidFill>
                  <a:prstClr val="black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7524" y="1541265"/>
            <a:ext cx="133945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>
              <a:lnSpc>
                <a:spcPts val="3023"/>
              </a:lnSpc>
            </a:pPr>
            <a:r>
              <a:rPr sz="2531" spc="28" dirty="0">
                <a:solidFill>
                  <a:prstClr val="black"/>
                </a:solidFill>
                <a:latin typeface="Arial"/>
                <a:cs typeface="Arial"/>
              </a:rPr>
              <a:t>Block  </a:t>
            </a:r>
            <a:r>
              <a:rPr sz="2531" spc="14" dirty="0">
                <a:solidFill>
                  <a:prstClr val="black"/>
                </a:solidFill>
                <a:latin typeface="Arial"/>
                <a:cs typeface="Arial"/>
              </a:rPr>
              <a:t>Diagram: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930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2695" y="178594"/>
            <a:ext cx="6013252" cy="865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625" spc="-4" dirty="0"/>
              <a:t>1 Layer Neural</a:t>
            </a:r>
            <a:r>
              <a:rPr sz="5625" spc="-32" dirty="0"/>
              <a:t> </a:t>
            </a:r>
            <a:r>
              <a:rPr sz="5625" dirty="0"/>
              <a:t>Net</a:t>
            </a:r>
            <a:endParaRPr sz="5625"/>
          </a:p>
        </p:txBody>
      </p:sp>
      <p:sp>
        <p:nvSpPr>
          <p:cNvPr id="3" name="object 3"/>
          <p:cNvSpPr txBox="1"/>
          <p:nvPr/>
        </p:nvSpPr>
        <p:spPr>
          <a:xfrm>
            <a:off x="2400076" y="1622524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0175" y="1483409"/>
            <a:ext cx="1551087" cy="634838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125016" rIns="0" bIns="0" rtlCol="0">
            <a:spAutoFit/>
          </a:bodyPr>
          <a:lstStyle/>
          <a:p>
            <a:pPr marL="163854" defTabSz="642915">
              <a:spcBef>
                <a:spcPts val="984"/>
              </a:spcBef>
            </a:pPr>
            <a:r>
              <a:rPr sz="3305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Wx </a:t>
            </a:r>
            <a:r>
              <a:rPr sz="3305" spc="-4" dirty="0">
                <a:solidFill>
                  <a:prstClr val="black"/>
                </a:solidFill>
                <a:latin typeface="Symbol"/>
                <a:cs typeface="Symbol"/>
              </a:rPr>
              <a:t></a:t>
            </a:r>
            <a:r>
              <a:rPr sz="3305" spc="-48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7501" y="1929893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46759" y="1887031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78843" y="1906082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58101" y="18632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5839" y="1592275"/>
            <a:ext cx="134392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5609" y="2434233"/>
            <a:ext cx="108406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98223" defTabSz="642915">
              <a:lnSpc>
                <a:spcPts val="3023"/>
              </a:lnSpc>
            </a:pPr>
            <a:r>
              <a:rPr sz="2531" spc="21" dirty="0">
                <a:solidFill>
                  <a:prstClr val="black"/>
                </a:solidFill>
                <a:latin typeface="Arial"/>
                <a:cs typeface="Arial"/>
              </a:rPr>
              <a:t>(class  </a:t>
            </a:r>
            <a:r>
              <a:rPr sz="2531" spc="39" dirty="0">
                <a:solidFill>
                  <a:prstClr val="black"/>
                </a:solidFill>
                <a:latin typeface="Arial"/>
                <a:cs typeface="Arial"/>
              </a:rPr>
              <a:t>sco</a:t>
            </a:r>
            <a:r>
              <a:rPr sz="2531" spc="-2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2055" y="2634258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18" dirty="0">
                <a:solidFill>
                  <a:prstClr val="black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7524" y="1541265"/>
            <a:ext cx="133945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>
              <a:lnSpc>
                <a:spcPts val="3023"/>
              </a:lnSpc>
            </a:pPr>
            <a:r>
              <a:rPr sz="2531" spc="28" dirty="0">
                <a:solidFill>
                  <a:prstClr val="black"/>
                </a:solidFill>
                <a:latin typeface="Arial"/>
                <a:cs typeface="Arial"/>
              </a:rPr>
              <a:t>Block  </a:t>
            </a:r>
            <a:r>
              <a:rPr sz="2531" spc="14" dirty="0">
                <a:solidFill>
                  <a:prstClr val="black"/>
                </a:solidFill>
                <a:latin typeface="Arial"/>
                <a:cs typeface="Arial"/>
              </a:rPr>
              <a:t>Diagram: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3608" y="3761281"/>
            <a:ext cx="498723" cy="1496519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65" rIns="0" bIns="0" rtlCol="0">
            <a:noAutofit/>
          </a:bodyPr>
          <a:lstStyle/>
          <a:p>
            <a:pPr defTabSz="642915">
              <a:spcBef>
                <a:spcPts val="35"/>
              </a:spcBef>
            </a:pPr>
            <a:endParaRPr sz="256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1977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6617" y="5375672"/>
            <a:ext cx="19690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524" y="3612952"/>
            <a:ext cx="1500634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>
              <a:lnSpc>
                <a:spcPts val="3023"/>
              </a:lnSpc>
            </a:pPr>
            <a:r>
              <a:rPr sz="2531" spc="28" dirty="0">
                <a:solidFill>
                  <a:prstClr val="black"/>
                </a:solidFill>
                <a:latin typeface="Arial"/>
                <a:cs typeface="Arial"/>
              </a:rPr>
              <a:t>Expanded  Block  </a:t>
            </a:r>
            <a:r>
              <a:rPr sz="2531" spc="14" dirty="0">
                <a:solidFill>
                  <a:prstClr val="black"/>
                </a:solidFill>
                <a:latin typeface="Arial"/>
                <a:cs typeface="Arial"/>
              </a:rPr>
              <a:t>Diagram: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39891" y="4259461"/>
            <a:ext cx="250031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D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32446" y="3762328"/>
            <a:ext cx="1551087" cy="669101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58948" rIns="0" bIns="0" rtlCol="0">
            <a:spAutoFit/>
          </a:bodyPr>
          <a:lstStyle/>
          <a:p>
            <a:pPr marL="5804" algn="ctr" defTabSz="642915">
              <a:spcBef>
                <a:spcPts val="1252"/>
              </a:spcBef>
            </a:pPr>
            <a:r>
              <a:rPr sz="3305" i="1" spc="11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80742" y="4705945"/>
            <a:ext cx="250031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D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28813" y="4009430"/>
            <a:ext cx="2857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78513" y="3924191"/>
            <a:ext cx="263872" cy="551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586" spc="-32" dirty="0">
                <a:solidFill>
                  <a:prstClr val="black"/>
                </a:solidFill>
                <a:latin typeface="Symbol"/>
                <a:cs typeface="Symbol"/>
              </a:rPr>
              <a:t></a:t>
            </a:r>
            <a:endParaRPr sz="3586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6929" y="3799537"/>
            <a:ext cx="498723" cy="849389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75468" rIns="0" bIns="0" rtlCol="0">
            <a:noAutofit/>
          </a:bodyPr>
          <a:lstStyle/>
          <a:p>
            <a:pPr marL="159835" defTabSz="642915">
              <a:spcBef>
                <a:spcPts val="1381"/>
              </a:spcBef>
            </a:pPr>
            <a:r>
              <a:rPr sz="3305" i="1" spc="-7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79344" y="4813102"/>
            <a:ext cx="19690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74801" y="3878461"/>
            <a:ext cx="269230" cy="56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656" spc="-28" dirty="0">
                <a:solidFill>
                  <a:prstClr val="black"/>
                </a:solidFill>
                <a:latin typeface="Symbol"/>
                <a:cs typeface="Symbol"/>
              </a:rPr>
              <a:t></a:t>
            </a:r>
            <a:endParaRPr sz="3656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58125" y="4795242"/>
            <a:ext cx="19690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03901" y="3780801"/>
            <a:ext cx="498723" cy="925144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68770" rIns="0" bIns="0" rtlCol="0">
            <a:noAutofit/>
          </a:bodyPr>
          <a:lstStyle/>
          <a:p>
            <a:pPr marL="9376" algn="ctr" defTabSz="642915">
              <a:spcBef>
                <a:spcPts val="1328"/>
              </a:spcBef>
            </a:pPr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34758" y="4045149"/>
            <a:ext cx="2857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04609" y="4071938"/>
            <a:ext cx="2857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97329" y="5488185"/>
            <a:ext cx="1518493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26788" algn="just" defTabSz="642915">
              <a:lnSpc>
                <a:spcPts val="3023"/>
              </a:lnSpc>
            </a:pPr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classes  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D </a:t>
            </a:r>
            <a:r>
              <a:rPr sz="2531" i="1" spc="-7" dirty="0">
                <a:solidFill>
                  <a:srgbClr val="51A7F9"/>
                </a:solidFill>
                <a:latin typeface="Arial"/>
                <a:cs typeface="Arial"/>
              </a:rPr>
              <a:t>features  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r>
              <a:rPr sz="2531" i="1" spc="-56" dirty="0">
                <a:solidFill>
                  <a:srgbClr val="51A7F9"/>
                </a:solidFill>
                <a:latin typeface="Arial"/>
                <a:cs typeface="Arial"/>
              </a:rPr>
              <a:t>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example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77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2695" y="178594"/>
            <a:ext cx="6013252" cy="865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625" spc="-4" dirty="0"/>
              <a:t>1 Layer Neural</a:t>
            </a:r>
            <a:r>
              <a:rPr sz="5625" spc="-32" dirty="0"/>
              <a:t> </a:t>
            </a:r>
            <a:r>
              <a:rPr sz="5625" dirty="0"/>
              <a:t>Net</a:t>
            </a:r>
            <a:endParaRPr sz="5625"/>
          </a:p>
        </p:txBody>
      </p:sp>
      <p:sp>
        <p:nvSpPr>
          <p:cNvPr id="3" name="object 3"/>
          <p:cNvSpPr txBox="1"/>
          <p:nvPr/>
        </p:nvSpPr>
        <p:spPr>
          <a:xfrm>
            <a:off x="2400076" y="1622524"/>
            <a:ext cx="203597" cy="503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0175" y="1483409"/>
            <a:ext cx="1551087" cy="634838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</a:ln>
        </p:spPr>
        <p:txBody>
          <a:bodyPr vert="horz" wrap="square" lIns="0" tIns="125016" rIns="0" bIns="0" rtlCol="0">
            <a:spAutoFit/>
          </a:bodyPr>
          <a:lstStyle/>
          <a:p>
            <a:pPr marL="163854" defTabSz="642915">
              <a:spcBef>
                <a:spcPts val="984"/>
              </a:spcBef>
            </a:pPr>
            <a:r>
              <a:rPr sz="3305" i="1" spc="-39" dirty="0">
                <a:solidFill>
                  <a:prstClr val="black"/>
                </a:solidFill>
                <a:latin typeface="Times New Roman"/>
                <a:cs typeface="Times New Roman"/>
              </a:rPr>
              <a:t>Wx </a:t>
            </a:r>
            <a:r>
              <a:rPr sz="3305" spc="-4" dirty="0">
                <a:solidFill>
                  <a:prstClr val="black"/>
                </a:solidFill>
                <a:latin typeface="Symbol"/>
                <a:cs typeface="Symbol"/>
              </a:rPr>
              <a:t></a:t>
            </a:r>
            <a:r>
              <a:rPr sz="3305" spc="-48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7501" y="1929893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46759" y="1887031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78843" y="1906082"/>
            <a:ext cx="188416" cy="0"/>
          </a:xfrm>
          <a:custGeom>
            <a:avLst/>
            <a:gdLst/>
            <a:ahLst/>
            <a:cxnLst/>
            <a:rect l="l" t="t" r="r" b="b"/>
            <a:pathLst>
              <a:path w="267970">
                <a:moveTo>
                  <a:pt x="0" y="0"/>
                </a:moveTo>
                <a:lnTo>
                  <a:pt x="254944" y="0"/>
                </a:lnTo>
                <a:lnTo>
                  <a:pt x="26764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58101" y="18632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5839" y="1592275"/>
            <a:ext cx="134392" cy="508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5609" y="2434233"/>
            <a:ext cx="108406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98223" defTabSz="642915">
              <a:lnSpc>
                <a:spcPts val="3023"/>
              </a:lnSpc>
            </a:pPr>
            <a:r>
              <a:rPr sz="2531" spc="21" dirty="0">
                <a:solidFill>
                  <a:prstClr val="black"/>
                </a:solidFill>
                <a:latin typeface="Arial"/>
                <a:cs typeface="Arial"/>
              </a:rPr>
              <a:t>(class  </a:t>
            </a:r>
            <a:r>
              <a:rPr sz="2531" spc="39" dirty="0">
                <a:solidFill>
                  <a:prstClr val="black"/>
                </a:solidFill>
                <a:latin typeface="Arial"/>
                <a:cs typeface="Arial"/>
              </a:rPr>
              <a:t>sco</a:t>
            </a:r>
            <a:r>
              <a:rPr sz="2531" spc="-2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531" spc="-4" dirty="0">
                <a:solidFill>
                  <a:prstClr val="black"/>
                </a:solidFill>
                <a:latin typeface="Arial"/>
                <a:cs typeface="Arial"/>
              </a:rPr>
              <a:t>es)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2055" y="2634258"/>
            <a:ext cx="964853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18" dirty="0">
                <a:solidFill>
                  <a:prstClr val="black"/>
                </a:solidFill>
                <a:latin typeface="Arial"/>
                <a:cs typeface="Arial"/>
              </a:rPr>
              <a:t>(Input)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7524" y="1541265"/>
            <a:ext cx="133945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>
              <a:lnSpc>
                <a:spcPts val="3023"/>
              </a:lnSpc>
            </a:pPr>
            <a:r>
              <a:rPr sz="2531" spc="28" dirty="0">
                <a:solidFill>
                  <a:prstClr val="black"/>
                </a:solidFill>
                <a:latin typeface="Arial"/>
                <a:cs typeface="Arial"/>
              </a:rPr>
              <a:t>Block  </a:t>
            </a:r>
            <a:r>
              <a:rPr sz="2531" spc="14" dirty="0">
                <a:solidFill>
                  <a:prstClr val="black"/>
                </a:solidFill>
                <a:latin typeface="Arial"/>
                <a:cs typeface="Arial"/>
              </a:rPr>
              <a:t>Diagram: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62758" y="5929312"/>
            <a:ext cx="3873306" cy="660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7523" y="6054328"/>
            <a:ext cx="114300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25" dirty="0">
                <a:solidFill>
                  <a:prstClr val="black"/>
                </a:solidFill>
                <a:latin typeface="Arial"/>
                <a:cs typeface="Arial"/>
              </a:rPr>
              <a:t>NumPy: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66617" y="5375672"/>
            <a:ext cx="19690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7524" y="3612952"/>
            <a:ext cx="1500634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>
              <a:lnSpc>
                <a:spcPts val="3023"/>
              </a:lnSpc>
            </a:pPr>
            <a:r>
              <a:rPr sz="2531" spc="28" dirty="0">
                <a:solidFill>
                  <a:prstClr val="black"/>
                </a:solidFill>
                <a:latin typeface="Arial"/>
                <a:cs typeface="Arial"/>
              </a:rPr>
              <a:t>Expanded  Block  </a:t>
            </a:r>
            <a:r>
              <a:rPr sz="2531" spc="14" dirty="0">
                <a:solidFill>
                  <a:prstClr val="black"/>
                </a:solidFill>
                <a:latin typeface="Arial"/>
                <a:cs typeface="Arial"/>
              </a:rPr>
              <a:t>Diagram: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39891" y="4259461"/>
            <a:ext cx="250031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D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32446" y="3762328"/>
            <a:ext cx="1551087" cy="669101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58948" rIns="0" bIns="0" rtlCol="0">
            <a:spAutoFit/>
          </a:bodyPr>
          <a:lstStyle/>
          <a:p>
            <a:pPr marL="5804" algn="ctr" defTabSz="642915">
              <a:spcBef>
                <a:spcPts val="1252"/>
              </a:spcBef>
            </a:pPr>
            <a:r>
              <a:rPr sz="3305" i="1" spc="11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80742" y="4705945"/>
            <a:ext cx="250031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D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28813" y="4009430"/>
            <a:ext cx="2857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78513" y="3924191"/>
            <a:ext cx="263872" cy="551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586" spc="-32" dirty="0">
                <a:solidFill>
                  <a:prstClr val="black"/>
                </a:solidFill>
                <a:latin typeface="Symbol"/>
                <a:cs typeface="Symbol"/>
              </a:rPr>
              <a:t></a:t>
            </a:r>
            <a:endParaRPr sz="3586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79344" y="4813102"/>
            <a:ext cx="19690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74801" y="3878461"/>
            <a:ext cx="269230" cy="56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3656" spc="-28" dirty="0">
                <a:solidFill>
                  <a:prstClr val="black"/>
                </a:solidFill>
                <a:latin typeface="Symbol"/>
                <a:cs typeface="Symbol"/>
              </a:rPr>
              <a:t></a:t>
            </a:r>
            <a:endParaRPr sz="3656">
              <a:solidFill>
                <a:prstClr val="black"/>
              </a:solidFill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58125" y="4795242"/>
            <a:ext cx="19690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34758" y="4045149"/>
            <a:ext cx="2857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04609" y="4071938"/>
            <a:ext cx="2857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97329" y="5488185"/>
            <a:ext cx="1518493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26788" algn="just" defTabSz="642915">
              <a:lnSpc>
                <a:spcPts val="3023"/>
              </a:lnSpc>
            </a:pPr>
            <a:r>
              <a:rPr sz="2531" i="1" dirty="0">
                <a:solidFill>
                  <a:srgbClr val="51A7F9"/>
                </a:solidFill>
                <a:latin typeface="Arial"/>
                <a:cs typeface="Arial"/>
              </a:rPr>
              <a:t>M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classes  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D </a:t>
            </a:r>
            <a:r>
              <a:rPr sz="2531" i="1" spc="-7" dirty="0">
                <a:solidFill>
                  <a:srgbClr val="51A7F9"/>
                </a:solidFill>
                <a:latin typeface="Arial"/>
                <a:cs typeface="Arial"/>
              </a:rPr>
              <a:t>features  </a:t>
            </a:r>
            <a:r>
              <a:rPr sz="2531" i="1" spc="-4" dirty="0">
                <a:solidFill>
                  <a:srgbClr val="51A7F9"/>
                </a:solidFill>
                <a:latin typeface="Arial"/>
                <a:cs typeface="Arial"/>
              </a:rPr>
              <a:t>1</a:t>
            </a:r>
            <a:r>
              <a:rPr sz="2531" i="1" spc="-56" dirty="0">
                <a:solidFill>
                  <a:srgbClr val="51A7F9"/>
                </a:solidFill>
                <a:latin typeface="Arial"/>
                <a:cs typeface="Arial"/>
              </a:rPr>
              <a:t> </a:t>
            </a:r>
            <a:r>
              <a:rPr sz="2531" i="1" spc="18" dirty="0">
                <a:solidFill>
                  <a:srgbClr val="51A7F9"/>
                </a:solidFill>
                <a:latin typeface="Arial"/>
                <a:cs typeface="Arial"/>
              </a:rPr>
              <a:t>example</a:t>
            </a:r>
            <a:endParaRPr sz="253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13"/>
          <p:cNvSpPr txBox="1"/>
          <p:nvPr/>
        </p:nvSpPr>
        <p:spPr>
          <a:xfrm>
            <a:off x="4213608" y="3761281"/>
            <a:ext cx="498723" cy="1496519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4465" rIns="0" bIns="0" rtlCol="0">
            <a:noAutofit/>
          </a:bodyPr>
          <a:lstStyle/>
          <a:p>
            <a:pPr defTabSz="642915">
              <a:spcBef>
                <a:spcPts val="35"/>
              </a:spcBef>
            </a:pPr>
            <a:endParaRPr sz="256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1977" defTabSz="642915"/>
            <a:r>
              <a:rPr sz="3269" i="1" spc="7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object 21"/>
          <p:cNvSpPr txBox="1"/>
          <p:nvPr/>
        </p:nvSpPr>
        <p:spPr>
          <a:xfrm>
            <a:off x="6026929" y="3799537"/>
            <a:ext cx="498723" cy="849389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75468" rIns="0" bIns="0" rtlCol="0">
            <a:noAutofit/>
          </a:bodyPr>
          <a:lstStyle/>
          <a:p>
            <a:pPr marL="159835" defTabSz="642915">
              <a:spcBef>
                <a:spcPts val="1381"/>
              </a:spcBef>
            </a:pPr>
            <a:r>
              <a:rPr sz="3305" i="1" spc="-7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25"/>
          <p:cNvSpPr txBox="1"/>
          <p:nvPr/>
        </p:nvSpPr>
        <p:spPr>
          <a:xfrm>
            <a:off x="7703901" y="3780801"/>
            <a:ext cx="498723" cy="925144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68770" rIns="0" bIns="0" rtlCol="0">
            <a:noAutofit/>
          </a:bodyPr>
          <a:lstStyle/>
          <a:p>
            <a:pPr marL="9376" algn="ctr" defTabSz="642915">
              <a:spcBef>
                <a:spcPts val="1328"/>
              </a:spcBef>
            </a:pPr>
            <a:r>
              <a:rPr sz="3305" i="1" spc="-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endParaRPr sz="330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77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446" y="235637"/>
            <a:ext cx="7738021" cy="7574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29"/>
            <a:r>
              <a:rPr sz="4922" spc="39" dirty="0"/>
              <a:t>Aside: </a:t>
            </a:r>
            <a:r>
              <a:rPr sz="4922" spc="105" dirty="0"/>
              <a:t>“CNN” </a:t>
            </a:r>
            <a:r>
              <a:rPr sz="4922" spc="-4" dirty="0"/>
              <a:t>vs</a:t>
            </a:r>
            <a:r>
              <a:rPr sz="4922" spc="-169" dirty="0"/>
              <a:t> </a:t>
            </a:r>
            <a:r>
              <a:rPr sz="4922" spc="56" dirty="0"/>
              <a:t>“ConvNet”</a:t>
            </a:r>
            <a:endParaRPr sz="4922"/>
          </a:p>
        </p:txBody>
      </p:sp>
      <p:sp>
        <p:nvSpPr>
          <p:cNvPr id="3" name="object 3"/>
          <p:cNvSpPr txBox="1"/>
          <p:nvPr/>
        </p:nvSpPr>
        <p:spPr>
          <a:xfrm>
            <a:off x="696516" y="2023676"/>
            <a:ext cx="138410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281" dirty="0">
                <a:latin typeface="Arial"/>
                <a:cs typeface="Arial"/>
              </a:rPr>
              <a:t>•</a:t>
            </a:r>
            <a:endParaRPr sz="189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9055" y="1973461"/>
            <a:ext cx="7224564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9" dirty="0">
                <a:latin typeface="Arial"/>
                <a:cs typeface="Arial"/>
              </a:rPr>
              <a:t>There </a:t>
            </a:r>
            <a:r>
              <a:rPr sz="2531" spc="-18" dirty="0">
                <a:latin typeface="Arial"/>
                <a:cs typeface="Arial"/>
              </a:rPr>
              <a:t>are </a:t>
            </a:r>
            <a:r>
              <a:rPr sz="2531" spc="-4" dirty="0">
                <a:latin typeface="Arial"/>
                <a:cs typeface="Arial"/>
              </a:rPr>
              <a:t>many </a:t>
            </a:r>
            <a:r>
              <a:rPr sz="2531" spc="46" dirty="0">
                <a:latin typeface="Arial"/>
                <a:cs typeface="Arial"/>
              </a:rPr>
              <a:t>papers </a:t>
            </a:r>
            <a:r>
              <a:rPr sz="2531" dirty="0">
                <a:latin typeface="Arial"/>
                <a:cs typeface="Arial"/>
              </a:rPr>
              <a:t>that </a:t>
            </a:r>
            <a:r>
              <a:rPr sz="2531" spc="-4" dirty="0">
                <a:latin typeface="Arial"/>
                <a:cs typeface="Arial"/>
              </a:rPr>
              <a:t>use either </a:t>
            </a:r>
            <a:r>
              <a:rPr sz="2531" spc="18" dirty="0">
                <a:latin typeface="Arial"/>
                <a:cs typeface="Arial"/>
              </a:rPr>
              <a:t>phrase,</a:t>
            </a:r>
            <a:r>
              <a:rPr sz="2531" spc="25" dirty="0">
                <a:latin typeface="Arial"/>
                <a:cs typeface="Arial"/>
              </a:rPr>
              <a:t> </a:t>
            </a:r>
            <a:r>
              <a:rPr sz="2531" spc="46" dirty="0">
                <a:latin typeface="Arial"/>
                <a:cs typeface="Arial"/>
              </a:rPr>
              <a:t>but</a:t>
            </a:r>
            <a:endParaRPr sz="253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516" y="2782700"/>
            <a:ext cx="138410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281" dirty="0">
                <a:latin typeface="Arial"/>
                <a:cs typeface="Arial"/>
              </a:rPr>
              <a:t>•</a:t>
            </a:r>
            <a:endParaRPr sz="189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9055" y="2746772"/>
            <a:ext cx="651465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3023"/>
              </a:lnSpc>
            </a:pPr>
            <a:r>
              <a:rPr sz="2531" spc="28" dirty="0">
                <a:latin typeface="Arial"/>
                <a:cs typeface="Arial"/>
              </a:rPr>
              <a:t>“ConvNet” </a:t>
            </a:r>
            <a:r>
              <a:rPr sz="2531" spc="-4" dirty="0">
                <a:latin typeface="Arial"/>
                <a:cs typeface="Arial"/>
              </a:rPr>
              <a:t>is </a:t>
            </a:r>
            <a:r>
              <a:rPr sz="2531" dirty="0">
                <a:latin typeface="Arial"/>
                <a:cs typeface="Arial"/>
              </a:rPr>
              <a:t>the </a:t>
            </a:r>
            <a:r>
              <a:rPr sz="2531" spc="18" dirty="0">
                <a:latin typeface="Arial"/>
                <a:cs typeface="Arial"/>
              </a:rPr>
              <a:t>preferred </a:t>
            </a:r>
            <a:r>
              <a:rPr sz="2531" spc="7" dirty="0">
                <a:latin typeface="Arial"/>
                <a:cs typeface="Arial"/>
              </a:rPr>
              <a:t>term, </a:t>
            </a:r>
            <a:r>
              <a:rPr sz="2531" spc="28" dirty="0">
                <a:latin typeface="Arial"/>
                <a:cs typeface="Arial"/>
              </a:rPr>
              <a:t>since</a:t>
            </a:r>
            <a:r>
              <a:rPr sz="2531" spc="-49" dirty="0">
                <a:latin typeface="Arial"/>
                <a:cs typeface="Arial"/>
              </a:rPr>
              <a:t> </a:t>
            </a:r>
            <a:r>
              <a:rPr sz="2531" spc="56" dirty="0">
                <a:latin typeface="Arial"/>
                <a:cs typeface="Arial"/>
              </a:rPr>
              <a:t>“CNN”  </a:t>
            </a:r>
            <a:r>
              <a:rPr sz="2531" spc="18" dirty="0">
                <a:latin typeface="Arial"/>
                <a:cs typeface="Arial"/>
              </a:rPr>
              <a:t>clashes </a:t>
            </a:r>
            <a:r>
              <a:rPr sz="2531" spc="-4" dirty="0">
                <a:latin typeface="Arial"/>
                <a:cs typeface="Arial"/>
              </a:rPr>
              <a:t>with other </a:t>
            </a:r>
            <a:r>
              <a:rPr sz="2531" spc="25" dirty="0">
                <a:latin typeface="Arial"/>
                <a:cs typeface="Arial"/>
              </a:rPr>
              <a:t>thing</a:t>
            </a:r>
            <a:r>
              <a:rPr lang="en-US" sz="2531" spc="25" dirty="0">
                <a:latin typeface="Arial"/>
                <a:cs typeface="Arial"/>
              </a:rPr>
              <a:t>s</a:t>
            </a:r>
            <a:r>
              <a:rPr sz="2531" spc="25" dirty="0">
                <a:latin typeface="Arial"/>
                <a:cs typeface="Arial"/>
              </a:rPr>
              <a:t> </a:t>
            </a:r>
            <a:r>
              <a:rPr sz="2531" spc="46" dirty="0">
                <a:latin typeface="Arial"/>
                <a:cs typeface="Arial"/>
              </a:rPr>
              <a:t>called</a:t>
            </a:r>
            <a:r>
              <a:rPr sz="2531" spc="-32" dirty="0">
                <a:latin typeface="Arial"/>
                <a:cs typeface="Arial"/>
              </a:rPr>
              <a:t> </a:t>
            </a:r>
            <a:r>
              <a:rPr sz="2531" spc="-4" dirty="0">
                <a:latin typeface="Arial"/>
                <a:cs typeface="Arial"/>
              </a:rPr>
              <a:t>CNN</a:t>
            </a:r>
            <a:endParaRPr sz="2531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836" y="1294805"/>
            <a:ext cx="839391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b="1" dirty="0">
                <a:latin typeface="Arial"/>
                <a:cs typeface="Arial"/>
              </a:rPr>
              <a:t>N</a:t>
            </a:r>
            <a:r>
              <a:rPr sz="2531" b="1" spc="-4" dirty="0">
                <a:latin typeface="Arial"/>
                <a:cs typeface="Arial"/>
              </a:rPr>
              <a:t>o</a:t>
            </a:r>
            <a:r>
              <a:rPr sz="2531" b="1" dirty="0">
                <a:latin typeface="Arial"/>
                <a:cs typeface="Arial"/>
              </a:rPr>
              <a:t>te:</a:t>
            </a:r>
            <a:endParaRPr sz="2531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72187" y="3830836"/>
            <a:ext cx="2812852" cy="2812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281748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8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065"/>
            <a:ext cx="9144000" cy="4607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3789" y="6096000"/>
            <a:ext cx="289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[Slide credit: Deva </a:t>
            </a:r>
            <a:r>
              <a:rPr lang="en-US" dirty="0" err="1"/>
              <a:t>Ramanan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67766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the Blind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72199"/>
            <a:ext cx="8229600" cy="4111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https://www.facebook.com/zuck/videos/10102801434799001/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0055"/>
            <a:ext cx="7010400" cy="48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46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8"/>
            <a:ext cx="9144000" cy="68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2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" y="0"/>
            <a:ext cx="9128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91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23621</TotalTime>
  <Words>1221</Words>
  <Application>Microsoft Office PowerPoint</Application>
  <PresentationFormat>On-screen Show (4:3)</PresentationFormat>
  <Paragraphs>292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Times New Roman</vt:lpstr>
      <vt:lpstr>Trebuchet MS</vt:lpstr>
      <vt:lpstr>Office Theme</vt:lpstr>
      <vt:lpstr>1_Office Theme</vt:lpstr>
      <vt:lpstr>2_Office Theme</vt:lpstr>
      <vt:lpstr>Lecture 24: Convolutional neural networks</vt:lpstr>
      <vt:lpstr>Today</vt:lpstr>
      <vt:lpstr>Announcements</vt:lpstr>
      <vt:lpstr>Aside: “CNN” vs “ConvNet”</vt:lpstr>
      <vt:lpstr>Motivation</vt:lpstr>
      <vt:lpstr>Products</vt:lpstr>
      <vt:lpstr>Helping the Blind</vt:lpstr>
      <vt:lpstr>PowerPoint Presentation</vt:lpstr>
      <vt:lpstr>PowerPoint Presentation</vt:lpstr>
      <vt:lpstr>CNNs in 2012: “SuperVision”  (aka “AlexNet”)</vt:lpstr>
      <vt:lpstr>Recap: Before Deep Learning</vt:lpstr>
      <vt:lpstr>Why use features? Why not pixels?</vt:lpstr>
      <vt:lpstr>The last layer of (most) CNNs are linear classifiers</vt:lpstr>
      <vt:lpstr>Linearly separable classes</vt:lpstr>
      <vt:lpstr>Example: Visualizing AlexNet in 2D with t-SNE</vt:lpstr>
      <vt:lpstr>Roadmap for today</vt:lpstr>
      <vt:lpstr>Feature hierarchy with ConvNets  End-to-end models</vt:lpstr>
      <vt:lpstr>PowerPoint Presentation</vt:lpstr>
      <vt:lpstr>Neural Networks: The Big Picture</vt:lpstr>
      <vt:lpstr>Neural Networks: The Big Picture</vt:lpstr>
      <vt:lpstr>PowerPoint Presentation</vt:lpstr>
      <vt:lpstr>PowerPoint Presentation</vt:lpstr>
      <vt:lpstr>Neural Networks: The Big Picture</vt:lpstr>
      <vt:lpstr>Neural Networks: The Big Picture</vt:lpstr>
      <vt:lpstr>Neural Networks: The Big Picture</vt:lpstr>
      <vt:lpstr>Neural Networks: The Big Picture</vt:lpstr>
      <vt:lpstr>Training Deep Neural Networks</vt:lpstr>
      <vt:lpstr>Aside: Inspiration from Biology</vt:lpstr>
      <vt:lpstr>PowerPoint Presentation</vt:lpstr>
      <vt:lpstr>Aside: Inspiration from Biology</vt:lpstr>
      <vt:lpstr>Simple Neural Net: 1 Layer</vt:lpstr>
      <vt:lpstr>Simple Neural Net: 1 Layer</vt:lpstr>
      <vt:lpstr>1 Layer Neural Net</vt:lpstr>
      <vt:lpstr>1 Layer Neural Net</vt:lpstr>
      <vt:lpstr>1 Layer Neural 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1375</cp:revision>
  <dcterms:created xsi:type="dcterms:W3CDTF">2009-08-25T02:47:59Z</dcterms:created>
  <dcterms:modified xsi:type="dcterms:W3CDTF">2017-05-04T16:54:39Z</dcterms:modified>
</cp:coreProperties>
</file>