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  <p:sldMasterId id="2147483787" r:id="rId3"/>
  </p:sldMasterIdLst>
  <p:notesMasterIdLst>
    <p:notesMasterId r:id="rId20"/>
  </p:notesMasterIdLst>
  <p:handoutMasterIdLst>
    <p:handoutMasterId r:id="rId21"/>
  </p:handoutMasterIdLst>
  <p:sldIdLst>
    <p:sldId id="1049" r:id="rId4"/>
    <p:sldId id="1588" r:id="rId5"/>
    <p:sldId id="1543" r:id="rId6"/>
    <p:sldId id="1578" r:id="rId7"/>
    <p:sldId id="1544" r:id="rId8"/>
    <p:sldId id="1545" r:id="rId9"/>
    <p:sldId id="1546" r:id="rId10"/>
    <p:sldId id="1547" r:id="rId11"/>
    <p:sldId id="1548" r:id="rId12"/>
    <p:sldId id="1582" r:id="rId13"/>
    <p:sldId id="1580" r:id="rId14"/>
    <p:sldId id="1587" r:id="rId15"/>
    <p:sldId id="1549" r:id="rId16"/>
    <p:sldId id="1589" r:id="rId17"/>
    <p:sldId id="1550" r:id="rId18"/>
    <p:sldId id="158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800000"/>
    <a:srgbClr val="00CC00"/>
    <a:srgbClr val="FF0000"/>
    <a:srgbClr val="00FF00"/>
    <a:srgbClr val="FFFFFF"/>
    <a:srgbClr val="FF66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444" autoAdjust="0"/>
  </p:normalViewPr>
  <p:slideViewPr>
    <p:cSldViewPr snapToGrid="0">
      <p:cViewPr varScale="1">
        <p:scale>
          <a:sx n="60" d="100"/>
          <a:sy n="60" d="100"/>
        </p:scale>
        <p:origin x="128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0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032F2-B2DA-4193-A3DE-391E420F3B65}" type="slidenum">
              <a:rPr lang="en-US"/>
              <a:pPr/>
              <a:t>10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5DAF15-9B59-4554-887D-6F8F2BCEDF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51E684-ADC8-4C27-93FB-9AF0B0FD51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0C6008-C978-422A-AD70-9CDD5C6370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371600"/>
            <a:ext cx="413067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71600"/>
            <a:ext cx="4132262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DA80A-3418-485D-9E0A-B6C4E0355B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CC84A1-CC02-4F28-B098-02050764A6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6A668A-A179-4454-87A9-BBC28A936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38F16-081D-456F-BE83-5C8F2B769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80599-9BFB-4A2F-9D41-B42C7E2F25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60188F-CA6A-43B9-991B-0713E4AF3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A85BB9-95A1-49D7-9A9E-3043F218A3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60325"/>
            <a:ext cx="2114550" cy="6492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325"/>
            <a:ext cx="6191250" cy="6492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E13E1-3424-4C00-9687-D942A11BF7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823F-EACE-4C54-BBE9-1A0CA7B44F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8D4E7-60AB-4704-9C5B-2124546AF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235F9-2466-479C-AC90-763561E676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5471-134E-43F4-BCF4-7EDBAAD059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1EB6-6A63-40F1-BDE6-C6D393D9F1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3D35-B4B0-43FD-BDA0-FAC1854D3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FED74-BC12-482D-8E41-C187B67DA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1D3C1-B673-4799-8E2B-FC0EC99E81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C5D94-3915-4671-8593-7A58EDC5C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237F-7868-498C-BD5F-8F68B2DC7C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AB03-2CB3-4878-AB60-DE832959CC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325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371600"/>
            <a:ext cx="84153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0" name="Line 4"/>
          <p:cNvSpPr>
            <a:spLocks noChangeShapeType="1"/>
          </p:cNvSpPr>
          <p:nvPr userDrawn="1"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77A13-D8F3-4465-9216-A0B44F05681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Char char="•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–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000099"/>
        </a:buClr>
        <a:buSzPct val="110000"/>
        <a:buFont typeface="Arial" charset="0"/>
        <a:buChar char="›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3FA0520-B9BF-49B5-A21F-A8BDEF7DFEA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5" name="Line 1031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48.png"/><Relationship Id="rId5" Type="http://schemas.openxmlformats.org/officeDocument/2006/relationships/tags" Target="../tags/tag31.xml"/><Relationship Id="rId10" Type="http://schemas.openxmlformats.org/officeDocument/2006/relationships/image" Target="../media/image47.png"/><Relationship Id="rId4" Type="http://schemas.openxmlformats.org/officeDocument/2006/relationships/tags" Target="../tags/tag30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s/abs_all.jsp?arnumber=5719620&amp;tag=1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montana.edu/frankw/ccp/multiworld/twothree/lighting/learn2.htm" TargetMode="External"/><Relationship Id="rId2" Type="http://schemas.openxmlformats.org/officeDocument/2006/relationships/hyperlink" Target="http://www.math.montana.edu/frankw/ccp/multiworld/twothree/lighting/applet1.htm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5.png"/><Relationship Id="rId4" Type="http://schemas.openxmlformats.org/officeDocument/2006/relationships/tags" Target="../tags/tag7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9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12.xml"/><Relationship Id="rId15" Type="http://schemas.openxmlformats.org/officeDocument/2006/relationships/image" Target="../media/image21.png"/><Relationship Id="rId10" Type="http://schemas.openxmlformats.org/officeDocument/2006/relationships/tags" Target="../tags/tag17.xml"/><Relationship Id="rId19" Type="http://schemas.openxmlformats.org/officeDocument/2006/relationships/image" Target="../media/image2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tags" Target="../tags/tag20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tags" Target="../tags/tag24.xml"/><Relationship Id="rId11" Type="http://schemas.openxmlformats.org/officeDocument/2006/relationships/image" Target="../media/image31.png"/><Relationship Id="rId5" Type="http://schemas.openxmlformats.org/officeDocument/2006/relationships/tags" Target="../tags/tag23.xml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70" y="1741709"/>
            <a:ext cx="8679600" cy="146957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Photometric stereo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213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 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uddh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8" y="3168134"/>
            <a:ext cx="8915928" cy="28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1413"/>
            <a:ext cx="1644650" cy="1644650"/>
          </a:xfrm>
          <a:prstGeom prst="rect">
            <a:avLst/>
          </a:prstGeom>
          <a:noFill/>
        </p:spPr>
      </p:pic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0550" y="1141413"/>
            <a:ext cx="1644650" cy="1644650"/>
          </a:xfrm>
          <a:prstGeom prst="rect">
            <a:avLst/>
          </a:prstGeom>
          <a:noFill/>
        </p:spPr>
      </p:pic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141413"/>
            <a:ext cx="1644650" cy="1644650"/>
          </a:xfrm>
          <a:prstGeom prst="rect">
            <a:avLst/>
          </a:prstGeom>
          <a:noFill/>
        </p:spPr>
      </p:pic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9550" y="1141413"/>
            <a:ext cx="1644650" cy="1644650"/>
          </a:xfrm>
          <a:prstGeom prst="rect">
            <a:avLst/>
          </a:prstGeom>
          <a:noFill/>
        </p:spPr>
      </p:pic>
      <p:pic>
        <p:nvPicPr>
          <p:cNvPr id="539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141413"/>
            <a:ext cx="1644650" cy="1644650"/>
          </a:xfrm>
          <a:prstGeom prst="rect">
            <a:avLst/>
          </a:prstGeom>
          <a:noFill/>
        </p:spPr>
      </p:pic>
      <p:sp>
        <p:nvSpPr>
          <p:cNvPr id="5396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pic>
        <p:nvPicPr>
          <p:cNvPr id="539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581400"/>
            <a:ext cx="2870200" cy="2870200"/>
          </a:xfrm>
          <a:prstGeom prst="rect">
            <a:avLst/>
          </a:prstGeom>
          <a:noFill/>
        </p:spPr>
      </p:pic>
      <p:pic>
        <p:nvPicPr>
          <p:cNvPr id="5396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429000"/>
            <a:ext cx="4343400" cy="3298825"/>
          </a:xfrm>
          <a:prstGeom prst="rect">
            <a:avLst/>
          </a:prstGeom>
          <a:noFill/>
        </p:spPr>
      </p:pic>
      <p:sp>
        <p:nvSpPr>
          <p:cNvPr id="539658" name="AutoShape 10"/>
          <p:cNvSpPr>
            <a:spLocks noChangeArrowheads="1"/>
          </p:cNvSpPr>
          <p:nvPr/>
        </p:nvSpPr>
        <p:spPr bwMode="auto">
          <a:xfrm rot="5400000">
            <a:off x="-38100" y="3314700"/>
            <a:ext cx="1676400" cy="838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66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9" name="Text Box 11"/>
          <p:cNvSpPr txBox="1">
            <a:spLocks noChangeArrowheads="1"/>
          </p:cNvSpPr>
          <p:nvPr/>
        </p:nvSpPr>
        <p:spPr bwMode="auto">
          <a:xfrm>
            <a:off x="1106488" y="3011488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Recovered albedo</a:t>
            </a:r>
          </a:p>
        </p:txBody>
      </p:sp>
      <p:sp>
        <p:nvSpPr>
          <p:cNvPr id="539660" name="Text Box 12"/>
          <p:cNvSpPr txBox="1">
            <a:spLocks noChangeArrowheads="1"/>
          </p:cNvSpPr>
          <p:nvPr/>
        </p:nvSpPr>
        <p:spPr bwMode="auto">
          <a:xfrm>
            <a:off x="4800600" y="3048000"/>
            <a:ext cx="332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Recovered normal field</a:t>
            </a:r>
          </a:p>
        </p:txBody>
      </p:sp>
      <p:sp>
        <p:nvSpPr>
          <p:cNvPr id="539661" name="Text Box 13"/>
          <p:cNvSpPr txBox="1">
            <a:spLocks noChangeArrowheads="1"/>
          </p:cNvSpPr>
          <p:nvPr/>
        </p:nvSpPr>
        <p:spPr bwMode="auto">
          <a:xfrm>
            <a:off x="6781800" y="6411913"/>
            <a:ext cx="224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Forsyth &amp; Ponce, Sec. 5.4</a:t>
            </a:r>
          </a:p>
        </p:txBody>
      </p:sp>
    </p:spTree>
    <p:extLst>
      <p:ext uri="{BB962C8B-B14F-4D97-AF65-F5344CB8AC3E}">
        <p14:creationId xmlns:p14="http://schemas.microsoft.com/office/powerpoint/2010/main" val="10473904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Solving the linear system per-pixel gives us an estimated surface normal for each pixel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we compute depth from </a:t>
            </a:r>
            <a:r>
              <a:rPr lang="en-US" dirty="0" err="1"/>
              <a:t>normals</a:t>
            </a:r>
            <a:r>
              <a:rPr lang="en-US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Normals</a:t>
            </a:r>
            <a:r>
              <a:rPr lang="en-US" dirty="0"/>
              <a:t> are like the “derivative” of the true depth</a:t>
            </a:r>
          </a:p>
        </p:txBody>
      </p:sp>
      <p:pic>
        <p:nvPicPr>
          <p:cNvPr id="4" name="Picture 5" descr="buddhas"/>
          <p:cNvPicPr>
            <a:picLocks noChangeAspect="1" noChangeArrowheads="1"/>
          </p:cNvPicPr>
          <p:nvPr/>
        </p:nvPicPr>
        <p:blipFill rotWithShape="1">
          <a:blip r:embed="rId2" cstate="print"/>
          <a:srcRect r="36285"/>
          <a:stretch/>
        </p:blipFill>
        <p:spPr bwMode="auto">
          <a:xfrm>
            <a:off x="1932018" y="1828407"/>
            <a:ext cx="5410341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18511" y="467368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photo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942" y="4673686"/>
            <a:ext cx="176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Estimated </a:t>
            </a:r>
            <a:r>
              <a:rPr lang="en-US" sz="1400" dirty="0" err="1"/>
              <a:t>normals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99942" y="4565964"/>
            <a:ext cx="184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Estimated </a:t>
            </a:r>
            <a:r>
              <a:rPr lang="en-US" sz="1400" dirty="0" err="1"/>
              <a:t>normals</a:t>
            </a:r>
            <a:r>
              <a:rPr lang="en-US" sz="1400" dirty="0"/>
              <a:t> (needle diagram)</a:t>
            </a:r>
          </a:p>
        </p:txBody>
      </p:sp>
    </p:spTree>
    <p:extLst>
      <p:ext uri="{BB962C8B-B14F-4D97-AF65-F5344CB8AC3E}">
        <p14:creationId xmlns:p14="http://schemas.microsoft.com/office/powerpoint/2010/main" val="2946139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Integrating a set of derivatives is easy in 1D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(similar to Euler’s method from diff. eq. class)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Could just integrate </a:t>
            </a:r>
            <a:r>
              <a:rPr lang="en-US" dirty="0" err="1"/>
              <a:t>normals</a:t>
            </a:r>
            <a:r>
              <a:rPr lang="en-US" dirty="0"/>
              <a:t> in each column / row separately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Instead, we formulate as a linear system and solve for depths that </a:t>
            </a:r>
            <a:r>
              <a:rPr lang="en-US" i="1" dirty="0"/>
              <a:t>best agree with the surface </a:t>
            </a:r>
            <a:r>
              <a:rPr lang="en-US" i="1" dirty="0" err="1"/>
              <a:t>normals</a:t>
            </a:r>
            <a:endParaRPr lang="en-US" dirty="0"/>
          </a:p>
        </p:txBody>
      </p:sp>
      <p:pic>
        <p:nvPicPr>
          <p:cNvPr id="862210" name="Picture 2" descr="http://upload.wikimedia.org/wikipedia/commons/thumb/1/10/Euler_method.svg/330px-Euler_metho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81" y="1905015"/>
            <a:ext cx="3143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708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 from normals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Get a similar equation for </a:t>
            </a:r>
            <a:r>
              <a:rPr lang="en-US" b="1"/>
              <a:t>V</a:t>
            </a:r>
            <a:r>
              <a:rPr lang="en-US" b="1" baseline="-25000"/>
              <a:t>2</a:t>
            </a:r>
          </a:p>
          <a:p>
            <a:pPr lvl="1"/>
            <a:r>
              <a:rPr lang="en-US"/>
              <a:t>Each normal gives us two linear constraints on z</a:t>
            </a:r>
          </a:p>
          <a:p>
            <a:pPr lvl="1"/>
            <a:r>
              <a:rPr lang="en-US"/>
              <a:t>compute z values by solving a matrix equation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3540125" y="1219200"/>
            <a:ext cx="1201738" cy="1600200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434343"/>
              </a:gs>
              <a:gs pos="100000">
                <a:srgbClr val="DDDDDD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V="1">
            <a:off x="2211388" y="19812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 flipV="1">
            <a:off x="1533525" y="37338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7" name="Freeform 10"/>
          <p:cNvSpPr>
            <a:spLocks/>
          </p:cNvSpPr>
          <p:nvPr/>
        </p:nvSpPr>
        <p:spPr bwMode="auto">
          <a:xfrm>
            <a:off x="1176338" y="3408363"/>
            <a:ext cx="1220787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V="1">
            <a:off x="890588" y="44005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9" name="Oval 17"/>
          <p:cNvSpPr>
            <a:spLocks noChangeArrowheads="1"/>
          </p:cNvSpPr>
          <p:nvPr/>
        </p:nvSpPr>
        <p:spPr bwMode="auto">
          <a:xfrm>
            <a:off x="1504950" y="4368800"/>
            <a:ext cx="5715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0" name="Freeform 20"/>
          <p:cNvSpPr>
            <a:spLocks/>
          </p:cNvSpPr>
          <p:nvPr/>
        </p:nvSpPr>
        <p:spPr bwMode="auto">
          <a:xfrm>
            <a:off x="533400" y="49799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1" name="Arc 21"/>
          <p:cNvSpPr>
            <a:spLocks/>
          </p:cNvSpPr>
          <p:nvPr/>
        </p:nvSpPr>
        <p:spPr bwMode="auto">
          <a:xfrm rot="720000">
            <a:off x="733425" y="49958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193280113 w 21745"/>
              <a:gd name="T3" fmla="*/ 310623868 h 21600"/>
              <a:gd name="T4" fmla="*/ 1288889 w 21745"/>
              <a:gd name="T5" fmla="*/ 310623868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2" name="Line 22"/>
          <p:cNvSpPr>
            <a:spLocks noChangeShapeType="1"/>
          </p:cNvSpPr>
          <p:nvPr/>
        </p:nvSpPr>
        <p:spPr bwMode="auto">
          <a:xfrm flipH="1">
            <a:off x="533400" y="48148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3" name="Oval 23"/>
          <p:cNvSpPr>
            <a:spLocks noChangeArrowheads="1"/>
          </p:cNvSpPr>
          <p:nvPr/>
        </p:nvSpPr>
        <p:spPr bwMode="auto">
          <a:xfrm rot="-1860000">
            <a:off x="811213" y="50006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34" name="Line 24"/>
          <p:cNvSpPr>
            <a:spLocks noChangeShapeType="1"/>
          </p:cNvSpPr>
          <p:nvPr/>
        </p:nvSpPr>
        <p:spPr bwMode="auto">
          <a:xfrm flipV="1">
            <a:off x="533400" y="52212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892550" y="1628775"/>
            <a:ext cx="457200" cy="552450"/>
            <a:chOff x="2452" y="1026"/>
            <a:chExt cx="288" cy="348"/>
          </a:xfrm>
        </p:grpSpPr>
        <p:sp>
          <p:nvSpPr>
            <p:cNvPr id="30757" name="Oval 34"/>
            <p:cNvSpPr>
              <a:spLocks noChangeArrowheads="1"/>
            </p:cNvSpPr>
            <p:nvPr/>
          </p:nvSpPr>
          <p:spPr bwMode="auto">
            <a:xfrm>
              <a:off x="2704" y="1334"/>
              <a:ext cx="36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8" name="Oval 33"/>
            <p:cNvSpPr>
              <a:spLocks noChangeArrowheads="1"/>
            </p:cNvSpPr>
            <p:nvPr/>
          </p:nvSpPr>
          <p:spPr bwMode="auto">
            <a:xfrm>
              <a:off x="2452" y="1026"/>
              <a:ext cx="36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657600" y="1630363"/>
            <a:ext cx="762000" cy="503237"/>
            <a:chOff x="2304" y="1027"/>
            <a:chExt cx="480" cy="317"/>
          </a:xfrm>
        </p:grpSpPr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2518" y="1152"/>
              <a:ext cx="266" cy="192"/>
              <a:chOff x="2518" y="1152"/>
              <a:chExt cx="266" cy="192"/>
            </a:xfrm>
          </p:grpSpPr>
          <p:sp>
            <p:nvSpPr>
              <p:cNvPr id="30755" name="Line 36"/>
              <p:cNvSpPr>
                <a:spLocks noChangeShapeType="1"/>
              </p:cNvSpPr>
              <p:nvPr/>
            </p:nvSpPr>
            <p:spPr bwMode="auto">
              <a:xfrm>
                <a:off x="2518" y="1248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6" name="Text Box 37"/>
              <p:cNvSpPr txBox="1">
                <a:spLocks noChangeArrowheads="1"/>
              </p:cNvSpPr>
              <p:nvPr/>
            </p:nvSpPr>
            <p:spPr bwMode="auto">
              <a:xfrm>
                <a:off x="2566" y="1152"/>
                <a:ext cx="21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FF00"/>
                    </a:solidFill>
                  </a:rPr>
                  <a:t>V</a:t>
                </a:r>
                <a:r>
                  <a:rPr lang="en-US" sz="1200" b="1" baseline="-25000">
                    <a:solidFill>
                      <a:srgbClr val="FFFF00"/>
                    </a:solidFill>
                  </a:rPr>
                  <a:t>1</a:t>
                </a:r>
              </a:p>
            </p:txBody>
          </p:sp>
        </p:grpSp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2304" y="1027"/>
              <a:ext cx="240" cy="221"/>
              <a:chOff x="2304" y="1027"/>
              <a:chExt cx="240" cy="221"/>
            </a:xfrm>
          </p:grpSpPr>
          <p:sp>
            <p:nvSpPr>
              <p:cNvPr id="30753" name="Line 35"/>
              <p:cNvSpPr>
                <a:spLocks noChangeShapeType="1"/>
              </p:cNvSpPr>
              <p:nvPr/>
            </p:nvSpPr>
            <p:spPr bwMode="auto">
              <a:xfrm flipH="1" flipV="1">
                <a:off x="2470" y="1056"/>
                <a:ext cx="48" cy="19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4" name="Text Box 38"/>
              <p:cNvSpPr txBox="1">
                <a:spLocks noChangeArrowheads="1"/>
              </p:cNvSpPr>
              <p:nvPr/>
            </p:nvSpPr>
            <p:spPr bwMode="auto">
              <a:xfrm>
                <a:off x="2304" y="1027"/>
                <a:ext cx="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FFFF00"/>
                    </a:solidFill>
                  </a:rPr>
                  <a:t>V</a:t>
                </a:r>
                <a:r>
                  <a:rPr lang="en-US" sz="1200" b="1" baseline="-25000">
                    <a:solidFill>
                      <a:srgbClr val="FFFF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768725" y="1981200"/>
            <a:ext cx="387350" cy="381000"/>
            <a:chOff x="2374" y="1248"/>
            <a:chExt cx="244" cy="240"/>
          </a:xfrm>
        </p:grpSpPr>
        <p:sp>
          <p:nvSpPr>
            <p:cNvPr id="30749" name="Line 39"/>
            <p:cNvSpPr>
              <a:spLocks noChangeShapeType="1"/>
            </p:cNvSpPr>
            <p:nvPr/>
          </p:nvSpPr>
          <p:spPr bwMode="auto">
            <a:xfrm flipH="1">
              <a:off x="2374" y="1248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Text Box 40"/>
            <p:cNvSpPr txBox="1">
              <a:spLocks noChangeArrowheads="1"/>
            </p:cNvSpPr>
            <p:nvPr/>
          </p:nvSpPr>
          <p:spPr bwMode="auto">
            <a:xfrm>
              <a:off x="2400" y="1315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N</a:t>
              </a:r>
              <a:endParaRPr lang="en-US" sz="1200" b="1" baseline="-25000">
                <a:solidFill>
                  <a:srgbClr val="FF0000"/>
                </a:solidFill>
              </a:endParaRPr>
            </a:p>
          </p:txBody>
        </p:sp>
      </p:grpSp>
      <p:pic>
        <p:nvPicPr>
          <p:cNvPr id="30738" name="Picture 5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1725" y="4332288"/>
            <a:ext cx="3619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887413" y="4033838"/>
            <a:ext cx="1363662" cy="671512"/>
            <a:chOff x="559" y="2541"/>
            <a:chExt cx="859" cy="423"/>
          </a:xfrm>
        </p:grpSpPr>
        <p:sp>
          <p:nvSpPr>
            <p:cNvPr id="30745" name="Oval 31"/>
            <p:cNvSpPr>
              <a:spLocks noChangeArrowheads="1"/>
            </p:cNvSpPr>
            <p:nvPr/>
          </p:nvSpPr>
          <p:spPr bwMode="auto">
            <a:xfrm>
              <a:off x="1049" y="2805"/>
              <a:ext cx="36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6" name="Oval 32"/>
            <p:cNvSpPr>
              <a:spLocks noChangeArrowheads="1"/>
            </p:cNvSpPr>
            <p:nvPr/>
          </p:nvSpPr>
          <p:spPr bwMode="auto">
            <a:xfrm>
              <a:off x="946" y="2646"/>
              <a:ext cx="36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0747" name="Picture 49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" y="2541"/>
              <a:ext cx="42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51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95" y="2869"/>
              <a:ext cx="42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0" name="Picture 5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1898650"/>
            <a:ext cx="6556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Oval 30"/>
          <p:cNvSpPr>
            <a:spLocks noChangeArrowheads="1"/>
          </p:cNvSpPr>
          <p:nvPr/>
        </p:nvSpPr>
        <p:spPr bwMode="auto">
          <a:xfrm>
            <a:off x="3965575" y="1970088"/>
            <a:ext cx="57150" cy="635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42" name="Line 57"/>
          <p:cNvSpPr>
            <a:spLocks noChangeShapeType="1"/>
          </p:cNvSpPr>
          <p:nvPr/>
        </p:nvSpPr>
        <p:spPr bwMode="auto">
          <a:xfrm>
            <a:off x="3352800" y="19812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41409" name="Picture 65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1025" y="3271838"/>
            <a:ext cx="39147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412" name="Picture 6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5950" y="4322763"/>
            <a:ext cx="4025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>
                <a:ea typeface="+mj-ea"/>
                <a:sym typeface="Calibri" charset="0"/>
              </a:rPr>
              <a:t>Results</a:t>
            </a:r>
            <a:endParaRPr lang="en-US" sz="1266">
              <a:sym typeface="Calibri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  <a:defRPr/>
            </a:pPr>
            <a:endParaRPr lang="en-US">
              <a:ea typeface="+mn-ea"/>
              <a:sym typeface="Calibri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6552158" y="6406035"/>
            <a:ext cx="2134195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r" defTabSz="642915" eaLnBrk="1"/>
            <a:fld id="{ADE0F5CE-BFC9-462C-BB18-F72268DB3211}" type="slidenum">
              <a:rPr lang="en-US" altLang="en-US" sz="1125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r" defTabSz="642915" eaLnBrk="1"/>
              <a:t>14</a:t>
            </a:fld>
            <a:endParaRPr lang="en-US" altLang="en-US" sz="1266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4820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" y="2118569"/>
            <a:ext cx="9001125" cy="37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3353098" y="6088932"/>
            <a:ext cx="2419188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tIns="45720" rIns="45720" bIns="45720">
            <a:spAutoFit/>
          </a:bodyPr>
          <a:lstStyle/>
          <a:p>
            <a:pPr defTabSz="642915">
              <a:defRPr/>
            </a:pPr>
            <a:r>
              <a:rPr lang="en-US" sz="1687">
                <a:latin typeface="Arial" charset="0"/>
                <a:ea typeface="ＭＳ Ｐゴシック" charset="0"/>
                <a:cs typeface="Arial" charset="0"/>
                <a:sym typeface="Arial" charset="0"/>
              </a:rPr>
              <a:t>from Athos Georghiades</a:t>
            </a:r>
          </a:p>
        </p:txBody>
      </p:sp>
    </p:spTree>
    <p:extLst>
      <p:ext uri="{BB962C8B-B14F-4D97-AF65-F5344CB8AC3E}">
        <p14:creationId xmlns:p14="http://schemas.microsoft.com/office/powerpoint/2010/main" val="3875849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31748" name="Picture 5" descr="buddh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058863"/>
            <a:ext cx="84915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Photometric Stereo from Colored Lighting</a:t>
            </a:r>
          </a:p>
        </p:txBody>
      </p:sp>
      <p:pic>
        <p:nvPicPr>
          <p:cNvPr id="861186" name="Picture 2" descr="Example 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859"/>
            <a:ext cx="5023007" cy="33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199" y="5190471"/>
            <a:ext cx="869892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/>
              <a:t>Video </a:t>
            </a:r>
            <a:r>
              <a:rPr lang="en-US" sz="1700" b="1" dirty="0" err="1"/>
              <a:t>Normals</a:t>
            </a:r>
            <a:r>
              <a:rPr lang="en-US" sz="1700" b="1" dirty="0"/>
              <a:t> from Colored Lights</a:t>
            </a:r>
          </a:p>
          <a:p>
            <a:r>
              <a:rPr lang="en-US" sz="1700" dirty="0"/>
              <a:t>Gabriel J. </a:t>
            </a:r>
            <a:r>
              <a:rPr lang="en-US" sz="1700" dirty="0" err="1"/>
              <a:t>Brostow</a:t>
            </a:r>
            <a:r>
              <a:rPr lang="en-US" sz="1700" dirty="0"/>
              <a:t>, Carlos Hernández, George </a:t>
            </a:r>
            <a:r>
              <a:rPr lang="en-US" sz="1700" dirty="0" err="1"/>
              <a:t>Vogiatzis</a:t>
            </a:r>
            <a:r>
              <a:rPr lang="en-US" sz="1700" dirty="0"/>
              <a:t>, </a:t>
            </a:r>
            <a:r>
              <a:rPr lang="en-US" sz="1700" dirty="0" err="1"/>
              <a:t>Björn</a:t>
            </a:r>
            <a:r>
              <a:rPr lang="en-US" sz="1700" dirty="0"/>
              <a:t> </a:t>
            </a:r>
            <a:r>
              <a:rPr lang="en-US" sz="1700" dirty="0" err="1"/>
              <a:t>Stenger</a:t>
            </a:r>
            <a:r>
              <a:rPr lang="en-US" sz="1700" dirty="0"/>
              <a:t>, Roberto </a:t>
            </a:r>
            <a:r>
              <a:rPr lang="en-US" sz="1700" dirty="0" err="1"/>
              <a:t>Cipolla</a:t>
            </a:r>
            <a:endParaRPr lang="en-US" sz="1700" dirty="0"/>
          </a:p>
          <a:p>
            <a:r>
              <a:rPr lang="en-US" sz="1700" dirty="0">
                <a:hlinkClick r:id="rId3"/>
              </a:rPr>
              <a:t>IEEE TPAMI</a:t>
            </a:r>
            <a:r>
              <a:rPr lang="en-US" sz="1700" dirty="0"/>
              <a:t>, Vol. 33, No. 10, pages 2104-2114, October 2011.</a:t>
            </a:r>
          </a:p>
        </p:txBody>
      </p:sp>
      <p:pic>
        <p:nvPicPr>
          <p:cNvPr id="861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07" y="1681071"/>
            <a:ext cx="4077830" cy="32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382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636240"/>
          </a:xfrm>
        </p:spPr>
        <p:txBody>
          <a:bodyPr>
            <a:normAutofit fontScale="90000"/>
          </a:bodyPr>
          <a:lstStyle/>
          <a:p>
            <a:pPr defTabSz="590455" eaLnBrk="1">
              <a:defRPr/>
            </a:pPr>
            <a:r>
              <a:rPr lang="en-US" sz="4008" dirty="0">
                <a:ea typeface="+mj-ea"/>
                <a:sym typeface="Calibri" charset="0"/>
              </a:rPr>
              <a:t>A Single Image: Shape from Shading</a:t>
            </a:r>
            <a:endParaRPr lang="en-US" sz="1266" dirty="0">
              <a:ea typeface="+mj-ea"/>
              <a:sym typeface="Calibri" charset="0"/>
            </a:endParaRPr>
          </a:p>
        </p:txBody>
      </p:sp>
      <p:pic>
        <p:nvPicPr>
          <p:cNvPr id="22530" name="Picture 2" descr="Editte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1" y="1457772"/>
            <a:ext cx="3343052" cy="61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1" name="Picture 3" descr="pasted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7683" r="14838" b="5634"/>
          <a:stretch>
            <a:fillRect/>
          </a:stretch>
        </p:blipFill>
        <p:spPr bwMode="auto">
          <a:xfrm>
            <a:off x="145108" y="1211089"/>
            <a:ext cx="2908846" cy="287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3156644" y="2557240"/>
            <a:ext cx="6109023" cy="25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Assume      is 1 for now.</a:t>
            </a:r>
          </a:p>
          <a:p>
            <a:pPr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What can we measure from one image?</a:t>
            </a:r>
          </a:p>
          <a:p>
            <a:pPr marL="625056" lvl="1" indent="-312528" defTabSz="410751" fontAlgn="base" hangingPunct="0">
              <a:spcBef>
                <a:spcPct val="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sz="225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                   is the angle between N and L</a:t>
            </a:r>
          </a:p>
          <a:p>
            <a:pPr marL="625056" lvl="1" indent="-312528" defTabSz="410751" fontAlgn="base" hangingPunct="0">
              <a:spcBef>
                <a:spcPct val="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sz="225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Add assumptions:</a:t>
            </a:r>
          </a:p>
          <a:p>
            <a:pPr marL="937584" lvl="2" indent="-312528" defTabSz="410751" fontAlgn="base" hangingPunct="0">
              <a:spcBef>
                <a:spcPct val="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sz="225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Constant albedo</a:t>
            </a:r>
          </a:p>
          <a:p>
            <a:pPr marL="937584" lvl="2" indent="-312528" defTabSz="410751" fontAlgn="base" hangingPunct="0">
              <a:spcBef>
                <a:spcPct val="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sz="225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A few known </a:t>
            </a:r>
            <a:r>
              <a:rPr lang="en-US" sz="225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normals</a:t>
            </a:r>
            <a:r>
              <a:rPr lang="en-US" sz="225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 (e.g. silhouettes)</a:t>
            </a:r>
          </a:p>
          <a:p>
            <a:pPr marL="937584" lvl="2" indent="-312528" defTabSz="410751" fontAlgn="base" hangingPunct="0">
              <a:spcBef>
                <a:spcPct val="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sz="225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Smoothness of </a:t>
            </a:r>
            <a:r>
              <a:rPr lang="en-US" sz="225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Calibri"/>
                <a:sym typeface="Calibri" charset="0"/>
              </a:rPr>
              <a:t>normals</a:t>
            </a:r>
            <a:endParaRPr lang="en-US" sz="1266" dirty="0"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22533" name="Picture 5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264765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4" name="Picture 6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1" y="3321844"/>
            <a:ext cx="1151930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/>
          </p:cNvSpPr>
          <p:nvPr/>
        </p:nvSpPr>
        <p:spPr bwMode="auto">
          <a:xfrm>
            <a:off x="121668" y="5424612"/>
            <a:ext cx="5330242" cy="11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410751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31" dirty="0">
                <a:latin typeface="Calibri" panose="020F0502020204030204" pitchFamily="34" charset="0"/>
                <a:cs typeface="Calibri"/>
                <a:sym typeface="Calibri" panose="020F0502020204030204" pitchFamily="34" charset="0"/>
              </a:rPr>
              <a:t>In practice, SFS </a:t>
            </a:r>
            <a:r>
              <a:rPr lang="en-US" altLang="en-US" sz="2531" dirty="0" err="1">
                <a:latin typeface="Calibri" panose="020F0502020204030204" pitchFamily="34" charset="0"/>
                <a:cs typeface="Calibri"/>
                <a:sym typeface="Calibri" panose="020F0502020204030204" pitchFamily="34" charset="0"/>
              </a:rPr>
              <a:t>doesn</a:t>
            </a:r>
            <a:r>
              <a:rPr lang="ja-JP" altLang="en-US" sz="2531" dirty="0">
                <a:latin typeface="Arial" panose="020B0604020202020204" pitchFamily="34" charset="0"/>
                <a:cs typeface="Calibri"/>
                <a:sym typeface="Calibri" panose="020F0502020204030204" pitchFamily="34" charset="0"/>
              </a:rPr>
              <a:t>’</a:t>
            </a:r>
            <a:r>
              <a:rPr lang="en-US" altLang="ja-JP" sz="2531" dirty="0">
                <a:latin typeface="Calibri" panose="020F0502020204030204" pitchFamily="34" charset="0"/>
                <a:cs typeface="Calibri"/>
                <a:sym typeface="Calibri" panose="020F0502020204030204" pitchFamily="34" charset="0"/>
              </a:rPr>
              <a:t>t work very well: </a:t>
            </a:r>
          </a:p>
          <a:p>
            <a:pPr defTabSz="410751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31" dirty="0">
                <a:latin typeface="Calibri" panose="020F0502020204030204" pitchFamily="34" charset="0"/>
                <a:cs typeface="Calibri"/>
                <a:sym typeface="Calibri" panose="020F0502020204030204" pitchFamily="34" charset="0"/>
              </a:rPr>
              <a:t>assumptions are too restrictive, </a:t>
            </a:r>
          </a:p>
          <a:p>
            <a:pPr defTabSz="410751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31" dirty="0">
                <a:latin typeface="Calibri" panose="020F0502020204030204" pitchFamily="34" charset="0"/>
                <a:cs typeface="Calibri"/>
                <a:sym typeface="Calibri" panose="020F0502020204030204" pitchFamily="34" charset="0"/>
              </a:rPr>
              <a:t>too much ambiguity in nontrivial scenes.</a:t>
            </a:r>
            <a:endParaRPr lang="en-US" altLang="en-US" sz="1266" dirty="0">
              <a:latin typeface="Calibri" panose="020F0502020204030204" pitchFamily="34" charset="0"/>
              <a:cs typeface="Calibri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565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from shading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990600"/>
            <a:ext cx="4267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Suppose </a:t>
            </a:r>
          </a:p>
        </p:txBody>
      </p:sp>
      <p:pic>
        <p:nvPicPr>
          <p:cNvPr id="25604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114425"/>
            <a:ext cx="10334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1066800" y="1219200"/>
            <a:ext cx="2133600" cy="1558925"/>
            <a:chOff x="912" y="2832"/>
            <a:chExt cx="1928" cy="1408"/>
          </a:xfrm>
        </p:grpSpPr>
        <p:pic>
          <p:nvPicPr>
            <p:cNvPr id="25608" name="Picture 19" descr="shade_ge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2" y="2832"/>
              <a:ext cx="1928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20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19" y="3487"/>
              <a:ext cx="1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Freeform 21"/>
            <p:cNvSpPr>
              <a:spLocks noChangeAspect="1"/>
            </p:cNvSpPr>
            <p:nvPr/>
          </p:nvSpPr>
          <p:spPr bwMode="auto">
            <a:xfrm>
              <a:off x="1653" y="3657"/>
              <a:ext cx="162" cy="114"/>
            </a:xfrm>
            <a:custGeom>
              <a:avLst/>
              <a:gdLst>
                <a:gd name="T0" fmla="*/ 0 w 240"/>
                <a:gd name="T1" fmla="*/ 52 h 168"/>
                <a:gd name="T2" fmla="*/ 30 w 240"/>
                <a:gd name="T3" fmla="*/ 7 h 168"/>
                <a:gd name="T4" fmla="*/ 74 w 240"/>
                <a:gd name="T5" fmla="*/ 7 h 168"/>
                <a:gd name="T6" fmla="*/ 0 60000 65536"/>
                <a:gd name="T7" fmla="*/ 0 60000 65536"/>
                <a:gd name="T8" fmla="*/ 0 60000 65536"/>
                <a:gd name="T9" fmla="*/ 0 w 240"/>
                <a:gd name="T10" fmla="*/ 0 h 168"/>
                <a:gd name="T11" fmla="*/ 240 w 24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68">
                  <a:moveTo>
                    <a:pt x="0" y="168"/>
                  </a:moveTo>
                  <a:cubicBezTo>
                    <a:pt x="28" y="108"/>
                    <a:pt x="56" y="48"/>
                    <a:pt x="96" y="24"/>
                  </a:cubicBezTo>
                  <a:cubicBezTo>
                    <a:pt x="136" y="0"/>
                    <a:pt x="188" y="12"/>
                    <a:pt x="240" y="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34206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1679575"/>
            <a:ext cx="2133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4207" name="Rectangle 31"/>
          <p:cNvSpPr>
            <a:spLocks noChangeArrowheads="1"/>
          </p:cNvSpPr>
          <p:nvPr/>
        </p:nvSpPr>
        <p:spPr bwMode="auto">
          <a:xfrm>
            <a:off x="762000" y="3581400"/>
            <a:ext cx="77724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8" rIns="80962" bIns="39688"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You can directly measure angle between normal and light source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Not quite enough information to compute surface shape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can be if you add some additional info, for example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assume a few of the </a:t>
            </a:r>
            <a:r>
              <a:rPr lang="en-US" dirty="0" err="1">
                <a:solidFill>
                  <a:srgbClr val="000000"/>
                </a:solidFill>
              </a:rPr>
              <a:t>normals</a:t>
            </a:r>
            <a:r>
              <a:rPr lang="en-US" dirty="0">
                <a:solidFill>
                  <a:srgbClr val="000000"/>
                </a:solidFill>
              </a:rPr>
              <a:t> are known (e.g., along silhouette)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constraints on neighboring </a:t>
            </a:r>
            <a:r>
              <a:rPr lang="en-US" dirty="0" err="1">
                <a:solidFill>
                  <a:srgbClr val="000000"/>
                </a:solidFill>
              </a:rPr>
              <a:t>normals</a:t>
            </a:r>
            <a:r>
              <a:rPr lang="en-US" dirty="0">
                <a:solidFill>
                  <a:srgbClr val="000000"/>
                </a:solidFill>
              </a:rPr>
              <a:t>—“</a:t>
            </a:r>
            <a:r>
              <a:rPr lang="en-US" dirty="0" err="1">
                <a:solidFill>
                  <a:srgbClr val="000000"/>
                </a:solidFill>
              </a:rPr>
              <a:t>integrability</a:t>
            </a:r>
            <a:r>
              <a:rPr lang="en-US" dirty="0">
                <a:solidFill>
                  <a:srgbClr val="000000"/>
                </a:solidFill>
              </a:rPr>
              <a:t>” 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smoothness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 to get it to work well in practice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plus, how many real objects have constant albedo?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8950" y="2288721"/>
            <a:ext cx="1096736" cy="10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4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4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4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4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4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4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0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reflection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457" y="3105835"/>
            <a:ext cx="8469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http://www.math.montana.edu/frankw/ccp/multiworld/twothree/lighting/applet1.htm</a:t>
            </a:r>
            <a:endParaRPr lang="en-US" dirty="0"/>
          </a:p>
          <a:p>
            <a:r>
              <a:rPr lang="en-US" dirty="0">
                <a:hlinkClick r:id="rId3"/>
              </a:rPr>
              <a:t>http://www.math.montana.edu/frankw/ccp/multiworld/twothree/lighting/learn2.htm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9882" y="1915886"/>
            <a:ext cx="2405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>
                <a:solidFill>
                  <a:srgbClr val="3333FF"/>
                </a:solidFill>
                <a:latin typeface="Calibri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12298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stereo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9712394" flipH="1">
            <a:off x="4953000" y="2362200"/>
            <a:ext cx="374650" cy="654050"/>
            <a:chOff x="3293" y="1471"/>
            <a:chExt cx="466" cy="813"/>
          </a:xfrm>
        </p:grpSpPr>
        <p:sp>
          <p:nvSpPr>
            <p:cNvPr id="26652" name="Rectangle 6"/>
            <p:cNvSpPr>
              <a:spLocks noChangeAspect="1" noChangeArrowheads="1"/>
            </p:cNvSpPr>
            <p:nvPr/>
          </p:nvSpPr>
          <p:spPr bwMode="auto">
            <a:xfrm rot="-5400000">
              <a:off x="3228" y="1795"/>
              <a:ext cx="813" cy="165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Oval 7"/>
            <p:cNvSpPr>
              <a:spLocks noChangeAspect="1" noChangeArrowheads="1"/>
            </p:cNvSpPr>
            <p:nvPr/>
          </p:nvSpPr>
          <p:spPr bwMode="auto">
            <a:xfrm rot="-3120000">
              <a:off x="3561" y="1487"/>
              <a:ext cx="150" cy="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DADAD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Rectangle 8"/>
            <p:cNvSpPr>
              <a:spLocks noChangeAspect="1" noChangeArrowheads="1"/>
            </p:cNvSpPr>
            <p:nvPr/>
          </p:nvSpPr>
          <p:spPr bwMode="auto">
            <a:xfrm rot="-3120000">
              <a:off x="3675" y="1574"/>
              <a:ext cx="35" cy="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Oval 9"/>
            <p:cNvSpPr>
              <a:spLocks noChangeAspect="1" noChangeArrowheads="1"/>
            </p:cNvSpPr>
            <p:nvPr/>
          </p:nvSpPr>
          <p:spPr bwMode="auto">
            <a:xfrm rot="-3120000">
              <a:off x="3589" y="1516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Freeform 10"/>
            <p:cNvSpPr>
              <a:spLocks noChangeAspect="1"/>
            </p:cNvSpPr>
            <p:nvPr/>
          </p:nvSpPr>
          <p:spPr bwMode="auto">
            <a:xfrm rot="-5400000">
              <a:off x="3673" y="1646"/>
              <a:ext cx="122" cy="51"/>
            </a:xfrm>
            <a:custGeom>
              <a:avLst/>
              <a:gdLst>
                <a:gd name="T0" fmla="*/ 87 w 122"/>
                <a:gd name="T1" fmla="*/ 0 h 51"/>
                <a:gd name="T2" fmla="*/ 0 w 122"/>
                <a:gd name="T3" fmla="*/ 41 h 51"/>
                <a:gd name="T4" fmla="*/ 11 w 122"/>
                <a:gd name="T5" fmla="*/ 50 h 51"/>
                <a:gd name="T6" fmla="*/ 121 w 122"/>
                <a:gd name="T7" fmla="*/ 27 h 51"/>
                <a:gd name="T8" fmla="*/ 87 w 12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51"/>
                <a:gd name="T17" fmla="*/ 122 w 12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51">
                  <a:moveTo>
                    <a:pt x="87" y="0"/>
                  </a:moveTo>
                  <a:lnTo>
                    <a:pt x="0" y="41"/>
                  </a:lnTo>
                  <a:lnTo>
                    <a:pt x="11" y="50"/>
                  </a:lnTo>
                  <a:lnTo>
                    <a:pt x="121" y="27"/>
                  </a:lnTo>
                  <a:lnTo>
                    <a:pt x="87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Oval 11"/>
            <p:cNvSpPr>
              <a:spLocks noChangeAspect="1" noChangeArrowheads="1"/>
            </p:cNvSpPr>
            <p:nvPr/>
          </p:nvSpPr>
          <p:spPr bwMode="auto">
            <a:xfrm rot="-5400000">
              <a:off x="3566" y="1659"/>
              <a:ext cx="64" cy="64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DADAD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Oval 12"/>
            <p:cNvSpPr>
              <a:spLocks noChangeAspect="1" noChangeArrowheads="1"/>
            </p:cNvSpPr>
            <p:nvPr/>
          </p:nvSpPr>
          <p:spPr bwMode="auto">
            <a:xfrm rot="-5400000">
              <a:off x="3581" y="1673"/>
              <a:ext cx="35" cy="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9" name="Oval 13"/>
            <p:cNvSpPr>
              <a:spLocks noChangeAspect="1" noChangeArrowheads="1"/>
            </p:cNvSpPr>
            <p:nvPr/>
          </p:nvSpPr>
          <p:spPr bwMode="auto">
            <a:xfrm rot="-2700000">
              <a:off x="3566" y="2135"/>
              <a:ext cx="136" cy="136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DADAD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Rectangle 14"/>
            <p:cNvSpPr>
              <a:spLocks noChangeAspect="1" noChangeArrowheads="1"/>
            </p:cNvSpPr>
            <p:nvPr/>
          </p:nvSpPr>
          <p:spPr bwMode="auto">
            <a:xfrm rot="-2700000">
              <a:off x="3623" y="2134"/>
              <a:ext cx="21" cy="1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4C4C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1" name="Rectangle 15"/>
            <p:cNvSpPr>
              <a:spLocks noChangeAspect="1" noChangeArrowheads="1"/>
            </p:cNvSpPr>
            <p:nvPr/>
          </p:nvSpPr>
          <p:spPr bwMode="auto">
            <a:xfrm rot="-5400000">
              <a:off x="3293" y="1759"/>
              <a:ext cx="251" cy="25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474747"/>
                </a:gs>
                <a:gs pos="100000">
                  <a:srgbClr val="000000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Freeform 16"/>
            <p:cNvSpPr>
              <a:spLocks noChangeAspect="1"/>
            </p:cNvSpPr>
            <p:nvPr/>
          </p:nvSpPr>
          <p:spPr bwMode="auto">
            <a:xfrm rot="-5400000">
              <a:off x="3577" y="1812"/>
              <a:ext cx="203" cy="145"/>
            </a:xfrm>
            <a:custGeom>
              <a:avLst/>
              <a:gdLst>
                <a:gd name="T0" fmla="*/ 144 w 203"/>
                <a:gd name="T1" fmla="*/ 0 h 145"/>
                <a:gd name="T2" fmla="*/ 58 w 203"/>
                <a:gd name="T3" fmla="*/ 0 h 145"/>
                <a:gd name="T4" fmla="*/ 0 w 203"/>
                <a:gd name="T5" fmla="*/ 144 h 145"/>
                <a:gd name="T6" fmla="*/ 202 w 203"/>
                <a:gd name="T7" fmla="*/ 144 h 145"/>
                <a:gd name="T8" fmla="*/ 144 w 203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145"/>
                <a:gd name="T17" fmla="*/ 203 w 203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145">
                  <a:moveTo>
                    <a:pt x="144" y="0"/>
                  </a:moveTo>
                  <a:lnTo>
                    <a:pt x="58" y="0"/>
                  </a:lnTo>
                  <a:lnTo>
                    <a:pt x="0" y="144"/>
                  </a:lnTo>
                  <a:lnTo>
                    <a:pt x="202" y="144"/>
                  </a:lnTo>
                  <a:lnTo>
                    <a:pt x="144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838383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3" name="Freeform 17"/>
            <p:cNvSpPr>
              <a:spLocks noChangeAspect="1"/>
            </p:cNvSpPr>
            <p:nvPr/>
          </p:nvSpPr>
          <p:spPr bwMode="auto">
            <a:xfrm rot="-5400000">
              <a:off x="3584" y="1675"/>
              <a:ext cx="101" cy="232"/>
            </a:xfrm>
            <a:custGeom>
              <a:avLst/>
              <a:gdLst>
                <a:gd name="T0" fmla="*/ 100 w 101"/>
                <a:gd name="T1" fmla="*/ 0 h 232"/>
                <a:gd name="T2" fmla="*/ 0 w 101"/>
                <a:gd name="T3" fmla="*/ 87 h 232"/>
                <a:gd name="T4" fmla="*/ 57 w 101"/>
                <a:gd name="T5" fmla="*/ 231 h 232"/>
                <a:gd name="T6" fmla="*/ 100 w 101"/>
                <a:gd name="T7" fmla="*/ 202 h 232"/>
                <a:gd name="T8" fmla="*/ 100 w 101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232"/>
                <a:gd name="T17" fmla="*/ 101 w 101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232">
                  <a:moveTo>
                    <a:pt x="100" y="0"/>
                  </a:moveTo>
                  <a:lnTo>
                    <a:pt x="0" y="87"/>
                  </a:lnTo>
                  <a:lnTo>
                    <a:pt x="57" y="231"/>
                  </a:lnTo>
                  <a:lnTo>
                    <a:pt x="100" y="202"/>
                  </a:lnTo>
                  <a:lnTo>
                    <a:pt x="100" y="0"/>
                  </a:lnTo>
                </a:path>
              </a:pathLst>
            </a:custGeom>
            <a:gradFill rotWithShape="0">
              <a:gsLst>
                <a:gs pos="0">
                  <a:srgbClr val="DADADA"/>
                </a:gs>
                <a:gs pos="100000">
                  <a:srgbClr val="838383"/>
                </a:gs>
              </a:gsLst>
              <a:lin ang="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Freeform 18"/>
            <p:cNvSpPr>
              <a:spLocks noChangeAspect="1"/>
            </p:cNvSpPr>
            <p:nvPr/>
          </p:nvSpPr>
          <p:spPr bwMode="auto">
            <a:xfrm rot="-5400000">
              <a:off x="3584" y="1863"/>
              <a:ext cx="102" cy="232"/>
            </a:xfrm>
            <a:custGeom>
              <a:avLst/>
              <a:gdLst>
                <a:gd name="T0" fmla="*/ 0 w 102"/>
                <a:gd name="T1" fmla="*/ 0 h 232"/>
                <a:gd name="T2" fmla="*/ 101 w 102"/>
                <a:gd name="T3" fmla="*/ 87 h 232"/>
                <a:gd name="T4" fmla="*/ 43 w 102"/>
                <a:gd name="T5" fmla="*/ 231 h 232"/>
                <a:gd name="T6" fmla="*/ 0 w 102"/>
                <a:gd name="T7" fmla="*/ 202 h 232"/>
                <a:gd name="T8" fmla="*/ 0 w 102"/>
                <a:gd name="T9" fmla="*/ 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232"/>
                <a:gd name="T17" fmla="*/ 102 w 102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232">
                  <a:moveTo>
                    <a:pt x="0" y="0"/>
                  </a:moveTo>
                  <a:lnTo>
                    <a:pt x="101" y="87"/>
                  </a:lnTo>
                  <a:lnTo>
                    <a:pt x="43" y="231"/>
                  </a:lnTo>
                  <a:lnTo>
                    <a:pt x="0" y="20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38383"/>
                </a:gs>
                <a:gs pos="100000">
                  <a:srgbClr val="DADADA"/>
                </a:gs>
              </a:gsLst>
              <a:lin ang="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5" name="Freeform 19"/>
            <p:cNvSpPr>
              <a:spLocks noChangeAspect="1"/>
            </p:cNvSpPr>
            <p:nvPr/>
          </p:nvSpPr>
          <p:spPr bwMode="auto">
            <a:xfrm rot="-5400000">
              <a:off x="3418" y="1841"/>
              <a:ext cx="289" cy="88"/>
            </a:xfrm>
            <a:custGeom>
              <a:avLst/>
              <a:gdLst>
                <a:gd name="T0" fmla="*/ 288 w 289"/>
                <a:gd name="T1" fmla="*/ 0 h 88"/>
                <a:gd name="T2" fmla="*/ 0 w 289"/>
                <a:gd name="T3" fmla="*/ 0 h 88"/>
                <a:gd name="T4" fmla="*/ 101 w 289"/>
                <a:gd name="T5" fmla="*/ 87 h 88"/>
                <a:gd name="T6" fmla="*/ 187 w 289"/>
                <a:gd name="T7" fmla="*/ 87 h 88"/>
                <a:gd name="T8" fmla="*/ 288 w 28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88"/>
                <a:gd name="T17" fmla="*/ 289 w 289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88">
                  <a:moveTo>
                    <a:pt x="288" y="0"/>
                  </a:moveTo>
                  <a:lnTo>
                    <a:pt x="0" y="0"/>
                  </a:lnTo>
                  <a:lnTo>
                    <a:pt x="101" y="87"/>
                  </a:lnTo>
                  <a:lnTo>
                    <a:pt x="187" y="87"/>
                  </a:lnTo>
                  <a:lnTo>
                    <a:pt x="288" y="0"/>
                  </a:lnTo>
                </a:path>
              </a:pathLst>
            </a:custGeom>
            <a:gradFill rotWithShape="0">
              <a:gsLst>
                <a:gs pos="0">
                  <a:srgbClr val="838383"/>
                </a:gs>
                <a:gs pos="100000">
                  <a:srgbClr val="DADADA"/>
                </a:gs>
              </a:gsLst>
              <a:lin ang="54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28" name="Freeform 37"/>
          <p:cNvSpPr>
            <a:spLocks/>
          </p:cNvSpPr>
          <p:nvPr/>
        </p:nvSpPr>
        <p:spPr bwMode="auto">
          <a:xfrm>
            <a:off x="2438400" y="3200400"/>
            <a:ext cx="2057400" cy="457200"/>
          </a:xfrm>
          <a:custGeom>
            <a:avLst/>
            <a:gdLst>
              <a:gd name="T0" fmla="*/ 0 w 1296"/>
              <a:gd name="T1" fmla="*/ 2147483647 h 288"/>
              <a:gd name="T2" fmla="*/ 2147483647 w 1296"/>
              <a:gd name="T3" fmla="*/ 2147483647 h 288"/>
              <a:gd name="T4" fmla="*/ 2147483647 w 1296"/>
              <a:gd name="T5" fmla="*/ 0 h 288"/>
              <a:gd name="T6" fmla="*/ 2147483647 w 1296"/>
              <a:gd name="T7" fmla="*/ 2147483647 h 288"/>
              <a:gd name="T8" fmla="*/ 2147483647 w 129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288"/>
              <a:gd name="T17" fmla="*/ 1296 w 1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288">
                <a:moveTo>
                  <a:pt x="0" y="288"/>
                </a:moveTo>
                <a:cubicBezTo>
                  <a:pt x="88" y="216"/>
                  <a:pt x="176" y="144"/>
                  <a:pt x="288" y="96"/>
                </a:cubicBezTo>
                <a:cubicBezTo>
                  <a:pt x="400" y="48"/>
                  <a:pt x="544" y="0"/>
                  <a:pt x="672" y="0"/>
                </a:cubicBezTo>
                <a:cubicBezTo>
                  <a:pt x="800" y="0"/>
                  <a:pt x="952" y="48"/>
                  <a:pt x="1056" y="96"/>
                </a:cubicBezTo>
                <a:cubicBezTo>
                  <a:pt x="1160" y="144"/>
                  <a:pt x="1228" y="216"/>
                  <a:pt x="1296" y="288"/>
                </a:cubicBezTo>
              </a:path>
            </a:pathLst>
          </a:custGeom>
          <a:solidFill>
            <a:srgbClr val="B2B2B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Oval 38"/>
          <p:cNvSpPr>
            <a:spLocks noChangeArrowheads="1"/>
          </p:cNvSpPr>
          <p:nvPr/>
        </p:nvSpPr>
        <p:spPr bwMode="auto">
          <a:xfrm>
            <a:off x="3467100" y="31670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Line 39"/>
          <p:cNvSpPr>
            <a:spLocks noChangeShapeType="1"/>
          </p:cNvSpPr>
          <p:nvPr/>
        </p:nvSpPr>
        <p:spPr bwMode="auto">
          <a:xfrm flipV="1">
            <a:off x="3505200" y="2438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1" name="Text Box 42"/>
          <p:cNvSpPr txBox="1">
            <a:spLocks noChangeArrowheads="1"/>
          </p:cNvSpPr>
          <p:nvPr/>
        </p:nvSpPr>
        <p:spPr bwMode="auto">
          <a:xfrm>
            <a:off x="3352800" y="2133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600200" y="1828800"/>
            <a:ext cx="1905000" cy="1371600"/>
            <a:chOff x="1008" y="1152"/>
            <a:chExt cx="1200" cy="864"/>
          </a:xfrm>
        </p:grpSpPr>
        <p:sp>
          <p:nvSpPr>
            <p:cNvPr id="26648" name="AutoShape 41"/>
            <p:cNvSpPr>
              <a:spLocks noChangeArrowheads="1"/>
            </p:cNvSpPr>
            <p:nvPr/>
          </p:nvSpPr>
          <p:spPr bwMode="auto">
            <a:xfrm>
              <a:off x="1008" y="1152"/>
              <a:ext cx="288" cy="28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1680" y="1718"/>
              <a:ext cx="528" cy="298"/>
              <a:chOff x="1680" y="1718"/>
              <a:chExt cx="528" cy="298"/>
            </a:xfrm>
          </p:grpSpPr>
          <p:sp>
            <p:nvSpPr>
              <p:cNvPr id="26650" name="Line 43"/>
              <p:cNvSpPr>
                <a:spLocks noChangeShapeType="1"/>
              </p:cNvSpPr>
              <p:nvPr/>
            </p:nvSpPr>
            <p:spPr bwMode="auto">
              <a:xfrm flipH="1" flipV="1">
                <a:off x="1824" y="1728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1" name="Text Box 44"/>
              <p:cNvSpPr txBox="1">
                <a:spLocks noChangeArrowheads="1"/>
              </p:cNvSpPr>
              <p:nvPr/>
            </p:nvSpPr>
            <p:spPr bwMode="auto">
              <a:xfrm>
                <a:off x="1680" y="1718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0000"/>
                    </a:solidFill>
                  </a:rPr>
                  <a:t>L</a:t>
                </a:r>
                <a:r>
                  <a:rPr lang="en-US" sz="1600" b="1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505200" y="1295400"/>
            <a:ext cx="914400" cy="1905000"/>
            <a:chOff x="2208" y="816"/>
            <a:chExt cx="576" cy="1200"/>
          </a:xfrm>
        </p:grpSpPr>
        <p:sp>
          <p:nvSpPr>
            <p:cNvPr id="26645" name="AutoShape 45"/>
            <p:cNvSpPr>
              <a:spLocks noChangeArrowheads="1"/>
            </p:cNvSpPr>
            <p:nvPr/>
          </p:nvSpPr>
          <p:spPr bwMode="auto">
            <a:xfrm>
              <a:off x="2496" y="816"/>
              <a:ext cx="288" cy="28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6" name="Line 46"/>
            <p:cNvSpPr>
              <a:spLocks noChangeShapeType="1"/>
            </p:cNvSpPr>
            <p:nvPr/>
          </p:nvSpPr>
          <p:spPr bwMode="auto">
            <a:xfrm flipV="1">
              <a:off x="2208" y="1584"/>
              <a:ext cx="19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7" name="Text Box 47"/>
            <p:cNvSpPr txBox="1">
              <a:spLocks noChangeArrowheads="1"/>
            </p:cNvSpPr>
            <p:nvPr/>
          </p:nvSpPr>
          <p:spPr bwMode="auto">
            <a:xfrm>
              <a:off x="2352" y="158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L</a:t>
              </a:r>
              <a:r>
                <a:rPr lang="en-US" sz="1600" b="1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6634" name="Line 49"/>
          <p:cNvSpPr>
            <a:spLocks noChangeShapeType="1"/>
          </p:cNvSpPr>
          <p:nvPr/>
        </p:nvSpPr>
        <p:spPr bwMode="auto">
          <a:xfrm flipV="1">
            <a:off x="3505200" y="29718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35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V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590800" y="1371600"/>
            <a:ext cx="914400" cy="1828800"/>
            <a:chOff x="1632" y="864"/>
            <a:chExt cx="576" cy="1152"/>
          </a:xfrm>
        </p:grpSpPr>
        <p:sp>
          <p:nvSpPr>
            <p:cNvPr id="26642" name="AutoShape 48"/>
            <p:cNvSpPr>
              <a:spLocks noChangeArrowheads="1"/>
            </p:cNvSpPr>
            <p:nvPr/>
          </p:nvSpPr>
          <p:spPr bwMode="auto">
            <a:xfrm>
              <a:off x="1632" y="864"/>
              <a:ext cx="288" cy="28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3" name="Line 51"/>
            <p:cNvSpPr>
              <a:spLocks noChangeShapeType="1"/>
            </p:cNvSpPr>
            <p:nvPr/>
          </p:nvSpPr>
          <p:spPr bwMode="auto">
            <a:xfrm flipH="1" flipV="1">
              <a:off x="2016" y="1584"/>
              <a:ext cx="19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44" name="Text Box 52"/>
            <p:cNvSpPr txBox="1">
              <a:spLocks noChangeArrowheads="1"/>
            </p:cNvSpPr>
            <p:nvPr/>
          </p:nvSpPr>
          <p:spPr bwMode="auto">
            <a:xfrm>
              <a:off x="1872" y="158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</a:rPr>
                <a:t>L</a:t>
              </a:r>
              <a:r>
                <a:rPr lang="en-US" sz="1600" b="1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  <p:pic>
        <p:nvPicPr>
          <p:cNvPr id="435289" name="Picture 8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3588" y="2179638"/>
            <a:ext cx="2400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90" name="Picture 9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8350" y="2701925"/>
            <a:ext cx="2400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291" name="Picture 9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8350" y="3235325"/>
            <a:ext cx="2400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298" name="Rectangle 98"/>
          <p:cNvSpPr>
            <a:spLocks noChangeArrowheads="1"/>
          </p:cNvSpPr>
          <p:nvPr/>
        </p:nvSpPr>
        <p:spPr bwMode="auto">
          <a:xfrm>
            <a:off x="762000" y="4038600"/>
            <a:ext cx="7239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8" rIns="80962" bIns="39688"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Can write this as a matrix equation: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35303" name="Picture 10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0963" y="4711700"/>
            <a:ext cx="3451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0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8084" y="2180082"/>
            <a:ext cx="581950" cy="5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20143" y="987663"/>
            <a:ext cx="587828" cy="5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1483" y="1110343"/>
            <a:ext cx="581950" cy="5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equations</a:t>
            </a:r>
          </a:p>
        </p:txBody>
      </p:sp>
      <p:pic>
        <p:nvPicPr>
          <p:cNvPr id="2765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90850" y="3195638"/>
            <a:ext cx="1333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3238" y="3200400"/>
            <a:ext cx="2841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14"/>
          <p:cNvSpPr>
            <a:spLocks/>
          </p:cNvSpPr>
          <p:nvPr/>
        </p:nvSpPr>
        <p:spPr bwMode="auto">
          <a:xfrm rot="-5400000">
            <a:off x="5562600" y="2608263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AutoShape 15"/>
          <p:cNvSpPr>
            <a:spLocks/>
          </p:cNvSpPr>
          <p:nvPr/>
        </p:nvSpPr>
        <p:spPr bwMode="auto">
          <a:xfrm rot="-5400000">
            <a:off x="4572000" y="2379663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5" name="AutoShape 16"/>
          <p:cNvSpPr>
            <a:spLocks/>
          </p:cNvSpPr>
          <p:nvPr/>
        </p:nvSpPr>
        <p:spPr bwMode="auto">
          <a:xfrm rot="-5400000">
            <a:off x="2895600" y="2532063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36248" name="Picture 2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7263" y="4800600"/>
            <a:ext cx="1466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49" name="Picture 2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6950" y="5486400"/>
            <a:ext cx="1433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55888" y="1200150"/>
            <a:ext cx="3384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40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3198813"/>
            <a:ext cx="2174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19400" y="3505200"/>
            <a:ext cx="3124200" cy="152400"/>
            <a:chOff x="1776" y="2208"/>
            <a:chExt cx="1968" cy="96"/>
          </a:xfrm>
        </p:grpSpPr>
        <p:pic>
          <p:nvPicPr>
            <p:cNvPr id="27662" name="Picture 31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826" y="2214"/>
              <a:ext cx="29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41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776" y="2209"/>
              <a:ext cx="28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42" descr="Edittex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56" y="2208"/>
              <a:ext cx="28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6269" name="Picture 45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22663" y="4095750"/>
            <a:ext cx="16017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three lights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Get better results by using more lights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48200" y="5334000"/>
            <a:ext cx="2551113" cy="976313"/>
            <a:chOff x="2916" y="3360"/>
            <a:chExt cx="1607" cy="615"/>
          </a:xfrm>
        </p:grpSpPr>
        <p:sp>
          <p:nvSpPr>
            <p:cNvPr id="28682" name="Line 15"/>
            <p:cNvSpPr>
              <a:spLocks noChangeShapeType="1"/>
            </p:cNvSpPr>
            <p:nvPr/>
          </p:nvSpPr>
          <p:spPr bwMode="auto">
            <a:xfrm flipH="1"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3" name="Text Box 16"/>
            <p:cNvSpPr txBox="1">
              <a:spLocks noChangeArrowheads="1"/>
            </p:cNvSpPr>
            <p:nvPr/>
          </p:nvSpPr>
          <p:spPr bwMode="auto">
            <a:xfrm>
              <a:off x="2916" y="3744"/>
              <a:ext cx="1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What’s the size of </a:t>
              </a:r>
              <a:r>
                <a:rPr lang="en-US" b="1">
                  <a:solidFill>
                    <a:srgbClr val="000000"/>
                  </a:solidFill>
                </a:rPr>
                <a:t>L</a:t>
              </a:r>
              <a:r>
                <a:rPr lang="en-US" b="1" baseline="30000">
                  <a:solidFill>
                    <a:srgbClr val="000000"/>
                  </a:solidFill>
                </a:rPr>
                <a:t>T</a:t>
              </a:r>
              <a:r>
                <a:rPr lang="en-US" b="1">
                  <a:solidFill>
                    <a:srgbClr val="000000"/>
                  </a:solidFill>
                </a:rPr>
                <a:t>L</a:t>
              </a:r>
              <a:r>
                <a:rPr lang="en-US">
                  <a:solidFill>
                    <a:srgbClr val="000000"/>
                  </a:solidFill>
                </a:rPr>
                <a:t>?</a:t>
              </a:r>
            </a:p>
          </p:txBody>
        </p:sp>
      </p:grpSp>
      <p:pic>
        <p:nvPicPr>
          <p:cNvPr id="28677" name="Picture 2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025" y="1531938"/>
            <a:ext cx="32004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85800" y="3276600"/>
            <a:ext cx="7772400" cy="2895600"/>
            <a:chOff x="432" y="2064"/>
            <a:chExt cx="4896" cy="1824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432" y="2064"/>
              <a:ext cx="48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>
                  <a:solidFill>
                    <a:srgbClr val="000000"/>
                  </a:solidFill>
                </a:rPr>
                <a:t>Least squares solution:</a:t>
              </a:r>
            </a:p>
          </p:txBody>
        </p:sp>
        <p:sp>
          <p:nvSpPr>
            <p:cNvPr id="28680" name="Rectangle 13"/>
            <p:cNvSpPr>
              <a:spLocks noChangeArrowheads="1"/>
            </p:cNvSpPr>
            <p:nvPr/>
          </p:nvSpPr>
          <p:spPr bwMode="auto">
            <a:xfrm>
              <a:off x="432" y="3504"/>
              <a:ext cx="48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>
                  <a:solidFill>
                    <a:srgbClr val="000000"/>
                  </a:solidFill>
                </a:rPr>
                <a:t>Solve for N, k</a:t>
              </a:r>
              <a:r>
                <a:rPr lang="en-US" baseline="-25000">
                  <a:solidFill>
                    <a:srgbClr val="000000"/>
                  </a:solidFill>
                </a:rPr>
                <a:t>d</a:t>
              </a:r>
              <a:r>
                <a:rPr lang="en-US">
                  <a:solidFill>
                    <a:srgbClr val="000000"/>
                  </a:solidFill>
                </a:rPr>
                <a:t> as before</a:t>
              </a:r>
            </a:p>
          </p:txBody>
        </p:sp>
        <p:pic>
          <p:nvPicPr>
            <p:cNvPr id="28681" name="Picture 23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9" y="2456"/>
              <a:ext cx="2384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light source directions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Trick:  place a chrome sphere in the scene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the location of the highlight tells you where the light source is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296988" y="4281488"/>
            <a:ext cx="73136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1" name="Picture 7" descr="spe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1676400"/>
            <a:ext cx="63627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762000" y="914400"/>
            <a:ext cx="7696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8" rIns="80962" bIns="39688"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For a perfect mirror, light is reflected about </a:t>
            </a:r>
            <a:r>
              <a:rPr lang="en-US" sz="20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Recall the rule for specular reflection</a:t>
            </a:r>
          </a:p>
        </p:txBody>
      </p:sp>
      <p:pic>
        <p:nvPicPr>
          <p:cNvPr id="205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79700" y="2425700"/>
            <a:ext cx="2381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Freeform 11"/>
          <p:cNvSpPr>
            <a:spLocks/>
          </p:cNvSpPr>
          <p:nvPr/>
        </p:nvSpPr>
        <p:spPr bwMode="auto">
          <a:xfrm>
            <a:off x="2711450" y="2717800"/>
            <a:ext cx="346075" cy="274638"/>
          </a:xfrm>
          <a:custGeom>
            <a:avLst/>
            <a:gdLst>
              <a:gd name="T0" fmla="*/ 0 w 240"/>
              <a:gd name="T1" fmla="*/ 2147483647 h 168"/>
              <a:gd name="T2" fmla="*/ 2147483647 w 240"/>
              <a:gd name="T3" fmla="*/ 2147483647 h 168"/>
              <a:gd name="T4" fmla="*/ 2147483647 w 240"/>
              <a:gd name="T5" fmla="*/ 2147483647 h 168"/>
              <a:gd name="T6" fmla="*/ 0 60000 65536"/>
              <a:gd name="T7" fmla="*/ 0 60000 65536"/>
              <a:gd name="T8" fmla="*/ 0 60000 65536"/>
              <a:gd name="T9" fmla="*/ 0 w 240"/>
              <a:gd name="T10" fmla="*/ 0 h 168"/>
              <a:gd name="T11" fmla="*/ 240 w 24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68">
                <a:moveTo>
                  <a:pt x="0" y="168"/>
                </a:moveTo>
                <a:cubicBezTo>
                  <a:pt x="28" y="108"/>
                  <a:pt x="56" y="48"/>
                  <a:pt x="96" y="24"/>
                </a:cubicBezTo>
                <a:cubicBezTo>
                  <a:pt x="136" y="0"/>
                  <a:pt x="188" y="12"/>
                  <a:pt x="240" y="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Line 20"/>
          <p:cNvSpPr>
            <a:spLocks noChangeShapeType="1"/>
          </p:cNvSpPr>
          <p:nvPr/>
        </p:nvSpPr>
        <p:spPr bwMode="auto">
          <a:xfrm flipV="1">
            <a:off x="3057525" y="2667000"/>
            <a:ext cx="600075" cy="728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3429000"/>
            <a:ext cx="3124200" cy="1041400"/>
            <a:chOff x="2064" y="2736"/>
            <a:chExt cx="1296" cy="432"/>
          </a:xfrm>
        </p:grpSpPr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2112" y="2736"/>
              <a:ext cx="1200" cy="384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064" y="2928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57" name="Line 26"/>
          <p:cNvSpPr>
            <a:spLocks noChangeShapeType="1"/>
          </p:cNvSpPr>
          <p:nvPr/>
        </p:nvSpPr>
        <p:spPr bwMode="auto">
          <a:xfrm flipH="1" flipV="1">
            <a:off x="2438400" y="2667000"/>
            <a:ext cx="6191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8" name="Line 27"/>
          <p:cNvSpPr>
            <a:spLocks noChangeShapeType="1"/>
          </p:cNvSpPr>
          <p:nvPr/>
        </p:nvSpPr>
        <p:spPr bwMode="auto">
          <a:xfrm flipV="1">
            <a:off x="3057525" y="2387600"/>
            <a:ext cx="0" cy="104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9" name="Line 28"/>
          <p:cNvSpPr>
            <a:spLocks noChangeShapeType="1"/>
          </p:cNvSpPr>
          <p:nvPr/>
        </p:nvSpPr>
        <p:spPr bwMode="auto">
          <a:xfrm flipV="1">
            <a:off x="3057525" y="3048000"/>
            <a:ext cx="828675" cy="381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0" name="Freeform 29"/>
          <p:cNvSpPr>
            <a:spLocks/>
          </p:cNvSpPr>
          <p:nvPr/>
        </p:nvSpPr>
        <p:spPr bwMode="auto">
          <a:xfrm flipH="1">
            <a:off x="3057525" y="2708275"/>
            <a:ext cx="347663" cy="274638"/>
          </a:xfrm>
          <a:custGeom>
            <a:avLst/>
            <a:gdLst>
              <a:gd name="T0" fmla="*/ 0 w 240"/>
              <a:gd name="T1" fmla="*/ 2147483647 h 168"/>
              <a:gd name="T2" fmla="*/ 2147483647 w 240"/>
              <a:gd name="T3" fmla="*/ 2147483647 h 168"/>
              <a:gd name="T4" fmla="*/ 2147483647 w 240"/>
              <a:gd name="T5" fmla="*/ 2147483647 h 168"/>
              <a:gd name="T6" fmla="*/ 0 60000 65536"/>
              <a:gd name="T7" fmla="*/ 0 60000 65536"/>
              <a:gd name="T8" fmla="*/ 0 60000 65536"/>
              <a:gd name="T9" fmla="*/ 0 w 240"/>
              <a:gd name="T10" fmla="*/ 0 h 168"/>
              <a:gd name="T11" fmla="*/ 240 w 24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68">
                <a:moveTo>
                  <a:pt x="0" y="168"/>
                </a:moveTo>
                <a:cubicBezTo>
                  <a:pt x="28" y="108"/>
                  <a:pt x="56" y="48"/>
                  <a:pt x="96" y="24"/>
                </a:cubicBezTo>
                <a:cubicBezTo>
                  <a:pt x="136" y="0"/>
                  <a:pt x="188" y="12"/>
                  <a:pt x="240" y="2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61" name="Picture 32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44950" y="2770188"/>
            <a:ext cx="3175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49575" y="2044700"/>
            <a:ext cx="2968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6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2276475"/>
            <a:ext cx="230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8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08413" y="2286000"/>
            <a:ext cx="2968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0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7550" y="2425700"/>
            <a:ext cx="2381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4"/>
          <p:cNvGraphicFramePr>
            <a:graphicFrameLocks noChangeAspect="1"/>
          </p:cNvGraphicFramePr>
          <p:nvPr/>
        </p:nvGraphicFramePr>
        <p:xfrm>
          <a:off x="5086350" y="1878013"/>
          <a:ext cx="2895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59" name="Equation" r:id="rId15" imgW="1295280" imgH="457200" progId="Equation.3">
                  <p:embed/>
                </p:oleObj>
              </mc:Choice>
              <mc:Fallback>
                <p:oleObj name="Equation" r:id="rId15" imgW="1295280" imgH="457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878013"/>
                        <a:ext cx="28956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Rectangle 55"/>
          <p:cNvSpPr>
            <a:spLocks noChangeArrowheads="1"/>
          </p:cNvSpPr>
          <p:nvPr/>
        </p:nvSpPr>
        <p:spPr bwMode="auto">
          <a:xfrm>
            <a:off x="762000" y="4267200"/>
            <a:ext cx="7772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9688" rIns="80962" bIns="39688"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We see a highlight when </a:t>
            </a:r>
            <a:r>
              <a:rPr lang="en-US" sz="2000" b="1">
                <a:solidFill>
                  <a:srgbClr val="000000"/>
                </a:solidFill>
              </a:rPr>
              <a:t>V</a:t>
            </a:r>
            <a:r>
              <a:rPr lang="en-US" sz="2000">
                <a:solidFill>
                  <a:srgbClr val="000000"/>
                </a:solidFill>
              </a:rPr>
              <a:t> = </a:t>
            </a:r>
            <a:r>
              <a:rPr lang="en-US" sz="2000" b="1">
                <a:solidFill>
                  <a:srgbClr val="000000"/>
                </a:solidFill>
              </a:rPr>
              <a:t>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then L is given as follows:</a:t>
            </a:r>
          </a:p>
        </p:txBody>
      </p:sp>
      <p:sp>
        <p:nvSpPr>
          <p:cNvPr id="419903" name="Line 63"/>
          <p:cNvSpPr>
            <a:spLocks noChangeShapeType="1"/>
          </p:cNvSpPr>
          <p:nvPr/>
        </p:nvSpPr>
        <p:spPr bwMode="auto">
          <a:xfrm flipH="1" flipV="1">
            <a:off x="3059113" y="2667000"/>
            <a:ext cx="11112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9907" name="Picture 6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38413" y="5105400"/>
            <a:ext cx="31353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1" name="Line 71"/>
          <p:cNvSpPr>
            <a:spLocks noChangeShapeType="1"/>
          </p:cNvSpPr>
          <p:nvPr/>
        </p:nvSpPr>
        <p:spPr bwMode="auto">
          <a:xfrm flipH="1" flipV="1">
            <a:off x="3048000" y="1905000"/>
            <a:ext cx="11113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2" name="Line 72"/>
          <p:cNvSpPr>
            <a:spLocks noChangeShapeType="1"/>
          </p:cNvSpPr>
          <p:nvPr/>
        </p:nvSpPr>
        <p:spPr bwMode="auto">
          <a:xfrm flipV="1">
            <a:off x="2447925" y="1938338"/>
            <a:ext cx="600075" cy="7286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3" grpId="0" animBg="1"/>
      <p:bldP spid="419911" grpId="0" animBg="1"/>
      <p:bldP spid="4199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_d = 1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20"/>
  <p:tag name="BOXFONT" val="10"/>
  <p:tag name="BOXWRAP" val="False"/>
  <p:tag name="WORKAROUNDTRANSPARENCYBUG" val="False"/>
  <p:tag name="BITMAPFORMAT" val="bmpmono"/>
  <p:tag name="DEBUGINTERACTIVE" val="True"/>
  <p:tag name="ORIGWIDTH" val="62"/>
  <p:tag name="PICTUREFILESIZE" val="440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k_d = \|{\bf G}\|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88"/>
  <p:tag name="PICTUREFILESIZE" val="644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N} = \frac{1}{k_d}{\bf G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86"/>
  <p:tag name="PICTUREFILESIZE" val="960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[ &#10;\begin{array}{c}&#10;I_1 \\ I_2 \\ I_3&#10;\end{array}&#10;\right]&#10;=&#10;\left[&#10;\begin{array}{c}&#10;{\bf L_1}^T \\ {\bf L_2}^T \\ {\bf L_3}^T&#10;\end{array}&#10;\right]&#10;k_d &#10;{\bf N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71"/>
  <p:tag name="BOXFONT" val="10"/>
  <p:tag name="BOXWRAP" val="False"/>
  <p:tag name="WORKAROUNDTRANSPARENCYBUG" val="False"/>
  <p:tag name="BITMAPFORMAT" val="bmpmono"/>
  <p:tag name="DEBUGINTERACTIVE" val="True"/>
  <p:tag name="ORIGWIDTH" val="203"/>
  <p:tag name="PICTUREFILESIZE" val="5864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L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13"/>
  <p:tag name="PICTUREFILESIZE" val="70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G} = {\bf L}^{-1} {\bf I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96"/>
  <p:tag name="PICTUREFILESIZE" val="6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3\times3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49"/>
  <p:tag name="PICTUREFILESIZE" val="260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3 \times 1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48"/>
  <p:tag name="PICTUREFILESIZE" val="250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3 \times 1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48"/>
  <p:tag name="PICTUREFILESIZE" val="250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[ &#10;\begin{array}{c}&#10;I_1 \\ \vdots \\ I_n&#10;\end{array}&#10;\right]&#10;=&#10;\left[&#10;\begin{array}{c}&#10;{\bf L_1} \\ \vdots \\ {\bf L_n}&#10;\end{array}&#10;\right]&#10;k_d {\bf N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192"/>
  <p:tag name="PICTUREFILESIZE" val="4864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bf I &amp; = &amp; \bf L G \\&#10;\bf L^T I &amp; = &amp; \bf L^T L G\\&#10;\bf G &amp; = &amp; \bf  (L^T L)^{-1} (L^T I)  \\&#10;\end{eqnarray*}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227"/>
  <p:tag name="PICTUREFILESIZE" val="6426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I &amp; = &amp; k_d {\bf N} \cdot {\bf L} \\&#10;&amp; = &amp; {\bf N} \cdot {\bf L} \\&#10; &amp; = &amp; cos~\theta_i&#10;\end{eqnarray*}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128"/>
  <p:tag name="PICTUREFILESIZE" val="3661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heta_i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V&#10;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N&#10;$&#10;\end{document}&#10;"/>
  <p:tag name="EXTERNALNAME" val="Edittex"/>
  <p:tag name="BLEND" val="False"/>
  <p:tag name="TRANSPARENT" val="False"/>
  <p:tag name="BITMAPFORMAT" val="bmpmono"/>
  <p:tag name="DEBUGINTERACTIVE" val="True"/>
  <p:tag name="ORIGWIDTH" val="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L&#10;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R&#10;$&#10;\end{document}&#10;"/>
  <p:tag name="EXTERNALNAME" val="Edittex"/>
  <p:tag name="BLEND" val="False"/>
  <p:tag name="TRANSPARENT" val="False"/>
  <p:tag name="BITMAPFORMAT" val="bmpmono"/>
  <p:tag name="DEBUGINTERACTIVE" val="True"/>
  <p:tag name="ORIGWIDTH" val="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heta_i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L} = 2({\bf N}\cdot{\bf R}){\bf N} - {\bf R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188"/>
  <p:tag name="PICTUREFILESIZE" val="13059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(x, y)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48"/>
  <p:tag name="PICTUREFILESIZE" val="333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(x, y, z_{xy})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87"/>
  <p:tag name="PICTUREFILESIZE" val="6740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_1 &amp; = &amp; (x+1, y, z_{x+1,y}) - (x,y,z_{xy}) \\&#10;&amp; = &amp; (1, 0, z_{x+1,y} - z_{xy})&#10;\end{eqnarray*}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351"/>
  <p:tag name="PICTUREFILESIZE" val="6705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heta_i&#10;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0 &amp; = &amp; N \cdot V_1 \\&#10;&amp; = &amp; (n_x, n_y, n_z) \cdot (1, 0, z_{x+1,y} - z_{xy}) \\&#10;&amp; = &amp; n_x + n_z(z_{x+1,y} - z_{xy})&#10;\end{eqnarray*}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361"/>
  <p:tag name="PICTUREFILESIZE" val="10528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(x, y+1)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89"/>
  <p:tag name="PICTUREFILESIZE" val="626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(x+1, y)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36"/>
  <p:tag name="BOXFONT" val="10"/>
  <p:tag name="BOXWRAP" val="False"/>
  <p:tag name="WORKAROUNDTRANSPARENCYBUG" val="False"/>
  <p:tag name="BITMAPFORMAT" val="bmpmono"/>
  <p:tag name="DEBUGINTERACTIVE" val="True"/>
  <p:tag name="ORIGWIDTH" val="89"/>
  <p:tag name="PICTUREFILESIZE" val="626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_1~=~k_d {\bf N} \cdot {\bf L_1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144"/>
  <p:tag name="PICTUREFILESIZE" val="99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_2~=~k_d {\bf N} \cdot {\bf L_2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144"/>
  <p:tag name="PICTUREFILESIZE" val="999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_3~=~k_d {\bf N} \cdot {\bf L_3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144"/>
  <p:tag name="PICTUREFILESIZE" val="999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eft[ &#10;\begin{array}{c}&#10;I_1 \\ I_2 \\ I_3&#10;\end{array}&#10;\right]&#10;=&#10;k_d &#10;\left[&#10;\begin{array}{c}&#10;{\bf L_1}^T \\ {\bf L_2}^T \\ {\bf L_3}^T&#10;\end{array}&#10;\right]&#10;{\bf N}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71"/>
  <p:tag name="BOXFONT" val="10"/>
  <p:tag name="BOXWRAP" val="False"/>
  <p:tag name="WORKAROUNDTRANSPARENCYBUG" val="False"/>
  <p:tag name="BITMAPFORMAT" val="bmpmono"/>
  <p:tag name="DEBUGINTERACTIVE" val="True"/>
  <p:tag name="ORIGWIDTH" val="207"/>
  <p:tag name="PICTUREFILESIZE" val="5975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I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8"/>
  <p:tag name="PICTUREFILESIZE" val="50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f G&#10;$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56"/>
  <p:tag name="BOXFONT" val="10"/>
  <p:tag name="BOXWRAP" val="False"/>
  <p:tag name="WORKAROUNDTRANSPARENCYBUG" val="False"/>
  <p:tag name="BITMAPFORMAT" val="bmpmono"/>
  <p:tag name="DEBUGINTERACTIVE" val="True"/>
  <p:tag name="ORIGWIDTH" val="17"/>
  <p:tag name="PICTUREFILESIZE" val="90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D7CD5"/>
      </a:accent1>
      <a:accent2>
        <a:srgbClr val="20B43C"/>
      </a:accent2>
      <a:accent3>
        <a:srgbClr val="FFFFFF"/>
      </a:accent3>
      <a:accent4>
        <a:srgbClr val="000000"/>
      </a:accent4>
      <a:accent5>
        <a:srgbClr val="B6BFE7"/>
      </a:accent5>
      <a:accent6>
        <a:srgbClr val="1CA335"/>
      </a:accent6>
      <a:hlink>
        <a:srgbClr val="62BD19"/>
      </a:hlink>
      <a:folHlink>
        <a:srgbClr val="993399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FFFFFF"/>
        </a:dk2>
        <a:lt2>
          <a:srgbClr val="FFCC33"/>
        </a:lt2>
        <a:accent1>
          <a:srgbClr val="FF6633"/>
        </a:accent1>
        <a:accent2>
          <a:srgbClr val="B9D30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5D7CD5"/>
        </a:accent1>
        <a:accent2>
          <a:srgbClr val="20B43C"/>
        </a:accent2>
        <a:accent3>
          <a:srgbClr val="FFFFFF"/>
        </a:accent3>
        <a:accent4>
          <a:srgbClr val="000000"/>
        </a:accent4>
        <a:accent5>
          <a:srgbClr val="B6BFE7"/>
        </a:accent5>
        <a:accent6>
          <a:srgbClr val="1CA335"/>
        </a:accent6>
        <a:hlink>
          <a:srgbClr val="62BD1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336699"/>
        </a:dk1>
        <a:lt1>
          <a:srgbClr val="FFFFFF"/>
        </a:lt1>
        <a:dk2>
          <a:srgbClr val="000000"/>
        </a:dk2>
        <a:lt2>
          <a:srgbClr val="F8F8F8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28952</TotalTime>
  <Words>498</Words>
  <Application>Microsoft Office PowerPoint</Application>
  <PresentationFormat>On-screen Show (4:3)</PresentationFormat>
  <Paragraphs>103</Paragraphs>
  <Slides>16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Helvetica Light</vt:lpstr>
      <vt:lpstr>Times New Roman</vt:lpstr>
      <vt:lpstr>Office Theme</vt:lpstr>
      <vt:lpstr>Custom Design</vt:lpstr>
      <vt:lpstr>1_mosaic</vt:lpstr>
      <vt:lpstr>Equation</vt:lpstr>
      <vt:lpstr>Photometric stereo</vt:lpstr>
      <vt:lpstr>A Single Image: Shape from Shading</vt:lpstr>
      <vt:lpstr>Shape from shading</vt:lpstr>
      <vt:lpstr>Diffuse reflection</vt:lpstr>
      <vt:lpstr>Photometric stereo</vt:lpstr>
      <vt:lpstr>Solving the equations</vt:lpstr>
      <vt:lpstr>More than three lights</vt:lpstr>
      <vt:lpstr>Computing light source directions</vt:lpstr>
      <vt:lpstr>Recall the rule for specular reflection</vt:lpstr>
      <vt:lpstr>Example</vt:lpstr>
      <vt:lpstr>Depth from normals</vt:lpstr>
      <vt:lpstr>Normal Integration</vt:lpstr>
      <vt:lpstr>Depth from normals</vt:lpstr>
      <vt:lpstr>Results</vt:lpstr>
      <vt:lpstr>Example</vt:lpstr>
      <vt:lpstr>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1502</cp:revision>
  <dcterms:created xsi:type="dcterms:W3CDTF">2009-08-25T02:47:59Z</dcterms:created>
  <dcterms:modified xsi:type="dcterms:W3CDTF">2017-04-14T02:19:03Z</dcterms:modified>
</cp:coreProperties>
</file>