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815" r:id="rId3"/>
    <p:sldId id="980" r:id="rId4"/>
    <p:sldId id="981" r:id="rId5"/>
    <p:sldId id="1016" r:id="rId6"/>
    <p:sldId id="1007" r:id="rId7"/>
    <p:sldId id="1008" r:id="rId8"/>
    <p:sldId id="988" r:id="rId9"/>
    <p:sldId id="982" r:id="rId10"/>
    <p:sldId id="983" r:id="rId11"/>
    <p:sldId id="984" r:id="rId12"/>
    <p:sldId id="985" r:id="rId13"/>
    <p:sldId id="986" r:id="rId14"/>
    <p:sldId id="1025" r:id="rId15"/>
    <p:sldId id="987" r:id="rId16"/>
    <p:sldId id="989" r:id="rId17"/>
    <p:sldId id="992" r:id="rId18"/>
    <p:sldId id="1014" r:id="rId19"/>
    <p:sldId id="1005" r:id="rId20"/>
    <p:sldId id="1018" r:id="rId21"/>
    <p:sldId id="1019" r:id="rId22"/>
    <p:sldId id="1020" r:id="rId23"/>
    <p:sldId id="993" r:id="rId24"/>
    <p:sldId id="994" r:id="rId25"/>
    <p:sldId id="995" r:id="rId26"/>
    <p:sldId id="1021" r:id="rId27"/>
    <p:sldId id="1000" r:id="rId28"/>
    <p:sldId id="1013" r:id="rId29"/>
    <p:sldId id="1001" r:id="rId30"/>
    <p:sldId id="1002" r:id="rId31"/>
    <p:sldId id="1003" r:id="rId32"/>
    <p:sldId id="1004" r:id="rId33"/>
    <p:sldId id="1006" r:id="rId34"/>
    <p:sldId id="1026" r:id="rId35"/>
    <p:sldId id="1027" r:id="rId36"/>
    <p:sldId id="1024" r:id="rId37"/>
    <p:sldId id="1028" r:id="rId38"/>
    <p:sldId id="102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CC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2" autoAdjust="0"/>
    <p:restoredTop sz="94444" autoAdjust="0"/>
  </p:normalViewPr>
  <p:slideViewPr>
    <p:cSldViewPr>
      <p:cViewPr varScale="1">
        <p:scale>
          <a:sx n="61" d="100"/>
          <a:sy n="61" d="100"/>
        </p:scale>
        <p:origin x="1270" y="41"/>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09C86-0DB4-461E-B411-3132234C96B9}" type="datetimeFigureOut">
              <a:rPr lang="en-US" smtClean="0"/>
              <a:pPr/>
              <a:t>3/29/2017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4552C4-BC4B-4C71-991C-7B2020479DE0}" type="slidenum">
              <a:rPr lang="en-US" smtClean="0"/>
              <a:pPr/>
              <a:t>‹#›</a:t>
            </a:fld>
            <a:endParaRPr lang="en-US"/>
          </a:p>
        </p:txBody>
      </p:sp>
    </p:spTree>
    <p:extLst>
      <p:ext uri="{BB962C8B-B14F-4D97-AF65-F5344CB8AC3E}">
        <p14:creationId xmlns:p14="http://schemas.microsoft.com/office/powerpoint/2010/main" val="377836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226592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Here’s how the same set of photos appear in our photo explorer.  Our system takes the set of photos and automatically determines the relative positions and orientations from which each photo was taken.  We can then load the photos into our immersive 3D browser where the user can visualize and explore the photos using spatial relationships.</a:t>
            </a:r>
          </a:p>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To help get good initializations for all of the parameters of the system, we reconstruct the scene incrementally, starting from two photographs and the points they observe.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We then add several photos at a time to the reconstruction, refine the model, and repeat until no more photos match any points in the scene.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So, we begin by detecting SIFT features in each photo.</a:t>
            </a:r>
          </a:p>
          <a:p>
            <a:pPr>
              <a:spcBef>
                <a:spcPct val="0"/>
              </a:spcBef>
            </a:pPr>
            <a:endParaRPr lang="en-US"/>
          </a:p>
          <a:p>
            <a:pPr>
              <a:spcBef>
                <a:spcPct val="0"/>
              </a:spcBef>
            </a:pPr>
            <a:r>
              <a:rPr lang="en-US"/>
              <a:t>[We detect SIFT features in each photo, resulting in a set of feature locations and 128-byte feature descriptors…]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Next, we match features across each pair of photos using approximate nearest neighbor matching.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The matches are refined by using RANSAC, which is a robust model-fitting technique, to estimate a fundamental matrix between each pair of matching images and keeping only matches consistent with that fundamental matrix.</a:t>
            </a:r>
          </a:p>
          <a:p>
            <a:pPr>
              <a:spcBef>
                <a:spcPct val="0"/>
              </a:spcBef>
            </a:pPr>
            <a:r>
              <a:rPr lang="en-US"/>
              <a:t>We then link connected components of pairwise feature matches together to form correspondences across multiple images.</a:t>
            </a:r>
          </a:p>
          <a:p>
            <a:pPr>
              <a:spcBef>
                <a:spcPct val="0"/>
              </a:spcBef>
            </a:pPr>
            <a:r>
              <a:rPr lang="en-US"/>
              <a:t>Once we have correspondences, we run structure from motion to recover the camera and scene geometry.  Structure from motion solves the following problem:</a:t>
            </a:r>
          </a:p>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ln/>
        </p:spPr>
      </p:sp>
      <p:sp>
        <p:nvSpPr>
          <p:cNvPr id="94211" name="Rectangle 3"/>
          <p:cNvSpPr>
            <a:spLocks noGrp="1" noChangeArrowheads="1"/>
          </p:cNvSpPr>
          <p:nvPr>
            <p:ph type="body" idx="1"/>
          </p:nvPr>
        </p:nvSpPr>
        <p:spPr/>
        <p:txBody>
          <a:bodyPr/>
          <a:lstStyle/>
          <a:p>
            <a:r>
              <a:rPr lang="en-US" altLang="en-US"/>
              <a:t>The next step of our reconstruction algorithm is to link up matches between pairs of images into correspondences between multiple images, by finding connected components of matches.  Suppose among these images, these features are matched only between consecutive pairs of images, perhaps because the scales of the images are so different.  During correspondence estimation we link these matches and consider them to be 2D projections of a single 3D point in the scene.</a:t>
            </a:r>
          </a:p>
          <a:p>
            <a:endParaRPr lang="en-US" altLang="en-US"/>
          </a:p>
        </p:txBody>
      </p:sp>
    </p:spTree>
    <p:extLst>
      <p:ext uri="{BB962C8B-B14F-4D97-AF65-F5344CB8AC3E}">
        <p14:creationId xmlns:p14="http://schemas.microsoft.com/office/powerpoint/2010/main" val="382520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Structure from motion solves the following problem:</a:t>
            </a:r>
          </a:p>
          <a:p>
            <a:pPr>
              <a:spcBef>
                <a:spcPct val="0"/>
              </a:spcBef>
            </a:pPr>
            <a:endParaRPr lang="en-US"/>
          </a:p>
          <a:p>
            <a:pPr>
              <a:spcBef>
                <a:spcPct val="0"/>
              </a:spcBef>
            </a:pPr>
            <a:r>
              <a:rPr lang="en-US"/>
              <a:t>Given a set of images of a static scene with 2D points in correspondence, shown here as color-coded points, find…</a:t>
            </a:r>
          </a:p>
          <a:p>
            <a:pPr>
              <a:spcBef>
                <a:spcPct val="0"/>
              </a:spcBef>
            </a:pPr>
            <a:endParaRPr lang="en-US"/>
          </a:p>
          <a:p>
            <a:pPr>
              <a:spcBef>
                <a:spcPct val="0"/>
              </a:spcBef>
            </a:pPr>
            <a:r>
              <a:rPr lang="en-US"/>
              <a:t>a set of 3D points P and </a:t>
            </a:r>
          </a:p>
          <a:p>
            <a:pPr>
              <a:spcBef>
                <a:spcPct val="0"/>
              </a:spcBef>
            </a:pPr>
            <a:r>
              <a:rPr lang="en-US"/>
              <a:t>a rotation R and position t of the cameras that explain the observed correspondences.  In other words, when we project a point into any of the cameras, the reprojection error between the projected and observed 2D points is low.</a:t>
            </a:r>
          </a:p>
          <a:p>
            <a:pPr>
              <a:spcBef>
                <a:spcPct val="0"/>
              </a:spcBef>
            </a:pPr>
            <a:r>
              <a:rPr lang="en-US"/>
              <a:t>This problem can be formulated as an optimization problem where we want to find the rotations R, positions t, and 3D point locations P that minimize sum of squared reprojection errors f.  This is a non-linear least squares problem and can be solved with algorithms such as Levenberg-Marquart.  However, because the problem is non-linear, it can be susceptible to local minima.  Therefore, it’s important to initialize the parameters of the system carefully.  In addition, we need to be able to deal with erroneous correspondences.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Structure from motion solves the following problem:</a:t>
            </a:r>
          </a:p>
          <a:p>
            <a:pPr>
              <a:spcBef>
                <a:spcPct val="0"/>
              </a:spcBef>
            </a:pPr>
            <a:endParaRPr lang="en-US" dirty="0"/>
          </a:p>
          <a:p>
            <a:pPr>
              <a:spcBef>
                <a:spcPct val="0"/>
              </a:spcBef>
            </a:pPr>
            <a:r>
              <a:rPr lang="en-US" dirty="0"/>
              <a:t>Given a set of images of a static scene with 2D points in correspondence, shown here as color-coded points, find…</a:t>
            </a:r>
          </a:p>
          <a:p>
            <a:pPr>
              <a:spcBef>
                <a:spcPct val="0"/>
              </a:spcBef>
            </a:pPr>
            <a:endParaRPr lang="en-US" dirty="0"/>
          </a:p>
          <a:p>
            <a:pPr>
              <a:spcBef>
                <a:spcPct val="0"/>
              </a:spcBef>
            </a:pPr>
            <a:r>
              <a:rPr lang="en-US" dirty="0"/>
              <a:t>a set of 3D points P and </a:t>
            </a:r>
          </a:p>
          <a:p>
            <a:pPr>
              <a:spcBef>
                <a:spcPct val="0"/>
              </a:spcBef>
            </a:pPr>
            <a:r>
              <a:rPr lang="en-US" dirty="0"/>
              <a:t>a rotation R and position t of the cameras that explain the observed correspondences.  In other words, when we project a point into any of the cameras, the </a:t>
            </a:r>
            <a:r>
              <a:rPr lang="en-US" dirty="0" err="1"/>
              <a:t>reprojection</a:t>
            </a:r>
            <a:r>
              <a:rPr lang="en-US" dirty="0"/>
              <a:t> error between the projected and observed 2D points is low.</a:t>
            </a:r>
          </a:p>
          <a:p>
            <a:pPr>
              <a:spcBef>
                <a:spcPct val="0"/>
              </a:spcBef>
            </a:pPr>
            <a:r>
              <a:rPr lang="en-US" dirty="0"/>
              <a:t>This problem can be formulated as an optimization problem where we want to find the rotations R, positions t, and 3D point locations P that minimize sum of squared </a:t>
            </a:r>
            <a:r>
              <a:rPr lang="en-US" dirty="0" err="1"/>
              <a:t>reprojection</a:t>
            </a:r>
            <a:r>
              <a:rPr lang="en-US" dirty="0"/>
              <a:t> errors f.  This is a non-linear least squares problem and can be solved with algorithms such as </a:t>
            </a:r>
            <a:r>
              <a:rPr lang="en-US" dirty="0" err="1"/>
              <a:t>Levenberg-Marquart</a:t>
            </a:r>
            <a:r>
              <a:rPr lang="en-US" dirty="0"/>
              <a:t>.  However, because the problem is non-linear, it can be susceptible to local minima.  Therefore, it’s important to initialize the parameters of the system carefully.  In addition, we need to be able to deal with erroneous correspondences.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To help get good initializations for all of the parameters of the system, we reconstruct the scene incrementally, starting from two photographs and the points they observe.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png"/><Relationship Id="rId18" Type="http://schemas.openxmlformats.org/officeDocument/2006/relationships/image" Target="../media/image27.png"/><Relationship Id="rId3" Type="http://schemas.openxmlformats.org/officeDocument/2006/relationships/image" Target="../media/image28.jpeg"/><Relationship Id="rId7" Type="http://schemas.openxmlformats.org/officeDocument/2006/relationships/image" Target="../media/image29.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png"/><Relationship Id="rId18" Type="http://schemas.openxmlformats.org/officeDocument/2006/relationships/image" Target="../media/image35.jpeg"/><Relationship Id="rId3" Type="http://schemas.openxmlformats.org/officeDocument/2006/relationships/image" Target="../media/image12.png"/><Relationship Id="rId21" Type="http://schemas.openxmlformats.org/officeDocument/2006/relationships/image" Target="../media/image36.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32.png"/><Relationship Id="rId25"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24.png"/><Relationship Id="rId5" Type="http://schemas.openxmlformats.org/officeDocument/2006/relationships/image" Target="../media/image14.png"/><Relationship Id="rId15" Type="http://schemas.openxmlformats.org/officeDocument/2006/relationships/image" Target="../media/image34.jpeg"/><Relationship Id="rId23" Type="http://schemas.openxmlformats.org/officeDocument/2006/relationships/image" Target="../media/image29.png"/><Relationship Id="rId10" Type="http://schemas.openxmlformats.org/officeDocument/2006/relationships/image" Target="../media/image19.png"/><Relationship Id="rId19"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33.jpeg"/><Relationship Id="rId14" Type="http://schemas.openxmlformats.org/officeDocument/2006/relationships/image" Target="../media/image23.png"/><Relationship Id="rId22"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1.png"/><Relationship Id="rId7" Type="http://schemas.openxmlformats.org/officeDocument/2006/relationships/image" Target="../media/image29.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8.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37.jpeg"/><Relationship Id="rId19"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www.graphviz.or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48.png"/><Relationship Id="rId7" Type="http://schemas.openxmlformats.org/officeDocument/2006/relationships/image" Target="../media/image29.png"/><Relationship Id="rId12" Type="http://schemas.openxmlformats.org/officeDocument/2006/relationships/image" Target="../media/image30.pn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36.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51.png"/><Relationship Id="rId5" Type="http://schemas.openxmlformats.org/officeDocument/2006/relationships/image" Target="../media/image50.png"/><Relationship Id="rId15" Type="http://schemas.openxmlformats.org/officeDocument/2006/relationships/image" Target="../media/image26.jpeg"/><Relationship Id="rId10" Type="http://schemas.openxmlformats.org/officeDocument/2006/relationships/image" Target="../media/image19.png"/><Relationship Id="rId19" Type="http://schemas.openxmlformats.org/officeDocument/2006/relationships/image" Target="../media/image31.png"/><Relationship Id="rId4" Type="http://schemas.openxmlformats.org/officeDocument/2006/relationships/image" Target="../media/image49.png"/><Relationship Id="rId9" Type="http://schemas.openxmlformats.org/officeDocument/2006/relationships/image" Target="../media/image33.jpeg"/><Relationship Id="rId1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snavely\work\teaching\2017\17Sp-CS5670\lectures\lec15_sfm\TreviReconstruct2.wmv" TargetMode="External"/><Relationship Id="rId1" Type="http://schemas.microsoft.com/office/2007/relationships/media" Target="file:///C:\snavely\work\teaching\2017\17Sp-CS5670\lectures\lec15_sfm\TreviReconstruct2.wmv" TargetMode="External"/><Relationship Id="rId5" Type="http://schemas.openxmlformats.org/officeDocument/2006/relationships/image" Target="../media/image53.png"/><Relationship Id="rId4"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snavely\work\teaching\2017\17Sp-CS5670\lectures\lec15_sfm\TreviReconstruct2b.wmv" TargetMode="External"/><Relationship Id="rId1" Type="http://schemas.microsoft.com/office/2007/relationships/media" Target="file:///C:\snavely\work\teaching\2017\17Sp-CS5670\lectures\lec15_sfm\TreviReconstruct2b.wmv" TargetMode="External"/><Relationship Id="rId5" Type="http://schemas.openxmlformats.org/officeDocument/2006/relationships/image" Target="../media/image54.png"/><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snavely\work\teaching\2012\12Fa-CS4670\lectures\lec21\TreviInteract2.wmv" TargetMode="External"/><Relationship Id="rId1" Type="http://schemas.microsoft.com/office/2007/relationships/media" Target="file:///C:\snavely\work\teaching\2012\12Fa-CS4670\lectures\lec21\TreviInteract2.wmv" TargetMode="Externa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models/points.ply.0.pl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en.wikipedia.org/wiki/Libr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RdYWp70P_k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s://www.youtube.com/watch?v=SOpwHaQnRS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snavely\work\teaching\2012\12Fa-CS4670\lectures\lec21\TreviFlythrough2.wmv" TargetMode="External"/><Relationship Id="rId1" Type="http://schemas.microsoft.com/office/2007/relationships/media" Target="file:///C:\snavely\work\teaching\2012\12Fa-CS4670\lectures\lec21\TreviFlythrough2.wmv" TargetMode="External"/><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913928" cy="1066799"/>
          </a:xfrm>
        </p:spPr>
        <p:txBody>
          <a:bodyPr>
            <a:normAutofit/>
          </a:bodyPr>
          <a:lstStyle/>
          <a:p>
            <a:pPr algn="l"/>
            <a:r>
              <a:rPr lang="en-US" sz="3200" dirty="0"/>
              <a:t>Lecture 15: Structure from motion</a:t>
            </a:r>
          </a:p>
        </p:txBody>
      </p:sp>
      <p:sp>
        <p:nvSpPr>
          <p:cNvPr id="6" name="Title 1"/>
          <p:cNvSpPr txBox="1">
            <a:spLocks/>
          </p:cNvSpPr>
          <p:nvPr/>
        </p:nvSpPr>
        <p:spPr>
          <a:xfrm>
            <a:off x="-381000" y="-1746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CS5670: Computer Vision</a:t>
            </a:r>
          </a:p>
        </p:txBody>
      </p:sp>
      <p:sp>
        <p:nvSpPr>
          <p:cNvPr id="7" name="Subtitle 2"/>
          <p:cNvSpPr txBox="1">
            <a:spLocks/>
          </p:cNvSpPr>
          <p:nvPr/>
        </p:nvSpPr>
        <p:spPr>
          <a:xfrm>
            <a:off x="-328550" y="826325"/>
            <a:ext cx="4876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Noah Snavely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0" y="1600200"/>
            <a:ext cx="9144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C:\snavely\thesis\Colosseum1.png"/>
          <p:cNvPicPr>
            <a:picLocks noChangeAspect="1" noChangeArrowheads="1"/>
          </p:cNvPicPr>
          <p:nvPr/>
        </p:nvPicPr>
        <p:blipFill>
          <a:blip r:embed="rId2" cstate="print"/>
          <a:srcRect l="2835" r="2835"/>
          <a:stretch>
            <a:fillRect/>
          </a:stretch>
        </p:blipFill>
        <p:spPr bwMode="auto">
          <a:xfrm>
            <a:off x="5148569" y="3425190"/>
            <a:ext cx="3864799" cy="2911525"/>
          </a:xfrm>
          <a:prstGeom prst="rect">
            <a:avLst/>
          </a:prstGeom>
          <a:noFill/>
          <a:ln w="19050">
            <a:solidFill>
              <a:schemeClr val="tx1"/>
            </a:solidFill>
          </a:ln>
          <a:effectLst>
            <a:outerShdw blurRad="50800" dist="38100" dir="2700000" algn="tl" rotWithShape="0">
              <a:prstClr val="black">
                <a:alpha val="40000"/>
              </a:prstClr>
            </a:outerShdw>
          </a:effectLst>
        </p:spPr>
      </p:pic>
      <p:pic>
        <p:nvPicPr>
          <p:cNvPr id="10" name="Picture 2"/>
          <p:cNvPicPr>
            <a:picLocks noChangeAspect="1" noChangeArrowheads="1"/>
          </p:cNvPicPr>
          <p:nvPr/>
        </p:nvPicPr>
        <p:blipFill>
          <a:blip r:embed="rId3" cstate="print"/>
          <a:srcRect/>
          <a:stretch>
            <a:fillRect/>
          </a:stretch>
        </p:blipFill>
        <p:spPr bwMode="auto">
          <a:xfrm>
            <a:off x="40818" y="3352800"/>
            <a:ext cx="4236155" cy="3101339"/>
          </a:xfrm>
          <a:prstGeom prst="rect">
            <a:avLst/>
          </a:prstGeom>
          <a:noFill/>
          <a:ln w="9525">
            <a:noFill/>
            <a:miter lim="800000"/>
            <a:headEnd/>
            <a:tailEnd/>
          </a:ln>
          <a:effectLst/>
        </p:spPr>
      </p:pic>
      <p:sp>
        <p:nvSpPr>
          <p:cNvPr id="11" name="Right Arrow 10"/>
          <p:cNvSpPr/>
          <p:nvPr/>
        </p:nvSpPr>
        <p:spPr>
          <a:xfrm>
            <a:off x="4311328" y="4598670"/>
            <a:ext cx="734745" cy="609600"/>
          </a:xfrm>
          <a:prstGeom prst="rightArrow">
            <a:avLst>
              <a:gd name="adj1" fmla="val 50000"/>
              <a:gd name="adj2" fmla="val 7950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Feature detection</a:t>
            </a:r>
          </a:p>
        </p:txBody>
      </p:sp>
      <p:grpSp>
        <p:nvGrpSpPr>
          <p:cNvPr id="2" name="Group 37"/>
          <p:cNvGrpSpPr>
            <a:grpSpLocks/>
          </p:cNvGrpSpPr>
          <p:nvPr/>
        </p:nvGrpSpPr>
        <p:grpSpPr bwMode="auto">
          <a:xfrm>
            <a:off x="2413000" y="2392363"/>
            <a:ext cx="4232275" cy="3711575"/>
            <a:chOff x="1300" y="1670"/>
            <a:chExt cx="2049" cy="1800"/>
          </a:xfrm>
        </p:grpSpPr>
        <p:pic>
          <p:nvPicPr>
            <p:cNvPr id="34821" name="Picture 7" descr="vgasull_23497540"/>
            <p:cNvPicPr>
              <a:picLocks noChangeAspect="1" noChangeArrowheads="1"/>
            </p:cNvPicPr>
            <p:nvPr/>
          </p:nvPicPr>
          <p:blipFill>
            <a:blip r:embed="rId3" cstate="print"/>
            <a:srcRect/>
            <a:stretch>
              <a:fillRect/>
            </a:stretch>
          </p:blipFill>
          <p:spPr bwMode="auto">
            <a:xfrm>
              <a:off x="1773" y="3199"/>
              <a:ext cx="361" cy="271"/>
            </a:xfrm>
            <a:prstGeom prst="rect">
              <a:avLst/>
            </a:prstGeom>
            <a:noFill/>
            <a:ln w="9525">
              <a:noFill/>
              <a:miter lim="800000"/>
              <a:headEnd/>
              <a:tailEnd/>
            </a:ln>
          </p:spPr>
        </p:pic>
        <p:pic>
          <p:nvPicPr>
            <p:cNvPr id="34822" name="Picture 8"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4823" name="Picture 9"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4824" name="Picture 17"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4825" name="Picture 18" descr="antmoose_35893232"/>
            <p:cNvPicPr>
              <a:picLocks noChangeAspect="1" noChangeArrowheads="1"/>
            </p:cNvPicPr>
            <p:nvPr/>
          </p:nvPicPr>
          <p:blipFill>
            <a:blip r:embed="rId7" cstate="print"/>
            <a:srcRect/>
            <a:stretch>
              <a:fillRect/>
            </a:stretch>
          </p:blipFill>
          <p:spPr bwMode="auto">
            <a:xfrm>
              <a:off x="1355" y="2059"/>
              <a:ext cx="362" cy="271"/>
            </a:xfrm>
            <a:prstGeom prst="rect">
              <a:avLst/>
            </a:prstGeom>
            <a:noFill/>
            <a:ln w="9525">
              <a:noFill/>
              <a:miter lim="800000"/>
              <a:headEnd/>
              <a:tailEnd/>
            </a:ln>
          </p:spPr>
        </p:pic>
        <p:pic>
          <p:nvPicPr>
            <p:cNvPr id="34826" name="Picture 19"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4827" name="Picture 22"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4828" name="Picture 23" descr="ekenzie_18947135"/>
            <p:cNvPicPr>
              <a:picLocks noChangeAspect="1" noChangeArrowheads="1"/>
            </p:cNvPicPr>
            <p:nvPr/>
          </p:nvPicPr>
          <p:blipFill>
            <a:blip r:embed="rId10" cstate="print"/>
            <a:srcRect/>
            <a:stretch>
              <a:fillRect/>
            </a:stretch>
          </p:blipFill>
          <p:spPr bwMode="auto">
            <a:xfrm>
              <a:off x="2746" y="3088"/>
              <a:ext cx="243" cy="362"/>
            </a:xfrm>
            <a:prstGeom prst="rect">
              <a:avLst/>
            </a:prstGeom>
            <a:noFill/>
            <a:ln w="9525">
              <a:noFill/>
              <a:miter lim="800000"/>
              <a:headEnd/>
              <a:tailEnd/>
            </a:ln>
          </p:spPr>
        </p:pic>
        <p:pic>
          <p:nvPicPr>
            <p:cNvPr id="34829" name="Picture 24" descr="ewanmcdowall_60821586"/>
            <p:cNvPicPr>
              <a:picLocks noChangeAspect="1" noChangeArrowheads="1"/>
            </p:cNvPicPr>
            <p:nvPr/>
          </p:nvPicPr>
          <p:blipFill>
            <a:blip r:embed="rId11" cstate="print"/>
            <a:srcRect/>
            <a:stretch>
              <a:fillRect/>
            </a:stretch>
          </p:blipFill>
          <p:spPr bwMode="auto">
            <a:xfrm>
              <a:off x="1884" y="2615"/>
              <a:ext cx="361" cy="271"/>
            </a:xfrm>
            <a:prstGeom prst="rect">
              <a:avLst/>
            </a:prstGeom>
            <a:noFill/>
            <a:ln w="9525">
              <a:noFill/>
              <a:miter lim="800000"/>
              <a:headEnd/>
              <a:tailEnd/>
            </a:ln>
          </p:spPr>
        </p:pic>
        <p:pic>
          <p:nvPicPr>
            <p:cNvPr id="34830" name="Picture 25"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4831" name="Picture 26" descr="kurtnaks_31263284"/>
            <p:cNvPicPr>
              <a:picLocks noChangeAspect="1" noChangeArrowheads="1"/>
            </p:cNvPicPr>
            <p:nvPr/>
          </p:nvPicPr>
          <p:blipFill>
            <a:blip r:embed="rId13" cstate="print"/>
            <a:srcRect/>
            <a:stretch>
              <a:fillRect/>
            </a:stretch>
          </p:blipFill>
          <p:spPr bwMode="auto">
            <a:xfrm>
              <a:off x="1439" y="2476"/>
              <a:ext cx="241" cy="362"/>
            </a:xfrm>
            <a:prstGeom prst="rect">
              <a:avLst/>
            </a:prstGeom>
            <a:noFill/>
            <a:ln w="9525">
              <a:noFill/>
              <a:miter lim="800000"/>
              <a:headEnd/>
              <a:tailEnd/>
            </a:ln>
          </p:spPr>
        </p:pic>
        <p:pic>
          <p:nvPicPr>
            <p:cNvPr id="34832" name="Picture 27"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4833" name="Picture 29" descr="kurtnaks_31268253"/>
            <p:cNvPicPr>
              <a:picLocks noChangeAspect="1" noChangeArrowheads="1"/>
            </p:cNvPicPr>
            <p:nvPr/>
          </p:nvPicPr>
          <p:blipFill>
            <a:blip r:embed="rId15" cstate="print"/>
            <a:srcRect/>
            <a:stretch>
              <a:fillRect/>
            </a:stretch>
          </p:blipFill>
          <p:spPr bwMode="auto">
            <a:xfrm>
              <a:off x="2412" y="1809"/>
              <a:ext cx="362" cy="242"/>
            </a:xfrm>
            <a:prstGeom prst="rect">
              <a:avLst/>
            </a:prstGeom>
            <a:noFill/>
            <a:ln w="9525">
              <a:noFill/>
              <a:miter lim="800000"/>
              <a:headEnd/>
              <a:tailEnd/>
            </a:ln>
          </p:spPr>
        </p:pic>
        <p:pic>
          <p:nvPicPr>
            <p:cNvPr id="34834" name="Picture 33"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4835" name="Picture 34"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4836" name="Picture 35"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grpSp>
      <p:sp>
        <p:nvSpPr>
          <p:cNvPr id="34820" name="Rectangle 39"/>
          <p:cNvSpPr>
            <a:spLocks noChangeArrowheads="1"/>
          </p:cNvSpPr>
          <p:nvPr/>
        </p:nvSpPr>
        <p:spPr bwMode="auto">
          <a:xfrm>
            <a:off x="1384300" y="1355725"/>
            <a:ext cx="6529388" cy="550863"/>
          </a:xfrm>
          <a:prstGeom prst="rect">
            <a:avLst/>
          </a:prstGeom>
          <a:noFill/>
          <a:ln w="9525">
            <a:noFill/>
            <a:miter lim="800000"/>
            <a:headEnd/>
            <a:tailEnd/>
          </a:ln>
        </p:spPr>
        <p:txBody>
          <a:bodyPr/>
          <a:lstStyle/>
          <a:p>
            <a:pPr marL="342900" indent="-342900" eaLnBrk="0">
              <a:lnSpc>
                <a:spcPct val="110000"/>
              </a:lnSpc>
              <a:spcBef>
                <a:spcPts val="600"/>
              </a:spcBef>
              <a:spcAft>
                <a:spcPts val="600"/>
              </a:spcAft>
              <a:buClr>
                <a:schemeClr val="accent2"/>
              </a:buClr>
              <a:buSzPct val="110000"/>
            </a:pPr>
            <a:r>
              <a:rPr lang="en-US" sz="2400">
                <a:latin typeface="Calibri" pitchFamily="34" charset="0"/>
              </a:rPr>
              <a:t>Detect features using SIFT [Lowe, IJCV 2004]</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Feature detection</a:t>
            </a:r>
          </a:p>
        </p:txBody>
      </p:sp>
      <p:sp>
        <p:nvSpPr>
          <p:cNvPr id="35843" name="Rectangle 3"/>
          <p:cNvSpPr>
            <a:spLocks noGrp="1" noChangeArrowheads="1"/>
          </p:cNvSpPr>
          <p:nvPr>
            <p:ph type="body" idx="1"/>
          </p:nvPr>
        </p:nvSpPr>
        <p:spPr>
          <a:xfrm>
            <a:off x="1384300" y="1355725"/>
            <a:ext cx="6529388" cy="550863"/>
          </a:xfrm>
        </p:spPr>
        <p:txBody>
          <a:bodyPr/>
          <a:lstStyle/>
          <a:p>
            <a:pPr>
              <a:buFontTx/>
              <a:buNone/>
            </a:pPr>
            <a:r>
              <a:rPr lang="en-US" sz="2400"/>
              <a:t>Detect features using SIFT [Lowe, IJCV 2004]</a:t>
            </a:r>
          </a:p>
        </p:txBody>
      </p:sp>
      <p:grpSp>
        <p:nvGrpSpPr>
          <p:cNvPr id="2" name="Group 251"/>
          <p:cNvGrpSpPr>
            <a:grpSpLocks/>
          </p:cNvGrpSpPr>
          <p:nvPr/>
        </p:nvGrpSpPr>
        <p:grpSpPr bwMode="auto">
          <a:xfrm>
            <a:off x="2413000" y="2392363"/>
            <a:ext cx="4232275" cy="3711575"/>
            <a:chOff x="1300" y="1670"/>
            <a:chExt cx="2049" cy="1800"/>
          </a:xfrm>
        </p:grpSpPr>
        <p:pic>
          <p:nvPicPr>
            <p:cNvPr id="35845" name="Picture 8" descr="vgasull_23497540"/>
            <p:cNvPicPr>
              <a:picLocks noChangeAspect="1" noChangeArrowheads="1"/>
            </p:cNvPicPr>
            <p:nvPr/>
          </p:nvPicPr>
          <p:blipFill>
            <a:blip r:embed="rId3" cstate="print"/>
            <a:srcRect/>
            <a:stretch>
              <a:fillRect/>
            </a:stretch>
          </p:blipFill>
          <p:spPr bwMode="auto">
            <a:xfrm>
              <a:off x="1773" y="3199"/>
              <a:ext cx="361" cy="271"/>
            </a:xfrm>
            <a:prstGeom prst="rect">
              <a:avLst/>
            </a:prstGeom>
            <a:noFill/>
            <a:ln w="9525">
              <a:noFill/>
              <a:miter lim="800000"/>
              <a:headEnd/>
              <a:tailEnd/>
            </a:ln>
          </p:spPr>
        </p:pic>
        <p:pic>
          <p:nvPicPr>
            <p:cNvPr id="35846" name="Picture 9"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5847" name="Picture 10"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5848" name="Picture 18"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5849" name="Picture 19" descr="antmoose_35893232"/>
            <p:cNvPicPr>
              <a:picLocks noChangeAspect="1" noChangeArrowheads="1"/>
            </p:cNvPicPr>
            <p:nvPr/>
          </p:nvPicPr>
          <p:blipFill>
            <a:blip r:embed="rId7" cstate="print"/>
            <a:srcRect/>
            <a:stretch>
              <a:fillRect/>
            </a:stretch>
          </p:blipFill>
          <p:spPr bwMode="auto">
            <a:xfrm>
              <a:off x="1355" y="2059"/>
              <a:ext cx="362" cy="271"/>
            </a:xfrm>
            <a:prstGeom prst="rect">
              <a:avLst/>
            </a:prstGeom>
            <a:noFill/>
            <a:ln w="9525">
              <a:noFill/>
              <a:miter lim="800000"/>
              <a:headEnd/>
              <a:tailEnd/>
            </a:ln>
          </p:spPr>
        </p:pic>
        <p:pic>
          <p:nvPicPr>
            <p:cNvPr id="35850" name="Picture 20"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5851" name="Picture 23"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5852" name="Picture 24" descr="ekenzie_18947135"/>
            <p:cNvPicPr>
              <a:picLocks noChangeAspect="1" noChangeArrowheads="1"/>
            </p:cNvPicPr>
            <p:nvPr/>
          </p:nvPicPr>
          <p:blipFill>
            <a:blip r:embed="rId10" cstate="print"/>
            <a:srcRect/>
            <a:stretch>
              <a:fillRect/>
            </a:stretch>
          </p:blipFill>
          <p:spPr bwMode="auto">
            <a:xfrm>
              <a:off x="2746" y="3088"/>
              <a:ext cx="243" cy="362"/>
            </a:xfrm>
            <a:prstGeom prst="rect">
              <a:avLst/>
            </a:prstGeom>
            <a:noFill/>
            <a:ln w="9525">
              <a:noFill/>
              <a:miter lim="800000"/>
              <a:headEnd/>
              <a:tailEnd/>
            </a:ln>
          </p:spPr>
        </p:pic>
        <p:pic>
          <p:nvPicPr>
            <p:cNvPr id="35853" name="Picture 25" descr="ewanmcdowall_60821586"/>
            <p:cNvPicPr>
              <a:picLocks noChangeAspect="1" noChangeArrowheads="1"/>
            </p:cNvPicPr>
            <p:nvPr/>
          </p:nvPicPr>
          <p:blipFill>
            <a:blip r:embed="rId11" cstate="print"/>
            <a:srcRect/>
            <a:stretch>
              <a:fillRect/>
            </a:stretch>
          </p:blipFill>
          <p:spPr bwMode="auto">
            <a:xfrm>
              <a:off x="1884" y="2615"/>
              <a:ext cx="361" cy="271"/>
            </a:xfrm>
            <a:prstGeom prst="rect">
              <a:avLst/>
            </a:prstGeom>
            <a:noFill/>
            <a:ln w="9525">
              <a:noFill/>
              <a:miter lim="800000"/>
              <a:headEnd/>
              <a:tailEnd/>
            </a:ln>
          </p:spPr>
        </p:pic>
        <p:pic>
          <p:nvPicPr>
            <p:cNvPr id="35854" name="Picture 26"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5855" name="Picture 27" descr="kurtnaks_31263284"/>
            <p:cNvPicPr>
              <a:picLocks noChangeAspect="1" noChangeArrowheads="1"/>
            </p:cNvPicPr>
            <p:nvPr/>
          </p:nvPicPr>
          <p:blipFill>
            <a:blip r:embed="rId13" cstate="print"/>
            <a:srcRect/>
            <a:stretch>
              <a:fillRect/>
            </a:stretch>
          </p:blipFill>
          <p:spPr bwMode="auto">
            <a:xfrm>
              <a:off x="1439" y="2476"/>
              <a:ext cx="241" cy="362"/>
            </a:xfrm>
            <a:prstGeom prst="rect">
              <a:avLst/>
            </a:prstGeom>
            <a:noFill/>
            <a:ln w="9525">
              <a:noFill/>
              <a:miter lim="800000"/>
              <a:headEnd/>
              <a:tailEnd/>
            </a:ln>
          </p:spPr>
        </p:pic>
        <p:pic>
          <p:nvPicPr>
            <p:cNvPr id="35856" name="Picture 28"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5857" name="Picture 30" descr="kurtnaks_31268253"/>
            <p:cNvPicPr>
              <a:picLocks noChangeAspect="1" noChangeArrowheads="1"/>
            </p:cNvPicPr>
            <p:nvPr/>
          </p:nvPicPr>
          <p:blipFill>
            <a:blip r:embed="rId15" cstate="print"/>
            <a:srcRect/>
            <a:stretch>
              <a:fillRect/>
            </a:stretch>
          </p:blipFill>
          <p:spPr bwMode="auto">
            <a:xfrm>
              <a:off x="2412" y="1809"/>
              <a:ext cx="362" cy="242"/>
            </a:xfrm>
            <a:prstGeom prst="rect">
              <a:avLst/>
            </a:prstGeom>
            <a:noFill/>
            <a:ln w="9525">
              <a:noFill/>
              <a:miter lim="800000"/>
              <a:headEnd/>
              <a:tailEnd/>
            </a:ln>
          </p:spPr>
        </p:pic>
        <p:pic>
          <p:nvPicPr>
            <p:cNvPr id="35858" name="Picture 34"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5859" name="Picture 35"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5860" name="Picture 36"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sp>
          <p:nvSpPr>
            <p:cNvPr id="35861" name="Oval 37"/>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2" name="Oval 38"/>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3" name="Oval 39"/>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4" name="Oval 40"/>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5" name="Oval 41"/>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6" name="Oval 42"/>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5867" name="Oval 43"/>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8" name="Oval 44"/>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69" name="Oval 45"/>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0" name="Oval 46"/>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1" name="Oval 47"/>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2" name="Oval 48"/>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3" name="Oval 49"/>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4" name="Oval 50"/>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5" name="Oval 51"/>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6" name="Oval 52"/>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7" name="Oval 53"/>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8" name="Oval 54"/>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79" name="Oval 55"/>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0" name="Oval 56"/>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1" name="Oval 57"/>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2" name="Oval 58"/>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3" name="Oval 59"/>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4" name="Oval 60"/>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5" name="Oval 61"/>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6" name="Oval 62"/>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7" name="Oval 63"/>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8" name="Oval 64"/>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89" name="Oval 65"/>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0" name="Oval 66"/>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1" name="Oval 67"/>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2" name="Oval 68"/>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3" name="Oval 69"/>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4" name="Oval 70"/>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5" name="Oval 71"/>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6" name="Oval 72"/>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7" name="Oval 73"/>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8" name="Oval 75"/>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899" name="Oval 97"/>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900" name="Oval 99"/>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901" name="Oval 110"/>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5902" name="Oval 113"/>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3" name="Oval 114"/>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4" name="Oval 115"/>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5" name="Oval 116"/>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6" name="Oval 117"/>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7" name="Oval 118"/>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8" name="Oval 119"/>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09" name="Oval 120"/>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0" name="Oval 121"/>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1" name="Oval 122"/>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2" name="Oval 123"/>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3" name="Oval 124"/>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4" name="Oval 125"/>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5" name="Oval 126"/>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6" name="Oval 127"/>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7" name="Oval 128"/>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8" name="Oval 129"/>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19" name="Oval 130"/>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0" name="Oval 131"/>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1" name="Oval 132"/>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2" name="Oval 133"/>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3" name="Oval 164"/>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4" name="Oval 165"/>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5" name="Oval 166"/>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6" name="Oval 167"/>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7" name="Oval 168"/>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8" name="Oval 169"/>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29" name="Oval 170"/>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0" name="Oval 176"/>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1" name="Oval 177"/>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2" name="Oval 178"/>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3" name="Oval 182"/>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4" name="Oval 183"/>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5" name="Oval 184"/>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6" name="Oval 185"/>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7" name="Oval 186"/>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38" name="Oval 187"/>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39" name="Oval 188"/>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0" name="Oval 189"/>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1" name="Oval 190"/>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2" name="Oval 191"/>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3" name="Oval 192"/>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4" name="Oval 220"/>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5" name="Oval 221"/>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6" name="Oval 222"/>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7" name="Oval 223"/>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8" name="Oval 224"/>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49" name="Oval 225"/>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0" name="Oval 226"/>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1" name="Oval 227"/>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2" name="Oval 233"/>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3" name="Oval 234"/>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4" name="Oval 235"/>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5" name="Oval 236"/>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6" name="Oval 237"/>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7" name="Oval 238"/>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8" name="Oval 239"/>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59" name="Oval 240"/>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0" name="Oval 241"/>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1" name="Oval 242"/>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2" name="Oval 243"/>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3" name="Oval 244"/>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64" name="Oval 245"/>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65" name="Oval 246"/>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5966" name="Oval 247"/>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7" name="Oval 248"/>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8" name="Oval 249"/>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5969" name="Oval 250"/>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35" name="Line 675"/>
          <p:cNvSpPr>
            <a:spLocks noChangeShapeType="1"/>
          </p:cNvSpPr>
          <p:nvPr/>
        </p:nvSpPr>
        <p:spPr bwMode="auto">
          <a:xfrm flipH="1" flipV="1">
            <a:off x="3035300" y="4465638"/>
            <a:ext cx="3332163" cy="1295400"/>
          </a:xfrm>
          <a:prstGeom prst="line">
            <a:avLst/>
          </a:prstGeom>
          <a:noFill/>
          <a:ln w="34925">
            <a:solidFill>
              <a:schemeClr val="tx1"/>
            </a:solidFill>
            <a:round/>
            <a:headEnd/>
            <a:tailEnd/>
          </a:ln>
        </p:spPr>
        <p:txBody>
          <a:bodyPr/>
          <a:lstStyle/>
          <a:p>
            <a:endParaRPr lang="en-US"/>
          </a:p>
        </p:txBody>
      </p:sp>
      <p:sp>
        <p:nvSpPr>
          <p:cNvPr id="36867" name="Rectangle 2"/>
          <p:cNvSpPr>
            <a:spLocks noGrp="1" noChangeArrowheads="1"/>
          </p:cNvSpPr>
          <p:nvPr>
            <p:ph type="title"/>
          </p:nvPr>
        </p:nvSpPr>
        <p:spPr/>
        <p:txBody>
          <a:bodyPr/>
          <a:lstStyle/>
          <a:p>
            <a:r>
              <a:rPr lang="en-US"/>
              <a:t>Feature matching</a:t>
            </a:r>
          </a:p>
        </p:txBody>
      </p:sp>
      <p:sp>
        <p:nvSpPr>
          <p:cNvPr id="36868" name="Rectangle 3"/>
          <p:cNvSpPr>
            <a:spLocks noGrp="1" noChangeArrowheads="1"/>
          </p:cNvSpPr>
          <p:nvPr>
            <p:ph type="body" idx="1"/>
          </p:nvPr>
        </p:nvSpPr>
        <p:spPr>
          <a:xfrm>
            <a:off x="1500188" y="1355725"/>
            <a:ext cx="6297612" cy="588963"/>
          </a:xfrm>
        </p:spPr>
        <p:txBody>
          <a:bodyPr/>
          <a:lstStyle/>
          <a:p>
            <a:pPr>
              <a:buFontTx/>
              <a:buNone/>
            </a:pPr>
            <a:r>
              <a:rPr lang="en-US" sz="2400"/>
              <a:t>Match features between each pair of images</a:t>
            </a:r>
          </a:p>
        </p:txBody>
      </p:sp>
      <p:grpSp>
        <p:nvGrpSpPr>
          <p:cNvPr id="2" name="Group 548"/>
          <p:cNvGrpSpPr>
            <a:grpSpLocks/>
          </p:cNvGrpSpPr>
          <p:nvPr/>
        </p:nvGrpSpPr>
        <p:grpSpPr bwMode="auto">
          <a:xfrm>
            <a:off x="2413000" y="2395538"/>
            <a:ext cx="4232275" cy="3711575"/>
            <a:chOff x="1300" y="1670"/>
            <a:chExt cx="2049" cy="1800"/>
          </a:xfrm>
        </p:grpSpPr>
        <p:sp>
          <p:nvSpPr>
            <p:cNvPr id="36996" name="Line 547"/>
            <p:cNvSpPr>
              <a:spLocks noChangeShapeType="1"/>
            </p:cNvSpPr>
            <p:nvPr/>
          </p:nvSpPr>
          <p:spPr bwMode="auto">
            <a:xfrm flipH="1">
              <a:off x="3098" y="2354"/>
              <a:ext cx="24" cy="435"/>
            </a:xfrm>
            <a:prstGeom prst="line">
              <a:avLst/>
            </a:prstGeom>
            <a:noFill/>
            <a:ln w="34925">
              <a:solidFill>
                <a:schemeClr val="tx1"/>
              </a:solidFill>
              <a:round/>
              <a:headEnd/>
              <a:tailEnd/>
            </a:ln>
          </p:spPr>
          <p:txBody>
            <a:bodyPr/>
            <a:lstStyle/>
            <a:p>
              <a:endParaRPr lang="en-US"/>
            </a:p>
          </p:txBody>
        </p:sp>
        <p:sp>
          <p:nvSpPr>
            <p:cNvPr id="36997" name="Line 546"/>
            <p:cNvSpPr>
              <a:spLocks noChangeShapeType="1"/>
            </p:cNvSpPr>
            <p:nvPr/>
          </p:nvSpPr>
          <p:spPr bwMode="auto">
            <a:xfrm>
              <a:off x="3074" y="2813"/>
              <a:ext cx="120" cy="436"/>
            </a:xfrm>
            <a:prstGeom prst="line">
              <a:avLst/>
            </a:prstGeom>
            <a:noFill/>
            <a:ln w="34925">
              <a:solidFill>
                <a:schemeClr val="tx1"/>
              </a:solidFill>
              <a:round/>
              <a:headEnd/>
              <a:tailEnd/>
            </a:ln>
          </p:spPr>
          <p:txBody>
            <a:bodyPr/>
            <a:lstStyle/>
            <a:p>
              <a:endParaRPr lang="en-US"/>
            </a:p>
          </p:txBody>
        </p:sp>
        <p:sp>
          <p:nvSpPr>
            <p:cNvPr id="36998" name="Line 545"/>
            <p:cNvSpPr>
              <a:spLocks noChangeShapeType="1"/>
            </p:cNvSpPr>
            <p:nvPr/>
          </p:nvSpPr>
          <p:spPr bwMode="auto">
            <a:xfrm flipV="1">
              <a:off x="2057" y="2273"/>
              <a:ext cx="580" cy="468"/>
            </a:xfrm>
            <a:prstGeom prst="line">
              <a:avLst/>
            </a:prstGeom>
            <a:noFill/>
            <a:ln w="34925">
              <a:solidFill>
                <a:schemeClr val="tx1"/>
              </a:solidFill>
              <a:round/>
              <a:headEnd/>
              <a:tailEnd/>
            </a:ln>
          </p:spPr>
          <p:txBody>
            <a:bodyPr/>
            <a:lstStyle/>
            <a:p>
              <a:endParaRPr lang="en-US"/>
            </a:p>
          </p:txBody>
        </p:sp>
        <p:sp>
          <p:nvSpPr>
            <p:cNvPr id="36999" name="Line 544"/>
            <p:cNvSpPr>
              <a:spLocks noChangeShapeType="1"/>
            </p:cNvSpPr>
            <p:nvPr/>
          </p:nvSpPr>
          <p:spPr bwMode="auto">
            <a:xfrm>
              <a:off x="2638" y="2281"/>
              <a:ext cx="483" cy="40"/>
            </a:xfrm>
            <a:prstGeom prst="line">
              <a:avLst/>
            </a:prstGeom>
            <a:noFill/>
            <a:ln w="34925">
              <a:solidFill>
                <a:schemeClr val="tx1"/>
              </a:solidFill>
              <a:round/>
              <a:headEnd/>
              <a:tailEnd/>
            </a:ln>
          </p:spPr>
          <p:txBody>
            <a:bodyPr/>
            <a:lstStyle/>
            <a:p>
              <a:endParaRPr lang="en-US"/>
            </a:p>
          </p:txBody>
        </p:sp>
        <p:sp>
          <p:nvSpPr>
            <p:cNvPr id="37000" name="Line 5"/>
            <p:cNvSpPr>
              <a:spLocks noChangeShapeType="1"/>
            </p:cNvSpPr>
            <p:nvPr/>
          </p:nvSpPr>
          <p:spPr bwMode="auto">
            <a:xfrm>
              <a:off x="1912" y="1809"/>
              <a:ext cx="166" cy="473"/>
            </a:xfrm>
            <a:prstGeom prst="line">
              <a:avLst/>
            </a:prstGeom>
            <a:noFill/>
            <a:ln w="34925">
              <a:solidFill>
                <a:schemeClr val="tx1"/>
              </a:solidFill>
              <a:round/>
              <a:headEnd/>
              <a:tailEnd/>
            </a:ln>
          </p:spPr>
          <p:txBody>
            <a:bodyPr/>
            <a:lstStyle/>
            <a:p>
              <a:endParaRPr lang="en-US"/>
            </a:p>
          </p:txBody>
        </p:sp>
        <p:sp>
          <p:nvSpPr>
            <p:cNvPr id="37001" name="Line 6"/>
            <p:cNvSpPr>
              <a:spLocks noChangeShapeType="1"/>
            </p:cNvSpPr>
            <p:nvPr/>
          </p:nvSpPr>
          <p:spPr bwMode="auto">
            <a:xfrm>
              <a:off x="1912" y="1809"/>
              <a:ext cx="139" cy="973"/>
            </a:xfrm>
            <a:prstGeom prst="line">
              <a:avLst/>
            </a:prstGeom>
            <a:noFill/>
            <a:ln w="34925">
              <a:solidFill>
                <a:schemeClr val="tx1"/>
              </a:solidFill>
              <a:round/>
              <a:headEnd/>
              <a:tailEnd/>
            </a:ln>
          </p:spPr>
          <p:txBody>
            <a:bodyPr/>
            <a:lstStyle/>
            <a:p>
              <a:endParaRPr lang="en-US"/>
            </a:p>
          </p:txBody>
        </p:sp>
        <p:sp>
          <p:nvSpPr>
            <p:cNvPr id="37002" name="Line 7"/>
            <p:cNvSpPr>
              <a:spLocks noChangeShapeType="1"/>
            </p:cNvSpPr>
            <p:nvPr/>
          </p:nvSpPr>
          <p:spPr bwMode="auto">
            <a:xfrm flipH="1">
              <a:off x="2051" y="2282"/>
              <a:ext cx="27" cy="500"/>
            </a:xfrm>
            <a:prstGeom prst="line">
              <a:avLst/>
            </a:prstGeom>
            <a:noFill/>
            <a:ln w="34925">
              <a:solidFill>
                <a:schemeClr val="tx1"/>
              </a:solidFill>
              <a:round/>
              <a:headEnd/>
              <a:tailEnd/>
            </a:ln>
          </p:spPr>
          <p:txBody>
            <a:bodyPr/>
            <a:lstStyle/>
            <a:p>
              <a:endParaRPr lang="en-US"/>
            </a:p>
          </p:txBody>
        </p:sp>
        <p:sp>
          <p:nvSpPr>
            <p:cNvPr id="37003" name="Line 8"/>
            <p:cNvSpPr>
              <a:spLocks noChangeShapeType="1"/>
            </p:cNvSpPr>
            <p:nvPr/>
          </p:nvSpPr>
          <p:spPr bwMode="auto">
            <a:xfrm>
              <a:off x="1522" y="2615"/>
              <a:ext cx="529" cy="167"/>
            </a:xfrm>
            <a:prstGeom prst="line">
              <a:avLst/>
            </a:prstGeom>
            <a:noFill/>
            <a:ln w="34925">
              <a:solidFill>
                <a:schemeClr val="tx1"/>
              </a:solidFill>
              <a:round/>
              <a:headEnd/>
              <a:tailEnd/>
            </a:ln>
          </p:spPr>
          <p:txBody>
            <a:bodyPr/>
            <a:lstStyle/>
            <a:p>
              <a:endParaRPr lang="en-US"/>
            </a:p>
          </p:txBody>
        </p:sp>
        <p:sp>
          <p:nvSpPr>
            <p:cNvPr id="37004" name="Line 10"/>
            <p:cNvSpPr>
              <a:spLocks noChangeShapeType="1"/>
            </p:cNvSpPr>
            <p:nvPr/>
          </p:nvSpPr>
          <p:spPr bwMode="auto">
            <a:xfrm>
              <a:off x="1522" y="3144"/>
              <a:ext cx="473" cy="194"/>
            </a:xfrm>
            <a:prstGeom prst="line">
              <a:avLst/>
            </a:prstGeom>
            <a:noFill/>
            <a:ln w="34925">
              <a:solidFill>
                <a:schemeClr val="tx1"/>
              </a:solidFill>
              <a:round/>
              <a:headEnd/>
              <a:tailEnd/>
            </a:ln>
          </p:spPr>
          <p:txBody>
            <a:bodyPr/>
            <a:lstStyle/>
            <a:p>
              <a:endParaRPr lang="en-US"/>
            </a:p>
          </p:txBody>
        </p:sp>
        <p:sp>
          <p:nvSpPr>
            <p:cNvPr id="37005" name="Line 15"/>
            <p:cNvSpPr>
              <a:spLocks noChangeShapeType="1"/>
            </p:cNvSpPr>
            <p:nvPr/>
          </p:nvSpPr>
          <p:spPr bwMode="auto">
            <a:xfrm flipH="1">
              <a:off x="1606" y="1892"/>
              <a:ext cx="1029" cy="751"/>
            </a:xfrm>
            <a:prstGeom prst="line">
              <a:avLst/>
            </a:prstGeom>
            <a:noFill/>
            <a:ln w="34925">
              <a:solidFill>
                <a:schemeClr val="tx1"/>
              </a:solidFill>
              <a:round/>
              <a:headEnd/>
              <a:tailEnd/>
            </a:ln>
          </p:spPr>
          <p:txBody>
            <a:bodyPr/>
            <a:lstStyle/>
            <a:p>
              <a:endParaRPr lang="en-US"/>
            </a:p>
          </p:txBody>
        </p:sp>
        <p:sp>
          <p:nvSpPr>
            <p:cNvPr id="37006" name="Line 17"/>
            <p:cNvSpPr>
              <a:spLocks noChangeShapeType="1"/>
            </p:cNvSpPr>
            <p:nvPr/>
          </p:nvSpPr>
          <p:spPr bwMode="auto">
            <a:xfrm>
              <a:off x="2440" y="3227"/>
              <a:ext cx="473" cy="56"/>
            </a:xfrm>
            <a:prstGeom prst="line">
              <a:avLst/>
            </a:prstGeom>
            <a:noFill/>
            <a:ln w="34925">
              <a:solidFill>
                <a:schemeClr val="tx1"/>
              </a:solidFill>
              <a:round/>
              <a:headEnd/>
              <a:tailEnd/>
            </a:ln>
          </p:spPr>
          <p:txBody>
            <a:bodyPr/>
            <a:lstStyle/>
            <a:p>
              <a:endParaRPr lang="en-US"/>
            </a:p>
          </p:txBody>
        </p:sp>
        <p:sp>
          <p:nvSpPr>
            <p:cNvPr id="37007" name="Line 18"/>
            <p:cNvSpPr>
              <a:spLocks noChangeShapeType="1"/>
            </p:cNvSpPr>
            <p:nvPr/>
          </p:nvSpPr>
          <p:spPr bwMode="auto">
            <a:xfrm>
              <a:off x="1550" y="2699"/>
              <a:ext cx="1363" cy="584"/>
            </a:xfrm>
            <a:prstGeom prst="line">
              <a:avLst/>
            </a:prstGeom>
            <a:noFill/>
            <a:ln w="34925">
              <a:solidFill>
                <a:schemeClr val="tx1"/>
              </a:solidFill>
              <a:round/>
              <a:headEnd/>
              <a:tailEnd/>
            </a:ln>
          </p:spPr>
          <p:txBody>
            <a:bodyPr/>
            <a:lstStyle/>
            <a:p>
              <a:endParaRPr lang="en-US"/>
            </a:p>
          </p:txBody>
        </p:sp>
        <p:sp>
          <p:nvSpPr>
            <p:cNvPr id="37008" name="Line 19"/>
            <p:cNvSpPr>
              <a:spLocks noChangeShapeType="1"/>
            </p:cNvSpPr>
            <p:nvPr/>
          </p:nvSpPr>
          <p:spPr bwMode="auto">
            <a:xfrm flipV="1">
              <a:off x="1467" y="2782"/>
              <a:ext cx="556" cy="306"/>
            </a:xfrm>
            <a:prstGeom prst="line">
              <a:avLst/>
            </a:prstGeom>
            <a:noFill/>
            <a:ln w="34925">
              <a:solidFill>
                <a:schemeClr val="tx1"/>
              </a:solidFill>
              <a:round/>
              <a:headEnd/>
              <a:tailEnd/>
            </a:ln>
          </p:spPr>
          <p:txBody>
            <a:bodyPr/>
            <a:lstStyle/>
            <a:p>
              <a:endParaRPr lang="en-US"/>
            </a:p>
          </p:txBody>
        </p:sp>
        <p:sp>
          <p:nvSpPr>
            <p:cNvPr id="37009" name="Line 27"/>
            <p:cNvSpPr>
              <a:spLocks noChangeShapeType="1"/>
            </p:cNvSpPr>
            <p:nvPr/>
          </p:nvSpPr>
          <p:spPr bwMode="auto">
            <a:xfrm flipV="1">
              <a:off x="2440" y="2782"/>
              <a:ext cx="640" cy="445"/>
            </a:xfrm>
            <a:prstGeom prst="line">
              <a:avLst/>
            </a:prstGeom>
            <a:noFill/>
            <a:ln w="34925">
              <a:solidFill>
                <a:schemeClr val="tx1"/>
              </a:solidFill>
              <a:round/>
              <a:headEnd/>
              <a:tailEnd/>
            </a:ln>
          </p:spPr>
          <p:txBody>
            <a:bodyPr/>
            <a:lstStyle/>
            <a:p>
              <a:endParaRPr lang="en-US"/>
            </a:p>
          </p:txBody>
        </p:sp>
        <p:sp>
          <p:nvSpPr>
            <p:cNvPr id="37010" name="Line 38"/>
            <p:cNvSpPr>
              <a:spLocks noChangeShapeType="1"/>
            </p:cNvSpPr>
            <p:nvPr/>
          </p:nvSpPr>
          <p:spPr bwMode="auto">
            <a:xfrm flipV="1">
              <a:off x="2579" y="2004"/>
              <a:ext cx="445" cy="250"/>
            </a:xfrm>
            <a:prstGeom prst="line">
              <a:avLst/>
            </a:prstGeom>
            <a:noFill/>
            <a:ln w="34925">
              <a:solidFill>
                <a:schemeClr val="tx1"/>
              </a:solidFill>
              <a:round/>
              <a:headEnd/>
              <a:tailEnd/>
            </a:ln>
          </p:spPr>
          <p:txBody>
            <a:bodyPr/>
            <a:lstStyle/>
            <a:p>
              <a:endParaRPr lang="en-US"/>
            </a:p>
          </p:txBody>
        </p:sp>
        <p:sp>
          <p:nvSpPr>
            <p:cNvPr id="37011" name="Line 41"/>
            <p:cNvSpPr>
              <a:spLocks noChangeShapeType="1"/>
            </p:cNvSpPr>
            <p:nvPr/>
          </p:nvSpPr>
          <p:spPr bwMode="auto">
            <a:xfrm flipH="1" flipV="1">
              <a:off x="2078" y="2727"/>
              <a:ext cx="529" cy="27"/>
            </a:xfrm>
            <a:prstGeom prst="line">
              <a:avLst/>
            </a:prstGeom>
            <a:noFill/>
            <a:ln w="34925">
              <a:solidFill>
                <a:schemeClr val="tx1"/>
              </a:solidFill>
              <a:round/>
              <a:headEnd/>
              <a:tailEnd/>
            </a:ln>
          </p:spPr>
          <p:txBody>
            <a:bodyPr/>
            <a:lstStyle/>
            <a:p>
              <a:endParaRPr lang="en-US"/>
            </a:p>
          </p:txBody>
        </p:sp>
        <p:sp>
          <p:nvSpPr>
            <p:cNvPr id="37012" name="Line 43"/>
            <p:cNvSpPr>
              <a:spLocks noChangeShapeType="1"/>
            </p:cNvSpPr>
            <p:nvPr/>
          </p:nvSpPr>
          <p:spPr bwMode="auto">
            <a:xfrm flipH="1">
              <a:off x="1967" y="2365"/>
              <a:ext cx="1140" cy="973"/>
            </a:xfrm>
            <a:prstGeom prst="line">
              <a:avLst/>
            </a:prstGeom>
            <a:noFill/>
            <a:ln w="34925">
              <a:solidFill>
                <a:schemeClr val="tx1"/>
              </a:solidFill>
              <a:round/>
              <a:headEnd/>
              <a:tailEnd/>
            </a:ln>
          </p:spPr>
          <p:txBody>
            <a:bodyPr/>
            <a:lstStyle/>
            <a:p>
              <a:endParaRPr lang="en-US"/>
            </a:p>
          </p:txBody>
        </p:sp>
        <p:pic>
          <p:nvPicPr>
            <p:cNvPr id="37013" name="Picture 47" descr="vgasull_23497540"/>
            <p:cNvPicPr>
              <a:picLocks noChangeAspect="1" noChangeArrowheads="1"/>
            </p:cNvPicPr>
            <p:nvPr/>
          </p:nvPicPr>
          <p:blipFill>
            <a:blip r:embed="rId3" cstate="print"/>
            <a:srcRect/>
            <a:stretch>
              <a:fillRect/>
            </a:stretch>
          </p:blipFill>
          <p:spPr bwMode="auto">
            <a:xfrm>
              <a:off x="1773" y="3199"/>
              <a:ext cx="361" cy="271"/>
            </a:xfrm>
            <a:prstGeom prst="rect">
              <a:avLst/>
            </a:prstGeom>
            <a:noFill/>
            <a:ln w="9525">
              <a:noFill/>
              <a:miter lim="800000"/>
              <a:headEnd/>
              <a:tailEnd/>
            </a:ln>
          </p:spPr>
        </p:pic>
        <p:pic>
          <p:nvPicPr>
            <p:cNvPr id="37014" name="Picture 48"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7015" name="Picture 49"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7016" name="Picture 57"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7017" name="Picture 58" descr="antmoose_35893232"/>
            <p:cNvPicPr>
              <a:picLocks noChangeAspect="1" noChangeArrowheads="1"/>
            </p:cNvPicPr>
            <p:nvPr/>
          </p:nvPicPr>
          <p:blipFill>
            <a:blip r:embed="rId7" cstate="print"/>
            <a:srcRect/>
            <a:stretch>
              <a:fillRect/>
            </a:stretch>
          </p:blipFill>
          <p:spPr bwMode="auto">
            <a:xfrm>
              <a:off x="1355" y="2059"/>
              <a:ext cx="362" cy="271"/>
            </a:xfrm>
            <a:prstGeom prst="rect">
              <a:avLst/>
            </a:prstGeom>
            <a:noFill/>
            <a:ln w="9525">
              <a:noFill/>
              <a:miter lim="800000"/>
              <a:headEnd/>
              <a:tailEnd/>
            </a:ln>
          </p:spPr>
        </p:pic>
        <p:pic>
          <p:nvPicPr>
            <p:cNvPr id="37018" name="Picture 59"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7019" name="Picture 62"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7020" name="Picture 63" descr="ekenzie_18947135"/>
            <p:cNvPicPr>
              <a:picLocks noChangeAspect="1" noChangeArrowheads="1"/>
            </p:cNvPicPr>
            <p:nvPr/>
          </p:nvPicPr>
          <p:blipFill>
            <a:blip r:embed="rId10" cstate="print"/>
            <a:srcRect/>
            <a:stretch>
              <a:fillRect/>
            </a:stretch>
          </p:blipFill>
          <p:spPr bwMode="auto">
            <a:xfrm>
              <a:off x="2746" y="3088"/>
              <a:ext cx="243" cy="362"/>
            </a:xfrm>
            <a:prstGeom prst="rect">
              <a:avLst/>
            </a:prstGeom>
            <a:noFill/>
            <a:ln w="9525">
              <a:noFill/>
              <a:miter lim="800000"/>
              <a:headEnd/>
              <a:tailEnd/>
            </a:ln>
          </p:spPr>
        </p:pic>
        <p:pic>
          <p:nvPicPr>
            <p:cNvPr id="37021" name="Picture 64" descr="ewanmcdowall_60821586"/>
            <p:cNvPicPr>
              <a:picLocks noChangeAspect="1" noChangeArrowheads="1"/>
            </p:cNvPicPr>
            <p:nvPr/>
          </p:nvPicPr>
          <p:blipFill>
            <a:blip r:embed="rId11" cstate="print"/>
            <a:srcRect/>
            <a:stretch>
              <a:fillRect/>
            </a:stretch>
          </p:blipFill>
          <p:spPr bwMode="auto">
            <a:xfrm>
              <a:off x="1884" y="2615"/>
              <a:ext cx="361" cy="271"/>
            </a:xfrm>
            <a:prstGeom prst="rect">
              <a:avLst/>
            </a:prstGeom>
            <a:noFill/>
            <a:ln w="9525">
              <a:noFill/>
              <a:miter lim="800000"/>
              <a:headEnd/>
              <a:tailEnd/>
            </a:ln>
          </p:spPr>
        </p:pic>
        <p:pic>
          <p:nvPicPr>
            <p:cNvPr id="37022" name="Picture 65"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7023" name="Picture 66" descr="kurtnaks_31263284"/>
            <p:cNvPicPr>
              <a:picLocks noChangeAspect="1" noChangeArrowheads="1"/>
            </p:cNvPicPr>
            <p:nvPr/>
          </p:nvPicPr>
          <p:blipFill>
            <a:blip r:embed="rId13" cstate="print"/>
            <a:srcRect/>
            <a:stretch>
              <a:fillRect/>
            </a:stretch>
          </p:blipFill>
          <p:spPr bwMode="auto">
            <a:xfrm>
              <a:off x="1439" y="2476"/>
              <a:ext cx="241" cy="362"/>
            </a:xfrm>
            <a:prstGeom prst="rect">
              <a:avLst/>
            </a:prstGeom>
            <a:noFill/>
            <a:ln w="9525">
              <a:noFill/>
              <a:miter lim="800000"/>
              <a:headEnd/>
              <a:tailEnd/>
            </a:ln>
          </p:spPr>
        </p:pic>
        <p:pic>
          <p:nvPicPr>
            <p:cNvPr id="37024" name="Picture 67"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7025" name="Picture 69" descr="kurtnaks_31268253"/>
            <p:cNvPicPr>
              <a:picLocks noChangeAspect="1" noChangeArrowheads="1"/>
            </p:cNvPicPr>
            <p:nvPr/>
          </p:nvPicPr>
          <p:blipFill>
            <a:blip r:embed="rId15" cstate="print"/>
            <a:srcRect/>
            <a:stretch>
              <a:fillRect/>
            </a:stretch>
          </p:blipFill>
          <p:spPr bwMode="auto">
            <a:xfrm>
              <a:off x="2412" y="1809"/>
              <a:ext cx="362" cy="242"/>
            </a:xfrm>
            <a:prstGeom prst="rect">
              <a:avLst/>
            </a:prstGeom>
            <a:noFill/>
            <a:ln w="9525">
              <a:noFill/>
              <a:miter lim="800000"/>
              <a:headEnd/>
              <a:tailEnd/>
            </a:ln>
          </p:spPr>
        </p:pic>
        <p:pic>
          <p:nvPicPr>
            <p:cNvPr id="37026" name="Picture 73"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7027" name="Picture 74"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7028" name="Picture 75"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pic>
          <p:nvPicPr>
            <p:cNvPr id="37029" name="Picture 78" descr="daryoush_66536317"/>
            <p:cNvPicPr>
              <a:picLocks noChangeAspect="1" noChangeArrowheads="1"/>
            </p:cNvPicPr>
            <p:nvPr/>
          </p:nvPicPr>
          <p:blipFill>
            <a:blip r:embed="rId19" cstate="print"/>
            <a:srcRect/>
            <a:stretch>
              <a:fillRect/>
            </a:stretch>
          </p:blipFill>
          <p:spPr bwMode="auto">
            <a:xfrm>
              <a:off x="2968" y="2226"/>
              <a:ext cx="362" cy="271"/>
            </a:xfrm>
            <a:prstGeom prst="rect">
              <a:avLst/>
            </a:prstGeom>
            <a:noFill/>
            <a:ln w="9525">
              <a:noFill/>
              <a:miter lim="800000"/>
              <a:headEnd/>
              <a:tailEnd/>
            </a:ln>
          </p:spPr>
        </p:pic>
        <p:pic>
          <p:nvPicPr>
            <p:cNvPr id="37030" name="Picture 79" descr="gauiscaecilius_668314"/>
            <p:cNvPicPr>
              <a:picLocks noChangeAspect="1" noChangeArrowheads="1"/>
            </p:cNvPicPr>
            <p:nvPr/>
          </p:nvPicPr>
          <p:blipFill>
            <a:blip r:embed="rId20" cstate="print"/>
            <a:srcRect/>
            <a:stretch>
              <a:fillRect/>
            </a:stretch>
          </p:blipFill>
          <p:spPr bwMode="auto">
            <a:xfrm>
              <a:off x="2412" y="2143"/>
              <a:ext cx="362" cy="271"/>
            </a:xfrm>
            <a:prstGeom prst="rect">
              <a:avLst/>
            </a:prstGeom>
            <a:noFill/>
            <a:ln w="9525">
              <a:noFill/>
              <a:miter lim="800000"/>
              <a:headEnd/>
              <a:tailEnd/>
            </a:ln>
          </p:spPr>
        </p:pic>
        <p:pic>
          <p:nvPicPr>
            <p:cNvPr id="37031" name="Picture 81" descr="mscolly_8512764"/>
            <p:cNvPicPr>
              <a:picLocks noChangeAspect="1" noChangeArrowheads="1"/>
            </p:cNvPicPr>
            <p:nvPr/>
          </p:nvPicPr>
          <p:blipFill>
            <a:blip r:embed="rId21" cstate="print"/>
            <a:srcRect/>
            <a:stretch>
              <a:fillRect/>
            </a:stretch>
          </p:blipFill>
          <p:spPr bwMode="auto">
            <a:xfrm>
              <a:off x="1912" y="2059"/>
              <a:ext cx="271" cy="362"/>
            </a:xfrm>
            <a:prstGeom prst="rect">
              <a:avLst/>
            </a:prstGeom>
            <a:noFill/>
            <a:ln w="9525">
              <a:noFill/>
              <a:miter lim="800000"/>
              <a:headEnd/>
              <a:tailEnd/>
            </a:ln>
          </p:spPr>
        </p:pic>
        <p:sp>
          <p:nvSpPr>
            <p:cNvPr id="37032" name="Oval 82"/>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3" name="Oval 83"/>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4" name="Oval 84"/>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5" name="Oval 85"/>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6" name="Oval 86"/>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7" name="Oval 87"/>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7038" name="Oval 88"/>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39" name="Oval 89"/>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0" name="Oval 90"/>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1" name="Oval 91"/>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2" name="Oval 92"/>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3" name="Oval 93"/>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4" name="Oval 94"/>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5" name="Oval 95"/>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6" name="Oval 96"/>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7" name="Oval 97"/>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8" name="Oval 98"/>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49" name="Oval 99"/>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0" name="Oval 100"/>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1" name="Oval 101"/>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2" name="Oval 102"/>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3" name="Oval 103"/>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4" name="Oval 104"/>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5" name="Oval 105"/>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6" name="Oval 106"/>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7" name="Oval 107"/>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8" name="Oval 108"/>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59" name="Oval 109"/>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0" name="Oval 110"/>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1" name="Oval 111"/>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2" name="Oval 112"/>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3" name="Oval 113"/>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4" name="Oval 114"/>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5" name="Oval 115"/>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6" name="Oval 116"/>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7" name="Oval 117"/>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8" name="Oval 118"/>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69" name="Oval 120"/>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70" name="Oval 142"/>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71" name="Oval 144"/>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72" name="Oval 155"/>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073" name="Oval 158"/>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4" name="Oval 159"/>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5" name="Oval 160"/>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6" name="Oval 161"/>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7" name="Oval 162"/>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8" name="Oval 163"/>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79" name="Oval 164"/>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0" name="Oval 165"/>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1" name="Oval 166"/>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2" name="Oval 167"/>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3" name="Oval 168"/>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4" name="Oval 169"/>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5" name="Oval 170"/>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6" name="Oval 171"/>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7" name="Oval 172"/>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8" name="Oval 173"/>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89" name="Oval 174"/>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0" name="Oval 175"/>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1" name="Oval 176"/>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2" name="Oval 177"/>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3" name="Oval 178"/>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4" name="Oval 209"/>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5" name="Oval 210"/>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6" name="Oval 211"/>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7" name="Oval 212"/>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8" name="Oval 213"/>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099" name="Oval 214"/>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0" name="Oval 215"/>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1" name="Oval 221"/>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2" name="Oval 222"/>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3" name="Oval 223"/>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4" name="Oval 227"/>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5" name="Oval 228"/>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6" name="Oval 229"/>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7" name="Oval 230"/>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8" name="Oval 231"/>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09" name="Oval 232"/>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0" name="Oval 233"/>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1" name="Oval 234"/>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2" name="Oval 235"/>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3" name="Oval 236"/>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4" name="Oval 237"/>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5" name="Oval 265"/>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6" name="Oval 266"/>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7" name="Oval 267"/>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8" name="Oval 268"/>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19" name="Oval 269"/>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0" name="Oval 270"/>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1" name="Oval 271"/>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2" name="Oval 272"/>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3" name="Oval 278"/>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4" name="Oval 279"/>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5" name="Oval 280"/>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6" name="Oval 281"/>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7" name="Oval 282"/>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8" name="Oval 283"/>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29" name="Oval 284"/>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0" name="Oval 285"/>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1" name="Oval 286"/>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2" name="Oval 287"/>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3" name="Oval 288"/>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4" name="Oval 289"/>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35" name="Oval 290"/>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36" name="Oval 291"/>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137" name="Oval 292"/>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8" name="Oval 293"/>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39" name="Oval 294"/>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7140" name="Oval 295"/>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grpSp>
        <p:nvGrpSpPr>
          <p:cNvPr id="3" name="Group 549"/>
          <p:cNvGrpSpPr>
            <a:grpSpLocks/>
          </p:cNvGrpSpPr>
          <p:nvPr/>
        </p:nvGrpSpPr>
        <p:grpSpPr bwMode="auto">
          <a:xfrm>
            <a:off x="2413000" y="2392363"/>
            <a:ext cx="4232275" cy="3711575"/>
            <a:chOff x="1300" y="1670"/>
            <a:chExt cx="2049" cy="1800"/>
          </a:xfrm>
        </p:grpSpPr>
        <p:pic>
          <p:nvPicPr>
            <p:cNvPr id="36871" name="Picture 550" descr="vgasull_23497540"/>
            <p:cNvPicPr>
              <a:picLocks noChangeAspect="1" noChangeArrowheads="1"/>
            </p:cNvPicPr>
            <p:nvPr/>
          </p:nvPicPr>
          <p:blipFill>
            <a:blip r:embed="rId22" cstate="print"/>
            <a:srcRect/>
            <a:stretch>
              <a:fillRect/>
            </a:stretch>
          </p:blipFill>
          <p:spPr bwMode="auto">
            <a:xfrm>
              <a:off x="1773" y="3199"/>
              <a:ext cx="361" cy="271"/>
            </a:xfrm>
            <a:prstGeom prst="rect">
              <a:avLst/>
            </a:prstGeom>
            <a:noFill/>
            <a:ln w="9525">
              <a:noFill/>
              <a:miter lim="800000"/>
              <a:headEnd/>
              <a:tailEnd/>
            </a:ln>
          </p:spPr>
        </p:pic>
        <p:pic>
          <p:nvPicPr>
            <p:cNvPr id="36872" name="Picture 551"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6873" name="Picture 552"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6874" name="Picture 553"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6875" name="Picture 554" descr="antmoose_35893232"/>
            <p:cNvPicPr>
              <a:picLocks noChangeAspect="1" noChangeArrowheads="1"/>
            </p:cNvPicPr>
            <p:nvPr/>
          </p:nvPicPr>
          <p:blipFill>
            <a:blip r:embed="rId23" cstate="print"/>
            <a:srcRect/>
            <a:stretch>
              <a:fillRect/>
            </a:stretch>
          </p:blipFill>
          <p:spPr bwMode="auto">
            <a:xfrm>
              <a:off x="1355" y="2059"/>
              <a:ext cx="362" cy="271"/>
            </a:xfrm>
            <a:prstGeom prst="rect">
              <a:avLst/>
            </a:prstGeom>
            <a:noFill/>
            <a:ln w="9525">
              <a:noFill/>
              <a:miter lim="800000"/>
              <a:headEnd/>
              <a:tailEnd/>
            </a:ln>
          </p:spPr>
        </p:pic>
        <p:pic>
          <p:nvPicPr>
            <p:cNvPr id="36876" name="Picture 555"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6877" name="Picture 556"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6878" name="Picture 557" descr="ekenzie_18947135"/>
            <p:cNvPicPr>
              <a:picLocks noChangeAspect="1" noChangeArrowheads="1"/>
            </p:cNvPicPr>
            <p:nvPr/>
          </p:nvPicPr>
          <p:blipFill>
            <a:blip r:embed="rId10" cstate="print"/>
            <a:srcRect/>
            <a:stretch>
              <a:fillRect/>
            </a:stretch>
          </p:blipFill>
          <p:spPr bwMode="auto">
            <a:xfrm>
              <a:off x="2746" y="3088"/>
              <a:ext cx="243" cy="362"/>
            </a:xfrm>
            <a:prstGeom prst="rect">
              <a:avLst/>
            </a:prstGeom>
            <a:noFill/>
            <a:ln w="9525">
              <a:noFill/>
              <a:miter lim="800000"/>
              <a:headEnd/>
              <a:tailEnd/>
            </a:ln>
          </p:spPr>
        </p:pic>
        <p:pic>
          <p:nvPicPr>
            <p:cNvPr id="36879" name="Picture 558" descr="ewanmcdowall_60821586"/>
            <p:cNvPicPr>
              <a:picLocks noChangeAspect="1" noChangeArrowheads="1"/>
            </p:cNvPicPr>
            <p:nvPr/>
          </p:nvPicPr>
          <p:blipFill>
            <a:blip r:embed="rId11" cstate="print"/>
            <a:srcRect/>
            <a:stretch>
              <a:fillRect/>
            </a:stretch>
          </p:blipFill>
          <p:spPr bwMode="auto">
            <a:xfrm>
              <a:off x="1884" y="2615"/>
              <a:ext cx="361" cy="271"/>
            </a:xfrm>
            <a:prstGeom prst="rect">
              <a:avLst/>
            </a:prstGeom>
            <a:noFill/>
            <a:ln w="9525">
              <a:noFill/>
              <a:miter lim="800000"/>
              <a:headEnd/>
              <a:tailEnd/>
            </a:ln>
          </p:spPr>
        </p:pic>
        <p:pic>
          <p:nvPicPr>
            <p:cNvPr id="36880" name="Picture 559" descr="gauiscaecilius_668314"/>
            <p:cNvPicPr>
              <a:picLocks noChangeAspect="1" noChangeArrowheads="1"/>
            </p:cNvPicPr>
            <p:nvPr/>
          </p:nvPicPr>
          <p:blipFill>
            <a:blip r:embed="rId20" cstate="print"/>
            <a:srcRect/>
            <a:stretch>
              <a:fillRect/>
            </a:stretch>
          </p:blipFill>
          <p:spPr bwMode="auto">
            <a:xfrm>
              <a:off x="2412" y="2143"/>
              <a:ext cx="362" cy="271"/>
            </a:xfrm>
            <a:prstGeom prst="rect">
              <a:avLst/>
            </a:prstGeom>
            <a:noFill/>
            <a:ln w="9525">
              <a:noFill/>
              <a:miter lim="800000"/>
              <a:headEnd/>
              <a:tailEnd/>
            </a:ln>
          </p:spPr>
        </p:pic>
        <p:pic>
          <p:nvPicPr>
            <p:cNvPr id="36881" name="Picture 560" descr="kurtnaks_31263284"/>
            <p:cNvPicPr>
              <a:picLocks noChangeAspect="1" noChangeArrowheads="1"/>
            </p:cNvPicPr>
            <p:nvPr/>
          </p:nvPicPr>
          <p:blipFill>
            <a:blip r:embed="rId13" cstate="print"/>
            <a:srcRect/>
            <a:stretch>
              <a:fillRect/>
            </a:stretch>
          </p:blipFill>
          <p:spPr bwMode="auto">
            <a:xfrm>
              <a:off x="1439" y="2476"/>
              <a:ext cx="241" cy="362"/>
            </a:xfrm>
            <a:prstGeom prst="rect">
              <a:avLst/>
            </a:prstGeom>
            <a:noFill/>
            <a:ln w="9525">
              <a:noFill/>
              <a:miter lim="800000"/>
              <a:headEnd/>
              <a:tailEnd/>
            </a:ln>
          </p:spPr>
        </p:pic>
        <p:pic>
          <p:nvPicPr>
            <p:cNvPr id="36882" name="Picture 561"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6883" name="Picture 562" descr="kurtnaks_31268253"/>
            <p:cNvPicPr>
              <a:picLocks noChangeAspect="1" noChangeArrowheads="1"/>
            </p:cNvPicPr>
            <p:nvPr/>
          </p:nvPicPr>
          <p:blipFill>
            <a:blip r:embed="rId24" cstate="print"/>
            <a:srcRect/>
            <a:stretch>
              <a:fillRect/>
            </a:stretch>
          </p:blipFill>
          <p:spPr bwMode="auto">
            <a:xfrm>
              <a:off x="2412" y="1809"/>
              <a:ext cx="362" cy="242"/>
            </a:xfrm>
            <a:prstGeom prst="rect">
              <a:avLst/>
            </a:prstGeom>
            <a:noFill/>
            <a:ln w="9525">
              <a:noFill/>
              <a:miter lim="800000"/>
              <a:headEnd/>
              <a:tailEnd/>
            </a:ln>
          </p:spPr>
        </p:pic>
        <p:pic>
          <p:nvPicPr>
            <p:cNvPr id="36884" name="Picture 563"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6885" name="Picture 564"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6886" name="Picture 565" descr="mscolly_8512764"/>
            <p:cNvPicPr>
              <a:picLocks noChangeAspect="1" noChangeArrowheads="1"/>
            </p:cNvPicPr>
            <p:nvPr/>
          </p:nvPicPr>
          <p:blipFill>
            <a:blip r:embed="rId25" cstate="print"/>
            <a:srcRect/>
            <a:stretch>
              <a:fillRect/>
            </a:stretch>
          </p:blipFill>
          <p:spPr bwMode="auto">
            <a:xfrm>
              <a:off x="1912" y="2059"/>
              <a:ext cx="271" cy="362"/>
            </a:xfrm>
            <a:prstGeom prst="rect">
              <a:avLst/>
            </a:prstGeom>
            <a:noFill/>
            <a:ln w="9525">
              <a:noFill/>
              <a:miter lim="800000"/>
              <a:headEnd/>
              <a:tailEnd/>
            </a:ln>
          </p:spPr>
        </p:pic>
        <p:sp>
          <p:nvSpPr>
            <p:cNvPr id="36887" name="Oval 566"/>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88" name="Oval 567"/>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89" name="Oval 568"/>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0" name="Oval 569"/>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1" name="Oval 570"/>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2" name="Oval 571"/>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6893" name="Oval 572"/>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4" name="Oval 573"/>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5" name="Oval 574"/>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6" name="Oval 575"/>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7" name="Oval 576"/>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8" name="Oval 577"/>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899" name="Oval 578"/>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0" name="Oval 579"/>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1" name="Oval 580"/>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2" name="Oval 581"/>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3" name="Oval 582"/>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4" name="Oval 583"/>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5" name="Oval 584"/>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6" name="Oval 585"/>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7" name="Oval 586"/>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8" name="Oval 587"/>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09" name="Oval 588"/>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0" name="Oval 589"/>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1" name="Oval 590"/>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2" name="Oval 591"/>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3" name="Oval 592"/>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4" name="Oval 593"/>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5" name="Oval 594"/>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6" name="Oval 595"/>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7" name="Oval 596"/>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8" name="Oval 597"/>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19" name="Oval 598"/>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0" name="Oval 599"/>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1" name="Oval 600"/>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2" name="Oval 601"/>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3" name="Oval 602"/>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4" name="Oval 603"/>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5" name="Oval 604"/>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6" name="Oval 605"/>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7" name="Oval 606"/>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6928" name="Oval 607"/>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29" name="Oval 608"/>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0" name="Oval 609"/>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1" name="Oval 610"/>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2" name="Oval 611"/>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3" name="Oval 612"/>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4" name="Oval 613"/>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5" name="Oval 614"/>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6" name="Oval 615"/>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7" name="Oval 616"/>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8" name="Oval 617"/>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39" name="Oval 618"/>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0" name="Oval 619"/>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1" name="Oval 620"/>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2" name="Oval 621"/>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3" name="Oval 622"/>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4" name="Oval 623"/>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5" name="Oval 624"/>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6" name="Oval 625"/>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7" name="Oval 626"/>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8" name="Oval 627"/>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49" name="Oval 628"/>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0" name="Oval 629"/>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1" name="Oval 630"/>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2" name="Oval 631"/>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3" name="Oval 632"/>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4" name="Oval 633"/>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5" name="Oval 634"/>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6" name="Oval 635"/>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7" name="Oval 636"/>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8" name="Oval 637"/>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59" name="Oval 638"/>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60" name="Oval 639"/>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61" name="Oval 640"/>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62" name="Oval 641"/>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63" name="Oval 642"/>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64" name="Oval 643"/>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65" name="Oval 644"/>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66" name="Oval 645"/>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67" name="Oval 646"/>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68" name="Oval 647"/>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69" name="Oval 648"/>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0" name="Oval 649"/>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1" name="Oval 650"/>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2" name="Oval 651"/>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3" name="Oval 652"/>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4" name="Oval 653"/>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5" name="Oval 654"/>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6" name="Oval 655"/>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7" name="Oval 656"/>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8" name="Oval 657"/>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79" name="Oval 658"/>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0" name="Oval 659"/>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1" name="Oval 660"/>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2" name="Oval 661"/>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3" name="Oval 662"/>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4" name="Oval 663"/>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5" name="Oval 664"/>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6" name="Oval 665"/>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7" name="Oval 666"/>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8" name="Oval 667"/>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89" name="Oval 668"/>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90" name="Oval 669"/>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91" name="Oval 670"/>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6992" name="Oval 671"/>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93" name="Oval 672"/>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94" name="Oval 673"/>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6995" name="Oval 674"/>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5235"/>
                                        </p:tgtEl>
                                        <p:attrNameLst>
                                          <p:attrName>style.visibility</p:attrName>
                                        </p:attrNameLst>
                                      </p:cBhvr>
                                      <p:to>
                                        <p:strVal val="visible"/>
                                      </p:to>
                                    </p:set>
                                    <p:animEffect transition="in" filter="fade">
                                      <p:cBhvr>
                                        <p:cTn id="10" dur="500"/>
                                        <p:tgtEl>
                                          <p:spTgt spid="1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734"/>
          <p:cNvSpPr>
            <a:spLocks noChangeShapeType="1"/>
          </p:cNvSpPr>
          <p:nvPr/>
        </p:nvSpPr>
        <p:spPr bwMode="auto">
          <a:xfrm flipH="1" flipV="1">
            <a:off x="3035300" y="4465638"/>
            <a:ext cx="3332163" cy="1295400"/>
          </a:xfrm>
          <a:prstGeom prst="line">
            <a:avLst/>
          </a:prstGeom>
          <a:noFill/>
          <a:ln w="34925">
            <a:solidFill>
              <a:schemeClr val="tx1"/>
            </a:solidFill>
            <a:round/>
            <a:headEnd/>
            <a:tailEnd/>
          </a:ln>
        </p:spPr>
        <p:txBody>
          <a:bodyPr/>
          <a:lstStyle/>
          <a:p>
            <a:endParaRPr lang="en-US"/>
          </a:p>
        </p:txBody>
      </p:sp>
      <p:sp>
        <p:nvSpPr>
          <p:cNvPr id="37891" name="Rectangle 2"/>
          <p:cNvSpPr>
            <a:spLocks noGrp="1" noChangeArrowheads="1"/>
          </p:cNvSpPr>
          <p:nvPr>
            <p:ph type="title"/>
          </p:nvPr>
        </p:nvSpPr>
        <p:spPr/>
        <p:txBody>
          <a:bodyPr/>
          <a:lstStyle/>
          <a:p>
            <a:r>
              <a:rPr lang="en-US"/>
              <a:t>Feature matching</a:t>
            </a:r>
          </a:p>
        </p:txBody>
      </p:sp>
      <p:grpSp>
        <p:nvGrpSpPr>
          <p:cNvPr id="2" name="Group 585"/>
          <p:cNvGrpSpPr>
            <a:grpSpLocks/>
          </p:cNvGrpSpPr>
          <p:nvPr/>
        </p:nvGrpSpPr>
        <p:grpSpPr bwMode="auto">
          <a:xfrm>
            <a:off x="2413000" y="2395538"/>
            <a:ext cx="4232275" cy="3711575"/>
            <a:chOff x="1300" y="1670"/>
            <a:chExt cx="2049" cy="1800"/>
          </a:xfrm>
        </p:grpSpPr>
        <p:sp>
          <p:nvSpPr>
            <p:cNvPr id="38040" name="Line 584"/>
            <p:cNvSpPr>
              <a:spLocks noChangeShapeType="1"/>
            </p:cNvSpPr>
            <p:nvPr/>
          </p:nvSpPr>
          <p:spPr bwMode="auto">
            <a:xfrm flipH="1">
              <a:off x="3098" y="2354"/>
              <a:ext cx="24" cy="435"/>
            </a:xfrm>
            <a:prstGeom prst="line">
              <a:avLst/>
            </a:prstGeom>
            <a:noFill/>
            <a:ln w="34925">
              <a:solidFill>
                <a:schemeClr val="tx1"/>
              </a:solidFill>
              <a:round/>
              <a:headEnd/>
              <a:tailEnd/>
            </a:ln>
          </p:spPr>
          <p:txBody>
            <a:bodyPr/>
            <a:lstStyle/>
            <a:p>
              <a:endParaRPr lang="en-US"/>
            </a:p>
          </p:txBody>
        </p:sp>
        <p:sp>
          <p:nvSpPr>
            <p:cNvPr id="38041" name="Line 582"/>
            <p:cNvSpPr>
              <a:spLocks noChangeShapeType="1"/>
            </p:cNvSpPr>
            <p:nvPr/>
          </p:nvSpPr>
          <p:spPr bwMode="auto">
            <a:xfrm>
              <a:off x="3074" y="2813"/>
              <a:ext cx="120" cy="436"/>
            </a:xfrm>
            <a:prstGeom prst="line">
              <a:avLst/>
            </a:prstGeom>
            <a:noFill/>
            <a:ln w="34925">
              <a:solidFill>
                <a:schemeClr val="tx1"/>
              </a:solidFill>
              <a:round/>
              <a:headEnd/>
              <a:tailEnd/>
            </a:ln>
          </p:spPr>
          <p:txBody>
            <a:bodyPr/>
            <a:lstStyle/>
            <a:p>
              <a:endParaRPr lang="en-US"/>
            </a:p>
          </p:txBody>
        </p:sp>
        <p:sp>
          <p:nvSpPr>
            <p:cNvPr id="38042" name="Line 580"/>
            <p:cNvSpPr>
              <a:spLocks noChangeShapeType="1"/>
            </p:cNvSpPr>
            <p:nvPr/>
          </p:nvSpPr>
          <p:spPr bwMode="auto">
            <a:xfrm>
              <a:off x="2638" y="2281"/>
              <a:ext cx="483" cy="40"/>
            </a:xfrm>
            <a:prstGeom prst="line">
              <a:avLst/>
            </a:prstGeom>
            <a:noFill/>
            <a:ln w="34925">
              <a:solidFill>
                <a:schemeClr val="tx1"/>
              </a:solidFill>
              <a:round/>
              <a:headEnd/>
              <a:tailEnd/>
            </a:ln>
          </p:spPr>
          <p:txBody>
            <a:bodyPr/>
            <a:lstStyle/>
            <a:p>
              <a:endParaRPr lang="en-US"/>
            </a:p>
          </p:txBody>
        </p:sp>
        <p:sp>
          <p:nvSpPr>
            <p:cNvPr id="38043" name="Line 581"/>
            <p:cNvSpPr>
              <a:spLocks noChangeShapeType="1"/>
            </p:cNvSpPr>
            <p:nvPr/>
          </p:nvSpPr>
          <p:spPr bwMode="auto">
            <a:xfrm flipV="1">
              <a:off x="2057" y="2273"/>
              <a:ext cx="580" cy="468"/>
            </a:xfrm>
            <a:prstGeom prst="line">
              <a:avLst/>
            </a:prstGeom>
            <a:noFill/>
            <a:ln w="34925">
              <a:solidFill>
                <a:schemeClr val="tx1"/>
              </a:solidFill>
              <a:round/>
              <a:headEnd/>
              <a:tailEnd/>
            </a:ln>
          </p:spPr>
          <p:txBody>
            <a:bodyPr/>
            <a:lstStyle/>
            <a:p>
              <a:endParaRPr lang="en-US"/>
            </a:p>
          </p:txBody>
        </p:sp>
        <p:sp>
          <p:nvSpPr>
            <p:cNvPr id="38044" name="Line 5"/>
            <p:cNvSpPr>
              <a:spLocks noChangeShapeType="1"/>
            </p:cNvSpPr>
            <p:nvPr/>
          </p:nvSpPr>
          <p:spPr bwMode="auto">
            <a:xfrm>
              <a:off x="1912" y="1809"/>
              <a:ext cx="166" cy="473"/>
            </a:xfrm>
            <a:prstGeom prst="line">
              <a:avLst/>
            </a:prstGeom>
            <a:noFill/>
            <a:ln w="34925">
              <a:solidFill>
                <a:schemeClr val="tx1"/>
              </a:solidFill>
              <a:round/>
              <a:headEnd/>
              <a:tailEnd/>
            </a:ln>
          </p:spPr>
          <p:txBody>
            <a:bodyPr/>
            <a:lstStyle/>
            <a:p>
              <a:endParaRPr lang="en-US"/>
            </a:p>
          </p:txBody>
        </p:sp>
        <p:sp>
          <p:nvSpPr>
            <p:cNvPr id="38045" name="Line 6"/>
            <p:cNvSpPr>
              <a:spLocks noChangeShapeType="1"/>
            </p:cNvSpPr>
            <p:nvPr/>
          </p:nvSpPr>
          <p:spPr bwMode="auto">
            <a:xfrm>
              <a:off x="1912" y="1809"/>
              <a:ext cx="139" cy="973"/>
            </a:xfrm>
            <a:prstGeom prst="line">
              <a:avLst/>
            </a:prstGeom>
            <a:noFill/>
            <a:ln w="34925">
              <a:solidFill>
                <a:schemeClr val="tx1"/>
              </a:solidFill>
              <a:round/>
              <a:headEnd/>
              <a:tailEnd/>
            </a:ln>
          </p:spPr>
          <p:txBody>
            <a:bodyPr/>
            <a:lstStyle/>
            <a:p>
              <a:endParaRPr lang="en-US"/>
            </a:p>
          </p:txBody>
        </p:sp>
        <p:sp>
          <p:nvSpPr>
            <p:cNvPr id="38046" name="Line 7"/>
            <p:cNvSpPr>
              <a:spLocks noChangeShapeType="1"/>
            </p:cNvSpPr>
            <p:nvPr/>
          </p:nvSpPr>
          <p:spPr bwMode="auto">
            <a:xfrm flipH="1">
              <a:off x="2051" y="2282"/>
              <a:ext cx="27" cy="500"/>
            </a:xfrm>
            <a:prstGeom prst="line">
              <a:avLst/>
            </a:prstGeom>
            <a:noFill/>
            <a:ln w="34925">
              <a:solidFill>
                <a:schemeClr val="tx1"/>
              </a:solidFill>
              <a:round/>
              <a:headEnd/>
              <a:tailEnd/>
            </a:ln>
          </p:spPr>
          <p:txBody>
            <a:bodyPr/>
            <a:lstStyle/>
            <a:p>
              <a:endParaRPr lang="en-US"/>
            </a:p>
          </p:txBody>
        </p:sp>
        <p:sp>
          <p:nvSpPr>
            <p:cNvPr id="38047" name="Line 8"/>
            <p:cNvSpPr>
              <a:spLocks noChangeShapeType="1"/>
            </p:cNvSpPr>
            <p:nvPr/>
          </p:nvSpPr>
          <p:spPr bwMode="auto">
            <a:xfrm>
              <a:off x="1522" y="2615"/>
              <a:ext cx="529" cy="167"/>
            </a:xfrm>
            <a:prstGeom prst="line">
              <a:avLst/>
            </a:prstGeom>
            <a:noFill/>
            <a:ln w="34925">
              <a:solidFill>
                <a:schemeClr val="tx1"/>
              </a:solidFill>
              <a:round/>
              <a:headEnd/>
              <a:tailEnd/>
            </a:ln>
          </p:spPr>
          <p:txBody>
            <a:bodyPr/>
            <a:lstStyle/>
            <a:p>
              <a:endParaRPr lang="en-US"/>
            </a:p>
          </p:txBody>
        </p:sp>
        <p:sp>
          <p:nvSpPr>
            <p:cNvPr id="38048" name="Line 10"/>
            <p:cNvSpPr>
              <a:spLocks noChangeShapeType="1"/>
            </p:cNvSpPr>
            <p:nvPr/>
          </p:nvSpPr>
          <p:spPr bwMode="auto">
            <a:xfrm>
              <a:off x="1522" y="3144"/>
              <a:ext cx="473" cy="194"/>
            </a:xfrm>
            <a:prstGeom prst="line">
              <a:avLst/>
            </a:prstGeom>
            <a:noFill/>
            <a:ln w="34925">
              <a:solidFill>
                <a:schemeClr val="tx1"/>
              </a:solidFill>
              <a:round/>
              <a:headEnd/>
              <a:tailEnd/>
            </a:ln>
          </p:spPr>
          <p:txBody>
            <a:bodyPr/>
            <a:lstStyle/>
            <a:p>
              <a:endParaRPr lang="en-US"/>
            </a:p>
          </p:txBody>
        </p:sp>
        <p:sp>
          <p:nvSpPr>
            <p:cNvPr id="38049" name="Line 16"/>
            <p:cNvSpPr>
              <a:spLocks noChangeShapeType="1"/>
            </p:cNvSpPr>
            <p:nvPr/>
          </p:nvSpPr>
          <p:spPr bwMode="auto">
            <a:xfrm>
              <a:off x="2440" y="3227"/>
              <a:ext cx="473" cy="56"/>
            </a:xfrm>
            <a:prstGeom prst="line">
              <a:avLst/>
            </a:prstGeom>
            <a:noFill/>
            <a:ln w="34925">
              <a:solidFill>
                <a:schemeClr val="tx1"/>
              </a:solidFill>
              <a:round/>
              <a:headEnd/>
              <a:tailEnd/>
            </a:ln>
          </p:spPr>
          <p:txBody>
            <a:bodyPr/>
            <a:lstStyle/>
            <a:p>
              <a:endParaRPr lang="en-US"/>
            </a:p>
          </p:txBody>
        </p:sp>
        <p:sp>
          <p:nvSpPr>
            <p:cNvPr id="38050" name="Line 17"/>
            <p:cNvSpPr>
              <a:spLocks noChangeShapeType="1"/>
            </p:cNvSpPr>
            <p:nvPr/>
          </p:nvSpPr>
          <p:spPr bwMode="auto">
            <a:xfrm flipV="1">
              <a:off x="1467" y="2782"/>
              <a:ext cx="556" cy="306"/>
            </a:xfrm>
            <a:prstGeom prst="line">
              <a:avLst/>
            </a:prstGeom>
            <a:noFill/>
            <a:ln w="34925">
              <a:solidFill>
                <a:schemeClr val="tx1"/>
              </a:solidFill>
              <a:round/>
              <a:headEnd/>
              <a:tailEnd/>
            </a:ln>
          </p:spPr>
          <p:txBody>
            <a:bodyPr/>
            <a:lstStyle/>
            <a:p>
              <a:endParaRPr lang="en-US"/>
            </a:p>
          </p:txBody>
        </p:sp>
        <p:sp>
          <p:nvSpPr>
            <p:cNvPr id="38051" name="Line 24"/>
            <p:cNvSpPr>
              <a:spLocks noChangeShapeType="1"/>
            </p:cNvSpPr>
            <p:nvPr/>
          </p:nvSpPr>
          <p:spPr bwMode="auto">
            <a:xfrm flipV="1">
              <a:off x="2440" y="2782"/>
              <a:ext cx="640" cy="445"/>
            </a:xfrm>
            <a:prstGeom prst="line">
              <a:avLst/>
            </a:prstGeom>
            <a:noFill/>
            <a:ln w="34925">
              <a:solidFill>
                <a:schemeClr val="tx1"/>
              </a:solidFill>
              <a:round/>
              <a:headEnd/>
              <a:tailEnd/>
            </a:ln>
          </p:spPr>
          <p:txBody>
            <a:bodyPr/>
            <a:lstStyle/>
            <a:p>
              <a:endParaRPr lang="en-US"/>
            </a:p>
          </p:txBody>
        </p:sp>
        <p:sp>
          <p:nvSpPr>
            <p:cNvPr id="38052" name="Line 32"/>
            <p:cNvSpPr>
              <a:spLocks noChangeShapeType="1"/>
            </p:cNvSpPr>
            <p:nvPr/>
          </p:nvSpPr>
          <p:spPr bwMode="auto">
            <a:xfrm flipV="1">
              <a:off x="2579" y="2004"/>
              <a:ext cx="445" cy="250"/>
            </a:xfrm>
            <a:prstGeom prst="line">
              <a:avLst/>
            </a:prstGeom>
            <a:noFill/>
            <a:ln w="34925">
              <a:solidFill>
                <a:schemeClr val="tx1"/>
              </a:solidFill>
              <a:round/>
              <a:headEnd/>
              <a:tailEnd/>
            </a:ln>
          </p:spPr>
          <p:txBody>
            <a:bodyPr/>
            <a:lstStyle/>
            <a:p>
              <a:endParaRPr lang="en-US"/>
            </a:p>
          </p:txBody>
        </p:sp>
        <p:sp>
          <p:nvSpPr>
            <p:cNvPr id="38053" name="Line 34"/>
            <p:cNvSpPr>
              <a:spLocks noChangeShapeType="1"/>
            </p:cNvSpPr>
            <p:nvPr/>
          </p:nvSpPr>
          <p:spPr bwMode="auto">
            <a:xfrm flipH="1" flipV="1">
              <a:off x="2078" y="2727"/>
              <a:ext cx="529" cy="27"/>
            </a:xfrm>
            <a:prstGeom prst="line">
              <a:avLst/>
            </a:prstGeom>
            <a:noFill/>
            <a:ln w="34925">
              <a:solidFill>
                <a:schemeClr val="tx1"/>
              </a:solidFill>
              <a:round/>
              <a:headEnd/>
              <a:tailEnd/>
            </a:ln>
          </p:spPr>
          <p:txBody>
            <a:bodyPr/>
            <a:lstStyle/>
            <a:p>
              <a:endParaRPr lang="en-US"/>
            </a:p>
          </p:txBody>
        </p:sp>
        <p:pic>
          <p:nvPicPr>
            <p:cNvPr id="38054" name="Picture 39" descr="vgasull_23497540"/>
            <p:cNvPicPr>
              <a:picLocks noChangeAspect="1" noChangeArrowheads="1"/>
            </p:cNvPicPr>
            <p:nvPr/>
          </p:nvPicPr>
          <p:blipFill>
            <a:blip r:embed="rId3" cstate="print"/>
            <a:srcRect/>
            <a:stretch>
              <a:fillRect/>
            </a:stretch>
          </p:blipFill>
          <p:spPr bwMode="auto">
            <a:xfrm>
              <a:off x="1773" y="3199"/>
              <a:ext cx="361" cy="271"/>
            </a:xfrm>
            <a:prstGeom prst="rect">
              <a:avLst/>
            </a:prstGeom>
            <a:noFill/>
            <a:ln w="9525">
              <a:noFill/>
              <a:miter lim="800000"/>
              <a:headEnd/>
              <a:tailEnd/>
            </a:ln>
          </p:spPr>
        </p:pic>
        <p:pic>
          <p:nvPicPr>
            <p:cNvPr id="38055" name="Picture 40"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8056" name="Picture 41"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8057" name="Picture 49"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8058" name="Picture 50" descr="antmoose_35893232"/>
            <p:cNvPicPr>
              <a:picLocks noChangeAspect="1" noChangeArrowheads="1"/>
            </p:cNvPicPr>
            <p:nvPr/>
          </p:nvPicPr>
          <p:blipFill>
            <a:blip r:embed="rId7" cstate="print"/>
            <a:srcRect/>
            <a:stretch>
              <a:fillRect/>
            </a:stretch>
          </p:blipFill>
          <p:spPr bwMode="auto">
            <a:xfrm>
              <a:off x="1355" y="2059"/>
              <a:ext cx="362" cy="271"/>
            </a:xfrm>
            <a:prstGeom prst="rect">
              <a:avLst/>
            </a:prstGeom>
            <a:noFill/>
            <a:ln w="9525">
              <a:noFill/>
              <a:miter lim="800000"/>
              <a:headEnd/>
              <a:tailEnd/>
            </a:ln>
          </p:spPr>
        </p:pic>
        <p:pic>
          <p:nvPicPr>
            <p:cNvPr id="38059" name="Picture 51"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8060" name="Picture 54"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8061" name="Picture 55" descr="ekenzie_18947135"/>
            <p:cNvPicPr>
              <a:picLocks noChangeAspect="1" noChangeArrowheads="1"/>
            </p:cNvPicPr>
            <p:nvPr/>
          </p:nvPicPr>
          <p:blipFill>
            <a:blip r:embed="rId10" cstate="print"/>
            <a:srcRect/>
            <a:stretch>
              <a:fillRect/>
            </a:stretch>
          </p:blipFill>
          <p:spPr bwMode="auto">
            <a:xfrm>
              <a:off x="2746" y="3088"/>
              <a:ext cx="243" cy="362"/>
            </a:xfrm>
            <a:prstGeom prst="rect">
              <a:avLst/>
            </a:prstGeom>
            <a:noFill/>
            <a:ln w="9525">
              <a:noFill/>
              <a:miter lim="800000"/>
              <a:headEnd/>
              <a:tailEnd/>
            </a:ln>
          </p:spPr>
        </p:pic>
        <p:pic>
          <p:nvPicPr>
            <p:cNvPr id="38062" name="Picture 56" descr="ewanmcdowall_60821586"/>
            <p:cNvPicPr>
              <a:picLocks noChangeAspect="1" noChangeArrowheads="1"/>
            </p:cNvPicPr>
            <p:nvPr/>
          </p:nvPicPr>
          <p:blipFill>
            <a:blip r:embed="rId11" cstate="print"/>
            <a:srcRect/>
            <a:stretch>
              <a:fillRect/>
            </a:stretch>
          </p:blipFill>
          <p:spPr bwMode="auto">
            <a:xfrm>
              <a:off x="1884" y="2615"/>
              <a:ext cx="361" cy="271"/>
            </a:xfrm>
            <a:prstGeom prst="rect">
              <a:avLst/>
            </a:prstGeom>
            <a:noFill/>
            <a:ln w="9525">
              <a:noFill/>
              <a:miter lim="800000"/>
              <a:headEnd/>
              <a:tailEnd/>
            </a:ln>
          </p:spPr>
        </p:pic>
        <p:pic>
          <p:nvPicPr>
            <p:cNvPr id="38063" name="Picture 57"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8064" name="Picture 58" descr="kurtnaks_31263284"/>
            <p:cNvPicPr>
              <a:picLocks noChangeAspect="1" noChangeArrowheads="1"/>
            </p:cNvPicPr>
            <p:nvPr/>
          </p:nvPicPr>
          <p:blipFill>
            <a:blip r:embed="rId13" cstate="print"/>
            <a:srcRect/>
            <a:stretch>
              <a:fillRect/>
            </a:stretch>
          </p:blipFill>
          <p:spPr bwMode="auto">
            <a:xfrm>
              <a:off x="1439" y="2476"/>
              <a:ext cx="241" cy="362"/>
            </a:xfrm>
            <a:prstGeom prst="rect">
              <a:avLst/>
            </a:prstGeom>
            <a:noFill/>
            <a:ln w="9525">
              <a:noFill/>
              <a:miter lim="800000"/>
              <a:headEnd/>
              <a:tailEnd/>
            </a:ln>
          </p:spPr>
        </p:pic>
        <p:pic>
          <p:nvPicPr>
            <p:cNvPr id="38065" name="Picture 59"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8066" name="Picture 61" descr="kurtnaks_31268253"/>
            <p:cNvPicPr>
              <a:picLocks noChangeAspect="1" noChangeArrowheads="1"/>
            </p:cNvPicPr>
            <p:nvPr/>
          </p:nvPicPr>
          <p:blipFill>
            <a:blip r:embed="rId15" cstate="print"/>
            <a:srcRect/>
            <a:stretch>
              <a:fillRect/>
            </a:stretch>
          </p:blipFill>
          <p:spPr bwMode="auto">
            <a:xfrm>
              <a:off x="2412" y="1809"/>
              <a:ext cx="362" cy="242"/>
            </a:xfrm>
            <a:prstGeom prst="rect">
              <a:avLst/>
            </a:prstGeom>
            <a:noFill/>
            <a:ln w="9525">
              <a:noFill/>
              <a:miter lim="800000"/>
              <a:headEnd/>
              <a:tailEnd/>
            </a:ln>
          </p:spPr>
        </p:pic>
        <p:pic>
          <p:nvPicPr>
            <p:cNvPr id="38067" name="Picture 65"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8068" name="Picture 66"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8069" name="Picture 67"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pic>
          <p:nvPicPr>
            <p:cNvPr id="38070" name="Picture 70"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8071" name="Picture 71"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8072" name="Picture 73"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sp>
          <p:nvSpPr>
            <p:cNvPr id="38073" name="Oval 74"/>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74" name="Oval 75"/>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75" name="Oval 76"/>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76" name="Oval 77"/>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77" name="Oval 78"/>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78" name="Oval 79"/>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8079" name="Oval 80"/>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0" name="Oval 81"/>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1" name="Oval 82"/>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2" name="Oval 83"/>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3" name="Oval 84"/>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4" name="Oval 85"/>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5" name="Oval 86"/>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6" name="Oval 87"/>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7" name="Oval 88"/>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8" name="Oval 89"/>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89" name="Oval 90"/>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0" name="Oval 91"/>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1" name="Oval 92"/>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2" name="Oval 93"/>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3" name="Oval 94"/>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4" name="Oval 95"/>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5" name="Oval 96"/>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6" name="Oval 97"/>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7" name="Oval 98"/>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8" name="Oval 99"/>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099" name="Oval 100"/>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0" name="Oval 101"/>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1" name="Oval 102"/>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2" name="Oval 103"/>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3" name="Oval 104"/>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4" name="Oval 105"/>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5" name="Oval 106"/>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6" name="Oval 107"/>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7" name="Oval 108"/>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8" name="Oval 109"/>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09" name="Oval 110"/>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10" name="Oval 112"/>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11" name="Oval 134"/>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12" name="Oval 136"/>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13" name="Oval 147"/>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114" name="Oval 150"/>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15" name="Oval 151"/>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16" name="Oval 152"/>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17" name="Oval 153"/>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18" name="Oval 154"/>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19" name="Oval 155"/>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0" name="Oval 156"/>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1" name="Oval 157"/>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2" name="Oval 158"/>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3" name="Oval 159"/>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4" name="Oval 160"/>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5" name="Oval 161"/>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6" name="Oval 162"/>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7" name="Oval 163"/>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8" name="Oval 164"/>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29" name="Oval 165"/>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0" name="Oval 166"/>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1" name="Oval 167"/>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2" name="Oval 168"/>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3" name="Oval 169"/>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4" name="Oval 170"/>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5" name="Oval 201"/>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6" name="Oval 202"/>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7" name="Oval 203"/>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8" name="Oval 204"/>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39" name="Oval 205"/>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0" name="Oval 206"/>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1" name="Oval 207"/>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2" name="Oval 213"/>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3" name="Oval 214"/>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4" name="Oval 215"/>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5" name="Oval 219"/>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6" name="Oval 220"/>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7" name="Oval 221"/>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8" name="Oval 222"/>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49" name="Oval 223"/>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50" name="Oval 224"/>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1" name="Oval 225"/>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2" name="Oval 226"/>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3" name="Oval 227"/>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4" name="Oval 228"/>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5" name="Oval 229"/>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6" name="Oval 257"/>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7" name="Oval 258"/>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8" name="Oval 259"/>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59" name="Oval 260"/>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0" name="Oval 261"/>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1" name="Oval 262"/>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2" name="Oval 263"/>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3" name="Oval 264"/>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4" name="Oval 270"/>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5" name="Oval 271"/>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6" name="Oval 272"/>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7" name="Oval 273"/>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8" name="Oval 274"/>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69" name="Oval 275"/>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0" name="Oval 276"/>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1" name="Oval 277"/>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2" name="Oval 278"/>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3" name="Oval 279"/>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4" name="Oval 280"/>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5" name="Oval 281"/>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76" name="Oval 282"/>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77" name="Oval 283"/>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178" name="Oval 284"/>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79" name="Oval 285"/>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80" name="Oval 286"/>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181" name="Oval 287"/>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
        <p:nvSpPr>
          <p:cNvPr id="37893" name="Rectangle 587"/>
          <p:cNvSpPr>
            <a:spLocks noChangeArrowheads="1"/>
          </p:cNvSpPr>
          <p:nvPr/>
        </p:nvSpPr>
        <p:spPr bwMode="auto">
          <a:xfrm>
            <a:off x="808038" y="1277938"/>
            <a:ext cx="7910512" cy="895350"/>
          </a:xfrm>
          <a:prstGeom prst="rect">
            <a:avLst/>
          </a:prstGeom>
          <a:noFill/>
          <a:ln w="9525">
            <a:noFill/>
            <a:miter lim="800000"/>
            <a:headEnd/>
            <a:tailEnd/>
          </a:ln>
        </p:spPr>
        <p:txBody>
          <a:bodyPr>
            <a:spAutoFit/>
          </a:bodyPr>
          <a:lstStyle/>
          <a:p>
            <a:pPr eaLnBrk="0">
              <a:lnSpc>
                <a:spcPct val="110000"/>
              </a:lnSpc>
              <a:spcBef>
                <a:spcPts val="600"/>
              </a:spcBef>
              <a:spcAft>
                <a:spcPts val="600"/>
              </a:spcAft>
              <a:buClr>
                <a:schemeClr val="accent2"/>
              </a:buClr>
              <a:buSzPct val="110000"/>
            </a:pPr>
            <a:r>
              <a:rPr lang="en-US" sz="2400" dirty="0">
                <a:latin typeface="Calibri" pitchFamily="34" charset="0"/>
              </a:rPr>
              <a:t>Refine matching using RANSAC to estimate fundamental matrix between each pair</a:t>
            </a:r>
          </a:p>
        </p:txBody>
      </p:sp>
      <p:grpSp>
        <p:nvGrpSpPr>
          <p:cNvPr id="3" name="Group 588"/>
          <p:cNvGrpSpPr>
            <a:grpSpLocks/>
          </p:cNvGrpSpPr>
          <p:nvPr/>
        </p:nvGrpSpPr>
        <p:grpSpPr bwMode="auto">
          <a:xfrm>
            <a:off x="2413000" y="2392363"/>
            <a:ext cx="4232275" cy="3711575"/>
            <a:chOff x="1300" y="1670"/>
            <a:chExt cx="2049" cy="1800"/>
          </a:xfrm>
        </p:grpSpPr>
        <p:sp>
          <p:nvSpPr>
            <p:cNvPr id="37895" name="Line 589"/>
            <p:cNvSpPr>
              <a:spLocks noChangeShapeType="1"/>
            </p:cNvSpPr>
            <p:nvPr/>
          </p:nvSpPr>
          <p:spPr bwMode="auto">
            <a:xfrm flipH="1">
              <a:off x="3098" y="2354"/>
              <a:ext cx="24" cy="435"/>
            </a:xfrm>
            <a:prstGeom prst="line">
              <a:avLst/>
            </a:prstGeom>
            <a:noFill/>
            <a:ln w="34925">
              <a:solidFill>
                <a:schemeClr val="tx1"/>
              </a:solidFill>
              <a:round/>
              <a:headEnd/>
              <a:tailEnd/>
            </a:ln>
          </p:spPr>
          <p:txBody>
            <a:bodyPr/>
            <a:lstStyle/>
            <a:p>
              <a:endParaRPr lang="en-US"/>
            </a:p>
          </p:txBody>
        </p:sp>
        <p:sp>
          <p:nvSpPr>
            <p:cNvPr id="37896" name="Line 590"/>
            <p:cNvSpPr>
              <a:spLocks noChangeShapeType="1"/>
            </p:cNvSpPr>
            <p:nvPr/>
          </p:nvSpPr>
          <p:spPr bwMode="auto">
            <a:xfrm>
              <a:off x="3074" y="2813"/>
              <a:ext cx="120" cy="436"/>
            </a:xfrm>
            <a:prstGeom prst="line">
              <a:avLst/>
            </a:prstGeom>
            <a:noFill/>
            <a:ln w="34925">
              <a:solidFill>
                <a:schemeClr val="tx1"/>
              </a:solidFill>
              <a:round/>
              <a:headEnd/>
              <a:tailEnd/>
            </a:ln>
          </p:spPr>
          <p:txBody>
            <a:bodyPr/>
            <a:lstStyle/>
            <a:p>
              <a:endParaRPr lang="en-US"/>
            </a:p>
          </p:txBody>
        </p:sp>
        <p:sp>
          <p:nvSpPr>
            <p:cNvPr id="37897" name="Line 591"/>
            <p:cNvSpPr>
              <a:spLocks noChangeShapeType="1"/>
            </p:cNvSpPr>
            <p:nvPr/>
          </p:nvSpPr>
          <p:spPr bwMode="auto">
            <a:xfrm flipV="1">
              <a:off x="2057" y="2273"/>
              <a:ext cx="580" cy="468"/>
            </a:xfrm>
            <a:prstGeom prst="line">
              <a:avLst/>
            </a:prstGeom>
            <a:noFill/>
            <a:ln w="34925">
              <a:solidFill>
                <a:schemeClr val="tx1"/>
              </a:solidFill>
              <a:round/>
              <a:headEnd/>
              <a:tailEnd/>
            </a:ln>
          </p:spPr>
          <p:txBody>
            <a:bodyPr/>
            <a:lstStyle/>
            <a:p>
              <a:endParaRPr lang="en-US"/>
            </a:p>
          </p:txBody>
        </p:sp>
        <p:sp>
          <p:nvSpPr>
            <p:cNvPr id="37898" name="Line 592"/>
            <p:cNvSpPr>
              <a:spLocks noChangeShapeType="1"/>
            </p:cNvSpPr>
            <p:nvPr/>
          </p:nvSpPr>
          <p:spPr bwMode="auto">
            <a:xfrm>
              <a:off x="2638" y="2281"/>
              <a:ext cx="483" cy="40"/>
            </a:xfrm>
            <a:prstGeom prst="line">
              <a:avLst/>
            </a:prstGeom>
            <a:noFill/>
            <a:ln w="34925">
              <a:solidFill>
                <a:schemeClr val="tx1"/>
              </a:solidFill>
              <a:round/>
              <a:headEnd/>
              <a:tailEnd/>
            </a:ln>
          </p:spPr>
          <p:txBody>
            <a:bodyPr/>
            <a:lstStyle/>
            <a:p>
              <a:endParaRPr lang="en-US"/>
            </a:p>
          </p:txBody>
        </p:sp>
        <p:sp>
          <p:nvSpPr>
            <p:cNvPr id="37899" name="Line 593"/>
            <p:cNvSpPr>
              <a:spLocks noChangeShapeType="1"/>
            </p:cNvSpPr>
            <p:nvPr/>
          </p:nvSpPr>
          <p:spPr bwMode="auto">
            <a:xfrm>
              <a:off x="1912" y="1809"/>
              <a:ext cx="166" cy="473"/>
            </a:xfrm>
            <a:prstGeom prst="line">
              <a:avLst/>
            </a:prstGeom>
            <a:noFill/>
            <a:ln w="34925">
              <a:solidFill>
                <a:schemeClr val="tx1"/>
              </a:solidFill>
              <a:round/>
              <a:headEnd/>
              <a:tailEnd/>
            </a:ln>
          </p:spPr>
          <p:txBody>
            <a:bodyPr/>
            <a:lstStyle/>
            <a:p>
              <a:endParaRPr lang="en-US"/>
            </a:p>
          </p:txBody>
        </p:sp>
        <p:sp>
          <p:nvSpPr>
            <p:cNvPr id="37900" name="Line 594"/>
            <p:cNvSpPr>
              <a:spLocks noChangeShapeType="1"/>
            </p:cNvSpPr>
            <p:nvPr/>
          </p:nvSpPr>
          <p:spPr bwMode="auto">
            <a:xfrm>
              <a:off x="1912" y="1809"/>
              <a:ext cx="139" cy="973"/>
            </a:xfrm>
            <a:prstGeom prst="line">
              <a:avLst/>
            </a:prstGeom>
            <a:noFill/>
            <a:ln w="34925">
              <a:solidFill>
                <a:schemeClr val="tx1"/>
              </a:solidFill>
              <a:round/>
              <a:headEnd/>
              <a:tailEnd/>
            </a:ln>
          </p:spPr>
          <p:txBody>
            <a:bodyPr/>
            <a:lstStyle/>
            <a:p>
              <a:endParaRPr lang="en-US"/>
            </a:p>
          </p:txBody>
        </p:sp>
        <p:sp>
          <p:nvSpPr>
            <p:cNvPr id="37901" name="Line 595"/>
            <p:cNvSpPr>
              <a:spLocks noChangeShapeType="1"/>
            </p:cNvSpPr>
            <p:nvPr/>
          </p:nvSpPr>
          <p:spPr bwMode="auto">
            <a:xfrm flipH="1">
              <a:off x="2051" y="2282"/>
              <a:ext cx="27" cy="500"/>
            </a:xfrm>
            <a:prstGeom prst="line">
              <a:avLst/>
            </a:prstGeom>
            <a:noFill/>
            <a:ln w="34925">
              <a:solidFill>
                <a:schemeClr val="tx1"/>
              </a:solidFill>
              <a:round/>
              <a:headEnd/>
              <a:tailEnd/>
            </a:ln>
          </p:spPr>
          <p:txBody>
            <a:bodyPr/>
            <a:lstStyle/>
            <a:p>
              <a:endParaRPr lang="en-US"/>
            </a:p>
          </p:txBody>
        </p:sp>
        <p:sp>
          <p:nvSpPr>
            <p:cNvPr id="37902" name="Line 596"/>
            <p:cNvSpPr>
              <a:spLocks noChangeShapeType="1"/>
            </p:cNvSpPr>
            <p:nvPr/>
          </p:nvSpPr>
          <p:spPr bwMode="auto">
            <a:xfrm>
              <a:off x="1522" y="2615"/>
              <a:ext cx="529" cy="167"/>
            </a:xfrm>
            <a:prstGeom prst="line">
              <a:avLst/>
            </a:prstGeom>
            <a:noFill/>
            <a:ln w="34925">
              <a:solidFill>
                <a:schemeClr val="tx1"/>
              </a:solidFill>
              <a:round/>
              <a:headEnd/>
              <a:tailEnd/>
            </a:ln>
          </p:spPr>
          <p:txBody>
            <a:bodyPr/>
            <a:lstStyle/>
            <a:p>
              <a:endParaRPr lang="en-US"/>
            </a:p>
          </p:txBody>
        </p:sp>
        <p:sp>
          <p:nvSpPr>
            <p:cNvPr id="37903" name="Line 597"/>
            <p:cNvSpPr>
              <a:spLocks noChangeShapeType="1"/>
            </p:cNvSpPr>
            <p:nvPr/>
          </p:nvSpPr>
          <p:spPr bwMode="auto">
            <a:xfrm>
              <a:off x="1522" y="3144"/>
              <a:ext cx="473" cy="194"/>
            </a:xfrm>
            <a:prstGeom prst="line">
              <a:avLst/>
            </a:prstGeom>
            <a:noFill/>
            <a:ln w="34925">
              <a:solidFill>
                <a:schemeClr val="tx1"/>
              </a:solidFill>
              <a:round/>
              <a:headEnd/>
              <a:tailEnd/>
            </a:ln>
          </p:spPr>
          <p:txBody>
            <a:bodyPr/>
            <a:lstStyle/>
            <a:p>
              <a:endParaRPr lang="en-US"/>
            </a:p>
          </p:txBody>
        </p:sp>
        <p:sp>
          <p:nvSpPr>
            <p:cNvPr id="37904" name="Line 598"/>
            <p:cNvSpPr>
              <a:spLocks noChangeShapeType="1"/>
            </p:cNvSpPr>
            <p:nvPr/>
          </p:nvSpPr>
          <p:spPr bwMode="auto">
            <a:xfrm flipH="1">
              <a:off x="1606" y="1892"/>
              <a:ext cx="1029" cy="751"/>
            </a:xfrm>
            <a:prstGeom prst="line">
              <a:avLst/>
            </a:prstGeom>
            <a:noFill/>
            <a:ln w="34925">
              <a:solidFill>
                <a:schemeClr val="tx1"/>
              </a:solidFill>
              <a:round/>
              <a:headEnd/>
              <a:tailEnd/>
            </a:ln>
          </p:spPr>
          <p:txBody>
            <a:bodyPr/>
            <a:lstStyle/>
            <a:p>
              <a:endParaRPr lang="en-US"/>
            </a:p>
          </p:txBody>
        </p:sp>
        <p:sp>
          <p:nvSpPr>
            <p:cNvPr id="37905" name="Line 599"/>
            <p:cNvSpPr>
              <a:spLocks noChangeShapeType="1"/>
            </p:cNvSpPr>
            <p:nvPr/>
          </p:nvSpPr>
          <p:spPr bwMode="auto">
            <a:xfrm>
              <a:off x="2440" y="3227"/>
              <a:ext cx="473" cy="56"/>
            </a:xfrm>
            <a:prstGeom prst="line">
              <a:avLst/>
            </a:prstGeom>
            <a:noFill/>
            <a:ln w="34925">
              <a:solidFill>
                <a:schemeClr val="tx1"/>
              </a:solidFill>
              <a:round/>
              <a:headEnd/>
              <a:tailEnd/>
            </a:ln>
          </p:spPr>
          <p:txBody>
            <a:bodyPr/>
            <a:lstStyle/>
            <a:p>
              <a:endParaRPr lang="en-US"/>
            </a:p>
          </p:txBody>
        </p:sp>
        <p:sp>
          <p:nvSpPr>
            <p:cNvPr id="37906" name="Line 600"/>
            <p:cNvSpPr>
              <a:spLocks noChangeShapeType="1"/>
            </p:cNvSpPr>
            <p:nvPr/>
          </p:nvSpPr>
          <p:spPr bwMode="auto">
            <a:xfrm>
              <a:off x="1550" y="2699"/>
              <a:ext cx="1363" cy="584"/>
            </a:xfrm>
            <a:prstGeom prst="line">
              <a:avLst/>
            </a:prstGeom>
            <a:noFill/>
            <a:ln w="34925">
              <a:solidFill>
                <a:schemeClr val="tx1"/>
              </a:solidFill>
              <a:round/>
              <a:headEnd/>
              <a:tailEnd/>
            </a:ln>
          </p:spPr>
          <p:txBody>
            <a:bodyPr/>
            <a:lstStyle/>
            <a:p>
              <a:endParaRPr lang="en-US"/>
            </a:p>
          </p:txBody>
        </p:sp>
        <p:sp>
          <p:nvSpPr>
            <p:cNvPr id="37907" name="Line 601"/>
            <p:cNvSpPr>
              <a:spLocks noChangeShapeType="1"/>
            </p:cNvSpPr>
            <p:nvPr/>
          </p:nvSpPr>
          <p:spPr bwMode="auto">
            <a:xfrm flipV="1">
              <a:off x="1467" y="2782"/>
              <a:ext cx="556" cy="306"/>
            </a:xfrm>
            <a:prstGeom prst="line">
              <a:avLst/>
            </a:prstGeom>
            <a:noFill/>
            <a:ln w="34925">
              <a:solidFill>
                <a:schemeClr val="tx1"/>
              </a:solidFill>
              <a:round/>
              <a:headEnd/>
              <a:tailEnd/>
            </a:ln>
          </p:spPr>
          <p:txBody>
            <a:bodyPr/>
            <a:lstStyle/>
            <a:p>
              <a:endParaRPr lang="en-US"/>
            </a:p>
          </p:txBody>
        </p:sp>
        <p:sp>
          <p:nvSpPr>
            <p:cNvPr id="37908" name="Line 602"/>
            <p:cNvSpPr>
              <a:spLocks noChangeShapeType="1"/>
            </p:cNvSpPr>
            <p:nvPr/>
          </p:nvSpPr>
          <p:spPr bwMode="auto">
            <a:xfrm flipV="1">
              <a:off x="2440" y="2782"/>
              <a:ext cx="640" cy="445"/>
            </a:xfrm>
            <a:prstGeom prst="line">
              <a:avLst/>
            </a:prstGeom>
            <a:noFill/>
            <a:ln w="34925">
              <a:solidFill>
                <a:schemeClr val="tx1"/>
              </a:solidFill>
              <a:round/>
              <a:headEnd/>
              <a:tailEnd/>
            </a:ln>
          </p:spPr>
          <p:txBody>
            <a:bodyPr/>
            <a:lstStyle/>
            <a:p>
              <a:endParaRPr lang="en-US"/>
            </a:p>
          </p:txBody>
        </p:sp>
        <p:sp>
          <p:nvSpPr>
            <p:cNvPr id="37909" name="Line 603"/>
            <p:cNvSpPr>
              <a:spLocks noChangeShapeType="1"/>
            </p:cNvSpPr>
            <p:nvPr/>
          </p:nvSpPr>
          <p:spPr bwMode="auto">
            <a:xfrm flipV="1">
              <a:off x="2579" y="2004"/>
              <a:ext cx="445" cy="250"/>
            </a:xfrm>
            <a:prstGeom prst="line">
              <a:avLst/>
            </a:prstGeom>
            <a:noFill/>
            <a:ln w="34925">
              <a:solidFill>
                <a:schemeClr val="tx1"/>
              </a:solidFill>
              <a:round/>
              <a:headEnd/>
              <a:tailEnd/>
            </a:ln>
          </p:spPr>
          <p:txBody>
            <a:bodyPr/>
            <a:lstStyle/>
            <a:p>
              <a:endParaRPr lang="en-US"/>
            </a:p>
          </p:txBody>
        </p:sp>
        <p:sp>
          <p:nvSpPr>
            <p:cNvPr id="37910" name="Line 604"/>
            <p:cNvSpPr>
              <a:spLocks noChangeShapeType="1"/>
            </p:cNvSpPr>
            <p:nvPr/>
          </p:nvSpPr>
          <p:spPr bwMode="auto">
            <a:xfrm flipH="1" flipV="1">
              <a:off x="2078" y="2727"/>
              <a:ext cx="529" cy="27"/>
            </a:xfrm>
            <a:prstGeom prst="line">
              <a:avLst/>
            </a:prstGeom>
            <a:noFill/>
            <a:ln w="34925">
              <a:solidFill>
                <a:schemeClr val="tx1"/>
              </a:solidFill>
              <a:round/>
              <a:headEnd/>
              <a:tailEnd/>
            </a:ln>
          </p:spPr>
          <p:txBody>
            <a:bodyPr/>
            <a:lstStyle/>
            <a:p>
              <a:endParaRPr lang="en-US"/>
            </a:p>
          </p:txBody>
        </p:sp>
        <p:sp>
          <p:nvSpPr>
            <p:cNvPr id="37911" name="Line 605"/>
            <p:cNvSpPr>
              <a:spLocks noChangeShapeType="1"/>
            </p:cNvSpPr>
            <p:nvPr/>
          </p:nvSpPr>
          <p:spPr bwMode="auto">
            <a:xfrm flipH="1">
              <a:off x="1967" y="2365"/>
              <a:ext cx="1140" cy="973"/>
            </a:xfrm>
            <a:prstGeom prst="line">
              <a:avLst/>
            </a:prstGeom>
            <a:noFill/>
            <a:ln w="34925">
              <a:solidFill>
                <a:schemeClr val="tx1"/>
              </a:solidFill>
              <a:round/>
              <a:headEnd/>
              <a:tailEnd/>
            </a:ln>
          </p:spPr>
          <p:txBody>
            <a:bodyPr/>
            <a:lstStyle/>
            <a:p>
              <a:endParaRPr lang="en-US"/>
            </a:p>
          </p:txBody>
        </p:sp>
        <p:pic>
          <p:nvPicPr>
            <p:cNvPr id="37912" name="Picture 606" descr="vgasull_23497540"/>
            <p:cNvPicPr>
              <a:picLocks noChangeAspect="1" noChangeArrowheads="1"/>
            </p:cNvPicPr>
            <p:nvPr/>
          </p:nvPicPr>
          <p:blipFill>
            <a:blip r:embed="rId3" cstate="print"/>
            <a:srcRect/>
            <a:stretch>
              <a:fillRect/>
            </a:stretch>
          </p:blipFill>
          <p:spPr bwMode="auto">
            <a:xfrm>
              <a:off x="1773" y="3199"/>
              <a:ext cx="361" cy="271"/>
            </a:xfrm>
            <a:prstGeom prst="rect">
              <a:avLst/>
            </a:prstGeom>
            <a:noFill/>
            <a:ln w="9525">
              <a:noFill/>
              <a:miter lim="800000"/>
              <a:headEnd/>
              <a:tailEnd/>
            </a:ln>
          </p:spPr>
        </p:pic>
        <p:pic>
          <p:nvPicPr>
            <p:cNvPr id="37913" name="Picture 607" descr="vgasull_25138094"/>
            <p:cNvPicPr>
              <a:picLocks noChangeAspect="1" noChangeArrowheads="1"/>
            </p:cNvPicPr>
            <p:nvPr/>
          </p:nvPicPr>
          <p:blipFill>
            <a:blip r:embed="rId4" cstate="print"/>
            <a:srcRect/>
            <a:stretch>
              <a:fillRect/>
            </a:stretch>
          </p:blipFill>
          <p:spPr bwMode="auto">
            <a:xfrm>
              <a:off x="2941" y="1865"/>
              <a:ext cx="361" cy="271"/>
            </a:xfrm>
            <a:prstGeom prst="rect">
              <a:avLst/>
            </a:prstGeom>
            <a:noFill/>
            <a:ln w="9525">
              <a:noFill/>
              <a:miter lim="800000"/>
              <a:headEnd/>
              <a:tailEnd/>
            </a:ln>
          </p:spPr>
        </p:pic>
        <p:pic>
          <p:nvPicPr>
            <p:cNvPr id="37914" name="Picture 608" descr="12537899@N00_61998638"/>
            <p:cNvPicPr>
              <a:picLocks noChangeAspect="1" noChangeArrowheads="1"/>
            </p:cNvPicPr>
            <p:nvPr/>
          </p:nvPicPr>
          <p:blipFill>
            <a:blip r:embed="rId5" cstate="print"/>
            <a:srcRect/>
            <a:stretch>
              <a:fillRect/>
            </a:stretch>
          </p:blipFill>
          <p:spPr bwMode="auto">
            <a:xfrm>
              <a:off x="1300" y="3005"/>
              <a:ext cx="361" cy="271"/>
            </a:xfrm>
            <a:prstGeom prst="rect">
              <a:avLst/>
            </a:prstGeom>
            <a:noFill/>
            <a:ln w="9525">
              <a:noFill/>
              <a:miter lim="800000"/>
              <a:headEnd/>
              <a:tailEnd/>
            </a:ln>
          </p:spPr>
        </p:pic>
        <p:pic>
          <p:nvPicPr>
            <p:cNvPr id="37915" name="Picture 609" descr="amos_33004438"/>
            <p:cNvPicPr preferRelativeResize="0">
              <a:picLocks noChangeAspect="1" noChangeArrowheads="1"/>
            </p:cNvPicPr>
            <p:nvPr/>
          </p:nvPicPr>
          <p:blipFill>
            <a:blip r:embed="rId6" cstate="print"/>
            <a:srcRect/>
            <a:stretch>
              <a:fillRect/>
            </a:stretch>
          </p:blipFill>
          <p:spPr bwMode="auto">
            <a:xfrm>
              <a:off x="1745" y="1670"/>
              <a:ext cx="361" cy="271"/>
            </a:xfrm>
            <a:prstGeom prst="rect">
              <a:avLst/>
            </a:prstGeom>
            <a:noFill/>
            <a:ln w="34925">
              <a:noFill/>
              <a:miter lim="800000"/>
              <a:headEnd/>
              <a:tailEnd/>
            </a:ln>
          </p:spPr>
        </p:pic>
        <p:pic>
          <p:nvPicPr>
            <p:cNvPr id="37916" name="Picture 610" descr="antmoose_35893232"/>
            <p:cNvPicPr>
              <a:picLocks noChangeAspect="1" noChangeArrowheads="1"/>
            </p:cNvPicPr>
            <p:nvPr/>
          </p:nvPicPr>
          <p:blipFill>
            <a:blip r:embed="rId7" cstate="print"/>
            <a:srcRect/>
            <a:stretch>
              <a:fillRect/>
            </a:stretch>
          </p:blipFill>
          <p:spPr bwMode="auto">
            <a:xfrm>
              <a:off x="1355" y="2059"/>
              <a:ext cx="362" cy="271"/>
            </a:xfrm>
            <a:prstGeom prst="rect">
              <a:avLst/>
            </a:prstGeom>
            <a:noFill/>
            <a:ln w="9525">
              <a:noFill/>
              <a:miter lim="800000"/>
              <a:headEnd/>
              <a:tailEnd/>
            </a:ln>
          </p:spPr>
        </p:pic>
        <p:pic>
          <p:nvPicPr>
            <p:cNvPr id="37917" name="Picture 611" descr="brodo_1608728"/>
            <p:cNvPicPr>
              <a:picLocks noChangeAspect="1" noChangeArrowheads="1"/>
            </p:cNvPicPr>
            <p:nvPr/>
          </p:nvPicPr>
          <p:blipFill>
            <a:blip r:embed="rId8" cstate="print"/>
            <a:srcRect/>
            <a:stretch>
              <a:fillRect/>
            </a:stretch>
          </p:blipFill>
          <p:spPr bwMode="auto">
            <a:xfrm>
              <a:off x="2245" y="3116"/>
              <a:ext cx="362" cy="271"/>
            </a:xfrm>
            <a:prstGeom prst="rect">
              <a:avLst/>
            </a:prstGeom>
            <a:noFill/>
            <a:ln w="9525">
              <a:noFill/>
              <a:miter lim="800000"/>
              <a:headEnd/>
              <a:tailEnd/>
            </a:ln>
          </p:spPr>
        </p:pic>
        <p:pic>
          <p:nvPicPr>
            <p:cNvPr id="37918" name="Picture 612"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7919" name="Picture 613" descr="ekenzie_18947135"/>
            <p:cNvPicPr>
              <a:picLocks noChangeAspect="1" noChangeArrowheads="1"/>
            </p:cNvPicPr>
            <p:nvPr/>
          </p:nvPicPr>
          <p:blipFill>
            <a:blip r:embed="rId19" cstate="print"/>
            <a:srcRect/>
            <a:stretch>
              <a:fillRect/>
            </a:stretch>
          </p:blipFill>
          <p:spPr bwMode="auto">
            <a:xfrm>
              <a:off x="2746" y="3088"/>
              <a:ext cx="243" cy="362"/>
            </a:xfrm>
            <a:prstGeom prst="rect">
              <a:avLst/>
            </a:prstGeom>
            <a:noFill/>
            <a:ln w="9525">
              <a:noFill/>
              <a:miter lim="800000"/>
              <a:headEnd/>
              <a:tailEnd/>
            </a:ln>
          </p:spPr>
        </p:pic>
        <p:pic>
          <p:nvPicPr>
            <p:cNvPr id="37920" name="Picture 614" descr="ewanmcdowall_60821586"/>
            <p:cNvPicPr>
              <a:picLocks noChangeAspect="1" noChangeArrowheads="1"/>
            </p:cNvPicPr>
            <p:nvPr/>
          </p:nvPicPr>
          <p:blipFill>
            <a:blip r:embed="rId20" cstate="print"/>
            <a:srcRect/>
            <a:stretch>
              <a:fillRect/>
            </a:stretch>
          </p:blipFill>
          <p:spPr bwMode="auto">
            <a:xfrm>
              <a:off x="1884" y="2615"/>
              <a:ext cx="361" cy="271"/>
            </a:xfrm>
            <a:prstGeom prst="rect">
              <a:avLst/>
            </a:prstGeom>
            <a:noFill/>
            <a:ln w="9525">
              <a:noFill/>
              <a:miter lim="800000"/>
              <a:headEnd/>
              <a:tailEnd/>
            </a:ln>
          </p:spPr>
        </p:pic>
        <p:pic>
          <p:nvPicPr>
            <p:cNvPr id="37921" name="Picture 615"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7922" name="Picture 616" descr="kurtnaks_31263284"/>
            <p:cNvPicPr>
              <a:picLocks noChangeAspect="1" noChangeArrowheads="1"/>
            </p:cNvPicPr>
            <p:nvPr/>
          </p:nvPicPr>
          <p:blipFill>
            <a:blip r:embed="rId21" cstate="print"/>
            <a:srcRect/>
            <a:stretch>
              <a:fillRect/>
            </a:stretch>
          </p:blipFill>
          <p:spPr bwMode="auto">
            <a:xfrm>
              <a:off x="1439" y="2476"/>
              <a:ext cx="241" cy="362"/>
            </a:xfrm>
            <a:prstGeom prst="rect">
              <a:avLst/>
            </a:prstGeom>
            <a:noFill/>
            <a:ln w="9525">
              <a:noFill/>
              <a:miter lim="800000"/>
              <a:headEnd/>
              <a:tailEnd/>
            </a:ln>
          </p:spPr>
        </p:pic>
        <p:pic>
          <p:nvPicPr>
            <p:cNvPr id="37923" name="Picture 617" descr="kurtnaks_31264738"/>
            <p:cNvPicPr>
              <a:picLocks noChangeAspect="1" noChangeArrowheads="1"/>
            </p:cNvPicPr>
            <p:nvPr/>
          </p:nvPicPr>
          <p:blipFill>
            <a:blip r:embed="rId14" cstate="print"/>
            <a:srcRect/>
            <a:stretch>
              <a:fillRect/>
            </a:stretch>
          </p:blipFill>
          <p:spPr bwMode="auto">
            <a:xfrm>
              <a:off x="3107" y="3088"/>
              <a:ext cx="242" cy="362"/>
            </a:xfrm>
            <a:prstGeom prst="rect">
              <a:avLst/>
            </a:prstGeom>
            <a:noFill/>
            <a:ln w="9525">
              <a:noFill/>
              <a:miter lim="800000"/>
              <a:headEnd/>
              <a:tailEnd/>
            </a:ln>
          </p:spPr>
        </p:pic>
        <p:pic>
          <p:nvPicPr>
            <p:cNvPr id="37924" name="Picture 618" descr="kurtnaks_31268253"/>
            <p:cNvPicPr>
              <a:picLocks noChangeAspect="1" noChangeArrowheads="1"/>
            </p:cNvPicPr>
            <p:nvPr/>
          </p:nvPicPr>
          <p:blipFill>
            <a:blip r:embed="rId15" cstate="print"/>
            <a:srcRect/>
            <a:stretch>
              <a:fillRect/>
            </a:stretch>
          </p:blipFill>
          <p:spPr bwMode="auto">
            <a:xfrm>
              <a:off x="2412" y="1809"/>
              <a:ext cx="362" cy="242"/>
            </a:xfrm>
            <a:prstGeom prst="rect">
              <a:avLst/>
            </a:prstGeom>
            <a:noFill/>
            <a:ln w="9525">
              <a:noFill/>
              <a:miter lim="800000"/>
              <a:headEnd/>
              <a:tailEnd/>
            </a:ln>
          </p:spPr>
        </p:pic>
        <p:pic>
          <p:nvPicPr>
            <p:cNvPr id="37925" name="Picture 619" descr="mrjennings_23299087"/>
            <p:cNvPicPr>
              <a:picLocks noChangeAspect="1" noChangeArrowheads="1"/>
            </p:cNvPicPr>
            <p:nvPr/>
          </p:nvPicPr>
          <p:blipFill>
            <a:blip r:embed="rId16" cstate="print"/>
            <a:srcRect/>
            <a:stretch>
              <a:fillRect/>
            </a:stretch>
          </p:blipFill>
          <p:spPr bwMode="auto">
            <a:xfrm>
              <a:off x="2468" y="2588"/>
              <a:ext cx="271" cy="361"/>
            </a:xfrm>
            <a:prstGeom prst="rect">
              <a:avLst/>
            </a:prstGeom>
            <a:noFill/>
            <a:ln w="9525">
              <a:noFill/>
              <a:miter lim="800000"/>
              <a:headEnd/>
              <a:tailEnd/>
            </a:ln>
          </p:spPr>
        </p:pic>
        <p:pic>
          <p:nvPicPr>
            <p:cNvPr id="37926" name="Picture 620" descr="mrjennings_62624466"/>
            <p:cNvPicPr>
              <a:picLocks noChangeAspect="1" noChangeArrowheads="1"/>
            </p:cNvPicPr>
            <p:nvPr/>
          </p:nvPicPr>
          <p:blipFill>
            <a:blip r:embed="rId17" cstate="print"/>
            <a:srcRect/>
            <a:stretch>
              <a:fillRect/>
            </a:stretch>
          </p:blipFill>
          <p:spPr bwMode="auto">
            <a:xfrm>
              <a:off x="2913" y="2643"/>
              <a:ext cx="361" cy="271"/>
            </a:xfrm>
            <a:prstGeom prst="rect">
              <a:avLst/>
            </a:prstGeom>
            <a:noFill/>
            <a:ln w="9525">
              <a:noFill/>
              <a:miter lim="800000"/>
              <a:headEnd/>
              <a:tailEnd/>
            </a:ln>
          </p:spPr>
        </p:pic>
        <p:pic>
          <p:nvPicPr>
            <p:cNvPr id="37927" name="Picture 621"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pic>
          <p:nvPicPr>
            <p:cNvPr id="37928" name="Picture 622" descr="daryoush_66536317"/>
            <p:cNvPicPr>
              <a:picLocks noChangeAspect="1" noChangeArrowheads="1"/>
            </p:cNvPicPr>
            <p:nvPr/>
          </p:nvPicPr>
          <p:blipFill>
            <a:blip r:embed="rId9" cstate="print"/>
            <a:srcRect/>
            <a:stretch>
              <a:fillRect/>
            </a:stretch>
          </p:blipFill>
          <p:spPr bwMode="auto">
            <a:xfrm>
              <a:off x="2968" y="2226"/>
              <a:ext cx="362" cy="271"/>
            </a:xfrm>
            <a:prstGeom prst="rect">
              <a:avLst/>
            </a:prstGeom>
            <a:noFill/>
            <a:ln w="9525">
              <a:noFill/>
              <a:miter lim="800000"/>
              <a:headEnd/>
              <a:tailEnd/>
            </a:ln>
          </p:spPr>
        </p:pic>
        <p:pic>
          <p:nvPicPr>
            <p:cNvPr id="37929" name="Picture 623" descr="gauiscaecilius_668314"/>
            <p:cNvPicPr>
              <a:picLocks noChangeAspect="1" noChangeArrowheads="1"/>
            </p:cNvPicPr>
            <p:nvPr/>
          </p:nvPicPr>
          <p:blipFill>
            <a:blip r:embed="rId12" cstate="print"/>
            <a:srcRect/>
            <a:stretch>
              <a:fillRect/>
            </a:stretch>
          </p:blipFill>
          <p:spPr bwMode="auto">
            <a:xfrm>
              <a:off x="2412" y="2143"/>
              <a:ext cx="362" cy="271"/>
            </a:xfrm>
            <a:prstGeom prst="rect">
              <a:avLst/>
            </a:prstGeom>
            <a:noFill/>
            <a:ln w="9525">
              <a:noFill/>
              <a:miter lim="800000"/>
              <a:headEnd/>
              <a:tailEnd/>
            </a:ln>
          </p:spPr>
        </p:pic>
        <p:pic>
          <p:nvPicPr>
            <p:cNvPr id="37930" name="Picture 624" descr="mscolly_8512764"/>
            <p:cNvPicPr>
              <a:picLocks noChangeAspect="1" noChangeArrowheads="1"/>
            </p:cNvPicPr>
            <p:nvPr/>
          </p:nvPicPr>
          <p:blipFill>
            <a:blip r:embed="rId18" cstate="print"/>
            <a:srcRect/>
            <a:stretch>
              <a:fillRect/>
            </a:stretch>
          </p:blipFill>
          <p:spPr bwMode="auto">
            <a:xfrm>
              <a:off x="1912" y="2059"/>
              <a:ext cx="271" cy="362"/>
            </a:xfrm>
            <a:prstGeom prst="rect">
              <a:avLst/>
            </a:prstGeom>
            <a:noFill/>
            <a:ln w="9525">
              <a:noFill/>
              <a:miter lim="800000"/>
              <a:headEnd/>
              <a:tailEnd/>
            </a:ln>
          </p:spPr>
        </p:pic>
        <p:sp>
          <p:nvSpPr>
            <p:cNvPr id="37931" name="Oval 625"/>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2" name="Oval 626"/>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3" name="Oval 627"/>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4" name="Oval 628"/>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5" name="Oval 629"/>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6" name="Oval 630"/>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7937" name="Oval 631"/>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8" name="Oval 632"/>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39" name="Oval 633"/>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0" name="Oval 634"/>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1" name="Oval 635"/>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2" name="Oval 636"/>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3" name="Oval 637"/>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4" name="Oval 638"/>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5" name="Oval 639"/>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6" name="Oval 640"/>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7" name="Oval 641"/>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8" name="Oval 642"/>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49" name="Oval 643"/>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0" name="Oval 644"/>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1" name="Oval 645"/>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2" name="Oval 646"/>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3" name="Oval 647"/>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4" name="Oval 648"/>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5" name="Oval 649"/>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6" name="Oval 650"/>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7" name="Oval 651"/>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8" name="Oval 652"/>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59" name="Oval 653"/>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0" name="Oval 654"/>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1" name="Oval 655"/>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2" name="Oval 656"/>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3" name="Oval 657"/>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4" name="Oval 658"/>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5" name="Oval 659"/>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6" name="Oval 660"/>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7" name="Oval 661"/>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8" name="Oval 662"/>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69" name="Oval 663"/>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70" name="Oval 664"/>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71" name="Oval 665"/>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7972" name="Oval 666"/>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3" name="Oval 667"/>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4" name="Oval 668"/>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5" name="Oval 669"/>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6" name="Oval 670"/>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7" name="Oval 671"/>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8" name="Oval 672"/>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79" name="Oval 673"/>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0" name="Oval 674"/>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1" name="Oval 675"/>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2" name="Oval 676"/>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3" name="Oval 677"/>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4" name="Oval 678"/>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5" name="Oval 679"/>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6" name="Oval 680"/>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7" name="Oval 681"/>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8" name="Oval 682"/>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89" name="Oval 683"/>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0" name="Oval 684"/>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1" name="Oval 685"/>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2" name="Oval 686"/>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3" name="Oval 687"/>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4" name="Oval 688"/>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5" name="Oval 689"/>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6" name="Oval 690"/>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7" name="Oval 691"/>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8" name="Oval 692"/>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7999" name="Oval 693"/>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0" name="Oval 694"/>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1" name="Oval 695"/>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2" name="Oval 696"/>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3" name="Oval 697"/>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4" name="Oval 698"/>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5" name="Oval 699"/>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6" name="Oval 700"/>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7" name="Oval 701"/>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08" name="Oval 702"/>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09" name="Oval 703"/>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0" name="Oval 704"/>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1" name="Oval 705"/>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2" name="Oval 706"/>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3" name="Oval 707"/>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4" name="Oval 708"/>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5" name="Oval 709"/>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6" name="Oval 710"/>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7" name="Oval 711"/>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8" name="Oval 712"/>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19" name="Oval 713"/>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0" name="Oval 714"/>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1" name="Oval 715"/>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2" name="Oval 716"/>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3" name="Oval 717"/>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4" name="Oval 718"/>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5" name="Oval 719"/>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6" name="Oval 720"/>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7" name="Oval 721"/>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8" name="Oval 722"/>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29" name="Oval 723"/>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0" name="Oval 724"/>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1" name="Oval 725"/>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2" name="Oval 726"/>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3" name="Oval 727"/>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34" name="Oval 728"/>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35" name="Oval 729"/>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036" name="Oval 730"/>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7" name="Oval 731"/>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8" name="Oval 732"/>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039" name="Oval 733"/>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Correspondence estimation</a:t>
            </a:r>
          </a:p>
        </p:txBody>
      </p:sp>
      <p:sp>
        <p:nvSpPr>
          <p:cNvPr id="34819" name="Rectangle 3"/>
          <p:cNvSpPr>
            <a:spLocks noGrp="1" noChangeArrowheads="1"/>
          </p:cNvSpPr>
          <p:nvPr>
            <p:ph type="body" idx="1"/>
          </p:nvPr>
        </p:nvSpPr>
        <p:spPr/>
        <p:txBody>
          <a:bodyPr/>
          <a:lstStyle/>
          <a:p>
            <a:r>
              <a:rPr lang="en-US" altLang="en-US" sz="2400"/>
              <a:t>Link up pairwise matches to form connected components of matches across several images</a:t>
            </a:r>
          </a:p>
        </p:txBody>
      </p:sp>
      <p:sp>
        <p:nvSpPr>
          <p:cNvPr id="34824" name="Text Box 8"/>
          <p:cNvSpPr txBox="1">
            <a:spLocks noChangeArrowheads="1"/>
          </p:cNvSpPr>
          <p:nvPr/>
        </p:nvSpPr>
        <p:spPr bwMode="auto">
          <a:xfrm>
            <a:off x="685800" y="5222875"/>
            <a:ext cx="919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Image 1</a:t>
            </a:r>
          </a:p>
        </p:txBody>
      </p:sp>
      <p:sp>
        <p:nvSpPr>
          <p:cNvPr id="34825" name="Text Box 9"/>
          <p:cNvSpPr txBox="1">
            <a:spLocks noChangeArrowheads="1"/>
          </p:cNvSpPr>
          <p:nvPr/>
        </p:nvSpPr>
        <p:spPr bwMode="auto">
          <a:xfrm>
            <a:off x="2895600" y="5222875"/>
            <a:ext cx="919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Image 2</a:t>
            </a:r>
          </a:p>
        </p:txBody>
      </p:sp>
      <p:sp>
        <p:nvSpPr>
          <p:cNvPr id="34826" name="Text Box 10"/>
          <p:cNvSpPr txBox="1">
            <a:spLocks noChangeArrowheads="1"/>
          </p:cNvSpPr>
          <p:nvPr/>
        </p:nvSpPr>
        <p:spPr bwMode="auto">
          <a:xfrm>
            <a:off x="5105400" y="5222875"/>
            <a:ext cx="919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Image 3</a:t>
            </a:r>
          </a:p>
        </p:txBody>
      </p:sp>
      <p:sp>
        <p:nvSpPr>
          <p:cNvPr id="34827" name="Text Box 11"/>
          <p:cNvSpPr txBox="1">
            <a:spLocks noChangeArrowheads="1"/>
          </p:cNvSpPr>
          <p:nvPr/>
        </p:nvSpPr>
        <p:spPr bwMode="auto">
          <a:xfrm>
            <a:off x="7386638" y="5222875"/>
            <a:ext cx="919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Image 4</a:t>
            </a:r>
          </a:p>
        </p:txBody>
      </p:sp>
      <p:pic>
        <p:nvPicPr>
          <p:cNvPr id="34828" name="Picture 12" descr="19654387@N00_126289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68625"/>
            <a:ext cx="16573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44124324682@N01_172556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2968625"/>
            <a:ext cx="16573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ekenzie_18947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68625"/>
            <a:ext cx="1487488" cy="2211388"/>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kurtnaks_312632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968625"/>
            <a:ext cx="1476375" cy="2212975"/>
          </a:xfrm>
          <a:prstGeom prst="rect">
            <a:avLst/>
          </a:prstGeom>
          <a:noFill/>
          <a:extLst>
            <a:ext uri="{909E8E84-426E-40DD-AFC4-6F175D3DCCD1}">
              <a14:hiddenFill xmlns:a14="http://schemas.microsoft.com/office/drawing/2010/main">
                <a:solidFill>
                  <a:srgbClr val="FFFFFF"/>
                </a:solidFill>
              </a14:hiddenFill>
            </a:ext>
          </a:extLst>
        </p:spPr>
      </p:pic>
      <p:sp>
        <p:nvSpPr>
          <p:cNvPr id="34844" name="Line 28"/>
          <p:cNvSpPr>
            <a:spLocks noChangeShapeType="1"/>
          </p:cNvSpPr>
          <p:nvPr/>
        </p:nvSpPr>
        <p:spPr bwMode="auto">
          <a:xfrm flipV="1">
            <a:off x="1295400" y="3349625"/>
            <a:ext cx="2133600" cy="91440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29"/>
          <p:cNvSpPr>
            <a:spLocks noChangeShapeType="1"/>
          </p:cNvSpPr>
          <p:nvPr/>
        </p:nvSpPr>
        <p:spPr bwMode="auto">
          <a:xfrm flipV="1">
            <a:off x="3429000" y="3349625"/>
            <a:ext cx="2133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30"/>
          <p:cNvSpPr>
            <a:spLocks noChangeShapeType="1"/>
          </p:cNvSpPr>
          <p:nvPr/>
        </p:nvSpPr>
        <p:spPr bwMode="auto">
          <a:xfrm>
            <a:off x="5562600" y="3349625"/>
            <a:ext cx="2438400" cy="7620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Oval 20"/>
          <p:cNvSpPr>
            <a:spLocks noChangeArrowheads="1"/>
          </p:cNvSpPr>
          <p:nvPr/>
        </p:nvSpPr>
        <p:spPr bwMode="auto">
          <a:xfrm>
            <a:off x="3352800" y="3273425"/>
            <a:ext cx="152400" cy="152400"/>
          </a:xfrm>
          <a:prstGeom prst="ellipse">
            <a:avLst/>
          </a:prstGeom>
          <a:solidFill>
            <a:srgbClr val="FFE2C5"/>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Oval 21"/>
          <p:cNvSpPr>
            <a:spLocks noChangeArrowheads="1"/>
          </p:cNvSpPr>
          <p:nvPr/>
        </p:nvSpPr>
        <p:spPr bwMode="auto">
          <a:xfrm>
            <a:off x="1219200" y="4187825"/>
            <a:ext cx="152400" cy="152400"/>
          </a:xfrm>
          <a:prstGeom prst="ellipse">
            <a:avLst/>
          </a:prstGeom>
          <a:solidFill>
            <a:srgbClr val="00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Oval 23"/>
          <p:cNvSpPr>
            <a:spLocks noChangeArrowheads="1"/>
          </p:cNvSpPr>
          <p:nvPr/>
        </p:nvSpPr>
        <p:spPr bwMode="auto">
          <a:xfrm>
            <a:off x="5486400" y="3273425"/>
            <a:ext cx="152400" cy="152400"/>
          </a:xfrm>
          <a:prstGeom prst="ellipse">
            <a:avLst/>
          </a:prstGeom>
          <a:solidFill>
            <a:srgbClr val="00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Oval 24"/>
          <p:cNvSpPr>
            <a:spLocks noChangeArrowheads="1"/>
          </p:cNvSpPr>
          <p:nvPr/>
        </p:nvSpPr>
        <p:spPr bwMode="auto">
          <a:xfrm>
            <a:off x="7924800" y="3349625"/>
            <a:ext cx="152400" cy="152400"/>
          </a:xfrm>
          <a:prstGeom prst="ellipse">
            <a:avLst/>
          </a:prstGeom>
          <a:solidFill>
            <a:srgbClr val="FF99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07691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fade">
                                      <p:cBhvr>
                                        <p:cTn id="12" dur="500"/>
                                        <p:tgtEl>
                                          <p:spTgt spid="348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25"/>
                                        </p:tgtEl>
                                        <p:attrNameLst>
                                          <p:attrName>style.visibility</p:attrName>
                                        </p:attrNameLst>
                                      </p:cBhvr>
                                      <p:to>
                                        <p:strVal val="visible"/>
                                      </p:to>
                                    </p:set>
                                    <p:animEffect transition="in" filter="fade">
                                      <p:cBhvr>
                                        <p:cTn id="15" dur="500"/>
                                        <p:tgtEl>
                                          <p:spTgt spid="348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26"/>
                                        </p:tgtEl>
                                        <p:attrNameLst>
                                          <p:attrName>style.visibility</p:attrName>
                                        </p:attrNameLst>
                                      </p:cBhvr>
                                      <p:to>
                                        <p:strVal val="visible"/>
                                      </p:to>
                                    </p:set>
                                    <p:animEffect transition="in" filter="fade">
                                      <p:cBhvr>
                                        <p:cTn id="18" dur="500"/>
                                        <p:tgtEl>
                                          <p:spTgt spid="34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27"/>
                                        </p:tgtEl>
                                        <p:attrNameLst>
                                          <p:attrName>style.visibility</p:attrName>
                                        </p:attrNameLst>
                                      </p:cBhvr>
                                      <p:to>
                                        <p:strVal val="visible"/>
                                      </p:to>
                                    </p:set>
                                    <p:animEffect transition="in" filter="fade">
                                      <p:cBhvr>
                                        <p:cTn id="21" dur="500"/>
                                        <p:tgtEl>
                                          <p:spTgt spid="34827"/>
                                        </p:tgtEl>
                                      </p:cBhvr>
                                    </p:animEffect>
                                  </p:childTnLst>
                                </p:cTn>
                              </p:par>
                              <p:par>
                                <p:cTn id="22" presetID="10" presetClass="entr" presetSubtype="0" fill="hold" nodeType="withEffect">
                                  <p:stCondLst>
                                    <p:cond delay="0"/>
                                  </p:stCondLst>
                                  <p:childTnLst>
                                    <p:set>
                                      <p:cBhvr>
                                        <p:cTn id="23" dur="1" fill="hold">
                                          <p:stCondLst>
                                            <p:cond delay="0"/>
                                          </p:stCondLst>
                                        </p:cTn>
                                        <p:tgtEl>
                                          <p:spTgt spid="34830"/>
                                        </p:tgtEl>
                                        <p:attrNameLst>
                                          <p:attrName>style.visibility</p:attrName>
                                        </p:attrNameLst>
                                      </p:cBhvr>
                                      <p:to>
                                        <p:strVal val="visible"/>
                                      </p:to>
                                    </p:set>
                                    <p:animEffect transition="in" filter="fade">
                                      <p:cBhvr>
                                        <p:cTn id="24" dur="500"/>
                                        <p:tgtEl>
                                          <p:spTgt spid="34830"/>
                                        </p:tgtEl>
                                      </p:cBhvr>
                                    </p:animEffect>
                                  </p:childTnLst>
                                </p:cTn>
                              </p:par>
                              <p:par>
                                <p:cTn id="25" presetID="10" presetClass="entr" presetSubtype="0" fill="hold" nodeType="withEffect">
                                  <p:stCondLst>
                                    <p:cond delay="0"/>
                                  </p:stCondLst>
                                  <p:childTnLst>
                                    <p:set>
                                      <p:cBhvr>
                                        <p:cTn id="26" dur="1" fill="hold">
                                          <p:stCondLst>
                                            <p:cond delay="0"/>
                                          </p:stCondLst>
                                        </p:cTn>
                                        <p:tgtEl>
                                          <p:spTgt spid="34831"/>
                                        </p:tgtEl>
                                        <p:attrNameLst>
                                          <p:attrName>style.visibility</p:attrName>
                                        </p:attrNameLst>
                                      </p:cBhvr>
                                      <p:to>
                                        <p:strVal val="visible"/>
                                      </p:to>
                                    </p:set>
                                    <p:animEffect transition="in" filter="fade">
                                      <p:cBhvr>
                                        <p:cTn id="27" dur="500"/>
                                        <p:tgtEl>
                                          <p:spTgt spid="34831"/>
                                        </p:tgtEl>
                                      </p:cBhvr>
                                    </p:animEffect>
                                  </p:childTnLst>
                                </p:cTn>
                              </p:par>
                              <p:par>
                                <p:cTn id="28" presetID="10" presetClass="entr" presetSubtype="0" fill="hold" nodeType="withEffect">
                                  <p:stCondLst>
                                    <p:cond delay="0"/>
                                  </p:stCondLst>
                                  <p:childTnLst>
                                    <p:set>
                                      <p:cBhvr>
                                        <p:cTn id="29" dur="1" fill="hold">
                                          <p:stCondLst>
                                            <p:cond delay="0"/>
                                          </p:stCondLst>
                                        </p:cTn>
                                        <p:tgtEl>
                                          <p:spTgt spid="34828"/>
                                        </p:tgtEl>
                                        <p:attrNameLst>
                                          <p:attrName>style.visibility</p:attrName>
                                        </p:attrNameLst>
                                      </p:cBhvr>
                                      <p:to>
                                        <p:strVal val="visible"/>
                                      </p:to>
                                    </p:set>
                                    <p:animEffect transition="in" filter="fade">
                                      <p:cBhvr>
                                        <p:cTn id="30" dur="500"/>
                                        <p:tgtEl>
                                          <p:spTgt spid="34828"/>
                                        </p:tgtEl>
                                      </p:cBhvr>
                                    </p:animEffect>
                                  </p:childTnLst>
                                </p:cTn>
                              </p:par>
                              <p:par>
                                <p:cTn id="31" presetID="10" presetClass="entr" presetSubtype="0" fill="hold" nodeType="withEffect">
                                  <p:stCondLst>
                                    <p:cond delay="0"/>
                                  </p:stCondLst>
                                  <p:childTnLst>
                                    <p:set>
                                      <p:cBhvr>
                                        <p:cTn id="32" dur="1" fill="hold">
                                          <p:stCondLst>
                                            <p:cond delay="0"/>
                                          </p:stCondLst>
                                        </p:cTn>
                                        <p:tgtEl>
                                          <p:spTgt spid="34829"/>
                                        </p:tgtEl>
                                        <p:attrNameLst>
                                          <p:attrName>style.visibility</p:attrName>
                                        </p:attrNameLst>
                                      </p:cBhvr>
                                      <p:to>
                                        <p:strVal val="visible"/>
                                      </p:to>
                                    </p:set>
                                    <p:animEffect transition="in" filter="fade">
                                      <p:cBhvr>
                                        <p:cTn id="33" dur="500"/>
                                        <p:tgtEl>
                                          <p:spTgt spid="348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37"/>
                                        </p:tgtEl>
                                        <p:attrNameLst>
                                          <p:attrName>style.visibility</p:attrName>
                                        </p:attrNameLst>
                                      </p:cBhvr>
                                      <p:to>
                                        <p:strVal val="visible"/>
                                      </p:to>
                                    </p:set>
                                    <p:animEffect transition="in" filter="fade">
                                      <p:cBhvr>
                                        <p:cTn id="38" dur="500"/>
                                        <p:tgtEl>
                                          <p:spTgt spid="348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836"/>
                                        </p:tgtEl>
                                        <p:attrNameLst>
                                          <p:attrName>style.visibility</p:attrName>
                                        </p:attrNameLst>
                                      </p:cBhvr>
                                      <p:to>
                                        <p:strVal val="visible"/>
                                      </p:to>
                                    </p:set>
                                    <p:animEffect transition="in" filter="fade">
                                      <p:cBhvr>
                                        <p:cTn id="41" dur="500"/>
                                        <p:tgtEl>
                                          <p:spTgt spid="348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839"/>
                                        </p:tgtEl>
                                        <p:attrNameLst>
                                          <p:attrName>style.visibility</p:attrName>
                                        </p:attrNameLst>
                                      </p:cBhvr>
                                      <p:to>
                                        <p:strVal val="visible"/>
                                      </p:to>
                                    </p:set>
                                    <p:animEffect transition="in" filter="fade">
                                      <p:cBhvr>
                                        <p:cTn id="44" dur="500"/>
                                        <p:tgtEl>
                                          <p:spTgt spid="348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840"/>
                                        </p:tgtEl>
                                        <p:attrNameLst>
                                          <p:attrName>style.visibility</p:attrName>
                                        </p:attrNameLst>
                                      </p:cBhvr>
                                      <p:to>
                                        <p:strVal val="visible"/>
                                      </p:to>
                                    </p:set>
                                    <p:animEffect transition="in" filter="fade">
                                      <p:cBhvr>
                                        <p:cTn id="47" dur="500"/>
                                        <p:tgtEl>
                                          <p:spTgt spid="348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844"/>
                                        </p:tgtEl>
                                        <p:attrNameLst>
                                          <p:attrName>style.visibility</p:attrName>
                                        </p:attrNameLst>
                                      </p:cBhvr>
                                      <p:to>
                                        <p:strVal val="visible"/>
                                      </p:to>
                                    </p:set>
                                    <p:animEffect transition="in" filter="fade">
                                      <p:cBhvr>
                                        <p:cTn id="52" dur="500"/>
                                        <p:tgtEl>
                                          <p:spTgt spid="348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845"/>
                                        </p:tgtEl>
                                        <p:attrNameLst>
                                          <p:attrName>style.visibility</p:attrName>
                                        </p:attrNameLst>
                                      </p:cBhvr>
                                      <p:to>
                                        <p:strVal val="visible"/>
                                      </p:to>
                                    </p:set>
                                    <p:animEffect transition="in" filter="fade">
                                      <p:cBhvr>
                                        <p:cTn id="57" dur="500"/>
                                        <p:tgtEl>
                                          <p:spTgt spid="348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846"/>
                                        </p:tgtEl>
                                        <p:attrNameLst>
                                          <p:attrName>style.visibility</p:attrName>
                                        </p:attrNameLst>
                                      </p:cBhvr>
                                      <p:to>
                                        <p:strVal val="visible"/>
                                      </p:to>
                                    </p:set>
                                    <p:animEffect transition="in" filter="fade">
                                      <p:cBhvr>
                                        <p:cTn id="62" dur="500"/>
                                        <p:tgtEl>
                                          <p:spTgt spid="348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mph" presetSubtype="2" fill="hold" nodeType="clickEffect">
                                  <p:stCondLst>
                                    <p:cond delay="0"/>
                                  </p:stCondLst>
                                  <p:childTnLst>
                                    <p:animClr clrSpc="rgb" dir="cw">
                                      <p:cBhvr>
                                        <p:cTn id="66" dur="500" fill="hold"/>
                                        <p:tgtEl>
                                          <p:spTgt spid="34837"/>
                                        </p:tgtEl>
                                        <p:attrNameLst>
                                          <p:attrName>fillcolor</p:attrName>
                                        </p:attrNameLst>
                                      </p:cBhvr>
                                      <p:to>
                                        <a:srgbClr val="FF0101"/>
                                      </p:to>
                                    </p:animClr>
                                    <p:set>
                                      <p:cBhvr>
                                        <p:cTn id="67" dur="500" fill="hold"/>
                                        <p:tgtEl>
                                          <p:spTgt spid="34837"/>
                                        </p:tgtEl>
                                        <p:attrNameLst>
                                          <p:attrName>fill.type</p:attrName>
                                        </p:attrNameLst>
                                      </p:cBhvr>
                                      <p:to>
                                        <p:strVal val="solid"/>
                                      </p:to>
                                    </p:set>
                                    <p:set>
                                      <p:cBhvr>
                                        <p:cTn id="68" dur="500" fill="hold"/>
                                        <p:tgtEl>
                                          <p:spTgt spid="34837"/>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34836"/>
                                        </p:tgtEl>
                                        <p:attrNameLst>
                                          <p:attrName>fillcolor</p:attrName>
                                        </p:attrNameLst>
                                      </p:cBhvr>
                                      <p:to>
                                        <a:srgbClr val="FF0101"/>
                                      </p:to>
                                    </p:animClr>
                                    <p:set>
                                      <p:cBhvr>
                                        <p:cTn id="71" dur="500" fill="hold"/>
                                        <p:tgtEl>
                                          <p:spTgt spid="34836"/>
                                        </p:tgtEl>
                                        <p:attrNameLst>
                                          <p:attrName>fill.type</p:attrName>
                                        </p:attrNameLst>
                                      </p:cBhvr>
                                      <p:to>
                                        <p:strVal val="solid"/>
                                      </p:to>
                                    </p:set>
                                    <p:set>
                                      <p:cBhvr>
                                        <p:cTn id="72" dur="500" fill="hold"/>
                                        <p:tgtEl>
                                          <p:spTgt spid="3483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34839"/>
                                        </p:tgtEl>
                                        <p:attrNameLst>
                                          <p:attrName>fillcolor</p:attrName>
                                        </p:attrNameLst>
                                      </p:cBhvr>
                                      <p:to>
                                        <a:srgbClr val="FF0101"/>
                                      </p:to>
                                    </p:animClr>
                                    <p:set>
                                      <p:cBhvr>
                                        <p:cTn id="75" dur="500" fill="hold"/>
                                        <p:tgtEl>
                                          <p:spTgt spid="34839"/>
                                        </p:tgtEl>
                                        <p:attrNameLst>
                                          <p:attrName>fill.type</p:attrName>
                                        </p:attrNameLst>
                                      </p:cBhvr>
                                      <p:to>
                                        <p:strVal val="solid"/>
                                      </p:to>
                                    </p:set>
                                    <p:set>
                                      <p:cBhvr>
                                        <p:cTn id="76" dur="500" fill="hold"/>
                                        <p:tgtEl>
                                          <p:spTgt spid="34839"/>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34840"/>
                                        </p:tgtEl>
                                        <p:attrNameLst>
                                          <p:attrName>fillcolor</p:attrName>
                                        </p:attrNameLst>
                                      </p:cBhvr>
                                      <p:to>
                                        <a:srgbClr val="FF0101"/>
                                      </p:to>
                                    </p:animClr>
                                    <p:set>
                                      <p:cBhvr>
                                        <p:cTn id="79" dur="500" fill="hold"/>
                                        <p:tgtEl>
                                          <p:spTgt spid="34840"/>
                                        </p:tgtEl>
                                        <p:attrNameLst>
                                          <p:attrName>fill.type</p:attrName>
                                        </p:attrNameLst>
                                      </p:cBhvr>
                                      <p:to>
                                        <p:strVal val="solid"/>
                                      </p:to>
                                    </p:set>
                                    <p:set>
                                      <p:cBhvr>
                                        <p:cTn id="80" dur="500" fill="hold"/>
                                        <p:tgtEl>
                                          <p:spTgt spid="34840"/>
                                        </p:tgtEl>
                                        <p:attrNameLst>
                                          <p:attrName>fill.on</p:attrName>
                                        </p:attrNameLst>
                                      </p:cBhvr>
                                      <p:to>
                                        <p:strVal val="true"/>
                                      </p:to>
                                    </p:set>
                                  </p:childTnLst>
                                </p:cTn>
                              </p:par>
                              <p:par>
                                <p:cTn id="81" presetID="7" presetClass="emph" presetSubtype="2" fill="hold" nodeType="withEffect">
                                  <p:stCondLst>
                                    <p:cond delay="0"/>
                                  </p:stCondLst>
                                  <p:childTnLst>
                                    <p:animClr clrSpc="rgb" dir="cw">
                                      <p:cBhvr>
                                        <p:cTn id="82" dur="500" fill="hold"/>
                                        <p:tgtEl>
                                          <p:spTgt spid="34844"/>
                                        </p:tgtEl>
                                        <p:attrNameLst>
                                          <p:attrName>stroke.color</p:attrName>
                                        </p:attrNameLst>
                                      </p:cBhvr>
                                      <p:to>
                                        <a:srgbClr val="3366FF"/>
                                      </p:to>
                                    </p:animClr>
                                    <p:set>
                                      <p:cBhvr>
                                        <p:cTn id="83" dur="500" fill="hold"/>
                                        <p:tgtEl>
                                          <p:spTgt spid="34844"/>
                                        </p:tgtEl>
                                        <p:attrNameLst>
                                          <p:attrName>stroke.on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34845"/>
                                        </p:tgtEl>
                                        <p:attrNameLst>
                                          <p:attrName>stroke.color</p:attrName>
                                        </p:attrNameLst>
                                      </p:cBhvr>
                                      <p:to>
                                        <a:srgbClr val="3366FF"/>
                                      </p:to>
                                    </p:animClr>
                                    <p:set>
                                      <p:cBhvr>
                                        <p:cTn id="86" dur="500" fill="hold"/>
                                        <p:tgtEl>
                                          <p:spTgt spid="34845"/>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34846"/>
                                        </p:tgtEl>
                                        <p:attrNameLst>
                                          <p:attrName>stroke.color</p:attrName>
                                        </p:attrNameLst>
                                      </p:cBhvr>
                                      <p:to>
                                        <a:srgbClr val="3366FF"/>
                                      </p:to>
                                    </p:animClr>
                                    <p:set>
                                      <p:cBhvr>
                                        <p:cTn id="89" dur="500" fill="hold"/>
                                        <p:tgtEl>
                                          <p:spTgt spid="3484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4" grpId="0"/>
      <p:bldP spid="34825" grpId="0"/>
      <p:bldP spid="34826" grpId="0"/>
      <p:bldP spid="34827" grpId="0"/>
      <p:bldP spid="34844" grpId="0" animBg="1"/>
      <p:bldP spid="34845" grpId="0" animBg="1"/>
      <p:bldP spid="34846" grpId="0" animBg="1"/>
      <p:bldP spid="34836" grpId="0" animBg="1"/>
      <p:bldP spid="34837" grpId="0" animBg="1"/>
      <p:bldP spid="34839" grpId="0" animBg="1"/>
      <p:bldP spid="348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 connectivity graph</a:t>
            </a:r>
          </a:p>
        </p:txBody>
      </p:sp>
      <p:pic>
        <p:nvPicPr>
          <p:cNvPr id="4" name="Picture 3"/>
          <p:cNvPicPr>
            <a:picLocks noChangeAspect="1" noChangeArrowheads="1"/>
          </p:cNvPicPr>
          <p:nvPr/>
        </p:nvPicPr>
        <p:blipFill>
          <a:blip r:embed="rId2" cstate="print"/>
          <a:srcRect/>
          <a:stretch>
            <a:fillRect/>
          </a:stretch>
        </p:blipFill>
        <p:spPr bwMode="auto">
          <a:xfrm>
            <a:off x="2044190" y="1516498"/>
            <a:ext cx="4939540" cy="438459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834390" y="6057900"/>
            <a:ext cx="7489936" cy="369332"/>
          </a:xfrm>
          <a:prstGeom prst="rect">
            <a:avLst/>
          </a:prstGeom>
          <a:noFill/>
        </p:spPr>
        <p:txBody>
          <a:bodyPr wrap="none" rtlCol="0">
            <a:spAutoFit/>
          </a:bodyPr>
          <a:lstStyle/>
          <a:p>
            <a:r>
              <a:rPr lang="en-US" dirty="0"/>
              <a:t>(graph layout produced using  the </a:t>
            </a:r>
            <a:r>
              <a:rPr lang="en-US" dirty="0" err="1"/>
              <a:t>Graphviz</a:t>
            </a:r>
            <a:r>
              <a:rPr lang="en-US" dirty="0"/>
              <a:t> toolkit: </a:t>
            </a:r>
            <a:r>
              <a:rPr lang="en-US" dirty="0">
                <a:hlinkClick r:id="rId3"/>
              </a:rPr>
              <a:t>http://www.graphviz.org/</a:t>
            </a:r>
            <a:r>
              <a:rPr lang="en-US" dirty="0"/>
              <a: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84"/>
          <p:cNvGrpSpPr>
            <a:grpSpLocks/>
          </p:cNvGrpSpPr>
          <p:nvPr/>
        </p:nvGrpSpPr>
        <p:grpSpPr bwMode="auto">
          <a:xfrm>
            <a:off x="461963" y="1058863"/>
            <a:ext cx="7899400" cy="4743450"/>
            <a:chOff x="461963" y="1733550"/>
            <a:chExt cx="7899400" cy="4743450"/>
          </a:xfrm>
        </p:grpSpPr>
        <p:grpSp>
          <p:nvGrpSpPr>
            <p:cNvPr id="3" name="Group 66"/>
            <p:cNvGrpSpPr>
              <a:grpSpLocks/>
            </p:cNvGrpSpPr>
            <p:nvPr/>
          </p:nvGrpSpPr>
          <p:grpSpPr bwMode="auto">
            <a:xfrm>
              <a:off x="461963" y="3581400"/>
              <a:ext cx="2270125" cy="2057400"/>
              <a:chOff x="461963" y="3581400"/>
              <a:chExt cx="2270125" cy="2057400"/>
            </a:xfrm>
          </p:grpSpPr>
          <p:sp>
            <p:nvSpPr>
              <p:cNvPr id="24640" name="AutoShape 4"/>
              <p:cNvSpPr>
                <a:spLocks noChangeArrowheads="1"/>
              </p:cNvSpPr>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41" name="Rectangle 6"/>
              <p:cNvSpPr>
                <a:spLocks noChangeArrowheads="1"/>
              </p:cNvSpPr>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42" name="Line 33"/>
              <p:cNvSpPr>
                <a:spLocks noChangeShapeType="1"/>
              </p:cNvSpPr>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24643" name="Line 34"/>
              <p:cNvSpPr>
                <a:spLocks noChangeShapeType="1"/>
              </p:cNvSpPr>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24644" name="Line 35"/>
              <p:cNvSpPr>
                <a:spLocks noChangeShapeType="1"/>
              </p:cNvSpPr>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24645" name="Line 37"/>
              <p:cNvSpPr>
                <a:spLocks noChangeShapeType="1"/>
              </p:cNvSpPr>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grpSp>
            <p:nvGrpSpPr>
              <p:cNvPr id="4" name="Group 54"/>
              <p:cNvGrpSpPr>
                <a:grpSpLocks/>
              </p:cNvGrpSpPr>
              <p:nvPr/>
            </p:nvGrpSpPr>
            <p:grpSpPr bwMode="auto">
              <a:xfrm>
                <a:off x="1425575" y="4119563"/>
                <a:ext cx="1076325" cy="860425"/>
                <a:chOff x="831" y="2079"/>
                <a:chExt cx="822" cy="657"/>
              </a:xfrm>
            </p:grpSpPr>
            <p:sp>
              <p:nvSpPr>
                <p:cNvPr id="24647" name="Oval 55"/>
                <p:cNvSpPr>
                  <a:spLocks noChangeArrowheads="1"/>
                </p:cNvSpPr>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48" name="Oval 56"/>
                <p:cNvSpPr>
                  <a:spLocks noChangeArrowheads="1"/>
                </p:cNvSpPr>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49" name="Oval 57"/>
                <p:cNvSpPr>
                  <a:spLocks noChangeArrowheads="1"/>
                </p:cNvSpPr>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50" name="Oval 58"/>
                <p:cNvSpPr>
                  <a:spLocks noChangeArrowheads="1"/>
                </p:cNvSpPr>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51" name="Oval 59"/>
                <p:cNvSpPr>
                  <a:spLocks noChangeArrowheads="1"/>
                </p:cNvSpPr>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52" name="Oval 60"/>
                <p:cNvSpPr>
                  <a:spLocks noChangeArrowheads="1"/>
                </p:cNvSpPr>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53" name="Oval 61"/>
                <p:cNvSpPr>
                  <a:spLocks noChangeArrowheads="1"/>
                </p:cNvSpPr>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 name="Group 67"/>
            <p:cNvGrpSpPr>
              <a:grpSpLocks/>
            </p:cNvGrpSpPr>
            <p:nvPr/>
          </p:nvGrpSpPr>
          <p:grpSpPr bwMode="auto">
            <a:xfrm>
              <a:off x="6151563" y="3773488"/>
              <a:ext cx="2209800" cy="1981200"/>
              <a:chOff x="6151563" y="3773488"/>
              <a:chExt cx="2209800" cy="1981200"/>
            </a:xfrm>
          </p:grpSpPr>
          <p:sp>
            <p:nvSpPr>
              <p:cNvPr id="24626" name="AutoShape 5"/>
              <p:cNvSpPr>
                <a:spLocks noChangeArrowheads="1"/>
              </p:cNvSpPr>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27" name="Rectangle 7"/>
              <p:cNvSpPr>
                <a:spLocks noChangeArrowheads="1"/>
              </p:cNvSpPr>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28" name="Line 44"/>
              <p:cNvSpPr>
                <a:spLocks noChangeShapeType="1"/>
              </p:cNvSpPr>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24629" name="Line 45"/>
              <p:cNvSpPr>
                <a:spLocks noChangeShapeType="1"/>
              </p:cNvSpPr>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24630" name="Line 46"/>
              <p:cNvSpPr>
                <a:spLocks noChangeShapeType="1"/>
              </p:cNvSpPr>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24631" name="Line 47"/>
              <p:cNvSpPr>
                <a:spLocks noChangeShapeType="1"/>
              </p:cNvSpPr>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grpSp>
            <p:nvGrpSpPr>
              <p:cNvPr id="6" name="Group 70"/>
              <p:cNvGrpSpPr>
                <a:grpSpLocks/>
              </p:cNvGrpSpPr>
              <p:nvPr/>
            </p:nvGrpSpPr>
            <p:grpSpPr bwMode="auto">
              <a:xfrm>
                <a:off x="6510338" y="4197350"/>
                <a:ext cx="1003300" cy="1016000"/>
                <a:chOff x="4188" y="2004"/>
                <a:chExt cx="756" cy="765"/>
              </a:xfrm>
            </p:grpSpPr>
            <p:sp>
              <p:nvSpPr>
                <p:cNvPr id="24633" name="Oval 71"/>
                <p:cNvSpPr>
                  <a:spLocks noChangeArrowheads="1"/>
                </p:cNvSpPr>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34" name="Oval 72"/>
                <p:cNvSpPr>
                  <a:spLocks noChangeArrowheads="1"/>
                </p:cNvSpPr>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35" name="Oval 73"/>
                <p:cNvSpPr>
                  <a:spLocks noChangeArrowheads="1"/>
                </p:cNvSpPr>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36" name="Oval 74"/>
                <p:cNvSpPr>
                  <a:spLocks noChangeArrowheads="1"/>
                </p:cNvSpPr>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37" name="Oval 75"/>
                <p:cNvSpPr>
                  <a:spLocks noChangeArrowheads="1"/>
                </p:cNvSpPr>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38" name="Oval 76"/>
                <p:cNvSpPr>
                  <a:spLocks noChangeArrowheads="1"/>
                </p:cNvSpPr>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39" name="Oval 77"/>
                <p:cNvSpPr>
                  <a:spLocks noChangeArrowheads="1"/>
                </p:cNvSpPr>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 name="Group 68"/>
            <p:cNvGrpSpPr>
              <a:grpSpLocks/>
            </p:cNvGrpSpPr>
            <p:nvPr/>
          </p:nvGrpSpPr>
          <p:grpSpPr bwMode="auto">
            <a:xfrm>
              <a:off x="3208338" y="1733550"/>
              <a:ext cx="2362200" cy="2090738"/>
              <a:chOff x="3208338" y="1733550"/>
              <a:chExt cx="2362200" cy="2090738"/>
            </a:xfrm>
          </p:grpSpPr>
          <p:sp>
            <p:nvSpPr>
              <p:cNvPr id="24617" name="Rectangle 3"/>
              <p:cNvSpPr>
                <a:spLocks noChangeArrowheads="1"/>
              </p:cNvSpPr>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grpSp>
            <p:nvGrpSpPr>
              <p:cNvPr id="8" name="Group 22"/>
              <p:cNvGrpSpPr>
                <a:grpSpLocks/>
              </p:cNvGrpSpPr>
              <p:nvPr/>
            </p:nvGrpSpPr>
            <p:grpSpPr bwMode="auto">
              <a:xfrm>
                <a:off x="3208338" y="1733550"/>
                <a:ext cx="2362200" cy="2090738"/>
                <a:chOff x="2412" y="2031"/>
                <a:chExt cx="837" cy="741"/>
              </a:xfrm>
            </p:grpSpPr>
            <p:sp>
              <p:nvSpPr>
                <p:cNvPr id="24619" name="Oval 2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20" name="Oval 2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21" name="Oval 2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22" name="Oval 2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23" name="Oval 2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24" name="Oval 2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sp>
              <p:nvSpPr>
                <p:cNvPr id="24625" name="Oval 2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9" name="Group 83"/>
            <p:cNvGrpSpPr>
              <a:grpSpLocks/>
            </p:cNvGrpSpPr>
            <p:nvPr/>
          </p:nvGrpSpPr>
          <p:grpSpPr bwMode="auto">
            <a:xfrm>
              <a:off x="3551238" y="4343400"/>
              <a:ext cx="2057400" cy="2133600"/>
              <a:chOff x="3551238" y="4343400"/>
              <a:chExt cx="2057400" cy="2133600"/>
            </a:xfrm>
          </p:grpSpPr>
          <p:sp>
            <p:nvSpPr>
              <p:cNvPr id="24603" name="Rectangle 11"/>
              <p:cNvSpPr>
                <a:spLocks noChangeArrowheads="1"/>
              </p:cNvSpPr>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04" name="Rectangle 13"/>
              <p:cNvSpPr>
                <a:spLocks noChangeArrowheads="1"/>
              </p:cNvSpPr>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05" name="Line 38"/>
              <p:cNvSpPr>
                <a:spLocks noChangeShapeType="1"/>
              </p:cNvSpPr>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24606" name="Line 40"/>
              <p:cNvSpPr>
                <a:spLocks noChangeShapeType="1"/>
              </p:cNvSpPr>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24607" name="Line 41"/>
              <p:cNvSpPr>
                <a:spLocks noChangeShapeType="1"/>
              </p:cNvSpPr>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24608" name="Line 43"/>
              <p:cNvSpPr>
                <a:spLocks noChangeShapeType="1"/>
              </p:cNvSpPr>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grpSp>
            <p:nvGrpSpPr>
              <p:cNvPr id="10" name="Group 62"/>
              <p:cNvGrpSpPr>
                <a:grpSpLocks/>
              </p:cNvGrpSpPr>
              <p:nvPr/>
            </p:nvGrpSpPr>
            <p:grpSpPr bwMode="auto">
              <a:xfrm>
                <a:off x="3968750" y="4591050"/>
                <a:ext cx="1073150" cy="950913"/>
                <a:chOff x="2412" y="2031"/>
                <a:chExt cx="837" cy="741"/>
              </a:xfrm>
            </p:grpSpPr>
            <p:sp>
              <p:nvSpPr>
                <p:cNvPr id="24610" name="Oval 6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11" name="Oval 6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12" name="Oval 6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13" name="Oval 6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14" name="Oval 6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15" name="Oval 6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16" name="Oval 6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sp>
        <p:nvSpPr>
          <p:cNvPr id="24579" name="Rectangle 85"/>
          <p:cNvSpPr>
            <a:spLocks noChangeArrowheads="1"/>
          </p:cNvSpPr>
          <p:nvPr/>
        </p:nvSpPr>
        <p:spPr bwMode="auto">
          <a:xfrm>
            <a:off x="1028700" y="3330575"/>
            <a:ext cx="498475" cy="368300"/>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1,1</a:t>
            </a:r>
          </a:p>
        </p:txBody>
      </p:sp>
      <p:sp>
        <p:nvSpPr>
          <p:cNvPr id="24580" name="Rectangle 86"/>
          <p:cNvSpPr>
            <a:spLocks noChangeArrowheads="1"/>
          </p:cNvSpPr>
          <p:nvPr/>
        </p:nvSpPr>
        <p:spPr bwMode="auto">
          <a:xfrm>
            <a:off x="3686175" y="3698875"/>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24581" name="Rectangle 87"/>
          <p:cNvSpPr>
            <a:spLocks noChangeArrowheads="1"/>
          </p:cNvSpPr>
          <p:nvPr/>
        </p:nvSpPr>
        <p:spPr bwMode="auto">
          <a:xfrm>
            <a:off x="6134100" y="3606800"/>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1,3</a:t>
            </a:r>
          </a:p>
        </p:txBody>
      </p:sp>
      <p:sp>
        <p:nvSpPr>
          <p:cNvPr id="24582" name="TextBox 89"/>
          <p:cNvSpPr txBox="1">
            <a:spLocks noChangeArrowheads="1"/>
          </p:cNvSpPr>
          <p:nvPr/>
        </p:nvSpPr>
        <p:spPr bwMode="auto">
          <a:xfrm>
            <a:off x="1143000" y="4964113"/>
            <a:ext cx="930275" cy="369887"/>
          </a:xfrm>
          <a:prstGeom prst="rect">
            <a:avLst/>
          </a:prstGeom>
          <a:noFill/>
          <a:ln w="9525">
            <a:noFill/>
            <a:miter lim="800000"/>
            <a:headEnd/>
            <a:tailEnd/>
          </a:ln>
        </p:spPr>
        <p:txBody>
          <a:bodyPr wrap="none">
            <a:spAutoFit/>
          </a:bodyPr>
          <a:lstStyle/>
          <a:p>
            <a:r>
              <a:rPr lang="en-US">
                <a:latin typeface="Calibri" pitchFamily="34" charset="0"/>
              </a:rPr>
              <a:t>Image 1</a:t>
            </a:r>
          </a:p>
        </p:txBody>
      </p:sp>
      <p:sp>
        <p:nvSpPr>
          <p:cNvPr id="24583" name="TextBox 90"/>
          <p:cNvSpPr txBox="1">
            <a:spLocks noChangeArrowheads="1"/>
          </p:cNvSpPr>
          <p:nvPr/>
        </p:nvSpPr>
        <p:spPr bwMode="auto">
          <a:xfrm>
            <a:off x="4084638" y="5802313"/>
            <a:ext cx="930275" cy="369887"/>
          </a:xfrm>
          <a:prstGeom prst="rect">
            <a:avLst/>
          </a:prstGeom>
          <a:noFill/>
          <a:ln w="9525">
            <a:noFill/>
            <a:miter lim="800000"/>
            <a:headEnd/>
            <a:tailEnd/>
          </a:ln>
        </p:spPr>
        <p:txBody>
          <a:bodyPr wrap="none">
            <a:spAutoFit/>
          </a:bodyPr>
          <a:lstStyle/>
          <a:p>
            <a:r>
              <a:rPr lang="en-US">
                <a:latin typeface="Calibri" pitchFamily="34" charset="0"/>
              </a:rPr>
              <a:t>Image 2</a:t>
            </a:r>
          </a:p>
        </p:txBody>
      </p:sp>
      <p:sp>
        <p:nvSpPr>
          <p:cNvPr id="24584" name="TextBox 91"/>
          <p:cNvSpPr txBox="1">
            <a:spLocks noChangeArrowheads="1"/>
          </p:cNvSpPr>
          <p:nvPr/>
        </p:nvSpPr>
        <p:spPr bwMode="auto">
          <a:xfrm>
            <a:off x="7239000" y="4976813"/>
            <a:ext cx="930275" cy="368300"/>
          </a:xfrm>
          <a:prstGeom prst="rect">
            <a:avLst/>
          </a:prstGeom>
          <a:noFill/>
          <a:ln w="9525">
            <a:noFill/>
            <a:miter lim="800000"/>
            <a:headEnd/>
            <a:tailEnd/>
          </a:ln>
        </p:spPr>
        <p:txBody>
          <a:bodyPr wrap="none">
            <a:spAutoFit/>
          </a:bodyPr>
          <a:lstStyle/>
          <a:p>
            <a:r>
              <a:rPr lang="en-US">
                <a:latin typeface="Calibri" pitchFamily="34" charset="0"/>
              </a:rPr>
              <a:t>Image 3</a:t>
            </a:r>
          </a:p>
        </p:txBody>
      </p:sp>
      <p:grpSp>
        <p:nvGrpSpPr>
          <p:cNvPr id="11" name="Group 97"/>
          <p:cNvGrpSpPr>
            <a:grpSpLocks/>
          </p:cNvGrpSpPr>
          <p:nvPr/>
        </p:nvGrpSpPr>
        <p:grpSpPr bwMode="auto">
          <a:xfrm>
            <a:off x="2805113" y="681038"/>
            <a:ext cx="3338512" cy="2684462"/>
            <a:chOff x="1986" y="854"/>
            <a:chExt cx="2103" cy="1691"/>
          </a:xfrm>
        </p:grpSpPr>
        <p:sp>
          <p:nvSpPr>
            <p:cNvPr id="24592" name="Text Box 90"/>
            <p:cNvSpPr txBox="1">
              <a:spLocks noChangeArrowheads="1"/>
            </p:cNvSpPr>
            <p:nvPr/>
          </p:nvSpPr>
          <p:spPr bwMode="auto">
            <a:xfrm>
              <a:off x="2009" y="1170"/>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1</a:t>
              </a:r>
            </a:p>
          </p:txBody>
        </p:sp>
        <p:sp>
          <p:nvSpPr>
            <p:cNvPr id="24593" name="Text Box 91"/>
            <p:cNvSpPr txBox="1">
              <a:spLocks noChangeArrowheads="1"/>
            </p:cNvSpPr>
            <p:nvPr/>
          </p:nvSpPr>
          <p:spPr bwMode="auto">
            <a:xfrm>
              <a:off x="2686" y="854"/>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4</a:t>
              </a:r>
            </a:p>
          </p:txBody>
        </p:sp>
        <p:sp>
          <p:nvSpPr>
            <p:cNvPr id="24594" name="Text Box 92"/>
            <p:cNvSpPr txBox="1">
              <a:spLocks noChangeArrowheads="1"/>
            </p:cNvSpPr>
            <p:nvPr/>
          </p:nvSpPr>
          <p:spPr bwMode="auto">
            <a:xfrm>
              <a:off x="3703" y="1192"/>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3</a:t>
              </a:r>
            </a:p>
          </p:txBody>
        </p:sp>
        <p:sp>
          <p:nvSpPr>
            <p:cNvPr id="24595" name="Text Box 93"/>
            <p:cNvSpPr txBox="1">
              <a:spLocks noChangeArrowheads="1"/>
            </p:cNvSpPr>
            <p:nvPr/>
          </p:nvSpPr>
          <p:spPr bwMode="auto">
            <a:xfrm>
              <a:off x="3049" y="150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2</a:t>
              </a:r>
            </a:p>
          </p:txBody>
        </p:sp>
        <p:sp>
          <p:nvSpPr>
            <p:cNvPr id="24596" name="Text Box 94"/>
            <p:cNvSpPr txBox="1">
              <a:spLocks noChangeArrowheads="1"/>
            </p:cNvSpPr>
            <p:nvPr/>
          </p:nvSpPr>
          <p:spPr bwMode="auto">
            <a:xfrm>
              <a:off x="1986" y="1945"/>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5</a:t>
              </a:r>
            </a:p>
          </p:txBody>
        </p:sp>
        <p:sp>
          <p:nvSpPr>
            <p:cNvPr id="24597" name="Text Box 95"/>
            <p:cNvSpPr txBox="1">
              <a:spLocks noChangeArrowheads="1"/>
            </p:cNvSpPr>
            <p:nvPr/>
          </p:nvSpPr>
          <p:spPr bwMode="auto">
            <a:xfrm>
              <a:off x="2663" y="2257"/>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6</a:t>
              </a:r>
            </a:p>
          </p:txBody>
        </p:sp>
        <p:sp>
          <p:nvSpPr>
            <p:cNvPr id="24598" name="Text Box 96"/>
            <p:cNvSpPr txBox="1">
              <a:spLocks noChangeArrowheads="1"/>
            </p:cNvSpPr>
            <p:nvPr/>
          </p:nvSpPr>
          <p:spPr bwMode="auto">
            <a:xfrm>
              <a:off x="3751" y="196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7</a:t>
              </a:r>
            </a:p>
          </p:txBody>
        </p:sp>
      </p:grpSp>
      <p:sp>
        <p:nvSpPr>
          <p:cNvPr id="24586" name="Text Box 86"/>
          <p:cNvSpPr txBox="1">
            <a:spLocks noChangeArrowheads="1"/>
          </p:cNvSpPr>
          <p:nvPr/>
        </p:nvSpPr>
        <p:spPr bwMode="auto">
          <a:xfrm>
            <a:off x="1181100" y="5191125"/>
            <a:ext cx="1112838"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1</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1</a:t>
            </a:r>
          </a:p>
        </p:txBody>
      </p:sp>
      <p:sp>
        <p:nvSpPr>
          <p:cNvPr id="24587" name="Text Box 87"/>
          <p:cNvSpPr txBox="1">
            <a:spLocks noChangeArrowheads="1"/>
          </p:cNvSpPr>
          <p:nvPr/>
        </p:nvSpPr>
        <p:spPr bwMode="auto">
          <a:xfrm>
            <a:off x="4098925" y="6019800"/>
            <a:ext cx="1128713"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2</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2</a:t>
            </a:r>
          </a:p>
        </p:txBody>
      </p:sp>
      <p:sp>
        <p:nvSpPr>
          <p:cNvPr id="24588" name="Text Box 88"/>
          <p:cNvSpPr txBox="1">
            <a:spLocks noChangeArrowheads="1"/>
          </p:cNvSpPr>
          <p:nvPr/>
        </p:nvSpPr>
        <p:spPr bwMode="auto">
          <a:xfrm>
            <a:off x="7275513" y="5181600"/>
            <a:ext cx="1106487"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3</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3</a:t>
            </a:r>
          </a:p>
        </p:txBody>
      </p:sp>
      <p:sp>
        <p:nvSpPr>
          <p:cNvPr id="104" name="Line 99"/>
          <p:cNvSpPr>
            <a:spLocks noChangeShapeType="1"/>
          </p:cNvSpPr>
          <p:nvPr/>
        </p:nvSpPr>
        <p:spPr bwMode="auto">
          <a:xfrm flipH="1">
            <a:off x="474663" y="1504950"/>
            <a:ext cx="2881312" cy="3455988"/>
          </a:xfrm>
          <a:prstGeom prst="line">
            <a:avLst/>
          </a:prstGeom>
          <a:noFill/>
          <a:ln w="28575">
            <a:solidFill>
              <a:srgbClr val="3366FF"/>
            </a:solidFill>
            <a:prstDash val="dash"/>
            <a:round/>
            <a:headEnd/>
            <a:tailEnd type="triangle" w="med" len="med"/>
          </a:ln>
        </p:spPr>
        <p:txBody>
          <a:bodyPr/>
          <a:lstStyle/>
          <a:p>
            <a:endParaRPr lang="en-US"/>
          </a:p>
        </p:txBody>
      </p:sp>
      <p:sp>
        <p:nvSpPr>
          <p:cNvPr id="105" name="Line 100"/>
          <p:cNvSpPr>
            <a:spLocks noChangeShapeType="1"/>
          </p:cNvSpPr>
          <p:nvPr/>
        </p:nvSpPr>
        <p:spPr bwMode="auto">
          <a:xfrm>
            <a:off x="3355975" y="1543050"/>
            <a:ext cx="1150938" cy="4262438"/>
          </a:xfrm>
          <a:prstGeom prst="line">
            <a:avLst/>
          </a:prstGeom>
          <a:noFill/>
          <a:ln w="28575">
            <a:solidFill>
              <a:srgbClr val="3366FF"/>
            </a:solidFill>
            <a:prstDash val="dash"/>
            <a:round/>
            <a:headEnd/>
            <a:tailEnd type="triangle" w="med" len="med"/>
          </a:ln>
        </p:spPr>
        <p:txBody>
          <a:bodyPr/>
          <a:lstStyle/>
          <a:p>
            <a:endParaRPr lang="en-US"/>
          </a:p>
        </p:txBody>
      </p:sp>
      <p:sp>
        <p:nvSpPr>
          <p:cNvPr id="106" name="Line 101"/>
          <p:cNvSpPr>
            <a:spLocks noChangeShapeType="1"/>
          </p:cNvSpPr>
          <p:nvPr/>
        </p:nvSpPr>
        <p:spPr bwMode="auto">
          <a:xfrm>
            <a:off x="3355975" y="1543050"/>
            <a:ext cx="4992688" cy="3379788"/>
          </a:xfrm>
          <a:prstGeom prst="line">
            <a:avLst/>
          </a:prstGeom>
          <a:noFill/>
          <a:ln w="28575">
            <a:solidFill>
              <a:srgbClr val="3366FF"/>
            </a:solidFill>
            <a:prstDash val="dash"/>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1000"/>
                                        <p:tgtEl>
                                          <p:spTgt spid="104"/>
                                        </p:tgtEl>
                                      </p:cBhvr>
                                    </p:animEffect>
                                  </p:childTnLst>
                                </p:cTn>
                              </p:par>
                            </p:childTnLst>
                          </p:cTn>
                        </p:par>
                        <p:par>
                          <p:cTn id="8" fill="hold">
                            <p:stCondLst>
                              <p:cond delay="1000"/>
                            </p:stCondLst>
                            <p:childTnLst>
                              <p:par>
                                <p:cTn id="9" presetID="22" presetClass="entr" presetSubtype="1" fill="hold" grpId="0" nodeType="afterEffect">
                                  <p:stCondLst>
                                    <p:cond delay="150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1000"/>
                                        <p:tgtEl>
                                          <p:spTgt spid="105"/>
                                        </p:tgtEl>
                                      </p:cBhvr>
                                    </p:animEffect>
                                  </p:childTnLst>
                                </p:cTn>
                              </p:par>
                            </p:childTnLst>
                          </p:cTn>
                        </p:par>
                        <p:par>
                          <p:cTn id="12" fill="hold">
                            <p:stCondLst>
                              <p:cond delay="3500"/>
                            </p:stCondLst>
                            <p:childTnLst>
                              <p:par>
                                <p:cTn id="13" presetID="22" presetClass="entr" presetSubtype="1" fill="hold" grpId="0" nodeType="afterEffect">
                                  <p:stCondLst>
                                    <p:cond delay="1500"/>
                                  </p:stCondLst>
                                  <p:childTnLst>
                                    <p:set>
                                      <p:cBhvr>
                                        <p:cTn id="14" dur="1" fill="hold">
                                          <p:stCondLst>
                                            <p:cond delay="0"/>
                                          </p:stCondLst>
                                        </p:cTn>
                                        <p:tgtEl>
                                          <p:spTgt spid="106"/>
                                        </p:tgtEl>
                                        <p:attrNameLst>
                                          <p:attrName>style.visibility</p:attrName>
                                        </p:attrNameLst>
                                      </p:cBhvr>
                                      <p:to>
                                        <p:strVal val="visible"/>
                                      </p:to>
                                    </p:set>
                                    <p:animEffect transition="in" filter="wipe(up)">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Structure from motion</a:t>
            </a:r>
          </a:p>
        </p:txBody>
      </p:sp>
      <p:sp>
        <p:nvSpPr>
          <p:cNvPr id="21507" name="Rectangle 3"/>
          <p:cNvSpPr>
            <a:spLocks noChangeArrowheads="1"/>
          </p:cNvSpPr>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08" name="AutoShape 4"/>
          <p:cNvSpPr>
            <a:spLocks noChangeArrowheads="1"/>
          </p:cNvSpPr>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0" name="Rectangle 6"/>
          <p:cNvSpPr>
            <a:spLocks noChangeArrowheads="1"/>
          </p:cNvSpPr>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09" name="AutoShape 5"/>
          <p:cNvSpPr>
            <a:spLocks noChangeArrowheads="1"/>
          </p:cNvSpPr>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1" name="Rectangle 7"/>
          <p:cNvSpPr>
            <a:spLocks noChangeArrowheads="1"/>
          </p:cNvSpPr>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15" name="Rectangle 11"/>
          <p:cNvSpPr>
            <a:spLocks noChangeArrowheads="1"/>
          </p:cNvSpPr>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7" name="Rectangle 13"/>
          <p:cNvSpPr>
            <a:spLocks noChangeArrowheads="1"/>
          </p:cNvSpPr>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37" name="Line 33"/>
          <p:cNvSpPr>
            <a:spLocks noChangeShapeType="1"/>
          </p:cNvSpPr>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123938" name="Line 34"/>
          <p:cNvSpPr>
            <a:spLocks noChangeShapeType="1"/>
          </p:cNvSpPr>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123939" name="Line 35"/>
          <p:cNvSpPr>
            <a:spLocks noChangeShapeType="1"/>
          </p:cNvSpPr>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123941" name="Line 37"/>
          <p:cNvSpPr>
            <a:spLocks noChangeShapeType="1"/>
          </p:cNvSpPr>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sp>
        <p:nvSpPr>
          <p:cNvPr id="123942" name="Line 38"/>
          <p:cNvSpPr>
            <a:spLocks noChangeShapeType="1"/>
          </p:cNvSpPr>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123944" name="Line 40"/>
          <p:cNvSpPr>
            <a:spLocks noChangeShapeType="1"/>
          </p:cNvSpPr>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123945" name="Line 41"/>
          <p:cNvSpPr>
            <a:spLocks noChangeShapeType="1"/>
          </p:cNvSpPr>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123947" name="Line 43"/>
          <p:cNvSpPr>
            <a:spLocks noChangeShapeType="1"/>
          </p:cNvSpPr>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sp>
        <p:nvSpPr>
          <p:cNvPr id="123948" name="Line 44"/>
          <p:cNvSpPr>
            <a:spLocks noChangeShapeType="1"/>
          </p:cNvSpPr>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123949" name="Line 45"/>
          <p:cNvSpPr>
            <a:spLocks noChangeShapeType="1"/>
          </p:cNvSpPr>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123950" name="Line 46"/>
          <p:cNvSpPr>
            <a:spLocks noChangeShapeType="1"/>
          </p:cNvSpPr>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123951" name="Line 47"/>
          <p:cNvSpPr>
            <a:spLocks noChangeShapeType="1"/>
          </p:cNvSpPr>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sp>
        <p:nvSpPr>
          <p:cNvPr id="123955" name="Text Box 51"/>
          <p:cNvSpPr txBox="1">
            <a:spLocks noChangeArrowheads="1"/>
          </p:cNvSpPr>
          <p:nvPr/>
        </p:nvSpPr>
        <p:spPr bwMode="auto">
          <a:xfrm>
            <a:off x="695325" y="5618163"/>
            <a:ext cx="1187450" cy="366712"/>
          </a:xfrm>
          <a:prstGeom prst="rect">
            <a:avLst/>
          </a:prstGeom>
          <a:noFill/>
          <a:ln w="9525">
            <a:noFill/>
            <a:miter lim="800000"/>
            <a:headEnd/>
            <a:tailEnd/>
          </a:ln>
        </p:spPr>
        <p:txBody>
          <a:bodyPr wrap="none">
            <a:spAutoFit/>
          </a:bodyPr>
          <a:lstStyle/>
          <a:p>
            <a:r>
              <a:rPr lang="en-US">
                <a:latin typeface="Calibri" pitchFamily="34" charset="0"/>
              </a:rPr>
              <a:t>Camera 1</a:t>
            </a:r>
          </a:p>
        </p:txBody>
      </p:sp>
      <p:sp>
        <p:nvSpPr>
          <p:cNvPr id="123956" name="Text Box 52"/>
          <p:cNvSpPr txBox="1">
            <a:spLocks noChangeArrowheads="1"/>
          </p:cNvSpPr>
          <p:nvPr/>
        </p:nvSpPr>
        <p:spPr bwMode="auto">
          <a:xfrm>
            <a:off x="2847975" y="6040438"/>
            <a:ext cx="1187450" cy="366712"/>
          </a:xfrm>
          <a:prstGeom prst="rect">
            <a:avLst/>
          </a:prstGeom>
          <a:noFill/>
          <a:ln w="9525">
            <a:noFill/>
            <a:miter lim="800000"/>
            <a:headEnd/>
            <a:tailEnd/>
          </a:ln>
        </p:spPr>
        <p:txBody>
          <a:bodyPr wrap="none">
            <a:spAutoFit/>
          </a:bodyPr>
          <a:lstStyle/>
          <a:p>
            <a:r>
              <a:rPr lang="en-US">
                <a:latin typeface="Calibri" pitchFamily="34" charset="0"/>
              </a:rPr>
              <a:t>Camera 2</a:t>
            </a:r>
          </a:p>
        </p:txBody>
      </p:sp>
      <p:sp>
        <p:nvSpPr>
          <p:cNvPr id="123957" name="Text Box 53"/>
          <p:cNvSpPr txBox="1">
            <a:spLocks noChangeArrowheads="1"/>
          </p:cNvSpPr>
          <p:nvPr/>
        </p:nvSpPr>
        <p:spPr bwMode="auto">
          <a:xfrm>
            <a:off x="7281863" y="5618163"/>
            <a:ext cx="1187450" cy="366712"/>
          </a:xfrm>
          <a:prstGeom prst="rect">
            <a:avLst/>
          </a:prstGeom>
          <a:noFill/>
          <a:ln w="9525">
            <a:noFill/>
            <a:miter lim="800000"/>
            <a:headEnd/>
            <a:tailEnd/>
          </a:ln>
        </p:spPr>
        <p:txBody>
          <a:bodyPr wrap="none">
            <a:spAutoFit/>
          </a:bodyPr>
          <a:lstStyle/>
          <a:p>
            <a:r>
              <a:rPr lang="en-US">
                <a:latin typeface="Calibri" pitchFamily="34" charset="0"/>
              </a:rPr>
              <a:t>Camera 3</a:t>
            </a:r>
          </a:p>
        </p:txBody>
      </p:sp>
      <p:grpSp>
        <p:nvGrpSpPr>
          <p:cNvPr id="2" name="Group 54"/>
          <p:cNvGrpSpPr>
            <a:grpSpLocks/>
          </p:cNvGrpSpPr>
          <p:nvPr/>
        </p:nvGrpSpPr>
        <p:grpSpPr bwMode="auto">
          <a:xfrm>
            <a:off x="1425575" y="4119563"/>
            <a:ext cx="1076325" cy="860425"/>
            <a:chOff x="831" y="2079"/>
            <a:chExt cx="822" cy="657"/>
          </a:xfrm>
        </p:grpSpPr>
        <p:sp>
          <p:nvSpPr>
            <p:cNvPr id="21571" name="Oval 55"/>
            <p:cNvSpPr>
              <a:spLocks noChangeArrowheads="1"/>
            </p:cNvSpPr>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72" name="Oval 56"/>
            <p:cNvSpPr>
              <a:spLocks noChangeArrowheads="1"/>
            </p:cNvSpPr>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73" name="Oval 57"/>
            <p:cNvSpPr>
              <a:spLocks noChangeArrowheads="1"/>
            </p:cNvSpPr>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74" name="Oval 58"/>
            <p:cNvSpPr>
              <a:spLocks noChangeArrowheads="1"/>
            </p:cNvSpPr>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75" name="Oval 59"/>
            <p:cNvSpPr>
              <a:spLocks noChangeArrowheads="1"/>
            </p:cNvSpPr>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76" name="Oval 60"/>
            <p:cNvSpPr>
              <a:spLocks noChangeArrowheads="1"/>
            </p:cNvSpPr>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77" name="Oval 61"/>
            <p:cNvSpPr>
              <a:spLocks noChangeArrowheads="1"/>
            </p:cNvSpPr>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3" name="Group 62"/>
          <p:cNvGrpSpPr>
            <a:grpSpLocks/>
          </p:cNvGrpSpPr>
          <p:nvPr/>
        </p:nvGrpSpPr>
        <p:grpSpPr bwMode="auto">
          <a:xfrm>
            <a:off x="3968750" y="4591050"/>
            <a:ext cx="1073150" cy="950913"/>
            <a:chOff x="2412" y="2031"/>
            <a:chExt cx="837" cy="741"/>
          </a:xfrm>
        </p:grpSpPr>
        <p:sp>
          <p:nvSpPr>
            <p:cNvPr id="21564" name="Oval 6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65" name="Oval 6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66" name="Oval 6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67" name="Oval 6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68" name="Oval 6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69" name="Oval 6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70" name="Oval 6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4" name="Group 70"/>
          <p:cNvGrpSpPr>
            <a:grpSpLocks/>
          </p:cNvGrpSpPr>
          <p:nvPr/>
        </p:nvGrpSpPr>
        <p:grpSpPr bwMode="auto">
          <a:xfrm>
            <a:off x="6510338" y="4197350"/>
            <a:ext cx="1003300" cy="1016000"/>
            <a:chOff x="4188" y="2004"/>
            <a:chExt cx="756" cy="765"/>
          </a:xfrm>
        </p:grpSpPr>
        <p:sp>
          <p:nvSpPr>
            <p:cNvPr id="21557" name="Oval 71"/>
            <p:cNvSpPr>
              <a:spLocks noChangeArrowheads="1"/>
            </p:cNvSpPr>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58" name="Oval 72"/>
            <p:cNvSpPr>
              <a:spLocks noChangeArrowheads="1"/>
            </p:cNvSpPr>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59" name="Oval 73"/>
            <p:cNvSpPr>
              <a:spLocks noChangeArrowheads="1"/>
            </p:cNvSpPr>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60" name="Oval 74"/>
            <p:cNvSpPr>
              <a:spLocks noChangeArrowheads="1"/>
            </p:cNvSpPr>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61" name="Oval 75"/>
            <p:cNvSpPr>
              <a:spLocks noChangeArrowheads="1"/>
            </p:cNvSpPr>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62" name="Oval 76"/>
            <p:cNvSpPr>
              <a:spLocks noChangeArrowheads="1"/>
            </p:cNvSpPr>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63" name="Oval 77"/>
            <p:cNvSpPr>
              <a:spLocks noChangeArrowheads="1"/>
            </p:cNvSpPr>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sp>
        <p:nvSpPr>
          <p:cNvPr id="123990" name="Text Box 86"/>
          <p:cNvSpPr txBox="1">
            <a:spLocks noChangeArrowheads="1"/>
          </p:cNvSpPr>
          <p:nvPr/>
        </p:nvSpPr>
        <p:spPr bwMode="auto">
          <a:xfrm>
            <a:off x="792163" y="5829300"/>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1</a:t>
            </a:r>
            <a:r>
              <a:rPr lang="en-US" sz="2800" i="1">
                <a:latin typeface="Times New Roman" pitchFamily="18" charset="0"/>
              </a:rPr>
              <a:t>,t</a:t>
            </a:r>
            <a:r>
              <a:rPr lang="en-US" sz="2800" baseline="-25000">
                <a:latin typeface="Times New Roman" pitchFamily="18" charset="0"/>
              </a:rPr>
              <a:t>1</a:t>
            </a:r>
          </a:p>
        </p:txBody>
      </p:sp>
      <p:sp>
        <p:nvSpPr>
          <p:cNvPr id="123991" name="Text Box 87"/>
          <p:cNvSpPr txBox="1">
            <a:spLocks noChangeArrowheads="1"/>
          </p:cNvSpPr>
          <p:nvPr/>
        </p:nvSpPr>
        <p:spPr bwMode="auto">
          <a:xfrm>
            <a:off x="2986088" y="6251575"/>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2</a:t>
            </a:r>
            <a:r>
              <a:rPr lang="en-US" sz="2800" i="1">
                <a:latin typeface="Times New Roman" pitchFamily="18" charset="0"/>
              </a:rPr>
              <a:t>,t</a:t>
            </a:r>
            <a:r>
              <a:rPr lang="en-US" sz="2800" baseline="-25000">
                <a:latin typeface="Times New Roman" pitchFamily="18" charset="0"/>
              </a:rPr>
              <a:t>2</a:t>
            </a:r>
          </a:p>
        </p:txBody>
      </p:sp>
      <p:sp>
        <p:nvSpPr>
          <p:cNvPr id="123992" name="Text Box 88"/>
          <p:cNvSpPr txBox="1">
            <a:spLocks noChangeArrowheads="1"/>
          </p:cNvSpPr>
          <p:nvPr/>
        </p:nvSpPr>
        <p:spPr bwMode="auto">
          <a:xfrm>
            <a:off x="7504113" y="5829300"/>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3</a:t>
            </a:r>
            <a:r>
              <a:rPr lang="en-US" sz="2800" i="1">
                <a:latin typeface="Times New Roman" pitchFamily="18" charset="0"/>
              </a:rPr>
              <a:t>,t</a:t>
            </a:r>
            <a:r>
              <a:rPr lang="en-US" sz="2800" baseline="-25000">
                <a:latin typeface="Times New Roman" pitchFamily="18" charset="0"/>
              </a:rPr>
              <a:t>3</a:t>
            </a:r>
          </a:p>
        </p:txBody>
      </p:sp>
      <p:grpSp>
        <p:nvGrpSpPr>
          <p:cNvPr id="5" name="Group 97"/>
          <p:cNvGrpSpPr>
            <a:grpSpLocks/>
          </p:cNvGrpSpPr>
          <p:nvPr/>
        </p:nvGrpSpPr>
        <p:grpSpPr bwMode="auto">
          <a:xfrm>
            <a:off x="2805113" y="1355725"/>
            <a:ext cx="3338512" cy="2684463"/>
            <a:chOff x="1986" y="854"/>
            <a:chExt cx="2103" cy="1691"/>
          </a:xfrm>
        </p:grpSpPr>
        <p:sp>
          <p:nvSpPr>
            <p:cNvPr id="21550" name="Text Box 90"/>
            <p:cNvSpPr txBox="1">
              <a:spLocks noChangeArrowheads="1"/>
            </p:cNvSpPr>
            <p:nvPr/>
          </p:nvSpPr>
          <p:spPr bwMode="auto">
            <a:xfrm>
              <a:off x="2009" y="1170"/>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1</a:t>
              </a:r>
            </a:p>
          </p:txBody>
        </p:sp>
        <p:sp>
          <p:nvSpPr>
            <p:cNvPr id="21551" name="Text Box 91"/>
            <p:cNvSpPr txBox="1">
              <a:spLocks noChangeArrowheads="1"/>
            </p:cNvSpPr>
            <p:nvPr/>
          </p:nvSpPr>
          <p:spPr bwMode="auto">
            <a:xfrm>
              <a:off x="2686" y="854"/>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4</a:t>
              </a:r>
            </a:p>
          </p:txBody>
        </p:sp>
        <p:sp>
          <p:nvSpPr>
            <p:cNvPr id="21552" name="Text Box 92"/>
            <p:cNvSpPr txBox="1">
              <a:spLocks noChangeArrowheads="1"/>
            </p:cNvSpPr>
            <p:nvPr/>
          </p:nvSpPr>
          <p:spPr bwMode="auto">
            <a:xfrm>
              <a:off x="3703" y="1192"/>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3</a:t>
              </a:r>
            </a:p>
          </p:txBody>
        </p:sp>
        <p:sp>
          <p:nvSpPr>
            <p:cNvPr id="21553" name="Text Box 93"/>
            <p:cNvSpPr txBox="1">
              <a:spLocks noChangeArrowheads="1"/>
            </p:cNvSpPr>
            <p:nvPr/>
          </p:nvSpPr>
          <p:spPr bwMode="auto">
            <a:xfrm>
              <a:off x="3049" y="1509"/>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2</a:t>
              </a:r>
            </a:p>
          </p:txBody>
        </p:sp>
        <p:sp>
          <p:nvSpPr>
            <p:cNvPr id="21554" name="Text Box 94"/>
            <p:cNvSpPr txBox="1">
              <a:spLocks noChangeArrowheads="1"/>
            </p:cNvSpPr>
            <p:nvPr/>
          </p:nvSpPr>
          <p:spPr bwMode="auto">
            <a:xfrm>
              <a:off x="1986" y="1945"/>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5</a:t>
              </a:r>
            </a:p>
          </p:txBody>
        </p:sp>
        <p:sp>
          <p:nvSpPr>
            <p:cNvPr id="21555" name="Text Box 95"/>
            <p:cNvSpPr txBox="1">
              <a:spLocks noChangeArrowheads="1"/>
            </p:cNvSpPr>
            <p:nvPr/>
          </p:nvSpPr>
          <p:spPr bwMode="auto">
            <a:xfrm>
              <a:off x="2663" y="2257"/>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6</a:t>
              </a:r>
            </a:p>
          </p:txBody>
        </p:sp>
        <p:sp>
          <p:nvSpPr>
            <p:cNvPr id="21556" name="Text Box 96"/>
            <p:cNvSpPr txBox="1">
              <a:spLocks noChangeArrowheads="1"/>
            </p:cNvSpPr>
            <p:nvPr/>
          </p:nvSpPr>
          <p:spPr bwMode="auto">
            <a:xfrm>
              <a:off x="3751" y="1969"/>
              <a:ext cx="338" cy="288"/>
            </a:xfrm>
            <a:prstGeom prst="rect">
              <a:avLst/>
            </a:prstGeom>
            <a:noFill/>
            <a:ln w="9525">
              <a:noFill/>
              <a:miter lim="800000"/>
              <a:headEnd/>
              <a:tailEnd/>
            </a:ln>
          </p:spPr>
          <p:txBody>
            <a:bodyPr>
              <a:spAutoFit/>
            </a:bodyPr>
            <a:lstStyle/>
            <a:p>
              <a:r>
                <a:rPr lang="en-US" sz="2400" i="1">
                  <a:latin typeface="Times New Roman" pitchFamily="18" charset="0"/>
                </a:rPr>
                <a:t>p</a:t>
              </a:r>
              <a:r>
                <a:rPr lang="en-US" sz="2400" baseline="-25000">
                  <a:latin typeface="Times New Roman" pitchFamily="18" charset="0"/>
                </a:rPr>
                <a:t>7</a:t>
              </a:r>
            </a:p>
          </p:txBody>
        </p:sp>
      </p:grpSp>
      <p:sp>
        <p:nvSpPr>
          <p:cNvPr id="124003" name="Line 99"/>
          <p:cNvSpPr>
            <a:spLocks noChangeShapeType="1"/>
          </p:cNvSpPr>
          <p:nvPr/>
        </p:nvSpPr>
        <p:spPr bwMode="auto">
          <a:xfrm flipH="1">
            <a:off x="466725" y="2162175"/>
            <a:ext cx="2881313" cy="3455988"/>
          </a:xfrm>
          <a:prstGeom prst="line">
            <a:avLst/>
          </a:prstGeom>
          <a:noFill/>
          <a:ln w="28575">
            <a:solidFill>
              <a:srgbClr val="3366FF"/>
            </a:solidFill>
            <a:prstDash val="dash"/>
            <a:round/>
            <a:headEnd/>
            <a:tailEnd type="triangle" w="med" len="med"/>
          </a:ln>
        </p:spPr>
        <p:txBody>
          <a:bodyPr/>
          <a:lstStyle/>
          <a:p>
            <a:endParaRPr lang="en-US"/>
          </a:p>
        </p:txBody>
      </p:sp>
      <p:sp>
        <p:nvSpPr>
          <p:cNvPr id="124004" name="Line 100"/>
          <p:cNvSpPr>
            <a:spLocks noChangeShapeType="1"/>
          </p:cNvSpPr>
          <p:nvPr/>
        </p:nvSpPr>
        <p:spPr bwMode="auto">
          <a:xfrm>
            <a:off x="3348038" y="2200275"/>
            <a:ext cx="1150937" cy="4262438"/>
          </a:xfrm>
          <a:prstGeom prst="line">
            <a:avLst/>
          </a:prstGeom>
          <a:noFill/>
          <a:ln w="28575">
            <a:solidFill>
              <a:srgbClr val="3366FF"/>
            </a:solidFill>
            <a:prstDash val="dash"/>
            <a:round/>
            <a:headEnd/>
            <a:tailEnd type="triangle" w="med" len="med"/>
          </a:ln>
        </p:spPr>
        <p:txBody>
          <a:bodyPr/>
          <a:lstStyle/>
          <a:p>
            <a:endParaRPr lang="en-US"/>
          </a:p>
        </p:txBody>
      </p:sp>
      <p:sp>
        <p:nvSpPr>
          <p:cNvPr id="124005" name="Line 101"/>
          <p:cNvSpPr>
            <a:spLocks noChangeShapeType="1"/>
          </p:cNvSpPr>
          <p:nvPr/>
        </p:nvSpPr>
        <p:spPr bwMode="auto">
          <a:xfrm>
            <a:off x="3348038" y="2200275"/>
            <a:ext cx="4992687" cy="3379788"/>
          </a:xfrm>
          <a:prstGeom prst="line">
            <a:avLst/>
          </a:prstGeom>
          <a:noFill/>
          <a:ln w="28575">
            <a:solidFill>
              <a:srgbClr val="3366FF"/>
            </a:solidFill>
            <a:prstDash val="dash"/>
            <a:round/>
            <a:headEnd/>
            <a:tailEnd type="triangle" w="med" len="med"/>
          </a:ln>
        </p:spPr>
        <p:txBody>
          <a:bodyPr/>
          <a:lstStyle/>
          <a:p>
            <a:endParaRPr lang="en-US"/>
          </a:p>
        </p:txBody>
      </p:sp>
      <p:grpSp>
        <p:nvGrpSpPr>
          <p:cNvPr id="6" name="Group 22"/>
          <p:cNvGrpSpPr>
            <a:grpSpLocks/>
          </p:cNvGrpSpPr>
          <p:nvPr/>
        </p:nvGrpSpPr>
        <p:grpSpPr bwMode="auto">
          <a:xfrm>
            <a:off x="3208338" y="1733550"/>
            <a:ext cx="2362200" cy="2090738"/>
            <a:chOff x="2412" y="2031"/>
            <a:chExt cx="837" cy="741"/>
          </a:xfrm>
        </p:grpSpPr>
        <p:sp>
          <p:nvSpPr>
            <p:cNvPr id="21543" name="Oval 2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44" name="Oval 2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45" name="Oval 2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46" name="Oval 2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47" name="Oval 2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48" name="Oval 2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49" name="Oval 2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7" name="Group 105"/>
          <p:cNvGrpSpPr>
            <a:grpSpLocks/>
          </p:cNvGrpSpPr>
          <p:nvPr/>
        </p:nvGrpSpPr>
        <p:grpSpPr bwMode="auto">
          <a:xfrm>
            <a:off x="6300788" y="1930400"/>
            <a:ext cx="2405062" cy="1184275"/>
            <a:chOff x="3969" y="1047"/>
            <a:chExt cx="1515" cy="746"/>
          </a:xfrm>
        </p:grpSpPr>
        <p:sp>
          <p:nvSpPr>
            <p:cNvPr id="21541" name="Text Box 102"/>
            <p:cNvSpPr txBox="1">
              <a:spLocks noChangeArrowheads="1"/>
            </p:cNvSpPr>
            <p:nvPr/>
          </p:nvSpPr>
          <p:spPr bwMode="auto">
            <a:xfrm>
              <a:off x="4186" y="1047"/>
              <a:ext cx="1093" cy="368"/>
            </a:xfrm>
            <a:prstGeom prst="rect">
              <a:avLst/>
            </a:prstGeom>
            <a:noFill/>
            <a:ln w="9525">
              <a:noFill/>
              <a:miter lim="800000"/>
              <a:headEnd/>
              <a:tailEnd/>
            </a:ln>
          </p:spPr>
          <p:txBody>
            <a:bodyPr wrap="none">
              <a:spAutoFit/>
            </a:bodyPr>
            <a:lstStyle/>
            <a:p>
              <a:r>
                <a:rPr lang="en-US" sz="3200">
                  <a:latin typeface="Times New Roman" pitchFamily="18" charset="0"/>
                </a:rPr>
                <a:t>minimize</a:t>
              </a:r>
            </a:p>
          </p:txBody>
        </p:sp>
        <p:sp>
          <p:nvSpPr>
            <p:cNvPr id="21542" name="Text Box 103"/>
            <p:cNvSpPr txBox="1">
              <a:spLocks noChangeArrowheads="1"/>
            </p:cNvSpPr>
            <p:nvPr/>
          </p:nvSpPr>
          <p:spPr bwMode="auto">
            <a:xfrm>
              <a:off x="3969" y="1313"/>
              <a:ext cx="1515" cy="480"/>
            </a:xfrm>
            <a:prstGeom prst="rect">
              <a:avLst/>
            </a:prstGeom>
            <a:noFill/>
            <a:ln w="9525">
              <a:noFill/>
              <a:miter lim="800000"/>
              <a:headEnd/>
              <a:tailEnd/>
            </a:ln>
          </p:spPr>
          <p:txBody>
            <a:bodyPr wrap="none">
              <a:spAutoFit/>
            </a:bodyPr>
            <a:lstStyle/>
            <a:p>
              <a:r>
                <a:rPr lang="en-US" sz="4400">
                  <a:latin typeface="Times New Roman" pitchFamily="18" charset="0"/>
                </a:rPr>
                <a:t>f</a:t>
              </a:r>
              <a:r>
                <a:rPr lang="en-US" sz="4400" i="1">
                  <a:latin typeface="Times New Roman" pitchFamily="18" charset="0"/>
                </a:rPr>
                <a:t> </a:t>
              </a:r>
              <a:r>
                <a:rPr lang="en-US" sz="4400">
                  <a:latin typeface="Times New Roman" pitchFamily="18" charset="0"/>
                </a:rPr>
                <a:t>(</a:t>
              </a:r>
              <a:r>
                <a:rPr lang="en-US" sz="4400" b="1">
                  <a:latin typeface="Times New Roman" pitchFamily="18" charset="0"/>
                </a:rPr>
                <a:t>R</a:t>
              </a:r>
              <a:r>
                <a:rPr lang="en-US" sz="4400">
                  <a:latin typeface="Times New Roman" pitchFamily="18" charset="0"/>
                </a:rPr>
                <a:t>,</a:t>
              </a:r>
              <a:r>
                <a:rPr lang="en-US" sz="2000">
                  <a:latin typeface="Times New Roman" pitchFamily="18" charset="0"/>
                </a:rPr>
                <a:t> </a:t>
              </a:r>
              <a:r>
                <a:rPr lang="en-US" sz="4400" b="1">
                  <a:latin typeface="Times New Roman" pitchFamily="18" charset="0"/>
                </a:rPr>
                <a:t>T</a:t>
              </a:r>
              <a:r>
                <a:rPr lang="en-US" sz="4400">
                  <a:latin typeface="Times New Roman" pitchFamily="18" charset="0"/>
                </a:rPr>
                <a:t>,</a:t>
              </a:r>
              <a:r>
                <a:rPr lang="en-US" sz="2000">
                  <a:latin typeface="Times New Roman" pitchFamily="18" charset="0"/>
                </a:rPr>
                <a:t> </a:t>
              </a:r>
              <a:r>
                <a:rPr lang="en-US" sz="4400" b="1">
                  <a:latin typeface="Times New Roman" pitchFamily="18" charset="0"/>
                </a:rPr>
                <a:t>P</a:t>
              </a:r>
              <a:r>
                <a:rPr lang="en-US" sz="4400">
                  <a:latin typeface="Times New Roman" pitchFamily="18" charset="0"/>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Structure from motion</a:t>
            </a:r>
          </a:p>
        </p:txBody>
      </p:sp>
      <p:sp>
        <p:nvSpPr>
          <p:cNvPr id="21507" name="Rectangle 3"/>
          <p:cNvSpPr>
            <a:spLocks noChangeArrowheads="1"/>
          </p:cNvSpPr>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08" name="AutoShape 4"/>
          <p:cNvSpPr>
            <a:spLocks noChangeArrowheads="1"/>
          </p:cNvSpPr>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0" name="Rectangle 6"/>
          <p:cNvSpPr>
            <a:spLocks noChangeArrowheads="1"/>
          </p:cNvSpPr>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09" name="AutoShape 5"/>
          <p:cNvSpPr>
            <a:spLocks noChangeArrowheads="1"/>
          </p:cNvSpPr>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1" name="Rectangle 7"/>
          <p:cNvSpPr>
            <a:spLocks noChangeArrowheads="1"/>
          </p:cNvSpPr>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15" name="Rectangle 11"/>
          <p:cNvSpPr>
            <a:spLocks noChangeArrowheads="1"/>
          </p:cNvSpPr>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23917" name="Rectangle 13"/>
          <p:cNvSpPr>
            <a:spLocks noChangeArrowheads="1"/>
          </p:cNvSpPr>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123937" name="Line 33"/>
          <p:cNvSpPr>
            <a:spLocks noChangeShapeType="1"/>
          </p:cNvSpPr>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123938" name="Line 34"/>
          <p:cNvSpPr>
            <a:spLocks noChangeShapeType="1"/>
          </p:cNvSpPr>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123939" name="Line 35"/>
          <p:cNvSpPr>
            <a:spLocks noChangeShapeType="1"/>
          </p:cNvSpPr>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123941" name="Line 37"/>
          <p:cNvSpPr>
            <a:spLocks noChangeShapeType="1"/>
          </p:cNvSpPr>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sp>
        <p:nvSpPr>
          <p:cNvPr id="123942" name="Line 38"/>
          <p:cNvSpPr>
            <a:spLocks noChangeShapeType="1"/>
          </p:cNvSpPr>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123944" name="Line 40"/>
          <p:cNvSpPr>
            <a:spLocks noChangeShapeType="1"/>
          </p:cNvSpPr>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123945" name="Line 41"/>
          <p:cNvSpPr>
            <a:spLocks noChangeShapeType="1"/>
          </p:cNvSpPr>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123947" name="Line 43"/>
          <p:cNvSpPr>
            <a:spLocks noChangeShapeType="1"/>
          </p:cNvSpPr>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sp>
        <p:nvSpPr>
          <p:cNvPr id="123948" name="Line 44"/>
          <p:cNvSpPr>
            <a:spLocks noChangeShapeType="1"/>
          </p:cNvSpPr>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123949" name="Line 45"/>
          <p:cNvSpPr>
            <a:spLocks noChangeShapeType="1"/>
          </p:cNvSpPr>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123950" name="Line 46"/>
          <p:cNvSpPr>
            <a:spLocks noChangeShapeType="1"/>
          </p:cNvSpPr>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123951" name="Line 47"/>
          <p:cNvSpPr>
            <a:spLocks noChangeShapeType="1"/>
          </p:cNvSpPr>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sp>
        <p:nvSpPr>
          <p:cNvPr id="123955" name="Text Box 51"/>
          <p:cNvSpPr txBox="1">
            <a:spLocks noChangeArrowheads="1"/>
          </p:cNvSpPr>
          <p:nvPr/>
        </p:nvSpPr>
        <p:spPr bwMode="auto">
          <a:xfrm>
            <a:off x="695325" y="5618163"/>
            <a:ext cx="1187450" cy="366712"/>
          </a:xfrm>
          <a:prstGeom prst="rect">
            <a:avLst/>
          </a:prstGeom>
          <a:noFill/>
          <a:ln w="9525">
            <a:noFill/>
            <a:miter lim="800000"/>
            <a:headEnd/>
            <a:tailEnd/>
          </a:ln>
        </p:spPr>
        <p:txBody>
          <a:bodyPr wrap="none">
            <a:spAutoFit/>
          </a:bodyPr>
          <a:lstStyle/>
          <a:p>
            <a:r>
              <a:rPr lang="en-US">
                <a:latin typeface="Calibri" pitchFamily="34" charset="0"/>
              </a:rPr>
              <a:t>Camera 1</a:t>
            </a:r>
          </a:p>
        </p:txBody>
      </p:sp>
      <p:sp>
        <p:nvSpPr>
          <p:cNvPr id="123956" name="Text Box 52"/>
          <p:cNvSpPr txBox="1">
            <a:spLocks noChangeArrowheads="1"/>
          </p:cNvSpPr>
          <p:nvPr/>
        </p:nvSpPr>
        <p:spPr bwMode="auto">
          <a:xfrm>
            <a:off x="2847975" y="6040438"/>
            <a:ext cx="1187450" cy="366712"/>
          </a:xfrm>
          <a:prstGeom prst="rect">
            <a:avLst/>
          </a:prstGeom>
          <a:noFill/>
          <a:ln w="9525">
            <a:noFill/>
            <a:miter lim="800000"/>
            <a:headEnd/>
            <a:tailEnd/>
          </a:ln>
        </p:spPr>
        <p:txBody>
          <a:bodyPr wrap="none">
            <a:spAutoFit/>
          </a:bodyPr>
          <a:lstStyle/>
          <a:p>
            <a:r>
              <a:rPr lang="en-US">
                <a:latin typeface="Calibri" pitchFamily="34" charset="0"/>
              </a:rPr>
              <a:t>Camera 2</a:t>
            </a:r>
          </a:p>
        </p:txBody>
      </p:sp>
      <p:sp>
        <p:nvSpPr>
          <p:cNvPr id="123957" name="Text Box 53"/>
          <p:cNvSpPr txBox="1">
            <a:spLocks noChangeArrowheads="1"/>
          </p:cNvSpPr>
          <p:nvPr/>
        </p:nvSpPr>
        <p:spPr bwMode="auto">
          <a:xfrm>
            <a:off x="7281863" y="5618163"/>
            <a:ext cx="1187450" cy="366712"/>
          </a:xfrm>
          <a:prstGeom prst="rect">
            <a:avLst/>
          </a:prstGeom>
          <a:noFill/>
          <a:ln w="9525">
            <a:noFill/>
            <a:miter lim="800000"/>
            <a:headEnd/>
            <a:tailEnd/>
          </a:ln>
        </p:spPr>
        <p:txBody>
          <a:bodyPr wrap="none">
            <a:spAutoFit/>
          </a:bodyPr>
          <a:lstStyle/>
          <a:p>
            <a:r>
              <a:rPr lang="en-US">
                <a:latin typeface="Calibri" pitchFamily="34" charset="0"/>
              </a:rPr>
              <a:t>Camera 3</a:t>
            </a:r>
          </a:p>
        </p:txBody>
      </p:sp>
      <p:grpSp>
        <p:nvGrpSpPr>
          <p:cNvPr id="2" name="Group 54"/>
          <p:cNvGrpSpPr>
            <a:grpSpLocks/>
          </p:cNvGrpSpPr>
          <p:nvPr/>
        </p:nvGrpSpPr>
        <p:grpSpPr bwMode="auto">
          <a:xfrm>
            <a:off x="1425575" y="4119563"/>
            <a:ext cx="1076325" cy="860425"/>
            <a:chOff x="831" y="2079"/>
            <a:chExt cx="822" cy="657"/>
          </a:xfrm>
        </p:grpSpPr>
        <p:sp>
          <p:nvSpPr>
            <p:cNvPr id="21571" name="Oval 55"/>
            <p:cNvSpPr>
              <a:spLocks noChangeArrowheads="1"/>
            </p:cNvSpPr>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72" name="Oval 56"/>
            <p:cNvSpPr>
              <a:spLocks noChangeArrowheads="1"/>
            </p:cNvSpPr>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73" name="Oval 57"/>
            <p:cNvSpPr>
              <a:spLocks noChangeArrowheads="1"/>
            </p:cNvSpPr>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74" name="Oval 58"/>
            <p:cNvSpPr>
              <a:spLocks noChangeArrowheads="1"/>
            </p:cNvSpPr>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75" name="Oval 59"/>
            <p:cNvSpPr>
              <a:spLocks noChangeArrowheads="1"/>
            </p:cNvSpPr>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76" name="Oval 60"/>
            <p:cNvSpPr>
              <a:spLocks noChangeArrowheads="1"/>
            </p:cNvSpPr>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77" name="Oval 61"/>
            <p:cNvSpPr>
              <a:spLocks noChangeArrowheads="1"/>
            </p:cNvSpPr>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3" name="Group 62"/>
          <p:cNvGrpSpPr>
            <a:grpSpLocks/>
          </p:cNvGrpSpPr>
          <p:nvPr/>
        </p:nvGrpSpPr>
        <p:grpSpPr bwMode="auto">
          <a:xfrm>
            <a:off x="3968750" y="4591050"/>
            <a:ext cx="1073150" cy="950913"/>
            <a:chOff x="2412" y="2031"/>
            <a:chExt cx="837" cy="741"/>
          </a:xfrm>
        </p:grpSpPr>
        <p:sp>
          <p:nvSpPr>
            <p:cNvPr id="21564" name="Oval 6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65" name="Oval 6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66" name="Oval 6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67" name="Oval 6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68" name="Oval 6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69" name="Oval 6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70" name="Oval 6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4" name="Group 70"/>
          <p:cNvGrpSpPr>
            <a:grpSpLocks/>
          </p:cNvGrpSpPr>
          <p:nvPr/>
        </p:nvGrpSpPr>
        <p:grpSpPr bwMode="auto">
          <a:xfrm>
            <a:off x="6510338" y="4197350"/>
            <a:ext cx="1003300" cy="1016000"/>
            <a:chOff x="4188" y="2004"/>
            <a:chExt cx="756" cy="765"/>
          </a:xfrm>
        </p:grpSpPr>
        <p:sp>
          <p:nvSpPr>
            <p:cNvPr id="21557" name="Oval 71"/>
            <p:cNvSpPr>
              <a:spLocks noChangeArrowheads="1"/>
            </p:cNvSpPr>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58" name="Oval 72"/>
            <p:cNvSpPr>
              <a:spLocks noChangeArrowheads="1"/>
            </p:cNvSpPr>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59" name="Oval 73"/>
            <p:cNvSpPr>
              <a:spLocks noChangeArrowheads="1"/>
            </p:cNvSpPr>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60" name="Oval 74"/>
            <p:cNvSpPr>
              <a:spLocks noChangeArrowheads="1"/>
            </p:cNvSpPr>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61" name="Oval 75"/>
            <p:cNvSpPr>
              <a:spLocks noChangeArrowheads="1"/>
            </p:cNvSpPr>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62" name="Oval 76"/>
            <p:cNvSpPr>
              <a:spLocks noChangeArrowheads="1"/>
            </p:cNvSpPr>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63" name="Oval 77"/>
            <p:cNvSpPr>
              <a:spLocks noChangeArrowheads="1"/>
            </p:cNvSpPr>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sp>
        <p:nvSpPr>
          <p:cNvPr id="123990" name="Text Box 86"/>
          <p:cNvSpPr txBox="1">
            <a:spLocks noChangeArrowheads="1"/>
          </p:cNvSpPr>
          <p:nvPr/>
        </p:nvSpPr>
        <p:spPr bwMode="auto">
          <a:xfrm>
            <a:off x="792163" y="5829300"/>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1</a:t>
            </a:r>
            <a:r>
              <a:rPr lang="en-US" sz="2800" i="1">
                <a:latin typeface="Times New Roman" pitchFamily="18" charset="0"/>
              </a:rPr>
              <a:t>,t</a:t>
            </a:r>
            <a:r>
              <a:rPr lang="en-US" sz="2800" baseline="-25000">
                <a:latin typeface="Times New Roman" pitchFamily="18" charset="0"/>
              </a:rPr>
              <a:t>1</a:t>
            </a:r>
          </a:p>
        </p:txBody>
      </p:sp>
      <p:sp>
        <p:nvSpPr>
          <p:cNvPr id="123991" name="Text Box 87"/>
          <p:cNvSpPr txBox="1">
            <a:spLocks noChangeArrowheads="1"/>
          </p:cNvSpPr>
          <p:nvPr/>
        </p:nvSpPr>
        <p:spPr bwMode="auto">
          <a:xfrm>
            <a:off x="2986088" y="6251575"/>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2</a:t>
            </a:r>
            <a:r>
              <a:rPr lang="en-US" sz="2800" i="1">
                <a:latin typeface="Times New Roman" pitchFamily="18" charset="0"/>
              </a:rPr>
              <a:t>,t</a:t>
            </a:r>
            <a:r>
              <a:rPr lang="en-US" sz="2800" baseline="-25000">
                <a:latin typeface="Times New Roman" pitchFamily="18" charset="0"/>
              </a:rPr>
              <a:t>2</a:t>
            </a:r>
          </a:p>
        </p:txBody>
      </p:sp>
      <p:sp>
        <p:nvSpPr>
          <p:cNvPr id="123992" name="Text Box 88"/>
          <p:cNvSpPr txBox="1">
            <a:spLocks noChangeArrowheads="1"/>
          </p:cNvSpPr>
          <p:nvPr/>
        </p:nvSpPr>
        <p:spPr bwMode="auto">
          <a:xfrm>
            <a:off x="7504113" y="5829300"/>
            <a:ext cx="898525" cy="519113"/>
          </a:xfrm>
          <a:prstGeom prst="rect">
            <a:avLst/>
          </a:prstGeom>
          <a:noFill/>
          <a:ln w="9525">
            <a:noFill/>
            <a:miter lim="800000"/>
            <a:headEnd/>
            <a:tailEnd/>
          </a:ln>
        </p:spPr>
        <p:txBody>
          <a:bodyPr>
            <a:spAutoFit/>
          </a:bodyPr>
          <a:lstStyle/>
          <a:p>
            <a:r>
              <a:rPr lang="en-US" sz="2800" i="1">
                <a:latin typeface="Times New Roman" pitchFamily="18" charset="0"/>
              </a:rPr>
              <a:t>R</a:t>
            </a:r>
            <a:r>
              <a:rPr lang="en-US" sz="2800" baseline="-25000">
                <a:latin typeface="Times New Roman" pitchFamily="18" charset="0"/>
              </a:rPr>
              <a:t>3</a:t>
            </a:r>
            <a:r>
              <a:rPr lang="en-US" sz="2800" i="1">
                <a:latin typeface="Times New Roman" pitchFamily="18" charset="0"/>
              </a:rPr>
              <a:t>,t</a:t>
            </a:r>
            <a:r>
              <a:rPr lang="en-US" sz="2800" baseline="-25000">
                <a:latin typeface="Times New Roman" pitchFamily="18" charset="0"/>
              </a:rPr>
              <a:t>3</a:t>
            </a:r>
          </a:p>
        </p:txBody>
      </p:sp>
      <p:grpSp>
        <p:nvGrpSpPr>
          <p:cNvPr id="5" name="Group 97"/>
          <p:cNvGrpSpPr>
            <a:grpSpLocks/>
          </p:cNvGrpSpPr>
          <p:nvPr/>
        </p:nvGrpSpPr>
        <p:grpSpPr bwMode="auto">
          <a:xfrm>
            <a:off x="2805113" y="1355725"/>
            <a:ext cx="3338512" cy="2689225"/>
            <a:chOff x="1986" y="854"/>
            <a:chExt cx="2103" cy="1694"/>
          </a:xfrm>
        </p:grpSpPr>
        <p:sp>
          <p:nvSpPr>
            <p:cNvPr id="21550" name="Text Box 90"/>
            <p:cNvSpPr txBox="1">
              <a:spLocks noChangeArrowheads="1"/>
            </p:cNvSpPr>
            <p:nvPr/>
          </p:nvSpPr>
          <p:spPr bwMode="auto">
            <a:xfrm>
              <a:off x="2009" y="1170"/>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1</a:t>
              </a:r>
            </a:p>
          </p:txBody>
        </p:sp>
        <p:sp>
          <p:nvSpPr>
            <p:cNvPr id="21551" name="Text Box 91"/>
            <p:cNvSpPr txBox="1">
              <a:spLocks noChangeArrowheads="1"/>
            </p:cNvSpPr>
            <p:nvPr/>
          </p:nvSpPr>
          <p:spPr bwMode="auto">
            <a:xfrm>
              <a:off x="2686" y="854"/>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4</a:t>
              </a:r>
            </a:p>
          </p:txBody>
        </p:sp>
        <p:sp>
          <p:nvSpPr>
            <p:cNvPr id="21552" name="Text Box 92"/>
            <p:cNvSpPr txBox="1">
              <a:spLocks noChangeArrowheads="1"/>
            </p:cNvSpPr>
            <p:nvPr/>
          </p:nvSpPr>
          <p:spPr bwMode="auto">
            <a:xfrm>
              <a:off x="3703" y="1192"/>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3</a:t>
              </a:r>
            </a:p>
          </p:txBody>
        </p:sp>
        <p:sp>
          <p:nvSpPr>
            <p:cNvPr id="21553" name="Text Box 93"/>
            <p:cNvSpPr txBox="1">
              <a:spLocks noChangeArrowheads="1"/>
            </p:cNvSpPr>
            <p:nvPr/>
          </p:nvSpPr>
          <p:spPr bwMode="auto">
            <a:xfrm>
              <a:off x="3049" y="1509"/>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2</a:t>
              </a:r>
            </a:p>
          </p:txBody>
        </p:sp>
        <p:sp>
          <p:nvSpPr>
            <p:cNvPr id="21554" name="Text Box 94"/>
            <p:cNvSpPr txBox="1">
              <a:spLocks noChangeArrowheads="1"/>
            </p:cNvSpPr>
            <p:nvPr/>
          </p:nvSpPr>
          <p:spPr bwMode="auto">
            <a:xfrm>
              <a:off x="1986" y="1945"/>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5</a:t>
              </a:r>
            </a:p>
          </p:txBody>
        </p:sp>
        <p:sp>
          <p:nvSpPr>
            <p:cNvPr id="21555" name="Text Box 95"/>
            <p:cNvSpPr txBox="1">
              <a:spLocks noChangeArrowheads="1"/>
            </p:cNvSpPr>
            <p:nvPr/>
          </p:nvSpPr>
          <p:spPr bwMode="auto">
            <a:xfrm>
              <a:off x="2663" y="2257"/>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6</a:t>
              </a:r>
            </a:p>
          </p:txBody>
        </p:sp>
        <p:sp>
          <p:nvSpPr>
            <p:cNvPr id="21556" name="Text Box 96"/>
            <p:cNvSpPr txBox="1">
              <a:spLocks noChangeArrowheads="1"/>
            </p:cNvSpPr>
            <p:nvPr/>
          </p:nvSpPr>
          <p:spPr bwMode="auto">
            <a:xfrm>
              <a:off x="3751" y="1969"/>
              <a:ext cx="338" cy="291"/>
            </a:xfrm>
            <a:prstGeom prst="rect">
              <a:avLst/>
            </a:prstGeom>
            <a:noFill/>
            <a:ln w="9525">
              <a:noFill/>
              <a:miter lim="800000"/>
              <a:headEnd/>
              <a:tailEnd/>
            </a:ln>
          </p:spPr>
          <p:txBody>
            <a:bodyPr>
              <a:spAutoFit/>
            </a:bodyPr>
            <a:lstStyle/>
            <a:p>
              <a:r>
                <a:rPr lang="en-US" sz="2400" i="1" dirty="0">
                  <a:latin typeface="Times New Roman" pitchFamily="18" charset="0"/>
                </a:rPr>
                <a:t>X</a:t>
              </a:r>
              <a:r>
                <a:rPr lang="en-US" sz="2400" baseline="-25000" dirty="0">
                  <a:latin typeface="Times New Roman" pitchFamily="18" charset="0"/>
                </a:rPr>
                <a:t>7</a:t>
              </a:r>
            </a:p>
          </p:txBody>
        </p:sp>
      </p:grpSp>
      <p:sp>
        <p:nvSpPr>
          <p:cNvPr id="124003" name="Line 99"/>
          <p:cNvSpPr>
            <a:spLocks noChangeShapeType="1"/>
          </p:cNvSpPr>
          <p:nvPr/>
        </p:nvSpPr>
        <p:spPr bwMode="auto">
          <a:xfrm flipH="1">
            <a:off x="466725" y="2162175"/>
            <a:ext cx="2881313" cy="3455988"/>
          </a:xfrm>
          <a:prstGeom prst="line">
            <a:avLst/>
          </a:prstGeom>
          <a:noFill/>
          <a:ln w="28575">
            <a:solidFill>
              <a:srgbClr val="3366FF"/>
            </a:solidFill>
            <a:prstDash val="dash"/>
            <a:round/>
            <a:headEnd/>
            <a:tailEnd type="triangle" w="med" len="med"/>
          </a:ln>
        </p:spPr>
        <p:txBody>
          <a:bodyPr/>
          <a:lstStyle/>
          <a:p>
            <a:endParaRPr lang="en-US"/>
          </a:p>
        </p:txBody>
      </p:sp>
      <p:sp>
        <p:nvSpPr>
          <p:cNvPr id="124004" name="Line 100"/>
          <p:cNvSpPr>
            <a:spLocks noChangeShapeType="1"/>
          </p:cNvSpPr>
          <p:nvPr/>
        </p:nvSpPr>
        <p:spPr bwMode="auto">
          <a:xfrm>
            <a:off x="3348038" y="2200275"/>
            <a:ext cx="1150937" cy="4262438"/>
          </a:xfrm>
          <a:prstGeom prst="line">
            <a:avLst/>
          </a:prstGeom>
          <a:noFill/>
          <a:ln w="28575">
            <a:solidFill>
              <a:srgbClr val="3366FF"/>
            </a:solidFill>
            <a:prstDash val="dash"/>
            <a:round/>
            <a:headEnd/>
            <a:tailEnd type="triangle" w="med" len="med"/>
          </a:ln>
        </p:spPr>
        <p:txBody>
          <a:bodyPr/>
          <a:lstStyle/>
          <a:p>
            <a:endParaRPr lang="en-US"/>
          </a:p>
        </p:txBody>
      </p:sp>
      <p:sp>
        <p:nvSpPr>
          <p:cNvPr id="124005" name="Line 101"/>
          <p:cNvSpPr>
            <a:spLocks noChangeShapeType="1"/>
          </p:cNvSpPr>
          <p:nvPr/>
        </p:nvSpPr>
        <p:spPr bwMode="auto">
          <a:xfrm>
            <a:off x="3348038" y="2200275"/>
            <a:ext cx="4992687" cy="3379788"/>
          </a:xfrm>
          <a:prstGeom prst="line">
            <a:avLst/>
          </a:prstGeom>
          <a:noFill/>
          <a:ln w="28575">
            <a:solidFill>
              <a:srgbClr val="3366FF"/>
            </a:solidFill>
            <a:prstDash val="dash"/>
            <a:round/>
            <a:headEnd/>
            <a:tailEnd type="triangle" w="med" len="med"/>
          </a:ln>
        </p:spPr>
        <p:txBody>
          <a:bodyPr/>
          <a:lstStyle/>
          <a:p>
            <a:endParaRPr lang="en-US"/>
          </a:p>
        </p:txBody>
      </p:sp>
      <p:grpSp>
        <p:nvGrpSpPr>
          <p:cNvPr id="6" name="Group 22"/>
          <p:cNvGrpSpPr>
            <a:grpSpLocks/>
          </p:cNvGrpSpPr>
          <p:nvPr/>
        </p:nvGrpSpPr>
        <p:grpSpPr bwMode="auto">
          <a:xfrm>
            <a:off x="3208338" y="1733550"/>
            <a:ext cx="2362200" cy="2090738"/>
            <a:chOff x="2412" y="2031"/>
            <a:chExt cx="837" cy="741"/>
          </a:xfrm>
        </p:grpSpPr>
        <p:sp>
          <p:nvSpPr>
            <p:cNvPr id="21543" name="Oval 23"/>
            <p:cNvSpPr>
              <a:spLocks noChangeArrowheads="1"/>
            </p:cNvSpPr>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1544" name="Oval 24"/>
            <p:cNvSpPr>
              <a:spLocks noChangeArrowheads="1"/>
            </p:cNvSpPr>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1545" name="Oval 25"/>
            <p:cNvSpPr>
              <a:spLocks noChangeArrowheads="1"/>
            </p:cNvSpPr>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1546" name="Oval 26"/>
            <p:cNvSpPr>
              <a:spLocks noChangeArrowheads="1"/>
            </p:cNvSpPr>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1547" name="Oval 27"/>
            <p:cNvSpPr>
              <a:spLocks noChangeArrowheads="1"/>
            </p:cNvSpPr>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1548" name="Oval 28"/>
            <p:cNvSpPr>
              <a:spLocks noChangeArrowheads="1"/>
            </p:cNvSpPr>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1549" name="Oval 29"/>
            <p:cNvSpPr>
              <a:spLocks noChangeArrowheads="1"/>
            </p:cNvSpPr>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nvGrpSpPr>
          <p:cNvPr id="7" name="Group 105"/>
          <p:cNvGrpSpPr>
            <a:grpSpLocks/>
          </p:cNvGrpSpPr>
          <p:nvPr/>
        </p:nvGrpSpPr>
        <p:grpSpPr bwMode="auto">
          <a:xfrm>
            <a:off x="6300788" y="1930401"/>
            <a:ext cx="2443162" cy="1192213"/>
            <a:chOff x="3969" y="1047"/>
            <a:chExt cx="1539" cy="751"/>
          </a:xfrm>
        </p:grpSpPr>
        <p:sp>
          <p:nvSpPr>
            <p:cNvPr id="21541" name="Text Box 102"/>
            <p:cNvSpPr txBox="1">
              <a:spLocks noChangeArrowheads="1"/>
            </p:cNvSpPr>
            <p:nvPr/>
          </p:nvSpPr>
          <p:spPr bwMode="auto">
            <a:xfrm>
              <a:off x="4186" y="1047"/>
              <a:ext cx="1093" cy="368"/>
            </a:xfrm>
            <a:prstGeom prst="rect">
              <a:avLst/>
            </a:prstGeom>
            <a:noFill/>
            <a:ln w="9525">
              <a:noFill/>
              <a:miter lim="800000"/>
              <a:headEnd/>
              <a:tailEnd/>
            </a:ln>
          </p:spPr>
          <p:txBody>
            <a:bodyPr wrap="none">
              <a:spAutoFit/>
            </a:bodyPr>
            <a:lstStyle/>
            <a:p>
              <a:r>
                <a:rPr lang="en-US" sz="3200">
                  <a:latin typeface="Times New Roman" pitchFamily="18" charset="0"/>
                </a:rPr>
                <a:t>minimize</a:t>
              </a:r>
            </a:p>
          </p:txBody>
        </p:sp>
        <p:sp>
          <p:nvSpPr>
            <p:cNvPr id="21542" name="Text Box 103"/>
            <p:cNvSpPr txBox="1">
              <a:spLocks noChangeArrowheads="1"/>
            </p:cNvSpPr>
            <p:nvPr/>
          </p:nvSpPr>
          <p:spPr bwMode="auto">
            <a:xfrm>
              <a:off x="3969" y="1313"/>
              <a:ext cx="1539" cy="485"/>
            </a:xfrm>
            <a:prstGeom prst="rect">
              <a:avLst/>
            </a:prstGeom>
            <a:noFill/>
            <a:ln w="9525">
              <a:noFill/>
              <a:miter lim="800000"/>
              <a:headEnd/>
              <a:tailEnd/>
            </a:ln>
          </p:spPr>
          <p:txBody>
            <a:bodyPr wrap="none">
              <a:spAutoFit/>
            </a:bodyPr>
            <a:lstStyle/>
            <a:p>
              <a:r>
                <a:rPr lang="en-US" sz="4400" dirty="0">
                  <a:latin typeface="Times New Roman" pitchFamily="18" charset="0"/>
                </a:rPr>
                <a:t>g(</a:t>
              </a:r>
              <a:r>
                <a:rPr lang="en-US" sz="4400" b="1" dirty="0">
                  <a:latin typeface="Times New Roman" pitchFamily="18" charset="0"/>
                </a:rPr>
                <a:t>R</a:t>
              </a:r>
              <a:r>
                <a:rPr lang="en-US" sz="4400" dirty="0">
                  <a:latin typeface="Times New Roman" pitchFamily="18" charset="0"/>
                </a:rPr>
                <a:t>,</a:t>
              </a:r>
              <a:r>
                <a:rPr lang="en-US" sz="2000" dirty="0">
                  <a:latin typeface="Times New Roman" pitchFamily="18" charset="0"/>
                </a:rPr>
                <a:t> </a:t>
              </a:r>
              <a:r>
                <a:rPr lang="en-US" sz="4400" b="1" dirty="0">
                  <a:latin typeface="Times New Roman" pitchFamily="18" charset="0"/>
                </a:rPr>
                <a:t>T</a:t>
              </a:r>
              <a:r>
                <a:rPr lang="en-US" sz="4400" dirty="0">
                  <a:latin typeface="Times New Roman" pitchFamily="18" charset="0"/>
                </a:rPr>
                <a:t>,</a:t>
              </a:r>
              <a:r>
                <a:rPr lang="en-US" sz="2000" dirty="0">
                  <a:latin typeface="Times New Roman" pitchFamily="18" charset="0"/>
                </a:rPr>
                <a:t> </a:t>
              </a:r>
              <a:r>
                <a:rPr lang="en-US" sz="4400" b="1" dirty="0">
                  <a:latin typeface="Times New Roman" pitchFamily="18" charset="0"/>
                </a:rPr>
                <a:t>X</a:t>
              </a:r>
              <a:r>
                <a:rPr lang="en-US" sz="4400" dirty="0">
                  <a:latin typeface="Times New Roman" pitchFamily="18" charset="0"/>
                </a:rPr>
                <a:t>)</a:t>
              </a:r>
            </a:p>
          </p:txBody>
        </p:sp>
      </p:grpSp>
      <p:sp>
        <p:nvSpPr>
          <p:cNvPr id="74" name="Rectangle 85"/>
          <p:cNvSpPr>
            <a:spLocks noChangeArrowheads="1"/>
          </p:cNvSpPr>
          <p:nvPr/>
        </p:nvSpPr>
        <p:spPr bwMode="auto">
          <a:xfrm>
            <a:off x="1028700" y="4038600"/>
            <a:ext cx="498475" cy="368300"/>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1,1</a:t>
            </a:r>
          </a:p>
        </p:txBody>
      </p:sp>
      <p:sp>
        <p:nvSpPr>
          <p:cNvPr id="75" name="Rectangle 86"/>
          <p:cNvSpPr>
            <a:spLocks noChangeArrowheads="1"/>
          </p:cNvSpPr>
          <p:nvPr/>
        </p:nvSpPr>
        <p:spPr bwMode="auto">
          <a:xfrm>
            <a:off x="3686175" y="4406900"/>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76" name="Rectangle 87"/>
          <p:cNvSpPr>
            <a:spLocks noChangeArrowheads="1"/>
          </p:cNvSpPr>
          <p:nvPr/>
        </p:nvSpPr>
        <p:spPr bwMode="auto">
          <a:xfrm>
            <a:off x="6555467" y="4125912"/>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1,3</a:t>
            </a:r>
          </a:p>
        </p:txBody>
      </p:sp>
      <p:pic>
        <p:nvPicPr>
          <p:cNvPr id="41986" name="Picture 2"/>
          <p:cNvPicPr>
            <a:picLocks noChangeAspect="1" noChangeArrowheads="1"/>
          </p:cNvPicPr>
          <p:nvPr/>
        </p:nvPicPr>
        <p:blipFill>
          <a:blip r:embed="rId3" cstate="print"/>
          <a:srcRect/>
          <a:stretch>
            <a:fillRect/>
          </a:stretch>
        </p:blipFill>
        <p:spPr bwMode="auto">
          <a:xfrm>
            <a:off x="304800" y="2819400"/>
            <a:ext cx="2504017" cy="495300"/>
          </a:xfrm>
          <a:prstGeom prst="rect">
            <a:avLst/>
          </a:prstGeom>
          <a:noFill/>
          <a:ln w="9525">
            <a:solidFill>
              <a:schemeClr val="tx1"/>
            </a:solidFill>
            <a:miter lim="800000"/>
            <a:headEnd/>
            <a:tailEnd/>
          </a:ln>
          <a:effectLst>
            <a:glow rad="139700">
              <a:schemeClr val="accent6">
                <a:satMod val="175000"/>
                <a:alpha val="40000"/>
              </a:schemeClr>
            </a:glow>
          </a:effectLst>
        </p:spPr>
      </p:pic>
      <p:sp>
        <p:nvSpPr>
          <p:cNvPr id="78" name="TextBox 77"/>
          <p:cNvSpPr txBox="1"/>
          <p:nvPr/>
        </p:nvSpPr>
        <p:spPr>
          <a:xfrm>
            <a:off x="6324600" y="2983468"/>
            <a:ext cx="2419893" cy="369332"/>
          </a:xfrm>
          <a:prstGeom prst="rect">
            <a:avLst/>
          </a:prstGeom>
          <a:noFill/>
        </p:spPr>
        <p:txBody>
          <a:bodyPr wrap="none" rtlCol="0">
            <a:spAutoFit/>
          </a:bodyPr>
          <a:lstStyle/>
          <a:p>
            <a:r>
              <a:rPr lang="en-US" i="1" dirty="0"/>
              <a:t>non-linear least squares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fade">
                                      <p:cBhvr>
                                        <p:cTn id="7" dur="500"/>
                                        <p:tgtEl>
                                          <p:spTgt spid="1239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910"/>
                                        </p:tgtEl>
                                        <p:attrNameLst>
                                          <p:attrName>style.visibility</p:attrName>
                                        </p:attrNameLst>
                                      </p:cBhvr>
                                      <p:to>
                                        <p:strVal val="visible"/>
                                      </p:to>
                                    </p:set>
                                    <p:animEffect transition="in" filter="fade">
                                      <p:cBhvr>
                                        <p:cTn id="10" dur="500"/>
                                        <p:tgtEl>
                                          <p:spTgt spid="1239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937"/>
                                        </p:tgtEl>
                                        <p:attrNameLst>
                                          <p:attrName>style.visibility</p:attrName>
                                        </p:attrNameLst>
                                      </p:cBhvr>
                                      <p:to>
                                        <p:strVal val="visible"/>
                                      </p:to>
                                    </p:set>
                                    <p:animEffect transition="in" filter="fade">
                                      <p:cBhvr>
                                        <p:cTn id="13" dur="500"/>
                                        <p:tgtEl>
                                          <p:spTgt spid="1239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3938"/>
                                        </p:tgtEl>
                                        <p:attrNameLst>
                                          <p:attrName>style.visibility</p:attrName>
                                        </p:attrNameLst>
                                      </p:cBhvr>
                                      <p:to>
                                        <p:strVal val="visible"/>
                                      </p:to>
                                    </p:set>
                                    <p:animEffect transition="in" filter="fade">
                                      <p:cBhvr>
                                        <p:cTn id="16" dur="500"/>
                                        <p:tgtEl>
                                          <p:spTgt spid="1239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939"/>
                                        </p:tgtEl>
                                        <p:attrNameLst>
                                          <p:attrName>style.visibility</p:attrName>
                                        </p:attrNameLst>
                                      </p:cBhvr>
                                      <p:to>
                                        <p:strVal val="visible"/>
                                      </p:to>
                                    </p:set>
                                    <p:animEffect transition="in" filter="fade">
                                      <p:cBhvr>
                                        <p:cTn id="19" dur="500"/>
                                        <p:tgtEl>
                                          <p:spTgt spid="1239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3941"/>
                                        </p:tgtEl>
                                        <p:attrNameLst>
                                          <p:attrName>style.visibility</p:attrName>
                                        </p:attrNameLst>
                                      </p:cBhvr>
                                      <p:to>
                                        <p:strVal val="visible"/>
                                      </p:to>
                                    </p:set>
                                    <p:animEffect transition="in" filter="fade">
                                      <p:cBhvr>
                                        <p:cTn id="22" dur="500"/>
                                        <p:tgtEl>
                                          <p:spTgt spid="1239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955"/>
                                        </p:tgtEl>
                                        <p:attrNameLst>
                                          <p:attrName>style.visibility</p:attrName>
                                        </p:attrNameLst>
                                      </p:cBhvr>
                                      <p:to>
                                        <p:strVal val="visible"/>
                                      </p:to>
                                    </p:set>
                                    <p:animEffect transition="in" filter="fade">
                                      <p:cBhvr>
                                        <p:cTn id="25" dur="500"/>
                                        <p:tgtEl>
                                          <p:spTgt spid="1239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3915"/>
                                        </p:tgtEl>
                                        <p:attrNameLst>
                                          <p:attrName>style.visibility</p:attrName>
                                        </p:attrNameLst>
                                      </p:cBhvr>
                                      <p:to>
                                        <p:strVal val="visible"/>
                                      </p:to>
                                    </p:set>
                                    <p:animEffect transition="in" filter="fade">
                                      <p:cBhvr>
                                        <p:cTn id="29" dur="500"/>
                                        <p:tgtEl>
                                          <p:spTgt spid="1239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3917"/>
                                        </p:tgtEl>
                                        <p:attrNameLst>
                                          <p:attrName>style.visibility</p:attrName>
                                        </p:attrNameLst>
                                      </p:cBhvr>
                                      <p:to>
                                        <p:strVal val="visible"/>
                                      </p:to>
                                    </p:set>
                                    <p:animEffect transition="in" filter="fade">
                                      <p:cBhvr>
                                        <p:cTn id="32" dur="500"/>
                                        <p:tgtEl>
                                          <p:spTgt spid="1239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3942"/>
                                        </p:tgtEl>
                                        <p:attrNameLst>
                                          <p:attrName>style.visibility</p:attrName>
                                        </p:attrNameLst>
                                      </p:cBhvr>
                                      <p:to>
                                        <p:strVal val="visible"/>
                                      </p:to>
                                    </p:set>
                                    <p:animEffect transition="in" filter="fade">
                                      <p:cBhvr>
                                        <p:cTn id="35" dur="500"/>
                                        <p:tgtEl>
                                          <p:spTgt spid="1239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3944"/>
                                        </p:tgtEl>
                                        <p:attrNameLst>
                                          <p:attrName>style.visibility</p:attrName>
                                        </p:attrNameLst>
                                      </p:cBhvr>
                                      <p:to>
                                        <p:strVal val="visible"/>
                                      </p:to>
                                    </p:set>
                                    <p:animEffect transition="in" filter="fade">
                                      <p:cBhvr>
                                        <p:cTn id="38" dur="500"/>
                                        <p:tgtEl>
                                          <p:spTgt spid="1239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3945"/>
                                        </p:tgtEl>
                                        <p:attrNameLst>
                                          <p:attrName>style.visibility</p:attrName>
                                        </p:attrNameLst>
                                      </p:cBhvr>
                                      <p:to>
                                        <p:strVal val="visible"/>
                                      </p:to>
                                    </p:set>
                                    <p:animEffect transition="in" filter="fade">
                                      <p:cBhvr>
                                        <p:cTn id="41" dur="500"/>
                                        <p:tgtEl>
                                          <p:spTgt spid="1239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3947"/>
                                        </p:tgtEl>
                                        <p:attrNameLst>
                                          <p:attrName>style.visibility</p:attrName>
                                        </p:attrNameLst>
                                      </p:cBhvr>
                                      <p:to>
                                        <p:strVal val="visible"/>
                                      </p:to>
                                    </p:set>
                                    <p:animEffect transition="in" filter="fade">
                                      <p:cBhvr>
                                        <p:cTn id="44" dur="500"/>
                                        <p:tgtEl>
                                          <p:spTgt spid="1239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3956"/>
                                        </p:tgtEl>
                                        <p:attrNameLst>
                                          <p:attrName>style.visibility</p:attrName>
                                        </p:attrNameLst>
                                      </p:cBhvr>
                                      <p:to>
                                        <p:strVal val="visible"/>
                                      </p:to>
                                    </p:set>
                                    <p:animEffect transition="in" filter="fade">
                                      <p:cBhvr>
                                        <p:cTn id="47" dur="500"/>
                                        <p:tgtEl>
                                          <p:spTgt spid="12395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23909"/>
                                        </p:tgtEl>
                                        <p:attrNameLst>
                                          <p:attrName>style.visibility</p:attrName>
                                        </p:attrNameLst>
                                      </p:cBhvr>
                                      <p:to>
                                        <p:strVal val="visible"/>
                                      </p:to>
                                    </p:set>
                                    <p:animEffect transition="in" filter="fade">
                                      <p:cBhvr>
                                        <p:cTn id="51" dur="500"/>
                                        <p:tgtEl>
                                          <p:spTgt spid="12390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3911"/>
                                        </p:tgtEl>
                                        <p:attrNameLst>
                                          <p:attrName>style.visibility</p:attrName>
                                        </p:attrNameLst>
                                      </p:cBhvr>
                                      <p:to>
                                        <p:strVal val="visible"/>
                                      </p:to>
                                    </p:set>
                                    <p:animEffect transition="in" filter="fade">
                                      <p:cBhvr>
                                        <p:cTn id="54" dur="500"/>
                                        <p:tgtEl>
                                          <p:spTgt spid="1239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48"/>
                                        </p:tgtEl>
                                        <p:attrNameLst>
                                          <p:attrName>style.visibility</p:attrName>
                                        </p:attrNameLst>
                                      </p:cBhvr>
                                      <p:to>
                                        <p:strVal val="visible"/>
                                      </p:to>
                                    </p:set>
                                    <p:animEffect transition="in" filter="fade">
                                      <p:cBhvr>
                                        <p:cTn id="57" dur="500"/>
                                        <p:tgtEl>
                                          <p:spTgt spid="12394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3949"/>
                                        </p:tgtEl>
                                        <p:attrNameLst>
                                          <p:attrName>style.visibility</p:attrName>
                                        </p:attrNameLst>
                                      </p:cBhvr>
                                      <p:to>
                                        <p:strVal val="visible"/>
                                      </p:to>
                                    </p:set>
                                    <p:animEffect transition="in" filter="fade">
                                      <p:cBhvr>
                                        <p:cTn id="60" dur="500"/>
                                        <p:tgtEl>
                                          <p:spTgt spid="1239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950"/>
                                        </p:tgtEl>
                                        <p:attrNameLst>
                                          <p:attrName>style.visibility</p:attrName>
                                        </p:attrNameLst>
                                      </p:cBhvr>
                                      <p:to>
                                        <p:strVal val="visible"/>
                                      </p:to>
                                    </p:set>
                                    <p:animEffect transition="in" filter="fade">
                                      <p:cBhvr>
                                        <p:cTn id="63" dur="500"/>
                                        <p:tgtEl>
                                          <p:spTgt spid="1239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951"/>
                                        </p:tgtEl>
                                        <p:attrNameLst>
                                          <p:attrName>style.visibility</p:attrName>
                                        </p:attrNameLst>
                                      </p:cBhvr>
                                      <p:to>
                                        <p:strVal val="visible"/>
                                      </p:to>
                                    </p:set>
                                    <p:animEffect transition="in" filter="fade">
                                      <p:cBhvr>
                                        <p:cTn id="66" dur="500"/>
                                        <p:tgtEl>
                                          <p:spTgt spid="1239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3957"/>
                                        </p:tgtEl>
                                        <p:attrNameLst>
                                          <p:attrName>style.visibility</p:attrName>
                                        </p:attrNameLst>
                                      </p:cBhvr>
                                      <p:to>
                                        <p:strVal val="visible"/>
                                      </p:to>
                                    </p:set>
                                    <p:animEffect transition="in" filter="fade">
                                      <p:cBhvr>
                                        <p:cTn id="69" dur="500"/>
                                        <p:tgtEl>
                                          <p:spTgt spid="12395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par>
                                <p:cTn id="75" presetID="10"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10" presetClass="entr" presetSubtype="0" fill="hold"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23990"/>
                                        </p:tgtEl>
                                        <p:attrNameLst>
                                          <p:attrName>style.visibility</p:attrName>
                                        </p:attrNameLst>
                                      </p:cBhvr>
                                      <p:to>
                                        <p:strVal val="visible"/>
                                      </p:to>
                                    </p:set>
                                    <p:animEffect transition="in" filter="fade">
                                      <p:cBhvr>
                                        <p:cTn id="93" dur="500"/>
                                        <p:tgtEl>
                                          <p:spTgt spid="12399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23991"/>
                                        </p:tgtEl>
                                        <p:attrNameLst>
                                          <p:attrName>style.visibility</p:attrName>
                                        </p:attrNameLst>
                                      </p:cBhvr>
                                      <p:to>
                                        <p:strVal val="visible"/>
                                      </p:to>
                                    </p:set>
                                    <p:animEffect transition="in" filter="fade">
                                      <p:cBhvr>
                                        <p:cTn id="97" dur="500"/>
                                        <p:tgtEl>
                                          <p:spTgt spid="123991"/>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123992"/>
                                        </p:tgtEl>
                                        <p:attrNameLst>
                                          <p:attrName>style.visibility</p:attrName>
                                        </p:attrNameLst>
                                      </p:cBhvr>
                                      <p:to>
                                        <p:strVal val="visible"/>
                                      </p:to>
                                    </p:set>
                                    <p:animEffect transition="in" filter="fade">
                                      <p:cBhvr>
                                        <p:cTn id="101" dur="500"/>
                                        <p:tgtEl>
                                          <p:spTgt spid="12399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500"/>
                                        <p:tgtEl>
                                          <p:spTgt spid="7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500"/>
                                        <p:tgtEl>
                                          <p:spTgt spid="7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24003"/>
                                        </p:tgtEl>
                                        <p:attrNameLst>
                                          <p:attrName>style.visibility</p:attrName>
                                        </p:attrNameLst>
                                      </p:cBhvr>
                                      <p:to>
                                        <p:strVal val="visible"/>
                                      </p:to>
                                    </p:set>
                                    <p:animEffect transition="in" filter="wipe(up)">
                                      <p:cBhvr>
                                        <p:cTn id="117" dur="1000"/>
                                        <p:tgtEl>
                                          <p:spTgt spid="124003"/>
                                        </p:tgtEl>
                                      </p:cBhvr>
                                    </p:animEffect>
                                  </p:childTnLst>
                                </p:cTn>
                              </p:par>
                            </p:childTnLst>
                          </p:cTn>
                        </p:par>
                        <p:par>
                          <p:cTn id="118" fill="hold">
                            <p:stCondLst>
                              <p:cond delay="1000"/>
                            </p:stCondLst>
                            <p:childTnLst>
                              <p:par>
                                <p:cTn id="119" presetID="22" presetClass="entr" presetSubtype="1" fill="hold" grpId="0" nodeType="afterEffect">
                                  <p:stCondLst>
                                    <p:cond delay="1500"/>
                                  </p:stCondLst>
                                  <p:childTnLst>
                                    <p:set>
                                      <p:cBhvr>
                                        <p:cTn id="120" dur="1" fill="hold">
                                          <p:stCondLst>
                                            <p:cond delay="0"/>
                                          </p:stCondLst>
                                        </p:cTn>
                                        <p:tgtEl>
                                          <p:spTgt spid="124004"/>
                                        </p:tgtEl>
                                        <p:attrNameLst>
                                          <p:attrName>style.visibility</p:attrName>
                                        </p:attrNameLst>
                                      </p:cBhvr>
                                      <p:to>
                                        <p:strVal val="visible"/>
                                      </p:to>
                                    </p:set>
                                    <p:animEffect transition="in" filter="wipe(up)">
                                      <p:cBhvr>
                                        <p:cTn id="121" dur="1000"/>
                                        <p:tgtEl>
                                          <p:spTgt spid="124004"/>
                                        </p:tgtEl>
                                      </p:cBhvr>
                                    </p:animEffect>
                                  </p:childTnLst>
                                </p:cTn>
                              </p:par>
                            </p:childTnLst>
                          </p:cTn>
                        </p:par>
                        <p:par>
                          <p:cTn id="122" fill="hold">
                            <p:stCondLst>
                              <p:cond delay="3500"/>
                            </p:stCondLst>
                            <p:childTnLst>
                              <p:par>
                                <p:cTn id="123" presetID="22" presetClass="entr" presetSubtype="1" fill="hold" grpId="0" nodeType="afterEffect">
                                  <p:stCondLst>
                                    <p:cond delay="1500"/>
                                  </p:stCondLst>
                                  <p:childTnLst>
                                    <p:set>
                                      <p:cBhvr>
                                        <p:cTn id="124" dur="1" fill="hold">
                                          <p:stCondLst>
                                            <p:cond delay="0"/>
                                          </p:stCondLst>
                                        </p:cTn>
                                        <p:tgtEl>
                                          <p:spTgt spid="124005"/>
                                        </p:tgtEl>
                                        <p:attrNameLst>
                                          <p:attrName>style.visibility</p:attrName>
                                        </p:attrNameLst>
                                      </p:cBhvr>
                                      <p:to>
                                        <p:strVal val="visible"/>
                                      </p:to>
                                    </p:set>
                                    <p:animEffect transition="in" filter="wipe(up)">
                                      <p:cBhvr>
                                        <p:cTn id="125" dur="1000"/>
                                        <p:tgtEl>
                                          <p:spTgt spid="12400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1986"/>
                                        </p:tgtEl>
                                        <p:attrNameLst>
                                          <p:attrName>style.visibility</p:attrName>
                                        </p:attrNameLst>
                                      </p:cBhvr>
                                      <p:to>
                                        <p:strVal val="visible"/>
                                      </p:to>
                                    </p:set>
                                    <p:animEffect transition="in" filter="fade">
                                      <p:cBhvr>
                                        <p:cTn id="130" dur="500"/>
                                        <p:tgtEl>
                                          <p:spTgt spid="4198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7"/>
                                        </p:tgtEl>
                                        <p:attrNameLst>
                                          <p:attrName>style.visibility</p:attrName>
                                        </p:attrNameLst>
                                      </p:cBhvr>
                                      <p:to>
                                        <p:strVal val="visible"/>
                                      </p:to>
                                    </p:set>
                                    <p:animEffect transition="in" filter="fade">
                                      <p:cBhvr>
                                        <p:cTn id="135" dur="500"/>
                                        <p:tgtEl>
                                          <p:spTgt spid="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8"/>
                                        </p:tgtEl>
                                        <p:attrNameLst>
                                          <p:attrName>style.visibility</p:attrName>
                                        </p:attrNameLst>
                                      </p:cBhvr>
                                      <p:to>
                                        <p:strVal val="visible"/>
                                      </p:to>
                                    </p:set>
                                    <p:animEffect transition="in" filter="fade">
                                      <p:cBhvr>
                                        <p:cTn id="14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p:bldP spid="123910" grpId="0" animBg="1"/>
      <p:bldP spid="123909" grpId="0" animBg="1"/>
      <p:bldP spid="123911" grpId="0" animBg="1"/>
      <p:bldP spid="123915" grpId="0" animBg="1"/>
      <p:bldP spid="123917" grpId="0" animBg="1"/>
      <p:bldP spid="123937" grpId="0" animBg="1"/>
      <p:bldP spid="123938" grpId="0" animBg="1"/>
      <p:bldP spid="123939" grpId="0" animBg="1"/>
      <p:bldP spid="123941" grpId="0" animBg="1"/>
      <p:bldP spid="123942" grpId="0" animBg="1"/>
      <p:bldP spid="123944" grpId="0" animBg="1"/>
      <p:bldP spid="123945" grpId="0" animBg="1"/>
      <p:bldP spid="123947" grpId="0" animBg="1"/>
      <p:bldP spid="123948" grpId="0" animBg="1"/>
      <p:bldP spid="123949" grpId="0" animBg="1"/>
      <p:bldP spid="123950" grpId="0" animBg="1"/>
      <p:bldP spid="123951" grpId="0" animBg="1"/>
      <p:bldP spid="123955" grpId="0"/>
      <p:bldP spid="123956" grpId="0"/>
      <p:bldP spid="123957" grpId="0"/>
      <p:bldP spid="123990" grpId="0"/>
      <p:bldP spid="123991" grpId="0"/>
      <p:bldP spid="123992" grpId="0"/>
      <p:bldP spid="124003" grpId="0" animBg="1"/>
      <p:bldP spid="124004" grpId="0" animBg="1"/>
      <p:bldP spid="124005" grpId="0" animBg="1"/>
      <p:bldP spid="74" grpId="0"/>
      <p:bldP spid="75" grpId="0"/>
      <p:bldP spid="76"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Problem size</a:t>
            </a:r>
          </a:p>
        </p:txBody>
      </p:sp>
      <p:sp>
        <p:nvSpPr>
          <p:cNvPr id="41987" name="Content Placeholder 3"/>
          <p:cNvSpPr>
            <a:spLocks noGrp="1"/>
          </p:cNvSpPr>
          <p:nvPr>
            <p:ph idx="1"/>
          </p:nvPr>
        </p:nvSpPr>
        <p:spPr/>
        <p:txBody>
          <a:bodyPr/>
          <a:lstStyle/>
          <a:p>
            <a:r>
              <a:rPr lang="en-US" dirty="0"/>
              <a:t>What are the variables? </a:t>
            </a:r>
          </a:p>
          <a:p>
            <a:r>
              <a:rPr lang="en-US" dirty="0"/>
              <a:t>How many variables per camera?</a:t>
            </a:r>
          </a:p>
          <a:p>
            <a:r>
              <a:rPr lang="en-US" dirty="0"/>
              <a:t>How many variables per point?</a:t>
            </a:r>
          </a:p>
          <a:p>
            <a:endParaRPr lang="en-US" dirty="0"/>
          </a:p>
          <a:p>
            <a:r>
              <a:rPr lang="en-US" dirty="0" err="1"/>
              <a:t>Trevi</a:t>
            </a:r>
            <a:r>
              <a:rPr lang="en-US" dirty="0"/>
              <a:t> Fountain collection</a:t>
            </a:r>
          </a:p>
          <a:p>
            <a:pPr lvl="1">
              <a:buFont typeface="Arial" pitchFamily="34" charset="0"/>
              <a:buNone/>
            </a:pPr>
            <a:r>
              <a:rPr lang="en-US" dirty="0"/>
              <a:t>    466 input photos</a:t>
            </a:r>
          </a:p>
          <a:p>
            <a:pPr lvl="1">
              <a:buFont typeface="Arial" pitchFamily="34" charset="0"/>
              <a:buNone/>
            </a:pPr>
            <a:r>
              <a:rPr lang="en-US" dirty="0"/>
              <a:t> + &gt; 100,000 3D points</a:t>
            </a:r>
          </a:p>
          <a:p>
            <a:pPr lvl="1">
              <a:buFont typeface="Arial" pitchFamily="34" charset="0"/>
              <a:buNone/>
            </a:pPr>
            <a:r>
              <a:rPr lang="en-US" dirty="0"/>
              <a:t>      = very large optimization problem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20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20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Effect transition="in" filter="fade">
                                      <p:cBhvr>
                                        <p:cTn id="17" dur="1000"/>
                                        <p:tgtEl>
                                          <p:spTgt spid="4198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1987">
                                            <p:txEl>
                                              <p:pRg st="5" end="5"/>
                                            </p:txEl>
                                          </p:spTgt>
                                        </p:tgtEl>
                                        <p:attrNameLst>
                                          <p:attrName>style.visibility</p:attrName>
                                        </p:attrNameLst>
                                      </p:cBhvr>
                                      <p:to>
                                        <p:strVal val="visible"/>
                                      </p:to>
                                    </p:set>
                                    <p:animEffect transition="in" filter="fade">
                                      <p:cBhvr>
                                        <p:cTn id="20" dur="1000"/>
                                        <p:tgtEl>
                                          <p:spTgt spid="4198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1000"/>
                                        <p:tgtEl>
                                          <p:spTgt spid="4198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1987">
                                            <p:txEl>
                                              <p:pRg st="7" end="7"/>
                                            </p:txEl>
                                          </p:spTgt>
                                        </p:tgtEl>
                                        <p:attrNameLst>
                                          <p:attrName>style.visibility</p:attrName>
                                        </p:attrNameLst>
                                      </p:cBhvr>
                                      <p:to>
                                        <p:strVal val="visible"/>
                                      </p:to>
                                    </p:set>
                                    <p:animEffect transition="in" filter="fade">
                                      <p:cBhvr>
                                        <p:cTn id="26" dur="10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a:xfrm>
            <a:off x="457200" y="1600200"/>
            <a:ext cx="8120743" cy="4525963"/>
          </a:xfrm>
        </p:spPr>
        <p:txBody>
          <a:bodyPr/>
          <a:lstStyle/>
          <a:p>
            <a:r>
              <a:rPr lang="en-US" dirty="0"/>
              <a:t>Szeliski, Chapter 7.1 – 7.4</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from motion</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Minimize sum of squared </a:t>
            </a:r>
            <a:r>
              <a:rPr lang="en-US" dirty="0" err="1"/>
              <a:t>reprojection</a:t>
            </a:r>
            <a:r>
              <a:rPr lang="en-US" dirty="0"/>
              <a:t> errors:</a:t>
            </a:r>
          </a:p>
          <a:p>
            <a:endParaRPr lang="en-US" dirty="0"/>
          </a:p>
          <a:p>
            <a:endParaRPr lang="en-US" dirty="0"/>
          </a:p>
          <a:p>
            <a:endParaRPr lang="en-US" dirty="0"/>
          </a:p>
          <a:p>
            <a:endParaRPr lang="en-US" dirty="0"/>
          </a:p>
          <a:p>
            <a:endParaRPr lang="en-US" dirty="0"/>
          </a:p>
          <a:p>
            <a:r>
              <a:rPr lang="en-US" dirty="0"/>
              <a:t>Minimizing this function is called </a:t>
            </a:r>
            <a:r>
              <a:rPr lang="en-US" i="1" dirty="0"/>
              <a:t>bundle adjustment</a:t>
            </a:r>
          </a:p>
          <a:p>
            <a:pPr lvl="1"/>
            <a:r>
              <a:rPr lang="en-US" dirty="0"/>
              <a:t>Optimized using non-linear least squares, 			e.g. </a:t>
            </a:r>
            <a:r>
              <a:rPr lang="en-US" dirty="0" err="1"/>
              <a:t>Levenberg</a:t>
            </a:r>
            <a:r>
              <a:rPr lang="en-US" dirty="0"/>
              <a:t>-Marquardt</a:t>
            </a:r>
          </a:p>
        </p:txBody>
      </p:sp>
      <p:pic>
        <p:nvPicPr>
          <p:cNvPr id="4" name="Picture 25"/>
          <p:cNvPicPr>
            <a:picLocks noChangeAspect="1" noChangeArrowheads="1"/>
          </p:cNvPicPr>
          <p:nvPr/>
        </p:nvPicPr>
        <p:blipFill>
          <a:blip r:embed="rId2" cstate="print"/>
          <a:srcRect/>
          <a:stretch>
            <a:fillRect/>
          </a:stretch>
        </p:blipFill>
        <p:spPr bwMode="auto">
          <a:xfrm>
            <a:off x="2528887" y="2096869"/>
            <a:ext cx="5715000" cy="1323975"/>
          </a:xfrm>
          <a:prstGeom prst="rect">
            <a:avLst/>
          </a:prstGeom>
          <a:noFill/>
          <a:ln w="9525">
            <a:noFill/>
            <a:miter lim="800000"/>
            <a:headEnd/>
            <a:tailEnd/>
          </a:ln>
        </p:spPr>
      </p:pic>
      <p:sp>
        <p:nvSpPr>
          <p:cNvPr id="5" name="Right Brace 4"/>
          <p:cNvSpPr/>
          <p:nvPr/>
        </p:nvSpPr>
        <p:spPr>
          <a:xfrm rot="5400000">
            <a:off x="5576887" y="2354044"/>
            <a:ext cx="228600" cy="1752600"/>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4930775" y="3344644"/>
            <a:ext cx="1560512" cy="646113"/>
          </a:xfrm>
          <a:prstGeom prst="rect">
            <a:avLst/>
          </a:prstGeom>
          <a:noFill/>
          <a:ln w="9525">
            <a:noFill/>
            <a:miter lim="800000"/>
            <a:headEnd/>
            <a:tailEnd/>
          </a:ln>
        </p:spPr>
        <p:txBody>
          <a:bodyPr wrap="none">
            <a:spAutoFit/>
          </a:bodyPr>
          <a:lstStyle/>
          <a:p>
            <a:pPr algn="ctr"/>
            <a:r>
              <a:rPr lang="en-US" i="1" dirty="0">
                <a:latin typeface="Calibri" pitchFamily="34" charset="0"/>
              </a:rPr>
              <a:t>predicted</a:t>
            </a:r>
            <a:r>
              <a:rPr lang="en-US" dirty="0">
                <a:latin typeface="Calibri" pitchFamily="34" charset="0"/>
              </a:rPr>
              <a:t> </a:t>
            </a:r>
          </a:p>
          <a:p>
            <a:pPr algn="ctr"/>
            <a:r>
              <a:rPr lang="en-US" dirty="0">
                <a:latin typeface="Calibri" pitchFamily="34" charset="0"/>
              </a:rPr>
              <a:t>image location</a:t>
            </a:r>
          </a:p>
        </p:txBody>
      </p:sp>
      <p:sp>
        <p:nvSpPr>
          <p:cNvPr id="7" name="TextBox 6"/>
          <p:cNvSpPr txBox="1">
            <a:spLocks noChangeArrowheads="1"/>
          </p:cNvSpPr>
          <p:nvPr/>
        </p:nvSpPr>
        <p:spPr bwMode="auto">
          <a:xfrm>
            <a:off x="6683375" y="3344644"/>
            <a:ext cx="1560512" cy="646113"/>
          </a:xfrm>
          <a:prstGeom prst="rect">
            <a:avLst/>
          </a:prstGeom>
          <a:noFill/>
          <a:ln w="9525">
            <a:noFill/>
            <a:miter lim="800000"/>
            <a:headEnd/>
            <a:tailEnd/>
          </a:ln>
        </p:spPr>
        <p:txBody>
          <a:bodyPr wrap="none">
            <a:spAutoFit/>
          </a:bodyPr>
          <a:lstStyle/>
          <a:p>
            <a:pPr algn="ctr"/>
            <a:r>
              <a:rPr lang="en-US" i="1">
                <a:latin typeface="Calibri" pitchFamily="34" charset="0"/>
              </a:rPr>
              <a:t>observed</a:t>
            </a:r>
            <a:endParaRPr lang="en-US">
              <a:latin typeface="Calibri" pitchFamily="34" charset="0"/>
            </a:endParaRPr>
          </a:p>
          <a:p>
            <a:pPr algn="ctr"/>
            <a:r>
              <a:rPr lang="en-US">
                <a:latin typeface="Calibri" pitchFamily="34" charset="0"/>
              </a:rPr>
              <a:t>image location</a:t>
            </a:r>
          </a:p>
        </p:txBody>
      </p:sp>
      <p:sp>
        <p:nvSpPr>
          <p:cNvPr id="8" name="Right Brace 7"/>
          <p:cNvSpPr/>
          <p:nvPr/>
        </p:nvSpPr>
        <p:spPr>
          <a:xfrm rot="5400000">
            <a:off x="7306469" y="2788225"/>
            <a:ext cx="228600" cy="884237"/>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9" name="Picture 2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2492157"/>
            <a:ext cx="2058987" cy="533400"/>
          </a:xfrm>
          <a:prstGeom prst="rect">
            <a:avLst/>
          </a:prstGeom>
          <a:noFill/>
          <a:ln w="9525">
            <a:noFill/>
            <a:miter lim="800000"/>
            <a:headEnd/>
            <a:tailEnd/>
          </a:ln>
        </p:spPr>
      </p:pic>
      <p:sp>
        <p:nvSpPr>
          <p:cNvPr id="13" name="Right Brace 12"/>
          <p:cNvSpPr/>
          <p:nvPr/>
        </p:nvSpPr>
        <p:spPr>
          <a:xfrm rot="5400000">
            <a:off x="3940628" y="3011269"/>
            <a:ext cx="228599" cy="533400"/>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TextBox 13"/>
          <p:cNvSpPr txBox="1">
            <a:spLocks noChangeArrowheads="1"/>
          </p:cNvSpPr>
          <p:nvPr/>
        </p:nvSpPr>
        <p:spPr bwMode="auto">
          <a:xfrm>
            <a:off x="2762750" y="3903897"/>
            <a:ext cx="2740622" cy="646331"/>
          </a:xfrm>
          <a:prstGeom prst="rect">
            <a:avLst/>
          </a:prstGeom>
          <a:noFill/>
          <a:ln w="9525">
            <a:noFill/>
            <a:miter lim="800000"/>
            <a:headEnd/>
            <a:tailEnd/>
          </a:ln>
        </p:spPr>
        <p:txBody>
          <a:bodyPr wrap="none">
            <a:spAutoFit/>
          </a:bodyPr>
          <a:lstStyle/>
          <a:p>
            <a:pPr algn="ctr"/>
            <a:r>
              <a:rPr lang="en-US" i="1" dirty="0">
                <a:latin typeface="Calibri" pitchFamily="34" charset="0"/>
              </a:rPr>
              <a:t>indicator variable</a:t>
            </a:r>
            <a:r>
              <a:rPr lang="en-US" dirty="0">
                <a:latin typeface="Calibri" pitchFamily="34" charset="0"/>
              </a:rPr>
              <a:t>:</a:t>
            </a:r>
          </a:p>
          <a:p>
            <a:pPr algn="ctr"/>
            <a:r>
              <a:rPr lang="en-US" dirty="0">
                <a:latin typeface="Calibri" pitchFamily="34" charset="0"/>
              </a:rPr>
              <a:t>is point </a:t>
            </a:r>
            <a:r>
              <a:rPr lang="en-US" i="1" dirty="0" err="1">
                <a:latin typeface="Calibri" pitchFamily="34" charset="0"/>
              </a:rPr>
              <a:t>i</a:t>
            </a:r>
            <a:r>
              <a:rPr lang="en-US" i="1" dirty="0">
                <a:latin typeface="Calibri" pitchFamily="34" charset="0"/>
              </a:rPr>
              <a:t> </a:t>
            </a:r>
            <a:r>
              <a:rPr lang="en-US" dirty="0">
                <a:latin typeface="Calibri" pitchFamily="34" charset="0"/>
              </a:rPr>
              <a:t>visible in image </a:t>
            </a:r>
            <a:r>
              <a:rPr lang="en-US" i="1" dirty="0">
                <a:latin typeface="Calibri" pitchFamily="34" charset="0"/>
              </a:rPr>
              <a:t>j </a:t>
            </a:r>
            <a:r>
              <a:rPr lang="en-US" dirty="0">
                <a:latin typeface="Calibri" pitchFamily="34" charset="0"/>
              </a:rPr>
              <a:t>?</a:t>
            </a:r>
            <a:endParaRPr lang="en-US" i="1" dirty="0">
              <a:latin typeface="Calibri" pitchFamily="34" charset="0"/>
            </a:endParaRPr>
          </a:p>
        </p:txBody>
      </p:sp>
      <p:cxnSp>
        <p:nvCxnSpPr>
          <p:cNvPr id="16" name="Straight Arrow Connector 15"/>
          <p:cNvCxnSpPr/>
          <p:nvPr/>
        </p:nvCxnSpPr>
        <p:spPr>
          <a:xfrm rot="16200000" flipH="1">
            <a:off x="3855354" y="3749685"/>
            <a:ext cx="417731" cy="76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19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t>
            </a:r>
            <a:r>
              <a:rPr lang="en-US" dirty="0" err="1"/>
              <a:t>SfM</a:t>
            </a:r>
            <a:r>
              <a:rPr lang="en-US" dirty="0"/>
              <a:t> always uniquely solvable?</a:t>
            </a:r>
          </a:p>
        </p:txBody>
      </p:sp>
    </p:spTree>
    <p:extLst>
      <p:ext uri="{BB962C8B-B14F-4D97-AF65-F5344CB8AC3E}">
        <p14:creationId xmlns:p14="http://schemas.microsoft.com/office/powerpoint/2010/main" val="15002535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t>
            </a:r>
            <a:r>
              <a:rPr lang="en-US" dirty="0" err="1"/>
              <a:t>SfM</a:t>
            </a:r>
            <a:r>
              <a:rPr lang="en-US" dirty="0"/>
              <a:t> always uniquely solvable?</a:t>
            </a:r>
          </a:p>
        </p:txBody>
      </p:sp>
      <p:sp>
        <p:nvSpPr>
          <p:cNvPr id="3" name="Content Placeholder 2"/>
          <p:cNvSpPr>
            <a:spLocks noGrp="1"/>
          </p:cNvSpPr>
          <p:nvPr>
            <p:ph idx="1"/>
          </p:nvPr>
        </p:nvSpPr>
        <p:spPr>
          <a:xfrm>
            <a:off x="457200" y="1600201"/>
            <a:ext cx="8229600" cy="762000"/>
          </a:xfrm>
        </p:spPr>
        <p:txBody>
          <a:bodyPr/>
          <a:lstStyle/>
          <a:p>
            <a:r>
              <a:rPr lang="en-US" dirty="0"/>
              <a:t>No…</a:t>
            </a:r>
          </a:p>
        </p:txBody>
      </p:sp>
      <p:pic>
        <p:nvPicPr>
          <p:cNvPr id="13314" name="Picture 2" descr="rotating necker c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94780"/>
            <a:ext cx="5334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656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57"/>
          <p:cNvSpPr>
            <a:spLocks noChangeShapeType="1"/>
          </p:cNvSpPr>
          <p:nvPr/>
        </p:nvSpPr>
        <p:spPr bwMode="auto">
          <a:xfrm flipH="1" flipV="1">
            <a:off x="2959100" y="3967163"/>
            <a:ext cx="3455988" cy="1343025"/>
          </a:xfrm>
          <a:prstGeom prst="line">
            <a:avLst/>
          </a:prstGeom>
          <a:noFill/>
          <a:ln w="34925">
            <a:solidFill>
              <a:schemeClr val="tx1"/>
            </a:solidFill>
            <a:round/>
            <a:headEnd/>
            <a:tailEnd/>
          </a:ln>
        </p:spPr>
        <p:txBody>
          <a:bodyPr/>
          <a:lstStyle/>
          <a:p>
            <a:endParaRPr lang="en-US"/>
          </a:p>
        </p:txBody>
      </p:sp>
      <p:sp>
        <p:nvSpPr>
          <p:cNvPr id="38915" name="Rectangle 2"/>
          <p:cNvSpPr>
            <a:spLocks noGrp="1" noChangeArrowheads="1"/>
          </p:cNvSpPr>
          <p:nvPr>
            <p:ph type="title"/>
          </p:nvPr>
        </p:nvSpPr>
        <p:spPr/>
        <p:txBody>
          <a:bodyPr/>
          <a:lstStyle/>
          <a:p>
            <a:r>
              <a:rPr lang="en-US"/>
              <a:t>Incremental structure from motion</a:t>
            </a:r>
          </a:p>
        </p:txBody>
      </p:sp>
      <p:grpSp>
        <p:nvGrpSpPr>
          <p:cNvPr id="2" name="Group 152"/>
          <p:cNvGrpSpPr>
            <a:grpSpLocks/>
          </p:cNvGrpSpPr>
          <p:nvPr/>
        </p:nvGrpSpPr>
        <p:grpSpPr bwMode="auto">
          <a:xfrm>
            <a:off x="2413000" y="1944688"/>
            <a:ext cx="4192588" cy="3711575"/>
            <a:chOff x="1520" y="1225"/>
            <a:chExt cx="2641" cy="2338"/>
          </a:xfrm>
        </p:grpSpPr>
        <p:sp>
          <p:nvSpPr>
            <p:cNvPr id="38935" name="Line 6"/>
            <p:cNvSpPr>
              <a:spLocks noChangeShapeType="1"/>
            </p:cNvSpPr>
            <p:nvPr/>
          </p:nvSpPr>
          <p:spPr bwMode="auto">
            <a:xfrm flipH="1">
              <a:off x="3859" y="2113"/>
              <a:ext cx="32" cy="565"/>
            </a:xfrm>
            <a:prstGeom prst="line">
              <a:avLst/>
            </a:prstGeom>
            <a:noFill/>
            <a:ln w="34925">
              <a:solidFill>
                <a:schemeClr val="tx1"/>
              </a:solidFill>
              <a:round/>
              <a:headEnd/>
              <a:tailEnd/>
            </a:ln>
          </p:spPr>
          <p:txBody>
            <a:bodyPr/>
            <a:lstStyle/>
            <a:p>
              <a:endParaRPr lang="en-US"/>
            </a:p>
          </p:txBody>
        </p:sp>
        <p:sp>
          <p:nvSpPr>
            <p:cNvPr id="38936" name="Line 7"/>
            <p:cNvSpPr>
              <a:spLocks noChangeShapeType="1"/>
            </p:cNvSpPr>
            <p:nvPr/>
          </p:nvSpPr>
          <p:spPr bwMode="auto">
            <a:xfrm>
              <a:off x="3828" y="2710"/>
              <a:ext cx="156" cy="566"/>
            </a:xfrm>
            <a:prstGeom prst="line">
              <a:avLst/>
            </a:prstGeom>
            <a:noFill/>
            <a:ln w="34925">
              <a:solidFill>
                <a:schemeClr val="tx1"/>
              </a:solidFill>
              <a:round/>
              <a:headEnd/>
              <a:tailEnd/>
            </a:ln>
          </p:spPr>
          <p:txBody>
            <a:bodyPr/>
            <a:lstStyle/>
            <a:p>
              <a:endParaRPr lang="en-US"/>
            </a:p>
          </p:txBody>
        </p:sp>
        <p:sp>
          <p:nvSpPr>
            <p:cNvPr id="38937" name="Line 8"/>
            <p:cNvSpPr>
              <a:spLocks noChangeShapeType="1"/>
            </p:cNvSpPr>
            <p:nvPr/>
          </p:nvSpPr>
          <p:spPr bwMode="auto">
            <a:xfrm flipV="1">
              <a:off x="2505" y="2008"/>
              <a:ext cx="755" cy="608"/>
            </a:xfrm>
            <a:prstGeom prst="line">
              <a:avLst/>
            </a:prstGeom>
            <a:noFill/>
            <a:ln w="34925">
              <a:solidFill>
                <a:schemeClr val="tx1"/>
              </a:solidFill>
              <a:round/>
              <a:headEnd/>
              <a:tailEnd/>
            </a:ln>
          </p:spPr>
          <p:txBody>
            <a:bodyPr/>
            <a:lstStyle/>
            <a:p>
              <a:endParaRPr lang="en-US"/>
            </a:p>
          </p:txBody>
        </p:sp>
        <p:sp>
          <p:nvSpPr>
            <p:cNvPr id="38938" name="Line 9"/>
            <p:cNvSpPr>
              <a:spLocks noChangeShapeType="1"/>
            </p:cNvSpPr>
            <p:nvPr/>
          </p:nvSpPr>
          <p:spPr bwMode="auto">
            <a:xfrm>
              <a:off x="3261" y="2019"/>
              <a:ext cx="628" cy="52"/>
            </a:xfrm>
            <a:prstGeom prst="line">
              <a:avLst/>
            </a:prstGeom>
            <a:noFill/>
            <a:ln w="34925">
              <a:solidFill>
                <a:schemeClr val="tx1"/>
              </a:solidFill>
              <a:round/>
              <a:headEnd/>
              <a:tailEnd/>
            </a:ln>
          </p:spPr>
          <p:txBody>
            <a:bodyPr/>
            <a:lstStyle/>
            <a:p>
              <a:endParaRPr lang="en-US"/>
            </a:p>
          </p:txBody>
        </p:sp>
        <p:sp>
          <p:nvSpPr>
            <p:cNvPr id="38939" name="Line 10"/>
            <p:cNvSpPr>
              <a:spLocks noChangeShapeType="1"/>
            </p:cNvSpPr>
            <p:nvPr/>
          </p:nvSpPr>
          <p:spPr bwMode="auto">
            <a:xfrm>
              <a:off x="2316" y="1406"/>
              <a:ext cx="216" cy="614"/>
            </a:xfrm>
            <a:prstGeom prst="line">
              <a:avLst/>
            </a:prstGeom>
            <a:noFill/>
            <a:ln w="34925">
              <a:solidFill>
                <a:schemeClr val="tx1"/>
              </a:solidFill>
              <a:round/>
              <a:headEnd/>
              <a:tailEnd/>
            </a:ln>
          </p:spPr>
          <p:txBody>
            <a:bodyPr/>
            <a:lstStyle/>
            <a:p>
              <a:endParaRPr lang="en-US"/>
            </a:p>
          </p:txBody>
        </p:sp>
        <p:sp>
          <p:nvSpPr>
            <p:cNvPr id="38940" name="Line 11"/>
            <p:cNvSpPr>
              <a:spLocks noChangeShapeType="1"/>
            </p:cNvSpPr>
            <p:nvPr/>
          </p:nvSpPr>
          <p:spPr bwMode="auto">
            <a:xfrm>
              <a:off x="2316" y="1406"/>
              <a:ext cx="181" cy="1263"/>
            </a:xfrm>
            <a:prstGeom prst="line">
              <a:avLst/>
            </a:prstGeom>
            <a:noFill/>
            <a:ln w="34925">
              <a:solidFill>
                <a:schemeClr val="tx1"/>
              </a:solidFill>
              <a:round/>
              <a:headEnd/>
              <a:tailEnd/>
            </a:ln>
          </p:spPr>
          <p:txBody>
            <a:bodyPr/>
            <a:lstStyle/>
            <a:p>
              <a:endParaRPr lang="en-US"/>
            </a:p>
          </p:txBody>
        </p:sp>
        <p:sp>
          <p:nvSpPr>
            <p:cNvPr id="38941" name="Line 12"/>
            <p:cNvSpPr>
              <a:spLocks noChangeShapeType="1"/>
            </p:cNvSpPr>
            <p:nvPr/>
          </p:nvSpPr>
          <p:spPr bwMode="auto">
            <a:xfrm flipH="1">
              <a:off x="2497" y="2020"/>
              <a:ext cx="35" cy="649"/>
            </a:xfrm>
            <a:prstGeom prst="line">
              <a:avLst/>
            </a:prstGeom>
            <a:noFill/>
            <a:ln w="34925">
              <a:solidFill>
                <a:schemeClr val="tx1"/>
              </a:solidFill>
              <a:round/>
              <a:headEnd/>
              <a:tailEnd/>
            </a:ln>
          </p:spPr>
          <p:txBody>
            <a:bodyPr/>
            <a:lstStyle/>
            <a:p>
              <a:endParaRPr lang="en-US"/>
            </a:p>
          </p:txBody>
        </p:sp>
        <p:sp>
          <p:nvSpPr>
            <p:cNvPr id="38942" name="Line 13"/>
            <p:cNvSpPr>
              <a:spLocks noChangeShapeType="1"/>
            </p:cNvSpPr>
            <p:nvPr/>
          </p:nvSpPr>
          <p:spPr bwMode="auto">
            <a:xfrm>
              <a:off x="1809" y="2452"/>
              <a:ext cx="688" cy="217"/>
            </a:xfrm>
            <a:prstGeom prst="line">
              <a:avLst/>
            </a:prstGeom>
            <a:noFill/>
            <a:ln w="34925">
              <a:solidFill>
                <a:schemeClr val="tx1"/>
              </a:solidFill>
              <a:round/>
              <a:headEnd/>
              <a:tailEnd/>
            </a:ln>
          </p:spPr>
          <p:txBody>
            <a:bodyPr/>
            <a:lstStyle/>
            <a:p>
              <a:endParaRPr lang="en-US"/>
            </a:p>
          </p:txBody>
        </p:sp>
        <p:sp>
          <p:nvSpPr>
            <p:cNvPr id="38943" name="Line 14"/>
            <p:cNvSpPr>
              <a:spLocks noChangeShapeType="1"/>
            </p:cNvSpPr>
            <p:nvPr/>
          </p:nvSpPr>
          <p:spPr bwMode="auto">
            <a:xfrm>
              <a:off x="1809" y="3140"/>
              <a:ext cx="615" cy="252"/>
            </a:xfrm>
            <a:prstGeom prst="line">
              <a:avLst/>
            </a:prstGeom>
            <a:noFill/>
            <a:ln w="34925">
              <a:solidFill>
                <a:schemeClr val="tx1"/>
              </a:solidFill>
              <a:round/>
              <a:headEnd/>
              <a:tailEnd/>
            </a:ln>
          </p:spPr>
          <p:txBody>
            <a:bodyPr/>
            <a:lstStyle/>
            <a:p>
              <a:endParaRPr lang="en-US"/>
            </a:p>
          </p:txBody>
        </p:sp>
        <p:sp>
          <p:nvSpPr>
            <p:cNvPr id="38944" name="Line 15"/>
            <p:cNvSpPr>
              <a:spLocks noChangeShapeType="1"/>
            </p:cNvSpPr>
            <p:nvPr/>
          </p:nvSpPr>
          <p:spPr bwMode="auto">
            <a:xfrm flipH="1">
              <a:off x="1918" y="1513"/>
              <a:ext cx="1339" cy="976"/>
            </a:xfrm>
            <a:prstGeom prst="line">
              <a:avLst/>
            </a:prstGeom>
            <a:noFill/>
            <a:ln w="34925">
              <a:solidFill>
                <a:schemeClr val="tx1"/>
              </a:solidFill>
              <a:round/>
              <a:headEnd/>
              <a:tailEnd/>
            </a:ln>
          </p:spPr>
          <p:txBody>
            <a:bodyPr/>
            <a:lstStyle/>
            <a:p>
              <a:endParaRPr lang="en-US"/>
            </a:p>
          </p:txBody>
        </p:sp>
        <p:sp>
          <p:nvSpPr>
            <p:cNvPr id="38945" name="Line 16"/>
            <p:cNvSpPr>
              <a:spLocks noChangeShapeType="1"/>
            </p:cNvSpPr>
            <p:nvPr/>
          </p:nvSpPr>
          <p:spPr bwMode="auto">
            <a:xfrm>
              <a:off x="3003" y="3247"/>
              <a:ext cx="616" cy="73"/>
            </a:xfrm>
            <a:prstGeom prst="line">
              <a:avLst/>
            </a:prstGeom>
            <a:noFill/>
            <a:ln w="34925">
              <a:solidFill>
                <a:schemeClr val="tx1"/>
              </a:solidFill>
              <a:round/>
              <a:headEnd/>
              <a:tailEnd/>
            </a:ln>
          </p:spPr>
          <p:txBody>
            <a:bodyPr/>
            <a:lstStyle/>
            <a:p>
              <a:endParaRPr lang="en-US"/>
            </a:p>
          </p:txBody>
        </p:sp>
        <p:sp>
          <p:nvSpPr>
            <p:cNvPr id="38946" name="Line 17"/>
            <p:cNvSpPr>
              <a:spLocks noChangeShapeType="1"/>
            </p:cNvSpPr>
            <p:nvPr/>
          </p:nvSpPr>
          <p:spPr bwMode="auto">
            <a:xfrm>
              <a:off x="1845" y="2562"/>
              <a:ext cx="1774" cy="758"/>
            </a:xfrm>
            <a:prstGeom prst="line">
              <a:avLst/>
            </a:prstGeom>
            <a:noFill/>
            <a:ln w="34925">
              <a:solidFill>
                <a:schemeClr val="tx1"/>
              </a:solidFill>
              <a:round/>
              <a:headEnd/>
              <a:tailEnd/>
            </a:ln>
          </p:spPr>
          <p:txBody>
            <a:bodyPr/>
            <a:lstStyle/>
            <a:p>
              <a:endParaRPr lang="en-US"/>
            </a:p>
          </p:txBody>
        </p:sp>
        <p:sp>
          <p:nvSpPr>
            <p:cNvPr id="38947" name="Line 18"/>
            <p:cNvSpPr>
              <a:spLocks noChangeShapeType="1"/>
            </p:cNvSpPr>
            <p:nvPr/>
          </p:nvSpPr>
          <p:spPr bwMode="auto">
            <a:xfrm flipV="1">
              <a:off x="1737" y="2669"/>
              <a:ext cx="724" cy="398"/>
            </a:xfrm>
            <a:prstGeom prst="line">
              <a:avLst/>
            </a:prstGeom>
            <a:noFill/>
            <a:ln w="34925">
              <a:solidFill>
                <a:schemeClr val="tx1"/>
              </a:solidFill>
              <a:round/>
              <a:headEnd/>
              <a:tailEnd/>
            </a:ln>
          </p:spPr>
          <p:txBody>
            <a:bodyPr/>
            <a:lstStyle/>
            <a:p>
              <a:endParaRPr lang="en-US"/>
            </a:p>
          </p:txBody>
        </p:sp>
        <p:sp>
          <p:nvSpPr>
            <p:cNvPr id="38948" name="Line 19"/>
            <p:cNvSpPr>
              <a:spLocks noChangeShapeType="1"/>
            </p:cNvSpPr>
            <p:nvPr/>
          </p:nvSpPr>
          <p:spPr bwMode="auto">
            <a:xfrm flipV="1">
              <a:off x="3003" y="2669"/>
              <a:ext cx="833" cy="578"/>
            </a:xfrm>
            <a:prstGeom prst="line">
              <a:avLst/>
            </a:prstGeom>
            <a:noFill/>
            <a:ln w="34925">
              <a:solidFill>
                <a:schemeClr val="tx1"/>
              </a:solidFill>
              <a:round/>
              <a:headEnd/>
              <a:tailEnd/>
            </a:ln>
          </p:spPr>
          <p:txBody>
            <a:bodyPr/>
            <a:lstStyle/>
            <a:p>
              <a:endParaRPr lang="en-US"/>
            </a:p>
          </p:txBody>
        </p:sp>
        <p:sp>
          <p:nvSpPr>
            <p:cNvPr id="38949" name="Line 20"/>
            <p:cNvSpPr>
              <a:spLocks noChangeShapeType="1"/>
            </p:cNvSpPr>
            <p:nvPr/>
          </p:nvSpPr>
          <p:spPr bwMode="auto">
            <a:xfrm flipV="1">
              <a:off x="3184" y="1659"/>
              <a:ext cx="579" cy="325"/>
            </a:xfrm>
            <a:prstGeom prst="line">
              <a:avLst/>
            </a:prstGeom>
            <a:noFill/>
            <a:ln w="34925">
              <a:solidFill>
                <a:schemeClr val="tx1"/>
              </a:solidFill>
              <a:round/>
              <a:headEnd/>
              <a:tailEnd/>
            </a:ln>
          </p:spPr>
          <p:txBody>
            <a:bodyPr/>
            <a:lstStyle/>
            <a:p>
              <a:endParaRPr lang="en-US"/>
            </a:p>
          </p:txBody>
        </p:sp>
        <p:sp>
          <p:nvSpPr>
            <p:cNvPr id="38950" name="Line 21"/>
            <p:cNvSpPr>
              <a:spLocks noChangeShapeType="1"/>
            </p:cNvSpPr>
            <p:nvPr/>
          </p:nvSpPr>
          <p:spPr bwMode="auto">
            <a:xfrm flipH="1" flipV="1">
              <a:off x="2532" y="2598"/>
              <a:ext cx="689" cy="35"/>
            </a:xfrm>
            <a:prstGeom prst="line">
              <a:avLst/>
            </a:prstGeom>
            <a:noFill/>
            <a:ln w="34925">
              <a:solidFill>
                <a:schemeClr val="tx1"/>
              </a:solidFill>
              <a:round/>
              <a:headEnd/>
              <a:tailEnd/>
            </a:ln>
          </p:spPr>
          <p:txBody>
            <a:bodyPr/>
            <a:lstStyle/>
            <a:p>
              <a:endParaRPr lang="en-US"/>
            </a:p>
          </p:txBody>
        </p:sp>
        <p:sp>
          <p:nvSpPr>
            <p:cNvPr id="38951" name="Line 22"/>
            <p:cNvSpPr>
              <a:spLocks noChangeShapeType="1"/>
            </p:cNvSpPr>
            <p:nvPr/>
          </p:nvSpPr>
          <p:spPr bwMode="auto">
            <a:xfrm flipH="1">
              <a:off x="2388" y="2128"/>
              <a:ext cx="1483" cy="1264"/>
            </a:xfrm>
            <a:prstGeom prst="line">
              <a:avLst/>
            </a:prstGeom>
            <a:noFill/>
            <a:ln w="34925">
              <a:solidFill>
                <a:schemeClr val="tx1"/>
              </a:solidFill>
              <a:round/>
              <a:headEnd/>
              <a:tailEnd/>
            </a:ln>
          </p:spPr>
          <p:txBody>
            <a:bodyPr/>
            <a:lstStyle/>
            <a:p>
              <a:endParaRPr lang="en-US"/>
            </a:p>
          </p:txBody>
        </p:sp>
        <p:pic>
          <p:nvPicPr>
            <p:cNvPr id="38952" name="Picture 23" descr="vgasull_23497540"/>
            <p:cNvPicPr>
              <a:picLocks noChangeAspect="1" noChangeArrowheads="1"/>
            </p:cNvPicPr>
            <p:nvPr/>
          </p:nvPicPr>
          <p:blipFill>
            <a:blip r:embed="rId3" cstate="print"/>
            <a:srcRect/>
            <a:stretch>
              <a:fillRect/>
            </a:stretch>
          </p:blipFill>
          <p:spPr bwMode="auto">
            <a:xfrm>
              <a:off x="2135" y="3211"/>
              <a:ext cx="470" cy="352"/>
            </a:xfrm>
            <a:prstGeom prst="rect">
              <a:avLst/>
            </a:prstGeom>
            <a:noFill/>
            <a:ln w="9525">
              <a:noFill/>
              <a:miter lim="800000"/>
              <a:headEnd/>
              <a:tailEnd/>
            </a:ln>
          </p:spPr>
        </p:pic>
        <p:pic>
          <p:nvPicPr>
            <p:cNvPr id="38953" name="Picture 24" descr="vgasull_25138094"/>
            <p:cNvPicPr>
              <a:picLocks noChangeAspect="1" noChangeArrowheads="1"/>
            </p:cNvPicPr>
            <p:nvPr/>
          </p:nvPicPr>
          <p:blipFill>
            <a:blip r:embed="rId4" cstate="print"/>
            <a:srcRect/>
            <a:stretch>
              <a:fillRect/>
            </a:stretch>
          </p:blipFill>
          <p:spPr bwMode="auto">
            <a:xfrm>
              <a:off x="3655" y="1478"/>
              <a:ext cx="470" cy="352"/>
            </a:xfrm>
            <a:prstGeom prst="rect">
              <a:avLst/>
            </a:prstGeom>
            <a:noFill/>
            <a:ln w="9525">
              <a:noFill/>
              <a:miter lim="800000"/>
              <a:headEnd/>
              <a:tailEnd/>
            </a:ln>
          </p:spPr>
        </p:pic>
        <p:pic>
          <p:nvPicPr>
            <p:cNvPr id="38954" name="Picture 25" descr="12537899@N00_61998638"/>
            <p:cNvPicPr>
              <a:picLocks noChangeAspect="1" noChangeArrowheads="1"/>
            </p:cNvPicPr>
            <p:nvPr/>
          </p:nvPicPr>
          <p:blipFill>
            <a:blip r:embed="rId5" cstate="print"/>
            <a:srcRect/>
            <a:stretch>
              <a:fillRect/>
            </a:stretch>
          </p:blipFill>
          <p:spPr bwMode="auto">
            <a:xfrm>
              <a:off x="1520" y="2959"/>
              <a:ext cx="470" cy="352"/>
            </a:xfrm>
            <a:prstGeom prst="rect">
              <a:avLst/>
            </a:prstGeom>
            <a:noFill/>
            <a:ln w="9525">
              <a:noFill/>
              <a:miter lim="800000"/>
              <a:headEnd/>
              <a:tailEnd/>
            </a:ln>
          </p:spPr>
        </p:pic>
        <p:pic>
          <p:nvPicPr>
            <p:cNvPr id="38955" name="Picture 26" descr="amos_33004438"/>
            <p:cNvPicPr preferRelativeResize="0">
              <a:picLocks noChangeAspect="1" noChangeArrowheads="1"/>
            </p:cNvPicPr>
            <p:nvPr/>
          </p:nvPicPr>
          <p:blipFill>
            <a:blip r:embed="rId6" cstate="print"/>
            <a:srcRect/>
            <a:stretch>
              <a:fillRect/>
            </a:stretch>
          </p:blipFill>
          <p:spPr bwMode="auto">
            <a:xfrm>
              <a:off x="2099" y="1225"/>
              <a:ext cx="470" cy="352"/>
            </a:xfrm>
            <a:prstGeom prst="rect">
              <a:avLst/>
            </a:prstGeom>
            <a:noFill/>
            <a:ln w="34925">
              <a:noFill/>
              <a:miter lim="800000"/>
              <a:headEnd/>
              <a:tailEnd/>
            </a:ln>
          </p:spPr>
        </p:pic>
        <p:pic>
          <p:nvPicPr>
            <p:cNvPr id="38956" name="Picture 27" descr="antmoose_35893232"/>
            <p:cNvPicPr>
              <a:picLocks noChangeAspect="1" noChangeArrowheads="1"/>
            </p:cNvPicPr>
            <p:nvPr/>
          </p:nvPicPr>
          <p:blipFill>
            <a:blip r:embed="rId7" cstate="print"/>
            <a:srcRect/>
            <a:stretch>
              <a:fillRect/>
            </a:stretch>
          </p:blipFill>
          <p:spPr bwMode="auto">
            <a:xfrm>
              <a:off x="1592" y="1730"/>
              <a:ext cx="471" cy="352"/>
            </a:xfrm>
            <a:prstGeom prst="rect">
              <a:avLst/>
            </a:prstGeom>
            <a:noFill/>
            <a:ln w="9525">
              <a:noFill/>
              <a:miter lim="800000"/>
              <a:headEnd/>
              <a:tailEnd/>
            </a:ln>
          </p:spPr>
        </p:pic>
        <p:pic>
          <p:nvPicPr>
            <p:cNvPr id="38957" name="Picture 28" descr="brodo_1608728"/>
            <p:cNvPicPr>
              <a:picLocks noChangeAspect="1" noChangeArrowheads="1"/>
            </p:cNvPicPr>
            <p:nvPr/>
          </p:nvPicPr>
          <p:blipFill>
            <a:blip r:embed="rId8" cstate="print"/>
            <a:srcRect/>
            <a:stretch>
              <a:fillRect/>
            </a:stretch>
          </p:blipFill>
          <p:spPr bwMode="auto">
            <a:xfrm>
              <a:off x="2750" y="3103"/>
              <a:ext cx="471" cy="352"/>
            </a:xfrm>
            <a:prstGeom prst="rect">
              <a:avLst/>
            </a:prstGeom>
            <a:noFill/>
            <a:ln w="9525">
              <a:noFill/>
              <a:miter lim="800000"/>
              <a:headEnd/>
              <a:tailEnd/>
            </a:ln>
          </p:spPr>
        </p:pic>
        <p:pic>
          <p:nvPicPr>
            <p:cNvPr id="38958" name="Picture 29" descr="daryoush_66536317"/>
            <p:cNvPicPr>
              <a:picLocks noChangeAspect="1" noChangeArrowheads="1"/>
            </p:cNvPicPr>
            <p:nvPr/>
          </p:nvPicPr>
          <p:blipFill>
            <a:blip r:embed="rId9" cstate="print"/>
            <a:srcRect/>
            <a:stretch>
              <a:fillRect/>
            </a:stretch>
          </p:blipFill>
          <p:spPr bwMode="auto">
            <a:xfrm>
              <a:off x="3690" y="1947"/>
              <a:ext cx="471" cy="352"/>
            </a:xfrm>
            <a:prstGeom prst="rect">
              <a:avLst/>
            </a:prstGeom>
            <a:noFill/>
            <a:ln w="9525">
              <a:noFill/>
              <a:miter lim="800000"/>
              <a:headEnd/>
              <a:tailEnd/>
            </a:ln>
          </p:spPr>
        </p:pic>
        <p:pic>
          <p:nvPicPr>
            <p:cNvPr id="38959" name="Picture 30" descr="ekenzie_18947135"/>
            <p:cNvPicPr>
              <a:picLocks noChangeAspect="1" noChangeArrowheads="1"/>
            </p:cNvPicPr>
            <p:nvPr/>
          </p:nvPicPr>
          <p:blipFill>
            <a:blip r:embed="rId10" cstate="print"/>
            <a:srcRect/>
            <a:stretch>
              <a:fillRect/>
            </a:stretch>
          </p:blipFill>
          <p:spPr bwMode="auto">
            <a:xfrm>
              <a:off x="3401" y="3067"/>
              <a:ext cx="317" cy="470"/>
            </a:xfrm>
            <a:prstGeom prst="rect">
              <a:avLst/>
            </a:prstGeom>
            <a:noFill/>
            <a:ln w="9525">
              <a:noFill/>
              <a:miter lim="800000"/>
              <a:headEnd/>
              <a:tailEnd/>
            </a:ln>
          </p:spPr>
        </p:pic>
        <p:pic>
          <p:nvPicPr>
            <p:cNvPr id="38960" name="Picture 31" descr="ewanmcdowall_60821586"/>
            <p:cNvPicPr>
              <a:picLocks noChangeAspect="1" noChangeArrowheads="1"/>
            </p:cNvPicPr>
            <p:nvPr/>
          </p:nvPicPr>
          <p:blipFill>
            <a:blip r:embed="rId11" cstate="print"/>
            <a:srcRect/>
            <a:stretch>
              <a:fillRect/>
            </a:stretch>
          </p:blipFill>
          <p:spPr bwMode="auto">
            <a:xfrm>
              <a:off x="2280" y="2452"/>
              <a:ext cx="470" cy="352"/>
            </a:xfrm>
            <a:prstGeom prst="rect">
              <a:avLst/>
            </a:prstGeom>
            <a:noFill/>
            <a:ln w="9525">
              <a:noFill/>
              <a:miter lim="800000"/>
              <a:headEnd/>
              <a:tailEnd/>
            </a:ln>
          </p:spPr>
        </p:pic>
        <p:pic>
          <p:nvPicPr>
            <p:cNvPr id="38961" name="Picture 32" descr="gauiscaecilius_668314"/>
            <p:cNvPicPr>
              <a:picLocks noChangeAspect="1" noChangeArrowheads="1"/>
            </p:cNvPicPr>
            <p:nvPr/>
          </p:nvPicPr>
          <p:blipFill>
            <a:blip r:embed="rId12" cstate="print"/>
            <a:srcRect/>
            <a:stretch>
              <a:fillRect/>
            </a:stretch>
          </p:blipFill>
          <p:spPr bwMode="auto">
            <a:xfrm>
              <a:off x="2967" y="1839"/>
              <a:ext cx="471" cy="352"/>
            </a:xfrm>
            <a:prstGeom prst="rect">
              <a:avLst/>
            </a:prstGeom>
            <a:noFill/>
            <a:ln w="9525">
              <a:noFill/>
              <a:miter lim="800000"/>
              <a:headEnd/>
              <a:tailEnd/>
            </a:ln>
          </p:spPr>
        </p:pic>
        <p:pic>
          <p:nvPicPr>
            <p:cNvPr id="38962" name="Picture 35" descr="kurtnaks_31268253"/>
            <p:cNvPicPr>
              <a:picLocks noChangeAspect="1" noChangeArrowheads="1"/>
            </p:cNvPicPr>
            <p:nvPr/>
          </p:nvPicPr>
          <p:blipFill>
            <a:blip r:embed="rId13" cstate="print"/>
            <a:srcRect/>
            <a:stretch>
              <a:fillRect/>
            </a:stretch>
          </p:blipFill>
          <p:spPr bwMode="auto">
            <a:xfrm>
              <a:off x="2967" y="1406"/>
              <a:ext cx="471" cy="314"/>
            </a:xfrm>
            <a:prstGeom prst="rect">
              <a:avLst/>
            </a:prstGeom>
            <a:noFill/>
            <a:ln w="9525">
              <a:noFill/>
              <a:miter lim="800000"/>
              <a:headEnd/>
              <a:tailEnd/>
            </a:ln>
          </p:spPr>
        </p:pic>
        <p:pic>
          <p:nvPicPr>
            <p:cNvPr id="38963" name="Picture 36" descr="mrjennings_23299087"/>
            <p:cNvPicPr>
              <a:picLocks noChangeAspect="1" noChangeArrowheads="1"/>
            </p:cNvPicPr>
            <p:nvPr/>
          </p:nvPicPr>
          <p:blipFill>
            <a:blip r:embed="rId14" cstate="print"/>
            <a:srcRect/>
            <a:stretch>
              <a:fillRect/>
            </a:stretch>
          </p:blipFill>
          <p:spPr bwMode="auto">
            <a:xfrm>
              <a:off x="3040" y="2417"/>
              <a:ext cx="352" cy="469"/>
            </a:xfrm>
            <a:prstGeom prst="rect">
              <a:avLst/>
            </a:prstGeom>
            <a:noFill/>
            <a:ln w="9525">
              <a:noFill/>
              <a:miter lim="800000"/>
              <a:headEnd/>
              <a:tailEnd/>
            </a:ln>
          </p:spPr>
        </p:pic>
        <p:pic>
          <p:nvPicPr>
            <p:cNvPr id="38964" name="Picture 37" descr="mrjennings_62624466"/>
            <p:cNvPicPr>
              <a:picLocks noChangeAspect="1" noChangeArrowheads="1"/>
            </p:cNvPicPr>
            <p:nvPr/>
          </p:nvPicPr>
          <p:blipFill>
            <a:blip r:embed="rId15" cstate="print"/>
            <a:srcRect/>
            <a:stretch>
              <a:fillRect/>
            </a:stretch>
          </p:blipFill>
          <p:spPr bwMode="auto">
            <a:xfrm>
              <a:off x="3619" y="2489"/>
              <a:ext cx="469" cy="352"/>
            </a:xfrm>
            <a:prstGeom prst="rect">
              <a:avLst/>
            </a:prstGeom>
            <a:noFill/>
            <a:ln w="9525">
              <a:noFill/>
              <a:miter lim="800000"/>
              <a:headEnd/>
              <a:tailEnd/>
            </a:ln>
          </p:spPr>
        </p:pic>
        <p:pic>
          <p:nvPicPr>
            <p:cNvPr id="38965" name="Picture 38" descr="mscolly_8512764"/>
            <p:cNvPicPr>
              <a:picLocks noChangeAspect="1" noChangeArrowheads="1"/>
            </p:cNvPicPr>
            <p:nvPr/>
          </p:nvPicPr>
          <p:blipFill>
            <a:blip r:embed="rId16" cstate="print"/>
            <a:srcRect/>
            <a:stretch>
              <a:fillRect/>
            </a:stretch>
          </p:blipFill>
          <p:spPr bwMode="auto">
            <a:xfrm>
              <a:off x="2316" y="1730"/>
              <a:ext cx="353" cy="470"/>
            </a:xfrm>
            <a:prstGeom prst="rect">
              <a:avLst/>
            </a:prstGeom>
            <a:noFill/>
            <a:ln w="9525">
              <a:noFill/>
              <a:miter lim="800000"/>
              <a:headEnd/>
              <a:tailEnd/>
            </a:ln>
          </p:spPr>
        </p:pic>
        <p:pic>
          <p:nvPicPr>
            <p:cNvPr id="38966" name="Picture 39" descr="daryoush_66536317"/>
            <p:cNvPicPr>
              <a:picLocks noChangeAspect="1" noChangeArrowheads="1"/>
            </p:cNvPicPr>
            <p:nvPr/>
          </p:nvPicPr>
          <p:blipFill>
            <a:blip r:embed="rId17" cstate="print"/>
            <a:srcRect/>
            <a:stretch>
              <a:fillRect/>
            </a:stretch>
          </p:blipFill>
          <p:spPr bwMode="auto">
            <a:xfrm>
              <a:off x="3690" y="1947"/>
              <a:ext cx="471" cy="352"/>
            </a:xfrm>
            <a:prstGeom prst="rect">
              <a:avLst/>
            </a:prstGeom>
            <a:noFill/>
            <a:ln w="9525">
              <a:noFill/>
              <a:miter lim="800000"/>
              <a:headEnd/>
              <a:tailEnd/>
            </a:ln>
          </p:spPr>
        </p:pic>
        <p:pic>
          <p:nvPicPr>
            <p:cNvPr id="38967" name="Picture 40" descr="gauiscaecilius_668314"/>
            <p:cNvPicPr>
              <a:picLocks noChangeAspect="1" noChangeArrowheads="1"/>
            </p:cNvPicPr>
            <p:nvPr/>
          </p:nvPicPr>
          <p:blipFill>
            <a:blip r:embed="rId12" cstate="print"/>
            <a:srcRect/>
            <a:stretch>
              <a:fillRect/>
            </a:stretch>
          </p:blipFill>
          <p:spPr bwMode="auto">
            <a:xfrm>
              <a:off x="2967" y="1839"/>
              <a:ext cx="471" cy="352"/>
            </a:xfrm>
            <a:prstGeom prst="rect">
              <a:avLst/>
            </a:prstGeom>
            <a:noFill/>
            <a:ln w="9525">
              <a:noFill/>
              <a:miter lim="800000"/>
              <a:headEnd/>
              <a:tailEnd/>
            </a:ln>
          </p:spPr>
        </p:pic>
        <p:pic>
          <p:nvPicPr>
            <p:cNvPr id="38968" name="Picture 41" descr="mscolly_8512764"/>
            <p:cNvPicPr>
              <a:picLocks noChangeAspect="1" noChangeArrowheads="1"/>
            </p:cNvPicPr>
            <p:nvPr/>
          </p:nvPicPr>
          <p:blipFill>
            <a:blip r:embed="rId18" cstate="print"/>
            <a:srcRect/>
            <a:stretch>
              <a:fillRect/>
            </a:stretch>
          </p:blipFill>
          <p:spPr bwMode="auto">
            <a:xfrm>
              <a:off x="2316" y="1730"/>
              <a:ext cx="353" cy="470"/>
            </a:xfrm>
            <a:prstGeom prst="rect">
              <a:avLst/>
            </a:prstGeom>
            <a:noFill/>
            <a:ln w="9525">
              <a:noFill/>
              <a:miter lim="800000"/>
              <a:headEnd/>
              <a:tailEnd/>
            </a:ln>
          </p:spPr>
        </p:pic>
        <p:sp>
          <p:nvSpPr>
            <p:cNvPr id="38969" name="Oval 42"/>
            <p:cNvSpPr>
              <a:spLocks noChangeArrowheads="1"/>
            </p:cNvSpPr>
            <p:nvPr/>
          </p:nvSpPr>
          <p:spPr bwMode="auto">
            <a:xfrm flipH="1">
              <a:off x="2207" y="1369"/>
              <a:ext cx="44"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0" name="Oval 43"/>
            <p:cNvSpPr>
              <a:spLocks noChangeArrowheads="1"/>
            </p:cNvSpPr>
            <p:nvPr/>
          </p:nvSpPr>
          <p:spPr bwMode="auto">
            <a:xfrm flipH="1">
              <a:off x="2345" y="1442"/>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1" name="Oval 44"/>
            <p:cNvSpPr>
              <a:spLocks noChangeArrowheads="1"/>
            </p:cNvSpPr>
            <p:nvPr/>
          </p:nvSpPr>
          <p:spPr bwMode="auto">
            <a:xfrm flipH="1">
              <a:off x="2489" y="1298"/>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2" name="Oval 45"/>
            <p:cNvSpPr>
              <a:spLocks noChangeArrowheads="1"/>
            </p:cNvSpPr>
            <p:nvPr/>
          </p:nvSpPr>
          <p:spPr bwMode="auto">
            <a:xfrm flipH="1">
              <a:off x="2388" y="1795"/>
              <a:ext cx="44"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3" name="Oval 46"/>
            <p:cNvSpPr>
              <a:spLocks noChangeArrowheads="1"/>
            </p:cNvSpPr>
            <p:nvPr/>
          </p:nvSpPr>
          <p:spPr bwMode="auto">
            <a:xfrm flipH="1">
              <a:off x="2532" y="1911"/>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4" name="Oval 47"/>
            <p:cNvSpPr>
              <a:spLocks noChangeArrowheads="1"/>
            </p:cNvSpPr>
            <p:nvPr/>
          </p:nvSpPr>
          <p:spPr bwMode="auto">
            <a:xfrm flipH="1">
              <a:off x="2135" y="1478"/>
              <a:ext cx="43" cy="43"/>
            </a:xfrm>
            <a:prstGeom prst="ellipse">
              <a:avLst/>
            </a:prstGeom>
            <a:solidFill>
              <a:srgbClr val="FF0000"/>
            </a:solidFill>
            <a:ln w="19050">
              <a:solidFill>
                <a:schemeClr val="tx1"/>
              </a:solidFill>
              <a:round/>
              <a:headEnd/>
              <a:tailEnd/>
            </a:ln>
          </p:spPr>
          <p:txBody>
            <a:bodyPr wrap="none" anchor="ctr"/>
            <a:lstStyle/>
            <a:p>
              <a:pPr algn="ctr"/>
              <a:endParaRPr lang="en-US">
                <a:latin typeface="Calibri" pitchFamily="34" charset="0"/>
              </a:endParaRPr>
            </a:p>
          </p:txBody>
        </p:sp>
        <p:sp>
          <p:nvSpPr>
            <p:cNvPr id="38975" name="Oval 48"/>
            <p:cNvSpPr>
              <a:spLocks noChangeArrowheads="1"/>
            </p:cNvSpPr>
            <p:nvPr/>
          </p:nvSpPr>
          <p:spPr bwMode="auto">
            <a:xfrm flipH="1">
              <a:off x="3040" y="1478"/>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6" name="Oval 49"/>
            <p:cNvSpPr>
              <a:spLocks noChangeArrowheads="1"/>
            </p:cNvSpPr>
            <p:nvPr/>
          </p:nvSpPr>
          <p:spPr bwMode="auto">
            <a:xfrm flipH="1">
              <a:off x="2388" y="2020"/>
              <a:ext cx="44"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7" name="Oval 50"/>
            <p:cNvSpPr>
              <a:spLocks noChangeArrowheads="1"/>
            </p:cNvSpPr>
            <p:nvPr/>
          </p:nvSpPr>
          <p:spPr bwMode="auto">
            <a:xfrm flipH="1">
              <a:off x="3365" y="1513"/>
              <a:ext cx="44" cy="45"/>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8" name="Oval 51"/>
            <p:cNvSpPr>
              <a:spLocks noChangeArrowheads="1"/>
            </p:cNvSpPr>
            <p:nvPr/>
          </p:nvSpPr>
          <p:spPr bwMode="auto">
            <a:xfrm flipH="1">
              <a:off x="3148" y="1659"/>
              <a:ext cx="44"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79" name="Oval 52"/>
            <p:cNvSpPr>
              <a:spLocks noChangeArrowheads="1"/>
            </p:cNvSpPr>
            <p:nvPr/>
          </p:nvSpPr>
          <p:spPr bwMode="auto">
            <a:xfrm flipH="1">
              <a:off x="3003" y="1911"/>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0" name="Oval 53"/>
            <p:cNvSpPr>
              <a:spLocks noChangeArrowheads="1"/>
            </p:cNvSpPr>
            <p:nvPr/>
          </p:nvSpPr>
          <p:spPr bwMode="auto">
            <a:xfrm flipH="1">
              <a:off x="3365" y="2091"/>
              <a:ext cx="44" cy="45"/>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1" name="Oval 54"/>
            <p:cNvSpPr>
              <a:spLocks noChangeArrowheads="1"/>
            </p:cNvSpPr>
            <p:nvPr/>
          </p:nvSpPr>
          <p:spPr bwMode="auto">
            <a:xfrm flipH="1">
              <a:off x="3148" y="2562"/>
              <a:ext cx="44" cy="42"/>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2" name="Oval 55"/>
            <p:cNvSpPr>
              <a:spLocks noChangeArrowheads="1"/>
            </p:cNvSpPr>
            <p:nvPr/>
          </p:nvSpPr>
          <p:spPr bwMode="auto">
            <a:xfrm flipH="1">
              <a:off x="3292" y="2633"/>
              <a:ext cx="44"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3" name="Oval 56"/>
            <p:cNvSpPr>
              <a:spLocks noChangeArrowheads="1"/>
            </p:cNvSpPr>
            <p:nvPr/>
          </p:nvSpPr>
          <p:spPr bwMode="auto">
            <a:xfrm flipH="1">
              <a:off x="2678" y="2489"/>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4" name="Oval 57"/>
            <p:cNvSpPr>
              <a:spLocks noChangeArrowheads="1"/>
            </p:cNvSpPr>
            <p:nvPr/>
          </p:nvSpPr>
          <p:spPr bwMode="auto">
            <a:xfrm flipH="1">
              <a:off x="3076" y="2778"/>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5" name="Oval 58"/>
            <p:cNvSpPr>
              <a:spLocks noChangeArrowheads="1"/>
            </p:cNvSpPr>
            <p:nvPr/>
          </p:nvSpPr>
          <p:spPr bwMode="auto">
            <a:xfrm flipH="1">
              <a:off x="2532" y="2633"/>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6" name="Oval 61"/>
            <p:cNvSpPr>
              <a:spLocks noChangeArrowheads="1"/>
            </p:cNvSpPr>
            <p:nvPr/>
          </p:nvSpPr>
          <p:spPr bwMode="auto">
            <a:xfrm flipH="1">
              <a:off x="1701" y="1839"/>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7" name="Oval 62"/>
            <p:cNvSpPr>
              <a:spLocks noChangeArrowheads="1"/>
            </p:cNvSpPr>
            <p:nvPr/>
          </p:nvSpPr>
          <p:spPr bwMode="auto">
            <a:xfrm flipH="1">
              <a:off x="1918" y="1874"/>
              <a:ext cx="43" cy="45"/>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8" name="Oval 63"/>
            <p:cNvSpPr>
              <a:spLocks noChangeArrowheads="1"/>
            </p:cNvSpPr>
            <p:nvPr/>
          </p:nvSpPr>
          <p:spPr bwMode="auto">
            <a:xfrm flipH="1">
              <a:off x="1918" y="3103"/>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89" name="Oval 64"/>
            <p:cNvSpPr>
              <a:spLocks noChangeArrowheads="1"/>
            </p:cNvSpPr>
            <p:nvPr/>
          </p:nvSpPr>
          <p:spPr bwMode="auto">
            <a:xfrm flipH="1">
              <a:off x="1845" y="3211"/>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0" name="Oval 66"/>
            <p:cNvSpPr>
              <a:spLocks noChangeArrowheads="1"/>
            </p:cNvSpPr>
            <p:nvPr/>
          </p:nvSpPr>
          <p:spPr bwMode="auto">
            <a:xfrm flipH="1">
              <a:off x="2388" y="3284"/>
              <a:ext cx="44"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1" name="Oval 67"/>
            <p:cNvSpPr>
              <a:spLocks noChangeArrowheads="1"/>
            </p:cNvSpPr>
            <p:nvPr/>
          </p:nvSpPr>
          <p:spPr bwMode="auto">
            <a:xfrm flipH="1">
              <a:off x="2532" y="2633"/>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2" name="Oval 68"/>
            <p:cNvSpPr>
              <a:spLocks noChangeArrowheads="1"/>
            </p:cNvSpPr>
            <p:nvPr/>
          </p:nvSpPr>
          <p:spPr bwMode="auto">
            <a:xfrm flipH="1">
              <a:off x="2207" y="3392"/>
              <a:ext cx="44"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3" name="Oval 69"/>
            <p:cNvSpPr>
              <a:spLocks noChangeArrowheads="1"/>
            </p:cNvSpPr>
            <p:nvPr/>
          </p:nvSpPr>
          <p:spPr bwMode="auto">
            <a:xfrm flipH="1">
              <a:off x="2351" y="2742"/>
              <a:ext cx="45"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4" name="Oval 70"/>
            <p:cNvSpPr>
              <a:spLocks noChangeArrowheads="1"/>
            </p:cNvSpPr>
            <p:nvPr/>
          </p:nvSpPr>
          <p:spPr bwMode="auto">
            <a:xfrm flipH="1">
              <a:off x="2316" y="3392"/>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5" name="Oval 71"/>
            <p:cNvSpPr>
              <a:spLocks noChangeArrowheads="1"/>
            </p:cNvSpPr>
            <p:nvPr/>
          </p:nvSpPr>
          <p:spPr bwMode="auto">
            <a:xfrm flipH="1">
              <a:off x="2497" y="2742"/>
              <a:ext cx="43"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6" name="Oval 72"/>
            <p:cNvSpPr>
              <a:spLocks noChangeArrowheads="1"/>
            </p:cNvSpPr>
            <p:nvPr/>
          </p:nvSpPr>
          <p:spPr bwMode="auto">
            <a:xfrm flipH="1">
              <a:off x="2859" y="3175"/>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7" name="Oval 74"/>
            <p:cNvSpPr>
              <a:spLocks noChangeArrowheads="1"/>
            </p:cNvSpPr>
            <p:nvPr/>
          </p:nvSpPr>
          <p:spPr bwMode="auto">
            <a:xfrm flipH="1">
              <a:off x="3474" y="3211"/>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8" name="Oval 75"/>
            <p:cNvSpPr>
              <a:spLocks noChangeArrowheads="1"/>
            </p:cNvSpPr>
            <p:nvPr/>
          </p:nvSpPr>
          <p:spPr bwMode="auto">
            <a:xfrm flipH="1">
              <a:off x="3908" y="2669"/>
              <a:ext cx="44" cy="45"/>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99" name="Oval 76"/>
            <p:cNvSpPr>
              <a:spLocks noChangeArrowheads="1"/>
            </p:cNvSpPr>
            <p:nvPr/>
          </p:nvSpPr>
          <p:spPr bwMode="auto">
            <a:xfrm flipH="1">
              <a:off x="3582" y="3392"/>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0" name="Oval 77"/>
            <p:cNvSpPr>
              <a:spLocks noChangeArrowheads="1"/>
            </p:cNvSpPr>
            <p:nvPr/>
          </p:nvSpPr>
          <p:spPr bwMode="auto">
            <a:xfrm flipH="1">
              <a:off x="3727" y="2742"/>
              <a:ext cx="44"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1" name="Oval 78"/>
            <p:cNvSpPr>
              <a:spLocks noChangeArrowheads="1"/>
            </p:cNvSpPr>
            <p:nvPr/>
          </p:nvSpPr>
          <p:spPr bwMode="auto">
            <a:xfrm flipH="1">
              <a:off x="3690" y="1550"/>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2" name="Oval 79"/>
            <p:cNvSpPr>
              <a:spLocks noChangeArrowheads="1"/>
            </p:cNvSpPr>
            <p:nvPr/>
          </p:nvSpPr>
          <p:spPr bwMode="auto">
            <a:xfrm flipH="1">
              <a:off x="3908" y="1730"/>
              <a:ext cx="44"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3" name="Oval 80"/>
            <p:cNvSpPr>
              <a:spLocks noChangeArrowheads="1"/>
            </p:cNvSpPr>
            <p:nvPr/>
          </p:nvSpPr>
          <p:spPr bwMode="auto">
            <a:xfrm flipH="1">
              <a:off x="4017" y="2091"/>
              <a:ext cx="43" cy="45"/>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4" name="Oval 81"/>
            <p:cNvSpPr>
              <a:spLocks noChangeArrowheads="1"/>
            </p:cNvSpPr>
            <p:nvPr/>
          </p:nvSpPr>
          <p:spPr bwMode="auto">
            <a:xfrm flipH="1">
              <a:off x="4017" y="1984"/>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5" name="Oval 82"/>
            <p:cNvSpPr>
              <a:spLocks noChangeArrowheads="1"/>
            </p:cNvSpPr>
            <p:nvPr/>
          </p:nvSpPr>
          <p:spPr bwMode="auto">
            <a:xfrm flipH="1">
              <a:off x="1556" y="2994"/>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9006" name="Oval 83"/>
            <p:cNvSpPr>
              <a:spLocks noChangeArrowheads="1"/>
            </p:cNvSpPr>
            <p:nvPr/>
          </p:nvSpPr>
          <p:spPr bwMode="auto">
            <a:xfrm flipH="1">
              <a:off x="2316" y="1333"/>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07" name="Oval 84"/>
            <p:cNvSpPr>
              <a:spLocks noChangeArrowheads="1"/>
            </p:cNvSpPr>
            <p:nvPr/>
          </p:nvSpPr>
          <p:spPr bwMode="auto">
            <a:xfrm flipH="1">
              <a:off x="2461" y="1406"/>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08" name="Oval 85"/>
            <p:cNvSpPr>
              <a:spLocks noChangeArrowheads="1"/>
            </p:cNvSpPr>
            <p:nvPr/>
          </p:nvSpPr>
          <p:spPr bwMode="auto">
            <a:xfrm flipH="1">
              <a:off x="3076" y="1586"/>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09" name="Oval 86"/>
            <p:cNvSpPr>
              <a:spLocks noChangeArrowheads="1"/>
            </p:cNvSpPr>
            <p:nvPr/>
          </p:nvSpPr>
          <p:spPr bwMode="auto">
            <a:xfrm flipH="1">
              <a:off x="3257" y="1513"/>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0" name="Oval 87"/>
            <p:cNvSpPr>
              <a:spLocks noChangeArrowheads="1"/>
            </p:cNvSpPr>
            <p:nvPr/>
          </p:nvSpPr>
          <p:spPr bwMode="auto">
            <a:xfrm flipH="1">
              <a:off x="3292" y="1442"/>
              <a:ext cx="44"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1" name="Oval 88"/>
            <p:cNvSpPr>
              <a:spLocks noChangeArrowheads="1"/>
            </p:cNvSpPr>
            <p:nvPr/>
          </p:nvSpPr>
          <p:spPr bwMode="auto">
            <a:xfrm flipH="1">
              <a:off x="3980" y="1586"/>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2" name="Oval 89"/>
            <p:cNvSpPr>
              <a:spLocks noChangeArrowheads="1"/>
            </p:cNvSpPr>
            <p:nvPr/>
          </p:nvSpPr>
          <p:spPr bwMode="auto">
            <a:xfrm flipH="1">
              <a:off x="3836" y="1513"/>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3" name="Oval 90"/>
            <p:cNvSpPr>
              <a:spLocks noChangeArrowheads="1"/>
            </p:cNvSpPr>
            <p:nvPr/>
          </p:nvSpPr>
          <p:spPr bwMode="auto">
            <a:xfrm flipH="1">
              <a:off x="3727" y="1659"/>
              <a:ext cx="44"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4" name="Oval 91"/>
            <p:cNvSpPr>
              <a:spLocks noChangeArrowheads="1"/>
            </p:cNvSpPr>
            <p:nvPr/>
          </p:nvSpPr>
          <p:spPr bwMode="auto">
            <a:xfrm flipH="1">
              <a:off x="1701" y="1947"/>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5" name="Oval 92"/>
            <p:cNvSpPr>
              <a:spLocks noChangeArrowheads="1"/>
            </p:cNvSpPr>
            <p:nvPr/>
          </p:nvSpPr>
          <p:spPr bwMode="auto">
            <a:xfrm flipH="1">
              <a:off x="1955" y="1767"/>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6" name="Oval 93"/>
            <p:cNvSpPr>
              <a:spLocks noChangeArrowheads="1"/>
            </p:cNvSpPr>
            <p:nvPr/>
          </p:nvSpPr>
          <p:spPr bwMode="auto">
            <a:xfrm flipH="1">
              <a:off x="3111" y="1911"/>
              <a:ext cx="45"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7" name="Oval 94"/>
            <p:cNvSpPr>
              <a:spLocks noChangeArrowheads="1"/>
            </p:cNvSpPr>
            <p:nvPr/>
          </p:nvSpPr>
          <p:spPr bwMode="auto">
            <a:xfrm flipH="1">
              <a:off x="3040" y="2128"/>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8" name="Oval 95"/>
            <p:cNvSpPr>
              <a:spLocks noChangeArrowheads="1"/>
            </p:cNvSpPr>
            <p:nvPr/>
          </p:nvSpPr>
          <p:spPr bwMode="auto">
            <a:xfrm flipH="1">
              <a:off x="3257" y="2020"/>
              <a:ext cx="43"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19" name="Oval 96"/>
            <p:cNvSpPr>
              <a:spLocks noChangeArrowheads="1"/>
            </p:cNvSpPr>
            <p:nvPr/>
          </p:nvSpPr>
          <p:spPr bwMode="auto">
            <a:xfrm flipH="1">
              <a:off x="2532" y="2020"/>
              <a:ext cx="45"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0" name="Oval 97"/>
            <p:cNvSpPr>
              <a:spLocks noChangeArrowheads="1"/>
            </p:cNvSpPr>
            <p:nvPr/>
          </p:nvSpPr>
          <p:spPr bwMode="auto">
            <a:xfrm flipH="1">
              <a:off x="2569" y="1767"/>
              <a:ext cx="44"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1" name="Oval 98"/>
            <p:cNvSpPr>
              <a:spLocks noChangeArrowheads="1"/>
            </p:cNvSpPr>
            <p:nvPr/>
          </p:nvSpPr>
          <p:spPr bwMode="auto">
            <a:xfrm flipH="1">
              <a:off x="2388" y="2525"/>
              <a:ext cx="44"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2" name="Oval 99"/>
            <p:cNvSpPr>
              <a:spLocks noChangeArrowheads="1"/>
            </p:cNvSpPr>
            <p:nvPr/>
          </p:nvSpPr>
          <p:spPr bwMode="auto">
            <a:xfrm flipH="1">
              <a:off x="3257" y="2742"/>
              <a:ext cx="43"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3" name="Oval 100"/>
            <p:cNvSpPr>
              <a:spLocks noChangeArrowheads="1"/>
            </p:cNvSpPr>
            <p:nvPr/>
          </p:nvSpPr>
          <p:spPr bwMode="auto">
            <a:xfrm flipH="1">
              <a:off x="3292" y="2489"/>
              <a:ext cx="44"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4" name="Oval 101"/>
            <p:cNvSpPr>
              <a:spLocks noChangeArrowheads="1"/>
            </p:cNvSpPr>
            <p:nvPr/>
          </p:nvSpPr>
          <p:spPr bwMode="auto">
            <a:xfrm flipH="1">
              <a:off x="3800" y="2669"/>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5" name="Oval 102"/>
            <p:cNvSpPr>
              <a:spLocks noChangeArrowheads="1"/>
            </p:cNvSpPr>
            <p:nvPr/>
          </p:nvSpPr>
          <p:spPr bwMode="auto">
            <a:xfrm flipH="1">
              <a:off x="3836" y="2525"/>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6" name="Oval 103"/>
            <p:cNvSpPr>
              <a:spLocks noChangeArrowheads="1"/>
            </p:cNvSpPr>
            <p:nvPr/>
          </p:nvSpPr>
          <p:spPr bwMode="auto">
            <a:xfrm flipH="1">
              <a:off x="3655" y="2669"/>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7" name="Oval 106"/>
            <p:cNvSpPr>
              <a:spLocks noChangeArrowheads="1"/>
            </p:cNvSpPr>
            <p:nvPr/>
          </p:nvSpPr>
          <p:spPr bwMode="auto">
            <a:xfrm flipH="1">
              <a:off x="3582" y="3247"/>
              <a:ext cx="45"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8" name="Oval 107"/>
            <p:cNvSpPr>
              <a:spLocks noChangeArrowheads="1"/>
            </p:cNvSpPr>
            <p:nvPr/>
          </p:nvSpPr>
          <p:spPr bwMode="auto">
            <a:xfrm flipH="1">
              <a:off x="3619" y="3140"/>
              <a:ext cx="43" cy="42"/>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29" name="Oval 108"/>
            <p:cNvSpPr>
              <a:spLocks noChangeArrowheads="1"/>
            </p:cNvSpPr>
            <p:nvPr/>
          </p:nvSpPr>
          <p:spPr bwMode="auto">
            <a:xfrm flipH="1">
              <a:off x="3040" y="3247"/>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0" name="Oval 109"/>
            <p:cNvSpPr>
              <a:spLocks noChangeArrowheads="1"/>
            </p:cNvSpPr>
            <p:nvPr/>
          </p:nvSpPr>
          <p:spPr bwMode="auto">
            <a:xfrm flipH="1">
              <a:off x="2786" y="3284"/>
              <a:ext cx="44"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1" name="Oval 110"/>
            <p:cNvSpPr>
              <a:spLocks noChangeArrowheads="1"/>
            </p:cNvSpPr>
            <p:nvPr/>
          </p:nvSpPr>
          <p:spPr bwMode="auto">
            <a:xfrm flipH="1">
              <a:off x="3148" y="3355"/>
              <a:ext cx="44"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2" name="Oval 111"/>
            <p:cNvSpPr>
              <a:spLocks noChangeArrowheads="1"/>
            </p:cNvSpPr>
            <p:nvPr/>
          </p:nvSpPr>
          <p:spPr bwMode="auto">
            <a:xfrm flipH="1">
              <a:off x="2497" y="3428"/>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3" name="Oval 112"/>
            <p:cNvSpPr>
              <a:spLocks noChangeArrowheads="1"/>
            </p:cNvSpPr>
            <p:nvPr/>
          </p:nvSpPr>
          <p:spPr bwMode="auto">
            <a:xfrm flipH="1">
              <a:off x="2207" y="3247"/>
              <a:ext cx="44"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4" name="Oval 113"/>
            <p:cNvSpPr>
              <a:spLocks noChangeArrowheads="1"/>
            </p:cNvSpPr>
            <p:nvPr/>
          </p:nvSpPr>
          <p:spPr bwMode="auto">
            <a:xfrm flipH="1">
              <a:off x="2280" y="3464"/>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5" name="Oval 114"/>
            <p:cNvSpPr>
              <a:spLocks noChangeArrowheads="1"/>
            </p:cNvSpPr>
            <p:nvPr/>
          </p:nvSpPr>
          <p:spPr bwMode="auto">
            <a:xfrm flipH="1">
              <a:off x="1556" y="3211"/>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6" name="Oval 115"/>
            <p:cNvSpPr>
              <a:spLocks noChangeArrowheads="1"/>
            </p:cNvSpPr>
            <p:nvPr/>
          </p:nvSpPr>
          <p:spPr bwMode="auto">
            <a:xfrm flipH="1">
              <a:off x="1701" y="3030"/>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37" name="Oval 119"/>
            <p:cNvSpPr>
              <a:spLocks noChangeArrowheads="1"/>
            </p:cNvSpPr>
            <p:nvPr/>
          </p:nvSpPr>
          <p:spPr bwMode="auto">
            <a:xfrm flipH="1">
              <a:off x="2135" y="1298"/>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38" name="Oval 120"/>
            <p:cNvSpPr>
              <a:spLocks noChangeArrowheads="1"/>
            </p:cNvSpPr>
            <p:nvPr/>
          </p:nvSpPr>
          <p:spPr bwMode="auto">
            <a:xfrm flipH="1">
              <a:off x="2243" y="1478"/>
              <a:ext cx="45"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39" name="Oval 121"/>
            <p:cNvSpPr>
              <a:spLocks noChangeArrowheads="1"/>
            </p:cNvSpPr>
            <p:nvPr/>
          </p:nvSpPr>
          <p:spPr bwMode="auto">
            <a:xfrm flipH="1">
              <a:off x="3257" y="1622"/>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0" name="Oval 122"/>
            <p:cNvSpPr>
              <a:spLocks noChangeArrowheads="1"/>
            </p:cNvSpPr>
            <p:nvPr/>
          </p:nvSpPr>
          <p:spPr bwMode="auto">
            <a:xfrm flipH="1">
              <a:off x="3148" y="1442"/>
              <a:ext cx="44"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1" name="Oval 123"/>
            <p:cNvSpPr>
              <a:spLocks noChangeArrowheads="1"/>
            </p:cNvSpPr>
            <p:nvPr/>
          </p:nvSpPr>
          <p:spPr bwMode="auto">
            <a:xfrm flipH="1">
              <a:off x="3836" y="1586"/>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2" name="Oval 124"/>
            <p:cNvSpPr>
              <a:spLocks noChangeArrowheads="1"/>
            </p:cNvSpPr>
            <p:nvPr/>
          </p:nvSpPr>
          <p:spPr bwMode="auto">
            <a:xfrm flipH="1">
              <a:off x="4053" y="1767"/>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3" name="Oval 125"/>
            <p:cNvSpPr>
              <a:spLocks noChangeArrowheads="1"/>
            </p:cNvSpPr>
            <p:nvPr/>
          </p:nvSpPr>
          <p:spPr bwMode="auto">
            <a:xfrm flipH="1">
              <a:off x="3655" y="3428"/>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4" name="Oval 126"/>
            <p:cNvSpPr>
              <a:spLocks noChangeArrowheads="1"/>
            </p:cNvSpPr>
            <p:nvPr/>
          </p:nvSpPr>
          <p:spPr bwMode="auto">
            <a:xfrm flipH="1">
              <a:off x="3474" y="3392"/>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5" name="Oval 127"/>
            <p:cNvSpPr>
              <a:spLocks noChangeArrowheads="1"/>
            </p:cNvSpPr>
            <p:nvPr/>
          </p:nvSpPr>
          <p:spPr bwMode="auto">
            <a:xfrm flipH="1">
              <a:off x="3438" y="3103"/>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6" name="Oval 128"/>
            <p:cNvSpPr>
              <a:spLocks noChangeArrowheads="1"/>
            </p:cNvSpPr>
            <p:nvPr/>
          </p:nvSpPr>
          <p:spPr bwMode="auto">
            <a:xfrm flipH="1">
              <a:off x="2967" y="3140"/>
              <a:ext cx="44" cy="42"/>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7" name="Oval 129"/>
            <p:cNvSpPr>
              <a:spLocks noChangeArrowheads="1"/>
            </p:cNvSpPr>
            <p:nvPr/>
          </p:nvSpPr>
          <p:spPr bwMode="auto">
            <a:xfrm flipH="1">
              <a:off x="3111" y="3175"/>
              <a:ext cx="45"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8" name="Oval 130"/>
            <p:cNvSpPr>
              <a:spLocks noChangeArrowheads="1"/>
            </p:cNvSpPr>
            <p:nvPr/>
          </p:nvSpPr>
          <p:spPr bwMode="auto">
            <a:xfrm flipH="1">
              <a:off x="2895" y="3284"/>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49" name="Oval 131"/>
            <p:cNvSpPr>
              <a:spLocks noChangeArrowheads="1"/>
            </p:cNvSpPr>
            <p:nvPr/>
          </p:nvSpPr>
          <p:spPr bwMode="auto">
            <a:xfrm flipH="1">
              <a:off x="2497" y="3320"/>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0" name="Oval 132"/>
            <p:cNvSpPr>
              <a:spLocks noChangeArrowheads="1"/>
            </p:cNvSpPr>
            <p:nvPr/>
          </p:nvSpPr>
          <p:spPr bwMode="auto">
            <a:xfrm flipH="1">
              <a:off x="2388" y="3464"/>
              <a:ext cx="44"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1" name="Oval 133"/>
            <p:cNvSpPr>
              <a:spLocks noChangeArrowheads="1"/>
            </p:cNvSpPr>
            <p:nvPr/>
          </p:nvSpPr>
          <p:spPr bwMode="auto">
            <a:xfrm flipH="1">
              <a:off x="1701" y="3211"/>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2" name="Oval 134"/>
            <p:cNvSpPr>
              <a:spLocks noChangeArrowheads="1"/>
            </p:cNvSpPr>
            <p:nvPr/>
          </p:nvSpPr>
          <p:spPr bwMode="auto">
            <a:xfrm flipH="1">
              <a:off x="1809" y="3030"/>
              <a:ext cx="44" cy="45"/>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3" name="Oval 135"/>
            <p:cNvSpPr>
              <a:spLocks noChangeArrowheads="1"/>
            </p:cNvSpPr>
            <p:nvPr/>
          </p:nvSpPr>
          <p:spPr bwMode="auto">
            <a:xfrm flipH="1">
              <a:off x="1556" y="3103"/>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4" name="Oval 138"/>
            <p:cNvSpPr>
              <a:spLocks noChangeArrowheads="1"/>
            </p:cNvSpPr>
            <p:nvPr/>
          </p:nvSpPr>
          <p:spPr bwMode="auto">
            <a:xfrm flipH="1">
              <a:off x="2497" y="2489"/>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5" name="Oval 139"/>
            <p:cNvSpPr>
              <a:spLocks noChangeArrowheads="1"/>
            </p:cNvSpPr>
            <p:nvPr/>
          </p:nvSpPr>
          <p:spPr bwMode="auto">
            <a:xfrm flipH="1">
              <a:off x="2642" y="2598"/>
              <a:ext cx="44"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6" name="Oval 140"/>
            <p:cNvSpPr>
              <a:spLocks noChangeArrowheads="1"/>
            </p:cNvSpPr>
            <p:nvPr/>
          </p:nvSpPr>
          <p:spPr bwMode="auto">
            <a:xfrm flipH="1">
              <a:off x="2569" y="2128"/>
              <a:ext cx="44"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7" name="Oval 141"/>
            <p:cNvSpPr>
              <a:spLocks noChangeArrowheads="1"/>
            </p:cNvSpPr>
            <p:nvPr/>
          </p:nvSpPr>
          <p:spPr bwMode="auto">
            <a:xfrm flipH="1">
              <a:off x="2351" y="1874"/>
              <a:ext cx="45" cy="45"/>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8" name="Oval 142"/>
            <p:cNvSpPr>
              <a:spLocks noChangeArrowheads="1"/>
            </p:cNvSpPr>
            <p:nvPr/>
          </p:nvSpPr>
          <p:spPr bwMode="auto">
            <a:xfrm flipH="1">
              <a:off x="3076" y="2056"/>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59" name="Oval 143"/>
            <p:cNvSpPr>
              <a:spLocks noChangeArrowheads="1"/>
            </p:cNvSpPr>
            <p:nvPr/>
          </p:nvSpPr>
          <p:spPr bwMode="auto">
            <a:xfrm flipH="1">
              <a:off x="3329" y="1874"/>
              <a:ext cx="44" cy="45"/>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60" name="Oval 144"/>
            <p:cNvSpPr>
              <a:spLocks noChangeArrowheads="1"/>
            </p:cNvSpPr>
            <p:nvPr/>
          </p:nvSpPr>
          <p:spPr bwMode="auto">
            <a:xfrm flipH="1">
              <a:off x="3908" y="2091"/>
              <a:ext cx="44"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61" name="Oval 145"/>
            <p:cNvSpPr>
              <a:spLocks noChangeArrowheads="1"/>
            </p:cNvSpPr>
            <p:nvPr/>
          </p:nvSpPr>
          <p:spPr bwMode="auto">
            <a:xfrm flipH="1">
              <a:off x="3800" y="1984"/>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62" name="Oval 146"/>
            <p:cNvSpPr>
              <a:spLocks noChangeArrowheads="1"/>
            </p:cNvSpPr>
            <p:nvPr/>
          </p:nvSpPr>
          <p:spPr bwMode="auto">
            <a:xfrm flipH="1">
              <a:off x="4088" y="2200"/>
              <a:ext cx="45"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9063" name="Oval 147"/>
            <p:cNvSpPr>
              <a:spLocks noChangeArrowheads="1"/>
            </p:cNvSpPr>
            <p:nvPr/>
          </p:nvSpPr>
          <p:spPr bwMode="auto">
            <a:xfrm flipH="1">
              <a:off x="3221" y="2525"/>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64" name="Oval 148"/>
            <p:cNvSpPr>
              <a:spLocks noChangeArrowheads="1"/>
            </p:cNvSpPr>
            <p:nvPr/>
          </p:nvSpPr>
          <p:spPr bwMode="auto">
            <a:xfrm flipH="1">
              <a:off x="3076" y="2452"/>
              <a:ext cx="43" cy="45"/>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65" name="Oval 149"/>
            <p:cNvSpPr>
              <a:spLocks noChangeArrowheads="1"/>
            </p:cNvSpPr>
            <p:nvPr/>
          </p:nvSpPr>
          <p:spPr bwMode="auto">
            <a:xfrm flipH="1">
              <a:off x="3148" y="2814"/>
              <a:ext cx="44"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9066" name="Oval 150"/>
            <p:cNvSpPr>
              <a:spLocks noChangeArrowheads="1"/>
            </p:cNvSpPr>
            <p:nvPr/>
          </p:nvSpPr>
          <p:spPr bwMode="auto">
            <a:xfrm flipH="1">
              <a:off x="3980" y="2598"/>
              <a:ext cx="43" cy="43"/>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
        <p:nvSpPr>
          <p:cNvPr id="240931" name="Rectangle 291"/>
          <p:cNvSpPr>
            <a:spLocks noChangeArrowheads="1"/>
          </p:cNvSpPr>
          <p:nvPr/>
        </p:nvSpPr>
        <p:spPr bwMode="auto">
          <a:xfrm>
            <a:off x="1844675" y="1585913"/>
            <a:ext cx="5799138" cy="4722812"/>
          </a:xfrm>
          <a:prstGeom prst="rect">
            <a:avLst/>
          </a:prstGeom>
          <a:solidFill>
            <a:srgbClr val="FFFFFF">
              <a:alpha val="74901"/>
            </a:srgbClr>
          </a:solidFill>
          <a:ln w="9525">
            <a:noFill/>
            <a:miter lim="800000"/>
            <a:headEnd/>
            <a:tailEnd/>
          </a:ln>
        </p:spPr>
        <p:txBody>
          <a:bodyPr wrap="none" anchor="ctr"/>
          <a:lstStyle/>
          <a:p>
            <a:endParaRPr lang="en-US">
              <a:latin typeface="Calibri" pitchFamily="34" charset="0"/>
            </a:endParaRPr>
          </a:p>
        </p:txBody>
      </p:sp>
      <p:grpSp>
        <p:nvGrpSpPr>
          <p:cNvPr id="3" name="Group 153"/>
          <p:cNvGrpSpPr>
            <a:grpSpLocks/>
          </p:cNvGrpSpPr>
          <p:nvPr/>
        </p:nvGrpSpPr>
        <p:grpSpPr bwMode="auto">
          <a:xfrm>
            <a:off x="2700338" y="3606800"/>
            <a:ext cx="496887" cy="746125"/>
            <a:chOff x="1701" y="2272"/>
            <a:chExt cx="313" cy="470"/>
          </a:xfrm>
        </p:grpSpPr>
        <p:pic>
          <p:nvPicPr>
            <p:cNvPr id="38927" name="Picture 33" descr="kurtnaks_31263284"/>
            <p:cNvPicPr>
              <a:picLocks noChangeAspect="1" noChangeArrowheads="1"/>
            </p:cNvPicPr>
            <p:nvPr/>
          </p:nvPicPr>
          <p:blipFill>
            <a:blip r:embed="rId19" cstate="print"/>
            <a:srcRect/>
            <a:stretch>
              <a:fillRect/>
            </a:stretch>
          </p:blipFill>
          <p:spPr bwMode="auto">
            <a:xfrm>
              <a:off x="1701" y="2272"/>
              <a:ext cx="313" cy="470"/>
            </a:xfrm>
            <a:prstGeom prst="rect">
              <a:avLst/>
            </a:prstGeom>
            <a:noFill/>
            <a:ln w="9525">
              <a:noFill/>
              <a:miter lim="800000"/>
              <a:headEnd/>
              <a:tailEnd/>
            </a:ln>
          </p:spPr>
        </p:pic>
        <p:sp>
          <p:nvSpPr>
            <p:cNvPr id="38928" name="Oval 59"/>
            <p:cNvSpPr>
              <a:spLocks noChangeArrowheads="1"/>
            </p:cNvSpPr>
            <p:nvPr/>
          </p:nvSpPr>
          <p:spPr bwMode="auto">
            <a:xfrm flipH="1">
              <a:off x="1845" y="2345"/>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29" name="Oval 60"/>
            <p:cNvSpPr>
              <a:spLocks noChangeArrowheads="1"/>
            </p:cNvSpPr>
            <p:nvPr/>
          </p:nvSpPr>
          <p:spPr bwMode="auto">
            <a:xfrm flipH="1">
              <a:off x="1772" y="2525"/>
              <a:ext cx="45"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30" name="Oval 116"/>
            <p:cNvSpPr>
              <a:spLocks noChangeArrowheads="1"/>
            </p:cNvSpPr>
            <p:nvPr/>
          </p:nvSpPr>
          <p:spPr bwMode="auto">
            <a:xfrm flipH="1">
              <a:off x="1882" y="2562"/>
              <a:ext cx="44" cy="42"/>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931" name="Oval 117"/>
            <p:cNvSpPr>
              <a:spLocks noChangeArrowheads="1"/>
            </p:cNvSpPr>
            <p:nvPr/>
          </p:nvSpPr>
          <p:spPr bwMode="auto">
            <a:xfrm flipH="1">
              <a:off x="1918" y="2452"/>
              <a:ext cx="43" cy="45"/>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932" name="Oval 118"/>
            <p:cNvSpPr>
              <a:spLocks noChangeArrowheads="1"/>
            </p:cNvSpPr>
            <p:nvPr/>
          </p:nvSpPr>
          <p:spPr bwMode="auto">
            <a:xfrm flipH="1">
              <a:off x="1737" y="2633"/>
              <a:ext cx="43"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933" name="Oval 136"/>
            <p:cNvSpPr>
              <a:spLocks noChangeArrowheads="1"/>
            </p:cNvSpPr>
            <p:nvPr/>
          </p:nvSpPr>
          <p:spPr bwMode="auto">
            <a:xfrm flipH="1">
              <a:off x="1845" y="2669"/>
              <a:ext cx="45" cy="45"/>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sp>
          <p:nvSpPr>
            <p:cNvPr id="38934" name="Oval 137"/>
            <p:cNvSpPr>
              <a:spLocks noChangeArrowheads="1"/>
            </p:cNvSpPr>
            <p:nvPr/>
          </p:nvSpPr>
          <p:spPr bwMode="auto">
            <a:xfrm flipH="1">
              <a:off x="1955" y="2633"/>
              <a:ext cx="43" cy="44"/>
            </a:xfrm>
            <a:prstGeom prst="ellipse">
              <a:avLst/>
            </a:prstGeom>
            <a:solidFill>
              <a:srgbClr val="0000FF"/>
            </a:solidFill>
            <a:ln w="19050">
              <a:solidFill>
                <a:schemeClr val="tx1"/>
              </a:solidFill>
              <a:round/>
              <a:headEnd/>
              <a:tailEnd/>
            </a:ln>
          </p:spPr>
          <p:txBody>
            <a:bodyPr wrap="none" anchor="ctr"/>
            <a:lstStyle/>
            <a:p>
              <a:endParaRPr lang="en-US">
                <a:latin typeface="Calibri" pitchFamily="34" charset="0"/>
              </a:endParaRPr>
            </a:p>
          </p:txBody>
        </p:sp>
      </p:grpSp>
      <p:sp>
        <p:nvSpPr>
          <p:cNvPr id="240795" name="Rectangle 155"/>
          <p:cNvSpPr>
            <a:spLocks noChangeArrowheads="1"/>
          </p:cNvSpPr>
          <p:nvPr/>
        </p:nvSpPr>
        <p:spPr bwMode="auto">
          <a:xfrm>
            <a:off x="2536825" y="3505200"/>
            <a:ext cx="806450" cy="960438"/>
          </a:xfrm>
          <a:prstGeom prst="rect">
            <a:avLst/>
          </a:prstGeom>
          <a:noFill/>
          <a:ln w="28575">
            <a:solidFill>
              <a:srgbClr val="0000FF"/>
            </a:solidFill>
            <a:prstDash val="dash"/>
            <a:miter lim="800000"/>
            <a:headEnd/>
            <a:tailEnd/>
          </a:ln>
        </p:spPr>
        <p:txBody>
          <a:bodyPr wrap="none" anchor="ctr"/>
          <a:lstStyle/>
          <a:p>
            <a:endParaRPr lang="en-US">
              <a:latin typeface="Calibri" pitchFamily="34" charset="0"/>
            </a:endParaRPr>
          </a:p>
        </p:txBody>
      </p:sp>
      <p:grpSp>
        <p:nvGrpSpPr>
          <p:cNvPr id="4" name="Group 154"/>
          <p:cNvGrpSpPr>
            <a:grpSpLocks/>
          </p:cNvGrpSpPr>
          <p:nvPr/>
        </p:nvGrpSpPr>
        <p:grpSpPr bwMode="auto">
          <a:xfrm>
            <a:off x="6145213" y="4868863"/>
            <a:ext cx="500062" cy="746125"/>
            <a:chOff x="3871" y="3067"/>
            <a:chExt cx="315" cy="470"/>
          </a:xfrm>
        </p:grpSpPr>
        <p:pic>
          <p:nvPicPr>
            <p:cNvPr id="38922" name="Picture 34" descr="kurtnaks_31264738"/>
            <p:cNvPicPr>
              <a:picLocks noChangeAspect="1" noChangeArrowheads="1"/>
            </p:cNvPicPr>
            <p:nvPr/>
          </p:nvPicPr>
          <p:blipFill>
            <a:blip r:embed="rId20" cstate="print"/>
            <a:srcRect/>
            <a:stretch>
              <a:fillRect/>
            </a:stretch>
          </p:blipFill>
          <p:spPr bwMode="auto">
            <a:xfrm>
              <a:off x="3871" y="3067"/>
              <a:ext cx="315" cy="470"/>
            </a:xfrm>
            <a:prstGeom prst="rect">
              <a:avLst/>
            </a:prstGeom>
            <a:noFill/>
            <a:ln w="9525">
              <a:noFill/>
              <a:miter lim="800000"/>
              <a:headEnd/>
              <a:tailEnd/>
            </a:ln>
          </p:spPr>
        </p:pic>
        <p:sp>
          <p:nvSpPr>
            <p:cNvPr id="38923" name="Oval 65"/>
            <p:cNvSpPr>
              <a:spLocks noChangeArrowheads="1"/>
            </p:cNvSpPr>
            <p:nvPr/>
          </p:nvSpPr>
          <p:spPr bwMode="auto">
            <a:xfrm flipH="1">
              <a:off x="3980" y="3175"/>
              <a:ext cx="43" cy="44"/>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24" name="Oval 73"/>
            <p:cNvSpPr>
              <a:spLocks noChangeArrowheads="1"/>
            </p:cNvSpPr>
            <p:nvPr/>
          </p:nvSpPr>
          <p:spPr bwMode="auto">
            <a:xfrm flipH="1">
              <a:off x="4125" y="3284"/>
              <a:ext cx="44" cy="43"/>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38925" name="Oval 104"/>
            <p:cNvSpPr>
              <a:spLocks noChangeArrowheads="1"/>
            </p:cNvSpPr>
            <p:nvPr/>
          </p:nvSpPr>
          <p:spPr bwMode="auto">
            <a:xfrm flipH="1">
              <a:off x="4017" y="3284"/>
              <a:ext cx="43" cy="43"/>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sp>
          <p:nvSpPr>
            <p:cNvPr id="38926" name="Oval 105"/>
            <p:cNvSpPr>
              <a:spLocks noChangeArrowheads="1"/>
            </p:cNvSpPr>
            <p:nvPr/>
          </p:nvSpPr>
          <p:spPr bwMode="auto">
            <a:xfrm flipH="1">
              <a:off x="3908" y="3355"/>
              <a:ext cx="44" cy="44"/>
            </a:xfrm>
            <a:prstGeom prst="ellipse">
              <a:avLst/>
            </a:prstGeom>
            <a:solidFill>
              <a:srgbClr val="00FF00"/>
            </a:solidFill>
            <a:ln w="19050">
              <a:solidFill>
                <a:schemeClr val="tx1"/>
              </a:solidFill>
              <a:round/>
              <a:headEnd/>
              <a:tailEnd/>
            </a:ln>
          </p:spPr>
          <p:txBody>
            <a:bodyPr wrap="none" anchor="ctr"/>
            <a:lstStyle/>
            <a:p>
              <a:endParaRPr lang="en-US">
                <a:latin typeface="Calibri" pitchFamily="34" charset="0"/>
              </a:endParaRPr>
            </a:p>
          </p:txBody>
        </p:sp>
      </p:grpSp>
      <p:sp>
        <p:nvSpPr>
          <p:cNvPr id="240796" name="Rectangle 156"/>
          <p:cNvSpPr>
            <a:spLocks noChangeArrowheads="1"/>
          </p:cNvSpPr>
          <p:nvPr/>
        </p:nvSpPr>
        <p:spPr bwMode="auto">
          <a:xfrm>
            <a:off x="5992813" y="4773613"/>
            <a:ext cx="806450" cy="960437"/>
          </a:xfrm>
          <a:prstGeom prst="rect">
            <a:avLst/>
          </a:prstGeom>
          <a:noFill/>
          <a:ln w="28575">
            <a:solidFill>
              <a:srgbClr val="0000FF"/>
            </a:solidFill>
            <a:prstDash val="dash"/>
            <a:miter lim="800000"/>
            <a:headEnd/>
            <a:tailEnd/>
          </a:ln>
        </p:spPr>
        <p:txBody>
          <a:bodyPr wrap="none" anchor="ctr"/>
          <a:lstStyle/>
          <a:p>
            <a:endParaRPr 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795"/>
                                        </p:tgtEl>
                                        <p:attrNameLst>
                                          <p:attrName>style.visibility</p:attrName>
                                        </p:attrNameLst>
                                      </p:cBhvr>
                                      <p:to>
                                        <p:strVal val="visible"/>
                                      </p:to>
                                    </p:set>
                                    <p:animEffect transition="in" filter="fade">
                                      <p:cBhvr>
                                        <p:cTn id="7" dur="500"/>
                                        <p:tgtEl>
                                          <p:spTgt spid="240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796"/>
                                        </p:tgtEl>
                                        <p:attrNameLst>
                                          <p:attrName>style.visibility</p:attrName>
                                        </p:attrNameLst>
                                      </p:cBhvr>
                                      <p:to>
                                        <p:strVal val="visible"/>
                                      </p:to>
                                    </p:set>
                                    <p:animEffect transition="in" filter="fade">
                                      <p:cBhvr>
                                        <p:cTn id="10" dur="500"/>
                                        <p:tgtEl>
                                          <p:spTgt spid="2407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0931"/>
                                        </p:tgtEl>
                                        <p:attrNameLst>
                                          <p:attrName>style.visibility</p:attrName>
                                        </p:attrNameLst>
                                      </p:cBhvr>
                                      <p:to>
                                        <p:strVal val="visible"/>
                                      </p:to>
                                    </p:set>
                                    <p:animEffect transition="in" filter="fade">
                                      <p:cBhvr>
                                        <p:cTn id="13" dur="500"/>
                                        <p:tgtEl>
                                          <p:spTgt spid="24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31" grpId="0" animBg="1"/>
      <p:bldP spid="240795" grpId="0" animBg="1"/>
      <p:bldP spid="2407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Incremental structure from motion</a:t>
            </a:r>
          </a:p>
        </p:txBody>
      </p:sp>
      <p:pic>
        <p:nvPicPr>
          <p:cNvPr id="5" name="TreviReconstruct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990600" y="1295400"/>
            <a:ext cx="7143750" cy="5357813"/>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Incremental structure from motion</a:t>
            </a:r>
          </a:p>
        </p:txBody>
      </p:sp>
      <p:pic>
        <p:nvPicPr>
          <p:cNvPr id="4" name="TreviReconstruct2b.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001486" y="1257301"/>
            <a:ext cx="7143750" cy="5357813"/>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structure from motion</a:t>
            </a:r>
          </a:p>
        </p:txBody>
      </p:sp>
      <p:pic>
        <p:nvPicPr>
          <p:cNvPr id="4" name="dub_iba_15fp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2413" y="1675520"/>
            <a:ext cx="6097588" cy="4572880"/>
          </a:xfrm>
          <a:prstGeom prst="rect">
            <a:avLst/>
          </a:prstGeom>
        </p:spPr>
      </p:pic>
    </p:spTree>
    <p:extLst>
      <p:ext uri="{BB962C8B-B14F-4D97-AF65-F5344CB8AC3E}">
        <p14:creationId xmlns:p14="http://schemas.microsoft.com/office/powerpoint/2010/main" val="26998661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Photo Explorer</a:t>
            </a:r>
          </a:p>
        </p:txBody>
      </p:sp>
      <p:pic>
        <p:nvPicPr>
          <p:cNvPr id="5" name="TreviInteract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968828" y="1271587"/>
            <a:ext cx="7143750" cy="5357813"/>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7200" u="sng" dirty="0">
                <a:solidFill>
                  <a:srgbClr val="3333FF"/>
                </a:solidFill>
              </a:rPr>
              <a:t>Demo</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consMont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from motion</a:t>
            </a:r>
          </a:p>
        </p:txBody>
      </p:sp>
      <p:sp>
        <p:nvSpPr>
          <p:cNvPr id="3" name="Content Placeholder 2"/>
          <p:cNvSpPr>
            <a:spLocks noGrp="1"/>
          </p:cNvSpPr>
          <p:nvPr>
            <p:ph idx="1"/>
          </p:nvPr>
        </p:nvSpPr>
        <p:spPr>
          <a:xfrm>
            <a:off x="457200" y="1600200"/>
            <a:ext cx="8229600" cy="5029199"/>
          </a:xfrm>
        </p:spPr>
        <p:txBody>
          <a:bodyPr>
            <a:normAutofit/>
          </a:bodyPr>
          <a:lstStyle/>
          <a:p>
            <a:r>
              <a:rPr lang="en-US" dirty="0"/>
              <a:t>Given many images, how can we </a:t>
            </a:r>
          </a:p>
          <a:p>
            <a:pPr lvl="1">
              <a:buNone/>
            </a:pPr>
            <a:r>
              <a:rPr lang="en-US" dirty="0"/>
              <a:t>a) figure out where they were all taken from?</a:t>
            </a:r>
          </a:p>
          <a:p>
            <a:pPr lvl="1">
              <a:buNone/>
            </a:pPr>
            <a:r>
              <a:rPr lang="en-US" dirty="0"/>
              <a:t>b) build a 3D model of the scene?</a:t>
            </a:r>
          </a:p>
          <a:p>
            <a:pPr lvl="1">
              <a:buNone/>
            </a:pPr>
            <a:endParaRPr lang="en-US" dirty="0"/>
          </a:p>
          <a:p>
            <a:pPr lvl="1">
              <a:buNone/>
            </a:pPr>
            <a:endParaRPr lang="en-US" dirty="0"/>
          </a:p>
          <a:p>
            <a:pPr lvl="1">
              <a:buNone/>
            </a:pPr>
            <a:endParaRPr lang="en-US" dirty="0"/>
          </a:p>
          <a:p>
            <a:pPr lvl="1">
              <a:buNone/>
            </a:pPr>
            <a:endParaRPr lang="en-US" dirty="0"/>
          </a:p>
          <a:p>
            <a:pPr lvl="1">
              <a:buNone/>
            </a:pPr>
            <a:endParaRPr lang="en-US" dirty="0"/>
          </a:p>
          <a:p>
            <a:pPr lvl="1">
              <a:buNone/>
            </a:pPr>
            <a:r>
              <a:rPr lang="en-US" dirty="0"/>
              <a:t>This is (roughly) the </a:t>
            </a:r>
            <a:r>
              <a:rPr lang="en-US" b="1" dirty="0"/>
              <a:t>structure from motion </a:t>
            </a:r>
            <a:r>
              <a:rPr lang="en-US" dirty="0"/>
              <a:t>problem</a:t>
            </a:r>
          </a:p>
        </p:txBody>
      </p:sp>
      <p:grpSp>
        <p:nvGrpSpPr>
          <p:cNvPr id="7" name="Group 6"/>
          <p:cNvGrpSpPr/>
          <p:nvPr/>
        </p:nvGrpSpPr>
        <p:grpSpPr>
          <a:xfrm>
            <a:off x="1156614" y="3379138"/>
            <a:ext cx="6768186" cy="2339406"/>
            <a:chOff x="40818" y="3352800"/>
            <a:chExt cx="8972550" cy="3101339"/>
          </a:xfrm>
        </p:grpSpPr>
        <p:pic>
          <p:nvPicPr>
            <p:cNvPr id="4" name="Picture 4" descr="C:\snavely\thesis\Colosseum1.png"/>
            <p:cNvPicPr>
              <a:picLocks noChangeAspect="1" noChangeArrowheads="1"/>
            </p:cNvPicPr>
            <p:nvPr/>
          </p:nvPicPr>
          <p:blipFill>
            <a:blip r:embed="rId2" cstate="print"/>
            <a:srcRect l="2835" r="2835"/>
            <a:stretch>
              <a:fillRect/>
            </a:stretch>
          </p:blipFill>
          <p:spPr bwMode="auto">
            <a:xfrm>
              <a:off x="5148569" y="3425190"/>
              <a:ext cx="3864799" cy="2911525"/>
            </a:xfrm>
            <a:prstGeom prst="rect">
              <a:avLst/>
            </a:prstGeom>
            <a:noFill/>
            <a:ln w="19050">
              <a:solidFill>
                <a:schemeClr val="tx1"/>
              </a:solidFill>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3" cstate="print"/>
            <a:srcRect/>
            <a:stretch>
              <a:fillRect/>
            </a:stretch>
          </p:blipFill>
          <p:spPr bwMode="auto">
            <a:xfrm>
              <a:off x="40818" y="3352800"/>
              <a:ext cx="4236155" cy="3101339"/>
            </a:xfrm>
            <a:prstGeom prst="rect">
              <a:avLst/>
            </a:prstGeom>
            <a:noFill/>
            <a:ln w="9525">
              <a:noFill/>
              <a:miter lim="800000"/>
              <a:headEnd/>
              <a:tailEnd/>
            </a:ln>
            <a:effectLst/>
          </p:spPr>
        </p:pic>
        <p:sp>
          <p:nvSpPr>
            <p:cNvPr id="6" name="Right Arrow 5"/>
            <p:cNvSpPr/>
            <p:nvPr/>
          </p:nvSpPr>
          <p:spPr>
            <a:xfrm>
              <a:off x="4311328" y="4598670"/>
              <a:ext cx="734745" cy="609600"/>
            </a:xfrm>
            <a:prstGeom prst="rightArrow">
              <a:avLst>
                <a:gd name="adj1" fmla="val 50000"/>
                <a:gd name="adj2" fmla="val 7950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ction="ppaction://hlinkfile"/>
          </p:cNvPr>
          <p:cNvPicPr>
            <a:picLocks noChangeAspect="1" noChangeArrowheads="1"/>
          </p:cNvPicPr>
          <p:nvPr/>
        </p:nvPicPr>
        <p:blipFill>
          <a:blip r:embed="rId3" cstate="print"/>
          <a:srcRect/>
          <a:stretch>
            <a:fillRect/>
          </a:stretch>
        </p:blipFill>
        <p:spPr bwMode="auto">
          <a:xfrm>
            <a:off x="0" y="-1"/>
            <a:ext cx="9212060" cy="6858001"/>
          </a:xfrm>
          <a:prstGeom prst="rect">
            <a:avLst/>
          </a:prstGeom>
          <a:noFill/>
          <a:ln w="9525">
            <a:noFill/>
            <a:miter lim="800000"/>
            <a:headEnd/>
            <a:tailEnd/>
          </a:ln>
          <a:effectLst>
            <a:outerShdw blurRad="101600" dist="76200" dir="2700000" algn="tl" rotWithShape="0">
              <a:prstClr val="black">
                <a:alpha val="40000"/>
              </a:prstClr>
            </a:outerShdw>
          </a:effec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a:effec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hlinkClick r:id="rId2"/>
          </p:cNvPr>
          <p:cNvPicPr>
            <a:picLocks noChangeAspect="1" noChangeArrowheads="1"/>
          </p:cNvPicPr>
          <p:nvPr/>
        </p:nvPicPr>
        <p:blipFill>
          <a:blip r:embed="rId3" cstate="print"/>
          <a:srcRect/>
          <a:stretch>
            <a:fillRect/>
          </a:stretch>
        </p:blipFill>
        <p:spPr bwMode="auto">
          <a:xfrm>
            <a:off x="0" y="0"/>
            <a:ext cx="9144000" cy="7718126"/>
          </a:xfrm>
          <a:prstGeom prst="rect">
            <a:avLst/>
          </a:prstGeom>
          <a:noFill/>
          <a:ln w="9525">
            <a:noFill/>
            <a:miter lim="800000"/>
            <a:headEnd/>
            <a:tailEnd/>
          </a:ln>
          <a:effec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snavely\talks\2008\DEFENSE\images\failure\godzilla\GodzillaNecker.png"/>
          <p:cNvPicPr>
            <a:picLocks noChangeAspect="1" noChangeArrowheads="1"/>
          </p:cNvPicPr>
          <p:nvPr/>
        </p:nvPicPr>
        <p:blipFill>
          <a:blip r:embed="rId2" cstate="print"/>
          <a:srcRect/>
          <a:stretch>
            <a:fillRect/>
          </a:stretch>
        </p:blipFill>
        <p:spPr bwMode="auto">
          <a:xfrm>
            <a:off x="4946259" y="4048997"/>
            <a:ext cx="2971190" cy="2228393"/>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Picture 3" descr="C:\snavely\talks\2008\DEFENSE\images\failure\godzilla\GodzillaCorrect.png"/>
          <p:cNvPicPr>
            <a:picLocks noChangeAspect="1" noChangeArrowheads="1"/>
          </p:cNvPicPr>
          <p:nvPr/>
        </p:nvPicPr>
        <p:blipFill>
          <a:blip r:embed="rId3" cstate="print"/>
          <a:srcRect/>
          <a:stretch>
            <a:fillRect/>
          </a:stretch>
        </p:blipFill>
        <p:spPr bwMode="auto">
          <a:xfrm>
            <a:off x="1174359" y="4060427"/>
            <a:ext cx="2971190" cy="2228393"/>
          </a:xfrm>
          <a:prstGeom prst="rect">
            <a:avLst/>
          </a:prstGeom>
          <a:noFill/>
          <a:ln>
            <a:solidFill>
              <a:schemeClr val="tx1"/>
            </a:solidFill>
          </a:ln>
          <a:effectLst>
            <a:outerShdw blurRad="50800" dist="38100" dir="2700000" algn="tl" rotWithShape="0">
              <a:prstClr val="black">
                <a:alpha val="40000"/>
              </a:prstClr>
            </a:outerShdw>
          </a:effectLst>
        </p:spPr>
      </p:pic>
      <p:pic>
        <p:nvPicPr>
          <p:cNvPr id="6" name="Picture 4" descr="C:\snavely\talks\2008\DEFENSE\images\godzilla\viff.035-0.jpg"/>
          <p:cNvPicPr>
            <a:picLocks noChangeAspect="1" noChangeArrowheads="1"/>
          </p:cNvPicPr>
          <p:nvPr/>
        </p:nvPicPr>
        <p:blipFill>
          <a:blip r:embed="rId4" cstate="print"/>
          <a:srcRect/>
          <a:stretch>
            <a:fillRect/>
          </a:stretch>
        </p:blipFill>
        <p:spPr bwMode="auto">
          <a:xfrm>
            <a:off x="482202" y="2549525"/>
            <a:ext cx="1198200" cy="997345"/>
          </a:xfrm>
          <a:prstGeom prst="rect">
            <a:avLst/>
          </a:prstGeom>
          <a:noFill/>
        </p:spPr>
      </p:pic>
      <p:pic>
        <p:nvPicPr>
          <p:cNvPr id="7" name="Picture 5" descr="C:\snavely\talks\2008\DEFENSE\images\godzilla\viff.000-0.jpg"/>
          <p:cNvPicPr>
            <a:picLocks noChangeAspect="1" noChangeArrowheads="1"/>
          </p:cNvPicPr>
          <p:nvPr/>
        </p:nvPicPr>
        <p:blipFill>
          <a:blip r:embed="rId5" cstate="print"/>
          <a:srcRect/>
          <a:stretch>
            <a:fillRect/>
          </a:stretch>
        </p:blipFill>
        <p:spPr bwMode="auto">
          <a:xfrm>
            <a:off x="1653745" y="2549525"/>
            <a:ext cx="1198200" cy="997345"/>
          </a:xfrm>
          <a:prstGeom prst="rect">
            <a:avLst/>
          </a:prstGeom>
          <a:noFill/>
        </p:spPr>
      </p:pic>
      <p:pic>
        <p:nvPicPr>
          <p:cNvPr id="8" name="Picture 6" descr="C:\snavely\talks\2008\DEFENSE\images\godzilla\viff.005-0.jpg"/>
          <p:cNvPicPr>
            <a:picLocks noChangeAspect="1" noChangeArrowheads="1"/>
          </p:cNvPicPr>
          <p:nvPr/>
        </p:nvPicPr>
        <p:blipFill>
          <a:blip r:embed="rId6" cstate="print"/>
          <a:srcRect/>
          <a:stretch>
            <a:fillRect/>
          </a:stretch>
        </p:blipFill>
        <p:spPr bwMode="auto">
          <a:xfrm>
            <a:off x="2825288" y="2549525"/>
            <a:ext cx="1198200" cy="997345"/>
          </a:xfrm>
          <a:prstGeom prst="rect">
            <a:avLst/>
          </a:prstGeom>
          <a:noFill/>
        </p:spPr>
      </p:pic>
      <p:pic>
        <p:nvPicPr>
          <p:cNvPr id="9" name="Picture 7" descr="C:\snavely\talks\2008\DEFENSE\images\godzilla\viff.010-0.jpg"/>
          <p:cNvPicPr>
            <a:picLocks noChangeAspect="1" noChangeArrowheads="1"/>
          </p:cNvPicPr>
          <p:nvPr/>
        </p:nvPicPr>
        <p:blipFill>
          <a:blip r:embed="rId7" cstate="print"/>
          <a:srcRect/>
          <a:stretch>
            <a:fillRect/>
          </a:stretch>
        </p:blipFill>
        <p:spPr bwMode="auto">
          <a:xfrm>
            <a:off x="3996831" y="2549525"/>
            <a:ext cx="1198200" cy="997345"/>
          </a:xfrm>
          <a:prstGeom prst="rect">
            <a:avLst/>
          </a:prstGeom>
          <a:noFill/>
        </p:spPr>
      </p:pic>
      <p:pic>
        <p:nvPicPr>
          <p:cNvPr id="10" name="Picture 8" descr="C:\snavely\talks\2008\DEFENSE\images\godzilla\viff.015-0.jpg"/>
          <p:cNvPicPr>
            <a:picLocks noChangeAspect="1" noChangeArrowheads="1"/>
          </p:cNvPicPr>
          <p:nvPr/>
        </p:nvPicPr>
        <p:blipFill>
          <a:blip r:embed="rId8" cstate="print"/>
          <a:srcRect/>
          <a:stretch>
            <a:fillRect/>
          </a:stretch>
        </p:blipFill>
        <p:spPr bwMode="auto">
          <a:xfrm>
            <a:off x="5168374" y="2549525"/>
            <a:ext cx="1198200" cy="997345"/>
          </a:xfrm>
          <a:prstGeom prst="rect">
            <a:avLst/>
          </a:prstGeom>
          <a:noFill/>
        </p:spPr>
      </p:pic>
      <p:pic>
        <p:nvPicPr>
          <p:cNvPr id="11" name="Picture 9" descr="C:\snavely\talks\2008\DEFENSE\images\godzilla\viff.020-0.jpg"/>
          <p:cNvPicPr>
            <a:picLocks noChangeAspect="1" noChangeArrowheads="1"/>
          </p:cNvPicPr>
          <p:nvPr/>
        </p:nvPicPr>
        <p:blipFill>
          <a:blip r:embed="rId9" cstate="print"/>
          <a:srcRect/>
          <a:stretch>
            <a:fillRect/>
          </a:stretch>
        </p:blipFill>
        <p:spPr bwMode="auto">
          <a:xfrm>
            <a:off x="6339917" y="2549525"/>
            <a:ext cx="1198200" cy="997345"/>
          </a:xfrm>
          <a:prstGeom prst="rect">
            <a:avLst/>
          </a:prstGeom>
          <a:noFill/>
        </p:spPr>
      </p:pic>
      <p:pic>
        <p:nvPicPr>
          <p:cNvPr id="12" name="Picture 10" descr="C:\snavely\talks\2008\DEFENSE\images\godzilla\viff.025-0.jpg"/>
          <p:cNvPicPr>
            <a:picLocks noChangeAspect="1" noChangeArrowheads="1"/>
          </p:cNvPicPr>
          <p:nvPr/>
        </p:nvPicPr>
        <p:blipFill>
          <a:blip r:embed="rId10" cstate="print"/>
          <a:srcRect/>
          <a:stretch>
            <a:fillRect/>
          </a:stretch>
        </p:blipFill>
        <p:spPr bwMode="auto">
          <a:xfrm>
            <a:off x="7511460" y="2549525"/>
            <a:ext cx="1198200" cy="997345"/>
          </a:xfrm>
          <a:prstGeom prst="rect">
            <a:avLst/>
          </a:prstGeom>
          <a:noFill/>
        </p:spPr>
      </p:pic>
      <p:sp>
        <p:nvSpPr>
          <p:cNvPr id="1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r>
              <a:rPr lang="en-US" sz="4300" dirty="0" err="1">
                <a:solidFill>
                  <a:srgbClr val="3333FF"/>
                </a:solidFill>
                <a:ea typeface="+mj-ea"/>
                <a:cs typeface="+mj-cs"/>
              </a:rPr>
              <a:t>SfM</a:t>
            </a:r>
            <a:r>
              <a:rPr lang="en-US" sz="4300" dirty="0">
                <a:solidFill>
                  <a:srgbClr val="3333FF"/>
                </a:solidFill>
                <a:ea typeface="+mj-ea"/>
                <a:cs typeface="+mj-cs"/>
              </a:rPr>
              <a:t> – Failure cases</a:t>
            </a:r>
            <a:endParaRPr kumimoji="0" lang="en-US" sz="4400" b="0" i="0" u="none" strike="noStrike" kern="1200" cap="none" spc="0" normalizeH="0" baseline="0" noProof="0" dirty="0">
              <a:ln>
                <a:noFill/>
              </a:ln>
              <a:solidFill>
                <a:srgbClr val="3333FF"/>
              </a:solidFill>
              <a:effectLst/>
              <a:uLnTx/>
              <a:uFillTx/>
              <a:latin typeface="+mj-lt"/>
              <a:ea typeface="+mj-ea"/>
              <a:cs typeface="+mj-cs"/>
            </a:endParaRPr>
          </a:p>
        </p:txBody>
      </p:sp>
      <p:sp>
        <p:nvSpPr>
          <p:cNvPr id="14" name="Content Placeholder 6"/>
          <p:cNvSpPr txBox="1">
            <a:spLocks/>
          </p:cNvSpPr>
          <p:nvPr/>
        </p:nvSpPr>
        <p:spPr>
          <a:xfrm>
            <a:off x="457200" y="1600201"/>
            <a:ext cx="8229600" cy="6172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Necker reversal</a:t>
            </a:r>
          </a:p>
        </p:txBody>
      </p:sp>
    </p:spTree>
    <p:extLst>
      <p:ext uri="{BB962C8B-B14F-4D97-AF65-F5344CB8AC3E}">
        <p14:creationId xmlns:p14="http://schemas.microsoft.com/office/powerpoint/2010/main" val="4117821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from Motion – Failure cases</a:t>
            </a:r>
          </a:p>
        </p:txBody>
      </p:sp>
      <p:sp>
        <p:nvSpPr>
          <p:cNvPr id="7" name="Content Placeholder 6"/>
          <p:cNvSpPr>
            <a:spLocks noGrp="1"/>
          </p:cNvSpPr>
          <p:nvPr>
            <p:ph idx="1"/>
          </p:nvPr>
        </p:nvSpPr>
        <p:spPr>
          <a:xfrm>
            <a:off x="457200" y="1600201"/>
            <a:ext cx="8229600" cy="617220"/>
          </a:xfrm>
        </p:spPr>
        <p:txBody>
          <a:bodyPr/>
          <a:lstStyle/>
          <a:p>
            <a:r>
              <a:rPr lang="en-US" dirty="0"/>
              <a:t>Repetitive structures</a:t>
            </a:r>
          </a:p>
        </p:txBody>
      </p:sp>
      <p:pic>
        <p:nvPicPr>
          <p:cNvPr id="2051" name="Picture 3" descr="C:\snavely\talks\2008\DEFENSE\images\duomo2.jpg"/>
          <p:cNvPicPr>
            <a:picLocks noChangeAspect="1" noChangeArrowheads="1"/>
          </p:cNvPicPr>
          <p:nvPr/>
        </p:nvPicPr>
        <p:blipFill>
          <a:blip r:embed="rId2" cstate="print"/>
          <a:srcRect/>
          <a:stretch>
            <a:fillRect/>
          </a:stretch>
        </p:blipFill>
        <p:spPr bwMode="auto">
          <a:xfrm>
            <a:off x="1049338" y="2329180"/>
            <a:ext cx="3054032" cy="2028774"/>
          </a:xfrm>
          <a:prstGeom prst="rect">
            <a:avLst/>
          </a:prstGeom>
          <a:noFill/>
          <a:ln>
            <a:solidFill>
              <a:schemeClr val="tx1"/>
            </a:solidFill>
          </a:ln>
          <a:effectLst>
            <a:outerShdw blurRad="50800" dist="38100" dir="2700000" algn="tl" rotWithShape="0">
              <a:prstClr val="black">
                <a:alpha val="40000"/>
              </a:prstClr>
            </a:outerShdw>
          </a:effectLst>
        </p:spPr>
      </p:pic>
      <p:pic>
        <p:nvPicPr>
          <p:cNvPr id="2052" name="Picture 4" descr="C:\snavely\talks\2008\DEFENSE\images\duomo1.jpg"/>
          <p:cNvPicPr>
            <a:picLocks noChangeAspect="1" noChangeArrowheads="1"/>
          </p:cNvPicPr>
          <p:nvPr/>
        </p:nvPicPr>
        <p:blipFill>
          <a:blip r:embed="rId3" cstate="print"/>
          <a:srcRect/>
          <a:stretch>
            <a:fillRect/>
          </a:stretch>
        </p:blipFill>
        <p:spPr bwMode="auto">
          <a:xfrm>
            <a:off x="4718368" y="2329180"/>
            <a:ext cx="3054032" cy="2028774"/>
          </a:xfrm>
          <a:prstGeom prst="rect">
            <a:avLst/>
          </a:prstGeom>
          <a:noFill/>
          <a:ln>
            <a:solidFill>
              <a:schemeClr val="tx1"/>
            </a:solidFill>
          </a:ln>
          <a:effectLst>
            <a:outerShdw blurRad="50800" dist="38100" dir="2700000" algn="tl" rotWithShape="0">
              <a:prstClr val="black">
                <a:alpha val="40000"/>
              </a:prstClr>
            </a:outerShdw>
          </a:effectLst>
        </p:spPr>
      </p:pic>
      <p:pic>
        <p:nvPicPr>
          <p:cNvPr id="2053" name="Picture 5" descr="C:\snavely\talks\2008\DEFENSE\images\failure\florence\FlorenceDuomoReconstruction2_cropped2.png"/>
          <p:cNvPicPr>
            <a:picLocks noChangeAspect="1" noChangeArrowheads="1"/>
          </p:cNvPicPr>
          <p:nvPr/>
        </p:nvPicPr>
        <p:blipFill>
          <a:blip r:embed="rId4" cstate="print"/>
          <a:srcRect/>
          <a:stretch>
            <a:fillRect/>
          </a:stretch>
        </p:blipFill>
        <p:spPr bwMode="auto">
          <a:xfrm>
            <a:off x="849630" y="4738116"/>
            <a:ext cx="3436620" cy="1651254"/>
          </a:xfrm>
          <a:prstGeom prst="rect">
            <a:avLst/>
          </a:prstGeom>
          <a:noFill/>
          <a:ln>
            <a:solidFill>
              <a:schemeClr val="tx1"/>
            </a:solidFill>
          </a:ln>
          <a:effectLst>
            <a:outerShdw blurRad="50800" dist="38100" dir="2700000" algn="tl" rotWithShape="0">
              <a:prstClr val="black">
                <a:alpha val="40000"/>
              </a:prstClr>
            </a:outerShdw>
          </a:effectLst>
        </p:spPr>
      </p:pic>
      <p:pic>
        <p:nvPicPr>
          <p:cNvPr id="2054" name="Picture 6" descr="C:\snavely\talks\2008\DEFENSE\images\failure\florence\FlorenceDuomo.png"/>
          <p:cNvPicPr>
            <a:picLocks noChangeAspect="1" noChangeArrowheads="1"/>
          </p:cNvPicPr>
          <p:nvPr/>
        </p:nvPicPr>
        <p:blipFill>
          <a:blip r:embed="rId5" cstate="print"/>
          <a:srcRect/>
          <a:stretch>
            <a:fillRect/>
          </a:stretch>
        </p:blipFill>
        <p:spPr bwMode="auto">
          <a:xfrm>
            <a:off x="4560570" y="4760976"/>
            <a:ext cx="3566160" cy="160895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957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SfM</a:t>
            </a:r>
            <a:r>
              <a:rPr lang="en-US" dirty="0"/>
              <a:t> applications</a:t>
            </a:r>
          </a:p>
        </p:txBody>
      </p:sp>
      <p:sp>
        <p:nvSpPr>
          <p:cNvPr id="3" name="Content Placeholder 2"/>
          <p:cNvSpPr>
            <a:spLocks noGrp="1"/>
          </p:cNvSpPr>
          <p:nvPr>
            <p:ph idx="1"/>
          </p:nvPr>
        </p:nvSpPr>
        <p:spPr>
          <a:xfrm>
            <a:off x="228600" y="1600200"/>
            <a:ext cx="8686800" cy="4525963"/>
          </a:xfrm>
        </p:spPr>
        <p:txBody>
          <a:bodyPr/>
          <a:lstStyle/>
          <a:p>
            <a:endParaRPr lang="en-US" dirty="0"/>
          </a:p>
          <a:p>
            <a:r>
              <a:rPr lang="en-US" dirty="0"/>
              <a:t>3D modeling</a:t>
            </a:r>
          </a:p>
          <a:p>
            <a:r>
              <a:rPr lang="en-US" dirty="0"/>
              <a:t>Surveying</a:t>
            </a:r>
          </a:p>
          <a:p>
            <a:r>
              <a:rPr lang="en-US" dirty="0"/>
              <a:t>Robot navigation and mapmaking</a:t>
            </a:r>
          </a:p>
          <a:p>
            <a:r>
              <a:rPr lang="en-US" dirty="0"/>
              <a:t>Visual effects (“Match moving”)</a:t>
            </a:r>
          </a:p>
          <a:p>
            <a:pPr lvl="1"/>
            <a:r>
              <a:rPr lang="en-US" dirty="0">
                <a:hlinkClick r:id="rId2"/>
              </a:rPr>
              <a:t>https://www.youtube.com/watch?v=RdYWp70P_kY</a:t>
            </a:r>
            <a:endParaRPr lang="en-US" dirty="0"/>
          </a:p>
          <a:p>
            <a:pPr lvl="1"/>
            <a:endParaRPr lang="en-US" dirty="0"/>
          </a:p>
        </p:txBody>
      </p:sp>
    </p:spTree>
    <p:extLst>
      <p:ext uri="{BB962C8B-B14F-4D97-AF65-F5344CB8AC3E}">
        <p14:creationId xmlns:p14="http://schemas.microsoft.com/office/powerpoint/2010/main" val="288077973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Photosynth</a:t>
            </a:r>
          </a:p>
        </p:txBody>
      </p:sp>
      <p:pic>
        <p:nvPicPr>
          <p:cNvPr id="1026" name="Picture 2" descr="http://www.historyofinformation.com/images/225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2704"/>
            <a:ext cx="5486400" cy="412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9190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 </a:t>
            </a:r>
            <a:r>
              <a:rPr lang="en-US" dirty="0" err="1"/>
              <a:t>Hyperlapse</a:t>
            </a:r>
            <a:endParaRPr lang="en-US" dirty="0"/>
          </a:p>
        </p:txBody>
      </p:sp>
      <p:sp>
        <p:nvSpPr>
          <p:cNvPr id="5" name="Rectangle 4"/>
          <p:cNvSpPr/>
          <p:nvPr/>
        </p:nvSpPr>
        <p:spPr>
          <a:xfrm>
            <a:off x="457200" y="5877580"/>
            <a:ext cx="8229600" cy="523220"/>
          </a:xfrm>
          <a:prstGeom prst="rect">
            <a:avLst/>
          </a:prstGeom>
        </p:spPr>
        <p:txBody>
          <a:bodyPr wrap="square">
            <a:spAutoFit/>
          </a:bodyPr>
          <a:lstStyle/>
          <a:p>
            <a:pPr algn="ctr"/>
            <a:r>
              <a:rPr lang="en-US" sz="2800" dirty="0">
                <a:hlinkClick r:id="rId2"/>
              </a:rPr>
              <a:t>https://www.youtube.com/watch?v=SOpwHaQnRSY</a:t>
            </a:r>
            <a:endParaRPr lang="en-US" sz="2800" dirty="0"/>
          </a:p>
        </p:txBody>
      </p:sp>
      <p:pic>
        <p:nvPicPr>
          <p:cNvPr id="2050" name="Picture 2" descr="Image result for hyperlapse micro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7416"/>
            <a:ext cx="7315200" cy="41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143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Structure from motion</a:t>
            </a:r>
          </a:p>
        </p:txBody>
      </p:sp>
      <p:sp>
        <p:nvSpPr>
          <p:cNvPr id="4" name="Rectangle 3"/>
          <p:cNvSpPr txBox="1">
            <a:spLocks noChangeArrowheads="1"/>
          </p:cNvSpPr>
          <p:nvPr/>
        </p:nvSpPr>
        <p:spPr>
          <a:xfrm>
            <a:off x="685800" y="3581400"/>
            <a:ext cx="7924800" cy="3124200"/>
          </a:xfrm>
          <a:prstGeom prst="rect">
            <a:avLst/>
          </a:prstGeom>
        </p:spPr>
        <p:txBody>
          <a:bodyPr>
            <a:normAutofit fontScale="92500" lnSpcReduction="20000"/>
          </a:bodyPr>
          <a:lstStyle/>
          <a:p>
            <a:pPr marL="342900" indent="-342900" fontAlgn="auto">
              <a:lnSpc>
                <a:spcPct val="90000"/>
              </a:lnSpc>
              <a:spcBef>
                <a:spcPct val="20000"/>
              </a:spcBef>
              <a:spcAft>
                <a:spcPts val="0"/>
              </a:spcAft>
              <a:buFont typeface="Arial" pitchFamily="34" charset="0"/>
              <a:buChar char="•"/>
              <a:defRPr/>
            </a:pPr>
            <a:r>
              <a:rPr lang="en-US" sz="3200" dirty="0">
                <a:latin typeface="+mn-lt"/>
              </a:rPr>
              <a:t>Input: images with points in correspondence      	</a:t>
            </a:r>
            <a:r>
              <a:rPr lang="en-US" sz="3200" i="1" dirty="0">
                <a:latin typeface="+mn-lt"/>
              </a:rPr>
              <a:t>p</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i="1" baseline="-25000" dirty="0">
                <a:latin typeface="+mn-lt"/>
              </a:rPr>
              <a:t>  </a:t>
            </a:r>
            <a:r>
              <a:rPr lang="en-US" sz="3200" dirty="0">
                <a:latin typeface="+mn-lt"/>
              </a:rPr>
              <a:t>= (</a:t>
            </a:r>
            <a:r>
              <a:rPr lang="en-US" sz="3200" i="1" dirty="0" err="1">
                <a:latin typeface="+mn-lt"/>
              </a:rPr>
              <a:t>u</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dirty="0" err="1">
                <a:latin typeface="+mn-lt"/>
              </a:rPr>
              <a:t>,</a:t>
            </a:r>
            <a:r>
              <a:rPr lang="en-US" sz="3200" i="1" dirty="0" err="1">
                <a:latin typeface="+mn-lt"/>
              </a:rPr>
              <a:t>v</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dirty="0">
                <a:latin typeface="+mn-lt"/>
              </a:rPr>
              <a:t>)</a:t>
            </a:r>
          </a:p>
          <a:p>
            <a:pPr marL="342900" indent="-342900" fontAlgn="auto">
              <a:lnSpc>
                <a:spcPct val="90000"/>
              </a:lnSpc>
              <a:spcBef>
                <a:spcPct val="20000"/>
              </a:spcBef>
              <a:spcAft>
                <a:spcPts val="0"/>
              </a:spcAft>
              <a:buFont typeface="Arial" pitchFamily="34" charset="0"/>
              <a:buChar char="•"/>
              <a:defRPr/>
            </a:pPr>
            <a:endParaRPr lang="en-US" sz="3200" dirty="0">
              <a:latin typeface="+mn-lt"/>
            </a:endParaRPr>
          </a:p>
          <a:p>
            <a:pPr marL="342900" indent="-342900" fontAlgn="auto">
              <a:lnSpc>
                <a:spcPct val="90000"/>
              </a:lnSpc>
              <a:spcBef>
                <a:spcPct val="20000"/>
              </a:spcBef>
              <a:spcAft>
                <a:spcPts val="0"/>
              </a:spcAft>
              <a:buFont typeface="Arial" pitchFamily="34" charset="0"/>
              <a:buChar char="•"/>
              <a:defRPr/>
            </a:pPr>
            <a:r>
              <a:rPr lang="en-US" sz="3200" dirty="0">
                <a:latin typeface="+mn-lt"/>
              </a:rPr>
              <a:t>Output</a:t>
            </a:r>
          </a:p>
          <a:p>
            <a:pPr marL="800100" lvl="1" indent="-342900" fontAlgn="auto">
              <a:lnSpc>
                <a:spcPct val="90000"/>
              </a:lnSpc>
              <a:spcBef>
                <a:spcPct val="20000"/>
              </a:spcBef>
              <a:spcAft>
                <a:spcPts val="0"/>
              </a:spcAft>
              <a:buFont typeface="Arial" pitchFamily="34" charset="0"/>
              <a:buChar char="•"/>
              <a:defRPr/>
            </a:pPr>
            <a:r>
              <a:rPr lang="en-US" sz="3200" dirty="0">
                <a:latin typeface="+mn-lt"/>
              </a:rPr>
              <a:t>structure: 3D location </a:t>
            </a:r>
            <a:r>
              <a:rPr lang="en-US" sz="3200" b="1" dirty="0">
                <a:latin typeface="+mn-lt"/>
              </a:rPr>
              <a:t>x</a:t>
            </a:r>
            <a:r>
              <a:rPr lang="en-US" sz="3200" i="1" baseline="-25000" dirty="0">
                <a:latin typeface="+mn-lt"/>
              </a:rPr>
              <a:t>i</a:t>
            </a:r>
            <a:r>
              <a:rPr lang="en-US" sz="3200" dirty="0">
                <a:latin typeface="+mn-lt"/>
              </a:rPr>
              <a:t> for each point </a:t>
            </a:r>
            <a:r>
              <a:rPr lang="en-US" sz="3200" i="1" dirty="0">
                <a:latin typeface="+mn-lt"/>
              </a:rPr>
              <a:t>p</a:t>
            </a:r>
            <a:r>
              <a:rPr lang="en-US" sz="3200" i="1" baseline="-25000" dirty="0">
                <a:latin typeface="+mn-lt"/>
              </a:rPr>
              <a:t>i</a:t>
            </a:r>
          </a:p>
          <a:p>
            <a:pPr marL="800100" lvl="1" indent="-342900" fontAlgn="auto">
              <a:lnSpc>
                <a:spcPct val="90000"/>
              </a:lnSpc>
              <a:spcBef>
                <a:spcPct val="20000"/>
              </a:spcBef>
              <a:spcAft>
                <a:spcPts val="0"/>
              </a:spcAft>
              <a:buFont typeface="Arial" pitchFamily="34" charset="0"/>
              <a:buChar char="•"/>
              <a:defRPr/>
            </a:pPr>
            <a:r>
              <a:rPr lang="en-US" sz="3200" dirty="0">
                <a:latin typeface="+mn-lt"/>
              </a:rPr>
              <a:t>motion: camera parameters</a:t>
            </a:r>
            <a:r>
              <a:rPr lang="en-US" sz="3200" b="1" dirty="0">
                <a:latin typeface="+mn-lt"/>
              </a:rPr>
              <a:t> </a:t>
            </a:r>
            <a:r>
              <a:rPr lang="en-US" sz="3200" b="1" dirty="0" err="1">
                <a:latin typeface="+mn-lt"/>
              </a:rPr>
              <a:t>R</a:t>
            </a:r>
            <a:r>
              <a:rPr lang="en-US" sz="3200" i="1" baseline="-25000" dirty="0" err="1">
                <a:latin typeface="+mn-lt"/>
              </a:rPr>
              <a:t>j</a:t>
            </a:r>
            <a:r>
              <a:rPr lang="en-US" sz="3200" i="1" baseline="-25000" dirty="0">
                <a:latin typeface="+mn-lt"/>
              </a:rPr>
              <a:t> </a:t>
            </a:r>
            <a:r>
              <a:rPr lang="en-US" sz="3200" dirty="0">
                <a:latin typeface="+mn-lt"/>
              </a:rPr>
              <a:t>,</a:t>
            </a:r>
            <a:r>
              <a:rPr lang="en-US" sz="3200" i="1" dirty="0">
                <a:latin typeface="+mn-lt"/>
              </a:rPr>
              <a:t> </a:t>
            </a:r>
            <a:r>
              <a:rPr lang="en-US" sz="3200" b="1" dirty="0" err="1">
                <a:latin typeface="+mn-lt"/>
              </a:rPr>
              <a:t>t</a:t>
            </a:r>
            <a:r>
              <a:rPr lang="en-US" sz="3200" i="1" baseline="-25000" dirty="0" err="1">
                <a:latin typeface="+mn-lt"/>
              </a:rPr>
              <a:t>j</a:t>
            </a:r>
            <a:r>
              <a:rPr lang="en-US" sz="3200" dirty="0"/>
              <a:t> possibly </a:t>
            </a:r>
            <a:r>
              <a:rPr lang="en-US" sz="3200" b="1" dirty="0" err="1"/>
              <a:t>K</a:t>
            </a:r>
            <a:r>
              <a:rPr lang="en-US" sz="3200" i="1" baseline="-25000" dirty="0" err="1"/>
              <a:t>j</a:t>
            </a:r>
            <a:endParaRPr lang="en-US" sz="3200" b="1" i="1" baseline="-25000" dirty="0">
              <a:latin typeface="+mn-lt"/>
            </a:endParaRPr>
          </a:p>
          <a:p>
            <a:pPr marL="800100" lvl="1" indent="-342900" fontAlgn="auto">
              <a:lnSpc>
                <a:spcPct val="90000"/>
              </a:lnSpc>
              <a:spcBef>
                <a:spcPct val="20000"/>
              </a:spcBef>
              <a:spcAft>
                <a:spcPts val="0"/>
              </a:spcAft>
              <a:buFont typeface="Arial" pitchFamily="34" charset="0"/>
              <a:buChar char="•"/>
              <a:defRPr/>
            </a:pPr>
            <a:endParaRPr lang="en-US" sz="3200" i="1" baseline="-25000" dirty="0">
              <a:latin typeface="+mn-lt"/>
            </a:endParaRPr>
          </a:p>
          <a:p>
            <a:pPr marL="342900" indent="-342900" fontAlgn="auto">
              <a:lnSpc>
                <a:spcPct val="90000"/>
              </a:lnSpc>
              <a:spcBef>
                <a:spcPct val="20000"/>
              </a:spcBef>
              <a:spcAft>
                <a:spcPts val="0"/>
              </a:spcAft>
              <a:buFont typeface="Arial" pitchFamily="34" charset="0"/>
              <a:buChar char="•"/>
              <a:defRPr/>
            </a:pPr>
            <a:r>
              <a:rPr lang="en-US" sz="3200" dirty="0">
                <a:latin typeface="+mn-lt"/>
              </a:rPr>
              <a:t>Objective function: minimize </a:t>
            </a:r>
            <a:r>
              <a:rPr lang="en-US" sz="3200" i="1" dirty="0" err="1">
                <a:latin typeface="+mn-lt"/>
              </a:rPr>
              <a:t>reprojection</a:t>
            </a:r>
            <a:r>
              <a:rPr lang="en-US" sz="3200" i="1" dirty="0">
                <a:latin typeface="+mn-lt"/>
              </a:rPr>
              <a:t> error</a:t>
            </a:r>
          </a:p>
          <a:p>
            <a:pPr marL="342900" indent="-342900" fontAlgn="auto">
              <a:lnSpc>
                <a:spcPct val="90000"/>
              </a:lnSpc>
              <a:spcBef>
                <a:spcPct val="20000"/>
              </a:spcBef>
              <a:spcAft>
                <a:spcPts val="0"/>
              </a:spcAft>
              <a:defRPr/>
            </a:pPr>
            <a:endParaRPr lang="en-US" sz="3200" dirty="0">
              <a:latin typeface="+mn-lt"/>
            </a:endParaRPr>
          </a:p>
        </p:txBody>
      </p:sp>
      <p:pic>
        <p:nvPicPr>
          <p:cNvPr id="146433" name="Picture 1" descr="C:\snavely\demos\PhotoTourism\data\Temple\Temple1.png"/>
          <p:cNvPicPr>
            <a:picLocks noChangeAspect="1" noChangeArrowheads="1"/>
          </p:cNvPicPr>
          <p:nvPr/>
        </p:nvPicPr>
        <p:blipFill>
          <a:blip r:embed="rId2" cstate="print"/>
          <a:srcRect l="7080" r="7080" b="24907"/>
          <a:stretch>
            <a:fillRect/>
          </a:stretch>
        </p:blipFill>
        <p:spPr bwMode="auto">
          <a:xfrm>
            <a:off x="3429000" y="1401763"/>
            <a:ext cx="2771775" cy="1722437"/>
          </a:xfrm>
          <a:prstGeom prst="rect">
            <a:avLst/>
          </a:prstGeom>
          <a:noFill/>
          <a:ln w="9525">
            <a:noFill/>
            <a:miter lim="800000"/>
            <a:headEnd/>
            <a:tailEnd/>
          </a:ln>
        </p:spPr>
      </p:pic>
      <p:pic>
        <p:nvPicPr>
          <p:cNvPr id="146434" name="Picture 2" descr="C:\snavely\demos\PhotoTourism\data\Temple\Temple2.png"/>
          <p:cNvPicPr>
            <a:picLocks noChangeAspect="1" noChangeArrowheads="1"/>
          </p:cNvPicPr>
          <p:nvPr/>
        </p:nvPicPr>
        <p:blipFill>
          <a:blip r:embed="rId3" cstate="print"/>
          <a:srcRect l="10625" r="10625"/>
          <a:stretch>
            <a:fillRect/>
          </a:stretch>
        </p:blipFill>
        <p:spPr bwMode="auto">
          <a:xfrm>
            <a:off x="6465888" y="1066800"/>
            <a:ext cx="2449512" cy="2209800"/>
          </a:xfrm>
          <a:prstGeom prst="rect">
            <a:avLst/>
          </a:prstGeom>
          <a:noFill/>
          <a:ln w="9525">
            <a:noFill/>
            <a:miter lim="800000"/>
            <a:headEnd/>
            <a:tailEnd/>
          </a:ln>
        </p:spPr>
      </p:pic>
      <p:sp>
        <p:nvSpPr>
          <p:cNvPr id="6" name="TextBox 5"/>
          <p:cNvSpPr txBox="1">
            <a:spLocks noChangeArrowheads="1"/>
          </p:cNvSpPr>
          <p:nvPr/>
        </p:nvSpPr>
        <p:spPr bwMode="auto">
          <a:xfrm>
            <a:off x="3733800" y="3048000"/>
            <a:ext cx="2171700" cy="369888"/>
          </a:xfrm>
          <a:prstGeom prst="rect">
            <a:avLst/>
          </a:prstGeom>
          <a:noFill/>
          <a:ln w="9525">
            <a:noFill/>
            <a:miter lim="800000"/>
            <a:headEnd/>
            <a:tailEnd/>
          </a:ln>
        </p:spPr>
        <p:txBody>
          <a:bodyPr wrap="none">
            <a:spAutoFit/>
          </a:bodyPr>
          <a:lstStyle/>
          <a:p>
            <a:r>
              <a:rPr lang="en-US">
                <a:latin typeface="Calibri" pitchFamily="34" charset="0"/>
              </a:rPr>
              <a:t>Reconstruction (side)</a:t>
            </a:r>
          </a:p>
        </p:txBody>
      </p:sp>
      <p:sp>
        <p:nvSpPr>
          <p:cNvPr id="7" name="TextBox 6"/>
          <p:cNvSpPr txBox="1">
            <a:spLocks noChangeArrowheads="1"/>
          </p:cNvSpPr>
          <p:nvPr/>
        </p:nvSpPr>
        <p:spPr bwMode="auto">
          <a:xfrm>
            <a:off x="7426325" y="3175000"/>
            <a:ext cx="642938" cy="368300"/>
          </a:xfrm>
          <a:prstGeom prst="rect">
            <a:avLst/>
          </a:prstGeom>
          <a:noFill/>
          <a:ln w="9525">
            <a:noFill/>
            <a:miter lim="800000"/>
            <a:headEnd/>
            <a:tailEnd/>
          </a:ln>
        </p:spPr>
        <p:txBody>
          <a:bodyPr wrap="none">
            <a:spAutoFit/>
          </a:bodyPr>
          <a:lstStyle/>
          <a:p>
            <a:r>
              <a:rPr lang="en-US">
                <a:latin typeface="Calibri" pitchFamily="34" charset="0"/>
              </a:rPr>
              <a:t>(top)</a:t>
            </a:r>
          </a:p>
        </p:txBody>
      </p:sp>
      <p:grpSp>
        <p:nvGrpSpPr>
          <p:cNvPr id="2" name="Group 13"/>
          <p:cNvGrpSpPr/>
          <p:nvPr/>
        </p:nvGrpSpPr>
        <p:grpSpPr>
          <a:xfrm>
            <a:off x="1295400" y="1447800"/>
            <a:ext cx="1595610" cy="1815913"/>
            <a:chOff x="1071390" y="1631272"/>
            <a:chExt cx="3119610" cy="3550328"/>
          </a:xfrm>
        </p:grpSpPr>
        <p:pic>
          <p:nvPicPr>
            <p:cNvPr id="215042" name="Picture 2" descr="C:\snavely\work\teaching\09Fa-CS6610\lectures\lec11\templeSparseRing\templeSR0001.png"/>
            <p:cNvPicPr>
              <a:picLocks noChangeAspect="1" noChangeArrowheads="1"/>
            </p:cNvPicPr>
            <p:nvPr/>
          </p:nvPicPr>
          <p:blipFill>
            <a:blip r:embed="rId4" cstate="print"/>
            <a:srcRect/>
            <a:stretch>
              <a:fillRect/>
            </a:stretch>
          </p:blipFill>
          <p:spPr bwMode="auto">
            <a:xfrm>
              <a:off x="1071390" y="1631272"/>
              <a:ext cx="1290810" cy="1721528"/>
            </a:xfrm>
            <a:prstGeom prst="rect">
              <a:avLst/>
            </a:prstGeom>
            <a:noFill/>
            <a:effectLst>
              <a:outerShdw blurRad="101600" dist="76200" dir="8100000" algn="tr" rotWithShape="0">
                <a:prstClr val="black">
                  <a:alpha val="40000"/>
                </a:prstClr>
              </a:outerShdw>
            </a:effectLst>
          </p:spPr>
        </p:pic>
        <p:pic>
          <p:nvPicPr>
            <p:cNvPr id="215043" name="Picture 3" descr="C:\snavely\work\teaching\09Fa-CS6610\lectures\lec11\templeSparseRing\templeSR0002.png"/>
            <p:cNvPicPr>
              <a:picLocks noChangeAspect="1" noChangeArrowheads="1"/>
            </p:cNvPicPr>
            <p:nvPr/>
          </p:nvPicPr>
          <p:blipFill>
            <a:blip r:embed="rId5" cstate="print"/>
            <a:srcRect/>
            <a:stretch>
              <a:fillRect/>
            </a:stretch>
          </p:blipFill>
          <p:spPr bwMode="auto">
            <a:xfrm>
              <a:off x="1528590" y="2088472"/>
              <a:ext cx="1290810" cy="1721528"/>
            </a:xfrm>
            <a:prstGeom prst="rect">
              <a:avLst/>
            </a:prstGeom>
            <a:noFill/>
            <a:effectLst>
              <a:outerShdw blurRad="101600" dist="76200" dir="8100000" algn="tr" rotWithShape="0">
                <a:prstClr val="black">
                  <a:alpha val="40000"/>
                </a:prstClr>
              </a:outerShdw>
            </a:effectLst>
          </p:spPr>
        </p:pic>
        <p:pic>
          <p:nvPicPr>
            <p:cNvPr id="215044" name="Picture 4" descr="C:\snavely\work\teaching\09Fa-CS6610\lectures\lec11\templeSparseRing\templeSR0003.png"/>
            <p:cNvPicPr>
              <a:picLocks noChangeAspect="1" noChangeArrowheads="1"/>
            </p:cNvPicPr>
            <p:nvPr/>
          </p:nvPicPr>
          <p:blipFill>
            <a:blip r:embed="rId6" cstate="print"/>
            <a:srcRect/>
            <a:stretch>
              <a:fillRect/>
            </a:stretch>
          </p:blipFill>
          <p:spPr bwMode="auto">
            <a:xfrm>
              <a:off x="1985790" y="2545672"/>
              <a:ext cx="1290810" cy="1721528"/>
            </a:xfrm>
            <a:prstGeom prst="rect">
              <a:avLst/>
            </a:prstGeom>
            <a:noFill/>
            <a:effectLst>
              <a:outerShdw blurRad="101600" dist="76200" dir="8100000" algn="tr" rotWithShape="0">
                <a:prstClr val="black">
                  <a:alpha val="40000"/>
                </a:prstClr>
              </a:outerShdw>
            </a:effectLst>
          </p:spPr>
        </p:pic>
        <p:pic>
          <p:nvPicPr>
            <p:cNvPr id="215045" name="Picture 5" descr="C:\snavely\work\teaching\09Fa-CS6610\lectures\lec11\templeSparseRing\templeSR0004.png"/>
            <p:cNvPicPr>
              <a:picLocks noChangeAspect="1" noChangeArrowheads="1"/>
            </p:cNvPicPr>
            <p:nvPr/>
          </p:nvPicPr>
          <p:blipFill>
            <a:blip r:embed="rId7" cstate="print"/>
            <a:srcRect/>
            <a:stretch>
              <a:fillRect/>
            </a:stretch>
          </p:blipFill>
          <p:spPr bwMode="auto">
            <a:xfrm>
              <a:off x="2442990" y="3002872"/>
              <a:ext cx="1290810" cy="1721528"/>
            </a:xfrm>
            <a:prstGeom prst="rect">
              <a:avLst/>
            </a:prstGeom>
            <a:noFill/>
            <a:effectLst>
              <a:outerShdw blurRad="101600" dist="76200" dir="8100000" algn="tr" rotWithShape="0">
                <a:prstClr val="black">
                  <a:alpha val="40000"/>
                </a:prstClr>
              </a:outerShdw>
            </a:effectLst>
          </p:spPr>
        </p:pic>
        <p:pic>
          <p:nvPicPr>
            <p:cNvPr id="215046" name="Picture 6" descr="C:\snavely\work\teaching\09Fa-CS6610\lectures\lec11\templeSparseRing\templeSR0005.png"/>
            <p:cNvPicPr>
              <a:picLocks noChangeAspect="1" noChangeArrowheads="1"/>
            </p:cNvPicPr>
            <p:nvPr/>
          </p:nvPicPr>
          <p:blipFill>
            <a:blip r:embed="rId8" cstate="print"/>
            <a:srcRect/>
            <a:stretch>
              <a:fillRect/>
            </a:stretch>
          </p:blipFill>
          <p:spPr bwMode="auto">
            <a:xfrm>
              <a:off x="2900190" y="3460072"/>
              <a:ext cx="1290810" cy="1721528"/>
            </a:xfrm>
            <a:prstGeom prst="rect">
              <a:avLst/>
            </a:prstGeom>
            <a:noFill/>
            <a:effectLst>
              <a:outerShdw blurRad="101600" dist="76200" dir="8100000" algn="tr" rotWithShape="0">
                <a:prstClr val="black">
                  <a:alpha val="40000"/>
                </a:prst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46433"/>
                                        </p:tgtEl>
                                        <p:attrNameLst>
                                          <p:attrName>style.visibility</p:attrName>
                                        </p:attrNameLst>
                                      </p:cBhvr>
                                      <p:to>
                                        <p:strVal val="visible"/>
                                      </p:to>
                                    </p:set>
                                    <p:animEffect transition="in" filter="fade">
                                      <p:cBhvr>
                                        <p:cTn id="13" dur="500"/>
                                        <p:tgtEl>
                                          <p:spTgt spid="1464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976682" y="1676400"/>
            <a:ext cx="5190636" cy="4114800"/>
          </a:xfrm>
          <a:prstGeom prst="rect">
            <a:avLst/>
          </a:prstGeom>
          <a:noFill/>
          <a:ln w="9525">
            <a:noFill/>
            <a:miter lim="800000"/>
            <a:headEnd/>
            <a:tailEnd/>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Camera calibration &amp; triangulation</a:t>
            </a:r>
          </a:p>
        </p:txBody>
      </p:sp>
      <p:sp>
        <p:nvSpPr>
          <p:cNvPr id="3" name="Content Placeholder 2"/>
          <p:cNvSpPr>
            <a:spLocks noGrp="1"/>
          </p:cNvSpPr>
          <p:nvPr>
            <p:ph idx="1"/>
          </p:nvPr>
        </p:nvSpPr>
        <p:spPr/>
        <p:txBody>
          <a:bodyPr>
            <a:normAutofit lnSpcReduction="10000"/>
          </a:bodyPr>
          <a:lstStyle/>
          <a:p>
            <a:r>
              <a:rPr lang="en-US" dirty="0"/>
              <a:t>Suppose we know 3D points</a:t>
            </a:r>
          </a:p>
          <a:p>
            <a:pPr lvl="1"/>
            <a:r>
              <a:rPr lang="en-US" dirty="0"/>
              <a:t>And have matches between these points and an image</a:t>
            </a:r>
          </a:p>
          <a:p>
            <a:pPr lvl="1"/>
            <a:r>
              <a:rPr lang="en-US" dirty="0"/>
              <a:t>How can we compute the camera parameters?</a:t>
            </a:r>
          </a:p>
          <a:p>
            <a:pPr lvl="1"/>
            <a:endParaRPr lang="en-US" dirty="0"/>
          </a:p>
          <a:p>
            <a:r>
              <a:rPr lang="en-US" dirty="0"/>
              <a:t>Suppose we have know camera parameters, each of which observes a point</a:t>
            </a:r>
          </a:p>
          <a:p>
            <a:pPr lvl="1"/>
            <a:r>
              <a:rPr lang="en-US" dirty="0"/>
              <a:t>How can we compute the 3D location of that point?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from motion</a:t>
            </a:r>
          </a:p>
        </p:txBody>
      </p:sp>
      <p:sp>
        <p:nvSpPr>
          <p:cNvPr id="3" name="Content Placeholder 2"/>
          <p:cNvSpPr>
            <a:spLocks noGrp="1"/>
          </p:cNvSpPr>
          <p:nvPr>
            <p:ph idx="1"/>
          </p:nvPr>
        </p:nvSpPr>
        <p:spPr/>
        <p:txBody>
          <a:bodyPr/>
          <a:lstStyle/>
          <a:p>
            <a:endParaRPr lang="en-US" dirty="0"/>
          </a:p>
          <a:p>
            <a:endParaRPr lang="en-US" dirty="0"/>
          </a:p>
          <a:p>
            <a:r>
              <a:rPr lang="en-US" dirty="0"/>
              <a:t>SfM solves both of these problems </a:t>
            </a:r>
            <a:r>
              <a:rPr lang="en-US" i="1" dirty="0"/>
              <a:t>at once</a:t>
            </a:r>
          </a:p>
          <a:p>
            <a:r>
              <a:rPr lang="en-US" dirty="0"/>
              <a:t>A kind of chicken-and-egg problem</a:t>
            </a:r>
          </a:p>
          <a:p>
            <a:pPr lvl="1"/>
            <a:r>
              <a:rPr lang="en-US" dirty="0"/>
              <a:t>(but solvable)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Photo Tourism</a:t>
            </a:r>
          </a:p>
        </p:txBody>
      </p:sp>
      <p:pic>
        <p:nvPicPr>
          <p:cNvPr id="5" name="TreviFlythrough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947058" y="1243693"/>
            <a:ext cx="7143750" cy="5357814"/>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step: how to get correspondence?</a:t>
            </a:r>
          </a:p>
        </p:txBody>
      </p:sp>
      <p:sp>
        <p:nvSpPr>
          <p:cNvPr id="3" name="Content Placeholder 2"/>
          <p:cNvSpPr>
            <a:spLocks noGrp="1"/>
          </p:cNvSpPr>
          <p:nvPr>
            <p:ph idx="1"/>
          </p:nvPr>
        </p:nvSpPr>
        <p:spPr>
          <a:xfrm>
            <a:off x="457200" y="1600201"/>
            <a:ext cx="8229600" cy="762000"/>
          </a:xfrm>
        </p:spPr>
        <p:txBody>
          <a:bodyPr/>
          <a:lstStyle/>
          <a:p>
            <a:r>
              <a:rPr lang="en-US" dirty="0"/>
              <a:t>Feature detection and matching</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18863</TotalTime>
  <Words>1233</Words>
  <Application>Microsoft Office PowerPoint</Application>
  <PresentationFormat>On-screen Show (4:3)</PresentationFormat>
  <Paragraphs>184</Paragraphs>
  <Slides>38</Slides>
  <Notes>11</Notes>
  <HiddenSlides>2</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Lecture 15: Structure from motion</vt:lpstr>
      <vt:lpstr>Readings</vt:lpstr>
      <vt:lpstr>Structure from motion</vt:lpstr>
      <vt:lpstr>Structure from motion</vt:lpstr>
      <vt:lpstr>Input</vt:lpstr>
      <vt:lpstr>Camera calibration &amp; triangulation</vt:lpstr>
      <vt:lpstr>Structure from motion</vt:lpstr>
      <vt:lpstr>Photo Tourism</vt:lpstr>
      <vt:lpstr>First step: how to get correspondence?</vt:lpstr>
      <vt:lpstr>Feature detection</vt:lpstr>
      <vt:lpstr>Feature detection</vt:lpstr>
      <vt:lpstr>Feature matching</vt:lpstr>
      <vt:lpstr>Feature matching</vt:lpstr>
      <vt:lpstr>Correspondence estimation</vt:lpstr>
      <vt:lpstr>Image connectivity graph</vt:lpstr>
      <vt:lpstr>PowerPoint Presentation</vt:lpstr>
      <vt:lpstr>Structure from motion</vt:lpstr>
      <vt:lpstr>Structure from motion</vt:lpstr>
      <vt:lpstr>Problem size</vt:lpstr>
      <vt:lpstr>Structure from motion</vt:lpstr>
      <vt:lpstr>Is SfM always uniquely solvable?</vt:lpstr>
      <vt:lpstr>Is SfM always uniquely solvable?</vt:lpstr>
      <vt:lpstr>Incremental structure from motion</vt:lpstr>
      <vt:lpstr>Incremental structure from motion</vt:lpstr>
      <vt:lpstr>Incremental structure from motion</vt:lpstr>
      <vt:lpstr>Incremental structure from motion</vt:lpstr>
      <vt:lpstr>Photo Explorer</vt:lpstr>
      <vt:lpstr>Demo</vt:lpstr>
      <vt:lpstr>PowerPoint Presentation</vt:lpstr>
      <vt:lpstr>PowerPoint Presentation</vt:lpstr>
      <vt:lpstr>PowerPoint Presentation</vt:lpstr>
      <vt:lpstr>PowerPoint Presentation</vt:lpstr>
      <vt:lpstr>Questions?</vt:lpstr>
      <vt:lpstr>PowerPoint Presentation</vt:lpstr>
      <vt:lpstr>Structure from Motion – Failure cases</vt:lpstr>
      <vt:lpstr>SfM applications</vt:lpstr>
      <vt:lpstr>Applications – Photosynth</vt:lpstr>
      <vt:lpstr>Applications – Hyperlapse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913</cp:revision>
  <dcterms:created xsi:type="dcterms:W3CDTF">2009-08-25T02:47:59Z</dcterms:created>
  <dcterms:modified xsi:type="dcterms:W3CDTF">2017-03-30T04:32:16Z</dcterms:modified>
</cp:coreProperties>
</file>